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notesMasterIdLst>
    <p:notesMasterId r:id="rId65"/>
  </p:notesMasterIdLst>
  <p:handoutMasterIdLst>
    <p:handoutMasterId r:id="rId66"/>
  </p:handoutMasterIdLst>
  <p:sldIdLst>
    <p:sldId id="354" r:id="rId2"/>
    <p:sldId id="355" r:id="rId3"/>
    <p:sldId id="607" r:id="rId4"/>
    <p:sldId id="608" r:id="rId5"/>
    <p:sldId id="356" r:id="rId6"/>
    <p:sldId id="357" r:id="rId7"/>
    <p:sldId id="609" r:id="rId8"/>
    <p:sldId id="542" r:id="rId9"/>
    <p:sldId id="611" r:id="rId10"/>
    <p:sldId id="256" r:id="rId11"/>
    <p:sldId id="344" r:id="rId12"/>
    <p:sldId id="610" r:id="rId13"/>
    <p:sldId id="612" r:id="rId14"/>
    <p:sldId id="613" r:id="rId15"/>
    <p:sldId id="614" r:id="rId16"/>
    <p:sldId id="630" r:id="rId17"/>
    <p:sldId id="631" r:id="rId18"/>
    <p:sldId id="627" r:id="rId19"/>
    <p:sldId id="618" r:id="rId20"/>
    <p:sldId id="628" r:id="rId21"/>
    <p:sldId id="615" r:id="rId22"/>
    <p:sldId id="632" r:id="rId23"/>
    <p:sldId id="645" r:id="rId24"/>
    <p:sldId id="637" r:id="rId25"/>
    <p:sldId id="638" r:id="rId26"/>
    <p:sldId id="653" r:id="rId27"/>
    <p:sldId id="677" r:id="rId28"/>
    <p:sldId id="678" r:id="rId29"/>
    <p:sldId id="679" r:id="rId30"/>
    <p:sldId id="680" r:id="rId31"/>
    <p:sldId id="626" r:id="rId32"/>
    <p:sldId id="658" r:id="rId33"/>
    <p:sldId id="660" r:id="rId34"/>
    <p:sldId id="676" r:id="rId35"/>
    <p:sldId id="675" r:id="rId36"/>
    <p:sldId id="635" r:id="rId37"/>
    <p:sldId id="636" r:id="rId38"/>
    <p:sldId id="634" r:id="rId39"/>
    <p:sldId id="619" r:id="rId40"/>
    <p:sldId id="643" r:id="rId41"/>
    <p:sldId id="620" r:id="rId42"/>
    <p:sldId id="639" r:id="rId43"/>
    <p:sldId id="640" r:id="rId44"/>
    <p:sldId id="642" r:id="rId45"/>
    <p:sldId id="641" r:id="rId46"/>
    <p:sldId id="625" r:id="rId47"/>
    <p:sldId id="621" r:id="rId48"/>
    <p:sldId id="622" r:id="rId49"/>
    <p:sldId id="623" r:id="rId50"/>
    <p:sldId id="624" r:id="rId51"/>
    <p:sldId id="681" r:id="rId52"/>
    <p:sldId id="682" r:id="rId53"/>
    <p:sldId id="683" r:id="rId54"/>
    <p:sldId id="684" r:id="rId55"/>
    <p:sldId id="685" r:id="rId56"/>
    <p:sldId id="629" r:id="rId57"/>
    <p:sldId id="633" r:id="rId58"/>
    <p:sldId id="616" r:id="rId59"/>
    <p:sldId id="617" r:id="rId60"/>
    <p:sldId id="686" r:id="rId61"/>
    <p:sldId id="687" r:id="rId62"/>
    <p:sldId id="688" r:id="rId63"/>
    <p:sldId id="689" r:id="rId64"/>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p:cViewPr varScale="1">
        <p:scale>
          <a:sx n="76" d="100"/>
          <a:sy n="76" d="100"/>
        </p:scale>
        <p:origin x="474" y="5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atin typeface="Arial" charset="0"/>
                <a:cs typeface="Arial" charset="0"/>
              </a:defRPr>
            </a:lvl1pPr>
          </a:lstStyle>
          <a:p>
            <a:pPr>
              <a:defRPr/>
            </a:pPr>
            <a:fld id="{FF1C2EA0-33D5-42E2-8517-53FA7B0CDB66}" type="datetimeFigureOut">
              <a:rPr lang="en-US"/>
              <a:pPr>
                <a:defRPr/>
              </a:pPr>
              <a:t>8/25/2021</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atin typeface="Arial" charset="0"/>
                <a:cs typeface="Arial" charset="0"/>
              </a:defRPr>
            </a:lvl1pPr>
          </a:lstStyle>
          <a:p>
            <a:pPr>
              <a:defRPr/>
            </a:pPr>
            <a:r>
              <a:rPr lang="vi-VN"/>
              <a:t>Chương 1</a:t>
            </a: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0B9AF335-9CA0-4EC6-BA9C-39C45D4351A8}" type="slidenum">
              <a:rPr lang="en-US"/>
              <a:pPr/>
              <a:t>‹#›</a:t>
            </a:fld>
            <a:endParaRPr lang="en-US"/>
          </a:p>
        </p:txBody>
      </p:sp>
    </p:spTree>
    <p:extLst>
      <p:ext uri="{BB962C8B-B14F-4D97-AF65-F5344CB8AC3E}">
        <p14:creationId xmlns:p14="http://schemas.microsoft.com/office/powerpoint/2010/main" val="29313869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90A85595-DAE5-4C3E-8BBA-D0CB0CDC4221}" type="datetimeFigureOut">
              <a:rPr lang="en-US"/>
              <a:pPr>
                <a:defRPr/>
              </a:pPr>
              <a:t>8/25/2021</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r>
              <a:rPr lang="vi-VN"/>
              <a:t>Chương 1</a:t>
            </a: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panose="020F0502020204030204" pitchFamily="34" charset="0"/>
              </a:defRPr>
            </a:lvl1pPr>
          </a:lstStyle>
          <a:p>
            <a:fld id="{1E50503F-E449-4823-92B3-539DC91E2238}" type="slidenum">
              <a:rPr lang="en-US"/>
              <a:pPr/>
              <a:t>‹#›</a:t>
            </a:fld>
            <a:endParaRPr lang="en-US"/>
          </a:p>
        </p:txBody>
      </p:sp>
    </p:spTree>
    <p:extLst>
      <p:ext uri="{BB962C8B-B14F-4D97-AF65-F5344CB8AC3E}">
        <p14:creationId xmlns:p14="http://schemas.microsoft.com/office/powerpoint/2010/main" val="264011395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34450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18</a:t>
            </a:fld>
            <a:endParaRPr lang="en-US"/>
          </a:p>
        </p:txBody>
      </p:sp>
    </p:spTree>
    <p:extLst>
      <p:ext uri="{BB962C8B-B14F-4D97-AF65-F5344CB8AC3E}">
        <p14:creationId xmlns:p14="http://schemas.microsoft.com/office/powerpoint/2010/main" val="1846345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19</a:t>
            </a:fld>
            <a:endParaRPr lang="en-US"/>
          </a:p>
        </p:txBody>
      </p:sp>
    </p:spTree>
    <p:extLst>
      <p:ext uri="{BB962C8B-B14F-4D97-AF65-F5344CB8AC3E}">
        <p14:creationId xmlns:p14="http://schemas.microsoft.com/office/powerpoint/2010/main" val="4119271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20</a:t>
            </a:fld>
            <a:endParaRPr lang="en-US"/>
          </a:p>
        </p:txBody>
      </p:sp>
    </p:spTree>
    <p:extLst>
      <p:ext uri="{BB962C8B-B14F-4D97-AF65-F5344CB8AC3E}">
        <p14:creationId xmlns:p14="http://schemas.microsoft.com/office/powerpoint/2010/main" val="3564789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21</a:t>
            </a:fld>
            <a:endParaRPr lang="en-US"/>
          </a:p>
        </p:txBody>
      </p:sp>
    </p:spTree>
    <p:extLst>
      <p:ext uri="{BB962C8B-B14F-4D97-AF65-F5344CB8AC3E}">
        <p14:creationId xmlns:p14="http://schemas.microsoft.com/office/powerpoint/2010/main" val="3676745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22</a:t>
            </a:fld>
            <a:endParaRPr lang="en-US"/>
          </a:p>
        </p:txBody>
      </p:sp>
    </p:spTree>
    <p:extLst>
      <p:ext uri="{BB962C8B-B14F-4D97-AF65-F5344CB8AC3E}">
        <p14:creationId xmlns:p14="http://schemas.microsoft.com/office/powerpoint/2010/main" val="2691977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F7EB853-B2F8-423E-A925-5AD68ACFC93A}" type="slidenum">
              <a:rPr lang="en-US" altLang="en-US" smtClean="0"/>
              <a:pPr>
                <a:defRPr/>
              </a:pPr>
              <a:t>23</a:t>
            </a:fld>
            <a:endParaRPr lang="en-US" altLang="en-US"/>
          </a:p>
        </p:txBody>
      </p:sp>
    </p:spTree>
    <p:extLst>
      <p:ext uri="{BB962C8B-B14F-4D97-AF65-F5344CB8AC3E}">
        <p14:creationId xmlns:p14="http://schemas.microsoft.com/office/powerpoint/2010/main" val="1013344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D8BB8539-E85E-4779-8C06-1508B96D2806}" type="slidenum">
              <a:rPr lang="en-US" sz="1300"/>
              <a:pPr algn="r" defTabSz="966788"/>
              <a:t>26</a:t>
            </a:fld>
            <a:endParaRPr lang="en-US" sz="13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731838" y="4560888"/>
            <a:ext cx="5851525" cy="4319587"/>
          </a:xfrm>
          <a:noFill/>
          <a:ln/>
        </p:spPr>
        <p:txBody>
          <a:bodyPr lIns="96661" tIns="48331" rIns="96661" bIns="48331"/>
          <a:lstStyle/>
          <a:p>
            <a:endParaRPr lang="en-US" smtClean="0"/>
          </a:p>
        </p:txBody>
      </p:sp>
    </p:spTree>
    <p:extLst>
      <p:ext uri="{BB962C8B-B14F-4D97-AF65-F5344CB8AC3E}">
        <p14:creationId xmlns:p14="http://schemas.microsoft.com/office/powerpoint/2010/main" val="3054710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D8BB8539-E85E-4779-8C06-1508B96D2806}" type="slidenum">
              <a:rPr lang="en-US" sz="1300"/>
              <a:pPr algn="r" defTabSz="966788"/>
              <a:t>27</a:t>
            </a:fld>
            <a:endParaRPr lang="en-US" sz="13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731838" y="4560888"/>
            <a:ext cx="5851525" cy="4319587"/>
          </a:xfrm>
          <a:noFill/>
          <a:ln/>
        </p:spPr>
        <p:txBody>
          <a:bodyPr lIns="96661" tIns="48331" rIns="96661" bIns="48331"/>
          <a:lstStyle/>
          <a:p>
            <a:endParaRPr lang="en-US" smtClean="0"/>
          </a:p>
        </p:txBody>
      </p:sp>
    </p:spTree>
    <p:extLst>
      <p:ext uri="{BB962C8B-B14F-4D97-AF65-F5344CB8AC3E}">
        <p14:creationId xmlns:p14="http://schemas.microsoft.com/office/powerpoint/2010/main" val="1941827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D8BB8539-E85E-4779-8C06-1508B96D2806}" type="slidenum">
              <a:rPr lang="en-US" sz="1300"/>
              <a:pPr algn="r" defTabSz="966788"/>
              <a:t>28</a:t>
            </a:fld>
            <a:endParaRPr lang="en-US" sz="13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731838" y="4560888"/>
            <a:ext cx="5851525" cy="4319587"/>
          </a:xfrm>
          <a:noFill/>
          <a:ln/>
        </p:spPr>
        <p:txBody>
          <a:bodyPr lIns="96661" tIns="48331" rIns="96661" bIns="48331"/>
          <a:lstStyle/>
          <a:p>
            <a:endParaRPr lang="en-US" smtClean="0"/>
          </a:p>
        </p:txBody>
      </p:sp>
    </p:spTree>
    <p:extLst>
      <p:ext uri="{BB962C8B-B14F-4D97-AF65-F5344CB8AC3E}">
        <p14:creationId xmlns:p14="http://schemas.microsoft.com/office/powerpoint/2010/main" val="1328380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D8BB8539-E85E-4779-8C06-1508B96D2806}" type="slidenum">
              <a:rPr lang="en-US" sz="1300"/>
              <a:pPr algn="r" defTabSz="966788"/>
              <a:t>29</a:t>
            </a:fld>
            <a:endParaRPr lang="en-US" sz="13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731838" y="4560888"/>
            <a:ext cx="5851525" cy="4319587"/>
          </a:xfrm>
          <a:noFill/>
          <a:ln/>
        </p:spPr>
        <p:txBody>
          <a:bodyPr lIns="96661" tIns="48331" rIns="96661" bIns="48331"/>
          <a:lstStyle/>
          <a:p>
            <a:endParaRPr lang="en-US" smtClean="0"/>
          </a:p>
        </p:txBody>
      </p:sp>
    </p:spTree>
    <p:extLst>
      <p:ext uri="{BB962C8B-B14F-4D97-AF65-F5344CB8AC3E}">
        <p14:creationId xmlns:p14="http://schemas.microsoft.com/office/powerpoint/2010/main" val="1851582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10</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24102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D8BB8539-E85E-4779-8C06-1508B96D2806}" type="slidenum">
              <a:rPr lang="en-US" sz="1300"/>
              <a:pPr algn="r" defTabSz="966788"/>
              <a:t>30</a:t>
            </a:fld>
            <a:endParaRPr lang="en-US" sz="13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731838" y="4560888"/>
            <a:ext cx="5851525" cy="4319587"/>
          </a:xfrm>
          <a:noFill/>
          <a:ln/>
        </p:spPr>
        <p:txBody>
          <a:bodyPr lIns="96661" tIns="48331" rIns="96661" bIns="48331"/>
          <a:lstStyle/>
          <a:p>
            <a:endParaRPr lang="en-US" smtClean="0"/>
          </a:p>
        </p:txBody>
      </p:sp>
    </p:spTree>
    <p:extLst>
      <p:ext uri="{BB962C8B-B14F-4D97-AF65-F5344CB8AC3E}">
        <p14:creationId xmlns:p14="http://schemas.microsoft.com/office/powerpoint/2010/main" val="2055928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31</a:t>
            </a:fld>
            <a:endParaRPr lang="en-US"/>
          </a:p>
        </p:txBody>
      </p:sp>
    </p:spTree>
    <p:extLst>
      <p:ext uri="{BB962C8B-B14F-4D97-AF65-F5344CB8AC3E}">
        <p14:creationId xmlns:p14="http://schemas.microsoft.com/office/powerpoint/2010/main" val="1639458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xfrm>
            <a:off x="849313" y="4560888"/>
            <a:ext cx="5854700" cy="4319587"/>
          </a:xfrm>
          <a:noFill/>
          <a:ln/>
        </p:spPr>
        <p:txBody>
          <a:bodyPr/>
          <a:lstStyle/>
          <a:p>
            <a:r>
              <a:rPr lang="en-US" altLang="ja-JP" sz="1400" smtClean="0"/>
              <a:t>(1)The strategic information system:</a:t>
            </a:r>
          </a:p>
          <a:p>
            <a:r>
              <a:rPr lang="en-US" altLang="ja-JP" sz="1400" smtClean="0"/>
              <a:t>   </a:t>
            </a:r>
            <a:r>
              <a:rPr lang="en-US" altLang="ja-JP" smtClean="0"/>
              <a:t>To achieve various business objectives, it is important to use the resources </a:t>
            </a:r>
          </a:p>
          <a:p>
            <a:r>
              <a:rPr lang="en-US" altLang="ja-JP" smtClean="0"/>
              <a:t>available, humans, materials, and money, in the most effective way. </a:t>
            </a:r>
          </a:p>
          <a:p>
            <a:r>
              <a:rPr lang="en-US" altLang="ja-JP" smtClean="0"/>
              <a:t>The system provides information required to manage these resources. </a:t>
            </a:r>
          </a:p>
          <a:p>
            <a:r>
              <a:rPr lang="en-US" altLang="ja-JP" smtClean="0"/>
              <a:t>The system is mainly used to generate reports from management viewpoint.</a:t>
            </a:r>
          </a:p>
          <a:p>
            <a:r>
              <a:rPr lang="en-US" altLang="ja-JP" sz="1400" smtClean="0"/>
              <a:t>(2)The operational information system:</a:t>
            </a:r>
          </a:p>
          <a:p>
            <a:r>
              <a:rPr lang="en-US" altLang="ja-JP" sz="1400" smtClean="0"/>
              <a:t>   </a:t>
            </a:r>
            <a:r>
              <a:rPr lang="en-US" altLang="ja-JP" smtClean="0"/>
              <a:t>Used to support daily operations and to provide business management data. </a:t>
            </a:r>
          </a:p>
          <a:p>
            <a:r>
              <a:rPr lang="en-US" altLang="ja-JP" smtClean="0"/>
              <a:t>   Periodical information processing is conducted for increasing productivity, </a:t>
            </a:r>
          </a:p>
          <a:p>
            <a:r>
              <a:rPr lang="en-US" altLang="ja-JP" smtClean="0"/>
              <a:t>and improving operation efficiency</a:t>
            </a:r>
            <a:r>
              <a:rPr lang="en-US" altLang="ja-JP" sz="900" smtClean="0"/>
              <a:t>.</a:t>
            </a:r>
          </a:p>
          <a:p>
            <a:endParaRPr lang="ja-JP" altLang="en-US" smtClean="0"/>
          </a:p>
        </p:txBody>
      </p:sp>
      <p:sp>
        <p:nvSpPr>
          <p:cNvPr id="112644" name="Text Box 4"/>
          <p:cNvSpPr txBox="1">
            <a:spLocks noChangeArrowheads="1"/>
          </p:cNvSpPr>
          <p:nvPr/>
        </p:nvSpPr>
        <p:spPr bwMode="auto">
          <a:xfrm>
            <a:off x="6161088" y="9212263"/>
            <a:ext cx="936625" cy="357187"/>
          </a:xfrm>
          <a:prstGeom prst="rect">
            <a:avLst/>
          </a:prstGeom>
          <a:noFill/>
          <a:ln w="9525" algn="ctr">
            <a:noFill/>
            <a:miter lim="800000"/>
            <a:headEnd/>
            <a:tailEnd/>
          </a:ln>
        </p:spPr>
        <p:txBody>
          <a:bodyPr lIns="96661" tIns="48331" rIns="96661" bIns="48331">
            <a:spAutoFit/>
          </a:bodyPr>
          <a:lstStyle/>
          <a:p>
            <a:pPr defTabSz="966788">
              <a:spcBef>
                <a:spcPct val="50000"/>
              </a:spcBef>
            </a:pPr>
            <a:r>
              <a:rPr kumimoji="1" lang="en-US" altLang="ja-JP" sz="1900" b="1">
                <a:solidFill>
                  <a:schemeClr val="tx2"/>
                </a:solidFill>
              </a:rPr>
              <a:t>4-2</a:t>
            </a:r>
          </a:p>
        </p:txBody>
      </p:sp>
    </p:spTree>
    <p:extLst>
      <p:ext uri="{BB962C8B-B14F-4D97-AF65-F5344CB8AC3E}">
        <p14:creationId xmlns:p14="http://schemas.microsoft.com/office/powerpoint/2010/main" val="3534960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712345F3-7633-4630-8E7C-90E4B5701AAA}" type="slidenum">
              <a:rPr lang="en-US" sz="1300"/>
              <a:pPr algn="r" defTabSz="966788"/>
              <a:t>33</a:t>
            </a:fld>
            <a:endParaRPr lang="en-US" sz="13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xfrm>
            <a:off x="731838" y="4560888"/>
            <a:ext cx="5851525" cy="4319587"/>
          </a:xfrm>
          <a:noFill/>
          <a:ln/>
        </p:spPr>
        <p:txBody>
          <a:bodyPr lIns="96661" tIns="48331" rIns="96661" bIns="48331"/>
          <a:lstStyle/>
          <a:p>
            <a:endParaRPr lang="en-US" smtClean="0"/>
          </a:p>
        </p:txBody>
      </p:sp>
    </p:spTree>
    <p:extLst>
      <p:ext uri="{BB962C8B-B14F-4D97-AF65-F5344CB8AC3E}">
        <p14:creationId xmlns:p14="http://schemas.microsoft.com/office/powerpoint/2010/main" val="144160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38</a:t>
            </a:fld>
            <a:endParaRPr lang="en-US"/>
          </a:p>
        </p:txBody>
      </p:sp>
    </p:spTree>
    <p:extLst>
      <p:ext uri="{BB962C8B-B14F-4D97-AF65-F5344CB8AC3E}">
        <p14:creationId xmlns:p14="http://schemas.microsoft.com/office/powerpoint/2010/main" val="1731635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39</a:t>
            </a:fld>
            <a:endParaRPr lang="en-US"/>
          </a:p>
        </p:txBody>
      </p:sp>
    </p:spTree>
    <p:extLst>
      <p:ext uri="{BB962C8B-B14F-4D97-AF65-F5344CB8AC3E}">
        <p14:creationId xmlns:p14="http://schemas.microsoft.com/office/powerpoint/2010/main" val="2386459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40</a:t>
            </a:fld>
            <a:endParaRPr lang="en-US"/>
          </a:p>
        </p:txBody>
      </p:sp>
    </p:spTree>
    <p:extLst>
      <p:ext uri="{BB962C8B-B14F-4D97-AF65-F5344CB8AC3E}">
        <p14:creationId xmlns:p14="http://schemas.microsoft.com/office/powerpoint/2010/main" val="2184381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41</a:t>
            </a:fld>
            <a:endParaRPr lang="en-US"/>
          </a:p>
        </p:txBody>
      </p:sp>
    </p:spTree>
    <p:extLst>
      <p:ext uri="{BB962C8B-B14F-4D97-AF65-F5344CB8AC3E}">
        <p14:creationId xmlns:p14="http://schemas.microsoft.com/office/powerpoint/2010/main" val="2192469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42</a:t>
            </a:fld>
            <a:endParaRPr lang="en-US"/>
          </a:p>
        </p:txBody>
      </p:sp>
    </p:spTree>
    <p:extLst>
      <p:ext uri="{BB962C8B-B14F-4D97-AF65-F5344CB8AC3E}">
        <p14:creationId xmlns:p14="http://schemas.microsoft.com/office/powerpoint/2010/main" val="2984875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43</a:t>
            </a:fld>
            <a:endParaRPr lang="en-US"/>
          </a:p>
        </p:txBody>
      </p:sp>
    </p:spTree>
    <p:extLst>
      <p:ext uri="{BB962C8B-B14F-4D97-AF65-F5344CB8AC3E}">
        <p14:creationId xmlns:p14="http://schemas.microsoft.com/office/powerpoint/2010/main" val="1448627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11</a:t>
            </a:fld>
            <a:endParaRPr lang="en-US"/>
          </a:p>
        </p:txBody>
      </p:sp>
    </p:spTree>
    <p:extLst>
      <p:ext uri="{BB962C8B-B14F-4D97-AF65-F5344CB8AC3E}">
        <p14:creationId xmlns:p14="http://schemas.microsoft.com/office/powerpoint/2010/main" val="35194390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44</a:t>
            </a:fld>
            <a:endParaRPr lang="en-US"/>
          </a:p>
        </p:txBody>
      </p:sp>
    </p:spTree>
    <p:extLst>
      <p:ext uri="{BB962C8B-B14F-4D97-AF65-F5344CB8AC3E}">
        <p14:creationId xmlns:p14="http://schemas.microsoft.com/office/powerpoint/2010/main" val="9618647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45</a:t>
            </a:fld>
            <a:endParaRPr lang="en-US"/>
          </a:p>
        </p:txBody>
      </p:sp>
    </p:spTree>
    <p:extLst>
      <p:ext uri="{BB962C8B-B14F-4D97-AF65-F5344CB8AC3E}">
        <p14:creationId xmlns:p14="http://schemas.microsoft.com/office/powerpoint/2010/main" val="160483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46</a:t>
            </a:fld>
            <a:endParaRPr lang="en-US"/>
          </a:p>
        </p:txBody>
      </p:sp>
    </p:spTree>
    <p:extLst>
      <p:ext uri="{BB962C8B-B14F-4D97-AF65-F5344CB8AC3E}">
        <p14:creationId xmlns:p14="http://schemas.microsoft.com/office/powerpoint/2010/main" val="4206412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47</a:t>
            </a:fld>
            <a:endParaRPr lang="en-US"/>
          </a:p>
        </p:txBody>
      </p:sp>
    </p:spTree>
    <p:extLst>
      <p:ext uri="{BB962C8B-B14F-4D97-AF65-F5344CB8AC3E}">
        <p14:creationId xmlns:p14="http://schemas.microsoft.com/office/powerpoint/2010/main" val="5561755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48</a:t>
            </a:fld>
            <a:endParaRPr lang="en-US"/>
          </a:p>
        </p:txBody>
      </p:sp>
    </p:spTree>
    <p:extLst>
      <p:ext uri="{BB962C8B-B14F-4D97-AF65-F5344CB8AC3E}">
        <p14:creationId xmlns:p14="http://schemas.microsoft.com/office/powerpoint/2010/main" val="40914310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49</a:t>
            </a:fld>
            <a:endParaRPr lang="en-US"/>
          </a:p>
        </p:txBody>
      </p:sp>
    </p:spTree>
    <p:extLst>
      <p:ext uri="{BB962C8B-B14F-4D97-AF65-F5344CB8AC3E}">
        <p14:creationId xmlns:p14="http://schemas.microsoft.com/office/powerpoint/2010/main" val="32320345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50</a:t>
            </a:fld>
            <a:endParaRPr lang="en-US"/>
          </a:p>
        </p:txBody>
      </p:sp>
    </p:spTree>
    <p:extLst>
      <p:ext uri="{BB962C8B-B14F-4D97-AF65-F5344CB8AC3E}">
        <p14:creationId xmlns:p14="http://schemas.microsoft.com/office/powerpoint/2010/main" val="30194048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51</a:t>
            </a:fld>
            <a:endParaRPr lang="en-US"/>
          </a:p>
        </p:txBody>
      </p:sp>
    </p:spTree>
    <p:extLst>
      <p:ext uri="{BB962C8B-B14F-4D97-AF65-F5344CB8AC3E}">
        <p14:creationId xmlns:p14="http://schemas.microsoft.com/office/powerpoint/2010/main" val="604899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52</a:t>
            </a:fld>
            <a:endParaRPr lang="en-US"/>
          </a:p>
        </p:txBody>
      </p:sp>
    </p:spTree>
    <p:extLst>
      <p:ext uri="{BB962C8B-B14F-4D97-AF65-F5344CB8AC3E}">
        <p14:creationId xmlns:p14="http://schemas.microsoft.com/office/powerpoint/2010/main" val="13048538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53</a:t>
            </a:fld>
            <a:endParaRPr lang="en-US"/>
          </a:p>
        </p:txBody>
      </p:sp>
    </p:spTree>
    <p:extLst>
      <p:ext uri="{BB962C8B-B14F-4D97-AF65-F5344CB8AC3E}">
        <p14:creationId xmlns:p14="http://schemas.microsoft.com/office/powerpoint/2010/main" val="1726570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12</a:t>
            </a:fld>
            <a:endParaRPr lang="en-US"/>
          </a:p>
        </p:txBody>
      </p:sp>
    </p:spTree>
    <p:extLst>
      <p:ext uri="{BB962C8B-B14F-4D97-AF65-F5344CB8AC3E}">
        <p14:creationId xmlns:p14="http://schemas.microsoft.com/office/powerpoint/2010/main" val="35444235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54</a:t>
            </a:fld>
            <a:endParaRPr lang="en-US"/>
          </a:p>
        </p:txBody>
      </p:sp>
    </p:spTree>
    <p:extLst>
      <p:ext uri="{BB962C8B-B14F-4D97-AF65-F5344CB8AC3E}">
        <p14:creationId xmlns:p14="http://schemas.microsoft.com/office/powerpoint/2010/main" val="45473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55</a:t>
            </a:fld>
            <a:endParaRPr lang="en-US"/>
          </a:p>
        </p:txBody>
      </p:sp>
    </p:spTree>
    <p:extLst>
      <p:ext uri="{BB962C8B-B14F-4D97-AF65-F5344CB8AC3E}">
        <p14:creationId xmlns:p14="http://schemas.microsoft.com/office/powerpoint/2010/main" val="30349800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56</a:t>
            </a:fld>
            <a:endParaRPr lang="en-US"/>
          </a:p>
        </p:txBody>
      </p:sp>
    </p:spTree>
    <p:extLst>
      <p:ext uri="{BB962C8B-B14F-4D97-AF65-F5344CB8AC3E}">
        <p14:creationId xmlns:p14="http://schemas.microsoft.com/office/powerpoint/2010/main" val="27139888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57</a:t>
            </a:fld>
            <a:endParaRPr lang="en-US"/>
          </a:p>
        </p:txBody>
      </p:sp>
    </p:spTree>
    <p:extLst>
      <p:ext uri="{BB962C8B-B14F-4D97-AF65-F5344CB8AC3E}">
        <p14:creationId xmlns:p14="http://schemas.microsoft.com/office/powerpoint/2010/main" val="32512466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58</a:t>
            </a:fld>
            <a:endParaRPr lang="en-US"/>
          </a:p>
        </p:txBody>
      </p:sp>
    </p:spTree>
    <p:extLst>
      <p:ext uri="{BB962C8B-B14F-4D97-AF65-F5344CB8AC3E}">
        <p14:creationId xmlns:p14="http://schemas.microsoft.com/office/powerpoint/2010/main" val="34215513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59</a:t>
            </a:fld>
            <a:endParaRPr lang="en-US"/>
          </a:p>
        </p:txBody>
      </p:sp>
    </p:spTree>
    <p:extLst>
      <p:ext uri="{BB962C8B-B14F-4D97-AF65-F5344CB8AC3E}">
        <p14:creationId xmlns:p14="http://schemas.microsoft.com/office/powerpoint/2010/main" val="9850013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60</a:t>
            </a:fld>
            <a:endParaRPr lang="en-US"/>
          </a:p>
        </p:txBody>
      </p:sp>
    </p:spTree>
    <p:extLst>
      <p:ext uri="{BB962C8B-B14F-4D97-AF65-F5344CB8AC3E}">
        <p14:creationId xmlns:p14="http://schemas.microsoft.com/office/powerpoint/2010/main" val="5589153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61</a:t>
            </a:fld>
            <a:endParaRPr lang="en-US"/>
          </a:p>
        </p:txBody>
      </p:sp>
    </p:spTree>
    <p:extLst>
      <p:ext uri="{BB962C8B-B14F-4D97-AF65-F5344CB8AC3E}">
        <p14:creationId xmlns:p14="http://schemas.microsoft.com/office/powerpoint/2010/main" val="31864904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62</a:t>
            </a:fld>
            <a:endParaRPr lang="en-US"/>
          </a:p>
        </p:txBody>
      </p:sp>
    </p:spTree>
    <p:extLst>
      <p:ext uri="{BB962C8B-B14F-4D97-AF65-F5344CB8AC3E}">
        <p14:creationId xmlns:p14="http://schemas.microsoft.com/office/powerpoint/2010/main" val="24077728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63</a:t>
            </a:fld>
            <a:endParaRPr lang="en-US"/>
          </a:p>
        </p:txBody>
      </p:sp>
    </p:spTree>
    <p:extLst>
      <p:ext uri="{BB962C8B-B14F-4D97-AF65-F5344CB8AC3E}">
        <p14:creationId xmlns:p14="http://schemas.microsoft.com/office/powerpoint/2010/main" val="643887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13</a:t>
            </a:fld>
            <a:endParaRPr lang="en-US"/>
          </a:p>
        </p:txBody>
      </p:sp>
    </p:spTree>
    <p:extLst>
      <p:ext uri="{BB962C8B-B14F-4D97-AF65-F5344CB8AC3E}">
        <p14:creationId xmlns:p14="http://schemas.microsoft.com/office/powerpoint/2010/main" val="1270790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14</a:t>
            </a:fld>
            <a:endParaRPr lang="en-US"/>
          </a:p>
        </p:txBody>
      </p:sp>
    </p:spTree>
    <p:extLst>
      <p:ext uri="{BB962C8B-B14F-4D97-AF65-F5344CB8AC3E}">
        <p14:creationId xmlns:p14="http://schemas.microsoft.com/office/powerpoint/2010/main" val="3524986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15</a:t>
            </a:fld>
            <a:endParaRPr lang="en-US"/>
          </a:p>
        </p:txBody>
      </p:sp>
    </p:spTree>
    <p:extLst>
      <p:ext uri="{BB962C8B-B14F-4D97-AF65-F5344CB8AC3E}">
        <p14:creationId xmlns:p14="http://schemas.microsoft.com/office/powerpoint/2010/main" val="943050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16</a:t>
            </a:fld>
            <a:endParaRPr lang="en-US"/>
          </a:p>
        </p:txBody>
      </p:sp>
    </p:spTree>
    <p:extLst>
      <p:ext uri="{BB962C8B-B14F-4D97-AF65-F5344CB8AC3E}">
        <p14:creationId xmlns:p14="http://schemas.microsoft.com/office/powerpoint/2010/main" val="1092108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17</a:t>
            </a:fld>
            <a:endParaRPr lang="en-US"/>
          </a:p>
        </p:txBody>
      </p:sp>
    </p:spTree>
    <p:extLst>
      <p:ext uri="{BB962C8B-B14F-4D97-AF65-F5344CB8AC3E}">
        <p14:creationId xmlns:p14="http://schemas.microsoft.com/office/powerpoint/2010/main" val="723850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D2E74157-E1CA-45B7-BD7F-C466DD8206BE}" type="datetime1">
              <a:rPr lang="en-US" smtClean="0"/>
              <a:t>8/25/2021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23809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2A8BA1B-2E15-453D-B949-053568F3B215}" type="datetime1">
              <a:rPr lang="en-US" smtClean="0"/>
              <a:t>8/25/2021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05526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7B3790F-91A2-43A1-B395-CD6CEDE87711}" type="datetime1">
              <a:rPr lang="en-US" smtClean="0"/>
              <a:t>8/25/2021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9996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D112539F-A9DA-4A20-B528-7C5633EBE986}" type="datetime1">
              <a:rPr lang="en-US" smtClean="0"/>
              <a:t>8/25/2021</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68901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A74A3802-6190-4CC0-AAD5-C654DEE0FC42}" type="datetime1">
              <a:rPr lang="en-US" smtClean="0"/>
              <a:t>8/25/2021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308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F9CB0179-FC58-4D98-9083-C4AAF44CA541}" type="datetime1">
              <a:rPr lang="en-US" smtClean="0"/>
              <a:t>8/25/2021</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010123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84F2B03-9498-4080-87BA-A772A70D2C64}" type="datetime1">
              <a:rPr lang="en-US" smtClean="0"/>
              <a:t>8/25/2021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59853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15B1C95-4F3A-4990-AAA8-E26712A86D09}" type="datetime1">
              <a:rPr lang="en-US" smtClean="0"/>
              <a:t>8/25/2021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81959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2B928ECF-D548-415A-BF49-FDE61312B573}" type="datetime1">
              <a:rPr lang="en-US" smtClean="0"/>
              <a:t>8/25/2021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65470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84D5191-CCDB-41DC-82F1-C09AF4423497}" type="datetime1">
              <a:rPr lang="en-US" smtClean="0"/>
              <a:t>8/25/2021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88074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1F3B56E2-DA6A-42AC-BF08-033E7E0F61CC}" type="datetime1">
              <a:rPr lang="en-US" smtClean="0"/>
              <a:t>8/25/2021</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90881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D467DF1A-C473-41AB-9ADB-15434AB14B7C}" type="datetime1">
              <a:rPr lang="en-US" smtClean="0"/>
              <a:t>8/25/2021</a:t>
            </a:fld>
            <a:endParaRPr lang="en-US"/>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59187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CA375B5C-CB97-4F6F-8EB5-7F7A293C8C9D}" type="datetime1">
              <a:rPr lang="en-US" smtClean="0"/>
              <a:t>8/25/2021</a:t>
            </a:fld>
            <a:endParaRPr lang="en-US"/>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23707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7A8D40A-A56F-44C6-90D7-C2C96567BF4C}" type="datetime1">
              <a:rPr lang="en-US" smtClean="0"/>
              <a:t>8/25/2021</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74583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2802FE4-7527-4C28-A8F1-33F9720997C2}" type="datetime1">
              <a:rPr lang="en-US" smtClean="0"/>
              <a:t>8/25/2021</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043042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C15F3B7-90B5-46C4-839A-FC42FF79779C}" type="datetime1">
              <a:rPr lang="en-US" smtClean="0"/>
              <a:t>8/25/2021</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72066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40C897A-9F2F-46D5-AA83-A8A2E4E0A8FD}" type="datetime1">
              <a:rPr lang="en-US" smtClean="0"/>
              <a:t>8/25/2021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Tree>
    <p:extLst>
      <p:ext uri="{BB962C8B-B14F-4D97-AF65-F5344CB8AC3E}">
        <p14:creationId xmlns:p14="http://schemas.microsoft.com/office/powerpoint/2010/main" val="1106101505"/>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ongocphong247@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905000"/>
            <a:ext cx="7772400" cy="2286000"/>
          </a:xfrm>
        </p:spPr>
        <p:txBody>
          <a:bodyPr>
            <a:normAutofit fontScale="90000"/>
          </a:bodyPr>
          <a:lstStyle/>
          <a:p>
            <a:pPr algn="ctr">
              <a:lnSpc>
                <a:spcPct val="120000"/>
              </a:lnSpc>
              <a:spcBef>
                <a:spcPts val="600"/>
              </a:spcBef>
              <a:buClr>
                <a:schemeClr val="accent6">
                  <a:lumMod val="75000"/>
                </a:schemeClr>
              </a:buClr>
              <a:defRPr/>
            </a:pPr>
            <a:r>
              <a:rPr lang="en-US" sz="4000" b="1" dirty="0" smtClean="0">
                <a:solidFill>
                  <a:srgbClr val="0070C0"/>
                </a:solidFill>
              </a:rPr>
              <a:t/>
            </a:r>
            <a:br>
              <a:rPr lang="en-US" sz="4000" b="1" dirty="0" smtClean="0">
                <a:solidFill>
                  <a:srgbClr val="0070C0"/>
                </a:solidFill>
              </a:rPr>
            </a:br>
            <a:r>
              <a:rPr lang="en-US" sz="3300" b="1" dirty="0" smtClean="0">
                <a:solidFill>
                  <a:srgbClr val="0070C0"/>
                </a:solidFill>
              </a:rPr>
              <a:t>HỌC VIỆN CÔNG NGHỆ BƯU CHÍNH VIỄN THÔNG</a:t>
            </a:r>
            <a:r>
              <a:rPr lang="en-US" sz="4000" b="1" dirty="0" smtClean="0">
                <a:solidFill>
                  <a:srgbClr val="0070C0"/>
                </a:solidFill>
              </a:rPr>
              <a:t/>
            </a:r>
            <a:br>
              <a:rPr lang="en-US" sz="4000" b="1" dirty="0" smtClean="0">
                <a:solidFill>
                  <a:srgbClr val="0070C0"/>
                </a:solidFill>
              </a:rPr>
            </a:br>
            <a:r>
              <a:rPr lang="en-US" sz="4000" b="1" dirty="0" smtClean="0">
                <a:solidFill>
                  <a:srgbClr val="0070C0"/>
                </a:solidFill>
              </a:rPr>
              <a:t>KHOA CÔNG NGHỆ THÔNG TIN</a:t>
            </a:r>
            <a:br>
              <a:rPr lang="en-US" sz="4000" b="1" dirty="0" smtClean="0">
                <a:solidFill>
                  <a:srgbClr val="0070C0"/>
                </a:solidFill>
              </a:rPr>
            </a:br>
            <a:r>
              <a:rPr lang="en-US" sz="4000" b="1" dirty="0" smtClean="0">
                <a:solidFill>
                  <a:srgbClr val="0070C0"/>
                </a:solidFill>
              </a:rPr>
              <a:t/>
            </a:r>
            <a:br>
              <a:rPr lang="en-US" sz="4000" b="1" dirty="0" smtClean="0">
                <a:solidFill>
                  <a:srgbClr val="0070C0"/>
                </a:solidFill>
              </a:rPr>
            </a:br>
            <a:r>
              <a:rPr lang="en-US" sz="4400" b="1" dirty="0" smtClean="0">
                <a:solidFill>
                  <a:srgbClr val="C00000"/>
                </a:solidFill>
              </a:rPr>
              <a:t>PHÂN TÍCH VÀ THIẾT KẾ </a:t>
            </a:r>
            <a:br>
              <a:rPr lang="en-US" sz="4400" b="1" dirty="0" smtClean="0">
                <a:solidFill>
                  <a:srgbClr val="C00000"/>
                </a:solidFill>
              </a:rPr>
            </a:br>
            <a:r>
              <a:rPr lang="en-US" sz="4400" b="1" dirty="0" smtClean="0">
                <a:solidFill>
                  <a:srgbClr val="C00000"/>
                </a:solidFill>
              </a:rPr>
              <a:t>HỆ THỐNG THÔNG TIN</a:t>
            </a:r>
            <a:endParaRPr lang="en-US" sz="4400" b="1" dirty="0">
              <a:solidFill>
                <a:srgbClr val="C00000"/>
              </a:solidFill>
            </a:endParaRPr>
          </a:p>
        </p:txBody>
      </p:sp>
      <p:sp>
        <p:nvSpPr>
          <p:cNvPr id="8196" name="Slide Number Placeholder 3"/>
          <p:cNvSpPr>
            <a:spLocks noGrp="1"/>
          </p:cNvSpPr>
          <p:nvPr>
            <p:ph type="sldNum" sz="quarter" idx="4294967295"/>
          </p:nvPr>
        </p:nvSpPr>
        <p:spPr>
          <a:xfrm>
            <a:off x="5988377"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a:t>
            </a:fld>
            <a:endParaRPr lang="en-US" dirty="0">
              <a:solidFill>
                <a:srgbClr val="7F7F7F"/>
              </a:solidFill>
            </a:endParaRPr>
          </a:p>
        </p:txBody>
      </p:sp>
      <p:sp>
        <p:nvSpPr>
          <p:cNvPr id="3" name="Subtitle 2"/>
          <p:cNvSpPr>
            <a:spLocks noGrp="1"/>
          </p:cNvSpPr>
          <p:nvPr>
            <p:ph type="subTitle" idx="1"/>
          </p:nvPr>
        </p:nvSpPr>
        <p:spPr/>
        <p:txBody>
          <a:bodyPr>
            <a:noAutofit/>
          </a:bodyPr>
          <a:lstStyle/>
          <a:p>
            <a:pPr algn="r"/>
            <a:r>
              <a:rPr lang="en-US" sz="2500" dirty="0" smtClean="0"/>
              <a:t>TS </a:t>
            </a:r>
            <a:r>
              <a:rPr lang="en-US" sz="2500" dirty="0" err="1" smtClean="0"/>
              <a:t>Đào</a:t>
            </a:r>
            <a:r>
              <a:rPr lang="en-US" sz="2500" dirty="0" smtClean="0"/>
              <a:t> </a:t>
            </a:r>
            <a:r>
              <a:rPr lang="en-US" sz="2500" dirty="0" err="1" smtClean="0"/>
              <a:t>Ngọc</a:t>
            </a:r>
            <a:r>
              <a:rPr lang="en-US" sz="2500" dirty="0" smtClean="0"/>
              <a:t> </a:t>
            </a:r>
            <a:r>
              <a:rPr lang="en-US" sz="2500" dirty="0" err="1" smtClean="0"/>
              <a:t>Phong</a:t>
            </a:r>
            <a:endParaRPr lang="en-US" sz="2500" dirty="0" smtClean="0"/>
          </a:p>
          <a:p>
            <a:pPr algn="r"/>
            <a:r>
              <a:rPr lang="en-US" sz="2500" dirty="0" smtClean="0"/>
              <a:t>Email</a:t>
            </a:r>
            <a:r>
              <a:rPr lang="en-US" sz="2500" dirty="0" smtClean="0"/>
              <a:t>: phongdn@ptit.edu.vn </a:t>
            </a:r>
          </a:p>
          <a:p>
            <a:pPr algn="r"/>
            <a:r>
              <a:rPr lang="en-US" sz="2500" dirty="0" smtClean="0">
                <a:hlinkClick r:id="rId3"/>
              </a:rPr>
              <a:t>daongocphong247@gmail.com</a:t>
            </a:r>
            <a:endParaRPr lang="en-US" sz="2500" dirty="0" smtClean="0"/>
          </a:p>
          <a:p>
            <a:pPr algn="r"/>
            <a:r>
              <a:rPr lang="en-US" sz="2500" dirty="0" err="1" smtClean="0"/>
              <a:t>Điện</a:t>
            </a:r>
            <a:r>
              <a:rPr lang="en-US" sz="2500" dirty="0" smtClean="0"/>
              <a:t> </a:t>
            </a:r>
            <a:r>
              <a:rPr lang="en-US" sz="2500" dirty="0" err="1" smtClean="0"/>
              <a:t>thoại</a:t>
            </a:r>
            <a:r>
              <a:rPr lang="en-US" sz="2500" dirty="0" smtClean="0"/>
              <a:t>: 0912239696</a:t>
            </a:r>
            <a:endParaRPr lang="en-US" sz="2500" dirty="0"/>
          </a:p>
        </p:txBody>
      </p:sp>
    </p:spTree>
    <p:extLst>
      <p:ext uri="{BB962C8B-B14F-4D97-AF65-F5344CB8AC3E}">
        <p14:creationId xmlns:p14="http://schemas.microsoft.com/office/powerpoint/2010/main" val="307103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914400"/>
            <a:ext cx="7772400" cy="2286000"/>
          </a:xfrm>
        </p:spPr>
        <p:txBody>
          <a:bodyPr>
            <a:normAutofit fontScale="90000"/>
          </a:bodyPr>
          <a:lstStyle/>
          <a:p>
            <a:pPr algn="ctr">
              <a:buClr>
                <a:schemeClr val="accent6">
                  <a:lumMod val="75000"/>
                </a:schemeClr>
              </a:buClr>
              <a:defRPr/>
            </a:pPr>
            <a:r>
              <a:rPr lang="en-US" sz="4000" b="1" u="sng" dirty="0" smtClean="0">
                <a:solidFill>
                  <a:srgbClr val="0070C0"/>
                </a:solidFill>
              </a:rPr>
              <a:t>CHƯƠNG 1</a:t>
            </a:r>
            <a:br>
              <a:rPr lang="en-US" sz="4000" b="1" u="sng" dirty="0" smtClean="0">
                <a:solidFill>
                  <a:srgbClr val="0070C0"/>
                </a:solidFill>
              </a:rPr>
            </a:br>
            <a:r>
              <a:rPr lang="en-US" sz="4000" b="1" dirty="0" smtClean="0">
                <a:solidFill>
                  <a:srgbClr val="0070C0"/>
                </a:solidFill>
              </a:rPr>
              <a:t/>
            </a:r>
            <a:br>
              <a:rPr lang="en-US" sz="4000" b="1" dirty="0" smtClean="0">
                <a:solidFill>
                  <a:srgbClr val="0070C0"/>
                </a:solidFill>
              </a:rPr>
            </a:br>
            <a:r>
              <a:rPr lang="en-US" sz="4000" b="1" dirty="0" smtClean="0">
                <a:solidFill>
                  <a:srgbClr val="0070C0"/>
                </a:solidFill>
              </a:rPr>
              <a:t>CÁC KIỂU HỆ THỐNG THÔNG TIN</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10</a:t>
            </a:fld>
            <a:endParaRPr lang="en-US" dirty="0">
              <a:solidFill>
                <a:srgbClr val="7F7F7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Nội</a:t>
            </a:r>
            <a:r>
              <a:rPr lang="en-US" b="1" dirty="0" smtClean="0">
                <a:solidFill>
                  <a:srgbClr val="0070C0"/>
                </a:solidFill>
              </a:rPr>
              <a:t> dung</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0" indent="0">
              <a:buNone/>
            </a:pPr>
            <a:r>
              <a:rPr lang="en-US" sz="3500" dirty="0" smtClean="0"/>
              <a:t>1</a:t>
            </a:r>
            <a:r>
              <a:rPr lang="en-US" sz="3500" dirty="0"/>
              <a:t>. </a:t>
            </a:r>
            <a:r>
              <a:rPr lang="en-US" sz="3500" dirty="0" err="1"/>
              <a:t>Các</a:t>
            </a:r>
            <a:r>
              <a:rPr lang="en-US" sz="3500" dirty="0"/>
              <a:t> </a:t>
            </a:r>
            <a:r>
              <a:rPr lang="en-US" sz="3500" dirty="0" err="1"/>
              <a:t>pha</a:t>
            </a:r>
            <a:r>
              <a:rPr lang="en-US" sz="3500" dirty="0"/>
              <a:t> </a:t>
            </a:r>
            <a:r>
              <a:rPr lang="en-US" sz="3500" dirty="0" err="1"/>
              <a:t>cơ</a:t>
            </a:r>
            <a:r>
              <a:rPr lang="en-US" sz="3500" dirty="0"/>
              <a:t> </a:t>
            </a:r>
            <a:r>
              <a:rPr lang="en-US" sz="3500" dirty="0" err="1"/>
              <a:t>bản</a:t>
            </a:r>
            <a:r>
              <a:rPr lang="en-US" sz="3500" dirty="0"/>
              <a:t> </a:t>
            </a:r>
            <a:r>
              <a:rPr lang="en-US" sz="3500" dirty="0" err="1"/>
              <a:t>của</a:t>
            </a:r>
            <a:r>
              <a:rPr lang="en-US" sz="3500" dirty="0"/>
              <a:t> </a:t>
            </a:r>
            <a:r>
              <a:rPr lang="en-US" sz="3500" dirty="0" err="1"/>
              <a:t>phân</a:t>
            </a:r>
            <a:r>
              <a:rPr lang="en-US" sz="3500" dirty="0"/>
              <a:t> </a:t>
            </a:r>
            <a:r>
              <a:rPr lang="en-US" sz="3500" dirty="0" err="1"/>
              <a:t>tích</a:t>
            </a:r>
            <a:r>
              <a:rPr lang="en-US" sz="3500" dirty="0"/>
              <a:t> </a:t>
            </a:r>
            <a:r>
              <a:rPr lang="en-US" sz="3500" dirty="0" err="1"/>
              <a:t>và</a:t>
            </a:r>
            <a:r>
              <a:rPr lang="en-US" sz="3500" dirty="0"/>
              <a:t> </a:t>
            </a:r>
            <a:r>
              <a:rPr lang="en-US" sz="3500" dirty="0" err="1"/>
              <a:t>thiết</a:t>
            </a:r>
            <a:r>
              <a:rPr lang="en-US" sz="3500" dirty="0"/>
              <a:t> </a:t>
            </a:r>
            <a:r>
              <a:rPr lang="en-US" sz="3500" dirty="0" err="1"/>
              <a:t>kế</a:t>
            </a:r>
            <a:endParaRPr lang="en-US" sz="3500" dirty="0"/>
          </a:p>
          <a:p>
            <a:pPr marL="0" indent="0">
              <a:buNone/>
            </a:pPr>
            <a:r>
              <a:rPr lang="en-US" sz="3500" dirty="0" smtClean="0"/>
              <a:t>2</a:t>
            </a:r>
            <a:r>
              <a:rPr lang="en-US" sz="3500" dirty="0"/>
              <a:t>. </a:t>
            </a:r>
            <a:r>
              <a:rPr lang="en-US" sz="3500" dirty="0" err="1"/>
              <a:t>Các</a:t>
            </a:r>
            <a:r>
              <a:rPr lang="en-US" sz="3500" dirty="0"/>
              <a:t> </a:t>
            </a:r>
            <a:r>
              <a:rPr lang="en-US" sz="3500" dirty="0" err="1"/>
              <a:t>kiểu</a:t>
            </a:r>
            <a:r>
              <a:rPr lang="en-US" sz="3500" dirty="0"/>
              <a:t> </a:t>
            </a:r>
            <a:r>
              <a:rPr lang="en-US" sz="3500" dirty="0" err="1"/>
              <a:t>hệ</a:t>
            </a:r>
            <a:r>
              <a:rPr lang="en-US" sz="3500" dirty="0"/>
              <a:t> </a:t>
            </a:r>
            <a:r>
              <a:rPr lang="en-US" sz="3500" dirty="0" err="1"/>
              <a:t>thống</a:t>
            </a:r>
            <a:r>
              <a:rPr lang="en-US" sz="3500" dirty="0"/>
              <a:t> </a:t>
            </a:r>
            <a:r>
              <a:rPr lang="en-US" sz="3500" dirty="0" err="1"/>
              <a:t>phần</a:t>
            </a:r>
            <a:r>
              <a:rPr lang="en-US" sz="3500" dirty="0"/>
              <a:t> </a:t>
            </a:r>
            <a:r>
              <a:rPr lang="en-US" sz="3500" dirty="0" err="1"/>
              <a:t>mềm</a:t>
            </a:r>
            <a:endParaRPr lang="en-US" sz="3500" dirty="0"/>
          </a:p>
          <a:p>
            <a:pPr marL="0" indent="0">
              <a:buNone/>
            </a:pPr>
            <a:r>
              <a:rPr lang="en-US" sz="3500" dirty="0" smtClean="0"/>
              <a:t>3</a:t>
            </a:r>
            <a:r>
              <a:rPr lang="en-US" sz="3500" dirty="0"/>
              <a:t>. </a:t>
            </a:r>
            <a:r>
              <a:rPr lang="en-US" sz="3500" dirty="0" err="1"/>
              <a:t>Các</a:t>
            </a:r>
            <a:r>
              <a:rPr lang="en-US" sz="3500" dirty="0"/>
              <a:t> </a:t>
            </a:r>
            <a:r>
              <a:rPr lang="en-US" sz="3500" dirty="0" err="1"/>
              <a:t>công</a:t>
            </a:r>
            <a:r>
              <a:rPr lang="en-US" sz="3500" dirty="0"/>
              <a:t> </a:t>
            </a:r>
            <a:r>
              <a:rPr lang="en-US" sz="3500" dirty="0" err="1"/>
              <a:t>nghệ</a:t>
            </a:r>
            <a:r>
              <a:rPr lang="en-US" sz="3500" dirty="0"/>
              <a:t> </a:t>
            </a:r>
            <a:r>
              <a:rPr lang="en-US" sz="3500" dirty="0" err="1"/>
              <a:t>cho</a:t>
            </a:r>
            <a:r>
              <a:rPr lang="en-US" sz="3500" dirty="0"/>
              <a:t> </a:t>
            </a:r>
            <a:r>
              <a:rPr lang="en-US" sz="3500" dirty="0" err="1"/>
              <a:t>phát</a:t>
            </a:r>
            <a:r>
              <a:rPr lang="en-US" sz="3500" dirty="0"/>
              <a:t> </a:t>
            </a:r>
            <a:r>
              <a:rPr lang="en-US" sz="3500" dirty="0" err="1"/>
              <a:t>triển</a:t>
            </a:r>
            <a:r>
              <a:rPr lang="en-US" sz="3500" dirty="0"/>
              <a:t> </a:t>
            </a:r>
            <a:r>
              <a:rPr lang="en-US" sz="3500" dirty="0" err="1"/>
              <a:t>các</a:t>
            </a:r>
            <a:r>
              <a:rPr lang="en-US" sz="3500" dirty="0"/>
              <a:t> </a:t>
            </a:r>
            <a:r>
              <a:rPr lang="en-US" sz="3500" dirty="0" err="1"/>
              <a:t>kiểu</a:t>
            </a:r>
            <a:r>
              <a:rPr lang="en-US" sz="3500" dirty="0"/>
              <a:t> </a:t>
            </a:r>
            <a:r>
              <a:rPr lang="en-US" sz="3500" dirty="0" err="1"/>
              <a:t>hệ</a:t>
            </a:r>
            <a:r>
              <a:rPr lang="en-US" sz="3500" dirty="0"/>
              <a:t> </a:t>
            </a:r>
            <a:r>
              <a:rPr lang="en-US" sz="3500" dirty="0" err="1"/>
              <a:t>thống</a:t>
            </a:r>
            <a:r>
              <a:rPr lang="en-US" sz="3500" dirty="0"/>
              <a:t> </a:t>
            </a:r>
            <a:r>
              <a:rPr lang="en-US" sz="3500" dirty="0" err="1"/>
              <a:t>phần</a:t>
            </a:r>
            <a:r>
              <a:rPr lang="en-US" sz="3500" dirty="0"/>
              <a:t> </a:t>
            </a:r>
            <a:r>
              <a:rPr lang="en-US" sz="3500" dirty="0" err="1"/>
              <a:t>mềm</a:t>
            </a:r>
            <a:endParaRPr lang="en-US" sz="3500"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11</a:t>
            </a:fld>
            <a:endParaRPr lang="en-US" dirty="0">
              <a:solidFill>
                <a:srgbClr val="7F7F7F"/>
              </a:solidFill>
            </a:endParaRPr>
          </a:p>
        </p:txBody>
      </p:sp>
    </p:spTree>
    <p:extLst>
      <p:ext uri="{BB962C8B-B14F-4D97-AF65-F5344CB8AC3E}">
        <p14:creationId xmlns:p14="http://schemas.microsoft.com/office/powerpoint/2010/main" val="3192838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46145"/>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2514600" y="2286000"/>
            <a:ext cx="6629400" cy="1447800"/>
          </a:xfrm>
        </p:spPr>
        <p:txBody>
          <a:bodyPr>
            <a:noAutofit/>
          </a:bodyPr>
          <a:lstStyle/>
          <a:p>
            <a:pPr marL="0" indent="0" algn="ctr">
              <a:buNone/>
              <a:defRPr/>
            </a:pPr>
            <a:r>
              <a:rPr lang="en-US" sz="2800" b="1" dirty="0" err="1" smtClean="0"/>
              <a:t>Môn</a:t>
            </a:r>
            <a:r>
              <a:rPr lang="en-US" sz="2800" b="1" dirty="0" smtClean="0"/>
              <a:t> </a:t>
            </a:r>
            <a:r>
              <a:rPr lang="en-US" sz="2800" b="1" dirty="0" err="1" smtClean="0"/>
              <a:t>học</a:t>
            </a:r>
            <a:r>
              <a:rPr lang="en-US" sz="2800" b="1" dirty="0" smtClean="0"/>
              <a:t> </a:t>
            </a:r>
            <a:r>
              <a:rPr lang="en-US" sz="2800" b="1" dirty="0" err="1" smtClean="0"/>
              <a:t>Công</a:t>
            </a:r>
            <a:r>
              <a:rPr lang="en-US" sz="2800" b="1" dirty="0" smtClean="0"/>
              <a:t> </a:t>
            </a:r>
            <a:r>
              <a:rPr lang="en-US" sz="2800" b="1" dirty="0" err="1" smtClean="0"/>
              <a:t>nghệ</a:t>
            </a:r>
            <a:r>
              <a:rPr lang="en-US" sz="2800" b="1" dirty="0" smtClean="0"/>
              <a:t> </a:t>
            </a:r>
            <a:r>
              <a:rPr lang="en-US" sz="2800" b="1" dirty="0" err="1" smtClean="0"/>
              <a:t>phần</a:t>
            </a:r>
            <a:r>
              <a:rPr lang="en-US" sz="2800" b="1" dirty="0" smtClean="0"/>
              <a:t> </a:t>
            </a:r>
            <a:r>
              <a:rPr lang="en-US" sz="2800" b="1" dirty="0" err="1" smtClean="0"/>
              <a:t>mềm</a:t>
            </a:r>
            <a:r>
              <a:rPr lang="en-US" sz="2800" b="1" dirty="0" smtClean="0"/>
              <a:t> </a:t>
            </a:r>
          </a:p>
          <a:p>
            <a:pPr marL="0" indent="0" algn="ctr">
              <a:buNone/>
              <a:defRPr/>
            </a:pPr>
            <a:r>
              <a:rPr lang="en-US" sz="2800" b="1" dirty="0" err="1" smtClean="0"/>
              <a:t>đã</a:t>
            </a:r>
            <a:r>
              <a:rPr lang="en-US" sz="2800" b="1" dirty="0" smtClean="0"/>
              <a:t> </a:t>
            </a:r>
            <a:r>
              <a:rPr lang="en-US" sz="2800" b="1" dirty="0" err="1" smtClean="0"/>
              <a:t>học</a:t>
            </a:r>
            <a:r>
              <a:rPr lang="en-US" sz="2800" b="1" dirty="0" smtClean="0"/>
              <a:t> </a:t>
            </a:r>
            <a:r>
              <a:rPr lang="en-US" sz="2800" b="1" dirty="0" err="1" smtClean="0"/>
              <a:t>những</a:t>
            </a:r>
            <a:r>
              <a:rPr lang="en-US" sz="2800" b="1" dirty="0" smtClean="0"/>
              <a:t> </a:t>
            </a:r>
            <a:r>
              <a:rPr lang="en-US" sz="2800" b="1" dirty="0" err="1" smtClean="0"/>
              <a:t>nội</a:t>
            </a:r>
            <a:r>
              <a:rPr lang="en-US" sz="2800" b="1" dirty="0" smtClean="0"/>
              <a:t> dung </a:t>
            </a:r>
            <a:r>
              <a:rPr lang="en-US" sz="2800" b="1" dirty="0" err="1" smtClean="0"/>
              <a:t>chính</a:t>
            </a:r>
            <a:r>
              <a:rPr lang="en-US" sz="2800" b="1" dirty="0" smtClean="0"/>
              <a:t> </a:t>
            </a:r>
            <a:r>
              <a:rPr lang="en-US" sz="2800" b="1" dirty="0" err="1" smtClean="0"/>
              <a:t>nào</a:t>
            </a:r>
            <a:r>
              <a:rPr lang="en-US" sz="2800" b="1" dirty="0" smtClean="0"/>
              <a:t>?</a:t>
            </a:r>
          </a:p>
          <a:p>
            <a:pPr marL="0" indent="0" algn="just">
              <a:buNone/>
              <a:defRPr/>
            </a:pPr>
            <a:endParaRPr lang="en-US" sz="2800" b="1" dirty="0"/>
          </a:p>
          <a:p>
            <a:pPr marL="0" indent="0" algn="just">
              <a:buNone/>
              <a:defRPr/>
            </a:pPr>
            <a:endParaRPr lang="en-US" sz="2800" b="1" dirty="0" smtClean="0"/>
          </a:p>
          <a:p>
            <a:pPr marL="0" indent="0" algn="just">
              <a:buNone/>
              <a:defRPr/>
            </a:pPr>
            <a:endParaRPr lang="en-US" sz="2800" b="1" dirty="0"/>
          </a:p>
          <a:p>
            <a:pPr marL="0" indent="0" algn="just">
              <a:buNone/>
              <a:defRPr/>
            </a:pPr>
            <a:endParaRPr lang="en-US" sz="2800" b="1"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12</a:t>
            </a:fld>
            <a:endParaRPr lang="en-US" dirty="0">
              <a:solidFill>
                <a:srgbClr val="7F7F7F"/>
              </a:solidFill>
            </a:endParaRPr>
          </a:p>
        </p:txBody>
      </p:sp>
    </p:spTree>
    <p:extLst>
      <p:ext uri="{BB962C8B-B14F-4D97-AF65-F5344CB8AC3E}">
        <p14:creationId xmlns:p14="http://schemas.microsoft.com/office/powerpoint/2010/main" val="254890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Khái</a:t>
            </a:r>
            <a:r>
              <a:rPr lang="en-US" b="1" dirty="0" smtClean="0">
                <a:solidFill>
                  <a:srgbClr val="0070C0"/>
                </a:solidFill>
              </a:rPr>
              <a:t> </a:t>
            </a:r>
            <a:r>
              <a:rPr lang="en-US" b="1" dirty="0" err="1" smtClean="0">
                <a:solidFill>
                  <a:srgbClr val="0070C0"/>
                </a:solidFill>
              </a:rPr>
              <a:t>niệm</a:t>
            </a:r>
            <a:r>
              <a:rPr lang="en-US" b="1" dirty="0" smtClean="0">
                <a:solidFill>
                  <a:srgbClr val="0070C0"/>
                </a:solidFill>
              </a:rPr>
              <a:t> </a:t>
            </a:r>
            <a:r>
              <a:rPr lang="en-US" b="1" dirty="0" err="1" smtClean="0">
                <a:solidFill>
                  <a:srgbClr val="0070C0"/>
                </a:solidFill>
              </a:rPr>
              <a:t>cơ</a:t>
            </a:r>
            <a:r>
              <a:rPr lang="en-US" b="1" dirty="0" smtClean="0">
                <a:solidFill>
                  <a:srgbClr val="0070C0"/>
                </a:solidFill>
              </a:rPr>
              <a:t> </a:t>
            </a:r>
            <a:r>
              <a:rPr lang="en-US" b="1" dirty="0" err="1" smtClean="0">
                <a:solidFill>
                  <a:srgbClr val="0070C0"/>
                </a:solidFill>
              </a:rPr>
              <a:t>bản</a:t>
            </a:r>
            <a:endParaRPr lang="en-US" b="1" dirty="0">
              <a:solidFill>
                <a:srgbClr val="0070C0"/>
              </a:solidFill>
            </a:endParaRPr>
          </a:p>
        </p:txBody>
      </p:sp>
      <p:sp>
        <p:nvSpPr>
          <p:cNvPr id="3" name="Content Placeholder 2"/>
          <p:cNvSpPr>
            <a:spLocks noGrp="1"/>
          </p:cNvSpPr>
          <p:nvPr>
            <p:ph idx="1"/>
          </p:nvPr>
        </p:nvSpPr>
        <p:spPr>
          <a:xfrm>
            <a:off x="1057916" y="820439"/>
            <a:ext cx="9829800" cy="4953000"/>
          </a:xfrm>
        </p:spPr>
        <p:txBody>
          <a:bodyPr>
            <a:noAutofit/>
          </a:bodyPr>
          <a:lstStyle/>
          <a:p>
            <a:r>
              <a:rPr lang="en-US" sz="2800" b="1" dirty="0"/>
              <a:t>Software</a:t>
            </a:r>
            <a:r>
              <a:rPr lang="en-US" sz="2800" dirty="0"/>
              <a:t> : </a:t>
            </a:r>
            <a:r>
              <a:rPr lang="en-US" sz="2800" dirty="0" err="1"/>
              <a:t>phần</a:t>
            </a:r>
            <a:r>
              <a:rPr lang="en-US" sz="2800" dirty="0"/>
              <a:t> </a:t>
            </a:r>
            <a:r>
              <a:rPr lang="en-US" sz="2800" dirty="0" err="1"/>
              <a:t>mềm</a:t>
            </a:r>
            <a:endParaRPr lang="en-US" sz="2800" dirty="0"/>
          </a:p>
          <a:p>
            <a:r>
              <a:rPr lang="en-US" sz="2800" b="1" dirty="0"/>
              <a:t>Software engineering</a:t>
            </a:r>
            <a:r>
              <a:rPr lang="en-US" sz="2800" dirty="0"/>
              <a:t>: </a:t>
            </a:r>
            <a:r>
              <a:rPr lang="en-US" sz="2800" dirty="0" err="1"/>
              <a:t>công</a:t>
            </a:r>
            <a:r>
              <a:rPr lang="en-US" sz="2800" dirty="0"/>
              <a:t> </a:t>
            </a:r>
            <a:r>
              <a:rPr lang="en-US" sz="2800" dirty="0" err="1"/>
              <a:t>nghệ</a:t>
            </a:r>
            <a:r>
              <a:rPr lang="en-US" sz="2800" dirty="0"/>
              <a:t> / </a:t>
            </a:r>
            <a:r>
              <a:rPr lang="en-US" sz="2800" dirty="0" err="1"/>
              <a:t>kỹ</a:t>
            </a:r>
            <a:r>
              <a:rPr lang="en-US" sz="2800" dirty="0"/>
              <a:t> </a:t>
            </a:r>
            <a:r>
              <a:rPr lang="en-US" sz="2800" dirty="0" err="1" smtClean="0"/>
              <a:t>nghệ</a:t>
            </a:r>
            <a:r>
              <a:rPr lang="en-US" sz="2800" dirty="0" smtClean="0"/>
              <a:t> </a:t>
            </a:r>
            <a:r>
              <a:rPr lang="en-US" sz="2800" dirty="0" err="1" smtClean="0"/>
              <a:t>phần</a:t>
            </a:r>
            <a:r>
              <a:rPr lang="en-US" sz="2800" dirty="0" smtClean="0"/>
              <a:t> </a:t>
            </a:r>
            <a:r>
              <a:rPr lang="en-US" sz="2800" dirty="0" err="1"/>
              <a:t>mềm</a:t>
            </a:r>
            <a:endParaRPr lang="en-US" sz="2800" dirty="0"/>
          </a:p>
          <a:p>
            <a:r>
              <a:rPr lang="en-US" sz="2800" b="1" dirty="0"/>
              <a:t>Software process</a:t>
            </a:r>
            <a:r>
              <a:rPr lang="en-US" sz="2800" dirty="0"/>
              <a:t>: </a:t>
            </a:r>
            <a:r>
              <a:rPr lang="en-US" sz="2800" dirty="0" err="1"/>
              <a:t>tiến</a:t>
            </a:r>
            <a:r>
              <a:rPr lang="en-US" sz="2800" dirty="0"/>
              <a:t> </a:t>
            </a:r>
            <a:r>
              <a:rPr lang="en-US" sz="2800" dirty="0" err="1" smtClean="0"/>
              <a:t>trình</a:t>
            </a:r>
            <a:r>
              <a:rPr lang="en-US" sz="2800" dirty="0" smtClean="0"/>
              <a:t> </a:t>
            </a:r>
            <a:r>
              <a:rPr lang="en-US" sz="2800" dirty="0" err="1"/>
              <a:t>phần</a:t>
            </a:r>
            <a:r>
              <a:rPr lang="en-US" sz="2800" dirty="0"/>
              <a:t> </a:t>
            </a:r>
            <a:r>
              <a:rPr lang="en-US" sz="2800" dirty="0" err="1"/>
              <a:t>mềm</a:t>
            </a:r>
            <a:endParaRPr lang="en-US" sz="2800" dirty="0"/>
          </a:p>
          <a:p>
            <a:r>
              <a:rPr lang="en-US" sz="2800" b="1" dirty="0"/>
              <a:t>Software development</a:t>
            </a:r>
            <a:r>
              <a:rPr lang="en-US" sz="2800" dirty="0"/>
              <a:t>: </a:t>
            </a:r>
            <a:r>
              <a:rPr lang="en-US" sz="2800" dirty="0" err="1"/>
              <a:t>phát</a:t>
            </a:r>
            <a:r>
              <a:rPr lang="en-US" sz="2800" dirty="0"/>
              <a:t> </a:t>
            </a:r>
            <a:r>
              <a:rPr lang="en-US" sz="2800" dirty="0" err="1"/>
              <a:t>triển</a:t>
            </a:r>
            <a:r>
              <a:rPr lang="en-US" sz="2800" dirty="0"/>
              <a:t> </a:t>
            </a:r>
            <a:r>
              <a:rPr lang="en-US" sz="2800" dirty="0" err="1"/>
              <a:t>phần</a:t>
            </a:r>
            <a:r>
              <a:rPr lang="en-US" sz="2800" dirty="0"/>
              <a:t> </a:t>
            </a:r>
            <a:r>
              <a:rPr lang="en-US" sz="2800" dirty="0" err="1"/>
              <a:t>mềm</a:t>
            </a:r>
            <a:endParaRPr lang="en-US" sz="2800" dirty="0"/>
          </a:p>
          <a:p>
            <a:r>
              <a:rPr lang="en-US" sz="2800" b="1" dirty="0"/>
              <a:t>Software life-cycle models</a:t>
            </a:r>
            <a:r>
              <a:rPr lang="en-US" sz="2800" dirty="0"/>
              <a:t>: </a:t>
            </a:r>
            <a:r>
              <a:rPr lang="en-US" sz="2800" dirty="0" err="1"/>
              <a:t>mô</a:t>
            </a:r>
            <a:r>
              <a:rPr lang="en-US" sz="2800" dirty="0"/>
              <a:t> </a:t>
            </a:r>
            <a:r>
              <a:rPr lang="en-US" sz="2800" dirty="0" err="1" smtClean="0"/>
              <a:t>hình</a:t>
            </a:r>
            <a:r>
              <a:rPr lang="en-US" sz="2800" dirty="0" smtClean="0"/>
              <a:t> </a:t>
            </a:r>
            <a:r>
              <a:rPr lang="en-US" sz="2800" dirty="0" err="1" smtClean="0"/>
              <a:t>vòng</a:t>
            </a:r>
            <a:r>
              <a:rPr lang="en-US" sz="2800" dirty="0" smtClean="0"/>
              <a:t> </a:t>
            </a:r>
            <a:r>
              <a:rPr lang="en-US" sz="2800" dirty="0" err="1" smtClean="0"/>
              <a:t>đời</a:t>
            </a:r>
            <a:r>
              <a:rPr lang="en-US" sz="2800" dirty="0" smtClean="0"/>
              <a:t> </a:t>
            </a:r>
            <a:r>
              <a:rPr lang="en-US" sz="2800" dirty="0" err="1" smtClean="0"/>
              <a:t>phần</a:t>
            </a:r>
            <a:r>
              <a:rPr lang="en-US" sz="2800" dirty="0" smtClean="0"/>
              <a:t> </a:t>
            </a:r>
            <a:r>
              <a:rPr lang="en-US" sz="2800" dirty="0" err="1"/>
              <a:t>mềm</a:t>
            </a:r>
            <a:endParaRPr lang="en-US" sz="2800" dirty="0"/>
          </a:p>
          <a:p>
            <a:r>
              <a:rPr lang="vi-VN" sz="2800" b="1" dirty="0"/>
              <a:t>Phase</a:t>
            </a:r>
            <a:r>
              <a:rPr lang="vi-VN" sz="2800" dirty="0"/>
              <a:t>: một pha, một bước, một </a:t>
            </a:r>
            <a:r>
              <a:rPr lang="vi-VN" sz="2800" dirty="0" smtClean="0"/>
              <a:t>giai đoạn</a:t>
            </a:r>
            <a:r>
              <a:rPr lang="en-US" sz="2800" dirty="0" smtClean="0"/>
              <a:t> </a:t>
            </a:r>
            <a:r>
              <a:rPr lang="en-US" sz="2800" dirty="0" err="1" smtClean="0"/>
              <a:t>phát</a:t>
            </a:r>
            <a:r>
              <a:rPr lang="en-US" sz="2800" dirty="0" smtClean="0"/>
              <a:t> </a:t>
            </a:r>
            <a:r>
              <a:rPr lang="en-US" sz="2800" dirty="0" err="1" smtClean="0"/>
              <a:t>triển</a:t>
            </a:r>
            <a:r>
              <a:rPr lang="en-US" sz="2800" dirty="0" smtClean="0"/>
              <a:t> </a:t>
            </a:r>
            <a:r>
              <a:rPr lang="en-US" sz="2800" dirty="0" err="1" smtClean="0"/>
              <a:t>phần</a:t>
            </a:r>
            <a:r>
              <a:rPr lang="en-US" sz="2800" dirty="0" smtClean="0"/>
              <a:t> </a:t>
            </a:r>
            <a:r>
              <a:rPr lang="en-US" sz="2800" dirty="0" err="1" smtClean="0"/>
              <a:t>mềm</a:t>
            </a:r>
            <a:endParaRPr lang="en-US" sz="2800" dirty="0" smtClean="0"/>
          </a:p>
          <a:p>
            <a:r>
              <a:rPr lang="vi-VN" sz="2800" b="1" dirty="0"/>
              <a:t>Developer</a:t>
            </a:r>
            <a:r>
              <a:rPr lang="vi-VN" sz="2800" dirty="0"/>
              <a:t>: người phát triển phần mềm</a:t>
            </a:r>
          </a:p>
          <a:p>
            <a:r>
              <a:rPr lang="en-US" sz="2800" b="1" dirty="0" smtClean="0"/>
              <a:t>Quality </a:t>
            </a:r>
            <a:r>
              <a:rPr lang="en-US" sz="2800" b="1" dirty="0"/>
              <a:t>Assurance </a:t>
            </a:r>
            <a:r>
              <a:rPr lang="en-US" sz="2800" dirty="0"/>
              <a:t>(QA): </a:t>
            </a:r>
            <a:r>
              <a:rPr lang="en-US" sz="2800" dirty="0" err="1"/>
              <a:t>đội</a:t>
            </a:r>
            <a:r>
              <a:rPr lang="en-US" sz="2800" dirty="0"/>
              <a:t> </a:t>
            </a:r>
            <a:r>
              <a:rPr lang="en-US" sz="2800" dirty="0" err="1"/>
              <a:t>đảm</a:t>
            </a:r>
            <a:r>
              <a:rPr lang="en-US" sz="2800" dirty="0"/>
              <a:t> </a:t>
            </a:r>
            <a:r>
              <a:rPr lang="en-US" sz="2800" dirty="0" err="1"/>
              <a:t>bảo</a:t>
            </a:r>
            <a:r>
              <a:rPr lang="en-US" sz="2800" dirty="0"/>
              <a:t> </a:t>
            </a:r>
            <a:r>
              <a:rPr lang="en-US" sz="2800" dirty="0" err="1" smtClean="0"/>
              <a:t>chất</a:t>
            </a:r>
            <a:r>
              <a:rPr lang="en-US" sz="2800" dirty="0" smtClean="0"/>
              <a:t> </a:t>
            </a:r>
            <a:r>
              <a:rPr lang="vi-VN" sz="2800" dirty="0" smtClean="0"/>
              <a:t>lượng </a:t>
            </a:r>
            <a:r>
              <a:rPr lang="vi-VN" sz="2800" dirty="0"/>
              <a:t>phần mềm</a:t>
            </a:r>
          </a:p>
          <a:p>
            <a:r>
              <a:rPr lang="vi-VN" sz="2800" b="1" dirty="0"/>
              <a:t>User</a:t>
            </a:r>
            <a:r>
              <a:rPr lang="vi-VN" sz="2800" dirty="0"/>
              <a:t>: người sử dụng phần mềm</a:t>
            </a:r>
          </a:p>
          <a:p>
            <a:r>
              <a:rPr lang="vi-VN" sz="2800" b="1" dirty="0"/>
              <a:t>Client</a:t>
            </a:r>
            <a:r>
              <a:rPr lang="vi-VN" sz="2800" dirty="0"/>
              <a:t>: người đặt hàng phần mềm</a:t>
            </a: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13</a:t>
            </a:fld>
            <a:endParaRPr lang="en-US" dirty="0">
              <a:solidFill>
                <a:srgbClr val="7F7F7F"/>
              </a:solidFill>
            </a:endParaRPr>
          </a:p>
        </p:txBody>
      </p:sp>
    </p:spTree>
    <p:extLst>
      <p:ext uri="{BB962C8B-B14F-4D97-AF65-F5344CB8AC3E}">
        <p14:creationId xmlns:p14="http://schemas.microsoft.com/office/powerpoint/2010/main" val="1233970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Khái</a:t>
            </a:r>
            <a:r>
              <a:rPr lang="en-US" b="1" dirty="0">
                <a:solidFill>
                  <a:srgbClr val="0070C0"/>
                </a:solidFill>
              </a:rPr>
              <a:t> </a:t>
            </a:r>
            <a:r>
              <a:rPr lang="en-US" b="1" dirty="0" err="1">
                <a:solidFill>
                  <a:srgbClr val="0070C0"/>
                </a:solidFill>
              </a:rPr>
              <a:t>niệm</a:t>
            </a:r>
            <a:r>
              <a:rPr lang="en-US" b="1" dirty="0">
                <a:solidFill>
                  <a:srgbClr val="0070C0"/>
                </a:solidFill>
              </a:rPr>
              <a:t> </a:t>
            </a:r>
            <a:r>
              <a:rPr lang="en-US" b="1" dirty="0" err="1">
                <a:solidFill>
                  <a:srgbClr val="0070C0"/>
                </a:solidFill>
              </a:rPr>
              <a:t>cơ</a:t>
            </a:r>
            <a:r>
              <a:rPr lang="en-US" b="1" dirty="0">
                <a:solidFill>
                  <a:srgbClr val="0070C0"/>
                </a:solidFill>
              </a:rPr>
              <a:t> </a:t>
            </a:r>
            <a:r>
              <a:rPr lang="en-US" b="1" dirty="0" err="1">
                <a:solidFill>
                  <a:srgbClr val="0070C0"/>
                </a:solidFill>
              </a:rPr>
              <a:t>bản</a:t>
            </a:r>
            <a:endParaRPr lang="en-US" b="1" dirty="0">
              <a:solidFill>
                <a:srgbClr val="0070C0"/>
              </a:solidFill>
            </a:endParaRPr>
          </a:p>
        </p:txBody>
      </p:sp>
      <p:sp>
        <p:nvSpPr>
          <p:cNvPr id="3" name="Content Placeholder 2"/>
          <p:cNvSpPr>
            <a:spLocks noGrp="1"/>
          </p:cNvSpPr>
          <p:nvPr>
            <p:ph idx="1"/>
          </p:nvPr>
        </p:nvSpPr>
        <p:spPr>
          <a:xfrm>
            <a:off x="1057916" y="820439"/>
            <a:ext cx="10600684" cy="4953000"/>
          </a:xfrm>
        </p:spPr>
        <p:txBody>
          <a:bodyPr>
            <a:noAutofit/>
          </a:bodyPr>
          <a:lstStyle/>
          <a:p>
            <a:r>
              <a:rPr lang="vi-VN" sz="2800" b="1" dirty="0"/>
              <a:t>Methodology, paradigm</a:t>
            </a:r>
            <a:r>
              <a:rPr lang="vi-VN" sz="2800" dirty="0"/>
              <a:t>: phương pháp luận</a:t>
            </a:r>
            <a:r>
              <a:rPr lang="vi-VN" sz="2800" dirty="0" smtClean="0"/>
              <a:t>,</a:t>
            </a:r>
            <a:r>
              <a:rPr lang="en-US" sz="2800" dirty="0" smtClean="0"/>
              <a:t> </a:t>
            </a:r>
            <a:r>
              <a:rPr lang="vi-VN" sz="2800" dirty="0" smtClean="0"/>
              <a:t>mô h</a:t>
            </a:r>
            <a:r>
              <a:rPr lang="en-US" sz="2800" dirty="0"/>
              <a:t>ì</a:t>
            </a:r>
            <a:r>
              <a:rPr lang="vi-VN" sz="2800" dirty="0" smtClean="0"/>
              <a:t>nh </a:t>
            </a:r>
            <a:r>
              <a:rPr lang="vi-VN" sz="2800" dirty="0"/>
              <a:t>lần lượt các bước để phát </a:t>
            </a:r>
            <a:r>
              <a:rPr lang="vi-VN" sz="2800" dirty="0" smtClean="0"/>
              <a:t>triển</a:t>
            </a:r>
            <a:r>
              <a:rPr lang="en-US" sz="2800" dirty="0" smtClean="0"/>
              <a:t> </a:t>
            </a:r>
            <a:r>
              <a:rPr lang="en-US" sz="2800" dirty="0" err="1" smtClean="0"/>
              <a:t>phần</a:t>
            </a:r>
            <a:r>
              <a:rPr lang="en-US" sz="2800" dirty="0" smtClean="0"/>
              <a:t> </a:t>
            </a:r>
            <a:r>
              <a:rPr lang="en-US" sz="2800" dirty="0" err="1"/>
              <a:t>mềm</a:t>
            </a:r>
            <a:endParaRPr lang="en-US" sz="2800" dirty="0"/>
          </a:p>
          <a:p>
            <a:r>
              <a:rPr lang="en-US" sz="2800" b="1" dirty="0"/>
              <a:t>Cost</a:t>
            </a:r>
            <a:r>
              <a:rPr lang="en-US" sz="2800" dirty="0"/>
              <a:t>: chi </a:t>
            </a:r>
            <a:r>
              <a:rPr lang="en-US" sz="2800" dirty="0" err="1"/>
              <a:t>phí</a:t>
            </a:r>
            <a:r>
              <a:rPr lang="en-US" sz="2800" dirty="0"/>
              <a:t> </a:t>
            </a:r>
            <a:r>
              <a:rPr lang="en-US" sz="2800" dirty="0" err="1"/>
              <a:t>phát</a:t>
            </a:r>
            <a:r>
              <a:rPr lang="en-US" sz="2800" dirty="0"/>
              <a:t> </a:t>
            </a:r>
            <a:r>
              <a:rPr lang="en-US" sz="2800" dirty="0" err="1"/>
              <a:t>triển</a:t>
            </a:r>
            <a:r>
              <a:rPr lang="en-US" sz="2800" dirty="0"/>
              <a:t> </a:t>
            </a:r>
            <a:r>
              <a:rPr lang="en-US" sz="2800" dirty="0" err="1"/>
              <a:t>phần</a:t>
            </a:r>
            <a:r>
              <a:rPr lang="en-US" sz="2800" dirty="0"/>
              <a:t> </a:t>
            </a:r>
            <a:r>
              <a:rPr lang="en-US" sz="2800" dirty="0" err="1"/>
              <a:t>mềm</a:t>
            </a:r>
            <a:endParaRPr lang="en-US" sz="2800" dirty="0"/>
          </a:p>
          <a:p>
            <a:r>
              <a:rPr lang="en-US" sz="2800" b="1" dirty="0"/>
              <a:t>Price</a:t>
            </a:r>
            <a:r>
              <a:rPr lang="en-US" sz="2800" dirty="0"/>
              <a:t>: </a:t>
            </a:r>
            <a:r>
              <a:rPr lang="en-US" sz="2800" dirty="0" err="1"/>
              <a:t>giá</a:t>
            </a:r>
            <a:r>
              <a:rPr lang="en-US" sz="2800" dirty="0"/>
              <a:t> </a:t>
            </a:r>
            <a:r>
              <a:rPr lang="en-US" sz="2800" dirty="0" err="1"/>
              <a:t>bán</a:t>
            </a:r>
            <a:r>
              <a:rPr lang="en-US" sz="2800" dirty="0"/>
              <a:t> </a:t>
            </a:r>
            <a:r>
              <a:rPr lang="en-US" sz="2800" dirty="0" err="1"/>
              <a:t>của</a:t>
            </a:r>
            <a:r>
              <a:rPr lang="en-US" sz="2800" dirty="0"/>
              <a:t> </a:t>
            </a:r>
            <a:r>
              <a:rPr lang="en-US" sz="2800" dirty="0" err="1"/>
              <a:t>phần</a:t>
            </a:r>
            <a:r>
              <a:rPr lang="en-US" sz="2800" dirty="0"/>
              <a:t> </a:t>
            </a:r>
            <a:r>
              <a:rPr lang="en-US" sz="2800" dirty="0" err="1" smtClean="0"/>
              <a:t>mềm</a:t>
            </a:r>
            <a:endParaRPr lang="en-US" sz="2800" dirty="0" smtClean="0"/>
          </a:p>
          <a:p>
            <a:r>
              <a:rPr lang="en-US" sz="2800" b="1" dirty="0"/>
              <a:t>Requirements</a:t>
            </a:r>
            <a:r>
              <a:rPr lang="en-US" sz="2800" dirty="0"/>
              <a:t>: </a:t>
            </a:r>
            <a:r>
              <a:rPr lang="en-US" sz="2800" dirty="0" err="1"/>
              <a:t>yêu</a:t>
            </a:r>
            <a:r>
              <a:rPr lang="en-US" sz="2800" dirty="0"/>
              <a:t> </a:t>
            </a:r>
            <a:r>
              <a:rPr lang="en-US" sz="2800" dirty="0" err="1"/>
              <a:t>cầu</a:t>
            </a:r>
            <a:r>
              <a:rPr lang="en-US" sz="2800" dirty="0"/>
              <a:t>, </a:t>
            </a:r>
            <a:r>
              <a:rPr lang="en-US" sz="2800" dirty="0" err="1"/>
              <a:t>lấy</a:t>
            </a:r>
            <a:r>
              <a:rPr lang="en-US" sz="2800" dirty="0"/>
              <a:t> </a:t>
            </a:r>
            <a:r>
              <a:rPr lang="en-US" sz="2800" dirty="0" err="1"/>
              <a:t>yêu</a:t>
            </a:r>
            <a:r>
              <a:rPr lang="en-US" sz="2800" dirty="0"/>
              <a:t> </a:t>
            </a:r>
            <a:r>
              <a:rPr lang="en-US" sz="2800" dirty="0" err="1"/>
              <a:t>cầu</a:t>
            </a:r>
            <a:endParaRPr lang="en-US" sz="2800" dirty="0"/>
          </a:p>
          <a:p>
            <a:r>
              <a:rPr lang="en-US" sz="2800" b="1" dirty="0" smtClean="0"/>
              <a:t>Analysis</a:t>
            </a:r>
            <a:r>
              <a:rPr lang="en-US" sz="2800" dirty="0"/>
              <a:t>: </a:t>
            </a:r>
            <a:r>
              <a:rPr lang="en-US" sz="2800" dirty="0" err="1"/>
              <a:t>phân</a:t>
            </a:r>
            <a:r>
              <a:rPr lang="en-US" sz="2800" dirty="0"/>
              <a:t> </a:t>
            </a:r>
            <a:r>
              <a:rPr lang="en-US" sz="2800" dirty="0" err="1"/>
              <a:t>tích</a:t>
            </a:r>
            <a:r>
              <a:rPr lang="en-US" sz="2800" dirty="0"/>
              <a:t> </a:t>
            </a:r>
            <a:r>
              <a:rPr lang="en-US" sz="2800" dirty="0" err="1"/>
              <a:t>yêu</a:t>
            </a:r>
            <a:r>
              <a:rPr lang="en-US" sz="2800" dirty="0"/>
              <a:t> </a:t>
            </a:r>
            <a:r>
              <a:rPr lang="en-US" sz="2800" dirty="0" err="1"/>
              <a:t>cầu</a:t>
            </a:r>
            <a:r>
              <a:rPr lang="en-US" sz="2800" dirty="0"/>
              <a:t> / </a:t>
            </a:r>
            <a:r>
              <a:rPr lang="en-US" sz="2800" dirty="0" err="1"/>
              <a:t>phần</a:t>
            </a:r>
            <a:r>
              <a:rPr lang="en-US" sz="2800" dirty="0"/>
              <a:t> </a:t>
            </a:r>
            <a:r>
              <a:rPr lang="en-US" sz="2800" dirty="0" err="1"/>
              <a:t>mềm</a:t>
            </a:r>
            <a:endParaRPr lang="en-US" sz="2800" dirty="0"/>
          </a:p>
          <a:p>
            <a:r>
              <a:rPr lang="en-US" sz="2800" b="1" dirty="0"/>
              <a:t>Design</a:t>
            </a:r>
            <a:r>
              <a:rPr lang="en-US" sz="2800" dirty="0"/>
              <a:t>: </a:t>
            </a:r>
            <a:r>
              <a:rPr lang="en-US" sz="2800" dirty="0" err="1"/>
              <a:t>thiết</a:t>
            </a:r>
            <a:r>
              <a:rPr lang="en-US" sz="2800" dirty="0"/>
              <a:t> </a:t>
            </a:r>
            <a:r>
              <a:rPr lang="en-US" sz="2800" dirty="0" err="1"/>
              <a:t>kế</a:t>
            </a:r>
            <a:endParaRPr lang="en-US" sz="2800" dirty="0"/>
          </a:p>
          <a:p>
            <a:r>
              <a:rPr lang="en-US" sz="2800" b="1" dirty="0"/>
              <a:t>Implementation</a:t>
            </a:r>
            <a:r>
              <a:rPr lang="en-US" sz="2800" dirty="0"/>
              <a:t>: </a:t>
            </a:r>
            <a:r>
              <a:rPr lang="en-US" sz="2800" dirty="0" err="1"/>
              <a:t>cài</a:t>
            </a:r>
            <a:r>
              <a:rPr lang="en-US" sz="2800" dirty="0"/>
              <a:t> </a:t>
            </a:r>
            <a:r>
              <a:rPr lang="en-US" sz="2800" dirty="0" err="1"/>
              <a:t>đặt</a:t>
            </a:r>
            <a:endParaRPr lang="en-US" sz="2800" dirty="0"/>
          </a:p>
          <a:p>
            <a:r>
              <a:rPr lang="en-US" sz="2800" b="1" dirty="0"/>
              <a:t>Delivery</a:t>
            </a:r>
            <a:r>
              <a:rPr lang="en-US" sz="2800" dirty="0"/>
              <a:t>: </a:t>
            </a:r>
            <a:r>
              <a:rPr lang="en-US" sz="2800" dirty="0" err="1"/>
              <a:t>triển</a:t>
            </a:r>
            <a:r>
              <a:rPr lang="en-US" sz="2800" dirty="0"/>
              <a:t> </a:t>
            </a:r>
            <a:r>
              <a:rPr lang="en-US" sz="2800" dirty="0" err="1"/>
              <a:t>khai</a:t>
            </a:r>
            <a:endParaRPr lang="en-US" sz="2800" dirty="0"/>
          </a:p>
          <a:p>
            <a:r>
              <a:rPr lang="en-US" sz="2800" b="1" dirty="0"/>
              <a:t>Maintenance</a:t>
            </a:r>
            <a:r>
              <a:rPr lang="en-US" sz="2800" dirty="0"/>
              <a:t>: </a:t>
            </a:r>
            <a:r>
              <a:rPr lang="en-US" sz="2800" dirty="0" err="1"/>
              <a:t>bảo</a:t>
            </a:r>
            <a:r>
              <a:rPr lang="en-US" sz="2800" dirty="0"/>
              <a:t> tr.</a:t>
            </a:r>
          </a:p>
          <a:p>
            <a:r>
              <a:rPr lang="en-US" sz="2800" b="1" dirty="0"/>
              <a:t>Testing</a:t>
            </a:r>
            <a:r>
              <a:rPr lang="en-US" sz="2800" dirty="0"/>
              <a:t>: </a:t>
            </a:r>
            <a:r>
              <a:rPr lang="en-US" sz="2800" dirty="0" err="1"/>
              <a:t>kiểm</a:t>
            </a:r>
            <a:r>
              <a:rPr lang="en-US" sz="2800" dirty="0"/>
              <a:t> </a:t>
            </a:r>
            <a:r>
              <a:rPr lang="en-US" sz="2800" dirty="0" err="1"/>
              <a:t>thử</a:t>
            </a: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14</a:t>
            </a:fld>
            <a:endParaRPr lang="en-US" dirty="0">
              <a:solidFill>
                <a:srgbClr val="7F7F7F"/>
              </a:solidFill>
            </a:endParaRPr>
          </a:p>
        </p:txBody>
      </p:sp>
    </p:spTree>
    <p:extLst>
      <p:ext uri="{BB962C8B-B14F-4D97-AF65-F5344CB8AC3E}">
        <p14:creationId xmlns:p14="http://schemas.microsoft.com/office/powerpoint/2010/main" val="574612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Khái</a:t>
            </a:r>
            <a:r>
              <a:rPr lang="en-US" b="1" dirty="0">
                <a:solidFill>
                  <a:srgbClr val="0070C0"/>
                </a:solidFill>
              </a:rPr>
              <a:t> </a:t>
            </a:r>
            <a:r>
              <a:rPr lang="en-US" b="1" dirty="0" err="1">
                <a:solidFill>
                  <a:srgbClr val="0070C0"/>
                </a:solidFill>
              </a:rPr>
              <a:t>niệm</a:t>
            </a:r>
            <a:r>
              <a:rPr lang="en-US" b="1" dirty="0">
                <a:solidFill>
                  <a:srgbClr val="0070C0"/>
                </a:solidFill>
              </a:rPr>
              <a:t> </a:t>
            </a:r>
            <a:r>
              <a:rPr lang="en-US" b="1" dirty="0" err="1">
                <a:solidFill>
                  <a:srgbClr val="0070C0"/>
                </a:solidFill>
              </a:rPr>
              <a:t>cơ</a:t>
            </a:r>
            <a:r>
              <a:rPr lang="en-US" b="1" dirty="0">
                <a:solidFill>
                  <a:srgbClr val="0070C0"/>
                </a:solidFill>
              </a:rPr>
              <a:t> </a:t>
            </a:r>
            <a:r>
              <a:rPr lang="en-US" b="1" dirty="0" err="1">
                <a:solidFill>
                  <a:srgbClr val="0070C0"/>
                </a:solidFill>
              </a:rPr>
              <a:t>bản</a:t>
            </a:r>
            <a:endParaRPr lang="en-US" b="1" dirty="0">
              <a:solidFill>
                <a:srgbClr val="0070C0"/>
              </a:solidFill>
            </a:endParaRPr>
          </a:p>
        </p:txBody>
      </p:sp>
      <p:sp>
        <p:nvSpPr>
          <p:cNvPr id="3" name="Content Placeholder 2"/>
          <p:cNvSpPr>
            <a:spLocks noGrp="1"/>
          </p:cNvSpPr>
          <p:nvPr>
            <p:ph idx="1"/>
          </p:nvPr>
        </p:nvSpPr>
        <p:spPr>
          <a:xfrm>
            <a:off x="1057916" y="820439"/>
            <a:ext cx="10600684" cy="4953000"/>
          </a:xfrm>
        </p:spPr>
        <p:txBody>
          <a:bodyPr>
            <a:noAutofit/>
          </a:bodyPr>
          <a:lstStyle/>
          <a:p>
            <a:r>
              <a:rPr lang="vi-VN" sz="2800" b="1" dirty="0"/>
              <a:t>Methodology, paradigm</a:t>
            </a:r>
            <a:r>
              <a:rPr lang="vi-VN" sz="2800" dirty="0"/>
              <a:t>: phương pháp luận</a:t>
            </a:r>
            <a:r>
              <a:rPr lang="vi-VN" sz="2800" dirty="0" smtClean="0"/>
              <a:t>,</a:t>
            </a:r>
            <a:r>
              <a:rPr lang="en-US" sz="2800" dirty="0" smtClean="0"/>
              <a:t> </a:t>
            </a:r>
            <a:r>
              <a:rPr lang="vi-VN" sz="2800" dirty="0" smtClean="0"/>
              <a:t>mô h</a:t>
            </a:r>
            <a:r>
              <a:rPr lang="en-US" sz="2800" dirty="0"/>
              <a:t>ì</a:t>
            </a:r>
            <a:r>
              <a:rPr lang="vi-VN" sz="2800" dirty="0" smtClean="0"/>
              <a:t>nh </a:t>
            </a:r>
            <a:r>
              <a:rPr lang="vi-VN" sz="2800" dirty="0"/>
              <a:t>lần lượt các bước để phát </a:t>
            </a:r>
            <a:r>
              <a:rPr lang="vi-VN" sz="2800" dirty="0" smtClean="0"/>
              <a:t>triển</a:t>
            </a:r>
            <a:r>
              <a:rPr lang="en-US" sz="2800" dirty="0" smtClean="0"/>
              <a:t> </a:t>
            </a:r>
            <a:r>
              <a:rPr lang="en-US" sz="2800" dirty="0" err="1" smtClean="0"/>
              <a:t>phần</a:t>
            </a:r>
            <a:r>
              <a:rPr lang="en-US" sz="2800" dirty="0" smtClean="0"/>
              <a:t> </a:t>
            </a:r>
            <a:r>
              <a:rPr lang="en-US" sz="2800" dirty="0" err="1"/>
              <a:t>mềm</a:t>
            </a:r>
            <a:endParaRPr lang="en-US" sz="2800" dirty="0"/>
          </a:p>
          <a:p>
            <a:r>
              <a:rPr lang="en-US" sz="2800" b="1" dirty="0"/>
              <a:t>Cost</a:t>
            </a:r>
            <a:r>
              <a:rPr lang="en-US" sz="2800" dirty="0"/>
              <a:t>: chi </a:t>
            </a:r>
            <a:r>
              <a:rPr lang="en-US" sz="2800" dirty="0" err="1"/>
              <a:t>phí</a:t>
            </a:r>
            <a:r>
              <a:rPr lang="en-US" sz="2800" dirty="0"/>
              <a:t> </a:t>
            </a:r>
            <a:r>
              <a:rPr lang="en-US" sz="2800" dirty="0" err="1"/>
              <a:t>phát</a:t>
            </a:r>
            <a:r>
              <a:rPr lang="en-US" sz="2800" dirty="0"/>
              <a:t> </a:t>
            </a:r>
            <a:r>
              <a:rPr lang="en-US" sz="2800" dirty="0" err="1"/>
              <a:t>triển</a:t>
            </a:r>
            <a:r>
              <a:rPr lang="en-US" sz="2800" dirty="0"/>
              <a:t> </a:t>
            </a:r>
            <a:r>
              <a:rPr lang="en-US" sz="2800" dirty="0" err="1"/>
              <a:t>phần</a:t>
            </a:r>
            <a:r>
              <a:rPr lang="en-US" sz="2800" dirty="0"/>
              <a:t> </a:t>
            </a:r>
            <a:r>
              <a:rPr lang="en-US" sz="2800" dirty="0" err="1"/>
              <a:t>mềm</a:t>
            </a:r>
            <a:endParaRPr lang="en-US" sz="2800" dirty="0"/>
          </a:p>
          <a:p>
            <a:r>
              <a:rPr lang="en-US" sz="2800" b="1" dirty="0"/>
              <a:t>Price</a:t>
            </a:r>
            <a:r>
              <a:rPr lang="en-US" sz="2800" dirty="0"/>
              <a:t>: </a:t>
            </a:r>
            <a:r>
              <a:rPr lang="en-US" sz="2800" dirty="0" err="1"/>
              <a:t>giá</a:t>
            </a:r>
            <a:r>
              <a:rPr lang="en-US" sz="2800" dirty="0"/>
              <a:t> </a:t>
            </a:r>
            <a:r>
              <a:rPr lang="en-US" sz="2800" dirty="0" err="1"/>
              <a:t>bán</a:t>
            </a:r>
            <a:r>
              <a:rPr lang="en-US" sz="2800" dirty="0"/>
              <a:t> </a:t>
            </a:r>
            <a:r>
              <a:rPr lang="en-US" sz="2800" dirty="0" err="1"/>
              <a:t>của</a:t>
            </a:r>
            <a:r>
              <a:rPr lang="en-US" sz="2800" dirty="0"/>
              <a:t> </a:t>
            </a:r>
            <a:r>
              <a:rPr lang="en-US" sz="2800" dirty="0" err="1"/>
              <a:t>phần</a:t>
            </a:r>
            <a:r>
              <a:rPr lang="en-US" sz="2800" dirty="0"/>
              <a:t> </a:t>
            </a:r>
            <a:r>
              <a:rPr lang="en-US" sz="2800" dirty="0" err="1" smtClean="0"/>
              <a:t>mềm</a:t>
            </a:r>
            <a:endParaRPr lang="en-US" sz="2800" dirty="0" smtClean="0"/>
          </a:p>
          <a:p>
            <a:r>
              <a:rPr lang="en-US" sz="2800" b="1" dirty="0"/>
              <a:t>Requirements</a:t>
            </a:r>
            <a:r>
              <a:rPr lang="en-US" sz="2800" dirty="0"/>
              <a:t>: </a:t>
            </a:r>
            <a:r>
              <a:rPr lang="en-US" sz="2800" dirty="0" err="1"/>
              <a:t>yêu</a:t>
            </a:r>
            <a:r>
              <a:rPr lang="en-US" sz="2800" dirty="0"/>
              <a:t> </a:t>
            </a:r>
            <a:r>
              <a:rPr lang="en-US" sz="2800" dirty="0" err="1"/>
              <a:t>cầu</a:t>
            </a:r>
            <a:r>
              <a:rPr lang="en-US" sz="2800" dirty="0"/>
              <a:t>, </a:t>
            </a:r>
            <a:r>
              <a:rPr lang="en-US" sz="2800" dirty="0" err="1"/>
              <a:t>lấy</a:t>
            </a:r>
            <a:r>
              <a:rPr lang="en-US" sz="2800" dirty="0"/>
              <a:t> </a:t>
            </a:r>
            <a:r>
              <a:rPr lang="en-US" sz="2800" dirty="0" err="1"/>
              <a:t>yêu</a:t>
            </a:r>
            <a:r>
              <a:rPr lang="en-US" sz="2800" dirty="0"/>
              <a:t> </a:t>
            </a:r>
            <a:r>
              <a:rPr lang="en-US" sz="2800" dirty="0" err="1"/>
              <a:t>cầu</a:t>
            </a:r>
            <a:endParaRPr lang="en-US" sz="2800" dirty="0"/>
          </a:p>
          <a:p>
            <a:r>
              <a:rPr lang="en-US" sz="2800" b="1" dirty="0" smtClean="0"/>
              <a:t>Analysis</a:t>
            </a:r>
            <a:r>
              <a:rPr lang="en-US" sz="2800" dirty="0"/>
              <a:t>: </a:t>
            </a:r>
            <a:r>
              <a:rPr lang="en-US" sz="2800" dirty="0" err="1"/>
              <a:t>phân</a:t>
            </a:r>
            <a:r>
              <a:rPr lang="en-US" sz="2800" dirty="0"/>
              <a:t> </a:t>
            </a:r>
            <a:r>
              <a:rPr lang="en-US" sz="2800" dirty="0" err="1"/>
              <a:t>tích</a:t>
            </a:r>
            <a:r>
              <a:rPr lang="en-US" sz="2800" dirty="0"/>
              <a:t> </a:t>
            </a:r>
            <a:r>
              <a:rPr lang="en-US" sz="2800" dirty="0" err="1"/>
              <a:t>yêu</a:t>
            </a:r>
            <a:r>
              <a:rPr lang="en-US" sz="2800" dirty="0"/>
              <a:t> </a:t>
            </a:r>
            <a:r>
              <a:rPr lang="en-US" sz="2800" dirty="0" err="1"/>
              <a:t>cầu</a:t>
            </a:r>
            <a:r>
              <a:rPr lang="en-US" sz="2800" dirty="0"/>
              <a:t> / </a:t>
            </a:r>
            <a:r>
              <a:rPr lang="en-US" sz="2800" dirty="0" err="1"/>
              <a:t>phần</a:t>
            </a:r>
            <a:r>
              <a:rPr lang="en-US" sz="2800" dirty="0"/>
              <a:t> </a:t>
            </a:r>
            <a:r>
              <a:rPr lang="en-US" sz="2800" dirty="0" err="1"/>
              <a:t>mềm</a:t>
            </a:r>
            <a:endParaRPr lang="en-US" sz="2800" dirty="0"/>
          </a:p>
          <a:p>
            <a:r>
              <a:rPr lang="en-US" sz="2800" b="1" dirty="0"/>
              <a:t>Design</a:t>
            </a:r>
            <a:r>
              <a:rPr lang="en-US" sz="2800" dirty="0"/>
              <a:t>: </a:t>
            </a:r>
            <a:r>
              <a:rPr lang="en-US" sz="2800" dirty="0" err="1"/>
              <a:t>thiết</a:t>
            </a:r>
            <a:r>
              <a:rPr lang="en-US" sz="2800" dirty="0"/>
              <a:t> </a:t>
            </a:r>
            <a:r>
              <a:rPr lang="en-US" sz="2800" dirty="0" err="1"/>
              <a:t>kế</a:t>
            </a:r>
            <a:endParaRPr lang="en-US" sz="2800" dirty="0"/>
          </a:p>
          <a:p>
            <a:r>
              <a:rPr lang="en-US" sz="2800" b="1" dirty="0"/>
              <a:t>Implementation</a:t>
            </a:r>
            <a:r>
              <a:rPr lang="en-US" sz="2800" dirty="0"/>
              <a:t>: </a:t>
            </a:r>
            <a:r>
              <a:rPr lang="en-US" sz="2800" dirty="0" err="1"/>
              <a:t>cài</a:t>
            </a:r>
            <a:r>
              <a:rPr lang="en-US" sz="2800" dirty="0"/>
              <a:t> </a:t>
            </a:r>
            <a:r>
              <a:rPr lang="en-US" sz="2800" dirty="0" err="1"/>
              <a:t>đặt</a:t>
            </a:r>
            <a:endParaRPr lang="en-US" sz="2800" dirty="0"/>
          </a:p>
          <a:p>
            <a:r>
              <a:rPr lang="en-US" sz="2800" b="1" dirty="0"/>
              <a:t>Delivery</a:t>
            </a:r>
            <a:r>
              <a:rPr lang="en-US" sz="2800" dirty="0"/>
              <a:t>: </a:t>
            </a:r>
            <a:r>
              <a:rPr lang="en-US" sz="2800" dirty="0" err="1"/>
              <a:t>triển</a:t>
            </a:r>
            <a:r>
              <a:rPr lang="en-US" sz="2800" dirty="0"/>
              <a:t> </a:t>
            </a:r>
            <a:r>
              <a:rPr lang="en-US" sz="2800" dirty="0" err="1"/>
              <a:t>khai</a:t>
            </a:r>
            <a:endParaRPr lang="en-US" sz="2800" dirty="0"/>
          </a:p>
          <a:p>
            <a:r>
              <a:rPr lang="en-US" sz="2800" b="1" dirty="0"/>
              <a:t>Maintenance</a:t>
            </a:r>
            <a:r>
              <a:rPr lang="en-US" sz="2800" dirty="0"/>
              <a:t>: </a:t>
            </a:r>
            <a:r>
              <a:rPr lang="en-US" sz="2800" dirty="0" err="1"/>
              <a:t>bảo</a:t>
            </a:r>
            <a:r>
              <a:rPr lang="en-US" sz="2800" dirty="0"/>
              <a:t> tr.</a:t>
            </a:r>
          </a:p>
          <a:p>
            <a:r>
              <a:rPr lang="en-US" sz="2800" b="1" dirty="0"/>
              <a:t>Testing</a:t>
            </a:r>
            <a:r>
              <a:rPr lang="en-US" sz="2800" dirty="0"/>
              <a:t>: </a:t>
            </a:r>
            <a:r>
              <a:rPr lang="en-US" sz="2800" dirty="0" err="1"/>
              <a:t>kiểm</a:t>
            </a:r>
            <a:r>
              <a:rPr lang="en-US" sz="2800" dirty="0"/>
              <a:t> </a:t>
            </a:r>
            <a:r>
              <a:rPr lang="en-US" sz="2800" dirty="0" err="1"/>
              <a:t>thử</a:t>
            </a: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15</a:t>
            </a:fld>
            <a:endParaRPr lang="en-US" dirty="0">
              <a:solidFill>
                <a:srgbClr val="7F7F7F"/>
              </a:solidFill>
            </a:endParaRPr>
          </a:p>
        </p:txBody>
      </p:sp>
    </p:spTree>
    <p:extLst>
      <p:ext uri="{BB962C8B-B14F-4D97-AF65-F5344CB8AC3E}">
        <p14:creationId xmlns:p14="http://schemas.microsoft.com/office/powerpoint/2010/main" val="378740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46145"/>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2667000" y="1447800"/>
            <a:ext cx="7162800" cy="4038600"/>
          </a:xfrm>
        </p:spPr>
        <p:txBody>
          <a:bodyPr>
            <a:noAutofit/>
          </a:bodyPr>
          <a:lstStyle/>
          <a:p>
            <a:pPr marL="514350" indent="-514350" algn="just">
              <a:buFont typeface="+mj-lt"/>
              <a:buAutoNum type="arabicPeriod"/>
              <a:defRPr/>
            </a:pPr>
            <a:r>
              <a:rPr lang="en-US" sz="2800" b="1" dirty="0" err="1"/>
              <a:t>Phần</a:t>
            </a:r>
            <a:r>
              <a:rPr lang="en-US" sz="2800" b="1" dirty="0"/>
              <a:t> </a:t>
            </a:r>
            <a:r>
              <a:rPr lang="en-US" sz="2800" b="1" dirty="0" err="1" smtClean="0"/>
              <a:t>mềm</a:t>
            </a:r>
            <a:r>
              <a:rPr lang="en-US" sz="2800" b="1" dirty="0" smtClean="0"/>
              <a:t>?</a:t>
            </a:r>
          </a:p>
          <a:p>
            <a:pPr marL="514350" indent="-514350" algn="just">
              <a:buFont typeface="+mj-lt"/>
              <a:buAutoNum type="arabicPeriod"/>
              <a:defRPr/>
            </a:pPr>
            <a:r>
              <a:rPr lang="en-US" sz="2800" b="1" dirty="0" err="1" smtClean="0"/>
              <a:t>Công</a:t>
            </a:r>
            <a:r>
              <a:rPr lang="en-US" sz="2800" b="1" dirty="0" smtClean="0"/>
              <a:t> </a:t>
            </a:r>
            <a:r>
              <a:rPr lang="en-US" sz="2800" b="1" dirty="0" err="1"/>
              <a:t>nghệ</a:t>
            </a:r>
            <a:r>
              <a:rPr lang="en-US" sz="2800" b="1" dirty="0"/>
              <a:t> </a:t>
            </a:r>
            <a:r>
              <a:rPr lang="en-US" sz="2800" b="1" dirty="0" err="1"/>
              <a:t>phần</a:t>
            </a:r>
            <a:r>
              <a:rPr lang="en-US" sz="2800" b="1" dirty="0"/>
              <a:t> </a:t>
            </a:r>
            <a:r>
              <a:rPr lang="en-US" sz="2800" b="1" dirty="0" err="1" smtClean="0"/>
              <a:t>mềm</a:t>
            </a:r>
            <a:r>
              <a:rPr lang="en-US" sz="2800" b="1" dirty="0" smtClean="0"/>
              <a:t>?</a:t>
            </a:r>
          </a:p>
          <a:p>
            <a:pPr marL="514350" indent="-514350" algn="just">
              <a:buFont typeface="+mj-lt"/>
              <a:buAutoNum type="arabicPeriod"/>
              <a:defRPr/>
            </a:pPr>
            <a:r>
              <a:rPr lang="en-US" sz="2800" b="1" dirty="0" err="1" smtClean="0"/>
              <a:t>Kỹ</a:t>
            </a:r>
            <a:r>
              <a:rPr lang="en-US" sz="2800" b="1" dirty="0" smtClean="0"/>
              <a:t> </a:t>
            </a:r>
            <a:r>
              <a:rPr lang="en-US" sz="2800" b="1" dirty="0" err="1"/>
              <a:t>nghệ</a:t>
            </a:r>
            <a:r>
              <a:rPr lang="en-US" sz="2800" b="1" dirty="0"/>
              <a:t> </a:t>
            </a:r>
            <a:r>
              <a:rPr lang="en-US" sz="2800" b="1" dirty="0" err="1"/>
              <a:t>phần</a:t>
            </a:r>
            <a:r>
              <a:rPr lang="en-US" sz="2800" b="1" dirty="0"/>
              <a:t> </a:t>
            </a:r>
            <a:r>
              <a:rPr lang="en-US" sz="2800" b="1" dirty="0" err="1" smtClean="0"/>
              <a:t>mềm</a:t>
            </a:r>
            <a:r>
              <a:rPr lang="en-US" sz="2800" b="1" dirty="0" smtClean="0"/>
              <a:t>?</a:t>
            </a:r>
          </a:p>
          <a:p>
            <a:pPr marL="514350" indent="-514350" algn="just">
              <a:buFont typeface="+mj-lt"/>
              <a:buAutoNum type="arabicPeriod"/>
              <a:defRPr/>
            </a:pPr>
            <a:r>
              <a:rPr lang="en-US" sz="2800" b="1" dirty="0" err="1" smtClean="0"/>
              <a:t>Sản</a:t>
            </a:r>
            <a:r>
              <a:rPr lang="en-US" sz="2800" b="1" dirty="0" smtClean="0"/>
              <a:t> </a:t>
            </a:r>
            <a:r>
              <a:rPr lang="en-US" sz="2800" b="1" dirty="0" err="1"/>
              <a:t>xuất</a:t>
            </a:r>
            <a:r>
              <a:rPr lang="en-US" sz="2800" b="1" dirty="0"/>
              <a:t> </a:t>
            </a:r>
            <a:r>
              <a:rPr lang="en-US" sz="2800" b="1" dirty="0" err="1"/>
              <a:t>phần</a:t>
            </a:r>
            <a:r>
              <a:rPr lang="en-US" sz="2800" b="1" dirty="0"/>
              <a:t> </a:t>
            </a:r>
            <a:r>
              <a:rPr lang="en-US" sz="2800" b="1" dirty="0" err="1" smtClean="0"/>
              <a:t>mềm</a:t>
            </a:r>
            <a:r>
              <a:rPr lang="en-US" sz="2800" b="1" dirty="0" smtClean="0"/>
              <a:t>?</a:t>
            </a:r>
            <a:endParaRPr lang="en-US" sz="2800" b="1" dirty="0"/>
          </a:p>
          <a:p>
            <a:pPr marL="514350" indent="-514350" algn="just">
              <a:buFont typeface="+mj-lt"/>
              <a:buAutoNum type="arabicPeriod"/>
              <a:defRPr/>
            </a:pPr>
            <a:r>
              <a:rPr lang="en-US" sz="2800" b="1" dirty="0" smtClean="0"/>
              <a:t>Cost </a:t>
            </a:r>
            <a:r>
              <a:rPr lang="en-US" sz="2800" b="1" dirty="0"/>
              <a:t>&gt; &lt; </a:t>
            </a:r>
            <a:r>
              <a:rPr lang="en-US" sz="2800" b="1" dirty="0" smtClean="0"/>
              <a:t>Price?</a:t>
            </a:r>
          </a:p>
          <a:p>
            <a:pPr marL="514350" indent="-514350" algn="just">
              <a:buFont typeface="+mj-lt"/>
              <a:buAutoNum type="arabicPeriod"/>
              <a:defRPr/>
            </a:pPr>
            <a:r>
              <a:rPr lang="en-US" sz="2800" b="1" dirty="0" smtClean="0"/>
              <a:t>Client </a:t>
            </a:r>
            <a:r>
              <a:rPr lang="en-US" sz="2800" b="1" dirty="0"/>
              <a:t>&gt; &lt; User?</a:t>
            </a:r>
          </a:p>
          <a:p>
            <a:pPr marL="0" indent="0" algn="just">
              <a:buNone/>
              <a:defRPr/>
            </a:pPr>
            <a:endParaRPr lang="en-US" sz="2800" b="1" dirty="0" smtClean="0"/>
          </a:p>
          <a:p>
            <a:pPr marL="0" indent="0" algn="just">
              <a:buNone/>
              <a:defRPr/>
            </a:pPr>
            <a:endParaRPr lang="en-US" sz="2800" b="1" dirty="0"/>
          </a:p>
          <a:p>
            <a:pPr marL="0" indent="0" algn="just">
              <a:buNone/>
              <a:defRPr/>
            </a:pPr>
            <a:endParaRPr lang="en-US" sz="2800" b="1" dirty="0" smtClean="0"/>
          </a:p>
          <a:p>
            <a:pPr marL="0" indent="0" algn="just">
              <a:buNone/>
              <a:defRPr/>
            </a:pPr>
            <a:endParaRPr lang="en-US" sz="2800" b="1" dirty="0"/>
          </a:p>
          <a:p>
            <a:pPr marL="0" indent="0" algn="just">
              <a:buNone/>
              <a:defRPr/>
            </a:pPr>
            <a:endParaRPr lang="en-US" sz="2800" b="1"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16</a:t>
            </a:fld>
            <a:endParaRPr lang="en-US" dirty="0">
              <a:solidFill>
                <a:srgbClr val="7F7F7F"/>
              </a:solidFill>
            </a:endParaRPr>
          </a:p>
        </p:txBody>
      </p:sp>
    </p:spTree>
    <p:extLst>
      <p:ext uri="{BB962C8B-B14F-4D97-AF65-F5344CB8AC3E}">
        <p14:creationId xmlns:p14="http://schemas.microsoft.com/office/powerpoint/2010/main" val="899156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46145"/>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2895600" y="1828800"/>
            <a:ext cx="7162800" cy="4038600"/>
          </a:xfrm>
        </p:spPr>
        <p:txBody>
          <a:bodyPr>
            <a:noAutofit/>
          </a:bodyPr>
          <a:lstStyle/>
          <a:p>
            <a:pPr marL="514350" indent="-514350" algn="just">
              <a:buFont typeface="+mj-lt"/>
              <a:buAutoNum type="arabicPeriod"/>
              <a:defRPr/>
            </a:pPr>
            <a:r>
              <a:rPr lang="en-US" sz="2800" b="1" dirty="0" err="1" smtClean="0"/>
              <a:t>Dữ</a:t>
            </a:r>
            <a:r>
              <a:rPr lang="en-US" sz="2800" b="1" dirty="0" smtClean="0"/>
              <a:t> </a:t>
            </a:r>
            <a:r>
              <a:rPr lang="en-US" sz="2800" b="1" dirty="0" err="1" smtClean="0"/>
              <a:t>liệu</a:t>
            </a:r>
            <a:r>
              <a:rPr lang="en-US" sz="2800" b="1" dirty="0" smtClean="0"/>
              <a:t>?</a:t>
            </a:r>
          </a:p>
          <a:p>
            <a:pPr marL="514350" indent="-514350" algn="just">
              <a:buFont typeface="+mj-lt"/>
              <a:buAutoNum type="arabicPeriod"/>
              <a:defRPr/>
            </a:pPr>
            <a:r>
              <a:rPr lang="en-US" sz="2800" b="1" dirty="0" err="1" smtClean="0"/>
              <a:t>Số</a:t>
            </a:r>
            <a:r>
              <a:rPr lang="en-US" sz="2800" b="1" dirty="0" smtClean="0"/>
              <a:t> </a:t>
            </a:r>
            <a:r>
              <a:rPr lang="en-US" sz="2800" b="1" dirty="0" err="1" smtClean="0"/>
              <a:t>liệu</a:t>
            </a:r>
            <a:r>
              <a:rPr lang="en-US" sz="2800" b="1" dirty="0" smtClean="0"/>
              <a:t>?</a:t>
            </a:r>
          </a:p>
          <a:p>
            <a:pPr marL="514350" indent="-514350" algn="just">
              <a:buFont typeface="+mj-lt"/>
              <a:buAutoNum type="arabicPeriod"/>
              <a:defRPr/>
            </a:pPr>
            <a:r>
              <a:rPr lang="en-US" sz="2800" b="1" dirty="0" err="1" smtClean="0"/>
              <a:t>Thông</a:t>
            </a:r>
            <a:r>
              <a:rPr lang="en-US" sz="2800" b="1" dirty="0" smtClean="0"/>
              <a:t> tin?</a:t>
            </a:r>
          </a:p>
          <a:p>
            <a:pPr marL="514350" indent="-514350" algn="just">
              <a:buFont typeface="+mj-lt"/>
              <a:buAutoNum type="arabicPeriod"/>
              <a:defRPr/>
            </a:pPr>
            <a:r>
              <a:rPr lang="en-US" sz="2800" b="1" dirty="0" err="1">
                <a:solidFill>
                  <a:srgbClr val="000000"/>
                </a:solidFill>
                <a:latin typeface="Times New Roman" panose="02020603050405020304" pitchFamily="18" charset="0"/>
              </a:rPr>
              <a:t>Giá</a:t>
            </a:r>
            <a:r>
              <a:rPr lang="en-US" sz="2800" b="1" dirty="0">
                <a:solidFill>
                  <a:srgbClr val="000000"/>
                </a:solidFill>
                <a:latin typeface="Times New Roman" panose="02020603050405020304" pitchFamily="18" charset="0"/>
              </a:rPr>
              <a:t> </a:t>
            </a:r>
            <a:r>
              <a:rPr lang="en-US" sz="2800" b="1" dirty="0" err="1">
                <a:solidFill>
                  <a:srgbClr val="000000"/>
                </a:solidFill>
                <a:latin typeface="Times New Roman" panose="02020603050405020304" pitchFamily="18" charset="0"/>
              </a:rPr>
              <a:t>thành</a:t>
            </a:r>
            <a:r>
              <a:rPr lang="en-US" sz="2800" b="1" dirty="0">
                <a:solidFill>
                  <a:srgbClr val="000000"/>
                </a:solidFill>
                <a:latin typeface="Times New Roman" panose="02020603050405020304" pitchFamily="18" charset="0"/>
              </a:rPr>
              <a:t> (cost) </a:t>
            </a:r>
            <a:r>
              <a:rPr lang="en-US" sz="2800" b="1" dirty="0" err="1" smtClean="0">
                <a:solidFill>
                  <a:srgbClr val="000000"/>
                </a:solidFill>
                <a:latin typeface="Times New Roman" panose="02020603050405020304" pitchFamily="18" charset="0"/>
              </a:rPr>
              <a:t>thông</a:t>
            </a:r>
            <a:r>
              <a:rPr lang="en-US" sz="2800" b="1" dirty="0" smtClean="0">
                <a:solidFill>
                  <a:srgbClr val="000000"/>
                </a:solidFill>
                <a:latin typeface="Times New Roman" panose="02020603050405020304" pitchFamily="18" charset="0"/>
              </a:rPr>
              <a:t> tin?</a:t>
            </a:r>
          </a:p>
          <a:p>
            <a:pPr marL="514350" indent="-514350" algn="just">
              <a:buFont typeface="+mj-lt"/>
              <a:buAutoNum type="arabicPeriod"/>
              <a:defRPr/>
            </a:pPr>
            <a:r>
              <a:rPr lang="en-US" sz="2800" b="1" dirty="0" err="1" smtClean="0">
                <a:solidFill>
                  <a:srgbClr val="000000"/>
                </a:solidFill>
                <a:latin typeface="Times New Roman" panose="02020603050405020304" pitchFamily="18" charset="0"/>
              </a:rPr>
              <a:t>Giá</a:t>
            </a:r>
            <a:r>
              <a:rPr lang="en-US" sz="2800" b="1" dirty="0" smtClean="0">
                <a:solidFill>
                  <a:srgbClr val="000000"/>
                </a:solidFill>
                <a:latin typeface="Times New Roman" panose="02020603050405020304" pitchFamily="18" charset="0"/>
              </a:rPr>
              <a:t> </a:t>
            </a:r>
            <a:r>
              <a:rPr lang="en-US" sz="2800" b="1" dirty="0" err="1">
                <a:solidFill>
                  <a:srgbClr val="000000"/>
                </a:solidFill>
                <a:latin typeface="Times New Roman" panose="02020603050405020304" pitchFamily="18" charset="0"/>
              </a:rPr>
              <a:t>trị</a:t>
            </a:r>
            <a:r>
              <a:rPr lang="en-US" sz="2800" b="1" dirty="0">
                <a:solidFill>
                  <a:srgbClr val="000000"/>
                </a:solidFill>
                <a:latin typeface="Times New Roman" panose="02020603050405020304" pitchFamily="18" charset="0"/>
              </a:rPr>
              <a:t> (value) </a:t>
            </a:r>
            <a:r>
              <a:rPr lang="en-US" sz="2800" b="1" dirty="0" err="1">
                <a:solidFill>
                  <a:srgbClr val="000000"/>
                </a:solidFill>
                <a:latin typeface="Times New Roman" panose="02020603050405020304" pitchFamily="18" charset="0"/>
              </a:rPr>
              <a:t>của</a:t>
            </a:r>
            <a:r>
              <a:rPr lang="en-US" sz="2800" b="1" dirty="0">
                <a:solidFill>
                  <a:srgbClr val="000000"/>
                </a:solidFill>
                <a:latin typeface="Times New Roman" panose="02020603050405020304" pitchFamily="18" charset="0"/>
              </a:rPr>
              <a:t> </a:t>
            </a:r>
            <a:r>
              <a:rPr lang="en-US" sz="2800" b="1" dirty="0" err="1">
                <a:solidFill>
                  <a:srgbClr val="000000"/>
                </a:solidFill>
                <a:latin typeface="Times New Roman" panose="02020603050405020304" pitchFamily="18" charset="0"/>
              </a:rPr>
              <a:t>thông</a:t>
            </a:r>
            <a:r>
              <a:rPr lang="en-US" sz="2800" b="1" dirty="0">
                <a:solidFill>
                  <a:srgbClr val="000000"/>
                </a:solidFill>
                <a:latin typeface="Times New Roman" panose="02020603050405020304" pitchFamily="18" charset="0"/>
              </a:rPr>
              <a:t> </a:t>
            </a:r>
            <a:r>
              <a:rPr lang="en-US" sz="2800" b="1" dirty="0" smtClean="0">
                <a:solidFill>
                  <a:srgbClr val="000000"/>
                </a:solidFill>
                <a:latin typeface="Times New Roman" panose="02020603050405020304" pitchFamily="18" charset="0"/>
              </a:rPr>
              <a:t>tin?</a:t>
            </a:r>
            <a:endParaRPr lang="en-US" sz="2800" b="1" dirty="0">
              <a:solidFill>
                <a:srgbClr val="000000"/>
              </a:solidFill>
              <a:latin typeface="Times New Roman" panose="02020603050405020304" pitchFamily="18" charset="0"/>
            </a:endParaRPr>
          </a:p>
          <a:p>
            <a:pPr marL="514350" indent="-514350" algn="just">
              <a:buFont typeface="+mj-lt"/>
              <a:buAutoNum type="arabicPeriod"/>
              <a:defRPr/>
            </a:pPr>
            <a:endParaRPr lang="en-US" sz="2800" b="1" dirty="0"/>
          </a:p>
          <a:p>
            <a:pPr marL="0" indent="0" algn="just">
              <a:buNone/>
              <a:defRPr/>
            </a:pPr>
            <a:r>
              <a:rPr lang="en-US" sz="2800" b="1" dirty="0" err="1" smtClean="0"/>
              <a:t>Ví</a:t>
            </a:r>
            <a:r>
              <a:rPr lang="en-US" sz="2800" b="1" dirty="0" smtClean="0"/>
              <a:t> </a:t>
            </a:r>
            <a:r>
              <a:rPr lang="en-US" sz="2800" b="1" dirty="0" err="1" smtClean="0"/>
              <a:t>dụ</a:t>
            </a:r>
            <a:r>
              <a:rPr lang="en-US" sz="2800" b="1" dirty="0" smtClean="0"/>
              <a:t>………..</a:t>
            </a:r>
          </a:p>
          <a:p>
            <a:pPr marL="0" indent="0" algn="just">
              <a:buNone/>
              <a:defRPr/>
            </a:pPr>
            <a:endParaRPr lang="en-US" sz="2800" b="1" dirty="0" smtClean="0"/>
          </a:p>
          <a:p>
            <a:pPr marL="0" indent="0" algn="just">
              <a:buNone/>
              <a:defRPr/>
            </a:pPr>
            <a:endParaRPr lang="en-US" sz="2800" b="1" dirty="0"/>
          </a:p>
          <a:p>
            <a:pPr marL="0" indent="0" algn="just">
              <a:buNone/>
              <a:defRPr/>
            </a:pPr>
            <a:endParaRPr lang="en-US" sz="2800" b="1" dirty="0" smtClean="0"/>
          </a:p>
          <a:p>
            <a:pPr marL="0" indent="0" algn="just">
              <a:buNone/>
              <a:defRPr/>
            </a:pPr>
            <a:endParaRPr lang="en-US" sz="2800" b="1" dirty="0"/>
          </a:p>
          <a:p>
            <a:pPr marL="0" indent="0" algn="just">
              <a:buNone/>
              <a:defRPr/>
            </a:pPr>
            <a:endParaRPr lang="en-US" sz="2800" b="1"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17</a:t>
            </a:fld>
            <a:endParaRPr lang="en-US" dirty="0">
              <a:solidFill>
                <a:srgbClr val="7F7F7F"/>
              </a:solidFill>
            </a:endParaRPr>
          </a:p>
        </p:txBody>
      </p:sp>
    </p:spTree>
    <p:extLst>
      <p:ext uri="{BB962C8B-B14F-4D97-AF65-F5344CB8AC3E}">
        <p14:creationId xmlns:p14="http://schemas.microsoft.com/office/powerpoint/2010/main" val="1048760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18</a:t>
            </a:fld>
            <a:endParaRPr lang="en-US" dirty="0">
              <a:solidFill>
                <a:srgbClr val="7F7F7F"/>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962372215"/>
              </p:ext>
            </p:extLst>
          </p:nvPr>
        </p:nvGraphicFramePr>
        <p:xfrm>
          <a:off x="1524000" y="1066800"/>
          <a:ext cx="9372600" cy="5044440"/>
        </p:xfrm>
        <a:graphic>
          <a:graphicData uri="http://schemas.openxmlformats.org/drawingml/2006/table">
            <a:tbl>
              <a:tblPr/>
              <a:tblGrid>
                <a:gridCol w="4572000"/>
                <a:gridCol w="4800600"/>
              </a:tblGrid>
              <a:tr h="381000">
                <a:tc>
                  <a:txBody>
                    <a:bodyPr/>
                    <a:lstStyle/>
                    <a:p>
                      <a:pPr algn="ctr">
                        <a:spcAft>
                          <a:spcPts val="0"/>
                        </a:spcAft>
                      </a:pPr>
                      <a:r>
                        <a:rPr lang="en-US" sz="1800" b="1" dirty="0" err="1" smtClean="0">
                          <a:effectLst/>
                          <a:latin typeface="+mn-lt"/>
                        </a:rPr>
                        <a:t>Dữ</a:t>
                      </a:r>
                      <a:r>
                        <a:rPr lang="en-US" sz="1800" b="1" baseline="0" dirty="0" smtClean="0">
                          <a:effectLst/>
                          <a:latin typeface="+mn-lt"/>
                        </a:rPr>
                        <a:t> </a:t>
                      </a:r>
                      <a:r>
                        <a:rPr lang="en-US" sz="1800" b="1" baseline="0" dirty="0" err="1" smtClean="0">
                          <a:effectLst/>
                          <a:latin typeface="+mn-lt"/>
                        </a:rPr>
                        <a:t>liệu</a:t>
                      </a:r>
                      <a:endParaRPr lang="en-US" sz="1800" b="1" dirty="0">
                        <a:effectLst/>
                        <a:latin typeface="+mn-lt"/>
                      </a:endParaRPr>
                    </a:p>
                  </a:txBody>
                  <a:tcPr marL="57150" marR="571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algn="ctr">
                        <a:spcAft>
                          <a:spcPts val="0"/>
                        </a:spcAft>
                      </a:pPr>
                      <a:r>
                        <a:rPr lang="en-US" sz="1800" b="1" dirty="0" err="1">
                          <a:effectLst/>
                          <a:latin typeface="+mn-lt"/>
                        </a:rPr>
                        <a:t>Thông</a:t>
                      </a:r>
                      <a:r>
                        <a:rPr lang="en-US" sz="1800" b="1" dirty="0">
                          <a:effectLst/>
                          <a:latin typeface="+mn-lt"/>
                        </a:rPr>
                        <a:t> tin</a:t>
                      </a:r>
                    </a:p>
                  </a:txBody>
                  <a:tcPr marL="57150" marR="571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3721100">
                <a:tc>
                  <a:txBody>
                    <a:bodyPr/>
                    <a:lstStyle/>
                    <a:p>
                      <a:pPr algn="just">
                        <a:spcAft>
                          <a:spcPts val="0"/>
                        </a:spcAft>
                      </a:pPr>
                      <a:r>
                        <a:rPr lang="vi-VN" sz="1800" i="1" dirty="0">
                          <a:effectLst/>
                          <a:latin typeface="+mn-lt"/>
                        </a:rPr>
                        <a:t>Dữ liệu </a:t>
                      </a:r>
                      <a:r>
                        <a:rPr lang="vi-VN" sz="1800" dirty="0">
                          <a:effectLst/>
                          <a:latin typeface="+mn-lt"/>
                        </a:rPr>
                        <a:t>là các số liệu hoặc các tài liệu thu thập được chưa qua xử lý, chưa được biến</a:t>
                      </a:r>
                      <a:br>
                        <a:rPr lang="vi-VN" sz="1800" dirty="0">
                          <a:effectLst/>
                          <a:latin typeface="+mn-lt"/>
                        </a:rPr>
                      </a:br>
                      <a:r>
                        <a:rPr lang="vi-VN" sz="1800" dirty="0">
                          <a:effectLst/>
                          <a:latin typeface="+mn-lt"/>
                        </a:rPr>
                        <a:t>đổi cho bất cứ một mục đích nào khác.</a:t>
                      </a:r>
                    </a:p>
                    <a:p>
                      <a:pPr algn="just">
                        <a:spcAft>
                          <a:spcPts val="0"/>
                        </a:spcAft>
                      </a:pPr>
                      <a:endParaRPr lang="vi-VN" sz="1800" dirty="0">
                        <a:effectLst/>
                        <a:latin typeface="+mn-lt"/>
                      </a:endParaRPr>
                    </a:p>
                    <a:p>
                      <a:pPr algn="just">
                        <a:spcAft>
                          <a:spcPts val="0"/>
                        </a:spcAft>
                      </a:pPr>
                      <a:r>
                        <a:rPr lang="vi-VN" sz="1800" dirty="0">
                          <a:effectLst/>
                          <a:latin typeface="+mn-lt"/>
                        </a:rPr>
                        <a:t>Ví dụ: các cuộc điều tra dân số sẽ cung cấp nhiều dữ liệu về số nhân khẩu của từng hộ gia đình, họ tên, tuổi, giới tính, nghề nghiệp…của từng thành viên trong mỗi hộ…</a:t>
                      </a:r>
                    </a:p>
                    <a:p>
                      <a:pPr algn="just">
                        <a:spcAft>
                          <a:spcPts val="0"/>
                        </a:spcAft>
                      </a:pPr>
                      <a:r>
                        <a:rPr lang="vi-VN" sz="1800" dirty="0">
                          <a:effectLst/>
                          <a:latin typeface="+mn-lt"/>
                        </a:rPr>
                        <a:t>Khi một doanh nghiệp bán được một lô hàng nào đó sẽ sinh ra các dữ liệu về số lượng hàng hoá đã bán, giá bán, địa điểm bán hàng, thời gian bán hàng, hình thức thanh toán, giao nhận hàng… </a:t>
                      </a:r>
                    </a:p>
                    <a:p>
                      <a:pPr algn="just">
                        <a:spcAft>
                          <a:spcPts val="0"/>
                        </a:spcAft>
                      </a:pPr>
                      <a:r>
                        <a:rPr lang="vi-VN" sz="1800" dirty="0">
                          <a:effectLst/>
                          <a:latin typeface="+mn-lt"/>
                        </a:rPr>
                        <a:t>Các dữ liệu này sẽ được lưu trữ trên các thiết bị tin học và chịu sự quản lý của một chương trình máy tính phục vụ cho nhiều người dùng với các mục đích khác nhau</a:t>
                      </a:r>
                    </a:p>
                  </a:txBody>
                  <a:tcPr marL="57150" marR="571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algn="just">
                        <a:spcAft>
                          <a:spcPts val="0"/>
                        </a:spcAft>
                      </a:pPr>
                      <a:r>
                        <a:rPr lang="en-US" sz="1800" i="1" dirty="0" smtClean="0">
                          <a:effectLst/>
                          <a:latin typeface="+mn-lt"/>
                        </a:rPr>
                        <a:t>T</a:t>
                      </a:r>
                      <a:r>
                        <a:rPr lang="vi-VN" sz="1800" i="1" dirty="0" smtClean="0">
                          <a:effectLst/>
                          <a:latin typeface="+mn-lt"/>
                        </a:rPr>
                        <a:t>hông </a:t>
                      </a:r>
                      <a:r>
                        <a:rPr lang="vi-VN" sz="1800" i="1" dirty="0">
                          <a:effectLst/>
                          <a:latin typeface="+mn-lt"/>
                        </a:rPr>
                        <a:t>tin </a:t>
                      </a:r>
                      <a:r>
                        <a:rPr lang="vi-VN" sz="1800" dirty="0">
                          <a:effectLst/>
                          <a:latin typeface="+mn-lt"/>
                        </a:rPr>
                        <a:t>có dạng như sản phẩm hoàn chỉnh thu được sau quá trình xử lý dữ liệu, là những dữ liệu đã được xử lý sao cho nó thực sự có ý nghĩa đối với người sử dụng.</a:t>
                      </a:r>
                    </a:p>
                    <a:p>
                      <a:pPr algn="just">
                        <a:spcAft>
                          <a:spcPts val="0"/>
                        </a:spcAft>
                      </a:pPr>
                      <a:r>
                        <a:rPr lang="vi-VN" sz="1800" dirty="0">
                          <a:effectLst/>
                          <a:latin typeface="+mn-lt"/>
                        </a:rPr>
                        <a:t/>
                      </a:r>
                      <a:br>
                        <a:rPr lang="vi-VN" sz="1800" dirty="0">
                          <a:effectLst/>
                          <a:latin typeface="+mn-lt"/>
                        </a:rPr>
                      </a:br>
                      <a:endParaRPr lang="vi-VN" sz="1800" dirty="0">
                        <a:effectLst/>
                        <a:latin typeface="+mn-lt"/>
                      </a:endParaRPr>
                    </a:p>
                    <a:p>
                      <a:pPr algn="just">
                        <a:spcAft>
                          <a:spcPts val="0"/>
                        </a:spcAft>
                      </a:pPr>
                      <a:r>
                        <a:rPr lang="vi-VN" sz="1800" dirty="0">
                          <a:effectLst/>
                          <a:latin typeface="+mn-lt"/>
                        </a:rPr>
                        <a:t>Ví dụ : Bộ Lao động – Thương binh–Xã hội có thể dựa vào dữ liệu điều tra dân số để thống kê số người theo độ tuổi, theo giới tính…</a:t>
                      </a:r>
                    </a:p>
                    <a:p>
                      <a:pPr algn="just">
                        <a:spcAft>
                          <a:spcPts val="0"/>
                        </a:spcAft>
                      </a:pPr>
                      <a:r>
                        <a:rPr lang="vi-VN" sz="1800" dirty="0">
                          <a:effectLst/>
                          <a:latin typeface="+mn-lt"/>
                        </a:rPr>
                        <a:t/>
                      </a:r>
                      <a:br>
                        <a:rPr lang="vi-VN" sz="1800" dirty="0">
                          <a:effectLst/>
                          <a:latin typeface="+mn-lt"/>
                        </a:rPr>
                      </a:br>
                      <a:endParaRPr lang="vi-VN" sz="1800" dirty="0">
                        <a:effectLst/>
                        <a:latin typeface="+mn-lt"/>
                      </a:endParaRPr>
                    </a:p>
                    <a:p>
                      <a:pPr algn="just">
                        <a:spcAft>
                          <a:spcPts val="0"/>
                        </a:spcAft>
                      </a:pPr>
                      <a:r>
                        <a:rPr lang="vi-VN" sz="1800" dirty="0">
                          <a:effectLst/>
                          <a:latin typeface="+mn-lt"/>
                        </a:rPr>
                        <a:t>Các doanh nghiệp dựa vào dữ  liệu bán hàng để tính tổng doanh thu, số lượng hàng đã bán trong một giai đoạn nào đó (ngày, tuần, tháng, …)</a:t>
                      </a:r>
                    </a:p>
                  </a:txBody>
                  <a:tcPr marL="57150" marR="571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bl>
          </a:graphicData>
        </a:graphic>
      </p:graphicFrame>
      <p:sp>
        <p:nvSpPr>
          <p:cNvPr id="8"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Khái</a:t>
            </a:r>
            <a:r>
              <a:rPr lang="en-US" b="1" dirty="0">
                <a:solidFill>
                  <a:srgbClr val="0070C0"/>
                </a:solidFill>
              </a:rPr>
              <a:t> </a:t>
            </a:r>
            <a:r>
              <a:rPr lang="en-US" b="1" dirty="0" err="1">
                <a:solidFill>
                  <a:srgbClr val="0070C0"/>
                </a:solidFill>
              </a:rPr>
              <a:t>niệm</a:t>
            </a:r>
            <a:r>
              <a:rPr lang="en-US" b="1" dirty="0">
                <a:solidFill>
                  <a:srgbClr val="0070C0"/>
                </a:solidFill>
              </a:rPr>
              <a:t> </a:t>
            </a:r>
            <a:r>
              <a:rPr lang="en-US" b="1" dirty="0" err="1">
                <a:solidFill>
                  <a:srgbClr val="0070C0"/>
                </a:solidFill>
              </a:rPr>
              <a:t>cơ</a:t>
            </a:r>
            <a:r>
              <a:rPr lang="en-US" b="1" dirty="0">
                <a:solidFill>
                  <a:srgbClr val="0070C0"/>
                </a:solidFill>
              </a:rPr>
              <a:t> </a:t>
            </a:r>
            <a:r>
              <a:rPr lang="en-US" b="1" dirty="0" err="1">
                <a:solidFill>
                  <a:srgbClr val="0070C0"/>
                </a:solidFill>
              </a:rPr>
              <a:t>bản</a:t>
            </a:r>
            <a:endParaRPr lang="en-US" b="1" dirty="0">
              <a:solidFill>
                <a:srgbClr val="0070C0"/>
              </a:solidFill>
            </a:endParaRPr>
          </a:p>
        </p:txBody>
      </p:sp>
    </p:spTree>
    <p:extLst>
      <p:ext uri="{BB962C8B-B14F-4D97-AF65-F5344CB8AC3E}">
        <p14:creationId xmlns:p14="http://schemas.microsoft.com/office/powerpoint/2010/main" val="2142338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Khái</a:t>
            </a:r>
            <a:r>
              <a:rPr lang="en-US" b="1" dirty="0">
                <a:solidFill>
                  <a:srgbClr val="0070C0"/>
                </a:solidFill>
              </a:rPr>
              <a:t> </a:t>
            </a:r>
            <a:r>
              <a:rPr lang="en-US" b="1" dirty="0" err="1">
                <a:solidFill>
                  <a:srgbClr val="0070C0"/>
                </a:solidFill>
              </a:rPr>
              <a:t>niệm</a:t>
            </a:r>
            <a:r>
              <a:rPr lang="en-US" b="1" dirty="0">
                <a:solidFill>
                  <a:srgbClr val="0070C0"/>
                </a:solidFill>
              </a:rPr>
              <a:t> </a:t>
            </a:r>
            <a:r>
              <a:rPr lang="en-US" b="1" dirty="0" err="1">
                <a:solidFill>
                  <a:srgbClr val="0070C0"/>
                </a:solidFill>
              </a:rPr>
              <a:t>cơ</a:t>
            </a:r>
            <a:r>
              <a:rPr lang="en-US" b="1" dirty="0">
                <a:solidFill>
                  <a:srgbClr val="0070C0"/>
                </a:solidFill>
              </a:rPr>
              <a:t> </a:t>
            </a:r>
            <a:r>
              <a:rPr lang="en-US" b="1" dirty="0" err="1">
                <a:solidFill>
                  <a:srgbClr val="0070C0"/>
                </a:solidFill>
              </a:rPr>
              <a:t>bản</a:t>
            </a:r>
            <a:endParaRPr lang="en-US" b="1" dirty="0">
              <a:solidFill>
                <a:srgbClr val="0070C0"/>
              </a:solidFill>
            </a:endParaRP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19</a:t>
            </a:fld>
            <a:endParaRPr lang="en-US" dirty="0">
              <a:solidFill>
                <a:srgbClr val="7F7F7F"/>
              </a:solidFill>
            </a:endParaRPr>
          </a:p>
        </p:txBody>
      </p:sp>
      <p:pic>
        <p:nvPicPr>
          <p:cNvPr id="7" name="Content Placeholder 6"/>
          <p:cNvPicPr>
            <a:picLocks noGrp="1" noChangeAspect="1"/>
          </p:cNvPicPr>
          <p:nvPr>
            <p:ph idx="1"/>
          </p:nvPr>
        </p:nvPicPr>
        <p:blipFill>
          <a:blip r:embed="rId3"/>
          <a:stretch>
            <a:fillRect/>
          </a:stretch>
        </p:blipFill>
        <p:spPr>
          <a:xfrm>
            <a:off x="1752600" y="999341"/>
            <a:ext cx="8619484" cy="5156090"/>
          </a:xfrm>
          <a:prstGeom prst="rect">
            <a:avLst/>
          </a:prstGeom>
        </p:spPr>
      </p:pic>
    </p:spTree>
    <p:extLst>
      <p:ext uri="{BB962C8B-B14F-4D97-AF65-F5344CB8AC3E}">
        <p14:creationId xmlns:p14="http://schemas.microsoft.com/office/powerpoint/2010/main" val="1810195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Giới</a:t>
            </a:r>
            <a:r>
              <a:rPr lang="en-US" b="1" dirty="0" smtClean="0">
                <a:solidFill>
                  <a:srgbClr val="0070C0"/>
                </a:solidFill>
              </a:rPr>
              <a:t> </a:t>
            </a:r>
            <a:r>
              <a:rPr lang="en-US" b="1" dirty="0" err="1" smtClean="0">
                <a:solidFill>
                  <a:srgbClr val="0070C0"/>
                </a:solidFill>
              </a:rPr>
              <a:t>thiệu</a:t>
            </a:r>
            <a:r>
              <a:rPr lang="en-US" b="1" dirty="0" smtClean="0">
                <a:solidFill>
                  <a:srgbClr val="0070C0"/>
                </a:solidFill>
              </a:rPr>
              <a:t> </a:t>
            </a:r>
            <a:r>
              <a:rPr lang="en-US" b="1" dirty="0" err="1" smtClean="0">
                <a:solidFill>
                  <a:srgbClr val="0070C0"/>
                </a:solidFill>
              </a:rPr>
              <a:t>chung</a:t>
            </a:r>
            <a:r>
              <a:rPr lang="en-US" b="1" dirty="0" smtClean="0">
                <a:solidFill>
                  <a:srgbClr val="0070C0"/>
                </a:solidFill>
              </a:rPr>
              <a:t> </a:t>
            </a:r>
            <a:r>
              <a:rPr lang="en-US" b="1" dirty="0" err="1" smtClean="0">
                <a:solidFill>
                  <a:srgbClr val="0070C0"/>
                </a:solidFill>
              </a:rPr>
              <a:t>về</a:t>
            </a:r>
            <a:r>
              <a:rPr lang="en-US" b="1" dirty="0" smtClean="0">
                <a:solidFill>
                  <a:srgbClr val="0070C0"/>
                </a:solidFill>
              </a:rPr>
              <a:t> </a:t>
            </a:r>
            <a:r>
              <a:rPr lang="en-US" b="1" dirty="0" err="1" smtClean="0">
                <a:solidFill>
                  <a:srgbClr val="0070C0"/>
                </a:solidFill>
              </a:rPr>
              <a:t>môn</a:t>
            </a:r>
            <a:r>
              <a:rPr lang="en-US" b="1" dirty="0" smtClean="0">
                <a:solidFill>
                  <a:srgbClr val="0070C0"/>
                </a:solidFill>
              </a:rPr>
              <a:t> </a:t>
            </a:r>
            <a:r>
              <a:rPr lang="en-US" b="1" dirty="0" err="1" smtClean="0">
                <a:solidFill>
                  <a:srgbClr val="0070C0"/>
                </a:solidFill>
              </a:rPr>
              <a:t>học</a:t>
            </a:r>
            <a:endParaRPr lang="en-US" b="1" dirty="0">
              <a:solidFill>
                <a:srgbClr val="0070C0"/>
              </a:solidFill>
            </a:endParaRPr>
          </a:p>
        </p:txBody>
      </p:sp>
      <p:sp>
        <p:nvSpPr>
          <p:cNvPr id="3" name="Content Placeholder 2"/>
          <p:cNvSpPr>
            <a:spLocks noGrp="1"/>
          </p:cNvSpPr>
          <p:nvPr>
            <p:ph idx="1"/>
          </p:nvPr>
        </p:nvSpPr>
        <p:spPr>
          <a:xfrm>
            <a:off x="1143000" y="1295400"/>
            <a:ext cx="10591800" cy="4953000"/>
          </a:xfrm>
        </p:spPr>
        <p:txBody>
          <a:bodyPr>
            <a:noAutofit/>
          </a:bodyPr>
          <a:lstStyle/>
          <a:p>
            <a:r>
              <a:rPr lang="vi-VN" sz="3200" b="1" dirty="0"/>
              <a:t>Tên môn học</a:t>
            </a:r>
            <a:r>
              <a:rPr lang="vi-VN" sz="3200" dirty="0"/>
              <a:t>: 	</a:t>
            </a:r>
            <a:r>
              <a:rPr lang="vi-VN" sz="3200" b="1" dirty="0"/>
              <a:t>Phân tích và thiết kế hệ thống thông tin</a:t>
            </a:r>
            <a:endParaRPr lang="en-US" sz="3200" dirty="0"/>
          </a:p>
          <a:p>
            <a:r>
              <a:rPr lang="vi-VN" sz="3200" b="1" dirty="0"/>
              <a:t>Mã môn học</a:t>
            </a:r>
            <a:r>
              <a:rPr lang="vi-VN" sz="3200" dirty="0"/>
              <a:t>: 		INT 1342</a:t>
            </a:r>
            <a:endParaRPr lang="en-US" sz="3200" dirty="0"/>
          </a:p>
          <a:p>
            <a:r>
              <a:rPr lang="vi-VN" sz="3200" b="1" dirty="0"/>
              <a:t>Số tín chỉ</a:t>
            </a:r>
            <a:r>
              <a:rPr lang="vi-VN" sz="3200" dirty="0"/>
              <a:t>: 		4</a:t>
            </a:r>
            <a:endParaRPr lang="en-US" sz="3200" dirty="0"/>
          </a:p>
          <a:p>
            <a:r>
              <a:rPr lang="en-US" sz="3200" b="1" dirty="0" err="1"/>
              <a:t>Loại</a:t>
            </a:r>
            <a:r>
              <a:rPr lang="en-US" sz="3200" b="1" dirty="0"/>
              <a:t> </a:t>
            </a:r>
            <a:r>
              <a:rPr lang="en-US" sz="3200" b="1" dirty="0" err="1"/>
              <a:t>môn</a:t>
            </a:r>
            <a:r>
              <a:rPr lang="en-US" sz="3200" b="1" dirty="0"/>
              <a:t> </a:t>
            </a:r>
            <a:r>
              <a:rPr lang="en-US" sz="3200" b="1" dirty="0" err="1"/>
              <a:t>học</a:t>
            </a:r>
            <a:r>
              <a:rPr lang="en-US" sz="3200" dirty="0"/>
              <a:t>: </a:t>
            </a:r>
            <a:r>
              <a:rPr lang="en-US" sz="3200" i="1" dirty="0"/>
              <a:t>	</a:t>
            </a:r>
            <a:r>
              <a:rPr lang="en-US" sz="3200" dirty="0" err="1"/>
              <a:t>Bắt</a:t>
            </a:r>
            <a:r>
              <a:rPr lang="en-US" sz="3200" dirty="0"/>
              <a:t> </a:t>
            </a:r>
            <a:r>
              <a:rPr lang="en-US" sz="3200" dirty="0" err="1"/>
              <a:t>buộc</a:t>
            </a:r>
            <a:endParaRPr lang="en-US" sz="3200" dirty="0"/>
          </a:p>
          <a:p>
            <a:r>
              <a:rPr lang="en-US" sz="3200" b="1" dirty="0" err="1"/>
              <a:t>Môn</a:t>
            </a:r>
            <a:r>
              <a:rPr lang="en-US" sz="3200" b="1" dirty="0"/>
              <a:t> </a:t>
            </a:r>
            <a:r>
              <a:rPr lang="en-US" sz="3200" b="1" dirty="0" err="1"/>
              <a:t>học</a:t>
            </a:r>
            <a:r>
              <a:rPr lang="en-US" sz="3200" b="1" dirty="0"/>
              <a:t> </a:t>
            </a:r>
            <a:r>
              <a:rPr lang="en-US" sz="3200" b="1" dirty="0" err="1"/>
              <a:t>tiên</a:t>
            </a:r>
            <a:r>
              <a:rPr lang="en-US" sz="3200" b="1" dirty="0"/>
              <a:t> </a:t>
            </a:r>
            <a:r>
              <a:rPr lang="en-US" sz="3200" b="1" dirty="0" err="1"/>
              <a:t>quyết</a:t>
            </a:r>
            <a:r>
              <a:rPr lang="en-US" sz="3200" dirty="0"/>
              <a:t>:</a:t>
            </a:r>
            <a:r>
              <a:rPr lang="en-US" sz="3200" i="1" dirty="0"/>
              <a:t>	</a:t>
            </a:r>
            <a:r>
              <a:rPr lang="en-US" sz="3200" dirty="0" err="1"/>
              <a:t>Nhập</a:t>
            </a:r>
            <a:r>
              <a:rPr lang="en-US" sz="3200" dirty="0"/>
              <a:t> </a:t>
            </a:r>
            <a:r>
              <a:rPr lang="en-US" sz="3200" dirty="0" err="1"/>
              <a:t>môn</a:t>
            </a:r>
            <a:r>
              <a:rPr lang="en-US" sz="3200" dirty="0"/>
              <a:t> </a:t>
            </a:r>
            <a:r>
              <a:rPr lang="en-US" sz="3200" dirty="0" err="1"/>
              <a:t>công</a:t>
            </a:r>
            <a:r>
              <a:rPr lang="en-US" sz="3200" dirty="0"/>
              <a:t> </a:t>
            </a:r>
            <a:r>
              <a:rPr lang="en-US" sz="3200" dirty="0" err="1"/>
              <a:t>nghệ</a:t>
            </a:r>
            <a:r>
              <a:rPr lang="en-US" sz="3200" dirty="0"/>
              <a:t> </a:t>
            </a:r>
            <a:r>
              <a:rPr lang="en-US" sz="3200" dirty="0" err="1"/>
              <a:t>phần</a:t>
            </a:r>
            <a:r>
              <a:rPr lang="en-US" sz="3200" dirty="0"/>
              <a:t> </a:t>
            </a:r>
            <a:r>
              <a:rPr lang="en-US" sz="3200" dirty="0" err="1"/>
              <a:t>mềm</a:t>
            </a:r>
            <a:endParaRPr lang="en-US" sz="3200" dirty="0"/>
          </a:p>
          <a:p>
            <a:r>
              <a:rPr lang="en-US" sz="3200" b="1" dirty="0" err="1"/>
              <a:t>Môn</a:t>
            </a:r>
            <a:r>
              <a:rPr lang="en-US" sz="3200" b="1" dirty="0"/>
              <a:t> </a:t>
            </a:r>
            <a:r>
              <a:rPr lang="en-US" sz="3200" b="1" dirty="0" err="1"/>
              <a:t>học</a:t>
            </a:r>
            <a:r>
              <a:rPr lang="en-US" sz="3200" b="1" dirty="0"/>
              <a:t> </a:t>
            </a:r>
            <a:r>
              <a:rPr lang="en-US" sz="3200" b="1" dirty="0" err="1"/>
              <a:t>trước</a:t>
            </a:r>
            <a:r>
              <a:rPr lang="en-US" sz="3200" dirty="0"/>
              <a:t>:	</a:t>
            </a:r>
            <a:r>
              <a:rPr lang="en-US" sz="3200" dirty="0" err="1"/>
              <a:t>Nhập</a:t>
            </a:r>
            <a:r>
              <a:rPr lang="en-US" sz="3200" dirty="0"/>
              <a:t> </a:t>
            </a:r>
            <a:r>
              <a:rPr lang="en-US" sz="3200" dirty="0" err="1"/>
              <a:t>môn</a:t>
            </a:r>
            <a:r>
              <a:rPr lang="en-US" sz="3200" dirty="0"/>
              <a:t> </a:t>
            </a:r>
            <a:r>
              <a:rPr lang="en-US" sz="3200" dirty="0" err="1"/>
              <a:t>công</a:t>
            </a:r>
            <a:r>
              <a:rPr lang="en-US" sz="3200" dirty="0"/>
              <a:t> </a:t>
            </a:r>
            <a:r>
              <a:rPr lang="en-US" sz="3200" dirty="0" err="1"/>
              <a:t>nghệ</a:t>
            </a:r>
            <a:r>
              <a:rPr lang="en-US" sz="3200" dirty="0"/>
              <a:t> </a:t>
            </a:r>
            <a:r>
              <a:rPr lang="en-US" sz="3200" dirty="0" err="1"/>
              <a:t>phần</a:t>
            </a:r>
            <a:r>
              <a:rPr lang="en-US" sz="3200" dirty="0"/>
              <a:t> </a:t>
            </a:r>
            <a:r>
              <a:rPr lang="en-US" sz="3200" dirty="0" err="1"/>
              <a:t>mềm</a:t>
            </a:r>
            <a:r>
              <a:rPr lang="en-US" sz="3200" dirty="0"/>
              <a:t>. </a:t>
            </a:r>
          </a:p>
        </p:txBody>
      </p:sp>
      <p:sp>
        <p:nvSpPr>
          <p:cNvPr id="4" name="Slide Number Placeholder 3"/>
          <p:cNvSpPr>
            <a:spLocks noGrp="1"/>
          </p:cNvSpPr>
          <p:nvPr>
            <p:ph type="sldNum" sz="quarter" idx="4294967295"/>
          </p:nvPr>
        </p:nvSpPr>
        <p:spPr>
          <a:xfrm>
            <a:off x="5963933" y="62581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2</a:t>
            </a:fld>
            <a:endParaRPr lang="en-US">
              <a:solidFill>
                <a:srgbClr val="7F7F7F"/>
              </a:solidFill>
            </a:endParaRPr>
          </a:p>
        </p:txBody>
      </p:sp>
    </p:spTree>
    <p:extLst>
      <p:ext uri="{BB962C8B-B14F-4D97-AF65-F5344CB8AC3E}">
        <p14:creationId xmlns:p14="http://schemas.microsoft.com/office/powerpoint/2010/main" val="4238736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20</a:t>
            </a:fld>
            <a:endParaRPr lang="en-US" dirty="0">
              <a:solidFill>
                <a:srgbClr val="7F7F7F"/>
              </a:solidFill>
            </a:endParaRPr>
          </a:p>
        </p:txBody>
      </p:sp>
      <p:sp>
        <p:nvSpPr>
          <p:cNvPr id="8"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Khái</a:t>
            </a:r>
            <a:r>
              <a:rPr lang="en-US" b="1" dirty="0">
                <a:solidFill>
                  <a:srgbClr val="0070C0"/>
                </a:solidFill>
              </a:rPr>
              <a:t> </a:t>
            </a:r>
            <a:r>
              <a:rPr lang="en-US" b="1" dirty="0" err="1">
                <a:solidFill>
                  <a:srgbClr val="0070C0"/>
                </a:solidFill>
              </a:rPr>
              <a:t>niệm</a:t>
            </a:r>
            <a:r>
              <a:rPr lang="en-US" b="1" dirty="0">
                <a:solidFill>
                  <a:srgbClr val="0070C0"/>
                </a:solidFill>
              </a:rPr>
              <a:t> </a:t>
            </a:r>
            <a:r>
              <a:rPr lang="en-US" b="1" dirty="0" err="1">
                <a:solidFill>
                  <a:srgbClr val="0070C0"/>
                </a:solidFill>
              </a:rPr>
              <a:t>cơ</a:t>
            </a:r>
            <a:r>
              <a:rPr lang="en-US" b="1" dirty="0">
                <a:solidFill>
                  <a:srgbClr val="0070C0"/>
                </a:solidFill>
              </a:rPr>
              <a:t> </a:t>
            </a:r>
            <a:r>
              <a:rPr lang="en-US" b="1" dirty="0" err="1">
                <a:solidFill>
                  <a:srgbClr val="0070C0"/>
                </a:solidFill>
              </a:rPr>
              <a:t>bản</a:t>
            </a:r>
            <a:endParaRPr lang="en-US" b="1" dirty="0">
              <a:solidFill>
                <a:srgbClr val="0070C0"/>
              </a:solidFill>
            </a:endParaRPr>
          </a:p>
        </p:txBody>
      </p:sp>
      <p:sp>
        <p:nvSpPr>
          <p:cNvPr id="2" name="Rectangle 1"/>
          <p:cNvSpPr/>
          <p:nvPr/>
        </p:nvSpPr>
        <p:spPr>
          <a:xfrm>
            <a:off x="1524000" y="1066800"/>
            <a:ext cx="9820835" cy="4708981"/>
          </a:xfrm>
          <a:prstGeom prst="rect">
            <a:avLst/>
          </a:prstGeom>
        </p:spPr>
        <p:txBody>
          <a:bodyPr wrap="square">
            <a:spAutoFit/>
          </a:bodyPr>
          <a:lstStyle/>
          <a:p>
            <a:r>
              <a:rPr lang="en-US" sz="2500" b="1" dirty="0" err="1" smtClean="0">
                <a:solidFill>
                  <a:srgbClr val="000000"/>
                </a:solidFill>
                <a:latin typeface="Times New Roman" panose="02020603050405020304" pitchFamily="18" charset="0"/>
              </a:rPr>
              <a:t>Giá</a:t>
            </a:r>
            <a:r>
              <a:rPr lang="en-US" sz="2500" b="1" dirty="0" smtClean="0">
                <a:solidFill>
                  <a:srgbClr val="000000"/>
                </a:solidFill>
                <a:latin typeface="Times New Roman" panose="02020603050405020304" pitchFamily="18" charset="0"/>
              </a:rPr>
              <a:t> </a:t>
            </a:r>
            <a:r>
              <a:rPr lang="en-US" sz="2500" b="1" dirty="0" err="1" smtClean="0">
                <a:solidFill>
                  <a:srgbClr val="000000"/>
                </a:solidFill>
                <a:latin typeface="Times New Roman" panose="02020603050405020304" pitchFamily="18" charset="0"/>
              </a:rPr>
              <a:t>thành</a:t>
            </a:r>
            <a:r>
              <a:rPr lang="en-US" sz="2500" b="1" dirty="0" smtClean="0">
                <a:solidFill>
                  <a:srgbClr val="000000"/>
                </a:solidFill>
                <a:latin typeface="Times New Roman" panose="02020603050405020304" pitchFamily="18" charset="0"/>
              </a:rPr>
              <a:t> (cost) </a:t>
            </a:r>
            <a:r>
              <a:rPr lang="en-US" sz="2500" b="1" dirty="0" err="1" smtClean="0">
                <a:solidFill>
                  <a:srgbClr val="000000"/>
                </a:solidFill>
                <a:latin typeface="Times New Roman" panose="02020603050405020304" pitchFamily="18" charset="0"/>
              </a:rPr>
              <a:t>và</a:t>
            </a:r>
            <a:r>
              <a:rPr lang="en-US" sz="2500" b="1" dirty="0" smtClean="0">
                <a:solidFill>
                  <a:srgbClr val="000000"/>
                </a:solidFill>
                <a:latin typeface="Times New Roman" panose="02020603050405020304" pitchFamily="18" charset="0"/>
              </a:rPr>
              <a:t> </a:t>
            </a:r>
            <a:r>
              <a:rPr lang="en-US" sz="2500" b="1" dirty="0" err="1" smtClean="0">
                <a:solidFill>
                  <a:srgbClr val="000000"/>
                </a:solidFill>
                <a:latin typeface="Times New Roman" panose="02020603050405020304" pitchFamily="18" charset="0"/>
              </a:rPr>
              <a:t>giá</a:t>
            </a:r>
            <a:r>
              <a:rPr lang="en-US" sz="2500" b="1" dirty="0" smtClean="0">
                <a:solidFill>
                  <a:srgbClr val="000000"/>
                </a:solidFill>
                <a:latin typeface="Times New Roman" panose="02020603050405020304" pitchFamily="18" charset="0"/>
              </a:rPr>
              <a:t> </a:t>
            </a:r>
            <a:r>
              <a:rPr lang="en-US" sz="2500" b="1" dirty="0" err="1" smtClean="0">
                <a:solidFill>
                  <a:srgbClr val="000000"/>
                </a:solidFill>
                <a:latin typeface="Times New Roman" panose="02020603050405020304" pitchFamily="18" charset="0"/>
              </a:rPr>
              <a:t>trị</a:t>
            </a:r>
            <a:r>
              <a:rPr lang="en-US" sz="2500" b="1" dirty="0" smtClean="0">
                <a:solidFill>
                  <a:srgbClr val="000000"/>
                </a:solidFill>
                <a:latin typeface="Times New Roman" panose="02020603050405020304" pitchFamily="18" charset="0"/>
              </a:rPr>
              <a:t> (value) </a:t>
            </a:r>
            <a:r>
              <a:rPr lang="en-US" sz="2500" b="1" dirty="0" err="1" smtClean="0">
                <a:solidFill>
                  <a:srgbClr val="000000"/>
                </a:solidFill>
                <a:latin typeface="Times New Roman" panose="02020603050405020304" pitchFamily="18" charset="0"/>
              </a:rPr>
              <a:t>của</a:t>
            </a:r>
            <a:r>
              <a:rPr lang="en-US" sz="2500" b="1" dirty="0" smtClean="0">
                <a:solidFill>
                  <a:srgbClr val="000000"/>
                </a:solidFill>
                <a:latin typeface="Times New Roman" panose="02020603050405020304" pitchFamily="18" charset="0"/>
              </a:rPr>
              <a:t> </a:t>
            </a:r>
            <a:r>
              <a:rPr lang="en-US" sz="2500" b="1" dirty="0" err="1" smtClean="0">
                <a:solidFill>
                  <a:srgbClr val="000000"/>
                </a:solidFill>
                <a:latin typeface="Times New Roman" panose="02020603050405020304" pitchFamily="18" charset="0"/>
              </a:rPr>
              <a:t>thông</a:t>
            </a:r>
            <a:r>
              <a:rPr lang="en-US" sz="2500" b="1" dirty="0" smtClean="0">
                <a:solidFill>
                  <a:srgbClr val="000000"/>
                </a:solidFill>
                <a:latin typeface="Times New Roman" panose="02020603050405020304" pitchFamily="18" charset="0"/>
              </a:rPr>
              <a:t> tin</a:t>
            </a:r>
          </a:p>
          <a:p>
            <a:endParaRPr lang="en-US" sz="2500" b="1"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US" sz="2500" b="1" dirty="0" err="1" smtClean="0">
                <a:solidFill>
                  <a:srgbClr val="000000"/>
                </a:solidFill>
                <a:latin typeface="Times New Roman" panose="02020603050405020304" pitchFamily="18" charset="0"/>
              </a:rPr>
              <a:t>Giá</a:t>
            </a:r>
            <a:r>
              <a:rPr lang="en-US" sz="2500" b="1" dirty="0" smtClean="0">
                <a:solidFill>
                  <a:srgbClr val="000000"/>
                </a:solidFill>
                <a:latin typeface="Times New Roman" panose="02020603050405020304" pitchFamily="18" charset="0"/>
              </a:rPr>
              <a:t> </a:t>
            </a:r>
            <a:r>
              <a:rPr lang="en-US" sz="2500" b="1" dirty="0" err="1" smtClean="0">
                <a:solidFill>
                  <a:srgbClr val="000000"/>
                </a:solidFill>
                <a:latin typeface="Times New Roman" panose="02020603050405020304" pitchFamily="18" charset="0"/>
              </a:rPr>
              <a:t>thành</a:t>
            </a:r>
            <a:r>
              <a:rPr lang="en-US" sz="2500" b="1" dirty="0" smtClean="0">
                <a:solidFill>
                  <a:srgbClr val="000000"/>
                </a:solidFill>
                <a:latin typeface="Times New Roman" panose="02020603050405020304" pitchFamily="18" charset="0"/>
              </a:rPr>
              <a:t> (cost):</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Chi</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phí</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trả</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cho</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việc</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thu</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thập,</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lưu</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trữ,</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biến</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đổi,truyền</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các</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thông</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tin</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cơ</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sở</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cấu</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thành</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nên</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thông</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tin.</a:t>
            </a:r>
            <a:endParaRPr lang="en-US" sz="2500"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US" sz="2500" b="1" dirty="0" err="1" smtClean="0">
                <a:solidFill>
                  <a:srgbClr val="000000"/>
                </a:solidFill>
                <a:latin typeface="Times New Roman" panose="02020603050405020304" pitchFamily="18" charset="0"/>
              </a:rPr>
              <a:t>Giá</a:t>
            </a:r>
            <a:r>
              <a:rPr lang="en-US" sz="2500" b="1" dirty="0" smtClean="0">
                <a:solidFill>
                  <a:srgbClr val="000000"/>
                </a:solidFill>
                <a:latin typeface="Times New Roman" panose="02020603050405020304" pitchFamily="18" charset="0"/>
              </a:rPr>
              <a:t> </a:t>
            </a:r>
            <a:r>
              <a:rPr lang="en-US" sz="2500" b="1" dirty="0" err="1" smtClean="0">
                <a:solidFill>
                  <a:srgbClr val="000000"/>
                </a:solidFill>
                <a:latin typeface="Times New Roman" panose="02020603050405020304" pitchFamily="18" charset="0"/>
              </a:rPr>
              <a:t>trị</a:t>
            </a:r>
            <a:r>
              <a:rPr lang="en-US" sz="2500" b="1" dirty="0" smtClean="0">
                <a:solidFill>
                  <a:srgbClr val="000000"/>
                </a:solidFill>
                <a:latin typeface="Times New Roman" panose="02020603050405020304" pitchFamily="18" charset="0"/>
              </a:rPr>
              <a:t> (value): </a:t>
            </a:r>
            <a:r>
              <a:rPr lang="en-US" sz="2500" dirty="0" err="1" smtClean="0">
                <a:solidFill>
                  <a:srgbClr val="000000"/>
                </a:solidFill>
                <a:latin typeface="Times New Roman" panose="02020603050405020304" pitchFamily="18" charset="0"/>
              </a:rPr>
              <a:t>phụ</a:t>
            </a:r>
            <a:r>
              <a:rPr lang="en-US" sz="2500" dirty="0" smtClean="0">
                <a:solidFill>
                  <a:srgbClr val="000000"/>
                </a:solidFill>
                <a:latin typeface="Times New Roman" panose="02020603050405020304" pitchFamily="18" charset="0"/>
              </a:rPr>
              <a:t> </a:t>
            </a:r>
            <a:r>
              <a:rPr lang="en-US" sz="2500" dirty="0" err="1" smtClean="0">
                <a:solidFill>
                  <a:srgbClr val="000000"/>
                </a:solidFill>
                <a:latin typeface="Times New Roman" panose="02020603050405020304" pitchFamily="18" charset="0"/>
              </a:rPr>
              <a:t>thuộc</a:t>
            </a:r>
            <a:endParaRPr lang="en-US" sz="2500" dirty="0" smtClean="0">
              <a:solidFill>
                <a:srgbClr val="000000"/>
              </a:solidFill>
              <a:latin typeface="Times New Roman" panose="02020603050405020304" pitchFamily="18" charset="0"/>
            </a:endParaRPr>
          </a:p>
          <a:p>
            <a:pPr lvl="1"/>
            <a:r>
              <a:rPr lang="en-US" sz="2500" dirty="0" smtClean="0">
                <a:solidFill>
                  <a:srgbClr val="000000"/>
                </a:solidFill>
                <a:latin typeface="Wingdings" panose="05000000000000000000" pitchFamily="2" charset="2"/>
              </a:rPr>
              <a:t></a:t>
            </a:r>
            <a:r>
              <a:rPr lang="en-US" sz="2500" dirty="0" err="1">
                <a:solidFill>
                  <a:srgbClr val="000000"/>
                </a:solidFill>
                <a:latin typeface="Times New Roman" panose="02020603050405020304" pitchFamily="18" charset="0"/>
              </a:rPr>
              <a:t>Bản</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chất</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thông</a:t>
            </a:r>
            <a:r>
              <a:rPr lang="en-US" sz="2500" dirty="0">
                <a:solidFill>
                  <a:srgbClr val="000000"/>
                </a:solidFill>
                <a:latin typeface="Times New Roman" panose="02020603050405020304" pitchFamily="18" charset="0"/>
              </a:rPr>
              <a:t> tin.</a:t>
            </a:r>
          </a:p>
          <a:p>
            <a:pPr lvl="1"/>
            <a:r>
              <a:rPr lang="en-US" sz="2500" dirty="0">
                <a:solidFill>
                  <a:srgbClr val="000000"/>
                </a:solidFill>
                <a:latin typeface="Wingdings" panose="05000000000000000000" pitchFamily="2" charset="2"/>
              </a:rPr>
              <a:t></a:t>
            </a:r>
            <a:r>
              <a:rPr lang="en-US" sz="2500" dirty="0" err="1">
                <a:solidFill>
                  <a:srgbClr val="000000"/>
                </a:solidFill>
                <a:latin typeface="Times New Roman" panose="02020603050405020304" pitchFamily="18" charset="0"/>
              </a:rPr>
              <a:t>Tính</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trung</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thực</a:t>
            </a:r>
            <a:r>
              <a:rPr lang="en-US" sz="2500" dirty="0">
                <a:solidFill>
                  <a:srgbClr val="000000"/>
                </a:solidFill>
                <a:latin typeface="Times New Roman" panose="02020603050405020304" pitchFamily="18" charset="0"/>
              </a:rPr>
              <a:t>.</a:t>
            </a:r>
          </a:p>
          <a:p>
            <a:pPr lvl="1"/>
            <a:r>
              <a:rPr lang="en-US" sz="2500" dirty="0">
                <a:solidFill>
                  <a:srgbClr val="000000"/>
                </a:solidFill>
                <a:latin typeface="Wingdings" panose="05000000000000000000" pitchFamily="2" charset="2"/>
              </a:rPr>
              <a:t></a:t>
            </a:r>
            <a:r>
              <a:rPr lang="en-US" sz="2500" dirty="0" err="1">
                <a:solidFill>
                  <a:srgbClr val="000000"/>
                </a:solidFill>
                <a:latin typeface="Times New Roman" panose="02020603050405020304" pitchFamily="18" charset="0"/>
              </a:rPr>
              <a:t>Thời</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điểm</a:t>
            </a:r>
            <a:r>
              <a:rPr lang="en-US" sz="2500" dirty="0">
                <a:solidFill>
                  <a:srgbClr val="000000"/>
                </a:solidFill>
                <a:latin typeface="Times New Roman" panose="02020603050405020304" pitchFamily="18" charset="0"/>
              </a:rPr>
              <a:t>.</a:t>
            </a:r>
          </a:p>
          <a:p>
            <a:pPr lvl="1"/>
            <a:r>
              <a:rPr lang="en-US" sz="2500" dirty="0" smtClean="0">
                <a:solidFill>
                  <a:srgbClr val="000000"/>
                </a:solidFill>
                <a:latin typeface="Wingdings" panose="05000000000000000000" pitchFamily="2" charset="2"/>
              </a:rPr>
              <a:t></a:t>
            </a:r>
            <a:r>
              <a:rPr lang="en-US" sz="2500" dirty="0" err="1" smtClean="0">
                <a:solidFill>
                  <a:srgbClr val="000000"/>
                </a:solidFill>
                <a:latin typeface="Times New Roman" panose="02020603050405020304" pitchFamily="18" charset="0"/>
              </a:rPr>
              <a:t>Mức</a:t>
            </a:r>
            <a:r>
              <a:rPr lang="en-US" sz="2500" dirty="0" smtClean="0">
                <a:solidFill>
                  <a:srgbClr val="000000"/>
                </a:solidFill>
                <a:latin typeface="Times New Roman" panose="02020603050405020304" pitchFamily="18" charset="0"/>
              </a:rPr>
              <a:t> </a:t>
            </a:r>
            <a:r>
              <a:rPr lang="en-US" sz="2500" dirty="0" err="1" smtClean="0">
                <a:solidFill>
                  <a:srgbClr val="000000"/>
                </a:solidFill>
                <a:latin typeface="Times New Roman" panose="02020603050405020304" pitchFamily="18" charset="0"/>
              </a:rPr>
              <a:t>độ</a:t>
            </a:r>
            <a:r>
              <a:rPr lang="en-US" sz="2500" dirty="0" smtClean="0">
                <a:solidFill>
                  <a:srgbClr val="000000"/>
                </a:solidFill>
                <a:latin typeface="Times New Roman" panose="02020603050405020304" pitchFamily="18" charset="0"/>
              </a:rPr>
              <a:t> </a:t>
            </a:r>
            <a:r>
              <a:rPr lang="en-US" sz="2500" dirty="0" err="1" smtClean="0">
                <a:solidFill>
                  <a:srgbClr val="000000"/>
                </a:solidFill>
                <a:latin typeface="Times New Roman" panose="02020603050405020304" pitchFamily="18" charset="0"/>
              </a:rPr>
              <a:t>hiếm</a:t>
            </a:r>
            <a:r>
              <a:rPr lang="en-US" sz="2500" dirty="0" smtClean="0">
                <a:solidFill>
                  <a:srgbClr val="000000"/>
                </a:solidFill>
                <a:latin typeface="Times New Roman" panose="02020603050405020304" pitchFamily="18" charset="0"/>
              </a:rPr>
              <a:t> hoi.</a:t>
            </a:r>
          </a:p>
          <a:p>
            <a:pPr lvl="1"/>
            <a:r>
              <a:rPr lang="en-US" sz="2500" dirty="0" smtClean="0">
                <a:solidFill>
                  <a:srgbClr val="000000"/>
                </a:solidFill>
                <a:latin typeface="Wingdings" panose="05000000000000000000" pitchFamily="2" charset="2"/>
              </a:rPr>
              <a:t></a:t>
            </a:r>
            <a:r>
              <a:rPr lang="en-US" sz="2500" dirty="0" err="1">
                <a:solidFill>
                  <a:srgbClr val="000000"/>
                </a:solidFill>
                <a:latin typeface="Times New Roman" panose="02020603050405020304" pitchFamily="18" charset="0"/>
              </a:rPr>
              <a:t>Giá</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thành</a:t>
            </a:r>
            <a:r>
              <a:rPr lang="en-US" sz="2500" dirty="0">
                <a:solidFill>
                  <a:srgbClr val="000000"/>
                </a:solidFill>
                <a:latin typeface="Times New Roman" panose="02020603050405020304" pitchFamily="18" charset="0"/>
              </a:rPr>
              <a:t>.</a:t>
            </a:r>
          </a:p>
          <a:p>
            <a:pPr lvl="1"/>
            <a:r>
              <a:rPr lang="en-US" sz="2500" dirty="0">
                <a:solidFill>
                  <a:srgbClr val="000000"/>
                </a:solidFill>
                <a:latin typeface="Wingdings" panose="05000000000000000000" pitchFamily="2" charset="2"/>
              </a:rPr>
              <a:t></a:t>
            </a:r>
            <a:r>
              <a:rPr lang="en-US" sz="2500" dirty="0" err="1">
                <a:solidFill>
                  <a:srgbClr val="000000"/>
                </a:solidFill>
                <a:latin typeface="Times New Roman" panose="02020603050405020304" pitchFamily="18" charset="0"/>
              </a:rPr>
              <a:t>Sự</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biểu</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diễn</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thông</a:t>
            </a:r>
            <a:r>
              <a:rPr lang="en-US" sz="2500" dirty="0">
                <a:solidFill>
                  <a:srgbClr val="000000"/>
                </a:solidFill>
                <a:latin typeface="Times New Roman" panose="02020603050405020304" pitchFamily="18" charset="0"/>
              </a:rPr>
              <a:t> tin.</a:t>
            </a:r>
          </a:p>
          <a:p>
            <a:pPr lvl="1"/>
            <a:r>
              <a:rPr lang="en-US" sz="2500" dirty="0">
                <a:solidFill>
                  <a:srgbClr val="000000"/>
                </a:solidFill>
                <a:latin typeface="Wingdings" panose="05000000000000000000" pitchFamily="2" charset="2"/>
              </a:rPr>
              <a:t></a:t>
            </a:r>
            <a:r>
              <a:rPr lang="en-US" sz="2500" dirty="0" err="1">
                <a:solidFill>
                  <a:srgbClr val="000000"/>
                </a:solidFill>
                <a:latin typeface="Times New Roman" panose="02020603050405020304" pitchFamily="18" charset="0"/>
              </a:rPr>
              <a:t>Chủ</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thể</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sử</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dụng</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thông</a:t>
            </a:r>
            <a:r>
              <a:rPr lang="en-US" sz="2500" dirty="0">
                <a:solidFill>
                  <a:srgbClr val="000000"/>
                </a:solidFill>
                <a:latin typeface="Times New Roman" panose="02020603050405020304" pitchFamily="18" charset="0"/>
              </a:rPr>
              <a:t> tin. </a:t>
            </a:r>
          </a:p>
        </p:txBody>
      </p:sp>
      <p:sp>
        <p:nvSpPr>
          <p:cNvPr id="3" name="Rectangle 2"/>
          <p:cNvSpPr/>
          <p:nvPr/>
        </p:nvSpPr>
        <p:spPr>
          <a:xfrm>
            <a:off x="6705600" y="3200400"/>
            <a:ext cx="3962400" cy="2031325"/>
          </a:xfrm>
          <a:prstGeom prst="rect">
            <a:avLst/>
          </a:prstGeom>
        </p:spPr>
        <p:txBody>
          <a:bodyPr wrap="square">
            <a:spAutoFit/>
          </a:bodyPr>
          <a:lstStyle/>
          <a:p>
            <a:r>
              <a:rPr lang="vi-VN" b="1" dirty="0">
                <a:solidFill>
                  <a:srgbClr val="333333"/>
                </a:solidFill>
                <a:latin typeface="Noto Serif"/>
              </a:rPr>
              <a:t>Thông tin giá trị có các đặc điểm :</a:t>
            </a:r>
          </a:p>
          <a:p>
            <a:r>
              <a:rPr lang="vi-VN" dirty="0">
                <a:solidFill>
                  <a:srgbClr val="333333"/>
                </a:solidFill>
                <a:latin typeface="Noto Serif"/>
              </a:rPr>
              <a:t>– </a:t>
            </a:r>
            <a:r>
              <a:rPr lang="en-US" dirty="0" smtClean="0">
                <a:solidFill>
                  <a:srgbClr val="333333"/>
                </a:solidFill>
                <a:latin typeface="Noto Serif"/>
              </a:rPr>
              <a:t> </a:t>
            </a:r>
            <a:r>
              <a:rPr lang="vi-VN" dirty="0" smtClean="0">
                <a:solidFill>
                  <a:srgbClr val="333333"/>
                </a:solidFill>
                <a:latin typeface="Noto Serif"/>
              </a:rPr>
              <a:t>Chính </a:t>
            </a:r>
            <a:r>
              <a:rPr lang="vi-VN" dirty="0">
                <a:solidFill>
                  <a:srgbClr val="333333"/>
                </a:solidFill>
                <a:latin typeface="Noto Serif"/>
              </a:rPr>
              <a:t>xác, xác thực</a:t>
            </a:r>
          </a:p>
          <a:p>
            <a:r>
              <a:rPr lang="vi-VN" dirty="0" smtClean="0">
                <a:solidFill>
                  <a:srgbClr val="333333"/>
                </a:solidFill>
                <a:latin typeface="Noto Serif"/>
              </a:rPr>
              <a:t>– </a:t>
            </a:r>
            <a:r>
              <a:rPr lang="vi-VN" dirty="0">
                <a:solidFill>
                  <a:srgbClr val="333333"/>
                </a:solidFill>
                <a:latin typeface="Noto Serif"/>
              </a:rPr>
              <a:t> Đầy đủ, chi tiết</a:t>
            </a:r>
          </a:p>
          <a:p>
            <a:r>
              <a:rPr lang="vi-VN" dirty="0">
                <a:solidFill>
                  <a:srgbClr val="333333"/>
                </a:solidFill>
                <a:latin typeface="Noto Serif"/>
              </a:rPr>
              <a:t>–  Rõ ràng (dễ hiểu)</a:t>
            </a:r>
          </a:p>
          <a:p>
            <a:r>
              <a:rPr lang="vi-VN" dirty="0">
                <a:solidFill>
                  <a:srgbClr val="333333"/>
                </a:solidFill>
                <a:latin typeface="Noto Serif"/>
              </a:rPr>
              <a:t>–  Đúng lúc, thường xuyên</a:t>
            </a:r>
          </a:p>
          <a:p>
            <a:r>
              <a:rPr lang="vi-VN" dirty="0">
                <a:solidFill>
                  <a:srgbClr val="333333"/>
                </a:solidFill>
                <a:latin typeface="Noto Serif"/>
              </a:rPr>
              <a:t>–  Thứ tự, có liên quan</a:t>
            </a:r>
          </a:p>
          <a:p>
            <a:r>
              <a:rPr lang="vi-VN" dirty="0">
                <a:solidFill>
                  <a:srgbClr val="333333"/>
                </a:solidFill>
                <a:latin typeface="Noto Serif"/>
              </a:rPr>
              <a:t>–  …</a:t>
            </a:r>
            <a:endParaRPr lang="vi-VN" b="0" i="0" dirty="0">
              <a:solidFill>
                <a:srgbClr val="333333"/>
              </a:solidFill>
              <a:effectLst/>
              <a:latin typeface="Noto Serif"/>
            </a:endParaRPr>
          </a:p>
        </p:txBody>
      </p:sp>
      <p:sp>
        <p:nvSpPr>
          <p:cNvPr id="6" name="Right Arrow 5"/>
          <p:cNvSpPr/>
          <p:nvPr/>
        </p:nvSpPr>
        <p:spPr>
          <a:xfrm>
            <a:off x="5410200" y="4038600"/>
            <a:ext cx="1066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86400" y="5467112"/>
            <a:ext cx="6096000" cy="861774"/>
          </a:xfrm>
          <a:prstGeom prst="rect">
            <a:avLst/>
          </a:prstGeom>
        </p:spPr>
        <p:txBody>
          <a:bodyPr>
            <a:spAutoFit/>
          </a:bodyPr>
          <a:lstStyle/>
          <a:p>
            <a:pPr algn="ctr"/>
            <a:r>
              <a:rPr lang="en-US" sz="2500" b="1" dirty="0" err="1" smtClean="0">
                <a:solidFill>
                  <a:srgbClr val="FF0000"/>
                </a:solidFill>
                <a:latin typeface="Noto Serif"/>
              </a:rPr>
              <a:t>Thông</a:t>
            </a:r>
            <a:r>
              <a:rPr lang="en-US" sz="2500" b="1" dirty="0" smtClean="0">
                <a:solidFill>
                  <a:srgbClr val="FF0000"/>
                </a:solidFill>
                <a:latin typeface="Noto Serif"/>
              </a:rPr>
              <a:t> </a:t>
            </a:r>
            <a:r>
              <a:rPr lang="en-US" sz="2500" b="1" dirty="0">
                <a:solidFill>
                  <a:srgbClr val="FF0000"/>
                </a:solidFill>
                <a:latin typeface="Noto Serif"/>
              </a:rPr>
              <a:t>tin = </a:t>
            </a:r>
            <a:r>
              <a:rPr lang="en-US" sz="2500" b="1" dirty="0" err="1">
                <a:solidFill>
                  <a:srgbClr val="FF0000"/>
                </a:solidFill>
                <a:latin typeface="Noto Serif"/>
              </a:rPr>
              <a:t>Dữ</a:t>
            </a:r>
            <a:r>
              <a:rPr lang="en-US" sz="2500" b="1" dirty="0">
                <a:solidFill>
                  <a:srgbClr val="FF0000"/>
                </a:solidFill>
                <a:latin typeface="Noto Serif"/>
              </a:rPr>
              <a:t> </a:t>
            </a:r>
            <a:r>
              <a:rPr lang="en-US" sz="2500" b="1" dirty="0" err="1">
                <a:solidFill>
                  <a:srgbClr val="FF0000"/>
                </a:solidFill>
                <a:latin typeface="Noto Serif"/>
              </a:rPr>
              <a:t>liệu</a:t>
            </a:r>
            <a:r>
              <a:rPr lang="en-US" sz="2500" b="1" dirty="0">
                <a:solidFill>
                  <a:srgbClr val="FF0000"/>
                </a:solidFill>
                <a:latin typeface="Noto Serif"/>
              </a:rPr>
              <a:t> + </a:t>
            </a:r>
            <a:r>
              <a:rPr lang="en-US" sz="2500" b="1" dirty="0" err="1">
                <a:solidFill>
                  <a:srgbClr val="FF0000"/>
                </a:solidFill>
                <a:latin typeface="Noto Serif"/>
              </a:rPr>
              <a:t>Xử</a:t>
            </a:r>
            <a:r>
              <a:rPr lang="en-US" sz="2500" b="1" dirty="0">
                <a:solidFill>
                  <a:srgbClr val="FF0000"/>
                </a:solidFill>
                <a:latin typeface="Noto Serif"/>
              </a:rPr>
              <a:t> </a:t>
            </a:r>
            <a:r>
              <a:rPr lang="en-US" sz="2500" b="1" dirty="0" err="1">
                <a:solidFill>
                  <a:srgbClr val="FF0000"/>
                </a:solidFill>
                <a:latin typeface="Noto Serif"/>
              </a:rPr>
              <a:t>lý</a:t>
            </a:r>
            <a:endParaRPr lang="en-US" sz="2500" b="1" dirty="0">
              <a:solidFill>
                <a:srgbClr val="FF0000"/>
              </a:solidFill>
              <a:latin typeface="Noto Serif"/>
            </a:endParaRPr>
          </a:p>
          <a:p>
            <a:pPr algn="ctr"/>
            <a:r>
              <a:rPr lang="en-US" sz="2500" b="1" dirty="0" err="1" smtClean="0">
                <a:solidFill>
                  <a:srgbClr val="FF0000"/>
                </a:solidFill>
                <a:latin typeface="Noto Serif"/>
              </a:rPr>
              <a:t>Xử</a:t>
            </a:r>
            <a:r>
              <a:rPr lang="en-US" sz="2500" b="1" dirty="0" smtClean="0">
                <a:solidFill>
                  <a:srgbClr val="FF0000"/>
                </a:solidFill>
                <a:latin typeface="Noto Serif"/>
              </a:rPr>
              <a:t> </a:t>
            </a:r>
            <a:r>
              <a:rPr lang="en-US" sz="2500" b="1" dirty="0" err="1">
                <a:solidFill>
                  <a:srgbClr val="FF0000"/>
                </a:solidFill>
                <a:latin typeface="Noto Serif"/>
              </a:rPr>
              <a:t>lý</a:t>
            </a:r>
            <a:r>
              <a:rPr lang="en-US" sz="2500" b="1" dirty="0">
                <a:solidFill>
                  <a:srgbClr val="FF0000"/>
                </a:solidFill>
                <a:latin typeface="Noto Serif"/>
              </a:rPr>
              <a:t> </a:t>
            </a:r>
            <a:r>
              <a:rPr lang="en-US" sz="2500" b="1" dirty="0" err="1">
                <a:solidFill>
                  <a:srgbClr val="FF0000"/>
                </a:solidFill>
                <a:latin typeface="Noto Serif"/>
              </a:rPr>
              <a:t>thông</a:t>
            </a:r>
            <a:r>
              <a:rPr lang="en-US" sz="2500" b="1" dirty="0">
                <a:solidFill>
                  <a:srgbClr val="FF0000"/>
                </a:solidFill>
                <a:latin typeface="Noto Serif"/>
              </a:rPr>
              <a:t> tin ~ </a:t>
            </a:r>
            <a:r>
              <a:rPr lang="en-US" sz="2500" b="1" dirty="0" err="1">
                <a:solidFill>
                  <a:srgbClr val="FF0000"/>
                </a:solidFill>
                <a:latin typeface="Noto Serif"/>
              </a:rPr>
              <a:t>Xử</a:t>
            </a:r>
            <a:r>
              <a:rPr lang="en-US" sz="2500" b="1" dirty="0">
                <a:solidFill>
                  <a:srgbClr val="FF0000"/>
                </a:solidFill>
                <a:latin typeface="Noto Serif"/>
              </a:rPr>
              <a:t> </a:t>
            </a:r>
            <a:r>
              <a:rPr lang="en-US" sz="2500" b="1" dirty="0" err="1">
                <a:solidFill>
                  <a:srgbClr val="FF0000"/>
                </a:solidFill>
                <a:latin typeface="Noto Serif"/>
              </a:rPr>
              <a:t>lý</a:t>
            </a:r>
            <a:r>
              <a:rPr lang="en-US" sz="2500" b="1" dirty="0">
                <a:solidFill>
                  <a:srgbClr val="FF0000"/>
                </a:solidFill>
                <a:latin typeface="Noto Serif"/>
              </a:rPr>
              <a:t> </a:t>
            </a:r>
            <a:r>
              <a:rPr lang="en-US" sz="2500" b="1" dirty="0" err="1">
                <a:solidFill>
                  <a:srgbClr val="FF0000"/>
                </a:solidFill>
                <a:latin typeface="Noto Serif"/>
              </a:rPr>
              <a:t>dữ</a:t>
            </a:r>
            <a:r>
              <a:rPr lang="en-US" sz="2500" b="1" dirty="0">
                <a:solidFill>
                  <a:srgbClr val="FF0000"/>
                </a:solidFill>
                <a:latin typeface="Noto Serif"/>
              </a:rPr>
              <a:t> </a:t>
            </a:r>
            <a:r>
              <a:rPr lang="en-US" sz="2500" b="1" dirty="0" err="1">
                <a:solidFill>
                  <a:srgbClr val="FF0000"/>
                </a:solidFill>
                <a:latin typeface="Noto Serif"/>
              </a:rPr>
              <a:t>liệu</a:t>
            </a:r>
            <a:endParaRPr lang="en-US" sz="2500" b="1" i="0" dirty="0">
              <a:solidFill>
                <a:srgbClr val="FF0000"/>
              </a:solidFill>
              <a:effectLst/>
              <a:latin typeface="Noto Serif"/>
            </a:endParaRPr>
          </a:p>
        </p:txBody>
      </p:sp>
    </p:spTree>
    <p:extLst>
      <p:ext uri="{BB962C8B-B14F-4D97-AF65-F5344CB8AC3E}">
        <p14:creationId xmlns:p14="http://schemas.microsoft.com/office/powerpoint/2010/main" val="690837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37180"/>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524000" y="1219200"/>
            <a:ext cx="9377042" cy="4953000"/>
          </a:xfrm>
        </p:spPr>
        <p:txBody>
          <a:bodyPr>
            <a:noAutofit/>
          </a:bodyPr>
          <a:lstStyle/>
          <a:p>
            <a:r>
              <a:rPr lang="en-US" sz="2800" dirty="0" err="1" smtClean="0"/>
              <a:t>Hệ</a:t>
            </a:r>
            <a:r>
              <a:rPr lang="en-US" sz="2800" dirty="0" smtClean="0"/>
              <a:t> </a:t>
            </a:r>
            <a:r>
              <a:rPr lang="en-US" sz="2800" dirty="0" err="1" smtClean="0"/>
              <a:t>thống</a:t>
            </a:r>
            <a:r>
              <a:rPr lang="en-US" sz="2800" dirty="0" smtClean="0"/>
              <a:t> </a:t>
            </a:r>
            <a:r>
              <a:rPr lang="en-US" sz="2800" dirty="0" err="1" smtClean="0"/>
              <a:t>thông</a:t>
            </a:r>
            <a:r>
              <a:rPr lang="en-US" sz="2800" dirty="0" smtClean="0"/>
              <a:t> tin </a:t>
            </a:r>
            <a:r>
              <a:rPr lang="en-US" sz="2800" dirty="0" err="1" smtClean="0"/>
              <a:t>là</a:t>
            </a:r>
            <a:r>
              <a:rPr lang="en-US" sz="2800" dirty="0" smtClean="0"/>
              <a:t> </a:t>
            </a:r>
            <a:r>
              <a:rPr lang="en-US" sz="2800" dirty="0" err="1" smtClean="0"/>
              <a:t>gì</a:t>
            </a:r>
            <a:r>
              <a:rPr lang="en-US" sz="2800" dirty="0" smtClean="0"/>
              <a:t>?</a:t>
            </a:r>
          </a:p>
          <a:p>
            <a:r>
              <a:rPr lang="en-US" sz="2800" dirty="0" err="1" smtClean="0"/>
              <a:t>Nêu</a:t>
            </a:r>
            <a:r>
              <a:rPr lang="en-US" sz="2800" dirty="0" smtClean="0"/>
              <a:t> </a:t>
            </a:r>
            <a:r>
              <a:rPr lang="en-US" sz="2800" dirty="0" err="1" smtClean="0"/>
              <a:t>tên</a:t>
            </a:r>
            <a:r>
              <a:rPr lang="en-US" sz="2800" dirty="0" smtClean="0"/>
              <a:t> </a:t>
            </a:r>
            <a:r>
              <a:rPr lang="en-US" sz="2800" dirty="0" err="1" smtClean="0"/>
              <a:t>các</a:t>
            </a:r>
            <a:r>
              <a:rPr lang="en-US" sz="2800" dirty="0" smtClean="0"/>
              <a:t> </a:t>
            </a:r>
            <a:r>
              <a:rPr lang="en-US" sz="2800" dirty="0" err="1" smtClean="0"/>
              <a:t>loại</a:t>
            </a:r>
            <a:r>
              <a:rPr lang="en-US" sz="2800" dirty="0" smtClean="0"/>
              <a:t> </a:t>
            </a:r>
            <a:r>
              <a:rPr lang="en-US" sz="2800" dirty="0" err="1" smtClean="0"/>
              <a:t>hệ</a:t>
            </a:r>
            <a:r>
              <a:rPr lang="en-US" sz="2800" dirty="0" smtClean="0"/>
              <a:t> </a:t>
            </a:r>
            <a:r>
              <a:rPr lang="en-US" sz="2800" dirty="0" err="1" smtClean="0"/>
              <a:t>thống</a:t>
            </a:r>
            <a:r>
              <a:rPr lang="en-US" sz="2800" dirty="0" smtClean="0"/>
              <a:t> </a:t>
            </a:r>
            <a:r>
              <a:rPr lang="en-US" sz="2800" dirty="0" err="1" smtClean="0"/>
              <a:t>thông</a:t>
            </a:r>
            <a:r>
              <a:rPr lang="en-US" sz="2800" dirty="0" smtClean="0"/>
              <a:t> tin?</a:t>
            </a:r>
          </a:p>
          <a:p>
            <a:pPr marL="0" indent="0">
              <a:buNone/>
            </a:pPr>
            <a:endParaRPr lang="en-US" sz="2600" dirty="0"/>
          </a:p>
          <a:p>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21</a:t>
            </a:fld>
            <a:endParaRPr lang="en-US" dirty="0">
              <a:solidFill>
                <a:srgbClr val="7F7F7F"/>
              </a:solidFill>
            </a:endParaRPr>
          </a:p>
        </p:txBody>
      </p:sp>
    </p:spTree>
    <p:extLst>
      <p:ext uri="{BB962C8B-B14F-4D97-AF65-F5344CB8AC3E}">
        <p14:creationId xmlns:p14="http://schemas.microsoft.com/office/powerpoint/2010/main" val="1751602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37180"/>
            <a:ext cx="9675812" cy="609600"/>
          </a:xfrm>
        </p:spPr>
        <p:txBody>
          <a:bodyPr>
            <a:normAutofit fontScale="90000"/>
          </a:bodyPr>
          <a:lstStyle/>
          <a:p>
            <a:pPr algn="ctr">
              <a:defRPr/>
            </a:pPr>
            <a:r>
              <a:rPr lang="en-US" b="1" dirty="0" err="1" smtClean="0">
                <a:solidFill>
                  <a:srgbClr val="0070C0"/>
                </a:solidFill>
              </a:rPr>
              <a:t>Hệ</a:t>
            </a:r>
            <a:r>
              <a:rPr lang="en-US" b="1" dirty="0" smtClean="0">
                <a:solidFill>
                  <a:srgbClr val="0070C0"/>
                </a:solidFill>
              </a:rPr>
              <a:t> </a:t>
            </a:r>
            <a:r>
              <a:rPr lang="en-US" b="1" dirty="0" err="1" smtClean="0">
                <a:solidFill>
                  <a:srgbClr val="0070C0"/>
                </a:solidFill>
              </a:rPr>
              <a:t>thống</a:t>
            </a:r>
            <a:r>
              <a:rPr lang="en-US" b="1" dirty="0" smtClean="0">
                <a:solidFill>
                  <a:srgbClr val="0070C0"/>
                </a:solidFill>
              </a:rPr>
              <a:t> </a:t>
            </a:r>
            <a:r>
              <a:rPr lang="en-US" b="1" dirty="0" err="1" smtClean="0">
                <a:solidFill>
                  <a:srgbClr val="0070C0"/>
                </a:solidFill>
              </a:rPr>
              <a:t>thông</a:t>
            </a:r>
            <a:r>
              <a:rPr lang="en-US" b="1" dirty="0" smtClean="0">
                <a:solidFill>
                  <a:srgbClr val="0070C0"/>
                </a:solidFill>
              </a:rPr>
              <a:t> tin</a:t>
            </a:r>
            <a:endParaRPr lang="en-US" b="1" dirty="0">
              <a:solidFill>
                <a:srgbClr val="0070C0"/>
              </a:solidFill>
            </a:endParaRPr>
          </a:p>
        </p:txBody>
      </p:sp>
      <p:sp>
        <p:nvSpPr>
          <p:cNvPr id="3" name="Content Placeholder 2"/>
          <p:cNvSpPr>
            <a:spLocks noGrp="1"/>
          </p:cNvSpPr>
          <p:nvPr>
            <p:ph idx="1"/>
          </p:nvPr>
        </p:nvSpPr>
        <p:spPr>
          <a:xfrm>
            <a:off x="1524000" y="1219200"/>
            <a:ext cx="9377042" cy="4953000"/>
          </a:xfrm>
        </p:spPr>
        <p:txBody>
          <a:bodyPr>
            <a:noAutofit/>
          </a:bodyPr>
          <a:lstStyle/>
          <a:p>
            <a:pPr algn="just"/>
            <a:r>
              <a:rPr lang="vi-VN" sz="2800" b="1" i="1" dirty="0" smtClean="0"/>
              <a:t>Hệ </a:t>
            </a:r>
            <a:r>
              <a:rPr lang="vi-VN" sz="2800" b="1" i="1" dirty="0"/>
              <a:t>thống </a:t>
            </a:r>
            <a:r>
              <a:rPr lang="vi-VN" sz="2800" dirty="0" smtClean="0"/>
              <a:t>là tập </a:t>
            </a:r>
            <a:r>
              <a:rPr lang="vi-VN" sz="2800" dirty="0"/>
              <a:t>hợp các phần tử có quan hệ qua lại với nhau cùng hoạt động hướng đến một mục tiêu chung thông qua việc tiếp nhận các đầu vào và sản xuất các đầu ra nhờ một quá trình chuyển đổi được tổ chức. </a:t>
            </a:r>
          </a:p>
          <a:p>
            <a:pPr algn="just"/>
            <a:r>
              <a:rPr lang="vi-VN" sz="2800" b="1" i="1" dirty="0" smtClean="0"/>
              <a:t>Hệ </a:t>
            </a:r>
            <a:r>
              <a:rPr lang="vi-VN" sz="2800" b="1" i="1" dirty="0"/>
              <a:t>thống thông tin </a:t>
            </a:r>
            <a:r>
              <a:rPr lang="vi-VN" sz="2800" dirty="0"/>
              <a:t>là một tập hợp gồm nhiều thành phần mà mối liên hệ giữa các thành phần này cũng như liên hệ giữa chúng với các hệ thống khác là liên hệ </a:t>
            </a:r>
            <a:r>
              <a:rPr lang="vi-VN" sz="2800" b="1" dirty="0"/>
              <a:t>thông tin </a:t>
            </a:r>
            <a:r>
              <a:rPr lang="vi-VN" sz="2800" dirty="0"/>
              <a:t>với nhau. </a:t>
            </a:r>
            <a:endParaRPr lang="en-US" sz="2800" dirty="0" smtClean="0"/>
          </a:p>
          <a:p>
            <a:pPr marL="0" indent="0" algn="ctr">
              <a:buNone/>
            </a:pPr>
            <a:r>
              <a:rPr lang="en-US" sz="2800" b="1" dirty="0" err="1" smtClean="0"/>
              <a:t>Phần</a:t>
            </a:r>
            <a:r>
              <a:rPr lang="en-US" sz="2800" b="1" dirty="0" smtClean="0"/>
              <a:t> </a:t>
            </a:r>
            <a:r>
              <a:rPr lang="en-US" sz="2800" b="1" dirty="0" err="1" smtClean="0"/>
              <a:t>cứng</a:t>
            </a:r>
            <a:r>
              <a:rPr lang="en-US" sz="2800" b="1" dirty="0" smtClean="0"/>
              <a:t> + </a:t>
            </a:r>
            <a:r>
              <a:rPr lang="en-US" sz="2800" b="1" dirty="0" err="1" smtClean="0"/>
              <a:t>Phần</a:t>
            </a:r>
            <a:r>
              <a:rPr lang="en-US" sz="2800" b="1" dirty="0" smtClean="0"/>
              <a:t> </a:t>
            </a:r>
            <a:r>
              <a:rPr lang="en-US" sz="2800" b="1" dirty="0" err="1" smtClean="0"/>
              <a:t>mềm</a:t>
            </a:r>
            <a:r>
              <a:rPr lang="en-US" sz="2800" b="1" dirty="0" smtClean="0"/>
              <a:t>???</a:t>
            </a:r>
            <a:endParaRPr lang="vi-VN" sz="2800" b="1" dirty="0"/>
          </a:p>
          <a:p>
            <a:pPr marL="0" indent="0" algn="just">
              <a:buNone/>
            </a:pPr>
            <a:endParaRPr lang="en-US" sz="2600" dirty="0"/>
          </a:p>
          <a:p>
            <a:pPr algn="just"/>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22</a:t>
            </a:fld>
            <a:endParaRPr lang="en-US" dirty="0">
              <a:solidFill>
                <a:srgbClr val="7F7F7F"/>
              </a:solidFill>
            </a:endParaRPr>
          </a:p>
        </p:txBody>
      </p:sp>
    </p:spTree>
    <p:extLst>
      <p:ext uri="{BB962C8B-B14F-4D97-AF65-F5344CB8AC3E}">
        <p14:creationId xmlns:p14="http://schemas.microsoft.com/office/powerpoint/2010/main" val="33324716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2900" y="3224463"/>
            <a:ext cx="15240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smtClean="0">
                <a:latin typeface="Tahoma" panose="020B0604030504040204" pitchFamily="34" charset="0"/>
                <a:ea typeface="Tahoma" panose="020B0604030504040204" pitchFamily="34" charset="0"/>
                <a:cs typeface="Tahoma" panose="020B0604030504040204" pitchFamily="34" charset="0"/>
              </a:rPr>
              <a:t>Thực tiễn công việc (Xử lý)</a:t>
            </a:r>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6248400" y="4751614"/>
            <a:ext cx="1828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a:t>Kỹ thuật, công nghệ</a:t>
            </a:r>
          </a:p>
        </p:txBody>
      </p:sp>
      <p:sp>
        <p:nvSpPr>
          <p:cNvPr id="8" name="Rectangle 7"/>
          <p:cNvSpPr/>
          <p:nvPr/>
        </p:nvSpPr>
        <p:spPr>
          <a:xfrm>
            <a:off x="6248400" y="3200400"/>
            <a:ext cx="1828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a:t>Con người</a:t>
            </a:r>
          </a:p>
        </p:txBody>
      </p:sp>
      <p:sp>
        <p:nvSpPr>
          <p:cNvPr id="9" name="Rectangle 8"/>
          <p:cNvSpPr/>
          <p:nvPr/>
        </p:nvSpPr>
        <p:spPr>
          <a:xfrm>
            <a:off x="6248400" y="1424597"/>
            <a:ext cx="1828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a:t>Thông tin</a:t>
            </a:r>
          </a:p>
        </p:txBody>
      </p:sp>
      <p:sp>
        <p:nvSpPr>
          <p:cNvPr id="10" name="6-Point Star 9"/>
          <p:cNvSpPr/>
          <p:nvPr/>
        </p:nvSpPr>
        <p:spPr>
          <a:xfrm>
            <a:off x="1819611" y="2714599"/>
            <a:ext cx="1812925" cy="1865040"/>
          </a:xfrm>
          <a:prstGeom prst="star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a:latin typeface="Tahoma" panose="020B0604030504040204" pitchFamily="34" charset="0"/>
                <a:ea typeface="Tahoma" panose="020B0604030504040204" pitchFamily="34" charset="0"/>
                <a:cs typeface="Tahoma" panose="020B0604030504040204" pitchFamily="34" charset="0"/>
              </a:rPr>
              <a:t>Mục đích yêu cầu </a:t>
            </a:r>
          </a:p>
        </p:txBody>
      </p:sp>
      <p:sp>
        <p:nvSpPr>
          <p:cNvPr id="11" name="Right Arrow 10"/>
          <p:cNvSpPr/>
          <p:nvPr/>
        </p:nvSpPr>
        <p:spPr>
          <a:xfrm>
            <a:off x="3528177" y="3543300"/>
            <a:ext cx="620713"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05800" y="1424598"/>
            <a:ext cx="2133600" cy="1323439"/>
          </a:xfrm>
          <a:prstGeom prst="rect">
            <a:avLst/>
          </a:prstGeom>
          <a:noFill/>
        </p:spPr>
        <p:txBody>
          <a:bodyPr wrap="square" rtlCol="0">
            <a:spAutoFit/>
          </a:bodyPr>
          <a:lstStyle/>
          <a:p>
            <a:r>
              <a:rPr lang="en-US" sz="2000" b="1"/>
              <a:t>Dữ liệu có khuôn dạng, văn bản, ảnh, âm thanh</a:t>
            </a:r>
          </a:p>
        </p:txBody>
      </p:sp>
      <p:sp>
        <p:nvSpPr>
          <p:cNvPr id="13" name="TextBox 12"/>
          <p:cNvSpPr txBox="1"/>
          <p:nvPr/>
        </p:nvSpPr>
        <p:spPr>
          <a:xfrm>
            <a:off x="8458200" y="3185455"/>
            <a:ext cx="2209800" cy="1323439"/>
          </a:xfrm>
          <a:prstGeom prst="rect">
            <a:avLst/>
          </a:prstGeom>
          <a:noFill/>
        </p:spPr>
        <p:txBody>
          <a:bodyPr wrap="square" rtlCol="0">
            <a:spAutoFit/>
          </a:bodyPr>
          <a:lstStyle/>
          <a:p>
            <a:r>
              <a:rPr lang="en-US" sz="2000" b="1"/>
              <a:t>Những người nhập dữ liệu, xử lý và sử dụng dữ liệu</a:t>
            </a:r>
          </a:p>
        </p:txBody>
      </p:sp>
      <p:sp>
        <p:nvSpPr>
          <p:cNvPr id="14" name="TextBox 13"/>
          <p:cNvSpPr txBox="1"/>
          <p:nvPr/>
        </p:nvSpPr>
        <p:spPr>
          <a:xfrm>
            <a:off x="8458200" y="4742685"/>
            <a:ext cx="2209800" cy="1015663"/>
          </a:xfrm>
          <a:prstGeom prst="rect">
            <a:avLst/>
          </a:prstGeom>
          <a:noFill/>
        </p:spPr>
        <p:txBody>
          <a:bodyPr wrap="square" rtlCol="0">
            <a:spAutoFit/>
          </a:bodyPr>
          <a:lstStyle/>
          <a:p>
            <a:r>
              <a:rPr lang="en-US" sz="2000" b="1"/>
              <a:t>Phần cứng máy tính, phần mềm xử lý thông tin</a:t>
            </a:r>
          </a:p>
        </p:txBody>
      </p:sp>
      <p:cxnSp>
        <p:nvCxnSpPr>
          <p:cNvPr id="16" name="Straight Arrow Connector 15"/>
          <p:cNvCxnSpPr/>
          <p:nvPr/>
        </p:nvCxnSpPr>
        <p:spPr>
          <a:xfrm>
            <a:off x="4876800" y="1828800"/>
            <a:ext cx="1371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676900" y="3667627"/>
            <a:ext cx="5715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76800" y="1828800"/>
            <a:ext cx="22976" cy="1371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4898858" y="4188995"/>
            <a:ext cx="16042" cy="10153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876800" y="5181600"/>
            <a:ext cx="1371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447800" y="237180"/>
            <a:ext cx="9675812" cy="609600"/>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defRPr/>
            </a:pPr>
            <a:r>
              <a:rPr lang="en-US" b="1" dirty="0" err="1" smtClean="0">
                <a:solidFill>
                  <a:srgbClr val="0070C0"/>
                </a:solidFill>
              </a:rPr>
              <a:t>Hệ</a:t>
            </a:r>
            <a:r>
              <a:rPr lang="en-US" b="1" dirty="0" smtClean="0">
                <a:solidFill>
                  <a:srgbClr val="0070C0"/>
                </a:solidFill>
              </a:rPr>
              <a:t> </a:t>
            </a:r>
            <a:r>
              <a:rPr lang="en-US" b="1" dirty="0" err="1" smtClean="0">
                <a:solidFill>
                  <a:srgbClr val="0070C0"/>
                </a:solidFill>
              </a:rPr>
              <a:t>thống</a:t>
            </a:r>
            <a:r>
              <a:rPr lang="en-US" b="1" dirty="0" smtClean="0">
                <a:solidFill>
                  <a:srgbClr val="0070C0"/>
                </a:solidFill>
              </a:rPr>
              <a:t> </a:t>
            </a:r>
            <a:r>
              <a:rPr lang="en-US" b="1" dirty="0" err="1" smtClean="0">
                <a:solidFill>
                  <a:srgbClr val="0070C0"/>
                </a:solidFill>
              </a:rPr>
              <a:t>thông</a:t>
            </a:r>
            <a:r>
              <a:rPr lang="en-US" b="1" dirty="0" smtClean="0">
                <a:solidFill>
                  <a:srgbClr val="0070C0"/>
                </a:solidFill>
              </a:rPr>
              <a:t> tin</a:t>
            </a:r>
            <a:endParaRPr lang="en-US" b="1" dirty="0">
              <a:solidFill>
                <a:srgbClr val="0070C0"/>
              </a:solidFill>
            </a:endParaRPr>
          </a:p>
        </p:txBody>
      </p:sp>
    </p:spTree>
    <p:extLst>
      <p:ext uri="{BB962C8B-B14F-4D97-AF65-F5344CB8AC3E}">
        <p14:creationId xmlns:p14="http://schemas.microsoft.com/office/powerpoint/2010/main" val="418757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19400" y="1676400"/>
            <a:ext cx="7312934" cy="4191000"/>
          </a:xfrm>
          <a:prstGeom prst="rect">
            <a:avLst/>
          </a:prstGeom>
        </p:spPr>
      </p:pic>
      <p:sp>
        <p:nvSpPr>
          <p:cNvPr id="5" name="Title 1"/>
          <p:cNvSpPr>
            <a:spLocks noGrp="1"/>
          </p:cNvSpPr>
          <p:nvPr>
            <p:ph type="title"/>
          </p:nvPr>
        </p:nvSpPr>
        <p:spPr>
          <a:xfrm>
            <a:off x="1447800" y="237180"/>
            <a:ext cx="9675812" cy="609600"/>
          </a:xfrm>
        </p:spPr>
        <p:txBody>
          <a:bodyPr>
            <a:normAutofit fontScale="90000"/>
          </a:bodyPr>
          <a:lstStyle/>
          <a:p>
            <a:pPr algn="ctr">
              <a:defRPr/>
            </a:pPr>
            <a:r>
              <a:rPr lang="en-US" b="1" dirty="0" err="1" smtClean="0">
                <a:solidFill>
                  <a:srgbClr val="0070C0"/>
                </a:solidFill>
              </a:rPr>
              <a:t>Hệ</a:t>
            </a:r>
            <a:r>
              <a:rPr lang="en-US" b="1" dirty="0" smtClean="0">
                <a:solidFill>
                  <a:srgbClr val="0070C0"/>
                </a:solidFill>
              </a:rPr>
              <a:t> </a:t>
            </a:r>
            <a:r>
              <a:rPr lang="en-US" b="1" dirty="0" err="1" smtClean="0">
                <a:solidFill>
                  <a:srgbClr val="0070C0"/>
                </a:solidFill>
              </a:rPr>
              <a:t>thống</a:t>
            </a:r>
            <a:r>
              <a:rPr lang="en-US" b="1" dirty="0" smtClean="0">
                <a:solidFill>
                  <a:srgbClr val="0070C0"/>
                </a:solidFill>
              </a:rPr>
              <a:t> </a:t>
            </a:r>
            <a:r>
              <a:rPr lang="en-US" b="1" dirty="0" err="1" smtClean="0">
                <a:solidFill>
                  <a:srgbClr val="0070C0"/>
                </a:solidFill>
              </a:rPr>
              <a:t>thông</a:t>
            </a:r>
            <a:r>
              <a:rPr lang="en-US" b="1" dirty="0" smtClean="0">
                <a:solidFill>
                  <a:srgbClr val="0070C0"/>
                </a:solidFill>
              </a:rPr>
              <a:t> tin</a:t>
            </a:r>
            <a:endParaRPr lang="en-US" b="1" dirty="0">
              <a:solidFill>
                <a:srgbClr val="0070C0"/>
              </a:solidFill>
            </a:endParaRPr>
          </a:p>
        </p:txBody>
      </p:sp>
    </p:spTree>
    <p:extLst>
      <p:ext uri="{BB962C8B-B14F-4D97-AF65-F5344CB8AC3E}">
        <p14:creationId xmlns:p14="http://schemas.microsoft.com/office/powerpoint/2010/main" val="25602311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52600" y="1371600"/>
            <a:ext cx="8763000" cy="4680910"/>
          </a:xfrm>
          <a:prstGeom prst="rect">
            <a:avLst/>
          </a:prstGeom>
        </p:spPr>
      </p:pic>
      <p:sp>
        <p:nvSpPr>
          <p:cNvPr id="5" name="Title 1"/>
          <p:cNvSpPr>
            <a:spLocks noGrp="1"/>
          </p:cNvSpPr>
          <p:nvPr>
            <p:ph type="title"/>
          </p:nvPr>
        </p:nvSpPr>
        <p:spPr>
          <a:xfrm>
            <a:off x="1447800" y="237180"/>
            <a:ext cx="9675812" cy="609600"/>
          </a:xfrm>
        </p:spPr>
        <p:txBody>
          <a:bodyPr>
            <a:normAutofit fontScale="90000"/>
          </a:bodyPr>
          <a:lstStyle/>
          <a:p>
            <a:pPr algn="ctr">
              <a:defRPr/>
            </a:pPr>
            <a:r>
              <a:rPr lang="en-US" b="1" dirty="0" err="1" smtClean="0">
                <a:solidFill>
                  <a:srgbClr val="0070C0"/>
                </a:solidFill>
              </a:rPr>
              <a:t>Hệ</a:t>
            </a:r>
            <a:r>
              <a:rPr lang="en-US" b="1" dirty="0" smtClean="0">
                <a:solidFill>
                  <a:srgbClr val="0070C0"/>
                </a:solidFill>
              </a:rPr>
              <a:t> </a:t>
            </a:r>
            <a:r>
              <a:rPr lang="en-US" b="1" dirty="0" err="1" smtClean="0">
                <a:solidFill>
                  <a:srgbClr val="0070C0"/>
                </a:solidFill>
              </a:rPr>
              <a:t>thống</a:t>
            </a:r>
            <a:r>
              <a:rPr lang="en-US" b="1" dirty="0" smtClean="0">
                <a:solidFill>
                  <a:srgbClr val="0070C0"/>
                </a:solidFill>
              </a:rPr>
              <a:t> </a:t>
            </a:r>
            <a:r>
              <a:rPr lang="en-US" b="1" dirty="0" err="1" smtClean="0">
                <a:solidFill>
                  <a:srgbClr val="0070C0"/>
                </a:solidFill>
              </a:rPr>
              <a:t>thông</a:t>
            </a:r>
            <a:r>
              <a:rPr lang="en-US" b="1" dirty="0" smtClean="0">
                <a:solidFill>
                  <a:srgbClr val="0070C0"/>
                </a:solidFill>
              </a:rPr>
              <a:t> tin</a:t>
            </a:r>
            <a:endParaRPr lang="en-US" b="1" dirty="0">
              <a:solidFill>
                <a:srgbClr val="0070C0"/>
              </a:solidFill>
            </a:endParaRPr>
          </a:p>
        </p:txBody>
      </p:sp>
    </p:spTree>
    <p:extLst>
      <p:ext uri="{BB962C8B-B14F-4D97-AF65-F5344CB8AC3E}">
        <p14:creationId xmlns:p14="http://schemas.microsoft.com/office/powerpoint/2010/main" val="41795559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1752600" y="182563"/>
            <a:ext cx="8686800" cy="501650"/>
          </a:xfrm>
        </p:spPr>
        <p:txBody>
          <a:bodyPr anchor="ctr">
            <a:normAutofit fontScale="90000"/>
          </a:bodyPr>
          <a:lstStyle/>
          <a:p>
            <a:pPr algn="ctr"/>
            <a:r>
              <a:rPr lang="en-US" sz="3200" b="1"/>
              <a:t>Phân loại hệ thống thông tin</a:t>
            </a:r>
          </a:p>
        </p:txBody>
      </p:sp>
      <p:sp>
        <p:nvSpPr>
          <p:cNvPr id="38916" name="Rectangle 3"/>
          <p:cNvSpPr>
            <a:spLocks noGrp="1" noChangeArrowheads="1"/>
          </p:cNvSpPr>
          <p:nvPr>
            <p:ph type="body" idx="4294967295"/>
          </p:nvPr>
        </p:nvSpPr>
        <p:spPr>
          <a:xfrm>
            <a:off x="1851212" y="5711337"/>
            <a:ext cx="5638800" cy="838200"/>
          </a:xfrm>
          <a:solidFill>
            <a:srgbClr val="CCECFF"/>
          </a:solidFill>
        </p:spPr>
        <p:txBody>
          <a:bodyPr>
            <a:normAutofit fontScale="85000" lnSpcReduction="20000"/>
          </a:bodyPr>
          <a:lstStyle/>
          <a:p>
            <a:pPr>
              <a:lnSpc>
                <a:spcPct val="80000"/>
              </a:lnSpc>
              <a:buFont typeface="Wingdings" pitchFamily="2" charset="2"/>
              <a:buNone/>
            </a:pPr>
            <a:r>
              <a:rPr lang="en-US" sz="2000" b="1">
                <a:solidFill>
                  <a:srgbClr val="FF3300"/>
                </a:solidFill>
              </a:rPr>
              <a:t>Các kiểu hệ thông tin</a:t>
            </a:r>
            <a:r>
              <a:rPr lang="en-US" sz="2000"/>
              <a:t>:</a:t>
            </a:r>
          </a:p>
          <a:p>
            <a:pPr>
              <a:lnSpc>
                <a:spcPct val="80000"/>
              </a:lnSpc>
            </a:pPr>
            <a:r>
              <a:rPr lang="en-US" sz="2000"/>
              <a:t>Tổ chức và hệ thông tin chia thành 4 mức</a:t>
            </a:r>
          </a:p>
          <a:p>
            <a:pPr>
              <a:lnSpc>
                <a:spcPct val="80000"/>
              </a:lnSpc>
            </a:pPr>
            <a:r>
              <a:rPr lang="en-US" sz="2000"/>
              <a:t>6 lĩnh vực chức năng</a:t>
            </a:r>
          </a:p>
        </p:txBody>
      </p:sp>
      <p:pic>
        <p:nvPicPr>
          <p:cNvPr id="38917" name="Picture 4"/>
          <p:cNvPicPr>
            <a:picLocks noChangeAspect="1" noChangeArrowheads="1"/>
          </p:cNvPicPr>
          <p:nvPr/>
        </p:nvPicPr>
        <p:blipFill>
          <a:blip r:embed="rId3"/>
          <a:srcRect/>
          <a:stretch>
            <a:fillRect/>
          </a:stretch>
        </p:blipFill>
        <p:spPr bwMode="auto">
          <a:xfrm>
            <a:off x="1828800" y="1151671"/>
            <a:ext cx="7924800" cy="4467225"/>
          </a:xfrm>
          <a:prstGeom prst="rect">
            <a:avLst/>
          </a:prstGeom>
          <a:noFill/>
          <a:ln w="9525">
            <a:noFill/>
            <a:miter lim="800000"/>
            <a:headEnd/>
            <a:tailEnd/>
          </a:ln>
        </p:spPr>
      </p:pic>
      <p:sp>
        <p:nvSpPr>
          <p:cNvPr id="4" name="Date Placeholder 3"/>
          <p:cNvSpPr>
            <a:spLocks noGrp="1"/>
          </p:cNvSpPr>
          <p:nvPr>
            <p:ph type="dt" sz="half" idx="10"/>
          </p:nvPr>
        </p:nvSpPr>
        <p:spPr/>
        <p:txBody>
          <a:bodyPr/>
          <a:lstStyle/>
          <a:p>
            <a:pPr>
              <a:defRPr/>
            </a:pPr>
            <a:fld id="{0EFA0BAB-9718-4482-A4E6-A91CA31B4ED2}" type="datetime1">
              <a:rPr lang="en-US" smtClean="0"/>
              <a:t>8/25/2021</a:t>
            </a:fld>
            <a:endParaRPr lang="en-US"/>
          </a:p>
        </p:txBody>
      </p:sp>
    </p:spTree>
    <p:extLst>
      <p:ext uri="{BB962C8B-B14F-4D97-AF65-F5344CB8AC3E}">
        <p14:creationId xmlns:p14="http://schemas.microsoft.com/office/powerpoint/2010/main" val="18148003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1752600" y="182563"/>
            <a:ext cx="8686800" cy="501650"/>
          </a:xfrm>
        </p:spPr>
        <p:txBody>
          <a:bodyPr anchor="ctr">
            <a:normAutofit fontScale="90000"/>
          </a:bodyPr>
          <a:lstStyle/>
          <a:p>
            <a:pPr algn="ctr"/>
            <a:r>
              <a:rPr lang="en-US" sz="3200" b="1"/>
              <a:t>Phân loại hệ thống thông tin</a:t>
            </a:r>
          </a:p>
        </p:txBody>
      </p:sp>
      <p:sp>
        <p:nvSpPr>
          <p:cNvPr id="4" name="Date Placeholder 3"/>
          <p:cNvSpPr>
            <a:spLocks noGrp="1"/>
          </p:cNvSpPr>
          <p:nvPr>
            <p:ph type="dt" sz="half" idx="10"/>
          </p:nvPr>
        </p:nvSpPr>
        <p:spPr/>
        <p:txBody>
          <a:bodyPr/>
          <a:lstStyle/>
          <a:p>
            <a:pPr>
              <a:defRPr/>
            </a:pPr>
            <a:fld id="{0EFA0BAB-9718-4482-A4E6-A91CA31B4ED2}" type="datetime1">
              <a:rPr lang="en-US" smtClean="0"/>
              <a:t>8/25/2021</a:t>
            </a:fld>
            <a:endParaRPr lang="en-US"/>
          </a:p>
        </p:txBody>
      </p:sp>
      <p:pic>
        <p:nvPicPr>
          <p:cNvPr id="2" name="Picture 1"/>
          <p:cNvPicPr>
            <a:picLocks noChangeAspect="1"/>
          </p:cNvPicPr>
          <p:nvPr/>
        </p:nvPicPr>
        <p:blipFill>
          <a:blip r:embed="rId3"/>
          <a:stretch>
            <a:fillRect/>
          </a:stretch>
        </p:blipFill>
        <p:spPr>
          <a:xfrm>
            <a:off x="1447800" y="1752600"/>
            <a:ext cx="9715500" cy="3705195"/>
          </a:xfrm>
          <a:prstGeom prst="rect">
            <a:avLst/>
          </a:prstGeom>
        </p:spPr>
      </p:pic>
    </p:spTree>
    <p:extLst>
      <p:ext uri="{BB962C8B-B14F-4D97-AF65-F5344CB8AC3E}">
        <p14:creationId xmlns:p14="http://schemas.microsoft.com/office/powerpoint/2010/main" val="3652329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1752600" y="182563"/>
            <a:ext cx="8686800" cy="501650"/>
          </a:xfrm>
        </p:spPr>
        <p:txBody>
          <a:bodyPr anchor="ctr">
            <a:normAutofit fontScale="90000"/>
          </a:bodyPr>
          <a:lstStyle/>
          <a:p>
            <a:pPr algn="ctr"/>
            <a:r>
              <a:rPr lang="en-US" sz="3200" b="1"/>
              <a:t>Phân loại hệ thống thông tin</a:t>
            </a:r>
          </a:p>
        </p:txBody>
      </p:sp>
      <p:sp>
        <p:nvSpPr>
          <p:cNvPr id="4" name="Date Placeholder 3"/>
          <p:cNvSpPr>
            <a:spLocks noGrp="1"/>
          </p:cNvSpPr>
          <p:nvPr>
            <p:ph type="dt" sz="half" idx="10"/>
          </p:nvPr>
        </p:nvSpPr>
        <p:spPr/>
        <p:txBody>
          <a:bodyPr/>
          <a:lstStyle/>
          <a:p>
            <a:pPr>
              <a:defRPr/>
            </a:pPr>
            <a:fld id="{0EFA0BAB-9718-4482-A4E6-A91CA31B4ED2}" type="datetime1">
              <a:rPr lang="en-US" smtClean="0"/>
              <a:t>8/25/2021</a:t>
            </a:fld>
            <a:endParaRPr lang="en-US"/>
          </a:p>
        </p:txBody>
      </p:sp>
      <p:pic>
        <p:nvPicPr>
          <p:cNvPr id="3" name="Picture 2"/>
          <p:cNvPicPr>
            <a:picLocks noChangeAspect="1"/>
          </p:cNvPicPr>
          <p:nvPr/>
        </p:nvPicPr>
        <p:blipFill>
          <a:blip r:embed="rId3"/>
          <a:stretch>
            <a:fillRect/>
          </a:stretch>
        </p:blipFill>
        <p:spPr>
          <a:xfrm>
            <a:off x="1502568" y="1752600"/>
            <a:ext cx="9363075" cy="928187"/>
          </a:xfrm>
          <a:prstGeom prst="rect">
            <a:avLst/>
          </a:prstGeom>
        </p:spPr>
      </p:pic>
      <p:pic>
        <p:nvPicPr>
          <p:cNvPr id="5" name="Picture 4"/>
          <p:cNvPicPr>
            <a:picLocks noChangeAspect="1"/>
          </p:cNvPicPr>
          <p:nvPr/>
        </p:nvPicPr>
        <p:blipFill>
          <a:blip r:embed="rId4"/>
          <a:stretch>
            <a:fillRect/>
          </a:stretch>
        </p:blipFill>
        <p:spPr>
          <a:xfrm>
            <a:off x="1502568" y="2680787"/>
            <a:ext cx="9363075" cy="2240609"/>
          </a:xfrm>
          <a:prstGeom prst="rect">
            <a:avLst/>
          </a:prstGeom>
        </p:spPr>
      </p:pic>
    </p:spTree>
    <p:extLst>
      <p:ext uri="{BB962C8B-B14F-4D97-AF65-F5344CB8AC3E}">
        <p14:creationId xmlns:p14="http://schemas.microsoft.com/office/powerpoint/2010/main" val="9376245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1752600" y="182563"/>
            <a:ext cx="8686800" cy="501650"/>
          </a:xfrm>
        </p:spPr>
        <p:txBody>
          <a:bodyPr anchor="ctr">
            <a:normAutofit fontScale="90000"/>
          </a:bodyPr>
          <a:lstStyle/>
          <a:p>
            <a:pPr algn="ctr"/>
            <a:r>
              <a:rPr lang="en-US" sz="3200" b="1"/>
              <a:t>Phân loại hệ thống thông tin</a:t>
            </a:r>
          </a:p>
        </p:txBody>
      </p:sp>
      <p:sp>
        <p:nvSpPr>
          <p:cNvPr id="4" name="Date Placeholder 3"/>
          <p:cNvSpPr>
            <a:spLocks noGrp="1"/>
          </p:cNvSpPr>
          <p:nvPr>
            <p:ph type="dt" sz="half" idx="10"/>
          </p:nvPr>
        </p:nvSpPr>
        <p:spPr/>
        <p:txBody>
          <a:bodyPr/>
          <a:lstStyle/>
          <a:p>
            <a:pPr>
              <a:defRPr/>
            </a:pPr>
            <a:fld id="{0EFA0BAB-9718-4482-A4E6-A91CA31B4ED2}" type="datetime1">
              <a:rPr lang="en-US" smtClean="0"/>
              <a:t>8/25/2021</a:t>
            </a:fld>
            <a:endParaRPr lang="en-US"/>
          </a:p>
        </p:txBody>
      </p:sp>
      <p:pic>
        <p:nvPicPr>
          <p:cNvPr id="3" name="Picture 2"/>
          <p:cNvPicPr>
            <a:picLocks noChangeAspect="1"/>
          </p:cNvPicPr>
          <p:nvPr/>
        </p:nvPicPr>
        <p:blipFill>
          <a:blip r:embed="rId3"/>
          <a:stretch>
            <a:fillRect/>
          </a:stretch>
        </p:blipFill>
        <p:spPr>
          <a:xfrm>
            <a:off x="1510554" y="1205415"/>
            <a:ext cx="9241631" cy="928186"/>
          </a:xfrm>
          <a:prstGeom prst="rect">
            <a:avLst/>
          </a:prstGeom>
        </p:spPr>
      </p:pic>
      <p:pic>
        <p:nvPicPr>
          <p:cNvPr id="2" name="Picture 1"/>
          <p:cNvPicPr>
            <a:picLocks noChangeAspect="1"/>
          </p:cNvPicPr>
          <p:nvPr/>
        </p:nvPicPr>
        <p:blipFill>
          <a:blip r:embed="rId4"/>
          <a:stretch>
            <a:fillRect/>
          </a:stretch>
        </p:blipFill>
        <p:spPr>
          <a:xfrm>
            <a:off x="1524000" y="2133600"/>
            <a:ext cx="9228185" cy="532395"/>
          </a:xfrm>
          <a:prstGeom prst="rect">
            <a:avLst/>
          </a:prstGeom>
        </p:spPr>
      </p:pic>
      <p:pic>
        <p:nvPicPr>
          <p:cNvPr id="6" name="Picture 5"/>
          <p:cNvPicPr>
            <a:picLocks noChangeAspect="1"/>
          </p:cNvPicPr>
          <p:nvPr/>
        </p:nvPicPr>
        <p:blipFill>
          <a:blip r:embed="rId5"/>
          <a:stretch>
            <a:fillRect/>
          </a:stretch>
        </p:blipFill>
        <p:spPr>
          <a:xfrm>
            <a:off x="1541930" y="2511151"/>
            <a:ext cx="9228185" cy="3226945"/>
          </a:xfrm>
          <a:prstGeom prst="rect">
            <a:avLst/>
          </a:prstGeom>
        </p:spPr>
      </p:pic>
    </p:spTree>
    <p:extLst>
      <p:ext uri="{BB962C8B-B14F-4D97-AF65-F5344CB8AC3E}">
        <p14:creationId xmlns:p14="http://schemas.microsoft.com/office/powerpoint/2010/main" val="3175794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Giới</a:t>
            </a:r>
            <a:r>
              <a:rPr lang="en-US" b="1" dirty="0" smtClean="0">
                <a:solidFill>
                  <a:srgbClr val="0070C0"/>
                </a:solidFill>
              </a:rPr>
              <a:t> </a:t>
            </a:r>
            <a:r>
              <a:rPr lang="en-US" b="1" dirty="0" err="1" smtClean="0">
                <a:solidFill>
                  <a:srgbClr val="0070C0"/>
                </a:solidFill>
              </a:rPr>
              <a:t>thiệu</a:t>
            </a:r>
            <a:r>
              <a:rPr lang="en-US" b="1" dirty="0" smtClean="0">
                <a:solidFill>
                  <a:srgbClr val="0070C0"/>
                </a:solidFill>
              </a:rPr>
              <a:t> </a:t>
            </a:r>
            <a:r>
              <a:rPr lang="en-US" b="1" dirty="0" err="1" smtClean="0">
                <a:solidFill>
                  <a:srgbClr val="0070C0"/>
                </a:solidFill>
              </a:rPr>
              <a:t>chung</a:t>
            </a:r>
            <a:r>
              <a:rPr lang="en-US" b="1" dirty="0" smtClean="0">
                <a:solidFill>
                  <a:srgbClr val="0070C0"/>
                </a:solidFill>
              </a:rPr>
              <a:t> </a:t>
            </a:r>
            <a:r>
              <a:rPr lang="en-US" b="1" dirty="0" err="1" smtClean="0">
                <a:solidFill>
                  <a:srgbClr val="0070C0"/>
                </a:solidFill>
              </a:rPr>
              <a:t>về</a:t>
            </a:r>
            <a:r>
              <a:rPr lang="en-US" b="1" dirty="0" smtClean="0">
                <a:solidFill>
                  <a:srgbClr val="0070C0"/>
                </a:solidFill>
              </a:rPr>
              <a:t> </a:t>
            </a:r>
            <a:r>
              <a:rPr lang="en-US" b="1" dirty="0" err="1" smtClean="0">
                <a:solidFill>
                  <a:srgbClr val="0070C0"/>
                </a:solidFill>
              </a:rPr>
              <a:t>môn</a:t>
            </a:r>
            <a:r>
              <a:rPr lang="en-US" b="1" dirty="0" smtClean="0">
                <a:solidFill>
                  <a:srgbClr val="0070C0"/>
                </a:solidFill>
              </a:rPr>
              <a:t> </a:t>
            </a:r>
            <a:r>
              <a:rPr lang="en-US" b="1" dirty="0" err="1" smtClean="0">
                <a:solidFill>
                  <a:srgbClr val="0070C0"/>
                </a:solidFill>
              </a:rPr>
              <a:t>học</a:t>
            </a:r>
            <a:endParaRPr lang="en-US" b="1" dirty="0">
              <a:solidFill>
                <a:srgbClr val="0070C0"/>
              </a:solidFill>
            </a:endParaRPr>
          </a:p>
        </p:txBody>
      </p:sp>
      <p:sp>
        <p:nvSpPr>
          <p:cNvPr id="3" name="Content Placeholder 2"/>
          <p:cNvSpPr>
            <a:spLocks noGrp="1"/>
          </p:cNvSpPr>
          <p:nvPr>
            <p:ph idx="1"/>
          </p:nvPr>
        </p:nvSpPr>
        <p:spPr>
          <a:xfrm>
            <a:off x="1143000" y="1295400"/>
            <a:ext cx="10591800" cy="4953000"/>
          </a:xfrm>
        </p:spPr>
        <p:txBody>
          <a:bodyPr>
            <a:noAutofit/>
          </a:bodyPr>
          <a:lstStyle/>
          <a:p>
            <a:r>
              <a:rPr lang="en-US" sz="3200" b="1" dirty="0" err="1"/>
              <a:t>Các</a:t>
            </a:r>
            <a:r>
              <a:rPr lang="en-US" sz="3200" b="1" dirty="0"/>
              <a:t> </a:t>
            </a:r>
            <a:r>
              <a:rPr lang="en-US" sz="3200" b="1" dirty="0" err="1"/>
              <a:t>yêu</a:t>
            </a:r>
            <a:r>
              <a:rPr lang="en-US" sz="3200" b="1" dirty="0"/>
              <a:t> </a:t>
            </a:r>
            <a:r>
              <a:rPr lang="en-US" sz="3200" b="1" dirty="0" err="1"/>
              <a:t>cầu</a:t>
            </a:r>
            <a:r>
              <a:rPr lang="en-US" sz="3200" b="1" dirty="0"/>
              <a:t> </a:t>
            </a:r>
            <a:r>
              <a:rPr lang="en-US" sz="3200" b="1" dirty="0" err="1"/>
              <a:t>đối</a:t>
            </a:r>
            <a:r>
              <a:rPr lang="en-US" sz="3200" b="1" dirty="0"/>
              <a:t> </a:t>
            </a:r>
            <a:r>
              <a:rPr lang="en-US" sz="3200" b="1" dirty="0" err="1"/>
              <a:t>với</a:t>
            </a:r>
            <a:r>
              <a:rPr lang="en-US" sz="3200" b="1" dirty="0"/>
              <a:t> </a:t>
            </a:r>
            <a:r>
              <a:rPr lang="en-US" sz="3200" b="1" dirty="0" err="1"/>
              <a:t>môn</a:t>
            </a:r>
            <a:r>
              <a:rPr lang="en-US" sz="3200" b="1" dirty="0"/>
              <a:t> </a:t>
            </a:r>
            <a:r>
              <a:rPr lang="en-US" sz="3200" b="1" dirty="0" err="1"/>
              <a:t>học</a:t>
            </a:r>
            <a:r>
              <a:rPr lang="en-US" sz="3200" dirty="0"/>
              <a:t>: </a:t>
            </a:r>
          </a:p>
          <a:p>
            <a:pPr marL="0" indent="0">
              <a:buNone/>
            </a:pPr>
            <a:r>
              <a:rPr lang="en-US" sz="3200" dirty="0"/>
              <a:t>	</a:t>
            </a:r>
            <a:r>
              <a:rPr lang="en-US" sz="3200" dirty="0" err="1" smtClean="0"/>
              <a:t>Sử</a:t>
            </a:r>
            <a:r>
              <a:rPr lang="en-US" sz="3200" dirty="0" smtClean="0"/>
              <a:t> </a:t>
            </a:r>
            <a:r>
              <a:rPr lang="en-US" sz="3200" dirty="0" err="1" smtClean="0"/>
              <a:t>dụng</a:t>
            </a:r>
            <a:r>
              <a:rPr lang="en-US" sz="3200" dirty="0" smtClean="0"/>
              <a:t> </a:t>
            </a:r>
            <a:r>
              <a:rPr lang="en-US" sz="3200" dirty="0" err="1" smtClean="0"/>
              <a:t>công</a:t>
            </a:r>
            <a:r>
              <a:rPr lang="en-US" sz="3200" dirty="0" smtClean="0"/>
              <a:t> </a:t>
            </a:r>
            <a:r>
              <a:rPr lang="en-US" sz="3200" dirty="0" err="1"/>
              <a:t>cụ</a:t>
            </a:r>
            <a:r>
              <a:rPr lang="en-US" sz="3200" dirty="0"/>
              <a:t> </a:t>
            </a:r>
            <a:r>
              <a:rPr lang="en-US" sz="3200" dirty="0" err="1"/>
              <a:t>để</a:t>
            </a:r>
            <a:r>
              <a:rPr lang="en-US" sz="3200" dirty="0"/>
              <a:t> </a:t>
            </a:r>
            <a:r>
              <a:rPr lang="en-US" sz="3200" dirty="0" err="1"/>
              <a:t>phân</a:t>
            </a:r>
            <a:r>
              <a:rPr lang="en-US" sz="3200" dirty="0"/>
              <a:t> </a:t>
            </a:r>
            <a:r>
              <a:rPr lang="en-US" sz="3200" dirty="0" err="1"/>
              <a:t>tích</a:t>
            </a:r>
            <a:r>
              <a:rPr lang="en-US" sz="3200" dirty="0"/>
              <a:t> </a:t>
            </a:r>
            <a:r>
              <a:rPr lang="en-US" sz="3200" dirty="0" err="1"/>
              <a:t>thiết</a:t>
            </a:r>
            <a:r>
              <a:rPr lang="en-US" sz="3200" dirty="0"/>
              <a:t> </a:t>
            </a:r>
            <a:r>
              <a:rPr lang="en-US" sz="3200" dirty="0" err="1"/>
              <a:t>kế</a:t>
            </a:r>
            <a:r>
              <a:rPr lang="en-US" sz="3200" dirty="0"/>
              <a:t> UML (</a:t>
            </a:r>
            <a:r>
              <a:rPr lang="en-US" sz="3200" dirty="0" err="1"/>
              <a:t>vd</a:t>
            </a:r>
            <a:r>
              <a:rPr lang="en-US" sz="3200" dirty="0"/>
              <a:t>: Visual Paradigm) </a:t>
            </a:r>
            <a:r>
              <a:rPr lang="en-US" sz="3200" dirty="0" err="1"/>
              <a:t>và</a:t>
            </a:r>
            <a:r>
              <a:rPr lang="en-US" sz="3200" dirty="0"/>
              <a:t> </a:t>
            </a:r>
            <a:r>
              <a:rPr lang="en-US" sz="3200" dirty="0" err="1"/>
              <a:t>môi</a:t>
            </a:r>
            <a:r>
              <a:rPr lang="en-US" sz="3200" dirty="0"/>
              <a:t> </a:t>
            </a:r>
            <a:r>
              <a:rPr lang="en-US" sz="3200" dirty="0" err="1"/>
              <a:t>trường</a:t>
            </a:r>
            <a:r>
              <a:rPr lang="en-US" sz="3200" dirty="0"/>
              <a:t> </a:t>
            </a:r>
            <a:r>
              <a:rPr lang="en-US" sz="3200" dirty="0" err="1"/>
              <a:t>lập</a:t>
            </a:r>
            <a:r>
              <a:rPr lang="en-US" sz="3200" dirty="0"/>
              <a:t> </a:t>
            </a:r>
            <a:r>
              <a:rPr lang="en-US" sz="3200" dirty="0" err="1"/>
              <a:t>trình</a:t>
            </a:r>
            <a:r>
              <a:rPr lang="en-US" sz="3200" dirty="0"/>
              <a:t> java </a:t>
            </a:r>
            <a:r>
              <a:rPr lang="en-US" sz="3200" dirty="0" err="1"/>
              <a:t>Netbeans</a:t>
            </a:r>
            <a:r>
              <a:rPr lang="en-US" sz="3200" dirty="0"/>
              <a:t>/Eclipse</a:t>
            </a:r>
          </a:p>
          <a:p>
            <a:r>
              <a:rPr lang="en-US" sz="3200" b="1" dirty="0" err="1"/>
              <a:t>Giờ</a:t>
            </a:r>
            <a:r>
              <a:rPr lang="en-US" sz="3200" b="1" dirty="0"/>
              <a:t> </a:t>
            </a:r>
            <a:r>
              <a:rPr lang="en-US" sz="3200" b="1" dirty="0" err="1"/>
              <a:t>tín</a:t>
            </a:r>
            <a:r>
              <a:rPr lang="en-US" sz="3200" b="1" dirty="0"/>
              <a:t> </a:t>
            </a:r>
            <a:r>
              <a:rPr lang="en-US" sz="3200" b="1" dirty="0" err="1"/>
              <a:t>chỉ</a:t>
            </a:r>
            <a:r>
              <a:rPr lang="en-US" sz="3200" b="1" dirty="0"/>
              <a:t> </a:t>
            </a:r>
            <a:r>
              <a:rPr lang="en-US" sz="3200" b="1" dirty="0" err="1"/>
              <a:t>đối</a:t>
            </a:r>
            <a:r>
              <a:rPr lang="en-US" sz="3200" b="1" dirty="0"/>
              <a:t> </a:t>
            </a:r>
            <a:r>
              <a:rPr lang="en-US" sz="3200" b="1" dirty="0" err="1"/>
              <a:t>với</a:t>
            </a:r>
            <a:r>
              <a:rPr lang="en-US" sz="3200" b="1" dirty="0"/>
              <a:t> </a:t>
            </a:r>
            <a:r>
              <a:rPr lang="en-US" sz="3200" b="1" dirty="0" err="1"/>
              <a:t>các</a:t>
            </a:r>
            <a:r>
              <a:rPr lang="en-US" sz="3200" b="1" dirty="0"/>
              <a:t> </a:t>
            </a:r>
            <a:r>
              <a:rPr lang="en-US" sz="3200" b="1" dirty="0" err="1"/>
              <a:t>hoạt</a:t>
            </a:r>
            <a:r>
              <a:rPr lang="en-US" sz="3200" b="1" dirty="0"/>
              <a:t> </a:t>
            </a:r>
            <a:r>
              <a:rPr lang="en-US" sz="3200" b="1" dirty="0" err="1"/>
              <a:t>động</a:t>
            </a:r>
            <a:r>
              <a:rPr lang="en-US" sz="3200" dirty="0"/>
              <a:t>:</a:t>
            </a:r>
          </a:p>
          <a:p>
            <a:pPr marL="400050" lvl="1" indent="0">
              <a:buNone/>
            </a:pPr>
            <a:r>
              <a:rPr lang="en-US" sz="3000" dirty="0"/>
              <a:t>- </a:t>
            </a:r>
            <a:r>
              <a:rPr lang="en-US" sz="3000" dirty="0" err="1"/>
              <a:t>Nghe</a:t>
            </a:r>
            <a:r>
              <a:rPr lang="en-US" sz="3000" dirty="0"/>
              <a:t> </a:t>
            </a:r>
            <a:r>
              <a:rPr lang="en-US" sz="3000" dirty="0" err="1"/>
              <a:t>giảng</a:t>
            </a:r>
            <a:r>
              <a:rPr lang="en-US" sz="3000" dirty="0"/>
              <a:t> </a:t>
            </a:r>
            <a:r>
              <a:rPr lang="en-US" sz="3000" dirty="0" err="1"/>
              <a:t>lý</a:t>
            </a:r>
            <a:r>
              <a:rPr lang="en-US" sz="3000" dirty="0"/>
              <a:t> </a:t>
            </a:r>
            <a:r>
              <a:rPr lang="en-US" sz="3000" dirty="0" err="1"/>
              <a:t>thuyết</a:t>
            </a:r>
            <a:r>
              <a:rPr lang="en-US" sz="3000" dirty="0"/>
              <a:t>: 		48h</a:t>
            </a:r>
          </a:p>
          <a:p>
            <a:pPr marL="400050" lvl="1" indent="0">
              <a:buNone/>
            </a:pPr>
            <a:r>
              <a:rPr lang="en-US" sz="3000" dirty="0"/>
              <a:t>- </a:t>
            </a:r>
            <a:r>
              <a:rPr lang="en-US" sz="3000" dirty="0" err="1"/>
              <a:t>Chữa</a:t>
            </a:r>
            <a:r>
              <a:rPr lang="en-US" sz="3000" dirty="0"/>
              <a:t> </a:t>
            </a:r>
            <a:r>
              <a:rPr lang="en-US" sz="3000" dirty="0" err="1"/>
              <a:t>bài</a:t>
            </a:r>
            <a:r>
              <a:rPr lang="en-US" sz="3000" dirty="0"/>
              <a:t> </a:t>
            </a:r>
            <a:r>
              <a:rPr lang="en-US" sz="3000" dirty="0" err="1"/>
              <a:t>trên</a:t>
            </a:r>
            <a:r>
              <a:rPr lang="en-US" sz="3000" dirty="0"/>
              <a:t> </a:t>
            </a:r>
            <a:r>
              <a:rPr lang="en-US" sz="3000" dirty="0" err="1"/>
              <a:t>lớp</a:t>
            </a:r>
            <a:r>
              <a:rPr lang="en-US" sz="3000" dirty="0"/>
              <a:t>:			06h</a:t>
            </a:r>
          </a:p>
          <a:p>
            <a:pPr marL="400050" lvl="1" indent="0">
              <a:buNone/>
            </a:pPr>
            <a:r>
              <a:rPr lang="en-US" sz="3000" dirty="0"/>
              <a:t>- </a:t>
            </a:r>
            <a:r>
              <a:rPr lang="en-US" sz="3000" dirty="0" err="1"/>
              <a:t>Thảo</a:t>
            </a:r>
            <a:r>
              <a:rPr lang="en-US" sz="3000" dirty="0"/>
              <a:t> </a:t>
            </a:r>
            <a:r>
              <a:rPr lang="en-US" sz="3000" dirty="0" err="1"/>
              <a:t>luận</a:t>
            </a:r>
            <a:r>
              <a:rPr lang="en-US" sz="3000" dirty="0"/>
              <a:t> </a:t>
            </a:r>
            <a:r>
              <a:rPr lang="en-US" sz="3000" dirty="0" err="1"/>
              <a:t>và</a:t>
            </a:r>
            <a:r>
              <a:rPr lang="en-US" sz="3000" dirty="0"/>
              <a:t> </a:t>
            </a:r>
            <a:r>
              <a:rPr lang="en-US" sz="3000" dirty="0" err="1"/>
              <a:t>Hoạt</a:t>
            </a:r>
            <a:r>
              <a:rPr lang="en-US" sz="3000" dirty="0"/>
              <a:t> </a:t>
            </a:r>
            <a:r>
              <a:rPr lang="en-US" sz="3000" dirty="0" err="1"/>
              <a:t>động</a:t>
            </a:r>
            <a:r>
              <a:rPr lang="en-US" sz="3000" dirty="0"/>
              <a:t> </a:t>
            </a:r>
            <a:r>
              <a:rPr lang="en-US" sz="3000" dirty="0" err="1"/>
              <a:t>nhóm</a:t>
            </a:r>
            <a:r>
              <a:rPr lang="en-US" sz="3000" dirty="0"/>
              <a:t>:	06h</a:t>
            </a:r>
          </a:p>
        </p:txBody>
      </p:sp>
      <p:sp>
        <p:nvSpPr>
          <p:cNvPr id="4" name="Slide Number Placeholder 3"/>
          <p:cNvSpPr>
            <a:spLocks noGrp="1"/>
          </p:cNvSpPr>
          <p:nvPr>
            <p:ph type="sldNum" sz="quarter" idx="4294967295"/>
          </p:nvPr>
        </p:nvSpPr>
        <p:spPr>
          <a:xfrm>
            <a:off x="5963933" y="62581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a:t>
            </a:fld>
            <a:endParaRPr lang="en-US">
              <a:solidFill>
                <a:srgbClr val="7F7F7F"/>
              </a:solidFill>
            </a:endParaRPr>
          </a:p>
        </p:txBody>
      </p:sp>
    </p:spTree>
    <p:extLst>
      <p:ext uri="{BB962C8B-B14F-4D97-AF65-F5344CB8AC3E}">
        <p14:creationId xmlns:p14="http://schemas.microsoft.com/office/powerpoint/2010/main" val="26497431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1752600" y="182563"/>
            <a:ext cx="8686800" cy="501650"/>
          </a:xfrm>
        </p:spPr>
        <p:txBody>
          <a:bodyPr anchor="ctr">
            <a:normAutofit fontScale="90000"/>
          </a:bodyPr>
          <a:lstStyle/>
          <a:p>
            <a:pPr algn="ctr"/>
            <a:r>
              <a:rPr lang="en-US" sz="3200" b="1"/>
              <a:t>Phân loại hệ thống thông tin</a:t>
            </a:r>
          </a:p>
        </p:txBody>
      </p:sp>
      <p:sp>
        <p:nvSpPr>
          <p:cNvPr id="4" name="Date Placeholder 3"/>
          <p:cNvSpPr>
            <a:spLocks noGrp="1"/>
          </p:cNvSpPr>
          <p:nvPr>
            <p:ph type="dt" sz="half" idx="10"/>
          </p:nvPr>
        </p:nvSpPr>
        <p:spPr/>
        <p:txBody>
          <a:bodyPr/>
          <a:lstStyle/>
          <a:p>
            <a:pPr>
              <a:defRPr/>
            </a:pPr>
            <a:fld id="{0EFA0BAB-9718-4482-A4E6-A91CA31B4ED2}" type="datetime1">
              <a:rPr lang="en-US" smtClean="0"/>
              <a:t>8/25/2021</a:t>
            </a:fld>
            <a:endParaRPr lang="en-US"/>
          </a:p>
        </p:txBody>
      </p:sp>
      <p:pic>
        <p:nvPicPr>
          <p:cNvPr id="3" name="Picture 2"/>
          <p:cNvPicPr>
            <a:picLocks noChangeAspect="1"/>
          </p:cNvPicPr>
          <p:nvPr/>
        </p:nvPicPr>
        <p:blipFill>
          <a:blip r:embed="rId3"/>
          <a:stretch>
            <a:fillRect/>
          </a:stretch>
        </p:blipFill>
        <p:spPr>
          <a:xfrm>
            <a:off x="1600200" y="1295400"/>
            <a:ext cx="9241631" cy="928186"/>
          </a:xfrm>
          <a:prstGeom prst="rect">
            <a:avLst/>
          </a:prstGeom>
        </p:spPr>
      </p:pic>
      <p:pic>
        <p:nvPicPr>
          <p:cNvPr id="5" name="Picture 4"/>
          <p:cNvPicPr>
            <a:picLocks noChangeAspect="1"/>
          </p:cNvPicPr>
          <p:nvPr/>
        </p:nvPicPr>
        <p:blipFill>
          <a:blip r:embed="rId4"/>
          <a:stretch>
            <a:fillRect/>
          </a:stretch>
        </p:blipFill>
        <p:spPr>
          <a:xfrm>
            <a:off x="1608278" y="2223585"/>
            <a:ext cx="9233553" cy="3295601"/>
          </a:xfrm>
          <a:prstGeom prst="rect">
            <a:avLst/>
          </a:prstGeom>
        </p:spPr>
      </p:pic>
    </p:spTree>
    <p:extLst>
      <p:ext uri="{BB962C8B-B14F-4D97-AF65-F5344CB8AC3E}">
        <p14:creationId xmlns:p14="http://schemas.microsoft.com/office/powerpoint/2010/main" val="31873379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288" y="262715"/>
            <a:ext cx="9675812" cy="609600"/>
          </a:xfrm>
        </p:spPr>
        <p:txBody>
          <a:bodyPr>
            <a:normAutofit fontScale="90000"/>
          </a:bodyPr>
          <a:lstStyle/>
          <a:p>
            <a:pPr algn="ctr">
              <a:defRPr/>
            </a:pPr>
            <a:r>
              <a:rPr lang="en-US" b="1" dirty="0" err="1">
                <a:solidFill>
                  <a:srgbClr val="0070C0"/>
                </a:solidFill>
              </a:rPr>
              <a:t>Hệ</a:t>
            </a:r>
            <a:r>
              <a:rPr lang="en-US" b="1" dirty="0">
                <a:solidFill>
                  <a:srgbClr val="0070C0"/>
                </a:solidFill>
              </a:rPr>
              <a:t> </a:t>
            </a:r>
            <a:r>
              <a:rPr lang="en-US" b="1" dirty="0" err="1">
                <a:solidFill>
                  <a:srgbClr val="0070C0"/>
                </a:solidFill>
              </a:rPr>
              <a:t>thống</a:t>
            </a:r>
            <a:r>
              <a:rPr lang="en-US" b="1" dirty="0">
                <a:solidFill>
                  <a:srgbClr val="0070C0"/>
                </a:solidFill>
              </a:rPr>
              <a:t> </a:t>
            </a:r>
            <a:r>
              <a:rPr lang="en-US" b="1" dirty="0" err="1">
                <a:solidFill>
                  <a:srgbClr val="0070C0"/>
                </a:solidFill>
              </a:rPr>
              <a:t>thông</a:t>
            </a:r>
            <a:r>
              <a:rPr lang="en-US" b="1" dirty="0">
                <a:solidFill>
                  <a:srgbClr val="0070C0"/>
                </a:solidFill>
              </a:rPr>
              <a:t> tin</a:t>
            </a: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31</a:t>
            </a:fld>
            <a:endParaRPr lang="en-US" dirty="0">
              <a:solidFill>
                <a:srgbClr val="7F7F7F"/>
              </a:solidFill>
            </a:endParaRPr>
          </a:p>
        </p:txBody>
      </p:sp>
      <p:pic>
        <p:nvPicPr>
          <p:cNvPr id="5" name="Picture 4"/>
          <p:cNvPicPr>
            <a:picLocks noChangeAspect="1"/>
          </p:cNvPicPr>
          <p:nvPr/>
        </p:nvPicPr>
        <p:blipFill>
          <a:blip r:embed="rId3"/>
          <a:stretch>
            <a:fillRect/>
          </a:stretch>
        </p:blipFill>
        <p:spPr>
          <a:xfrm>
            <a:off x="1905000" y="990627"/>
            <a:ext cx="8739188" cy="5343707"/>
          </a:xfrm>
          <a:prstGeom prst="rect">
            <a:avLst/>
          </a:prstGeom>
        </p:spPr>
      </p:pic>
    </p:spTree>
    <p:extLst>
      <p:ext uri="{BB962C8B-B14F-4D97-AF65-F5344CB8AC3E}">
        <p14:creationId xmlns:p14="http://schemas.microsoft.com/office/powerpoint/2010/main" val="27093973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AutoShape 2"/>
          <p:cNvSpPr>
            <a:spLocks noChangeArrowheads="1"/>
          </p:cNvSpPr>
          <p:nvPr/>
        </p:nvSpPr>
        <p:spPr bwMode="auto">
          <a:xfrm flipV="1">
            <a:off x="3657600" y="1219200"/>
            <a:ext cx="6553200" cy="2362200"/>
          </a:xfrm>
          <a:custGeom>
            <a:avLst/>
            <a:gdLst>
              <a:gd name="T0" fmla="*/ 5959165 w 21600"/>
              <a:gd name="T1" fmla="*/ 1181100 h 21600"/>
              <a:gd name="T2" fmla="*/ 3276600 w 21600"/>
              <a:gd name="T3" fmla="*/ 2362200 h 21600"/>
              <a:gd name="T4" fmla="*/ 594035 w 21600"/>
              <a:gd name="T5" fmla="*/ 1181100 h 21600"/>
              <a:gd name="T6" fmla="*/ 3276600 w 21600"/>
              <a:gd name="T7" fmla="*/ 0 h 21600"/>
              <a:gd name="T8" fmla="*/ 0 60000 65536"/>
              <a:gd name="T9" fmla="*/ 0 60000 65536"/>
              <a:gd name="T10" fmla="*/ 0 60000 65536"/>
              <a:gd name="T11" fmla="*/ 0 60000 65536"/>
              <a:gd name="T12" fmla="*/ 3758 w 21600"/>
              <a:gd name="T13" fmla="*/ 3758 h 21600"/>
              <a:gd name="T14" fmla="*/ 17842 w 21600"/>
              <a:gd name="T15" fmla="*/ 17842 h 21600"/>
            </a:gdLst>
            <a:ahLst/>
            <a:cxnLst>
              <a:cxn ang="T8">
                <a:pos x="T0" y="T1"/>
              </a:cxn>
              <a:cxn ang="T9">
                <a:pos x="T2" y="T3"/>
              </a:cxn>
              <a:cxn ang="T10">
                <a:pos x="T4" y="T5"/>
              </a:cxn>
              <a:cxn ang="T11">
                <a:pos x="T6" y="T7"/>
              </a:cxn>
            </a:cxnLst>
            <a:rect l="T12" t="T13" r="T14" b="T15"/>
            <a:pathLst>
              <a:path w="21600" h="21600">
                <a:moveTo>
                  <a:pt x="0" y="0"/>
                </a:moveTo>
                <a:lnTo>
                  <a:pt x="3915" y="21600"/>
                </a:lnTo>
                <a:lnTo>
                  <a:pt x="17685" y="21600"/>
                </a:lnTo>
                <a:lnTo>
                  <a:pt x="21600" y="0"/>
                </a:lnTo>
                <a:close/>
              </a:path>
            </a:pathLst>
          </a:custGeom>
          <a:solidFill>
            <a:srgbClr val="FFFF99"/>
          </a:solidFill>
          <a:ln w="9525">
            <a:solidFill>
              <a:schemeClr val="tx1"/>
            </a:solidFill>
            <a:miter lim="800000"/>
            <a:headEnd/>
            <a:tailEnd/>
          </a:ln>
        </p:spPr>
        <p:txBody>
          <a:bodyPr wrap="none" anchor="ctr"/>
          <a:lstStyle/>
          <a:p>
            <a:endParaRPr lang="en-US"/>
          </a:p>
        </p:txBody>
      </p:sp>
      <p:sp>
        <p:nvSpPr>
          <p:cNvPr id="115715" name="Rectangle 3"/>
          <p:cNvSpPr>
            <a:spLocks noChangeArrowheads="1"/>
          </p:cNvSpPr>
          <p:nvPr/>
        </p:nvSpPr>
        <p:spPr bwMode="auto">
          <a:xfrm>
            <a:off x="5127626" y="1403350"/>
            <a:ext cx="3673475" cy="425450"/>
          </a:xfrm>
          <a:prstGeom prst="rect">
            <a:avLst/>
          </a:prstGeom>
          <a:solidFill>
            <a:srgbClr val="00FF99"/>
          </a:solidFill>
          <a:ln w="9525">
            <a:solidFill>
              <a:schemeClr val="tx1"/>
            </a:solidFill>
            <a:miter lim="800000"/>
            <a:headEnd/>
            <a:tailEnd/>
          </a:ln>
        </p:spPr>
        <p:txBody>
          <a:bodyPr wrap="none" anchor="ctr"/>
          <a:lstStyle/>
          <a:p>
            <a:r>
              <a:rPr kumimoji="1" lang="en-US" altLang="ja-JP" sz="2200">
                <a:ea typeface="ＭＳ Ｐゴシック" pitchFamily="34" charset="-128"/>
              </a:rPr>
              <a:t>Ra quyết định chiến lược</a:t>
            </a:r>
            <a:endParaRPr kumimoji="1" lang="ja-JP" altLang="en-US" sz="2200">
              <a:ea typeface="ＭＳ Ｐゴシック" pitchFamily="34" charset="-128"/>
            </a:endParaRPr>
          </a:p>
        </p:txBody>
      </p:sp>
      <p:sp>
        <p:nvSpPr>
          <p:cNvPr id="115716" name="Rectangle 4"/>
          <p:cNvSpPr>
            <a:spLocks noChangeArrowheads="1"/>
          </p:cNvSpPr>
          <p:nvPr/>
        </p:nvSpPr>
        <p:spPr bwMode="auto">
          <a:xfrm>
            <a:off x="5133976" y="2470150"/>
            <a:ext cx="3673475" cy="425450"/>
          </a:xfrm>
          <a:prstGeom prst="rect">
            <a:avLst/>
          </a:prstGeom>
          <a:solidFill>
            <a:srgbClr val="00FF99"/>
          </a:solidFill>
          <a:ln w="9525">
            <a:solidFill>
              <a:schemeClr val="tx1"/>
            </a:solidFill>
            <a:miter lim="800000"/>
            <a:headEnd/>
            <a:tailEnd/>
          </a:ln>
        </p:spPr>
        <p:txBody>
          <a:bodyPr wrap="none" anchor="ctr"/>
          <a:lstStyle/>
          <a:p>
            <a:r>
              <a:rPr kumimoji="1" lang="en-US" altLang="ja-JP" sz="2200">
                <a:ea typeface="ＭＳ Ｐゴシック" pitchFamily="34" charset="-128"/>
              </a:rPr>
              <a:t>Phân tích hoạt động</a:t>
            </a:r>
            <a:endParaRPr kumimoji="1" lang="ja-JP" altLang="en-US" sz="2200">
              <a:ea typeface="ＭＳ Ｐゴシック" pitchFamily="34" charset="-128"/>
            </a:endParaRPr>
          </a:p>
        </p:txBody>
      </p:sp>
      <p:sp>
        <p:nvSpPr>
          <p:cNvPr id="115717" name="Rectangle 5"/>
          <p:cNvSpPr>
            <a:spLocks noChangeArrowheads="1"/>
          </p:cNvSpPr>
          <p:nvPr/>
        </p:nvSpPr>
        <p:spPr bwMode="auto">
          <a:xfrm>
            <a:off x="5127626" y="1936750"/>
            <a:ext cx="3673475" cy="425450"/>
          </a:xfrm>
          <a:prstGeom prst="rect">
            <a:avLst/>
          </a:prstGeom>
          <a:solidFill>
            <a:srgbClr val="00FF99"/>
          </a:solidFill>
          <a:ln w="9525">
            <a:solidFill>
              <a:schemeClr val="tx1"/>
            </a:solidFill>
            <a:miter lim="800000"/>
            <a:headEnd/>
            <a:tailEnd/>
          </a:ln>
        </p:spPr>
        <p:txBody>
          <a:bodyPr wrap="none" anchor="ctr"/>
          <a:lstStyle/>
          <a:p>
            <a:r>
              <a:rPr kumimoji="1" lang="en-US" altLang="ja-JP" sz="2200">
                <a:ea typeface="ＭＳ Ｐゴシック" pitchFamily="34" charset="-128"/>
              </a:rPr>
              <a:t>Phân tích môi trường</a:t>
            </a:r>
            <a:endParaRPr kumimoji="1" lang="ja-JP" altLang="en-US" sz="2200">
              <a:ea typeface="ＭＳ Ｐゴシック" pitchFamily="34" charset="-128"/>
            </a:endParaRPr>
          </a:p>
        </p:txBody>
      </p:sp>
      <p:sp>
        <p:nvSpPr>
          <p:cNvPr id="115718" name="Rectangle 6"/>
          <p:cNvSpPr>
            <a:spLocks noChangeArrowheads="1"/>
          </p:cNvSpPr>
          <p:nvPr/>
        </p:nvSpPr>
        <p:spPr bwMode="auto">
          <a:xfrm>
            <a:off x="4919663" y="2982913"/>
            <a:ext cx="4248150" cy="425450"/>
          </a:xfrm>
          <a:prstGeom prst="rect">
            <a:avLst/>
          </a:prstGeom>
          <a:solidFill>
            <a:srgbClr val="00FF99"/>
          </a:solidFill>
          <a:ln w="9525">
            <a:solidFill>
              <a:schemeClr val="tx1"/>
            </a:solidFill>
            <a:miter lim="800000"/>
            <a:headEnd/>
            <a:tailEnd/>
          </a:ln>
        </p:spPr>
        <p:txBody>
          <a:bodyPr wrap="none" anchor="ctr"/>
          <a:lstStyle/>
          <a:p>
            <a:r>
              <a:rPr kumimoji="1" lang="en-US" altLang="ja-JP" sz="2200">
                <a:ea typeface="ＭＳ Ｐゴシック" pitchFamily="34" charset="-128"/>
              </a:rPr>
              <a:t>Quản lí ngân sách và chi tiêu</a:t>
            </a:r>
            <a:endParaRPr kumimoji="1" lang="ja-JP" altLang="en-US" sz="2200">
              <a:ea typeface="ＭＳ Ｐゴシック" pitchFamily="34" charset="-128"/>
            </a:endParaRPr>
          </a:p>
        </p:txBody>
      </p:sp>
      <p:sp>
        <p:nvSpPr>
          <p:cNvPr id="115719" name="Rectangle 7"/>
          <p:cNvSpPr>
            <a:spLocks noChangeArrowheads="1"/>
          </p:cNvSpPr>
          <p:nvPr/>
        </p:nvSpPr>
        <p:spPr bwMode="auto">
          <a:xfrm>
            <a:off x="3638550" y="3810000"/>
            <a:ext cx="6648450" cy="2325688"/>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15720" name="Rectangle 8"/>
          <p:cNvSpPr>
            <a:spLocks noChangeArrowheads="1"/>
          </p:cNvSpPr>
          <p:nvPr/>
        </p:nvSpPr>
        <p:spPr bwMode="auto">
          <a:xfrm>
            <a:off x="2133600" y="1524000"/>
            <a:ext cx="1905000" cy="1373188"/>
          </a:xfrm>
          <a:prstGeom prst="rect">
            <a:avLst/>
          </a:prstGeom>
          <a:noFill/>
          <a:ln w="9525">
            <a:noFill/>
            <a:miter lim="800000"/>
            <a:headEnd/>
            <a:tailEnd/>
          </a:ln>
          <a:effectLst/>
        </p:spPr>
        <p:txBody>
          <a:bodyPr>
            <a:spAutoFit/>
          </a:bodyPr>
          <a:lstStyle/>
          <a:p>
            <a:pPr algn="l">
              <a:defRPr/>
            </a:pPr>
            <a:r>
              <a:rPr lang="en-US" sz="2800">
                <a:effectLst>
                  <a:outerShdw blurRad="38100" dist="38100" dir="2700000" algn="tl">
                    <a:srgbClr val="C0C0C0"/>
                  </a:outerShdw>
                </a:effectLst>
              </a:rPr>
              <a:t>Hệ thông tin chiến lược</a:t>
            </a:r>
            <a:endParaRPr lang="ja-JP" altLang="en-US" sz="2800">
              <a:effectLst>
                <a:outerShdw blurRad="38100" dist="38100" dir="2700000" algn="tl">
                  <a:srgbClr val="C0C0C0"/>
                </a:outerShdw>
              </a:effectLst>
              <a:ea typeface="ＭＳ Ｐゴシック" pitchFamily="34" charset="-128"/>
            </a:endParaRPr>
          </a:p>
        </p:txBody>
      </p:sp>
      <p:sp>
        <p:nvSpPr>
          <p:cNvPr id="115721" name="Rectangle 9"/>
          <p:cNvSpPr>
            <a:spLocks noChangeArrowheads="1"/>
          </p:cNvSpPr>
          <p:nvPr/>
        </p:nvSpPr>
        <p:spPr bwMode="auto">
          <a:xfrm>
            <a:off x="1676401" y="3962400"/>
            <a:ext cx="1965325" cy="1373188"/>
          </a:xfrm>
          <a:prstGeom prst="rect">
            <a:avLst/>
          </a:prstGeom>
          <a:noFill/>
          <a:ln w="9525">
            <a:noFill/>
            <a:miter lim="800000"/>
            <a:headEnd/>
            <a:tailEnd/>
          </a:ln>
          <a:effectLst/>
        </p:spPr>
        <p:txBody>
          <a:bodyPr>
            <a:spAutoFit/>
          </a:bodyPr>
          <a:lstStyle/>
          <a:p>
            <a:pPr algn="l">
              <a:defRPr/>
            </a:pPr>
            <a:r>
              <a:rPr lang="en-US" sz="2800">
                <a:effectLst>
                  <a:outerShdw blurRad="38100" dist="38100" dir="2700000" algn="tl">
                    <a:srgbClr val="C0C0C0"/>
                  </a:outerShdw>
                </a:effectLst>
              </a:rPr>
              <a:t>Hệ thông tin vận hành</a:t>
            </a:r>
            <a:endParaRPr lang="ja-JP" altLang="en-US" sz="2800">
              <a:effectLst>
                <a:outerShdw blurRad="38100" dist="38100" dir="2700000" algn="tl">
                  <a:srgbClr val="C0C0C0"/>
                </a:outerShdw>
              </a:effectLst>
              <a:ea typeface="ＭＳ Ｐゴシック" pitchFamily="34" charset="-128"/>
            </a:endParaRPr>
          </a:p>
        </p:txBody>
      </p:sp>
      <p:grpSp>
        <p:nvGrpSpPr>
          <p:cNvPr id="2" name="Group 10"/>
          <p:cNvGrpSpPr>
            <a:grpSpLocks/>
          </p:cNvGrpSpPr>
          <p:nvPr/>
        </p:nvGrpSpPr>
        <p:grpSpPr bwMode="auto">
          <a:xfrm>
            <a:off x="3783014" y="5505450"/>
            <a:ext cx="3227387" cy="477838"/>
            <a:chOff x="703" y="3875"/>
            <a:chExt cx="2033" cy="301"/>
          </a:xfrm>
        </p:grpSpPr>
        <p:sp>
          <p:nvSpPr>
            <p:cNvPr id="44066" name="Oval 11"/>
            <p:cNvSpPr>
              <a:spLocks noChangeArrowheads="1"/>
            </p:cNvSpPr>
            <p:nvPr/>
          </p:nvSpPr>
          <p:spPr bwMode="auto">
            <a:xfrm>
              <a:off x="703" y="3875"/>
              <a:ext cx="2033" cy="301"/>
            </a:xfrm>
            <a:prstGeom prst="ellipse">
              <a:avLst/>
            </a:prstGeom>
            <a:solidFill>
              <a:srgbClr val="0066FF"/>
            </a:solidFill>
            <a:ln w="9525">
              <a:solidFill>
                <a:schemeClr val="tx1"/>
              </a:solidFill>
              <a:round/>
              <a:headEnd/>
              <a:tailEnd/>
            </a:ln>
          </p:spPr>
          <p:txBody>
            <a:bodyPr wrap="none" anchor="ctr"/>
            <a:lstStyle/>
            <a:p>
              <a:endParaRPr lang="en-US"/>
            </a:p>
          </p:txBody>
        </p:sp>
        <p:sp>
          <p:nvSpPr>
            <p:cNvPr id="44067" name="Text Box 12"/>
            <p:cNvSpPr txBox="1">
              <a:spLocks noChangeArrowheads="1"/>
            </p:cNvSpPr>
            <p:nvPr/>
          </p:nvSpPr>
          <p:spPr bwMode="auto">
            <a:xfrm>
              <a:off x="960" y="3904"/>
              <a:ext cx="1633" cy="269"/>
            </a:xfrm>
            <a:prstGeom prst="rect">
              <a:avLst/>
            </a:prstGeom>
            <a:noFill/>
            <a:ln w="9525">
              <a:noFill/>
              <a:miter lim="800000"/>
              <a:headEnd/>
              <a:tailEnd/>
            </a:ln>
          </p:spPr>
          <p:txBody>
            <a:bodyPr>
              <a:spAutoFit/>
            </a:bodyPr>
            <a:lstStyle/>
            <a:p>
              <a:pPr algn="l">
                <a:spcBef>
                  <a:spcPct val="50000"/>
                </a:spcBef>
              </a:pPr>
              <a:r>
                <a:rPr kumimoji="1" lang="en-US" altLang="ja-JP" sz="2200">
                  <a:solidFill>
                    <a:schemeClr val="bg1"/>
                  </a:solidFill>
                  <a:ea typeface="ＭＳ Ｐゴシック" pitchFamily="34" charset="-128"/>
                </a:rPr>
                <a:t>Quản lí đơn hàng</a:t>
              </a:r>
            </a:p>
          </p:txBody>
        </p:sp>
      </p:grpSp>
      <p:grpSp>
        <p:nvGrpSpPr>
          <p:cNvPr id="3" name="Group 13"/>
          <p:cNvGrpSpPr>
            <a:grpSpLocks/>
          </p:cNvGrpSpPr>
          <p:nvPr/>
        </p:nvGrpSpPr>
        <p:grpSpPr bwMode="auto">
          <a:xfrm>
            <a:off x="3783014" y="4972050"/>
            <a:ext cx="3227387" cy="477838"/>
            <a:chOff x="703" y="3539"/>
            <a:chExt cx="2033" cy="301"/>
          </a:xfrm>
        </p:grpSpPr>
        <p:sp>
          <p:nvSpPr>
            <p:cNvPr id="44064" name="Oval 14"/>
            <p:cNvSpPr>
              <a:spLocks noChangeArrowheads="1"/>
            </p:cNvSpPr>
            <p:nvPr/>
          </p:nvSpPr>
          <p:spPr bwMode="auto">
            <a:xfrm>
              <a:off x="703" y="3539"/>
              <a:ext cx="2033" cy="301"/>
            </a:xfrm>
            <a:prstGeom prst="ellipse">
              <a:avLst/>
            </a:prstGeom>
            <a:solidFill>
              <a:srgbClr val="0066FF"/>
            </a:solidFill>
            <a:ln w="9525">
              <a:solidFill>
                <a:schemeClr val="tx1"/>
              </a:solidFill>
              <a:round/>
              <a:headEnd/>
              <a:tailEnd/>
            </a:ln>
          </p:spPr>
          <p:txBody>
            <a:bodyPr wrap="none" anchor="ctr"/>
            <a:lstStyle/>
            <a:p>
              <a:endParaRPr lang="en-US"/>
            </a:p>
          </p:txBody>
        </p:sp>
        <p:sp>
          <p:nvSpPr>
            <p:cNvPr id="44065" name="Text Box 15"/>
            <p:cNvSpPr txBox="1">
              <a:spLocks noChangeArrowheads="1"/>
            </p:cNvSpPr>
            <p:nvPr/>
          </p:nvSpPr>
          <p:spPr bwMode="auto">
            <a:xfrm>
              <a:off x="1162" y="3552"/>
              <a:ext cx="1046" cy="269"/>
            </a:xfrm>
            <a:prstGeom prst="rect">
              <a:avLst/>
            </a:prstGeom>
            <a:noFill/>
            <a:ln w="9525">
              <a:noFill/>
              <a:miter lim="800000"/>
              <a:headEnd/>
              <a:tailEnd/>
            </a:ln>
          </p:spPr>
          <p:txBody>
            <a:bodyPr>
              <a:spAutoFit/>
            </a:bodyPr>
            <a:lstStyle/>
            <a:p>
              <a:pPr algn="l">
                <a:spcBef>
                  <a:spcPct val="50000"/>
                </a:spcBef>
              </a:pPr>
              <a:r>
                <a:rPr kumimoji="1" lang="en-US" altLang="ja-JP" sz="2200">
                  <a:solidFill>
                    <a:schemeClr val="bg1"/>
                  </a:solidFill>
                  <a:ea typeface="ＭＳ Ｐゴシック" pitchFamily="34" charset="-128"/>
                </a:rPr>
                <a:t>Quản lí kho</a:t>
              </a:r>
            </a:p>
          </p:txBody>
        </p:sp>
      </p:grpSp>
      <p:grpSp>
        <p:nvGrpSpPr>
          <p:cNvPr id="4" name="Group 16"/>
          <p:cNvGrpSpPr>
            <a:grpSpLocks/>
          </p:cNvGrpSpPr>
          <p:nvPr/>
        </p:nvGrpSpPr>
        <p:grpSpPr bwMode="auto">
          <a:xfrm>
            <a:off x="3709988" y="4438650"/>
            <a:ext cx="3300412" cy="477838"/>
            <a:chOff x="657" y="3203"/>
            <a:chExt cx="2079" cy="301"/>
          </a:xfrm>
        </p:grpSpPr>
        <p:sp>
          <p:nvSpPr>
            <p:cNvPr id="44062" name="Oval 17"/>
            <p:cNvSpPr>
              <a:spLocks noChangeArrowheads="1"/>
            </p:cNvSpPr>
            <p:nvPr/>
          </p:nvSpPr>
          <p:spPr bwMode="auto">
            <a:xfrm>
              <a:off x="657" y="3203"/>
              <a:ext cx="2079" cy="301"/>
            </a:xfrm>
            <a:prstGeom prst="ellipse">
              <a:avLst/>
            </a:prstGeom>
            <a:solidFill>
              <a:srgbClr val="0066FF"/>
            </a:solidFill>
            <a:ln w="9525">
              <a:solidFill>
                <a:schemeClr val="tx1"/>
              </a:solidFill>
              <a:round/>
              <a:headEnd/>
              <a:tailEnd/>
            </a:ln>
          </p:spPr>
          <p:txBody>
            <a:bodyPr wrap="none" anchor="ctr"/>
            <a:lstStyle/>
            <a:p>
              <a:endParaRPr lang="en-US"/>
            </a:p>
          </p:txBody>
        </p:sp>
        <p:sp>
          <p:nvSpPr>
            <p:cNvPr id="44063" name="Text Box 18"/>
            <p:cNvSpPr txBox="1">
              <a:spLocks noChangeArrowheads="1"/>
            </p:cNvSpPr>
            <p:nvPr/>
          </p:nvSpPr>
          <p:spPr bwMode="auto">
            <a:xfrm>
              <a:off x="1167" y="3216"/>
              <a:ext cx="1089" cy="269"/>
            </a:xfrm>
            <a:prstGeom prst="rect">
              <a:avLst/>
            </a:prstGeom>
            <a:noFill/>
            <a:ln w="9525">
              <a:noFill/>
              <a:miter lim="800000"/>
              <a:headEnd/>
              <a:tailEnd/>
            </a:ln>
          </p:spPr>
          <p:txBody>
            <a:bodyPr>
              <a:spAutoFit/>
            </a:bodyPr>
            <a:lstStyle/>
            <a:p>
              <a:pPr algn="l">
                <a:spcBef>
                  <a:spcPct val="50000"/>
                </a:spcBef>
              </a:pPr>
              <a:r>
                <a:rPr kumimoji="1" lang="en-US" altLang="ja-JP" sz="2200">
                  <a:solidFill>
                    <a:schemeClr val="bg1"/>
                  </a:solidFill>
                  <a:ea typeface="ＭＳ Ｐゴシック" pitchFamily="34" charset="-128"/>
                </a:rPr>
                <a:t>Kế toán thu</a:t>
              </a:r>
            </a:p>
          </p:txBody>
        </p:sp>
      </p:grpSp>
      <p:grpSp>
        <p:nvGrpSpPr>
          <p:cNvPr id="5" name="Group 19"/>
          <p:cNvGrpSpPr>
            <a:grpSpLocks/>
          </p:cNvGrpSpPr>
          <p:nvPr/>
        </p:nvGrpSpPr>
        <p:grpSpPr bwMode="auto">
          <a:xfrm>
            <a:off x="7240588" y="5505450"/>
            <a:ext cx="2844800" cy="477838"/>
            <a:chOff x="3152" y="3875"/>
            <a:chExt cx="1792" cy="301"/>
          </a:xfrm>
        </p:grpSpPr>
        <p:sp>
          <p:nvSpPr>
            <p:cNvPr id="44060" name="Oval 20"/>
            <p:cNvSpPr>
              <a:spLocks noChangeArrowheads="1"/>
            </p:cNvSpPr>
            <p:nvPr/>
          </p:nvSpPr>
          <p:spPr bwMode="auto">
            <a:xfrm>
              <a:off x="3152" y="3875"/>
              <a:ext cx="1792" cy="301"/>
            </a:xfrm>
            <a:prstGeom prst="ellipse">
              <a:avLst/>
            </a:prstGeom>
            <a:solidFill>
              <a:srgbClr val="0066FF"/>
            </a:solidFill>
            <a:ln w="9525">
              <a:solidFill>
                <a:schemeClr val="tx1"/>
              </a:solidFill>
              <a:round/>
              <a:headEnd/>
              <a:tailEnd/>
            </a:ln>
          </p:spPr>
          <p:txBody>
            <a:bodyPr wrap="none" anchor="ctr"/>
            <a:lstStyle/>
            <a:p>
              <a:endParaRPr lang="en-US"/>
            </a:p>
          </p:txBody>
        </p:sp>
        <p:sp>
          <p:nvSpPr>
            <p:cNvPr id="44061" name="Text Box 21"/>
            <p:cNvSpPr txBox="1">
              <a:spLocks noChangeArrowheads="1"/>
            </p:cNvSpPr>
            <p:nvPr/>
          </p:nvSpPr>
          <p:spPr bwMode="auto">
            <a:xfrm>
              <a:off x="3552" y="3904"/>
              <a:ext cx="914" cy="269"/>
            </a:xfrm>
            <a:prstGeom prst="rect">
              <a:avLst/>
            </a:prstGeom>
            <a:noFill/>
            <a:ln w="9525">
              <a:noFill/>
              <a:miter lim="800000"/>
              <a:headEnd/>
              <a:tailEnd/>
            </a:ln>
          </p:spPr>
          <p:txBody>
            <a:bodyPr>
              <a:spAutoFit/>
            </a:bodyPr>
            <a:lstStyle/>
            <a:p>
              <a:pPr>
                <a:spcBef>
                  <a:spcPct val="50000"/>
                </a:spcBef>
              </a:pPr>
              <a:r>
                <a:rPr kumimoji="1" lang="en-US" altLang="ja-JP" sz="2200">
                  <a:solidFill>
                    <a:schemeClr val="bg1"/>
                  </a:solidFill>
                  <a:ea typeface="ＭＳ Ｐゴシック" pitchFamily="34" charset="-128"/>
                </a:rPr>
                <a:t>Mua sắm</a:t>
              </a:r>
            </a:p>
          </p:txBody>
        </p:sp>
      </p:grpSp>
      <p:grpSp>
        <p:nvGrpSpPr>
          <p:cNvPr id="6" name="Group 22"/>
          <p:cNvGrpSpPr>
            <a:grpSpLocks/>
          </p:cNvGrpSpPr>
          <p:nvPr/>
        </p:nvGrpSpPr>
        <p:grpSpPr bwMode="auto">
          <a:xfrm>
            <a:off x="7239000" y="4972050"/>
            <a:ext cx="2846388" cy="477838"/>
            <a:chOff x="3151" y="3539"/>
            <a:chExt cx="1793" cy="301"/>
          </a:xfrm>
        </p:grpSpPr>
        <p:sp>
          <p:nvSpPr>
            <p:cNvPr id="44058" name="Oval 23"/>
            <p:cNvSpPr>
              <a:spLocks noChangeArrowheads="1"/>
            </p:cNvSpPr>
            <p:nvPr/>
          </p:nvSpPr>
          <p:spPr bwMode="auto">
            <a:xfrm>
              <a:off x="3151" y="3539"/>
              <a:ext cx="1793" cy="301"/>
            </a:xfrm>
            <a:prstGeom prst="ellipse">
              <a:avLst/>
            </a:prstGeom>
            <a:solidFill>
              <a:srgbClr val="0066FF"/>
            </a:solidFill>
            <a:ln w="9525">
              <a:solidFill>
                <a:schemeClr val="tx1"/>
              </a:solidFill>
              <a:round/>
              <a:headEnd/>
              <a:tailEnd/>
            </a:ln>
          </p:spPr>
          <p:txBody>
            <a:bodyPr wrap="none" anchor="ctr"/>
            <a:lstStyle/>
            <a:p>
              <a:endParaRPr lang="en-US"/>
            </a:p>
          </p:txBody>
        </p:sp>
        <p:sp>
          <p:nvSpPr>
            <p:cNvPr id="44059" name="Text Box 24"/>
            <p:cNvSpPr txBox="1">
              <a:spLocks noChangeArrowheads="1"/>
            </p:cNvSpPr>
            <p:nvPr/>
          </p:nvSpPr>
          <p:spPr bwMode="auto">
            <a:xfrm>
              <a:off x="3216" y="3552"/>
              <a:ext cx="1680" cy="269"/>
            </a:xfrm>
            <a:prstGeom prst="rect">
              <a:avLst/>
            </a:prstGeom>
            <a:noFill/>
            <a:ln w="9525">
              <a:noFill/>
              <a:miter lim="800000"/>
              <a:headEnd/>
              <a:tailEnd/>
            </a:ln>
          </p:spPr>
          <p:txBody>
            <a:bodyPr>
              <a:spAutoFit/>
            </a:bodyPr>
            <a:lstStyle/>
            <a:p>
              <a:pPr>
                <a:spcBef>
                  <a:spcPct val="50000"/>
                </a:spcBef>
              </a:pPr>
              <a:r>
                <a:rPr kumimoji="1" lang="en-US" altLang="ja-JP" sz="2200">
                  <a:solidFill>
                    <a:schemeClr val="bg1"/>
                  </a:solidFill>
                  <a:ea typeface="ＭＳ Ｐゴシック" pitchFamily="34" charset="-128"/>
                </a:rPr>
                <a:t>Kiểm soát sản xuất</a:t>
              </a:r>
            </a:p>
          </p:txBody>
        </p:sp>
      </p:grpSp>
      <p:grpSp>
        <p:nvGrpSpPr>
          <p:cNvPr id="7" name="Group 25"/>
          <p:cNvGrpSpPr>
            <a:grpSpLocks/>
          </p:cNvGrpSpPr>
          <p:nvPr/>
        </p:nvGrpSpPr>
        <p:grpSpPr bwMode="auto">
          <a:xfrm>
            <a:off x="7239000" y="4438650"/>
            <a:ext cx="2770188" cy="477838"/>
            <a:chOff x="3151" y="3203"/>
            <a:chExt cx="1745" cy="301"/>
          </a:xfrm>
        </p:grpSpPr>
        <p:sp>
          <p:nvSpPr>
            <p:cNvPr id="44056" name="Oval 26"/>
            <p:cNvSpPr>
              <a:spLocks noChangeArrowheads="1"/>
            </p:cNvSpPr>
            <p:nvPr/>
          </p:nvSpPr>
          <p:spPr bwMode="auto">
            <a:xfrm>
              <a:off x="3151" y="3203"/>
              <a:ext cx="1745" cy="301"/>
            </a:xfrm>
            <a:prstGeom prst="ellipse">
              <a:avLst/>
            </a:prstGeom>
            <a:solidFill>
              <a:srgbClr val="0066FF"/>
            </a:solidFill>
            <a:ln w="9525">
              <a:solidFill>
                <a:schemeClr val="tx1"/>
              </a:solidFill>
              <a:round/>
              <a:headEnd/>
              <a:tailEnd/>
            </a:ln>
          </p:spPr>
          <p:txBody>
            <a:bodyPr wrap="none" anchor="ctr"/>
            <a:lstStyle/>
            <a:p>
              <a:endParaRPr lang="en-US"/>
            </a:p>
          </p:txBody>
        </p:sp>
        <p:sp>
          <p:nvSpPr>
            <p:cNvPr id="44057" name="Text Box 27"/>
            <p:cNvSpPr txBox="1">
              <a:spLocks noChangeArrowheads="1"/>
            </p:cNvSpPr>
            <p:nvPr/>
          </p:nvSpPr>
          <p:spPr bwMode="auto">
            <a:xfrm>
              <a:off x="3470" y="3235"/>
              <a:ext cx="1042" cy="269"/>
            </a:xfrm>
            <a:prstGeom prst="rect">
              <a:avLst/>
            </a:prstGeom>
            <a:noFill/>
            <a:ln w="9525">
              <a:noFill/>
              <a:miter lim="800000"/>
              <a:headEnd/>
              <a:tailEnd/>
            </a:ln>
          </p:spPr>
          <p:txBody>
            <a:bodyPr>
              <a:spAutoFit/>
            </a:bodyPr>
            <a:lstStyle/>
            <a:p>
              <a:pPr algn="l">
                <a:spcBef>
                  <a:spcPct val="50000"/>
                </a:spcBef>
              </a:pPr>
              <a:r>
                <a:rPr kumimoji="1" lang="en-US" altLang="ja-JP" sz="2200">
                  <a:solidFill>
                    <a:schemeClr val="bg1"/>
                  </a:solidFill>
                  <a:ea typeface="ＭＳ Ｐゴシック" pitchFamily="34" charset="-128"/>
                </a:rPr>
                <a:t>Kế toán chi</a:t>
              </a:r>
            </a:p>
          </p:txBody>
        </p:sp>
      </p:grpSp>
      <p:grpSp>
        <p:nvGrpSpPr>
          <p:cNvPr id="8" name="Group 28"/>
          <p:cNvGrpSpPr>
            <a:grpSpLocks/>
          </p:cNvGrpSpPr>
          <p:nvPr/>
        </p:nvGrpSpPr>
        <p:grpSpPr bwMode="auto">
          <a:xfrm>
            <a:off x="3709988" y="3905250"/>
            <a:ext cx="3300412" cy="477838"/>
            <a:chOff x="657" y="2867"/>
            <a:chExt cx="2079" cy="301"/>
          </a:xfrm>
        </p:grpSpPr>
        <p:sp>
          <p:nvSpPr>
            <p:cNvPr id="44054" name="Oval 29"/>
            <p:cNvSpPr>
              <a:spLocks noChangeArrowheads="1"/>
            </p:cNvSpPr>
            <p:nvPr/>
          </p:nvSpPr>
          <p:spPr bwMode="auto">
            <a:xfrm>
              <a:off x="657" y="2867"/>
              <a:ext cx="2079" cy="301"/>
            </a:xfrm>
            <a:prstGeom prst="ellipse">
              <a:avLst/>
            </a:prstGeom>
            <a:solidFill>
              <a:srgbClr val="0066FF"/>
            </a:solidFill>
            <a:ln w="9525">
              <a:solidFill>
                <a:schemeClr val="tx1"/>
              </a:solidFill>
              <a:round/>
              <a:headEnd/>
              <a:tailEnd/>
            </a:ln>
          </p:spPr>
          <p:txBody>
            <a:bodyPr wrap="none" anchor="ctr"/>
            <a:lstStyle/>
            <a:p>
              <a:endParaRPr lang="en-US"/>
            </a:p>
          </p:txBody>
        </p:sp>
        <p:sp>
          <p:nvSpPr>
            <p:cNvPr id="44055" name="Text Box 30"/>
            <p:cNvSpPr txBox="1">
              <a:spLocks noChangeArrowheads="1"/>
            </p:cNvSpPr>
            <p:nvPr/>
          </p:nvSpPr>
          <p:spPr bwMode="auto">
            <a:xfrm>
              <a:off x="1026" y="2880"/>
              <a:ext cx="1326" cy="269"/>
            </a:xfrm>
            <a:prstGeom prst="rect">
              <a:avLst/>
            </a:prstGeom>
            <a:noFill/>
            <a:ln w="9525">
              <a:noFill/>
              <a:miter lim="800000"/>
              <a:headEnd/>
              <a:tailEnd/>
            </a:ln>
          </p:spPr>
          <p:txBody>
            <a:bodyPr>
              <a:spAutoFit/>
            </a:bodyPr>
            <a:lstStyle/>
            <a:p>
              <a:pPr algn="l">
                <a:spcBef>
                  <a:spcPct val="50000"/>
                </a:spcBef>
              </a:pPr>
              <a:r>
                <a:rPr kumimoji="1" lang="en-US" altLang="ja-JP" sz="2200">
                  <a:solidFill>
                    <a:schemeClr val="bg1"/>
                  </a:solidFill>
                  <a:ea typeface="ＭＳ Ｐゴシック" pitchFamily="34" charset="-128"/>
                </a:rPr>
                <a:t>Quản lí sổ cái</a:t>
              </a:r>
            </a:p>
          </p:txBody>
        </p:sp>
      </p:grpSp>
      <p:grpSp>
        <p:nvGrpSpPr>
          <p:cNvPr id="9" name="Group 31"/>
          <p:cNvGrpSpPr>
            <a:grpSpLocks/>
          </p:cNvGrpSpPr>
          <p:nvPr/>
        </p:nvGrpSpPr>
        <p:grpSpPr bwMode="auto">
          <a:xfrm>
            <a:off x="7239000" y="3879850"/>
            <a:ext cx="2770188" cy="503238"/>
            <a:chOff x="3151" y="2851"/>
            <a:chExt cx="1745" cy="317"/>
          </a:xfrm>
        </p:grpSpPr>
        <p:sp>
          <p:nvSpPr>
            <p:cNvPr id="44052" name="Oval 32"/>
            <p:cNvSpPr>
              <a:spLocks noChangeArrowheads="1"/>
            </p:cNvSpPr>
            <p:nvPr/>
          </p:nvSpPr>
          <p:spPr bwMode="auto">
            <a:xfrm>
              <a:off x="3151" y="2867"/>
              <a:ext cx="1745" cy="301"/>
            </a:xfrm>
            <a:prstGeom prst="ellipse">
              <a:avLst/>
            </a:prstGeom>
            <a:solidFill>
              <a:srgbClr val="0066FF"/>
            </a:solidFill>
            <a:ln w="9525">
              <a:solidFill>
                <a:schemeClr val="tx1"/>
              </a:solidFill>
              <a:round/>
              <a:headEnd/>
              <a:tailEnd/>
            </a:ln>
          </p:spPr>
          <p:txBody>
            <a:bodyPr wrap="none" anchor="ctr"/>
            <a:lstStyle/>
            <a:p>
              <a:endParaRPr lang="en-US"/>
            </a:p>
          </p:txBody>
        </p:sp>
        <p:sp>
          <p:nvSpPr>
            <p:cNvPr id="44053" name="Text Box 33"/>
            <p:cNvSpPr txBox="1">
              <a:spLocks noChangeArrowheads="1"/>
            </p:cNvSpPr>
            <p:nvPr/>
          </p:nvSpPr>
          <p:spPr bwMode="auto">
            <a:xfrm>
              <a:off x="3552" y="2851"/>
              <a:ext cx="964" cy="269"/>
            </a:xfrm>
            <a:prstGeom prst="rect">
              <a:avLst/>
            </a:prstGeom>
            <a:noFill/>
            <a:ln w="9525">
              <a:noFill/>
              <a:miter lim="800000"/>
              <a:headEnd/>
              <a:tailEnd/>
            </a:ln>
          </p:spPr>
          <p:txBody>
            <a:bodyPr>
              <a:spAutoFit/>
            </a:bodyPr>
            <a:lstStyle/>
            <a:p>
              <a:pPr algn="l">
                <a:spcBef>
                  <a:spcPct val="50000"/>
                </a:spcBef>
              </a:pPr>
              <a:r>
                <a:rPr kumimoji="1" lang="en-US" altLang="ja-JP" sz="2200">
                  <a:solidFill>
                    <a:schemeClr val="bg1"/>
                  </a:solidFill>
                  <a:ea typeface="ＭＳ Ｐゴシック" pitchFamily="34" charset="-128"/>
                </a:rPr>
                <a:t>Trả lương</a:t>
              </a:r>
            </a:p>
          </p:txBody>
        </p:sp>
      </p:grpSp>
      <p:sp>
        <p:nvSpPr>
          <p:cNvPr id="115746" name="Rectangle 34"/>
          <p:cNvSpPr>
            <a:spLocks noGrp="1" noChangeArrowheads="1"/>
          </p:cNvSpPr>
          <p:nvPr>
            <p:ph type="title"/>
          </p:nvPr>
        </p:nvSpPr>
        <p:spPr>
          <a:xfrm>
            <a:off x="1828800" y="304801"/>
            <a:ext cx="8686800" cy="576263"/>
          </a:xfrm>
        </p:spPr>
        <p:txBody>
          <a:bodyPr>
            <a:normAutofit fontScale="90000"/>
          </a:bodyPr>
          <a:lstStyle/>
          <a:p>
            <a:pPr algn="ctr"/>
            <a:r>
              <a:rPr lang="en-US" smtClean="0"/>
              <a:t>Các hệ thống thông tin</a:t>
            </a:r>
          </a:p>
        </p:txBody>
      </p:sp>
      <p:sp>
        <p:nvSpPr>
          <p:cNvPr id="11" name="Footer Placeholder 10"/>
          <p:cNvSpPr>
            <a:spLocks noGrp="1"/>
          </p:cNvSpPr>
          <p:nvPr>
            <p:ph type="ftr" sz="quarter" idx="11"/>
          </p:nvPr>
        </p:nvSpPr>
        <p:spPr/>
        <p:txBody>
          <a:bodyPr/>
          <a:lstStyle/>
          <a:p>
            <a:pPr>
              <a:defRPr/>
            </a:pPr>
            <a:r>
              <a:rPr lang="en-US" smtClean="0"/>
              <a:t>Hệ trợ giúp quyết định</a:t>
            </a:r>
            <a:endParaRPr lang="en-US"/>
          </a:p>
        </p:txBody>
      </p:sp>
      <p:sp>
        <p:nvSpPr>
          <p:cNvPr id="12" name="Date Placeholder 11"/>
          <p:cNvSpPr>
            <a:spLocks noGrp="1"/>
          </p:cNvSpPr>
          <p:nvPr>
            <p:ph type="dt" sz="half" idx="10"/>
          </p:nvPr>
        </p:nvSpPr>
        <p:spPr/>
        <p:txBody>
          <a:bodyPr/>
          <a:lstStyle/>
          <a:p>
            <a:pPr>
              <a:defRPr/>
            </a:pPr>
            <a:fld id="{AEBD51B3-35B4-47F5-BA90-7B9299840266}" type="datetime1">
              <a:rPr lang="en-US" smtClean="0"/>
              <a:t>8/25/2021</a:t>
            </a:fld>
            <a:endParaRPr lang="en-US"/>
          </a:p>
        </p:txBody>
      </p:sp>
    </p:spTree>
    <p:extLst>
      <p:ext uri="{BB962C8B-B14F-4D97-AF65-F5344CB8AC3E}">
        <p14:creationId xmlns:p14="http://schemas.microsoft.com/office/powerpoint/2010/main" val="415881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15746"/>
                                        </p:tgtEl>
                                        <p:attrNameLst>
                                          <p:attrName>style.visibility</p:attrName>
                                        </p:attrNameLst>
                                      </p:cBhvr>
                                      <p:to>
                                        <p:strVal val="visible"/>
                                      </p:to>
                                    </p:set>
                                    <p:anim calcmode="lin" valueType="num">
                                      <p:cBhvr>
                                        <p:cTn id="7" dur="1000" fill="hold"/>
                                        <p:tgtEl>
                                          <p:spTgt spid="115746"/>
                                        </p:tgtEl>
                                        <p:attrNameLst>
                                          <p:attrName>ppt_w</p:attrName>
                                        </p:attrNameLst>
                                      </p:cBhvr>
                                      <p:tavLst>
                                        <p:tav tm="0">
                                          <p:val>
                                            <p:fltVal val="0"/>
                                          </p:val>
                                        </p:tav>
                                        <p:tav tm="100000">
                                          <p:val>
                                            <p:strVal val="#ppt_w"/>
                                          </p:val>
                                        </p:tav>
                                      </p:tavLst>
                                    </p:anim>
                                    <p:anim calcmode="lin" valueType="num">
                                      <p:cBhvr>
                                        <p:cTn id="8" dur="1000" fill="hold"/>
                                        <p:tgtEl>
                                          <p:spTgt spid="115746"/>
                                        </p:tgtEl>
                                        <p:attrNameLst>
                                          <p:attrName>ppt_h</p:attrName>
                                        </p:attrNameLst>
                                      </p:cBhvr>
                                      <p:tavLst>
                                        <p:tav tm="0">
                                          <p:val>
                                            <p:fltVal val="0"/>
                                          </p:val>
                                        </p:tav>
                                        <p:tav tm="100000">
                                          <p:val>
                                            <p:strVal val="#ppt_h"/>
                                          </p:val>
                                        </p:tav>
                                      </p:tavLst>
                                    </p:anim>
                                    <p:animEffect transition="in" filter="fade">
                                      <p:cBhvr>
                                        <p:cTn id="9" dur="1000"/>
                                        <p:tgtEl>
                                          <p:spTgt spid="115746"/>
                                        </p:tgtEl>
                                      </p:cBhvr>
                                    </p:animEffect>
                                  </p:childTnLst>
                                </p:cTn>
                              </p:par>
                            </p:childTnLst>
                          </p:cTn>
                        </p:par>
                        <p:par>
                          <p:cTn id="10" fill="hold">
                            <p:stCondLst>
                              <p:cond delay="1000"/>
                            </p:stCondLst>
                            <p:childTnLst>
                              <p:par>
                                <p:cTn id="11" presetID="53" presetClass="entr" presetSubtype="0" fill="hold" grpId="0" nodeType="afterEffect">
                                  <p:stCondLst>
                                    <p:cond delay="0"/>
                                  </p:stCondLst>
                                  <p:childTnLst>
                                    <p:set>
                                      <p:cBhvr>
                                        <p:cTn id="12" dur="1" fill="hold">
                                          <p:stCondLst>
                                            <p:cond delay="0"/>
                                          </p:stCondLst>
                                        </p:cTn>
                                        <p:tgtEl>
                                          <p:spTgt spid="115720"/>
                                        </p:tgtEl>
                                        <p:attrNameLst>
                                          <p:attrName>style.visibility</p:attrName>
                                        </p:attrNameLst>
                                      </p:cBhvr>
                                      <p:to>
                                        <p:strVal val="visible"/>
                                      </p:to>
                                    </p:set>
                                    <p:anim calcmode="lin" valueType="num">
                                      <p:cBhvr>
                                        <p:cTn id="13" dur="1000" fill="hold"/>
                                        <p:tgtEl>
                                          <p:spTgt spid="115720"/>
                                        </p:tgtEl>
                                        <p:attrNameLst>
                                          <p:attrName>ppt_w</p:attrName>
                                        </p:attrNameLst>
                                      </p:cBhvr>
                                      <p:tavLst>
                                        <p:tav tm="0">
                                          <p:val>
                                            <p:fltVal val="0"/>
                                          </p:val>
                                        </p:tav>
                                        <p:tav tm="100000">
                                          <p:val>
                                            <p:strVal val="#ppt_w"/>
                                          </p:val>
                                        </p:tav>
                                      </p:tavLst>
                                    </p:anim>
                                    <p:anim calcmode="lin" valueType="num">
                                      <p:cBhvr>
                                        <p:cTn id="14" dur="1000" fill="hold"/>
                                        <p:tgtEl>
                                          <p:spTgt spid="115720"/>
                                        </p:tgtEl>
                                        <p:attrNameLst>
                                          <p:attrName>ppt_h</p:attrName>
                                        </p:attrNameLst>
                                      </p:cBhvr>
                                      <p:tavLst>
                                        <p:tav tm="0">
                                          <p:val>
                                            <p:fltVal val="0"/>
                                          </p:val>
                                        </p:tav>
                                        <p:tav tm="100000">
                                          <p:val>
                                            <p:strVal val="#ppt_h"/>
                                          </p:val>
                                        </p:tav>
                                      </p:tavLst>
                                    </p:anim>
                                    <p:animEffect transition="in" filter="fade">
                                      <p:cBhvr>
                                        <p:cTn id="15" dur="1000"/>
                                        <p:tgtEl>
                                          <p:spTgt spid="115720"/>
                                        </p:tgtEl>
                                      </p:cBhvr>
                                    </p:animEffect>
                                  </p:childTnLst>
                                </p:cTn>
                              </p:par>
                            </p:childTnLst>
                          </p:cTn>
                        </p:par>
                        <p:par>
                          <p:cTn id="16" fill="hold">
                            <p:stCondLst>
                              <p:cond delay="2000"/>
                            </p:stCondLst>
                            <p:childTnLst>
                              <p:par>
                                <p:cTn id="17" presetID="53" presetClass="entr" presetSubtype="0" fill="hold" grpId="0" nodeType="afterEffect">
                                  <p:stCondLst>
                                    <p:cond delay="0"/>
                                  </p:stCondLst>
                                  <p:childTnLst>
                                    <p:set>
                                      <p:cBhvr>
                                        <p:cTn id="18" dur="1" fill="hold">
                                          <p:stCondLst>
                                            <p:cond delay="0"/>
                                          </p:stCondLst>
                                        </p:cTn>
                                        <p:tgtEl>
                                          <p:spTgt spid="115714"/>
                                        </p:tgtEl>
                                        <p:attrNameLst>
                                          <p:attrName>style.visibility</p:attrName>
                                        </p:attrNameLst>
                                      </p:cBhvr>
                                      <p:to>
                                        <p:strVal val="visible"/>
                                      </p:to>
                                    </p:set>
                                    <p:anim calcmode="lin" valueType="num">
                                      <p:cBhvr>
                                        <p:cTn id="19" dur="1000" fill="hold"/>
                                        <p:tgtEl>
                                          <p:spTgt spid="115714"/>
                                        </p:tgtEl>
                                        <p:attrNameLst>
                                          <p:attrName>ppt_w</p:attrName>
                                        </p:attrNameLst>
                                      </p:cBhvr>
                                      <p:tavLst>
                                        <p:tav tm="0">
                                          <p:val>
                                            <p:fltVal val="0"/>
                                          </p:val>
                                        </p:tav>
                                        <p:tav tm="100000">
                                          <p:val>
                                            <p:strVal val="#ppt_w"/>
                                          </p:val>
                                        </p:tav>
                                      </p:tavLst>
                                    </p:anim>
                                    <p:anim calcmode="lin" valueType="num">
                                      <p:cBhvr>
                                        <p:cTn id="20" dur="1000" fill="hold"/>
                                        <p:tgtEl>
                                          <p:spTgt spid="115714"/>
                                        </p:tgtEl>
                                        <p:attrNameLst>
                                          <p:attrName>ppt_h</p:attrName>
                                        </p:attrNameLst>
                                      </p:cBhvr>
                                      <p:tavLst>
                                        <p:tav tm="0">
                                          <p:val>
                                            <p:fltVal val="0"/>
                                          </p:val>
                                        </p:tav>
                                        <p:tav tm="100000">
                                          <p:val>
                                            <p:strVal val="#ppt_h"/>
                                          </p:val>
                                        </p:tav>
                                      </p:tavLst>
                                    </p:anim>
                                    <p:animEffect transition="in" filter="fade">
                                      <p:cBhvr>
                                        <p:cTn id="21" dur="1000"/>
                                        <p:tgtEl>
                                          <p:spTgt spid="115714"/>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115715"/>
                                        </p:tgtEl>
                                        <p:attrNameLst>
                                          <p:attrName>style.visibility</p:attrName>
                                        </p:attrNameLst>
                                      </p:cBhvr>
                                      <p:to>
                                        <p:strVal val="visible"/>
                                      </p:to>
                                    </p:set>
                                    <p:anim calcmode="lin" valueType="num">
                                      <p:cBhvr>
                                        <p:cTn id="24" dur="1000" fill="hold"/>
                                        <p:tgtEl>
                                          <p:spTgt spid="115715"/>
                                        </p:tgtEl>
                                        <p:attrNameLst>
                                          <p:attrName>ppt_w</p:attrName>
                                        </p:attrNameLst>
                                      </p:cBhvr>
                                      <p:tavLst>
                                        <p:tav tm="0">
                                          <p:val>
                                            <p:fltVal val="0"/>
                                          </p:val>
                                        </p:tav>
                                        <p:tav tm="100000">
                                          <p:val>
                                            <p:strVal val="#ppt_w"/>
                                          </p:val>
                                        </p:tav>
                                      </p:tavLst>
                                    </p:anim>
                                    <p:anim calcmode="lin" valueType="num">
                                      <p:cBhvr>
                                        <p:cTn id="25" dur="1000" fill="hold"/>
                                        <p:tgtEl>
                                          <p:spTgt spid="115715"/>
                                        </p:tgtEl>
                                        <p:attrNameLst>
                                          <p:attrName>ppt_h</p:attrName>
                                        </p:attrNameLst>
                                      </p:cBhvr>
                                      <p:tavLst>
                                        <p:tav tm="0">
                                          <p:val>
                                            <p:fltVal val="0"/>
                                          </p:val>
                                        </p:tav>
                                        <p:tav tm="100000">
                                          <p:val>
                                            <p:strVal val="#ppt_h"/>
                                          </p:val>
                                        </p:tav>
                                      </p:tavLst>
                                    </p:anim>
                                    <p:animEffect transition="in" filter="fade">
                                      <p:cBhvr>
                                        <p:cTn id="26" dur="1000"/>
                                        <p:tgtEl>
                                          <p:spTgt spid="115715"/>
                                        </p:tgtEl>
                                      </p:cBhvr>
                                    </p:animEffect>
                                  </p:childTnLst>
                                </p:cTn>
                              </p:par>
                            </p:childTnLst>
                          </p:cTn>
                        </p:par>
                        <p:par>
                          <p:cTn id="27" fill="hold">
                            <p:stCondLst>
                              <p:cond delay="3000"/>
                            </p:stCondLst>
                            <p:childTnLst>
                              <p:par>
                                <p:cTn id="28" presetID="53" presetClass="entr" presetSubtype="0" fill="hold" grpId="0" nodeType="afterEffect">
                                  <p:stCondLst>
                                    <p:cond delay="0"/>
                                  </p:stCondLst>
                                  <p:childTnLst>
                                    <p:set>
                                      <p:cBhvr>
                                        <p:cTn id="29" dur="1" fill="hold">
                                          <p:stCondLst>
                                            <p:cond delay="0"/>
                                          </p:stCondLst>
                                        </p:cTn>
                                        <p:tgtEl>
                                          <p:spTgt spid="115717"/>
                                        </p:tgtEl>
                                        <p:attrNameLst>
                                          <p:attrName>style.visibility</p:attrName>
                                        </p:attrNameLst>
                                      </p:cBhvr>
                                      <p:to>
                                        <p:strVal val="visible"/>
                                      </p:to>
                                    </p:set>
                                    <p:anim calcmode="lin" valueType="num">
                                      <p:cBhvr>
                                        <p:cTn id="30" dur="1000" fill="hold"/>
                                        <p:tgtEl>
                                          <p:spTgt spid="115717"/>
                                        </p:tgtEl>
                                        <p:attrNameLst>
                                          <p:attrName>ppt_w</p:attrName>
                                        </p:attrNameLst>
                                      </p:cBhvr>
                                      <p:tavLst>
                                        <p:tav tm="0">
                                          <p:val>
                                            <p:fltVal val="0"/>
                                          </p:val>
                                        </p:tav>
                                        <p:tav tm="100000">
                                          <p:val>
                                            <p:strVal val="#ppt_w"/>
                                          </p:val>
                                        </p:tav>
                                      </p:tavLst>
                                    </p:anim>
                                    <p:anim calcmode="lin" valueType="num">
                                      <p:cBhvr>
                                        <p:cTn id="31" dur="1000" fill="hold"/>
                                        <p:tgtEl>
                                          <p:spTgt spid="115717"/>
                                        </p:tgtEl>
                                        <p:attrNameLst>
                                          <p:attrName>ppt_h</p:attrName>
                                        </p:attrNameLst>
                                      </p:cBhvr>
                                      <p:tavLst>
                                        <p:tav tm="0">
                                          <p:val>
                                            <p:fltVal val="0"/>
                                          </p:val>
                                        </p:tav>
                                        <p:tav tm="100000">
                                          <p:val>
                                            <p:strVal val="#ppt_h"/>
                                          </p:val>
                                        </p:tav>
                                      </p:tavLst>
                                    </p:anim>
                                    <p:animEffect transition="in" filter="fade">
                                      <p:cBhvr>
                                        <p:cTn id="32" dur="1000"/>
                                        <p:tgtEl>
                                          <p:spTgt spid="115717"/>
                                        </p:tgtEl>
                                      </p:cBhvr>
                                    </p:animEffect>
                                  </p:childTnLst>
                                </p:cTn>
                              </p:par>
                            </p:childTnLst>
                          </p:cTn>
                        </p:par>
                        <p:par>
                          <p:cTn id="33" fill="hold">
                            <p:stCondLst>
                              <p:cond delay="4000"/>
                            </p:stCondLst>
                            <p:childTnLst>
                              <p:par>
                                <p:cTn id="34" presetID="53" presetClass="entr" presetSubtype="0" fill="hold" grpId="0" nodeType="afterEffect">
                                  <p:stCondLst>
                                    <p:cond delay="0"/>
                                  </p:stCondLst>
                                  <p:childTnLst>
                                    <p:set>
                                      <p:cBhvr>
                                        <p:cTn id="35" dur="1" fill="hold">
                                          <p:stCondLst>
                                            <p:cond delay="0"/>
                                          </p:stCondLst>
                                        </p:cTn>
                                        <p:tgtEl>
                                          <p:spTgt spid="115716"/>
                                        </p:tgtEl>
                                        <p:attrNameLst>
                                          <p:attrName>style.visibility</p:attrName>
                                        </p:attrNameLst>
                                      </p:cBhvr>
                                      <p:to>
                                        <p:strVal val="visible"/>
                                      </p:to>
                                    </p:set>
                                    <p:anim calcmode="lin" valueType="num">
                                      <p:cBhvr>
                                        <p:cTn id="36" dur="1000" fill="hold"/>
                                        <p:tgtEl>
                                          <p:spTgt spid="115716"/>
                                        </p:tgtEl>
                                        <p:attrNameLst>
                                          <p:attrName>ppt_w</p:attrName>
                                        </p:attrNameLst>
                                      </p:cBhvr>
                                      <p:tavLst>
                                        <p:tav tm="0">
                                          <p:val>
                                            <p:fltVal val="0"/>
                                          </p:val>
                                        </p:tav>
                                        <p:tav tm="100000">
                                          <p:val>
                                            <p:strVal val="#ppt_w"/>
                                          </p:val>
                                        </p:tav>
                                      </p:tavLst>
                                    </p:anim>
                                    <p:anim calcmode="lin" valueType="num">
                                      <p:cBhvr>
                                        <p:cTn id="37" dur="1000" fill="hold"/>
                                        <p:tgtEl>
                                          <p:spTgt spid="115716"/>
                                        </p:tgtEl>
                                        <p:attrNameLst>
                                          <p:attrName>ppt_h</p:attrName>
                                        </p:attrNameLst>
                                      </p:cBhvr>
                                      <p:tavLst>
                                        <p:tav tm="0">
                                          <p:val>
                                            <p:fltVal val="0"/>
                                          </p:val>
                                        </p:tav>
                                        <p:tav tm="100000">
                                          <p:val>
                                            <p:strVal val="#ppt_h"/>
                                          </p:val>
                                        </p:tav>
                                      </p:tavLst>
                                    </p:anim>
                                    <p:animEffect transition="in" filter="fade">
                                      <p:cBhvr>
                                        <p:cTn id="38" dur="1000"/>
                                        <p:tgtEl>
                                          <p:spTgt spid="115716"/>
                                        </p:tgtEl>
                                      </p:cBhvr>
                                    </p:animEffect>
                                  </p:childTnLst>
                                </p:cTn>
                              </p:par>
                            </p:childTnLst>
                          </p:cTn>
                        </p:par>
                        <p:par>
                          <p:cTn id="39" fill="hold">
                            <p:stCondLst>
                              <p:cond delay="5000"/>
                            </p:stCondLst>
                            <p:childTnLst>
                              <p:par>
                                <p:cTn id="40" presetID="53" presetClass="entr" presetSubtype="0" fill="hold" grpId="0" nodeType="afterEffect">
                                  <p:stCondLst>
                                    <p:cond delay="0"/>
                                  </p:stCondLst>
                                  <p:childTnLst>
                                    <p:set>
                                      <p:cBhvr>
                                        <p:cTn id="41" dur="1" fill="hold">
                                          <p:stCondLst>
                                            <p:cond delay="0"/>
                                          </p:stCondLst>
                                        </p:cTn>
                                        <p:tgtEl>
                                          <p:spTgt spid="115718"/>
                                        </p:tgtEl>
                                        <p:attrNameLst>
                                          <p:attrName>style.visibility</p:attrName>
                                        </p:attrNameLst>
                                      </p:cBhvr>
                                      <p:to>
                                        <p:strVal val="visible"/>
                                      </p:to>
                                    </p:set>
                                    <p:anim calcmode="lin" valueType="num">
                                      <p:cBhvr>
                                        <p:cTn id="42" dur="1000" fill="hold"/>
                                        <p:tgtEl>
                                          <p:spTgt spid="115718"/>
                                        </p:tgtEl>
                                        <p:attrNameLst>
                                          <p:attrName>ppt_w</p:attrName>
                                        </p:attrNameLst>
                                      </p:cBhvr>
                                      <p:tavLst>
                                        <p:tav tm="0">
                                          <p:val>
                                            <p:fltVal val="0"/>
                                          </p:val>
                                        </p:tav>
                                        <p:tav tm="100000">
                                          <p:val>
                                            <p:strVal val="#ppt_w"/>
                                          </p:val>
                                        </p:tav>
                                      </p:tavLst>
                                    </p:anim>
                                    <p:anim calcmode="lin" valueType="num">
                                      <p:cBhvr>
                                        <p:cTn id="43" dur="1000" fill="hold"/>
                                        <p:tgtEl>
                                          <p:spTgt spid="115718"/>
                                        </p:tgtEl>
                                        <p:attrNameLst>
                                          <p:attrName>ppt_h</p:attrName>
                                        </p:attrNameLst>
                                      </p:cBhvr>
                                      <p:tavLst>
                                        <p:tav tm="0">
                                          <p:val>
                                            <p:fltVal val="0"/>
                                          </p:val>
                                        </p:tav>
                                        <p:tav tm="100000">
                                          <p:val>
                                            <p:strVal val="#ppt_h"/>
                                          </p:val>
                                        </p:tav>
                                      </p:tavLst>
                                    </p:anim>
                                    <p:animEffect transition="in" filter="fade">
                                      <p:cBhvr>
                                        <p:cTn id="44" dur="1000"/>
                                        <p:tgtEl>
                                          <p:spTgt spid="115718"/>
                                        </p:tgtEl>
                                      </p:cBhvr>
                                    </p:animEffect>
                                  </p:childTnLst>
                                </p:cTn>
                              </p:par>
                            </p:childTnLst>
                          </p:cTn>
                        </p:par>
                        <p:par>
                          <p:cTn id="45" fill="hold">
                            <p:stCondLst>
                              <p:cond delay="6000"/>
                            </p:stCondLst>
                            <p:childTnLst>
                              <p:par>
                                <p:cTn id="46" presetID="53" presetClass="entr" presetSubtype="0" fill="hold" grpId="0" nodeType="afterEffect">
                                  <p:stCondLst>
                                    <p:cond delay="0"/>
                                  </p:stCondLst>
                                  <p:childTnLst>
                                    <p:set>
                                      <p:cBhvr>
                                        <p:cTn id="47" dur="1" fill="hold">
                                          <p:stCondLst>
                                            <p:cond delay="0"/>
                                          </p:stCondLst>
                                        </p:cTn>
                                        <p:tgtEl>
                                          <p:spTgt spid="115721"/>
                                        </p:tgtEl>
                                        <p:attrNameLst>
                                          <p:attrName>style.visibility</p:attrName>
                                        </p:attrNameLst>
                                      </p:cBhvr>
                                      <p:to>
                                        <p:strVal val="visible"/>
                                      </p:to>
                                    </p:set>
                                    <p:anim calcmode="lin" valueType="num">
                                      <p:cBhvr>
                                        <p:cTn id="48" dur="1000" fill="hold"/>
                                        <p:tgtEl>
                                          <p:spTgt spid="115721"/>
                                        </p:tgtEl>
                                        <p:attrNameLst>
                                          <p:attrName>ppt_w</p:attrName>
                                        </p:attrNameLst>
                                      </p:cBhvr>
                                      <p:tavLst>
                                        <p:tav tm="0">
                                          <p:val>
                                            <p:fltVal val="0"/>
                                          </p:val>
                                        </p:tav>
                                        <p:tav tm="100000">
                                          <p:val>
                                            <p:strVal val="#ppt_w"/>
                                          </p:val>
                                        </p:tav>
                                      </p:tavLst>
                                    </p:anim>
                                    <p:anim calcmode="lin" valueType="num">
                                      <p:cBhvr>
                                        <p:cTn id="49" dur="1000" fill="hold"/>
                                        <p:tgtEl>
                                          <p:spTgt spid="115721"/>
                                        </p:tgtEl>
                                        <p:attrNameLst>
                                          <p:attrName>ppt_h</p:attrName>
                                        </p:attrNameLst>
                                      </p:cBhvr>
                                      <p:tavLst>
                                        <p:tav tm="0">
                                          <p:val>
                                            <p:fltVal val="0"/>
                                          </p:val>
                                        </p:tav>
                                        <p:tav tm="100000">
                                          <p:val>
                                            <p:strVal val="#ppt_h"/>
                                          </p:val>
                                        </p:tav>
                                      </p:tavLst>
                                    </p:anim>
                                    <p:animEffect transition="in" filter="fade">
                                      <p:cBhvr>
                                        <p:cTn id="50" dur="1000"/>
                                        <p:tgtEl>
                                          <p:spTgt spid="115721"/>
                                        </p:tgtEl>
                                      </p:cBhvr>
                                    </p:animEffect>
                                  </p:childTnLst>
                                </p:cTn>
                              </p:par>
                            </p:childTnLst>
                          </p:cTn>
                        </p:par>
                        <p:par>
                          <p:cTn id="51" fill="hold">
                            <p:stCondLst>
                              <p:cond delay="7000"/>
                            </p:stCondLst>
                            <p:childTnLst>
                              <p:par>
                                <p:cTn id="52" presetID="53" presetClass="entr" presetSubtype="0" fill="hold" grpId="0" nodeType="afterEffect">
                                  <p:stCondLst>
                                    <p:cond delay="0"/>
                                  </p:stCondLst>
                                  <p:childTnLst>
                                    <p:set>
                                      <p:cBhvr>
                                        <p:cTn id="53" dur="1" fill="hold">
                                          <p:stCondLst>
                                            <p:cond delay="0"/>
                                          </p:stCondLst>
                                        </p:cTn>
                                        <p:tgtEl>
                                          <p:spTgt spid="115719"/>
                                        </p:tgtEl>
                                        <p:attrNameLst>
                                          <p:attrName>style.visibility</p:attrName>
                                        </p:attrNameLst>
                                      </p:cBhvr>
                                      <p:to>
                                        <p:strVal val="visible"/>
                                      </p:to>
                                    </p:set>
                                    <p:anim calcmode="lin" valueType="num">
                                      <p:cBhvr>
                                        <p:cTn id="54" dur="1000" fill="hold"/>
                                        <p:tgtEl>
                                          <p:spTgt spid="115719"/>
                                        </p:tgtEl>
                                        <p:attrNameLst>
                                          <p:attrName>ppt_w</p:attrName>
                                        </p:attrNameLst>
                                      </p:cBhvr>
                                      <p:tavLst>
                                        <p:tav tm="0">
                                          <p:val>
                                            <p:fltVal val="0"/>
                                          </p:val>
                                        </p:tav>
                                        <p:tav tm="100000">
                                          <p:val>
                                            <p:strVal val="#ppt_w"/>
                                          </p:val>
                                        </p:tav>
                                      </p:tavLst>
                                    </p:anim>
                                    <p:anim calcmode="lin" valueType="num">
                                      <p:cBhvr>
                                        <p:cTn id="55" dur="1000" fill="hold"/>
                                        <p:tgtEl>
                                          <p:spTgt spid="115719"/>
                                        </p:tgtEl>
                                        <p:attrNameLst>
                                          <p:attrName>ppt_h</p:attrName>
                                        </p:attrNameLst>
                                      </p:cBhvr>
                                      <p:tavLst>
                                        <p:tav tm="0">
                                          <p:val>
                                            <p:fltVal val="0"/>
                                          </p:val>
                                        </p:tav>
                                        <p:tav tm="100000">
                                          <p:val>
                                            <p:strVal val="#ppt_h"/>
                                          </p:val>
                                        </p:tav>
                                      </p:tavLst>
                                    </p:anim>
                                    <p:animEffect transition="in" filter="fade">
                                      <p:cBhvr>
                                        <p:cTn id="56" dur="1000"/>
                                        <p:tgtEl>
                                          <p:spTgt spid="115719"/>
                                        </p:tgtEl>
                                      </p:cBhvr>
                                    </p:animEffect>
                                  </p:childTnLst>
                                </p:cTn>
                              </p:par>
                              <p:par>
                                <p:cTn id="57" presetID="53" presetClass="entr" presetSubtype="0" fill="hold" nodeType="with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p:cTn id="59" dur="1000" fill="hold"/>
                                        <p:tgtEl>
                                          <p:spTgt spid="8"/>
                                        </p:tgtEl>
                                        <p:attrNameLst>
                                          <p:attrName>ppt_w</p:attrName>
                                        </p:attrNameLst>
                                      </p:cBhvr>
                                      <p:tavLst>
                                        <p:tav tm="0">
                                          <p:val>
                                            <p:fltVal val="0"/>
                                          </p:val>
                                        </p:tav>
                                        <p:tav tm="100000">
                                          <p:val>
                                            <p:strVal val="#ppt_w"/>
                                          </p:val>
                                        </p:tav>
                                      </p:tavLst>
                                    </p:anim>
                                    <p:anim calcmode="lin" valueType="num">
                                      <p:cBhvr>
                                        <p:cTn id="60" dur="1000" fill="hold"/>
                                        <p:tgtEl>
                                          <p:spTgt spid="8"/>
                                        </p:tgtEl>
                                        <p:attrNameLst>
                                          <p:attrName>ppt_h</p:attrName>
                                        </p:attrNameLst>
                                      </p:cBhvr>
                                      <p:tavLst>
                                        <p:tav tm="0">
                                          <p:val>
                                            <p:fltVal val="0"/>
                                          </p:val>
                                        </p:tav>
                                        <p:tav tm="100000">
                                          <p:val>
                                            <p:strVal val="#ppt_h"/>
                                          </p:val>
                                        </p:tav>
                                      </p:tavLst>
                                    </p:anim>
                                    <p:animEffect transition="in" filter="fade">
                                      <p:cBhvr>
                                        <p:cTn id="61" dur="1000"/>
                                        <p:tgtEl>
                                          <p:spTgt spid="8"/>
                                        </p:tgtEl>
                                      </p:cBhvr>
                                    </p:animEffect>
                                  </p:childTnLst>
                                </p:cTn>
                              </p:par>
                            </p:childTnLst>
                          </p:cTn>
                        </p:par>
                        <p:par>
                          <p:cTn id="62" fill="hold">
                            <p:stCondLst>
                              <p:cond delay="8000"/>
                            </p:stCondLst>
                            <p:childTnLst>
                              <p:par>
                                <p:cTn id="63" presetID="53" presetClass="entr" presetSubtype="0" fill="hold" nodeType="afterEffect">
                                  <p:stCondLst>
                                    <p:cond delay="0"/>
                                  </p:stCondLst>
                                  <p:childTnLst>
                                    <p:set>
                                      <p:cBhvr>
                                        <p:cTn id="64" dur="1" fill="hold">
                                          <p:stCondLst>
                                            <p:cond delay="0"/>
                                          </p:stCondLst>
                                        </p:cTn>
                                        <p:tgtEl>
                                          <p:spTgt spid="4"/>
                                        </p:tgtEl>
                                        <p:attrNameLst>
                                          <p:attrName>style.visibility</p:attrName>
                                        </p:attrNameLst>
                                      </p:cBhvr>
                                      <p:to>
                                        <p:strVal val="visible"/>
                                      </p:to>
                                    </p:set>
                                    <p:anim calcmode="lin" valueType="num">
                                      <p:cBhvr>
                                        <p:cTn id="65" dur="1000" fill="hold"/>
                                        <p:tgtEl>
                                          <p:spTgt spid="4"/>
                                        </p:tgtEl>
                                        <p:attrNameLst>
                                          <p:attrName>ppt_w</p:attrName>
                                        </p:attrNameLst>
                                      </p:cBhvr>
                                      <p:tavLst>
                                        <p:tav tm="0">
                                          <p:val>
                                            <p:fltVal val="0"/>
                                          </p:val>
                                        </p:tav>
                                        <p:tav tm="100000">
                                          <p:val>
                                            <p:strVal val="#ppt_w"/>
                                          </p:val>
                                        </p:tav>
                                      </p:tavLst>
                                    </p:anim>
                                    <p:anim calcmode="lin" valueType="num">
                                      <p:cBhvr>
                                        <p:cTn id="66" dur="1000" fill="hold"/>
                                        <p:tgtEl>
                                          <p:spTgt spid="4"/>
                                        </p:tgtEl>
                                        <p:attrNameLst>
                                          <p:attrName>ppt_h</p:attrName>
                                        </p:attrNameLst>
                                      </p:cBhvr>
                                      <p:tavLst>
                                        <p:tav tm="0">
                                          <p:val>
                                            <p:fltVal val="0"/>
                                          </p:val>
                                        </p:tav>
                                        <p:tav tm="100000">
                                          <p:val>
                                            <p:strVal val="#ppt_h"/>
                                          </p:val>
                                        </p:tav>
                                      </p:tavLst>
                                    </p:anim>
                                    <p:animEffect transition="in" filter="fade">
                                      <p:cBhvr>
                                        <p:cTn id="67" dur="1000"/>
                                        <p:tgtEl>
                                          <p:spTgt spid="4"/>
                                        </p:tgtEl>
                                      </p:cBhvr>
                                    </p:animEffect>
                                  </p:childTnLst>
                                </p:cTn>
                              </p:par>
                            </p:childTnLst>
                          </p:cTn>
                        </p:par>
                        <p:par>
                          <p:cTn id="68" fill="hold">
                            <p:stCondLst>
                              <p:cond delay="9000"/>
                            </p:stCondLst>
                            <p:childTnLst>
                              <p:par>
                                <p:cTn id="69" presetID="53" presetClass="entr" presetSubtype="0" fill="hold" nodeType="after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p:cTn id="71" dur="1000" fill="hold"/>
                                        <p:tgtEl>
                                          <p:spTgt spid="3"/>
                                        </p:tgtEl>
                                        <p:attrNameLst>
                                          <p:attrName>ppt_w</p:attrName>
                                        </p:attrNameLst>
                                      </p:cBhvr>
                                      <p:tavLst>
                                        <p:tav tm="0">
                                          <p:val>
                                            <p:fltVal val="0"/>
                                          </p:val>
                                        </p:tav>
                                        <p:tav tm="100000">
                                          <p:val>
                                            <p:strVal val="#ppt_w"/>
                                          </p:val>
                                        </p:tav>
                                      </p:tavLst>
                                    </p:anim>
                                    <p:anim calcmode="lin" valueType="num">
                                      <p:cBhvr>
                                        <p:cTn id="72" dur="1000" fill="hold"/>
                                        <p:tgtEl>
                                          <p:spTgt spid="3"/>
                                        </p:tgtEl>
                                        <p:attrNameLst>
                                          <p:attrName>ppt_h</p:attrName>
                                        </p:attrNameLst>
                                      </p:cBhvr>
                                      <p:tavLst>
                                        <p:tav tm="0">
                                          <p:val>
                                            <p:fltVal val="0"/>
                                          </p:val>
                                        </p:tav>
                                        <p:tav tm="100000">
                                          <p:val>
                                            <p:strVal val="#ppt_h"/>
                                          </p:val>
                                        </p:tav>
                                      </p:tavLst>
                                    </p:anim>
                                    <p:animEffect transition="in" filter="fade">
                                      <p:cBhvr>
                                        <p:cTn id="73" dur="1000"/>
                                        <p:tgtEl>
                                          <p:spTgt spid="3"/>
                                        </p:tgtEl>
                                      </p:cBhvr>
                                    </p:animEffect>
                                  </p:childTnLst>
                                </p:cTn>
                              </p:par>
                            </p:childTnLst>
                          </p:cTn>
                        </p:par>
                        <p:par>
                          <p:cTn id="74" fill="hold">
                            <p:stCondLst>
                              <p:cond delay="10000"/>
                            </p:stCondLst>
                            <p:childTnLst>
                              <p:par>
                                <p:cTn id="75" presetID="53" presetClass="entr" presetSubtype="0" fill="hold" nodeType="afterEffect">
                                  <p:stCondLst>
                                    <p:cond delay="0"/>
                                  </p:stCondLst>
                                  <p:childTnLst>
                                    <p:set>
                                      <p:cBhvr>
                                        <p:cTn id="76" dur="1" fill="hold">
                                          <p:stCondLst>
                                            <p:cond delay="0"/>
                                          </p:stCondLst>
                                        </p:cTn>
                                        <p:tgtEl>
                                          <p:spTgt spid="2"/>
                                        </p:tgtEl>
                                        <p:attrNameLst>
                                          <p:attrName>style.visibility</p:attrName>
                                        </p:attrNameLst>
                                      </p:cBhvr>
                                      <p:to>
                                        <p:strVal val="visible"/>
                                      </p:to>
                                    </p:set>
                                    <p:anim calcmode="lin" valueType="num">
                                      <p:cBhvr>
                                        <p:cTn id="77" dur="1000" fill="hold"/>
                                        <p:tgtEl>
                                          <p:spTgt spid="2"/>
                                        </p:tgtEl>
                                        <p:attrNameLst>
                                          <p:attrName>ppt_w</p:attrName>
                                        </p:attrNameLst>
                                      </p:cBhvr>
                                      <p:tavLst>
                                        <p:tav tm="0">
                                          <p:val>
                                            <p:fltVal val="0"/>
                                          </p:val>
                                        </p:tav>
                                        <p:tav tm="100000">
                                          <p:val>
                                            <p:strVal val="#ppt_w"/>
                                          </p:val>
                                        </p:tav>
                                      </p:tavLst>
                                    </p:anim>
                                    <p:anim calcmode="lin" valueType="num">
                                      <p:cBhvr>
                                        <p:cTn id="78" dur="1000" fill="hold"/>
                                        <p:tgtEl>
                                          <p:spTgt spid="2"/>
                                        </p:tgtEl>
                                        <p:attrNameLst>
                                          <p:attrName>ppt_h</p:attrName>
                                        </p:attrNameLst>
                                      </p:cBhvr>
                                      <p:tavLst>
                                        <p:tav tm="0">
                                          <p:val>
                                            <p:fltVal val="0"/>
                                          </p:val>
                                        </p:tav>
                                        <p:tav tm="100000">
                                          <p:val>
                                            <p:strVal val="#ppt_h"/>
                                          </p:val>
                                        </p:tav>
                                      </p:tavLst>
                                    </p:anim>
                                    <p:animEffect transition="in" filter="fade">
                                      <p:cBhvr>
                                        <p:cTn id="79" dur="1000"/>
                                        <p:tgtEl>
                                          <p:spTgt spid="2"/>
                                        </p:tgtEl>
                                      </p:cBhvr>
                                    </p:animEffect>
                                  </p:childTnLst>
                                </p:cTn>
                              </p:par>
                            </p:childTnLst>
                          </p:cTn>
                        </p:par>
                        <p:par>
                          <p:cTn id="80" fill="hold">
                            <p:stCondLst>
                              <p:cond delay="11000"/>
                            </p:stCondLst>
                            <p:childTnLst>
                              <p:par>
                                <p:cTn id="81" presetID="53" presetClass="entr" presetSubtype="0" fill="hold" nodeType="after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p:cTn id="83" dur="1000" fill="hold"/>
                                        <p:tgtEl>
                                          <p:spTgt spid="9"/>
                                        </p:tgtEl>
                                        <p:attrNameLst>
                                          <p:attrName>ppt_w</p:attrName>
                                        </p:attrNameLst>
                                      </p:cBhvr>
                                      <p:tavLst>
                                        <p:tav tm="0">
                                          <p:val>
                                            <p:fltVal val="0"/>
                                          </p:val>
                                        </p:tav>
                                        <p:tav tm="100000">
                                          <p:val>
                                            <p:strVal val="#ppt_w"/>
                                          </p:val>
                                        </p:tav>
                                      </p:tavLst>
                                    </p:anim>
                                    <p:anim calcmode="lin" valueType="num">
                                      <p:cBhvr>
                                        <p:cTn id="84" dur="1000" fill="hold"/>
                                        <p:tgtEl>
                                          <p:spTgt spid="9"/>
                                        </p:tgtEl>
                                        <p:attrNameLst>
                                          <p:attrName>ppt_h</p:attrName>
                                        </p:attrNameLst>
                                      </p:cBhvr>
                                      <p:tavLst>
                                        <p:tav tm="0">
                                          <p:val>
                                            <p:fltVal val="0"/>
                                          </p:val>
                                        </p:tav>
                                        <p:tav tm="100000">
                                          <p:val>
                                            <p:strVal val="#ppt_h"/>
                                          </p:val>
                                        </p:tav>
                                      </p:tavLst>
                                    </p:anim>
                                    <p:animEffect transition="in" filter="fade">
                                      <p:cBhvr>
                                        <p:cTn id="85" dur="1000"/>
                                        <p:tgtEl>
                                          <p:spTgt spid="9"/>
                                        </p:tgtEl>
                                      </p:cBhvr>
                                    </p:animEffect>
                                  </p:childTnLst>
                                </p:cTn>
                              </p:par>
                            </p:childTnLst>
                          </p:cTn>
                        </p:par>
                        <p:par>
                          <p:cTn id="86" fill="hold">
                            <p:stCondLst>
                              <p:cond delay="12000"/>
                            </p:stCondLst>
                            <p:childTnLst>
                              <p:par>
                                <p:cTn id="87" presetID="53" presetClass="entr" presetSubtype="0" fill="hold" nodeType="afterEffect">
                                  <p:stCondLst>
                                    <p:cond delay="0"/>
                                  </p:stCondLst>
                                  <p:childTnLst>
                                    <p:set>
                                      <p:cBhvr>
                                        <p:cTn id="88" dur="1" fill="hold">
                                          <p:stCondLst>
                                            <p:cond delay="0"/>
                                          </p:stCondLst>
                                        </p:cTn>
                                        <p:tgtEl>
                                          <p:spTgt spid="7"/>
                                        </p:tgtEl>
                                        <p:attrNameLst>
                                          <p:attrName>style.visibility</p:attrName>
                                        </p:attrNameLst>
                                      </p:cBhvr>
                                      <p:to>
                                        <p:strVal val="visible"/>
                                      </p:to>
                                    </p:set>
                                    <p:anim calcmode="lin" valueType="num">
                                      <p:cBhvr>
                                        <p:cTn id="89" dur="1000" fill="hold"/>
                                        <p:tgtEl>
                                          <p:spTgt spid="7"/>
                                        </p:tgtEl>
                                        <p:attrNameLst>
                                          <p:attrName>ppt_w</p:attrName>
                                        </p:attrNameLst>
                                      </p:cBhvr>
                                      <p:tavLst>
                                        <p:tav tm="0">
                                          <p:val>
                                            <p:fltVal val="0"/>
                                          </p:val>
                                        </p:tav>
                                        <p:tav tm="100000">
                                          <p:val>
                                            <p:strVal val="#ppt_w"/>
                                          </p:val>
                                        </p:tav>
                                      </p:tavLst>
                                    </p:anim>
                                    <p:anim calcmode="lin" valueType="num">
                                      <p:cBhvr>
                                        <p:cTn id="90" dur="1000" fill="hold"/>
                                        <p:tgtEl>
                                          <p:spTgt spid="7"/>
                                        </p:tgtEl>
                                        <p:attrNameLst>
                                          <p:attrName>ppt_h</p:attrName>
                                        </p:attrNameLst>
                                      </p:cBhvr>
                                      <p:tavLst>
                                        <p:tav tm="0">
                                          <p:val>
                                            <p:fltVal val="0"/>
                                          </p:val>
                                        </p:tav>
                                        <p:tav tm="100000">
                                          <p:val>
                                            <p:strVal val="#ppt_h"/>
                                          </p:val>
                                        </p:tav>
                                      </p:tavLst>
                                    </p:anim>
                                    <p:animEffect transition="in" filter="fade">
                                      <p:cBhvr>
                                        <p:cTn id="91" dur="1000"/>
                                        <p:tgtEl>
                                          <p:spTgt spid="7"/>
                                        </p:tgtEl>
                                      </p:cBhvr>
                                    </p:animEffect>
                                  </p:childTnLst>
                                </p:cTn>
                              </p:par>
                            </p:childTnLst>
                          </p:cTn>
                        </p:par>
                        <p:par>
                          <p:cTn id="92" fill="hold">
                            <p:stCondLst>
                              <p:cond delay="13000"/>
                            </p:stCondLst>
                            <p:childTnLst>
                              <p:par>
                                <p:cTn id="93" presetID="53" presetClass="entr" presetSubtype="0" fill="hold" nodeType="afterEffect">
                                  <p:stCondLst>
                                    <p:cond delay="0"/>
                                  </p:stCondLst>
                                  <p:childTnLst>
                                    <p:set>
                                      <p:cBhvr>
                                        <p:cTn id="94" dur="1" fill="hold">
                                          <p:stCondLst>
                                            <p:cond delay="0"/>
                                          </p:stCondLst>
                                        </p:cTn>
                                        <p:tgtEl>
                                          <p:spTgt spid="6"/>
                                        </p:tgtEl>
                                        <p:attrNameLst>
                                          <p:attrName>style.visibility</p:attrName>
                                        </p:attrNameLst>
                                      </p:cBhvr>
                                      <p:to>
                                        <p:strVal val="visible"/>
                                      </p:to>
                                    </p:set>
                                    <p:anim calcmode="lin" valueType="num">
                                      <p:cBhvr>
                                        <p:cTn id="95" dur="1000" fill="hold"/>
                                        <p:tgtEl>
                                          <p:spTgt spid="6"/>
                                        </p:tgtEl>
                                        <p:attrNameLst>
                                          <p:attrName>ppt_w</p:attrName>
                                        </p:attrNameLst>
                                      </p:cBhvr>
                                      <p:tavLst>
                                        <p:tav tm="0">
                                          <p:val>
                                            <p:fltVal val="0"/>
                                          </p:val>
                                        </p:tav>
                                        <p:tav tm="100000">
                                          <p:val>
                                            <p:strVal val="#ppt_w"/>
                                          </p:val>
                                        </p:tav>
                                      </p:tavLst>
                                    </p:anim>
                                    <p:anim calcmode="lin" valueType="num">
                                      <p:cBhvr>
                                        <p:cTn id="96" dur="1000" fill="hold"/>
                                        <p:tgtEl>
                                          <p:spTgt spid="6"/>
                                        </p:tgtEl>
                                        <p:attrNameLst>
                                          <p:attrName>ppt_h</p:attrName>
                                        </p:attrNameLst>
                                      </p:cBhvr>
                                      <p:tavLst>
                                        <p:tav tm="0">
                                          <p:val>
                                            <p:fltVal val="0"/>
                                          </p:val>
                                        </p:tav>
                                        <p:tav tm="100000">
                                          <p:val>
                                            <p:strVal val="#ppt_h"/>
                                          </p:val>
                                        </p:tav>
                                      </p:tavLst>
                                    </p:anim>
                                    <p:animEffect transition="in" filter="fade">
                                      <p:cBhvr>
                                        <p:cTn id="97" dur="1000"/>
                                        <p:tgtEl>
                                          <p:spTgt spid="6"/>
                                        </p:tgtEl>
                                      </p:cBhvr>
                                    </p:animEffect>
                                  </p:childTnLst>
                                </p:cTn>
                              </p:par>
                            </p:childTnLst>
                          </p:cTn>
                        </p:par>
                        <p:par>
                          <p:cTn id="98" fill="hold">
                            <p:stCondLst>
                              <p:cond delay="14000"/>
                            </p:stCondLst>
                            <p:childTnLst>
                              <p:par>
                                <p:cTn id="99" presetID="53" presetClass="entr" presetSubtype="0" fill="hold" nodeType="afterEffect">
                                  <p:stCondLst>
                                    <p:cond delay="0"/>
                                  </p:stCondLst>
                                  <p:childTnLst>
                                    <p:set>
                                      <p:cBhvr>
                                        <p:cTn id="100" dur="1" fill="hold">
                                          <p:stCondLst>
                                            <p:cond delay="0"/>
                                          </p:stCondLst>
                                        </p:cTn>
                                        <p:tgtEl>
                                          <p:spTgt spid="5"/>
                                        </p:tgtEl>
                                        <p:attrNameLst>
                                          <p:attrName>style.visibility</p:attrName>
                                        </p:attrNameLst>
                                      </p:cBhvr>
                                      <p:to>
                                        <p:strVal val="visible"/>
                                      </p:to>
                                    </p:set>
                                    <p:anim calcmode="lin" valueType="num">
                                      <p:cBhvr>
                                        <p:cTn id="101" dur="1000" fill="hold"/>
                                        <p:tgtEl>
                                          <p:spTgt spid="5"/>
                                        </p:tgtEl>
                                        <p:attrNameLst>
                                          <p:attrName>ppt_w</p:attrName>
                                        </p:attrNameLst>
                                      </p:cBhvr>
                                      <p:tavLst>
                                        <p:tav tm="0">
                                          <p:val>
                                            <p:fltVal val="0"/>
                                          </p:val>
                                        </p:tav>
                                        <p:tav tm="100000">
                                          <p:val>
                                            <p:strVal val="#ppt_w"/>
                                          </p:val>
                                        </p:tav>
                                      </p:tavLst>
                                    </p:anim>
                                    <p:anim calcmode="lin" valueType="num">
                                      <p:cBhvr>
                                        <p:cTn id="102" dur="1000" fill="hold"/>
                                        <p:tgtEl>
                                          <p:spTgt spid="5"/>
                                        </p:tgtEl>
                                        <p:attrNameLst>
                                          <p:attrName>ppt_h</p:attrName>
                                        </p:attrNameLst>
                                      </p:cBhvr>
                                      <p:tavLst>
                                        <p:tav tm="0">
                                          <p:val>
                                            <p:fltVal val="0"/>
                                          </p:val>
                                        </p:tav>
                                        <p:tav tm="100000">
                                          <p:val>
                                            <p:strVal val="#ppt_h"/>
                                          </p:val>
                                        </p:tav>
                                      </p:tavLst>
                                    </p:anim>
                                    <p:animEffect transition="in" filter="fade">
                                      <p:cBhvr>
                                        <p:cTn id="10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nimBg="1"/>
      <p:bldP spid="115715" grpId="0" animBg="1"/>
      <p:bldP spid="115716" grpId="0" animBg="1"/>
      <p:bldP spid="115717" grpId="0" animBg="1"/>
      <p:bldP spid="115718" grpId="0" animBg="1"/>
      <p:bldP spid="115719" grpId="0" animBg="1"/>
      <p:bldP spid="115720" grpId="0"/>
      <p:bldP spid="115721" grpId="0"/>
      <p:bldP spid="115746"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a:xfrm>
            <a:off x="1752600" y="280988"/>
            <a:ext cx="8686800" cy="476250"/>
          </a:xfrm>
        </p:spPr>
        <p:txBody>
          <a:bodyPr anchor="ctr">
            <a:normAutofit fontScale="90000"/>
          </a:bodyPr>
          <a:lstStyle/>
          <a:p>
            <a:pPr algn="ctr"/>
            <a:r>
              <a:rPr lang="en-US" b="1" smtClean="0"/>
              <a:t>Phân loại HTTT tổ chức</a:t>
            </a:r>
          </a:p>
        </p:txBody>
      </p:sp>
      <p:sp>
        <p:nvSpPr>
          <p:cNvPr id="416771" name="Rectangle 3"/>
          <p:cNvSpPr>
            <a:spLocks noGrp="1" noChangeArrowheads="1"/>
          </p:cNvSpPr>
          <p:nvPr>
            <p:ph type="body" idx="4294967295"/>
          </p:nvPr>
        </p:nvSpPr>
        <p:spPr>
          <a:xfrm>
            <a:off x="2611624" y="1219200"/>
            <a:ext cx="7467600" cy="4575176"/>
          </a:xfrm>
        </p:spPr>
        <p:txBody>
          <a:bodyPr>
            <a:normAutofit lnSpcReduction="10000"/>
          </a:bodyPr>
          <a:lstStyle/>
          <a:p>
            <a:pPr>
              <a:lnSpc>
                <a:spcPct val="90000"/>
              </a:lnSpc>
            </a:pPr>
            <a:r>
              <a:rPr lang="en-US" sz="2500" dirty="0">
                <a:solidFill>
                  <a:srgbClr val="FF0000"/>
                </a:solidFill>
              </a:rPr>
              <a:t>TPS </a:t>
            </a:r>
            <a:r>
              <a:rPr lang="en-US" sz="2500" dirty="0"/>
              <a:t>–Transaction Processing </a:t>
            </a:r>
            <a:r>
              <a:rPr lang="en-US" sz="2500" dirty="0" err="1"/>
              <a:t>System:Hệ</a:t>
            </a:r>
            <a:r>
              <a:rPr lang="en-US" sz="2500" dirty="0"/>
              <a:t> </a:t>
            </a:r>
            <a:r>
              <a:rPr lang="en-US" sz="2500" dirty="0" err="1"/>
              <a:t>xử</a:t>
            </a:r>
            <a:r>
              <a:rPr lang="en-US" sz="2500" dirty="0"/>
              <a:t> </a:t>
            </a:r>
            <a:r>
              <a:rPr lang="en-US" sz="2500" dirty="0" err="1"/>
              <a:t>lý</a:t>
            </a:r>
            <a:r>
              <a:rPr lang="en-US" sz="2500" dirty="0"/>
              <a:t> </a:t>
            </a:r>
            <a:r>
              <a:rPr lang="en-US" sz="2500" dirty="0" err="1"/>
              <a:t>giao</a:t>
            </a:r>
            <a:r>
              <a:rPr lang="en-US" sz="2500" dirty="0"/>
              <a:t> </a:t>
            </a:r>
            <a:r>
              <a:rPr lang="en-US" sz="2500" dirty="0" err="1"/>
              <a:t>dịch</a:t>
            </a:r>
            <a:r>
              <a:rPr lang="en-US" sz="2500" dirty="0"/>
              <a:t>  </a:t>
            </a:r>
          </a:p>
          <a:p>
            <a:pPr>
              <a:lnSpc>
                <a:spcPct val="90000"/>
              </a:lnSpc>
            </a:pPr>
            <a:r>
              <a:rPr lang="en-US" sz="2500" dirty="0">
                <a:solidFill>
                  <a:srgbClr val="FF0000"/>
                </a:solidFill>
              </a:rPr>
              <a:t>MIS </a:t>
            </a:r>
            <a:r>
              <a:rPr lang="en-US" sz="2500" dirty="0"/>
              <a:t>–Management Information System: </a:t>
            </a:r>
            <a:r>
              <a:rPr lang="en-US" sz="2500" dirty="0" err="1"/>
              <a:t>Hệ</a:t>
            </a:r>
            <a:r>
              <a:rPr lang="en-US" sz="2500" dirty="0"/>
              <a:t> </a:t>
            </a:r>
            <a:r>
              <a:rPr lang="en-US" sz="2500" dirty="0" err="1"/>
              <a:t>thông</a:t>
            </a:r>
            <a:r>
              <a:rPr lang="en-US" sz="2500" dirty="0"/>
              <a:t> tin </a:t>
            </a:r>
            <a:r>
              <a:rPr lang="en-US" sz="2500" dirty="0" err="1"/>
              <a:t>quản</a:t>
            </a:r>
            <a:r>
              <a:rPr lang="en-US" sz="2500" dirty="0"/>
              <a:t> </a:t>
            </a:r>
            <a:r>
              <a:rPr lang="en-US" sz="2500" dirty="0" err="1"/>
              <a:t>lý</a:t>
            </a:r>
            <a:r>
              <a:rPr lang="en-US" sz="2500" dirty="0"/>
              <a:t> </a:t>
            </a:r>
          </a:p>
          <a:p>
            <a:pPr>
              <a:lnSpc>
                <a:spcPct val="90000"/>
              </a:lnSpc>
            </a:pPr>
            <a:r>
              <a:rPr lang="en-US" sz="2500" dirty="0">
                <a:solidFill>
                  <a:srgbClr val="FF0000"/>
                </a:solidFill>
              </a:rPr>
              <a:t>DSS </a:t>
            </a:r>
            <a:r>
              <a:rPr lang="en-US" sz="2500" dirty="0"/>
              <a:t>–Decision Support System: </a:t>
            </a:r>
            <a:r>
              <a:rPr lang="en-US" sz="2500" dirty="0" err="1"/>
              <a:t>Hệ</a:t>
            </a:r>
            <a:r>
              <a:rPr lang="en-US" sz="2500" dirty="0"/>
              <a:t> </a:t>
            </a:r>
            <a:r>
              <a:rPr lang="en-US" sz="2500" dirty="0" err="1"/>
              <a:t>hỗ</a:t>
            </a:r>
            <a:r>
              <a:rPr lang="en-US" sz="2500" dirty="0"/>
              <a:t> </a:t>
            </a:r>
            <a:r>
              <a:rPr lang="en-US" sz="2500" dirty="0" err="1"/>
              <a:t>trợ</a:t>
            </a:r>
            <a:r>
              <a:rPr lang="en-US" sz="2500" dirty="0"/>
              <a:t> QĐ </a:t>
            </a:r>
          </a:p>
          <a:p>
            <a:pPr>
              <a:lnSpc>
                <a:spcPct val="90000"/>
              </a:lnSpc>
            </a:pPr>
            <a:r>
              <a:rPr lang="en-US" sz="2500" dirty="0">
                <a:solidFill>
                  <a:srgbClr val="FF0000"/>
                </a:solidFill>
              </a:rPr>
              <a:t>EIS </a:t>
            </a:r>
            <a:r>
              <a:rPr lang="en-US" sz="2500" dirty="0"/>
              <a:t>–Executive Information System: </a:t>
            </a:r>
            <a:r>
              <a:rPr lang="en-US" sz="2500" dirty="0" err="1"/>
              <a:t>Hệ</a:t>
            </a:r>
            <a:r>
              <a:rPr lang="en-US" sz="2500" dirty="0"/>
              <a:t> </a:t>
            </a:r>
            <a:r>
              <a:rPr lang="en-US" sz="2500" dirty="0" err="1"/>
              <a:t>hỗ</a:t>
            </a:r>
            <a:r>
              <a:rPr lang="en-US" sz="2500" dirty="0"/>
              <a:t> </a:t>
            </a:r>
            <a:r>
              <a:rPr lang="en-US" sz="2500" dirty="0" err="1"/>
              <a:t>trợ</a:t>
            </a:r>
            <a:r>
              <a:rPr lang="en-US" sz="2500" dirty="0"/>
              <a:t> </a:t>
            </a:r>
            <a:r>
              <a:rPr lang="en-US" sz="2500" dirty="0" err="1"/>
              <a:t>lãnh</a:t>
            </a:r>
            <a:r>
              <a:rPr lang="en-US" sz="2500" dirty="0"/>
              <a:t> </a:t>
            </a:r>
            <a:r>
              <a:rPr lang="en-US" sz="2500" dirty="0" err="1"/>
              <a:t>đạo</a:t>
            </a:r>
            <a:r>
              <a:rPr lang="en-US" sz="2500" dirty="0"/>
              <a:t> </a:t>
            </a:r>
          </a:p>
          <a:p>
            <a:pPr>
              <a:lnSpc>
                <a:spcPct val="90000"/>
              </a:lnSpc>
            </a:pPr>
            <a:r>
              <a:rPr lang="en-US" sz="2500" dirty="0">
                <a:solidFill>
                  <a:srgbClr val="FF0000"/>
                </a:solidFill>
              </a:rPr>
              <a:t>ES </a:t>
            </a:r>
            <a:r>
              <a:rPr lang="en-US" sz="2500" dirty="0"/>
              <a:t>–Expert System : </a:t>
            </a:r>
            <a:r>
              <a:rPr lang="en-US" sz="2500" dirty="0" err="1"/>
              <a:t>Hệ</a:t>
            </a:r>
            <a:r>
              <a:rPr lang="en-US" sz="2500" dirty="0"/>
              <a:t> </a:t>
            </a:r>
            <a:r>
              <a:rPr lang="en-US" sz="2500" dirty="0" err="1"/>
              <a:t>chuyên</a:t>
            </a:r>
            <a:r>
              <a:rPr lang="en-US" sz="2500" dirty="0"/>
              <a:t> </a:t>
            </a:r>
            <a:r>
              <a:rPr lang="en-US" sz="2500" dirty="0" err="1"/>
              <a:t>gia</a:t>
            </a:r>
            <a:endParaRPr lang="en-US" sz="2500" dirty="0"/>
          </a:p>
          <a:p>
            <a:pPr>
              <a:lnSpc>
                <a:spcPct val="90000"/>
              </a:lnSpc>
            </a:pPr>
            <a:r>
              <a:rPr lang="en-US" sz="2500" dirty="0">
                <a:solidFill>
                  <a:srgbClr val="FF0000"/>
                </a:solidFill>
              </a:rPr>
              <a:t>KMS </a:t>
            </a:r>
            <a:r>
              <a:rPr lang="en-US" sz="2500" dirty="0"/>
              <a:t>–Knowledge Management System: </a:t>
            </a:r>
            <a:r>
              <a:rPr lang="en-US" sz="2500" dirty="0" err="1"/>
              <a:t>Hệ</a:t>
            </a:r>
            <a:r>
              <a:rPr lang="en-US" sz="2500" dirty="0"/>
              <a:t> </a:t>
            </a:r>
            <a:r>
              <a:rPr lang="en-US" sz="2500" dirty="0" err="1"/>
              <a:t>quản</a:t>
            </a:r>
            <a:r>
              <a:rPr lang="en-US" sz="2500" dirty="0"/>
              <a:t> </a:t>
            </a:r>
            <a:r>
              <a:rPr lang="en-US" sz="2500" dirty="0" err="1"/>
              <a:t>trị</a:t>
            </a:r>
            <a:r>
              <a:rPr lang="en-US" sz="2500" dirty="0"/>
              <a:t> tri </a:t>
            </a:r>
            <a:r>
              <a:rPr lang="en-US" sz="2500" dirty="0" err="1"/>
              <a:t>thức</a:t>
            </a:r>
            <a:r>
              <a:rPr lang="en-US" sz="2500" dirty="0"/>
              <a:t> </a:t>
            </a:r>
            <a:r>
              <a:rPr lang="en-US" sz="2500" dirty="0" err="1"/>
              <a:t>và</a:t>
            </a:r>
            <a:r>
              <a:rPr lang="en-US" sz="2500" dirty="0"/>
              <a:t> </a:t>
            </a:r>
            <a:r>
              <a:rPr lang="en-US" sz="2500" dirty="0" err="1"/>
              <a:t>tự</a:t>
            </a:r>
            <a:r>
              <a:rPr lang="en-US" sz="2500" dirty="0"/>
              <a:t> </a:t>
            </a:r>
            <a:r>
              <a:rPr lang="en-US" sz="2500" dirty="0" err="1"/>
              <a:t>động</a:t>
            </a:r>
            <a:r>
              <a:rPr lang="en-US" sz="2500" dirty="0"/>
              <a:t> </a:t>
            </a:r>
            <a:r>
              <a:rPr lang="en-US" sz="2500" dirty="0" err="1"/>
              <a:t>hoá</a:t>
            </a:r>
            <a:r>
              <a:rPr lang="en-US" sz="2500" dirty="0"/>
              <a:t> </a:t>
            </a:r>
            <a:r>
              <a:rPr lang="en-US" sz="2500" dirty="0" err="1" smtClean="0"/>
              <a:t>văn</a:t>
            </a:r>
            <a:r>
              <a:rPr lang="en-US" sz="2500" dirty="0" smtClean="0"/>
              <a:t> </a:t>
            </a:r>
            <a:r>
              <a:rPr lang="en-US" sz="2500" dirty="0" err="1" smtClean="0"/>
              <a:t>phòng</a:t>
            </a:r>
            <a:endParaRPr lang="en-US" sz="2500" dirty="0"/>
          </a:p>
          <a:p>
            <a:pPr>
              <a:lnSpc>
                <a:spcPct val="90000"/>
              </a:lnSpc>
            </a:pPr>
            <a:r>
              <a:rPr lang="en-US" sz="2500" dirty="0">
                <a:solidFill>
                  <a:srgbClr val="FF0000"/>
                </a:solidFill>
              </a:rPr>
              <a:t>DW </a:t>
            </a:r>
            <a:r>
              <a:rPr lang="en-US" sz="2500" dirty="0"/>
              <a:t>–Data </a:t>
            </a:r>
            <a:r>
              <a:rPr lang="en-US" sz="2500" dirty="0" err="1"/>
              <a:t>WareHouse</a:t>
            </a:r>
            <a:r>
              <a:rPr lang="en-US" sz="2500" dirty="0"/>
              <a:t>: Kho </a:t>
            </a:r>
            <a:r>
              <a:rPr lang="en-US" sz="2500" dirty="0" err="1"/>
              <a:t>dữ</a:t>
            </a:r>
            <a:r>
              <a:rPr lang="en-US" sz="2500" dirty="0"/>
              <a:t> </a:t>
            </a:r>
            <a:r>
              <a:rPr lang="en-US" sz="2500" dirty="0" err="1"/>
              <a:t>liệu</a:t>
            </a:r>
            <a:r>
              <a:rPr lang="en-US" sz="2500" dirty="0"/>
              <a:t>, </a:t>
            </a:r>
            <a:r>
              <a:rPr lang="en-US" sz="2500" dirty="0" err="1"/>
              <a:t>sử</a:t>
            </a:r>
            <a:r>
              <a:rPr lang="en-US" sz="2500" dirty="0"/>
              <a:t> </a:t>
            </a:r>
            <a:r>
              <a:rPr lang="en-US" sz="2500" dirty="0" err="1"/>
              <a:t>dụng</a:t>
            </a:r>
            <a:r>
              <a:rPr lang="en-US" sz="2500" dirty="0"/>
              <a:t> </a:t>
            </a:r>
            <a:r>
              <a:rPr lang="en-US" sz="2500" dirty="0" err="1"/>
              <a:t>các</a:t>
            </a:r>
            <a:r>
              <a:rPr lang="en-US" sz="2500" dirty="0"/>
              <a:t> </a:t>
            </a:r>
            <a:r>
              <a:rPr lang="en-US" sz="2500" dirty="0" err="1"/>
              <a:t>công</a:t>
            </a:r>
            <a:r>
              <a:rPr lang="en-US" sz="2500" dirty="0"/>
              <a:t> </a:t>
            </a:r>
            <a:r>
              <a:rPr lang="en-US" sz="2500" dirty="0" err="1"/>
              <a:t>cụ</a:t>
            </a:r>
            <a:r>
              <a:rPr lang="en-US" sz="2500" dirty="0"/>
              <a:t> </a:t>
            </a:r>
            <a:r>
              <a:rPr lang="en-US" sz="2500" dirty="0" err="1"/>
              <a:t>khai</a:t>
            </a:r>
            <a:r>
              <a:rPr lang="en-US" sz="2500" dirty="0"/>
              <a:t> </a:t>
            </a:r>
            <a:r>
              <a:rPr lang="en-US" sz="2500" dirty="0" err="1"/>
              <a:t>mỏ</a:t>
            </a:r>
            <a:r>
              <a:rPr lang="en-US" sz="2500" dirty="0"/>
              <a:t> </a:t>
            </a:r>
            <a:r>
              <a:rPr lang="en-US" sz="2500" dirty="0" err="1"/>
              <a:t>dữ</a:t>
            </a:r>
            <a:r>
              <a:rPr lang="en-US" sz="2500" dirty="0"/>
              <a:t> </a:t>
            </a:r>
            <a:r>
              <a:rPr lang="en-US" sz="2500" dirty="0" err="1"/>
              <a:t>liệu</a:t>
            </a:r>
            <a:r>
              <a:rPr lang="en-US" sz="2500" dirty="0"/>
              <a:t> </a:t>
            </a:r>
            <a:r>
              <a:rPr lang="en-US" sz="2500" dirty="0" err="1"/>
              <a:t>để</a:t>
            </a:r>
            <a:r>
              <a:rPr lang="en-US" sz="2500" dirty="0"/>
              <a:t> </a:t>
            </a:r>
            <a:r>
              <a:rPr lang="en-US" sz="2500" dirty="0" err="1"/>
              <a:t>rút</a:t>
            </a:r>
            <a:r>
              <a:rPr lang="en-US" sz="2500" dirty="0"/>
              <a:t> </a:t>
            </a:r>
            <a:r>
              <a:rPr lang="en-US" sz="2500" dirty="0" err="1"/>
              <a:t>ra</a:t>
            </a:r>
            <a:r>
              <a:rPr lang="en-US" sz="2500" dirty="0"/>
              <a:t> tri </a:t>
            </a:r>
            <a:r>
              <a:rPr lang="en-US" sz="2500" dirty="0" err="1"/>
              <a:t>thức</a:t>
            </a:r>
            <a:endParaRPr lang="en-US" sz="2500" dirty="0"/>
          </a:p>
        </p:txBody>
      </p:sp>
    </p:spTree>
    <p:extLst>
      <p:ext uri="{BB962C8B-B14F-4D97-AF65-F5344CB8AC3E}">
        <p14:creationId xmlns:p14="http://schemas.microsoft.com/office/powerpoint/2010/main" val="11731673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19810"/>
                                        </p:tgtEl>
                                        <p:attrNameLst>
                                          <p:attrName>style.visibility</p:attrName>
                                        </p:attrNameLst>
                                      </p:cBhvr>
                                      <p:to>
                                        <p:strVal val="visible"/>
                                      </p:to>
                                    </p:set>
                                    <p:anim calcmode="lin" valueType="num">
                                      <p:cBhvr>
                                        <p:cTn id="7" dur="1000" fill="hold"/>
                                        <p:tgtEl>
                                          <p:spTgt spid="119810"/>
                                        </p:tgtEl>
                                        <p:attrNameLst>
                                          <p:attrName>ppt_x</p:attrName>
                                        </p:attrNameLst>
                                      </p:cBhvr>
                                      <p:tavLst>
                                        <p:tav tm="0">
                                          <p:val>
                                            <p:strVal val="#ppt_x-.2"/>
                                          </p:val>
                                        </p:tav>
                                        <p:tav tm="100000">
                                          <p:val>
                                            <p:strVal val="#ppt_x"/>
                                          </p:val>
                                        </p:tav>
                                      </p:tavLst>
                                    </p:anim>
                                    <p:anim calcmode="lin" valueType="num">
                                      <p:cBhvr>
                                        <p:cTn id="8" dur="1000" fill="hold"/>
                                        <p:tgtEl>
                                          <p:spTgt spid="1198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9810"/>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416771">
                                            <p:txEl>
                                              <p:pRg st="0" end="0"/>
                                            </p:txEl>
                                          </p:spTgt>
                                        </p:tgtEl>
                                        <p:attrNameLst>
                                          <p:attrName>style.visibility</p:attrName>
                                        </p:attrNameLst>
                                      </p:cBhvr>
                                      <p:to>
                                        <p:strVal val="visible"/>
                                      </p:to>
                                    </p:set>
                                    <p:animEffect transition="in" filter="fade">
                                      <p:cBhvr>
                                        <p:cTn id="14" dur="500"/>
                                        <p:tgtEl>
                                          <p:spTgt spid="416771">
                                            <p:txEl>
                                              <p:pRg st="0" end="0"/>
                                            </p:txEl>
                                          </p:spTgt>
                                        </p:tgtEl>
                                      </p:cBhvr>
                                    </p:animEffect>
                                    <p:anim calcmode="lin" valueType="num">
                                      <p:cBhvr>
                                        <p:cTn id="15" dur="500" fill="hold"/>
                                        <p:tgtEl>
                                          <p:spTgt spid="416771">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16771">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416771">
                                            <p:txEl>
                                              <p:pRg st="1" end="1"/>
                                            </p:txEl>
                                          </p:spTgt>
                                        </p:tgtEl>
                                        <p:attrNameLst>
                                          <p:attrName>style.visibility</p:attrName>
                                        </p:attrNameLst>
                                      </p:cBhvr>
                                      <p:to>
                                        <p:strVal val="visible"/>
                                      </p:to>
                                    </p:set>
                                    <p:animEffect transition="in" filter="fade">
                                      <p:cBhvr>
                                        <p:cTn id="21" dur="500"/>
                                        <p:tgtEl>
                                          <p:spTgt spid="416771">
                                            <p:txEl>
                                              <p:pRg st="1" end="1"/>
                                            </p:txEl>
                                          </p:spTgt>
                                        </p:tgtEl>
                                      </p:cBhvr>
                                    </p:animEffect>
                                    <p:anim calcmode="lin" valueType="num">
                                      <p:cBhvr>
                                        <p:cTn id="22" dur="500" fill="hold"/>
                                        <p:tgtEl>
                                          <p:spTgt spid="416771">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16771">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416771">
                                            <p:txEl>
                                              <p:pRg st="2" end="2"/>
                                            </p:txEl>
                                          </p:spTgt>
                                        </p:tgtEl>
                                        <p:attrNameLst>
                                          <p:attrName>style.visibility</p:attrName>
                                        </p:attrNameLst>
                                      </p:cBhvr>
                                      <p:to>
                                        <p:strVal val="visible"/>
                                      </p:to>
                                    </p:set>
                                    <p:animEffect transition="in" filter="fade">
                                      <p:cBhvr>
                                        <p:cTn id="28" dur="500"/>
                                        <p:tgtEl>
                                          <p:spTgt spid="416771">
                                            <p:txEl>
                                              <p:pRg st="2" end="2"/>
                                            </p:txEl>
                                          </p:spTgt>
                                        </p:tgtEl>
                                      </p:cBhvr>
                                    </p:animEffect>
                                    <p:anim calcmode="lin" valueType="num">
                                      <p:cBhvr>
                                        <p:cTn id="29" dur="500" fill="hold"/>
                                        <p:tgtEl>
                                          <p:spTgt spid="416771">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16771">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416771">
                                            <p:txEl>
                                              <p:pRg st="3" end="3"/>
                                            </p:txEl>
                                          </p:spTgt>
                                        </p:tgtEl>
                                        <p:attrNameLst>
                                          <p:attrName>style.visibility</p:attrName>
                                        </p:attrNameLst>
                                      </p:cBhvr>
                                      <p:to>
                                        <p:strVal val="visible"/>
                                      </p:to>
                                    </p:set>
                                    <p:animEffect transition="in" filter="fade">
                                      <p:cBhvr>
                                        <p:cTn id="35" dur="500"/>
                                        <p:tgtEl>
                                          <p:spTgt spid="416771">
                                            <p:txEl>
                                              <p:pRg st="3" end="3"/>
                                            </p:txEl>
                                          </p:spTgt>
                                        </p:tgtEl>
                                      </p:cBhvr>
                                    </p:animEffect>
                                    <p:anim calcmode="lin" valueType="num">
                                      <p:cBhvr>
                                        <p:cTn id="36" dur="500" fill="hold"/>
                                        <p:tgtEl>
                                          <p:spTgt spid="416771">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16771">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1" fill="hold">
                                          <p:stCondLst>
                                            <p:cond delay="0"/>
                                          </p:stCondLst>
                                        </p:cTn>
                                        <p:tgtEl>
                                          <p:spTgt spid="416771">
                                            <p:txEl>
                                              <p:pRg st="4" end="4"/>
                                            </p:txEl>
                                          </p:spTgt>
                                        </p:tgtEl>
                                        <p:attrNameLst>
                                          <p:attrName>style.visibility</p:attrName>
                                        </p:attrNameLst>
                                      </p:cBhvr>
                                      <p:to>
                                        <p:strVal val="visible"/>
                                      </p:to>
                                    </p:set>
                                    <p:animEffect transition="in" filter="fade">
                                      <p:cBhvr>
                                        <p:cTn id="42" dur="500"/>
                                        <p:tgtEl>
                                          <p:spTgt spid="416771">
                                            <p:txEl>
                                              <p:pRg st="4" end="4"/>
                                            </p:txEl>
                                          </p:spTgt>
                                        </p:tgtEl>
                                      </p:cBhvr>
                                    </p:animEffect>
                                    <p:anim calcmode="lin" valueType="num">
                                      <p:cBhvr>
                                        <p:cTn id="43" dur="500" fill="hold"/>
                                        <p:tgtEl>
                                          <p:spTgt spid="416771">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16771">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4" presetClass="entr" presetSubtype="0" fill="hold" grpId="0" nodeType="clickEffect">
                                  <p:stCondLst>
                                    <p:cond delay="0"/>
                                  </p:stCondLst>
                                  <p:childTnLst>
                                    <p:set>
                                      <p:cBhvr>
                                        <p:cTn id="48" dur="1" fill="hold">
                                          <p:stCondLst>
                                            <p:cond delay="0"/>
                                          </p:stCondLst>
                                        </p:cTn>
                                        <p:tgtEl>
                                          <p:spTgt spid="416771">
                                            <p:txEl>
                                              <p:pRg st="5" end="5"/>
                                            </p:txEl>
                                          </p:spTgt>
                                        </p:tgtEl>
                                        <p:attrNameLst>
                                          <p:attrName>style.visibility</p:attrName>
                                        </p:attrNameLst>
                                      </p:cBhvr>
                                      <p:to>
                                        <p:strVal val="visible"/>
                                      </p:to>
                                    </p:set>
                                    <p:animEffect transition="in" filter="fade">
                                      <p:cBhvr>
                                        <p:cTn id="49" dur="500"/>
                                        <p:tgtEl>
                                          <p:spTgt spid="416771">
                                            <p:txEl>
                                              <p:pRg st="5" end="5"/>
                                            </p:txEl>
                                          </p:spTgt>
                                        </p:tgtEl>
                                      </p:cBhvr>
                                    </p:animEffect>
                                    <p:anim calcmode="lin" valueType="num">
                                      <p:cBhvr>
                                        <p:cTn id="50" dur="500" fill="hold"/>
                                        <p:tgtEl>
                                          <p:spTgt spid="416771">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416771">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4" presetClass="entr" presetSubtype="0" fill="hold" grpId="0" nodeType="clickEffect">
                                  <p:stCondLst>
                                    <p:cond delay="0"/>
                                  </p:stCondLst>
                                  <p:childTnLst>
                                    <p:set>
                                      <p:cBhvr>
                                        <p:cTn id="55" dur="1" fill="hold">
                                          <p:stCondLst>
                                            <p:cond delay="0"/>
                                          </p:stCondLst>
                                        </p:cTn>
                                        <p:tgtEl>
                                          <p:spTgt spid="416771">
                                            <p:txEl>
                                              <p:pRg st="6" end="6"/>
                                            </p:txEl>
                                          </p:spTgt>
                                        </p:tgtEl>
                                        <p:attrNameLst>
                                          <p:attrName>style.visibility</p:attrName>
                                        </p:attrNameLst>
                                      </p:cBhvr>
                                      <p:to>
                                        <p:strVal val="visible"/>
                                      </p:to>
                                    </p:set>
                                    <p:animEffect transition="in" filter="fade">
                                      <p:cBhvr>
                                        <p:cTn id="56" dur="500"/>
                                        <p:tgtEl>
                                          <p:spTgt spid="416771">
                                            <p:txEl>
                                              <p:pRg st="6" end="6"/>
                                            </p:txEl>
                                          </p:spTgt>
                                        </p:tgtEl>
                                      </p:cBhvr>
                                    </p:animEffect>
                                    <p:anim calcmode="lin" valueType="num">
                                      <p:cBhvr>
                                        <p:cTn id="57" dur="500" fill="hold"/>
                                        <p:tgtEl>
                                          <p:spTgt spid="416771">
                                            <p:txEl>
                                              <p:pRg st="6" end="6"/>
                                            </p:txEl>
                                          </p:spTgt>
                                        </p:tgtEl>
                                        <p:attrNameLst>
                                          <p:attrName>ppt_x</p:attrName>
                                        </p:attrNameLst>
                                      </p:cBhvr>
                                      <p:tavLst>
                                        <p:tav tm="0">
                                          <p:val>
                                            <p:strVal val="#ppt_x"/>
                                          </p:val>
                                        </p:tav>
                                        <p:tav tm="100000">
                                          <p:val>
                                            <p:strVal val="#ppt_x"/>
                                          </p:val>
                                        </p:tav>
                                      </p:tavLst>
                                    </p:anim>
                                    <p:anim calcmode="lin" valueType="num">
                                      <p:cBhvr>
                                        <p:cTn id="58" dur="500" fill="hold"/>
                                        <p:tgtEl>
                                          <p:spTgt spid="416771">
                                            <p:txEl>
                                              <p:pRg st="6" end="6"/>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P spid="41677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Hệ trợ giúp quyết định</a:t>
            </a:r>
            <a:endParaRPr lang="en-US"/>
          </a:p>
        </p:txBody>
      </p:sp>
      <p:sp>
        <p:nvSpPr>
          <p:cNvPr id="5" name="Slide Number Placeholder 4"/>
          <p:cNvSpPr>
            <a:spLocks noGrp="1"/>
          </p:cNvSpPr>
          <p:nvPr>
            <p:ph type="sldNum" sz="quarter" idx="4294967295"/>
          </p:nvPr>
        </p:nvSpPr>
        <p:spPr>
          <a:xfrm>
            <a:off x="2035175" y="787401"/>
            <a:ext cx="585788" cy="365125"/>
          </a:xfrm>
          <a:prstGeom prst="rect">
            <a:avLst/>
          </a:prstGeom>
        </p:spPr>
        <p:txBody>
          <a:bodyPr/>
          <a:lstStyle/>
          <a:p>
            <a:pPr>
              <a:defRPr/>
            </a:pPr>
            <a:fld id="{BDDB9227-B5CC-4853-A2E5-BA66607CB522}" type="slidenum">
              <a:rPr lang="en-US" smtClean="0"/>
              <a:pPr>
                <a:defRPr/>
              </a:pPr>
              <a:t>34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fld id="{7FC20E4F-D8E4-4C7D-82E5-D976098B5DD6}" type="datetime1">
              <a:rPr lang="en-US" smtClean="0"/>
              <a:t>8/25/2021</a:t>
            </a:fld>
            <a:endParaRPr lang="en-US"/>
          </a:p>
        </p:txBody>
      </p:sp>
    </p:spTree>
    <p:extLst>
      <p:ext uri="{BB962C8B-B14F-4D97-AF65-F5344CB8AC3E}">
        <p14:creationId xmlns:p14="http://schemas.microsoft.com/office/powerpoint/2010/main" val="18985652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body" idx="1"/>
          </p:nvPr>
        </p:nvSpPr>
        <p:spPr>
          <a:xfrm>
            <a:off x="2328069" y="254221"/>
            <a:ext cx="8229600" cy="5562600"/>
          </a:xfrm>
        </p:spPr>
        <p:txBody>
          <a:bodyPr/>
          <a:lstStyle/>
          <a:p>
            <a:pPr marL="609600" indent="-609600" algn="ctr">
              <a:buNone/>
            </a:pPr>
            <a:r>
              <a:rPr lang="en-US" sz="3200">
                <a:solidFill>
                  <a:srgbClr val="FF0000"/>
                </a:solidFill>
              </a:rPr>
              <a:t>Mối quan hệ giữa các loại HTTT</a:t>
            </a:r>
            <a:r>
              <a:rPr lang="en-US" sz="3200" b="1">
                <a:solidFill>
                  <a:srgbClr val="FF0000"/>
                </a:solidFill>
              </a:rPr>
              <a:t> </a:t>
            </a:r>
            <a:r>
              <a:rPr lang="en-US" sz="3200">
                <a:solidFill>
                  <a:srgbClr val="FF0000"/>
                </a:solidFill>
              </a:rPr>
              <a:t>(Laudon)</a:t>
            </a:r>
          </a:p>
        </p:txBody>
      </p:sp>
      <p:grpSp>
        <p:nvGrpSpPr>
          <p:cNvPr id="54276" name="Group 3"/>
          <p:cNvGrpSpPr>
            <a:grpSpLocks/>
          </p:cNvGrpSpPr>
          <p:nvPr/>
        </p:nvGrpSpPr>
        <p:grpSpPr bwMode="auto">
          <a:xfrm>
            <a:off x="2482850" y="1371601"/>
            <a:ext cx="7194550" cy="4664075"/>
            <a:chOff x="1440" y="1296"/>
            <a:chExt cx="2860" cy="2074"/>
          </a:xfrm>
        </p:grpSpPr>
        <p:sp>
          <p:nvSpPr>
            <p:cNvPr id="54277" name="Oval 4"/>
            <p:cNvSpPr>
              <a:spLocks noChangeArrowheads="1"/>
            </p:cNvSpPr>
            <p:nvPr/>
          </p:nvSpPr>
          <p:spPr bwMode="auto">
            <a:xfrm>
              <a:off x="2532" y="1296"/>
              <a:ext cx="780" cy="576"/>
            </a:xfrm>
            <a:prstGeom prst="ellipse">
              <a:avLst/>
            </a:prstGeom>
            <a:solidFill>
              <a:srgbClr val="FF9933"/>
            </a:solidFill>
            <a:ln w="9525">
              <a:solidFill>
                <a:srgbClr val="000000"/>
              </a:solidFill>
              <a:round/>
              <a:headEnd/>
              <a:tailEnd/>
            </a:ln>
          </p:spPr>
          <p:txBody>
            <a:bodyPr lIns="0" tIns="36000" rIns="0" bIns="36000"/>
            <a:lstStyle/>
            <a:p>
              <a:pPr algn="ctr"/>
              <a:r>
                <a:rPr lang="en-US" sz="2000" b="1">
                  <a:latin typeface="Times New Roman" pitchFamily="18" charset="0"/>
                </a:rPr>
                <a:t>Hệ trợ giúp điều hành ESS</a:t>
              </a:r>
              <a:endParaRPr lang="en-US" sz="2000" b="1"/>
            </a:p>
          </p:txBody>
        </p:sp>
        <p:sp>
          <p:nvSpPr>
            <p:cNvPr id="54278" name="Oval 5"/>
            <p:cNvSpPr>
              <a:spLocks noChangeArrowheads="1"/>
            </p:cNvSpPr>
            <p:nvPr/>
          </p:nvSpPr>
          <p:spPr bwMode="auto">
            <a:xfrm>
              <a:off x="1492" y="1872"/>
              <a:ext cx="780" cy="576"/>
            </a:xfrm>
            <a:prstGeom prst="ellipse">
              <a:avLst/>
            </a:prstGeom>
            <a:solidFill>
              <a:srgbClr val="FF9933"/>
            </a:solidFill>
            <a:ln w="9525">
              <a:solidFill>
                <a:srgbClr val="000000"/>
              </a:solidFill>
              <a:round/>
              <a:headEnd/>
              <a:tailEnd/>
            </a:ln>
          </p:spPr>
          <p:txBody>
            <a:bodyPr lIns="0" tIns="0" rIns="0" bIns="0"/>
            <a:lstStyle/>
            <a:p>
              <a:pPr algn="ctr"/>
              <a:r>
                <a:rPr lang="en-US" b="1"/>
                <a:t>Hệ thống thông tin quản lý MIS</a:t>
              </a:r>
            </a:p>
          </p:txBody>
        </p:sp>
        <p:sp>
          <p:nvSpPr>
            <p:cNvPr id="54279" name="Oval 6"/>
            <p:cNvSpPr>
              <a:spLocks noChangeArrowheads="1"/>
            </p:cNvSpPr>
            <p:nvPr/>
          </p:nvSpPr>
          <p:spPr bwMode="auto">
            <a:xfrm>
              <a:off x="3520" y="1872"/>
              <a:ext cx="780" cy="576"/>
            </a:xfrm>
            <a:prstGeom prst="ellipse">
              <a:avLst/>
            </a:prstGeom>
            <a:solidFill>
              <a:srgbClr val="FF9933"/>
            </a:solidFill>
            <a:ln w="9525">
              <a:solidFill>
                <a:srgbClr val="000000"/>
              </a:solidFill>
              <a:round/>
              <a:headEnd/>
              <a:tailEnd/>
            </a:ln>
          </p:spPr>
          <p:txBody>
            <a:bodyPr lIns="0" tIns="36000" rIns="0" bIns="36000"/>
            <a:lstStyle/>
            <a:p>
              <a:pPr algn="ctr"/>
              <a:r>
                <a:rPr lang="en-US" sz="2000" b="1">
                  <a:latin typeface="Times New Roman" pitchFamily="18" charset="0"/>
                </a:rPr>
                <a:t>Hệ trợ giúp quyết định DSS</a:t>
              </a:r>
              <a:endParaRPr lang="en-US" sz="2000" b="1"/>
            </a:p>
          </p:txBody>
        </p:sp>
        <p:sp>
          <p:nvSpPr>
            <p:cNvPr id="54280" name="Oval 7"/>
            <p:cNvSpPr>
              <a:spLocks noChangeArrowheads="1"/>
            </p:cNvSpPr>
            <p:nvPr/>
          </p:nvSpPr>
          <p:spPr bwMode="auto">
            <a:xfrm>
              <a:off x="1440" y="2736"/>
              <a:ext cx="780" cy="576"/>
            </a:xfrm>
            <a:prstGeom prst="ellipse">
              <a:avLst/>
            </a:prstGeom>
            <a:solidFill>
              <a:srgbClr val="FF9933"/>
            </a:solidFill>
            <a:ln w="9525">
              <a:solidFill>
                <a:srgbClr val="000000"/>
              </a:solidFill>
              <a:round/>
              <a:headEnd/>
              <a:tailEnd/>
            </a:ln>
          </p:spPr>
          <p:txBody>
            <a:bodyPr lIns="0" tIns="72000" rIns="0" bIns="72000"/>
            <a:lstStyle/>
            <a:p>
              <a:pPr algn="ctr"/>
              <a:r>
                <a:rPr lang="en-US" sz="2000" b="1"/>
                <a:t>Hệ chuyên gia ES</a:t>
              </a:r>
            </a:p>
          </p:txBody>
        </p:sp>
        <p:sp>
          <p:nvSpPr>
            <p:cNvPr id="54281" name="Oval 8"/>
            <p:cNvSpPr>
              <a:spLocks noChangeArrowheads="1"/>
            </p:cNvSpPr>
            <p:nvPr/>
          </p:nvSpPr>
          <p:spPr bwMode="auto">
            <a:xfrm>
              <a:off x="3520" y="2794"/>
              <a:ext cx="780" cy="576"/>
            </a:xfrm>
            <a:prstGeom prst="ellipse">
              <a:avLst/>
            </a:prstGeom>
            <a:solidFill>
              <a:srgbClr val="FF9933"/>
            </a:solidFill>
            <a:ln w="9525">
              <a:solidFill>
                <a:srgbClr val="000000"/>
              </a:solidFill>
              <a:round/>
              <a:headEnd/>
              <a:tailEnd/>
            </a:ln>
          </p:spPr>
          <p:txBody>
            <a:bodyPr lIns="0" tIns="36000" rIns="0" bIns="36000"/>
            <a:lstStyle/>
            <a:p>
              <a:pPr algn="ctr"/>
              <a:r>
                <a:rPr lang="en-US" sz="2000" b="1"/>
                <a:t>Hệ thống xử lý giao dịch TPS</a:t>
              </a:r>
            </a:p>
          </p:txBody>
        </p:sp>
        <p:sp>
          <p:nvSpPr>
            <p:cNvPr id="54282" name="Line 9"/>
            <p:cNvSpPr>
              <a:spLocks noChangeShapeType="1"/>
            </p:cNvSpPr>
            <p:nvPr/>
          </p:nvSpPr>
          <p:spPr bwMode="auto">
            <a:xfrm flipV="1">
              <a:off x="2135" y="1699"/>
              <a:ext cx="449" cy="251"/>
            </a:xfrm>
            <a:prstGeom prst="line">
              <a:avLst/>
            </a:prstGeom>
            <a:noFill/>
            <a:ln w="9525">
              <a:solidFill>
                <a:srgbClr val="000000"/>
              </a:solidFill>
              <a:round/>
              <a:headEnd/>
              <a:tailEnd type="triangle" w="med" len="med"/>
            </a:ln>
          </p:spPr>
          <p:txBody>
            <a:bodyPr/>
            <a:lstStyle/>
            <a:p>
              <a:endParaRPr lang="en-US"/>
            </a:p>
          </p:txBody>
        </p:sp>
        <p:sp>
          <p:nvSpPr>
            <p:cNvPr id="54283" name="Line 10"/>
            <p:cNvSpPr>
              <a:spLocks noChangeShapeType="1"/>
            </p:cNvSpPr>
            <p:nvPr/>
          </p:nvSpPr>
          <p:spPr bwMode="auto">
            <a:xfrm>
              <a:off x="3208" y="1757"/>
              <a:ext cx="416" cy="230"/>
            </a:xfrm>
            <a:prstGeom prst="line">
              <a:avLst/>
            </a:prstGeom>
            <a:noFill/>
            <a:ln w="9525">
              <a:solidFill>
                <a:srgbClr val="000000"/>
              </a:solidFill>
              <a:round/>
              <a:headEnd type="triangle" w="med" len="med"/>
              <a:tailEnd/>
            </a:ln>
          </p:spPr>
          <p:txBody>
            <a:bodyPr/>
            <a:lstStyle/>
            <a:p>
              <a:endParaRPr lang="en-US"/>
            </a:p>
          </p:txBody>
        </p:sp>
        <p:sp>
          <p:nvSpPr>
            <p:cNvPr id="54284" name="Line 11"/>
            <p:cNvSpPr>
              <a:spLocks noChangeShapeType="1"/>
            </p:cNvSpPr>
            <p:nvPr/>
          </p:nvSpPr>
          <p:spPr bwMode="auto">
            <a:xfrm flipV="1">
              <a:off x="1804" y="2448"/>
              <a:ext cx="0" cy="288"/>
            </a:xfrm>
            <a:prstGeom prst="line">
              <a:avLst/>
            </a:prstGeom>
            <a:noFill/>
            <a:ln w="9525">
              <a:solidFill>
                <a:srgbClr val="000000"/>
              </a:solidFill>
              <a:round/>
              <a:headEnd/>
              <a:tailEnd type="triangle" w="med" len="med"/>
            </a:ln>
          </p:spPr>
          <p:txBody>
            <a:bodyPr/>
            <a:lstStyle/>
            <a:p>
              <a:endParaRPr lang="en-US"/>
            </a:p>
          </p:txBody>
        </p:sp>
        <p:sp>
          <p:nvSpPr>
            <p:cNvPr id="54285" name="Line 12"/>
            <p:cNvSpPr>
              <a:spLocks noChangeShapeType="1"/>
            </p:cNvSpPr>
            <p:nvPr/>
          </p:nvSpPr>
          <p:spPr bwMode="auto">
            <a:xfrm flipV="1">
              <a:off x="1908" y="2448"/>
              <a:ext cx="0" cy="288"/>
            </a:xfrm>
            <a:prstGeom prst="line">
              <a:avLst/>
            </a:prstGeom>
            <a:noFill/>
            <a:ln w="9525">
              <a:solidFill>
                <a:srgbClr val="000000"/>
              </a:solidFill>
              <a:round/>
              <a:headEnd type="triangle" w="med" len="med"/>
              <a:tailEnd/>
            </a:ln>
          </p:spPr>
          <p:txBody>
            <a:bodyPr/>
            <a:lstStyle/>
            <a:p>
              <a:endParaRPr lang="en-US"/>
            </a:p>
          </p:txBody>
        </p:sp>
        <p:sp>
          <p:nvSpPr>
            <p:cNvPr id="54286" name="Line 13"/>
            <p:cNvSpPr>
              <a:spLocks noChangeShapeType="1"/>
            </p:cNvSpPr>
            <p:nvPr/>
          </p:nvSpPr>
          <p:spPr bwMode="auto">
            <a:xfrm>
              <a:off x="3936" y="2448"/>
              <a:ext cx="0" cy="346"/>
            </a:xfrm>
            <a:prstGeom prst="line">
              <a:avLst/>
            </a:prstGeom>
            <a:noFill/>
            <a:ln w="9525">
              <a:solidFill>
                <a:srgbClr val="000000"/>
              </a:solidFill>
              <a:round/>
              <a:headEnd type="triangle" w="med" len="med"/>
              <a:tailEnd/>
            </a:ln>
          </p:spPr>
          <p:txBody>
            <a:bodyPr/>
            <a:lstStyle/>
            <a:p>
              <a:endParaRPr lang="en-US"/>
            </a:p>
          </p:txBody>
        </p:sp>
        <p:sp>
          <p:nvSpPr>
            <p:cNvPr id="54287" name="Line 14"/>
            <p:cNvSpPr>
              <a:spLocks noChangeShapeType="1"/>
            </p:cNvSpPr>
            <p:nvPr/>
          </p:nvSpPr>
          <p:spPr bwMode="auto">
            <a:xfrm flipV="1">
              <a:off x="1908" y="2448"/>
              <a:ext cx="0" cy="288"/>
            </a:xfrm>
            <a:prstGeom prst="line">
              <a:avLst/>
            </a:prstGeom>
            <a:noFill/>
            <a:ln w="9525">
              <a:solidFill>
                <a:srgbClr val="000000"/>
              </a:solidFill>
              <a:round/>
              <a:headEnd type="triangle" w="med" len="med"/>
              <a:tailEnd/>
            </a:ln>
          </p:spPr>
          <p:txBody>
            <a:bodyPr/>
            <a:lstStyle/>
            <a:p>
              <a:endParaRPr lang="en-US"/>
            </a:p>
          </p:txBody>
        </p:sp>
        <p:sp>
          <p:nvSpPr>
            <p:cNvPr id="54288" name="Line 15"/>
            <p:cNvSpPr>
              <a:spLocks noChangeShapeType="1"/>
            </p:cNvSpPr>
            <p:nvPr/>
          </p:nvSpPr>
          <p:spPr bwMode="auto">
            <a:xfrm flipV="1">
              <a:off x="2220" y="2333"/>
              <a:ext cx="1404" cy="691"/>
            </a:xfrm>
            <a:prstGeom prst="line">
              <a:avLst/>
            </a:prstGeom>
            <a:noFill/>
            <a:ln w="9525">
              <a:solidFill>
                <a:srgbClr val="000000"/>
              </a:solidFill>
              <a:round/>
              <a:headEnd/>
              <a:tailEnd type="triangle" w="med" len="med"/>
            </a:ln>
          </p:spPr>
          <p:txBody>
            <a:bodyPr/>
            <a:lstStyle/>
            <a:p>
              <a:endParaRPr lang="en-US"/>
            </a:p>
          </p:txBody>
        </p:sp>
        <p:sp>
          <p:nvSpPr>
            <p:cNvPr id="54289" name="Line 16"/>
            <p:cNvSpPr>
              <a:spLocks noChangeShapeType="1"/>
            </p:cNvSpPr>
            <p:nvPr/>
          </p:nvSpPr>
          <p:spPr bwMode="auto">
            <a:xfrm>
              <a:off x="2168" y="2333"/>
              <a:ext cx="1352" cy="691"/>
            </a:xfrm>
            <a:prstGeom prst="line">
              <a:avLst/>
            </a:prstGeom>
            <a:noFill/>
            <a:ln w="9525">
              <a:solidFill>
                <a:srgbClr val="000000"/>
              </a:solidFill>
              <a:round/>
              <a:headEnd type="triangle" w="med" len="med"/>
              <a:tailEnd/>
            </a:ln>
          </p:spPr>
          <p:txBody>
            <a:bodyPr/>
            <a:lstStyle/>
            <a:p>
              <a:endParaRPr lang="en-US"/>
            </a:p>
          </p:txBody>
        </p:sp>
        <p:sp>
          <p:nvSpPr>
            <p:cNvPr id="54290" name="Line 17"/>
            <p:cNvSpPr>
              <a:spLocks noChangeShapeType="1"/>
            </p:cNvSpPr>
            <p:nvPr/>
          </p:nvSpPr>
          <p:spPr bwMode="auto">
            <a:xfrm>
              <a:off x="2220" y="3024"/>
              <a:ext cx="1300" cy="1"/>
            </a:xfrm>
            <a:prstGeom prst="line">
              <a:avLst/>
            </a:prstGeom>
            <a:noFill/>
            <a:ln w="9525">
              <a:solidFill>
                <a:srgbClr val="000000"/>
              </a:solidFill>
              <a:round/>
              <a:headEnd type="triangle" w="med" len="med"/>
              <a:tailEnd/>
            </a:ln>
          </p:spPr>
          <p:txBody>
            <a:bodyPr/>
            <a:lstStyle/>
            <a:p>
              <a:endParaRPr lang="en-US"/>
            </a:p>
          </p:txBody>
        </p:sp>
        <p:sp>
          <p:nvSpPr>
            <p:cNvPr id="54291" name="Line 18"/>
            <p:cNvSpPr>
              <a:spLocks noChangeShapeType="1"/>
            </p:cNvSpPr>
            <p:nvPr/>
          </p:nvSpPr>
          <p:spPr bwMode="auto">
            <a:xfrm flipV="1">
              <a:off x="2168" y="2333"/>
              <a:ext cx="1456" cy="1"/>
            </a:xfrm>
            <a:prstGeom prst="line">
              <a:avLst/>
            </a:prstGeom>
            <a:noFill/>
            <a:ln w="9525">
              <a:solidFill>
                <a:srgbClr val="000000"/>
              </a:solidFill>
              <a:round/>
              <a:headEnd/>
              <a:tailEnd type="triangle" w="med" len="med"/>
            </a:ln>
          </p:spPr>
          <p:txBody>
            <a:bodyPr/>
            <a:lstStyle/>
            <a:p>
              <a:endParaRPr lang="en-US"/>
            </a:p>
          </p:txBody>
        </p:sp>
      </p:grpSp>
      <p:sp>
        <p:nvSpPr>
          <p:cNvPr id="3" name="Footer Placeholder 2"/>
          <p:cNvSpPr>
            <a:spLocks noGrp="1"/>
          </p:cNvSpPr>
          <p:nvPr>
            <p:ph type="ftr" sz="quarter" idx="11"/>
          </p:nvPr>
        </p:nvSpPr>
        <p:spPr/>
        <p:txBody>
          <a:bodyPr/>
          <a:lstStyle/>
          <a:p>
            <a:pPr>
              <a:defRPr/>
            </a:pPr>
            <a:r>
              <a:rPr lang="en-US" smtClean="0"/>
              <a:t>Hệ trợ giúp quyết định</a:t>
            </a:r>
            <a:endParaRPr lang="en-US"/>
          </a:p>
        </p:txBody>
      </p:sp>
      <p:sp>
        <p:nvSpPr>
          <p:cNvPr id="4" name="Date Placeholder 3"/>
          <p:cNvSpPr>
            <a:spLocks noGrp="1"/>
          </p:cNvSpPr>
          <p:nvPr>
            <p:ph type="dt" sz="half" idx="10"/>
          </p:nvPr>
        </p:nvSpPr>
        <p:spPr/>
        <p:txBody>
          <a:bodyPr/>
          <a:lstStyle/>
          <a:p>
            <a:pPr>
              <a:defRPr/>
            </a:pPr>
            <a:fld id="{E73A15FC-0CBE-45D3-AC32-B67F1067697A}" type="datetime1">
              <a:rPr lang="en-US" smtClean="0"/>
              <a:t>8/25/2021</a:t>
            </a:fld>
            <a:endParaRPr lang="en-US"/>
          </a:p>
        </p:txBody>
      </p:sp>
    </p:spTree>
    <p:extLst>
      <p:ext uri="{BB962C8B-B14F-4D97-AF65-F5344CB8AC3E}">
        <p14:creationId xmlns:p14="http://schemas.microsoft.com/office/powerpoint/2010/main" val="7659508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76400" y="990600"/>
            <a:ext cx="8991600" cy="5652808"/>
          </a:xfrm>
          <a:prstGeom prst="rect">
            <a:avLst/>
          </a:prstGeom>
        </p:spPr>
      </p:pic>
      <p:sp>
        <p:nvSpPr>
          <p:cNvPr id="5" name="Title 1"/>
          <p:cNvSpPr>
            <a:spLocks noGrp="1"/>
          </p:cNvSpPr>
          <p:nvPr>
            <p:ph type="title"/>
          </p:nvPr>
        </p:nvSpPr>
        <p:spPr>
          <a:xfrm>
            <a:off x="1284288" y="262715"/>
            <a:ext cx="9675812" cy="609600"/>
          </a:xfrm>
        </p:spPr>
        <p:txBody>
          <a:bodyPr>
            <a:normAutofit fontScale="90000"/>
          </a:bodyPr>
          <a:lstStyle/>
          <a:p>
            <a:pPr algn="ctr">
              <a:defRPr/>
            </a:pPr>
            <a:r>
              <a:rPr lang="en-US" b="1" dirty="0" err="1">
                <a:solidFill>
                  <a:srgbClr val="0070C0"/>
                </a:solidFill>
              </a:rPr>
              <a:t>Hệ</a:t>
            </a:r>
            <a:r>
              <a:rPr lang="en-US" b="1" dirty="0">
                <a:solidFill>
                  <a:srgbClr val="0070C0"/>
                </a:solidFill>
              </a:rPr>
              <a:t> </a:t>
            </a:r>
            <a:r>
              <a:rPr lang="en-US" b="1" dirty="0" err="1">
                <a:solidFill>
                  <a:srgbClr val="0070C0"/>
                </a:solidFill>
              </a:rPr>
              <a:t>thống</a:t>
            </a:r>
            <a:r>
              <a:rPr lang="en-US" b="1" dirty="0">
                <a:solidFill>
                  <a:srgbClr val="0070C0"/>
                </a:solidFill>
              </a:rPr>
              <a:t> </a:t>
            </a:r>
            <a:r>
              <a:rPr lang="en-US" b="1" dirty="0" err="1">
                <a:solidFill>
                  <a:srgbClr val="0070C0"/>
                </a:solidFill>
              </a:rPr>
              <a:t>thông</a:t>
            </a:r>
            <a:r>
              <a:rPr lang="en-US" b="1" dirty="0">
                <a:solidFill>
                  <a:srgbClr val="0070C0"/>
                </a:solidFill>
              </a:rPr>
              <a:t> tin</a:t>
            </a:r>
          </a:p>
        </p:txBody>
      </p:sp>
    </p:spTree>
    <p:extLst>
      <p:ext uri="{BB962C8B-B14F-4D97-AF65-F5344CB8AC3E}">
        <p14:creationId xmlns:p14="http://schemas.microsoft.com/office/powerpoint/2010/main" val="21207542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84288" y="262715"/>
            <a:ext cx="9675812" cy="609600"/>
          </a:xfrm>
        </p:spPr>
        <p:txBody>
          <a:bodyPr>
            <a:normAutofit fontScale="90000"/>
          </a:bodyPr>
          <a:lstStyle/>
          <a:p>
            <a:pPr algn="ctr">
              <a:defRPr/>
            </a:pPr>
            <a:r>
              <a:rPr lang="en-US" b="1" dirty="0" err="1">
                <a:solidFill>
                  <a:srgbClr val="0070C0"/>
                </a:solidFill>
              </a:rPr>
              <a:t>Hệ</a:t>
            </a:r>
            <a:r>
              <a:rPr lang="en-US" b="1" dirty="0">
                <a:solidFill>
                  <a:srgbClr val="0070C0"/>
                </a:solidFill>
              </a:rPr>
              <a:t> </a:t>
            </a:r>
            <a:r>
              <a:rPr lang="en-US" b="1" dirty="0" err="1">
                <a:solidFill>
                  <a:srgbClr val="0070C0"/>
                </a:solidFill>
              </a:rPr>
              <a:t>thống</a:t>
            </a:r>
            <a:r>
              <a:rPr lang="en-US" b="1" dirty="0">
                <a:solidFill>
                  <a:srgbClr val="0070C0"/>
                </a:solidFill>
              </a:rPr>
              <a:t> </a:t>
            </a:r>
            <a:r>
              <a:rPr lang="en-US" b="1" dirty="0" err="1">
                <a:solidFill>
                  <a:srgbClr val="0070C0"/>
                </a:solidFill>
              </a:rPr>
              <a:t>thông</a:t>
            </a:r>
            <a:r>
              <a:rPr lang="en-US" b="1" dirty="0">
                <a:solidFill>
                  <a:srgbClr val="0070C0"/>
                </a:solidFill>
              </a:rPr>
              <a:t> tin</a:t>
            </a:r>
          </a:p>
        </p:txBody>
      </p:sp>
      <p:pic>
        <p:nvPicPr>
          <p:cNvPr id="3" name="Picture 2"/>
          <p:cNvPicPr>
            <a:picLocks noChangeAspect="1"/>
          </p:cNvPicPr>
          <p:nvPr/>
        </p:nvPicPr>
        <p:blipFill>
          <a:blip r:embed="rId2"/>
          <a:stretch>
            <a:fillRect/>
          </a:stretch>
        </p:blipFill>
        <p:spPr>
          <a:xfrm>
            <a:off x="1626394" y="1066800"/>
            <a:ext cx="8991600" cy="5477159"/>
          </a:xfrm>
          <a:prstGeom prst="rect">
            <a:avLst/>
          </a:prstGeom>
        </p:spPr>
      </p:pic>
    </p:spTree>
    <p:extLst>
      <p:ext uri="{BB962C8B-B14F-4D97-AF65-F5344CB8AC3E}">
        <p14:creationId xmlns:p14="http://schemas.microsoft.com/office/powerpoint/2010/main" val="21000869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3733"/>
            <a:ext cx="9675812" cy="609600"/>
          </a:xfrm>
        </p:spPr>
        <p:txBody>
          <a:bodyPr>
            <a:normAutofit fontScale="90000"/>
          </a:bodyPr>
          <a:lstStyle/>
          <a:p>
            <a:pPr algn="ctr">
              <a:defRPr/>
            </a:pPr>
            <a:r>
              <a:rPr lang="en-US" b="1" dirty="0" err="1">
                <a:solidFill>
                  <a:srgbClr val="0070C0"/>
                </a:solidFill>
              </a:rPr>
              <a:t>Phân</a:t>
            </a:r>
            <a:r>
              <a:rPr lang="en-US" b="1" dirty="0">
                <a:solidFill>
                  <a:srgbClr val="0070C0"/>
                </a:solidFill>
              </a:rPr>
              <a:t> </a:t>
            </a:r>
            <a:r>
              <a:rPr lang="en-US" b="1" dirty="0" err="1">
                <a:solidFill>
                  <a:srgbClr val="0070C0"/>
                </a:solidFill>
              </a:rPr>
              <a:t>tích</a:t>
            </a:r>
            <a:r>
              <a:rPr lang="en-US" b="1" dirty="0">
                <a:solidFill>
                  <a:srgbClr val="0070C0"/>
                </a:solidFill>
              </a:rPr>
              <a:t> </a:t>
            </a:r>
            <a:r>
              <a:rPr lang="en-US" b="1" dirty="0" err="1">
                <a:solidFill>
                  <a:srgbClr val="0070C0"/>
                </a:solidFill>
              </a:rPr>
              <a:t>thiết</a:t>
            </a:r>
            <a:r>
              <a:rPr lang="en-US" b="1" dirty="0">
                <a:solidFill>
                  <a:srgbClr val="0070C0"/>
                </a:solidFill>
              </a:rPr>
              <a:t> </a:t>
            </a:r>
            <a:r>
              <a:rPr lang="en-US" b="1" dirty="0" err="1">
                <a:solidFill>
                  <a:srgbClr val="0070C0"/>
                </a:solidFill>
              </a:rPr>
              <a:t>kế</a:t>
            </a:r>
            <a:endParaRPr lang="en-US" b="1" dirty="0">
              <a:solidFill>
                <a:srgbClr val="0070C0"/>
              </a:solidFill>
            </a:endParaRP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38</a:t>
            </a:fld>
            <a:endParaRPr lang="en-US" dirty="0">
              <a:solidFill>
                <a:srgbClr val="7F7F7F"/>
              </a:solidFill>
            </a:endParaRPr>
          </a:p>
        </p:txBody>
      </p:sp>
      <p:pic>
        <p:nvPicPr>
          <p:cNvPr id="6" name="Picture 5"/>
          <p:cNvPicPr>
            <a:picLocks noChangeAspect="1"/>
          </p:cNvPicPr>
          <p:nvPr/>
        </p:nvPicPr>
        <p:blipFill>
          <a:blip r:embed="rId3"/>
          <a:stretch>
            <a:fillRect/>
          </a:stretch>
        </p:blipFill>
        <p:spPr>
          <a:xfrm>
            <a:off x="1295400" y="990600"/>
            <a:ext cx="6196013" cy="4891945"/>
          </a:xfrm>
          <a:prstGeom prst="rect">
            <a:avLst/>
          </a:prstGeom>
        </p:spPr>
      </p:pic>
      <p:sp>
        <p:nvSpPr>
          <p:cNvPr id="7" name="Right Arrow 6"/>
          <p:cNvSpPr/>
          <p:nvPr/>
        </p:nvSpPr>
        <p:spPr>
          <a:xfrm>
            <a:off x="7924800" y="3276600"/>
            <a:ext cx="914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15400" y="2636472"/>
            <a:ext cx="2971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err="1" smtClean="0">
                <a:solidFill>
                  <a:schemeClr val="tx1"/>
                </a:solidFill>
              </a:rPr>
              <a:t>Có</a:t>
            </a:r>
            <a:r>
              <a:rPr lang="en-US" sz="3000" b="1" dirty="0" smtClean="0">
                <a:solidFill>
                  <a:schemeClr val="tx1"/>
                </a:solidFill>
              </a:rPr>
              <a:t> </a:t>
            </a:r>
            <a:r>
              <a:rPr lang="en-US" sz="3000" b="1" dirty="0" err="1" smtClean="0">
                <a:solidFill>
                  <a:schemeClr val="tx1"/>
                </a:solidFill>
              </a:rPr>
              <a:t>nhận</a:t>
            </a:r>
            <a:r>
              <a:rPr lang="en-US" sz="3000" b="1" dirty="0" smtClean="0">
                <a:solidFill>
                  <a:schemeClr val="tx1"/>
                </a:solidFill>
              </a:rPr>
              <a:t> </a:t>
            </a:r>
            <a:r>
              <a:rPr lang="en-US" sz="3000" b="1" dirty="0" err="1" smtClean="0">
                <a:solidFill>
                  <a:schemeClr val="tx1"/>
                </a:solidFill>
              </a:rPr>
              <a:t>xét</a:t>
            </a:r>
            <a:r>
              <a:rPr lang="en-US" sz="3000" b="1" dirty="0" smtClean="0">
                <a:solidFill>
                  <a:schemeClr val="tx1"/>
                </a:solidFill>
              </a:rPr>
              <a:t> </a:t>
            </a:r>
            <a:r>
              <a:rPr lang="en-US" sz="3000" b="1" dirty="0" err="1" smtClean="0">
                <a:solidFill>
                  <a:schemeClr val="tx1"/>
                </a:solidFill>
              </a:rPr>
              <a:t>gì</a:t>
            </a:r>
            <a:r>
              <a:rPr lang="en-US" sz="3000" b="1" dirty="0" smtClean="0">
                <a:solidFill>
                  <a:schemeClr val="tx1"/>
                </a:solidFill>
              </a:rPr>
              <a:t>?</a:t>
            </a:r>
            <a:endParaRPr lang="en-US" sz="3000" b="1" dirty="0">
              <a:solidFill>
                <a:schemeClr val="tx1"/>
              </a:solidFill>
            </a:endParaRPr>
          </a:p>
        </p:txBody>
      </p:sp>
    </p:spTree>
    <p:extLst>
      <p:ext uri="{BB962C8B-B14F-4D97-AF65-F5344CB8AC3E}">
        <p14:creationId xmlns:p14="http://schemas.microsoft.com/office/powerpoint/2010/main" val="6226469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3733"/>
            <a:ext cx="9675812" cy="609600"/>
          </a:xfrm>
        </p:spPr>
        <p:txBody>
          <a:bodyPr>
            <a:normAutofit fontScale="90000"/>
          </a:bodyPr>
          <a:lstStyle/>
          <a:p>
            <a:pPr algn="ctr">
              <a:defRPr/>
            </a:pPr>
            <a:r>
              <a:rPr lang="en-US" b="1" dirty="0" err="1">
                <a:solidFill>
                  <a:srgbClr val="0070C0"/>
                </a:solidFill>
              </a:rPr>
              <a:t>Phân</a:t>
            </a:r>
            <a:r>
              <a:rPr lang="en-US" b="1" dirty="0">
                <a:solidFill>
                  <a:srgbClr val="0070C0"/>
                </a:solidFill>
              </a:rPr>
              <a:t> </a:t>
            </a:r>
            <a:r>
              <a:rPr lang="en-US" b="1" dirty="0" err="1">
                <a:solidFill>
                  <a:srgbClr val="0070C0"/>
                </a:solidFill>
              </a:rPr>
              <a:t>tích</a:t>
            </a:r>
            <a:r>
              <a:rPr lang="en-US" b="1" dirty="0">
                <a:solidFill>
                  <a:srgbClr val="0070C0"/>
                </a:solidFill>
              </a:rPr>
              <a:t> </a:t>
            </a:r>
            <a:r>
              <a:rPr lang="en-US" b="1" dirty="0" err="1">
                <a:solidFill>
                  <a:srgbClr val="0070C0"/>
                </a:solidFill>
              </a:rPr>
              <a:t>thiết</a:t>
            </a:r>
            <a:r>
              <a:rPr lang="en-US" b="1" dirty="0">
                <a:solidFill>
                  <a:srgbClr val="0070C0"/>
                </a:solidFill>
              </a:rPr>
              <a:t> </a:t>
            </a:r>
            <a:r>
              <a:rPr lang="en-US" b="1" dirty="0" err="1">
                <a:solidFill>
                  <a:srgbClr val="0070C0"/>
                </a:solidFill>
              </a:rPr>
              <a:t>kế</a:t>
            </a:r>
            <a:endParaRPr lang="en-US" b="1" dirty="0">
              <a:solidFill>
                <a:srgbClr val="0070C0"/>
              </a:solidFill>
            </a:endParaRPr>
          </a:p>
        </p:txBody>
      </p:sp>
      <p:sp>
        <p:nvSpPr>
          <p:cNvPr id="3" name="Content Placeholder 2"/>
          <p:cNvSpPr>
            <a:spLocks noGrp="1"/>
          </p:cNvSpPr>
          <p:nvPr>
            <p:ph idx="1"/>
          </p:nvPr>
        </p:nvSpPr>
        <p:spPr>
          <a:xfrm>
            <a:off x="1432805" y="1107333"/>
            <a:ext cx="9681842" cy="4953000"/>
          </a:xfrm>
        </p:spPr>
        <p:txBody>
          <a:bodyPr>
            <a:noAutofit/>
          </a:bodyPr>
          <a:lstStyle/>
          <a:p>
            <a:pPr algn="just"/>
            <a:r>
              <a:rPr lang="vi-VN" sz="2800" dirty="0" smtClean="0"/>
              <a:t>“Tất cả các lược đồ chỉ là những bức tranh đẹp”</a:t>
            </a:r>
          </a:p>
          <a:p>
            <a:pPr algn="just"/>
            <a:r>
              <a:rPr lang="vi-VN" sz="2800" dirty="0" smtClean="0"/>
              <a:t>“Người sử dụng sẽ không cảm ơn những bức</a:t>
            </a:r>
            <a:r>
              <a:rPr lang="en-US" sz="2800" dirty="0" smtClean="0"/>
              <a:t> </a:t>
            </a:r>
            <a:r>
              <a:rPr lang="vi-VN" sz="2800" dirty="0" smtClean="0"/>
              <a:t>tranh</a:t>
            </a:r>
            <a:r>
              <a:rPr lang="en-US" sz="2800" dirty="0" smtClean="0"/>
              <a:t> </a:t>
            </a:r>
            <a:r>
              <a:rPr lang="vi-VN" sz="2800" dirty="0" smtClean="0"/>
              <a:t>đẹp, những gì người sử dụng muốn là một phần</a:t>
            </a:r>
            <a:r>
              <a:rPr lang="en-US" sz="2800" dirty="0" smtClean="0"/>
              <a:t> </a:t>
            </a:r>
            <a:r>
              <a:rPr lang="en-US" sz="2800" dirty="0" err="1" smtClean="0"/>
              <a:t>mềm</a:t>
            </a:r>
            <a:r>
              <a:rPr lang="en-US" sz="2800" dirty="0" smtClean="0"/>
              <a:t> </a:t>
            </a:r>
            <a:r>
              <a:rPr lang="en-US" sz="2800" dirty="0" err="1" smtClean="0"/>
              <a:t>chạy</a:t>
            </a:r>
            <a:r>
              <a:rPr lang="en-US" sz="2800" dirty="0" smtClean="0"/>
              <a:t> </a:t>
            </a:r>
            <a:r>
              <a:rPr lang="en-US" sz="2800" dirty="0" err="1" smtClean="0"/>
              <a:t>tốt</a:t>
            </a:r>
            <a:r>
              <a:rPr lang="en-US" sz="2800" dirty="0" smtClean="0"/>
              <a:t>”</a:t>
            </a:r>
          </a:p>
          <a:p>
            <a:pPr algn="just"/>
            <a:r>
              <a:rPr lang="vi-VN" sz="2800" dirty="0" smtClean="0"/>
              <a:t>Chúng ta không thể hiểu được các hệ thống phức</a:t>
            </a:r>
            <a:r>
              <a:rPr lang="en-US" sz="2800" dirty="0" smtClean="0"/>
              <a:t> </a:t>
            </a:r>
            <a:r>
              <a:rPr lang="en-US" sz="2800" dirty="0" err="1" smtClean="0"/>
              <a:t>tạp</a:t>
            </a:r>
            <a:r>
              <a:rPr lang="en-US" sz="2800" dirty="0" smtClean="0"/>
              <a:t> </a:t>
            </a:r>
            <a:r>
              <a:rPr lang="en-US" sz="2800" dirty="0" err="1" smtClean="0"/>
              <a:t>trong</a:t>
            </a:r>
            <a:r>
              <a:rPr lang="en-US" sz="2800" dirty="0" smtClean="0"/>
              <a:t> </a:t>
            </a:r>
            <a:r>
              <a:rPr lang="en-US" sz="2800" dirty="0" err="1" smtClean="0"/>
              <a:t>trạng</a:t>
            </a:r>
            <a:r>
              <a:rPr lang="en-US" sz="2800" dirty="0" smtClean="0"/>
              <a:t> </a:t>
            </a:r>
            <a:r>
              <a:rPr lang="en-US" sz="2800" dirty="0" err="1" smtClean="0"/>
              <a:t>thái</a:t>
            </a:r>
            <a:r>
              <a:rPr lang="en-US" sz="2800" dirty="0" smtClean="0"/>
              <a:t> </a:t>
            </a:r>
            <a:r>
              <a:rPr lang="en-US" sz="2800" dirty="0" err="1" smtClean="0"/>
              <a:t>nguyên</a:t>
            </a:r>
            <a:r>
              <a:rPr lang="en-US" sz="2800" dirty="0" smtClean="0"/>
              <a:t> </a:t>
            </a:r>
            <a:r>
              <a:rPr lang="en-US" sz="2800" dirty="0" err="1" smtClean="0"/>
              <a:t>vẹn</a:t>
            </a:r>
            <a:r>
              <a:rPr lang="en-US" sz="2800" dirty="0" smtClean="0"/>
              <a:t> </a:t>
            </a:r>
            <a:r>
              <a:rPr lang="en-US" sz="2800" dirty="0" err="1" smtClean="0"/>
              <a:t>của</a:t>
            </a:r>
            <a:r>
              <a:rPr lang="en-US" sz="2800" dirty="0" smtClean="0"/>
              <a:t> </a:t>
            </a:r>
            <a:r>
              <a:rPr lang="en-US" sz="2800" dirty="0" err="1" smtClean="0"/>
              <a:t>nó</a:t>
            </a:r>
            <a:r>
              <a:rPr lang="en-US" sz="2800" dirty="0" smtClean="0"/>
              <a:t> (</a:t>
            </a:r>
            <a:r>
              <a:rPr lang="en-US" sz="2800" dirty="0" err="1" smtClean="0"/>
              <a:t>phải</a:t>
            </a:r>
            <a:r>
              <a:rPr lang="en-US" sz="2800" dirty="0" smtClean="0"/>
              <a:t> chia </a:t>
            </a:r>
            <a:r>
              <a:rPr lang="en-US" sz="2800" dirty="0" err="1" smtClean="0"/>
              <a:t>nhỏ</a:t>
            </a:r>
            <a:r>
              <a:rPr lang="en-US" sz="2800" dirty="0" smtClean="0"/>
              <a:t>, </a:t>
            </a:r>
            <a:r>
              <a:rPr lang="en-US" sz="2800" dirty="0" err="1" smtClean="0"/>
              <a:t>mổ</a:t>
            </a:r>
            <a:r>
              <a:rPr lang="en-US" sz="2800" dirty="0" smtClean="0"/>
              <a:t> </a:t>
            </a:r>
            <a:r>
              <a:rPr lang="en-US" sz="2800" dirty="0" err="1" smtClean="0"/>
              <a:t>xẻ</a:t>
            </a:r>
            <a:r>
              <a:rPr lang="en-US" sz="2800" dirty="0" smtClean="0"/>
              <a:t> </a:t>
            </a:r>
            <a:r>
              <a:rPr lang="en-US" sz="2800" dirty="0" err="1" smtClean="0"/>
              <a:t>mô</a:t>
            </a:r>
            <a:r>
              <a:rPr lang="en-US" sz="2800" dirty="0" smtClean="0"/>
              <a:t> </a:t>
            </a:r>
            <a:r>
              <a:rPr lang="en-US" sz="2800" dirty="0" err="1" smtClean="0"/>
              <a:t>hình</a:t>
            </a:r>
            <a:r>
              <a:rPr lang="en-US" sz="2800" dirty="0" smtClean="0"/>
              <a:t> )</a:t>
            </a:r>
          </a:p>
          <a:p>
            <a:pPr algn="just"/>
            <a:r>
              <a:rPr lang="vi-VN" sz="2800" dirty="0" smtClean="0"/>
              <a:t>Những biểu tượng được chọn lựa kĩ càng có thể:</a:t>
            </a:r>
          </a:p>
          <a:p>
            <a:pPr lvl="1" algn="just"/>
            <a:r>
              <a:rPr lang="en-US" sz="2600" dirty="0" err="1" smtClean="0"/>
              <a:t>Làm</a:t>
            </a:r>
            <a:r>
              <a:rPr lang="en-US" sz="2600" dirty="0" smtClean="0"/>
              <a:t> </a:t>
            </a:r>
            <a:r>
              <a:rPr lang="en-US" sz="2600" dirty="0" err="1" smtClean="0"/>
              <a:t>cho</a:t>
            </a:r>
            <a:r>
              <a:rPr lang="en-US" sz="2600" dirty="0" smtClean="0"/>
              <a:t> </a:t>
            </a:r>
            <a:r>
              <a:rPr lang="en-US" sz="2600" dirty="0" err="1" smtClean="0"/>
              <a:t>thông</a:t>
            </a:r>
            <a:r>
              <a:rPr lang="en-US" sz="2600" dirty="0" smtClean="0"/>
              <a:t> tin </a:t>
            </a:r>
            <a:r>
              <a:rPr lang="en-US" sz="2600" dirty="0" err="1" smtClean="0"/>
              <a:t>dễ</a:t>
            </a:r>
            <a:r>
              <a:rPr lang="en-US" sz="2600" dirty="0" smtClean="0"/>
              <a:t> </a:t>
            </a:r>
            <a:r>
              <a:rPr lang="en-US" sz="2600" dirty="0" err="1" smtClean="0"/>
              <a:t>tiếp</a:t>
            </a:r>
            <a:r>
              <a:rPr lang="en-US" sz="2600" dirty="0" smtClean="0"/>
              <a:t> </a:t>
            </a:r>
            <a:r>
              <a:rPr lang="en-US" sz="2600" dirty="0" err="1" smtClean="0"/>
              <a:t>cận</a:t>
            </a:r>
            <a:r>
              <a:rPr lang="en-US" sz="2600" dirty="0" smtClean="0"/>
              <a:t> ,</a:t>
            </a:r>
            <a:r>
              <a:rPr lang="en-US" sz="2600" dirty="0" err="1" smtClean="0"/>
              <a:t>dễ</a:t>
            </a:r>
            <a:r>
              <a:rPr lang="en-US" sz="2600" dirty="0" smtClean="0"/>
              <a:t> </a:t>
            </a:r>
            <a:r>
              <a:rPr lang="en-US" sz="2600" dirty="0" err="1" smtClean="0"/>
              <a:t>hiểu</a:t>
            </a:r>
            <a:endParaRPr lang="en-US" sz="2600" dirty="0" smtClean="0"/>
          </a:p>
          <a:p>
            <a:pPr lvl="1" algn="just"/>
            <a:r>
              <a:rPr lang="vi-VN" sz="2600" dirty="0" smtClean="0"/>
              <a:t>Đưa ra cái nhìn thấu đáo vào hệ thống</a:t>
            </a:r>
            <a:endParaRPr lang="vi-VN" sz="26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39</a:t>
            </a:fld>
            <a:endParaRPr lang="en-US" dirty="0">
              <a:solidFill>
                <a:srgbClr val="7F7F7F"/>
              </a:solidFill>
            </a:endParaRPr>
          </a:p>
        </p:txBody>
      </p:sp>
    </p:spTree>
    <p:extLst>
      <p:ext uri="{BB962C8B-B14F-4D97-AF65-F5344CB8AC3E}">
        <p14:creationId xmlns:p14="http://schemas.microsoft.com/office/powerpoint/2010/main" val="1685520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Giới</a:t>
            </a:r>
            <a:r>
              <a:rPr lang="en-US" b="1" dirty="0" smtClean="0">
                <a:solidFill>
                  <a:srgbClr val="0070C0"/>
                </a:solidFill>
              </a:rPr>
              <a:t> </a:t>
            </a:r>
            <a:r>
              <a:rPr lang="en-US" b="1" dirty="0" err="1" smtClean="0">
                <a:solidFill>
                  <a:srgbClr val="0070C0"/>
                </a:solidFill>
              </a:rPr>
              <a:t>thiệu</a:t>
            </a:r>
            <a:r>
              <a:rPr lang="en-US" b="1" dirty="0" smtClean="0">
                <a:solidFill>
                  <a:srgbClr val="0070C0"/>
                </a:solidFill>
              </a:rPr>
              <a:t> </a:t>
            </a:r>
            <a:r>
              <a:rPr lang="en-US" b="1" dirty="0" err="1" smtClean="0">
                <a:solidFill>
                  <a:srgbClr val="0070C0"/>
                </a:solidFill>
              </a:rPr>
              <a:t>chung</a:t>
            </a:r>
            <a:r>
              <a:rPr lang="en-US" b="1" dirty="0" smtClean="0">
                <a:solidFill>
                  <a:srgbClr val="0070C0"/>
                </a:solidFill>
              </a:rPr>
              <a:t> </a:t>
            </a:r>
            <a:r>
              <a:rPr lang="en-US" b="1" dirty="0" err="1" smtClean="0">
                <a:solidFill>
                  <a:srgbClr val="0070C0"/>
                </a:solidFill>
              </a:rPr>
              <a:t>về</a:t>
            </a:r>
            <a:r>
              <a:rPr lang="en-US" b="1" dirty="0" smtClean="0">
                <a:solidFill>
                  <a:srgbClr val="0070C0"/>
                </a:solidFill>
              </a:rPr>
              <a:t> </a:t>
            </a:r>
            <a:r>
              <a:rPr lang="en-US" b="1" dirty="0" err="1" smtClean="0">
                <a:solidFill>
                  <a:srgbClr val="0070C0"/>
                </a:solidFill>
              </a:rPr>
              <a:t>môn</a:t>
            </a:r>
            <a:r>
              <a:rPr lang="en-US" b="1" dirty="0" smtClean="0">
                <a:solidFill>
                  <a:srgbClr val="0070C0"/>
                </a:solidFill>
              </a:rPr>
              <a:t> </a:t>
            </a:r>
            <a:r>
              <a:rPr lang="en-US" b="1" dirty="0" err="1" smtClean="0">
                <a:solidFill>
                  <a:srgbClr val="0070C0"/>
                </a:solidFill>
              </a:rPr>
              <a:t>học</a:t>
            </a:r>
            <a:endParaRPr lang="en-US" b="1" dirty="0">
              <a:solidFill>
                <a:srgbClr val="0070C0"/>
              </a:solidFill>
            </a:endParaRPr>
          </a:p>
        </p:txBody>
      </p:sp>
      <p:sp>
        <p:nvSpPr>
          <p:cNvPr id="3" name="Content Placeholder 2"/>
          <p:cNvSpPr>
            <a:spLocks noGrp="1"/>
          </p:cNvSpPr>
          <p:nvPr>
            <p:ph idx="1"/>
          </p:nvPr>
        </p:nvSpPr>
        <p:spPr>
          <a:xfrm>
            <a:off x="914400" y="990600"/>
            <a:ext cx="10591800" cy="4953000"/>
          </a:xfrm>
        </p:spPr>
        <p:txBody>
          <a:bodyPr>
            <a:noAutofit/>
          </a:bodyPr>
          <a:lstStyle/>
          <a:p>
            <a:r>
              <a:rPr lang="vi-VN" sz="2500" b="1" dirty="0"/>
              <a:t>Về kiến thức</a:t>
            </a:r>
            <a:r>
              <a:rPr lang="vi-VN" sz="2500" b="1" dirty="0" smtClean="0"/>
              <a:t>:</a:t>
            </a:r>
            <a:r>
              <a:rPr lang="en-US" sz="2500" b="1" dirty="0" smtClean="0"/>
              <a:t> </a:t>
            </a:r>
            <a:r>
              <a:rPr lang="fr-FR" sz="2500" dirty="0" err="1" smtClean="0"/>
              <a:t>kiểu</a:t>
            </a:r>
            <a:r>
              <a:rPr lang="fr-FR" sz="2500" dirty="0" smtClean="0"/>
              <a:t> </a:t>
            </a:r>
            <a:r>
              <a:rPr lang="fr-FR" sz="2500" dirty="0" err="1"/>
              <a:t>hệ</a:t>
            </a:r>
            <a:r>
              <a:rPr lang="fr-FR" sz="2500" dirty="0"/>
              <a:t> </a:t>
            </a:r>
            <a:r>
              <a:rPr lang="fr-FR" sz="2500" dirty="0" err="1"/>
              <a:t>phần</a:t>
            </a:r>
            <a:r>
              <a:rPr lang="fr-FR" sz="2500" dirty="0"/>
              <a:t> </a:t>
            </a:r>
            <a:r>
              <a:rPr lang="fr-FR" sz="2500" dirty="0" err="1"/>
              <a:t>mềm</a:t>
            </a:r>
            <a:r>
              <a:rPr lang="fr-FR" sz="2500" dirty="0"/>
              <a:t>, </a:t>
            </a:r>
            <a:r>
              <a:rPr lang="fr-FR" sz="2500" dirty="0" err="1"/>
              <a:t>mô</a:t>
            </a:r>
            <a:r>
              <a:rPr lang="fr-FR" sz="2500" dirty="0"/>
              <a:t> </a:t>
            </a:r>
            <a:r>
              <a:rPr lang="fr-FR" sz="2500" dirty="0" err="1"/>
              <a:t>hình</a:t>
            </a:r>
            <a:r>
              <a:rPr lang="fr-FR" sz="2500" dirty="0"/>
              <a:t> </a:t>
            </a:r>
            <a:r>
              <a:rPr lang="fr-FR" sz="2500" dirty="0" err="1"/>
              <a:t>hệ</a:t>
            </a:r>
            <a:r>
              <a:rPr lang="fr-FR" sz="2500" dirty="0"/>
              <a:t> </a:t>
            </a:r>
            <a:r>
              <a:rPr lang="fr-FR" sz="2500" dirty="0" err="1"/>
              <a:t>phần</a:t>
            </a:r>
            <a:r>
              <a:rPr lang="fr-FR" sz="2500" dirty="0"/>
              <a:t> </a:t>
            </a:r>
            <a:r>
              <a:rPr lang="fr-FR" sz="2500" dirty="0" err="1"/>
              <a:t>mềm</a:t>
            </a:r>
            <a:r>
              <a:rPr lang="fr-FR" sz="2500" dirty="0"/>
              <a:t> </a:t>
            </a:r>
            <a:r>
              <a:rPr lang="fr-FR" sz="2500" dirty="0" err="1"/>
              <a:t>với</a:t>
            </a:r>
            <a:r>
              <a:rPr lang="fr-FR" sz="2500" dirty="0"/>
              <a:t> UML, </a:t>
            </a:r>
            <a:r>
              <a:rPr lang="fr-FR" sz="2500" dirty="0" err="1"/>
              <a:t>xác</a:t>
            </a:r>
            <a:r>
              <a:rPr lang="fr-FR" sz="2500" dirty="0"/>
              <a:t> </a:t>
            </a:r>
            <a:r>
              <a:rPr lang="fr-FR" sz="2500" dirty="0" err="1"/>
              <a:t>định</a:t>
            </a:r>
            <a:r>
              <a:rPr lang="fr-FR" sz="2500" dirty="0"/>
              <a:t> </a:t>
            </a:r>
            <a:r>
              <a:rPr lang="fr-FR" sz="2500" dirty="0" err="1"/>
              <a:t>yêu</a:t>
            </a:r>
            <a:r>
              <a:rPr lang="fr-FR" sz="2500" dirty="0"/>
              <a:t> </a:t>
            </a:r>
            <a:r>
              <a:rPr lang="fr-FR" sz="2500" dirty="0" err="1"/>
              <a:t>cầu</a:t>
            </a:r>
            <a:r>
              <a:rPr lang="fr-FR" sz="2500" dirty="0"/>
              <a:t>, </a:t>
            </a:r>
            <a:r>
              <a:rPr lang="fr-FR" sz="2500" dirty="0" err="1"/>
              <a:t>phân</a:t>
            </a:r>
            <a:r>
              <a:rPr lang="fr-FR" sz="2500" dirty="0"/>
              <a:t> </a:t>
            </a:r>
            <a:r>
              <a:rPr lang="fr-FR" sz="2500" dirty="0" err="1"/>
              <a:t>tích</a:t>
            </a:r>
            <a:r>
              <a:rPr lang="fr-FR" sz="2500" dirty="0"/>
              <a:t>, </a:t>
            </a:r>
            <a:r>
              <a:rPr lang="fr-FR" sz="2500" dirty="0" err="1"/>
              <a:t>thiết</a:t>
            </a:r>
            <a:r>
              <a:rPr lang="fr-FR" sz="2500" dirty="0"/>
              <a:t> </a:t>
            </a:r>
            <a:r>
              <a:rPr lang="fr-FR" sz="2500" dirty="0" err="1"/>
              <a:t>kế</a:t>
            </a:r>
            <a:r>
              <a:rPr lang="fr-FR" sz="2500" dirty="0"/>
              <a:t>, </a:t>
            </a:r>
            <a:r>
              <a:rPr lang="fr-FR" sz="2500" dirty="0" err="1"/>
              <a:t>tích</a:t>
            </a:r>
            <a:r>
              <a:rPr lang="fr-FR" sz="2500" dirty="0"/>
              <a:t> </a:t>
            </a:r>
            <a:r>
              <a:rPr lang="fr-FR" sz="2500" dirty="0" err="1"/>
              <a:t>hợp</a:t>
            </a:r>
            <a:r>
              <a:rPr lang="fr-FR" sz="2500" dirty="0"/>
              <a:t>. </a:t>
            </a:r>
            <a:r>
              <a:rPr lang="fr-FR" sz="2500" dirty="0" err="1"/>
              <a:t>Á</a:t>
            </a:r>
            <a:r>
              <a:rPr lang="fr-FR" sz="2500" dirty="0" err="1" smtClean="0"/>
              <a:t>p</a:t>
            </a:r>
            <a:r>
              <a:rPr lang="fr-FR" sz="2500" dirty="0" smtClean="0"/>
              <a:t> </a:t>
            </a:r>
            <a:r>
              <a:rPr lang="fr-FR" sz="2500" dirty="0" err="1"/>
              <a:t>dụng</a:t>
            </a:r>
            <a:r>
              <a:rPr lang="fr-FR" sz="2500" dirty="0"/>
              <a:t> </a:t>
            </a:r>
            <a:r>
              <a:rPr lang="fr-FR" sz="2500" dirty="0" err="1"/>
              <a:t>những</a:t>
            </a:r>
            <a:r>
              <a:rPr lang="fr-FR" sz="2500" dirty="0"/>
              <a:t> </a:t>
            </a:r>
            <a:r>
              <a:rPr lang="fr-FR" sz="2500" dirty="0" err="1"/>
              <a:t>kiến</a:t>
            </a:r>
            <a:r>
              <a:rPr lang="fr-FR" sz="2500" dirty="0"/>
              <a:t> </a:t>
            </a:r>
            <a:r>
              <a:rPr lang="fr-FR" sz="2500" dirty="0" err="1"/>
              <a:t>thức</a:t>
            </a:r>
            <a:r>
              <a:rPr lang="fr-FR" sz="2500" dirty="0"/>
              <a:t> </a:t>
            </a:r>
            <a:r>
              <a:rPr lang="fr-FR" sz="2500" dirty="0" err="1"/>
              <a:t>đã</a:t>
            </a:r>
            <a:r>
              <a:rPr lang="fr-FR" sz="2500" dirty="0"/>
              <a:t> </a:t>
            </a:r>
            <a:r>
              <a:rPr lang="fr-FR" sz="2500" dirty="0" err="1"/>
              <a:t>học</a:t>
            </a:r>
            <a:r>
              <a:rPr lang="fr-FR" sz="2500" dirty="0"/>
              <a:t> </a:t>
            </a:r>
            <a:r>
              <a:rPr lang="fr-FR" sz="2500" dirty="0" err="1"/>
              <a:t>cho</a:t>
            </a:r>
            <a:r>
              <a:rPr lang="fr-FR" sz="2500" dirty="0"/>
              <a:t> </a:t>
            </a:r>
            <a:r>
              <a:rPr lang="fr-FR" sz="2500" dirty="0" err="1"/>
              <a:t>phát</a:t>
            </a:r>
            <a:r>
              <a:rPr lang="fr-FR" sz="2500" dirty="0"/>
              <a:t> </a:t>
            </a:r>
            <a:r>
              <a:rPr lang="fr-FR" sz="2500" dirty="0" err="1"/>
              <a:t>triển</a:t>
            </a:r>
            <a:r>
              <a:rPr lang="fr-FR" sz="2500" dirty="0"/>
              <a:t> </a:t>
            </a:r>
            <a:r>
              <a:rPr lang="fr-FR" sz="2500" dirty="0" err="1"/>
              <a:t>hệ</a:t>
            </a:r>
            <a:r>
              <a:rPr lang="fr-FR" sz="2500" dirty="0"/>
              <a:t> </a:t>
            </a:r>
            <a:r>
              <a:rPr lang="fr-FR" sz="2500" dirty="0" err="1"/>
              <a:t>thống</a:t>
            </a:r>
            <a:r>
              <a:rPr lang="fr-FR" sz="2500" dirty="0"/>
              <a:t> </a:t>
            </a:r>
            <a:r>
              <a:rPr lang="fr-FR" sz="2500" dirty="0" err="1"/>
              <a:t>ứng</a:t>
            </a:r>
            <a:r>
              <a:rPr lang="fr-FR" sz="2500" dirty="0"/>
              <a:t> </a:t>
            </a:r>
            <a:r>
              <a:rPr lang="fr-FR" sz="2500" dirty="0" err="1"/>
              <a:t>dụng</a:t>
            </a:r>
            <a:r>
              <a:rPr lang="fr-FR" sz="2500" dirty="0"/>
              <a:t> </a:t>
            </a:r>
            <a:r>
              <a:rPr lang="fr-FR" sz="2500" dirty="0" err="1"/>
              <a:t>như</a:t>
            </a:r>
            <a:r>
              <a:rPr lang="fr-FR" sz="2500" dirty="0"/>
              <a:t> </a:t>
            </a:r>
            <a:r>
              <a:rPr lang="fr-FR" sz="2500" dirty="0" err="1"/>
              <a:t>quản</a:t>
            </a:r>
            <a:r>
              <a:rPr lang="fr-FR" sz="2500" dirty="0"/>
              <a:t> </a:t>
            </a:r>
            <a:r>
              <a:rPr lang="fr-FR" sz="2500" dirty="0" err="1"/>
              <a:t>lý</a:t>
            </a:r>
            <a:r>
              <a:rPr lang="fr-FR" sz="2500" dirty="0"/>
              <a:t> </a:t>
            </a:r>
            <a:r>
              <a:rPr lang="fr-FR" sz="2500" dirty="0" err="1"/>
              <a:t>thư</a:t>
            </a:r>
            <a:r>
              <a:rPr lang="fr-FR" sz="2500" dirty="0"/>
              <a:t> </a:t>
            </a:r>
            <a:r>
              <a:rPr lang="fr-FR" sz="2500" dirty="0" err="1"/>
              <a:t>viện</a:t>
            </a:r>
            <a:r>
              <a:rPr lang="fr-FR" sz="2500" dirty="0"/>
              <a:t>, </a:t>
            </a:r>
            <a:r>
              <a:rPr lang="fr-FR" sz="2500" dirty="0" err="1"/>
              <a:t>quản</a:t>
            </a:r>
            <a:r>
              <a:rPr lang="fr-FR" sz="2500" dirty="0"/>
              <a:t> </a:t>
            </a:r>
            <a:r>
              <a:rPr lang="fr-FR" sz="2500" dirty="0" err="1"/>
              <a:t>lý</a:t>
            </a:r>
            <a:r>
              <a:rPr lang="fr-FR" sz="2500" dirty="0"/>
              <a:t> môn </a:t>
            </a:r>
            <a:r>
              <a:rPr lang="fr-FR" sz="2500" dirty="0" err="1"/>
              <a:t>học</a:t>
            </a:r>
            <a:r>
              <a:rPr lang="fr-FR" sz="2500" dirty="0"/>
              <a:t>, </a:t>
            </a:r>
            <a:r>
              <a:rPr lang="fr-FR" sz="2500" dirty="0" err="1"/>
              <a:t>Thương</a:t>
            </a:r>
            <a:r>
              <a:rPr lang="fr-FR" sz="2500" dirty="0"/>
              <a:t> </a:t>
            </a:r>
            <a:r>
              <a:rPr lang="fr-FR" sz="2500" dirty="0" err="1"/>
              <a:t>mại</a:t>
            </a:r>
            <a:r>
              <a:rPr lang="fr-FR" sz="2500" dirty="0"/>
              <a:t> </a:t>
            </a:r>
            <a:r>
              <a:rPr lang="fr-FR" sz="2500" dirty="0" err="1"/>
              <a:t>điện</a:t>
            </a:r>
            <a:r>
              <a:rPr lang="fr-FR" sz="2500" dirty="0"/>
              <a:t> </a:t>
            </a:r>
            <a:r>
              <a:rPr lang="fr-FR" sz="2500" dirty="0" err="1"/>
              <a:t>tử</a:t>
            </a:r>
            <a:r>
              <a:rPr lang="fr-FR" sz="2500" dirty="0"/>
              <a:t>….</a:t>
            </a:r>
            <a:endParaRPr lang="en-US" sz="2500" dirty="0"/>
          </a:p>
          <a:p>
            <a:r>
              <a:rPr lang="vi-VN" sz="2500" b="1" dirty="0"/>
              <a:t>Kỹ năng: </a:t>
            </a:r>
            <a:endParaRPr lang="en-US" sz="2500" dirty="0"/>
          </a:p>
          <a:p>
            <a:pPr lvl="1"/>
            <a:r>
              <a:rPr lang="fr-FR" sz="2500" dirty="0" err="1"/>
              <a:t>Nâng</a:t>
            </a:r>
            <a:r>
              <a:rPr lang="fr-FR" sz="2500" dirty="0"/>
              <a:t> </a:t>
            </a:r>
            <a:r>
              <a:rPr lang="fr-FR" sz="2500" dirty="0" err="1"/>
              <a:t>cao</a:t>
            </a:r>
            <a:r>
              <a:rPr lang="fr-FR" sz="2500" dirty="0"/>
              <a:t> </a:t>
            </a:r>
            <a:r>
              <a:rPr lang="fr-FR" sz="2500" dirty="0" err="1"/>
              <a:t>kỹ</a:t>
            </a:r>
            <a:r>
              <a:rPr lang="fr-FR" sz="2500" dirty="0"/>
              <a:t> </a:t>
            </a:r>
            <a:r>
              <a:rPr lang="fr-FR" sz="2500" dirty="0" err="1"/>
              <a:t>năng</a:t>
            </a:r>
            <a:r>
              <a:rPr lang="fr-FR" sz="2500" dirty="0"/>
              <a:t> </a:t>
            </a:r>
            <a:r>
              <a:rPr lang="fr-FR" sz="2500" dirty="0" err="1"/>
              <a:t>giao</a:t>
            </a:r>
            <a:r>
              <a:rPr lang="fr-FR" sz="2500" dirty="0"/>
              <a:t> </a:t>
            </a:r>
            <a:r>
              <a:rPr lang="fr-FR" sz="2500" dirty="0" err="1"/>
              <a:t>tiếp</a:t>
            </a:r>
            <a:r>
              <a:rPr lang="fr-FR" sz="2500" dirty="0"/>
              <a:t> </a:t>
            </a:r>
            <a:r>
              <a:rPr lang="fr-FR" sz="2500" dirty="0" err="1"/>
              <a:t>để</a:t>
            </a:r>
            <a:r>
              <a:rPr lang="fr-FR" sz="2500" dirty="0"/>
              <a:t> </a:t>
            </a:r>
            <a:r>
              <a:rPr lang="fr-FR" sz="2500" dirty="0" err="1"/>
              <a:t>thu</a:t>
            </a:r>
            <a:r>
              <a:rPr lang="fr-FR" sz="2500" dirty="0"/>
              <a:t> </a:t>
            </a:r>
            <a:r>
              <a:rPr lang="fr-FR" sz="2500" dirty="0" err="1"/>
              <a:t>thập</a:t>
            </a:r>
            <a:r>
              <a:rPr lang="fr-FR" sz="2500" dirty="0"/>
              <a:t> </a:t>
            </a:r>
            <a:r>
              <a:rPr lang="fr-FR" sz="2500" dirty="0" err="1"/>
              <a:t>yêu</a:t>
            </a:r>
            <a:r>
              <a:rPr lang="fr-FR" sz="2500" dirty="0"/>
              <a:t> </a:t>
            </a:r>
            <a:r>
              <a:rPr lang="fr-FR" sz="2500" dirty="0" err="1"/>
              <a:t>cầu</a:t>
            </a:r>
            <a:endParaRPr lang="en-US" sz="2500" dirty="0"/>
          </a:p>
          <a:p>
            <a:pPr lvl="1"/>
            <a:r>
              <a:rPr lang="fr-FR" sz="2500" dirty="0" err="1"/>
              <a:t>Có</a:t>
            </a:r>
            <a:r>
              <a:rPr lang="fr-FR" sz="2500" dirty="0"/>
              <a:t> </a:t>
            </a:r>
            <a:r>
              <a:rPr lang="fr-FR" sz="2500" dirty="0" err="1"/>
              <a:t>khả</a:t>
            </a:r>
            <a:r>
              <a:rPr lang="fr-FR" sz="2500" dirty="0"/>
              <a:t> </a:t>
            </a:r>
            <a:r>
              <a:rPr lang="fr-FR" sz="2500" dirty="0" err="1"/>
              <a:t>năng</a:t>
            </a:r>
            <a:r>
              <a:rPr lang="fr-FR" sz="2500" dirty="0"/>
              <a:t> </a:t>
            </a:r>
            <a:r>
              <a:rPr lang="fr-FR" sz="2500" dirty="0" err="1"/>
              <a:t>phân</a:t>
            </a:r>
            <a:r>
              <a:rPr lang="fr-FR" sz="2500" dirty="0"/>
              <a:t> </a:t>
            </a:r>
            <a:r>
              <a:rPr lang="fr-FR" sz="2500" dirty="0" err="1"/>
              <a:t>tích</a:t>
            </a:r>
            <a:r>
              <a:rPr lang="fr-FR" sz="2500" dirty="0"/>
              <a:t> </a:t>
            </a:r>
            <a:r>
              <a:rPr lang="fr-FR" sz="2500" dirty="0" err="1"/>
              <a:t>yêu</a:t>
            </a:r>
            <a:r>
              <a:rPr lang="fr-FR" sz="2500" dirty="0"/>
              <a:t> </a:t>
            </a:r>
            <a:r>
              <a:rPr lang="fr-FR" sz="2500" dirty="0" err="1"/>
              <a:t>cầu</a:t>
            </a:r>
            <a:r>
              <a:rPr lang="fr-FR" sz="2500" dirty="0"/>
              <a:t> </a:t>
            </a:r>
            <a:r>
              <a:rPr lang="fr-FR" sz="2500" dirty="0" err="1"/>
              <a:t>phần</a:t>
            </a:r>
            <a:r>
              <a:rPr lang="fr-FR" sz="2500" dirty="0"/>
              <a:t> </a:t>
            </a:r>
            <a:r>
              <a:rPr lang="fr-FR" sz="2500" dirty="0" err="1"/>
              <a:t>mềm</a:t>
            </a:r>
            <a:r>
              <a:rPr lang="fr-FR" sz="2500" dirty="0"/>
              <a:t> </a:t>
            </a:r>
            <a:r>
              <a:rPr lang="fr-FR" sz="2500" dirty="0" err="1"/>
              <a:t>và</a:t>
            </a:r>
            <a:r>
              <a:rPr lang="fr-FR" sz="2500" dirty="0"/>
              <a:t> </a:t>
            </a:r>
            <a:r>
              <a:rPr lang="fr-FR" sz="2500" dirty="0" err="1"/>
              <a:t>sử</a:t>
            </a:r>
            <a:r>
              <a:rPr lang="fr-FR" sz="2500" dirty="0"/>
              <a:t> </a:t>
            </a:r>
            <a:r>
              <a:rPr lang="fr-FR" sz="2500" dirty="0" err="1"/>
              <a:t>dụng</a:t>
            </a:r>
            <a:r>
              <a:rPr lang="fr-FR" sz="2500" dirty="0"/>
              <a:t> </a:t>
            </a:r>
            <a:r>
              <a:rPr lang="fr-FR" sz="2500" dirty="0" err="1"/>
              <a:t>các</a:t>
            </a:r>
            <a:r>
              <a:rPr lang="fr-FR" sz="2500" dirty="0"/>
              <a:t> </a:t>
            </a:r>
            <a:r>
              <a:rPr lang="fr-FR" sz="2500" dirty="0" err="1"/>
              <a:t>công</a:t>
            </a:r>
            <a:r>
              <a:rPr lang="fr-FR" sz="2500" dirty="0"/>
              <a:t> </a:t>
            </a:r>
            <a:r>
              <a:rPr lang="fr-FR" sz="2500" dirty="0" err="1"/>
              <a:t>cụ</a:t>
            </a:r>
            <a:r>
              <a:rPr lang="fr-FR" sz="2500" dirty="0"/>
              <a:t> </a:t>
            </a:r>
            <a:r>
              <a:rPr lang="fr-FR" sz="2500" dirty="0" err="1"/>
              <a:t>để</a:t>
            </a:r>
            <a:r>
              <a:rPr lang="fr-FR" sz="2500" dirty="0"/>
              <a:t> </a:t>
            </a:r>
            <a:r>
              <a:rPr lang="fr-FR" sz="2500" dirty="0" err="1"/>
              <a:t>vẽ</a:t>
            </a:r>
            <a:r>
              <a:rPr lang="fr-FR" sz="2500" dirty="0"/>
              <a:t> </a:t>
            </a:r>
            <a:r>
              <a:rPr lang="fr-FR" sz="2500" dirty="0" err="1"/>
              <a:t>các</a:t>
            </a:r>
            <a:r>
              <a:rPr lang="fr-FR" sz="2500" dirty="0"/>
              <a:t> </a:t>
            </a:r>
            <a:r>
              <a:rPr lang="fr-FR" sz="2500" dirty="0" err="1"/>
              <a:t>biểu</a:t>
            </a:r>
            <a:r>
              <a:rPr lang="fr-FR" sz="2500" dirty="0"/>
              <a:t> </a:t>
            </a:r>
            <a:r>
              <a:rPr lang="fr-FR" sz="2500" dirty="0" err="1"/>
              <a:t>đồ</a:t>
            </a:r>
            <a:r>
              <a:rPr lang="fr-FR" sz="2500" dirty="0"/>
              <a:t> UML </a:t>
            </a:r>
            <a:r>
              <a:rPr lang="fr-FR" sz="2500" dirty="0" err="1"/>
              <a:t>tương</a:t>
            </a:r>
            <a:r>
              <a:rPr lang="fr-FR" sz="2500" dirty="0"/>
              <a:t> </a:t>
            </a:r>
            <a:r>
              <a:rPr lang="fr-FR" sz="2500" dirty="0" err="1"/>
              <a:t>ứng</a:t>
            </a:r>
            <a:r>
              <a:rPr lang="fr-FR" sz="2500" dirty="0"/>
              <a:t> </a:t>
            </a:r>
            <a:r>
              <a:rPr lang="fr-FR" sz="2500" dirty="0" err="1"/>
              <a:t>với</a:t>
            </a:r>
            <a:r>
              <a:rPr lang="fr-FR" sz="2500" dirty="0"/>
              <a:t> </a:t>
            </a:r>
            <a:r>
              <a:rPr lang="fr-FR" sz="2500" dirty="0" err="1"/>
              <a:t>các</a:t>
            </a:r>
            <a:r>
              <a:rPr lang="fr-FR" sz="2500" dirty="0"/>
              <a:t> </a:t>
            </a:r>
            <a:r>
              <a:rPr lang="fr-FR" sz="2500" dirty="0" err="1"/>
              <a:t>pha</a:t>
            </a:r>
            <a:r>
              <a:rPr lang="fr-FR" sz="2500" dirty="0"/>
              <a:t> </a:t>
            </a:r>
            <a:r>
              <a:rPr lang="fr-FR" sz="2500" dirty="0" err="1"/>
              <a:t>phát</a:t>
            </a:r>
            <a:r>
              <a:rPr lang="fr-FR" sz="2500" dirty="0"/>
              <a:t> </a:t>
            </a:r>
            <a:r>
              <a:rPr lang="fr-FR" sz="2500" dirty="0" err="1"/>
              <a:t>triển</a:t>
            </a:r>
            <a:r>
              <a:rPr lang="fr-FR" sz="2500" dirty="0"/>
              <a:t> </a:t>
            </a:r>
            <a:r>
              <a:rPr lang="fr-FR" sz="2500" dirty="0" err="1"/>
              <a:t>cho</a:t>
            </a:r>
            <a:r>
              <a:rPr lang="fr-FR" sz="2500" dirty="0"/>
              <a:t> </a:t>
            </a:r>
            <a:r>
              <a:rPr lang="fr-FR" sz="2500" dirty="0" err="1"/>
              <a:t>hệ</a:t>
            </a:r>
            <a:r>
              <a:rPr lang="fr-FR" sz="2500" dirty="0"/>
              <a:t> </a:t>
            </a:r>
            <a:r>
              <a:rPr lang="fr-FR" sz="2500" dirty="0" err="1"/>
              <a:t>phần</a:t>
            </a:r>
            <a:r>
              <a:rPr lang="fr-FR" sz="2500" dirty="0"/>
              <a:t> </a:t>
            </a:r>
            <a:r>
              <a:rPr lang="fr-FR" sz="2500" dirty="0" err="1"/>
              <a:t>mềm</a:t>
            </a:r>
            <a:r>
              <a:rPr lang="fr-FR" sz="2500" dirty="0"/>
              <a:t> </a:t>
            </a:r>
            <a:r>
              <a:rPr lang="fr-FR" sz="2500" dirty="0" err="1"/>
              <a:t>ứng</a:t>
            </a:r>
            <a:r>
              <a:rPr lang="fr-FR" sz="2500" dirty="0"/>
              <a:t> </a:t>
            </a:r>
            <a:r>
              <a:rPr lang="fr-FR" sz="2500" dirty="0" err="1"/>
              <a:t>dụng</a:t>
            </a:r>
            <a:r>
              <a:rPr lang="fr-FR" sz="2500" dirty="0"/>
              <a:t>. </a:t>
            </a:r>
            <a:endParaRPr lang="en-US" sz="2500" dirty="0"/>
          </a:p>
          <a:p>
            <a:pPr lvl="1"/>
            <a:r>
              <a:rPr lang="fr-FR" sz="2500" dirty="0" err="1"/>
              <a:t>Đọc</a:t>
            </a:r>
            <a:r>
              <a:rPr lang="fr-FR" sz="2500" dirty="0"/>
              <a:t> </a:t>
            </a:r>
            <a:r>
              <a:rPr lang="fr-FR" sz="2500" dirty="0" err="1"/>
              <a:t>hiểu</a:t>
            </a:r>
            <a:r>
              <a:rPr lang="fr-FR" sz="2500" dirty="0"/>
              <a:t> </a:t>
            </a:r>
            <a:r>
              <a:rPr lang="fr-FR" sz="2500" dirty="0" err="1"/>
              <a:t>được</a:t>
            </a:r>
            <a:r>
              <a:rPr lang="fr-FR" sz="2500" dirty="0"/>
              <a:t> </a:t>
            </a:r>
            <a:r>
              <a:rPr lang="fr-FR" sz="2500" dirty="0" err="1"/>
              <a:t>tài</a:t>
            </a:r>
            <a:r>
              <a:rPr lang="fr-FR" sz="2500" dirty="0"/>
              <a:t> </a:t>
            </a:r>
            <a:r>
              <a:rPr lang="fr-FR" sz="2500" dirty="0" err="1"/>
              <a:t>liệu</a:t>
            </a:r>
            <a:r>
              <a:rPr lang="fr-FR" sz="2500" dirty="0"/>
              <a:t> </a:t>
            </a:r>
            <a:r>
              <a:rPr lang="fr-FR" sz="2500" dirty="0" err="1"/>
              <a:t>kĩ</a:t>
            </a:r>
            <a:r>
              <a:rPr lang="fr-FR" sz="2500" dirty="0"/>
              <a:t> </a:t>
            </a:r>
            <a:r>
              <a:rPr lang="fr-FR" sz="2500" dirty="0" err="1"/>
              <a:t>thuật</a:t>
            </a:r>
            <a:r>
              <a:rPr lang="fr-FR" sz="2500" dirty="0"/>
              <a:t> </a:t>
            </a:r>
            <a:r>
              <a:rPr lang="fr-FR" sz="2500" dirty="0" err="1"/>
              <a:t>phát</a:t>
            </a:r>
            <a:r>
              <a:rPr lang="fr-FR" sz="2500" dirty="0"/>
              <a:t> </a:t>
            </a:r>
            <a:r>
              <a:rPr lang="fr-FR" sz="2500" dirty="0" err="1"/>
              <a:t>triển</a:t>
            </a:r>
            <a:r>
              <a:rPr lang="fr-FR" sz="2500" dirty="0"/>
              <a:t> </a:t>
            </a:r>
            <a:r>
              <a:rPr lang="fr-FR" sz="2500" dirty="0" err="1"/>
              <a:t>phần</a:t>
            </a:r>
            <a:r>
              <a:rPr lang="fr-FR" sz="2500" dirty="0"/>
              <a:t> </a:t>
            </a:r>
            <a:r>
              <a:rPr lang="fr-FR" sz="2500" dirty="0" err="1"/>
              <a:t>mềm</a:t>
            </a:r>
            <a:r>
              <a:rPr lang="fr-FR" sz="2500" dirty="0"/>
              <a:t> </a:t>
            </a:r>
            <a:r>
              <a:rPr lang="fr-FR" sz="2500" dirty="0" err="1"/>
              <a:t>theo</a:t>
            </a:r>
            <a:r>
              <a:rPr lang="fr-FR" sz="2500" dirty="0"/>
              <a:t> </a:t>
            </a:r>
            <a:r>
              <a:rPr lang="fr-FR" sz="2500" dirty="0" err="1"/>
              <a:t>chuẩn</a:t>
            </a:r>
            <a:r>
              <a:rPr lang="fr-FR" sz="2500" dirty="0"/>
              <a:t> UML. </a:t>
            </a:r>
            <a:r>
              <a:rPr lang="fr-FR" sz="2500" dirty="0" err="1"/>
              <a:t>Trang</a:t>
            </a:r>
            <a:r>
              <a:rPr lang="fr-FR" sz="2500" dirty="0"/>
              <a:t> </a:t>
            </a:r>
            <a:r>
              <a:rPr lang="fr-FR" sz="2500" dirty="0" err="1"/>
              <a:t>bị</a:t>
            </a:r>
            <a:r>
              <a:rPr lang="fr-FR" sz="2500" dirty="0"/>
              <a:t> </a:t>
            </a:r>
            <a:r>
              <a:rPr lang="fr-FR" sz="2500" dirty="0" err="1"/>
              <a:t>cho</a:t>
            </a:r>
            <a:r>
              <a:rPr lang="fr-FR" sz="2500" dirty="0"/>
              <a:t> </a:t>
            </a:r>
            <a:r>
              <a:rPr lang="fr-FR" sz="2500" dirty="0" err="1"/>
              <a:t>sinh</a:t>
            </a:r>
            <a:r>
              <a:rPr lang="fr-FR" sz="2500" dirty="0"/>
              <a:t> </a:t>
            </a:r>
            <a:r>
              <a:rPr lang="fr-FR" sz="2500" dirty="0" err="1"/>
              <a:t>viên</a:t>
            </a:r>
            <a:r>
              <a:rPr lang="fr-FR" sz="2500" dirty="0"/>
              <a:t> </a:t>
            </a:r>
            <a:r>
              <a:rPr lang="fr-FR" sz="2500" dirty="0" err="1"/>
              <a:t>khả</a:t>
            </a:r>
            <a:r>
              <a:rPr lang="fr-FR" sz="2500" dirty="0"/>
              <a:t> </a:t>
            </a:r>
            <a:r>
              <a:rPr lang="fr-FR" sz="2500" dirty="0" err="1"/>
              <a:t>năng</a:t>
            </a:r>
            <a:r>
              <a:rPr lang="fr-FR" sz="2500" dirty="0"/>
              <a:t> </a:t>
            </a:r>
            <a:r>
              <a:rPr lang="fr-FR" sz="2500" dirty="0" err="1"/>
              <a:t>áp</a:t>
            </a:r>
            <a:r>
              <a:rPr lang="fr-FR" sz="2500" dirty="0"/>
              <a:t> </a:t>
            </a:r>
            <a:r>
              <a:rPr lang="fr-FR" sz="2500" dirty="0" err="1"/>
              <a:t>dụng</a:t>
            </a:r>
            <a:r>
              <a:rPr lang="fr-FR" sz="2500" dirty="0"/>
              <a:t> </a:t>
            </a:r>
            <a:r>
              <a:rPr lang="fr-FR" sz="2500" dirty="0" err="1"/>
              <a:t>các</a:t>
            </a:r>
            <a:r>
              <a:rPr lang="fr-FR" sz="2500" dirty="0"/>
              <a:t> </a:t>
            </a:r>
            <a:r>
              <a:rPr lang="fr-FR" sz="2500" dirty="0" err="1"/>
              <a:t>phương</a:t>
            </a:r>
            <a:r>
              <a:rPr lang="fr-FR" sz="2500" dirty="0"/>
              <a:t> </a:t>
            </a:r>
            <a:r>
              <a:rPr lang="fr-FR" sz="2500" dirty="0" err="1"/>
              <a:t>pháp</a:t>
            </a:r>
            <a:r>
              <a:rPr lang="fr-FR" sz="2500" dirty="0"/>
              <a:t> </a:t>
            </a:r>
            <a:r>
              <a:rPr lang="fr-FR" sz="2500" dirty="0" err="1"/>
              <a:t>kĩ</a:t>
            </a:r>
            <a:r>
              <a:rPr lang="fr-FR" sz="2500" dirty="0"/>
              <a:t> </a:t>
            </a:r>
            <a:r>
              <a:rPr lang="fr-FR" sz="2500" dirty="0" err="1"/>
              <a:t>thuật</a:t>
            </a:r>
            <a:r>
              <a:rPr lang="fr-FR" sz="2500" dirty="0"/>
              <a:t> </a:t>
            </a:r>
            <a:r>
              <a:rPr lang="fr-FR" sz="2500" dirty="0" err="1"/>
              <a:t>trong</a:t>
            </a:r>
            <a:r>
              <a:rPr lang="fr-FR" sz="2500" dirty="0"/>
              <a:t> </a:t>
            </a:r>
            <a:r>
              <a:rPr lang="fr-FR" sz="2500" dirty="0" err="1"/>
              <a:t>các</a:t>
            </a:r>
            <a:r>
              <a:rPr lang="fr-FR" sz="2500" dirty="0"/>
              <a:t> </a:t>
            </a:r>
            <a:r>
              <a:rPr lang="fr-FR" sz="2500" dirty="0" err="1"/>
              <a:t>pha</a:t>
            </a:r>
            <a:r>
              <a:rPr lang="fr-FR" sz="2500" dirty="0"/>
              <a:t> </a:t>
            </a:r>
            <a:r>
              <a:rPr lang="fr-FR" sz="2500" dirty="0" err="1"/>
              <a:t>phát</a:t>
            </a:r>
            <a:r>
              <a:rPr lang="fr-FR" sz="2500" dirty="0"/>
              <a:t> </a:t>
            </a:r>
            <a:r>
              <a:rPr lang="fr-FR" sz="2500" dirty="0" err="1"/>
              <a:t>triển</a:t>
            </a:r>
            <a:r>
              <a:rPr lang="fr-FR" sz="2500" dirty="0"/>
              <a:t> </a:t>
            </a:r>
            <a:r>
              <a:rPr lang="fr-FR" sz="2500" dirty="0" err="1"/>
              <a:t>vào</a:t>
            </a:r>
            <a:r>
              <a:rPr lang="fr-FR" sz="2500" dirty="0"/>
              <a:t> </a:t>
            </a:r>
            <a:r>
              <a:rPr lang="fr-FR" sz="2500" dirty="0" err="1"/>
              <a:t>phát</a:t>
            </a:r>
            <a:r>
              <a:rPr lang="fr-FR" sz="2500" dirty="0"/>
              <a:t> </a:t>
            </a:r>
            <a:r>
              <a:rPr lang="fr-FR" sz="2500" dirty="0" err="1"/>
              <a:t>triển</a:t>
            </a:r>
            <a:r>
              <a:rPr lang="fr-FR" sz="2500" dirty="0"/>
              <a:t> </a:t>
            </a:r>
            <a:r>
              <a:rPr lang="fr-FR" sz="2500" dirty="0" err="1"/>
              <a:t>một</a:t>
            </a:r>
            <a:r>
              <a:rPr lang="fr-FR" sz="2500" dirty="0"/>
              <a:t> </a:t>
            </a:r>
            <a:r>
              <a:rPr lang="fr-FR" sz="2500" dirty="0" err="1"/>
              <a:t>phần</a:t>
            </a:r>
            <a:r>
              <a:rPr lang="fr-FR" sz="2500" dirty="0"/>
              <a:t> </a:t>
            </a:r>
            <a:r>
              <a:rPr lang="fr-FR" sz="2500" dirty="0" err="1"/>
              <a:t>mềm</a:t>
            </a:r>
            <a:r>
              <a:rPr lang="fr-FR" sz="2500" dirty="0"/>
              <a:t> </a:t>
            </a:r>
            <a:r>
              <a:rPr lang="fr-FR" sz="2500" dirty="0" err="1"/>
              <a:t>thực</a:t>
            </a:r>
            <a:r>
              <a:rPr lang="fr-FR" sz="2500" dirty="0"/>
              <a:t> </a:t>
            </a:r>
            <a:r>
              <a:rPr lang="fr-FR" sz="2500" dirty="0" err="1"/>
              <a:t>tế</a:t>
            </a:r>
            <a:endParaRPr lang="en-US" sz="2500" dirty="0"/>
          </a:p>
          <a:p>
            <a:pPr lvl="1"/>
            <a:r>
              <a:rPr lang="fr-FR" sz="2500" dirty="0" err="1"/>
              <a:t>Nâng</a:t>
            </a:r>
            <a:r>
              <a:rPr lang="fr-FR" sz="2500" dirty="0"/>
              <a:t> </a:t>
            </a:r>
            <a:r>
              <a:rPr lang="fr-FR" sz="2500" dirty="0" err="1"/>
              <a:t>cao</a:t>
            </a:r>
            <a:r>
              <a:rPr lang="fr-FR" sz="2500" dirty="0"/>
              <a:t> </a:t>
            </a:r>
            <a:r>
              <a:rPr lang="fr-FR" sz="2500" dirty="0" err="1"/>
              <a:t>khả</a:t>
            </a:r>
            <a:r>
              <a:rPr lang="fr-FR" sz="2500" dirty="0"/>
              <a:t> </a:t>
            </a:r>
            <a:r>
              <a:rPr lang="fr-FR" sz="2500" dirty="0" err="1"/>
              <a:t>năng</a:t>
            </a:r>
            <a:r>
              <a:rPr lang="fr-FR" sz="2500" dirty="0"/>
              <a:t> </a:t>
            </a:r>
            <a:r>
              <a:rPr lang="fr-FR" sz="2500" dirty="0" err="1"/>
              <a:t>làm</a:t>
            </a:r>
            <a:r>
              <a:rPr lang="fr-FR" sz="2500" dirty="0"/>
              <a:t> </a:t>
            </a:r>
            <a:r>
              <a:rPr lang="fr-FR" sz="2500" dirty="0" err="1"/>
              <a:t>việc</a:t>
            </a:r>
            <a:r>
              <a:rPr lang="fr-FR" sz="2500" dirty="0"/>
              <a:t> </a:t>
            </a:r>
            <a:r>
              <a:rPr lang="fr-FR" sz="2500" dirty="0" err="1"/>
              <a:t>nhóm</a:t>
            </a:r>
            <a:r>
              <a:rPr lang="fr-FR" sz="2500" dirty="0"/>
              <a:t> (</a:t>
            </a:r>
            <a:r>
              <a:rPr lang="fr-FR" sz="2500" dirty="0" err="1"/>
              <a:t>cộng</a:t>
            </a:r>
            <a:r>
              <a:rPr lang="fr-FR" sz="2500" dirty="0"/>
              <a:t> </a:t>
            </a:r>
            <a:r>
              <a:rPr lang="fr-FR" sz="2500" dirty="0" err="1"/>
              <a:t>tác</a:t>
            </a:r>
            <a:r>
              <a:rPr lang="fr-FR" sz="2500" dirty="0"/>
              <a:t>, </a:t>
            </a:r>
            <a:r>
              <a:rPr lang="fr-FR" sz="2500" dirty="0" err="1"/>
              <a:t>thảo</a:t>
            </a:r>
            <a:r>
              <a:rPr lang="fr-FR" sz="2500" dirty="0"/>
              <a:t> </a:t>
            </a:r>
            <a:r>
              <a:rPr lang="fr-FR" sz="2500" dirty="0" err="1"/>
              <a:t>luận</a:t>
            </a:r>
            <a:r>
              <a:rPr lang="fr-FR" sz="2500" dirty="0" smtClean="0"/>
              <a:t>…).</a:t>
            </a:r>
            <a:endParaRPr lang="en-US" sz="2500" dirty="0"/>
          </a:p>
          <a:p>
            <a:pPr lvl="1"/>
            <a:r>
              <a:rPr lang="fr-FR" sz="2500" dirty="0" err="1"/>
              <a:t>Đọc</a:t>
            </a:r>
            <a:r>
              <a:rPr lang="fr-FR" sz="2500" dirty="0"/>
              <a:t> </a:t>
            </a:r>
            <a:r>
              <a:rPr lang="fr-FR" sz="2500" dirty="0" err="1"/>
              <a:t>hiểu</a:t>
            </a:r>
            <a:r>
              <a:rPr lang="fr-FR" sz="2500" dirty="0"/>
              <a:t> </a:t>
            </a:r>
            <a:r>
              <a:rPr lang="fr-FR" sz="2500" dirty="0" err="1"/>
              <a:t>tài</a:t>
            </a:r>
            <a:r>
              <a:rPr lang="fr-FR" sz="2500" dirty="0"/>
              <a:t> </a:t>
            </a:r>
            <a:r>
              <a:rPr lang="fr-FR" sz="2500" dirty="0" err="1"/>
              <a:t>liệu</a:t>
            </a:r>
            <a:r>
              <a:rPr lang="fr-FR" sz="2500" dirty="0"/>
              <a:t> </a:t>
            </a:r>
            <a:r>
              <a:rPr lang="fr-FR" sz="2500" dirty="0" err="1"/>
              <a:t>chuyên</a:t>
            </a:r>
            <a:r>
              <a:rPr lang="fr-FR" sz="2500" dirty="0"/>
              <a:t> </a:t>
            </a:r>
            <a:r>
              <a:rPr lang="fr-FR" sz="2500" dirty="0" err="1"/>
              <a:t>ngành</a:t>
            </a:r>
            <a:r>
              <a:rPr lang="fr-FR" sz="2500" dirty="0"/>
              <a:t> </a:t>
            </a:r>
            <a:r>
              <a:rPr lang="fr-FR" sz="2500" dirty="0" err="1"/>
              <a:t>thiết</a:t>
            </a:r>
            <a:r>
              <a:rPr lang="fr-FR" sz="2500" dirty="0"/>
              <a:t> </a:t>
            </a:r>
            <a:r>
              <a:rPr lang="fr-FR" sz="2500" dirty="0" err="1"/>
              <a:t>kế</a:t>
            </a:r>
            <a:r>
              <a:rPr lang="fr-FR" sz="2500" dirty="0"/>
              <a:t> </a:t>
            </a:r>
            <a:r>
              <a:rPr lang="fr-FR" sz="2500" dirty="0" err="1"/>
              <a:t>phần</a:t>
            </a:r>
            <a:r>
              <a:rPr lang="fr-FR" sz="2500" dirty="0"/>
              <a:t> </a:t>
            </a:r>
            <a:r>
              <a:rPr lang="fr-FR" sz="2500" dirty="0" err="1"/>
              <a:t>mềm</a:t>
            </a:r>
            <a:r>
              <a:rPr lang="fr-FR" sz="2500" dirty="0"/>
              <a:t> </a:t>
            </a:r>
            <a:r>
              <a:rPr lang="fr-FR" sz="2500" dirty="0" err="1"/>
              <a:t>bằng</a:t>
            </a:r>
            <a:r>
              <a:rPr lang="fr-FR" sz="2500" dirty="0"/>
              <a:t> </a:t>
            </a:r>
            <a:r>
              <a:rPr lang="fr-FR" sz="2500" dirty="0" err="1"/>
              <a:t>tiếng</a:t>
            </a:r>
            <a:r>
              <a:rPr lang="fr-FR" sz="2500" dirty="0"/>
              <a:t> Anh</a:t>
            </a:r>
            <a:endParaRPr lang="en-US" sz="2500" dirty="0"/>
          </a:p>
          <a:p>
            <a:pPr marL="0" indent="0">
              <a:buNone/>
            </a:pPr>
            <a:endParaRPr lang="en-US" sz="3000" dirty="0"/>
          </a:p>
        </p:txBody>
      </p:sp>
      <p:sp>
        <p:nvSpPr>
          <p:cNvPr id="4" name="Slide Number Placeholder 3"/>
          <p:cNvSpPr>
            <a:spLocks noGrp="1"/>
          </p:cNvSpPr>
          <p:nvPr>
            <p:ph type="sldNum" sz="quarter" idx="4294967295"/>
          </p:nvPr>
        </p:nvSpPr>
        <p:spPr>
          <a:xfrm>
            <a:off x="5963933" y="62581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a:t>
            </a:fld>
            <a:endParaRPr lang="en-US">
              <a:solidFill>
                <a:srgbClr val="7F7F7F"/>
              </a:solidFill>
            </a:endParaRPr>
          </a:p>
        </p:txBody>
      </p:sp>
    </p:spTree>
    <p:extLst>
      <p:ext uri="{BB962C8B-B14F-4D97-AF65-F5344CB8AC3E}">
        <p14:creationId xmlns:p14="http://schemas.microsoft.com/office/powerpoint/2010/main" val="13433753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3733"/>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752600" y="1563896"/>
            <a:ext cx="9681842" cy="4953000"/>
          </a:xfrm>
        </p:spPr>
        <p:txBody>
          <a:bodyPr>
            <a:noAutofit/>
          </a:bodyPr>
          <a:lstStyle/>
          <a:p>
            <a:pPr algn="just"/>
            <a:r>
              <a:rPr lang="en-US" sz="2800" dirty="0" err="1" smtClean="0"/>
              <a:t>Phương</a:t>
            </a:r>
            <a:r>
              <a:rPr lang="en-US" sz="2800" dirty="0" smtClean="0"/>
              <a:t> </a:t>
            </a:r>
            <a:r>
              <a:rPr lang="en-US" sz="2800" dirty="0" err="1" smtClean="0"/>
              <a:t>pháp</a:t>
            </a:r>
            <a:r>
              <a:rPr lang="en-US" sz="2800" dirty="0" smtClean="0"/>
              <a:t> </a:t>
            </a:r>
            <a:r>
              <a:rPr lang="en-US" sz="2800" dirty="0" err="1" smtClean="0"/>
              <a:t>luận</a:t>
            </a:r>
            <a:r>
              <a:rPr lang="en-US" sz="2800" dirty="0" smtClean="0"/>
              <a:t>?</a:t>
            </a:r>
          </a:p>
          <a:p>
            <a:pPr algn="just"/>
            <a:r>
              <a:rPr lang="en-US" sz="2800" dirty="0" err="1" smtClean="0"/>
              <a:t>Phương</a:t>
            </a:r>
            <a:r>
              <a:rPr lang="en-US" sz="2800" dirty="0" smtClean="0"/>
              <a:t> </a:t>
            </a:r>
            <a:r>
              <a:rPr lang="en-US" sz="2800" dirty="0" err="1" smtClean="0"/>
              <a:t>pháp</a:t>
            </a:r>
            <a:r>
              <a:rPr lang="en-US" sz="2800" dirty="0" smtClean="0"/>
              <a:t>?</a:t>
            </a:r>
          </a:p>
          <a:p>
            <a:pPr algn="just"/>
            <a:r>
              <a:rPr lang="en-US" sz="2800" dirty="0" err="1" smtClean="0"/>
              <a:t>Mô</a:t>
            </a:r>
            <a:r>
              <a:rPr lang="en-US" sz="2800" dirty="0" smtClean="0"/>
              <a:t> </a:t>
            </a:r>
            <a:r>
              <a:rPr lang="en-US" sz="2800" dirty="0" err="1" smtClean="0"/>
              <a:t>hình</a:t>
            </a:r>
            <a:r>
              <a:rPr lang="en-US" sz="2800" dirty="0" smtClean="0"/>
              <a:t> </a:t>
            </a:r>
            <a:r>
              <a:rPr lang="en-US" sz="2800" dirty="0" err="1" smtClean="0"/>
              <a:t>hóa</a:t>
            </a:r>
            <a:r>
              <a:rPr lang="en-US" sz="2800" dirty="0" smtClean="0"/>
              <a:t>?</a:t>
            </a:r>
          </a:p>
          <a:p>
            <a:pPr algn="just"/>
            <a:r>
              <a:rPr lang="en-US" sz="2800" dirty="0" err="1" smtClean="0"/>
              <a:t>Mô</a:t>
            </a:r>
            <a:r>
              <a:rPr lang="en-US" sz="2800" dirty="0" smtClean="0"/>
              <a:t> </a:t>
            </a:r>
            <a:r>
              <a:rPr lang="en-US" sz="2800" dirty="0" err="1" smtClean="0"/>
              <a:t>hình</a:t>
            </a:r>
            <a:r>
              <a:rPr lang="en-US" sz="2800" dirty="0" smtClean="0"/>
              <a:t>?</a:t>
            </a: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40</a:t>
            </a:fld>
            <a:endParaRPr lang="en-US" dirty="0">
              <a:solidFill>
                <a:srgbClr val="7F7F7F"/>
              </a:solidFill>
            </a:endParaRPr>
          </a:p>
        </p:txBody>
      </p:sp>
    </p:spTree>
    <p:extLst>
      <p:ext uri="{BB962C8B-B14F-4D97-AF65-F5344CB8AC3E}">
        <p14:creationId xmlns:p14="http://schemas.microsoft.com/office/powerpoint/2010/main" val="22569683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Phương</a:t>
            </a:r>
            <a:r>
              <a:rPr lang="en-US" b="1" dirty="0" smtClean="0">
                <a:solidFill>
                  <a:srgbClr val="0070C0"/>
                </a:solidFill>
              </a:rPr>
              <a:t> </a:t>
            </a:r>
            <a:r>
              <a:rPr lang="en-US" b="1" dirty="0" err="1" smtClean="0">
                <a:solidFill>
                  <a:srgbClr val="0070C0"/>
                </a:solidFill>
              </a:rPr>
              <a:t>pháp</a:t>
            </a:r>
            <a:r>
              <a:rPr lang="en-US" b="1" dirty="0" smtClean="0">
                <a:solidFill>
                  <a:srgbClr val="0070C0"/>
                </a:solidFill>
              </a:rPr>
              <a:t> </a:t>
            </a:r>
            <a:r>
              <a:rPr lang="en-US" b="1" dirty="0" err="1" smtClean="0">
                <a:solidFill>
                  <a:srgbClr val="0070C0"/>
                </a:solidFill>
              </a:rPr>
              <a:t>luận</a:t>
            </a:r>
            <a:endParaRPr lang="en-US" b="1" dirty="0">
              <a:solidFill>
                <a:srgbClr val="0070C0"/>
              </a:solidFill>
            </a:endParaRPr>
          </a:p>
        </p:txBody>
      </p:sp>
      <p:sp>
        <p:nvSpPr>
          <p:cNvPr id="3" name="Content Placeholder 2"/>
          <p:cNvSpPr>
            <a:spLocks noGrp="1"/>
          </p:cNvSpPr>
          <p:nvPr>
            <p:ph idx="1"/>
          </p:nvPr>
        </p:nvSpPr>
        <p:spPr>
          <a:xfrm>
            <a:off x="1712279" y="1219200"/>
            <a:ext cx="9300842" cy="4953000"/>
          </a:xfrm>
        </p:spPr>
        <p:txBody>
          <a:bodyPr>
            <a:noAutofit/>
          </a:bodyPr>
          <a:lstStyle/>
          <a:p>
            <a:pPr algn="just"/>
            <a:r>
              <a:rPr lang="vi-VN" sz="2800" dirty="0"/>
              <a:t>Phương pháp luận là môn khoa học chuyên</a:t>
            </a:r>
            <a:r>
              <a:rPr lang="en-US" sz="2800" dirty="0"/>
              <a:t> </a:t>
            </a:r>
            <a:r>
              <a:rPr lang="vi-VN" sz="2800" dirty="0"/>
              <a:t>nghiên cứu về các phương pháp.</a:t>
            </a:r>
          </a:p>
          <a:p>
            <a:pPr algn="just"/>
            <a:r>
              <a:rPr lang="vi-VN" sz="2800" dirty="0" smtClean="0"/>
              <a:t>Phương </a:t>
            </a:r>
            <a:r>
              <a:rPr lang="vi-VN" sz="2800" dirty="0"/>
              <a:t>pháp là tập hợp các bước cần </a:t>
            </a:r>
            <a:r>
              <a:rPr lang="vi-VN" sz="2800" dirty="0" smtClean="0"/>
              <a:t>thực</a:t>
            </a:r>
            <a:r>
              <a:rPr lang="en-US" sz="2800" dirty="0" smtClean="0"/>
              <a:t> </a:t>
            </a:r>
            <a:r>
              <a:rPr lang="vi-VN" sz="2800" dirty="0" smtClean="0"/>
              <a:t>hiện </a:t>
            </a:r>
            <a:r>
              <a:rPr lang="vi-VN" sz="2800" dirty="0"/>
              <a:t>để đạt được một mục đích nào đó.</a:t>
            </a:r>
          </a:p>
          <a:p>
            <a:pPr algn="just"/>
            <a:r>
              <a:rPr lang="en-US" sz="2800" dirty="0" err="1" smtClean="0"/>
              <a:t>Hầu</a:t>
            </a:r>
            <a:r>
              <a:rPr lang="en-US" sz="2800" dirty="0" smtClean="0"/>
              <a:t> </a:t>
            </a:r>
            <a:r>
              <a:rPr lang="en-US" sz="2800" dirty="0" err="1"/>
              <a:t>hết</a:t>
            </a:r>
            <a:r>
              <a:rPr lang="en-US" sz="2800" dirty="0"/>
              <a:t> </a:t>
            </a:r>
            <a:r>
              <a:rPr lang="en-US" sz="2800" dirty="0" err="1"/>
              <a:t>các</a:t>
            </a:r>
            <a:r>
              <a:rPr lang="en-US" sz="2800" dirty="0"/>
              <a:t> </a:t>
            </a:r>
            <a:r>
              <a:rPr lang="en-US" sz="2800" dirty="0" err="1"/>
              <a:t>tài</a:t>
            </a:r>
            <a:r>
              <a:rPr lang="en-US" sz="2800" dirty="0"/>
              <a:t> </a:t>
            </a:r>
            <a:r>
              <a:rPr lang="en-US" sz="2800" dirty="0" err="1"/>
              <a:t>liệu</a:t>
            </a:r>
            <a:r>
              <a:rPr lang="en-US" sz="2800" dirty="0"/>
              <a:t> </a:t>
            </a:r>
            <a:r>
              <a:rPr lang="en-US" sz="2800" dirty="0" err="1"/>
              <a:t>mô</a:t>
            </a:r>
            <a:r>
              <a:rPr lang="en-US" sz="2800" dirty="0"/>
              <a:t> </a:t>
            </a:r>
            <a:r>
              <a:rPr lang="en-US" sz="2800" dirty="0" err="1"/>
              <a:t>tả</a:t>
            </a:r>
            <a:r>
              <a:rPr lang="en-US" sz="2800" dirty="0"/>
              <a:t> </a:t>
            </a:r>
            <a:r>
              <a:rPr lang="en-US" sz="2800" dirty="0" err="1"/>
              <a:t>quá</a:t>
            </a:r>
            <a:r>
              <a:rPr lang="en-US" sz="2800" dirty="0"/>
              <a:t> </a:t>
            </a:r>
            <a:r>
              <a:rPr lang="en-US" sz="2800" dirty="0" err="1"/>
              <a:t>trình</a:t>
            </a:r>
            <a:r>
              <a:rPr lang="en-US" sz="2800" dirty="0"/>
              <a:t> </a:t>
            </a:r>
            <a:r>
              <a:rPr lang="en-US" sz="2800" dirty="0" err="1"/>
              <a:t>xây</a:t>
            </a:r>
            <a:r>
              <a:rPr lang="en-US" sz="2800" dirty="0"/>
              <a:t> </a:t>
            </a:r>
            <a:r>
              <a:rPr lang="en-US" sz="2800" dirty="0" err="1" smtClean="0"/>
              <a:t>dựng</a:t>
            </a:r>
            <a:r>
              <a:rPr lang="en-US" sz="2800" dirty="0" smtClean="0"/>
              <a:t> </a:t>
            </a:r>
            <a:r>
              <a:rPr lang="vi-VN" sz="2800" dirty="0" smtClean="0"/>
              <a:t>phần </a:t>
            </a:r>
            <a:r>
              <a:rPr lang="vi-VN" sz="2800" dirty="0"/>
              <a:t>mềm </a:t>
            </a:r>
            <a:r>
              <a:rPr lang="vi-VN" sz="2800" dirty="0" smtClean="0"/>
              <a:t>là</a:t>
            </a:r>
            <a:r>
              <a:rPr lang="en-US" sz="2800" dirty="0" smtClean="0"/>
              <a:t> </a:t>
            </a:r>
            <a:r>
              <a:rPr lang="en-US" sz="2800" dirty="0" err="1" smtClean="0"/>
              <a:t>thực</a:t>
            </a:r>
            <a:r>
              <a:rPr lang="en-US" sz="2800" dirty="0" smtClean="0"/>
              <a:t> </a:t>
            </a:r>
            <a:r>
              <a:rPr lang="en-US" sz="2800" dirty="0" err="1" smtClean="0"/>
              <a:t>hiện</a:t>
            </a:r>
            <a:r>
              <a:rPr lang="en-US" sz="2800" dirty="0" smtClean="0"/>
              <a:t> </a:t>
            </a:r>
            <a:r>
              <a:rPr lang="en-US" sz="2800" dirty="0" err="1" smtClean="0"/>
              <a:t>theo</a:t>
            </a:r>
            <a:r>
              <a:rPr lang="vi-VN" sz="2800" dirty="0" smtClean="0"/>
              <a:t> </a:t>
            </a:r>
            <a:r>
              <a:rPr lang="vi-VN" sz="2800" dirty="0"/>
              <a:t>phương </a:t>
            </a:r>
            <a:r>
              <a:rPr lang="vi-VN" sz="2800" dirty="0" smtClean="0"/>
              <a:t>pháp</a:t>
            </a:r>
            <a:r>
              <a:rPr lang="en-US" sz="2800" dirty="0" smtClean="0"/>
              <a:t>. </a:t>
            </a:r>
            <a:r>
              <a:rPr lang="en-US" sz="2800" dirty="0" err="1" smtClean="0"/>
              <a:t>Ví</a:t>
            </a:r>
            <a:r>
              <a:rPr lang="en-US" sz="2800" dirty="0" smtClean="0"/>
              <a:t> </a:t>
            </a:r>
            <a:r>
              <a:rPr lang="en-US" sz="2800" dirty="0" err="1" smtClean="0"/>
              <a:t>dụ</a:t>
            </a:r>
            <a:endParaRPr lang="vi-VN" sz="2800" dirty="0"/>
          </a:p>
          <a:p>
            <a:pPr lvl="1" algn="just"/>
            <a:r>
              <a:rPr lang="vi-VN" sz="2600" dirty="0" smtClean="0"/>
              <a:t>Phương </a:t>
            </a:r>
            <a:r>
              <a:rPr lang="vi-VN" sz="2600" dirty="0"/>
              <a:t>pháp luận cấu trúc</a:t>
            </a:r>
          </a:p>
          <a:p>
            <a:pPr lvl="1" algn="just"/>
            <a:r>
              <a:rPr lang="vi-VN" sz="2600" dirty="0" smtClean="0"/>
              <a:t>Phương </a:t>
            </a:r>
            <a:r>
              <a:rPr lang="vi-VN" sz="2600" dirty="0"/>
              <a:t>pháp luận hướng đối tượng</a:t>
            </a: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41</a:t>
            </a:fld>
            <a:endParaRPr lang="en-US" dirty="0">
              <a:solidFill>
                <a:srgbClr val="7F7F7F"/>
              </a:solidFill>
            </a:endParaRPr>
          </a:p>
        </p:txBody>
      </p:sp>
    </p:spTree>
    <p:extLst>
      <p:ext uri="{BB962C8B-B14F-4D97-AF65-F5344CB8AC3E}">
        <p14:creationId xmlns:p14="http://schemas.microsoft.com/office/powerpoint/2010/main" val="20224725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Phương</a:t>
            </a:r>
            <a:r>
              <a:rPr lang="en-US" b="1" dirty="0" smtClean="0">
                <a:solidFill>
                  <a:srgbClr val="0070C0"/>
                </a:solidFill>
              </a:rPr>
              <a:t> </a:t>
            </a:r>
            <a:r>
              <a:rPr lang="en-US" b="1" dirty="0" err="1" smtClean="0">
                <a:solidFill>
                  <a:srgbClr val="0070C0"/>
                </a:solidFill>
              </a:rPr>
              <a:t>pháp</a:t>
            </a:r>
            <a:r>
              <a:rPr lang="en-US" b="1" dirty="0" smtClean="0">
                <a:solidFill>
                  <a:srgbClr val="0070C0"/>
                </a:solidFill>
              </a:rPr>
              <a:t> </a:t>
            </a:r>
            <a:r>
              <a:rPr lang="en-US" b="1" dirty="0" err="1" smtClean="0">
                <a:solidFill>
                  <a:srgbClr val="0070C0"/>
                </a:solidFill>
              </a:rPr>
              <a:t>luận</a:t>
            </a:r>
            <a:endParaRPr lang="en-US" b="1" dirty="0">
              <a:solidFill>
                <a:srgbClr val="0070C0"/>
              </a:solidFill>
            </a:endParaRPr>
          </a:p>
        </p:txBody>
      </p:sp>
      <p:sp>
        <p:nvSpPr>
          <p:cNvPr id="3" name="Content Placeholder 2"/>
          <p:cNvSpPr>
            <a:spLocks noGrp="1"/>
          </p:cNvSpPr>
          <p:nvPr>
            <p:ph idx="1"/>
          </p:nvPr>
        </p:nvSpPr>
        <p:spPr>
          <a:xfrm>
            <a:off x="1712279" y="1219200"/>
            <a:ext cx="9300842" cy="4953000"/>
          </a:xfrm>
        </p:spPr>
        <p:txBody>
          <a:bodyPr>
            <a:noAutofit/>
          </a:bodyPr>
          <a:lstStyle/>
          <a:p>
            <a:pPr algn="just"/>
            <a:r>
              <a:rPr lang="vi-VN" sz="2800" dirty="0" smtClean="0"/>
              <a:t>Cần </a:t>
            </a:r>
            <a:r>
              <a:rPr lang="vi-VN" sz="2800" dirty="0"/>
              <a:t>có phương pháp?</a:t>
            </a:r>
          </a:p>
          <a:p>
            <a:pPr lvl="1" algn="just"/>
            <a:r>
              <a:rPr lang="en-US" sz="2600" dirty="0" err="1" smtClean="0"/>
              <a:t>Để</a:t>
            </a:r>
            <a:r>
              <a:rPr lang="en-US" sz="2600" dirty="0" smtClean="0"/>
              <a:t> </a:t>
            </a:r>
            <a:r>
              <a:rPr lang="en-US" sz="2600" dirty="0" err="1"/>
              <a:t>hoàn</a:t>
            </a:r>
            <a:r>
              <a:rPr lang="en-US" sz="2600" dirty="0"/>
              <a:t> </a:t>
            </a:r>
            <a:r>
              <a:rPr lang="en-US" sz="2600" dirty="0" err="1"/>
              <a:t>thành</a:t>
            </a:r>
            <a:r>
              <a:rPr lang="en-US" sz="2600" dirty="0"/>
              <a:t> </a:t>
            </a:r>
            <a:r>
              <a:rPr lang="en-US" sz="2600" dirty="0" err="1"/>
              <a:t>hiệu</a:t>
            </a:r>
            <a:r>
              <a:rPr lang="en-US" sz="2600" dirty="0"/>
              <a:t> </a:t>
            </a:r>
            <a:r>
              <a:rPr lang="en-US" sz="2600" dirty="0" err="1"/>
              <a:t>quả</a:t>
            </a:r>
            <a:r>
              <a:rPr lang="en-US" sz="2600" dirty="0"/>
              <a:t> </a:t>
            </a:r>
            <a:r>
              <a:rPr lang="en-US" sz="2600" dirty="0" err="1"/>
              <a:t>các</a:t>
            </a:r>
            <a:r>
              <a:rPr lang="en-US" sz="2600" dirty="0"/>
              <a:t> </a:t>
            </a:r>
            <a:r>
              <a:rPr lang="en-US" sz="2600" dirty="0" err="1"/>
              <a:t>công</a:t>
            </a:r>
            <a:r>
              <a:rPr lang="en-US" sz="2600" dirty="0"/>
              <a:t> </a:t>
            </a:r>
            <a:r>
              <a:rPr lang="en-US" sz="2600" dirty="0" err="1"/>
              <a:t>việc</a:t>
            </a:r>
            <a:r>
              <a:rPr lang="en-US" sz="2600" dirty="0"/>
              <a:t> (</a:t>
            </a:r>
            <a:r>
              <a:rPr lang="en-US" sz="2600" dirty="0" err="1"/>
              <a:t>phức</a:t>
            </a:r>
            <a:r>
              <a:rPr lang="en-US" sz="2600" dirty="0"/>
              <a:t> </a:t>
            </a:r>
            <a:r>
              <a:rPr lang="en-US" sz="2600" dirty="0" err="1"/>
              <a:t>tạp</a:t>
            </a:r>
            <a:r>
              <a:rPr lang="en-US" sz="2600" dirty="0"/>
              <a:t>)</a:t>
            </a:r>
          </a:p>
          <a:p>
            <a:pPr lvl="1" algn="just"/>
            <a:r>
              <a:rPr lang="vi-VN" sz="2600" dirty="0" smtClean="0"/>
              <a:t>Ví </a:t>
            </a:r>
            <a:r>
              <a:rPr lang="vi-VN" sz="2600" dirty="0"/>
              <a:t>dụ: </a:t>
            </a:r>
            <a:r>
              <a:rPr lang="vi-VN" sz="2600" dirty="0" smtClean="0"/>
              <a:t>Xây </a:t>
            </a:r>
            <a:r>
              <a:rPr lang="vi-VN" sz="2600" dirty="0"/>
              <a:t>nhà, Xây dựng hệ thống phần mềm, …</a:t>
            </a:r>
          </a:p>
          <a:p>
            <a:pPr algn="just"/>
            <a:r>
              <a:rPr lang="vi-VN" sz="2800" dirty="0" smtClean="0"/>
              <a:t>Một </a:t>
            </a:r>
            <a:r>
              <a:rPr lang="vi-VN" sz="2800" dirty="0"/>
              <a:t>phương pháp PT&amp;TK là sự hợp thành của 3 yếu tố:</a:t>
            </a:r>
          </a:p>
          <a:p>
            <a:pPr lvl="1" algn="just"/>
            <a:r>
              <a:rPr lang="en-US" sz="2600" b="1" dirty="0" err="1" smtClean="0"/>
              <a:t>Các</a:t>
            </a:r>
            <a:r>
              <a:rPr lang="en-US" sz="2600" b="1" dirty="0" smtClean="0"/>
              <a:t> </a:t>
            </a:r>
            <a:r>
              <a:rPr lang="en-US" sz="2600" b="1" dirty="0" err="1"/>
              <a:t>khái</a:t>
            </a:r>
            <a:r>
              <a:rPr lang="en-US" sz="2600" b="1" dirty="0"/>
              <a:t> </a:t>
            </a:r>
            <a:r>
              <a:rPr lang="en-US" sz="2600" b="1" dirty="0" err="1"/>
              <a:t>niệm</a:t>
            </a:r>
            <a:r>
              <a:rPr lang="en-US" sz="2600" b="1" dirty="0"/>
              <a:t> </a:t>
            </a:r>
            <a:r>
              <a:rPr lang="en-US" sz="2600" b="1" dirty="0" err="1"/>
              <a:t>và</a:t>
            </a:r>
            <a:r>
              <a:rPr lang="en-US" sz="2600" b="1" dirty="0"/>
              <a:t> </a:t>
            </a:r>
            <a:r>
              <a:rPr lang="en-US" sz="2600" b="1" dirty="0" err="1"/>
              <a:t>mô</a:t>
            </a:r>
            <a:r>
              <a:rPr lang="en-US" sz="2600" b="1" dirty="0"/>
              <a:t> </a:t>
            </a:r>
            <a:r>
              <a:rPr lang="en-US" sz="2600" b="1" dirty="0" err="1" smtClean="0"/>
              <a:t>hình</a:t>
            </a:r>
            <a:r>
              <a:rPr lang="en-US" sz="2600" b="1" dirty="0" smtClean="0"/>
              <a:t>, </a:t>
            </a:r>
            <a:r>
              <a:rPr lang="en-US" sz="2600" b="1" dirty="0" err="1" smtClean="0"/>
              <a:t>cú</a:t>
            </a:r>
            <a:r>
              <a:rPr lang="en-US" sz="2600" b="1" dirty="0" smtClean="0"/>
              <a:t> </a:t>
            </a:r>
            <a:r>
              <a:rPr lang="en-US" sz="2600" b="1" dirty="0" err="1" smtClean="0"/>
              <a:t>pháp</a:t>
            </a:r>
            <a:endParaRPr lang="en-US" sz="2600" dirty="0"/>
          </a:p>
          <a:p>
            <a:pPr lvl="1" algn="just"/>
            <a:r>
              <a:rPr lang="vi-VN" sz="2600" b="1" dirty="0" smtClean="0"/>
              <a:t>Quy </a:t>
            </a:r>
            <a:r>
              <a:rPr lang="vi-VN" sz="2600" b="1" dirty="0"/>
              <a:t>trình thực hiện</a:t>
            </a:r>
            <a:r>
              <a:rPr lang="vi-VN" sz="2600" dirty="0"/>
              <a:t>: Các bước đi lần lượt, các hoạt động cần làm</a:t>
            </a:r>
          </a:p>
          <a:p>
            <a:pPr lvl="1" algn="just"/>
            <a:r>
              <a:rPr lang="en-US" sz="2600" b="1" dirty="0" err="1" smtClean="0"/>
              <a:t>Công</a:t>
            </a:r>
            <a:r>
              <a:rPr lang="en-US" sz="2600" b="1" dirty="0" smtClean="0"/>
              <a:t> </a:t>
            </a:r>
            <a:r>
              <a:rPr lang="en-US" sz="2600" b="1" dirty="0" err="1"/>
              <a:t>cụ</a:t>
            </a:r>
            <a:r>
              <a:rPr lang="en-US" sz="2600" b="1" dirty="0"/>
              <a:t> </a:t>
            </a:r>
            <a:r>
              <a:rPr lang="en-US" sz="2600" b="1" dirty="0" err="1"/>
              <a:t>trợ</a:t>
            </a:r>
            <a:r>
              <a:rPr lang="en-US" sz="2600" b="1" dirty="0"/>
              <a:t> </a:t>
            </a:r>
            <a:r>
              <a:rPr lang="en-US" sz="2600" b="1" dirty="0" err="1"/>
              <a:t>giúp</a:t>
            </a:r>
            <a:r>
              <a:rPr lang="en-US" sz="2600" dirty="0"/>
              <a:t>: </a:t>
            </a:r>
            <a:r>
              <a:rPr lang="en-US" sz="2600" dirty="0" err="1"/>
              <a:t>Phần</a:t>
            </a:r>
            <a:r>
              <a:rPr lang="en-US" sz="2600" dirty="0"/>
              <a:t> </a:t>
            </a:r>
            <a:r>
              <a:rPr lang="en-US" sz="2600" dirty="0" err="1"/>
              <a:t>mềm</a:t>
            </a:r>
            <a:r>
              <a:rPr lang="en-US" sz="2600" dirty="0"/>
              <a:t> </a:t>
            </a:r>
            <a:r>
              <a:rPr lang="en-US" sz="2600" dirty="0" err="1"/>
              <a:t>giúp</a:t>
            </a:r>
            <a:r>
              <a:rPr lang="en-US" sz="2600" dirty="0"/>
              <a:t> (</a:t>
            </a:r>
            <a:r>
              <a:rPr lang="en-US" sz="2600" dirty="0" err="1"/>
              <a:t>hỗ</a:t>
            </a:r>
            <a:r>
              <a:rPr lang="en-US" sz="2600" dirty="0"/>
              <a:t> </a:t>
            </a:r>
            <a:r>
              <a:rPr lang="en-US" sz="2600" dirty="0" err="1"/>
              <a:t>trợ</a:t>
            </a:r>
            <a:r>
              <a:rPr lang="en-US" sz="2600" dirty="0"/>
              <a:t>) </a:t>
            </a:r>
            <a:r>
              <a:rPr lang="en-US" sz="2600" dirty="0" err="1"/>
              <a:t>việc</a:t>
            </a:r>
            <a:r>
              <a:rPr lang="en-US" sz="2600" dirty="0"/>
              <a:t> </a:t>
            </a:r>
            <a:r>
              <a:rPr lang="en-US" sz="2600" dirty="0" err="1"/>
              <a:t>phân</a:t>
            </a:r>
            <a:r>
              <a:rPr lang="en-US" sz="2600" dirty="0"/>
              <a:t> </a:t>
            </a:r>
            <a:r>
              <a:rPr lang="en-US" sz="2600" dirty="0" err="1"/>
              <a:t>tích</a:t>
            </a:r>
            <a:r>
              <a:rPr lang="en-US" sz="2600" dirty="0"/>
              <a:t> </a:t>
            </a:r>
            <a:r>
              <a:rPr lang="en-US" sz="2600" dirty="0" err="1"/>
              <a:t>và</a:t>
            </a:r>
            <a:r>
              <a:rPr lang="en-US" sz="2600" dirty="0"/>
              <a:t> </a:t>
            </a:r>
            <a:r>
              <a:rPr lang="en-US" sz="2600" dirty="0" err="1"/>
              <a:t>thiết</a:t>
            </a:r>
            <a:r>
              <a:rPr lang="en-US" sz="2600" dirty="0"/>
              <a:t> </a:t>
            </a:r>
            <a:r>
              <a:rPr lang="en-US" sz="2600" dirty="0" err="1"/>
              <a:t>kế</a:t>
            </a:r>
            <a:r>
              <a:rPr lang="en-US" sz="2600" dirty="0"/>
              <a:t> HT</a:t>
            </a:r>
          </a:p>
          <a:p>
            <a:pPr algn="just"/>
            <a:endParaRPr lang="en-US" sz="2800" dirty="0"/>
          </a:p>
          <a:p>
            <a:pPr algn="just"/>
            <a:r>
              <a:rPr lang="en-US" sz="2800" dirty="0"/>
              <a:t>5 </a:t>
            </a:r>
            <a:endParaRPr lang="vi-VN" sz="26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42</a:t>
            </a:fld>
            <a:endParaRPr lang="en-US" dirty="0">
              <a:solidFill>
                <a:srgbClr val="7F7F7F"/>
              </a:solidFill>
            </a:endParaRPr>
          </a:p>
        </p:txBody>
      </p:sp>
    </p:spTree>
    <p:extLst>
      <p:ext uri="{BB962C8B-B14F-4D97-AF65-F5344CB8AC3E}">
        <p14:creationId xmlns:p14="http://schemas.microsoft.com/office/powerpoint/2010/main" val="32126774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Phương</a:t>
            </a:r>
            <a:r>
              <a:rPr lang="en-US" b="1" dirty="0" smtClean="0">
                <a:solidFill>
                  <a:srgbClr val="0070C0"/>
                </a:solidFill>
              </a:rPr>
              <a:t> </a:t>
            </a:r>
            <a:r>
              <a:rPr lang="en-US" b="1" dirty="0" err="1" smtClean="0">
                <a:solidFill>
                  <a:srgbClr val="0070C0"/>
                </a:solidFill>
              </a:rPr>
              <a:t>pháp</a:t>
            </a:r>
            <a:r>
              <a:rPr lang="en-US" b="1" dirty="0" smtClean="0">
                <a:solidFill>
                  <a:srgbClr val="0070C0"/>
                </a:solidFill>
              </a:rPr>
              <a:t> </a:t>
            </a:r>
            <a:r>
              <a:rPr lang="en-US" b="1" dirty="0" err="1" smtClean="0">
                <a:solidFill>
                  <a:srgbClr val="0070C0"/>
                </a:solidFill>
              </a:rPr>
              <a:t>luận</a:t>
            </a:r>
            <a:endParaRPr lang="en-US" b="1" dirty="0">
              <a:solidFill>
                <a:srgbClr val="0070C0"/>
              </a:solidFill>
            </a:endParaRPr>
          </a:p>
        </p:txBody>
      </p:sp>
      <p:sp>
        <p:nvSpPr>
          <p:cNvPr id="3" name="Content Placeholder 2"/>
          <p:cNvSpPr>
            <a:spLocks noGrp="1"/>
          </p:cNvSpPr>
          <p:nvPr>
            <p:ph idx="1"/>
          </p:nvPr>
        </p:nvSpPr>
        <p:spPr>
          <a:xfrm>
            <a:off x="1712279" y="1219200"/>
            <a:ext cx="9300842" cy="4953000"/>
          </a:xfrm>
        </p:spPr>
        <p:txBody>
          <a:bodyPr>
            <a:noAutofit/>
          </a:bodyPr>
          <a:lstStyle/>
          <a:p>
            <a:r>
              <a:rPr lang="vi-VN" sz="2800" b="1" dirty="0" smtClean="0"/>
              <a:t>Mô </a:t>
            </a:r>
            <a:r>
              <a:rPr lang="vi-VN" sz="2800" b="1" dirty="0"/>
              <a:t>hình</a:t>
            </a:r>
            <a:r>
              <a:rPr lang="vi-VN" sz="2800" dirty="0"/>
              <a:t>: là một dạng trừu tượng hóa/một hình ảnh/một biểu diễn của một hệ thống thực, được diễn tả:</a:t>
            </a:r>
          </a:p>
          <a:p>
            <a:pPr lvl="1"/>
            <a:r>
              <a:rPr lang="en-US" sz="2600" dirty="0" smtClean="0"/>
              <a:t>Ở</a:t>
            </a:r>
            <a:r>
              <a:rPr lang="vi-VN" sz="2600" dirty="0" smtClean="0"/>
              <a:t> </a:t>
            </a:r>
            <a:r>
              <a:rPr lang="vi-VN" sz="2600" dirty="0"/>
              <a:t>một mức độ trừu tượng hóa nào đó,</a:t>
            </a:r>
          </a:p>
          <a:p>
            <a:pPr lvl="1"/>
            <a:r>
              <a:rPr lang="en-US" sz="2600" dirty="0" smtClean="0"/>
              <a:t>Theo </a:t>
            </a:r>
            <a:r>
              <a:rPr lang="en-US" sz="2600" dirty="0" err="1"/>
              <a:t>một</a:t>
            </a:r>
            <a:r>
              <a:rPr lang="en-US" sz="2600" dirty="0"/>
              <a:t> </a:t>
            </a:r>
            <a:r>
              <a:rPr lang="en-US" sz="2600" dirty="0" err="1"/>
              <a:t>quan</a:t>
            </a:r>
            <a:r>
              <a:rPr lang="en-US" sz="2600" dirty="0"/>
              <a:t> </a:t>
            </a:r>
            <a:r>
              <a:rPr lang="en-US" sz="2600" dirty="0" err="1"/>
              <a:t>điểm</a:t>
            </a:r>
            <a:r>
              <a:rPr lang="en-US" sz="2600" dirty="0"/>
              <a:t>/</a:t>
            </a:r>
            <a:r>
              <a:rPr lang="en-US" sz="2600" dirty="0" err="1"/>
              <a:t>góc</a:t>
            </a:r>
            <a:r>
              <a:rPr lang="en-US" sz="2600" dirty="0"/>
              <a:t> </a:t>
            </a:r>
            <a:r>
              <a:rPr lang="en-US" sz="2600" dirty="0" err="1"/>
              <a:t>nhìn</a:t>
            </a:r>
            <a:r>
              <a:rPr lang="en-US" sz="2600" dirty="0"/>
              <a:t> </a:t>
            </a:r>
            <a:r>
              <a:rPr lang="en-US" sz="2600" dirty="0" err="1"/>
              <a:t>nào</a:t>
            </a:r>
            <a:r>
              <a:rPr lang="en-US" sz="2600" dirty="0"/>
              <a:t> </a:t>
            </a:r>
            <a:r>
              <a:rPr lang="en-US" sz="2600" dirty="0" err="1"/>
              <a:t>đó</a:t>
            </a:r>
            <a:r>
              <a:rPr lang="en-US" sz="2600" dirty="0"/>
              <a:t>,</a:t>
            </a:r>
          </a:p>
          <a:p>
            <a:pPr lvl="1"/>
            <a:r>
              <a:rPr lang="en-US" sz="2600" dirty="0" smtClean="0"/>
              <a:t>B</a:t>
            </a:r>
            <a:r>
              <a:rPr lang="vi-VN" sz="2600" dirty="0" smtClean="0"/>
              <a:t>ởi </a:t>
            </a:r>
            <a:r>
              <a:rPr lang="vi-VN" sz="2600" dirty="0"/>
              <a:t>một hình thức diễn tả hiểu được nào đó (như văn bản, đồ thị, phương trình,…)</a:t>
            </a:r>
          </a:p>
          <a:p>
            <a:r>
              <a:rPr lang="en-US" sz="2800" b="1" dirty="0" err="1" smtClean="0"/>
              <a:t>Mô</a:t>
            </a:r>
            <a:r>
              <a:rPr lang="en-US" sz="2800" b="1" dirty="0" smtClean="0"/>
              <a:t> </a:t>
            </a:r>
            <a:r>
              <a:rPr lang="en-US" sz="2800" b="1" dirty="0" err="1"/>
              <a:t>hình</a:t>
            </a:r>
            <a:r>
              <a:rPr lang="en-US" sz="2800" b="1" dirty="0"/>
              <a:t> </a:t>
            </a:r>
            <a:r>
              <a:rPr lang="en-US" sz="2800" b="1" dirty="0" err="1"/>
              <a:t>hóa</a:t>
            </a:r>
            <a:r>
              <a:rPr lang="en-US" sz="2800" dirty="0"/>
              <a:t>: </a:t>
            </a:r>
            <a:r>
              <a:rPr lang="en-US" sz="2800" dirty="0" err="1"/>
              <a:t>dùng</a:t>
            </a:r>
            <a:r>
              <a:rPr lang="en-US" sz="2800" dirty="0"/>
              <a:t> </a:t>
            </a:r>
            <a:r>
              <a:rPr lang="en-US" sz="2800" dirty="0" err="1"/>
              <a:t>mô</a:t>
            </a:r>
            <a:r>
              <a:rPr lang="en-US" sz="2800" dirty="0"/>
              <a:t> </a:t>
            </a:r>
            <a:r>
              <a:rPr lang="en-US" sz="2800" dirty="0" err="1"/>
              <a:t>hình</a:t>
            </a:r>
            <a:r>
              <a:rPr lang="en-US" sz="2800" dirty="0"/>
              <a:t> </a:t>
            </a:r>
            <a:r>
              <a:rPr lang="en-US" sz="2800" dirty="0" err="1"/>
              <a:t>để</a:t>
            </a:r>
            <a:r>
              <a:rPr lang="en-US" sz="2800" dirty="0"/>
              <a:t> </a:t>
            </a:r>
            <a:r>
              <a:rPr lang="en-US" sz="2800" dirty="0" err="1"/>
              <a:t>nhận</a:t>
            </a:r>
            <a:r>
              <a:rPr lang="en-US" sz="2800" dirty="0"/>
              <a:t> </a:t>
            </a:r>
            <a:r>
              <a:rPr lang="en-US" sz="2800" dirty="0" err="1"/>
              <a:t>thức</a:t>
            </a:r>
            <a:r>
              <a:rPr lang="en-US" sz="2800" dirty="0"/>
              <a:t> </a:t>
            </a:r>
            <a:r>
              <a:rPr lang="en-US" sz="2800" dirty="0" err="1"/>
              <a:t>và</a:t>
            </a:r>
            <a:r>
              <a:rPr lang="en-US" sz="2800" dirty="0"/>
              <a:t> </a:t>
            </a:r>
            <a:r>
              <a:rPr lang="en-US" sz="2800" dirty="0" err="1"/>
              <a:t>diễn</a:t>
            </a:r>
            <a:r>
              <a:rPr lang="en-US" sz="2800" dirty="0"/>
              <a:t> </a:t>
            </a:r>
            <a:r>
              <a:rPr lang="en-US" sz="2800" dirty="0" err="1"/>
              <a:t>tả</a:t>
            </a:r>
            <a:r>
              <a:rPr lang="en-US" sz="2800" dirty="0"/>
              <a:t> </a:t>
            </a:r>
            <a:r>
              <a:rPr lang="en-US" sz="2800" dirty="0" err="1"/>
              <a:t>một</a:t>
            </a:r>
            <a:r>
              <a:rPr lang="en-US" sz="2800" dirty="0"/>
              <a:t> </a:t>
            </a:r>
            <a:r>
              <a:rPr lang="en-US" sz="2800" dirty="0" err="1"/>
              <a:t>hệ</a:t>
            </a:r>
            <a:r>
              <a:rPr lang="en-US" sz="2800" dirty="0"/>
              <a:t> </a:t>
            </a:r>
            <a:r>
              <a:rPr lang="en-US" sz="2800" dirty="0" err="1"/>
              <a:t>thống</a:t>
            </a:r>
            <a:endParaRPr lang="en-US" sz="2800" dirty="0"/>
          </a:p>
          <a:p>
            <a:r>
              <a:rPr lang="vi-VN" sz="2800" b="1" dirty="0" smtClean="0">
                <a:solidFill>
                  <a:srgbClr val="FF0000"/>
                </a:solidFill>
              </a:rPr>
              <a:t>Quá </a:t>
            </a:r>
            <a:r>
              <a:rPr lang="vi-VN" sz="2800" b="1" dirty="0">
                <a:solidFill>
                  <a:srgbClr val="FF0000"/>
                </a:solidFill>
              </a:rPr>
              <a:t>trình phân tích và thiết kế HT cũng được gọi là quá trình mô hình hóa HT</a:t>
            </a: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43</a:t>
            </a:fld>
            <a:endParaRPr lang="en-US" dirty="0">
              <a:solidFill>
                <a:srgbClr val="7F7F7F"/>
              </a:solidFill>
            </a:endParaRPr>
          </a:p>
        </p:txBody>
      </p:sp>
    </p:spTree>
    <p:extLst>
      <p:ext uri="{BB962C8B-B14F-4D97-AF65-F5344CB8AC3E}">
        <p14:creationId xmlns:p14="http://schemas.microsoft.com/office/powerpoint/2010/main" val="21726012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Phương</a:t>
            </a:r>
            <a:r>
              <a:rPr lang="en-US" b="1" dirty="0" smtClean="0">
                <a:solidFill>
                  <a:srgbClr val="0070C0"/>
                </a:solidFill>
              </a:rPr>
              <a:t> </a:t>
            </a:r>
            <a:r>
              <a:rPr lang="en-US" b="1" dirty="0" err="1" smtClean="0">
                <a:solidFill>
                  <a:srgbClr val="0070C0"/>
                </a:solidFill>
              </a:rPr>
              <a:t>pháp</a:t>
            </a:r>
            <a:r>
              <a:rPr lang="en-US" b="1" dirty="0" smtClean="0">
                <a:solidFill>
                  <a:srgbClr val="0070C0"/>
                </a:solidFill>
              </a:rPr>
              <a:t> </a:t>
            </a:r>
            <a:r>
              <a:rPr lang="en-US" b="1" dirty="0" err="1" smtClean="0">
                <a:solidFill>
                  <a:srgbClr val="0070C0"/>
                </a:solidFill>
              </a:rPr>
              <a:t>luận</a:t>
            </a:r>
            <a:endParaRPr lang="en-US" b="1" dirty="0">
              <a:solidFill>
                <a:srgbClr val="0070C0"/>
              </a:solidFill>
            </a:endParaRPr>
          </a:p>
        </p:txBody>
      </p:sp>
      <p:sp>
        <p:nvSpPr>
          <p:cNvPr id="3" name="Content Placeholder 2"/>
          <p:cNvSpPr>
            <a:spLocks noGrp="1"/>
          </p:cNvSpPr>
          <p:nvPr>
            <p:ph idx="1"/>
          </p:nvPr>
        </p:nvSpPr>
        <p:spPr>
          <a:xfrm>
            <a:off x="1295400" y="820439"/>
            <a:ext cx="9300842" cy="4953000"/>
          </a:xfrm>
        </p:spPr>
        <p:txBody>
          <a:bodyPr>
            <a:noAutofit/>
          </a:bodyPr>
          <a:lstStyle/>
          <a:p>
            <a:pPr marL="0" indent="0">
              <a:buNone/>
            </a:pPr>
            <a:r>
              <a:rPr lang="en-US" sz="2800" dirty="0" err="1" smtClean="0"/>
              <a:t>Kết</a:t>
            </a:r>
            <a:r>
              <a:rPr lang="en-US" sz="2800" dirty="0" smtClean="0"/>
              <a:t> </a:t>
            </a:r>
            <a:r>
              <a:rPr lang="en-US" sz="2800" dirty="0" err="1"/>
              <a:t>hợp</a:t>
            </a:r>
            <a:r>
              <a:rPr lang="en-US" sz="2800" dirty="0"/>
              <a:t> 3 </a:t>
            </a:r>
            <a:r>
              <a:rPr lang="en-US" sz="2800" dirty="0" err="1"/>
              <a:t>thành</a:t>
            </a:r>
            <a:r>
              <a:rPr lang="en-US" sz="2800" dirty="0"/>
              <a:t> </a:t>
            </a:r>
            <a:r>
              <a:rPr lang="en-US" sz="2800" dirty="0" err="1"/>
              <a:t>phần</a:t>
            </a:r>
            <a:r>
              <a:rPr lang="en-US" sz="2800" dirty="0"/>
              <a:t>:</a:t>
            </a:r>
          </a:p>
          <a:p>
            <a:r>
              <a:rPr lang="en-US" sz="2800" b="1" dirty="0" err="1" smtClean="0"/>
              <a:t>Hệ</a:t>
            </a:r>
            <a:r>
              <a:rPr lang="en-US" sz="2800" b="1" dirty="0" smtClean="0"/>
              <a:t> </a:t>
            </a:r>
            <a:r>
              <a:rPr lang="en-US" sz="2800" b="1" dirty="0" err="1"/>
              <a:t>ký</a:t>
            </a:r>
            <a:r>
              <a:rPr lang="en-US" sz="2800" b="1" dirty="0"/>
              <a:t> </a:t>
            </a:r>
            <a:r>
              <a:rPr lang="en-US" sz="2800" b="1" dirty="0" err="1"/>
              <a:t>pháp</a:t>
            </a:r>
            <a:r>
              <a:rPr lang="en-US" sz="2800" dirty="0"/>
              <a:t>(notation): </a:t>
            </a:r>
            <a:r>
              <a:rPr lang="en-US" sz="2800" dirty="0" err="1"/>
              <a:t>Các</a:t>
            </a:r>
            <a:r>
              <a:rPr lang="en-US" sz="2800" dirty="0"/>
              <a:t> </a:t>
            </a:r>
            <a:r>
              <a:rPr lang="en-US" sz="2800" dirty="0" err="1"/>
              <a:t>khái</a:t>
            </a:r>
            <a:r>
              <a:rPr lang="en-US" sz="2800" dirty="0"/>
              <a:t> </a:t>
            </a:r>
            <a:r>
              <a:rPr lang="en-US" sz="2800" dirty="0" err="1"/>
              <a:t>niệm</a:t>
            </a:r>
            <a:r>
              <a:rPr lang="en-US" sz="2800" dirty="0"/>
              <a:t> </a:t>
            </a:r>
            <a:r>
              <a:rPr lang="en-US" sz="2800" dirty="0" err="1"/>
              <a:t>và</a:t>
            </a:r>
            <a:r>
              <a:rPr lang="en-US" sz="2800" dirty="0"/>
              <a:t> </a:t>
            </a:r>
            <a:r>
              <a:rPr lang="en-US" sz="2800" dirty="0" err="1"/>
              <a:t>mô</a:t>
            </a:r>
            <a:r>
              <a:rPr lang="en-US" sz="2800" dirty="0"/>
              <a:t> </a:t>
            </a:r>
            <a:r>
              <a:rPr lang="en-US" sz="2800" dirty="0" err="1"/>
              <a:t>hình</a:t>
            </a:r>
            <a:endParaRPr lang="en-US" sz="2800" dirty="0"/>
          </a:p>
          <a:p>
            <a:r>
              <a:rPr lang="vi-VN" sz="2800" dirty="0" smtClean="0"/>
              <a:t>Một </a:t>
            </a:r>
            <a:r>
              <a:rPr lang="vi-VN" sz="2800" b="1" dirty="0"/>
              <a:t>tiến trình</a:t>
            </a:r>
            <a:r>
              <a:rPr lang="vi-VN" sz="2800" dirty="0"/>
              <a:t>(process): Các bước cần tiến hành, các sản phẩm (tài liệu, mô hình) qua từng giai đoạn, cách điều hành tiến trình, cách đánh giá chất lượng</a:t>
            </a:r>
          </a:p>
          <a:p>
            <a:r>
              <a:rPr lang="en-US" sz="2800" b="1" dirty="0" err="1" smtClean="0"/>
              <a:t>Công</a:t>
            </a:r>
            <a:r>
              <a:rPr lang="en-US" sz="2800" b="1" dirty="0" smtClean="0"/>
              <a:t> </a:t>
            </a:r>
            <a:r>
              <a:rPr lang="en-US" sz="2800" b="1" dirty="0" err="1"/>
              <a:t>cụ</a:t>
            </a:r>
            <a:r>
              <a:rPr lang="en-US" sz="2800" b="1" dirty="0"/>
              <a:t> </a:t>
            </a:r>
            <a:r>
              <a:rPr lang="en-US" sz="2800" b="1" dirty="0" err="1"/>
              <a:t>hỗ</a:t>
            </a:r>
            <a:r>
              <a:rPr lang="en-US" sz="2800" b="1" dirty="0"/>
              <a:t> </a:t>
            </a:r>
            <a:r>
              <a:rPr lang="en-US" sz="2800" b="1" dirty="0" err="1"/>
              <a:t>trợ</a:t>
            </a:r>
            <a:r>
              <a:rPr lang="en-US" sz="2800" dirty="0"/>
              <a:t>(CASE): </a:t>
            </a:r>
            <a:r>
              <a:rPr lang="en-US" sz="2800" dirty="0" err="1"/>
              <a:t>Phần</a:t>
            </a:r>
            <a:r>
              <a:rPr lang="en-US" sz="2800" dirty="0"/>
              <a:t> </a:t>
            </a:r>
            <a:r>
              <a:rPr lang="en-US" sz="2800" dirty="0" err="1"/>
              <a:t>mềm</a:t>
            </a:r>
            <a:r>
              <a:rPr lang="en-US" sz="2800" dirty="0"/>
              <a:t> </a:t>
            </a:r>
            <a:r>
              <a:rPr lang="en-US" sz="2800" dirty="0" err="1"/>
              <a:t>hỗ</a:t>
            </a:r>
            <a:r>
              <a:rPr lang="en-US" sz="2800" dirty="0"/>
              <a:t> </a:t>
            </a:r>
            <a:r>
              <a:rPr lang="en-US" sz="2800" dirty="0" err="1"/>
              <a:t>trợ</a:t>
            </a:r>
            <a:r>
              <a:rPr lang="en-US" sz="2800" dirty="0"/>
              <a:t> </a:t>
            </a:r>
            <a:r>
              <a:rPr lang="en-US" sz="2800" dirty="0" smtClean="0"/>
              <a:t>/</a:t>
            </a:r>
            <a:endParaRPr lang="en-US" sz="2800" dirty="0"/>
          </a:p>
          <a:p>
            <a:pPr lvl="1"/>
            <a:r>
              <a:rPr lang="en-US" sz="2600" dirty="0" err="1" smtClean="0"/>
              <a:t>Sản</a:t>
            </a:r>
            <a:r>
              <a:rPr lang="en-US" sz="2600" dirty="0" smtClean="0"/>
              <a:t> </a:t>
            </a:r>
            <a:r>
              <a:rPr lang="en-US" sz="2600" dirty="0" err="1"/>
              <a:t>sinh</a:t>
            </a:r>
            <a:r>
              <a:rPr lang="en-US" sz="2600" dirty="0"/>
              <a:t> </a:t>
            </a:r>
            <a:r>
              <a:rPr lang="en-US" sz="2600" dirty="0" err="1"/>
              <a:t>các</a:t>
            </a:r>
            <a:r>
              <a:rPr lang="en-US" sz="2600" dirty="0"/>
              <a:t> </a:t>
            </a:r>
            <a:r>
              <a:rPr lang="en-US" sz="2600" dirty="0" err="1"/>
              <a:t>mô</a:t>
            </a:r>
            <a:r>
              <a:rPr lang="en-US" sz="2600" dirty="0"/>
              <a:t> </a:t>
            </a:r>
            <a:r>
              <a:rPr lang="en-US" sz="2600" dirty="0" err="1"/>
              <a:t>hình</a:t>
            </a:r>
            <a:r>
              <a:rPr lang="en-US" sz="2600" dirty="0"/>
              <a:t> </a:t>
            </a:r>
            <a:r>
              <a:rPr lang="en-US" sz="2600" dirty="0" err="1"/>
              <a:t>và</a:t>
            </a:r>
            <a:r>
              <a:rPr lang="en-US" sz="2600" dirty="0"/>
              <a:t> </a:t>
            </a:r>
            <a:r>
              <a:rPr lang="en-US" sz="2600" dirty="0" err="1"/>
              <a:t>biểu</a:t>
            </a:r>
            <a:r>
              <a:rPr lang="en-US" sz="2600" dirty="0"/>
              <a:t> </a:t>
            </a:r>
            <a:r>
              <a:rPr lang="en-US" sz="2600" dirty="0" err="1"/>
              <a:t>đồ</a:t>
            </a:r>
            <a:r>
              <a:rPr lang="en-US" sz="2600" dirty="0"/>
              <a:t>,</a:t>
            </a:r>
          </a:p>
          <a:p>
            <a:pPr lvl="1"/>
            <a:r>
              <a:rPr lang="en-US" sz="2600" dirty="0" err="1" smtClean="0"/>
              <a:t>Biến</a:t>
            </a:r>
            <a:r>
              <a:rPr lang="en-US" sz="2600" dirty="0" smtClean="0"/>
              <a:t> </a:t>
            </a:r>
            <a:r>
              <a:rPr lang="en-US" sz="2600" dirty="0" err="1"/>
              <a:t>đổi</a:t>
            </a:r>
            <a:r>
              <a:rPr lang="en-US" sz="2600" dirty="0"/>
              <a:t> </a:t>
            </a:r>
            <a:r>
              <a:rPr lang="en-US" sz="2600" dirty="0" err="1"/>
              <a:t>và</a:t>
            </a:r>
            <a:r>
              <a:rPr lang="en-US" sz="2600" dirty="0"/>
              <a:t> </a:t>
            </a:r>
            <a:r>
              <a:rPr lang="en-US" sz="2600" dirty="0" err="1"/>
              <a:t>điều</a:t>
            </a:r>
            <a:r>
              <a:rPr lang="en-US" sz="2600" dirty="0"/>
              <a:t> </a:t>
            </a:r>
            <a:r>
              <a:rPr lang="en-US" sz="2600" dirty="0" err="1"/>
              <a:t>chỉnh</a:t>
            </a:r>
            <a:r>
              <a:rPr lang="en-US" sz="2600" dirty="0"/>
              <a:t> </a:t>
            </a:r>
            <a:r>
              <a:rPr lang="en-US" sz="2600" dirty="0" err="1"/>
              <a:t>nhanh</a:t>
            </a:r>
            <a:r>
              <a:rPr lang="en-US" sz="2600" dirty="0"/>
              <a:t> </a:t>
            </a:r>
            <a:r>
              <a:rPr lang="en-US" sz="2600" dirty="0" err="1"/>
              <a:t>các</a:t>
            </a:r>
            <a:r>
              <a:rPr lang="en-US" sz="2600" dirty="0"/>
              <a:t> </a:t>
            </a:r>
            <a:r>
              <a:rPr lang="en-US" sz="2600" dirty="0" err="1"/>
              <a:t>mô</a:t>
            </a:r>
            <a:r>
              <a:rPr lang="en-US" sz="2600" dirty="0"/>
              <a:t> </a:t>
            </a:r>
            <a:r>
              <a:rPr lang="en-US" sz="2600" dirty="0" err="1"/>
              <a:t>hình</a:t>
            </a:r>
            <a:r>
              <a:rPr lang="en-US" sz="2600" dirty="0"/>
              <a:t> </a:t>
            </a:r>
            <a:r>
              <a:rPr lang="en-US" sz="2600" dirty="0" err="1"/>
              <a:t>và</a:t>
            </a:r>
            <a:r>
              <a:rPr lang="en-US" sz="2600" dirty="0"/>
              <a:t> </a:t>
            </a:r>
            <a:r>
              <a:rPr lang="en-US" sz="2600" dirty="0" err="1"/>
              <a:t>biểu</a:t>
            </a:r>
            <a:r>
              <a:rPr lang="en-US" sz="2600" dirty="0"/>
              <a:t> </a:t>
            </a:r>
            <a:r>
              <a:rPr lang="en-US" sz="2600" dirty="0" err="1"/>
              <a:t>đồ</a:t>
            </a:r>
            <a:r>
              <a:rPr lang="en-US" sz="2600" dirty="0"/>
              <a:t>,</a:t>
            </a:r>
          </a:p>
          <a:p>
            <a:pPr lvl="1"/>
            <a:r>
              <a:rPr lang="en-US" sz="2600" dirty="0" err="1" smtClean="0"/>
              <a:t>Kiểm</a:t>
            </a:r>
            <a:r>
              <a:rPr lang="en-US" sz="2600" dirty="0" smtClean="0"/>
              <a:t> </a:t>
            </a:r>
            <a:r>
              <a:rPr lang="en-US" sz="2600" dirty="0" err="1"/>
              <a:t>tra</a:t>
            </a:r>
            <a:r>
              <a:rPr lang="en-US" sz="2600" dirty="0"/>
              <a:t> </a:t>
            </a:r>
            <a:r>
              <a:rPr lang="en-US" sz="2600" dirty="0" err="1"/>
              <a:t>cú</a:t>
            </a:r>
            <a:r>
              <a:rPr lang="en-US" sz="2600" dirty="0"/>
              <a:t> </a:t>
            </a:r>
            <a:r>
              <a:rPr lang="en-US" sz="2600" dirty="0" err="1"/>
              <a:t>pháp</a:t>
            </a:r>
            <a:r>
              <a:rPr lang="en-US" sz="2600" dirty="0"/>
              <a:t>, </a:t>
            </a:r>
            <a:r>
              <a:rPr lang="en-US" sz="2600" dirty="0" err="1"/>
              <a:t>sự</a:t>
            </a:r>
            <a:r>
              <a:rPr lang="en-US" sz="2600" dirty="0"/>
              <a:t> </a:t>
            </a:r>
            <a:r>
              <a:rPr lang="en-US" sz="2600" dirty="0" err="1"/>
              <a:t>chặt</a:t>
            </a:r>
            <a:r>
              <a:rPr lang="en-US" sz="2600" dirty="0"/>
              <a:t> </a:t>
            </a:r>
            <a:r>
              <a:rPr lang="en-US" sz="2600" dirty="0" err="1"/>
              <a:t>chẽ</a:t>
            </a:r>
            <a:r>
              <a:rPr lang="en-US" sz="2600" dirty="0"/>
              <a:t>, </a:t>
            </a:r>
            <a:r>
              <a:rPr lang="en-US" sz="2600" dirty="0" err="1"/>
              <a:t>đầy</a:t>
            </a:r>
            <a:r>
              <a:rPr lang="en-US" sz="2600" dirty="0"/>
              <a:t> </a:t>
            </a:r>
            <a:r>
              <a:rPr lang="en-US" sz="2600" dirty="0" err="1"/>
              <a:t>đủ</a:t>
            </a:r>
            <a:r>
              <a:rPr lang="en-US" sz="2600" dirty="0"/>
              <a:t>,</a:t>
            </a:r>
          </a:p>
          <a:p>
            <a:pPr lvl="1"/>
            <a:r>
              <a:rPr lang="en-US" sz="2600" dirty="0" err="1" smtClean="0"/>
              <a:t>Kiểm</a:t>
            </a:r>
            <a:r>
              <a:rPr lang="en-US" sz="2600" dirty="0" smtClean="0"/>
              <a:t> </a:t>
            </a:r>
            <a:r>
              <a:rPr lang="en-US" sz="2600" dirty="0" err="1"/>
              <a:t>thử</a:t>
            </a:r>
            <a:r>
              <a:rPr lang="en-US" sz="2600" dirty="0"/>
              <a:t> </a:t>
            </a:r>
            <a:r>
              <a:rPr lang="en-US" sz="2600" dirty="0" err="1"/>
              <a:t>và</a:t>
            </a:r>
            <a:r>
              <a:rPr lang="en-US" sz="2600" dirty="0"/>
              <a:t> </a:t>
            </a:r>
            <a:r>
              <a:rPr lang="en-US" sz="2600" dirty="0" err="1"/>
              <a:t>đánh</a:t>
            </a:r>
            <a:r>
              <a:rPr lang="en-US" sz="2600" dirty="0"/>
              <a:t> </a:t>
            </a:r>
            <a:r>
              <a:rPr lang="en-US" sz="2600" dirty="0" err="1"/>
              <a:t>giá</a:t>
            </a:r>
            <a:r>
              <a:rPr lang="en-US" sz="2600" dirty="0"/>
              <a:t>,</a:t>
            </a:r>
          </a:p>
          <a:p>
            <a:pPr lvl="1"/>
            <a:r>
              <a:rPr lang="en-US" sz="2600" dirty="0" err="1" smtClean="0"/>
              <a:t>Mô</a:t>
            </a:r>
            <a:r>
              <a:rPr lang="en-US" sz="2600" dirty="0" smtClean="0"/>
              <a:t> </a:t>
            </a:r>
            <a:r>
              <a:rPr lang="en-US" sz="2600" dirty="0" err="1"/>
              <a:t>phỏng</a:t>
            </a:r>
            <a:r>
              <a:rPr lang="en-US" sz="2600" dirty="0"/>
              <a:t> </a:t>
            </a:r>
            <a:r>
              <a:rPr lang="en-US" sz="2600" dirty="0" err="1"/>
              <a:t>thực</a:t>
            </a:r>
            <a:r>
              <a:rPr lang="en-US" sz="2600" dirty="0"/>
              <a:t> </a:t>
            </a:r>
            <a:r>
              <a:rPr lang="en-US" sz="2600" dirty="0" err="1"/>
              <a:t>hiện</a:t>
            </a:r>
            <a:r>
              <a:rPr lang="en-US" sz="2600" dirty="0"/>
              <a:t> </a:t>
            </a:r>
            <a:r>
              <a:rPr lang="en-US" sz="2600" dirty="0" err="1"/>
              <a:t>mô</a:t>
            </a:r>
            <a:r>
              <a:rPr lang="en-US" sz="2600" dirty="0"/>
              <a:t> </a:t>
            </a:r>
            <a:r>
              <a:rPr lang="en-US" sz="2600" dirty="0" err="1"/>
              <a:t>hình</a:t>
            </a:r>
            <a:endParaRPr lang="en-US" sz="2600" dirty="0"/>
          </a:p>
          <a:p>
            <a:endParaRPr lang="en-US" sz="2800" dirty="0"/>
          </a:p>
          <a:p>
            <a:r>
              <a:rPr lang="en-US" sz="2800" dirty="0"/>
              <a:t>10 </a:t>
            </a: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44</a:t>
            </a:fld>
            <a:endParaRPr lang="en-US" dirty="0">
              <a:solidFill>
                <a:srgbClr val="7F7F7F"/>
              </a:solidFill>
            </a:endParaRPr>
          </a:p>
        </p:txBody>
      </p:sp>
    </p:spTree>
    <p:extLst>
      <p:ext uri="{BB962C8B-B14F-4D97-AF65-F5344CB8AC3E}">
        <p14:creationId xmlns:p14="http://schemas.microsoft.com/office/powerpoint/2010/main" val="3663608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Phương</a:t>
            </a:r>
            <a:r>
              <a:rPr lang="en-US" b="1" dirty="0" smtClean="0">
                <a:solidFill>
                  <a:srgbClr val="0070C0"/>
                </a:solidFill>
              </a:rPr>
              <a:t> </a:t>
            </a:r>
            <a:r>
              <a:rPr lang="en-US" b="1" dirty="0" err="1" smtClean="0">
                <a:solidFill>
                  <a:srgbClr val="0070C0"/>
                </a:solidFill>
              </a:rPr>
              <a:t>pháp</a:t>
            </a:r>
            <a:r>
              <a:rPr lang="en-US" b="1" dirty="0" smtClean="0">
                <a:solidFill>
                  <a:srgbClr val="0070C0"/>
                </a:solidFill>
              </a:rPr>
              <a:t> </a:t>
            </a:r>
            <a:r>
              <a:rPr lang="en-US" b="1" dirty="0" err="1" smtClean="0">
                <a:solidFill>
                  <a:srgbClr val="0070C0"/>
                </a:solidFill>
              </a:rPr>
              <a:t>luận</a:t>
            </a:r>
            <a:endParaRPr lang="en-US" b="1" dirty="0">
              <a:solidFill>
                <a:srgbClr val="0070C0"/>
              </a:solidFill>
            </a:endParaRPr>
          </a:p>
        </p:txBody>
      </p:sp>
      <p:sp>
        <p:nvSpPr>
          <p:cNvPr id="3" name="Content Placeholder 2"/>
          <p:cNvSpPr>
            <a:spLocks noGrp="1"/>
          </p:cNvSpPr>
          <p:nvPr>
            <p:ph idx="1"/>
          </p:nvPr>
        </p:nvSpPr>
        <p:spPr>
          <a:xfrm>
            <a:off x="1322395" y="990600"/>
            <a:ext cx="9300842" cy="4953000"/>
          </a:xfrm>
        </p:spPr>
        <p:txBody>
          <a:bodyPr>
            <a:noAutofit/>
          </a:bodyPr>
          <a:lstStyle/>
          <a:p>
            <a:pPr marL="0" indent="0">
              <a:buNone/>
            </a:pPr>
            <a:r>
              <a:rPr lang="en-US" sz="2800" b="1" dirty="0" err="1" smtClean="0"/>
              <a:t>Mục</a:t>
            </a:r>
            <a:r>
              <a:rPr lang="en-US" sz="2800" b="1" dirty="0" smtClean="0"/>
              <a:t> </a:t>
            </a:r>
            <a:r>
              <a:rPr lang="en-US" sz="2800" b="1" dirty="0" err="1"/>
              <a:t>đích</a:t>
            </a:r>
            <a:r>
              <a:rPr lang="en-US" sz="2800" b="1" dirty="0"/>
              <a:t> </a:t>
            </a:r>
            <a:r>
              <a:rPr lang="en-US" sz="2800" b="1" dirty="0" err="1"/>
              <a:t>của</a:t>
            </a:r>
            <a:r>
              <a:rPr lang="en-US" sz="2800" b="1" dirty="0"/>
              <a:t> MHH: </a:t>
            </a:r>
          </a:p>
          <a:p>
            <a:r>
              <a:rPr lang="en-US" sz="2800" dirty="0" err="1"/>
              <a:t>Đ</a:t>
            </a:r>
            <a:r>
              <a:rPr lang="en-US" sz="2800" dirty="0" err="1" smtClean="0"/>
              <a:t>ể</a:t>
            </a:r>
            <a:r>
              <a:rPr lang="en-US" sz="2800" dirty="0" smtClean="0"/>
              <a:t> </a:t>
            </a:r>
            <a:r>
              <a:rPr lang="en-US" sz="2800" dirty="0" err="1"/>
              <a:t>hiểu</a:t>
            </a:r>
            <a:endParaRPr lang="en-US" sz="2800" dirty="0"/>
          </a:p>
          <a:p>
            <a:r>
              <a:rPr lang="en-US" sz="2800" dirty="0" err="1" smtClean="0"/>
              <a:t>Để</a:t>
            </a:r>
            <a:r>
              <a:rPr lang="en-US" sz="2800" dirty="0" smtClean="0"/>
              <a:t> </a:t>
            </a:r>
            <a:r>
              <a:rPr lang="en-US" sz="2800" dirty="0" err="1"/>
              <a:t>trao</a:t>
            </a:r>
            <a:r>
              <a:rPr lang="en-US" sz="2800" dirty="0"/>
              <a:t> </a:t>
            </a:r>
            <a:r>
              <a:rPr lang="en-US" sz="2800" dirty="0" err="1"/>
              <a:t>đổi</a:t>
            </a:r>
            <a:endParaRPr lang="en-US" sz="2800" dirty="0"/>
          </a:p>
          <a:p>
            <a:r>
              <a:rPr lang="en-US" sz="2800" dirty="0" err="1" smtClean="0"/>
              <a:t>Để</a:t>
            </a:r>
            <a:r>
              <a:rPr lang="en-US" sz="2800" dirty="0" smtClean="0"/>
              <a:t> </a:t>
            </a:r>
            <a:r>
              <a:rPr lang="en-US" sz="2800" dirty="0" err="1"/>
              <a:t>hoàn</a:t>
            </a:r>
            <a:r>
              <a:rPr lang="en-US" sz="2800" dirty="0"/>
              <a:t> </a:t>
            </a:r>
            <a:r>
              <a:rPr lang="en-US" sz="2800" dirty="0" err="1" smtClean="0"/>
              <a:t>chỉnh</a:t>
            </a:r>
            <a:endParaRPr lang="en-US" sz="2800" dirty="0" smtClean="0"/>
          </a:p>
          <a:p>
            <a:endParaRPr lang="en-US" sz="2800" dirty="0"/>
          </a:p>
          <a:p>
            <a:pPr marL="0" indent="0">
              <a:buNone/>
            </a:pPr>
            <a:r>
              <a:rPr lang="en-US" sz="2800" b="1" dirty="0" smtClean="0"/>
              <a:t>MHH </a:t>
            </a:r>
            <a:r>
              <a:rPr lang="en-US" sz="2800" b="1" dirty="0" err="1"/>
              <a:t>tốt</a:t>
            </a:r>
            <a:r>
              <a:rPr lang="en-US" sz="2800" b="1" dirty="0"/>
              <a:t> </a:t>
            </a:r>
            <a:r>
              <a:rPr lang="en-US" sz="2800" b="1" dirty="0" err="1"/>
              <a:t>phải</a:t>
            </a:r>
            <a:r>
              <a:rPr lang="en-US" sz="2800" b="1" dirty="0"/>
              <a:t> </a:t>
            </a:r>
            <a:r>
              <a:rPr lang="en-US" sz="2800" b="1" dirty="0" err="1"/>
              <a:t>thỏa</a:t>
            </a:r>
            <a:r>
              <a:rPr lang="en-US" sz="2800" b="1" dirty="0"/>
              <a:t> </a:t>
            </a:r>
            <a:r>
              <a:rPr lang="en-US" sz="2800" b="1" dirty="0" err="1"/>
              <a:t>các</a:t>
            </a:r>
            <a:r>
              <a:rPr lang="en-US" sz="2800" b="1" dirty="0"/>
              <a:t> </a:t>
            </a:r>
            <a:r>
              <a:rPr lang="en-US" sz="2800" b="1" dirty="0" err="1"/>
              <a:t>yêu</a:t>
            </a:r>
            <a:r>
              <a:rPr lang="en-US" sz="2800" b="1" dirty="0"/>
              <a:t> </a:t>
            </a:r>
            <a:r>
              <a:rPr lang="en-US" sz="2800" b="1" dirty="0" err="1"/>
              <a:t>cầu</a:t>
            </a:r>
            <a:r>
              <a:rPr lang="en-US" sz="2800" b="1" dirty="0"/>
              <a:t> </a:t>
            </a:r>
            <a:r>
              <a:rPr lang="en-US" sz="2800" b="1" dirty="0" err="1"/>
              <a:t>sau</a:t>
            </a:r>
            <a:r>
              <a:rPr lang="en-US" sz="2800" b="1" dirty="0"/>
              <a:t>:</a:t>
            </a:r>
          </a:p>
          <a:p>
            <a:r>
              <a:rPr lang="en-US" sz="2800" dirty="0" err="1" smtClean="0"/>
              <a:t>Dễ</a:t>
            </a:r>
            <a:r>
              <a:rPr lang="en-US" sz="2800" dirty="0" smtClean="0"/>
              <a:t> </a:t>
            </a:r>
            <a:r>
              <a:rPr lang="en-US" sz="2800" dirty="0" err="1" smtClean="0"/>
              <a:t>đọc</a:t>
            </a:r>
            <a:r>
              <a:rPr lang="en-US" sz="2800" dirty="0" smtClean="0"/>
              <a:t>                 </a:t>
            </a:r>
            <a:r>
              <a:rPr lang="en-US" sz="2800" dirty="0" err="1" smtClean="0"/>
              <a:t>Dễ</a:t>
            </a:r>
            <a:r>
              <a:rPr lang="en-US" sz="2800" dirty="0" smtClean="0"/>
              <a:t> </a:t>
            </a:r>
            <a:r>
              <a:rPr lang="en-US" sz="2800" dirty="0" err="1" smtClean="0"/>
              <a:t>hiểu</a:t>
            </a:r>
            <a:r>
              <a:rPr lang="en-US" sz="2800" dirty="0" smtClean="0"/>
              <a:t>             </a:t>
            </a:r>
            <a:r>
              <a:rPr lang="en-US" sz="2800" dirty="0" err="1" smtClean="0"/>
              <a:t>Dễ</a:t>
            </a:r>
            <a:r>
              <a:rPr lang="en-US" sz="2800" dirty="0" smtClean="0"/>
              <a:t> </a:t>
            </a:r>
            <a:r>
              <a:rPr lang="en-US" sz="2800" dirty="0" err="1"/>
              <a:t>trao</a:t>
            </a:r>
            <a:r>
              <a:rPr lang="en-US" sz="2800" dirty="0"/>
              <a:t> </a:t>
            </a:r>
            <a:r>
              <a:rPr lang="en-US" sz="2800" dirty="0" err="1"/>
              <a:t>đổi</a:t>
            </a:r>
            <a:endParaRPr lang="en-US" sz="2800" dirty="0"/>
          </a:p>
          <a:p>
            <a:r>
              <a:rPr lang="en-US" sz="2800" dirty="0" err="1" smtClean="0"/>
              <a:t>Xác</a:t>
            </a:r>
            <a:r>
              <a:rPr lang="en-US" sz="2800" dirty="0" smtClean="0"/>
              <a:t> </a:t>
            </a:r>
            <a:r>
              <a:rPr lang="en-US" sz="2800" dirty="0" err="1" smtClean="0"/>
              <a:t>thực</a:t>
            </a:r>
            <a:r>
              <a:rPr lang="en-US" sz="2800" dirty="0" smtClean="0"/>
              <a:t>              </a:t>
            </a:r>
            <a:r>
              <a:rPr lang="en-US" sz="2800" dirty="0" err="1" smtClean="0"/>
              <a:t>Chặt</a:t>
            </a:r>
            <a:r>
              <a:rPr lang="en-US" sz="2800" dirty="0" smtClean="0"/>
              <a:t> </a:t>
            </a:r>
            <a:r>
              <a:rPr lang="en-US" sz="2800" dirty="0" err="1"/>
              <a:t>chẽ</a:t>
            </a:r>
            <a:endParaRPr lang="en-US" sz="2800" dirty="0"/>
          </a:p>
          <a:p>
            <a:r>
              <a:rPr lang="en-US" sz="2800" dirty="0" err="1"/>
              <a:t>Đ</a:t>
            </a:r>
            <a:r>
              <a:rPr lang="en-US" sz="2800" dirty="0" err="1" smtClean="0"/>
              <a:t>ầy</a:t>
            </a:r>
            <a:r>
              <a:rPr lang="en-US" sz="2800" dirty="0" smtClean="0"/>
              <a:t> </a:t>
            </a:r>
            <a:r>
              <a:rPr lang="en-US" sz="2800" dirty="0" err="1" smtClean="0"/>
              <a:t>đủ</a:t>
            </a:r>
            <a:r>
              <a:rPr lang="en-US" sz="2800" dirty="0" smtClean="0"/>
              <a:t>                 </a:t>
            </a:r>
            <a:r>
              <a:rPr lang="en-US" sz="2800" dirty="0" err="1" smtClean="0"/>
              <a:t>Dễ</a:t>
            </a:r>
            <a:r>
              <a:rPr lang="en-US" sz="2800" dirty="0" smtClean="0"/>
              <a:t> </a:t>
            </a:r>
            <a:r>
              <a:rPr lang="en-US" sz="2800" dirty="0" err="1"/>
              <a:t>thực</a:t>
            </a:r>
            <a:r>
              <a:rPr lang="en-US" sz="2800" dirty="0"/>
              <a:t> </a:t>
            </a:r>
            <a:r>
              <a:rPr lang="en-US" sz="2800" dirty="0" err="1"/>
              <a:t>hiện</a:t>
            </a:r>
            <a:r>
              <a:rPr lang="en-US" sz="2800" dirty="0"/>
              <a:t> (</a:t>
            </a:r>
            <a:r>
              <a:rPr lang="en-US" sz="2800" dirty="0" err="1"/>
              <a:t>cài</a:t>
            </a:r>
            <a:r>
              <a:rPr lang="en-US" sz="2800" dirty="0"/>
              <a:t> </a:t>
            </a:r>
            <a:r>
              <a:rPr lang="en-US" sz="2800" dirty="0" err="1"/>
              <a:t>đặt</a:t>
            </a:r>
            <a:r>
              <a:rPr lang="en-US" sz="2800" dirty="0"/>
              <a:t>)</a:t>
            </a: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45</a:t>
            </a:fld>
            <a:endParaRPr lang="en-US" dirty="0">
              <a:solidFill>
                <a:srgbClr val="7F7F7F"/>
              </a:solidFill>
            </a:endParaRPr>
          </a:p>
        </p:txBody>
      </p:sp>
    </p:spTree>
    <p:extLst>
      <p:ext uri="{BB962C8B-B14F-4D97-AF65-F5344CB8AC3E}">
        <p14:creationId xmlns:p14="http://schemas.microsoft.com/office/powerpoint/2010/main" val="22222618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981200" y="1381334"/>
            <a:ext cx="8311036" cy="4953000"/>
          </a:xfrm>
        </p:spPr>
        <p:txBody>
          <a:bodyPr>
            <a:noAutofit/>
          </a:bodyPr>
          <a:lstStyle/>
          <a:p>
            <a:pPr algn="just"/>
            <a:r>
              <a:rPr lang="en-US" sz="2800" dirty="0" err="1" smtClean="0"/>
              <a:t>Lập</a:t>
            </a:r>
            <a:r>
              <a:rPr lang="en-US" sz="2800" dirty="0" smtClean="0"/>
              <a:t> </a:t>
            </a:r>
            <a:r>
              <a:rPr lang="en-US" sz="2800" dirty="0" err="1" smtClean="0"/>
              <a:t>trình</a:t>
            </a:r>
            <a:r>
              <a:rPr lang="en-US" sz="2800" dirty="0" smtClean="0"/>
              <a:t> </a:t>
            </a:r>
            <a:r>
              <a:rPr lang="vi-VN" sz="2600" dirty="0" smtClean="0"/>
              <a:t>cấu trúc</a:t>
            </a:r>
            <a:r>
              <a:rPr lang="en-US" sz="2600" dirty="0" smtClean="0"/>
              <a:t>?</a:t>
            </a:r>
            <a:endParaRPr lang="en-US" sz="2600" dirty="0"/>
          </a:p>
          <a:p>
            <a:pPr algn="just"/>
            <a:r>
              <a:rPr lang="en-US" sz="2600" dirty="0" err="1" smtClean="0"/>
              <a:t>Lập</a:t>
            </a:r>
            <a:r>
              <a:rPr lang="en-US" sz="2600" dirty="0" smtClean="0"/>
              <a:t> </a:t>
            </a:r>
            <a:r>
              <a:rPr lang="en-US" sz="2600" dirty="0" err="1" smtClean="0"/>
              <a:t>trình</a:t>
            </a:r>
            <a:r>
              <a:rPr lang="vi-VN" sz="2600" dirty="0" smtClean="0"/>
              <a:t> </a:t>
            </a:r>
            <a:r>
              <a:rPr lang="vi-VN" sz="2600" dirty="0"/>
              <a:t>hướng đối </a:t>
            </a:r>
            <a:r>
              <a:rPr lang="vi-VN" sz="2600" dirty="0" smtClean="0"/>
              <a:t>tượng</a:t>
            </a:r>
            <a:r>
              <a:rPr lang="en-US" sz="2600" dirty="0" smtClean="0"/>
              <a:t>?</a:t>
            </a:r>
            <a:endParaRPr lang="vi-VN" sz="26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46</a:t>
            </a:fld>
            <a:endParaRPr lang="en-US" dirty="0">
              <a:solidFill>
                <a:srgbClr val="7F7F7F"/>
              </a:solidFill>
            </a:endParaRPr>
          </a:p>
        </p:txBody>
      </p:sp>
    </p:spTree>
    <p:extLst>
      <p:ext uri="{BB962C8B-B14F-4D97-AF65-F5344CB8AC3E}">
        <p14:creationId xmlns:p14="http://schemas.microsoft.com/office/powerpoint/2010/main" val="2453690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Phương</a:t>
            </a:r>
            <a:r>
              <a:rPr lang="en-US" b="1" dirty="0" smtClean="0">
                <a:solidFill>
                  <a:srgbClr val="0070C0"/>
                </a:solidFill>
              </a:rPr>
              <a:t> </a:t>
            </a:r>
            <a:r>
              <a:rPr lang="en-US" b="1" dirty="0" err="1" smtClean="0">
                <a:solidFill>
                  <a:srgbClr val="0070C0"/>
                </a:solidFill>
              </a:rPr>
              <a:t>pháp</a:t>
            </a:r>
            <a:r>
              <a:rPr lang="en-US" b="1" dirty="0" smtClean="0">
                <a:solidFill>
                  <a:srgbClr val="0070C0"/>
                </a:solidFill>
              </a:rPr>
              <a:t> </a:t>
            </a:r>
            <a:r>
              <a:rPr lang="en-US" b="1" dirty="0" err="1" smtClean="0">
                <a:solidFill>
                  <a:srgbClr val="0070C0"/>
                </a:solidFill>
              </a:rPr>
              <a:t>luận</a:t>
            </a:r>
            <a:r>
              <a:rPr lang="en-US" b="1" dirty="0" smtClean="0">
                <a:solidFill>
                  <a:srgbClr val="0070C0"/>
                </a:solidFill>
              </a:rPr>
              <a:t> </a:t>
            </a:r>
            <a:r>
              <a:rPr lang="en-US" b="1" dirty="0" err="1" smtClean="0">
                <a:solidFill>
                  <a:srgbClr val="0070C0"/>
                </a:solidFill>
              </a:rPr>
              <a:t>cấu</a:t>
            </a:r>
            <a:r>
              <a:rPr lang="en-US" b="1" dirty="0" smtClean="0">
                <a:solidFill>
                  <a:srgbClr val="0070C0"/>
                </a:solidFill>
              </a:rPr>
              <a:t> </a:t>
            </a:r>
            <a:r>
              <a:rPr lang="en-US" b="1" dirty="0" err="1" smtClean="0">
                <a:solidFill>
                  <a:srgbClr val="0070C0"/>
                </a:solidFill>
              </a:rPr>
              <a:t>trúc</a:t>
            </a:r>
            <a:endParaRPr lang="en-US" b="1" dirty="0">
              <a:solidFill>
                <a:srgbClr val="0070C0"/>
              </a:solidFill>
            </a:endParaRPr>
          </a:p>
        </p:txBody>
      </p:sp>
      <p:sp>
        <p:nvSpPr>
          <p:cNvPr id="3" name="Content Placeholder 2"/>
          <p:cNvSpPr>
            <a:spLocks noGrp="1"/>
          </p:cNvSpPr>
          <p:nvPr>
            <p:ph idx="1"/>
          </p:nvPr>
        </p:nvSpPr>
        <p:spPr>
          <a:xfrm>
            <a:off x="1062358" y="1219200"/>
            <a:ext cx="10600684" cy="4953000"/>
          </a:xfrm>
        </p:spPr>
        <p:txBody>
          <a:bodyPr>
            <a:noAutofit/>
          </a:bodyPr>
          <a:lstStyle/>
          <a:p>
            <a:pPr algn="just"/>
            <a:r>
              <a:rPr lang="vi-VN" sz="2800" dirty="0" smtClean="0"/>
              <a:t>Phương pháp này còn gọi là phương pháp cổ</a:t>
            </a:r>
            <a:r>
              <a:rPr lang="en-US" sz="2800" dirty="0" smtClean="0"/>
              <a:t> </a:t>
            </a:r>
            <a:r>
              <a:rPr lang="vi-VN" sz="2800" dirty="0" smtClean="0"/>
              <a:t>điển</a:t>
            </a:r>
          </a:p>
          <a:p>
            <a:pPr algn="just"/>
            <a:r>
              <a:rPr lang="vi-VN" sz="2800" dirty="0" smtClean="0"/>
              <a:t>Được nhìn nhận dưới sự phức tạp của chức năng hệ</a:t>
            </a:r>
            <a:r>
              <a:rPr lang="en-US" sz="2800" dirty="0" smtClean="0"/>
              <a:t> </a:t>
            </a:r>
            <a:r>
              <a:rPr lang="en-US" sz="2800" dirty="0" err="1" smtClean="0"/>
              <a:t>thống</a:t>
            </a:r>
            <a:r>
              <a:rPr lang="en-US" sz="2800" dirty="0" smtClean="0"/>
              <a:t> </a:t>
            </a:r>
            <a:r>
              <a:rPr lang="en-US" sz="2800" dirty="0" err="1" smtClean="0"/>
              <a:t>máy</a:t>
            </a:r>
            <a:r>
              <a:rPr lang="en-US" sz="2800" dirty="0" smtClean="0"/>
              <a:t> </a:t>
            </a:r>
            <a:r>
              <a:rPr lang="en-US" sz="2800" dirty="0" err="1" smtClean="0"/>
              <a:t>tính</a:t>
            </a:r>
            <a:endParaRPr lang="en-US" sz="2800" dirty="0" smtClean="0"/>
          </a:p>
          <a:p>
            <a:pPr algn="just"/>
            <a:r>
              <a:rPr lang="vi-VN" sz="2800" dirty="0" smtClean="0"/>
              <a:t>Chức năng được phân rã theo một hệ thống cấu</a:t>
            </a:r>
            <a:r>
              <a:rPr lang="en-US" sz="2800" dirty="0" smtClean="0"/>
              <a:t> </a:t>
            </a:r>
            <a:r>
              <a:rPr lang="vi-VN" sz="2800" dirty="0" smtClean="0"/>
              <a:t>trúc</a:t>
            </a:r>
            <a:r>
              <a:rPr lang="en-US" sz="2800" dirty="0" smtClean="0"/>
              <a:t> </a:t>
            </a:r>
            <a:r>
              <a:rPr lang="vi-VN" sz="2800" dirty="0" smtClean="0"/>
              <a:t>nhất định do người phân tích hệ thống đưa ra</a:t>
            </a:r>
            <a:r>
              <a:rPr lang="en-US" sz="2800" dirty="0" smtClean="0"/>
              <a:t> </a:t>
            </a:r>
            <a:r>
              <a:rPr lang="vi-VN" sz="2800" dirty="0" smtClean="0"/>
              <a:t>(cấu trúc</a:t>
            </a:r>
            <a:r>
              <a:rPr lang="en-US" sz="2800" dirty="0" smtClean="0"/>
              <a:t> </a:t>
            </a:r>
            <a:r>
              <a:rPr lang="en-US" sz="2800" dirty="0" err="1" smtClean="0"/>
              <a:t>phân</a:t>
            </a:r>
            <a:r>
              <a:rPr lang="en-US" sz="2800" dirty="0" smtClean="0"/>
              <a:t> </a:t>
            </a:r>
            <a:r>
              <a:rPr lang="en-US" sz="2800" dirty="0" err="1" smtClean="0"/>
              <a:t>nhánh</a:t>
            </a:r>
            <a:r>
              <a:rPr lang="en-US" sz="2800" dirty="0" smtClean="0"/>
              <a:t>, </a:t>
            </a:r>
            <a:r>
              <a:rPr lang="en-US" sz="2800" dirty="0" err="1" smtClean="0"/>
              <a:t>lặp</a:t>
            </a:r>
            <a:r>
              <a:rPr lang="en-US" sz="2800" dirty="0" smtClean="0"/>
              <a:t>...)</a:t>
            </a:r>
          </a:p>
          <a:p>
            <a:pPr algn="just"/>
            <a:r>
              <a:rPr lang="vi-VN" sz="2800" dirty="0" smtClean="0"/>
              <a:t>Bao gồm mô hình quá trình chức năng cũng như</a:t>
            </a:r>
            <a:r>
              <a:rPr lang="en-US" sz="2800" dirty="0" smtClean="0"/>
              <a:t> </a:t>
            </a:r>
            <a:r>
              <a:rPr lang="vi-VN" sz="2800" dirty="0" smtClean="0"/>
              <a:t>các</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dữ</a:t>
            </a:r>
            <a:r>
              <a:rPr lang="en-US" sz="2800" dirty="0" smtClean="0"/>
              <a:t> </a:t>
            </a:r>
            <a:r>
              <a:rPr lang="en-US" sz="2800" dirty="0" err="1" smtClean="0"/>
              <a:t>liệu</a:t>
            </a:r>
            <a:r>
              <a:rPr lang="en-US" sz="2800" dirty="0" smtClean="0"/>
              <a:t>. </a:t>
            </a:r>
          </a:p>
          <a:p>
            <a:pPr algn="just"/>
            <a:r>
              <a:rPr lang="en-US" sz="2800" dirty="0" err="1" smtClean="0"/>
              <a:t>Sự</a:t>
            </a:r>
            <a:r>
              <a:rPr lang="en-US" sz="2800" dirty="0" smtClean="0"/>
              <a:t> </a:t>
            </a:r>
            <a:r>
              <a:rPr lang="en-US" sz="2800" dirty="0" err="1" smtClean="0"/>
              <a:t>liên</a:t>
            </a:r>
            <a:r>
              <a:rPr lang="en-US" sz="2800" dirty="0" smtClean="0"/>
              <a:t> </a:t>
            </a:r>
            <a:r>
              <a:rPr lang="en-US" sz="2800" dirty="0" err="1" smtClean="0"/>
              <a:t>kết</a:t>
            </a:r>
            <a:r>
              <a:rPr lang="en-US" sz="2800" dirty="0" smtClean="0"/>
              <a:t> </a:t>
            </a:r>
            <a:r>
              <a:rPr lang="en-US" sz="2800" dirty="0" err="1" smtClean="0"/>
              <a:t>giữa</a:t>
            </a:r>
            <a:r>
              <a:rPr lang="en-US" sz="2800" dirty="0" smtClean="0"/>
              <a:t> </a:t>
            </a:r>
            <a:r>
              <a:rPr lang="en-US" sz="2800" dirty="0" err="1" smtClean="0"/>
              <a:t>hai</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vi-VN" sz="2800" dirty="0" smtClean="0"/>
              <a:t>này còn đơn giản qua các mối liên kết và luồng thông</a:t>
            </a:r>
            <a:r>
              <a:rPr lang="en-US" sz="2800" dirty="0" smtClean="0"/>
              <a:t> tin </a:t>
            </a:r>
            <a:r>
              <a:rPr lang="en-US" sz="2800" dirty="0" err="1" smtClean="0"/>
              <a:t>từ</a:t>
            </a:r>
            <a:r>
              <a:rPr lang="en-US" sz="2800" dirty="0" smtClean="0"/>
              <a:t> </a:t>
            </a:r>
            <a:r>
              <a:rPr lang="en-US" sz="2800" dirty="0" err="1" smtClean="0"/>
              <a:t>quá</a:t>
            </a:r>
            <a:r>
              <a:rPr lang="en-US" sz="2800" dirty="0" smtClean="0"/>
              <a:t> </a:t>
            </a:r>
            <a:r>
              <a:rPr lang="en-US" sz="2800" dirty="0" err="1" smtClean="0"/>
              <a:t>trình</a:t>
            </a:r>
            <a:r>
              <a:rPr lang="en-US" sz="2800" dirty="0" smtClean="0"/>
              <a:t> </a:t>
            </a:r>
            <a:r>
              <a:rPr lang="en-US" sz="2800" dirty="0" err="1" smtClean="0"/>
              <a:t>chức</a:t>
            </a:r>
            <a:r>
              <a:rPr lang="en-US" sz="2800" dirty="0" smtClean="0"/>
              <a:t> </a:t>
            </a:r>
            <a:r>
              <a:rPr lang="en-US" sz="2800" dirty="0" err="1" smtClean="0"/>
              <a:t>năng</a:t>
            </a:r>
            <a:r>
              <a:rPr lang="en-US" sz="2800" dirty="0" smtClean="0"/>
              <a:t> </a:t>
            </a:r>
            <a:r>
              <a:rPr lang="en-US" sz="2800" dirty="0" err="1" smtClean="0"/>
              <a:t>này</a:t>
            </a:r>
            <a:r>
              <a:rPr lang="en-US" sz="2800" dirty="0" smtClean="0"/>
              <a:t> sang </a:t>
            </a:r>
            <a:r>
              <a:rPr lang="en-US" sz="2800" dirty="0" err="1" smtClean="0"/>
              <a:t>chức</a:t>
            </a:r>
            <a:r>
              <a:rPr lang="en-US" sz="2800" dirty="0" smtClean="0"/>
              <a:t> </a:t>
            </a:r>
            <a:r>
              <a:rPr lang="en-US" sz="2800" dirty="0" err="1" smtClean="0"/>
              <a:t>năng</a:t>
            </a:r>
            <a:r>
              <a:rPr lang="en-US" sz="2800" dirty="0" smtClean="0"/>
              <a:t> </a:t>
            </a:r>
            <a:r>
              <a:rPr lang="en-US" sz="2800" dirty="0" err="1" smtClean="0"/>
              <a:t>khác</a:t>
            </a:r>
            <a:endParaRPr lang="vi-VN" sz="24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47</a:t>
            </a:fld>
            <a:endParaRPr lang="en-US" dirty="0">
              <a:solidFill>
                <a:srgbClr val="7F7F7F"/>
              </a:solidFill>
            </a:endParaRPr>
          </a:p>
        </p:txBody>
      </p:sp>
    </p:spTree>
    <p:extLst>
      <p:ext uri="{BB962C8B-B14F-4D97-AF65-F5344CB8AC3E}">
        <p14:creationId xmlns:p14="http://schemas.microsoft.com/office/powerpoint/2010/main" val="7652309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Phương</a:t>
            </a:r>
            <a:r>
              <a:rPr lang="en-US" b="1" dirty="0" smtClean="0">
                <a:solidFill>
                  <a:srgbClr val="0070C0"/>
                </a:solidFill>
              </a:rPr>
              <a:t> </a:t>
            </a:r>
            <a:r>
              <a:rPr lang="en-US" b="1" dirty="0" err="1" smtClean="0">
                <a:solidFill>
                  <a:srgbClr val="0070C0"/>
                </a:solidFill>
              </a:rPr>
              <a:t>pháp</a:t>
            </a:r>
            <a:r>
              <a:rPr lang="en-US" b="1" dirty="0" smtClean="0">
                <a:solidFill>
                  <a:srgbClr val="0070C0"/>
                </a:solidFill>
              </a:rPr>
              <a:t> </a:t>
            </a:r>
            <a:r>
              <a:rPr lang="en-US" b="1" dirty="0" err="1" smtClean="0">
                <a:solidFill>
                  <a:srgbClr val="0070C0"/>
                </a:solidFill>
              </a:rPr>
              <a:t>luận</a:t>
            </a:r>
            <a:r>
              <a:rPr lang="en-US" b="1" dirty="0" smtClean="0">
                <a:solidFill>
                  <a:srgbClr val="0070C0"/>
                </a:solidFill>
              </a:rPr>
              <a:t> </a:t>
            </a:r>
            <a:r>
              <a:rPr lang="en-US" b="1" dirty="0" err="1" smtClean="0">
                <a:solidFill>
                  <a:srgbClr val="0070C0"/>
                </a:solidFill>
              </a:rPr>
              <a:t>cấu</a:t>
            </a:r>
            <a:r>
              <a:rPr lang="en-US" b="1" dirty="0" smtClean="0">
                <a:solidFill>
                  <a:srgbClr val="0070C0"/>
                </a:solidFill>
              </a:rPr>
              <a:t> </a:t>
            </a:r>
            <a:r>
              <a:rPr lang="en-US" b="1" dirty="0" err="1" smtClean="0">
                <a:solidFill>
                  <a:srgbClr val="0070C0"/>
                </a:solidFill>
              </a:rPr>
              <a:t>trúc</a:t>
            </a:r>
            <a:endParaRPr lang="en-US" b="1" dirty="0">
              <a:solidFill>
                <a:srgbClr val="0070C0"/>
              </a:solidFill>
            </a:endParaRPr>
          </a:p>
        </p:txBody>
      </p:sp>
      <p:sp>
        <p:nvSpPr>
          <p:cNvPr id="3" name="Content Placeholder 2"/>
          <p:cNvSpPr>
            <a:spLocks noGrp="1"/>
          </p:cNvSpPr>
          <p:nvPr>
            <p:ph idx="1"/>
          </p:nvPr>
        </p:nvSpPr>
        <p:spPr>
          <a:xfrm>
            <a:off x="1062358" y="1219200"/>
            <a:ext cx="10600684" cy="4953000"/>
          </a:xfrm>
        </p:spPr>
        <p:txBody>
          <a:bodyPr>
            <a:noAutofit/>
          </a:bodyPr>
          <a:lstStyle/>
          <a:p>
            <a:pPr algn="just"/>
            <a:r>
              <a:rPr lang="vi-VN" sz="2800" dirty="0"/>
              <a:t>Phân rã được chức năng, quá trình hoạt động </a:t>
            </a:r>
            <a:r>
              <a:rPr lang="vi-VN" sz="2800" dirty="0" smtClean="0"/>
              <a:t>phần</a:t>
            </a:r>
            <a:r>
              <a:rPr lang="en-US" sz="2800" dirty="0" smtClean="0"/>
              <a:t> </a:t>
            </a:r>
            <a:r>
              <a:rPr lang="vi-VN" sz="2800" dirty="0" smtClean="0"/>
              <a:t>mềm </a:t>
            </a:r>
            <a:r>
              <a:rPr lang="vi-VN" sz="2800" dirty="0"/>
              <a:t>được thực hiện từng bước như thế nào, khá </a:t>
            </a:r>
            <a:r>
              <a:rPr lang="vi-VN" sz="2800" dirty="0" smtClean="0"/>
              <a:t>đơn</a:t>
            </a:r>
            <a:r>
              <a:rPr lang="en-US" sz="2800" dirty="0" smtClean="0"/>
              <a:t> </a:t>
            </a:r>
            <a:r>
              <a:rPr lang="en-US" sz="2800" dirty="0" err="1" smtClean="0"/>
              <a:t>giản</a:t>
            </a:r>
            <a:r>
              <a:rPr lang="en-US" sz="2800" dirty="0" smtClean="0"/>
              <a:t> </a:t>
            </a:r>
            <a:r>
              <a:rPr lang="en-US" sz="2800" dirty="0" err="1"/>
              <a:t>và</a:t>
            </a:r>
            <a:r>
              <a:rPr lang="en-US" sz="2800" dirty="0"/>
              <a:t> </a:t>
            </a:r>
            <a:r>
              <a:rPr lang="en-US" sz="2800" dirty="0" err="1"/>
              <a:t>dễ</a:t>
            </a:r>
            <a:r>
              <a:rPr lang="en-US" sz="2800" dirty="0"/>
              <a:t> </a:t>
            </a:r>
            <a:r>
              <a:rPr lang="en-US" sz="2800" dirty="0" err="1"/>
              <a:t>hiểu</a:t>
            </a:r>
            <a:r>
              <a:rPr lang="en-US" sz="2800" dirty="0"/>
              <a:t>.</a:t>
            </a:r>
          </a:p>
          <a:p>
            <a:pPr algn="just"/>
            <a:r>
              <a:rPr lang="en-US" sz="2800" dirty="0" err="1" smtClean="0"/>
              <a:t>Việc</a:t>
            </a:r>
            <a:r>
              <a:rPr lang="en-US" sz="2800" dirty="0" smtClean="0"/>
              <a:t> </a:t>
            </a:r>
            <a:r>
              <a:rPr lang="en-US" sz="2800" dirty="0" err="1"/>
              <a:t>dựa</a:t>
            </a:r>
            <a:r>
              <a:rPr lang="en-US" sz="2800" dirty="0"/>
              <a:t> </a:t>
            </a:r>
            <a:r>
              <a:rPr lang="en-US" sz="2800" dirty="0" err="1"/>
              <a:t>vào</a:t>
            </a:r>
            <a:r>
              <a:rPr lang="en-US" sz="2800" dirty="0"/>
              <a:t> </a:t>
            </a:r>
            <a:r>
              <a:rPr lang="en-US" sz="2800" dirty="0" err="1"/>
              <a:t>cấu</a:t>
            </a:r>
            <a:r>
              <a:rPr lang="en-US" sz="2800" dirty="0"/>
              <a:t> </a:t>
            </a:r>
            <a:r>
              <a:rPr lang="en-US" sz="2800" dirty="0" err="1"/>
              <a:t>trúc</a:t>
            </a:r>
            <a:r>
              <a:rPr lang="en-US" sz="2800" dirty="0"/>
              <a:t> </a:t>
            </a:r>
            <a:r>
              <a:rPr lang="en-US" sz="2800" dirty="0" err="1"/>
              <a:t>của</a:t>
            </a:r>
            <a:r>
              <a:rPr lang="en-US" sz="2800" dirty="0"/>
              <a:t> </a:t>
            </a:r>
            <a:r>
              <a:rPr lang="en-US" sz="2800" dirty="0" err="1"/>
              <a:t>quá</a:t>
            </a:r>
            <a:r>
              <a:rPr lang="en-US" sz="2800" dirty="0"/>
              <a:t> </a:t>
            </a:r>
            <a:r>
              <a:rPr lang="en-US" sz="2800" dirty="0" err="1"/>
              <a:t>trình</a:t>
            </a:r>
            <a:r>
              <a:rPr lang="en-US" sz="2800" dirty="0"/>
              <a:t> </a:t>
            </a:r>
            <a:r>
              <a:rPr lang="en-US" sz="2800" dirty="0" err="1"/>
              <a:t>chức</a:t>
            </a:r>
            <a:r>
              <a:rPr lang="en-US" sz="2800" dirty="0"/>
              <a:t> </a:t>
            </a:r>
            <a:r>
              <a:rPr lang="en-US" sz="2800" dirty="0" err="1"/>
              <a:t>năng</a:t>
            </a:r>
            <a:r>
              <a:rPr lang="en-US" sz="2800" dirty="0"/>
              <a:t> </a:t>
            </a:r>
            <a:r>
              <a:rPr lang="en-US" sz="2800" dirty="0" err="1" smtClean="0"/>
              <a:t>dẫn</a:t>
            </a:r>
            <a:r>
              <a:rPr lang="en-US" sz="2800" dirty="0" smtClean="0"/>
              <a:t> </a:t>
            </a:r>
            <a:r>
              <a:rPr lang="en-US" sz="2800" dirty="0" err="1" smtClean="0"/>
              <a:t>đến</a:t>
            </a:r>
            <a:r>
              <a:rPr lang="en-US" sz="2800" dirty="0" smtClean="0"/>
              <a:t> </a:t>
            </a:r>
            <a:r>
              <a:rPr lang="en-US" sz="2800" dirty="0" err="1"/>
              <a:t>khi</a:t>
            </a:r>
            <a:r>
              <a:rPr lang="en-US" sz="2800" dirty="0"/>
              <a:t> </a:t>
            </a:r>
            <a:r>
              <a:rPr lang="en-US" sz="2800" dirty="0" err="1"/>
              <a:t>chức</a:t>
            </a:r>
            <a:r>
              <a:rPr lang="en-US" sz="2800" dirty="0"/>
              <a:t> </a:t>
            </a:r>
            <a:r>
              <a:rPr lang="en-US" sz="2800" dirty="0" err="1"/>
              <a:t>năng</a:t>
            </a:r>
            <a:r>
              <a:rPr lang="en-US" sz="2800" dirty="0"/>
              <a:t> </a:t>
            </a:r>
            <a:r>
              <a:rPr lang="en-US" sz="2800" dirty="0" err="1"/>
              <a:t>hệ</a:t>
            </a:r>
            <a:r>
              <a:rPr lang="en-US" sz="2800" dirty="0"/>
              <a:t> </a:t>
            </a:r>
            <a:r>
              <a:rPr lang="en-US" sz="2800" dirty="0" err="1"/>
              <a:t>thống</a:t>
            </a:r>
            <a:r>
              <a:rPr lang="en-US" sz="2800" dirty="0"/>
              <a:t> </a:t>
            </a:r>
            <a:r>
              <a:rPr lang="en-US" sz="2800" dirty="0" err="1"/>
              <a:t>thay</a:t>
            </a:r>
            <a:r>
              <a:rPr lang="en-US" sz="2800" dirty="0"/>
              <a:t> </a:t>
            </a:r>
            <a:r>
              <a:rPr lang="en-US" sz="2800" dirty="0" err="1"/>
              <a:t>đổi</a:t>
            </a:r>
            <a:r>
              <a:rPr lang="en-US" sz="2800" dirty="0"/>
              <a:t>, </a:t>
            </a:r>
            <a:r>
              <a:rPr lang="en-US" sz="2800" dirty="0" err="1"/>
              <a:t>cấu</a:t>
            </a:r>
            <a:r>
              <a:rPr lang="en-US" sz="2800" dirty="0"/>
              <a:t> </a:t>
            </a:r>
            <a:r>
              <a:rPr lang="en-US" sz="2800" dirty="0" err="1"/>
              <a:t>trúc</a:t>
            </a:r>
            <a:r>
              <a:rPr lang="en-US" sz="2800" dirty="0"/>
              <a:t> </a:t>
            </a:r>
            <a:r>
              <a:rPr lang="en-US" sz="2800" dirty="0" err="1"/>
              <a:t>ấy</a:t>
            </a:r>
            <a:r>
              <a:rPr lang="en-US" sz="2800" dirty="0"/>
              <a:t> </a:t>
            </a:r>
            <a:r>
              <a:rPr lang="en-US" sz="2800" dirty="0" err="1" smtClean="0"/>
              <a:t>có</a:t>
            </a:r>
            <a:r>
              <a:rPr lang="en-US" sz="2800" dirty="0" smtClean="0"/>
              <a:t> </a:t>
            </a:r>
            <a:r>
              <a:rPr lang="en-US" sz="2800" dirty="0" err="1" smtClean="0"/>
              <a:t>thể</a:t>
            </a:r>
            <a:r>
              <a:rPr lang="en-US" sz="2800" dirty="0" smtClean="0"/>
              <a:t> </a:t>
            </a:r>
            <a:r>
              <a:rPr lang="en-US" sz="2800" dirty="0" err="1"/>
              <a:t>bị</a:t>
            </a:r>
            <a:r>
              <a:rPr lang="en-US" sz="2800" dirty="0"/>
              <a:t> </a:t>
            </a:r>
            <a:r>
              <a:rPr lang="en-US" sz="2800" dirty="0" err="1"/>
              <a:t>thay</a:t>
            </a:r>
            <a:r>
              <a:rPr lang="en-US" sz="2800" dirty="0"/>
              <a:t> </a:t>
            </a:r>
            <a:r>
              <a:rPr lang="en-US" sz="2800" dirty="0" err="1"/>
              <a:t>đổi</a:t>
            </a:r>
            <a:r>
              <a:rPr lang="en-US" sz="2800" dirty="0"/>
              <a:t> </a:t>
            </a:r>
            <a:r>
              <a:rPr lang="en-US" sz="2800" dirty="0" err="1"/>
              <a:t>rất</a:t>
            </a:r>
            <a:r>
              <a:rPr lang="en-US" sz="2800" dirty="0"/>
              <a:t> </a:t>
            </a:r>
            <a:r>
              <a:rPr lang="en-US" sz="2800" dirty="0" err="1"/>
              <a:t>nhiều</a:t>
            </a:r>
            <a:r>
              <a:rPr lang="en-US" sz="2800" dirty="0"/>
              <a:t>, </a:t>
            </a:r>
            <a:r>
              <a:rPr lang="en-US" sz="2800" dirty="0" err="1"/>
              <a:t>thậm</a:t>
            </a:r>
            <a:r>
              <a:rPr lang="en-US" sz="2800" dirty="0"/>
              <a:t> </a:t>
            </a:r>
            <a:r>
              <a:rPr lang="en-US" sz="2800" dirty="0" err="1"/>
              <a:t>chí</a:t>
            </a:r>
            <a:r>
              <a:rPr lang="en-US" sz="2800" dirty="0"/>
              <a:t> </a:t>
            </a:r>
            <a:r>
              <a:rPr lang="en-US" sz="2800" dirty="0" err="1"/>
              <a:t>phải</a:t>
            </a:r>
            <a:r>
              <a:rPr lang="en-US" sz="2800" dirty="0"/>
              <a:t> </a:t>
            </a:r>
            <a:r>
              <a:rPr lang="en-US" sz="2800" dirty="0" err="1"/>
              <a:t>thay</a:t>
            </a:r>
            <a:r>
              <a:rPr lang="en-US" sz="2800" dirty="0"/>
              <a:t> </a:t>
            </a:r>
            <a:r>
              <a:rPr lang="en-US" sz="2800" dirty="0" err="1"/>
              <a:t>đổi</a:t>
            </a:r>
            <a:r>
              <a:rPr lang="en-US" sz="2800" dirty="0"/>
              <a:t> </a:t>
            </a:r>
            <a:r>
              <a:rPr lang="en-US" sz="2800" dirty="0" err="1" smtClean="0"/>
              <a:t>toàn</a:t>
            </a:r>
            <a:r>
              <a:rPr lang="en-US" sz="2800" dirty="0" smtClean="0"/>
              <a:t> </a:t>
            </a:r>
            <a:r>
              <a:rPr lang="en-US" sz="2800" dirty="0" err="1" smtClean="0"/>
              <a:t>bộ</a:t>
            </a:r>
            <a:r>
              <a:rPr lang="en-US" sz="2800" dirty="0"/>
              <a:t>.</a:t>
            </a:r>
          </a:p>
          <a:p>
            <a:pPr algn="just"/>
            <a:r>
              <a:rPr lang="en-US" sz="2800" dirty="0" err="1" smtClean="0"/>
              <a:t>Sự</a:t>
            </a:r>
            <a:r>
              <a:rPr lang="en-US" sz="2800" dirty="0" smtClean="0"/>
              <a:t> </a:t>
            </a:r>
            <a:r>
              <a:rPr lang="en-US" sz="2800" dirty="0" err="1"/>
              <a:t>tách</a:t>
            </a:r>
            <a:r>
              <a:rPr lang="en-US" sz="2800" dirty="0"/>
              <a:t> </a:t>
            </a:r>
            <a:r>
              <a:rPr lang="en-US" sz="2800" dirty="0" err="1"/>
              <a:t>biệt</a:t>
            </a:r>
            <a:r>
              <a:rPr lang="en-US" sz="2800" dirty="0"/>
              <a:t> </a:t>
            </a:r>
            <a:r>
              <a:rPr lang="en-US" sz="2800" dirty="0" err="1"/>
              <a:t>giữa</a:t>
            </a:r>
            <a:r>
              <a:rPr lang="en-US" sz="2800" dirty="0"/>
              <a:t> </a:t>
            </a:r>
            <a:r>
              <a:rPr lang="en-US" sz="2800" dirty="0" err="1"/>
              <a:t>mô</a:t>
            </a:r>
            <a:r>
              <a:rPr lang="en-US" sz="2800" dirty="0"/>
              <a:t> </a:t>
            </a:r>
            <a:r>
              <a:rPr lang="en-US" sz="2800" dirty="0" err="1"/>
              <a:t>hình</a:t>
            </a:r>
            <a:r>
              <a:rPr lang="en-US" sz="2800" dirty="0"/>
              <a:t> </a:t>
            </a:r>
            <a:r>
              <a:rPr lang="en-US" sz="2800" dirty="0" err="1"/>
              <a:t>chức</a:t>
            </a:r>
            <a:r>
              <a:rPr lang="en-US" sz="2800" dirty="0"/>
              <a:t> </a:t>
            </a:r>
            <a:r>
              <a:rPr lang="en-US" sz="2800" dirty="0" err="1"/>
              <a:t>năng</a:t>
            </a:r>
            <a:r>
              <a:rPr lang="en-US" sz="2800" dirty="0"/>
              <a:t> </a:t>
            </a:r>
            <a:r>
              <a:rPr lang="en-US" sz="2800" dirty="0" err="1"/>
              <a:t>và</a:t>
            </a:r>
            <a:r>
              <a:rPr lang="en-US" sz="2800" dirty="0"/>
              <a:t> </a:t>
            </a:r>
            <a:r>
              <a:rPr lang="en-US" sz="2800" dirty="0" err="1"/>
              <a:t>mô</a:t>
            </a:r>
            <a:r>
              <a:rPr lang="en-US" sz="2800" dirty="0"/>
              <a:t> </a:t>
            </a:r>
            <a:r>
              <a:rPr lang="en-US" sz="2800" dirty="0" err="1"/>
              <a:t>hình</a:t>
            </a:r>
            <a:r>
              <a:rPr lang="en-US" sz="2800" dirty="0"/>
              <a:t> </a:t>
            </a:r>
            <a:r>
              <a:rPr lang="en-US" sz="2800" dirty="0" err="1" smtClean="0"/>
              <a:t>dữ</a:t>
            </a:r>
            <a:r>
              <a:rPr lang="en-US" sz="2800" dirty="0" smtClean="0"/>
              <a:t> </a:t>
            </a:r>
            <a:r>
              <a:rPr lang="en-US" sz="2800" dirty="0" err="1" smtClean="0"/>
              <a:t>liệu</a:t>
            </a:r>
            <a:r>
              <a:rPr lang="en-US" sz="2800" dirty="0" smtClean="0"/>
              <a:t> </a:t>
            </a:r>
            <a:r>
              <a:rPr lang="en-US" sz="2800" dirty="0" err="1"/>
              <a:t>dẫn</a:t>
            </a:r>
            <a:r>
              <a:rPr lang="en-US" sz="2800" dirty="0"/>
              <a:t> </a:t>
            </a:r>
            <a:r>
              <a:rPr lang="en-US" sz="2800" dirty="0" err="1"/>
              <a:t>đến</a:t>
            </a:r>
            <a:r>
              <a:rPr lang="en-US" sz="2800" dirty="0"/>
              <a:t> </a:t>
            </a:r>
            <a:r>
              <a:rPr lang="en-US" sz="2800" dirty="0" err="1"/>
              <a:t>những</a:t>
            </a:r>
            <a:r>
              <a:rPr lang="en-US" sz="2800" dirty="0"/>
              <a:t> </a:t>
            </a:r>
            <a:r>
              <a:rPr lang="en-US" sz="2800" dirty="0" err="1"/>
              <a:t>chức</a:t>
            </a:r>
            <a:r>
              <a:rPr lang="en-US" sz="2800" dirty="0"/>
              <a:t> </a:t>
            </a:r>
            <a:r>
              <a:rPr lang="en-US" sz="2800" dirty="0" err="1"/>
              <a:t>năng</a:t>
            </a:r>
            <a:r>
              <a:rPr lang="en-US" sz="2800" dirty="0"/>
              <a:t> </a:t>
            </a:r>
            <a:r>
              <a:rPr lang="en-US" sz="2800" dirty="0" err="1"/>
              <a:t>hoàn</a:t>
            </a:r>
            <a:r>
              <a:rPr lang="en-US" sz="2800" dirty="0"/>
              <a:t> </a:t>
            </a:r>
            <a:r>
              <a:rPr lang="en-US" sz="2800" dirty="0" err="1"/>
              <a:t>toàn</a:t>
            </a:r>
            <a:r>
              <a:rPr lang="en-US" sz="2800" dirty="0"/>
              <a:t> </a:t>
            </a:r>
            <a:r>
              <a:rPr lang="en-US" sz="2800" dirty="0" err="1"/>
              <a:t>giống</a:t>
            </a:r>
            <a:r>
              <a:rPr lang="en-US" sz="2800" dirty="0"/>
              <a:t> </a:t>
            </a:r>
            <a:r>
              <a:rPr lang="en-US" sz="2800" dirty="0" err="1" smtClean="0"/>
              <a:t>nhau</a:t>
            </a:r>
            <a:r>
              <a:rPr lang="en-US" sz="2800" dirty="0" smtClean="0"/>
              <a:t> </a:t>
            </a:r>
            <a:r>
              <a:rPr lang="vi-VN" sz="2800" dirty="0" smtClean="0"/>
              <a:t>nhưng </a:t>
            </a:r>
            <a:r>
              <a:rPr lang="vi-VN" sz="2800" dirty="0"/>
              <a:t>xử lý những kiểu dữ liệu khác nhau phải </a:t>
            </a:r>
            <a:r>
              <a:rPr lang="vi-VN" sz="2800" dirty="0" smtClean="0"/>
              <a:t>được</a:t>
            </a:r>
            <a:r>
              <a:rPr lang="en-US" sz="2800" dirty="0" smtClean="0"/>
              <a:t> </a:t>
            </a:r>
            <a:r>
              <a:rPr lang="en-US" sz="2800" dirty="0" err="1" smtClean="0"/>
              <a:t>viết</a:t>
            </a:r>
            <a:r>
              <a:rPr lang="en-US" sz="2800" dirty="0" smtClean="0"/>
              <a:t> </a:t>
            </a:r>
            <a:r>
              <a:rPr lang="en-US" sz="2800" dirty="0" err="1"/>
              <a:t>lại</a:t>
            </a:r>
            <a:r>
              <a:rPr lang="en-US" sz="2800" dirty="0"/>
              <a:t> </a:t>
            </a:r>
            <a:r>
              <a:rPr lang="en-US" sz="2800" dirty="0" err="1"/>
              <a:t>liên</a:t>
            </a:r>
            <a:r>
              <a:rPr lang="en-US" sz="2800" dirty="0"/>
              <a:t> </a:t>
            </a:r>
            <a:r>
              <a:rPr lang="en-US" sz="2800" dirty="0" err="1"/>
              <a:t>tục</a:t>
            </a:r>
            <a:r>
              <a:rPr lang="en-US" sz="2800" dirty="0"/>
              <a:t>.</a:t>
            </a:r>
          </a:p>
          <a:p>
            <a:pPr algn="just"/>
            <a:r>
              <a:rPr lang="en-US" sz="2800" dirty="0" err="1" smtClean="0"/>
              <a:t>Thiếu</a:t>
            </a:r>
            <a:r>
              <a:rPr lang="en-US" sz="2800" dirty="0" smtClean="0"/>
              <a:t> </a:t>
            </a:r>
            <a:r>
              <a:rPr lang="en-US" sz="2800" dirty="0" err="1"/>
              <a:t>linh</a:t>
            </a:r>
            <a:r>
              <a:rPr lang="en-US" sz="2800" dirty="0"/>
              <a:t> </a:t>
            </a:r>
            <a:r>
              <a:rPr lang="en-US" sz="2800" dirty="0" err="1"/>
              <a:t>động</a:t>
            </a:r>
            <a:r>
              <a:rPr lang="en-US" sz="2800" dirty="0"/>
              <a:t>, </a:t>
            </a:r>
            <a:r>
              <a:rPr lang="en-US" sz="2800" dirty="0" err="1"/>
              <a:t>phí</a:t>
            </a:r>
            <a:r>
              <a:rPr lang="en-US" sz="2800" dirty="0"/>
              <a:t> </a:t>
            </a:r>
            <a:r>
              <a:rPr lang="en-US" sz="2800" dirty="0" err="1"/>
              <a:t>phạm</a:t>
            </a:r>
            <a:r>
              <a:rPr lang="en-US" sz="2800" dirty="0"/>
              <a:t> </a:t>
            </a:r>
            <a:r>
              <a:rPr lang="en-US" sz="2800" dirty="0" err="1"/>
              <a:t>mã</a:t>
            </a:r>
            <a:r>
              <a:rPr lang="en-US" sz="2800" dirty="0"/>
              <a:t>, </a:t>
            </a:r>
            <a:r>
              <a:rPr lang="en-US" sz="2800" dirty="0" err="1"/>
              <a:t>khó</a:t>
            </a:r>
            <a:r>
              <a:rPr lang="en-US" sz="2800" dirty="0"/>
              <a:t> </a:t>
            </a:r>
            <a:r>
              <a:rPr lang="en-US" sz="2800" dirty="0" err="1"/>
              <a:t>mở</a:t>
            </a:r>
            <a:r>
              <a:rPr lang="en-US" sz="2800" dirty="0"/>
              <a:t> </a:t>
            </a:r>
            <a:r>
              <a:rPr lang="en-US" sz="2800" dirty="0" err="1"/>
              <a:t>rộng</a:t>
            </a:r>
            <a:r>
              <a:rPr lang="en-US" sz="2800" dirty="0"/>
              <a:t>, </a:t>
            </a:r>
            <a:r>
              <a:rPr lang="en-US" sz="2800" dirty="0" err="1" smtClean="0"/>
              <a:t>khó</a:t>
            </a:r>
            <a:r>
              <a:rPr lang="en-US" sz="2800" dirty="0" smtClean="0"/>
              <a:t> </a:t>
            </a:r>
            <a:r>
              <a:rPr lang="vi-VN" sz="2800" dirty="0" smtClean="0"/>
              <a:t>thích </a:t>
            </a:r>
            <a:r>
              <a:rPr lang="vi-VN" sz="2800" dirty="0"/>
              <a:t>nghi của phầm mềm xây dựng dựa vào </a:t>
            </a:r>
            <a:r>
              <a:rPr lang="vi-VN" sz="2800" dirty="0" smtClean="0"/>
              <a:t>phương</a:t>
            </a:r>
            <a:r>
              <a:rPr lang="en-US" sz="2800" dirty="0" smtClean="0"/>
              <a:t> </a:t>
            </a:r>
            <a:r>
              <a:rPr lang="en-US" sz="2800" dirty="0" err="1" smtClean="0"/>
              <a:t>pháp</a:t>
            </a:r>
            <a:r>
              <a:rPr lang="en-US" sz="2800" dirty="0" smtClean="0"/>
              <a:t> </a:t>
            </a:r>
            <a:r>
              <a:rPr lang="en-US" sz="2800" dirty="0" err="1"/>
              <a:t>này</a:t>
            </a:r>
            <a:r>
              <a:rPr lang="en-US" sz="2800" dirty="0"/>
              <a:t>.</a:t>
            </a:r>
            <a:endParaRPr lang="vi-VN" sz="24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48</a:t>
            </a:fld>
            <a:endParaRPr lang="en-US" dirty="0">
              <a:solidFill>
                <a:srgbClr val="7F7F7F"/>
              </a:solidFill>
            </a:endParaRPr>
          </a:p>
        </p:txBody>
      </p:sp>
    </p:spTree>
    <p:extLst>
      <p:ext uri="{BB962C8B-B14F-4D97-AF65-F5344CB8AC3E}">
        <p14:creationId xmlns:p14="http://schemas.microsoft.com/office/powerpoint/2010/main" val="35184183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Phương</a:t>
            </a:r>
            <a:r>
              <a:rPr lang="en-US" b="1" dirty="0" smtClean="0">
                <a:solidFill>
                  <a:srgbClr val="0070C0"/>
                </a:solidFill>
              </a:rPr>
              <a:t> </a:t>
            </a:r>
            <a:r>
              <a:rPr lang="en-US" b="1" dirty="0" err="1" smtClean="0">
                <a:solidFill>
                  <a:srgbClr val="0070C0"/>
                </a:solidFill>
              </a:rPr>
              <a:t>pháp</a:t>
            </a:r>
            <a:r>
              <a:rPr lang="en-US" b="1" dirty="0" smtClean="0">
                <a:solidFill>
                  <a:srgbClr val="0070C0"/>
                </a:solidFill>
              </a:rPr>
              <a:t> </a:t>
            </a:r>
            <a:r>
              <a:rPr lang="en-US" b="1" dirty="0" err="1" smtClean="0">
                <a:solidFill>
                  <a:srgbClr val="0070C0"/>
                </a:solidFill>
              </a:rPr>
              <a:t>hướng</a:t>
            </a:r>
            <a:r>
              <a:rPr lang="en-US" b="1" dirty="0" smtClean="0">
                <a:solidFill>
                  <a:srgbClr val="0070C0"/>
                </a:solidFill>
              </a:rPr>
              <a:t> </a:t>
            </a:r>
            <a:r>
              <a:rPr lang="en-US" b="1" dirty="0" err="1" smtClean="0">
                <a:solidFill>
                  <a:srgbClr val="0070C0"/>
                </a:solidFill>
              </a:rPr>
              <a:t>đối</a:t>
            </a:r>
            <a:r>
              <a:rPr lang="en-US" b="1" dirty="0" smtClean="0">
                <a:solidFill>
                  <a:srgbClr val="0070C0"/>
                </a:solidFill>
              </a:rPr>
              <a:t> </a:t>
            </a:r>
            <a:r>
              <a:rPr lang="en-US" b="1" dirty="0" err="1" smtClean="0">
                <a:solidFill>
                  <a:srgbClr val="0070C0"/>
                </a:solidFill>
              </a:rPr>
              <a:t>tượng</a:t>
            </a:r>
            <a:endParaRPr lang="en-US" b="1" dirty="0">
              <a:solidFill>
                <a:srgbClr val="0070C0"/>
              </a:solidFill>
            </a:endParaRPr>
          </a:p>
        </p:txBody>
      </p:sp>
      <p:sp>
        <p:nvSpPr>
          <p:cNvPr id="3" name="Content Placeholder 2"/>
          <p:cNvSpPr>
            <a:spLocks noGrp="1"/>
          </p:cNvSpPr>
          <p:nvPr>
            <p:ph idx="1"/>
          </p:nvPr>
        </p:nvSpPr>
        <p:spPr>
          <a:xfrm>
            <a:off x="1062358" y="1219200"/>
            <a:ext cx="10600684" cy="4953000"/>
          </a:xfrm>
        </p:spPr>
        <p:txBody>
          <a:bodyPr>
            <a:noAutofit/>
          </a:bodyPr>
          <a:lstStyle/>
          <a:p>
            <a:pPr algn="just"/>
            <a:r>
              <a:rPr lang="vi-VN" sz="2800" dirty="0"/>
              <a:t>Phương pháp này xác định rằng, cấu trúc </a:t>
            </a:r>
            <a:r>
              <a:rPr lang="vi-VN" sz="2800" dirty="0" smtClean="0"/>
              <a:t>thông</a:t>
            </a:r>
            <a:r>
              <a:rPr lang="en-US" sz="2800" dirty="0" smtClean="0"/>
              <a:t> tin </a:t>
            </a:r>
            <a:r>
              <a:rPr lang="en-US" sz="2800" dirty="0" err="1"/>
              <a:t>trong</a:t>
            </a:r>
            <a:r>
              <a:rPr lang="en-US" sz="2800" dirty="0"/>
              <a:t> </a:t>
            </a:r>
            <a:r>
              <a:rPr lang="en-US" sz="2800" dirty="0" err="1"/>
              <a:t>hệ</a:t>
            </a:r>
            <a:r>
              <a:rPr lang="en-US" sz="2800" dirty="0"/>
              <a:t> </a:t>
            </a:r>
            <a:r>
              <a:rPr lang="en-US" sz="2800" dirty="0" err="1"/>
              <a:t>thống</a:t>
            </a:r>
            <a:r>
              <a:rPr lang="en-US" sz="2800" dirty="0"/>
              <a:t> </a:t>
            </a:r>
            <a:r>
              <a:rPr lang="en-US" sz="2800" dirty="0" err="1"/>
              <a:t>thông</a:t>
            </a:r>
            <a:r>
              <a:rPr lang="en-US" sz="2800" dirty="0"/>
              <a:t> tin </a:t>
            </a:r>
            <a:r>
              <a:rPr lang="en-US" sz="2800" dirty="0" err="1"/>
              <a:t>là</a:t>
            </a:r>
            <a:r>
              <a:rPr lang="en-US" sz="2800" dirty="0"/>
              <a:t> </a:t>
            </a:r>
            <a:r>
              <a:rPr lang="en-US" sz="2800" dirty="0" err="1"/>
              <a:t>ít</a:t>
            </a:r>
            <a:r>
              <a:rPr lang="en-US" sz="2800" dirty="0"/>
              <a:t> </a:t>
            </a:r>
            <a:r>
              <a:rPr lang="en-US" sz="2800" dirty="0" err="1"/>
              <a:t>thay</a:t>
            </a:r>
            <a:r>
              <a:rPr lang="en-US" sz="2800" dirty="0"/>
              <a:t> </a:t>
            </a:r>
            <a:r>
              <a:rPr lang="en-US" sz="2800" dirty="0" err="1"/>
              <a:t>đổi</a:t>
            </a:r>
            <a:r>
              <a:rPr lang="en-US" sz="2800" dirty="0"/>
              <a:t>.</a:t>
            </a:r>
          </a:p>
          <a:p>
            <a:pPr algn="just"/>
            <a:r>
              <a:rPr lang="vi-VN" sz="2800" dirty="0" smtClean="0"/>
              <a:t>Thế </a:t>
            </a:r>
            <a:r>
              <a:rPr lang="vi-VN" sz="2800" dirty="0"/>
              <a:t>giới xung quanh dưới dạng đối tượng </a:t>
            </a:r>
            <a:r>
              <a:rPr lang="vi-VN" sz="2800" dirty="0" smtClean="0"/>
              <a:t>rời</a:t>
            </a:r>
            <a:r>
              <a:rPr lang="en-US" sz="2800" dirty="0" smtClean="0"/>
              <a:t> </a:t>
            </a:r>
            <a:r>
              <a:rPr lang="vi-VN" sz="2800" dirty="0" smtClean="0"/>
              <a:t>rạc</a:t>
            </a:r>
            <a:r>
              <a:rPr lang="vi-VN" sz="2800" dirty="0"/>
              <a:t>. </a:t>
            </a:r>
            <a:endParaRPr lang="en-US" sz="2800" dirty="0" smtClean="0"/>
          </a:p>
          <a:p>
            <a:pPr algn="just"/>
            <a:r>
              <a:rPr lang="vi-VN" sz="2800" dirty="0" smtClean="0"/>
              <a:t>Phương </a:t>
            </a:r>
            <a:r>
              <a:rPr lang="vi-VN" sz="2800" dirty="0"/>
              <a:t>pháp đưa ra khái niệm đối </a:t>
            </a:r>
            <a:r>
              <a:rPr lang="vi-VN" sz="2800" dirty="0" smtClean="0"/>
              <a:t>tượng</a:t>
            </a:r>
            <a:r>
              <a:rPr lang="en-US" sz="2800" dirty="0" smtClean="0"/>
              <a:t> </a:t>
            </a:r>
            <a:r>
              <a:rPr lang="en-US" sz="2800" dirty="0" err="1" smtClean="0"/>
              <a:t>để</a:t>
            </a:r>
            <a:r>
              <a:rPr lang="en-US" sz="2800" dirty="0" smtClean="0"/>
              <a:t> </a:t>
            </a:r>
            <a:r>
              <a:rPr lang="en-US" sz="2800" dirty="0" err="1"/>
              <a:t>mô</a:t>
            </a:r>
            <a:r>
              <a:rPr lang="en-US" sz="2800" dirty="0"/>
              <a:t> </a:t>
            </a:r>
            <a:r>
              <a:rPr lang="en-US" sz="2800" dirty="0" err="1"/>
              <a:t>tả</a:t>
            </a:r>
            <a:r>
              <a:rPr lang="en-US" sz="2800" dirty="0"/>
              <a:t> </a:t>
            </a:r>
            <a:r>
              <a:rPr lang="en-US" sz="2800" dirty="0" err="1" smtClean="0"/>
              <a:t>thông</a:t>
            </a:r>
            <a:r>
              <a:rPr lang="en-US" sz="2800" dirty="0" smtClean="0"/>
              <a:t> tin</a:t>
            </a:r>
            <a:r>
              <a:rPr lang="en-US" sz="2800" dirty="0"/>
              <a:t>.</a:t>
            </a:r>
          </a:p>
          <a:p>
            <a:pPr algn="just"/>
            <a:r>
              <a:rPr lang="en-US" sz="2800" dirty="0" err="1" smtClean="0"/>
              <a:t>Giới</a:t>
            </a:r>
            <a:r>
              <a:rPr lang="en-US" sz="2800" dirty="0" smtClean="0"/>
              <a:t> </a:t>
            </a:r>
            <a:r>
              <a:rPr lang="en-US" sz="2800" dirty="0" err="1"/>
              <a:t>thiệu</a:t>
            </a:r>
            <a:r>
              <a:rPr lang="en-US" sz="2800" dirty="0"/>
              <a:t> </a:t>
            </a:r>
            <a:r>
              <a:rPr lang="en-US" sz="2800" dirty="0" err="1"/>
              <a:t>thêm</a:t>
            </a:r>
            <a:r>
              <a:rPr lang="en-US" sz="2800" dirty="0"/>
              <a:t> </a:t>
            </a:r>
            <a:r>
              <a:rPr lang="en-US" sz="2800" dirty="0" err="1"/>
              <a:t>mối</a:t>
            </a:r>
            <a:r>
              <a:rPr lang="en-US" sz="2800" dirty="0"/>
              <a:t> </a:t>
            </a:r>
            <a:r>
              <a:rPr lang="en-US" sz="2800" dirty="0" err="1"/>
              <a:t>quan</a:t>
            </a:r>
            <a:r>
              <a:rPr lang="en-US" sz="2800" dirty="0"/>
              <a:t> </a:t>
            </a:r>
            <a:r>
              <a:rPr lang="en-US" sz="2800" dirty="0" err="1"/>
              <a:t>hệ</a:t>
            </a:r>
            <a:r>
              <a:rPr lang="en-US" sz="2800" dirty="0"/>
              <a:t> </a:t>
            </a:r>
            <a:r>
              <a:rPr lang="en-US" sz="2800" dirty="0" err="1"/>
              <a:t>kế</a:t>
            </a:r>
            <a:r>
              <a:rPr lang="en-US" sz="2800" dirty="0"/>
              <a:t> </a:t>
            </a:r>
            <a:r>
              <a:rPr lang="en-US" sz="2800" dirty="0" err="1"/>
              <a:t>thừa</a:t>
            </a:r>
            <a:r>
              <a:rPr lang="en-US" sz="2800" dirty="0"/>
              <a:t> cha con</a:t>
            </a:r>
            <a:r>
              <a:rPr lang="en-US" sz="2800" dirty="0" smtClean="0"/>
              <a:t>. </a:t>
            </a:r>
            <a:r>
              <a:rPr lang="vi-VN" sz="2800" dirty="0" smtClean="0"/>
              <a:t>Các </a:t>
            </a:r>
            <a:r>
              <a:rPr lang="vi-VN" sz="2800" dirty="0"/>
              <a:t>chức năng được xây dựng trên hệ cấu </a:t>
            </a:r>
            <a:r>
              <a:rPr lang="vi-VN" sz="2800" dirty="0" smtClean="0"/>
              <a:t>trúc</a:t>
            </a:r>
            <a:r>
              <a:rPr lang="en-US" sz="2800" dirty="0" smtClean="0"/>
              <a:t> </a:t>
            </a:r>
            <a:r>
              <a:rPr lang="vi-VN" sz="2800" dirty="0" smtClean="0"/>
              <a:t>đối </a:t>
            </a:r>
            <a:r>
              <a:rPr lang="vi-VN" sz="2800" dirty="0"/>
              <a:t>tượng nhờ sự </a:t>
            </a:r>
            <a:r>
              <a:rPr lang="vi-VN" sz="2800" dirty="0" smtClean="0"/>
              <a:t>kết</a:t>
            </a:r>
            <a:r>
              <a:rPr lang="en-US" sz="2800" dirty="0" smtClean="0"/>
              <a:t> </a:t>
            </a:r>
            <a:r>
              <a:rPr lang="vi-VN" sz="2800" dirty="0" smtClean="0"/>
              <a:t>hợp </a:t>
            </a:r>
            <a:r>
              <a:rPr lang="vi-VN" sz="2800" dirty="0"/>
              <a:t>thông tin và </a:t>
            </a:r>
            <a:r>
              <a:rPr lang="vi-VN" sz="2800" dirty="0" smtClean="0"/>
              <a:t>chức</a:t>
            </a:r>
            <a:r>
              <a:rPr lang="en-US" sz="2800" dirty="0" smtClean="0"/>
              <a:t> </a:t>
            </a:r>
            <a:r>
              <a:rPr lang="vi-VN" sz="2800" dirty="0" smtClean="0"/>
              <a:t>năng </a:t>
            </a:r>
            <a:r>
              <a:rPr lang="vi-VN" sz="2800" dirty="0"/>
              <a:t>trên cấu trúc đối tượng</a:t>
            </a:r>
            <a:endParaRPr lang="vi-VN" sz="24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49</a:t>
            </a:fld>
            <a:endParaRPr lang="en-US" dirty="0">
              <a:solidFill>
                <a:srgbClr val="7F7F7F"/>
              </a:solidFill>
            </a:endParaRPr>
          </a:p>
        </p:txBody>
      </p:sp>
    </p:spTree>
    <p:extLst>
      <p:ext uri="{BB962C8B-B14F-4D97-AF65-F5344CB8AC3E}">
        <p14:creationId xmlns:p14="http://schemas.microsoft.com/office/powerpoint/2010/main" val="3889474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Giới</a:t>
            </a:r>
            <a:r>
              <a:rPr lang="en-US" b="1" dirty="0" smtClean="0">
                <a:solidFill>
                  <a:srgbClr val="0070C0"/>
                </a:solidFill>
              </a:rPr>
              <a:t> </a:t>
            </a:r>
            <a:r>
              <a:rPr lang="en-US" b="1" dirty="0" err="1" smtClean="0">
                <a:solidFill>
                  <a:srgbClr val="0070C0"/>
                </a:solidFill>
              </a:rPr>
              <a:t>thiệu</a:t>
            </a:r>
            <a:r>
              <a:rPr lang="en-US" b="1" dirty="0" smtClean="0">
                <a:solidFill>
                  <a:srgbClr val="0070C0"/>
                </a:solidFill>
              </a:rPr>
              <a:t> </a:t>
            </a:r>
            <a:r>
              <a:rPr lang="en-US" b="1" dirty="0" err="1" smtClean="0">
                <a:solidFill>
                  <a:srgbClr val="0070C0"/>
                </a:solidFill>
              </a:rPr>
              <a:t>chung</a:t>
            </a:r>
            <a:r>
              <a:rPr lang="en-US" b="1" dirty="0" smtClean="0">
                <a:solidFill>
                  <a:srgbClr val="0070C0"/>
                </a:solidFill>
              </a:rPr>
              <a:t> </a:t>
            </a:r>
            <a:r>
              <a:rPr lang="en-US" b="1" dirty="0" err="1" smtClean="0">
                <a:solidFill>
                  <a:srgbClr val="0070C0"/>
                </a:solidFill>
              </a:rPr>
              <a:t>về</a:t>
            </a:r>
            <a:r>
              <a:rPr lang="en-US" b="1" dirty="0" smtClean="0">
                <a:solidFill>
                  <a:srgbClr val="0070C0"/>
                </a:solidFill>
              </a:rPr>
              <a:t> </a:t>
            </a:r>
            <a:r>
              <a:rPr lang="en-US" b="1" dirty="0" err="1" smtClean="0">
                <a:solidFill>
                  <a:srgbClr val="0070C0"/>
                </a:solidFill>
              </a:rPr>
              <a:t>học</a:t>
            </a:r>
            <a:r>
              <a:rPr lang="en-US" b="1" dirty="0" smtClean="0">
                <a:solidFill>
                  <a:srgbClr val="0070C0"/>
                </a:solidFill>
              </a:rPr>
              <a:t> </a:t>
            </a:r>
            <a:r>
              <a:rPr lang="en-US" b="1" dirty="0" err="1" smtClean="0">
                <a:solidFill>
                  <a:srgbClr val="0070C0"/>
                </a:solidFill>
              </a:rPr>
              <a:t>phần</a:t>
            </a:r>
            <a:endParaRPr lang="en-US" b="1" dirty="0">
              <a:solidFill>
                <a:srgbClr val="0070C0"/>
              </a:solidFill>
            </a:endParaRPr>
          </a:p>
        </p:txBody>
      </p:sp>
      <p:sp>
        <p:nvSpPr>
          <p:cNvPr id="3" name="Content Placeholder 2"/>
          <p:cNvSpPr>
            <a:spLocks noGrp="1"/>
          </p:cNvSpPr>
          <p:nvPr>
            <p:ph idx="1"/>
          </p:nvPr>
        </p:nvSpPr>
        <p:spPr>
          <a:xfrm>
            <a:off x="930839" y="1152907"/>
            <a:ext cx="10866120" cy="4953000"/>
          </a:xfrm>
        </p:spPr>
        <p:txBody>
          <a:bodyPr>
            <a:noAutofit/>
          </a:bodyPr>
          <a:lstStyle/>
          <a:p>
            <a:pPr marL="0" indent="0">
              <a:buNone/>
            </a:pPr>
            <a:r>
              <a:rPr lang="en-US" sz="2800" b="1" i="1" dirty="0" err="1" smtClean="0"/>
              <a:t>Học</a:t>
            </a:r>
            <a:r>
              <a:rPr lang="en-US" sz="2800" b="1" i="1" dirty="0" smtClean="0"/>
              <a:t> </a:t>
            </a:r>
            <a:r>
              <a:rPr lang="en-US" sz="2800" b="1" i="1" dirty="0" err="1"/>
              <a:t>liệu</a:t>
            </a:r>
            <a:r>
              <a:rPr lang="en-US" sz="2800" b="1" i="1" dirty="0"/>
              <a:t> </a:t>
            </a:r>
            <a:r>
              <a:rPr lang="en-US" sz="2800" b="1" i="1" dirty="0" err="1"/>
              <a:t>bắt</a:t>
            </a:r>
            <a:r>
              <a:rPr lang="en-US" sz="2800" b="1" i="1" dirty="0"/>
              <a:t> </a:t>
            </a:r>
            <a:r>
              <a:rPr lang="en-US" sz="2800" b="1" i="1" dirty="0" err="1"/>
              <a:t>buộc</a:t>
            </a:r>
            <a:endParaRPr lang="en-US" sz="2800" dirty="0"/>
          </a:p>
          <a:p>
            <a:r>
              <a:rPr lang="en-US" sz="2800" dirty="0"/>
              <a:t>[1] Mike </a:t>
            </a:r>
            <a:r>
              <a:rPr lang="en-US" sz="2800" dirty="0" err="1"/>
              <a:t>O’Docherty</a:t>
            </a:r>
            <a:r>
              <a:rPr lang="en-US" sz="2800" dirty="0"/>
              <a:t>, Object-</a:t>
            </a:r>
            <a:r>
              <a:rPr lang="en-US" sz="2800" dirty="0" err="1"/>
              <a:t>OrientedAnalysis</a:t>
            </a:r>
            <a:r>
              <a:rPr lang="en-US" sz="2800" dirty="0"/>
              <a:t> and </a:t>
            </a:r>
            <a:r>
              <a:rPr lang="en-US" sz="2800" dirty="0" err="1"/>
              <a:t>Design:Understanding</a:t>
            </a:r>
            <a:r>
              <a:rPr lang="en-US" sz="2800" dirty="0"/>
              <a:t> System </a:t>
            </a:r>
            <a:r>
              <a:rPr lang="en-US" sz="2800" dirty="0" err="1"/>
              <a:t>Developmentwith</a:t>
            </a:r>
            <a:r>
              <a:rPr lang="en-US" sz="2800" dirty="0"/>
              <a:t> UML 2.0. Publisher John Wiley &amp; Sons, 2005</a:t>
            </a:r>
          </a:p>
          <a:p>
            <a:pPr marL="0" indent="0">
              <a:buNone/>
            </a:pPr>
            <a:r>
              <a:rPr lang="en-US" sz="2800" b="1" i="1" dirty="0" err="1" smtClean="0"/>
              <a:t>Học</a:t>
            </a:r>
            <a:r>
              <a:rPr lang="en-US" sz="2800" b="1" i="1" dirty="0" smtClean="0"/>
              <a:t> </a:t>
            </a:r>
            <a:r>
              <a:rPr lang="en-US" sz="2800" b="1" i="1" dirty="0" err="1"/>
              <a:t>liệu</a:t>
            </a:r>
            <a:r>
              <a:rPr lang="en-US" sz="2800" b="1" i="1" dirty="0"/>
              <a:t> </a:t>
            </a:r>
            <a:r>
              <a:rPr lang="en-US" sz="2800" b="1" i="1" dirty="0" err="1"/>
              <a:t>tham</a:t>
            </a:r>
            <a:r>
              <a:rPr lang="en-US" sz="2800" b="1" i="1" dirty="0"/>
              <a:t> </a:t>
            </a:r>
            <a:r>
              <a:rPr lang="en-US" sz="2800" b="1" i="1" dirty="0" err="1"/>
              <a:t>khảo</a:t>
            </a:r>
            <a:endParaRPr lang="en-US" sz="2800" dirty="0"/>
          </a:p>
          <a:p>
            <a:r>
              <a:rPr lang="en-US" sz="2800" dirty="0"/>
              <a:t>[2] </a:t>
            </a:r>
            <a:r>
              <a:rPr lang="en-US" sz="2800" dirty="0" err="1"/>
              <a:t>Trần</a:t>
            </a:r>
            <a:r>
              <a:rPr lang="en-US" sz="2800" dirty="0"/>
              <a:t> </a:t>
            </a:r>
            <a:r>
              <a:rPr lang="en-US" sz="2800" dirty="0" err="1"/>
              <a:t>Đình</a:t>
            </a:r>
            <a:r>
              <a:rPr lang="en-US" sz="2800" dirty="0"/>
              <a:t> </a:t>
            </a:r>
            <a:r>
              <a:rPr lang="en-US" sz="2800" dirty="0" err="1"/>
              <a:t>Quế</a:t>
            </a:r>
            <a:r>
              <a:rPr lang="en-US" sz="2800" dirty="0"/>
              <a:t> </a:t>
            </a:r>
            <a:r>
              <a:rPr lang="en-US" sz="2800" dirty="0" err="1"/>
              <a:t>và</a:t>
            </a:r>
            <a:r>
              <a:rPr lang="en-US" sz="2800" dirty="0"/>
              <a:t> </a:t>
            </a:r>
            <a:r>
              <a:rPr lang="en-US" sz="2800" dirty="0" err="1"/>
              <a:t>Nguyễn</a:t>
            </a:r>
            <a:r>
              <a:rPr lang="en-US" sz="2800" dirty="0"/>
              <a:t> </a:t>
            </a:r>
            <a:r>
              <a:rPr lang="en-US" sz="2800" dirty="0" err="1"/>
              <a:t>Mạnh</a:t>
            </a:r>
            <a:r>
              <a:rPr lang="en-US" sz="2800" dirty="0"/>
              <a:t> </a:t>
            </a:r>
            <a:r>
              <a:rPr lang="en-US" sz="2800" dirty="0" err="1"/>
              <a:t>Sơn</a:t>
            </a:r>
            <a:r>
              <a:rPr lang="en-US" sz="2800" dirty="0"/>
              <a:t>, </a:t>
            </a:r>
            <a:r>
              <a:rPr lang="en-US" sz="2800" dirty="0" err="1"/>
              <a:t>Phân</a:t>
            </a:r>
            <a:r>
              <a:rPr lang="en-US" sz="2800" dirty="0"/>
              <a:t> </a:t>
            </a:r>
            <a:r>
              <a:rPr lang="en-US" sz="2800" dirty="0" err="1"/>
              <a:t>tích</a:t>
            </a:r>
            <a:r>
              <a:rPr lang="en-US" sz="2800" dirty="0"/>
              <a:t> </a:t>
            </a:r>
            <a:r>
              <a:rPr lang="en-US" sz="2800" dirty="0" err="1"/>
              <a:t>và</a:t>
            </a:r>
            <a:r>
              <a:rPr lang="en-US" sz="2800" dirty="0"/>
              <a:t> </a:t>
            </a:r>
            <a:r>
              <a:rPr lang="en-US" sz="2800" dirty="0" err="1"/>
              <a:t>thiết</a:t>
            </a:r>
            <a:r>
              <a:rPr lang="en-US" sz="2800" dirty="0"/>
              <a:t> </a:t>
            </a:r>
            <a:r>
              <a:rPr lang="en-US" sz="2800" dirty="0" err="1"/>
              <a:t>kế</a:t>
            </a:r>
            <a:r>
              <a:rPr lang="en-US" sz="2800" dirty="0"/>
              <a:t> </a:t>
            </a:r>
            <a:r>
              <a:rPr lang="en-US" sz="2800" dirty="0" err="1"/>
              <a:t>hệ</a:t>
            </a:r>
            <a:r>
              <a:rPr lang="en-US" sz="2800" dirty="0"/>
              <a:t> </a:t>
            </a:r>
            <a:r>
              <a:rPr lang="en-US" sz="2800" dirty="0" err="1"/>
              <a:t>thống</a:t>
            </a:r>
            <a:r>
              <a:rPr lang="en-US" sz="2800" dirty="0"/>
              <a:t> </a:t>
            </a:r>
            <a:r>
              <a:rPr lang="en-US" sz="2800" dirty="0" err="1"/>
              <a:t>thông</a:t>
            </a:r>
            <a:r>
              <a:rPr lang="en-US" sz="2800" dirty="0"/>
              <a:t> tin. </a:t>
            </a:r>
            <a:r>
              <a:rPr lang="en-US" sz="2800" dirty="0" err="1"/>
              <a:t>Tài</a:t>
            </a:r>
            <a:r>
              <a:rPr lang="en-US" sz="2800" dirty="0"/>
              <a:t> </a:t>
            </a:r>
            <a:r>
              <a:rPr lang="en-US" sz="2800" dirty="0" err="1"/>
              <a:t>liệu</a:t>
            </a:r>
            <a:r>
              <a:rPr lang="en-US" sz="2800" dirty="0"/>
              <a:t> </a:t>
            </a:r>
            <a:r>
              <a:rPr lang="en-US" sz="2800" dirty="0" err="1"/>
              <a:t>giảng</a:t>
            </a:r>
            <a:r>
              <a:rPr lang="en-US" sz="2800" dirty="0"/>
              <a:t> </a:t>
            </a:r>
            <a:r>
              <a:rPr lang="en-US" sz="2800" dirty="0" err="1"/>
              <a:t>dạy</a:t>
            </a:r>
            <a:r>
              <a:rPr lang="en-US" sz="2800" dirty="0"/>
              <a:t> </a:t>
            </a:r>
            <a:r>
              <a:rPr lang="en-US" sz="2800" dirty="0" err="1"/>
              <a:t>từ</a:t>
            </a:r>
            <a:r>
              <a:rPr lang="en-US" sz="2800" dirty="0"/>
              <a:t> </a:t>
            </a:r>
            <a:r>
              <a:rPr lang="en-US" sz="2800" dirty="0" err="1"/>
              <a:t>xa</a:t>
            </a:r>
            <a:r>
              <a:rPr lang="en-US" sz="2800" dirty="0"/>
              <a:t>, PTIT.</a:t>
            </a:r>
          </a:p>
          <a:p>
            <a:r>
              <a:rPr lang="en-US" sz="2800" dirty="0"/>
              <a:t>[3] </a:t>
            </a:r>
            <a:r>
              <a:rPr lang="en-US" sz="2800" dirty="0" err="1"/>
              <a:t>Nguyễn</a:t>
            </a:r>
            <a:r>
              <a:rPr lang="en-US" sz="2800" dirty="0"/>
              <a:t> </a:t>
            </a:r>
            <a:r>
              <a:rPr lang="en-US" sz="2800" dirty="0" err="1"/>
              <a:t>Văn</a:t>
            </a:r>
            <a:r>
              <a:rPr lang="en-US" sz="2800" dirty="0"/>
              <a:t> Ba, </a:t>
            </a:r>
            <a:r>
              <a:rPr lang="en-US" sz="2800" dirty="0" err="1"/>
              <a:t>Phát</a:t>
            </a:r>
            <a:r>
              <a:rPr lang="en-US" sz="2800" dirty="0"/>
              <a:t> </a:t>
            </a:r>
            <a:r>
              <a:rPr lang="en-US" sz="2800" dirty="0" err="1"/>
              <a:t>triển</a:t>
            </a:r>
            <a:r>
              <a:rPr lang="en-US" sz="2800" dirty="0"/>
              <a:t> </a:t>
            </a:r>
            <a:r>
              <a:rPr lang="en-US" sz="2800" dirty="0" err="1"/>
              <a:t>hệ</a:t>
            </a:r>
            <a:r>
              <a:rPr lang="en-US" sz="2800" dirty="0"/>
              <a:t> </a:t>
            </a:r>
            <a:r>
              <a:rPr lang="en-US" sz="2800" dirty="0" err="1"/>
              <a:t>thống</a:t>
            </a:r>
            <a:r>
              <a:rPr lang="en-US" sz="2800" dirty="0"/>
              <a:t> </a:t>
            </a:r>
            <a:r>
              <a:rPr lang="en-US" sz="2800" dirty="0" err="1"/>
              <a:t>hướng</a:t>
            </a:r>
            <a:r>
              <a:rPr lang="en-US" sz="2800" dirty="0"/>
              <a:t> </a:t>
            </a:r>
            <a:r>
              <a:rPr lang="en-US" sz="2800" dirty="0" err="1"/>
              <a:t>đối</a:t>
            </a:r>
            <a:r>
              <a:rPr lang="en-US" sz="2800" dirty="0"/>
              <a:t> </a:t>
            </a:r>
            <a:r>
              <a:rPr lang="en-US" sz="2800" dirty="0" err="1"/>
              <a:t>tuwongj</a:t>
            </a:r>
            <a:r>
              <a:rPr lang="en-US" sz="2800" dirty="0"/>
              <a:t> </a:t>
            </a:r>
            <a:r>
              <a:rPr lang="en-US" sz="2800" dirty="0" err="1"/>
              <a:t>với</a:t>
            </a:r>
            <a:r>
              <a:rPr lang="en-US" sz="2800" dirty="0"/>
              <a:t> UML 2.0 </a:t>
            </a:r>
            <a:r>
              <a:rPr lang="en-US" sz="2800" dirty="0" err="1"/>
              <a:t>và</a:t>
            </a:r>
            <a:r>
              <a:rPr lang="en-US" sz="2800" dirty="0"/>
              <a:t> C. NXB </a:t>
            </a:r>
            <a:r>
              <a:rPr lang="en-US" sz="2800" dirty="0" err="1"/>
              <a:t>Đại</a:t>
            </a:r>
            <a:r>
              <a:rPr lang="en-US" sz="2800" dirty="0"/>
              <a:t> </a:t>
            </a:r>
            <a:r>
              <a:rPr lang="en-US" sz="2800" dirty="0" err="1"/>
              <a:t>học</a:t>
            </a:r>
            <a:r>
              <a:rPr lang="en-US" sz="2800" dirty="0"/>
              <a:t> </a:t>
            </a:r>
            <a:r>
              <a:rPr lang="en-US" sz="2800" dirty="0" err="1"/>
              <a:t>Quốc</a:t>
            </a:r>
            <a:r>
              <a:rPr lang="en-US" sz="2800" dirty="0"/>
              <a:t> </a:t>
            </a:r>
            <a:r>
              <a:rPr lang="en-US" sz="2800" dirty="0" err="1"/>
              <a:t>gia</a:t>
            </a:r>
            <a:r>
              <a:rPr lang="en-US" sz="2800" dirty="0"/>
              <a:t> </a:t>
            </a:r>
            <a:r>
              <a:rPr lang="en-US" sz="2800" dirty="0" err="1"/>
              <a:t>Hà</a:t>
            </a:r>
            <a:r>
              <a:rPr lang="en-US" sz="2800" dirty="0"/>
              <a:t> </a:t>
            </a:r>
            <a:r>
              <a:rPr lang="en-US" sz="2800" dirty="0" err="1"/>
              <a:t>nội</a:t>
            </a:r>
            <a:endParaRPr lang="en-US" sz="2800" dirty="0"/>
          </a:p>
          <a:p>
            <a:r>
              <a:rPr lang="en-US" sz="2800" dirty="0"/>
              <a:t>[4] </a:t>
            </a:r>
            <a:r>
              <a:rPr lang="en-US" sz="2800" dirty="0" err="1"/>
              <a:t>Đăng</a:t>
            </a:r>
            <a:r>
              <a:rPr lang="en-US" sz="2800" dirty="0"/>
              <a:t> </a:t>
            </a:r>
            <a:r>
              <a:rPr lang="en-US" sz="2800" dirty="0" err="1"/>
              <a:t>Văn</a:t>
            </a:r>
            <a:r>
              <a:rPr lang="en-US" sz="2800" dirty="0"/>
              <a:t> </a:t>
            </a:r>
            <a:r>
              <a:rPr lang="en-US" sz="2800" dirty="0" err="1"/>
              <a:t>Đức,Phân</a:t>
            </a:r>
            <a:r>
              <a:rPr lang="en-US" sz="2800" dirty="0"/>
              <a:t> </a:t>
            </a:r>
            <a:r>
              <a:rPr lang="en-US" sz="2800" dirty="0" err="1"/>
              <a:t>tích</a:t>
            </a:r>
            <a:r>
              <a:rPr lang="en-US" sz="2800" dirty="0"/>
              <a:t> </a:t>
            </a:r>
            <a:r>
              <a:rPr lang="en-US" sz="2800" dirty="0" err="1"/>
              <a:t>thiết</a:t>
            </a:r>
            <a:r>
              <a:rPr lang="en-US" sz="2800" dirty="0"/>
              <a:t> </a:t>
            </a:r>
            <a:r>
              <a:rPr lang="en-US" sz="2800" dirty="0" err="1"/>
              <a:t>kế</a:t>
            </a:r>
            <a:r>
              <a:rPr lang="en-US" sz="2800" dirty="0"/>
              <a:t> </a:t>
            </a:r>
            <a:r>
              <a:rPr lang="en-US" sz="2800" dirty="0" err="1"/>
              <a:t>hướng</a:t>
            </a:r>
            <a:r>
              <a:rPr lang="en-US" sz="2800" dirty="0"/>
              <a:t> </a:t>
            </a:r>
            <a:r>
              <a:rPr lang="en-US" sz="2800" dirty="0" err="1"/>
              <a:t>đối</a:t>
            </a:r>
            <a:r>
              <a:rPr lang="en-US" sz="2800" dirty="0"/>
              <a:t> </a:t>
            </a:r>
            <a:r>
              <a:rPr lang="en-US" sz="2800" dirty="0" err="1"/>
              <a:t>tượng</a:t>
            </a:r>
            <a:r>
              <a:rPr lang="en-US" sz="2800" dirty="0"/>
              <a:t> </a:t>
            </a:r>
            <a:r>
              <a:rPr lang="en-US" sz="2800" dirty="0" err="1"/>
              <a:t>bằng</a:t>
            </a:r>
            <a:r>
              <a:rPr lang="en-US" sz="2800" dirty="0"/>
              <a:t> UML, NXB </a:t>
            </a:r>
            <a:r>
              <a:rPr lang="en-US" sz="2800" dirty="0" err="1"/>
              <a:t>Giáo</a:t>
            </a:r>
            <a:r>
              <a:rPr lang="en-US" sz="2800" dirty="0"/>
              <a:t> </a:t>
            </a:r>
            <a:r>
              <a:rPr lang="en-US" sz="2800" dirty="0" err="1"/>
              <a:t>dục</a:t>
            </a:r>
            <a:r>
              <a:rPr lang="en-US" sz="2800" dirty="0"/>
              <a:t>, 2002</a:t>
            </a:r>
          </a:p>
        </p:txBody>
      </p:sp>
      <p:sp>
        <p:nvSpPr>
          <p:cNvPr id="4" name="Slide Number Placeholder 3"/>
          <p:cNvSpPr>
            <a:spLocks noGrp="1"/>
          </p:cNvSpPr>
          <p:nvPr>
            <p:ph type="sldNum" sz="quarter" idx="4294967295"/>
          </p:nvPr>
        </p:nvSpPr>
        <p:spPr>
          <a:xfrm>
            <a:off x="5486400" y="6492875"/>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5</a:t>
            </a:fld>
            <a:endParaRPr lang="en-US" dirty="0">
              <a:solidFill>
                <a:srgbClr val="7F7F7F"/>
              </a:solidFill>
            </a:endParaRPr>
          </a:p>
        </p:txBody>
      </p:sp>
    </p:spTree>
    <p:extLst>
      <p:ext uri="{BB962C8B-B14F-4D97-AF65-F5344CB8AC3E}">
        <p14:creationId xmlns:p14="http://schemas.microsoft.com/office/powerpoint/2010/main" val="39672589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Phương</a:t>
            </a:r>
            <a:r>
              <a:rPr lang="en-US" b="1" dirty="0" smtClean="0">
                <a:solidFill>
                  <a:srgbClr val="0070C0"/>
                </a:solidFill>
              </a:rPr>
              <a:t> </a:t>
            </a:r>
            <a:r>
              <a:rPr lang="en-US" b="1" dirty="0" err="1" smtClean="0">
                <a:solidFill>
                  <a:srgbClr val="0070C0"/>
                </a:solidFill>
              </a:rPr>
              <a:t>pháp</a:t>
            </a:r>
            <a:r>
              <a:rPr lang="en-US" b="1" dirty="0" smtClean="0">
                <a:solidFill>
                  <a:srgbClr val="0070C0"/>
                </a:solidFill>
              </a:rPr>
              <a:t> </a:t>
            </a:r>
            <a:r>
              <a:rPr lang="en-US" b="1" dirty="0" err="1" smtClean="0">
                <a:solidFill>
                  <a:srgbClr val="0070C0"/>
                </a:solidFill>
              </a:rPr>
              <a:t>hướng</a:t>
            </a:r>
            <a:r>
              <a:rPr lang="en-US" b="1" dirty="0" smtClean="0">
                <a:solidFill>
                  <a:srgbClr val="0070C0"/>
                </a:solidFill>
              </a:rPr>
              <a:t> </a:t>
            </a:r>
            <a:r>
              <a:rPr lang="en-US" b="1" dirty="0" err="1" smtClean="0">
                <a:solidFill>
                  <a:srgbClr val="0070C0"/>
                </a:solidFill>
              </a:rPr>
              <a:t>đối</a:t>
            </a:r>
            <a:r>
              <a:rPr lang="en-US" b="1" dirty="0" smtClean="0">
                <a:solidFill>
                  <a:srgbClr val="0070C0"/>
                </a:solidFill>
              </a:rPr>
              <a:t> </a:t>
            </a:r>
            <a:r>
              <a:rPr lang="en-US" b="1" dirty="0" err="1" smtClean="0">
                <a:solidFill>
                  <a:srgbClr val="0070C0"/>
                </a:solidFill>
              </a:rPr>
              <a:t>tượng</a:t>
            </a:r>
            <a:endParaRPr lang="en-US" b="1" dirty="0">
              <a:solidFill>
                <a:srgbClr val="0070C0"/>
              </a:solidFill>
            </a:endParaRPr>
          </a:p>
        </p:txBody>
      </p:sp>
      <p:sp>
        <p:nvSpPr>
          <p:cNvPr id="3" name="Content Placeholder 2"/>
          <p:cNvSpPr>
            <a:spLocks noGrp="1"/>
          </p:cNvSpPr>
          <p:nvPr>
            <p:ph idx="1"/>
          </p:nvPr>
        </p:nvSpPr>
        <p:spPr>
          <a:xfrm>
            <a:off x="1062358" y="1219200"/>
            <a:ext cx="10600684" cy="4953000"/>
          </a:xfrm>
        </p:spPr>
        <p:txBody>
          <a:bodyPr>
            <a:noAutofit/>
          </a:bodyPr>
          <a:lstStyle/>
          <a:p>
            <a:pPr algn="just"/>
            <a:r>
              <a:rPr lang="vi-VN" sz="2800" dirty="0"/>
              <a:t>Tăng cường tính sử dụng: qua mối liên kết kế thừa</a:t>
            </a:r>
            <a:r>
              <a:rPr lang="vi-VN" sz="2800" dirty="0" smtClean="0"/>
              <a:t>,</a:t>
            </a:r>
            <a:r>
              <a:rPr lang="en-US" sz="2800" dirty="0" smtClean="0"/>
              <a:t> </a:t>
            </a:r>
            <a:r>
              <a:rPr lang="vi-VN" sz="2800" dirty="0" smtClean="0"/>
              <a:t>không </a:t>
            </a:r>
            <a:r>
              <a:rPr lang="vi-VN" sz="2800" dirty="0"/>
              <a:t>chỉ những hành vi, đoạn mã được tái sử </a:t>
            </a:r>
            <a:r>
              <a:rPr lang="vi-VN" sz="2800" dirty="0" smtClean="0"/>
              <a:t>dụng</a:t>
            </a:r>
            <a:r>
              <a:rPr lang="en-US" sz="2800" dirty="0" smtClean="0"/>
              <a:t> </a:t>
            </a:r>
            <a:r>
              <a:rPr lang="vi-VN" sz="2800" dirty="0" smtClean="0"/>
              <a:t>mà </a:t>
            </a:r>
            <a:r>
              <a:rPr lang="vi-VN" sz="2800" dirty="0"/>
              <a:t>cả những thông tin tĩnh của lớp cha cũng được </a:t>
            </a:r>
            <a:r>
              <a:rPr lang="vi-VN" sz="2800" dirty="0" smtClean="0"/>
              <a:t>lớp</a:t>
            </a:r>
            <a:r>
              <a:rPr lang="en-US" sz="2800" dirty="0" smtClean="0"/>
              <a:t> con </a:t>
            </a:r>
            <a:r>
              <a:rPr lang="en-US" sz="2800" dirty="0" err="1"/>
              <a:t>tái</a:t>
            </a:r>
            <a:r>
              <a:rPr lang="en-US" sz="2800" dirty="0"/>
              <a:t> </a:t>
            </a:r>
            <a:r>
              <a:rPr lang="en-US" sz="2800" dirty="0" err="1"/>
              <a:t>sử</a:t>
            </a:r>
            <a:r>
              <a:rPr lang="en-US" sz="2800" dirty="0"/>
              <a:t> </a:t>
            </a:r>
            <a:r>
              <a:rPr lang="en-US" sz="2800" dirty="0" err="1"/>
              <a:t>dụng</a:t>
            </a:r>
            <a:r>
              <a:rPr lang="en-US" sz="2800" dirty="0"/>
              <a:t>.</a:t>
            </a:r>
          </a:p>
          <a:p>
            <a:pPr algn="just"/>
            <a:r>
              <a:rPr lang="vi-VN" sz="2800" dirty="0" smtClean="0"/>
              <a:t>Tăng </a:t>
            </a:r>
            <a:r>
              <a:rPr lang="vi-VN" sz="2800" dirty="0"/>
              <a:t>cường tính mở rộng: việc mở rộng chức năng </a:t>
            </a:r>
            <a:r>
              <a:rPr lang="vi-VN" sz="2800" dirty="0" smtClean="0"/>
              <a:t>có</a:t>
            </a:r>
            <a:r>
              <a:rPr lang="en-US" sz="2800" dirty="0" smtClean="0"/>
              <a:t> </a:t>
            </a:r>
            <a:r>
              <a:rPr lang="vi-VN" sz="2800" dirty="0" smtClean="0"/>
              <a:t>thể </a:t>
            </a:r>
            <a:r>
              <a:rPr lang="vi-VN" sz="2800" dirty="0"/>
              <a:t>được thực hiện qua việc tạo lớp con. Vì </a:t>
            </a:r>
            <a:r>
              <a:rPr lang="vi-VN" sz="2800" dirty="0" smtClean="0"/>
              <a:t>vậy</a:t>
            </a:r>
            <a:r>
              <a:rPr lang="en-US" sz="2800" dirty="0" smtClean="0"/>
              <a:t> </a:t>
            </a:r>
            <a:r>
              <a:rPr lang="vi-VN" sz="2800" dirty="0" smtClean="0"/>
              <a:t>không </a:t>
            </a:r>
            <a:r>
              <a:rPr lang="vi-VN" sz="2800" dirty="0"/>
              <a:t>ảnh hưởng đến cấu trúc thông tin đã có. </a:t>
            </a:r>
            <a:r>
              <a:rPr lang="vi-VN" sz="2800" dirty="0" smtClean="0"/>
              <a:t>Hơn</a:t>
            </a:r>
            <a:r>
              <a:rPr lang="en-US" sz="2800" dirty="0" smtClean="0"/>
              <a:t> </a:t>
            </a:r>
            <a:r>
              <a:rPr lang="vi-VN" sz="2800" dirty="0" smtClean="0"/>
              <a:t>thế </a:t>
            </a:r>
            <a:r>
              <a:rPr lang="vi-VN" sz="2800" dirty="0"/>
              <a:t>nữa phần mềm trở nên linh động hơn hẳn.</a:t>
            </a:r>
          </a:p>
          <a:p>
            <a:pPr algn="just"/>
            <a:r>
              <a:rPr lang="en-US" sz="2800" dirty="0" smtClean="0"/>
              <a:t>Do </a:t>
            </a:r>
            <a:r>
              <a:rPr lang="en-US" sz="2800" dirty="0" err="1"/>
              <a:t>dựa</a:t>
            </a:r>
            <a:r>
              <a:rPr lang="en-US" sz="2800" dirty="0"/>
              <a:t> </a:t>
            </a:r>
            <a:r>
              <a:rPr lang="en-US" sz="2800" dirty="0" err="1"/>
              <a:t>vào</a:t>
            </a:r>
            <a:r>
              <a:rPr lang="en-US" sz="2800" dirty="0"/>
              <a:t> </a:t>
            </a:r>
            <a:r>
              <a:rPr lang="en-US" sz="2800" dirty="0" err="1"/>
              <a:t>cấu</a:t>
            </a:r>
            <a:r>
              <a:rPr lang="en-US" sz="2800" dirty="0"/>
              <a:t> </a:t>
            </a:r>
            <a:r>
              <a:rPr lang="en-US" sz="2800" dirty="0" err="1"/>
              <a:t>trúc</a:t>
            </a:r>
            <a:r>
              <a:rPr lang="en-US" sz="2800" dirty="0"/>
              <a:t> </a:t>
            </a:r>
            <a:r>
              <a:rPr lang="en-US" sz="2800" dirty="0" err="1"/>
              <a:t>thông</a:t>
            </a:r>
            <a:r>
              <a:rPr lang="en-US" sz="2800" dirty="0"/>
              <a:t> tin </a:t>
            </a:r>
            <a:r>
              <a:rPr lang="en-US" sz="2800" dirty="0" err="1"/>
              <a:t>thay</a:t>
            </a:r>
            <a:r>
              <a:rPr lang="en-US" sz="2800" dirty="0"/>
              <a:t> </a:t>
            </a:r>
            <a:r>
              <a:rPr lang="en-US" sz="2800" dirty="0" err="1"/>
              <a:t>vì</a:t>
            </a:r>
            <a:r>
              <a:rPr lang="en-US" sz="2800" dirty="0"/>
              <a:t> </a:t>
            </a:r>
            <a:r>
              <a:rPr lang="en-US" sz="2800" dirty="0" err="1"/>
              <a:t>chức</a:t>
            </a:r>
            <a:r>
              <a:rPr lang="en-US" sz="2800" dirty="0"/>
              <a:t> </a:t>
            </a:r>
            <a:r>
              <a:rPr lang="en-US" sz="2800" dirty="0" err="1"/>
              <a:t>năng</a:t>
            </a:r>
            <a:r>
              <a:rPr lang="en-US" sz="2800" dirty="0"/>
              <a:t>: </a:t>
            </a:r>
            <a:r>
              <a:rPr lang="en-US" sz="2800" dirty="0" err="1" smtClean="0"/>
              <a:t>Nếu</a:t>
            </a:r>
            <a:r>
              <a:rPr lang="en-US" sz="2800" dirty="0" smtClean="0"/>
              <a:t> </a:t>
            </a:r>
            <a:r>
              <a:rPr lang="en-US" sz="2800" dirty="0" err="1" smtClean="0"/>
              <a:t>cấu</a:t>
            </a:r>
            <a:r>
              <a:rPr lang="en-US" sz="2800" dirty="0" smtClean="0"/>
              <a:t> </a:t>
            </a:r>
            <a:r>
              <a:rPr lang="en-US" sz="2800" dirty="0" err="1"/>
              <a:t>trúc</a:t>
            </a:r>
            <a:r>
              <a:rPr lang="en-US" sz="2800" dirty="0"/>
              <a:t> </a:t>
            </a:r>
            <a:r>
              <a:rPr lang="en-US" sz="2800" dirty="0" err="1"/>
              <a:t>này</a:t>
            </a:r>
            <a:r>
              <a:rPr lang="en-US" sz="2800" dirty="0"/>
              <a:t> </a:t>
            </a:r>
            <a:r>
              <a:rPr lang="en-US" sz="2800" dirty="0" smtClean="0"/>
              <a:t> </a:t>
            </a:r>
            <a:r>
              <a:rPr lang="en-US" sz="2800" dirty="0" err="1" smtClean="0"/>
              <a:t>thay</a:t>
            </a:r>
            <a:r>
              <a:rPr lang="en-US" sz="2800" dirty="0" smtClean="0"/>
              <a:t> </a:t>
            </a:r>
            <a:r>
              <a:rPr lang="en-US" sz="2800" dirty="0" err="1"/>
              <a:t>đổi</a:t>
            </a:r>
            <a:r>
              <a:rPr lang="en-US" sz="2800" dirty="0"/>
              <a:t> (</a:t>
            </a:r>
            <a:r>
              <a:rPr lang="en-US" sz="2800" dirty="0" err="1"/>
              <a:t>lĩnh</a:t>
            </a:r>
            <a:r>
              <a:rPr lang="en-US" sz="2800" dirty="0"/>
              <a:t> </a:t>
            </a:r>
            <a:r>
              <a:rPr lang="en-US" sz="2800" dirty="0" err="1"/>
              <a:t>vực</a:t>
            </a:r>
            <a:r>
              <a:rPr lang="en-US" sz="2800" dirty="0"/>
              <a:t> </a:t>
            </a:r>
            <a:r>
              <a:rPr lang="en-US" sz="2800" dirty="0" err="1"/>
              <a:t>ứng</a:t>
            </a:r>
            <a:r>
              <a:rPr lang="en-US" sz="2800" dirty="0"/>
              <a:t> </a:t>
            </a:r>
            <a:r>
              <a:rPr lang="en-US" sz="2800" dirty="0" err="1"/>
              <a:t>dụng</a:t>
            </a:r>
            <a:r>
              <a:rPr lang="en-US" sz="2800" dirty="0"/>
              <a:t> </a:t>
            </a:r>
            <a:r>
              <a:rPr lang="en-US" sz="2800" dirty="0" err="1"/>
              <a:t>thay</a:t>
            </a:r>
            <a:r>
              <a:rPr lang="en-US" sz="2800" dirty="0"/>
              <a:t> </a:t>
            </a:r>
            <a:r>
              <a:rPr lang="en-US" sz="2800" dirty="0" err="1"/>
              <a:t>đổi</a:t>
            </a:r>
            <a:r>
              <a:rPr lang="en-US" sz="2800" dirty="0"/>
              <a:t>) </a:t>
            </a:r>
            <a:r>
              <a:rPr lang="en-US" sz="2800" dirty="0" err="1" smtClean="0"/>
              <a:t>thì</a:t>
            </a:r>
            <a:r>
              <a:rPr lang="en-US" sz="2800" dirty="0" smtClean="0"/>
              <a:t> </a:t>
            </a:r>
            <a:r>
              <a:rPr lang="en-US" sz="2800" dirty="0" err="1" smtClean="0"/>
              <a:t>việc</a:t>
            </a:r>
            <a:r>
              <a:rPr lang="en-US" sz="2800" dirty="0" smtClean="0"/>
              <a:t> </a:t>
            </a:r>
            <a:r>
              <a:rPr lang="en-US" sz="2800" dirty="0" err="1"/>
              <a:t>xây</a:t>
            </a:r>
            <a:r>
              <a:rPr lang="en-US" sz="2800" dirty="0"/>
              <a:t> </a:t>
            </a:r>
            <a:r>
              <a:rPr lang="en-US" sz="2800" dirty="0" err="1"/>
              <a:t>dựng</a:t>
            </a:r>
            <a:r>
              <a:rPr lang="en-US" sz="2800" dirty="0"/>
              <a:t> </a:t>
            </a:r>
            <a:r>
              <a:rPr lang="en-US" sz="2800" dirty="0" err="1"/>
              <a:t>lại</a:t>
            </a:r>
            <a:r>
              <a:rPr lang="en-US" sz="2800" dirty="0"/>
              <a:t> </a:t>
            </a:r>
            <a:r>
              <a:rPr lang="en-US" sz="2800" dirty="0" err="1"/>
              <a:t>một</a:t>
            </a:r>
            <a:r>
              <a:rPr lang="en-US" sz="2800" dirty="0"/>
              <a:t> </a:t>
            </a:r>
            <a:r>
              <a:rPr lang="en-US" sz="2800" dirty="0" err="1"/>
              <a:t>hệ</a:t>
            </a:r>
            <a:r>
              <a:rPr lang="en-US" sz="2800" dirty="0"/>
              <a:t> </a:t>
            </a:r>
            <a:r>
              <a:rPr lang="en-US" sz="2800" dirty="0" err="1"/>
              <a:t>thống</a:t>
            </a:r>
            <a:r>
              <a:rPr lang="en-US" sz="2800" dirty="0"/>
              <a:t> </a:t>
            </a:r>
            <a:r>
              <a:rPr lang="en-US" sz="2800" dirty="0" err="1"/>
              <a:t>khác</a:t>
            </a:r>
            <a:r>
              <a:rPr lang="en-US" sz="2800" dirty="0"/>
              <a:t> </a:t>
            </a:r>
            <a:r>
              <a:rPr lang="en-US" sz="2800" dirty="0" err="1"/>
              <a:t>là</a:t>
            </a:r>
            <a:r>
              <a:rPr lang="en-US" sz="2800" dirty="0"/>
              <a:t> </a:t>
            </a:r>
            <a:r>
              <a:rPr lang="en-US" sz="2800" dirty="0" err="1"/>
              <a:t>không</a:t>
            </a:r>
            <a:r>
              <a:rPr lang="en-US" sz="2800" dirty="0"/>
              <a:t> </a:t>
            </a:r>
            <a:r>
              <a:rPr lang="en-US" sz="2800" dirty="0" err="1" smtClean="0"/>
              <a:t>tránh</a:t>
            </a:r>
            <a:r>
              <a:rPr lang="en-US" sz="2800" dirty="0" smtClean="0"/>
              <a:t> </a:t>
            </a:r>
            <a:r>
              <a:rPr lang="vi-VN" sz="2800" dirty="0" smtClean="0"/>
              <a:t>khỏi</a:t>
            </a:r>
            <a:r>
              <a:rPr lang="vi-VN" sz="2800" dirty="0"/>
              <a:t>. Do đó phương pháp này thiếu sự linh động </a:t>
            </a:r>
            <a:r>
              <a:rPr lang="vi-VN" sz="2800" dirty="0" smtClean="0"/>
              <a:t>với</a:t>
            </a:r>
            <a:r>
              <a:rPr lang="en-US" sz="2800" dirty="0" smtClean="0"/>
              <a:t> </a:t>
            </a:r>
            <a:r>
              <a:rPr lang="en-US" sz="2800" dirty="0" err="1" smtClean="0"/>
              <a:t>sự</a:t>
            </a:r>
            <a:r>
              <a:rPr lang="en-US" sz="2800" dirty="0" smtClean="0"/>
              <a:t> </a:t>
            </a:r>
            <a:r>
              <a:rPr lang="en-US" sz="2800" dirty="0" err="1"/>
              <a:t>thay</a:t>
            </a:r>
            <a:r>
              <a:rPr lang="en-US" sz="2800" dirty="0"/>
              <a:t> </a:t>
            </a:r>
            <a:r>
              <a:rPr lang="en-US" sz="2800" dirty="0" err="1"/>
              <a:t>đổi</a:t>
            </a:r>
            <a:r>
              <a:rPr lang="en-US" sz="2800" dirty="0"/>
              <a:t> </a:t>
            </a:r>
            <a:r>
              <a:rPr lang="en-US" sz="2800" dirty="0" err="1" smtClean="0"/>
              <a:t>của</a:t>
            </a:r>
            <a:r>
              <a:rPr lang="en-US" sz="2800" dirty="0" smtClean="0"/>
              <a:t> </a:t>
            </a:r>
            <a:r>
              <a:rPr lang="en-US" sz="2800" dirty="0" err="1" smtClean="0"/>
              <a:t>thông</a:t>
            </a:r>
            <a:r>
              <a:rPr lang="en-US" sz="2800" dirty="0" smtClean="0"/>
              <a:t> </a:t>
            </a:r>
            <a:r>
              <a:rPr lang="en-US" sz="2800" dirty="0"/>
              <a:t>tin.</a:t>
            </a:r>
            <a:endParaRPr lang="vi-VN" sz="24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50</a:t>
            </a:fld>
            <a:endParaRPr lang="en-US" dirty="0">
              <a:solidFill>
                <a:srgbClr val="7F7F7F"/>
              </a:solidFill>
            </a:endParaRPr>
          </a:p>
        </p:txBody>
      </p:sp>
    </p:spTree>
    <p:extLst>
      <p:ext uri="{BB962C8B-B14F-4D97-AF65-F5344CB8AC3E}">
        <p14:creationId xmlns:p14="http://schemas.microsoft.com/office/powerpoint/2010/main" val="11943361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910" y="223733"/>
            <a:ext cx="9675812" cy="609600"/>
          </a:xfrm>
        </p:spPr>
        <p:txBody>
          <a:bodyPr>
            <a:normAutofit fontScale="90000"/>
          </a:bodyPr>
          <a:lstStyle/>
          <a:p>
            <a:pPr algn="ctr">
              <a:defRPr/>
            </a:pPr>
            <a:r>
              <a:rPr lang="en-US" b="1" dirty="0" err="1" smtClean="0">
                <a:solidFill>
                  <a:srgbClr val="0070C0"/>
                </a:solidFill>
              </a:rPr>
              <a:t>Sử</a:t>
            </a:r>
            <a:r>
              <a:rPr lang="en-US" b="1" dirty="0" smtClean="0">
                <a:solidFill>
                  <a:srgbClr val="0070C0"/>
                </a:solidFill>
              </a:rPr>
              <a:t> </a:t>
            </a:r>
            <a:r>
              <a:rPr lang="en-US" b="1" dirty="0" err="1" smtClean="0">
                <a:solidFill>
                  <a:srgbClr val="0070C0"/>
                </a:solidFill>
              </a:rPr>
              <a:t>dụng</a:t>
            </a:r>
            <a:r>
              <a:rPr lang="en-US" b="1" dirty="0" smtClean="0">
                <a:solidFill>
                  <a:srgbClr val="0070C0"/>
                </a:solidFill>
              </a:rPr>
              <a:t> </a:t>
            </a:r>
            <a:r>
              <a:rPr lang="en-US" b="1" dirty="0" err="1" smtClean="0">
                <a:solidFill>
                  <a:srgbClr val="0070C0"/>
                </a:solidFill>
              </a:rPr>
              <a:t>lại</a:t>
            </a:r>
            <a:r>
              <a:rPr lang="en-US" b="1" dirty="0" smtClean="0">
                <a:solidFill>
                  <a:srgbClr val="0070C0"/>
                </a:solidFill>
              </a:rPr>
              <a:t> </a:t>
            </a:r>
            <a:r>
              <a:rPr lang="en-US" b="1" dirty="0" err="1" smtClean="0">
                <a:solidFill>
                  <a:srgbClr val="0070C0"/>
                </a:solidFill>
              </a:rPr>
              <a:t>mã</a:t>
            </a:r>
            <a:r>
              <a:rPr lang="en-US" b="1" dirty="0" smtClean="0">
                <a:solidFill>
                  <a:srgbClr val="0070C0"/>
                </a:solidFill>
              </a:rPr>
              <a:t> </a:t>
            </a:r>
            <a:r>
              <a:rPr lang="en-US" b="1" dirty="0" err="1" smtClean="0">
                <a:solidFill>
                  <a:srgbClr val="0070C0"/>
                </a:solidFill>
              </a:rPr>
              <a:t>nguồn</a:t>
            </a:r>
            <a:endParaRPr lang="en-US" b="1" dirty="0">
              <a:solidFill>
                <a:srgbClr val="0070C0"/>
              </a:solidFill>
            </a:endParaRPr>
          </a:p>
        </p:txBody>
      </p:sp>
      <p:sp>
        <p:nvSpPr>
          <p:cNvPr id="3" name="Content Placeholder 2"/>
          <p:cNvSpPr>
            <a:spLocks noGrp="1"/>
          </p:cNvSpPr>
          <p:nvPr>
            <p:ph idx="1"/>
          </p:nvPr>
        </p:nvSpPr>
        <p:spPr>
          <a:xfrm>
            <a:off x="1062358" y="1219200"/>
            <a:ext cx="10600684" cy="4953000"/>
          </a:xfrm>
        </p:spPr>
        <p:txBody>
          <a:bodyPr>
            <a:noAutofit/>
          </a:bodyPr>
          <a:lstStyle/>
          <a:p>
            <a:pPr marL="0" indent="0">
              <a:buNone/>
            </a:pPr>
            <a:r>
              <a:rPr lang="vi-VN" sz="2800" b="1" dirty="0" smtClean="0"/>
              <a:t>Dùng </a:t>
            </a:r>
            <a:r>
              <a:rPr lang="vi-VN" sz="2800" b="1" dirty="0"/>
              <a:t>lại các chức năng trong một hệ </a:t>
            </a:r>
            <a:r>
              <a:rPr lang="vi-VN" sz="2800" b="1" dirty="0" smtClean="0"/>
              <a:t>thống</a:t>
            </a:r>
            <a:r>
              <a:rPr lang="en-US" sz="2800" b="1" dirty="0" smtClean="0"/>
              <a:t>/</a:t>
            </a:r>
            <a:r>
              <a:rPr lang="en-US" sz="2800" b="1" dirty="0" err="1" smtClean="0"/>
              <a:t>nhiều</a:t>
            </a:r>
            <a:r>
              <a:rPr lang="en-US" sz="2800" b="1" dirty="0" smtClean="0"/>
              <a:t> </a:t>
            </a:r>
            <a:r>
              <a:rPr lang="en-US" sz="2800" b="1" dirty="0" err="1" smtClean="0"/>
              <a:t>hệ</a:t>
            </a:r>
            <a:r>
              <a:rPr lang="en-US" sz="2800" b="1" dirty="0" smtClean="0"/>
              <a:t> </a:t>
            </a:r>
            <a:r>
              <a:rPr lang="en-US" sz="2800" b="1" dirty="0" err="1" smtClean="0"/>
              <a:t>thống</a:t>
            </a:r>
            <a:r>
              <a:rPr lang="vi-VN" sz="2800" dirty="0" smtClean="0"/>
              <a:t>: </a:t>
            </a:r>
            <a:endParaRPr lang="en-US" sz="2800" dirty="0" smtClean="0"/>
          </a:p>
          <a:p>
            <a:r>
              <a:rPr lang="vi-VN" sz="2800" dirty="0" smtClean="0"/>
              <a:t>Dạng </a:t>
            </a:r>
            <a:r>
              <a:rPr lang="vi-VN" sz="2800" dirty="0"/>
              <a:t>đơn giản nhất là dùng lại code (được sử dụng trong phát triển các hệ thống theo cách truyền thống) liên quan đến việc viết các hàm tiện ích được gọi từ nhiều nơi. </a:t>
            </a:r>
            <a:endParaRPr lang="en-US" sz="2800" dirty="0" smtClean="0"/>
          </a:p>
          <a:p>
            <a:r>
              <a:rPr lang="vi-VN" sz="2800" dirty="0" smtClean="0"/>
              <a:t>Ví </a:t>
            </a:r>
            <a:r>
              <a:rPr lang="vi-VN" sz="2800" dirty="0"/>
              <a:t>dụ, bạn thấy một số phần trong hệ thống cần được tìm kiếm thông qua một danh sách tên khách hàng, do đó bạn viết một hàm tìm kiếm chung. </a:t>
            </a:r>
            <a:endParaRPr lang="en-US" sz="2800" dirty="0" smtClean="0"/>
          </a:p>
          <a:p>
            <a:r>
              <a:rPr lang="vi-VN" sz="2800" dirty="0" smtClean="0"/>
              <a:t>Việc </a:t>
            </a:r>
            <a:r>
              <a:rPr lang="vi-VN" sz="2800" dirty="0"/>
              <a:t>viết các hàm có khả năng dùng lại khác với viết các hàm chia tiến trình phức tạp thành các bước đơn giản.</a:t>
            </a: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51</a:t>
            </a:fld>
            <a:endParaRPr lang="en-US" dirty="0">
              <a:solidFill>
                <a:srgbClr val="7F7F7F"/>
              </a:solidFill>
            </a:endParaRPr>
          </a:p>
        </p:txBody>
      </p:sp>
    </p:spTree>
    <p:extLst>
      <p:ext uri="{BB962C8B-B14F-4D97-AF65-F5344CB8AC3E}">
        <p14:creationId xmlns:p14="http://schemas.microsoft.com/office/powerpoint/2010/main" val="36908200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910" y="223733"/>
            <a:ext cx="9675812" cy="609600"/>
          </a:xfrm>
        </p:spPr>
        <p:txBody>
          <a:bodyPr>
            <a:normAutofit fontScale="90000"/>
          </a:bodyPr>
          <a:lstStyle/>
          <a:p>
            <a:pPr algn="ctr">
              <a:defRPr/>
            </a:pPr>
            <a:r>
              <a:rPr lang="en-US" b="1" dirty="0" err="1" smtClean="0">
                <a:solidFill>
                  <a:srgbClr val="0070C0"/>
                </a:solidFill>
              </a:rPr>
              <a:t>Sử</a:t>
            </a:r>
            <a:r>
              <a:rPr lang="en-US" b="1" dirty="0" smtClean="0">
                <a:solidFill>
                  <a:srgbClr val="0070C0"/>
                </a:solidFill>
              </a:rPr>
              <a:t> </a:t>
            </a:r>
            <a:r>
              <a:rPr lang="en-US" b="1" dirty="0" err="1" smtClean="0">
                <a:solidFill>
                  <a:srgbClr val="0070C0"/>
                </a:solidFill>
              </a:rPr>
              <a:t>dụng</a:t>
            </a:r>
            <a:r>
              <a:rPr lang="en-US" b="1" dirty="0" smtClean="0">
                <a:solidFill>
                  <a:srgbClr val="0070C0"/>
                </a:solidFill>
              </a:rPr>
              <a:t> </a:t>
            </a:r>
            <a:r>
              <a:rPr lang="en-US" b="1" dirty="0" err="1" smtClean="0">
                <a:solidFill>
                  <a:srgbClr val="0070C0"/>
                </a:solidFill>
              </a:rPr>
              <a:t>lại</a:t>
            </a:r>
            <a:r>
              <a:rPr lang="en-US" b="1" dirty="0" smtClean="0">
                <a:solidFill>
                  <a:srgbClr val="0070C0"/>
                </a:solidFill>
              </a:rPr>
              <a:t> </a:t>
            </a:r>
            <a:r>
              <a:rPr lang="en-US" b="1" dirty="0" err="1" smtClean="0">
                <a:solidFill>
                  <a:srgbClr val="0070C0"/>
                </a:solidFill>
              </a:rPr>
              <a:t>mã</a:t>
            </a:r>
            <a:r>
              <a:rPr lang="en-US" b="1" dirty="0" smtClean="0">
                <a:solidFill>
                  <a:srgbClr val="0070C0"/>
                </a:solidFill>
              </a:rPr>
              <a:t> </a:t>
            </a:r>
            <a:r>
              <a:rPr lang="en-US" b="1" dirty="0" err="1" smtClean="0">
                <a:solidFill>
                  <a:srgbClr val="0070C0"/>
                </a:solidFill>
              </a:rPr>
              <a:t>nguồn</a:t>
            </a:r>
            <a:endParaRPr lang="en-US" b="1" dirty="0">
              <a:solidFill>
                <a:srgbClr val="0070C0"/>
              </a:solidFill>
            </a:endParaRPr>
          </a:p>
        </p:txBody>
      </p:sp>
      <p:sp>
        <p:nvSpPr>
          <p:cNvPr id="3" name="Content Placeholder 2"/>
          <p:cNvSpPr>
            <a:spLocks noGrp="1"/>
          </p:cNvSpPr>
          <p:nvPr>
            <p:ph idx="1"/>
          </p:nvPr>
        </p:nvSpPr>
        <p:spPr>
          <a:xfrm>
            <a:off x="1062358" y="1219200"/>
            <a:ext cx="10600684" cy="4953000"/>
          </a:xfrm>
        </p:spPr>
        <p:txBody>
          <a:bodyPr>
            <a:noAutofit/>
          </a:bodyPr>
          <a:lstStyle/>
          <a:p>
            <a:pPr marL="0" indent="0" algn="just">
              <a:buNone/>
            </a:pPr>
            <a:r>
              <a:rPr lang="vi-VN" sz="2800" b="1" dirty="0" smtClean="0"/>
              <a:t>Dùng </a:t>
            </a:r>
            <a:r>
              <a:rPr lang="vi-VN" sz="2800" b="1" dirty="0"/>
              <a:t>lại các phương thức trong một đối tượng</a:t>
            </a:r>
            <a:r>
              <a:rPr lang="vi-VN" sz="2800" dirty="0"/>
              <a:t>: </a:t>
            </a:r>
            <a:endParaRPr lang="en-US" sz="2800" dirty="0" smtClean="0"/>
          </a:p>
          <a:p>
            <a:pPr marL="0" indent="0" algn="just">
              <a:buNone/>
            </a:pPr>
            <a:r>
              <a:rPr lang="vi-VN" sz="2800" dirty="0" smtClean="0"/>
              <a:t>Các </a:t>
            </a:r>
            <a:r>
              <a:rPr lang="vi-VN" sz="2800" dirty="0"/>
              <a:t>phương thức được đóng gói trong một đối tượng có thể được gọi từ các phương thức khác. </a:t>
            </a:r>
            <a:endParaRPr lang="en-US" sz="2800" dirty="0" smtClean="0"/>
          </a:p>
          <a:p>
            <a:pPr marL="0" indent="0" algn="just">
              <a:buNone/>
            </a:pPr>
            <a:r>
              <a:rPr lang="vi-VN" sz="2800" dirty="0" smtClean="0"/>
              <a:t>Ví </a:t>
            </a:r>
            <a:r>
              <a:rPr lang="vi-VN" sz="2800" dirty="0"/>
              <a:t>dụ, phương thức drawFilledRectangle trong lớp GUIComponent có thể được sử dụng bởi bất kỳ phương thức nào của GUIComponent để tô màu một vùng màn hình với màu nền xác định. </a:t>
            </a: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52</a:t>
            </a:fld>
            <a:endParaRPr lang="en-US" dirty="0">
              <a:solidFill>
                <a:srgbClr val="7F7F7F"/>
              </a:solidFill>
            </a:endParaRPr>
          </a:p>
        </p:txBody>
      </p:sp>
    </p:spTree>
    <p:extLst>
      <p:ext uri="{BB962C8B-B14F-4D97-AF65-F5344CB8AC3E}">
        <p14:creationId xmlns:p14="http://schemas.microsoft.com/office/powerpoint/2010/main" val="879989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910" y="223733"/>
            <a:ext cx="9675812" cy="609600"/>
          </a:xfrm>
        </p:spPr>
        <p:txBody>
          <a:bodyPr>
            <a:normAutofit fontScale="90000"/>
          </a:bodyPr>
          <a:lstStyle/>
          <a:p>
            <a:pPr algn="ctr">
              <a:defRPr/>
            </a:pPr>
            <a:r>
              <a:rPr lang="en-US" b="1" dirty="0" err="1" smtClean="0">
                <a:solidFill>
                  <a:srgbClr val="0070C0"/>
                </a:solidFill>
              </a:rPr>
              <a:t>Sử</a:t>
            </a:r>
            <a:r>
              <a:rPr lang="en-US" b="1" dirty="0" smtClean="0">
                <a:solidFill>
                  <a:srgbClr val="0070C0"/>
                </a:solidFill>
              </a:rPr>
              <a:t> </a:t>
            </a:r>
            <a:r>
              <a:rPr lang="en-US" b="1" dirty="0" err="1" smtClean="0">
                <a:solidFill>
                  <a:srgbClr val="0070C0"/>
                </a:solidFill>
              </a:rPr>
              <a:t>dụng</a:t>
            </a:r>
            <a:r>
              <a:rPr lang="en-US" b="1" dirty="0" smtClean="0">
                <a:solidFill>
                  <a:srgbClr val="0070C0"/>
                </a:solidFill>
              </a:rPr>
              <a:t> </a:t>
            </a:r>
            <a:r>
              <a:rPr lang="en-US" b="1" dirty="0" err="1" smtClean="0">
                <a:solidFill>
                  <a:srgbClr val="0070C0"/>
                </a:solidFill>
              </a:rPr>
              <a:t>lại</a:t>
            </a:r>
            <a:r>
              <a:rPr lang="en-US" b="1" dirty="0" smtClean="0">
                <a:solidFill>
                  <a:srgbClr val="0070C0"/>
                </a:solidFill>
              </a:rPr>
              <a:t> </a:t>
            </a:r>
            <a:r>
              <a:rPr lang="en-US" b="1" dirty="0" err="1" smtClean="0">
                <a:solidFill>
                  <a:srgbClr val="0070C0"/>
                </a:solidFill>
              </a:rPr>
              <a:t>mã</a:t>
            </a:r>
            <a:r>
              <a:rPr lang="en-US" b="1" dirty="0" smtClean="0">
                <a:solidFill>
                  <a:srgbClr val="0070C0"/>
                </a:solidFill>
              </a:rPr>
              <a:t> </a:t>
            </a:r>
            <a:r>
              <a:rPr lang="en-US" b="1" dirty="0" err="1" smtClean="0">
                <a:solidFill>
                  <a:srgbClr val="0070C0"/>
                </a:solidFill>
              </a:rPr>
              <a:t>nguồn</a:t>
            </a:r>
            <a:endParaRPr lang="en-US" b="1" dirty="0">
              <a:solidFill>
                <a:srgbClr val="0070C0"/>
              </a:solidFill>
            </a:endParaRPr>
          </a:p>
        </p:txBody>
      </p:sp>
      <p:sp>
        <p:nvSpPr>
          <p:cNvPr id="3" name="Content Placeholder 2"/>
          <p:cNvSpPr>
            <a:spLocks noGrp="1"/>
          </p:cNvSpPr>
          <p:nvPr>
            <p:ph idx="1"/>
          </p:nvPr>
        </p:nvSpPr>
        <p:spPr>
          <a:xfrm>
            <a:off x="1062358" y="1219200"/>
            <a:ext cx="10062842" cy="4953000"/>
          </a:xfrm>
        </p:spPr>
        <p:txBody>
          <a:bodyPr>
            <a:noAutofit/>
          </a:bodyPr>
          <a:lstStyle/>
          <a:p>
            <a:pPr marL="0" indent="0" algn="just">
              <a:buNone/>
            </a:pPr>
            <a:r>
              <a:rPr lang="vi-VN" sz="2800" b="1" dirty="0" smtClean="0"/>
              <a:t>Dùng </a:t>
            </a:r>
            <a:r>
              <a:rPr lang="vi-VN" sz="2800" b="1" dirty="0"/>
              <a:t>lại các lớp trong một hệ </a:t>
            </a:r>
            <a:r>
              <a:rPr lang="vi-VN" sz="2800" b="1" dirty="0" smtClean="0"/>
              <a:t>thống</a:t>
            </a:r>
            <a:r>
              <a:rPr lang="en-US" sz="2800" b="1" dirty="0" smtClean="0"/>
              <a:t>/ </a:t>
            </a:r>
            <a:r>
              <a:rPr lang="en-US" sz="2800" b="1" dirty="0" err="1" smtClean="0"/>
              <a:t>nhiều</a:t>
            </a:r>
            <a:r>
              <a:rPr lang="en-US" sz="2800" b="1" dirty="0" smtClean="0"/>
              <a:t> </a:t>
            </a:r>
            <a:r>
              <a:rPr lang="en-US" sz="2800" b="1" dirty="0" err="1" smtClean="0"/>
              <a:t>hệ</a:t>
            </a:r>
            <a:r>
              <a:rPr lang="en-US" sz="2800" b="1" dirty="0" smtClean="0"/>
              <a:t> </a:t>
            </a:r>
            <a:r>
              <a:rPr lang="en-US" sz="2800" b="1" dirty="0" err="1" smtClean="0"/>
              <a:t>thống</a:t>
            </a:r>
            <a:r>
              <a:rPr lang="vi-VN" sz="2800" dirty="0" smtClean="0"/>
              <a:t>: </a:t>
            </a:r>
            <a:endParaRPr lang="en-US" sz="2800" dirty="0" smtClean="0"/>
          </a:p>
          <a:p>
            <a:pPr algn="just"/>
            <a:r>
              <a:rPr lang="vi-VN" sz="2800" dirty="0" smtClean="0"/>
              <a:t>Nhiều </a:t>
            </a:r>
            <a:r>
              <a:rPr lang="vi-VN" sz="2800" dirty="0"/>
              <a:t>lớp mà ta định nghĩa có thể được dùng trong các phần khác nhau của hệ thống. </a:t>
            </a:r>
            <a:endParaRPr lang="en-US" sz="2800" dirty="0" smtClean="0"/>
          </a:p>
          <a:p>
            <a:pPr algn="just"/>
            <a:r>
              <a:rPr lang="vi-VN" sz="2800" dirty="0" smtClean="0"/>
              <a:t>Ví </a:t>
            </a:r>
            <a:r>
              <a:rPr lang="vi-VN" sz="2800" dirty="0"/>
              <a:t>dụ, nếu bạn định nghĩa lớp Customer để sử dụng trong hệ thống marketing, bạn muốn đối tượng Customer tương tự xuất hiện trong nhiều phần khác nhau của mã nguồn hệ thống. Kiểu dùng lại này là cơ sở của cách tiếp cận hướng đối tượng.</a:t>
            </a:r>
          </a:p>
          <a:p>
            <a:pPr algn="just"/>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53</a:t>
            </a:fld>
            <a:endParaRPr lang="en-US" dirty="0">
              <a:solidFill>
                <a:srgbClr val="7F7F7F"/>
              </a:solidFill>
            </a:endParaRPr>
          </a:p>
        </p:txBody>
      </p:sp>
    </p:spTree>
    <p:extLst>
      <p:ext uri="{BB962C8B-B14F-4D97-AF65-F5344CB8AC3E}">
        <p14:creationId xmlns:p14="http://schemas.microsoft.com/office/powerpoint/2010/main" val="21967753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910" y="223733"/>
            <a:ext cx="9675812" cy="609600"/>
          </a:xfrm>
        </p:spPr>
        <p:txBody>
          <a:bodyPr>
            <a:normAutofit fontScale="90000"/>
          </a:bodyPr>
          <a:lstStyle/>
          <a:p>
            <a:pPr algn="ctr">
              <a:defRPr/>
            </a:pPr>
            <a:r>
              <a:rPr lang="en-US" b="1" dirty="0" err="1" smtClean="0">
                <a:solidFill>
                  <a:srgbClr val="0070C0"/>
                </a:solidFill>
              </a:rPr>
              <a:t>Sử</a:t>
            </a:r>
            <a:r>
              <a:rPr lang="en-US" b="1" dirty="0" smtClean="0">
                <a:solidFill>
                  <a:srgbClr val="0070C0"/>
                </a:solidFill>
              </a:rPr>
              <a:t> </a:t>
            </a:r>
            <a:r>
              <a:rPr lang="en-US" b="1" dirty="0" err="1" smtClean="0">
                <a:solidFill>
                  <a:srgbClr val="0070C0"/>
                </a:solidFill>
              </a:rPr>
              <a:t>dụng</a:t>
            </a:r>
            <a:r>
              <a:rPr lang="en-US" b="1" dirty="0" smtClean="0">
                <a:solidFill>
                  <a:srgbClr val="0070C0"/>
                </a:solidFill>
              </a:rPr>
              <a:t> </a:t>
            </a:r>
            <a:r>
              <a:rPr lang="en-US" b="1" dirty="0" err="1" smtClean="0">
                <a:solidFill>
                  <a:srgbClr val="0070C0"/>
                </a:solidFill>
              </a:rPr>
              <a:t>lại</a:t>
            </a:r>
            <a:r>
              <a:rPr lang="en-US" b="1" dirty="0" smtClean="0">
                <a:solidFill>
                  <a:srgbClr val="0070C0"/>
                </a:solidFill>
              </a:rPr>
              <a:t> </a:t>
            </a:r>
            <a:r>
              <a:rPr lang="en-US" b="1" dirty="0" err="1" smtClean="0">
                <a:solidFill>
                  <a:srgbClr val="0070C0"/>
                </a:solidFill>
              </a:rPr>
              <a:t>mã</a:t>
            </a:r>
            <a:r>
              <a:rPr lang="en-US" b="1" dirty="0" smtClean="0">
                <a:solidFill>
                  <a:srgbClr val="0070C0"/>
                </a:solidFill>
              </a:rPr>
              <a:t> </a:t>
            </a:r>
            <a:r>
              <a:rPr lang="en-US" b="1" dirty="0" err="1" smtClean="0">
                <a:solidFill>
                  <a:srgbClr val="0070C0"/>
                </a:solidFill>
              </a:rPr>
              <a:t>nguồn</a:t>
            </a:r>
            <a:endParaRPr lang="en-US" b="1" dirty="0">
              <a:solidFill>
                <a:srgbClr val="0070C0"/>
              </a:solidFill>
            </a:endParaRPr>
          </a:p>
        </p:txBody>
      </p:sp>
      <p:sp>
        <p:nvSpPr>
          <p:cNvPr id="3" name="Content Placeholder 2"/>
          <p:cNvSpPr>
            <a:spLocks noGrp="1"/>
          </p:cNvSpPr>
          <p:nvPr>
            <p:ph idx="1"/>
          </p:nvPr>
        </p:nvSpPr>
        <p:spPr>
          <a:xfrm>
            <a:off x="1062358" y="1219200"/>
            <a:ext cx="10062842" cy="4953000"/>
          </a:xfrm>
        </p:spPr>
        <p:txBody>
          <a:bodyPr>
            <a:noAutofit/>
          </a:bodyPr>
          <a:lstStyle/>
          <a:p>
            <a:r>
              <a:rPr lang="vi-VN" sz="2800" b="1" dirty="0" smtClean="0"/>
              <a:t>Các </a:t>
            </a:r>
            <a:r>
              <a:rPr lang="vi-VN" sz="2800" b="1" dirty="0"/>
              <a:t>thư </a:t>
            </a:r>
            <a:r>
              <a:rPr lang="vi-VN" sz="2800" b="1" dirty="0" smtClean="0"/>
              <a:t>viện</a:t>
            </a:r>
            <a:r>
              <a:rPr lang="en-US" sz="2800" b="1" dirty="0" smtClean="0"/>
              <a:t> </a:t>
            </a:r>
            <a:r>
              <a:rPr lang="vi-VN" sz="2800" b="1" dirty="0" smtClean="0"/>
              <a:t>hàm</a:t>
            </a:r>
            <a:r>
              <a:rPr lang="vi-VN" sz="2800" dirty="0"/>
              <a:t>: các hàm có liên quan, có chất lượng tốt có thể được nhóm lại thành một thư viện, vì vậy chúng luôn sẵn có. Ví dụ thư viện stdio, bắt nguồn từ các hệ thống Unix, cung cấp khả năng I/O cho các lập trình viên C </a:t>
            </a:r>
            <a:endParaRPr lang="en-US" sz="2800" dirty="0" smtClean="0"/>
          </a:p>
          <a:p>
            <a:r>
              <a:rPr lang="vi-VN" sz="2800" b="1" dirty="0" smtClean="0"/>
              <a:t>Các </a:t>
            </a:r>
            <a:r>
              <a:rPr lang="vi-VN" sz="2800" b="1" dirty="0"/>
              <a:t>thư viện lớp</a:t>
            </a:r>
            <a:r>
              <a:rPr lang="vi-VN" sz="2800" dirty="0"/>
              <a:t>: là một sự phát triển của các thư viện chức năng, thường là các lớp hoàn chỉnh chứ không đơn thuần là các hàm. Viết một thư viện lớp đòi hỏi có nhiều kinh nghiệm. </a:t>
            </a:r>
          </a:p>
          <a:p>
            <a:endParaRPr lang="vi-VN"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54</a:t>
            </a:fld>
            <a:endParaRPr lang="en-US" dirty="0">
              <a:solidFill>
                <a:srgbClr val="7F7F7F"/>
              </a:solidFill>
            </a:endParaRPr>
          </a:p>
        </p:txBody>
      </p:sp>
    </p:spTree>
    <p:extLst>
      <p:ext uri="{BB962C8B-B14F-4D97-AF65-F5344CB8AC3E}">
        <p14:creationId xmlns:p14="http://schemas.microsoft.com/office/powerpoint/2010/main" val="34286564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910" y="223733"/>
            <a:ext cx="9675812" cy="609600"/>
          </a:xfrm>
        </p:spPr>
        <p:txBody>
          <a:bodyPr>
            <a:normAutofit fontScale="90000"/>
          </a:bodyPr>
          <a:lstStyle/>
          <a:p>
            <a:pPr algn="ctr">
              <a:defRPr/>
            </a:pPr>
            <a:r>
              <a:rPr lang="en-US" b="1" dirty="0" err="1" smtClean="0">
                <a:solidFill>
                  <a:srgbClr val="0070C0"/>
                </a:solidFill>
              </a:rPr>
              <a:t>Sử</a:t>
            </a:r>
            <a:r>
              <a:rPr lang="en-US" b="1" dirty="0" smtClean="0">
                <a:solidFill>
                  <a:srgbClr val="0070C0"/>
                </a:solidFill>
              </a:rPr>
              <a:t> </a:t>
            </a:r>
            <a:r>
              <a:rPr lang="en-US" b="1" dirty="0" err="1" smtClean="0">
                <a:solidFill>
                  <a:srgbClr val="0070C0"/>
                </a:solidFill>
              </a:rPr>
              <a:t>dụng</a:t>
            </a:r>
            <a:r>
              <a:rPr lang="en-US" b="1" dirty="0" smtClean="0">
                <a:solidFill>
                  <a:srgbClr val="0070C0"/>
                </a:solidFill>
              </a:rPr>
              <a:t> </a:t>
            </a:r>
            <a:r>
              <a:rPr lang="en-US" b="1" dirty="0" err="1" smtClean="0">
                <a:solidFill>
                  <a:srgbClr val="0070C0"/>
                </a:solidFill>
              </a:rPr>
              <a:t>lại</a:t>
            </a:r>
            <a:r>
              <a:rPr lang="en-US" b="1" dirty="0" smtClean="0">
                <a:solidFill>
                  <a:srgbClr val="0070C0"/>
                </a:solidFill>
              </a:rPr>
              <a:t> </a:t>
            </a:r>
            <a:r>
              <a:rPr lang="en-US" b="1" dirty="0" err="1" smtClean="0">
                <a:solidFill>
                  <a:srgbClr val="0070C0"/>
                </a:solidFill>
              </a:rPr>
              <a:t>mã</a:t>
            </a:r>
            <a:r>
              <a:rPr lang="en-US" b="1" dirty="0" smtClean="0">
                <a:solidFill>
                  <a:srgbClr val="0070C0"/>
                </a:solidFill>
              </a:rPr>
              <a:t> </a:t>
            </a:r>
            <a:r>
              <a:rPr lang="en-US" b="1" dirty="0" err="1" smtClean="0">
                <a:solidFill>
                  <a:srgbClr val="0070C0"/>
                </a:solidFill>
              </a:rPr>
              <a:t>nguồn</a:t>
            </a:r>
            <a:endParaRPr lang="en-US" b="1" dirty="0">
              <a:solidFill>
                <a:srgbClr val="0070C0"/>
              </a:solidFill>
            </a:endParaRPr>
          </a:p>
        </p:txBody>
      </p:sp>
      <p:sp>
        <p:nvSpPr>
          <p:cNvPr id="3" name="Content Placeholder 2"/>
          <p:cNvSpPr>
            <a:spLocks noGrp="1"/>
          </p:cNvSpPr>
          <p:nvPr>
            <p:ph idx="1"/>
          </p:nvPr>
        </p:nvSpPr>
        <p:spPr>
          <a:xfrm>
            <a:off x="838200" y="990600"/>
            <a:ext cx="3509642" cy="4953000"/>
          </a:xfrm>
        </p:spPr>
        <p:txBody>
          <a:bodyPr>
            <a:noAutofit/>
          </a:bodyPr>
          <a:lstStyle/>
          <a:p>
            <a:pPr algn="just"/>
            <a:r>
              <a:rPr lang="vi-VN" sz="2800" b="1" dirty="0" smtClean="0"/>
              <a:t>Framework</a:t>
            </a:r>
            <a:r>
              <a:rPr lang="vi-VN" sz="2800" dirty="0"/>
              <a:t>: là một cấu trúc đã có sẵn để bạn đưa code vào. Trong trường hợp HĐT, một framework bao gồm một số lớp được viết trước, cùng với tài liệu miêu tả hướng dẫn lập trình viên các quy tắc phải tuân theo. </a:t>
            </a: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55</a:t>
            </a:fld>
            <a:endParaRPr lang="en-US" dirty="0">
              <a:solidFill>
                <a:srgbClr val="7F7F7F"/>
              </a:solidFill>
            </a:endParaRPr>
          </a:p>
        </p:txBody>
      </p:sp>
      <p:pic>
        <p:nvPicPr>
          <p:cNvPr id="1026" name="Picture 2" descr="10 best web development frameworks in 2020 (backend &amp; front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149051"/>
            <a:ext cx="6781800" cy="4896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2245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Phân</a:t>
            </a:r>
            <a:r>
              <a:rPr lang="en-US" b="1" dirty="0" smtClean="0">
                <a:solidFill>
                  <a:srgbClr val="0070C0"/>
                </a:solidFill>
              </a:rPr>
              <a:t> </a:t>
            </a:r>
            <a:r>
              <a:rPr lang="en-US" b="1" dirty="0" err="1" smtClean="0">
                <a:solidFill>
                  <a:srgbClr val="0070C0"/>
                </a:solidFill>
              </a:rPr>
              <a:t>tích</a:t>
            </a:r>
            <a:r>
              <a:rPr lang="en-US" b="1" dirty="0" smtClean="0">
                <a:solidFill>
                  <a:srgbClr val="0070C0"/>
                </a:solidFill>
              </a:rPr>
              <a:t> </a:t>
            </a:r>
            <a:r>
              <a:rPr lang="en-US" b="1" dirty="0" err="1" smtClean="0">
                <a:solidFill>
                  <a:srgbClr val="0070C0"/>
                </a:solidFill>
              </a:rPr>
              <a:t>thiết</a:t>
            </a:r>
            <a:r>
              <a:rPr lang="en-US" b="1" dirty="0" smtClean="0">
                <a:solidFill>
                  <a:srgbClr val="0070C0"/>
                </a:solidFill>
              </a:rPr>
              <a:t> </a:t>
            </a:r>
            <a:r>
              <a:rPr lang="en-US" b="1" dirty="0" err="1" smtClean="0">
                <a:solidFill>
                  <a:srgbClr val="0070C0"/>
                </a:solidFill>
              </a:rPr>
              <a:t>kế</a:t>
            </a:r>
            <a:endParaRPr lang="en-US" b="1" dirty="0">
              <a:solidFill>
                <a:srgbClr val="0070C0"/>
              </a:solidFill>
            </a:endParaRPr>
          </a:p>
        </p:txBody>
      </p:sp>
      <p:sp>
        <p:nvSpPr>
          <p:cNvPr id="3" name="Content Placeholder 2"/>
          <p:cNvSpPr>
            <a:spLocks noGrp="1"/>
          </p:cNvSpPr>
          <p:nvPr>
            <p:ph idx="1"/>
          </p:nvPr>
        </p:nvSpPr>
        <p:spPr>
          <a:xfrm>
            <a:off x="1143000" y="1100886"/>
            <a:ext cx="9753600" cy="4953000"/>
          </a:xfrm>
        </p:spPr>
        <p:txBody>
          <a:bodyPr>
            <a:noAutofit/>
          </a:bodyPr>
          <a:lstStyle/>
          <a:p>
            <a:r>
              <a:rPr lang="en-US" sz="2800" dirty="0" err="1" smtClean="0"/>
              <a:t>Mục</a:t>
            </a:r>
            <a:r>
              <a:rPr lang="en-US" sz="2800" dirty="0" smtClean="0"/>
              <a:t> </a:t>
            </a:r>
            <a:r>
              <a:rPr lang="en-US" sz="2800" dirty="0" err="1"/>
              <a:t>đích</a:t>
            </a:r>
            <a:r>
              <a:rPr lang="en-US" sz="2800" dirty="0"/>
              <a:t> </a:t>
            </a:r>
            <a:r>
              <a:rPr lang="en-US" sz="2800" dirty="0" err="1"/>
              <a:t>của</a:t>
            </a:r>
            <a:r>
              <a:rPr lang="en-US" sz="2800" dirty="0"/>
              <a:t> </a:t>
            </a:r>
            <a:r>
              <a:rPr lang="en-US" sz="2800" dirty="0" err="1"/>
              <a:t>Phân</a:t>
            </a:r>
            <a:r>
              <a:rPr lang="en-US" sz="2800" dirty="0"/>
              <a:t> </a:t>
            </a:r>
            <a:r>
              <a:rPr lang="en-US" sz="2800" dirty="0" err="1"/>
              <a:t>tích</a:t>
            </a:r>
            <a:r>
              <a:rPr lang="en-US" sz="2800" dirty="0"/>
              <a:t> </a:t>
            </a:r>
            <a:r>
              <a:rPr lang="en-US" sz="2800" dirty="0" err="1"/>
              <a:t>và</a:t>
            </a:r>
            <a:r>
              <a:rPr lang="en-US" sz="2800" dirty="0"/>
              <a:t> </a:t>
            </a:r>
            <a:r>
              <a:rPr lang="en-US" sz="2800" dirty="0" err="1"/>
              <a:t>thiết</a:t>
            </a:r>
            <a:r>
              <a:rPr lang="en-US" sz="2800" dirty="0"/>
              <a:t> </a:t>
            </a:r>
            <a:r>
              <a:rPr lang="en-US" sz="2800" dirty="0" err="1"/>
              <a:t>kế</a:t>
            </a:r>
            <a:r>
              <a:rPr lang="en-US" sz="2800" dirty="0"/>
              <a:t> </a:t>
            </a:r>
            <a:r>
              <a:rPr lang="en-US" sz="2800" dirty="0" err="1"/>
              <a:t>hệ</a:t>
            </a:r>
            <a:r>
              <a:rPr lang="en-US" sz="2800" dirty="0"/>
              <a:t> </a:t>
            </a:r>
            <a:r>
              <a:rPr lang="en-US" sz="2800" dirty="0" err="1"/>
              <a:t>thống</a:t>
            </a:r>
            <a:r>
              <a:rPr lang="en-US" sz="2800" dirty="0"/>
              <a:t> </a:t>
            </a:r>
            <a:r>
              <a:rPr lang="en-US" sz="2800" dirty="0" err="1"/>
              <a:t>thông</a:t>
            </a:r>
            <a:r>
              <a:rPr lang="en-US" sz="2800" dirty="0"/>
              <a:t> </a:t>
            </a:r>
            <a:r>
              <a:rPr lang="en-US" sz="2800" dirty="0" smtClean="0"/>
              <a:t>tin?</a:t>
            </a:r>
            <a:endParaRPr lang="en-US" sz="2800" dirty="0"/>
          </a:p>
          <a:p>
            <a:pPr lvl="1"/>
            <a:r>
              <a:rPr lang="en-US" sz="2600" dirty="0" smtClean="0"/>
              <a:t>HTTT </a:t>
            </a:r>
            <a:r>
              <a:rPr lang="en-US" sz="2600" dirty="0" err="1"/>
              <a:t>nào</a:t>
            </a:r>
            <a:r>
              <a:rPr lang="en-US" sz="2600" dirty="0"/>
              <a:t> </a:t>
            </a:r>
            <a:r>
              <a:rPr lang="en-US" sz="2600" dirty="0" err="1"/>
              <a:t>cũng</a:t>
            </a:r>
            <a:r>
              <a:rPr lang="en-US" sz="2600" dirty="0"/>
              <a:t> </a:t>
            </a:r>
            <a:r>
              <a:rPr lang="en-US" sz="2600" dirty="0" err="1"/>
              <a:t>có</a:t>
            </a:r>
            <a:r>
              <a:rPr lang="en-US" sz="2600" dirty="0"/>
              <a:t> </a:t>
            </a:r>
            <a:r>
              <a:rPr lang="en-US" sz="2600" dirty="0" err="1"/>
              <a:t>một</a:t>
            </a:r>
            <a:r>
              <a:rPr lang="en-US" sz="2600" dirty="0"/>
              <a:t> </a:t>
            </a:r>
            <a:r>
              <a:rPr lang="en-US" sz="2600" dirty="0" err="1"/>
              <a:t>chu</a:t>
            </a:r>
            <a:r>
              <a:rPr lang="en-US" sz="2600" dirty="0"/>
              <a:t> </a:t>
            </a:r>
            <a:r>
              <a:rPr lang="en-US" sz="2600" dirty="0" err="1"/>
              <a:t>trình</a:t>
            </a:r>
            <a:r>
              <a:rPr lang="en-US" sz="2600" dirty="0"/>
              <a:t> </a:t>
            </a:r>
            <a:r>
              <a:rPr lang="en-US" sz="2600" dirty="0" err="1"/>
              <a:t>sống</a:t>
            </a:r>
            <a:r>
              <a:rPr lang="en-US" sz="2600" dirty="0"/>
              <a:t> (lifecycle)</a:t>
            </a:r>
          </a:p>
          <a:p>
            <a:pPr lvl="1"/>
            <a:r>
              <a:rPr lang="vi-VN" sz="2600" dirty="0" smtClean="0"/>
              <a:t>Các </a:t>
            </a:r>
            <a:r>
              <a:rPr lang="vi-VN" sz="2600" dirty="0"/>
              <a:t>giai đoạn chính: </a:t>
            </a:r>
            <a:endParaRPr lang="en-US" sz="2600" dirty="0" smtClean="0"/>
          </a:p>
          <a:p>
            <a:pPr lvl="2"/>
            <a:r>
              <a:rPr lang="vi-VN" sz="2400" dirty="0" smtClean="0"/>
              <a:t>Tìm </a:t>
            </a:r>
            <a:r>
              <a:rPr lang="vi-VN" sz="2400" dirty="0"/>
              <a:t>hiểu nhu </a:t>
            </a:r>
            <a:r>
              <a:rPr lang="vi-VN" sz="2400" dirty="0" smtClean="0"/>
              <a:t>cầu</a:t>
            </a:r>
            <a:r>
              <a:rPr lang="en-US" sz="2400" dirty="0" smtClean="0"/>
              <a:t>.</a:t>
            </a:r>
          </a:p>
          <a:p>
            <a:pPr lvl="2"/>
            <a:r>
              <a:rPr lang="vi-VN" sz="2400" dirty="0" smtClean="0"/>
              <a:t>Phân tích</a:t>
            </a:r>
            <a:endParaRPr lang="en-US" sz="2400" dirty="0" smtClean="0"/>
          </a:p>
          <a:p>
            <a:pPr lvl="2"/>
            <a:r>
              <a:rPr lang="vi-VN" sz="2400" dirty="0" smtClean="0"/>
              <a:t>Thiết kế</a:t>
            </a:r>
            <a:endParaRPr lang="en-US" sz="2400" dirty="0" smtClean="0"/>
          </a:p>
          <a:p>
            <a:pPr lvl="2"/>
            <a:r>
              <a:rPr lang="vi-VN" sz="2400" dirty="0" smtClean="0"/>
              <a:t>Cài đặt</a:t>
            </a:r>
            <a:endParaRPr lang="en-US" sz="2400" dirty="0" smtClean="0"/>
          </a:p>
          <a:p>
            <a:pPr lvl="2"/>
            <a:r>
              <a:rPr lang="vi-VN" sz="2400" dirty="0" smtClean="0"/>
              <a:t>Khai </a:t>
            </a:r>
            <a:r>
              <a:rPr lang="vi-VN" sz="2400" dirty="0"/>
              <a:t>thác và bảo dưỡng</a:t>
            </a:r>
          </a:p>
          <a:p>
            <a:pPr lvl="1"/>
            <a:r>
              <a:rPr lang="en-US" sz="2600" dirty="0" err="1" smtClean="0"/>
              <a:t>Có</a:t>
            </a:r>
            <a:r>
              <a:rPr lang="en-US" sz="2600" dirty="0" smtClean="0"/>
              <a:t> </a:t>
            </a:r>
            <a:r>
              <a:rPr lang="en-US" sz="2600" dirty="0" err="1"/>
              <a:t>thể</a:t>
            </a:r>
            <a:r>
              <a:rPr lang="en-US" sz="2600" dirty="0"/>
              <a:t> </a:t>
            </a:r>
            <a:r>
              <a:rPr lang="en-US" sz="2600" dirty="0" err="1"/>
              <a:t>tuyến</a:t>
            </a:r>
            <a:r>
              <a:rPr lang="en-US" sz="2600" dirty="0"/>
              <a:t> </a:t>
            </a:r>
            <a:r>
              <a:rPr lang="en-US" sz="2600" dirty="0" err="1"/>
              <a:t>tính</a:t>
            </a:r>
            <a:r>
              <a:rPr lang="en-US" sz="2600" dirty="0"/>
              <a:t> (</a:t>
            </a:r>
            <a:r>
              <a:rPr lang="en-US" sz="2600" dirty="0" err="1"/>
              <a:t>tuần</a:t>
            </a:r>
            <a:r>
              <a:rPr lang="en-US" sz="2600" dirty="0"/>
              <a:t> </a:t>
            </a:r>
            <a:r>
              <a:rPr lang="en-US" sz="2600" dirty="0" err="1"/>
              <a:t>tự</a:t>
            </a:r>
            <a:r>
              <a:rPr lang="en-US" sz="2600" dirty="0"/>
              <a:t>), </a:t>
            </a:r>
            <a:r>
              <a:rPr lang="en-US" sz="2600" dirty="0" err="1" smtClean="0"/>
              <a:t>hoặc</a:t>
            </a:r>
            <a:r>
              <a:rPr lang="en-US" sz="2600" dirty="0" smtClean="0"/>
              <a:t> </a:t>
            </a:r>
            <a:r>
              <a:rPr lang="en-US" sz="2600" dirty="0" err="1" smtClean="0"/>
              <a:t>Có</a:t>
            </a:r>
            <a:r>
              <a:rPr lang="en-US" sz="2600" dirty="0" smtClean="0"/>
              <a:t> </a:t>
            </a:r>
            <a:r>
              <a:rPr lang="en-US" sz="2600" dirty="0" err="1"/>
              <a:t>thể</a:t>
            </a:r>
            <a:r>
              <a:rPr lang="en-US" sz="2600" dirty="0"/>
              <a:t> </a:t>
            </a:r>
            <a:r>
              <a:rPr lang="en-US" sz="2600" dirty="0" err="1"/>
              <a:t>lặp</a:t>
            </a:r>
            <a:r>
              <a:rPr lang="en-US" sz="2600" dirty="0"/>
              <a:t> </a:t>
            </a:r>
            <a:r>
              <a:rPr lang="en-US" sz="2600" dirty="0" err="1"/>
              <a:t>lại</a:t>
            </a:r>
            <a:r>
              <a:rPr lang="en-US" sz="2600" dirty="0"/>
              <a:t> </a:t>
            </a:r>
            <a:r>
              <a:rPr lang="en-US" sz="2600" dirty="0" err="1"/>
              <a:t>các</a:t>
            </a:r>
            <a:r>
              <a:rPr lang="en-US" sz="2600" dirty="0"/>
              <a:t> </a:t>
            </a:r>
            <a:r>
              <a:rPr lang="en-US" sz="2600" dirty="0" err="1"/>
              <a:t>giai</a:t>
            </a:r>
            <a:r>
              <a:rPr lang="en-US" sz="2600" dirty="0"/>
              <a:t> </a:t>
            </a:r>
            <a:r>
              <a:rPr lang="en-US" sz="2600" dirty="0" err="1"/>
              <a:t>đoạn</a:t>
            </a:r>
            <a:endParaRPr lang="en-US" sz="2600" dirty="0"/>
          </a:p>
          <a:p>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56</a:t>
            </a:fld>
            <a:endParaRPr lang="en-US" dirty="0">
              <a:solidFill>
                <a:srgbClr val="7F7F7F"/>
              </a:solidFill>
            </a:endParaRPr>
          </a:p>
        </p:txBody>
      </p:sp>
    </p:spTree>
    <p:extLst>
      <p:ext uri="{BB962C8B-B14F-4D97-AF65-F5344CB8AC3E}">
        <p14:creationId xmlns:p14="http://schemas.microsoft.com/office/powerpoint/2010/main" val="6873628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143000" y="1100886"/>
            <a:ext cx="9753600" cy="4953000"/>
          </a:xfrm>
        </p:spPr>
        <p:txBody>
          <a:bodyPr>
            <a:noAutofit/>
          </a:bodyPr>
          <a:lstStyle/>
          <a:p>
            <a:pPr marL="341313" lvl="2" indent="0">
              <a:buNone/>
            </a:pPr>
            <a:r>
              <a:rPr lang="en-US" sz="2400" dirty="0" err="1" smtClean="0"/>
              <a:t>Sơ</a:t>
            </a:r>
            <a:r>
              <a:rPr lang="en-US" sz="2400" dirty="0" smtClean="0"/>
              <a:t> </a:t>
            </a:r>
            <a:r>
              <a:rPr lang="en-US" sz="2400" dirty="0" err="1" smtClean="0"/>
              <a:t>bộ</a:t>
            </a:r>
            <a:r>
              <a:rPr lang="en-US" sz="2400" dirty="0" smtClean="0"/>
              <a:t> </a:t>
            </a:r>
            <a:r>
              <a:rPr lang="en-US" sz="2400" dirty="0" err="1" smtClean="0"/>
              <a:t>các</a:t>
            </a:r>
            <a:r>
              <a:rPr lang="en-US" sz="2400" dirty="0" smtClean="0"/>
              <a:t> </a:t>
            </a:r>
            <a:r>
              <a:rPr lang="en-US" sz="2400" dirty="0" err="1" smtClean="0"/>
              <a:t>công</a:t>
            </a:r>
            <a:r>
              <a:rPr lang="en-US" sz="2400" dirty="0" smtClean="0"/>
              <a:t> </a:t>
            </a:r>
            <a:r>
              <a:rPr lang="en-US" sz="2400" dirty="0" err="1" smtClean="0"/>
              <a:t>việc</a:t>
            </a:r>
            <a:r>
              <a:rPr lang="en-US" sz="2400" dirty="0" smtClean="0"/>
              <a:t> </a:t>
            </a:r>
            <a:r>
              <a:rPr lang="en-US" sz="2400" dirty="0" err="1" smtClean="0"/>
              <a:t>của</a:t>
            </a:r>
            <a:r>
              <a:rPr lang="en-US" sz="2400" dirty="0" smtClean="0"/>
              <a:t> </a:t>
            </a:r>
            <a:r>
              <a:rPr lang="en-US" sz="2400" dirty="0" err="1" smtClean="0"/>
              <a:t>từng</a:t>
            </a:r>
            <a:r>
              <a:rPr lang="en-US" sz="2400" dirty="0" smtClean="0"/>
              <a:t> </a:t>
            </a:r>
            <a:r>
              <a:rPr lang="en-US" sz="2400" dirty="0" err="1" smtClean="0"/>
              <a:t>giai</a:t>
            </a:r>
            <a:r>
              <a:rPr lang="en-US" sz="2400" dirty="0" smtClean="0"/>
              <a:t> </a:t>
            </a:r>
            <a:r>
              <a:rPr lang="en-US" sz="2400" dirty="0" err="1" smtClean="0"/>
              <a:t>đoạn</a:t>
            </a:r>
            <a:r>
              <a:rPr lang="en-US" sz="2400" dirty="0" smtClean="0"/>
              <a:t>?</a:t>
            </a:r>
          </a:p>
          <a:p>
            <a:pPr lvl="2"/>
            <a:r>
              <a:rPr lang="vi-VN" sz="2400" dirty="0" smtClean="0"/>
              <a:t>Tìm </a:t>
            </a:r>
            <a:r>
              <a:rPr lang="vi-VN" sz="2400" dirty="0"/>
              <a:t>hiểu nhu </a:t>
            </a:r>
            <a:r>
              <a:rPr lang="vi-VN" sz="2400" dirty="0" smtClean="0"/>
              <a:t>cầu</a:t>
            </a:r>
            <a:r>
              <a:rPr lang="en-US" sz="2400" dirty="0" smtClean="0"/>
              <a:t>.</a:t>
            </a:r>
          </a:p>
          <a:p>
            <a:pPr lvl="2"/>
            <a:r>
              <a:rPr lang="vi-VN" sz="2400" dirty="0" smtClean="0"/>
              <a:t>Phân tích</a:t>
            </a:r>
            <a:endParaRPr lang="en-US" sz="2400" dirty="0" smtClean="0"/>
          </a:p>
          <a:p>
            <a:pPr lvl="2"/>
            <a:r>
              <a:rPr lang="vi-VN" sz="2400" dirty="0" smtClean="0"/>
              <a:t>Thiết kế</a:t>
            </a:r>
            <a:endParaRPr lang="en-US" sz="2400" dirty="0" smtClean="0"/>
          </a:p>
          <a:p>
            <a:pPr lvl="2"/>
            <a:r>
              <a:rPr lang="vi-VN" sz="2400" dirty="0" smtClean="0"/>
              <a:t>Cài đặt</a:t>
            </a:r>
            <a:endParaRPr lang="en-US" sz="2400" dirty="0" smtClean="0"/>
          </a:p>
          <a:p>
            <a:pPr lvl="2"/>
            <a:r>
              <a:rPr lang="vi-VN" sz="2400" dirty="0" smtClean="0"/>
              <a:t>Khai </a:t>
            </a:r>
            <a:r>
              <a:rPr lang="vi-VN" sz="2400" dirty="0"/>
              <a:t>thác và bảo dưỡng</a:t>
            </a:r>
          </a:p>
          <a:p>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57</a:t>
            </a:fld>
            <a:endParaRPr lang="en-US" dirty="0">
              <a:solidFill>
                <a:srgbClr val="7F7F7F"/>
              </a:solidFill>
            </a:endParaRPr>
          </a:p>
        </p:txBody>
      </p:sp>
    </p:spTree>
    <p:extLst>
      <p:ext uri="{BB962C8B-B14F-4D97-AF65-F5344CB8AC3E}">
        <p14:creationId xmlns:p14="http://schemas.microsoft.com/office/powerpoint/2010/main" val="7578765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Phân</a:t>
            </a:r>
            <a:r>
              <a:rPr lang="en-US" b="1" dirty="0">
                <a:solidFill>
                  <a:srgbClr val="0070C0"/>
                </a:solidFill>
              </a:rPr>
              <a:t> </a:t>
            </a:r>
            <a:r>
              <a:rPr lang="en-US" b="1" dirty="0" err="1">
                <a:solidFill>
                  <a:srgbClr val="0070C0"/>
                </a:solidFill>
              </a:rPr>
              <a:t>tích</a:t>
            </a:r>
            <a:r>
              <a:rPr lang="en-US" b="1" dirty="0">
                <a:solidFill>
                  <a:srgbClr val="0070C0"/>
                </a:solidFill>
              </a:rPr>
              <a:t> </a:t>
            </a:r>
            <a:r>
              <a:rPr lang="en-US" b="1" dirty="0" err="1">
                <a:solidFill>
                  <a:srgbClr val="0070C0"/>
                </a:solidFill>
              </a:rPr>
              <a:t>thiết</a:t>
            </a:r>
            <a:r>
              <a:rPr lang="en-US" b="1" dirty="0">
                <a:solidFill>
                  <a:srgbClr val="0070C0"/>
                </a:solidFill>
              </a:rPr>
              <a:t> </a:t>
            </a:r>
            <a:r>
              <a:rPr lang="en-US" b="1" dirty="0" err="1">
                <a:solidFill>
                  <a:srgbClr val="0070C0"/>
                </a:solidFill>
              </a:rPr>
              <a:t>kế</a:t>
            </a:r>
            <a:endParaRPr lang="en-US" b="1" dirty="0">
              <a:solidFill>
                <a:srgbClr val="0070C0"/>
              </a:solidFill>
            </a:endParaRPr>
          </a:p>
        </p:txBody>
      </p:sp>
      <p:sp>
        <p:nvSpPr>
          <p:cNvPr id="3" name="Content Placeholder 2"/>
          <p:cNvSpPr>
            <a:spLocks noGrp="1"/>
          </p:cNvSpPr>
          <p:nvPr>
            <p:ph idx="1"/>
          </p:nvPr>
        </p:nvSpPr>
        <p:spPr>
          <a:xfrm>
            <a:off x="1219200" y="1563896"/>
            <a:ext cx="10600684" cy="4953000"/>
          </a:xfrm>
        </p:spPr>
        <p:txBody>
          <a:bodyPr>
            <a:noAutofit/>
          </a:bodyPr>
          <a:lstStyle/>
          <a:p>
            <a:r>
              <a:rPr lang="en-US" sz="2800" dirty="0" err="1" smtClean="0"/>
              <a:t>Giai</a:t>
            </a:r>
            <a:r>
              <a:rPr lang="en-US" sz="2800" dirty="0" smtClean="0"/>
              <a:t> </a:t>
            </a:r>
            <a:r>
              <a:rPr lang="en-US" sz="2800" dirty="0" err="1"/>
              <a:t>đoạn</a:t>
            </a:r>
            <a:r>
              <a:rPr lang="en-US" sz="2800" dirty="0"/>
              <a:t> </a:t>
            </a:r>
            <a:r>
              <a:rPr lang="en-US" sz="2800" b="1" dirty="0" err="1"/>
              <a:t>Tìm</a:t>
            </a:r>
            <a:r>
              <a:rPr lang="en-US" sz="2800" b="1" dirty="0"/>
              <a:t> </a:t>
            </a:r>
            <a:r>
              <a:rPr lang="en-US" sz="2800" b="1" dirty="0" err="1"/>
              <a:t>hiểu</a:t>
            </a:r>
            <a:r>
              <a:rPr lang="en-US" sz="2800" b="1" dirty="0"/>
              <a:t> </a:t>
            </a:r>
            <a:r>
              <a:rPr lang="en-US" sz="2800" b="1" dirty="0" err="1"/>
              <a:t>nhu</a:t>
            </a:r>
            <a:r>
              <a:rPr lang="en-US" sz="2800" b="1" dirty="0"/>
              <a:t> </a:t>
            </a:r>
            <a:r>
              <a:rPr lang="en-US" sz="2800" b="1" dirty="0" err="1"/>
              <a:t>cầu</a:t>
            </a:r>
            <a:endParaRPr lang="en-US" sz="2800" dirty="0"/>
          </a:p>
          <a:p>
            <a:pPr marL="0" indent="0">
              <a:buNone/>
            </a:pPr>
            <a:r>
              <a:rPr lang="en-US" sz="2800" dirty="0" smtClean="0"/>
              <a:t>	</a:t>
            </a:r>
            <a:r>
              <a:rPr lang="vi-VN" sz="2800" dirty="0" smtClean="0"/>
              <a:t>Làm </a:t>
            </a:r>
            <a:r>
              <a:rPr lang="vi-VN" sz="2800" dirty="0"/>
              <a:t>rõ HTTT được xây dựng phải đáp ứng những nhu cầu gì của người dùng (nhu cầu trước mắt &amp; tương lai, nhu cầu tường minh &amp; tiềm ẩn)</a:t>
            </a:r>
          </a:p>
          <a:p>
            <a:r>
              <a:rPr lang="en-US" sz="2800" dirty="0" err="1" smtClean="0"/>
              <a:t>Giai</a:t>
            </a:r>
            <a:r>
              <a:rPr lang="en-US" sz="2800" dirty="0" smtClean="0"/>
              <a:t> </a:t>
            </a:r>
            <a:r>
              <a:rPr lang="en-US" sz="2800" dirty="0" err="1"/>
              <a:t>đoạn</a:t>
            </a:r>
            <a:r>
              <a:rPr lang="en-US" sz="2800" dirty="0"/>
              <a:t> </a:t>
            </a:r>
            <a:r>
              <a:rPr lang="en-US" sz="2800" b="1" dirty="0" err="1"/>
              <a:t>Phân</a:t>
            </a:r>
            <a:r>
              <a:rPr lang="en-US" sz="2800" b="1" dirty="0"/>
              <a:t> </a:t>
            </a:r>
            <a:r>
              <a:rPr lang="en-US" sz="2800" b="1" dirty="0" err="1"/>
              <a:t>tích</a:t>
            </a:r>
            <a:endParaRPr lang="en-US" sz="2800" dirty="0"/>
          </a:p>
          <a:p>
            <a:pPr marL="0" indent="0">
              <a:buNone/>
            </a:pPr>
            <a:r>
              <a:rPr lang="en-US" sz="2800" dirty="0" smtClean="0"/>
              <a:t>	</a:t>
            </a:r>
            <a:r>
              <a:rPr lang="en-US" sz="2800" dirty="0" err="1" smtClean="0"/>
              <a:t>Đi</a:t>
            </a:r>
            <a:r>
              <a:rPr lang="en-US" sz="2800" dirty="0" smtClean="0"/>
              <a:t> </a:t>
            </a:r>
            <a:r>
              <a:rPr lang="en-US" sz="2800" dirty="0" err="1"/>
              <a:t>sâu</a:t>
            </a:r>
            <a:r>
              <a:rPr lang="en-US" sz="2800" dirty="0"/>
              <a:t> </a:t>
            </a:r>
            <a:r>
              <a:rPr lang="en-US" sz="2800" dirty="0" err="1"/>
              <a:t>vào</a:t>
            </a:r>
            <a:r>
              <a:rPr lang="en-US" sz="2800" dirty="0"/>
              <a:t> </a:t>
            </a:r>
            <a:r>
              <a:rPr lang="en-US" sz="2800" dirty="0" err="1"/>
              <a:t>bản</a:t>
            </a:r>
            <a:r>
              <a:rPr lang="en-US" sz="2800" dirty="0"/>
              <a:t> </a:t>
            </a:r>
            <a:r>
              <a:rPr lang="en-US" sz="2800" dirty="0" err="1"/>
              <a:t>chất</a:t>
            </a:r>
            <a:r>
              <a:rPr lang="en-US" sz="2800" dirty="0"/>
              <a:t> </a:t>
            </a:r>
            <a:r>
              <a:rPr lang="en-US" sz="2800" dirty="0" err="1"/>
              <a:t>và</a:t>
            </a:r>
            <a:r>
              <a:rPr lang="en-US" sz="2800" dirty="0"/>
              <a:t> chi </a:t>
            </a:r>
            <a:r>
              <a:rPr lang="en-US" sz="2800" dirty="0" err="1"/>
              <a:t>tiết</a:t>
            </a:r>
            <a:r>
              <a:rPr lang="en-US" sz="2800" dirty="0"/>
              <a:t> </a:t>
            </a:r>
            <a:r>
              <a:rPr lang="en-US" sz="2800" dirty="0" err="1"/>
              <a:t>của</a:t>
            </a:r>
            <a:r>
              <a:rPr lang="en-US" sz="2800" dirty="0"/>
              <a:t> HT, </a:t>
            </a:r>
            <a:r>
              <a:rPr lang="en-US" sz="2800" dirty="0" err="1"/>
              <a:t>cho</a:t>
            </a:r>
            <a:r>
              <a:rPr lang="en-US" sz="2800" dirty="0"/>
              <a:t> </a:t>
            </a:r>
            <a:r>
              <a:rPr lang="en-US" sz="2800" dirty="0" err="1"/>
              <a:t>thấy</a:t>
            </a:r>
            <a:r>
              <a:rPr lang="en-US" sz="2800" dirty="0"/>
              <a:t> HT </a:t>
            </a:r>
            <a:r>
              <a:rPr lang="en-US" sz="2800" dirty="0" err="1"/>
              <a:t>phải</a:t>
            </a:r>
            <a:r>
              <a:rPr lang="en-US" sz="2800" dirty="0"/>
              <a:t> </a:t>
            </a:r>
            <a:r>
              <a:rPr lang="en-US" sz="2800" dirty="0" err="1"/>
              <a:t>thực</a:t>
            </a:r>
            <a:r>
              <a:rPr lang="en-US" sz="2800" dirty="0"/>
              <a:t> </a:t>
            </a:r>
            <a:r>
              <a:rPr lang="en-US" sz="2800" dirty="0" err="1"/>
              <a:t>hiện</a:t>
            </a:r>
            <a:r>
              <a:rPr lang="en-US" sz="2800" dirty="0"/>
              <a:t> </a:t>
            </a:r>
            <a:r>
              <a:rPr lang="en-US" sz="2800" dirty="0" err="1"/>
              <a:t>những</a:t>
            </a:r>
            <a:r>
              <a:rPr lang="en-US" sz="2800" dirty="0"/>
              <a:t> </a:t>
            </a:r>
            <a:r>
              <a:rPr lang="en-US" sz="2800" dirty="0" err="1"/>
              <a:t>việc</a:t>
            </a:r>
            <a:r>
              <a:rPr lang="en-US" sz="2800" dirty="0"/>
              <a:t> </a:t>
            </a:r>
            <a:r>
              <a:rPr lang="en-US" sz="2800" dirty="0" err="1"/>
              <a:t>gì</a:t>
            </a:r>
            <a:r>
              <a:rPr lang="en-US" sz="2800" dirty="0"/>
              <a:t> </a:t>
            </a:r>
            <a:r>
              <a:rPr lang="en-US" sz="2800" dirty="0" err="1"/>
              <a:t>và</a:t>
            </a:r>
            <a:r>
              <a:rPr lang="en-US" sz="2800" dirty="0"/>
              <a:t> </a:t>
            </a:r>
            <a:r>
              <a:rPr lang="en-US" sz="2800" dirty="0" err="1"/>
              <a:t>các</a:t>
            </a:r>
            <a:r>
              <a:rPr lang="en-US" sz="2800" dirty="0"/>
              <a:t> </a:t>
            </a:r>
            <a:r>
              <a:rPr lang="en-US" sz="2800" dirty="0" err="1"/>
              <a:t>dữ</a:t>
            </a:r>
            <a:r>
              <a:rPr lang="en-US" sz="2800" dirty="0"/>
              <a:t> </a:t>
            </a:r>
            <a:r>
              <a:rPr lang="en-US" sz="2800" dirty="0" err="1"/>
              <a:t>liệu</a:t>
            </a:r>
            <a:r>
              <a:rPr lang="en-US" sz="2800" dirty="0"/>
              <a:t> </a:t>
            </a:r>
            <a:r>
              <a:rPr lang="en-US" sz="2800" dirty="0" err="1"/>
              <a:t>mà</a:t>
            </a:r>
            <a:r>
              <a:rPr lang="en-US" sz="2800" dirty="0"/>
              <a:t> </a:t>
            </a:r>
            <a:r>
              <a:rPr lang="en-US" sz="2800" dirty="0" err="1"/>
              <a:t>nó</a:t>
            </a:r>
            <a:r>
              <a:rPr lang="en-US" sz="2800" dirty="0"/>
              <a:t> </a:t>
            </a:r>
            <a:r>
              <a:rPr lang="en-US" sz="2800" dirty="0" err="1"/>
              <a:t>sử</a:t>
            </a:r>
            <a:r>
              <a:rPr lang="en-US" sz="2800" dirty="0"/>
              <a:t> </a:t>
            </a:r>
            <a:r>
              <a:rPr lang="en-US" sz="2800" dirty="0" err="1"/>
              <a:t>dụng</a:t>
            </a:r>
            <a:endParaRPr lang="en-US" sz="2800" dirty="0"/>
          </a:p>
          <a:p>
            <a:pPr marL="0" indent="0">
              <a:buNone/>
            </a:pPr>
            <a:endParaRPr lang="vi-VN"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58</a:t>
            </a:fld>
            <a:endParaRPr lang="en-US" dirty="0">
              <a:solidFill>
                <a:srgbClr val="7F7F7F"/>
              </a:solidFill>
            </a:endParaRPr>
          </a:p>
        </p:txBody>
      </p:sp>
    </p:spTree>
    <p:extLst>
      <p:ext uri="{BB962C8B-B14F-4D97-AF65-F5344CB8AC3E}">
        <p14:creationId xmlns:p14="http://schemas.microsoft.com/office/powerpoint/2010/main" val="41061431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Phân</a:t>
            </a:r>
            <a:r>
              <a:rPr lang="en-US" b="1" dirty="0">
                <a:solidFill>
                  <a:srgbClr val="0070C0"/>
                </a:solidFill>
              </a:rPr>
              <a:t> </a:t>
            </a:r>
            <a:r>
              <a:rPr lang="en-US" b="1" dirty="0" err="1">
                <a:solidFill>
                  <a:srgbClr val="0070C0"/>
                </a:solidFill>
              </a:rPr>
              <a:t>tích</a:t>
            </a:r>
            <a:r>
              <a:rPr lang="en-US" b="1" dirty="0">
                <a:solidFill>
                  <a:srgbClr val="0070C0"/>
                </a:solidFill>
              </a:rPr>
              <a:t> </a:t>
            </a:r>
            <a:r>
              <a:rPr lang="en-US" b="1" dirty="0" err="1">
                <a:solidFill>
                  <a:srgbClr val="0070C0"/>
                </a:solidFill>
              </a:rPr>
              <a:t>thiết</a:t>
            </a:r>
            <a:r>
              <a:rPr lang="en-US" b="1" dirty="0">
                <a:solidFill>
                  <a:srgbClr val="0070C0"/>
                </a:solidFill>
              </a:rPr>
              <a:t> </a:t>
            </a:r>
            <a:r>
              <a:rPr lang="en-US" b="1" dirty="0" err="1">
                <a:solidFill>
                  <a:srgbClr val="0070C0"/>
                </a:solidFill>
              </a:rPr>
              <a:t>kế</a:t>
            </a:r>
            <a:endParaRPr lang="en-US" b="1" dirty="0">
              <a:solidFill>
                <a:srgbClr val="0070C0"/>
              </a:solidFill>
            </a:endParaRPr>
          </a:p>
        </p:txBody>
      </p:sp>
      <p:sp>
        <p:nvSpPr>
          <p:cNvPr id="3" name="Content Placeholder 2"/>
          <p:cNvSpPr>
            <a:spLocks noGrp="1"/>
          </p:cNvSpPr>
          <p:nvPr>
            <p:ph idx="1"/>
          </p:nvPr>
        </p:nvSpPr>
        <p:spPr>
          <a:xfrm>
            <a:off x="1057916" y="820439"/>
            <a:ext cx="10600684" cy="4953000"/>
          </a:xfrm>
        </p:spPr>
        <p:txBody>
          <a:bodyPr>
            <a:noAutofit/>
          </a:bodyPr>
          <a:lstStyle/>
          <a:p>
            <a:endParaRPr lang="en-US" sz="2800" dirty="0"/>
          </a:p>
          <a:p>
            <a:r>
              <a:rPr lang="en-US" sz="2800" dirty="0" err="1"/>
              <a:t>Giai</a:t>
            </a:r>
            <a:r>
              <a:rPr lang="en-US" sz="2800" dirty="0"/>
              <a:t> </a:t>
            </a:r>
            <a:r>
              <a:rPr lang="en-US" sz="2800" dirty="0" err="1"/>
              <a:t>đoạn</a:t>
            </a:r>
            <a:r>
              <a:rPr lang="en-US" sz="2800" dirty="0"/>
              <a:t> </a:t>
            </a:r>
            <a:r>
              <a:rPr lang="en-US" sz="2800" b="1" dirty="0" err="1"/>
              <a:t>Thiết</a:t>
            </a:r>
            <a:r>
              <a:rPr lang="en-US" sz="2800" b="1" dirty="0"/>
              <a:t> </a:t>
            </a:r>
            <a:r>
              <a:rPr lang="en-US" sz="2800" b="1" dirty="0" err="1"/>
              <a:t>kế</a:t>
            </a:r>
            <a:endParaRPr lang="en-US" sz="2800" dirty="0"/>
          </a:p>
          <a:p>
            <a:pPr marL="0" indent="0">
              <a:buNone/>
            </a:pPr>
            <a:r>
              <a:rPr lang="en-US" sz="2800" dirty="0"/>
              <a:t>	</a:t>
            </a:r>
            <a:r>
              <a:rPr lang="vi-VN" sz="2800" dirty="0"/>
              <a:t>Đưa ra các quyết định thiết kế HT nhằm thỏa mãn: 1)các yêu cầu được xác định trong giai đoạn phân tích và 2)các ràng buộc thực tế</a:t>
            </a:r>
          </a:p>
          <a:p>
            <a:r>
              <a:rPr lang="en-US" sz="2800" dirty="0" err="1" smtClean="0"/>
              <a:t>Giai</a:t>
            </a:r>
            <a:r>
              <a:rPr lang="en-US" sz="2800" dirty="0" smtClean="0"/>
              <a:t> </a:t>
            </a:r>
            <a:r>
              <a:rPr lang="en-US" sz="2800" dirty="0" err="1"/>
              <a:t>đoạn</a:t>
            </a:r>
            <a:r>
              <a:rPr lang="en-US" sz="2800" dirty="0"/>
              <a:t> </a:t>
            </a:r>
            <a:r>
              <a:rPr lang="en-US" sz="2800" b="1" dirty="0" err="1"/>
              <a:t>Cài</a:t>
            </a:r>
            <a:r>
              <a:rPr lang="en-US" sz="2800" b="1" dirty="0"/>
              <a:t> </a:t>
            </a:r>
            <a:r>
              <a:rPr lang="en-US" sz="2800" b="1" dirty="0" err="1"/>
              <a:t>đặt</a:t>
            </a:r>
            <a:endParaRPr lang="en-US" sz="2800" b="1" dirty="0"/>
          </a:p>
          <a:p>
            <a:pPr marL="0" indent="0">
              <a:buNone/>
            </a:pPr>
            <a:r>
              <a:rPr lang="en-US" sz="2800" dirty="0" smtClean="0"/>
              <a:t>	</a:t>
            </a:r>
            <a:r>
              <a:rPr lang="en-US" sz="2800" dirty="0" err="1" smtClean="0"/>
              <a:t>Lập</a:t>
            </a:r>
            <a:r>
              <a:rPr lang="en-US" sz="2800" dirty="0" smtClean="0"/>
              <a:t> </a:t>
            </a:r>
            <a:r>
              <a:rPr lang="en-US" sz="2800" dirty="0" err="1"/>
              <a:t>trình</a:t>
            </a:r>
            <a:r>
              <a:rPr lang="en-US" sz="2800" dirty="0"/>
              <a:t> </a:t>
            </a:r>
            <a:r>
              <a:rPr lang="en-US" sz="2800" dirty="0" err="1"/>
              <a:t>và</a:t>
            </a:r>
            <a:r>
              <a:rPr lang="en-US" sz="2800" dirty="0"/>
              <a:t> </a:t>
            </a:r>
            <a:r>
              <a:rPr lang="en-US" sz="2800" dirty="0" err="1"/>
              <a:t>kiểm</a:t>
            </a:r>
            <a:r>
              <a:rPr lang="en-US" sz="2800" dirty="0"/>
              <a:t> </a:t>
            </a:r>
            <a:r>
              <a:rPr lang="en-US" sz="2800" dirty="0" err="1"/>
              <a:t>thử</a:t>
            </a:r>
            <a:endParaRPr lang="en-US" sz="2800" dirty="0"/>
          </a:p>
          <a:p>
            <a:r>
              <a:rPr lang="vi-VN" sz="2800" dirty="0" smtClean="0"/>
              <a:t>Giai </a:t>
            </a:r>
            <a:r>
              <a:rPr lang="vi-VN" sz="2800" dirty="0"/>
              <a:t>đoạn </a:t>
            </a:r>
            <a:r>
              <a:rPr lang="vi-VN" sz="2800" b="1" dirty="0"/>
              <a:t>Khai thác và bảo dưỡng</a:t>
            </a:r>
          </a:p>
          <a:p>
            <a:pPr marL="0" indent="0">
              <a:buNone/>
            </a:pPr>
            <a:r>
              <a:rPr lang="en-US" sz="2800" dirty="0" smtClean="0"/>
              <a:t>	</a:t>
            </a:r>
            <a:r>
              <a:rPr lang="vi-VN" sz="2800" dirty="0" smtClean="0"/>
              <a:t>Đưa </a:t>
            </a:r>
            <a:r>
              <a:rPr lang="vi-VN" sz="2800" dirty="0"/>
              <a:t>HT vào sử dụng, thực hiện các chỉnh sửa nâng cấp nếu phát hiện </a:t>
            </a:r>
          </a:p>
          <a:p>
            <a:endParaRPr lang="vi-VN"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59</a:t>
            </a:fld>
            <a:endParaRPr lang="en-US" dirty="0">
              <a:solidFill>
                <a:srgbClr val="7F7F7F"/>
              </a:solidFill>
            </a:endParaRPr>
          </a:p>
        </p:txBody>
      </p:sp>
    </p:spTree>
    <p:extLst>
      <p:ext uri="{BB962C8B-B14F-4D97-AF65-F5344CB8AC3E}">
        <p14:creationId xmlns:p14="http://schemas.microsoft.com/office/powerpoint/2010/main" val="326646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Giới</a:t>
            </a:r>
            <a:r>
              <a:rPr lang="en-US" b="1" dirty="0" smtClean="0">
                <a:solidFill>
                  <a:srgbClr val="0070C0"/>
                </a:solidFill>
              </a:rPr>
              <a:t> </a:t>
            </a:r>
            <a:r>
              <a:rPr lang="en-US" b="1" dirty="0" err="1" smtClean="0">
                <a:solidFill>
                  <a:srgbClr val="0070C0"/>
                </a:solidFill>
              </a:rPr>
              <a:t>thiệu</a:t>
            </a:r>
            <a:r>
              <a:rPr lang="en-US" b="1" dirty="0" smtClean="0">
                <a:solidFill>
                  <a:srgbClr val="0070C0"/>
                </a:solidFill>
              </a:rPr>
              <a:t> </a:t>
            </a:r>
            <a:r>
              <a:rPr lang="en-US" b="1" dirty="0" err="1" smtClean="0">
                <a:solidFill>
                  <a:srgbClr val="0070C0"/>
                </a:solidFill>
              </a:rPr>
              <a:t>chung</a:t>
            </a:r>
            <a:r>
              <a:rPr lang="en-US" b="1" dirty="0" smtClean="0">
                <a:solidFill>
                  <a:srgbClr val="0070C0"/>
                </a:solidFill>
              </a:rPr>
              <a:t> </a:t>
            </a:r>
            <a:r>
              <a:rPr lang="en-US" b="1" dirty="0" err="1" smtClean="0">
                <a:solidFill>
                  <a:srgbClr val="0070C0"/>
                </a:solidFill>
              </a:rPr>
              <a:t>về</a:t>
            </a:r>
            <a:r>
              <a:rPr lang="en-US" b="1" dirty="0" smtClean="0">
                <a:solidFill>
                  <a:srgbClr val="0070C0"/>
                </a:solidFill>
              </a:rPr>
              <a:t> </a:t>
            </a:r>
            <a:r>
              <a:rPr lang="en-US" b="1" dirty="0" err="1" smtClean="0">
                <a:solidFill>
                  <a:srgbClr val="0070C0"/>
                </a:solidFill>
              </a:rPr>
              <a:t>học</a:t>
            </a:r>
            <a:r>
              <a:rPr lang="en-US" b="1" dirty="0" smtClean="0">
                <a:solidFill>
                  <a:srgbClr val="0070C0"/>
                </a:solidFill>
              </a:rPr>
              <a:t> </a:t>
            </a:r>
            <a:r>
              <a:rPr lang="en-US" b="1" dirty="0" err="1" smtClean="0">
                <a:solidFill>
                  <a:srgbClr val="0070C0"/>
                </a:solidFill>
              </a:rPr>
              <a:t>phần</a:t>
            </a:r>
            <a:endParaRPr lang="en-US" b="1" dirty="0">
              <a:solidFill>
                <a:srgbClr val="0070C0"/>
              </a:solidFill>
            </a:endParaRPr>
          </a:p>
        </p:txBody>
      </p:sp>
      <p:sp>
        <p:nvSpPr>
          <p:cNvPr id="4" name="Slide Number Placeholder 3"/>
          <p:cNvSpPr>
            <a:spLocks noGrp="1"/>
          </p:cNvSpPr>
          <p:nvPr>
            <p:ph type="sldNum" sz="quarter" idx="4294967295"/>
          </p:nvPr>
        </p:nvSpPr>
        <p:spPr>
          <a:xfrm>
            <a:off x="5498513" y="6295841"/>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6</a:t>
            </a:fld>
            <a:endParaRPr lang="en-US" dirty="0">
              <a:solidFill>
                <a:srgbClr val="7F7F7F"/>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00092741"/>
              </p:ext>
            </p:extLst>
          </p:nvPr>
        </p:nvGraphicFramePr>
        <p:xfrm>
          <a:off x="1600200" y="1219200"/>
          <a:ext cx="9143999" cy="4431322"/>
        </p:xfrm>
        <a:graphic>
          <a:graphicData uri="http://schemas.openxmlformats.org/drawingml/2006/table">
            <a:tbl>
              <a:tblPr/>
              <a:tblGrid>
                <a:gridCol w="5987901"/>
                <a:gridCol w="1245066"/>
                <a:gridCol w="1911032"/>
              </a:tblGrid>
              <a:tr h="656492">
                <a:tc>
                  <a:txBody>
                    <a:bodyPr/>
                    <a:lstStyle/>
                    <a:p>
                      <a:pPr algn="ctr">
                        <a:spcAft>
                          <a:spcPts val="0"/>
                        </a:spcAft>
                      </a:pPr>
                      <a:r>
                        <a:rPr lang="en-US" sz="2000" b="1" kern="50" dirty="0" err="1">
                          <a:effectLst/>
                          <a:latin typeface="Times New Roman" panose="02020603050405020304" pitchFamily="18" charset="0"/>
                          <a:ea typeface="SimSun" panose="02010600030101010101" pitchFamily="2" charset="-122"/>
                          <a:cs typeface="Tahoma" panose="020B0604030504040204" pitchFamily="34" charset="0"/>
                        </a:rPr>
                        <a:t>Hình</a:t>
                      </a:r>
                      <a:r>
                        <a:rPr lang="en-US" sz="2000" b="1" kern="50" dirty="0">
                          <a:effectLst/>
                          <a:latin typeface="Times New Roman" panose="02020603050405020304" pitchFamily="18" charset="0"/>
                          <a:ea typeface="SimSun" panose="02010600030101010101" pitchFamily="2" charset="-122"/>
                          <a:cs typeface="Tahoma" panose="020B0604030504040204" pitchFamily="34" charset="0"/>
                        </a:rPr>
                        <a:t> </a:t>
                      </a:r>
                      <a:r>
                        <a:rPr lang="en-US" sz="2000" b="1" kern="50" dirty="0" err="1">
                          <a:effectLst/>
                          <a:latin typeface="Times New Roman" panose="02020603050405020304" pitchFamily="18" charset="0"/>
                          <a:ea typeface="SimSun" panose="02010600030101010101" pitchFamily="2" charset="-122"/>
                          <a:cs typeface="Tahoma" panose="020B0604030504040204" pitchFamily="34" charset="0"/>
                        </a:rPr>
                        <a:t>thức</a:t>
                      </a:r>
                      <a:r>
                        <a:rPr lang="en-US" sz="2000" b="1" kern="50" dirty="0">
                          <a:effectLst/>
                          <a:latin typeface="Times New Roman" panose="02020603050405020304" pitchFamily="18" charset="0"/>
                          <a:ea typeface="SimSun" panose="02010600030101010101" pitchFamily="2" charset="-122"/>
                          <a:cs typeface="Tahoma" panose="020B0604030504040204" pitchFamily="34" charset="0"/>
                        </a:rPr>
                        <a:t> </a:t>
                      </a:r>
                      <a:r>
                        <a:rPr lang="en-US" sz="2000" b="1" kern="50" dirty="0" err="1">
                          <a:effectLst/>
                          <a:latin typeface="Times New Roman" panose="02020603050405020304" pitchFamily="18" charset="0"/>
                          <a:ea typeface="SimSun" panose="02010600030101010101" pitchFamily="2" charset="-122"/>
                          <a:cs typeface="Tahoma" panose="020B0604030504040204" pitchFamily="34" charset="0"/>
                        </a:rPr>
                        <a:t>kiểm</a:t>
                      </a:r>
                      <a:r>
                        <a:rPr lang="en-US" sz="2000" b="1" kern="50" dirty="0">
                          <a:effectLst/>
                          <a:latin typeface="Times New Roman" panose="02020603050405020304" pitchFamily="18" charset="0"/>
                          <a:ea typeface="SimSun" panose="02010600030101010101" pitchFamily="2" charset="-122"/>
                          <a:cs typeface="Tahoma" panose="020B0604030504040204" pitchFamily="34" charset="0"/>
                        </a:rPr>
                        <a:t> </a:t>
                      </a:r>
                      <a:r>
                        <a:rPr lang="en-US" sz="2000" b="1" kern="50" dirty="0" err="1">
                          <a:effectLst/>
                          <a:latin typeface="Times New Roman" panose="02020603050405020304" pitchFamily="18" charset="0"/>
                          <a:ea typeface="SimSun" panose="02010600030101010101" pitchFamily="2" charset="-122"/>
                          <a:cs typeface="Tahoma" panose="020B0604030504040204" pitchFamily="34" charset="0"/>
                        </a:rPr>
                        <a:t>tra</a:t>
                      </a:r>
                      <a:endParaRPr lang="en-US" sz="2000" kern="50" dirty="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50" spc="50">
                          <a:effectLst/>
                          <a:latin typeface="Times New Roman" panose="02020603050405020304" pitchFamily="18" charset="0"/>
                          <a:ea typeface="SimSun" panose="02010600030101010101" pitchFamily="2" charset="-122"/>
                          <a:cs typeface="Tahoma" panose="020B0604030504040204" pitchFamily="34" charset="0"/>
                        </a:rPr>
                        <a:t>Tỷ lệ đánh giá</a:t>
                      </a:r>
                      <a:endParaRPr lang="en-US" sz="2000" kern="5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50">
                          <a:effectLst/>
                          <a:latin typeface="Times New Roman" panose="02020603050405020304" pitchFamily="18" charset="0"/>
                          <a:ea typeface="SimSun" panose="02010600030101010101" pitchFamily="2" charset="-122"/>
                          <a:cs typeface="Tahoma" panose="020B0604030504040204" pitchFamily="34" charset="0"/>
                        </a:rPr>
                        <a:t>Đặc điểm đánh giá</a:t>
                      </a:r>
                      <a:endParaRPr lang="en-US" sz="2000" kern="5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9477">
                <a:tc>
                  <a:txBody>
                    <a:bodyPr/>
                    <a:lstStyle/>
                    <a:p>
                      <a:pPr algn="just">
                        <a:spcAft>
                          <a:spcPts val="0"/>
                        </a:spcAft>
                      </a:pP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Đi</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học</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đầy</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đủ</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trong</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lớp</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gây</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ảnh</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hưởngđến</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người</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khác</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mỗi</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lần</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nhắc</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nhở</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trừ</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mộtđiểm</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mỗi</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buổi</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nghỉ</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học</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trừ</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mộtđiểm</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a:t>
                      </a:r>
                      <a:endParaRPr lang="en-US" sz="2000" kern="50" dirty="0">
                        <a:effectLst/>
                        <a:latin typeface="Times New Roman" panose="02020603050405020304" pitchFamily="18" charset="0"/>
                        <a:ea typeface="SimSun" panose="02010600030101010101" pitchFamily="2" charset="-122"/>
                        <a:cs typeface="Tahoma" panose="020B0604030504040204" pitchFamily="34" charset="0"/>
                      </a:endParaRPr>
                    </a:p>
                    <a:p>
                      <a:pPr algn="just">
                        <a:spcAft>
                          <a:spcPts val="0"/>
                        </a:spcAft>
                      </a:pP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Tích</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smtClean="0">
                          <a:effectLst/>
                          <a:latin typeface="Times New Roman" panose="02020603050405020304" pitchFamily="18" charset="0"/>
                          <a:ea typeface="SimSun" panose="02010600030101010101" pitchFamily="2" charset="-122"/>
                          <a:cs typeface="Tahoma" panose="020B0604030504040204" pitchFamily="34" charset="0"/>
                        </a:rPr>
                        <a:t>cực</a:t>
                      </a:r>
                      <a:r>
                        <a:rPr lang="en-US" sz="2000" kern="50" spc="50" dirty="0" smtClean="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thảo</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luận</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không</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phát</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biểu</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buổi</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nào</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sẽđược</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0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điểm</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phát</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biểu</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1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buổi</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sẽđược</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4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điểm</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sau</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đó</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số</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buổi</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học</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có</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phát</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biểu</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tăng</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lên</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1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thìđiểm</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tăng</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lên</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1)</a:t>
                      </a:r>
                      <a:endParaRPr lang="en-US" sz="2000" kern="50" dirty="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50" spc="50">
                          <a:effectLst/>
                          <a:latin typeface="Times New Roman" panose="02020603050405020304" pitchFamily="18" charset="0"/>
                          <a:ea typeface="SimSun" panose="02010600030101010101" pitchFamily="2" charset="-122"/>
                          <a:cs typeface="Tahoma" panose="020B0604030504040204" pitchFamily="34" charset="0"/>
                        </a:rPr>
                        <a:t>10 %</a:t>
                      </a:r>
                      <a:endParaRPr lang="en-US" sz="2000" kern="5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50" spc="50">
                          <a:effectLst/>
                          <a:latin typeface="Times New Roman" panose="02020603050405020304" pitchFamily="18" charset="0"/>
                          <a:ea typeface="SimSun" panose="02010600030101010101" pitchFamily="2" charset="-122"/>
                          <a:cs typeface="Tahoma" panose="020B0604030504040204" pitchFamily="34" charset="0"/>
                        </a:rPr>
                        <a:t>Cá nhân</a:t>
                      </a:r>
                      <a:endParaRPr lang="en-US" sz="2000" kern="5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4738">
                <a:tc>
                  <a:txBody>
                    <a:bodyPr/>
                    <a:lstStyle/>
                    <a:p>
                      <a:pPr>
                        <a:spcAft>
                          <a:spcPts val="0"/>
                        </a:spcAft>
                      </a:pPr>
                      <a:r>
                        <a:rPr lang="en-US" sz="2000" kern="50" spc="50">
                          <a:effectLst/>
                          <a:latin typeface="Times New Roman" panose="02020603050405020304" pitchFamily="18" charset="0"/>
                          <a:ea typeface="SimSun" panose="02010600030101010101" pitchFamily="2" charset="-122"/>
                          <a:cs typeface="Tahoma" panose="020B0604030504040204" pitchFamily="34" charset="0"/>
                        </a:rPr>
                        <a:t>- Trung bình cácđiểm bài tập lớn</a:t>
                      </a:r>
                      <a:endParaRPr lang="en-US" sz="2000" kern="5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50" spc="50">
                          <a:effectLst/>
                          <a:latin typeface="Times New Roman" panose="02020603050405020304" pitchFamily="18" charset="0"/>
                          <a:ea typeface="SimSun" panose="02010600030101010101" pitchFamily="2" charset="-122"/>
                          <a:cs typeface="Tahoma" panose="020B0604030504040204" pitchFamily="34" charset="0"/>
                        </a:rPr>
                        <a:t>20%</a:t>
                      </a:r>
                      <a:endParaRPr lang="en-US" sz="2000" kern="5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50" spc="50">
                          <a:effectLst/>
                          <a:latin typeface="Times New Roman" panose="02020603050405020304" pitchFamily="18" charset="0"/>
                          <a:ea typeface="SimSun" panose="02010600030101010101" pitchFamily="2" charset="-122"/>
                          <a:cs typeface="Tahoma" panose="020B0604030504040204" pitchFamily="34" charset="0"/>
                        </a:rPr>
                        <a:t>Cá nhân dựa vào bài tập nhóm</a:t>
                      </a:r>
                      <a:endParaRPr lang="en-US" sz="2000" kern="5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246">
                <a:tc>
                  <a:txBody>
                    <a:bodyPr/>
                    <a:lstStyle/>
                    <a:p>
                      <a:pPr>
                        <a:spcAft>
                          <a:spcPts val="0"/>
                        </a:spcAft>
                      </a:pPr>
                      <a:r>
                        <a:rPr lang="en-US" sz="2000" kern="50" spc="50">
                          <a:effectLst/>
                          <a:latin typeface="Times New Roman" panose="02020603050405020304" pitchFamily="18" charset="0"/>
                          <a:ea typeface="SimSun" panose="02010600030101010101" pitchFamily="2" charset="-122"/>
                          <a:cs typeface="Tahoma" panose="020B0604030504040204" pitchFamily="34" charset="0"/>
                        </a:rPr>
                        <a:t>- Trung bình các bài kiểm tra trên lớp</a:t>
                      </a:r>
                      <a:endParaRPr lang="en-US" sz="2000" kern="5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50" spc="50">
                          <a:effectLst/>
                          <a:latin typeface="Times New Roman" panose="02020603050405020304" pitchFamily="18" charset="0"/>
                          <a:ea typeface="SimSun" panose="02010600030101010101" pitchFamily="2" charset="-122"/>
                          <a:cs typeface="Tahoma" panose="020B0604030504040204" pitchFamily="34" charset="0"/>
                        </a:rPr>
                        <a:t>10%</a:t>
                      </a:r>
                      <a:endParaRPr lang="en-US" sz="2000" kern="5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50" spc="50">
                          <a:effectLst/>
                          <a:latin typeface="Times New Roman" panose="02020603050405020304" pitchFamily="18" charset="0"/>
                          <a:ea typeface="SimSun" panose="02010600030101010101" pitchFamily="2" charset="-122"/>
                          <a:cs typeface="Tahoma" panose="020B0604030504040204" pitchFamily="34" charset="0"/>
                        </a:rPr>
                        <a:t>Cá nhân</a:t>
                      </a:r>
                      <a:endParaRPr lang="en-US" sz="2000" kern="5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246">
                <a:tc>
                  <a:txBody>
                    <a:bodyPr/>
                    <a:lstStyle/>
                    <a:p>
                      <a:pPr>
                        <a:spcAft>
                          <a:spcPts val="0"/>
                        </a:spcAft>
                      </a:pPr>
                      <a:r>
                        <a:rPr lang="en-US" sz="2000" kern="50" spc="50">
                          <a:effectLst/>
                          <a:latin typeface="Times New Roman" panose="02020603050405020304" pitchFamily="18" charset="0"/>
                          <a:ea typeface="SimSun" panose="02010600030101010101" pitchFamily="2" charset="-122"/>
                          <a:cs typeface="Tahoma" panose="020B0604030504040204" pitchFamily="34" charset="0"/>
                        </a:rPr>
                        <a:t>- Kiểm tra cuối kỳ</a:t>
                      </a:r>
                      <a:endParaRPr lang="en-US" sz="2000" kern="5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50" spc="50">
                          <a:effectLst/>
                          <a:latin typeface="Times New Roman" panose="02020603050405020304" pitchFamily="18" charset="0"/>
                          <a:ea typeface="SimSun" panose="02010600030101010101" pitchFamily="2" charset="-122"/>
                          <a:cs typeface="Tahoma" panose="020B0604030504040204" pitchFamily="34" charset="0"/>
                        </a:rPr>
                        <a:t>60%</a:t>
                      </a:r>
                      <a:endParaRPr lang="en-US" sz="2000" kern="5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Cá</a:t>
                      </a:r>
                      <a:r>
                        <a:rPr lang="en-US" sz="2000" kern="50" spc="50" dirty="0">
                          <a:effectLst/>
                          <a:latin typeface="Times New Roman" panose="02020603050405020304" pitchFamily="18" charset="0"/>
                          <a:ea typeface="SimSun" panose="02010600030101010101" pitchFamily="2" charset="-122"/>
                          <a:cs typeface="Tahoma" panose="020B0604030504040204" pitchFamily="34" charset="0"/>
                        </a:rPr>
                        <a:t> </a:t>
                      </a:r>
                      <a:r>
                        <a:rPr lang="en-US" sz="2000" kern="50" spc="50" dirty="0" err="1">
                          <a:effectLst/>
                          <a:latin typeface="Times New Roman" panose="02020603050405020304" pitchFamily="18" charset="0"/>
                          <a:ea typeface="SimSun" panose="02010600030101010101" pitchFamily="2" charset="-122"/>
                          <a:cs typeface="Tahoma" panose="020B0604030504040204" pitchFamily="34" charset="0"/>
                        </a:rPr>
                        <a:t>nhân</a:t>
                      </a:r>
                      <a:endParaRPr lang="en-US" sz="2000" kern="50" dirty="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473272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Công</a:t>
            </a:r>
            <a:r>
              <a:rPr lang="en-US" b="1" dirty="0" smtClean="0">
                <a:solidFill>
                  <a:srgbClr val="0070C0"/>
                </a:solidFill>
              </a:rPr>
              <a:t> </a:t>
            </a:r>
            <a:r>
              <a:rPr lang="en-US" b="1" dirty="0" err="1" smtClean="0">
                <a:solidFill>
                  <a:srgbClr val="0070C0"/>
                </a:solidFill>
              </a:rPr>
              <a:t>nghệ</a:t>
            </a:r>
            <a:r>
              <a:rPr lang="en-US" b="1" dirty="0" smtClean="0">
                <a:solidFill>
                  <a:srgbClr val="0070C0"/>
                </a:solidFill>
              </a:rPr>
              <a:t> </a:t>
            </a:r>
            <a:r>
              <a:rPr lang="en-US" b="1" dirty="0" err="1" smtClean="0">
                <a:solidFill>
                  <a:srgbClr val="0070C0"/>
                </a:solidFill>
              </a:rPr>
              <a:t>phát</a:t>
            </a:r>
            <a:r>
              <a:rPr lang="en-US" b="1" dirty="0" smtClean="0">
                <a:solidFill>
                  <a:srgbClr val="0070C0"/>
                </a:solidFill>
              </a:rPr>
              <a:t> </a:t>
            </a:r>
            <a:r>
              <a:rPr lang="en-US" b="1" dirty="0" err="1" smtClean="0">
                <a:solidFill>
                  <a:srgbClr val="0070C0"/>
                </a:solidFill>
              </a:rPr>
              <a:t>triển</a:t>
            </a:r>
            <a:r>
              <a:rPr lang="en-US" b="1" dirty="0" smtClean="0">
                <a:solidFill>
                  <a:srgbClr val="0070C0"/>
                </a:solidFill>
              </a:rPr>
              <a:t> </a:t>
            </a:r>
            <a:r>
              <a:rPr lang="en-US" b="1" dirty="0" err="1" smtClean="0">
                <a:solidFill>
                  <a:srgbClr val="0070C0"/>
                </a:solidFill>
              </a:rPr>
              <a:t>ứng</a:t>
            </a:r>
            <a:r>
              <a:rPr lang="en-US" b="1" dirty="0" smtClean="0">
                <a:solidFill>
                  <a:srgbClr val="0070C0"/>
                </a:solidFill>
              </a:rPr>
              <a:t> </a:t>
            </a:r>
            <a:r>
              <a:rPr lang="en-US" b="1" dirty="0" err="1" smtClean="0">
                <a:solidFill>
                  <a:srgbClr val="0070C0"/>
                </a:solidFill>
              </a:rPr>
              <a:t>dụng</a:t>
            </a:r>
            <a:endParaRPr lang="en-US" b="1" dirty="0">
              <a:solidFill>
                <a:srgbClr val="0070C0"/>
              </a:solidFill>
            </a:endParaRPr>
          </a:p>
        </p:txBody>
      </p:sp>
      <p:sp>
        <p:nvSpPr>
          <p:cNvPr id="3" name="Content Placeholder 2"/>
          <p:cNvSpPr>
            <a:spLocks noGrp="1"/>
          </p:cNvSpPr>
          <p:nvPr>
            <p:ph idx="1"/>
          </p:nvPr>
        </p:nvSpPr>
        <p:spPr>
          <a:xfrm>
            <a:off x="2057400" y="2133600"/>
            <a:ext cx="8153400" cy="2200066"/>
          </a:xfrm>
        </p:spPr>
        <p:txBody>
          <a:bodyPr>
            <a:noAutofit/>
          </a:bodyPr>
          <a:lstStyle/>
          <a:p>
            <a:r>
              <a:rPr lang="en-US" sz="2800" dirty="0" err="1" smtClean="0"/>
              <a:t>Hệ</a:t>
            </a:r>
            <a:r>
              <a:rPr lang="en-US" sz="2800" dirty="0" smtClean="0"/>
              <a:t> </a:t>
            </a:r>
            <a:r>
              <a:rPr lang="en-US" sz="2800" dirty="0" err="1" smtClean="0"/>
              <a:t>thống</a:t>
            </a:r>
            <a:r>
              <a:rPr lang="en-US" sz="2800" dirty="0" smtClean="0"/>
              <a:t> </a:t>
            </a:r>
            <a:r>
              <a:rPr lang="en-US" sz="2800" dirty="0" err="1" smtClean="0"/>
              <a:t>phần</a:t>
            </a:r>
            <a:r>
              <a:rPr lang="en-US" sz="2800" dirty="0" smtClean="0"/>
              <a:t> </a:t>
            </a:r>
            <a:r>
              <a:rPr lang="en-US" sz="2800" dirty="0" err="1" smtClean="0"/>
              <a:t>mềm</a:t>
            </a:r>
            <a:r>
              <a:rPr lang="en-US" sz="2800" dirty="0" smtClean="0"/>
              <a:t> Internet ~ </a:t>
            </a:r>
            <a:r>
              <a:rPr lang="en-US" sz="2800" dirty="0" err="1" smtClean="0"/>
              <a:t>Ứng</a:t>
            </a:r>
            <a:r>
              <a:rPr lang="en-US" sz="2800" dirty="0" smtClean="0"/>
              <a:t> </a:t>
            </a:r>
            <a:r>
              <a:rPr lang="en-US" sz="2800" dirty="0" err="1" smtClean="0"/>
              <a:t>dụng</a:t>
            </a:r>
            <a:r>
              <a:rPr lang="en-US" sz="2800" dirty="0" smtClean="0"/>
              <a:t> Web?</a:t>
            </a:r>
          </a:p>
          <a:p>
            <a:r>
              <a:rPr lang="en-US" sz="2800" dirty="0" err="1"/>
              <a:t>Hệ</a:t>
            </a:r>
            <a:r>
              <a:rPr lang="en-US" sz="2800" dirty="0"/>
              <a:t> </a:t>
            </a:r>
            <a:r>
              <a:rPr lang="en-US" sz="2800" dirty="0" err="1"/>
              <a:t>thống</a:t>
            </a:r>
            <a:r>
              <a:rPr lang="en-US" sz="2800" dirty="0"/>
              <a:t> </a:t>
            </a:r>
            <a:r>
              <a:rPr lang="en-US" sz="2800" dirty="0" err="1"/>
              <a:t>phần</a:t>
            </a:r>
            <a:r>
              <a:rPr lang="en-US" sz="2800" dirty="0"/>
              <a:t> </a:t>
            </a:r>
            <a:r>
              <a:rPr lang="en-US" sz="2800" dirty="0" err="1"/>
              <a:t>mềm</a:t>
            </a:r>
            <a:r>
              <a:rPr lang="en-US" sz="2800" dirty="0"/>
              <a:t> </a:t>
            </a:r>
            <a:r>
              <a:rPr lang="en-US" sz="2800" dirty="0" err="1" smtClean="0"/>
              <a:t>Nhúng</a:t>
            </a:r>
            <a:r>
              <a:rPr lang="en-US" sz="2800" dirty="0" smtClean="0"/>
              <a:t>?</a:t>
            </a:r>
          </a:p>
          <a:p>
            <a:r>
              <a:rPr lang="en-US" sz="2800" dirty="0" err="1" smtClean="0"/>
              <a:t>Hệ</a:t>
            </a:r>
            <a:r>
              <a:rPr lang="en-US" sz="2800" dirty="0" smtClean="0"/>
              <a:t> </a:t>
            </a:r>
            <a:r>
              <a:rPr lang="en-US" sz="2800" dirty="0" err="1" smtClean="0"/>
              <a:t>thống</a:t>
            </a:r>
            <a:r>
              <a:rPr lang="en-US" sz="2800" dirty="0" smtClean="0"/>
              <a:t> </a:t>
            </a:r>
            <a:r>
              <a:rPr lang="en-US" sz="2800" dirty="0" err="1" smtClean="0"/>
              <a:t>phần</a:t>
            </a:r>
            <a:r>
              <a:rPr lang="en-US" sz="2800" dirty="0" smtClean="0"/>
              <a:t> </a:t>
            </a:r>
            <a:r>
              <a:rPr lang="en-US" sz="2800" dirty="0" err="1" smtClean="0"/>
              <a:t>mềm</a:t>
            </a:r>
            <a:r>
              <a:rPr lang="en-US" sz="2800" dirty="0" smtClean="0"/>
              <a:t> </a:t>
            </a:r>
            <a:r>
              <a:rPr lang="en-US" sz="2800" dirty="0" err="1" smtClean="0"/>
              <a:t>thông</a:t>
            </a:r>
            <a:r>
              <a:rPr lang="en-US" sz="2800" dirty="0" smtClean="0"/>
              <a:t> minh?</a:t>
            </a:r>
          </a:p>
          <a:p>
            <a:endParaRPr lang="en-US" sz="2800" dirty="0"/>
          </a:p>
          <a:p>
            <a:r>
              <a:rPr lang="en-US" sz="2800" b="1" dirty="0" smtClean="0">
                <a:solidFill>
                  <a:srgbClr val="FF0000"/>
                </a:solidFill>
              </a:rPr>
              <a:t>CÓ SỰ GIAO THOA – HỘI TỤ</a:t>
            </a:r>
            <a:endParaRPr lang="en-US" sz="2800" b="1" dirty="0">
              <a:solidFill>
                <a:srgbClr val="FF0000"/>
              </a:solidFill>
            </a:endParaRP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60</a:t>
            </a:fld>
            <a:endParaRPr lang="en-US" dirty="0">
              <a:solidFill>
                <a:srgbClr val="7F7F7F"/>
              </a:solidFill>
            </a:endParaRPr>
          </a:p>
        </p:txBody>
      </p:sp>
    </p:spTree>
    <p:extLst>
      <p:ext uri="{BB962C8B-B14F-4D97-AF65-F5344CB8AC3E}">
        <p14:creationId xmlns:p14="http://schemas.microsoft.com/office/powerpoint/2010/main" val="20812465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Phần</a:t>
            </a:r>
            <a:r>
              <a:rPr lang="en-US" b="1" dirty="0" smtClean="0">
                <a:solidFill>
                  <a:srgbClr val="0070C0"/>
                </a:solidFill>
              </a:rPr>
              <a:t> </a:t>
            </a:r>
            <a:r>
              <a:rPr lang="en-US" b="1" dirty="0" err="1" smtClean="0">
                <a:solidFill>
                  <a:srgbClr val="0070C0"/>
                </a:solidFill>
              </a:rPr>
              <a:t>mềm</a:t>
            </a:r>
            <a:r>
              <a:rPr lang="en-US" b="1" dirty="0" smtClean="0">
                <a:solidFill>
                  <a:srgbClr val="0070C0"/>
                </a:solidFill>
              </a:rPr>
              <a:t> </a:t>
            </a:r>
            <a:r>
              <a:rPr lang="en-US" b="1" dirty="0" err="1" smtClean="0">
                <a:solidFill>
                  <a:srgbClr val="0070C0"/>
                </a:solidFill>
              </a:rPr>
              <a:t>nhúng</a:t>
            </a:r>
            <a:endParaRPr lang="en-US" b="1" dirty="0">
              <a:solidFill>
                <a:srgbClr val="0070C0"/>
              </a:solidFill>
            </a:endParaRPr>
          </a:p>
        </p:txBody>
      </p:sp>
      <p:sp>
        <p:nvSpPr>
          <p:cNvPr id="3" name="Content Placeholder 2"/>
          <p:cNvSpPr>
            <a:spLocks noGrp="1"/>
          </p:cNvSpPr>
          <p:nvPr>
            <p:ph idx="1"/>
          </p:nvPr>
        </p:nvSpPr>
        <p:spPr>
          <a:xfrm>
            <a:off x="1506232" y="1143000"/>
            <a:ext cx="9771367" cy="2200066"/>
          </a:xfrm>
        </p:spPr>
        <p:txBody>
          <a:bodyPr>
            <a:noAutofit/>
          </a:bodyPr>
          <a:lstStyle/>
          <a:p>
            <a:r>
              <a:rPr lang="vi-VN" sz="2800" dirty="0"/>
              <a:t>Nó là một hệ thống dựa trên vi điều khiển hoặc vi xử lý được thiết kế để thực hiện một nhiệm vụ cụ thể theo cách tự động hoá cao và ổn định hơn.</a:t>
            </a:r>
          </a:p>
          <a:p>
            <a:r>
              <a:rPr lang="vi-VN" sz="2800" dirty="0"/>
              <a:t>Nó có thể độc lập hoặc là một phần của hệ thống lớn. Đây là một phần mềm có mục đích chuyên dụng được nhúng trong phần cứng máy tính</a:t>
            </a:r>
            <a:r>
              <a:rPr lang="vi-VN" sz="2800" dirty="0" smtClean="0"/>
              <a:t>.</a:t>
            </a:r>
            <a:endParaRPr lang="en-US" sz="2800" dirty="0" smtClean="0"/>
          </a:p>
          <a:p>
            <a:pPr marL="3200400" lvl="7" indent="0" algn="ctr">
              <a:buNone/>
            </a:pPr>
            <a:r>
              <a:rPr lang="en-US" sz="2200" dirty="0" err="1" smtClean="0">
                <a:solidFill>
                  <a:srgbClr val="FF0000"/>
                </a:solidFill>
              </a:rPr>
              <a:t>Điện</a:t>
            </a:r>
            <a:r>
              <a:rPr lang="en-US" sz="2200" dirty="0" smtClean="0">
                <a:solidFill>
                  <a:srgbClr val="FF0000"/>
                </a:solidFill>
              </a:rPr>
              <a:t> </a:t>
            </a:r>
            <a:r>
              <a:rPr lang="en-US" sz="2200" dirty="0" err="1">
                <a:solidFill>
                  <a:srgbClr val="FF0000"/>
                </a:solidFill>
              </a:rPr>
              <a:t>thoại</a:t>
            </a:r>
            <a:r>
              <a:rPr lang="en-US" sz="2200" dirty="0">
                <a:solidFill>
                  <a:srgbClr val="FF0000"/>
                </a:solidFill>
              </a:rPr>
              <a:t> di </a:t>
            </a:r>
            <a:r>
              <a:rPr lang="en-US" sz="2200" dirty="0" err="1">
                <a:solidFill>
                  <a:srgbClr val="FF0000"/>
                </a:solidFill>
              </a:rPr>
              <a:t>động</a:t>
            </a:r>
            <a:r>
              <a:rPr lang="en-US" sz="2200" dirty="0">
                <a:solidFill>
                  <a:srgbClr val="FF0000"/>
                </a:solidFill>
              </a:rPr>
              <a:t>.</a:t>
            </a:r>
          </a:p>
          <a:p>
            <a:pPr marL="3200400" lvl="7" indent="0" algn="ctr">
              <a:buNone/>
            </a:pPr>
            <a:r>
              <a:rPr lang="en-US" sz="2200" dirty="0" smtClean="0">
                <a:solidFill>
                  <a:srgbClr val="FF0000"/>
                </a:solidFill>
              </a:rPr>
              <a:t>TV</a:t>
            </a:r>
            <a:r>
              <a:rPr lang="en-US" sz="2200" dirty="0">
                <a:solidFill>
                  <a:srgbClr val="FF0000"/>
                </a:solidFill>
              </a:rPr>
              <a:t>.</a:t>
            </a:r>
          </a:p>
          <a:p>
            <a:pPr marL="3200400" lvl="7" indent="0" algn="ctr">
              <a:buNone/>
            </a:pPr>
            <a:r>
              <a:rPr lang="en-US" sz="2200" dirty="0" err="1">
                <a:solidFill>
                  <a:srgbClr val="FF0000"/>
                </a:solidFill>
              </a:rPr>
              <a:t>Máy</a:t>
            </a:r>
            <a:r>
              <a:rPr lang="en-US" sz="2200" dirty="0">
                <a:solidFill>
                  <a:srgbClr val="FF0000"/>
                </a:solidFill>
              </a:rPr>
              <a:t> </a:t>
            </a:r>
            <a:r>
              <a:rPr lang="en-US" sz="2200" dirty="0" err="1">
                <a:solidFill>
                  <a:srgbClr val="FF0000"/>
                </a:solidFill>
              </a:rPr>
              <a:t>giặt</a:t>
            </a:r>
            <a:r>
              <a:rPr lang="en-US" sz="2200" dirty="0">
                <a:solidFill>
                  <a:srgbClr val="FF0000"/>
                </a:solidFill>
              </a:rPr>
              <a:t>.</a:t>
            </a:r>
          </a:p>
          <a:p>
            <a:pPr marL="3200400" lvl="7" indent="0" algn="ctr">
              <a:buNone/>
            </a:pPr>
            <a:r>
              <a:rPr lang="en-US" sz="2200" dirty="0" err="1" smtClean="0">
                <a:solidFill>
                  <a:srgbClr val="FF0000"/>
                </a:solidFill>
              </a:rPr>
              <a:t>Đồng</a:t>
            </a:r>
            <a:r>
              <a:rPr lang="en-US" sz="2200" dirty="0" smtClean="0">
                <a:solidFill>
                  <a:srgbClr val="FF0000"/>
                </a:solidFill>
              </a:rPr>
              <a:t> </a:t>
            </a:r>
            <a:r>
              <a:rPr lang="en-US" sz="2200" dirty="0" err="1">
                <a:solidFill>
                  <a:srgbClr val="FF0000"/>
                </a:solidFill>
              </a:rPr>
              <a:t>hồ</a:t>
            </a:r>
            <a:r>
              <a:rPr lang="en-US" sz="2200" dirty="0">
                <a:solidFill>
                  <a:srgbClr val="FF0000"/>
                </a:solidFill>
              </a:rPr>
              <a:t> </a:t>
            </a:r>
            <a:r>
              <a:rPr lang="en-US" sz="2200" dirty="0" err="1">
                <a:solidFill>
                  <a:srgbClr val="FF0000"/>
                </a:solidFill>
              </a:rPr>
              <a:t>kỹ</a:t>
            </a:r>
            <a:r>
              <a:rPr lang="en-US" sz="2200" dirty="0">
                <a:solidFill>
                  <a:srgbClr val="FF0000"/>
                </a:solidFill>
              </a:rPr>
              <a:t> </a:t>
            </a:r>
            <a:r>
              <a:rPr lang="en-US" sz="2200" dirty="0" err="1">
                <a:solidFill>
                  <a:srgbClr val="FF0000"/>
                </a:solidFill>
              </a:rPr>
              <a:t>thuật</a:t>
            </a:r>
            <a:r>
              <a:rPr lang="en-US" sz="2200" dirty="0">
                <a:solidFill>
                  <a:srgbClr val="FF0000"/>
                </a:solidFill>
              </a:rPr>
              <a:t> </a:t>
            </a:r>
            <a:r>
              <a:rPr lang="en-US" sz="2200" dirty="0" err="1">
                <a:solidFill>
                  <a:srgbClr val="FF0000"/>
                </a:solidFill>
              </a:rPr>
              <a:t>số</a:t>
            </a:r>
            <a:r>
              <a:rPr lang="en-US" sz="2200" dirty="0">
                <a:solidFill>
                  <a:srgbClr val="FF0000"/>
                </a:solidFill>
              </a:rPr>
              <a:t>.</a:t>
            </a:r>
          </a:p>
          <a:p>
            <a:pPr marL="3200400" lvl="7" indent="0" algn="ctr">
              <a:buNone/>
            </a:pPr>
            <a:r>
              <a:rPr lang="en-US" sz="2200" dirty="0" err="1">
                <a:solidFill>
                  <a:srgbClr val="FF0000"/>
                </a:solidFill>
              </a:rPr>
              <a:t>Máy</a:t>
            </a:r>
            <a:r>
              <a:rPr lang="en-US" sz="2200" dirty="0">
                <a:solidFill>
                  <a:srgbClr val="FF0000"/>
                </a:solidFill>
              </a:rPr>
              <a:t> </a:t>
            </a:r>
            <a:r>
              <a:rPr lang="en-US" sz="2200" dirty="0" err="1">
                <a:solidFill>
                  <a:srgbClr val="FF0000"/>
                </a:solidFill>
              </a:rPr>
              <a:t>bán</a:t>
            </a:r>
            <a:r>
              <a:rPr lang="en-US" sz="2200" dirty="0">
                <a:solidFill>
                  <a:srgbClr val="FF0000"/>
                </a:solidFill>
              </a:rPr>
              <a:t> </a:t>
            </a:r>
            <a:r>
              <a:rPr lang="en-US" sz="2200" dirty="0" err="1">
                <a:solidFill>
                  <a:srgbClr val="FF0000"/>
                </a:solidFill>
              </a:rPr>
              <a:t>hàng</a:t>
            </a:r>
            <a:r>
              <a:rPr lang="en-US" sz="2200" dirty="0">
                <a:solidFill>
                  <a:srgbClr val="FF0000"/>
                </a:solidFill>
              </a:rPr>
              <a:t> </a:t>
            </a:r>
            <a:r>
              <a:rPr lang="en-US" sz="2200" dirty="0" err="1">
                <a:solidFill>
                  <a:srgbClr val="FF0000"/>
                </a:solidFill>
              </a:rPr>
              <a:t>tự</a:t>
            </a:r>
            <a:r>
              <a:rPr lang="en-US" sz="2200" dirty="0">
                <a:solidFill>
                  <a:srgbClr val="FF0000"/>
                </a:solidFill>
              </a:rPr>
              <a:t> </a:t>
            </a:r>
            <a:r>
              <a:rPr lang="en-US" sz="2200" dirty="0" err="1">
                <a:solidFill>
                  <a:srgbClr val="FF0000"/>
                </a:solidFill>
              </a:rPr>
              <a:t>động</a:t>
            </a:r>
            <a:r>
              <a:rPr lang="en-US" sz="2200" dirty="0">
                <a:solidFill>
                  <a:srgbClr val="FF0000"/>
                </a:solidFill>
              </a:rPr>
              <a:t>.</a:t>
            </a:r>
          </a:p>
          <a:p>
            <a:pPr marL="3200400" lvl="7" indent="0" algn="ctr">
              <a:buNone/>
            </a:pPr>
            <a:r>
              <a:rPr lang="en-US" sz="2200" dirty="0" err="1">
                <a:solidFill>
                  <a:srgbClr val="FF0000"/>
                </a:solidFill>
              </a:rPr>
              <a:t>Thiết</a:t>
            </a:r>
            <a:r>
              <a:rPr lang="en-US" sz="2200" dirty="0">
                <a:solidFill>
                  <a:srgbClr val="FF0000"/>
                </a:solidFill>
              </a:rPr>
              <a:t> </a:t>
            </a:r>
            <a:r>
              <a:rPr lang="en-US" sz="2200" dirty="0" err="1">
                <a:solidFill>
                  <a:srgbClr val="FF0000"/>
                </a:solidFill>
              </a:rPr>
              <a:t>bị</a:t>
            </a:r>
            <a:r>
              <a:rPr lang="en-US" sz="2200" dirty="0">
                <a:solidFill>
                  <a:srgbClr val="FF0000"/>
                </a:solidFill>
              </a:rPr>
              <a:t> </a:t>
            </a:r>
            <a:r>
              <a:rPr lang="en-US" sz="2200" dirty="0" err="1">
                <a:solidFill>
                  <a:srgbClr val="FF0000"/>
                </a:solidFill>
              </a:rPr>
              <a:t>điện</a:t>
            </a:r>
            <a:r>
              <a:rPr lang="en-US" sz="2200" dirty="0">
                <a:solidFill>
                  <a:srgbClr val="FF0000"/>
                </a:solidFill>
              </a:rPr>
              <a:t> </a:t>
            </a:r>
            <a:r>
              <a:rPr lang="en-US" sz="2200" dirty="0" err="1">
                <a:solidFill>
                  <a:srgbClr val="FF0000"/>
                </a:solidFill>
              </a:rPr>
              <a:t>tử</a:t>
            </a:r>
            <a:r>
              <a:rPr lang="en-US" sz="2200" dirty="0">
                <a:solidFill>
                  <a:srgbClr val="FF0000"/>
                </a:solidFill>
              </a:rPr>
              <a:t> </a:t>
            </a:r>
            <a:r>
              <a:rPr lang="en-US" sz="2200" dirty="0" err="1">
                <a:solidFill>
                  <a:srgbClr val="FF0000"/>
                </a:solidFill>
              </a:rPr>
              <a:t>trong</a:t>
            </a:r>
            <a:r>
              <a:rPr lang="en-US" sz="2200" dirty="0">
                <a:solidFill>
                  <a:srgbClr val="FF0000"/>
                </a:solidFill>
              </a:rPr>
              <a:t> </a:t>
            </a:r>
            <a:r>
              <a:rPr lang="en-US" sz="2200" dirty="0" err="1">
                <a:solidFill>
                  <a:srgbClr val="FF0000"/>
                </a:solidFill>
              </a:rPr>
              <a:t>nhà</a:t>
            </a:r>
            <a:r>
              <a:rPr lang="en-US" sz="2200" dirty="0">
                <a:solidFill>
                  <a:srgbClr val="FF0000"/>
                </a:solidFill>
              </a:rPr>
              <a:t>.</a:t>
            </a:r>
          </a:p>
          <a:p>
            <a:endParaRPr lang="vi-VN"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61</a:t>
            </a:fld>
            <a:endParaRPr lang="en-US" dirty="0">
              <a:solidFill>
                <a:srgbClr val="7F7F7F"/>
              </a:solidFill>
            </a:endParaRPr>
          </a:p>
        </p:txBody>
      </p:sp>
    </p:spTree>
    <p:extLst>
      <p:ext uri="{BB962C8B-B14F-4D97-AF65-F5344CB8AC3E}">
        <p14:creationId xmlns:p14="http://schemas.microsoft.com/office/powerpoint/2010/main" val="34181360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Phần</a:t>
            </a:r>
            <a:r>
              <a:rPr lang="en-US" b="1" dirty="0" smtClean="0">
                <a:solidFill>
                  <a:srgbClr val="0070C0"/>
                </a:solidFill>
              </a:rPr>
              <a:t> </a:t>
            </a:r>
            <a:r>
              <a:rPr lang="en-US" b="1" dirty="0" err="1" smtClean="0">
                <a:solidFill>
                  <a:srgbClr val="0070C0"/>
                </a:solidFill>
              </a:rPr>
              <a:t>mềm</a:t>
            </a:r>
            <a:r>
              <a:rPr lang="en-US" b="1" dirty="0" smtClean="0">
                <a:solidFill>
                  <a:srgbClr val="0070C0"/>
                </a:solidFill>
              </a:rPr>
              <a:t> </a:t>
            </a:r>
            <a:r>
              <a:rPr lang="en-US" b="1" dirty="0" err="1" smtClean="0">
                <a:solidFill>
                  <a:srgbClr val="0070C0"/>
                </a:solidFill>
              </a:rPr>
              <a:t>nhúng</a:t>
            </a:r>
            <a:endParaRPr lang="en-US" b="1" dirty="0">
              <a:solidFill>
                <a:srgbClr val="0070C0"/>
              </a:solidFill>
            </a:endParaRPr>
          </a:p>
        </p:txBody>
      </p:sp>
      <p:sp>
        <p:nvSpPr>
          <p:cNvPr id="3" name="Content Placeholder 2"/>
          <p:cNvSpPr>
            <a:spLocks noGrp="1"/>
          </p:cNvSpPr>
          <p:nvPr>
            <p:ph idx="1"/>
          </p:nvPr>
        </p:nvSpPr>
        <p:spPr>
          <a:xfrm>
            <a:off x="1506232" y="1143000"/>
            <a:ext cx="9771367" cy="2200066"/>
          </a:xfrm>
        </p:spPr>
        <p:txBody>
          <a:bodyPr>
            <a:noAutofit/>
          </a:bodyPr>
          <a:lstStyle/>
          <a:p>
            <a:r>
              <a:rPr lang="vi-VN" sz="2800" dirty="0"/>
              <a:t>Dễ dàng cho sản xuất số lượng lớn.</a:t>
            </a:r>
          </a:p>
          <a:p>
            <a:r>
              <a:rPr lang="vi-VN" sz="2800" dirty="0"/>
              <a:t>Hệ thống này rất đáng tin cậy cho cuộc sống hàng ngày.</a:t>
            </a:r>
          </a:p>
          <a:p>
            <a:r>
              <a:rPr lang="vi-VN" sz="2800" dirty="0"/>
              <a:t>Có rất ít kết nối.</a:t>
            </a:r>
          </a:p>
          <a:p>
            <a:r>
              <a:rPr lang="vi-VN" sz="2800" dirty="0"/>
              <a:t>Hệ thống này có kích thước rất nhỏ.</a:t>
            </a:r>
          </a:p>
          <a:p>
            <a:r>
              <a:rPr lang="vi-VN" sz="2800" dirty="0"/>
              <a:t>Có giá rẻ.</a:t>
            </a:r>
          </a:p>
          <a:p>
            <a:r>
              <a:rPr lang="vi-VN" sz="2800" dirty="0"/>
              <a:t>Hoạt động nhanh chóng.</a:t>
            </a:r>
          </a:p>
          <a:p>
            <a:r>
              <a:rPr lang="vi-VN" sz="2800" dirty="0"/>
              <a:t>Cải thiện chất lượng sản phẩm và hiệu suất tốt hơn.</a:t>
            </a:r>
          </a:p>
          <a:p>
            <a:r>
              <a:rPr lang="vi-VN" sz="2800" dirty="0"/>
              <a:t>Tối ưu hóa tài nguyên hệ thống có sẵn.</a:t>
            </a:r>
          </a:p>
          <a:p>
            <a:r>
              <a:rPr lang="vi-VN" sz="2800" dirty="0"/>
              <a:t>Hoạt động năng lượng thấp và hiệu quả</a:t>
            </a:r>
          </a:p>
          <a:p>
            <a:r>
              <a:rPr lang="vi-VN" sz="2800" dirty="0"/>
              <a:t>Chúng ít bị lỗi hơn.</a:t>
            </a: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62</a:t>
            </a:fld>
            <a:endParaRPr lang="en-US" dirty="0">
              <a:solidFill>
                <a:srgbClr val="7F7F7F"/>
              </a:solidFill>
            </a:endParaRPr>
          </a:p>
        </p:txBody>
      </p:sp>
    </p:spTree>
    <p:extLst>
      <p:ext uri="{BB962C8B-B14F-4D97-AF65-F5344CB8AC3E}">
        <p14:creationId xmlns:p14="http://schemas.microsoft.com/office/powerpoint/2010/main" val="10885789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Phần</a:t>
            </a:r>
            <a:r>
              <a:rPr lang="en-US" b="1" dirty="0" smtClean="0">
                <a:solidFill>
                  <a:srgbClr val="0070C0"/>
                </a:solidFill>
              </a:rPr>
              <a:t> </a:t>
            </a:r>
            <a:r>
              <a:rPr lang="en-US" b="1" dirty="0" err="1" smtClean="0">
                <a:solidFill>
                  <a:srgbClr val="0070C0"/>
                </a:solidFill>
              </a:rPr>
              <a:t>mềm</a:t>
            </a:r>
            <a:r>
              <a:rPr lang="en-US" b="1" dirty="0" smtClean="0">
                <a:solidFill>
                  <a:srgbClr val="0070C0"/>
                </a:solidFill>
              </a:rPr>
              <a:t> </a:t>
            </a:r>
            <a:r>
              <a:rPr lang="en-US" b="1" dirty="0" err="1" smtClean="0">
                <a:solidFill>
                  <a:srgbClr val="0070C0"/>
                </a:solidFill>
              </a:rPr>
              <a:t>nhúng</a:t>
            </a:r>
            <a:endParaRPr lang="en-US" b="1" dirty="0">
              <a:solidFill>
                <a:srgbClr val="0070C0"/>
              </a:solidFill>
            </a:endParaRPr>
          </a:p>
        </p:txBody>
      </p:sp>
      <p:sp>
        <p:nvSpPr>
          <p:cNvPr id="3" name="Content Placeholder 2"/>
          <p:cNvSpPr>
            <a:spLocks noGrp="1"/>
          </p:cNvSpPr>
          <p:nvPr>
            <p:ph idx="1"/>
          </p:nvPr>
        </p:nvSpPr>
        <p:spPr>
          <a:xfrm>
            <a:off x="1506232" y="1143000"/>
            <a:ext cx="9771367" cy="2200066"/>
          </a:xfrm>
        </p:spPr>
        <p:txBody>
          <a:bodyPr>
            <a:noAutofit/>
          </a:bodyPr>
          <a:lstStyle/>
          <a:p>
            <a:r>
              <a:rPr lang="vi-VN" sz="2800" dirty="0"/>
              <a:t>Dễ dàng cho sản xuất số lượng lớn.</a:t>
            </a:r>
          </a:p>
          <a:p>
            <a:r>
              <a:rPr lang="vi-VN" sz="2800" dirty="0"/>
              <a:t>Hệ thống này rất đáng tin cậy cho cuộc sống hàng ngày.</a:t>
            </a:r>
          </a:p>
          <a:p>
            <a:r>
              <a:rPr lang="vi-VN" sz="2800" dirty="0"/>
              <a:t>Có rất ít kết nối.</a:t>
            </a:r>
          </a:p>
          <a:p>
            <a:r>
              <a:rPr lang="vi-VN" sz="2800" dirty="0"/>
              <a:t>Hệ thống này có kích thước rất nhỏ.</a:t>
            </a:r>
          </a:p>
          <a:p>
            <a:r>
              <a:rPr lang="vi-VN" sz="2800" dirty="0"/>
              <a:t>Có giá rẻ.</a:t>
            </a:r>
          </a:p>
          <a:p>
            <a:r>
              <a:rPr lang="vi-VN" sz="2800" dirty="0"/>
              <a:t>Hoạt động nhanh chóng.</a:t>
            </a:r>
          </a:p>
          <a:p>
            <a:r>
              <a:rPr lang="vi-VN" sz="2800" dirty="0"/>
              <a:t>Cải thiện chất lượng sản phẩm và hiệu suất tốt hơn.</a:t>
            </a:r>
          </a:p>
          <a:p>
            <a:r>
              <a:rPr lang="vi-VN" sz="2800" dirty="0"/>
              <a:t>Tối ưu hóa tài nguyên hệ thống có sẵn.</a:t>
            </a:r>
          </a:p>
          <a:p>
            <a:r>
              <a:rPr lang="vi-VN" sz="2800" dirty="0"/>
              <a:t>Hoạt động năng lượng thấp và hiệu quả</a:t>
            </a:r>
          </a:p>
          <a:p>
            <a:r>
              <a:rPr lang="vi-VN" sz="2800" dirty="0"/>
              <a:t>Chúng ít bị lỗi hơn.</a:t>
            </a: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63</a:t>
            </a:fld>
            <a:endParaRPr lang="en-US" dirty="0">
              <a:solidFill>
                <a:srgbClr val="7F7F7F"/>
              </a:solidFill>
            </a:endParaRPr>
          </a:p>
        </p:txBody>
      </p:sp>
    </p:spTree>
    <p:extLst>
      <p:ext uri="{BB962C8B-B14F-4D97-AF65-F5344CB8AC3E}">
        <p14:creationId xmlns:p14="http://schemas.microsoft.com/office/powerpoint/2010/main" val="2884998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Giới</a:t>
            </a:r>
            <a:r>
              <a:rPr lang="en-US" b="1" dirty="0" smtClean="0">
                <a:solidFill>
                  <a:srgbClr val="0070C0"/>
                </a:solidFill>
              </a:rPr>
              <a:t> </a:t>
            </a:r>
            <a:r>
              <a:rPr lang="en-US" b="1" dirty="0" err="1" smtClean="0">
                <a:solidFill>
                  <a:srgbClr val="0070C0"/>
                </a:solidFill>
              </a:rPr>
              <a:t>thiệu</a:t>
            </a:r>
            <a:r>
              <a:rPr lang="en-US" b="1" dirty="0" smtClean="0">
                <a:solidFill>
                  <a:srgbClr val="0070C0"/>
                </a:solidFill>
              </a:rPr>
              <a:t> </a:t>
            </a:r>
            <a:r>
              <a:rPr lang="en-US" b="1" dirty="0" err="1" smtClean="0">
                <a:solidFill>
                  <a:srgbClr val="0070C0"/>
                </a:solidFill>
              </a:rPr>
              <a:t>chung</a:t>
            </a:r>
            <a:r>
              <a:rPr lang="en-US" b="1" dirty="0" smtClean="0">
                <a:solidFill>
                  <a:srgbClr val="0070C0"/>
                </a:solidFill>
              </a:rPr>
              <a:t> </a:t>
            </a:r>
            <a:r>
              <a:rPr lang="en-US" b="1" dirty="0" err="1" smtClean="0">
                <a:solidFill>
                  <a:srgbClr val="0070C0"/>
                </a:solidFill>
              </a:rPr>
              <a:t>về</a:t>
            </a:r>
            <a:r>
              <a:rPr lang="en-US" b="1" dirty="0" smtClean="0">
                <a:solidFill>
                  <a:srgbClr val="0070C0"/>
                </a:solidFill>
              </a:rPr>
              <a:t> </a:t>
            </a:r>
            <a:r>
              <a:rPr lang="en-US" b="1" dirty="0" err="1" smtClean="0">
                <a:solidFill>
                  <a:srgbClr val="0070C0"/>
                </a:solidFill>
              </a:rPr>
              <a:t>học</a:t>
            </a:r>
            <a:r>
              <a:rPr lang="en-US" b="1" dirty="0" smtClean="0">
                <a:solidFill>
                  <a:srgbClr val="0070C0"/>
                </a:solidFill>
              </a:rPr>
              <a:t> </a:t>
            </a:r>
            <a:r>
              <a:rPr lang="en-US" b="1" dirty="0" err="1" smtClean="0">
                <a:solidFill>
                  <a:srgbClr val="0070C0"/>
                </a:solidFill>
              </a:rPr>
              <a:t>phần</a:t>
            </a:r>
            <a:endParaRPr lang="en-US" b="1" dirty="0">
              <a:solidFill>
                <a:srgbClr val="0070C0"/>
              </a:solidFill>
            </a:endParaRPr>
          </a:p>
        </p:txBody>
      </p:sp>
      <p:sp>
        <p:nvSpPr>
          <p:cNvPr id="4" name="Slide Number Placeholder 3"/>
          <p:cNvSpPr>
            <a:spLocks noGrp="1"/>
          </p:cNvSpPr>
          <p:nvPr>
            <p:ph type="sldNum" sz="quarter" idx="4294967295"/>
          </p:nvPr>
        </p:nvSpPr>
        <p:spPr>
          <a:xfrm>
            <a:off x="5498513" y="6295841"/>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7</a:t>
            </a:fld>
            <a:endParaRPr lang="en-US" dirty="0">
              <a:solidFill>
                <a:srgbClr val="7F7F7F"/>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60852199"/>
              </p:ext>
            </p:extLst>
          </p:nvPr>
        </p:nvGraphicFramePr>
        <p:xfrm>
          <a:off x="1600200" y="990600"/>
          <a:ext cx="10134600" cy="5075742"/>
        </p:xfrm>
        <a:graphic>
          <a:graphicData uri="http://schemas.openxmlformats.org/drawingml/2006/table">
            <a:tbl>
              <a:tblPr>
                <a:tableStyleId>{5C22544A-7EE6-4342-B048-85BDC9FD1C3A}</a:tableStyleId>
              </a:tblPr>
              <a:tblGrid>
                <a:gridCol w="3505200"/>
                <a:gridCol w="6629400"/>
              </a:tblGrid>
              <a:tr h="251871">
                <a:tc>
                  <a:txBody>
                    <a:bodyPr/>
                    <a:lstStyle/>
                    <a:p>
                      <a:pPr algn="ctr">
                        <a:spcAft>
                          <a:spcPts val="0"/>
                        </a:spcAft>
                      </a:pPr>
                      <a:r>
                        <a:rPr lang="en-US" sz="2000" kern="50" spc="50" dirty="0" err="1">
                          <a:effectLst/>
                        </a:rPr>
                        <a:t>Các</a:t>
                      </a:r>
                      <a:r>
                        <a:rPr lang="en-US" sz="2000" kern="50" spc="50" dirty="0">
                          <a:effectLst/>
                        </a:rPr>
                        <a:t> </a:t>
                      </a:r>
                      <a:r>
                        <a:rPr lang="en-US" sz="2000" kern="50" spc="50" dirty="0" err="1">
                          <a:effectLst/>
                        </a:rPr>
                        <a:t>loại</a:t>
                      </a:r>
                      <a:r>
                        <a:rPr lang="en-US" sz="2000" kern="50" spc="50" dirty="0">
                          <a:effectLst/>
                        </a:rPr>
                        <a:t> </a:t>
                      </a:r>
                      <a:r>
                        <a:rPr lang="en-US" sz="2000" kern="50" spc="50" dirty="0" err="1">
                          <a:effectLst/>
                        </a:rPr>
                        <a:t>bài</a:t>
                      </a:r>
                      <a:r>
                        <a:rPr lang="en-US" sz="2000" kern="50" spc="50" dirty="0">
                          <a:effectLst/>
                        </a:rPr>
                        <a:t> </a:t>
                      </a:r>
                      <a:r>
                        <a:rPr lang="en-US" sz="2000" kern="50" spc="50" dirty="0" err="1">
                          <a:effectLst/>
                        </a:rPr>
                        <a:t>tập</a:t>
                      </a:r>
                      <a:endParaRPr lang="en-US" sz="2000" kern="50" dirty="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tc>
                <a:tc>
                  <a:txBody>
                    <a:bodyPr/>
                    <a:lstStyle/>
                    <a:p>
                      <a:pPr algn="ctr">
                        <a:spcAft>
                          <a:spcPts val="0"/>
                        </a:spcAft>
                      </a:pPr>
                      <a:r>
                        <a:rPr lang="en-US" sz="2000" kern="50" spc="50">
                          <a:effectLst/>
                        </a:rPr>
                        <a:t>Tiêu chí đánh giá</a:t>
                      </a:r>
                      <a:endParaRPr lang="en-US" sz="2000" kern="5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tc>
              </a:tr>
              <a:tr h="503742">
                <a:tc>
                  <a:txBody>
                    <a:bodyPr/>
                    <a:lstStyle/>
                    <a:p>
                      <a:pPr>
                        <a:spcAft>
                          <a:spcPts val="0"/>
                        </a:spcAft>
                      </a:pPr>
                      <a:r>
                        <a:rPr lang="en-US" sz="2000" kern="50" spc="50">
                          <a:effectLst/>
                        </a:rPr>
                        <a:t>Bài tập: Các biểu đồ UML</a:t>
                      </a:r>
                      <a:endParaRPr lang="en-US" sz="2000" kern="50">
                        <a:effectLst/>
                      </a:endParaRPr>
                    </a:p>
                    <a:p>
                      <a:pPr>
                        <a:spcAft>
                          <a:spcPts val="0"/>
                        </a:spcAft>
                      </a:pPr>
                      <a:r>
                        <a:rPr lang="en-US" sz="2000" kern="50" spc="50">
                          <a:effectLst/>
                        </a:rPr>
                        <a:t> </a:t>
                      </a:r>
                      <a:endParaRPr lang="en-US" sz="2000" kern="5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tc>
                <a:tc>
                  <a:txBody>
                    <a:bodyPr/>
                    <a:lstStyle/>
                    <a:p>
                      <a:pPr>
                        <a:spcAft>
                          <a:spcPts val="0"/>
                        </a:spcAft>
                      </a:pPr>
                      <a:r>
                        <a:rPr lang="en-US" sz="2000" kern="50" spc="50">
                          <a:effectLst/>
                        </a:rPr>
                        <a:t>- Hiểu được các biểu đồ UML</a:t>
                      </a:r>
                      <a:endParaRPr lang="en-US" sz="2000" kern="50">
                        <a:effectLst/>
                      </a:endParaRPr>
                    </a:p>
                    <a:p>
                      <a:pPr>
                        <a:spcAft>
                          <a:spcPts val="0"/>
                        </a:spcAft>
                      </a:pPr>
                      <a:r>
                        <a:rPr lang="en-US" sz="2000" kern="50" spc="50">
                          <a:effectLst/>
                        </a:rPr>
                        <a:t>- Sử dụng Tool để xây dựng các biểu đồ</a:t>
                      </a:r>
                      <a:endParaRPr lang="en-US" sz="2000" kern="5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tc>
              </a:tr>
              <a:tr h="1007484">
                <a:tc>
                  <a:txBody>
                    <a:bodyPr/>
                    <a:lstStyle/>
                    <a:p>
                      <a:pPr>
                        <a:spcAft>
                          <a:spcPts val="0"/>
                        </a:spcAft>
                      </a:pPr>
                      <a:r>
                        <a:rPr lang="en-US" sz="2000" kern="50" spc="50" dirty="0">
                          <a:effectLst/>
                        </a:rPr>
                        <a:t> </a:t>
                      </a:r>
                      <a:r>
                        <a:rPr lang="en-US" sz="2000" kern="50" spc="50" dirty="0" err="1">
                          <a:effectLst/>
                        </a:rPr>
                        <a:t>Bài</a:t>
                      </a:r>
                      <a:r>
                        <a:rPr lang="en-US" sz="2000" kern="50" spc="50" dirty="0">
                          <a:effectLst/>
                        </a:rPr>
                        <a:t> </a:t>
                      </a:r>
                      <a:r>
                        <a:rPr lang="en-US" sz="2000" kern="50" spc="50" dirty="0" err="1">
                          <a:effectLst/>
                        </a:rPr>
                        <a:t>tập</a:t>
                      </a:r>
                      <a:r>
                        <a:rPr lang="en-US" sz="2000" kern="50" spc="50" dirty="0">
                          <a:effectLst/>
                        </a:rPr>
                        <a:t>: Thu </a:t>
                      </a:r>
                      <a:r>
                        <a:rPr lang="en-US" sz="2000" kern="50" spc="50" dirty="0" err="1">
                          <a:effectLst/>
                        </a:rPr>
                        <a:t>thập</a:t>
                      </a:r>
                      <a:r>
                        <a:rPr lang="en-US" sz="2000" kern="50" spc="50" dirty="0">
                          <a:effectLst/>
                        </a:rPr>
                        <a:t> </a:t>
                      </a:r>
                      <a:r>
                        <a:rPr lang="en-US" sz="2000" kern="50" spc="50" dirty="0" err="1">
                          <a:effectLst/>
                        </a:rPr>
                        <a:t>yêu</a:t>
                      </a:r>
                      <a:r>
                        <a:rPr lang="en-US" sz="2000" kern="50" spc="50" dirty="0">
                          <a:effectLst/>
                        </a:rPr>
                        <a:t> </a:t>
                      </a:r>
                      <a:r>
                        <a:rPr lang="en-US" sz="2000" kern="50" spc="50" dirty="0" err="1">
                          <a:effectLst/>
                        </a:rPr>
                        <a:t>cầu</a:t>
                      </a:r>
                      <a:endParaRPr lang="en-US" sz="2000" kern="50" dirty="0">
                        <a:effectLst/>
                      </a:endParaRPr>
                    </a:p>
                    <a:p>
                      <a:pPr marL="228600">
                        <a:spcAft>
                          <a:spcPts val="0"/>
                        </a:spcAft>
                      </a:pPr>
                      <a:r>
                        <a:rPr lang="en-US" sz="2000" kern="50" spc="50" dirty="0">
                          <a:effectLst/>
                        </a:rPr>
                        <a:t> </a:t>
                      </a:r>
                      <a:endParaRPr lang="en-US" sz="2000" kern="50" dirty="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tc>
                <a:tc>
                  <a:txBody>
                    <a:bodyPr/>
                    <a:lstStyle/>
                    <a:p>
                      <a:pPr>
                        <a:spcAft>
                          <a:spcPts val="0"/>
                        </a:spcAft>
                      </a:pPr>
                      <a:r>
                        <a:rPr lang="en-US" sz="2000" kern="50" spc="50" dirty="0">
                          <a:effectLst/>
                        </a:rPr>
                        <a:t>- </a:t>
                      </a:r>
                      <a:r>
                        <a:rPr lang="en-US" sz="2000" kern="50" spc="50" dirty="0" err="1">
                          <a:effectLst/>
                        </a:rPr>
                        <a:t>Xác</a:t>
                      </a:r>
                      <a:r>
                        <a:rPr lang="en-US" sz="2000" kern="50" spc="50" dirty="0">
                          <a:effectLst/>
                        </a:rPr>
                        <a:t> </a:t>
                      </a:r>
                      <a:r>
                        <a:rPr lang="en-US" sz="2000" kern="50" spc="50" dirty="0" err="1">
                          <a:effectLst/>
                        </a:rPr>
                        <a:t>dịnh</a:t>
                      </a:r>
                      <a:r>
                        <a:rPr lang="en-US" sz="2000" kern="50" spc="50" dirty="0">
                          <a:effectLst/>
                        </a:rPr>
                        <a:t> </a:t>
                      </a:r>
                      <a:r>
                        <a:rPr lang="en-US" sz="2000" kern="50" spc="50" dirty="0" err="1">
                          <a:effectLst/>
                        </a:rPr>
                        <a:t>yêu</a:t>
                      </a:r>
                      <a:r>
                        <a:rPr lang="en-US" sz="2000" kern="50" spc="50" dirty="0">
                          <a:effectLst/>
                        </a:rPr>
                        <a:t> </a:t>
                      </a:r>
                      <a:r>
                        <a:rPr lang="en-US" sz="2000" kern="50" spc="50" dirty="0" err="1">
                          <a:effectLst/>
                        </a:rPr>
                        <a:t>cầu</a:t>
                      </a:r>
                      <a:r>
                        <a:rPr lang="en-US" sz="2000" kern="50" spc="50" dirty="0">
                          <a:effectLst/>
                        </a:rPr>
                        <a:t> </a:t>
                      </a:r>
                      <a:r>
                        <a:rPr lang="en-US" sz="2000" kern="50" spc="50" dirty="0" err="1">
                          <a:effectLst/>
                        </a:rPr>
                        <a:t>của</a:t>
                      </a:r>
                      <a:r>
                        <a:rPr lang="en-US" sz="2000" kern="50" spc="50" dirty="0">
                          <a:effectLst/>
                        </a:rPr>
                        <a:t> </a:t>
                      </a:r>
                      <a:r>
                        <a:rPr lang="en-US" sz="2000" kern="50" spc="50" dirty="0" err="1">
                          <a:effectLst/>
                        </a:rPr>
                        <a:t>dự</a:t>
                      </a:r>
                      <a:r>
                        <a:rPr lang="en-US" sz="2000" kern="50" spc="50" dirty="0">
                          <a:effectLst/>
                        </a:rPr>
                        <a:t> </a:t>
                      </a:r>
                      <a:r>
                        <a:rPr lang="en-US" sz="2000" kern="50" spc="50" dirty="0" err="1">
                          <a:effectLst/>
                        </a:rPr>
                        <a:t>án</a:t>
                      </a:r>
                      <a:r>
                        <a:rPr lang="en-US" sz="2000" kern="50" spc="50" dirty="0">
                          <a:effectLst/>
                        </a:rPr>
                        <a:t> </a:t>
                      </a:r>
                      <a:r>
                        <a:rPr lang="en-US" sz="2000" kern="50" spc="50" dirty="0" err="1">
                          <a:effectLst/>
                        </a:rPr>
                        <a:t>nhóm</a:t>
                      </a:r>
                      <a:endParaRPr lang="en-US" sz="2000" kern="50" dirty="0">
                        <a:effectLst/>
                      </a:endParaRPr>
                    </a:p>
                    <a:p>
                      <a:pPr>
                        <a:spcAft>
                          <a:spcPts val="0"/>
                        </a:spcAft>
                      </a:pPr>
                      <a:r>
                        <a:rPr lang="en-US" sz="2000" kern="50" spc="50" dirty="0">
                          <a:effectLst/>
                        </a:rPr>
                        <a:t>- </a:t>
                      </a:r>
                      <a:r>
                        <a:rPr lang="en-US" sz="2000" kern="50" spc="50" dirty="0" err="1">
                          <a:effectLst/>
                        </a:rPr>
                        <a:t>Mô</a:t>
                      </a:r>
                      <a:r>
                        <a:rPr lang="en-US" sz="2000" kern="50" spc="50" dirty="0">
                          <a:effectLst/>
                        </a:rPr>
                        <a:t> </a:t>
                      </a:r>
                      <a:r>
                        <a:rPr lang="en-US" sz="2000" kern="50" spc="50" dirty="0" err="1">
                          <a:effectLst/>
                        </a:rPr>
                        <a:t>hình</a:t>
                      </a:r>
                      <a:r>
                        <a:rPr lang="en-US" sz="2000" kern="50" spc="50" dirty="0">
                          <a:effectLst/>
                        </a:rPr>
                        <a:t> </a:t>
                      </a:r>
                      <a:r>
                        <a:rPr lang="en-US" sz="2000" kern="50" spc="50" dirty="0" err="1">
                          <a:effectLst/>
                        </a:rPr>
                        <a:t>đúng</a:t>
                      </a:r>
                      <a:r>
                        <a:rPr lang="en-US" sz="2000" kern="50" spc="50" dirty="0">
                          <a:effectLst/>
                        </a:rPr>
                        <a:t> </a:t>
                      </a:r>
                      <a:r>
                        <a:rPr lang="en-US" sz="2000" kern="50" spc="50" dirty="0" err="1">
                          <a:effectLst/>
                        </a:rPr>
                        <a:t>theo</a:t>
                      </a:r>
                      <a:r>
                        <a:rPr lang="en-US" sz="2000" kern="50" spc="50" dirty="0">
                          <a:effectLst/>
                        </a:rPr>
                        <a:t> use case </a:t>
                      </a:r>
                      <a:endParaRPr lang="en-US" sz="2000" kern="50" dirty="0">
                        <a:effectLst/>
                      </a:endParaRPr>
                    </a:p>
                    <a:p>
                      <a:pPr>
                        <a:spcAft>
                          <a:spcPts val="0"/>
                        </a:spcAft>
                      </a:pPr>
                      <a:r>
                        <a:rPr lang="en-US" sz="2000" kern="50" spc="50" dirty="0">
                          <a:effectLst/>
                        </a:rPr>
                        <a:t>- </a:t>
                      </a:r>
                      <a:r>
                        <a:rPr lang="en-US" sz="2000" kern="50" spc="50" dirty="0" err="1">
                          <a:effectLst/>
                        </a:rPr>
                        <a:t>Xác</a:t>
                      </a:r>
                      <a:r>
                        <a:rPr lang="en-US" sz="2000" kern="50" spc="50" dirty="0">
                          <a:effectLst/>
                        </a:rPr>
                        <a:t> </a:t>
                      </a:r>
                      <a:r>
                        <a:rPr lang="en-US" sz="2000" kern="50" spc="50" dirty="0" err="1">
                          <a:effectLst/>
                        </a:rPr>
                        <a:t>định</a:t>
                      </a:r>
                      <a:r>
                        <a:rPr lang="en-US" sz="2000" kern="50" spc="50" dirty="0">
                          <a:effectLst/>
                        </a:rPr>
                        <a:t> </a:t>
                      </a:r>
                      <a:r>
                        <a:rPr lang="en-US" sz="2000" kern="50" spc="50" dirty="0" err="1">
                          <a:effectLst/>
                        </a:rPr>
                        <a:t>đúng</a:t>
                      </a:r>
                      <a:r>
                        <a:rPr lang="en-US" sz="2000" kern="50" spc="50" dirty="0">
                          <a:effectLst/>
                        </a:rPr>
                        <a:t> </a:t>
                      </a:r>
                      <a:r>
                        <a:rPr lang="en-US" sz="2000" kern="50" spc="50" dirty="0" err="1">
                          <a:effectLst/>
                        </a:rPr>
                        <a:t>quan</a:t>
                      </a:r>
                      <a:r>
                        <a:rPr lang="en-US" sz="2000" kern="50" spc="50" dirty="0">
                          <a:effectLst/>
                        </a:rPr>
                        <a:t> </a:t>
                      </a:r>
                      <a:r>
                        <a:rPr lang="en-US" sz="2000" kern="50" spc="50" dirty="0" err="1">
                          <a:effectLst/>
                        </a:rPr>
                        <a:t>hệ</a:t>
                      </a:r>
                      <a:r>
                        <a:rPr lang="en-US" sz="2000" kern="50" spc="50" dirty="0">
                          <a:effectLst/>
                        </a:rPr>
                        <a:t> </a:t>
                      </a:r>
                      <a:r>
                        <a:rPr lang="en-US" sz="2000" kern="50" spc="50" dirty="0" err="1">
                          <a:effectLst/>
                        </a:rPr>
                        <a:t>giữa</a:t>
                      </a:r>
                      <a:r>
                        <a:rPr lang="en-US" sz="2000" kern="50" spc="50" dirty="0">
                          <a:effectLst/>
                        </a:rPr>
                        <a:t> </a:t>
                      </a:r>
                      <a:r>
                        <a:rPr lang="en-US" sz="2000" kern="50" spc="50" dirty="0" err="1">
                          <a:effectLst/>
                        </a:rPr>
                        <a:t>cácuse</a:t>
                      </a:r>
                      <a:r>
                        <a:rPr lang="en-US" sz="2000" kern="50" spc="50" dirty="0">
                          <a:effectLst/>
                        </a:rPr>
                        <a:t> case</a:t>
                      </a:r>
                      <a:endParaRPr lang="en-US" sz="2000" kern="50" dirty="0">
                        <a:effectLst/>
                      </a:endParaRPr>
                    </a:p>
                    <a:p>
                      <a:pPr>
                        <a:spcAft>
                          <a:spcPts val="0"/>
                        </a:spcAft>
                      </a:pPr>
                      <a:r>
                        <a:rPr lang="en-US" sz="2000" kern="50" spc="50" dirty="0">
                          <a:effectLst/>
                        </a:rPr>
                        <a:t>- </a:t>
                      </a:r>
                      <a:r>
                        <a:rPr lang="en-US" sz="2000" kern="50" spc="50" dirty="0" err="1">
                          <a:effectLst/>
                        </a:rPr>
                        <a:t>Sử</a:t>
                      </a:r>
                      <a:r>
                        <a:rPr lang="en-US" sz="2000" kern="50" spc="50" dirty="0">
                          <a:effectLst/>
                        </a:rPr>
                        <a:t> dung tool </a:t>
                      </a:r>
                      <a:r>
                        <a:rPr lang="en-US" sz="2000" kern="50" spc="50" dirty="0" err="1">
                          <a:effectLst/>
                        </a:rPr>
                        <a:t>để</a:t>
                      </a:r>
                      <a:r>
                        <a:rPr lang="en-US" sz="2000" kern="50" spc="50" dirty="0">
                          <a:effectLst/>
                        </a:rPr>
                        <a:t> </a:t>
                      </a:r>
                      <a:r>
                        <a:rPr lang="en-US" sz="2000" kern="50" spc="50" dirty="0" err="1">
                          <a:effectLst/>
                        </a:rPr>
                        <a:t>vẽ</a:t>
                      </a:r>
                      <a:endParaRPr lang="en-US" sz="2000" kern="50" dirty="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tc>
              </a:tr>
              <a:tr h="755613">
                <a:tc>
                  <a:txBody>
                    <a:bodyPr/>
                    <a:lstStyle/>
                    <a:p>
                      <a:pPr>
                        <a:spcAft>
                          <a:spcPts val="0"/>
                        </a:spcAft>
                      </a:pPr>
                      <a:r>
                        <a:rPr lang="en-US" sz="2000" kern="50" spc="50">
                          <a:effectLst/>
                        </a:rPr>
                        <a:t>Bài tập: Phân tích yêu cầu</a:t>
                      </a:r>
                      <a:endParaRPr lang="en-US" sz="2000" kern="50">
                        <a:effectLst/>
                      </a:endParaRPr>
                    </a:p>
                    <a:p>
                      <a:pPr marL="228600">
                        <a:spcAft>
                          <a:spcPts val="0"/>
                        </a:spcAft>
                      </a:pPr>
                      <a:r>
                        <a:rPr lang="en-US" sz="2000" kern="50" spc="50">
                          <a:effectLst/>
                        </a:rPr>
                        <a:t> </a:t>
                      </a:r>
                      <a:endParaRPr lang="en-US" sz="2000" kern="5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tc>
                <a:tc>
                  <a:txBody>
                    <a:bodyPr/>
                    <a:lstStyle/>
                    <a:p>
                      <a:pPr>
                        <a:spcAft>
                          <a:spcPts val="0"/>
                        </a:spcAft>
                      </a:pPr>
                      <a:r>
                        <a:rPr lang="en-US" sz="2000" kern="50" spc="50" dirty="0">
                          <a:effectLst/>
                        </a:rPr>
                        <a:t>- </a:t>
                      </a:r>
                      <a:r>
                        <a:rPr lang="en-US" sz="2000" kern="50" spc="50" dirty="0" err="1">
                          <a:effectLst/>
                        </a:rPr>
                        <a:t>Viết</a:t>
                      </a:r>
                      <a:r>
                        <a:rPr lang="en-US" sz="2000" kern="50" spc="50" dirty="0">
                          <a:effectLst/>
                        </a:rPr>
                        <a:t> </a:t>
                      </a:r>
                      <a:r>
                        <a:rPr lang="en-US" sz="2000" kern="50" spc="50" dirty="0" err="1">
                          <a:effectLst/>
                        </a:rPr>
                        <a:t>các</a:t>
                      </a:r>
                      <a:r>
                        <a:rPr lang="en-US" sz="2000" kern="50" spc="50" dirty="0">
                          <a:effectLst/>
                        </a:rPr>
                        <a:t> scenario </a:t>
                      </a:r>
                      <a:r>
                        <a:rPr lang="en-US" sz="2000" kern="50" spc="50" dirty="0" err="1">
                          <a:effectLst/>
                        </a:rPr>
                        <a:t>đúng</a:t>
                      </a:r>
                      <a:r>
                        <a:rPr lang="en-US" sz="2000" kern="50" spc="50" dirty="0">
                          <a:effectLst/>
                        </a:rPr>
                        <a:t> </a:t>
                      </a:r>
                      <a:r>
                        <a:rPr lang="en-US" sz="2000" kern="50" spc="50" dirty="0" err="1">
                          <a:effectLst/>
                        </a:rPr>
                        <a:t>chuẩn</a:t>
                      </a:r>
                      <a:endParaRPr lang="en-US" sz="2000" kern="50" dirty="0">
                        <a:effectLst/>
                      </a:endParaRPr>
                    </a:p>
                    <a:p>
                      <a:pPr>
                        <a:spcAft>
                          <a:spcPts val="0"/>
                        </a:spcAft>
                      </a:pPr>
                      <a:r>
                        <a:rPr lang="en-US" sz="2000" kern="50" spc="50" dirty="0">
                          <a:effectLst/>
                        </a:rPr>
                        <a:t>- </a:t>
                      </a:r>
                      <a:r>
                        <a:rPr lang="en-US" sz="2000" kern="50" spc="50" dirty="0" err="1" smtClean="0">
                          <a:effectLst/>
                        </a:rPr>
                        <a:t>Trích</a:t>
                      </a:r>
                      <a:r>
                        <a:rPr lang="en-US" sz="2000" kern="50" spc="50" dirty="0" smtClean="0">
                          <a:effectLst/>
                        </a:rPr>
                        <a:t> </a:t>
                      </a:r>
                      <a:r>
                        <a:rPr lang="en-US" sz="2000" kern="50" spc="50" dirty="0" err="1" smtClean="0">
                          <a:effectLst/>
                        </a:rPr>
                        <a:t>đúng</a:t>
                      </a:r>
                      <a:r>
                        <a:rPr lang="en-US" sz="2000" kern="50" spc="50" dirty="0" smtClean="0">
                          <a:effectLst/>
                        </a:rPr>
                        <a:t> </a:t>
                      </a:r>
                      <a:r>
                        <a:rPr lang="en-US" sz="2000" kern="50" spc="50" dirty="0" err="1">
                          <a:effectLst/>
                        </a:rPr>
                        <a:t>các</a:t>
                      </a:r>
                      <a:r>
                        <a:rPr lang="en-US" sz="2000" kern="50" spc="50" dirty="0">
                          <a:effectLst/>
                        </a:rPr>
                        <a:t> </a:t>
                      </a:r>
                      <a:r>
                        <a:rPr lang="en-US" sz="2000" kern="50" spc="50" dirty="0" err="1">
                          <a:effectLst/>
                        </a:rPr>
                        <a:t>lớp</a:t>
                      </a:r>
                      <a:r>
                        <a:rPr lang="en-US" sz="2000" kern="50" spc="50" dirty="0">
                          <a:effectLst/>
                        </a:rPr>
                        <a:t> </a:t>
                      </a:r>
                      <a:r>
                        <a:rPr lang="en-US" sz="2000" kern="50" spc="50" dirty="0" err="1">
                          <a:effectLst/>
                        </a:rPr>
                        <a:t>và</a:t>
                      </a:r>
                      <a:r>
                        <a:rPr lang="en-US" sz="2000" kern="50" spc="50" dirty="0">
                          <a:effectLst/>
                        </a:rPr>
                        <a:t> </a:t>
                      </a:r>
                      <a:r>
                        <a:rPr lang="en-US" sz="2000" kern="50" spc="50" dirty="0" err="1">
                          <a:effectLst/>
                        </a:rPr>
                        <a:t>quan</a:t>
                      </a:r>
                      <a:r>
                        <a:rPr lang="en-US" sz="2000" kern="50" spc="50" dirty="0">
                          <a:effectLst/>
                        </a:rPr>
                        <a:t> </a:t>
                      </a:r>
                      <a:r>
                        <a:rPr lang="en-US" sz="2000" kern="50" spc="50" dirty="0" err="1">
                          <a:effectLst/>
                        </a:rPr>
                        <a:t>hệ</a:t>
                      </a:r>
                      <a:endParaRPr lang="en-US" sz="2000" kern="50" dirty="0">
                        <a:effectLst/>
                      </a:endParaRPr>
                    </a:p>
                    <a:p>
                      <a:pPr>
                        <a:spcAft>
                          <a:spcPts val="0"/>
                        </a:spcAft>
                      </a:pPr>
                      <a:r>
                        <a:rPr lang="en-US" sz="2000" kern="50" spc="50" dirty="0">
                          <a:effectLst/>
                        </a:rPr>
                        <a:t>- </a:t>
                      </a:r>
                      <a:r>
                        <a:rPr lang="en-US" sz="2000" kern="50" spc="50" dirty="0" err="1">
                          <a:effectLst/>
                        </a:rPr>
                        <a:t>Sử</a:t>
                      </a:r>
                      <a:r>
                        <a:rPr lang="en-US" sz="2000" kern="50" spc="50" dirty="0">
                          <a:effectLst/>
                        </a:rPr>
                        <a:t> </a:t>
                      </a:r>
                      <a:r>
                        <a:rPr lang="en-US" sz="2000" kern="50" spc="50" dirty="0" err="1">
                          <a:effectLst/>
                        </a:rPr>
                        <a:t>dụng</a:t>
                      </a:r>
                      <a:r>
                        <a:rPr lang="en-US" sz="2000" kern="50" spc="50" dirty="0">
                          <a:effectLst/>
                        </a:rPr>
                        <a:t> tool </a:t>
                      </a:r>
                      <a:r>
                        <a:rPr lang="en-US" sz="2000" kern="50" spc="50" dirty="0" err="1">
                          <a:effectLst/>
                        </a:rPr>
                        <a:t>để</a:t>
                      </a:r>
                      <a:r>
                        <a:rPr lang="en-US" sz="2000" kern="50" spc="50" dirty="0">
                          <a:effectLst/>
                        </a:rPr>
                        <a:t> </a:t>
                      </a:r>
                      <a:r>
                        <a:rPr lang="en-US" sz="2000" kern="50" spc="50" dirty="0" err="1">
                          <a:effectLst/>
                        </a:rPr>
                        <a:t>vẽ</a:t>
                      </a:r>
                      <a:r>
                        <a:rPr lang="en-US" sz="2000" kern="50" spc="50" dirty="0">
                          <a:effectLst/>
                        </a:rPr>
                        <a:t> </a:t>
                      </a:r>
                      <a:r>
                        <a:rPr lang="en-US" sz="2000" kern="50" spc="50" dirty="0" err="1">
                          <a:effectLst/>
                        </a:rPr>
                        <a:t>các</a:t>
                      </a:r>
                      <a:r>
                        <a:rPr lang="en-US" sz="2000" kern="50" spc="50" dirty="0">
                          <a:effectLst/>
                        </a:rPr>
                        <a:t> </a:t>
                      </a:r>
                      <a:r>
                        <a:rPr lang="en-US" sz="2000" kern="50" spc="50" dirty="0" err="1">
                          <a:effectLst/>
                        </a:rPr>
                        <a:t>biểu</a:t>
                      </a:r>
                      <a:r>
                        <a:rPr lang="en-US" sz="2000" kern="50" spc="50" dirty="0">
                          <a:effectLst/>
                        </a:rPr>
                        <a:t> </a:t>
                      </a:r>
                      <a:r>
                        <a:rPr lang="en-US" sz="2000" kern="50" spc="50" dirty="0" err="1">
                          <a:effectLst/>
                        </a:rPr>
                        <a:t>đồ</a:t>
                      </a:r>
                      <a:r>
                        <a:rPr lang="en-US" sz="2000" kern="50" spc="50" dirty="0">
                          <a:effectLst/>
                        </a:rPr>
                        <a:t> </a:t>
                      </a:r>
                      <a:r>
                        <a:rPr lang="en-US" sz="2000" kern="50" spc="50" dirty="0" err="1">
                          <a:effectLst/>
                        </a:rPr>
                        <a:t>phân</a:t>
                      </a:r>
                      <a:r>
                        <a:rPr lang="en-US" sz="2000" kern="50" spc="50" dirty="0">
                          <a:effectLst/>
                        </a:rPr>
                        <a:t> </a:t>
                      </a:r>
                      <a:r>
                        <a:rPr lang="en-US" sz="2000" kern="50" spc="50" dirty="0" err="1">
                          <a:effectLst/>
                        </a:rPr>
                        <a:t>tích</a:t>
                      </a:r>
                      <a:endParaRPr lang="en-US" sz="2000" kern="50" dirty="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tc>
              </a:tr>
              <a:tr h="503742">
                <a:tc>
                  <a:txBody>
                    <a:bodyPr/>
                    <a:lstStyle/>
                    <a:p>
                      <a:pPr>
                        <a:spcAft>
                          <a:spcPts val="0"/>
                        </a:spcAft>
                      </a:pPr>
                      <a:r>
                        <a:rPr lang="en-US" sz="2000" kern="50" spc="50">
                          <a:effectLst/>
                        </a:rPr>
                        <a:t>Bài tập: Thiết kế kiến trúc</a:t>
                      </a:r>
                      <a:endParaRPr lang="en-US" sz="2000" kern="5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tc>
                <a:tc>
                  <a:txBody>
                    <a:bodyPr/>
                    <a:lstStyle/>
                    <a:p>
                      <a:pPr>
                        <a:spcAft>
                          <a:spcPts val="0"/>
                        </a:spcAft>
                      </a:pPr>
                      <a:r>
                        <a:rPr lang="en-US" sz="2000" kern="50" spc="50" dirty="0">
                          <a:effectLst/>
                        </a:rPr>
                        <a:t>- </a:t>
                      </a:r>
                      <a:r>
                        <a:rPr lang="en-US" sz="2000" kern="50" spc="50" dirty="0" err="1">
                          <a:effectLst/>
                        </a:rPr>
                        <a:t>Xác</a:t>
                      </a:r>
                      <a:r>
                        <a:rPr lang="en-US" sz="2000" kern="50" spc="50" dirty="0">
                          <a:effectLst/>
                        </a:rPr>
                        <a:t> </a:t>
                      </a:r>
                      <a:r>
                        <a:rPr lang="en-US" sz="2000" kern="50" spc="50" dirty="0" err="1">
                          <a:effectLst/>
                        </a:rPr>
                        <a:t>định</a:t>
                      </a:r>
                      <a:r>
                        <a:rPr lang="en-US" sz="2000" kern="50" spc="50" dirty="0">
                          <a:effectLst/>
                        </a:rPr>
                        <a:t> </a:t>
                      </a:r>
                      <a:r>
                        <a:rPr lang="en-US" sz="2000" kern="50" spc="50" dirty="0" err="1">
                          <a:effectLst/>
                        </a:rPr>
                        <a:t>được</a:t>
                      </a:r>
                      <a:r>
                        <a:rPr lang="en-US" sz="2000" kern="50" spc="50" dirty="0">
                          <a:effectLst/>
                        </a:rPr>
                        <a:t> </a:t>
                      </a:r>
                      <a:r>
                        <a:rPr lang="en-US" sz="2000" kern="50" spc="50" dirty="0" err="1">
                          <a:effectLst/>
                        </a:rPr>
                        <a:t>thiết</a:t>
                      </a:r>
                      <a:r>
                        <a:rPr lang="en-US" sz="2000" kern="50" spc="50" dirty="0">
                          <a:effectLst/>
                        </a:rPr>
                        <a:t> </a:t>
                      </a:r>
                      <a:r>
                        <a:rPr lang="en-US" sz="2000" kern="50" spc="50" dirty="0" err="1">
                          <a:effectLst/>
                        </a:rPr>
                        <a:t>kế</a:t>
                      </a:r>
                      <a:r>
                        <a:rPr lang="en-US" sz="2000" kern="50" spc="50" dirty="0">
                          <a:effectLst/>
                        </a:rPr>
                        <a:t> </a:t>
                      </a:r>
                      <a:r>
                        <a:rPr lang="en-US" sz="2000" kern="50" spc="50" dirty="0" err="1">
                          <a:effectLst/>
                        </a:rPr>
                        <a:t>kiến</a:t>
                      </a:r>
                      <a:r>
                        <a:rPr lang="en-US" sz="2000" kern="50" spc="50" dirty="0">
                          <a:effectLst/>
                        </a:rPr>
                        <a:t> </a:t>
                      </a:r>
                      <a:r>
                        <a:rPr lang="en-US" sz="2000" kern="50" spc="50" dirty="0" err="1">
                          <a:effectLst/>
                        </a:rPr>
                        <a:t>trúc</a:t>
                      </a:r>
                      <a:r>
                        <a:rPr lang="en-US" sz="2000" kern="50" spc="50" dirty="0">
                          <a:effectLst/>
                        </a:rPr>
                        <a:t> </a:t>
                      </a:r>
                      <a:r>
                        <a:rPr lang="en-US" sz="2000" kern="50" spc="50" dirty="0" err="1">
                          <a:effectLst/>
                        </a:rPr>
                        <a:t>và</a:t>
                      </a:r>
                      <a:r>
                        <a:rPr lang="en-US" sz="2000" kern="50" spc="50" dirty="0">
                          <a:effectLst/>
                        </a:rPr>
                        <a:t> </a:t>
                      </a:r>
                      <a:r>
                        <a:rPr lang="en-US" sz="2000" kern="50" spc="50" dirty="0" err="1">
                          <a:effectLst/>
                        </a:rPr>
                        <a:t>công</a:t>
                      </a:r>
                      <a:r>
                        <a:rPr lang="en-US" sz="2000" kern="50" spc="50" dirty="0">
                          <a:effectLst/>
                        </a:rPr>
                        <a:t> </a:t>
                      </a:r>
                      <a:r>
                        <a:rPr lang="en-US" sz="2000" kern="50" spc="50" dirty="0" err="1">
                          <a:effectLst/>
                        </a:rPr>
                        <a:t>nghệ</a:t>
                      </a:r>
                      <a:r>
                        <a:rPr lang="en-US" sz="2000" kern="50" spc="50" dirty="0">
                          <a:effectLst/>
                        </a:rPr>
                        <a:t> </a:t>
                      </a:r>
                      <a:r>
                        <a:rPr lang="en-US" sz="2000" kern="50" spc="50" dirty="0" err="1">
                          <a:effectLst/>
                        </a:rPr>
                        <a:t>sử</a:t>
                      </a:r>
                      <a:r>
                        <a:rPr lang="en-US" sz="2000" kern="50" spc="50" dirty="0">
                          <a:effectLst/>
                        </a:rPr>
                        <a:t> </a:t>
                      </a:r>
                      <a:r>
                        <a:rPr lang="en-US" sz="2000" kern="50" spc="50" dirty="0" err="1">
                          <a:effectLst/>
                        </a:rPr>
                        <a:t>dụng</a:t>
                      </a:r>
                      <a:endParaRPr lang="en-US" sz="2000" kern="50" dirty="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tc>
              </a:tr>
              <a:tr h="251871">
                <a:tc>
                  <a:txBody>
                    <a:bodyPr/>
                    <a:lstStyle/>
                    <a:p>
                      <a:pPr>
                        <a:spcAft>
                          <a:spcPts val="0"/>
                        </a:spcAft>
                      </a:pPr>
                      <a:r>
                        <a:rPr lang="en-US" sz="2000" kern="50" spc="50">
                          <a:effectLst/>
                        </a:rPr>
                        <a:t>Bài tập: Lựa chọn công nghệ</a:t>
                      </a:r>
                      <a:endParaRPr lang="en-US" sz="2000" kern="5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tc>
                <a:tc>
                  <a:txBody>
                    <a:bodyPr/>
                    <a:lstStyle/>
                    <a:p>
                      <a:pPr>
                        <a:spcAft>
                          <a:spcPts val="0"/>
                        </a:spcAft>
                      </a:pPr>
                      <a:r>
                        <a:rPr lang="en-US" sz="2000" kern="50" spc="50">
                          <a:effectLst/>
                        </a:rPr>
                        <a:t>- Hiểu được công nghệ và ví dụ áp dụng </a:t>
                      </a:r>
                      <a:endParaRPr lang="en-US" sz="2000" kern="5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tc>
              </a:tr>
              <a:tr h="503742">
                <a:tc>
                  <a:txBody>
                    <a:bodyPr/>
                    <a:lstStyle/>
                    <a:p>
                      <a:pPr>
                        <a:spcAft>
                          <a:spcPts val="0"/>
                        </a:spcAft>
                      </a:pPr>
                      <a:r>
                        <a:rPr lang="en-US" sz="2000" kern="50" spc="50">
                          <a:effectLst/>
                        </a:rPr>
                        <a:t>Bài tập: Thiêt kế hệ thống con</a:t>
                      </a:r>
                      <a:endParaRPr lang="en-US" sz="2000" kern="5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tc>
                <a:tc>
                  <a:txBody>
                    <a:bodyPr/>
                    <a:lstStyle/>
                    <a:p>
                      <a:pPr>
                        <a:spcAft>
                          <a:spcPts val="0"/>
                        </a:spcAft>
                      </a:pPr>
                      <a:r>
                        <a:rPr lang="en-US" sz="2000" kern="50" spc="50">
                          <a:effectLst/>
                        </a:rPr>
                        <a:t>- Hoàn thiện các lớp từ pha phân tích</a:t>
                      </a:r>
                      <a:endParaRPr lang="en-US" sz="2000" kern="50">
                        <a:effectLst/>
                      </a:endParaRPr>
                    </a:p>
                    <a:p>
                      <a:pPr>
                        <a:spcAft>
                          <a:spcPts val="0"/>
                        </a:spcAft>
                      </a:pPr>
                      <a:r>
                        <a:rPr lang="en-US" sz="2000" kern="50" spc="50">
                          <a:effectLst/>
                        </a:rPr>
                        <a:t>- Hoàn thiện mô hình dữ liệu từ mô hình lớp</a:t>
                      </a:r>
                      <a:endParaRPr lang="en-US" sz="2000" kern="5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tc>
              </a:tr>
              <a:tr h="503742">
                <a:tc>
                  <a:txBody>
                    <a:bodyPr/>
                    <a:lstStyle/>
                    <a:p>
                      <a:pPr>
                        <a:spcAft>
                          <a:spcPts val="0"/>
                        </a:spcAft>
                      </a:pPr>
                      <a:r>
                        <a:rPr lang="en-US" sz="2000" kern="50" spc="50">
                          <a:effectLst/>
                        </a:rPr>
                        <a:t>Kiểm tra giữa kỳ, cuối kỳ</a:t>
                      </a:r>
                      <a:endParaRPr lang="en-US" sz="2000" kern="5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tc>
                <a:tc>
                  <a:txBody>
                    <a:bodyPr/>
                    <a:lstStyle/>
                    <a:p>
                      <a:pPr>
                        <a:spcAft>
                          <a:spcPts val="0"/>
                        </a:spcAft>
                      </a:pPr>
                      <a:r>
                        <a:rPr lang="en-US" sz="2000" kern="50" spc="50" dirty="0">
                          <a:effectLst/>
                        </a:rPr>
                        <a:t>-</a:t>
                      </a:r>
                      <a:r>
                        <a:rPr lang="en-US" sz="2000" kern="50" spc="50" dirty="0" err="1">
                          <a:effectLst/>
                        </a:rPr>
                        <a:t>Nắm</a:t>
                      </a:r>
                      <a:r>
                        <a:rPr lang="en-US" sz="2000" kern="50" spc="50" dirty="0">
                          <a:effectLst/>
                        </a:rPr>
                        <a:t> </a:t>
                      </a:r>
                      <a:r>
                        <a:rPr lang="en-US" sz="2000" kern="50" spc="50" dirty="0" err="1">
                          <a:effectLst/>
                        </a:rPr>
                        <a:t>vững</a:t>
                      </a:r>
                      <a:r>
                        <a:rPr lang="en-US" sz="2000" kern="50" spc="50" dirty="0">
                          <a:effectLst/>
                        </a:rPr>
                        <a:t> </a:t>
                      </a:r>
                      <a:r>
                        <a:rPr lang="en-US" sz="2000" kern="50" spc="50" dirty="0" err="1">
                          <a:effectLst/>
                        </a:rPr>
                        <a:t>kiến</a:t>
                      </a:r>
                      <a:r>
                        <a:rPr lang="en-US" sz="2000" kern="50" spc="50" dirty="0">
                          <a:effectLst/>
                        </a:rPr>
                        <a:t> </a:t>
                      </a:r>
                      <a:r>
                        <a:rPr lang="en-US" sz="2000" kern="50" spc="50" dirty="0" err="1">
                          <a:effectLst/>
                        </a:rPr>
                        <a:t>thức</a:t>
                      </a:r>
                      <a:r>
                        <a:rPr lang="en-US" sz="2000" kern="50" spc="50" dirty="0">
                          <a:effectLst/>
                        </a:rPr>
                        <a:t> </a:t>
                      </a:r>
                      <a:r>
                        <a:rPr lang="en-US" sz="2000" kern="50" spc="50" dirty="0" err="1">
                          <a:effectLst/>
                        </a:rPr>
                        <a:t>môn</a:t>
                      </a:r>
                      <a:r>
                        <a:rPr lang="en-US" sz="2000" kern="50" spc="50" dirty="0">
                          <a:effectLst/>
                        </a:rPr>
                        <a:t> </a:t>
                      </a:r>
                      <a:r>
                        <a:rPr lang="en-US" sz="2000" kern="50" spc="50" dirty="0" err="1">
                          <a:effectLst/>
                        </a:rPr>
                        <a:t>học</a:t>
                      </a:r>
                      <a:endParaRPr lang="en-US" sz="2000" kern="50" dirty="0">
                        <a:effectLst/>
                      </a:endParaRPr>
                    </a:p>
                    <a:p>
                      <a:pPr>
                        <a:spcAft>
                          <a:spcPts val="0"/>
                        </a:spcAft>
                      </a:pPr>
                      <a:r>
                        <a:rPr lang="en-US" sz="2000" kern="50" spc="50" dirty="0">
                          <a:effectLst/>
                        </a:rPr>
                        <a:t>-</a:t>
                      </a:r>
                      <a:r>
                        <a:rPr lang="en-US" sz="2000" kern="50" spc="50" dirty="0" err="1">
                          <a:effectLst/>
                        </a:rPr>
                        <a:t>Vận</a:t>
                      </a:r>
                      <a:r>
                        <a:rPr lang="en-US" sz="2000" kern="50" spc="50" dirty="0">
                          <a:effectLst/>
                        </a:rPr>
                        <a:t> </a:t>
                      </a:r>
                      <a:r>
                        <a:rPr lang="en-US" sz="2000" kern="50" spc="50" dirty="0" err="1">
                          <a:effectLst/>
                        </a:rPr>
                        <a:t>dụng</a:t>
                      </a:r>
                      <a:r>
                        <a:rPr lang="en-US" sz="2000" kern="50" spc="50" dirty="0">
                          <a:effectLst/>
                        </a:rPr>
                        <a:t> </a:t>
                      </a:r>
                      <a:r>
                        <a:rPr lang="en-US" sz="2000" kern="50" spc="50" dirty="0" err="1">
                          <a:effectLst/>
                        </a:rPr>
                        <a:t>để</a:t>
                      </a:r>
                      <a:r>
                        <a:rPr lang="en-US" sz="2000" kern="50" spc="50" dirty="0">
                          <a:effectLst/>
                        </a:rPr>
                        <a:t> </a:t>
                      </a:r>
                      <a:r>
                        <a:rPr lang="en-US" sz="2000" kern="50" spc="50" dirty="0" err="1">
                          <a:effectLst/>
                        </a:rPr>
                        <a:t>giải</a:t>
                      </a:r>
                      <a:r>
                        <a:rPr lang="en-US" sz="2000" kern="50" spc="50" dirty="0">
                          <a:effectLst/>
                        </a:rPr>
                        <a:t> </a:t>
                      </a:r>
                      <a:r>
                        <a:rPr lang="en-US" sz="2000" kern="50" spc="50" dirty="0" err="1">
                          <a:effectLst/>
                        </a:rPr>
                        <a:t>quyết</a:t>
                      </a:r>
                      <a:r>
                        <a:rPr lang="en-US" sz="2000" kern="50" spc="50" dirty="0">
                          <a:effectLst/>
                        </a:rPr>
                        <a:t> </a:t>
                      </a:r>
                      <a:r>
                        <a:rPr lang="en-US" sz="2000" kern="50" spc="50" dirty="0" err="1">
                          <a:effectLst/>
                        </a:rPr>
                        <a:t>một</a:t>
                      </a:r>
                      <a:r>
                        <a:rPr lang="en-US" sz="2000" kern="50" spc="50" dirty="0">
                          <a:effectLst/>
                        </a:rPr>
                        <a:t> </a:t>
                      </a:r>
                      <a:r>
                        <a:rPr lang="en-US" sz="2000" kern="50" spc="50" dirty="0" err="1">
                          <a:effectLst/>
                        </a:rPr>
                        <a:t>yêu</a:t>
                      </a:r>
                      <a:r>
                        <a:rPr lang="en-US" sz="2000" kern="50" spc="50" dirty="0">
                          <a:effectLst/>
                        </a:rPr>
                        <a:t> </a:t>
                      </a:r>
                      <a:r>
                        <a:rPr lang="en-US" sz="2000" kern="50" spc="50" dirty="0" err="1">
                          <a:effectLst/>
                        </a:rPr>
                        <a:t>cầu</a:t>
                      </a:r>
                      <a:r>
                        <a:rPr lang="en-US" sz="2000" kern="50" spc="50" dirty="0">
                          <a:effectLst/>
                        </a:rPr>
                        <a:t> </a:t>
                      </a:r>
                      <a:r>
                        <a:rPr lang="en-US" sz="2000" kern="50" spc="50" dirty="0" err="1">
                          <a:effectLst/>
                        </a:rPr>
                        <a:t>của</a:t>
                      </a:r>
                      <a:r>
                        <a:rPr lang="en-US" sz="2000" kern="50" spc="50" dirty="0">
                          <a:effectLst/>
                        </a:rPr>
                        <a:t> </a:t>
                      </a:r>
                      <a:r>
                        <a:rPr lang="en-US" sz="2000" kern="50" spc="50" dirty="0" err="1">
                          <a:effectLst/>
                        </a:rPr>
                        <a:t>hệ</a:t>
                      </a:r>
                      <a:r>
                        <a:rPr lang="en-US" sz="2000" kern="50" spc="50" dirty="0">
                          <a:effectLst/>
                        </a:rPr>
                        <a:t> </a:t>
                      </a:r>
                      <a:r>
                        <a:rPr lang="en-US" sz="2000" kern="50" spc="50" dirty="0" err="1">
                          <a:effectLst/>
                        </a:rPr>
                        <a:t>thống</a:t>
                      </a:r>
                      <a:endParaRPr lang="en-US" sz="2000" kern="50" dirty="0">
                        <a:effectLst/>
                        <a:latin typeface="Times New Roman" panose="02020603050405020304" pitchFamily="18" charset="0"/>
                        <a:ea typeface="SimSun" panose="02010600030101010101" pitchFamily="2" charset="-122"/>
                        <a:cs typeface="Tahoma" panose="020B0604030504040204" pitchFamily="34" charset="0"/>
                      </a:endParaRPr>
                    </a:p>
                  </a:txBody>
                  <a:tcPr marL="68580" marR="68580" marT="0" marB="0"/>
                </a:tc>
              </a:tr>
            </a:tbl>
          </a:graphicData>
        </a:graphic>
      </p:graphicFrame>
    </p:spTree>
    <p:extLst>
      <p:ext uri="{BB962C8B-B14F-4D97-AF65-F5344CB8AC3E}">
        <p14:creationId xmlns:p14="http://schemas.microsoft.com/office/powerpoint/2010/main" val="2837543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Giới</a:t>
            </a:r>
            <a:r>
              <a:rPr lang="en-US" b="1" dirty="0" smtClean="0">
                <a:solidFill>
                  <a:srgbClr val="0070C0"/>
                </a:solidFill>
              </a:rPr>
              <a:t> </a:t>
            </a:r>
            <a:r>
              <a:rPr lang="en-US" b="1" dirty="0" err="1" smtClean="0">
                <a:solidFill>
                  <a:srgbClr val="0070C0"/>
                </a:solidFill>
              </a:rPr>
              <a:t>thiệu</a:t>
            </a:r>
            <a:r>
              <a:rPr lang="en-US" b="1" dirty="0" smtClean="0">
                <a:solidFill>
                  <a:srgbClr val="0070C0"/>
                </a:solidFill>
              </a:rPr>
              <a:t> </a:t>
            </a:r>
            <a:r>
              <a:rPr lang="en-US" b="1" dirty="0" err="1" smtClean="0">
                <a:solidFill>
                  <a:srgbClr val="0070C0"/>
                </a:solidFill>
              </a:rPr>
              <a:t>chung</a:t>
            </a:r>
            <a:r>
              <a:rPr lang="en-US" b="1" dirty="0" smtClean="0">
                <a:solidFill>
                  <a:srgbClr val="0070C0"/>
                </a:solidFill>
              </a:rPr>
              <a:t> </a:t>
            </a:r>
            <a:r>
              <a:rPr lang="en-US" b="1" dirty="0" err="1" smtClean="0">
                <a:solidFill>
                  <a:srgbClr val="0070C0"/>
                </a:solidFill>
              </a:rPr>
              <a:t>về</a:t>
            </a:r>
            <a:r>
              <a:rPr lang="en-US" b="1" dirty="0" smtClean="0">
                <a:solidFill>
                  <a:srgbClr val="0070C0"/>
                </a:solidFill>
              </a:rPr>
              <a:t> </a:t>
            </a:r>
            <a:r>
              <a:rPr lang="en-US" b="1" dirty="0" err="1" smtClean="0">
                <a:solidFill>
                  <a:srgbClr val="0070C0"/>
                </a:solidFill>
              </a:rPr>
              <a:t>học</a:t>
            </a:r>
            <a:r>
              <a:rPr lang="en-US" b="1" dirty="0" smtClean="0">
                <a:solidFill>
                  <a:srgbClr val="0070C0"/>
                </a:solidFill>
              </a:rPr>
              <a:t> </a:t>
            </a:r>
            <a:r>
              <a:rPr lang="en-US" b="1" dirty="0" err="1" smtClean="0">
                <a:solidFill>
                  <a:srgbClr val="0070C0"/>
                </a:solidFill>
              </a:rPr>
              <a:t>phần</a:t>
            </a:r>
            <a:endParaRPr lang="en-US" b="1" dirty="0">
              <a:solidFill>
                <a:srgbClr val="0070C0"/>
              </a:solidFill>
            </a:endParaRPr>
          </a:p>
        </p:txBody>
      </p:sp>
      <p:sp>
        <p:nvSpPr>
          <p:cNvPr id="3" name="Content Placeholder 2"/>
          <p:cNvSpPr>
            <a:spLocks noGrp="1"/>
          </p:cNvSpPr>
          <p:nvPr>
            <p:ph idx="1"/>
          </p:nvPr>
        </p:nvSpPr>
        <p:spPr>
          <a:xfrm>
            <a:off x="1295400" y="1081640"/>
            <a:ext cx="9660961" cy="4953000"/>
          </a:xfrm>
        </p:spPr>
        <p:txBody>
          <a:bodyPr>
            <a:noAutofit/>
          </a:bodyPr>
          <a:lstStyle/>
          <a:p>
            <a:pPr marL="0" indent="0">
              <a:buNone/>
            </a:pPr>
            <a:r>
              <a:rPr lang="en-US" sz="2800" b="1" dirty="0" err="1" smtClean="0"/>
              <a:t>Nội</a:t>
            </a:r>
            <a:r>
              <a:rPr lang="en-US" sz="2800" b="1" dirty="0" smtClean="0"/>
              <a:t> dung </a:t>
            </a:r>
            <a:r>
              <a:rPr lang="en-US" sz="2800" b="1" dirty="0" err="1" smtClean="0"/>
              <a:t>học</a:t>
            </a:r>
            <a:r>
              <a:rPr lang="en-US" sz="2800" b="1" dirty="0" smtClean="0"/>
              <a:t> </a:t>
            </a:r>
            <a:r>
              <a:rPr lang="en-US" sz="2800" b="1" dirty="0" err="1" smtClean="0"/>
              <a:t>phần</a:t>
            </a:r>
            <a:r>
              <a:rPr lang="en-US" sz="2800" b="1" dirty="0" smtClean="0"/>
              <a:t>:</a:t>
            </a:r>
          </a:p>
          <a:p>
            <a:pPr marL="514350" indent="-514350">
              <a:buFont typeface="+mj-lt"/>
              <a:buAutoNum type="arabicPeriod"/>
            </a:pPr>
            <a:r>
              <a:rPr lang="en-US" sz="2800" b="1" dirty="0" err="1"/>
              <a:t>Chương</a:t>
            </a:r>
            <a:r>
              <a:rPr lang="en-US" sz="2800" b="1" dirty="0"/>
              <a:t> 1 </a:t>
            </a:r>
            <a:r>
              <a:rPr lang="en-US" sz="2800" b="1" dirty="0" err="1"/>
              <a:t>Các</a:t>
            </a:r>
            <a:r>
              <a:rPr lang="en-US" sz="2800" b="1" dirty="0"/>
              <a:t> </a:t>
            </a:r>
            <a:r>
              <a:rPr lang="en-US" sz="2800" b="1" dirty="0" err="1"/>
              <a:t>kiểu</a:t>
            </a:r>
            <a:r>
              <a:rPr lang="en-US" sz="2800" b="1" dirty="0"/>
              <a:t> </a:t>
            </a:r>
            <a:r>
              <a:rPr lang="en-US" sz="2800" b="1" dirty="0" err="1"/>
              <a:t>hệ</a:t>
            </a:r>
            <a:r>
              <a:rPr lang="en-US" sz="2800" b="1" dirty="0"/>
              <a:t> </a:t>
            </a:r>
            <a:r>
              <a:rPr lang="en-US" sz="2800" b="1" dirty="0" err="1"/>
              <a:t>thống</a:t>
            </a:r>
            <a:r>
              <a:rPr lang="en-US" sz="2800" b="1" dirty="0"/>
              <a:t> </a:t>
            </a:r>
            <a:r>
              <a:rPr lang="en-US" sz="2800" b="1" dirty="0" err="1"/>
              <a:t>thông</a:t>
            </a:r>
            <a:r>
              <a:rPr lang="en-US" sz="2800" b="1" dirty="0"/>
              <a:t> </a:t>
            </a:r>
            <a:r>
              <a:rPr lang="en-US" sz="2800" b="1" dirty="0" smtClean="0"/>
              <a:t>tin</a:t>
            </a:r>
          </a:p>
          <a:p>
            <a:pPr marL="514350" indent="-514350">
              <a:buFont typeface="+mj-lt"/>
              <a:buAutoNum type="arabicPeriod"/>
            </a:pPr>
            <a:r>
              <a:rPr lang="en-US" sz="2800" b="1" dirty="0" err="1"/>
              <a:t>Chương</a:t>
            </a:r>
            <a:r>
              <a:rPr lang="en-US" sz="2800" b="1" dirty="0"/>
              <a:t> 2. </a:t>
            </a:r>
            <a:r>
              <a:rPr lang="en-US" sz="2800" b="1" dirty="0" err="1"/>
              <a:t>Các</a:t>
            </a:r>
            <a:r>
              <a:rPr lang="en-US" sz="2800" b="1" dirty="0"/>
              <a:t> </a:t>
            </a:r>
            <a:r>
              <a:rPr lang="en-US" sz="2800" b="1" dirty="0" err="1"/>
              <a:t>khái</a:t>
            </a:r>
            <a:r>
              <a:rPr lang="en-US" sz="2800" b="1" dirty="0"/>
              <a:t> </a:t>
            </a:r>
            <a:r>
              <a:rPr lang="en-US" sz="2800" b="1" dirty="0" err="1"/>
              <a:t>niệm</a:t>
            </a:r>
            <a:r>
              <a:rPr lang="en-US" sz="2800" b="1" dirty="0"/>
              <a:t> </a:t>
            </a:r>
            <a:r>
              <a:rPr lang="en-US" sz="2800" b="1" dirty="0" err="1"/>
              <a:t>cơ</a:t>
            </a:r>
            <a:r>
              <a:rPr lang="en-US" sz="2800" b="1" dirty="0"/>
              <a:t> </a:t>
            </a:r>
            <a:r>
              <a:rPr lang="en-US" sz="2800" b="1" dirty="0" err="1"/>
              <a:t>bản</a:t>
            </a:r>
            <a:r>
              <a:rPr lang="en-US" sz="2800" b="1" dirty="0"/>
              <a:t> </a:t>
            </a:r>
            <a:r>
              <a:rPr lang="en-US" sz="2800" b="1" dirty="0" err="1"/>
              <a:t>về</a:t>
            </a:r>
            <a:r>
              <a:rPr lang="en-US" sz="2800" b="1" dirty="0"/>
              <a:t> </a:t>
            </a:r>
            <a:r>
              <a:rPr lang="en-US" sz="2800" b="1" dirty="0" err="1"/>
              <a:t>đối</a:t>
            </a:r>
            <a:r>
              <a:rPr lang="en-US" sz="2800" b="1" dirty="0"/>
              <a:t> </a:t>
            </a:r>
            <a:r>
              <a:rPr lang="en-US" sz="2800" b="1" dirty="0" err="1"/>
              <a:t>tượng</a:t>
            </a:r>
            <a:r>
              <a:rPr lang="en-US" sz="2800" b="1" dirty="0"/>
              <a:t> </a:t>
            </a:r>
            <a:r>
              <a:rPr lang="en-US" sz="2800" b="1" dirty="0" err="1"/>
              <a:t>và</a:t>
            </a:r>
            <a:r>
              <a:rPr lang="en-US" sz="2800" b="1" dirty="0"/>
              <a:t> </a:t>
            </a:r>
            <a:r>
              <a:rPr lang="en-US" sz="2800" b="1" dirty="0" err="1"/>
              <a:t>các</a:t>
            </a:r>
            <a:r>
              <a:rPr lang="en-US" sz="2800" b="1" dirty="0"/>
              <a:t> </a:t>
            </a:r>
            <a:r>
              <a:rPr lang="en-US" sz="2800" b="1" dirty="0" err="1"/>
              <a:t>biểu</a:t>
            </a:r>
            <a:r>
              <a:rPr lang="en-US" sz="2800" b="1" dirty="0"/>
              <a:t> </a:t>
            </a:r>
            <a:r>
              <a:rPr lang="en-US" sz="2800" b="1" dirty="0" err="1"/>
              <a:t>đồ</a:t>
            </a:r>
            <a:r>
              <a:rPr lang="en-US" sz="2800" b="1" dirty="0"/>
              <a:t> UML</a:t>
            </a:r>
            <a:endParaRPr lang="en-US" sz="2800" dirty="0"/>
          </a:p>
          <a:p>
            <a:pPr marL="514350" indent="-514350">
              <a:buFont typeface="+mj-lt"/>
              <a:buAutoNum type="arabicPeriod"/>
            </a:pPr>
            <a:r>
              <a:rPr lang="en-US" sz="2800" b="1" dirty="0" err="1"/>
              <a:t>Chương</a:t>
            </a:r>
            <a:r>
              <a:rPr lang="en-US" sz="2800" b="1" dirty="0"/>
              <a:t> 3 </a:t>
            </a:r>
            <a:r>
              <a:rPr lang="en-US" sz="2800" b="1" dirty="0" err="1"/>
              <a:t>Các</a:t>
            </a:r>
            <a:r>
              <a:rPr lang="en-US" sz="2800" b="1" dirty="0"/>
              <a:t> </a:t>
            </a:r>
            <a:r>
              <a:rPr lang="en-US" sz="2800" b="1" dirty="0" err="1"/>
              <a:t>phương</a:t>
            </a:r>
            <a:r>
              <a:rPr lang="en-US" sz="2800" b="1" dirty="0"/>
              <a:t> </a:t>
            </a:r>
            <a:r>
              <a:rPr lang="en-US" sz="2800" b="1" dirty="0" err="1"/>
              <a:t>pháp</a:t>
            </a:r>
            <a:r>
              <a:rPr lang="en-US" sz="2800" b="1" dirty="0"/>
              <a:t> </a:t>
            </a:r>
            <a:r>
              <a:rPr lang="en-US" sz="2800" b="1" dirty="0" err="1"/>
              <a:t>luận</a:t>
            </a:r>
            <a:r>
              <a:rPr lang="en-US" sz="2800" b="1" dirty="0"/>
              <a:t> </a:t>
            </a:r>
            <a:r>
              <a:rPr lang="en-US" sz="2800" b="1" dirty="0" err="1"/>
              <a:t>phát</a:t>
            </a:r>
            <a:r>
              <a:rPr lang="en-US" sz="2800" b="1" dirty="0"/>
              <a:t> </a:t>
            </a:r>
            <a:r>
              <a:rPr lang="en-US" sz="2800" b="1" dirty="0" err="1"/>
              <a:t>triển</a:t>
            </a:r>
            <a:r>
              <a:rPr lang="en-US" sz="2800" b="1" dirty="0"/>
              <a:t> </a:t>
            </a:r>
            <a:r>
              <a:rPr lang="en-US" sz="2800" b="1" dirty="0" err="1"/>
              <a:t>phần</a:t>
            </a:r>
            <a:r>
              <a:rPr lang="en-US" sz="2800" b="1" dirty="0"/>
              <a:t> </a:t>
            </a:r>
            <a:r>
              <a:rPr lang="en-US" sz="2800" b="1" dirty="0" err="1"/>
              <a:t>mềm</a:t>
            </a:r>
            <a:endParaRPr lang="en-US" sz="2800" dirty="0"/>
          </a:p>
          <a:p>
            <a:pPr marL="514350" indent="-514350">
              <a:buFont typeface="+mj-lt"/>
              <a:buAutoNum type="arabicPeriod"/>
            </a:pPr>
            <a:r>
              <a:rPr lang="en-US" sz="2800" b="1" dirty="0" err="1"/>
              <a:t>Chương</a:t>
            </a:r>
            <a:r>
              <a:rPr lang="en-US" sz="2800" b="1" dirty="0"/>
              <a:t> 4 Thu </a:t>
            </a:r>
            <a:r>
              <a:rPr lang="en-US" sz="2800" b="1" dirty="0" err="1"/>
              <a:t>thập</a:t>
            </a:r>
            <a:r>
              <a:rPr lang="en-US" sz="2800" b="1" dirty="0"/>
              <a:t> </a:t>
            </a:r>
            <a:r>
              <a:rPr lang="en-US" sz="2800" b="1" dirty="0" err="1"/>
              <a:t>yêu</a:t>
            </a:r>
            <a:r>
              <a:rPr lang="en-US" sz="2800" b="1" dirty="0"/>
              <a:t> </a:t>
            </a:r>
            <a:r>
              <a:rPr lang="en-US" sz="2800" b="1" dirty="0" err="1"/>
              <a:t>cầu</a:t>
            </a:r>
            <a:endParaRPr lang="en-US" sz="2800" dirty="0"/>
          </a:p>
          <a:p>
            <a:pPr marL="514350" indent="-514350">
              <a:buFont typeface="+mj-lt"/>
              <a:buAutoNum type="arabicPeriod"/>
            </a:pPr>
            <a:r>
              <a:rPr lang="en-US" sz="2800" b="1" dirty="0" err="1"/>
              <a:t>Chương</a:t>
            </a:r>
            <a:r>
              <a:rPr lang="en-US" sz="2800" b="1" dirty="0"/>
              <a:t> 5 </a:t>
            </a:r>
            <a:r>
              <a:rPr lang="en-US" sz="2800" b="1" dirty="0" err="1"/>
              <a:t>Phân</a:t>
            </a:r>
            <a:r>
              <a:rPr lang="en-US" sz="2800" b="1" dirty="0"/>
              <a:t> </a:t>
            </a:r>
            <a:r>
              <a:rPr lang="en-US" sz="2800" b="1" dirty="0" err="1"/>
              <a:t>tích</a:t>
            </a:r>
            <a:r>
              <a:rPr lang="en-US" sz="2800" b="1" dirty="0"/>
              <a:t> </a:t>
            </a:r>
            <a:r>
              <a:rPr lang="en-US" sz="2800" b="1" dirty="0" err="1"/>
              <a:t>yêu</a:t>
            </a:r>
            <a:r>
              <a:rPr lang="en-US" sz="2800" b="1" dirty="0"/>
              <a:t> </a:t>
            </a:r>
            <a:r>
              <a:rPr lang="en-US" sz="2800" b="1" dirty="0" err="1"/>
              <a:t>cầu</a:t>
            </a:r>
            <a:endParaRPr lang="en-US" sz="2800" dirty="0"/>
          </a:p>
          <a:p>
            <a:pPr marL="514350" indent="-514350">
              <a:buFont typeface="+mj-lt"/>
              <a:buAutoNum type="arabicPeriod"/>
            </a:pPr>
            <a:r>
              <a:rPr lang="en-US" sz="2800" b="1" dirty="0" err="1"/>
              <a:t>Chương</a:t>
            </a:r>
            <a:r>
              <a:rPr lang="en-US" sz="2800" b="1" dirty="0"/>
              <a:t> 6 </a:t>
            </a:r>
            <a:r>
              <a:rPr lang="en-US" sz="2800" b="1" dirty="0" err="1"/>
              <a:t>Thiết</a:t>
            </a:r>
            <a:r>
              <a:rPr lang="en-US" sz="2800" b="1" dirty="0"/>
              <a:t> </a:t>
            </a:r>
            <a:r>
              <a:rPr lang="en-US" sz="2800" b="1" dirty="0" err="1"/>
              <a:t>kế</a:t>
            </a:r>
            <a:r>
              <a:rPr lang="en-US" sz="2800" b="1" dirty="0"/>
              <a:t> </a:t>
            </a:r>
            <a:r>
              <a:rPr lang="en-US" sz="2800" b="1" dirty="0" err="1"/>
              <a:t>kiến</a:t>
            </a:r>
            <a:r>
              <a:rPr lang="en-US" sz="2800" b="1" dirty="0"/>
              <a:t> </a:t>
            </a:r>
            <a:r>
              <a:rPr lang="en-US" sz="2800" b="1" dirty="0" err="1"/>
              <a:t>trúc</a:t>
            </a:r>
            <a:r>
              <a:rPr lang="en-US" sz="2800" b="1" dirty="0"/>
              <a:t> </a:t>
            </a:r>
            <a:r>
              <a:rPr lang="en-US" sz="2800" b="1" dirty="0" err="1"/>
              <a:t>hệ</a:t>
            </a:r>
            <a:r>
              <a:rPr lang="en-US" sz="2800" b="1" dirty="0"/>
              <a:t> </a:t>
            </a:r>
            <a:r>
              <a:rPr lang="en-US" sz="2800" b="1" dirty="0" err="1"/>
              <a:t>thống</a:t>
            </a:r>
            <a:endParaRPr lang="en-US" sz="2800" dirty="0"/>
          </a:p>
          <a:p>
            <a:pPr marL="514350" indent="-514350">
              <a:buFont typeface="+mj-lt"/>
              <a:buAutoNum type="arabicPeriod"/>
            </a:pPr>
            <a:r>
              <a:rPr lang="en-US" sz="2800" b="1" dirty="0" err="1"/>
              <a:t>Chương</a:t>
            </a:r>
            <a:r>
              <a:rPr lang="en-US" sz="2800" b="1" dirty="0"/>
              <a:t> 7 </a:t>
            </a:r>
            <a:r>
              <a:rPr lang="en-US" sz="2800" b="1" dirty="0" err="1"/>
              <a:t>Lựa</a:t>
            </a:r>
            <a:r>
              <a:rPr lang="en-US" sz="2800" b="1" dirty="0"/>
              <a:t> </a:t>
            </a:r>
            <a:r>
              <a:rPr lang="en-US" sz="2800" b="1" dirty="0" err="1"/>
              <a:t>chọn</a:t>
            </a:r>
            <a:r>
              <a:rPr lang="en-US" sz="2800" b="1" dirty="0"/>
              <a:t> </a:t>
            </a:r>
            <a:r>
              <a:rPr lang="en-US" sz="2800" b="1" dirty="0" err="1"/>
              <a:t>công</a:t>
            </a:r>
            <a:r>
              <a:rPr lang="en-US" sz="2800" b="1" dirty="0"/>
              <a:t> </a:t>
            </a:r>
            <a:r>
              <a:rPr lang="en-US" sz="2800" b="1" dirty="0" err="1"/>
              <a:t>nghệ</a:t>
            </a:r>
            <a:endParaRPr lang="en-US" sz="2800" dirty="0"/>
          </a:p>
          <a:p>
            <a:pPr marL="514350" indent="-514350">
              <a:buFont typeface="+mj-lt"/>
              <a:buAutoNum type="arabicPeriod"/>
            </a:pPr>
            <a:r>
              <a:rPr lang="en-US" sz="2800" b="1" dirty="0" err="1"/>
              <a:t>Chương</a:t>
            </a:r>
            <a:r>
              <a:rPr lang="en-US" sz="2800" b="1" dirty="0"/>
              <a:t> 8 </a:t>
            </a:r>
            <a:r>
              <a:rPr lang="en-US" sz="2800" b="1" dirty="0" err="1"/>
              <a:t>Thiết</a:t>
            </a:r>
            <a:r>
              <a:rPr lang="en-US" sz="2800" b="1" dirty="0"/>
              <a:t> </a:t>
            </a:r>
            <a:r>
              <a:rPr lang="en-US" sz="2800" b="1" dirty="0" err="1"/>
              <a:t>kế</a:t>
            </a:r>
            <a:r>
              <a:rPr lang="en-US" sz="2800" b="1" dirty="0"/>
              <a:t> </a:t>
            </a:r>
            <a:r>
              <a:rPr lang="en-US" sz="2800" b="1" dirty="0" err="1"/>
              <a:t>các</a:t>
            </a:r>
            <a:r>
              <a:rPr lang="en-US" sz="2800" b="1" dirty="0"/>
              <a:t> </a:t>
            </a:r>
            <a:r>
              <a:rPr lang="en-US" sz="2800" b="1" dirty="0" err="1"/>
              <a:t>hệ</a:t>
            </a:r>
            <a:r>
              <a:rPr lang="en-US" sz="2800" b="1" dirty="0"/>
              <a:t> </a:t>
            </a:r>
            <a:r>
              <a:rPr lang="en-US" sz="2800" b="1" dirty="0" err="1"/>
              <a:t>thống</a:t>
            </a:r>
            <a:r>
              <a:rPr lang="en-US" sz="2800" b="1" dirty="0"/>
              <a:t> con</a:t>
            </a:r>
            <a:endParaRPr lang="en-US" sz="2800" dirty="0"/>
          </a:p>
          <a:p>
            <a:pPr marL="514350" indent="-514350">
              <a:buFont typeface="+mj-lt"/>
              <a:buAutoNum type="arabicPeriod"/>
            </a:pPr>
            <a:endParaRPr lang="en-US" sz="2800" dirty="0"/>
          </a:p>
        </p:txBody>
      </p:sp>
      <p:sp>
        <p:nvSpPr>
          <p:cNvPr id="4" name="Slide Number Placeholder 3"/>
          <p:cNvSpPr>
            <a:spLocks noGrp="1"/>
          </p:cNvSpPr>
          <p:nvPr>
            <p:ph type="sldNum" sz="quarter" idx="4294967295"/>
          </p:nvPr>
        </p:nvSpPr>
        <p:spPr>
          <a:xfrm>
            <a:off x="5498513" y="6295841"/>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8</a:t>
            </a:fld>
            <a:endParaRPr lang="en-US" dirty="0">
              <a:solidFill>
                <a:srgbClr val="7F7F7F"/>
              </a:solidFill>
            </a:endParaRPr>
          </a:p>
        </p:txBody>
      </p:sp>
    </p:spTree>
    <p:extLst>
      <p:ext uri="{BB962C8B-B14F-4D97-AF65-F5344CB8AC3E}">
        <p14:creationId xmlns:p14="http://schemas.microsoft.com/office/powerpoint/2010/main" val="1104420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Phương</a:t>
            </a:r>
            <a:r>
              <a:rPr lang="en-US" b="1" dirty="0" smtClean="0">
                <a:solidFill>
                  <a:srgbClr val="0070C0"/>
                </a:solidFill>
              </a:rPr>
              <a:t> </a:t>
            </a:r>
            <a:r>
              <a:rPr lang="en-US" b="1" dirty="0" err="1" smtClean="0">
                <a:solidFill>
                  <a:srgbClr val="0070C0"/>
                </a:solidFill>
              </a:rPr>
              <a:t>pháp</a:t>
            </a:r>
            <a:r>
              <a:rPr lang="en-US" b="1" dirty="0" smtClean="0">
                <a:solidFill>
                  <a:srgbClr val="0070C0"/>
                </a:solidFill>
              </a:rPr>
              <a:t> </a:t>
            </a:r>
            <a:r>
              <a:rPr lang="en-US" b="1" dirty="0" err="1" smtClean="0">
                <a:solidFill>
                  <a:srgbClr val="0070C0"/>
                </a:solidFill>
              </a:rPr>
              <a:t>làm</a:t>
            </a:r>
            <a:r>
              <a:rPr lang="en-US" b="1" dirty="0" smtClean="0">
                <a:solidFill>
                  <a:srgbClr val="0070C0"/>
                </a:solidFill>
              </a:rPr>
              <a:t> </a:t>
            </a:r>
            <a:r>
              <a:rPr lang="en-US" b="1" dirty="0" err="1" smtClean="0">
                <a:solidFill>
                  <a:srgbClr val="0070C0"/>
                </a:solidFill>
              </a:rPr>
              <a:t>việc</a:t>
            </a:r>
            <a:endParaRPr lang="en-US" b="1" dirty="0">
              <a:solidFill>
                <a:srgbClr val="0070C0"/>
              </a:solidFill>
            </a:endParaRPr>
          </a:p>
        </p:txBody>
      </p:sp>
      <p:sp>
        <p:nvSpPr>
          <p:cNvPr id="3" name="Content Placeholder 2"/>
          <p:cNvSpPr>
            <a:spLocks noGrp="1"/>
          </p:cNvSpPr>
          <p:nvPr>
            <p:ph idx="1"/>
          </p:nvPr>
        </p:nvSpPr>
        <p:spPr>
          <a:xfrm>
            <a:off x="1295400" y="1081640"/>
            <a:ext cx="10287000" cy="4953000"/>
          </a:xfrm>
        </p:spPr>
        <p:txBody>
          <a:bodyPr>
            <a:noAutofit/>
          </a:bodyPr>
          <a:lstStyle/>
          <a:p>
            <a:pPr marL="514350" indent="-514350">
              <a:buFont typeface="+mj-lt"/>
              <a:buAutoNum type="arabicPeriod"/>
            </a:pPr>
            <a:r>
              <a:rPr lang="en-US" sz="2800" dirty="0" err="1" smtClean="0"/>
              <a:t>Học</a:t>
            </a:r>
            <a:r>
              <a:rPr lang="en-US" sz="2800" dirty="0" smtClean="0"/>
              <a:t> </a:t>
            </a:r>
            <a:r>
              <a:rPr lang="en-US" sz="2800" dirty="0" err="1" smtClean="0"/>
              <a:t>lý</a:t>
            </a:r>
            <a:r>
              <a:rPr lang="en-US" sz="2800" dirty="0" smtClean="0"/>
              <a:t> </a:t>
            </a:r>
            <a:r>
              <a:rPr lang="en-US" sz="2800" dirty="0" err="1" smtClean="0"/>
              <a:t>thuyết</a:t>
            </a:r>
            <a:r>
              <a:rPr lang="en-US" sz="2800" dirty="0" smtClean="0"/>
              <a:t> </a:t>
            </a:r>
            <a:r>
              <a:rPr lang="en-US" sz="2800" dirty="0" err="1" smtClean="0"/>
              <a:t>kết</a:t>
            </a:r>
            <a:r>
              <a:rPr lang="en-US" sz="2800" dirty="0" smtClean="0"/>
              <a:t> </a:t>
            </a:r>
            <a:r>
              <a:rPr lang="en-US" sz="2800" dirty="0" err="1" smtClean="0"/>
              <a:t>hợp</a:t>
            </a:r>
            <a:r>
              <a:rPr lang="en-US" sz="2800" dirty="0" smtClean="0"/>
              <a:t> </a:t>
            </a:r>
            <a:r>
              <a:rPr lang="en-US" sz="2800" dirty="0" err="1" smtClean="0"/>
              <a:t>với</a:t>
            </a:r>
            <a:r>
              <a:rPr lang="en-US" sz="2800" dirty="0" smtClean="0"/>
              <a:t> </a:t>
            </a:r>
            <a:r>
              <a:rPr lang="en-US" sz="2800" dirty="0" err="1" smtClean="0"/>
              <a:t>thao</a:t>
            </a:r>
            <a:r>
              <a:rPr lang="en-US" sz="2800" dirty="0" smtClean="0"/>
              <a:t> </a:t>
            </a:r>
            <a:r>
              <a:rPr lang="en-US" sz="2800" dirty="0" err="1" smtClean="0"/>
              <a:t>tác</a:t>
            </a:r>
            <a:r>
              <a:rPr lang="en-US" sz="2800" dirty="0" smtClean="0"/>
              <a:t> </a:t>
            </a:r>
            <a:r>
              <a:rPr lang="en-US" sz="2800" dirty="0" err="1" smtClean="0"/>
              <a:t>trực</a:t>
            </a:r>
            <a:r>
              <a:rPr lang="en-US" sz="2800" dirty="0" smtClean="0"/>
              <a:t> </a:t>
            </a:r>
            <a:r>
              <a:rPr lang="en-US" sz="2800" dirty="0" err="1" smtClean="0"/>
              <a:t>tiếp</a:t>
            </a:r>
            <a:endParaRPr lang="en-US" sz="2800" dirty="0"/>
          </a:p>
          <a:p>
            <a:pPr marL="514350" indent="-514350">
              <a:buFont typeface="+mj-lt"/>
              <a:buAutoNum type="arabicPeriod"/>
            </a:pPr>
            <a:r>
              <a:rPr lang="en-US" sz="2800" dirty="0" err="1" smtClean="0"/>
              <a:t>Phân</a:t>
            </a:r>
            <a:r>
              <a:rPr lang="en-US" sz="2800" dirty="0" smtClean="0"/>
              <a:t> </a:t>
            </a:r>
            <a:r>
              <a:rPr lang="en-US" sz="2800" dirty="0" err="1" smtClean="0"/>
              <a:t>nhóm</a:t>
            </a:r>
            <a:r>
              <a:rPr lang="en-US" sz="2800" dirty="0" smtClean="0"/>
              <a:t> (</a:t>
            </a:r>
            <a:r>
              <a:rPr lang="en-US" sz="2800" dirty="0" err="1" smtClean="0"/>
              <a:t>khoảng</a:t>
            </a:r>
            <a:r>
              <a:rPr lang="en-US" sz="2800" dirty="0" smtClean="0"/>
              <a:t> 5 </a:t>
            </a:r>
            <a:r>
              <a:rPr lang="en-US" sz="2800" dirty="0" err="1" smtClean="0"/>
              <a:t>sinh</a:t>
            </a:r>
            <a:r>
              <a:rPr lang="en-US" sz="2800" dirty="0" smtClean="0"/>
              <a:t> </a:t>
            </a:r>
            <a:r>
              <a:rPr lang="en-US" sz="2800" dirty="0" err="1" smtClean="0"/>
              <a:t>viên</a:t>
            </a:r>
            <a:r>
              <a:rPr lang="en-US" sz="2800" dirty="0" smtClean="0"/>
              <a:t>/</a:t>
            </a:r>
            <a:r>
              <a:rPr lang="en-US" sz="2800" dirty="0" err="1" smtClean="0"/>
              <a:t>nhóm</a:t>
            </a:r>
            <a:r>
              <a:rPr lang="en-US" sz="2800" dirty="0" smtClean="0"/>
              <a:t>).</a:t>
            </a:r>
          </a:p>
          <a:p>
            <a:pPr marL="514350" indent="-514350">
              <a:buFont typeface="+mj-lt"/>
              <a:buAutoNum type="arabicPeriod"/>
            </a:pPr>
            <a:r>
              <a:rPr lang="en-US" sz="2800" dirty="0" err="1" smtClean="0"/>
              <a:t>Lựa</a:t>
            </a:r>
            <a:r>
              <a:rPr lang="en-US" sz="2800" dirty="0" smtClean="0"/>
              <a:t> </a:t>
            </a:r>
            <a:r>
              <a:rPr lang="en-US" sz="2800" dirty="0" err="1" smtClean="0"/>
              <a:t>chọn</a:t>
            </a:r>
            <a:r>
              <a:rPr lang="en-US" sz="2800" dirty="0" smtClean="0"/>
              <a:t> </a:t>
            </a:r>
            <a:r>
              <a:rPr lang="en-US" sz="2800" dirty="0" err="1" smtClean="0"/>
              <a:t>chủ</a:t>
            </a:r>
            <a:r>
              <a:rPr lang="en-US" sz="2800" dirty="0" smtClean="0"/>
              <a:t> </a:t>
            </a:r>
            <a:r>
              <a:rPr lang="en-US" sz="2800" dirty="0" err="1" smtClean="0"/>
              <a:t>đề</a:t>
            </a:r>
            <a:r>
              <a:rPr lang="en-US" sz="2800" dirty="0" smtClean="0"/>
              <a:t> </a:t>
            </a:r>
            <a:r>
              <a:rPr lang="en-US" sz="2800" dirty="0" err="1" smtClean="0"/>
              <a:t>là</a:t>
            </a:r>
            <a:r>
              <a:rPr lang="en-US" sz="2800" dirty="0" smtClean="0"/>
              <a:t> 1 </a:t>
            </a:r>
            <a:r>
              <a:rPr lang="en-US" sz="2800" dirty="0" err="1" smtClean="0"/>
              <a:t>số</a:t>
            </a:r>
            <a:r>
              <a:rPr lang="en-US" sz="2800" dirty="0" smtClean="0"/>
              <a:t> </a:t>
            </a:r>
            <a:r>
              <a:rPr lang="en-US" sz="2800" dirty="0" err="1" smtClean="0"/>
              <a:t>hệ</a:t>
            </a:r>
            <a:r>
              <a:rPr lang="en-US" sz="2800" dirty="0" smtClean="0"/>
              <a:t> </a:t>
            </a:r>
            <a:r>
              <a:rPr lang="en-US" sz="2800" dirty="0" err="1" smtClean="0"/>
              <a:t>thống</a:t>
            </a:r>
            <a:r>
              <a:rPr lang="en-US" sz="2800" dirty="0" smtClean="0"/>
              <a:t> </a:t>
            </a:r>
            <a:r>
              <a:rPr lang="en-US" sz="2800" dirty="0" err="1" smtClean="0"/>
              <a:t>thông</a:t>
            </a:r>
            <a:r>
              <a:rPr lang="en-US" sz="2800" dirty="0" smtClean="0"/>
              <a:t> tin. </a:t>
            </a:r>
            <a:r>
              <a:rPr lang="en-US" sz="2800" dirty="0" err="1" smtClean="0"/>
              <a:t>Mỗi</a:t>
            </a:r>
            <a:r>
              <a:rPr lang="en-US" sz="2800" dirty="0" smtClean="0"/>
              <a:t> </a:t>
            </a:r>
            <a:r>
              <a:rPr lang="en-US" sz="2800" dirty="0" err="1" smtClean="0"/>
              <a:t>hệ</a:t>
            </a:r>
            <a:r>
              <a:rPr lang="en-US" sz="2800" dirty="0" smtClean="0"/>
              <a:t> </a:t>
            </a:r>
            <a:r>
              <a:rPr lang="en-US" sz="2800" dirty="0" err="1" smtClean="0"/>
              <a:t>thống</a:t>
            </a:r>
            <a:r>
              <a:rPr lang="en-US" sz="2800" dirty="0" smtClean="0"/>
              <a:t> </a:t>
            </a:r>
            <a:r>
              <a:rPr lang="en-US" sz="2800" dirty="0" err="1" smtClean="0"/>
              <a:t>gồm</a:t>
            </a:r>
            <a:r>
              <a:rPr lang="en-US" sz="2800" dirty="0" smtClean="0"/>
              <a:t> 1 </a:t>
            </a:r>
            <a:r>
              <a:rPr lang="en-US" sz="2800" dirty="0" err="1" smtClean="0"/>
              <a:t>số</a:t>
            </a:r>
            <a:r>
              <a:rPr lang="en-US" sz="2800" dirty="0" smtClean="0"/>
              <a:t> module </a:t>
            </a:r>
            <a:r>
              <a:rPr lang="en-US" sz="2800" dirty="0" err="1" smtClean="0"/>
              <a:t>chính</a:t>
            </a:r>
            <a:r>
              <a:rPr lang="en-US" sz="2800" dirty="0" smtClean="0"/>
              <a:t>.</a:t>
            </a:r>
          </a:p>
          <a:p>
            <a:pPr marL="514350" indent="-514350">
              <a:buFont typeface="+mj-lt"/>
              <a:buAutoNum type="arabicPeriod"/>
            </a:pPr>
            <a:r>
              <a:rPr lang="en-US" sz="2800" dirty="0" err="1" smtClean="0"/>
              <a:t>Xuyên</a:t>
            </a:r>
            <a:r>
              <a:rPr lang="en-US" sz="2800" dirty="0" smtClean="0"/>
              <a:t> </a:t>
            </a:r>
            <a:r>
              <a:rPr lang="en-US" sz="2800" dirty="0" err="1" smtClean="0"/>
              <a:t>suốt</a:t>
            </a:r>
            <a:r>
              <a:rPr lang="en-US" sz="2800" dirty="0" smtClean="0"/>
              <a:t> </a:t>
            </a:r>
            <a:r>
              <a:rPr lang="en-US" sz="2800" dirty="0" err="1" smtClean="0"/>
              <a:t>quá</a:t>
            </a:r>
            <a:r>
              <a:rPr lang="en-US" sz="2800" dirty="0" smtClean="0"/>
              <a:t> </a:t>
            </a:r>
            <a:r>
              <a:rPr lang="en-US" sz="2800" dirty="0" err="1" smtClean="0"/>
              <a:t>trình</a:t>
            </a:r>
            <a:r>
              <a:rPr lang="en-US" sz="2800" dirty="0" smtClean="0"/>
              <a:t> </a:t>
            </a:r>
            <a:r>
              <a:rPr lang="en-US" sz="2800" dirty="0" err="1" smtClean="0"/>
              <a:t>học</a:t>
            </a:r>
            <a:r>
              <a:rPr lang="en-US" sz="2800" dirty="0" smtClean="0"/>
              <a:t> </a:t>
            </a:r>
            <a:r>
              <a:rPr lang="en-US" sz="2800" dirty="0" err="1" smtClean="0"/>
              <a:t>theo</a:t>
            </a:r>
            <a:r>
              <a:rPr lang="en-US" sz="2800" dirty="0" smtClean="0"/>
              <a:t> </a:t>
            </a:r>
            <a:r>
              <a:rPr lang="en-US" sz="2800" dirty="0" err="1" smtClean="0"/>
              <a:t>nhóm</a:t>
            </a:r>
            <a:r>
              <a:rPr lang="en-US" sz="2800" dirty="0" smtClean="0"/>
              <a:t> </a:t>
            </a:r>
            <a:r>
              <a:rPr lang="en-US" sz="2800" dirty="0" err="1" smtClean="0"/>
              <a:t>và</a:t>
            </a:r>
            <a:r>
              <a:rPr lang="en-US" sz="2800" dirty="0" smtClean="0"/>
              <a:t> </a:t>
            </a:r>
            <a:r>
              <a:rPr lang="en-US" sz="2800" dirty="0" err="1" smtClean="0"/>
              <a:t>chủ</a:t>
            </a:r>
            <a:r>
              <a:rPr lang="en-US" sz="2800" dirty="0" smtClean="0"/>
              <a:t> </a:t>
            </a:r>
            <a:r>
              <a:rPr lang="en-US" sz="2800" dirty="0" err="1" smtClean="0"/>
              <a:t>đề</a:t>
            </a:r>
            <a:r>
              <a:rPr lang="en-US" sz="2800" dirty="0" smtClean="0"/>
              <a:t>/module </a:t>
            </a:r>
            <a:r>
              <a:rPr lang="en-US" sz="2800" dirty="0" err="1" smtClean="0"/>
              <a:t>lựa</a:t>
            </a:r>
            <a:r>
              <a:rPr lang="en-US" sz="2800" dirty="0" smtClean="0"/>
              <a:t> </a:t>
            </a:r>
            <a:r>
              <a:rPr lang="en-US" sz="2800" dirty="0" err="1" smtClean="0"/>
              <a:t>chọn</a:t>
            </a:r>
            <a:r>
              <a:rPr lang="en-US" sz="2800" dirty="0" smtClean="0"/>
              <a:t>.</a:t>
            </a:r>
          </a:p>
          <a:p>
            <a:pPr marL="514350" indent="-514350">
              <a:buFont typeface="+mj-lt"/>
              <a:buAutoNum type="arabicPeriod"/>
            </a:pPr>
            <a:r>
              <a:rPr lang="en-US" sz="2800" dirty="0" err="1" smtClean="0"/>
              <a:t>Sẽ</a:t>
            </a:r>
            <a:r>
              <a:rPr lang="en-US" sz="2800" dirty="0" smtClean="0"/>
              <a:t> </a:t>
            </a:r>
            <a:r>
              <a:rPr lang="en-US" sz="2800" dirty="0" err="1" smtClean="0"/>
              <a:t>có</a:t>
            </a:r>
            <a:r>
              <a:rPr lang="en-US" sz="2800" dirty="0" smtClean="0"/>
              <a:t> </a:t>
            </a:r>
            <a:r>
              <a:rPr lang="en-US" sz="2800" dirty="0" err="1" smtClean="0"/>
              <a:t>trao</a:t>
            </a:r>
            <a:r>
              <a:rPr lang="en-US" sz="2800" dirty="0" smtClean="0"/>
              <a:t> </a:t>
            </a:r>
            <a:r>
              <a:rPr lang="en-US" sz="2800" dirty="0" err="1" smtClean="0"/>
              <a:t>đổi</a:t>
            </a:r>
            <a:r>
              <a:rPr lang="en-US" sz="2800" dirty="0" smtClean="0"/>
              <a:t>/</a:t>
            </a:r>
            <a:r>
              <a:rPr lang="en-US" sz="2800" dirty="0" err="1" smtClean="0"/>
              <a:t>hỏi</a:t>
            </a:r>
            <a:r>
              <a:rPr lang="en-US" sz="2800" dirty="0" smtClean="0"/>
              <a:t> </a:t>
            </a:r>
            <a:r>
              <a:rPr lang="en-US" sz="2800" dirty="0" err="1" smtClean="0"/>
              <a:t>đáp</a:t>
            </a:r>
            <a:r>
              <a:rPr lang="en-US" sz="2800" dirty="0" smtClean="0"/>
              <a:t> </a:t>
            </a:r>
            <a:r>
              <a:rPr lang="en-US" sz="2800" dirty="0" err="1" smtClean="0"/>
              <a:t>trong</a:t>
            </a:r>
            <a:r>
              <a:rPr lang="en-US" sz="2800" dirty="0" smtClean="0"/>
              <a:t> </a:t>
            </a:r>
            <a:r>
              <a:rPr lang="en-US" sz="2800" dirty="0" err="1" smtClean="0"/>
              <a:t>quá</a:t>
            </a:r>
            <a:r>
              <a:rPr lang="en-US" sz="2800" dirty="0" smtClean="0"/>
              <a:t> </a:t>
            </a:r>
            <a:r>
              <a:rPr lang="en-US" sz="2800" dirty="0" err="1" smtClean="0"/>
              <a:t>trình</a:t>
            </a:r>
            <a:r>
              <a:rPr lang="en-US" sz="2800" dirty="0" smtClean="0"/>
              <a:t> </a:t>
            </a:r>
            <a:r>
              <a:rPr lang="en-US" sz="2800" dirty="0" err="1" smtClean="0"/>
              <a:t>học</a:t>
            </a:r>
            <a:r>
              <a:rPr lang="en-US" sz="2800" dirty="0" smtClean="0"/>
              <a:t>: </a:t>
            </a:r>
            <a:r>
              <a:rPr lang="en-US" sz="2800" dirty="0" err="1" smtClean="0"/>
              <a:t>xung</a:t>
            </a:r>
            <a:r>
              <a:rPr lang="en-US" sz="2800" dirty="0" smtClean="0"/>
              <a:t> </a:t>
            </a:r>
            <a:r>
              <a:rPr lang="en-US" sz="2800" dirty="0" err="1" smtClean="0"/>
              <a:t>phong</a:t>
            </a:r>
            <a:r>
              <a:rPr lang="en-US" sz="2800" dirty="0" smtClean="0"/>
              <a:t> + </a:t>
            </a:r>
            <a:r>
              <a:rPr lang="en-US" sz="2800" dirty="0" err="1" smtClean="0"/>
              <a:t>giáo</a:t>
            </a:r>
            <a:r>
              <a:rPr lang="en-US" sz="2800" dirty="0" smtClean="0"/>
              <a:t> </a:t>
            </a:r>
            <a:r>
              <a:rPr lang="en-US" sz="2800" dirty="0" err="1" smtClean="0"/>
              <a:t>viên</a:t>
            </a:r>
            <a:r>
              <a:rPr lang="en-US" sz="2800" dirty="0" smtClean="0"/>
              <a:t> </a:t>
            </a:r>
            <a:r>
              <a:rPr lang="en-US" sz="2800" dirty="0" err="1" smtClean="0"/>
              <a:t>chủ</a:t>
            </a:r>
            <a:r>
              <a:rPr lang="en-US" sz="2800" dirty="0" smtClean="0"/>
              <a:t> </a:t>
            </a:r>
            <a:r>
              <a:rPr lang="en-US" sz="2800" dirty="0" err="1" smtClean="0"/>
              <a:t>động</a:t>
            </a:r>
            <a:r>
              <a:rPr lang="en-US" sz="2800" dirty="0" smtClean="0"/>
              <a:t> </a:t>
            </a:r>
            <a:r>
              <a:rPr lang="en-US" sz="2800" dirty="0" err="1" smtClean="0"/>
              <a:t>gọi</a:t>
            </a:r>
            <a:r>
              <a:rPr lang="en-US" sz="2800" dirty="0" smtClean="0"/>
              <a:t>.</a:t>
            </a:r>
          </a:p>
          <a:p>
            <a:pPr marL="514350" indent="-514350">
              <a:buFont typeface="+mj-lt"/>
              <a:buAutoNum type="arabicPeriod"/>
            </a:pPr>
            <a:r>
              <a:rPr lang="en-US" sz="2800" dirty="0" err="1" smtClean="0"/>
              <a:t>Các</a:t>
            </a:r>
            <a:r>
              <a:rPr lang="en-US" sz="2800" dirty="0" smtClean="0"/>
              <a:t> </a:t>
            </a:r>
            <a:r>
              <a:rPr lang="en-US" sz="2800" dirty="0" err="1" smtClean="0"/>
              <a:t>kênh</a:t>
            </a:r>
            <a:r>
              <a:rPr lang="en-US" sz="2800" dirty="0" smtClean="0"/>
              <a:t> </a:t>
            </a:r>
            <a:r>
              <a:rPr lang="en-US" sz="2800" dirty="0" err="1" smtClean="0"/>
              <a:t>kết</a:t>
            </a:r>
            <a:r>
              <a:rPr lang="en-US" sz="2800" dirty="0" smtClean="0"/>
              <a:t> </a:t>
            </a:r>
            <a:r>
              <a:rPr lang="en-US" sz="2800" dirty="0" err="1" smtClean="0"/>
              <a:t>nối</a:t>
            </a:r>
            <a:r>
              <a:rPr lang="en-US" sz="2800" dirty="0" smtClean="0"/>
              <a:t> </a:t>
            </a:r>
            <a:r>
              <a:rPr lang="en-US" sz="2800" dirty="0" err="1" smtClean="0"/>
              <a:t>khác</a:t>
            </a:r>
            <a:r>
              <a:rPr lang="en-US" sz="2800" dirty="0" smtClean="0"/>
              <a:t>: email, </a:t>
            </a:r>
            <a:r>
              <a:rPr lang="en-US" sz="2800" dirty="0" err="1" smtClean="0"/>
              <a:t>zalo</a:t>
            </a:r>
            <a:r>
              <a:rPr lang="en-US" sz="2800" dirty="0" smtClean="0"/>
              <a:t>,…</a:t>
            </a:r>
          </a:p>
          <a:p>
            <a:pPr marL="514350" indent="-514350">
              <a:buFont typeface="+mj-lt"/>
              <a:buAutoNum type="arabicPeriod"/>
            </a:pPr>
            <a:r>
              <a:rPr lang="en-US" sz="2800" dirty="0" err="1" smtClean="0"/>
              <a:t>Đối</a:t>
            </a:r>
            <a:r>
              <a:rPr lang="en-US" sz="2800" dirty="0" smtClean="0"/>
              <a:t> </a:t>
            </a:r>
            <a:r>
              <a:rPr lang="en-US" sz="2800" dirty="0" err="1" smtClean="0"/>
              <a:t>với</a:t>
            </a:r>
            <a:r>
              <a:rPr lang="en-US" sz="2800" dirty="0" smtClean="0"/>
              <a:t> </a:t>
            </a:r>
            <a:r>
              <a:rPr lang="en-US" sz="2800" dirty="0" err="1" smtClean="0"/>
              <a:t>học</a:t>
            </a:r>
            <a:r>
              <a:rPr lang="en-US" sz="2800" dirty="0" smtClean="0"/>
              <a:t> online:</a:t>
            </a:r>
          </a:p>
          <a:p>
            <a:pPr marL="914400" lvl="1" indent="-514350"/>
            <a:r>
              <a:rPr lang="en-US" sz="2600" dirty="0" err="1" smtClean="0"/>
              <a:t>Tăng</a:t>
            </a:r>
            <a:r>
              <a:rPr lang="en-US" sz="2600" dirty="0" smtClean="0"/>
              <a:t> </a:t>
            </a:r>
            <a:r>
              <a:rPr lang="en-US" sz="2600" dirty="0" err="1" smtClean="0"/>
              <a:t>cường</a:t>
            </a:r>
            <a:r>
              <a:rPr lang="en-US" sz="2600" dirty="0" smtClean="0"/>
              <a:t> </a:t>
            </a:r>
            <a:r>
              <a:rPr lang="en-US" sz="2600" dirty="0" err="1" smtClean="0"/>
              <a:t>tối</a:t>
            </a:r>
            <a:r>
              <a:rPr lang="en-US" sz="2600" dirty="0" smtClean="0"/>
              <a:t> </a:t>
            </a:r>
            <a:r>
              <a:rPr lang="en-US" sz="2600" dirty="0" err="1" smtClean="0"/>
              <a:t>đa</a:t>
            </a:r>
            <a:r>
              <a:rPr lang="en-US" sz="2600" dirty="0" smtClean="0"/>
              <a:t> </a:t>
            </a:r>
            <a:r>
              <a:rPr lang="en-US" sz="2600" dirty="0" err="1" smtClean="0"/>
              <a:t>giao</a:t>
            </a:r>
            <a:r>
              <a:rPr lang="en-US" sz="2600" dirty="0" smtClean="0"/>
              <a:t> </a:t>
            </a:r>
            <a:r>
              <a:rPr lang="en-US" sz="2600" dirty="0" err="1" smtClean="0"/>
              <a:t>tiếp</a:t>
            </a:r>
            <a:r>
              <a:rPr lang="en-US" sz="2600" dirty="0" smtClean="0"/>
              <a:t> </a:t>
            </a:r>
            <a:r>
              <a:rPr lang="en-US" sz="2600" dirty="0" err="1" smtClean="0"/>
              <a:t>hỏi</a:t>
            </a:r>
            <a:r>
              <a:rPr lang="en-US" sz="2600" dirty="0" smtClean="0"/>
              <a:t>/</a:t>
            </a:r>
            <a:r>
              <a:rPr lang="en-US" sz="2600" dirty="0" err="1" smtClean="0"/>
              <a:t>đáp</a:t>
            </a:r>
            <a:endParaRPr lang="en-US" sz="2600" dirty="0" smtClean="0"/>
          </a:p>
          <a:p>
            <a:pPr marL="914400" lvl="1" indent="-514350"/>
            <a:r>
              <a:rPr lang="en-US" sz="2600" dirty="0" err="1" smtClean="0"/>
              <a:t>Các</a:t>
            </a:r>
            <a:r>
              <a:rPr lang="en-US" sz="2600" dirty="0" smtClean="0"/>
              <a:t> </a:t>
            </a:r>
            <a:r>
              <a:rPr lang="en-US" sz="2600" dirty="0" err="1" smtClean="0"/>
              <a:t>nội</a:t>
            </a:r>
            <a:r>
              <a:rPr lang="en-US" sz="2600" dirty="0" smtClean="0"/>
              <a:t> dung </a:t>
            </a:r>
            <a:r>
              <a:rPr lang="en-US" sz="2600" dirty="0" err="1" smtClean="0"/>
              <a:t>phức</a:t>
            </a:r>
            <a:r>
              <a:rPr lang="en-US" sz="2600" dirty="0" smtClean="0"/>
              <a:t> </a:t>
            </a:r>
            <a:r>
              <a:rPr lang="en-US" sz="2600" dirty="0" err="1" smtClean="0"/>
              <a:t>tạp</a:t>
            </a:r>
            <a:r>
              <a:rPr lang="en-US" sz="2600" dirty="0" smtClean="0"/>
              <a:t> </a:t>
            </a:r>
            <a:r>
              <a:rPr lang="en-US" sz="2600" dirty="0" err="1" smtClean="0"/>
              <a:t>sẽ</a:t>
            </a:r>
            <a:r>
              <a:rPr lang="en-US" sz="2600" dirty="0" smtClean="0"/>
              <a:t> </a:t>
            </a:r>
            <a:r>
              <a:rPr lang="en-US" sz="2600" dirty="0" err="1" smtClean="0"/>
              <a:t>trao</a:t>
            </a:r>
            <a:r>
              <a:rPr lang="en-US" sz="2600" dirty="0" smtClean="0"/>
              <a:t> </a:t>
            </a:r>
            <a:r>
              <a:rPr lang="en-US" sz="2600" dirty="0" err="1" smtClean="0"/>
              <a:t>đổi</a:t>
            </a:r>
            <a:r>
              <a:rPr lang="en-US" sz="2600" dirty="0" smtClean="0"/>
              <a:t>, </a:t>
            </a:r>
            <a:r>
              <a:rPr lang="en-US" sz="2600" dirty="0" err="1" smtClean="0"/>
              <a:t>thảo</a:t>
            </a:r>
            <a:r>
              <a:rPr lang="en-US" sz="2600" dirty="0" smtClean="0"/>
              <a:t> </a:t>
            </a:r>
            <a:r>
              <a:rPr lang="en-US" sz="2600" dirty="0" err="1" smtClean="0"/>
              <a:t>luận</a:t>
            </a:r>
            <a:r>
              <a:rPr lang="en-US" sz="2600" dirty="0" smtClean="0"/>
              <a:t>, </a:t>
            </a:r>
            <a:r>
              <a:rPr lang="en-US" sz="2600" dirty="0" err="1" smtClean="0"/>
              <a:t>làm</a:t>
            </a:r>
            <a:r>
              <a:rPr lang="en-US" sz="2600" dirty="0" smtClean="0"/>
              <a:t> </a:t>
            </a:r>
            <a:r>
              <a:rPr lang="en-US" sz="2600" dirty="0" err="1" smtClean="0"/>
              <a:t>rõ</a:t>
            </a:r>
            <a:r>
              <a:rPr lang="en-US" sz="2600" dirty="0" smtClean="0"/>
              <a:t> </a:t>
            </a:r>
            <a:r>
              <a:rPr lang="en-US" sz="2600" dirty="0" err="1" smtClean="0"/>
              <a:t>khi</a:t>
            </a:r>
            <a:r>
              <a:rPr lang="en-US" sz="2600" dirty="0" smtClean="0"/>
              <a:t> </a:t>
            </a:r>
            <a:r>
              <a:rPr lang="en-US" sz="2600" dirty="0" err="1" smtClean="0"/>
              <a:t>học</a:t>
            </a:r>
            <a:r>
              <a:rPr lang="en-US" sz="2600" dirty="0" smtClean="0"/>
              <a:t> </a:t>
            </a:r>
            <a:r>
              <a:rPr lang="en-US" sz="2600" dirty="0" err="1" smtClean="0"/>
              <a:t>trực</a:t>
            </a:r>
            <a:r>
              <a:rPr lang="en-US" sz="2600" dirty="0" smtClean="0"/>
              <a:t> </a:t>
            </a:r>
            <a:r>
              <a:rPr lang="en-US" sz="2600" dirty="0" err="1" smtClean="0"/>
              <a:t>tiếp</a:t>
            </a:r>
            <a:endParaRPr lang="en-US" sz="2600" dirty="0" smtClean="0"/>
          </a:p>
        </p:txBody>
      </p:sp>
      <p:sp>
        <p:nvSpPr>
          <p:cNvPr id="4" name="Slide Number Placeholder 3"/>
          <p:cNvSpPr>
            <a:spLocks noGrp="1"/>
          </p:cNvSpPr>
          <p:nvPr>
            <p:ph type="sldNum" sz="quarter" idx="4294967295"/>
          </p:nvPr>
        </p:nvSpPr>
        <p:spPr>
          <a:xfrm>
            <a:off x="5498513" y="6295841"/>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9</a:t>
            </a:fld>
            <a:endParaRPr lang="en-US" dirty="0">
              <a:solidFill>
                <a:srgbClr val="7F7F7F"/>
              </a:solidFill>
            </a:endParaRPr>
          </a:p>
        </p:txBody>
      </p:sp>
    </p:spTree>
    <p:extLst>
      <p:ext uri="{BB962C8B-B14F-4D97-AF65-F5344CB8AC3E}">
        <p14:creationId xmlns:p14="http://schemas.microsoft.com/office/powerpoint/2010/main" val="2677234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Custom 1">
      <a:majorFont>
        <a:latin typeface="Tahoma"/>
        <a:ea typeface=""/>
        <a:cs typeface=""/>
      </a:majorFont>
      <a:minorFont>
        <a:latin typeface="Times New Roman"/>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3262</TotalTime>
  <Words>3984</Words>
  <Application>Microsoft Office PowerPoint</Application>
  <PresentationFormat>Widescreen</PresentationFormat>
  <Paragraphs>583</Paragraphs>
  <Slides>63</Slides>
  <Notes>49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63</vt:i4>
      </vt:variant>
    </vt:vector>
  </HeadingPairs>
  <TitlesOfParts>
    <vt:vector size="73" baseType="lpstr">
      <vt:lpstr>ＭＳ Ｐゴシック</vt:lpstr>
      <vt:lpstr>SimSun</vt:lpstr>
      <vt:lpstr>Arial</vt:lpstr>
      <vt:lpstr>Calibri</vt:lpstr>
      <vt:lpstr>Noto Serif</vt:lpstr>
      <vt:lpstr>Tahoma</vt:lpstr>
      <vt:lpstr>Times New Roman</vt:lpstr>
      <vt:lpstr>Wingdings</vt:lpstr>
      <vt:lpstr>Wingdings 3</vt:lpstr>
      <vt:lpstr>Wisp</vt:lpstr>
      <vt:lpstr> HỌC VIỆN CÔNG NGHỆ BƯU CHÍNH VIỄN THÔNG KHOA CÔNG NGHỆ THÔNG TIN  PHÂN TÍCH VÀ THIẾT KẾ  HỆ THỐNG THÔNG TIN</vt:lpstr>
      <vt:lpstr>Giới thiệu chung về môn học</vt:lpstr>
      <vt:lpstr>Giới thiệu chung về môn học</vt:lpstr>
      <vt:lpstr>Giới thiệu chung về môn học</vt:lpstr>
      <vt:lpstr>Giới thiệu chung về học phần</vt:lpstr>
      <vt:lpstr>Giới thiệu chung về học phần</vt:lpstr>
      <vt:lpstr>Giới thiệu chung về học phần</vt:lpstr>
      <vt:lpstr>Giới thiệu chung về học phần</vt:lpstr>
      <vt:lpstr>Phương pháp làm việc</vt:lpstr>
      <vt:lpstr>CHƯƠNG 1  CÁC KIỂU HỆ THỐNG THÔNG TIN</vt:lpstr>
      <vt:lpstr>Nội dung</vt:lpstr>
      <vt:lpstr>Câu hỏi</vt:lpstr>
      <vt:lpstr>Khái niệm cơ bản</vt:lpstr>
      <vt:lpstr>Khái niệm cơ bản</vt:lpstr>
      <vt:lpstr>Khái niệm cơ bản</vt:lpstr>
      <vt:lpstr>Câu hỏi</vt:lpstr>
      <vt:lpstr>Câu hỏi</vt:lpstr>
      <vt:lpstr>Khái niệm cơ bản</vt:lpstr>
      <vt:lpstr>Khái niệm cơ bản</vt:lpstr>
      <vt:lpstr>Khái niệm cơ bản</vt:lpstr>
      <vt:lpstr>Câu hỏi</vt:lpstr>
      <vt:lpstr>Hệ thống thông tin</vt:lpstr>
      <vt:lpstr>PowerPoint Presentation</vt:lpstr>
      <vt:lpstr>Hệ thống thông tin</vt:lpstr>
      <vt:lpstr>Hệ thống thông tin</vt:lpstr>
      <vt:lpstr>Phân loại hệ thống thông tin</vt:lpstr>
      <vt:lpstr>Phân loại hệ thống thông tin</vt:lpstr>
      <vt:lpstr>Phân loại hệ thống thông tin</vt:lpstr>
      <vt:lpstr>Phân loại hệ thống thông tin</vt:lpstr>
      <vt:lpstr>Phân loại hệ thống thông tin</vt:lpstr>
      <vt:lpstr>Hệ thống thông tin</vt:lpstr>
      <vt:lpstr>Các hệ thống thông tin</vt:lpstr>
      <vt:lpstr>Phân loại HTTT tổ chức</vt:lpstr>
      <vt:lpstr>PowerPoint Presentation</vt:lpstr>
      <vt:lpstr>PowerPoint Presentation</vt:lpstr>
      <vt:lpstr>Hệ thống thông tin</vt:lpstr>
      <vt:lpstr>Hệ thống thông tin</vt:lpstr>
      <vt:lpstr>Phân tích thiết kế</vt:lpstr>
      <vt:lpstr>Phân tích thiết kế</vt:lpstr>
      <vt:lpstr>Câu hỏi</vt:lpstr>
      <vt:lpstr>Phương pháp luận</vt:lpstr>
      <vt:lpstr>Phương pháp luận</vt:lpstr>
      <vt:lpstr>Phương pháp luận</vt:lpstr>
      <vt:lpstr>Phương pháp luận</vt:lpstr>
      <vt:lpstr>Phương pháp luận</vt:lpstr>
      <vt:lpstr>Câu hỏi</vt:lpstr>
      <vt:lpstr>Phương pháp luận cấu trúc</vt:lpstr>
      <vt:lpstr>Phương pháp luận cấu trúc</vt:lpstr>
      <vt:lpstr>Phương pháp hướng đối tượng</vt:lpstr>
      <vt:lpstr>Phương pháp hướng đối tượng</vt:lpstr>
      <vt:lpstr>Sử dụng lại mã nguồn</vt:lpstr>
      <vt:lpstr>Sử dụng lại mã nguồn</vt:lpstr>
      <vt:lpstr>Sử dụng lại mã nguồn</vt:lpstr>
      <vt:lpstr>Sử dụng lại mã nguồn</vt:lpstr>
      <vt:lpstr>Sử dụng lại mã nguồn</vt:lpstr>
      <vt:lpstr>Phân tích thiết kế</vt:lpstr>
      <vt:lpstr>Câu hỏi</vt:lpstr>
      <vt:lpstr>Phân tích thiết kế</vt:lpstr>
      <vt:lpstr>Phân tích thiết kế</vt:lpstr>
      <vt:lpstr>Công nghệ phát triển ứng dụng</vt:lpstr>
      <vt:lpstr>Phần mềm nhúng</vt:lpstr>
      <vt:lpstr>Phần mềm nhúng</vt:lpstr>
      <vt:lpstr>Phần mềm nhúng</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GIỚI THIỆU NGÔN NGỮ C</dc:title>
  <dc:creator>Tran Minh Thai</dc:creator>
  <cp:lastModifiedBy>ADMIN</cp:lastModifiedBy>
  <cp:revision>312</cp:revision>
  <dcterms:created xsi:type="dcterms:W3CDTF">2008-10-24T06:33:14Z</dcterms:created>
  <dcterms:modified xsi:type="dcterms:W3CDTF">2021-08-25T12:03:07Z</dcterms:modified>
</cp:coreProperties>
</file>