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55"/>
  </p:notesMasterIdLst>
  <p:handoutMasterIdLst>
    <p:handoutMasterId r:id="rId56"/>
  </p:handoutMasterIdLst>
  <p:sldIdLst>
    <p:sldId id="354" r:id="rId2"/>
    <p:sldId id="542" r:id="rId3"/>
    <p:sldId id="543" r:id="rId4"/>
    <p:sldId id="544" r:id="rId5"/>
    <p:sldId id="586" r:id="rId6"/>
    <p:sldId id="589" r:id="rId7"/>
    <p:sldId id="590" r:id="rId8"/>
    <p:sldId id="591" r:id="rId9"/>
    <p:sldId id="592" r:id="rId10"/>
    <p:sldId id="587" r:id="rId11"/>
    <p:sldId id="588" r:id="rId12"/>
    <p:sldId id="581" r:id="rId13"/>
    <p:sldId id="545" r:id="rId14"/>
    <p:sldId id="546" r:id="rId15"/>
    <p:sldId id="547" r:id="rId16"/>
    <p:sldId id="548" r:id="rId17"/>
    <p:sldId id="549" r:id="rId18"/>
    <p:sldId id="582" r:id="rId19"/>
    <p:sldId id="550" r:id="rId20"/>
    <p:sldId id="551" r:id="rId21"/>
    <p:sldId id="552" r:id="rId22"/>
    <p:sldId id="553" r:id="rId23"/>
    <p:sldId id="583" r:id="rId24"/>
    <p:sldId id="554" r:id="rId25"/>
    <p:sldId id="555" r:id="rId26"/>
    <p:sldId id="556" r:id="rId27"/>
    <p:sldId id="557" r:id="rId28"/>
    <p:sldId id="584" r:id="rId29"/>
    <p:sldId id="558" r:id="rId30"/>
    <p:sldId id="559" r:id="rId31"/>
    <p:sldId id="560" r:id="rId32"/>
    <p:sldId id="561" r:id="rId33"/>
    <p:sldId id="585" r:id="rId34"/>
    <p:sldId id="562" r:id="rId35"/>
    <p:sldId id="563" r:id="rId36"/>
    <p:sldId id="564" r:id="rId37"/>
    <p:sldId id="565" r:id="rId38"/>
    <p:sldId id="566" r:id="rId39"/>
    <p:sldId id="567" r:id="rId40"/>
    <p:sldId id="597" r:id="rId41"/>
    <p:sldId id="568" r:id="rId42"/>
    <p:sldId id="569" r:id="rId43"/>
    <p:sldId id="570" r:id="rId44"/>
    <p:sldId id="571" r:id="rId45"/>
    <p:sldId id="593" r:id="rId46"/>
    <p:sldId id="594" r:id="rId47"/>
    <p:sldId id="595" r:id="rId48"/>
    <p:sldId id="596" r:id="rId49"/>
    <p:sldId id="574" r:id="rId50"/>
    <p:sldId id="575" r:id="rId51"/>
    <p:sldId id="576" r:id="rId52"/>
    <p:sldId id="577" r:id="rId53"/>
    <p:sldId id="578" r:id="rId54"/>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p:cViewPr varScale="1">
        <p:scale>
          <a:sx n="76" d="100"/>
          <a:sy n="76" d="100"/>
        </p:scale>
        <p:origin x="444"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charset="0"/>
                <a:cs typeface="Arial" charset="0"/>
              </a:defRPr>
            </a:lvl1pPr>
          </a:lstStyle>
          <a:p>
            <a:pPr>
              <a:defRPr/>
            </a:pPr>
            <a:fld id="{FF1C2EA0-33D5-42E2-8517-53FA7B0CDB66}" type="datetimeFigureOut">
              <a:rPr lang="en-US"/>
              <a:pPr>
                <a:defRPr/>
              </a:pPr>
              <a:t>9/20/2021</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charset="0"/>
                <a:cs typeface="Arial" charset="0"/>
              </a:defRPr>
            </a:lvl1pPr>
          </a:lstStyle>
          <a:p>
            <a:pPr>
              <a:defRPr/>
            </a:pPr>
            <a:r>
              <a:rPr lang="vi-VN"/>
              <a:t>Chương 1</a:t>
            </a: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0B9AF335-9CA0-4EC6-BA9C-39C45D4351A8}" type="slidenum">
              <a:rPr lang="en-US"/>
              <a:pPr/>
              <a:t>‹#›</a:t>
            </a:fld>
            <a:endParaRPr lang="en-US"/>
          </a:p>
        </p:txBody>
      </p:sp>
    </p:spTree>
    <p:extLst>
      <p:ext uri="{BB962C8B-B14F-4D97-AF65-F5344CB8AC3E}">
        <p14:creationId xmlns:p14="http://schemas.microsoft.com/office/powerpoint/2010/main" val="29313869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90A85595-DAE5-4C3E-8BBA-D0CB0CDC4221}" type="datetimeFigureOut">
              <a:rPr lang="en-US"/>
              <a:pPr>
                <a:defRPr/>
              </a:pPr>
              <a:t>9/20/2021</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r>
              <a:rPr lang="vi-VN"/>
              <a:t>Chương 1</a:t>
            </a: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anose="020F0502020204030204" pitchFamily="34" charset="0"/>
              </a:defRPr>
            </a:lvl1pPr>
          </a:lstStyle>
          <a:p>
            <a:fld id="{1E50503F-E449-4823-92B3-539DC91E2238}" type="slidenum">
              <a:rPr lang="en-US"/>
              <a:pPr/>
              <a:t>‹#›</a:t>
            </a:fld>
            <a:endParaRPr lang="en-US"/>
          </a:p>
        </p:txBody>
      </p:sp>
    </p:spTree>
    <p:extLst>
      <p:ext uri="{BB962C8B-B14F-4D97-AF65-F5344CB8AC3E}">
        <p14:creationId xmlns:p14="http://schemas.microsoft.com/office/powerpoint/2010/main" val="26401139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a:t>
            </a:fld>
            <a:endParaRPr lang="en-US" dirty="0">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dirty="0"/>
          </a:p>
        </p:txBody>
      </p:sp>
    </p:spTree>
    <p:extLst>
      <p:ext uri="{BB962C8B-B14F-4D97-AF65-F5344CB8AC3E}">
        <p14:creationId xmlns:p14="http://schemas.microsoft.com/office/powerpoint/2010/main" val="1344500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D2E74157-E1CA-45B7-BD7F-C466DD8206BE}" type="datetime1">
              <a:rPr lang="en-US" smtClean="0"/>
              <a:t>9/20/2021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23809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2A8BA1B-2E15-453D-B949-053568F3B215}" type="datetime1">
              <a:rPr lang="en-US" smtClean="0"/>
              <a:t>9/20/2021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05526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7B3790F-91A2-43A1-B395-CD6CEDE87711}" type="datetime1">
              <a:rPr lang="en-US" smtClean="0"/>
              <a:t>9/20/2021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9996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D112539F-A9DA-4A20-B528-7C5633EBE986}" type="datetime1">
              <a:rPr lang="en-US" smtClean="0"/>
              <a:t>9/20/2021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8901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A74A3802-6190-4CC0-AAD5-C654DEE0FC42}" type="datetime1">
              <a:rPr lang="en-US" smtClean="0"/>
              <a:t>9/20/2021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308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F9CB0179-FC58-4D98-9083-C4AAF44CA541}" type="datetime1">
              <a:rPr lang="en-US" smtClean="0"/>
              <a:t>9/20/2021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10123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84F2B03-9498-4080-87BA-A772A70D2C64}" type="datetime1">
              <a:rPr lang="en-US" smtClean="0"/>
              <a:t>9/20/2021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5985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15B1C95-4F3A-4990-AAA8-E26712A86D09}" type="datetime1">
              <a:rPr lang="en-US" smtClean="0"/>
              <a:t>9/20/2021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81959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2B928ECF-D548-415A-BF49-FDE61312B573}" type="datetime1">
              <a:rPr lang="en-US" smtClean="0"/>
              <a:t>9/20/2021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5470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84D5191-CCDB-41DC-82F1-C09AF4423497}" type="datetime1">
              <a:rPr lang="en-US" smtClean="0"/>
              <a:t>9/20/2021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88074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1F3B56E2-DA6A-42AC-BF08-033E7E0F61CC}" type="datetime1">
              <a:rPr lang="en-US" smtClean="0"/>
              <a:t>9/20/2021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90881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D467DF1A-C473-41AB-9ADB-15434AB14B7C}" type="datetime1">
              <a:rPr lang="en-US" smtClean="0"/>
              <a:t>9/20/2021</a:t>
            </a:fld>
            <a:endParaRPr lang="en-US"/>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59187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CA375B5C-CB97-4F6F-8EB5-7F7A293C8C9D}" type="datetime1">
              <a:rPr lang="en-US" smtClean="0"/>
              <a:t>9/20/2021</a:t>
            </a:fld>
            <a:endParaRPr lang="en-US"/>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23707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7A8D40A-A56F-44C6-90D7-C2C96567BF4C}" type="datetime1">
              <a:rPr lang="en-US" smtClean="0"/>
              <a:t>9/20/2021</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74583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2802FE4-7527-4C28-A8F1-33F9720997C2}" type="datetime1">
              <a:rPr lang="en-US" smtClean="0"/>
              <a:t>9/20/2021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4304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C15F3B7-90B5-46C4-839A-FC42FF79779C}" type="datetime1">
              <a:rPr lang="en-US" smtClean="0"/>
              <a:t>9/20/2021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72066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40C897A-9F2F-46D5-AA83-A8A2E4E0A8FD}" type="datetime1">
              <a:rPr lang="en-US" smtClean="0"/>
              <a:t>9/20/2021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1106101505"/>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905000"/>
            <a:ext cx="7772400" cy="2286000"/>
          </a:xfrm>
        </p:spPr>
        <p:txBody>
          <a:bodyPr>
            <a:normAutofit fontScale="90000"/>
          </a:bodyPr>
          <a:lstStyle/>
          <a:p>
            <a:pPr algn="ctr">
              <a:lnSpc>
                <a:spcPct val="120000"/>
              </a:lnSpc>
              <a:spcBef>
                <a:spcPts val="600"/>
              </a:spcBef>
              <a:buClr>
                <a:schemeClr val="accent6">
                  <a:lumMod val="75000"/>
                </a:schemeClr>
              </a:buClr>
              <a:defRPr/>
            </a:pPr>
            <a:r>
              <a:rPr lang="en-US" sz="4000" b="1" dirty="0" smtClean="0">
                <a:solidFill>
                  <a:srgbClr val="0070C0"/>
                </a:solidFill>
              </a:rPr>
              <a:t/>
            </a:r>
            <a:br>
              <a:rPr lang="en-US" sz="4000" b="1" dirty="0" smtClean="0">
                <a:solidFill>
                  <a:srgbClr val="0070C0"/>
                </a:solidFill>
              </a:rPr>
            </a:br>
            <a:r>
              <a:rPr lang="en-US" sz="4400" b="1" dirty="0" smtClean="0">
                <a:solidFill>
                  <a:srgbClr val="C00000"/>
                </a:solidFill>
              </a:rPr>
              <a:t>PHÂN TÍCH VÀ THIẾT KẾ </a:t>
            </a:r>
            <a:br>
              <a:rPr lang="en-US" sz="4400" b="1" dirty="0" smtClean="0">
                <a:solidFill>
                  <a:srgbClr val="C00000"/>
                </a:solidFill>
              </a:rPr>
            </a:br>
            <a:r>
              <a:rPr lang="en-US" sz="4400" b="1" dirty="0" smtClean="0">
                <a:solidFill>
                  <a:srgbClr val="C00000"/>
                </a:solidFill>
              </a:rPr>
              <a:t>HỆ THỐNG THÔNG TIN</a:t>
            </a:r>
            <a:endParaRPr lang="en-US" sz="4400" b="1" dirty="0">
              <a:solidFill>
                <a:srgbClr val="C00000"/>
              </a:solidFill>
            </a:endParaRPr>
          </a:p>
        </p:txBody>
      </p:sp>
      <p:sp>
        <p:nvSpPr>
          <p:cNvPr id="5122" name="Subtitle 2"/>
          <p:cNvSpPr>
            <a:spLocks noGrp="1"/>
          </p:cNvSpPr>
          <p:nvPr>
            <p:ph type="subTitle" idx="1"/>
          </p:nvPr>
        </p:nvSpPr>
        <p:spPr>
          <a:xfrm>
            <a:off x="7620000" y="5059362"/>
            <a:ext cx="4343400" cy="1371600"/>
          </a:xfrm>
        </p:spPr>
        <p:txBody>
          <a:bodyPr>
            <a:normAutofit/>
          </a:bodyPr>
          <a:lstStyle/>
          <a:p>
            <a:pPr eaLnBrk="1" hangingPunct="1"/>
            <a:endParaRPr lang="en-US" sz="2400" b="1" dirty="0" smtClean="0">
              <a:solidFill>
                <a:srgbClr val="0070C0"/>
              </a:solidFill>
            </a:endParaRPr>
          </a:p>
        </p:txBody>
      </p:sp>
      <p:sp>
        <p:nvSpPr>
          <p:cNvPr id="8196" name="Slide Number Placeholder 3"/>
          <p:cNvSpPr>
            <a:spLocks noGrp="1"/>
          </p:cNvSpPr>
          <p:nvPr>
            <p:ph type="sldNum" sz="quarter" idx="4294967295"/>
          </p:nvPr>
        </p:nvSpPr>
        <p:spPr>
          <a:xfrm>
            <a:off x="5988377"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a:t>
            </a:fld>
            <a:endParaRPr lang="en-US" dirty="0">
              <a:solidFill>
                <a:srgbClr val="7F7F7F"/>
              </a:solidFill>
            </a:endParaRPr>
          </a:p>
        </p:txBody>
      </p:sp>
    </p:spTree>
    <p:extLst>
      <p:ext uri="{BB962C8B-B14F-4D97-AF65-F5344CB8AC3E}">
        <p14:creationId xmlns:p14="http://schemas.microsoft.com/office/powerpoint/2010/main" val="307103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lgn="just">
              <a:spcBef>
                <a:spcPts val="430"/>
              </a:spcBef>
            </a:pPr>
            <a:r>
              <a:rPr lang="en-US" sz="4200" spc="125" dirty="0" err="1" smtClean="0">
                <a:latin typeface="Times New Roman"/>
                <a:cs typeface="Times New Roman"/>
              </a:rPr>
              <a:t>Thực</a:t>
            </a:r>
            <a:r>
              <a:rPr lang="en-US" sz="4200" spc="125" dirty="0" smtClean="0">
                <a:latin typeface="Times New Roman"/>
                <a:cs typeface="Times New Roman"/>
              </a:rPr>
              <a:t> </a:t>
            </a:r>
            <a:r>
              <a:rPr lang="en-US" sz="4200" spc="125" dirty="0" err="1" smtClean="0">
                <a:latin typeface="Times New Roman"/>
                <a:cs typeface="Times New Roman"/>
              </a:rPr>
              <a:t>tế</a:t>
            </a:r>
            <a:r>
              <a:rPr lang="en-US" sz="4200" spc="125" dirty="0" smtClean="0">
                <a:latin typeface="Times New Roman"/>
                <a:cs typeface="Times New Roman"/>
              </a:rPr>
              <a:t> </a:t>
            </a:r>
            <a:r>
              <a:rPr lang="en-US" sz="4200" spc="125" dirty="0" err="1" smtClean="0">
                <a:latin typeface="Times New Roman"/>
                <a:cs typeface="Times New Roman"/>
              </a:rPr>
              <a:t>thì</a:t>
            </a:r>
            <a:r>
              <a:rPr lang="en-US" sz="4200" spc="125" dirty="0" smtClean="0">
                <a:latin typeface="Times New Roman"/>
                <a:cs typeface="Times New Roman"/>
              </a:rPr>
              <a:t>…..</a:t>
            </a:r>
            <a:endParaRPr sz="4200" dirty="0">
              <a:latin typeface="Times New Roman"/>
              <a:cs typeface="Times New Roman"/>
            </a:endParaRPr>
          </a:p>
        </p:txBody>
      </p:sp>
      <p:sp>
        <p:nvSpPr>
          <p:cNvPr id="3" name="object 3"/>
          <p:cNvSpPr txBox="1"/>
          <p:nvPr/>
        </p:nvSpPr>
        <p:spPr>
          <a:xfrm>
            <a:off x="1524000" y="1447800"/>
            <a:ext cx="9677400" cy="5195653"/>
          </a:xfrm>
          <a:prstGeom prst="rect">
            <a:avLst/>
          </a:prstGeom>
        </p:spPr>
        <p:txBody>
          <a:bodyPr vert="horz" wrap="square" lIns="0" tIns="85725" rIns="0" bIns="0" rtlCol="0">
            <a:spAutoFit/>
          </a:bodyPr>
          <a:lstStyle/>
          <a:p>
            <a:pPr marL="457200" indent="-457200" algn="just">
              <a:buFont typeface="+mj-lt"/>
              <a:buAutoNum type="arabicPeriod"/>
            </a:pPr>
            <a:r>
              <a:rPr lang="en-US" sz="2400" dirty="0" err="1" smtClean="0"/>
              <a:t>Lỗi</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xảy</a:t>
            </a:r>
            <a:r>
              <a:rPr lang="en-US" sz="2400" dirty="0" smtClean="0"/>
              <a:t> </a:t>
            </a:r>
            <a:r>
              <a:rPr lang="en-US" sz="2400" dirty="0" err="1" smtClean="0"/>
              <a:t>ra</a:t>
            </a:r>
            <a:r>
              <a:rPr lang="en-US" sz="2400" dirty="0" smtClean="0"/>
              <a:t> </a:t>
            </a:r>
            <a:r>
              <a:rPr lang="en-US" sz="2400" dirty="0" err="1" smtClean="0"/>
              <a:t>mọi</a:t>
            </a:r>
            <a:r>
              <a:rPr lang="en-US" sz="2400" dirty="0" smtClean="0"/>
              <a:t> </a:t>
            </a:r>
            <a:r>
              <a:rPr lang="en-US" sz="2400" dirty="0" err="1" smtClean="0"/>
              <a:t>lúc</a:t>
            </a:r>
            <a:r>
              <a:rPr lang="en-US" sz="2400" dirty="0" smtClean="0"/>
              <a:t> </a:t>
            </a:r>
            <a:r>
              <a:rPr lang="en-US" sz="2400" dirty="0" err="1" smtClean="0"/>
              <a:t>mọi</a:t>
            </a:r>
            <a:r>
              <a:rPr lang="en-US" sz="2400" dirty="0" smtClean="0"/>
              <a:t> </a:t>
            </a:r>
            <a:r>
              <a:rPr lang="en-US" sz="2400" dirty="0" err="1" smtClean="0"/>
              <a:t>nơi</a:t>
            </a:r>
            <a:r>
              <a:rPr lang="en-US" sz="2400" dirty="0" smtClean="0"/>
              <a:t> </a:t>
            </a:r>
            <a:r>
              <a:rPr lang="en-US" sz="2400" dirty="0" err="1" smtClean="0"/>
              <a:t>trong</a:t>
            </a:r>
            <a:r>
              <a:rPr lang="en-US" sz="2400" dirty="0" smtClean="0"/>
              <a:t> </a:t>
            </a:r>
            <a:r>
              <a:rPr lang="en-US" sz="2400" dirty="0" err="1" smtClean="0"/>
              <a:t>quá</a:t>
            </a:r>
            <a:r>
              <a:rPr lang="en-US" sz="2400" dirty="0" smtClean="0"/>
              <a:t> </a:t>
            </a:r>
            <a:r>
              <a:rPr lang="en-US" sz="2400" dirty="0" err="1" smtClean="0"/>
              <a:t>trình</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phần</a:t>
            </a:r>
            <a:r>
              <a:rPr lang="en-US" sz="2400" dirty="0" smtClean="0"/>
              <a:t> </a:t>
            </a:r>
            <a:r>
              <a:rPr lang="en-US" sz="2400" dirty="0" err="1" smtClean="0"/>
              <a:t>mềm</a:t>
            </a:r>
            <a:endParaRPr lang="en-US" sz="2400" dirty="0" smtClean="0"/>
          </a:p>
          <a:p>
            <a:pPr marL="457200" indent="-457200" algn="just">
              <a:buFont typeface="+mj-lt"/>
              <a:buAutoNum type="arabicPeriod"/>
            </a:pPr>
            <a:r>
              <a:rPr lang="en-US" sz="2400" dirty="0" err="1" smtClean="0">
                <a:latin typeface="Arial"/>
                <a:cs typeface="Arial"/>
              </a:rPr>
              <a:t>Khách</a:t>
            </a:r>
            <a:r>
              <a:rPr lang="en-US" sz="2400" dirty="0" smtClean="0">
                <a:latin typeface="Arial"/>
                <a:cs typeface="Arial"/>
              </a:rPr>
              <a:t> </a:t>
            </a:r>
            <a:r>
              <a:rPr lang="en-US" sz="2400" dirty="0" err="1" smtClean="0">
                <a:latin typeface="Arial"/>
                <a:cs typeface="Arial"/>
              </a:rPr>
              <a:t>hàng</a:t>
            </a:r>
            <a:r>
              <a:rPr lang="en-US" sz="2400" dirty="0" smtClean="0">
                <a:latin typeface="Arial"/>
                <a:cs typeface="Arial"/>
              </a:rPr>
              <a:t> </a:t>
            </a:r>
            <a:r>
              <a:rPr lang="en-US" sz="2400" dirty="0" err="1" smtClean="0">
                <a:latin typeface="Arial"/>
                <a:cs typeface="Arial"/>
              </a:rPr>
              <a:t>thay</a:t>
            </a:r>
            <a:r>
              <a:rPr lang="en-US" sz="2400" dirty="0" smtClean="0">
                <a:latin typeface="Arial"/>
                <a:cs typeface="Arial"/>
              </a:rPr>
              <a:t> </a:t>
            </a:r>
            <a:r>
              <a:rPr lang="en-US" sz="2400" dirty="0" err="1" smtClean="0">
                <a:latin typeface="Arial"/>
                <a:cs typeface="Arial"/>
              </a:rPr>
              <a:t>đổi</a:t>
            </a:r>
            <a:r>
              <a:rPr lang="en-US" sz="2400" dirty="0" smtClean="0">
                <a:latin typeface="Arial"/>
                <a:cs typeface="Arial"/>
              </a:rPr>
              <a:t> </a:t>
            </a:r>
            <a:r>
              <a:rPr lang="en-US" sz="2400" dirty="0" err="1" smtClean="0">
                <a:latin typeface="Arial"/>
                <a:cs typeface="Arial"/>
              </a:rPr>
              <a:t>hoặc</a:t>
            </a:r>
            <a:r>
              <a:rPr lang="en-US" sz="2400" dirty="0" smtClean="0">
                <a:latin typeface="Arial"/>
                <a:cs typeface="Arial"/>
              </a:rPr>
              <a:t> </a:t>
            </a:r>
            <a:r>
              <a:rPr lang="en-US" sz="2400" dirty="0" err="1" smtClean="0">
                <a:latin typeface="Arial"/>
                <a:cs typeface="Arial"/>
              </a:rPr>
              <a:t>không</a:t>
            </a:r>
            <a:r>
              <a:rPr lang="en-US" sz="2400" dirty="0" smtClean="0">
                <a:latin typeface="Arial"/>
                <a:cs typeface="Arial"/>
              </a:rPr>
              <a:t> </a:t>
            </a:r>
            <a:r>
              <a:rPr lang="en-US" sz="2400" dirty="0" err="1" smtClean="0">
                <a:latin typeface="Arial"/>
                <a:cs typeface="Arial"/>
              </a:rPr>
              <a:t>nắm</a:t>
            </a:r>
            <a:r>
              <a:rPr lang="en-US" sz="2400" dirty="0" smtClean="0">
                <a:latin typeface="Arial"/>
                <a:cs typeface="Arial"/>
              </a:rPr>
              <a:t> </a:t>
            </a:r>
            <a:r>
              <a:rPr lang="en-US" sz="2400" dirty="0" err="1" smtClean="0">
                <a:latin typeface="Arial"/>
                <a:cs typeface="Arial"/>
              </a:rPr>
              <a:t>rõ</a:t>
            </a:r>
            <a:r>
              <a:rPr lang="en-US" sz="2400" dirty="0" smtClean="0">
                <a:latin typeface="Arial"/>
                <a:cs typeface="Arial"/>
              </a:rPr>
              <a:t> </a:t>
            </a:r>
            <a:r>
              <a:rPr lang="en-US" sz="2400" dirty="0" err="1" smtClean="0">
                <a:latin typeface="Arial"/>
                <a:cs typeface="Arial"/>
              </a:rPr>
              <a:t>yêu</a:t>
            </a:r>
            <a:r>
              <a:rPr lang="en-US" sz="2400" dirty="0" smtClean="0">
                <a:latin typeface="Arial"/>
                <a:cs typeface="Arial"/>
              </a:rPr>
              <a:t> </a:t>
            </a:r>
            <a:r>
              <a:rPr lang="en-US" sz="2400" dirty="0" err="1" smtClean="0">
                <a:latin typeface="Arial"/>
                <a:cs typeface="Arial"/>
              </a:rPr>
              <a:t>cầu</a:t>
            </a:r>
            <a:r>
              <a:rPr lang="en-US" sz="2400" dirty="0" smtClean="0">
                <a:latin typeface="Arial"/>
                <a:cs typeface="Arial"/>
              </a:rPr>
              <a:t>:</a:t>
            </a:r>
          </a:p>
          <a:p>
            <a:pPr algn="just"/>
            <a:r>
              <a:rPr lang="en-US" sz="2400" dirty="0" smtClean="0">
                <a:latin typeface="Arial"/>
                <a:cs typeface="Arial"/>
              </a:rPr>
              <a:t>	+  </a:t>
            </a:r>
            <a:r>
              <a:rPr lang="en-US" sz="2400" dirty="0" err="1" smtClean="0">
                <a:latin typeface="Arial"/>
                <a:cs typeface="Arial"/>
              </a:rPr>
              <a:t>Thay</a:t>
            </a:r>
            <a:r>
              <a:rPr lang="en-US" sz="2400" dirty="0" smtClean="0">
                <a:latin typeface="Arial"/>
                <a:cs typeface="Arial"/>
              </a:rPr>
              <a:t> </a:t>
            </a:r>
            <a:r>
              <a:rPr lang="en-US" sz="2400" dirty="0" err="1" smtClean="0">
                <a:latin typeface="Arial"/>
                <a:cs typeface="Arial"/>
              </a:rPr>
              <a:t>đổi</a:t>
            </a:r>
            <a:r>
              <a:rPr lang="en-US" sz="2400" dirty="0" smtClean="0">
                <a:latin typeface="Arial"/>
                <a:cs typeface="Arial"/>
              </a:rPr>
              <a:t> </a:t>
            </a:r>
            <a:r>
              <a:rPr lang="en-US" sz="2400" dirty="0" err="1" smtClean="0">
                <a:latin typeface="Arial"/>
                <a:cs typeface="Arial"/>
              </a:rPr>
              <a:t>ngay</a:t>
            </a:r>
            <a:r>
              <a:rPr lang="en-US" sz="2400" dirty="0" smtClean="0">
                <a:latin typeface="Arial"/>
                <a:cs typeface="Arial"/>
              </a:rPr>
              <a:t> </a:t>
            </a:r>
            <a:r>
              <a:rPr lang="en-US" sz="2400" dirty="0" err="1" smtClean="0">
                <a:latin typeface="Arial"/>
                <a:cs typeface="Arial"/>
              </a:rPr>
              <a:t>trong</a:t>
            </a:r>
            <a:r>
              <a:rPr lang="en-US" sz="2400" dirty="0" smtClean="0">
                <a:latin typeface="Arial"/>
                <a:cs typeface="Arial"/>
              </a:rPr>
              <a:t> </a:t>
            </a:r>
            <a:r>
              <a:rPr lang="en-US" sz="2400" dirty="0" err="1" smtClean="0">
                <a:latin typeface="Arial"/>
                <a:cs typeface="Arial"/>
              </a:rPr>
              <a:t>quá</a:t>
            </a:r>
            <a:r>
              <a:rPr lang="en-US" sz="2400" dirty="0" smtClean="0">
                <a:latin typeface="Arial"/>
                <a:cs typeface="Arial"/>
              </a:rPr>
              <a:t> </a:t>
            </a:r>
            <a:r>
              <a:rPr lang="en-US" sz="2400" dirty="0" err="1" smtClean="0">
                <a:latin typeface="Arial"/>
                <a:cs typeface="Arial"/>
              </a:rPr>
              <a:t>trình</a:t>
            </a:r>
            <a:r>
              <a:rPr lang="en-US" sz="2400" dirty="0" smtClean="0">
                <a:latin typeface="Arial"/>
                <a:cs typeface="Arial"/>
              </a:rPr>
              <a:t> </a:t>
            </a:r>
            <a:r>
              <a:rPr lang="en-US" sz="2400" dirty="0" err="1" smtClean="0">
                <a:latin typeface="Arial"/>
                <a:cs typeface="Arial"/>
              </a:rPr>
              <a:t>phát</a:t>
            </a:r>
            <a:r>
              <a:rPr lang="en-US" sz="2400" dirty="0" smtClean="0">
                <a:latin typeface="Arial"/>
                <a:cs typeface="Arial"/>
              </a:rPr>
              <a:t> </a:t>
            </a:r>
            <a:r>
              <a:rPr lang="en-US" sz="2400" dirty="0" err="1" smtClean="0">
                <a:latin typeface="Arial"/>
                <a:cs typeface="Arial"/>
              </a:rPr>
              <a:t>triển</a:t>
            </a:r>
            <a:endParaRPr lang="en-US" sz="2400" dirty="0" smtClean="0">
              <a:latin typeface="Arial"/>
              <a:cs typeface="Arial"/>
            </a:endParaRPr>
          </a:p>
          <a:p>
            <a:pPr algn="just"/>
            <a:r>
              <a:rPr lang="en-US" sz="2400" dirty="0">
                <a:latin typeface="Arial"/>
                <a:cs typeface="Arial"/>
              </a:rPr>
              <a:t>	+  </a:t>
            </a:r>
            <a:r>
              <a:rPr lang="en-US" sz="2400" dirty="0" err="1" smtClean="0">
                <a:latin typeface="Arial"/>
                <a:cs typeface="Arial"/>
              </a:rPr>
              <a:t>Công</a:t>
            </a:r>
            <a:r>
              <a:rPr lang="en-US" sz="2400" dirty="0" smtClean="0">
                <a:latin typeface="Arial"/>
                <a:cs typeface="Arial"/>
              </a:rPr>
              <a:t> ty </a:t>
            </a:r>
            <a:r>
              <a:rPr lang="en-US" sz="2400" dirty="0" err="1" smtClean="0">
                <a:latin typeface="Arial"/>
                <a:cs typeface="Arial"/>
              </a:rPr>
              <a:t>đang</a:t>
            </a:r>
            <a:r>
              <a:rPr lang="en-US" sz="2400" dirty="0" smtClean="0">
                <a:latin typeface="Arial"/>
                <a:cs typeface="Arial"/>
              </a:rPr>
              <a:t> </a:t>
            </a:r>
            <a:r>
              <a:rPr lang="en-US" sz="2400" dirty="0" err="1" smtClean="0">
                <a:latin typeface="Arial"/>
                <a:cs typeface="Arial"/>
              </a:rPr>
              <a:t>phát</a:t>
            </a:r>
            <a:r>
              <a:rPr lang="en-US" sz="2400" dirty="0" smtClean="0">
                <a:latin typeface="Arial"/>
                <a:cs typeface="Arial"/>
              </a:rPr>
              <a:t> </a:t>
            </a:r>
            <a:r>
              <a:rPr lang="en-US" sz="2400" dirty="0" err="1" smtClean="0">
                <a:latin typeface="Arial"/>
                <a:cs typeface="Arial"/>
              </a:rPr>
              <a:t>triển</a:t>
            </a:r>
            <a:r>
              <a:rPr lang="en-US" sz="2400" dirty="0" smtClean="0">
                <a:latin typeface="Arial"/>
                <a:cs typeface="Arial"/>
              </a:rPr>
              <a:t> </a:t>
            </a:r>
            <a:r>
              <a:rPr lang="en-US" sz="2400" dirty="0" err="1" smtClean="0">
                <a:latin typeface="Arial"/>
                <a:cs typeface="Arial"/>
              </a:rPr>
              <a:t>thì</a:t>
            </a:r>
            <a:r>
              <a:rPr lang="en-US" sz="2400" dirty="0" smtClean="0">
                <a:latin typeface="Arial"/>
                <a:cs typeface="Arial"/>
              </a:rPr>
              <a:t> </a:t>
            </a:r>
            <a:r>
              <a:rPr lang="en-US" sz="2400" dirty="0" err="1" smtClean="0">
                <a:latin typeface="Arial"/>
                <a:cs typeface="Arial"/>
              </a:rPr>
              <a:t>việc</a:t>
            </a:r>
            <a:r>
              <a:rPr lang="en-US" sz="2400" dirty="0" smtClean="0">
                <a:latin typeface="Arial"/>
                <a:cs typeface="Arial"/>
              </a:rPr>
              <a:t> </a:t>
            </a:r>
            <a:r>
              <a:rPr lang="en-US" sz="2400" dirty="0" err="1" smtClean="0">
                <a:latin typeface="Arial"/>
                <a:cs typeface="Arial"/>
              </a:rPr>
              <a:t>thay</a:t>
            </a:r>
            <a:r>
              <a:rPr lang="en-US" sz="2400" dirty="0" smtClean="0">
                <a:latin typeface="Arial"/>
                <a:cs typeface="Arial"/>
              </a:rPr>
              <a:t> </a:t>
            </a:r>
            <a:r>
              <a:rPr lang="en-US" sz="2400" dirty="0" err="1" smtClean="0">
                <a:latin typeface="Arial"/>
                <a:cs typeface="Arial"/>
              </a:rPr>
              <a:t>đổi</a:t>
            </a:r>
            <a:r>
              <a:rPr lang="en-US" sz="2400" dirty="0" smtClean="0">
                <a:latin typeface="Arial"/>
                <a:cs typeface="Arial"/>
              </a:rPr>
              <a:t> </a:t>
            </a:r>
            <a:r>
              <a:rPr lang="en-US" sz="2400" dirty="0" err="1" smtClean="0">
                <a:latin typeface="Arial"/>
                <a:cs typeface="Arial"/>
              </a:rPr>
              <a:t>là</a:t>
            </a:r>
            <a:r>
              <a:rPr lang="en-US" sz="2400" dirty="0" smtClean="0">
                <a:latin typeface="Arial"/>
                <a:cs typeface="Arial"/>
              </a:rPr>
              <a:t> </a:t>
            </a:r>
            <a:r>
              <a:rPr lang="en-US" sz="2400" dirty="0" err="1" smtClean="0">
                <a:latin typeface="Arial"/>
                <a:cs typeface="Arial"/>
              </a:rPr>
              <a:t>thường</a:t>
            </a:r>
            <a:r>
              <a:rPr lang="en-US" sz="2400" dirty="0" smtClean="0">
                <a:latin typeface="Arial"/>
                <a:cs typeface="Arial"/>
              </a:rPr>
              <a:t> </a:t>
            </a:r>
            <a:r>
              <a:rPr lang="en-US" sz="2400" dirty="0" err="1" smtClean="0">
                <a:latin typeface="Arial"/>
                <a:cs typeface="Arial"/>
              </a:rPr>
              <a:t>xuyên</a:t>
            </a:r>
            <a:endParaRPr lang="en-US" sz="2400" dirty="0" smtClean="0">
              <a:latin typeface="Arial"/>
              <a:cs typeface="Arial"/>
            </a:endParaRPr>
          </a:p>
          <a:p>
            <a:pPr algn="just"/>
            <a:r>
              <a:rPr lang="en-US" sz="2400" dirty="0">
                <a:latin typeface="Arial"/>
                <a:cs typeface="Arial"/>
              </a:rPr>
              <a:t>	+  </a:t>
            </a:r>
            <a:r>
              <a:rPr lang="en-US" sz="2400" dirty="0" err="1" smtClean="0">
                <a:latin typeface="Arial"/>
                <a:cs typeface="Arial"/>
              </a:rPr>
              <a:t>Chưa</a:t>
            </a:r>
            <a:r>
              <a:rPr lang="en-US" sz="2400" dirty="0" smtClean="0">
                <a:latin typeface="Arial"/>
                <a:cs typeface="Arial"/>
              </a:rPr>
              <a:t> </a:t>
            </a:r>
            <a:r>
              <a:rPr lang="en-US" sz="2400" dirty="0" err="1" smtClean="0">
                <a:latin typeface="Arial"/>
                <a:cs typeface="Arial"/>
              </a:rPr>
              <a:t>mường</a:t>
            </a:r>
            <a:r>
              <a:rPr lang="en-US" sz="2400" dirty="0" smtClean="0">
                <a:latin typeface="Arial"/>
                <a:cs typeface="Arial"/>
              </a:rPr>
              <a:t> </a:t>
            </a:r>
            <a:r>
              <a:rPr lang="en-US" sz="2400" dirty="0" err="1" smtClean="0">
                <a:latin typeface="Arial"/>
                <a:cs typeface="Arial"/>
              </a:rPr>
              <a:t>tượng</a:t>
            </a:r>
            <a:r>
              <a:rPr lang="en-US" sz="2400" dirty="0" smtClean="0">
                <a:latin typeface="Arial"/>
                <a:cs typeface="Arial"/>
              </a:rPr>
              <a:t> </a:t>
            </a:r>
            <a:r>
              <a:rPr lang="en-US" sz="2400" dirty="0" err="1" smtClean="0">
                <a:latin typeface="Arial"/>
                <a:cs typeface="Arial"/>
              </a:rPr>
              <a:t>rõ</a:t>
            </a:r>
            <a:r>
              <a:rPr lang="en-US" sz="2400" dirty="0" smtClean="0">
                <a:latin typeface="Arial"/>
                <a:cs typeface="Arial"/>
              </a:rPr>
              <a:t> </a:t>
            </a:r>
            <a:r>
              <a:rPr lang="en-US" sz="2400" dirty="0" err="1" smtClean="0">
                <a:latin typeface="Arial"/>
                <a:cs typeface="Arial"/>
              </a:rPr>
              <a:t>yêu</a:t>
            </a:r>
            <a:r>
              <a:rPr lang="en-US" sz="2400" dirty="0" smtClean="0">
                <a:latin typeface="Arial"/>
                <a:cs typeface="Arial"/>
              </a:rPr>
              <a:t> </a:t>
            </a:r>
            <a:r>
              <a:rPr lang="en-US" sz="2400" dirty="0" err="1" smtClean="0">
                <a:latin typeface="Arial"/>
                <a:cs typeface="Arial"/>
              </a:rPr>
              <a:t>cầu</a:t>
            </a:r>
            <a:endParaRPr lang="en-US" sz="2400" dirty="0" smtClean="0">
              <a:latin typeface="Arial"/>
              <a:cs typeface="Arial"/>
            </a:endParaRPr>
          </a:p>
          <a:p>
            <a:pPr algn="just"/>
            <a:endParaRPr lang="en-US" sz="2400" dirty="0">
              <a:latin typeface="Arial"/>
              <a:cs typeface="Arial"/>
            </a:endParaRPr>
          </a:p>
          <a:p>
            <a:pPr algn="just"/>
            <a:r>
              <a:rPr lang="en-US" sz="2400" dirty="0" smtClean="0">
                <a:latin typeface="Arial"/>
                <a:cs typeface="Arial"/>
              </a:rPr>
              <a:t>-&gt; </a:t>
            </a:r>
            <a:r>
              <a:rPr lang="en-US" sz="2400" dirty="0" err="1" smtClean="0">
                <a:latin typeface="Arial"/>
                <a:cs typeface="Arial"/>
              </a:rPr>
              <a:t>Phải</a:t>
            </a:r>
            <a:r>
              <a:rPr lang="en-US" sz="2400" dirty="0" smtClean="0">
                <a:latin typeface="Arial"/>
                <a:cs typeface="Arial"/>
              </a:rPr>
              <a:t> </a:t>
            </a:r>
            <a:r>
              <a:rPr lang="en-US" sz="2400" dirty="0" err="1" smtClean="0">
                <a:latin typeface="Arial"/>
                <a:cs typeface="Arial"/>
              </a:rPr>
              <a:t>trải</a:t>
            </a:r>
            <a:r>
              <a:rPr lang="en-US" sz="2400" dirty="0" smtClean="0">
                <a:latin typeface="Arial"/>
                <a:cs typeface="Arial"/>
              </a:rPr>
              <a:t> qua </a:t>
            </a:r>
            <a:r>
              <a:rPr lang="en-US" sz="2400" dirty="0" err="1" smtClean="0">
                <a:latin typeface="Arial"/>
                <a:cs typeface="Arial"/>
              </a:rPr>
              <a:t>nhiều</a:t>
            </a:r>
            <a:r>
              <a:rPr lang="en-US" sz="2400" dirty="0" smtClean="0">
                <a:latin typeface="Arial"/>
                <a:cs typeface="Arial"/>
              </a:rPr>
              <a:t> </a:t>
            </a:r>
            <a:r>
              <a:rPr lang="en-US" sz="2400" dirty="0" err="1" smtClean="0">
                <a:latin typeface="Arial"/>
                <a:cs typeface="Arial"/>
              </a:rPr>
              <a:t>bước</a:t>
            </a:r>
            <a:r>
              <a:rPr lang="en-US" sz="2400" dirty="0" smtClean="0">
                <a:latin typeface="Arial"/>
                <a:cs typeface="Arial"/>
              </a:rPr>
              <a:t>, </a:t>
            </a:r>
            <a:r>
              <a:rPr lang="en-US" sz="2400" dirty="0" err="1" smtClean="0">
                <a:latin typeface="Arial"/>
                <a:cs typeface="Arial"/>
              </a:rPr>
              <a:t>nhiều</a:t>
            </a:r>
            <a:r>
              <a:rPr lang="en-US" sz="2400" dirty="0" smtClean="0">
                <a:latin typeface="Arial"/>
                <a:cs typeface="Arial"/>
              </a:rPr>
              <a:t> </a:t>
            </a:r>
            <a:r>
              <a:rPr lang="en-US" sz="2400" dirty="0" err="1" smtClean="0">
                <a:latin typeface="Arial"/>
                <a:cs typeface="Arial"/>
              </a:rPr>
              <a:t>công</a:t>
            </a:r>
            <a:r>
              <a:rPr lang="en-US" sz="2400" dirty="0" smtClean="0">
                <a:latin typeface="Arial"/>
                <a:cs typeface="Arial"/>
              </a:rPr>
              <a:t> </a:t>
            </a:r>
            <a:r>
              <a:rPr lang="en-US" sz="2400" dirty="0" err="1" smtClean="0">
                <a:latin typeface="Arial"/>
                <a:cs typeface="Arial"/>
              </a:rPr>
              <a:t>đoạn</a:t>
            </a:r>
            <a:r>
              <a:rPr lang="en-US" sz="2400" dirty="0" smtClean="0">
                <a:latin typeface="Arial"/>
                <a:cs typeface="Arial"/>
              </a:rPr>
              <a:t> </a:t>
            </a:r>
            <a:r>
              <a:rPr lang="en-US" sz="2400" dirty="0" err="1" smtClean="0">
                <a:latin typeface="Arial"/>
                <a:cs typeface="Arial"/>
              </a:rPr>
              <a:t>trong</a:t>
            </a:r>
            <a:r>
              <a:rPr lang="en-US" sz="2400" dirty="0" smtClean="0">
                <a:latin typeface="Arial"/>
                <a:cs typeface="Arial"/>
              </a:rPr>
              <a:t> </a:t>
            </a:r>
            <a:r>
              <a:rPr lang="en-US" sz="2400" dirty="0" err="1" smtClean="0">
                <a:latin typeface="Arial"/>
                <a:cs typeface="Arial"/>
              </a:rPr>
              <a:t>quá</a:t>
            </a:r>
            <a:r>
              <a:rPr lang="en-US" sz="2400" dirty="0" smtClean="0">
                <a:latin typeface="Arial"/>
                <a:cs typeface="Arial"/>
              </a:rPr>
              <a:t> </a:t>
            </a:r>
            <a:r>
              <a:rPr lang="en-US" sz="2400" dirty="0" err="1" smtClean="0">
                <a:latin typeface="Arial"/>
                <a:cs typeface="Arial"/>
              </a:rPr>
              <a:t>trình</a:t>
            </a:r>
            <a:r>
              <a:rPr lang="en-US" sz="2400" dirty="0" smtClean="0">
                <a:latin typeface="Arial"/>
                <a:cs typeface="Arial"/>
              </a:rPr>
              <a:t> </a:t>
            </a:r>
            <a:r>
              <a:rPr lang="en-US" sz="2400" dirty="0" err="1" smtClean="0">
                <a:latin typeface="Arial"/>
                <a:cs typeface="Arial"/>
              </a:rPr>
              <a:t>phát</a:t>
            </a:r>
            <a:r>
              <a:rPr lang="en-US" sz="2400" dirty="0" smtClean="0">
                <a:latin typeface="Arial"/>
                <a:cs typeface="Arial"/>
              </a:rPr>
              <a:t> </a:t>
            </a:r>
            <a:r>
              <a:rPr lang="en-US" sz="2400" dirty="0" err="1" smtClean="0">
                <a:latin typeface="Arial"/>
                <a:cs typeface="Arial"/>
              </a:rPr>
              <a:t>triển</a:t>
            </a:r>
            <a:r>
              <a:rPr lang="en-US" sz="2400" dirty="0" smtClean="0">
                <a:latin typeface="Arial"/>
                <a:cs typeface="Arial"/>
              </a:rPr>
              <a:t> </a:t>
            </a:r>
            <a:r>
              <a:rPr lang="en-US" sz="2400" dirty="0" err="1" smtClean="0">
                <a:latin typeface="Arial"/>
                <a:cs typeface="Arial"/>
              </a:rPr>
              <a:t>phần</a:t>
            </a:r>
            <a:r>
              <a:rPr lang="en-US" sz="2400" dirty="0" smtClean="0">
                <a:latin typeface="Arial"/>
                <a:cs typeface="Arial"/>
              </a:rPr>
              <a:t> </a:t>
            </a:r>
            <a:r>
              <a:rPr lang="en-US" sz="2400" dirty="0" err="1" smtClean="0">
                <a:latin typeface="Arial"/>
                <a:cs typeface="Arial"/>
              </a:rPr>
              <a:t>mềm</a:t>
            </a:r>
            <a:r>
              <a:rPr lang="en-US" sz="2400" dirty="0" smtClean="0">
                <a:latin typeface="Arial"/>
                <a:cs typeface="Arial"/>
              </a:rPr>
              <a:t>.</a:t>
            </a:r>
          </a:p>
          <a:p>
            <a:pPr algn="just"/>
            <a:r>
              <a:rPr lang="en-US" sz="2400" dirty="0" smtClean="0">
                <a:latin typeface="Arial"/>
                <a:cs typeface="Arial"/>
              </a:rPr>
              <a:t>-&gt; </a:t>
            </a:r>
            <a:r>
              <a:rPr lang="en-US" sz="2400" dirty="0" err="1" smtClean="0">
                <a:latin typeface="Arial"/>
                <a:cs typeface="Arial"/>
              </a:rPr>
              <a:t>Bản</a:t>
            </a:r>
            <a:r>
              <a:rPr lang="en-US" sz="2400" dirty="0" smtClean="0">
                <a:latin typeface="Arial"/>
                <a:cs typeface="Arial"/>
              </a:rPr>
              <a:t> </a:t>
            </a:r>
            <a:r>
              <a:rPr lang="en-US" sz="2400" dirty="0" err="1" smtClean="0">
                <a:latin typeface="Arial"/>
                <a:cs typeface="Arial"/>
              </a:rPr>
              <a:t>chất</a:t>
            </a:r>
            <a:r>
              <a:rPr lang="en-US" sz="2400" dirty="0" smtClean="0">
                <a:latin typeface="Arial"/>
                <a:cs typeface="Arial"/>
              </a:rPr>
              <a:t> </a:t>
            </a:r>
            <a:r>
              <a:rPr lang="en-US" sz="2400" dirty="0" err="1" smtClean="0">
                <a:latin typeface="Arial"/>
                <a:cs typeface="Arial"/>
              </a:rPr>
              <a:t>là</a:t>
            </a:r>
            <a:r>
              <a:rPr lang="en-US" sz="2400" dirty="0" smtClean="0">
                <a:latin typeface="Arial"/>
                <a:cs typeface="Arial"/>
              </a:rPr>
              <a:t> </a:t>
            </a:r>
            <a:r>
              <a:rPr lang="en-US" sz="2400" dirty="0" err="1" smtClean="0">
                <a:latin typeface="Arial"/>
                <a:cs typeface="Arial"/>
              </a:rPr>
              <a:t>việc</a:t>
            </a:r>
            <a:r>
              <a:rPr lang="en-US" sz="2400" dirty="0" smtClean="0">
                <a:latin typeface="Arial"/>
                <a:cs typeface="Arial"/>
              </a:rPr>
              <a:t> </a:t>
            </a:r>
            <a:r>
              <a:rPr lang="en-US" sz="2400" dirty="0" err="1" smtClean="0">
                <a:latin typeface="Arial"/>
                <a:cs typeface="Arial"/>
              </a:rPr>
              <a:t>lặp</a:t>
            </a:r>
            <a:r>
              <a:rPr lang="en-US" sz="2400" dirty="0" smtClean="0">
                <a:latin typeface="Arial"/>
                <a:cs typeface="Arial"/>
              </a:rPr>
              <a:t> </a:t>
            </a:r>
            <a:r>
              <a:rPr lang="en-US" sz="2400" dirty="0" err="1" smtClean="0">
                <a:latin typeface="Arial"/>
                <a:cs typeface="Arial"/>
              </a:rPr>
              <a:t>lại</a:t>
            </a:r>
            <a:r>
              <a:rPr lang="en-US" sz="2400" dirty="0" smtClean="0">
                <a:latin typeface="Arial"/>
                <a:cs typeface="Arial"/>
              </a:rPr>
              <a:t> </a:t>
            </a:r>
            <a:r>
              <a:rPr lang="en-US" sz="2400" dirty="0" err="1" smtClean="0">
                <a:latin typeface="Arial"/>
                <a:cs typeface="Arial"/>
              </a:rPr>
              <a:t>các</a:t>
            </a:r>
            <a:r>
              <a:rPr lang="en-US" sz="2400" dirty="0" smtClean="0">
                <a:latin typeface="Arial"/>
                <a:cs typeface="Arial"/>
              </a:rPr>
              <a:t> </a:t>
            </a:r>
            <a:r>
              <a:rPr lang="en-US" sz="2400" dirty="0" err="1" smtClean="0">
                <a:latin typeface="Arial"/>
                <a:cs typeface="Arial"/>
              </a:rPr>
              <a:t>bước</a:t>
            </a:r>
            <a:r>
              <a:rPr lang="en-US" sz="2400" dirty="0" smtClean="0">
                <a:latin typeface="Arial"/>
                <a:cs typeface="Arial"/>
              </a:rPr>
              <a:t> </a:t>
            </a:r>
            <a:r>
              <a:rPr lang="en-US" sz="2400" dirty="0" err="1" smtClean="0">
                <a:latin typeface="Arial"/>
                <a:cs typeface="Arial"/>
              </a:rPr>
              <a:t>nhiều</a:t>
            </a:r>
            <a:r>
              <a:rPr lang="en-US" sz="2400" dirty="0" smtClean="0">
                <a:latin typeface="Arial"/>
                <a:cs typeface="Arial"/>
              </a:rPr>
              <a:t> </a:t>
            </a:r>
            <a:r>
              <a:rPr lang="en-US" sz="2400" dirty="0" err="1" smtClean="0">
                <a:latin typeface="Arial"/>
                <a:cs typeface="Arial"/>
              </a:rPr>
              <a:t>lần</a:t>
            </a:r>
            <a:r>
              <a:rPr lang="en-US" sz="2400" dirty="0" smtClean="0">
                <a:latin typeface="Arial"/>
                <a:cs typeface="Arial"/>
              </a:rPr>
              <a:t>, </a:t>
            </a:r>
            <a:r>
              <a:rPr lang="en-US" sz="2400" dirty="0" err="1" smtClean="0">
                <a:latin typeface="Arial"/>
                <a:cs typeface="Arial"/>
              </a:rPr>
              <a:t>lần</a:t>
            </a:r>
            <a:r>
              <a:rPr lang="en-US" sz="2400" dirty="0" smtClean="0">
                <a:latin typeface="Arial"/>
                <a:cs typeface="Arial"/>
              </a:rPr>
              <a:t> </a:t>
            </a:r>
            <a:r>
              <a:rPr lang="en-US" sz="2400" dirty="0" err="1" smtClean="0">
                <a:latin typeface="Arial"/>
                <a:cs typeface="Arial"/>
              </a:rPr>
              <a:t>sau</a:t>
            </a:r>
            <a:r>
              <a:rPr lang="en-US" sz="2400" dirty="0" smtClean="0">
                <a:latin typeface="Arial"/>
                <a:cs typeface="Arial"/>
              </a:rPr>
              <a:t> </a:t>
            </a:r>
            <a:r>
              <a:rPr lang="en-US" sz="2400" dirty="0" err="1" smtClean="0">
                <a:latin typeface="Arial"/>
                <a:cs typeface="Arial"/>
              </a:rPr>
              <a:t>tốt</a:t>
            </a:r>
            <a:r>
              <a:rPr lang="en-US" sz="2400" dirty="0" smtClean="0">
                <a:latin typeface="Arial"/>
                <a:cs typeface="Arial"/>
              </a:rPr>
              <a:t> </a:t>
            </a:r>
            <a:r>
              <a:rPr lang="en-US" sz="2400" dirty="0" err="1" smtClean="0">
                <a:latin typeface="Arial"/>
                <a:cs typeface="Arial"/>
              </a:rPr>
              <a:t>hơn</a:t>
            </a:r>
            <a:r>
              <a:rPr lang="en-US" sz="2400" dirty="0" smtClean="0">
                <a:latin typeface="Arial"/>
                <a:cs typeface="Arial"/>
              </a:rPr>
              <a:t> </a:t>
            </a:r>
            <a:r>
              <a:rPr lang="en-US" sz="2400" dirty="0" err="1" smtClean="0">
                <a:latin typeface="Arial"/>
                <a:cs typeface="Arial"/>
              </a:rPr>
              <a:t>lần</a:t>
            </a:r>
            <a:r>
              <a:rPr lang="en-US" sz="2400" dirty="0" smtClean="0">
                <a:latin typeface="Arial"/>
                <a:cs typeface="Arial"/>
              </a:rPr>
              <a:t> </a:t>
            </a:r>
            <a:r>
              <a:rPr lang="en-US" sz="2400" dirty="0" err="1" smtClean="0">
                <a:latin typeface="Arial"/>
                <a:cs typeface="Arial"/>
              </a:rPr>
              <a:t>trước</a:t>
            </a:r>
            <a:endParaRPr lang="en-US" sz="2400" dirty="0">
              <a:latin typeface="Arial"/>
              <a:cs typeface="Arial"/>
            </a:endParaRPr>
          </a:p>
          <a:p>
            <a:pPr algn="just"/>
            <a:endParaRPr lang="en-US" sz="2400" dirty="0" smtClean="0">
              <a:latin typeface="Arial"/>
              <a:cs typeface="Arial"/>
            </a:endParaRPr>
          </a:p>
          <a:p>
            <a:pPr algn="just"/>
            <a:endParaRPr lang="en-US" sz="2400" dirty="0">
              <a:latin typeface="Arial"/>
              <a:cs typeface="Arial"/>
            </a:endParaRPr>
          </a:p>
          <a:p>
            <a:pPr algn="just"/>
            <a:endParaRPr lang="en-US" sz="2400" dirty="0" smtClean="0">
              <a:latin typeface="Arial"/>
              <a:cs typeface="Arial"/>
            </a:endParaRPr>
          </a:p>
          <a:p>
            <a:pPr algn="just"/>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359073"/>
          </a:xfrm>
          <a:prstGeom prst="rect">
            <a:avLst/>
          </a:prstGeom>
        </p:spPr>
        <p:txBody>
          <a:bodyPr vert="horz" wrap="square" lIns="0" tIns="0" rIns="0" bIns="0" rtlCol="0">
            <a:spAutoFit/>
          </a:bodyPr>
          <a:lstStyle/>
          <a:p>
            <a:pPr marL="109220" algn="just">
              <a:lnSpc>
                <a:spcPts val="1375"/>
              </a:lnSpc>
            </a:pPr>
            <a:fld id="{81D60167-4931-47E6-BA6A-407CBD079E47}" type="slidenum">
              <a:rPr spc="-40" dirty="0"/>
              <a:pPr marL="109220" algn="just">
                <a:lnSpc>
                  <a:spcPts val="1375"/>
                </a:lnSpc>
              </a:pPr>
              <a:t>10</a:t>
            </a:fld>
            <a:endParaRPr spc="-40" dirty="0"/>
          </a:p>
        </p:txBody>
      </p:sp>
    </p:spTree>
    <p:extLst>
      <p:ext uri="{BB962C8B-B14F-4D97-AF65-F5344CB8AC3E}">
        <p14:creationId xmlns:p14="http://schemas.microsoft.com/office/powerpoint/2010/main" val="3337134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Thực</a:t>
            </a:r>
            <a:r>
              <a:rPr lang="en-US" sz="4200" spc="125" dirty="0" smtClean="0">
                <a:latin typeface="Times New Roman"/>
                <a:cs typeface="Times New Roman"/>
              </a:rPr>
              <a:t> </a:t>
            </a:r>
            <a:r>
              <a:rPr lang="en-US" sz="4200" spc="125" dirty="0" err="1" smtClean="0">
                <a:latin typeface="Times New Roman"/>
                <a:cs typeface="Times New Roman"/>
              </a:rPr>
              <a:t>tế</a:t>
            </a:r>
            <a:r>
              <a:rPr lang="en-US" sz="4200" spc="125" dirty="0" smtClean="0">
                <a:latin typeface="Times New Roman"/>
                <a:cs typeface="Times New Roman"/>
              </a:rPr>
              <a:t> </a:t>
            </a:r>
            <a:r>
              <a:rPr lang="en-US" sz="4200" spc="125" dirty="0" err="1" smtClean="0">
                <a:latin typeface="Times New Roman"/>
                <a:cs typeface="Times New Roman"/>
              </a:rPr>
              <a:t>thì</a:t>
            </a:r>
            <a:r>
              <a:rPr lang="en-US" sz="4200" spc="125" dirty="0" smtClean="0">
                <a:latin typeface="Times New Roman"/>
                <a:cs typeface="Times New Roman"/>
              </a:rPr>
              <a:t>…..</a:t>
            </a:r>
            <a:endParaRPr sz="4200" dirty="0">
              <a:latin typeface="Times New Roman"/>
              <a:cs typeface="Times New Roman"/>
            </a:endParaRPr>
          </a:p>
        </p:txBody>
      </p:sp>
      <p:sp>
        <p:nvSpPr>
          <p:cNvPr id="3" name="object 3"/>
          <p:cNvSpPr txBox="1"/>
          <p:nvPr/>
        </p:nvSpPr>
        <p:spPr>
          <a:xfrm>
            <a:off x="1524000" y="1447800"/>
            <a:ext cx="9296400" cy="5564985"/>
          </a:xfrm>
          <a:prstGeom prst="rect">
            <a:avLst/>
          </a:prstGeom>
        </p:spPr>
        <p:txBody>
          <a:bodyPr vert="horz" wrap="square" lIns="0" tIns="85725" rIns="0" bIns="0" rtlCol="0">
            <a:spAutoFit/>
          </a:bodyPr>
          <a:lstStyle/>
          <a:p>
            <a:pPr marL="457200" indent="-457200">
              <a:buFont typeface="+mj-lt"/>
              <a:buAutoNum type="arabicPeriod"/>
            </a:pPr>
            <a:r>
              <a:rPr lang="en-US" sz="2400" dirty="0" err="1" smtClean="0"/>
              <a:t>Luật</a:t>
            </a:r>
            <a:r>
              <a:rPr lang="en-US" sz="2400" dirty="0" smtClean="0"/>
              <a:t> Miler:</a:t>
            </a:r>
          </a:p>
          <a:p>
            <a:pPr marL="457200" indent="-457200">
              <a:buFont typeface="+mj-lt"/>
              <a:buAutoNum type="arabicPeriod"/>
            </a:pPr>
            <a:endParaRPr lang="en-US" sz="2400" dirty="0"/>
          </a:p>
          <a:p>
            <a:r>
              <a:rPr lang="en-US" sz="2400" dirty="0"/>
              <a:t>https://idesign.vn/graphic-design/dinh-luat-miller-trong-thiet-ke-ux-ban-can-biet-53496.html</a:t>
            </a:r>
            <a:endParaRPr lang="en-US" sz="2400" dirty="0" smtClean="0"/>
          </a:p>
          <a:p>
            <a:pPr marL="457200" indent="-457200">
              <a:buFont typeface="+mj-lt"/>
              <a:buAutoNum type="arabicPeriod"/>
            </a:pPr>
            <a:endParaRPr lang="en-US" sz="2400" dirty="0">
              <a:latin typeface="Arial"/>
              <a:cs typeface="Arial"/>
            </a:endParaRPr>
          </a:p>
          <a:p>
            <a:pPr marL="457200" indent="-457200">
              <a:buFont typeface="+mj-lt"/>
              <a:buAutoNum type="arabicPeriod"/>
            </a:pPr>
            <a:endParaRPr lang="en-US" sz="2400" dirty="0" smtClean="0">
              <a:latin typeface="Arial"/>
              <a:cs typeface="Arial"/>
            </a:endParaRPr>
          </a:p>
          <a:p>
            <a:pPr marL="457200" indent="-457200">
              <a:buFont typeface="+mj-lt"/>
              <a:buAutoNum type="arabicPeriod"/>
            </a:pPr>
            <a:endParaRPr lang="en-US" sz="2400" dirty="0">
              <a:latin typeface="Arial"/>
              <a:cs typeface="Arial"/>
            </a:endParaRPr>
          </a:p>
          <a:p>
            <a:r>
              <a:rPr lang="en-US" sz="2400" dirty="0" smtClean="0">
                <a:latin typeface="Arial"/>
                <a:cs typeface="Arial"/>
              </a:rPr>
              <a:t>-&gt; </a:t>
            </a:r>
            <a:r>
              <a:rPr lang="en-US" sz="2400" dirty="0" err="1" smtClean="0">
                <a:latin typeface="Arial"/>
                <a:cs typeface="Arial"/>
              </a:rPr>
              <a:t>Xử</a:t>
            </a:r>
            <a:r>
              <a:rPr lang="en-US" sz="2400" dirty="0" smtClean="0">
                <a:latin typeface="Arial"/>
                <a:cs typeface="Arial"/>
              </a:rPr>
              <a:t> </a:t>
            </a:r>
            <a:r>
              <a:rPr lang="en-US" sz="2400" dirty="0" err="1" smtClean="0">
                <a:latin typeface="Arial"/>
                <a:cs typeface="Arial"/>
              </a:rPr>
              <a:t>lý</a:t>
            </a:r>
            <a:r>
              <a:rPr lang="en-US" sz="2400" dirty="0" smtClean="0">
                <a:latin typeface="Arial"/>
                <a:cs typeface="Arial"/>
              </a:rPr>
              <a:t> </a:t>
            </a:r>
            <a:r>
              <a:rPr lang="en-US" sz="2400" dirty="0" err="1" smtClean="0">
                <a:latin typeface="Arial"/>
                <a:cs typeface="Arial"/>
              </a:rPr>
              <a:t>vấn</a:t>
            </a:r>
            <a:r>
              <a:rPr lang="en-US" sz="2400" dirty="0" smtClean="0">
                <a:latin typeface="Arial"/>
                <a:cs typeface="Arial"/>
              </a:rPr>
              <a:t> </a:t>
            </a:r>
            <a:r>
              <a:rPr lang="en-US" sz="2400" dirty="0" err="1" smtClean="0">
                <a:latin typeface="Arial"/>
                <a:cs typeface="Arial"/>
              </a:rPr>
              <a:t>đề</a:t>
            </a:r>
            <a:r>
              <a:rPr lang="en-US" sz="2400" dirty="0" smtClean="0">
                <a:latin typeface="Arial"/>
                <a:cs typeface="Arial"/>
              </a:rPr>
              <a:t> </a:t>
            </a:r>
            <a:r>
              <a:rPr lang="en-US" sz="2400" dirty="0" err="1" smtClean="0">
                <a:latin typeface="Arial"/>
                <a:cs typeface="Arial"/>
              </a:rPr>
              <a:t>lớn</a:t>
            </a:r>
            <a:r>
              <a:rPr lang="en-US" sz="2400" dirty="0" smtClean="0">
                <a:latin typeface="Arial"/>
                <a:cs typeface="Arial"/>
              </a:rPr>
              <a:t> </a:t>
            </a:r>
            <a:r>
              <a:rPr lang="en-US" sz="2400" dirty="0" err="1" smtClean="0">
                <a:latin typeface="Arial"/>
                <a:cs typeface="Arial"/>
              </a:rPr>
              <a:t>bằng</a:t>
            </a:r>
            <a:r>
              <a:rPr lang="en-US" sz="2400" dirty="0" smtClean="0">
                <a:latin typeface="Arial"/>
                <a:cs typeface="Arial"/>
              </a:rPr>
              <a:t> </a:t>
            </a:r>
            <a:r>
              <a:rPr lang="en-US" sz="2400" dirty="0" err="1" smtClean="0">
                <a:latin typeface="Arial"/>
                <a:cs typeface="Arial"/>
              </a:rPr>
              <a:t>cách</a:t>
            </a:r>
            <a:r>
              <a:rPr lang="en-US" sz="2400" dirty="0" smtClean="0">
                <a:latin typeface="Arial"/>
                <a:cs typeface="Arial"/>
              </a:rPr>
              <a:t>:</a:t>
            </a:r>
          </a:p>
          <a:p>
            <a:pPr marL="342900" indent="-342900">
              <a:buFontTx/>
              <a:buChar char="-"/>
            </a:pPr>
            <a:r>
              <a:rPr lang="en-US" sz="2400" dirty="0" err="1" smtClean="0">
                <a:latin typeface="Arial"/>
                <a:cs typeface="Arial"/>
              </a:rPr>
              <a:t>Tập</a:t>
            </a:r>
            <a:r>
              <a:rPr lang="en-US" sz="2400" dirty="0" smtClean="0">
                <a:latin typeface="Arial"/>
                <a:cs typeface="Arial"/>
              </a:rPr>
              <a:t> </a:t>
            </a:r>
            <a:r>
              <a:rPr lang="en-US" sz="2400" dirty="0" err="1" smtClean="0">
                <a:latin typeface="Arial"/>
                <a:cs typeface="Arial"/>
              </a:rPr>
              <a:t>trung</a:t>
            </a:r>
            <a:r>
              <a:rPr lang="en-US" sz="2400" dirty="0" smtClean="0">
                <a:latin typeface="Arial"/>
                <a:cs typeface="Arial"/>
              </a:rPr>
              <a:t> </a:t>
            </a:r>
            <a:r>
              <a:rPr lang="en-US" sz="2400" dirty="0" err="1" smtClean="0">
                <a:latin typeface="Arial"/>
                <a:cs typeface="Arial"/>
              </a:rPr>
              <a:t>các</a:t>
            </a:r>
            <a:r>
              <a:rPr lang="en-US" sz="2400" dirty="0" smtClean="0">
                <a:latin typeface="Arial"/>
                <a:cs typeface="Arial"/>
              </a:rPr>
              <a:t> </a:t>
            </a:r>
            <a:r>
              <a:rPr lang="en-US" sz="2400" dirty="0" err="1" smtClean="0">
                <a:latin typeface="Arial"/>
                <a:cs typeface="Arial"/>
              </a:rPr>
              <a:t>vấn</a:t>
            </a:r>
            <a:r>
              <a:rPr lang="en-US" sz="2400" dirty="0" smtClean="0">
                <a:latin typeface="Arial"/>
                <a:cs typeface="Arial"/>
              </a:rPr>
              <a:t> </a:t>
            </a:r>
            <a:r>
              <a:rPr lang="en-US" sz="2400" dirty="0" err="1" smtClean="0">
                <a:latin typeface="Arial"/>
                <a:cs typeface="Arial"/>
              </a:rPr>
              <a:t>đề</a:t>
            </a:r>
            <a:r>
              <a:rPr lang="en-US" sz="2400" dirty="0" smtClean="0">
                <a:latin typeface="Arial"/>
                <a:cs typeface="Arial"/>
              </a:rPr>
              <a:t> </a:t>
            </a:r>
            <a:r>
              <a:rPr lang="en-US" sz="2400" dirty="0" err="1" smtClean="0">
                <a:latin typeface="Arial"/>
                <a:cs typeface="Arial"/>
              </a:rPr>
              <a:t>quan</a:t>
            </a:r>
            <a:r>
              <a:rPr lang="en-US" sz="2400" dirty="0" smtClean="0">
                <a:latin typeface="Arial"/>
                <a:cs typeface="Arial"/>
              </a:rPr>
              <a:t> </a:t>
            </a:r>
            <a:r>
              <a:rPr lang="en-US" sz="2400" dirty="0" err="1" smtClean="0">
                <a:latin typeface="Arial"/>
                <a:cs typeface="Arial"/>
              </a:rPr>
              <a:t>trọng</a:t>
            </a:r>
            <a:r>
              <a:rPr lang="en-US" sz="2400" dirty="0" smtClean="0">
                <a:latin typeface="Arial"/>
                <a:cs typeface="Arial"/>
              </a:rPr>
              <a:t> </a:t>
            </a:r>
            <a:r>
              <a:rPr lang="en-US" sz="2400" dirty="0" err="1" smtClean="0">
                <a:latin typeface="Arial"/>
                <a:cs typeface="Arial"/>
              </a:rPr>
              <a:t>trước</a:t>
            </a:r>
            <a:endParaRPr lang="en-US" sz="2400" dirty="0" smtClean="0">
              <a:latin typeface="Arial"/>
              <a:cs typeface="Arial"/>
            </a:endParaRPr>
          </a:p>
          <a:p>
            <a:pPr marL="342900" indent="-342900">
              <a:buFontTx/>
              <a:buChar char="-"/>
            </a:pPr>
            <a:r>
              <a:rPr lang="en-US" sz="2400" dirty="0" err="1" smtClean="0">
                <a:latin typeface="Arial"/>
                <a:cs typeface="Arial"/>
              </a:rPr>
              <a:t>Các</a:t>
            </a:r>
            <a:r>
              <a:rPr lang="en-US" sz="2400" dirty="0" smtClean="0">
                <a:latin typeface="Arial"/>
                <a:cs typeface="Arial"/>
              </a:rPr>
              <a:t> </a:t>
            </a:r>
            <a:r>
              <a:rPr lang="en-US" sz="2400" dirty="0" err="1" smtClean="0">
                <a:latin typeface="Arial"/>
                <a:cs typeface="Arial"/>
              </a:rPr>
              <a:t>việc</a:t>
            </a:r>
            <a:r>
              <a:rPr lang="en-US" sz="2400" dirty="0" smtClean="0">
                <a:latin typeface="Arial"/>
                <a:cs typeface="Arial"/>
              </a:rPr>
              <a:t> </a:t>
            </a:r>
            <a:r>
              <a:rPr lang="en-US" sz="2400" dirty="0" err="1" smtClean="0">
                <a:latin typeface="Arial"/>
                <a:cs typeface="Arial"/>
              </a:rPr>
              <a:t>ít</a:t>
            </a:r>
            <a:r>
              <a:rPr lang="en-US" sz="2400" dirty="0" smtClean="0">
                <a:latin typeface="Arial"/>
                <a:cs typeface="Arial"/>
              </a:rPr>
              <a:t> </a:t>
            </a:r>
            <a:r>
              <a:rPr lang="en-US" sz="2400" dirty="0" err="1" smtClean="0">
                <a:latin typeface="Arial"/>
                <a:cs typeface="Arial"/>
              </a:rPr>
              <a:t>quan</a:t>
            </a:r>
            <a:r>
              <a:rPr lang="en-US" sz="2400" dirty="0" smtClean="0">
                <a:latin typeface="Arial"/>
                <a:cs typeface="Arial"/>
              </a:rPr>
              <a:t> </a:t>
            </a:r>
            <a:r>
              <a:rPr lang="en-US" sz="2400" dirty="0" err="1" smtClean="0">
                <a:latin typeface="Arial"/>
                <a:cs typeface="Arial"/>
              </a:rPr>
              <a:t>trọng</a:t>
            </a:r>
            <a:r>
              <a:rPr lang="en-US" sz="2400" dirty="0" smtClean="0">
                <a:latin typeface="Arial"/>
                <a:cs typeface="Arial"/>
              </a:rPr>
              <a:t> </a:t>
            </a:r>
            <a:r>
              <a:rPr lang="en-US" sz="2400" dirty="0" err="1" smtClean="0">
                <a:latin typeface="Arial"/>
                <a:cs typeface="Arial"/>
              </a:rPr>
              <a:t>xử</a:t>
            </a:r>
            <a:r>
              <a:rPr lang="en-US" sz="2400" dirty="0" smtClean="0">
                <a:latin typeface="Arial"/>
                <a:cs typeface="Arial"/>
              </a:rPr>
              <a:t> </a:t>
            </a:r>
            <a:r>
              <a:rPr lang="en-US" sz="2400" dirty="0" err="1" smtClean="0">
                <a:latin typeface="Arial"/>
                <a:cs typeface="Arial"/>
              </a:rPr>
              <a:t>lý</a:t>
            </a:r>
            <a:r>
              <a:rPr lang="en-US" sz="2400" dirty="0" smtClean="0">
                <a:latin typeface="Arial"/>
                <a:cs typeface="Arial"/>
              </a:rPr>
              <a:t> </a:t>
            </a:r>
            <a:r>
              <a:rPr lang="en-US" sz="2400" dirty="0" err="1" smtClean="0">
                <a:latin typeface="Arial"/>
                <a:cs typeface="Arial"/>
              </a:rPr>
              <a:t>sau</a:t>
            </a:r>
            <a:endParaRPr lang="en-US" sz="2400" dirty="0" smtClean="0">
              <a:latin typeface="Arial"/>
              <a:cs typeface="Arial"/>
            </a:endParaRPr>
          </a:p>
          <a:p>
            <a:pPr marL="342900" indent="-342900">
              <a:buFontTx/>
              <a:buChar char="-"/>
            </a:pPr>
            <a:r>
              <a:rPr lang="en-US" sz="2400" dirty="0" err="1" smtClean="0">
                <a:latin typeface="Arial"/>
                <a:cs typeface="Arial"/>
              </a:rPr>
              <a:t>Làm</a:t>
            </a:r>
            <a:r>
              <a:rPr lang="en-US" sz="2400" dirty="0" smtClean="0">
                <a:latin typeface="Arial"/>
                <a:cs typeface="Arial"/>
              </a:rPr>
              <a:t> </a:t>
            </a:r>
            <a:r>
              <a:rPr lang="en-US" sz="2400" dirty="0" err="1" smtClean="0">
                <a:latin typeface="Arial"/>
                <a:cs typeface="Arial"/>
              </a:rPr>
              <a:t>mịn</a:t>
            </a:r>
            <a:r>
              <a:rPr lang="en-US" sz="2400" dirty="0" smtClean="0">
                <a:latin typeface="Arial"/>
                <a:cs typeface="Arial"/>
              </a:rPr>
              <a:t> </a:t>
            </a:r>
            <a:r>
              <a:rPr lang="en-US" sz="2400" dirty="0" err="1" smtClean="0">
                <a:latin typeface="Arial"/>
                <a:cs typeface="Arial"/>
              </a:rPr>
              <a:t>dần</a:t>
            </a:r>
            <a:r>
              <a:rPr lang="en-US" sz="2400" dirty="0" smtClean="0">
                <a:latin typeface="Arial"/>
                <a:cs typeface="Arial"/>
              </a:rPr>
              <a:t> qua </a:t>
            </a:r>
            <a:r>
              <a:rPr lang="en-US" sz="2400" dirty="0" err="1" smtClean="0">
                <a:latin typeface="Arial"/>
                <a:cs typeface="Arial"/>
              </a:rPr>
              <a:t>từng</a:t>
            </a:r>
            <a:r>
              <a:rPr lang="en-US" sz="2400" dirty="0" smtClean="0">
                <a:latin typeface="Arial"/>
                <a:cs typeface="Arial"/>
              </a:rPr>
              <a:t> </a:t>
            </a:r>
            <a:r>
              <a:rPr lang="en-US" sz="2400" dirty="0" err="1" smtClean="0">
                <a:latin typeface="Arial"/>
                <a:cs typeface="Arial"/>
              </a:rPr>
              <a:t>bước</a:t>
            </a:r>
            <a:endParaRPr lang="en-US" sz="2400" dirty="0">
              <a:latin typeface="Arial"/>
              <a:cs typeface="Arial"/>
            </a:endParaRPr>
          </a:p>
          <a:p>
            <a:endParaRPr lang="en-US" sz="2400" dirty="0" smtClean="0">
              <a:latin typeface="Arial"/>
              <a:cs typeface="Arial"/>
            </a:endParaRPr>
          </a:p>
          <a:p>
            <a:endParaRPr lang="en-US" sz="2400" dirty="0">
              <a:latin typeface="Arial"/>
              <a:cs typeface="Arial"/>
            </a:endParaRPr>
          </a:p>
          <a:p>
            <a:endParaRPr lang="en-US" sz="2400" dirty="0" smtClean="0">
              <a:latin typeface="Arial"/>
              <a:cs typeface="Arial"/>
            </a:endParaRPr>
          </a:p>
          <a:p>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11</a:t>
            </a:fld>
            <a:endParaRPr spc="-40" dirty="0"/>
          </a:p>
        </p:txBody>
      </p:sp>
    </p:spTree>
    <p:extLst>
      <p:ext uri="{BB962C8B-B14F-4D97-AF65-F5344CB8AC3E}">
        <p14:creationId xmlns:p14="http://schemas.microsoft.com/office/powerpoint/2010/main" val="2062945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Câu</a:t>
            </a:r>
            <a:r>
              <a:rPr lang="en-US" sz="4200" spc="125" dirty="0" smtClean="0">
                <a:latin typeface="Times New Roman"/>
                <a:cs typeface="Times New Roman"/>
              </a:rPr>
              <a:t> </a:t>
            </a:r>
            <a:r>
              <a:rPr lang="en-US" sz="4200" spc="125" dirty="0" err="1" smtClean="0">
                <a:latin typeface="Times New Roman"/>
                <a:cs typeface="Times New Roman"/>
              </a:rPr>
              <a:t>hỏi</a:t>
            </a:r>
            <a:endParaRPr sz="4200" dirty="0">
              <a:latin typeface="Times New Roman"/>
              <a:cs typeface="Times New Roman"/>
            </a:endParaRPr>
          </a:p>
        </p:txBody>
      </p:sp>
      <p:sp>
        <p:nvSpPr>
          <p:cNvPr id="3" name="object 3"/>
          <p:cNvSpPr txBox="1"/>
          <p:nvPr/>
        </p:nvSpPr>
        <p:spPr>
          <a:xfrm>
            <a:off x="2059940" y="1553229"/>
            <a:ext cx="8064500" cy="1681871"/>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Một</a:t>
            </a:r>
            <a:r>
              <a:rPr lang="en-US" sz="2400" dirty="0" smtClean="0">
                <a:latin typeface="Arial"/>
                <a:cs typeface="Arial"/>
              </a:rPr>
              <a:t> </a:t>
            </a:r>
            <a:r>
              <a:rPr lang="en-US" sz="2400" dirty="0" err="1" smtClean="0">
                <a:latin typeface="Arial"/>
                <a:cs typeface="Arial"/>
              </a:rPr>
              <a:t>vài</a:t>
            </a:r>
            <a:r>
              <a:rPr lang="en-US" sz="2400" dirty="0" smtClean="0">
                <a:latin typeface="Arial"/>
                <a:cs typeface="Arial"/>
              </a:rPr>
              <a:t> </a:t>
            </a:r>
            <a:r>
              <a:rPr lang="en-US" sz="2400" dirty="0" err="1" smtClean="0">
                <a:latin typeface="Arial"/>
                <a:cs typeface="Arial"/>
              </a:rPr>
              <a:t>mô</a:t>
            </a:r>
            <a:r>
              <a:rPr lang="en-US" sz="2400" dirty="0" smtClean="0">
                <a:latin typeface="Arial"/>
                <a:cs typeface="Arial"/>
              </a:rPr>
              <a:t> </a:t>
            </a:r>
            <a:r>
              <a:rPr lang="en-US" sz="2400" dirty="0" err="1" smtClean="0">
                <a:latin typeface="Arial"/>
                <a:cs typeface="Arial"/>
              </a:rPr>
              <a:t>hình</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Việc</a:t>
            </a:r>
            <a:r>
              <a:rPr lang="en-US" sz="2400" dirty="0" smtClean="0">
                <a:latin typeface="Arial"/>
                <a:cs typeface="Arial"/>
              </a:rPr>
              <a:t> </a:t>
            </a:r>
            <a:r>
              <a:rPr lang="en-US" sz="2400" dirty="0" err="1" smtClean="0">
                <a:latin typeface="Arial"/>
                <a:cs typeface="Arial"/>
              </a:rPr>
              <a:t>chọn</a:t>
            </a:r>
            <a:r>
              <a:rPr lang="en-US" sz="2400" dirty="0" smtClean="0">
                <a:latin typeface="Arial"/>
                <a:cs typeface="Arial"/>
              </a:rPr>
              <a:t> </a:t>
            </a:r>
            <a:r>
              <a:rPr lang="en-US" sz="2400" dirty="0" err="1" smtClean="0">
                <a:latin typeface="Arial"/>
                <a:cs typeface="Arial"/>
              </a:rPr>
              <a:t>lựa</a:t>
            </a:r>
            <a:r>
              <a:rPr lang="en-US" sz="2400" dirty="0" smtClean="0">
                <a:latin typeface="Arial"/>
                <a:cs typeface="Arial"/>
              </a:rPr>
              <a:t> </a:t>
            </a:r>
            <a:r>
              <a:rPr lang="en-US" sz="2400" dirty="0" err="1" smtClean="0">
                <a:latin typeface="Arial"/>
                <a:cs typeface="Arial"/>
              </a:rPr>
              <a:t>mô</a:t>
            </a:r>
            <a:r>
              <a:rPr lang="en-US" sz="2400" dirty="0" smtClean="0">
                <a:latin typeface="Arial"/>
                <a:cs typeface="Arial"/>
              </a:rPr>
              <a:t> </a:t>
            </a:r>
            <a:r>
              <a:rPr lang="en-US" sz="2400" dirty="0" err="1" smtClean="0">
                <a:latin typeface="Arial"/>
                <a:cs typeface="Arial"/>
              </a:rPr>
              <a:t>hình</a:t>
            </a:r>
            <a:r>
              <a:rPr lang="en-US" sz="2400" dirty="0" smtClean="0">
                <a:latin typeface="Arial"/>
                <a:cs typeface="Arial"/>
              </a:rPr>
              <a:t> </a:t>
            </a:r>
            <a:r>
              <a:rPr lang="en-US" sz="2400" dirty="0" err="1" smtClean="0">
                <a:latin typeface="Arial"/>
                <a:cs typeface="Arial"/>
              </a:rPr>
              <a:t>phát</a:t>
            </a:r>
            <a:r>
              <a:rPr lang="en-US" sz="2400" dirty="0" smtClean="0">
                <a:latin typeface="Arial"/>
                <a:cs typeface="Arial"/>
              </a:rPr>
              <a:t> </a:t>
            </a:r>
            <a:r>
              <a:rPr lang="en-US" sz="2400" dirty="0" err="1" smtClean="0">
                <a:latin typeface="Arial"/>
                <a:cs typeface="Arial"/>
              </a:rPr>
              <a:t>triển</a:t>
            </a:r>
            <a:r>
              <a:rPr lang="en-US" sz="2400" dirty="0" smtClean="0">
                <a:latin typeface="Arial"/>
                <a:cs typeface="Arial"/>
              </a:rPr>
              <a:t> </a:t>
            </a:r>
            <a:r>
              <a:rPr lang="en-US" sz="2400" dirty="0" err="1" smtClean="0">
                <a:latin typeface="Arial"/>
                <a:cs typeface="Arial"/>
              </a:rPr>
              <a:t>phần</a:t>
            </a:r>
            <a:r>
              <a:rPr lang="en-US" sz="2400" dirty="0" smtClean="0">
                <a:latin typeface="Arial"/>
                <a:cs typeface="Arial"/>
              </a:rPr>
              <a:t> </a:t>
            </a:r>
            <a:r>
              <a:rPr lang="en-US" sz="2400" dirty="0" err="1" smtClean="0">
                <a:latin typeface="Arial"/>
                <a:cs typeface="Arial"/>
              </a:rPr>
              <a:t>mềm</a:t>
            </a:r>
            <a:r>
              <a:rPr lang="en-US" sz="2400" dirty="0" smtClean="0">
                <a:latin typeface="Arial"/>
                <a:cs typeface="Arial"/>
              </a:rPr>
              <a:t> </a:t>
            </a:r>
            <a:r>
              <a:rPr lang="en-US" sz="2400" dirty="0" err="1" smtClean="0">
                <a:latin typeface="Arial"/>
                <a:cs typeface="Arial"/>
              </a:rPr>
              <a:t>dựa</a:t>
            </a:r>
            <a:r>
              <a:rPr lang="en-US" sz="2400" dirty="0" smtClean="0">
                <a:latin typeface="Arial"/>
                <a:cs typeface="Arial"/>
              </a:rPr>
              <a:t> </a:t>
            </a:r>
            <a:r>
              <a:rPr lang="en-US" sz="2400" dirty="0" err="1" smtClean="0">
                <a:latin typeface="Arial"/>
                <a:cs typeface="Arial"/>
              </a:rPr>
              <a:t>trên</a:t>
            </a:r>
            <a:r>
              <a:rPr lang="en-US" sz="2400" dirty="0" smtClean="0">
                <a:latin typeface="Arial"/>
                <a:cs typeface="Arial"/>
              </a:rPr>
              <a:t> </a:t>
            </a:r>
            <a:r>
              <a:rPr lang="en-US" sz="2400" dirty="0" err="1" smtClean="0">
                <a:latin typeface="Arial"/>
                <a:cs typeface="Arial"/>
              </a:rPr>
              <a:t>những</a:t>
            </a:r>
            <a:r>
              <a:rPr lang="en-US" sz="2400" dirty="0" smtClean="0">
                <a:latin typeface="Arial"/>
                <a:cs typeface="Arial"/>
              </a:rPr>
              <a:t> </a:t>
            </a:r>
            <a:r>
              <a:rPr lang="en-US" sz="2400" dirty="0" err="1" smtClean="0">
                <a:latin typeface="Arial"/>
                <a:cs typeface="Arial"/>
              </a:rPr>
              <a:t>yếu</a:t>
            </a:r>
            <a:r>
              <a:rPr lang="en-US" sz="2400" dirty="0" smtClean="0">
                <a:latin typeface="Arial"/>
                <a:cs typeface="Arial"/>
              </a:rPr>
              <a:t> </a:t>
            </a:r>
            <a:r>
              <a:rPr lang="en-US" sz="2400" dirty="0" err="1" smtClean="0">
                <a:latin typeface="Arial"/>
                <a:cs typeface="Arial"/>
              </a:rPr>
              <a:t>tố</a:t>
            </a:r>
            <a:r>
              <a:rPr lang="en-US" sz="2400" dirty="0" smtClean="0">
                <a:latin typeface="Arial"/>
                <a:cs typeface="Arial"/>
              </a:rPr>
              <a:t> </a:t>
            </a:r>
            <a:r>
              <a:rPr lang="en-US" sz="2400" dirty="0" err="1" smtClean="0">
                <a:latin typeface="Arial"/>
                <a:cs typeface="Arial"/>
              </a:rPr>
              <a:t>nào</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12</a:t>
            </a:fld>
            <a:endParaRPr spc="-40" dirty="0"/>
          </a:p>
        </p:txBody>
      </p:sp>
    </p:spTree>
    <p:extLst>
      <p:ext uri="{BB962C8B-B14F-4D97-AF65-F5344CB8AC3E}">
        <p14:creationId xmlns:p14="http://schemas.microsoft.com/office/powerpoint/2010/main" val="1441135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643125"/>
          </a:xfrm>
          <a:prstGeom prst="rect">
            <a:avLst/>
          </a:prstGeom>
          <a:ln w="19811">
            <a:solidFill>
              <a:srgbClr val="CC9900"/>
            </a:solidFill>
          </a:ln>
        </p:spPr>
        <p:txBody>
          <a:bodyPr vert="horz" wrap="square" lIns="0" tIns="57785" rIns="0" bIns="0" rtlCol="0" anchor="t">
            <a:spAutoFit/>
          </a:bodyPr>
          <a:lstStyle/>
          <a:p>
            <a:pPr marL="166370">
              <a:spcBef>
                <a:spcPts val="455"/>
              </a:spcBef>
            </a:pPr>
            <a:r>
              <a:rPr sz="3800" spc="-125" dirty="0">
                <a:latin typeface="Times New Roman"/>
                <a:cs typeface="Times New Roman"/>
              </a:rPr>
              <a:t>Các </a:t>
            </a:r>
            <a:r>
              <a:rPr sz="3800" spc="-204" dirty="0">
                <a:latin typeface="Times New Roman"/>
                <a:cs typeface="Times New Roman"/>
              </a:rPr>
              <a:t>y</a:t>
            </a:r>
            <a:r>
              <a:rPr sz="3800" spc="-204" dirty="0">
                <a:latin typeface="Arial"/>
                <a:cs typeface="Arial"/>
              </a:rPr>
              <a:t>ế</a:t>
            </a:r>
            <a:r>
              <a:rPr sz="3800" spc="-204" dirty="0">
                <a:latin typeface="Times New Roman"/>
                <a:cs typeface="Times New Roman"/>
              </a:rPr>
              <a:t>u </a:t>
            </a:r>
            <a:r>
              <a:rPr sz="3800" spc="-25" dirty="0">
                <a:latin typeface="Times New Roman"/>
                <a:cs typeface="Times New Roman"/>
              </a:rPr>
              <a:t>t</a:t>
            </a:r>
            <a:r>
              <a:rPr sz="3800" spc="-25" dirty="0">
                <a:latin typeface="Arial"/>
                <a:cs typeface="Arial"/>
              </a:rPr>
              <a:t>ố </a:t>
            </a:r>
            <a:r>
              <a:rPr sz="3800" spc="-130" dirty="0">
                <a:latin typeface="Times New Roman"/>
                <a:cs typeface="Times New Roman"/>
              </a:rPr>
              <a:t>đ</a:t>
            </a:r>
            <a:r>
              <a:rPr sz="3800" spc="-130" dirty="0">
                <a:latin typeface="Arial"/>
                <a:cs typeface="Arial"/>
              </a:rPr>
              <a:t>ể </a:t>
            </a:r>
            <a:r>
              <a:rPr sz="3800" spc="-165" dirty="0">
                <a:latin typeface="Times New Roman"/>
                <a:cs typeface="Times New Roman"/>
              </a:rPr>
              <a:t>l</a:t>
            </a:r>
            <a:r>
              <a:rPr sz="3800" spc="-165" dirty="0">
                <a:latin typeface="Arial"/>
                <a:cs typeface="Arial"/>
              </a:rPr>
              <a:t>ự</a:t>
            </a:r>
            <a:r>
              <a:rPr sz="3800" spc="-165" dirty="0">
                <a:latin typeface="Times New Roman"/>
                <a:cs typeface="Times New Roman"/>
              </a:rPr>
              <a:t>a </a:t>
            </a:r>
            <a:r>
              <a:rPr sz="3800" spc="-30" dirty="0">
                <a:latin typeface="Times New Roman"/>
                <a:cs typeface="Times New Roman"/>
              </a:rPr>
              <a:t>ch</a:t>
            </a:r>
            <a:r>
              <a:rPr sz="3800" spc="-30" dirty="0">
                <a:latin typeface="Arial"/>
                <a:cs typeface="Arial"/>
              </a:rPr>
              <a:t>ọ</a:t>
            </a:r>
            <a:r>
              <a:rPr sz="3800" spc="-30" dirty="0">
                <a:latin typeface="Times New Roman"/>
                <a:cs typeface="Times New Roman"/>
              </a:rPr>
              <a:t>n </a:t>
            </a:r>
            <a:r>
              <a:rPr sz="3800" spc="-60" dirty="0">
                <a:latin typeface="Times New Roman"/>
                <a:cs typeface="Times New Roman"/>
              </a:rPr>
              <a:t>Quy </a:t>
            </a:r>
            <a:r>
              <a:rPr sz="3800" spc="-10" dirty="0">
                <a:latin typeface="Times New Roman"/>
                <a:cs typeface="Times New Roman"/>
              </a:rPr>
              <a:t>trình</a:t>
            </a:r>
            <a:r>
              <a:rPr sz="3800" spc="420" dirty="0">
                <a:latin typeface="Times New Roman"/>
                <a:cs typeface="Times New Roman"/>
              </a:rPr>
              <a:t> </a:t>
            </a:r>
            <a:r>
              <a:rPr sz="3800" spc="-35" dirty="0">
                <a:latin typeface="Times New Roman"/>
                <a:cs typeface="Times New Roman"/>
              </a:rPr>
              <a:t>PTPM</a:t>
            </a:r>
            <a:endParaRPr sz="3800">
              <a:latin typeface="Times New Roman"/>
              <a:cs typeface="Times New Roman"/>
            </a:endParaRPr>
          </a:p>
        </p:txBody>
      </p:sp>
      <p:sp>
        <p:nvSpPr>
          <p:cNvPr id="3" name="object 3"/>
          <p:cNvSpPr txBox="1"/>
          <p:nvPr/>
        </p:nvSpPr>
        <p:spPr>
          <a:xfrm>
            <a:off x="2059941" y="1399686"/>
            <a:ext cx="8057515" cy="4639732"/>
          </a:xfrm>
          <a:prstGeom prst="rect">
            <a:avLst/>
          </a:prstGeom>
        </p:spPr>
        <p:txBody>
          <a:bodyPr vert="horz" wrap="square" lIns="0" tIns="86360" rIns="0" bIns="0" rtlCol="0">
            <a:spAutoFit/>
          </a:bodyPr>
          <a:lstStyle/>
          <a:p>
            <a:pPr marL="355600" indent="-342900">
              <a:spcBef>
                <a:spcPts val="680"/>
              </a:spcBef>
              <a:buClr>
                <a:srgbClr val="CC9900"/>
              </a:buClr>
              <a:buSzPct val="64583"/>
              <a:buFont typeface="Wingdings"/>
              <a:buChar char="◼"/>
              <a:tabLst>
                <a:tab pos="354965" algn="l"/>
                <a:tab pos="355600" algn="l"/>
              </a:tabLst>
            </a:pPr>
            <a:r>
              <a:rPr sz="2400" spc="-5" dirty="0">
                <a:latin typeface="Arial"/>
                <a:cs typeface="Arial"/>
              </a:rPr>
              <a:t>Kiểu </a:t>
            </a:r>
            <a:r>
              <a:rPr sz="2400" dirty="0">
                <a:latin typeface="Arial"/>
                <a:cs typeface="Arial"/>
              </a:rPr>
              <a:t>của </a:t>
            </a:r>
            <a:r>
              <a:rPr sz="2400" spc="-5" dirty="0">
                <a:latin typeface="Arial"/>
                <a:cs typeface="Arial"/>
              </a:rPr>
              <a:t>hệ </a:t>
            </a:r>
            <a:r>
              <a:rPr sz="2400" dirty="0">
                <a:latin typeface="Arial"/>
                <a:cs typeface="Arial"/>
              </a:rPr>
              <a:t>thống </a:t>
            </a:r>
            <a:r>
              <a:rPr sz="2400" spc="-5" dirty="0">
                <a:latin typeface="Arial"/>
                <a:cs typeface="Arial"/>
              </a:rPr>
              <a:t>phần </a:t>
            </a:r>
            <a:r>
              <a:rPr sz="2400" dirty="0">
                <a:latin typeface="Arial"/>
                <a:cs typeface="Arial"/>
              </a:rPr>
              <a:t>mềm cần </a:t>
            </a:r>
            <a:r>
              <a:rPr sz="2400" spc="-5" dirty="0">
                <a:latin typeface="Arial"/>
                <a:cs typeface="Arial"/>
              </a:rPr>
              <a:t>được xây</a:t>
            </a:r>
            <a:r>
              <a:rPr sz="2400" spc="65" dirty="0">
                <a:latin typeface="Arial"/>
                <a:cs typeface="Arial"/>
              </a:rPr>
              <a:t> </a:t>
            </a:r>
            <a:r>
              <a:rPr sz="2400" spc="-5" dirty="0">
                <a:latin typeface="Arial"/>
                <a:cs typeface="Arial"/>
              </a:rPr>
              <a:t>dựng</a:t>
            </a:r>
            <a:endParaRPr sz="24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Xây </a:t>
            </a:r>
            <a:r>
              <a:rPr sz="2000" spc="-5" dirty="0">
                <a:latin typeface="Arial"/>
                <a:cs typeface="Arial"/>
              </a:rPr>
              <a:t>dựng </a:t>
            </a:r>
            <a:r>
              <a:rPr sz="2000" dirty="0">
                <a:latin typeface="Arial"/>
                <a:cs typeface="Arial"/>
              </a:rPr>
              <a:t>mới từ </a:t>
            </a:r>
            <a:r>
              <a:rPr sz="2000" spc="-5" dirty="0">
                <a:latin typeface="Arial"/>
                <a:cs typeface="Arial"/>
              </a:rPr>
              <a:t>đầu </a:t>
            </a:r>
            <a:r>
              <a:rPr sz="2000" dirty="0">
                <a:latin typeface="Arial"/>
                <a:cs typeface="Arial"/>
              </a:rPr>
              <a:t>&gt;&lt; </a:t>
            </a:r>
            <a:r>
              <a:rPr sz="2000" spc="-5" dirty="0">
                <a:latin typeface="Arial"/>
                <a:cs typeface="Arial"/>
              </a:rPr>
              <a:t>Nâng </a:t>
            </a:r>
            <a:r>
              <a:rPr sz="2000" dirty="0">
                <a:latin typeface="Arial"/>
                <a:cs typeface="Arial"/>
              </a:rPr>
              <a:t>cấp, chỉnh sửa </a:t>
            </a:r>
            <a:r>
              <a:rPr sz="2000" spc="-5" dirty="0">
                <a:latin typeface="Arial"/>
                <a:cs typeface="Arial"/>
              </a:rPr>
              <a:t>hệ </a:t>
            </a:r>
            <a:r>
              <a:rPr sz="2000" dirty="0">
                <a:latin typeface="Arial"/>
                <a:cs typeface="Arial"/>
              </a:rPr>
              <a:t>thống có</a:t>
            </a:r>
            <a:r>
              <a:rPr sz="2000" spc="-200" dirty="0">
                <a:latin typeface="Arial"/>
                <a:cs typeface="Arial"/>
              </a:rPr>
              <a:t> </a:t>
            </a:r>
            <a:r>
              <a:rPr sz="2000" dirty="0">
                <a:latin typeface="Arial"/>
                <a:cs typeface="Arial"/>
              </a:rPr>
              <a:t>sẵn</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Kiểu thông thường, </a:t>
            </a:r>
            <a:r>
              <a:rPr sz="2000" spc="-5" dirty="0">
                <a:latin typeface="Arial"/>
                <a:cs typeface="Arial"/>
              </a:rPr>
              <a:t>phổ biến </a:t>
            </a:r>
            <a:r>
              <a:rPr sz="2000" dirty="0">
                <a:latin typeface="Arial"/>
                <a:cs typeface="Arial"/>
              </a:rPr>
              <a:t>&gt;&lt; Kiểu tùy </a:t>
            </a:r>
            <a:r>
              <a:rPr sz="2000" spc="-5" dirty="0">
                <a:latin typeface="Arial"/>
                <a:cs typeface="Arial"/>
              </a:rPr>
              <a:t>biến, đặc</a:t>
            </a:r>
            <a:r>
              <a:rPr sz="2000" spc="-160" dirty="0">
                <a:latin typeface="Arial"/>
                <a:cs typeface="Arial"/>
              </a:rPr>
              <a:t> </a:t>
            </a:r>
            <a:r>
              <a:rPr sz="2000" dirty="0">
                <a:latin typeface="Arial"/>
                <a:cs typeface="Arial"/>
              </a:rPr>
              <a:t>thù</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Các </a:t>
            </a:r>
            <a:r>
              <a:rPr sz="2000" spc="-5" dirty="0">
                <a:latin typeface="Arial"/>
                <a:cs typeface="Arial"/>
              </a:rPr>
              <a:t>yêu </a:t>
            </a:r>
            <a:r>
              <a:rPr sz="2000" dirty="0">
                <a:latin typeface="Arial"/>
                <a:cs typeface="Arial"/>
              </a:rPr>
              <a:t>cầu </a:t>
            </a:r>
            <a:r>
              <a:rPr sz="2000" spc="-5" dirty="0">
                <a:latin typeface="Arial"/>
                <a:cs typeface="Arial"/>
              </a:rPr>
              <a:t>phần </a:t>
            </a:r>
            <a:r>
              <a:rPr sz="2000" dirty="0">
                <a:latin typeface="Arial"/>
                <a:cs typeface="Arial"/>
              </a:rPr>
              <a:t>mềm </a:t>
            </a:r>
            <a:r>
              <a:rPr sz="2000" spc="-5" dirty="0">
                <a:latin typeface="Arial"/>
                <a:cs typeface="Arial"/>
              </a:rPr>
              <a:t>xác định </a:t>
            </a:r>
            <a:r>
              <a:rPr sz="2000" dirty="0">
                <a:latin typeface="Arial"/>
                <a:cs typeface="Arial"/>
              </a:rPr>
              <a:t>&gt;&lt; Các </a:t>
            </a:r>
            <a:r>
              <a:rPr sz="2000" spc="-5" dirty="0">
                <a:latin typeface="Arial"/>
                <a:cs typeface="Arial"/>
              </a:rPr>
              <a:t>yêu </a:t>
            </a:r>
            <a:r>
              <a:rPr sz="2000" dirty="0">
                <a:latin typeface="Arial"/>
                <a:cs typeface="Arial"/>
              </a:rPr>
              <a:t>cầu </a:t>
            </a:r>
            <a:r>
              <a:rPr sz="2000" spc="-5" dirty="0">
                <a:latin typeface="Arial"/>
                <a:cs typeface="Arial"/>
              </a:rPr>
              <a:t>phần </a:t>
            </a:r>
            <a:r>
              <a:rPr sz="2000" dirty="0">
                <a:latin typeface="Arial"/>
                <a:cs typeface="Arial"/>
              </a:rPr>
              <a:t>mềm</a:t>
            </a:r>
            <a:r>
              <a:rPr sz="2000" spc="-145" dirty="0">
                <a:latin typeface="Arial"/>
                <a:cs typeface="Arial"/>
              </a:rPr>
              <a:t> </a:t>
            </a:r>
            <a:r>
              <a:rPr sz="2000" dirty="0">
                <a:latin typeface="Arial"/>
                <a:cs typeface="Arial"/>
              </a:rPr>
              <a:t>thay</a:t>
            </a:r>
            <a:endParaRPr sz="2000">
              <a:latin typeface="Arial"/>
              <a:cs typeface="Arial"/>
            </a:endParaRPr>
          </a:p>
          <a:p>
            <a:pPr marL="683260">
              <a:spcBef>
                <a:spcPts val="5"/>
              </a:spcBef>
            </a:pPr>
            <a:r>
              <a:rPr sz="2000" spc="-5" dirty="0">
                <a:latin typeface="Arial"/>
                <a:cs typeface="Arial"/>
              </a:rPr>
              <a:t>đổi </a:t>
            </a:r>
            <a:r>
              <a:rPr sz="2000" dirty="0">
                <a:latin typeface="Arial"/>
                <a:cs typeface="Arial"/>
              </a:rPr>
              <a:t>(nhanh</a:t>
            </a:r>
            <a:r>
              <a:rPr sz="2000" spc="-40" dirty="0">
                <a:latin typeface="Arial"/>
                <a:cs typeface="Arial"/>
              </a:rPr>
              <a:t> </a:t>
            </a:r>
            <a:r>
              <a:rPr sz="2000" spc="-5" dirty="0">
                <a:latin typeface="Arial"/>
                <a:cs typeface="Arial"/>
              </a:rPr>
              <a:t>chóng)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Hệ thống trọng yếu (critical) &gt;&lt; Hệ </a:t>
            </a:r>
            <a:r>
              <a:rPr sz="2000" spc="-5" dirty="0">
                <a:latin typeface="Arial"/>
                <a:cs typeface="Arial"/>
              </a:rPr>
              <a:t>thống nghiệp </a:t>
            </a:r>
            <a:r>
              <a:rPr sz="2000" dirty="0">
                <a:latin typeface="Arial"/>
                <a:cs typeface="Arial"/>
              </a:rPr>
              <a:t>vụ, kinh</a:t>
            </a:r>
            <a:r>
              <a:rPr sz="2000" spc="-195" dirty="0">
                <a:latin typeface="Arial"/>
                <a:cs typeface="Arial"/>
              </a:rPr>
              <a:t> </a:t>
            </a:r>
            <a:r>
              <a:rPr sz="2000" dirty="0">
                <a:latin typeface="Arial"/>
                <a:cs typeface="Arial"/>
              </a:rPr>
              <a:t>doanh</a:t>
            </a:r>
            <a:endParaRPr sz="2000">
              <a:latin typeface="Arial"/>
              <a:cs typeface="Arial"/>
            </a:endParaRPr>
          </a:p>
          <a:p>
            <a:pPr marL="355600" indent="-342900">
              <a:spcBef>
                <a:spcPts val="570"/>
              </a:spcBef>
              <a:buClr>
                <a:srgbClr val="CC9900"/>
              </a:buClr>
              <a:buSzPct val="64583"/>
              <a:buFont typeface="Wingdings"/>
              <a:buChar char="◼"/>
              <a:tabLst>
                <a:tab pos="354965" algn="l"/>
                <a:tab pos="355600" algn="l"/>
              </a:tabLst>
            </a:pPr>
            <a:r>
              <a:rPr sz="2400" dirty="0">
                <a:latin typeface="Arial"/>
                <a:cs typeface="Arial"/>
              </a:rPr>
              <a:t>Quy mô của </a:t>
            </a:r>
            <a:r>
              <a:rPr sz="2400" spc="-5" dirty="0">
                <a:latin typeface="Arial"/>
                <a:cs typeface="Arial"/>
              </a:rPr>
              <a:t>dự án PTPM, </a:t>
            </a:r>
            <a:r>
              <a:rPr sz="2400" dirty="0">
                <a:latin typeface="Arial"/>
                <a:cs typeface="Arial"/>
              </a:rPr>
              <a:t>Quy mô (nguồn </a:t>
            </a:r>
            <a:r>
              <a:rPr sz="2400" spc="-5" dirty="0">
                <a:latin typeface="Arial"/>
                <a:cs typeface="Arial"/>
              </a:rPr>
              <a:t>lực)</a:t>
            </a:r>
            <a:r>
              <a:rPr sz="2400" spc="40" dirty="0">
                <a:latin typeface="Arial"/>
                <a:cs typeface="Arial"/>
              </a:rPr>
              <a:t> </a:t>
            </a:r>
            <a:r>
              <a:rPr sz="2400" spc="-5" dirty="0">
                <a:latin typeface="Arial"/>
                <a:cs typeface="Arial"/>
              </a:rPr>
              <a:t>của</a:t>
            </a:r>
            <a:endParaRPr sz="2400">
              <a:latin typeface="Arial"/>
              <a:cs typeface="Arial"/>
            </a:endParaRPr>
          </a:p>
          <a:p>
            <a:pPr marL="355600">
              <a:spcBef>
                <a:spcPts val="5"/>
              </a:spcBef>
            </a:pPr>
            <a:r>
              <a:rPr sz="2400" spc="-5" dirty="0">
                <a:latin typeface="Arial"/>
                <a:cs typeface="Arial"/>
              </a:rPr>
              <a:t>nhóm </a:t>
            </a:r>
            <a:r>
              <a:rPr sz="2400" dirty="0">
                <a:latin typeface="Arial"/>
                <a:cs typeface="Arial"/>
              </a:rPr>
              <a:t>PTPM, Thời </a:t>
            </a:r>
            <a:r>
              <a:rPr sz="2400" spc="-5" dirty="0">
                <a:latin typeface="Arial"/>
                <a:cs typeface="Arial"/>
              </a:rPr>
              <a:t>gian </a:t>
            </a:r>
            <a:r>
              <a:rPr sz="2400" dirty="0">
                <a:latin typeface="Arial"/>
                <a:cs typeface="Arial"/>
              </a:rPr>
              <a:t>thực </a:t>
            </a:r>
            <a:r>
              <a:rPr sz="2400" spc="-5" dirty="0">
                <a:latin typeface="Arial"/>
                <a:cs typeface="Arial"/>
              </a:rPr>
              <a:t>hiện dự án</a:t>
            </a:r>
            <a:r>
              <a:rPr sz="2400" spc="55" dirty="0">
                <a:latin typeface="Arial"/>
                <a:cs typeface="Arial"/>
              </a:rPr>
              <a:t> </a:t>
            </a:r>
            <a:r>
              <a:rPr sz="2400" dirty="0">
                <a:latin typeface="Arial"/>
                <a:cs typeface="Arial"/>
              </a:rPr>
              <a:t>PTPM</a:t>
            </a:r>
            <a:endParaRPr sz="2400">
              <a:latin typeface="Arial"/>
              <a:cs typeface="Arial"/>
            </a:endParaRPr>
          </a:p>
          <a:p>
            <a:pPr marL="355600" indent="-342900">
              <a:spcBef>
                <a:spcPts val="575"/>
              </a:spcBef>
              <a:buClr>
                <a:srgbClr val="CC9900"/>
              </a:buClr>
              <a:buSzPct val="64583"/>
              <a:buFont typeface="Wingdings"/>
              <a:buChar char="◼"/>
              <a:tabLst>
                <a:tab pos="354965" algn="l"/>
                <a:tab pos="355600" algn="l"/>
              </a:tabLst>
            </a:pPr>
            <a:r>
              <a:rPr sz="2400" spc="-5" dirty="0">
                <a:latin typeface="Arial"/>
                <a:cs typeface="Arial"/>
              </a:rPr>
              <a:t>Các đặc điểm </a:t>
            </a:r>
            <a:r>
              <a:rPr sz="2400" dirty="0">
                <a:latin typeface="Arial"/>
                <a:cs typeface="Arial"/>
              </a:rPr>
              <a:t>của </a:t>
            </a:r>
            <a:r>
              <a:rPr sz="2400" spc="-5" dirty="0">
                <a:latin typeface="Arial"/>
                <a:cs typeface="Arial"/>
              </a:rPr>
              <a:t>nhóm</a:t>
            </a:r>
            <a:r>
              <a:rPr sz="2400" spc="50" dirty="0">
                <a:latin typeface="Arial"/>
                <a:cs typeface="Arial"/>
              </a:rPr>
              <a:t> </a:t>
            </a:r>
            <a:r>
              <a:rPr sz="2400" dirty="0">
                <a:latin typeface="Arial"/>
                <a:cs typeface="Arial"/>
              </a:rPr>
              <a:t>PTPM</a:t>
            </a:r>
            <a:endParaRPr sz="24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Kinh </a:t>
            </a:r>
            <a:r>
              <a:rPr sz="2000" spc="-5" dirty="0">
                <a:latin typeface="Arial"/>
                <a:cs typeface="Arial"/>
              </a:rPr>
              <a:t>nghiệm, Động </a:t>
            </a:r>
            <a:r>
              <a:rPr sz="2000" dirty="0">
                <a:latin typeface="Arial"/>
                <a:cs typeface="Arial"/>
              </a:rPr>
              <a:t>cơ (+ sự khuyến khích), Thái </a:t>
            </a:r>
            <a:r>
              <a:rPr sz="2000" spc="-5" dirty="0">
                <a:latin typeface="Arial"/>
                <a:cs typeface="Arial"/>
              </a:rPr>
              <a:t>độ làm việc</a:t>
            </a:r>
            <a:r>
              <a:rPr sz="2000" spc="-160" dirty="0">
                <a:latin typeface="Arial"/>
                <a:cs typeface="Arial"/>
              </a:rPr>
              <a:t> </a:t>
            </a:r>
            <a:r>
              <a:rPr sz="2000" dirty="0">
                <a:latin typeface="Arial"/>
                <a:cs typeface="Arial"/>
              </a:rPr>
              <a:t>(nỗ</a:t>
            </a:r>
            <a:endParaRPr sz="2000">
              <a:latin typeface="Arial"/>
              <a:cs typeface="Arial"/>
            </a:endParaRPr>
          </a:p>
          <a:p>
            <a:pPr marL="683260"/>
            <a:r>
              <a:rPr sz="2000" spc="-5" dirty="0">
                <a:latin typeface="Arial"/>
                <a:cs typeface="Arial"/>
              </a:rPr>
              <a:t>lực)</a:t>
            </a:r>
            <a:endParaRPr sz="2000">
              <a:latin typeface="Arial"/>
              <a:cs typeface="Arial"/>
            </a:endParaRPr>
          </a:p>
          <a:p>
            <a:pPr marL="355600" indent="-342900">
              <a:spcBef>
                <a:spcPts val="570"/>
              </a:spcBef>
              <a:buClr>
                <a:srgbClr val="CC9900"/>
              </a:buClr>
              <a:buSzPct val="64583"/>
              <a:buFont typeface="Wingdings"/>
              <a:buChar char="◼"/>
              <a:tabLst>
                <a:tab pos="354965" algn="l"/>
                <a:tab pos="355600" algn="l"/>
              </a:tabLst>
            </a:pPr>
            <a:r>
              <a:rPr sz="2400" dirty="0">
                <a:latin typeface="Arial"/>
                <a:cs typeface="Arial"/>
              </a:rPr>
              <a:t>Kinh </a:t>
            </a:r>
            <a:r>
              <a:rPr sz="2400" spc="-5" dirty="0">
                <a:latin typeface="Arial"/>
                <a:cs typeface="Arial"/>
              </a:rPr>
              <a:t>phí </a:t>
            </a:r>
            <a:r>
              <a:rPr sz="2400" dirty="0">
                <a:latin typeface="Arial"/>
                <a:cs typeface="Arial"/>
              </a:rPr>
              <a:t>thực </a:t>
            </a:r>
            <a:r>
              <a:rPr sz="2400" spc="-5" dirty="0">
                <a:latin typeface="Arial"/>
                <a:cs typeface="Arial"/>
              </a:rPr>
              <a:t>hiện dự án</a:t>
            </a:r>
            <a:r>
              <a:rPr sz="2400" spc="25" dirty="0">
                <a:latin typeface="Arial"/>
                <a:cs typeface="Arial"/>
              </a:rPr>
              <a:t> </a:t>
            </a:r>
            <a:r>
              <a:rPr sz="2400" dirty="0">
                <a:latin typeface="Arial"/>
                <a:cs typeface="Arial"/>
              </a:rPr>
              <a:t>PTPM</a:t>
            </a:r>
            <a:endParaRPr sz="240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13</a:t>
            </a:fld>
            <a:endParaRPr spc="-40" dirty="0"/>
          </a:p>
        </p:txBody>
      </p:sp>
    </p:spTree>
    <p:extLst>
      <p:ext uri="{BB962C8B-B14F-4D97-AF65-F5344CB8AC3E}">
        <p14:creationId xmlns:p14="http://schemas.microsoft.com/office/powerpoint/2010/main" val="2966916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644407"/>
          </a:xfrm>
          <a:prstGeom prst="rect">
            <a:avLst/>
          </a:prstGeom>
          <a:ln w="19811">
            <a:solidFill>
              <a:srgbClr val="CC9900"/>
            </a:solidFill>
          </a:ln>
        </p:spPr>
        <p:txBody>
          <a:bodyPr vert="horz" wrap="square" lIns="0" tIns="89535" rIns="0" bIns="0" rtlCol="0" anchor="t">
            <a:spAutoFit/>
          </a:bodyPr>
          <a:lstStyle/>
          <a:p>
            <a:pPr marL="166370">
              <a:spcBef>
                <a:spcPts val="705"/>
              </a:spcBef>
            </a:pPr>
            <a:r>
              <a:rPr spc="-120" dirty="0">
                <a:latin typeface="Times New Roman"/>
                <a:cs typeface="Times New Roman"/>
              </a:rPr>
              <a:t>Các </a:t>
            </a:r>
            <a:r>
              <a:rPr spc="-35" dirty="0">
                <a:latin typeface="Times New Roman"/>
                <a:cs typeface="Times New Roman"/>
              </a:rPr>
              <a:t>ho</a:t>
            </a:r>
            <a:r>
              <a:rPr spc="-35" dirty="0">
                <a:latin typeface="Arial"/>
                <a:cs typeface="Arial"/>
              </a:rPr>
              <a:t>ạ</a:t>
            </a:r>
            <a:r>
              <a:rPr spc="-35" dirty="0">
                <a:latin typeface="Times New Roman"/>
                <a:cs typeface="Times New Roman"/>
              </a:rPr>
              <a:t>t </a:t>
            </a:r>
            <a:r>
              <a:rPr spc="-65" dirty="0">
                <a:latin typeface="Times New Roman"/>
                <a:cs typeface="Times New Roman"/>
              </a:rPr>
              <a:t>đ</a:t>
            </a:r>
            <a:r>
              <a:rPr spc="-65" dirty="0">
                <a:latin typeface="Arial"/>
                <a:cs typeface="Arial"/>
              </a:rPr>
              <a:t>ộ</a:t>
            </a:r>
            <a:r>
              <a:rPr spc="-65" dirty="0">
                <a:latin typeface="Times New Roman"/>
                <a:cs typeface="Times New Roman"/>
              </a:rPr>
              <a:t>ng </a:t>
            </a:r>
            <a:r>
              <a:rPr spc="-150" dirty="0">
                <a:latin typeface="Times New Roman"/>
                <a:cs typeface="Times New Roman"/>
              </a:rPr>
              <a:t>c</a:t>
            </a:r>
            <a:r>
              <a:rPr spc="-150" dirty="0">
                <a:latin typeface="Arial"/>
                <a:cs typeface="Arial"/>
              </a:rPr>
              <a:t>ơ </a:t>
            </a:r>
            <a:r>
              <a:rPr spc="-65" dirty="0">
                <a:latin typeface="Times New Roman"/>
                <a:cs typeface="Times New Roman"/>
              </a:rPr>
              <a:t>b</a:t>
            </a:r>
            <a:r>
              <a:rPr spc="-65" dirty="0">
                <a:latin typeface="Arial"/>
                <a:cs typeface="Arial"/>
              </a:rPr>
              <a:t>ả</a:t>
            </a:r>
            <a:r>
              <a:rPr spc="-65" dirty="0">
                <a:latin typeface="Times New Roman"/>
                <a:cs typeface="Times New Roman"/>
              </a:rPr>
              <a:t>n </a:t>
            </a:r>
            <a:r>
              <a:rPr spc="-85" dirty="0">
                <a:latin typeface="Times New Roman"/>
                <a:cs typeface="Times New Roman"/>
              </a:rPr>
              <a:t>c</a:t>
            </a:r>
            <a:r>
              <a:rPr spc="-85" dirty="0">
                <a:latin typeface="Arial"/>
                <a:cs typeface="Arial"/>
              </a:rPr>
              <a:t>ủ</a:t>
            </a:r>
            <a:r>
              <a:rPr spc="-85" dirty="0">
                <a:latin typeface="Times New Roman"/>
                <a:cs typeface="Times New Roman"/>
              </a:rPr>
              <a:t>a </a:t>
            </a:r>
            <a:r>
              <a:rPr spc="-55" dirty="0">
                <a:latin typeface="Times New Roman"/>
                <a:cs typeface="Times New Roman"/>
              </a:rPr>
              <a:t>Quy </a:t>
            </a:r>
            <a:r>
              <a:rPr spc="-15" dirty="0">
                <a:latin typeface="Times New Roman"/>
                <a:cs typeface="Times New Roman"/>
              </a:rPr>
              <a:t>trình</a:t>
            </a:r>
            <a:r>
              <a:rPr spc="475" dirty="0">
                <a:latin typeface="Times New Roman"/>
                <a:cs typeface="Times New Roman"/>
              </a:rPr>
              <a:t> </a:t>
            </a:r>
            <a:r>
              <a:rPr spc="-40" dirty="0">
                <a:latin typeface="Times New Roman"/>
                <a:cs typeface="Times New Roman"/>
              </a:rPr>
              <a:t>PTPM</a:t>
            </a:r>
            <a:endParaRPr>
              <a:latin typeface="Times New Roman"/>
              <a:cs typeface="Times New Roman"/>
            </a:endParaRPr>
          </a:p>
        </p:txBody>
      </p:sp>
      <p:sp>
        <p:nvSpPr>
          <p:cNvPr id="3" name="object 3"/>
          <p:cNvSpPr txBox="1"/>
          <p:nvPr/>
        </p:nvSpPr>
        <p:spPr>
          <a:xfrm>
            <a:off x="2059940" y="1473834"/>
            <a:ext cx="7512684" cy="3653154"/>
          </a:xfrm>
          <a:prstGeom prst="rect">
            <a:avLst/>
          </a:prstGeom>
        </p:spPr>
        <p:txBody>
          <a:bodyPr vert="horz" wrap="square" lIns="0" tIns="165100" rIns="0" bIns="0" rtlCol="0">
            <a:spAutoFit/>
          </a:bodyPr>
          <a:lstStyle/>
          <a:p>
            <a:pPr marL="355600" indent="-342900">
              <a:spcBef>
                <a:spcPts val="1300"/>
              </a:spcBef>
              <a:buClr>
                <a:srgbClr val="CC9900"/>
              </a:buClr>
              <a:buSzPct val="64583"/>
              <a:buFont typeface="Wingdings"/>
              <a:buChar char="◼"/>
              <a:tabLst>
                <a:tab pos="354965" algn="l"/>
                <a:tab pos="355600" algn="l"/>
              </a:tabLst>
            </a:pPr>
            <a:r>
              <a:rPr sz="2400" dirty="0">
                <a:latin typeface="Arial"/>
                <a:cs typeface="Arial"/>
              </a:rPr>
              <a:t>Phân tích tính khả thi </a:t>
            </a:r>
            <a:r>
              <a:rPr sz="2400" spc="-5" dirty="0">
                <a:latin typeface="Arial"/>
                <a:cs typeface="Arial"/>
              </a:rPr>
              <a:t>(Feasibility</a:t>
            </a:r>
            <a:r>
              <a:rPr sz="2400" spc="10" dirty="0">
                <a:latin typeface="Arial"/>
                <a:cs typeface="Arial"/>
              </a:rPr>
              <a:t> </a:t>
            </a:r>
            <a:r>
              <a:rPr sz="2400" spc="-5" dirty="0">
                <a:latin typeface="Arial"/>
                <a:cs typeface="Arial"/>
              </a:rPr>
              <a:t>study)</a:t>
            </a:r>
            <a:endParaRPr sz="240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dirty="0">
                <a:latin typeface="Arial"/>
                <a:cs typeface="Arial"/>
              </a:rPr>
              <a:t>Phân tích và </a:t>
            </a:r>
            <a:r>
              <a:rPr sz="2400" spc="-5" dirty="0">
                <a:latin typeface="Arial"/>
                <a:cs typeface="Arial"/>
              </a:rPr>
              <a:t>đặc </a:t>
            </a:r>
            <a:r>
              <a:rPr sz="2400" dirty="0">
                <a:latin typeface="Arial"/>
                <a:cs typeface="Arial"/>
              </a:rPr>
              <a:t>tả yêu cầu </a:t>
            </a:r>
            <a:r>
              <a:rPr sz="2400" spc="-5" dirty="0">
                <a:latin typeface="Arial"/>
                <a:cs typeface="Arial"/>
              </a:rPr>
              <a:t>(Requirements</a:t>
            </a:r>
            <a:r>
              <a:rPr sz="2400" spc="25" dirty="0">
                <a:latin typeface="Arial"/>
                <a:cs typeface="Arial"/>
              </a:rPr>
              <a:t> </a:t>
            </a:r>
            <a:r>
              <a:rPr sz="2400" spc="-5" dirty="0">
                <a:latin typeface="Arial"/>
                <a:cs typeface="Arial"/>
              </a:rPr>
              <a:t>analysis)</a:t>
            </a:r>
            <a:endParaRPr sz="240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dirty="0">
                <a:latin typeface="Arial"/>
                <a:cs typeface="Arial"/>
              </a:rPr>
              <a:t>Thiết kế</a:t>
            </a:r>
            <a:r>
              <a:rPr sz="2400" spc="5" dirty="0">
                <a:latin typeface="Arial"/>
                <a:cs typeface="Arial"/>
              </a:rPr>
              <a:t> </a:t>
            </a:r>
            <a:r>
              <a:rPr sz="2400" dirty="0">
                <a:latin typeface="Arial"/>
                <a:cs typeface="Arial"/>
              </a:rPr>
              <a:t>(Design)</a:t>
            </a:r>
            <a:endParaRPr sz="240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dirty="0">
                <a:latin typeface="Arial"/>
                <a:cs typeface="Arial"/>
              </a:rPr>
              <a:t>Thực </a:t>
            </a:r>
            <a:r>
              <a:rPr sz="2400" spc="-5" dirty="0">
                <a:latin typeface="Arial"/>
                <a:cs typeface="Arial"/>
              </a:rPr>
              <a:t>hiện, </a:t>
            </a:r>
            <a:r>
              <a:rPr sz="2400" dirty="0">
                <a:latin typeface="Arial"/>
                <a:cs typeface="Arial"/>
              </a:rPr>
              <a:t>cài </a:t>
            </a:r>
            <a:r>
              <a:rPr sz="2400" spc="-5" dirty="0">
                <a:latin typeface="Arial"/>
                <a:cs typeface="Arial"/>
              </a:rPr>
              <a:t>đặt</a:t>
            </a:r>
            <a:r>
              <a:rPr sz="2400" spc="20" dirty="0">
                <a:latin typeface="Arial"/>
                <a:cs typeface="Arial"/>
              </a:rPr>
              <a:t> </a:t>
            </a:r>
            <a:r>
              <a:rPr sz="2400" spc="-5" dirty="0">
                <a:latin typeface="Arial"/>
                <a:cs typeface="Arial"/>
              </a:rPr>
              <a:t>(Implementation)</a:t>
            </a:r>
            <a:endParaRPr sz="240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spc="-5" dirty="0">
                <a:latin typeface="Arial"/>
                <a:cs typeface="Arial"/>
              </a:rPr>
              <a:t>Kiểm </a:t>
            </a:r>
            <a:r>
              <a:rPr sz="2400" dirty="0">
                <a:latin typeface="Arial"/>
                <a:cs typeface="Arial"/>
              </a:rPr>
              <a:t>thử</a:t>
            </a:r>
            <a:r>
              <a:rPr sz="2400" spc="15" dirty="0">
                <a:latin typeface="Arial"/>
                <a:cs typeface="Arial"/>
              </a:rPr>
              <a:t> </a:t>
            </a:r>
            <a:r>
              <a:rPr sz="2400" dirty="0">
                <a:latin typeface="Arial"/>
                <a:cs typeface="Arial"/>
              </a:rPr>
              <a:t>(Testing)</a:t>
            </a:r>
            <a:endParaRPr sz="2400">
              <a:latin typeface="Arial"/>
              <a:cs typeface="Arial"/>
            </a:endParaRPr>
          </a:p>
          <a:p>
            <a:pPr marL="355600" indent="-342900">
              <a:spcBef>
                <a:spcPts val="1205"/>
              </a:spcBef>
              <a:buClr>
                <a:srgbClr val="CC9900"/>
              </a:buClr>
              <a:buSzPct val="64583"/>
              <a:buFont typeface="Wingdings"/>
              <a:buChar char="◼"/>
              <a:tabLst>
                <a:tab pos="354965" algn="l"/>
                <a:tab pos="355600" algn="l"/>
              </a:tabLst>
            </a:pPr>
            <a:r>
              <a:rPr sz="2400" spc="-5" dirty="0">
                <a:latin typeface="Arial"/>
                <a:cs typeface="Arial"/>
              </a:rPr>
              <a:t>Triển khai</a:t>
            </a:r>
            <a:r>
              <a:rPr sz="2400" spc="5" dirty="0">
                <a:latin typeface="Arial"/>
                <a:cs typeface="Arial"/>
              </a:rPr>
              <a:t> </a:t>
            </a:r>
            <a:r>
              <a:rPr sz="2400" spc="-5" dirty="0">
                <a:latin typeface="Arial"/>
                <a:cs typeface="Arial"/>
              </a:rPr>
              <a:t>(Deployment)</a:t>
            </a:r>
            <a:endParaRPr sz="240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dirty="0">
                <a:latin typeface="Arial"/>
                <a:cs typeface="Arial"/>
              </a:rPr>
              <a:t>Bảo trì</a:t>
            </a:r>
            <a:r>
              <a:rPr sz="2400" spc="-10" dirty="0">
                <a:latin typeface="Arial"/>
                <a:cs typeface="Arial"/>
              </a:rPr>
              <a:t> </a:t>
            </a:r>
            <a:r>
              <a:rPr sz="2400" spc="-5" dirty="0">
                <a:latin typeface="Arial"/>
                <a:cs typeface="Arial"/>
              </a:rPr>
              <a:t>(Maintenance)</a:t>
            </a:r>
            <a:endParaRPr sz="2400">
              <a:latin typeface="Arial"/>
              <a:cs typeface="Arial"/>
            </a:endParaRPr>
          </a:p>
        </p:txBody>
      </p:sp>
      <p:sp>
        <p:nvSpPr>
          <p:cNvPr id="8" name="object 8"/>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14</a:t>
            </a:fld>
            <a:endParaRPr spc="-40" dirty="0"/>
          </a:p>
        </p:txBody>
      </p:sp>
    </p:spTree>
    <p:extLst>
      <p:ext uri="{BB962C8B-B14F-4D97-AF65-F5344CB8AC3E}">
        <p14:creationId xmlns:p14="http://schemas.microsoft.com/office/powerpoint/2010/main" val="2136516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02115"/>
          </a:xfrm>
          <a:prstGeom prst="rect">
            <a:avLst/>
          </a:prstGeom>
          <a:ln w="19811">
            <a:solidFill>
              <a:srgbClr val="CC9900"/>
            </a:solidFill>
          </a:ln>
        </p:spPr>
        <p:txBody>
          <a:bodyPr vert="horz" wrap="square" lIns="0" tIns="85725" rIns="0" bIns="0" rtlCol="0" anchor="t">
            <a:spAutoFit/>
          </a:bodyPr>
          <a:lstStyle/>
          <a:p>
            <a:pPr marL="166370">
              <a:spcBef>
                <a:spcPts val="675"/>
              </a:spcBef>
            </a:pPr>
            <a:r>
              <a:rPr sz="4000" spc="-95" dirty="0">
                <a:latin typeface="Times New Roman"/>
                <a:cs typeface="Times New Roman"/>
              </a:rPr>
              <a:t>M</a:t>
            </a:r>
            <a:r>
              <a:rPr sz="4000" spc="-95" dirty="0">
                <a:latin typeface="Arial"/>
                <a:cs typeface="Arial"/>
              </a:rPr>
              <a:t>ộ</a:t>
            </a:r>
            <a:r>
              <a:rPr sz="4000" spc="-95" dirty="0">
                <a:latin typeface="Times New Roman"/>
                <a:cs typeface="Times New Roman"/>
              </a:rPr>
              <a:t>t </a:t>
            </a:r>
            <a:r>
              <a:rPr sz="4000" spc="-110" dirty="0">
                <a:latin typeface="Times New Roman"/>
                <a:cs typeface="Times New Roman"/>
              </a:rPr>
              <a:t>s</a:t>
            </a:r>
            <a:r>
              <a:rPr sz="4000" spc="-110" dirty="0">
                <a:latin typeface="Arial"/>
                <a:cs typeface="Arial"/>
              </a:rPr>
              <a:t>ố </a:t>
            </a:r>
            <a:r>
              <a:rPr sz="4000" spc="-145" dirty="0">
                <a:latin typeface="Times New Roman"/>
                <a:cs typeface="Times New Roman"/>
              </a:rPr>
              <a:t>quy </a:t>
            </a:r>
            <a:r>
              <a:rPr sz="4000" spc="-15" dirty="0">
                <a:latin typeface="Times New Roman"/>
                <a:cs typeface="Times New Roman"/>
              </a:rPr>
              <a:t>trình </a:t>
            </a:r>
            <a:r>
              <a:rPr sz="4000" spc="-45" dirty="0">
                <a:latin typeface="Times New Roman"/>
                <a:cs typeface="Times New Roman"/>
              </a:rPr>
              <a:t>PTPM </a:t>
            </a:r>
            <a:r>
              <a:rPr sz="4000" spc="-10" dirty="0">
                <a:latin typeface="Times New Roman"/>
                <a:cs typeface="Times New Roman"/>
              </a:rPr>
              <a:t>thông</a:t>
            </a:r>
            <a:r>
              <a:rPr sz="4000" spc="310" dirty="0">
                <a:latin typeface="Times New Roman"/>
                <a:cs typeface="Times New Roman"/>
              </a:rPr>
              <a:t> </a:t>
            </a:r>
            <a:r>
              <a:rPr sz="4000" spc="-60" dirty="0">
                <a:latin typeface="Times New Roman"/>
                <a:cs typeface="Times New Roman"/>
              </a:rPr>
              <a:t>d</a:t>
            </a:r>
            <a:r>
              <a:rPr sz="4000" spc="-60" dirty="0">
                <a:latin typeface="Arial"/>
                <a:cs typeface="Arial"/>
              </a:rPr>
              <a:t>ụ</a:t>
            </a:r>
            <a:r>
              <a:rPr sz="4000" spc="-60" dirty="0">
                <a:latin typeface="Times New Roman"/>
                <a:cs typeface="Times New Roman"/>
              </a:rPr>
              <a:t>ng</a:t>
            </a:r>
            <a:endParaRPr sz="4000">
              <a:latin typeface="Times New Roman"/>
              <a:cs typeface="Times New Roman"/>
            </a:endParaRPr>
          </a:p>
        </p:txBody>
      </p:sp>
      <p:sp>
        <p:nvSpPr>
          <p:cNvPr id="3" name="object 3"/>
          <p:cNvSpPr txBox="1"/>
          <p:nvPr/>
        </p:nvSpPr>
        <p:spPr>
          <a:xfrm>
            <a:off x="2059940" y="1531747"/>
            <a:ext cx="7378700" cy="2769235"/>
          </a:xfrm>
          <a:prstGeom prst="rect">
            <a:avLst/>
          </a:prstGeom>
        </p:spPr>
        <p:txBody>
          <a:bodyPr vert="horz" wrap="square" lIns="0" tIns="104139" rIns="0" bIns="0" rtlCol="0">
            <a:spAutoFit/>
          </a:bodyPr>
          <a:lstStyle/>
          <a:p>
            <a:pPr marL="355600" indent="-342900">
              <a:spcBef>
                <a:spcPts val="819"/>
              </a:spcBef>
              <a:buClr>
                <a:srgbClr val="CC9900"/>
              </a:buClr>
              <a:buSzPct val="65000"/>
              <a:buFont typeface="Wingdings"/>
              <a:buChar char="◼"/>
              <a:tabLst>
                <a:tab pos="354965" algn="l"/>
                <a:tab pos="355600" algn="l"/>
              </a:tabLst>
            </a:pPr>
            <a:r>
              <a:rPr sz="3000" dirty="0">
                <a:latin typeface="Arial"/>
                <a:cs typeface="Arial"/>
              </a:rPr>
              <a:t>Mô </a:t>
            </a:r>
            <a:r>
              <a:rPr sz="3000" spc="-5" dirty="0">
                <a:latin typeface="Arial"/>
                <a:cs typeface="Arial"/>
              </a:rPr>
              <a:t>hình </a:t>
            </a:r>
            <a:r>
              <a:rPr sz="3000" dirty="0">
                <a:latin typeface="Arial"/>
                <a:cs typeface="Arial"/>
              </a:rPr>
              <a:t>thác </a:t>
            </a:r>
            <a:r>
              <a:rPr sz="3000" spc="-5" dirty="0">
                <a:latin typeface="Arial"/>
                <a:cs typeface="Arial"/>
              </a:rPr>
              <a:t>nước </a:t>
            </a:r>
            <a:r>
              <a:rPr sz="3000" dirty="0">
                <a:latin typeface="Arial"/>
                <a:cs typeface="Arial"/>
              </a:rPr>
              <a:t>(Waterfall</a:t>
            </a:r>
            <a:r>
              <a:rPr sz="3000" spc="-5" dirty="0">
                <a:latin typeface="Arial"/>
                <a:cs typeface="Arial"/>
              </a:rPr>
              <a:t> </a:t>
            </a:r>
            <a:r>
              <a:rPr sz="3000" dirty="0">
                <a:latin typeface="Arial"/>
                <a:cs typeface="Arial"/>
              </a:rPr>
              <a:t>model)</a:t>
            </a:r>
            <a:endParaRPr sz="3000">
              <a:latin typeface="Arial"/>
              <a:cs typeface="Arial"/>
            </a:endParaRPr>
          </a:p>
          <a:p>
            <a:pPr marL="355600" indent="-342900">
              <a:spcBef>
                <a:spcPts val="720"/>
              </a:spcBef>
              <a:buClr>
                <a:srgbClr val="CC9900"/>
              </a:buClr>
              <a:buSzPct val="65000"/>
              <a:buFont typeface="Wingdings"/>
              <a:buChar char="◼"/>
              <a:tabLst>
                <a:tab pos="354965" algn="l"/>
                <a:tab pos="355600" algn="l"/>
              </a:tabLst>
            </a:pPr>
            <a:r>
              <a:rPr sz="3000" dirty="0">
                <a:latin typeface="Arial"/>
                <a:cs typeface="Arial"/>
              </a:rPr>
              <a:t>Mô </a:t>
            </a:r>
            <a:r>
              <a:rPr sz="3000" spc="-5" dirty="0">
                <a:latin typeface="Arial"/>
                <a:cs typeface="Arial"/>
              </a:rPr>
              <a:t>hình nguyên </a:t>
            </a:r>
            <a:r>
              <a:rPr sz="3000" dirty="0">
                <a:latin typeface="Arial"/>
                <a:cs typeface="Arial"/>
              </a:rPr>
              <a:t>mẫu (Prototyping</a:t>
            </a:r>
            <a:r>
              <a:rPr sz="3000" spc="-90" dirty="0">
                <a:latin typeface="Arial"/>
                <a:cs typeface="Arial"/>
              </a:rPr>
              <a:t> </a:t>
            </a:r>
            <a:r>
              <a:rPr sz="3000" dirty="0">
                <a:latin typeface="Arial"/>
                <a:cs typeface="Arial"/>
              </a:rPr>
              <a:t>model)</a:t>
            </a:r>
            <a:endParaRPr sz="3000">
              <a:latin typeface="Arial"/>
              <a:cs typeface="Arial"/>
            </a:endParaRPr>
          </a:p>
          <a:p>
            <a:pPr marL="355600" indent="-342900">
              <a:spcBef>
                <a:spcPts val="720"/>
              </a:spcBef>
              <a:buClr>
                <a:srgbClr val="CC9900"/>
              </a:buClr>
              <a:buSzPct val="65000"/>
              <a:buFont typeface="Wingdings"/>
              <a:buChar char="◼"/>
              <a:tabLst>
                <a:tab pos="354965" algn="l"/>
                <a:tab pos="355600" algn="l"/>
              </a:tabLst>
            </a:pPr>
            <a:r>
              <a:rPr sz="3000" dirty="0">
                <a:latin typeface="Arial"/>
                <a:cs typeface="Arial"/>
              </a:rPr>
              <a:t>Mô </a:t>
            </a:r>
            <a:r>
              <a:rPr sz="3000" spc="-5" dirty="0">
                <a:latin typeface="Arial"/>
                <a:cs typeface="Arial"/>
              </a:rPr>
              <a:t>hình </a:t>
            </a:r>
            <a:r>
              <a:rPr sz="3000" dirty="0">
                <a:latin typeface="Arial"/>
                <a:cs typeface="Arial"/>
              </a:rPr>
              <a:t>xoắn </a:t>
            </a:r>
            <a:r>
              <a:rPr sz="3000" spc="-5" dirty="0">
                <a:latin typeface="Arial"/>
                <a:cs typeface="Arial"/>
              </a:rPr>
              <a:t>ốc </a:t>
            </a:r>
            <a:r>
              <a:rPr sz="3000" dirty="0">
                <a:latin typeface="Arial"/>
                <a:cs typeface="Arial"/>
              </a:rPr>
              <a:t>(Spiral</a:t>
            </a:r>
            <a:r>
              <a:rPr sz="3000" spc="-90" dirty="0">
                <a:latin typeface="Arial"/>
                <a:cs typeface="Arial"/>
              </a:rPr>
              <a:t> </a:t>
            </a:r>
            <a:r>
              <a:rPr sz="3000" dirty="0">
                <a:latin typeface="Arial"/>
                <a:cs typeface="Arial"/>
              </a:rPr>
              <a:t>model)</a:t>
            </a:r>
            <a:endParaRPr sz="3000">
              <a:latin typeface="Arial"/>
              <a:cs typeface="Arial"/>
            </a:endParaRPr>
          </a:p>
          <a:p>
            <a:pPr marL="355600" indent="-342900">
              <a:spcBef>
                <a:spcPts val="720"/>
              </a:spcBef>
              <a:buClr>
                <a:srgbClr val="CC9900"/>
              </a:buClr>
              <a:buSzPct val="65000"/>
              <a:buFont typeface="Wingdings"/>
              <a:buChar char="◼"/>
              <a:tabLst>
                <a:tab pos="354965" algn="l"/>
                <a:tab pos="355600" algn="l"/>
              </a:tabLst>
            </a:pPr>
            <a:r>
              <a:rPr sz="3000" dirty="0">
                <a:latin typeface="Arial"/>
                <a:cs typeface="Arial"/>
              </a:rPr>
              <a:t>Mô </a:t>
            </a:r>
            <a:r>
              <a:rPr sz="3000" spc="-5" dirty="0">
                <a:latin typeface="Arial"/>
                <a:cs typeface="Arial"/>
              </a:rPr>
              <a:t>hình nhanh lẹ </a:t>
            </a:r>
            <a:r>
              <a:rPr sz="3000" dirty="0">
                <a:latin typeface="Arial"/>
                <a:cs typeface="Arial"/>
              </a:rPr>
              <a:t>(Agile</a:t>
            </a:r>
            <a:r>
              <a:rPr sz="3000" spc="-90" dirty="0">
                <a:latin typeface="Arial"/>
                <a:cs typeface="Arial"/>
              </a:rPr>
              <a:t> </a:t>
            </a:r>
            <a:r>
              <a:rPr sz="3000" dirty="0">
                <a:latin typeface="Arial"/>
                <a:cs typeface="Arial"/>
              </a:rPr>
              <a:t>model)</a:t>
            </a:r>
            <a:endParaRPr sz="3000">
              <a:latin typeface="Arial"/>
              <a:cs typeface="Arial"/>
            </a:endParaRPr>
          </a:p>
          <a:p>
            <a:pPr marL="355600" indent="-342900">
              <a:spcBef>
                <a:spcPts val="720"/>
              </a:spcBef>
              <a:buClr>
                <a:srgbClr val="CC9900"/>
              </a:buClr>
              <a:buSzPct val="65000"/>
              <a:buFont typeface="Wingdings"/>
              <a:buChar char="◼"/>
              <a:tabLst>
                <a:tab pos="354965" algn="l"/>
                <a:tab pos="355600" algn="l"/>
              </a:tabLst>
            </a:pPr>
            <a:r>
              <a:rPr sz="3000" dirty="0">
                <a:latin typeface="Arial"/>
                <a:cs typeface="Arial"/>
              </a:rPr>
              <a:t>Mô </a:t>
            </a:r>
            <a:r>
              <a:rPr sz="3000" spc="-5" dirty="0">
                <a:latin typeface="Arial"/>
                <a:cs typeface="Arial"/>
              </a:rPr>
              <a:t>hình hợp nhất (Unified</a:t>
            </a:r>
            <a:r>
              <a:rPr sz="3000" spc="-40" dirty="0">
                <a:latin typeface="Arial"/>
                <a:cs typeface="Arial"/>
              </a:rPr>
              <a:t> </a:t>
            </a:r>
            <a:r>
              <a:rPr sz="3000" dirty="0">
                <a:latin typeface="Arial"/>
                <a:cs typeface="Arial"/>
              </a:rPr>
              <a:t>model)</a:t>
            </a:r>
            <a:endParaRPr sz="3000">
              <a:latin typeface="Arial"/>
              <a:cs typeface="Arial"/>
            </a:endParaRPr>
          </a:p>
        </p:txBody>
      </p:sp>
      <p:sp>
        <p:nvSpPr>
          <p:cNvPr id="8" name="object 8"/>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15</a:t>
            </a:fld>
            <a:endParaRPr spc="-40" dirty="0"/>
          </a:p>
        </p:txBody>
      </p:sp>
    </p:spTree>
    <p:extLst>
      <p:ext uri="{BB962C8B-B14F-4D97-AF65-F5344CB8AC3E}">
        <p14:creationId xmlns:p14="http://schemas.microsoft.com/office/powerpoint/2010/main" val="79287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45" dirty="0">
                <a:latin typeface="Times New Roman"/>
                <a:cs typeface="Times New Roman"/>
              </a:rPr>
              <a:t>thác </a:t>
            </a:r>
            <a:r>
              <a:rPr sz="4200" spc="-125" dirty="0">
                <a:latin typeface="Times New Roman"/>
                <a:cs typeface="Times New Roman"/>
              </a:rPr>
              <a:t>n</a:t>
            </a:r>
            <a:r>
              <a:rPr sz="4200" spc="-125" dirty="0">
                <a:latin typeface="Arial"/>
                <a:cs typeface="Arial"/>
              </a:rPr>
              <a:t>ướ</a:t>
            </a:r>
            <a:r>
              <a:rPr sz="4200" spc="-125" dirty="0">
                <a:latin typeface="Times New Roman"/>
                <a:cs typeface="Times New Roman"/>
              </a:rPr>
              <a:t>c (Waterfall</a:t>
            </a:r>
            <a:r>
              <a:rPr sz="4200" spc="18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4" name="object 4"/>
          <p:cNvSpPr txBox="1"/>
          <p:nvPr/>
        </p:nvSpPr>
        <p:spPr>
          <a:xfrm>
            <a:off x="2286762" y="1349502"/>
            <a:ext cx="1524000" cy="616836"/>
          </a:xfrm>
          <a:prstGeom prst="rect">
            <a:avLst/>
          </a:prstGeom>
          <a:solidFill>
            <a:srgbClr val="CC9900">
              <a:alpha val="50195"/>
            </a:srgbClr>
          </a:solidFill>
          <a:ln w="25908">
            <a:solidFill>
              <a:srgbClr val="006633"/>
            </a:solidFill>
          </a:ln>
        </p:spPr>
        <p:txBody>
          <a:bodyPr vert="horz" wrap="square" lIns="0" tIns="62230" rIns="0" bIns="0" rtlCol="0">
            <a:spAutoFit/>
          </a:bodyPr>
          <a:lstStyle/>
          <a:p>
            <a:pPr marL="277495">
              <a:spcBef>
                <a:spcPts val="490"/>
              </a:spcBef>
            </a:pPr>
            <a:r>
              <a:rPr spc="-5" dirty="0">
                <a:latin typeface="Arial"/>
                <a:cs typeface="Arial"/>
              </a:rPr>
              <a:t>Phân</a:t>
            </a:r>
            <a:r>
              <a:rPr spc="-15" dirty="0">
                <a:latin typeface="Arial"/>
                <a:cs typeface="Arial"/>
              </a:rPr>
              <a:t> </a:t>
            </a:r>
            <a:r>
              <a:rPr dirty="0">
                <a:latin typeface="Arial"/>
                <a:cs typeface="Arial"/>
              </a:rPr>
              <a:t>tích</a:t>
            </a:r>
            <a:endParaRPr>
              <a:latin typeface="Arial"/>
              <a:cs typeface="Arial"/>
            </a:endParaRPr>
          </a:p>
          <a:p>
            <a:pPr marL="202565">
              <a:spcBef>
                <a:spcPts val="5"/>
              </a:spcBef>
            </a:pPr>
            <a:r>
              <a:rPr dirty="0">
                <a:latin typeface="Arial"/>
                <a:cs typeface="Arial"/>
              </a:rPr>
              <a:t>tính khả</a:t>
            </a:r>
            <a:r>
              <a:rPr spc="-50" dirty="0">
                <a:latin typeface="Arial"/>
                <a:cs typeface="Arial"/>
              </a:rPr>
              <a:t> </a:t>
            </a:r>
            <a:r>
              <a:rPr spc="-5" dirty="0">
                <a:latin typeface="Arial"/>
                <a:cs typeface="Arial"/>
              </a:rPr>
              <a:t>thi</a:t>
            </a:r>
            <a:endParaRPr>
              <a:latin typeface="Arial"/>
              <a:cs typeface="Arial"/>
            </a:endParaRPr>
          </a:p>
        </p:txBody>
      </p:sp>
      <p:sp>
        <p:nvSpPr>
          <p:cNvPr id="5" name="object 5"/>
          <p:cNvSpPr txBox="1"/>
          <p:nvPr/>
        </p:nvSpPr>
        <p:spPr>
          <a:xfrm>
            <a:off x="3734561" y="2373630"/>
            <a:ext cx="1905000" cy="617477"/>
          </a:xfrm>
          <a:prstGeom prst="rect">
            <a:avLst/>
          </a:prstGeom>
          <a:solidFill>
            <a:srgbClr val="CC9900">
              <a:alpha val="50195"/>
            </a:srgbClr>
          </a:solidFill>
          <a:ln w="25907">
            <a:solidFill>
              <a:srgbClr val="006633"/>
            </a:solidFill>
          </a:ln>
        </p:spPr>
        <p:txBody>
          <a:bodyPr vert="horz" wrap="square" lIns="0" tIns="62865" rIns="0" bIns="0" rtlCol="0">
            <a:spAutoFit/>
          </a:bodyPr>
          <a:lstStyle/>
          <a:p>
            <a:pPr marL="424815" marR="95885" indent="-325120">
              <a:spcBef>
                <a:spcPts val="495"/>
              </a:spcBef>
            </a:pPr>
            <a:r>
              <a:rPr spc="-5" dirty="0">
                <a:latin typeface="Arial"/>
                <a:cs typeface="Arial"/>
              </a:rPr>
              <a:t>Phân </a:t>
            </a:r>
            <a:r>
              <a:rPr dirty="0">
                <a:latin typeface="Arial"/>
                <a:cs typeface="Arial"/>
              </a:rPr>
              <a:t>tích </a:t>
            </a:r>
            <a:r>
              <a:rPr spc="-5" dirty="0">
                <a:latin typeface="Arial"/>
                <a:cs typeface="Arial"/>
              </a:rPr>
              <a:t>và</a:t>
            </a:r>
            <a:r>
              <a:rPr spc="-85" dirty="0">
                <a:latin typeface="Arial"/>
                <a:cs typeface="Arial"/>
              </a:rPr>
              <a:t> </a:t>
            </a:r>
            <a:r>
              <a:rPr spc="-10" dirty="0">
                <a:latin typeface="Arial"/>
                <a:cs typeface="Arial"/>
              </a:rPr>
              <a:t>đặc  </a:t>
            </a:r>
            <a:r>
              <a:rPr dirty="0">
                <a:latin typeface="Arial"/>
                <a:cs typeface="Arial"/>
              </a:rPr>
              <a:t>tả </a:t>
            </a:r>
            <a:r>
              <a:rPr spc="-10" dirty="0">
                <a:latin typeface="Arial"/>
                <a:cs typeface="Arial"/>
              </a:rPr>
              <a:t>yêu</a:t>
            </a:r>
            <a:r>
              <a:rPr spc="-20" dirty="0">
                <a:latin typeface="Arial"/>
                <a:cs typeface="Arial"/>
              </a:rPr>
              <a:t> </a:t>
            </a:r>
            <a:r>
              <a:rPr dirty="0">
                <a:latin typeface="Arial"/>
                <a:cs typeface="Arial"/>
              </a:rPr>
              <a:t>cầu</a:t>
            </a:r>
            <a:endParaRPr>
              <a:latin typeface="Arial"/>
              <a:cs typeface="Arial"/>
            </a:endParaRPr>
          </a:p>
        </p:txBody>
      </p:sp>
      <p:sp>
        <p:nvSpPr>
          <p:cNvPr id="6" name="object 6"/>
          <p:cNvSpPr txBox="1"/>
          <p:nvPr/>
        </p:nvSpPr>
        <p:spPr>
          <a:xfrm>
            <a:off x="5410961" y="3428238"/>
            <a:ext cx="1447800" cy="478336"/>
          </a:xfrm>
          <a:prstGeom prst="rect">
            <a:avLst/>
          </a:prstGeom>
          <a:solidFill>
            <a:srgbClr val="CC9900">
              <a:alpha val="50195"/>
            </a:srgbClr>
          </a:solidFill>
          <a:ln w="25907">
            <a:solidFill>
              <a:srgbClr val="006633"/>
            </a:solidFill>
          </a:ln>
        </p:spPr>
        <p:txBody>
          <a:bodyPr vert="horz" wrap="square" lIns="0" tIns="199390" rIns="0" bIns="0" rtlCol="0">
            <a:spAutoFit/>
          </a:bodyPr>
          <a:lstStyle/>
          <a:p>
            <a:pPr marL="317500">
              <a:spcBef>
                <a:spcPts val="1570"/>
              </a:spcBef>
            </a:pPr>
            <a:r>
              <a:rPr spc="-5" dirty="0">
                <a:latin typeface="Arial"/>
                <a:cs typeface="Arial"/>
              </a:rPr>
              <a:t>Thiết</a:t>
            </a:r>
            <a:r>
              <a:rPr spc="-20" dirty="0">
                <a:latin typeface="Arial"/>
                <a:cs typeface="Arial"/>
              </a:rPr>
              <a:t> </a:t>
            </a:r>
            <a:r>
              <a:rPr dirty="0">
                <a:latin typeface="Arial"/>
                <a:cs typeface="Arial"/>
              </a:rPr>
              <a:t>kế</a:t>
            </a:r>
            <a:endParaRPr>
              <a:latin typeface="Arial"/>
              <a:cs typeface="Arial"/>
            </a:endParaRPr>
          </a:p>
        </p:txBody>
      </p:sp>
      <p:sp>
        <p:nvSpPr>
          <p:cNvPr id="7" name="object 7"/>
          <p:cNvSpPr/>
          <p:nvPr/>
        </p:nvSpPr>
        <p:spPr>
          <a:xfrm>
            <a:off x="6630161" y="4522470"/>
            <a:ext cx="2057400" cy="685800"/>
          </a:xfrm>
          <a:custGeom>
            <a:avLst/>
            <a:gdLst/>
            <a:ahLst/>
            <a:cxnLst/>
            <a:rect l="l" t="t" r="r" b="b"/>
            <a:pathLst>
              <a:path w="2057400" h="685800">
                <a:moveTo>
                  <a:pt x="2057399" y="0"/>
                </a:moveTo>
                <a:lnTo>
                  <a:pt x="0" y="0"/>
                </a:lnTo>
                <a:lnTo>
                  <a:pt x="0" y="685799"/>
                </a:lnTo>
                <a:lnTo>
                  <a:pt x="2057399" y="685799"/>
                </a:lnTo>
                <a:lnTo>
                  <a:pt x="2057399" y="0"/>
                </a:lnTo>
                <a:close/>
              </a:path>
            </a:pathLst>
          </a:custGeom>
          <a:solidFill>
            <a:srgbClr val="CC9900">
              <a:alpha val="50195"/>
            </a:srgbClr>
          </a:solidFill>
        </p:spPr>
        <p:txBody>
          <a:bodyPr wrap="square" lIns="0" tIns="0" rIns="0" bIns="0" rtlCol="0"/>
          <a:lstStyle/>
          <a:p>
            <a:endParaRPr/>
          </a:p>
        </p:txBody>
      </p:sp>
      <p:sp>
        <p:nvSpPr>
          <p:cNvPr id="8" name="object 8"/>
          <p:cNvSpPr txBox="1"/>
          <p:nvPr/>
        </p:nvSpPr>
        <p:spPr>
          <a:xfrm>
            <a:off x="6630161" y="4522470"/>
            <a:ext cx="2057400" cy="616836"/>
          </a:xfrm>
          <a:prstGeom prst="rect">
            <a:avLst/>
          </a:prstGeom>
          <a:ln w="25907">
            <a:solidFill>
              <a:srgbClr val="006633"/>
            </a:solidFill>
          </a:ln>
        </p:spPr>
        <p:txBody>
          <a:bodyPr vert="horz" wrap="square" lIns="0" tIns="62230" rIns="0" bIns="0" rtlCol="0">
            <a:spAutoFit/>
          </a:bodyPr>
          <a:lstStyle/>
          <a:p>
            <a:pPr algn="ctr">
              <a:spcBef>
                <a:spcPts val="490"/>
              </a:spcBef>
            </a:pPr>
            <a:r>
              <a:rPr spc="-5" dirty="0">
                <a:latin typeface="Arial"/>
                <a:cs typeface="Arial"/>
              </a:rPr>
              <a:t>Thực hiện</a:t>
            </a:r>
            <a:r>
              <a:rPr spc="-25" dirty="0">
                <a:latin typeface="Arial"/>
                <a:cs typeface="Arial"/>
              </a:rPr>
              <a:t> </a:t>
            </a:r>
            <a:r>
              <a:rPr spc="-5" dirty="0">
                <a:latin typeface="Arial"/>
                <a:cs typeface="Arial"/>
              </a:rPr>
              <a:t>(lập</a:t>
            </a:r>
            <a:endParaRPr>
              <a:latin typeface="Arial"/>
              <a:cs typeface="Arial"/>
            </a:endParaRPr>
          </a:p>
          <a:p>
            <a:pPr algn="ctr">
              <a:lnSpc>
                <a:spcPct val="100000"/>
              </a:lnSpc>
            </a:pPr>
            <a:r>
              <a:rPr spc="-5" dirty="0">
                <a:latin typeface="Arial"/>
                <a:cs typeface="Arial"/>
              </a:rPr>
              <a:t>trình) và Kiểm</a:t>
            </a:r>
            <a:r>
              <a:rPr spc="-35" dirty="0">
                <a:latin typeface="Arial"/>
                <a:cs typeface="Arial"/>
              </a:rPr>
              <a:t> </a:t>
            </a:r>
            <a:r>
              <a:rPr dirty="0">
                <a:latin typeface="Arial"/>
                <a:cs typeface="Arial"/>
              </a:rPr>
              <a:t>thử</a:t>
            </a:r>
            <a:endParaRPr>
              <a:latin typeface="Arial"/>
              <a:cs typeface="Arial"/>
            </a:endParaRPr>
          </a:p>
        </p:txBody>
      </p:sp>
      <p:sp>
        <p:nvSpPr>
          <p:cNvPr id="9" name="object 9"/>
          <p:cNvSpPr txBox="1"/>
          <p:nvPr/>
        </p:nvSpPr>
        <p:spPr>
          <a:xfrm>
            <a:off x="8230361" y="5563362"/>
            <a:ext cx="1295400" cy="617477"/>
          </a:xfrm>
          <a:prstGeom prst="rect">
            <a:avLst/>
          </a:prstGeom>
          <a:solidFill>
            <a:srgbClr val="CC9900">
              <a:alpha val="50195"/>
            </a:srgbClr>
          </a:solidFill>
          <a:ln w="25907">
            <a:solidFill>
              <a:srgbClr val="006633"/>
            </a:solidFill>
          </a:ln>
        </p:spPr>
        <p:txBody>
          <a:bodyPr vert="horz" wrap="square" lIns="0" tIns="62865" rIns="0" bIns="0" rtlCol="0">
            <a:spAutoFit/>
          </a:bodyPr>
          <a:lstStyle/>
          <a:p>
            <a:pPr marL="157480" marR="142875" indent="-7620">
              <a:spcBef>
                <a:spcPts val="495"/>
              </a:spcBef>
            </a:pPr>
            <a:r>
              <a:rPr spc="-15" dirty="0">
                <a:latin typeface="Arial"/>
                <a:cs typeface="Arial"/>
              </a:rPr>
              <a:t>Triển</a:t>
            </a:r>
            <a:r>
              <a:rPr spc="-90" dirty="0">
                <a:latin typeface="Arial"/>
                <a:cs typeface="Arial"/>
              </a:rPr>
              <a:t> </a:t>
            </a:r>
            <a:r>
              <a:rPr spc="-5" dirty="0">
                <a:latin typeface="Arial"/>
                <a:cs typeface="Arial"/>
              </a:rPr>
              <a:t>khai  và Bảo</a:t>
            </a:r>
            <a:r>
              <a:rPr spc="-85" dirty="0">
                <a:latin typeface="Arial"/>
                <a:cs typeface="Arial"/>
              </a:rPr>
              <a:t> </a:t>
            </a:r>
            <a:r>
              <a:rPr dirty="0">
                <a:latin typeface="Arial"/>
                <a:cs typeface="Arial"/>
              </a:rPr>
              <a:t>trì</a:t>
            </a:r>
            <a:endParaRPr>
              <a:latin typeface="Arial"/>
              <a:cs typeface="Arial"/>
            </a:endParaRPr>
          </a:p>
        </p:txBody>
      </p:sp>
      <p:sp>
        <p:nvSpPr>
          <p:cNvPr id="10" name="object 10"/>
          <p:cNvSpPr/>
          <p:nvPr/>
        </p:nvSpPr>
        <p:spPr>
          <a:xfrm>
            <a:off x="3034284" y="2035302"/>
            <a:ext cx="700405" cy="748665"/>
          </a:xfrm>
          <a:custGeom>
            <a:avLst/>
            <a:gdLst/>
            <a:ahLst/>
            <a:cxnLst/>
            <a:rect l="l" t="t" r="r" b="b"/>
            <a:pathLst>
              <a:path w="700405" h="748664">
                <a:moveTo>
                  <a:pt x="642887" y="681037"/>
                </a:moveTo>
                <a:lnTo>
                  <a:pt x="570484" y="723264"/>
                </a:lnTo>
                <a:lnTo>
                  <a:pt x="568197" y="732155"/>
                </a:lnTo>
                <a:lnTo>
                  <a:pt x="576326" y="745871"/>
                </a:lnTo>
                <a:lnTo>
                  <a:pt x="585089" y="748284"/>
                </a:lnTo>
                <a:lnTo>
                  <a:pt x="675556" y="695578"/>
                </a:lnTo>
                <a:lnTo>
                  <a:pt x="671576" y="695578"/>
                </a:lnTo>
                <a:lnTo>
                  <a:pt x="671576" y="693547"/>
                </a:lnTo>
                <a:lnTo>
                  <a:pt x="664336" y="693547"/>
                </a:lnTo>
                <a:lnTo>
                  <a:pt x="642887" y="681037"/>
                </a:lnTo>
                <a:close/>
              </a:path>
              <a:path w="700405" h="748664">
                <a:moveTo>
                  <a:pt x="28956" y="0"/>
                </a:moveTo>
                <a:lnTo>
                  <a:pt x="0" y="0"/>
                </a:lnTo>
                <a:lnTo>
                  <a:pt x="0" y="688975"/>
                </a:lnTo>
                <a:lnTo>
                  <a:pt x="6477" y="695578"/>
                </a:lnTo>
                <a:lnTo>
                  <a:pt x="617954" y="695578"/>
                </a:lnTo>
                <a:lnTo>
                  <a:pt x="642779" y="681101"/>
                </a:lnTo>
                <a:lnTo>
                  <a:pt x="28956" y="681101"/>
                </a:lnTo>
                <a:lnTo>
                  <a:pt x="14478" y="666623"/>
                </a:lnTo>
                <a:lnTo>
                  <a:pt x="28956" y="666620"/>
                </a:lnTo>
                <a:lnTo>
                  <a:pt x="28956" y="0"/>
                </a:lnTo>
                <a:close/>
              </a:path>
              <a:path w="700405" h="748664">
                <a:moveTo>
                  <a:pt x="675383" y="666496"/>
                </a:moveTo>
                <a:lnTo>
                  <a:pt x="671576" y="666496"/>
                </a:lnTo>
                <a:lnTo>
                  <a:pt x="671576" y="695578"/>
                </a:lnTo>
                <a:lnTo>
                  <a:pt x="675556" y="695578"/>
                </a:lnTo>
                <a:lnTo>
                  <a:pt x="700404" y="681101"/>
                </a:lnTo>
                <a:lnTo>
                  <a:pt x="675383" y="666496"/>
                </a:lnTo>
                <a:close/>
              </a:path>
              <a:path w="700405" h="748664">
                <a:moveTo>
                  <a:pt x="664336" y="668527"/>
                </a:moveTo>
                <a:lnTo>
                  <a:pt x="642887" y="681037"/>
                </a:lnTo>
                <a:lnTo>
                  <a:pt x="664336" y="693547"/>
                </a:lnTo>
                <a:lnTo>
                  <a:pt x="664336" y="668527"/>
                </a:lnTo>
                <a:close/>
              </a:path>
              <a:path w="700405" h="748664">
                <a:moveTo>
                  <a:pt x="671576" y="668527"/>
                </a:moveTo>
                <a:lnTo>
                  <a:pt x="664336" y="668527"/>
                </a:lnTo>
                <a:lnTo>
                  <a:pt x="664336" y="693547"/>
                </a:lnTo>
                <a:lnTo>
                  <a:pt x="671576" y="693547"/>
                </a:lnTo>
                <a:lnTo>
                  <a:pt x="671576" y="668527"/>
                </a:lnTo>
                <a:close/>
              </a:path>
              <a:path w="700405" h="748664">
                <a:moveTo>
                  <a:pt x="28956" y="666620"/>
                </a:moveTo>
                <a:lnTo>
                  <a:pt x="14478" y="666623"/>
                </a:lnTo>
                <a:lnTo>
                  <a:pt x="28956" y="681101"/>
                </a:lnTo>
                <a:lnTo>
                  <a:pt x="28956" y="666620"/>
                </a:lnTo>
                <a:close/>
              </a:path>
              <a:path w="700405" h="748664">
                <a:moveTo>
                  <a:pt x="617972" y="666506"/>
                </a:moveTo>
                <a:lnTo>
                  <a:pt x="28956" y="666620"/>
                </a:lnTo>
                <a:lnTo>
                  <a:pt x="28956" y="681101"/>
                </a:lnTo>
                <a:lnTo>
                  <a:pt x="642779" y="681101"/>
                </a:lnTo>
                <a:lnTo>
                  <a:pt x="617972" y="666506"/>
                </a:lnTo>
                <a:close/>
              </a:path>
              <a:path w="700405" h="748664">
                <a:moveTo>
                  <a:pt x="671576" y="666496"/>
                </a:moveTo>
                <a:lnTo>
                  <a:pt x="617972" y="666506"/>
                </a:lnTo>
                <a:lnTo>
                  <a:pt x="642887" y="681037"/>
                </a:lnTo>
                <a:lnTo>
                  <a:pt x="664336" y="668527"/>
                </a:lnTo>
                <a:lnTo>
                  <a:pt x="671576" y="668527"/>
                </a:lnTo>
                <a:lnTo>
                  <a:pt x="671576" y="666496"/>
                </a:lnTo>
                <a:close/>
              </a:path>
              <a:path w="700405" h="748664">
                <a:moveTo>
                  <a:pt x="585089" y="613790"/>
                </a:moveTo>
                <a:lnTo>
                  <a:pt x="576326" y="616203"/>
                </a:lnTo>
                <a:lnTo>
                  <a:pt x="568197" y="629920"/>
                </a:lnTo>
                <a:lnTo>
                  <a:pt x="570484" y="638810"/>
                </a:lnTo>
                <a:lnTo>
                  <a:pt x="617972" y="666506"/>
                </a:lnTo>
                <a:lnTo>
                  <a:pt x="675383" y="666496"/>
                </a:lnTo>
                <a:lnTo>
                  <a:pt x="585089" y="613790"/>
                </a:lnTo>
                <a:close/>
              </a:path>
            </a:pathLst>
          </a:custGeom>
          <a:solidFill>
            <a:srgbClr val="006633"/>
          </a:solidFill>
        </p:spPr>
        <p:txBody>
          <a:bodyPr wrap="square" lIns="0" tIns="0" rIns="0" bIns="0" rtlCol="0"/>
          <a:lstStyle/>
          <a:p>
            <a:endParaRPr/>
          </a:p>
        </p:txBody>
      </p:sp>
      <p:sp>
        <p:nvSpPr>
          <p:cNvPr id="19" name="object 19"/>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16</a:t>
            </a:fld>
            <a:endParaRPr spc="-40" dirty="0"/>
          </a:p>
        </p:txBody>
      </p:sp>
      <p:sp>
        <p:nvSpPr>
          <p:cNvPr id="22" name="object 10"/>
          <p:cNvSpPr/>
          <p:nvPr/>
        </p:nvSpPr>
        <p:spPr>
          <a:xfrm>
            <a:off x="4687061" y="2991107"/>
            <a:ext cx="700405" cy="748665"/>
          </a:xfrm>
          <a:custGeom>
            <a:avLst/>
            <a:gdLst/>
            <a:ahLst/>
            <a:cxnLst/>
            <a:rect l="l" t="t" r="r" b="b"/>
            <a:pathLst>
              <a:path w="700405" h="748664">
                <a:moveTo>
                  <a:pt x="642887" y="681037"/>
                </a:moveTo>
                <a:lnTo>
                  <a:pt x="570484" y="723264"/>
                </a:lnTo>
                <a:lnTo>
                  <a:pt x="568197" y="732155"/>
                </a:lnTo>
                <a:lnTo>
                  <a:pt x="576326" y="745871"/>
                </a:lnTo>
                <a:lnTo>
                  <a:pt x="585089" y="748284"/>
                </a:lnTo>
                <a:lnTo>
                  <a:pt x="675556" y="695578"/>
                </a:lnTo>
                <a:lnTo>
                  <a:pt x="671576" y="695578"/>
                </a:lnTo>
                <a:lnTo>
                  <a:pt x="671576" y="693547"/>
                </a:lnTo>
                <a:lnTo>
                  <a:pt x="664336" y="693547"/>
                </a:lnTo>
                <a:lnTo>
                  <a:pt x="642887" y="681037"/>
                </a:lnTo>
                <a:close/>
              </a:path>
              <a:path w="700405" h="748664">
                <a:moveTo>
                  <a:pt x="28956" y="0"/>
                </a:moveTo>
                <a:lnTo>
                  <a:pt x="0" y="0"/>
                </a:lnTo>
                <a:lnTo>
                  <a:pt x="0" y="688975"/>
                </a:lnTo>
                <a:lnTo>
                  <a:pt x="6477" y="695578"/>
                </a:lnTo>
                <a:lnTo>
                  <a:pt x="617954" y="695578"/>
                </a:lnTo>
                <a:lnTo>
                  <a:pt x="642779" y="681101"/>
                </a:lnTo>
                <a:lnTo>
                  <a:pt x="28956" y="681101"/>
                </a:lnTo>
                <a:lnTo>
                  <a:pt x="14478" y="666623"/>
                </a:lnTo>
                <a:lnTo>
                  <a:pt x="28956" y="666620"/>
                </a:lnTo>
                <a:lnTo>
                  <a:pt x="28956" y="0"/>
                </a:lnTo>
                <a:close/>
              </a:path>
              <a:path w="700405" h="748664">
                <a:moveTo>
                  <a:pt x="675383" y="666496"/>
                </a:moveTo>
                <a:lnTo>
                  <a:pt x="671576" y="666496"/>
                </a:lnTo>
                <a:lnTo>
                  <a:pt x="671576" y="695578"/>
                </a:lnTo>
                <a:lnTo>
                  <a:pt x="675556" y="695578"/>
                </a:lnTo>
                <a:lnTo>
                  <a:pt x="700404" y="681101"/>
                </a:lnTo>
                <a:lnTo>
                  <a:pt x="675383" y="666496"/>
                </a:lnTo>
                <a:close/>
              </a:path>
              <a:path w="700405" h="748664">
                <a:moveTo>
                  <a:pt x="664336" y="668527"/>
                </a:moveTo>
                <a:lnTo>
                  <a:pt x="642887" y="681037"/>
                </a:lnTo>
                <a:lnTo>
                  <a:pt x="664336" y="693547"/>
                </a:lnTo>
                <a:lnTo>
                  <a:pt x="664336" y="668527"/>
                </a:lnTo>
                <a:close/>
              </a:path>
              <a:path w="700405" h="748664">
                <a:moveTo>
                  <a:pt x="671576" y="668527"/>
                </a:moveTo>
                <a:lnTo>
                  <a:pt x="664336" y="668527"/>
                </a:lnTo>
                <a:lnTo>
                  <a:pt x="664336" y="693547"/>
                </a:lnTo>
                <a:lnTo>
                  <a:pt x="671576" y="693547"/>
                </a:lnTo>
                <a:lnTo>
                  <a:pt x="671576" y="668527"/>
                </a:lnTo>
                <a:close/>
              </a:path>
              <a:path w="700405" h="748664">
                <a:moveTo>
                  <a:pt x="28956" y="666620"/>
                </a:moveTo>
                <a:lnTo>
                  <a:pt x="14478" y="666623"/>
                </a:lnTo>
                <a:lnTo>
                  <a:pt x="28956" y="681101"/>
                </a:lnTo>
                <a:lnTo>
                  <a:pt x="28956" y="666620"/>
                </a:lnTo>
                <a:close/>
              </a:path>
              <a:path w="700405" h="748664">
                <a:moveTo>
                  <a:pt x="617972" y="666506"/>
                </a:moveTo>
                <a:lnTo>
                  <a:pt x="28956" y="666620"/>
                </a:lnTo>
                <a:lnTo>
                  <a:pt x="28956" y="681101"/>
                </a:lnTo>
                <a:lnTo>
                  <a:pt x="642779" y="681101"/>
                </a:lnTo>
                <a:lnTo>
                  <a:pt x="617972" y="666506"/>
                </a:lnTo>
                <a:close/>
              </a:path>
              <a:path w="700405" h="748664">
                <a:moveTo>
                  <a:pt x="671576" y="666496"/>
                </a:moveTo>
                <a:lnTo>
                  <a:pt x="617972" y="666506"/>
                </a:lnTo>
                <a:lnTo>
                  <a:pt x="642887" y="681037"/>
                </a:lnTo>
                <a:lnTo>
                  <a:pt x="664336" y="668527"/>
                </a:lnTo>
                <a:lnTo>
                  <a:pt x="671576" y="668527"/>
                </a:lnTo>
                <a:lnTo>
                  <a:pt x="671576" y="666496"/>
                </a:lnTo>
                <a:close/>
              </a:path>
              <a:path w="700405" h="748664">
                <a:moveTo>
                  <a:pt x="585089" y="613790"/>
                </a:moveTo>
                <a:lnTo>
                  <a:pt x="576326" y="616203"/>
                </a:lnTo>
                <a:lnTo>
                  <a:pt x="568197" y="629920"/>
                </a:lnTo>
                <a:lnTo>
                  <a:pt x="570484" y="638810"/>
                </a:lnTo>
                <a:lnTo>
                  <a:pt x="617972" y="666506"/>
                </a:lnTo>
                <a:lnTo>
                  <a:pt x="675383" y="666496"/>
                </a:lnTo>
                <a:lnTo>
                  <a:pt x="585089" y="613790"/>
                </a:lnTo>
                <a:close/>
              </a:path>
            </a:pathLst>
          </a:custGeom>
          <a:solidFill>
            <a:srgbClr val="006633"/>
          </a:solidFill>
        </p:spPr>
        <p:txBody>
          <a:bodyPr wrap="square" lIns="0" tIns="0" rIns="0" bIns="0" rtlCol="0"/>
          <a:lstStyle/>
          <a:p>
            <a:endParaRPr/>
          </a:p>
        </p:txBody>
      </p:sp>
      <p:sp>
        <p:nvSpPr>
          <p:cNvPr id="23" name="object 10"/>
          <p:cNvSpPr/>
          <p:nvPr/>
        </p:nvSpPr>
        <p:spPr>
          <a:xfrm>
            <a:off x="5917070" y="3906574"/>
            <a:ext cx="700405" cy="748665"/>
          </a:xfrm>
          <a:custGeom>
            <a:avLst/>
            <a:gdLst/>
            <a:ahLst/>
            <a:cxnLst/>
            <a:rect l="l" t="t" r="r" b="b"/>
            <a:pathLst>
              <a:path w="700405" h="748664">
                <a:moveTo>
                  <a:pt x="642887" y="681037"/>
                </a:moveTo>
                <a:lnTo>
                  <a:pt x="570484" y="723264"/>
                </a:lnTo>
                <a:lnTo>
                  <a:pt x="568197" y="732155"/>
                </a:lnTo>
                <a:lnTo>
                  <a:pt x="576326" y="745871"/>
                </a:lnTo>
                <a:lnTo>
                  <a:pt x="585089" y="748284"/>
                </a:lnTo>
                <a:lnTo>
                  <a:pt x="675556" y="695578"/>
                </a:lnTo>
                <a:lnTo>
                  <a:pt x="671576" y="695578"/>
                </a:lnTo>
                <a:lnTo>
                  <a:pt x="671576" y="693547"/>
                </a:lnTo>
                <a:lnTo>
                  <a:pt x="664336" y="693547"/>
                </a:lnTo>
                <a:lnTo>
                  <a:pt x="642887" y="681037"/>
                </a:lnTo>
                <a:close/>
              </a:path>
              <a:path w="700405" h="748664">
                <a:moveTo>
                  <a:pt x="28956" y="0"/>
                </a:moveTo>
                <a:lnTo>
                  <a:pt x="0" y="0"/>
                </a:lnTo>
                <a:lnTo>
                  <a:pt x="0" y="688975"/>
                </a:lnTo>
                <a:lnTo>
                  <a:pt x="6477" y="695578"/>
                </a:lnTo>
                <a:lnTo>
                  <a:pt x="617954" y="695578"/>
                </a:lnTo>
                <a:lnTo>
                  <a:pt x="642779" y="681101"/>
                </a:lnTo>
                <a:lnTo>
                  <a:pt x="28956" y="681101"/>
                </a:lnTo>
                <a:lnTo>
                  <a:pt x="14478" y="666623"/>
                </a:lnTo>
                <a:lnTo>
                  <a:pt x="28956" y="666620"/>
                </a:lnTo>
                <a:lnTo>
                  <a:pt x="28956" y="0"/>
                </a:lnTo>
                <a:close/>
              </a:path>
              <a:path w="700405" h="748664">
                <a:moveTo>
                  <a:pt x="675383" y="666496"/>
                </a:moveTo>
                <a:lnTo>
                  <a:pt x="671576" y="666496"/>
                </a:lnTo>
                <a:lnTo>
                  <a:pt x="671576" y="695578"/>
                </a:lnTo>
                <a:lnTo>
                  <a:pt x="675556" y="695578"/>
                </a:lnTo>
                <a:lnTo>
                  <a:pt x="700404" y="681101"/>
                </a:lnTo>
                <a:lnTo>
                  <a:pt x="675383" y="666496"/>
                </a:lnTo>
                <a:close/>
              </a:path>
              <a:path w="700405" h="748664">
                <a:moveTo>
                  <a:pt x="664336" y="668527"/>
                </a:moveTo>
                <a:lnTo>
                  <a:pt x="642887" y="681037"/>
                </a:lnTo>
                <a:lnTo>
                  <a:pt x="664336" y="693547"/>
                </a:lnTo>
                <a:lnTo>
                  <a:pt x="664336" y="668527"/>
                </a:lnTo>
                <a:close/>
              </a:path>
              <a:path w="700405" h="748664">
                <a:moveTo>
                  <a:pt x="671576" y="668527"/>
                </a:moveTo>
                <a:lnTo>
                  <a:pt x="664336" y="668527"/>
                </a:lnTo>
                <a:lnTo>
                  <a:pt x="664336" y="693547"/>
                </a:lnTo>
                <a:lnTo>
                  <a:pt x="671576" y="693547"/>
                </a:lnTo>
                <a:lnTo>
                  <a:pt x="671576" y="668527"/>
                </a:lnTo>
                <a:close/>
              </a:path>
              <a:path w="700405" h="748664">
                <a:moveTo>
                  <a:pt x="28956" y="666620"/>
                </a:moveTo>
                <a:lnTo>
                  <a:pt x="14478" y="666623"/>
                </a:lnTo>
                <a:lnTo>
                  <a:pt x="28956" y="681101"/>
                </a:lnTo>
                <a:lnTo>
                  <a:pt x="28956" y="666620"/>
                </a:lnTo>
                <a:close/>
              </a:path>
              <a:path w="700405" h="748664">
                <a:moveTo>
                  <a:pt x="617972" y="666506"/>
                </a:moveTo>
                <a:lnTo>
                  <a:pt x="28956" y="666620"/>
                </a:lnTo>
                <a:lnTo>
                  <a:pt x="28956" y="681101"/>
                </a:lnTo>
                <a:lnTo>
                  <a:pt x="642779" y="681101"/>
                </a:lnTo>
                <a:lnTo>
                  <a:pt x="617972" y="666506"/>
                </a:lnTo>
                <a:close/>
              </a:path>
              <a:path w="700405" h="748664">
                <a:moveTo>
                  <a:pt x="671576" y="666496"/>
                </a:moveTo>
                <a:lnTo>
                  <a:pt x="617972" y="666506"/>
                </a:lnTo>
                <a:lnTo>
                  <a:pt x="642887" y="681037"/>
                </a:lnTo>
                <a:lnTo>
                  <a:pt x="664336" y="668527"/>
                </a:lnTo>
                <a:lnTo>
                  <a:pt x="671576" y="668527"/>
                </a:lnTo>
                <a:lnTo>
                  <a:pt x="671576" y="666496"/>
                </a:lnTo>
                <a:close/>
              </a:path>
              <a:path w="700405" h="748664">
                <a:moveTo>
                  <a:pt x="585089" y="613790"/>
                </a:moveTo>
                <a:lnTo>
                  <a:pt x="576326" y="616203"/>
                </a:lnTo>
                <a:lnTo>
                  <a:pt x="568197" y="629920"/>
                </a:lnTo>
                <a:lnTo>
                  <a:pt x="570484" y="638810"/>
                </a:lnTo>
                <a:lnTo>
                  <a:pt x="617972" y="666506"/>
                </a:lnTo>
                <a:lnTo>
                  <a:pt x="675383" y="666496"/>
                </a:lnTo>
                <a:lnTo>
                  <a:pt x="585089" y="613790"/>
                </a:lnTo>
                <a:close/>
              </a:path>
            </a:pathLst>
          </a:custGeom>
          <a:solidFill>
            <a:srgbClr val="006633"/>
          </a:solidFill>
        </p:spPr>
        <p:txBody>
          <a:bodyPr wrap="square" lIns="0" tIns="0" rIns="0" bIns="0" rtlCol="0"/>
          <a:lstStyle/>
          <a:p>
            <a:endParaRPr/>
          </a:p>
        </p:txBody>
      </p:sp>
      <p:sp>
        <p:nvSpPr>
          <p:cNvPr id="24" name="object 10"/>
          <p:cNvSpPr/>
          <p:nvPr/>
        </p:nvSpPr>
        <p:spPr>
          <a:xfrm>
            <a:off x="7523613" y="5139306"/>
            <a:ext cx="700405" cy="748665"/>
          </a:xfrm>
          <a:custGeom>
            <a:avLst/>
            <a:gdLst/>
            <a:ahLst/>
            <a:cxnLst/>
            <a:rect l="l" t="t" r="r" b="b"/>
            <a:pathLst>
              <a:path w="700405" h="748664">
                <a:moveTo>
                  <a:pt x="642887" y="681037"/>
                </a:moveTo>
                <a:lnTo>
                  <a:pt x="570484" y="723264"/>
                </a:lnTo>
                <a:lnTo>
                  <a:pt x="568197" y="732155"/>
                </a:lnTo>
                <a:lnTo>
                  <a:pt x="576326" y="745871"/>
                </a:lnTo>
                <a:lnTo>
                  <a:pt x="585089" y="748284"/>
                </a:lnTo>
                <a:lnTo>
                  <a:pt x="675556" y="695578"/>
                </a:lnTo>
                <a:lnTo>
                  <a:pt x="671576" y="695578"/>
                </a:lnTo>
                <a:lnTo>
                  <a:pt x="671576" y="693547"/>
                </a:lnTo>
                <a:lnTo>
                  <a:pt x="664336" y="693547"/>
                </a:lnTo>
                <a:lnTo>
                  <a:pt x="642887" y="681037"/>
                </a:lnTo>
                <a:close/>
              </a:path>
              <a:path w="700405" h="748664">
                <a:moveTo>
                  <a:pt x="28956" y="0"/>
                </a:moveTo>
                <a:lnTo>
                  <a:pt x="0" y="0"/>
                </a:lnTo>
                <a:lnTo>
                  <a:pt x="0" y="688975"/>
                </a:lnTo>
                <a:lnTo>
                  <a:pt x="6477" y="695578"/>
                </a:lnTo>
                <a:lnTo>
                  <a:pt x="617954" y="695578"/>
                </a:lnTo>
                <a:lnTo>
                  <a:pt x="642779" y="681101"/>
                </a:lnTo>
                <a:lnTo>
                  <a:pt x="28956" y="681101"/>
                </a:lnTo>
                <a:lnTo>
                  <a:pt x="14478" y="666623"/>
                </a:lnTo>
                <a:lnTo>
                  <a:pt x="28956" y="666620"/>
                </a:lnTo>
                <a:lnTo>
                  <a:pt x="28956" y="0"/>
                </a:lnTo>
                <a:close/>
              </a:path>
              <a:path w="700405" h="748664">
                <a:moveTo>
                  <a:pt x="675383" y="666496"/>
                </a:moveTo>
                <a:lnTo>
                  <a:pt x="671576" y="666496"/>
                </a:lnTo>
                <a:lnTo>
                  <a:pt x="671576" y="695578"/>
                </a:lnTo>
                <a:lnTo>
                  <a:pt x="675556" y="695578"/>
                </a:lnTo>
                <a:lnTo>
                  <a:pt x="700404" y="681101"/>
                </a:lnTo>
                <a:lnTo>
                  <a:pt x="675383" y="666496"/>
                </a:lnTo>
                <a:close/>
              </a:path>
              <a:path w="700405" h="748664">
                <a:moveTo>
                  <a:pt x="664336" y="668527"/>
                </a:moveTo>
                <a:lnTo>
                  <a:pt x="642887" y="681037"/>
                </a:lnTo>
                <a:lnTo>
                  <a:pt x="664336" y="693547"/>
                </a:lnTo>
                <a:lnTo>
                  <a:pt x="664336" y="668527"/>
                </a:lnTo>
                <a:close/>
              </a:path>
              <a:path w="700405" h="748664">
                <a:moveTo>
                  <a:pt x="671576" y="668527"/>
                </a:moveTo>
                <a:lnTo>
                  <a:pt x="664336" y="668527"/>
                </a:lnTo>
                <a:lnTo>
                  <a:pt x="664336" y="693547"/>
                </a:lnTo>
                <a:lnTo>
                  <a:pt x="671576" y="693547"/>
                </a:lnTo>
                <a:lnTo>
                  <a:pt x="671576" y="668527"/>
                </a:lnTo>
                <a:close/>
              </a:path>
              <a:path w="700405" h="748664">
                <a:moveTo>
                  <a:pt x="28956" y="666620"/>
                </a:moveTo>
                <a:lnTo>
                  <a:pt x="14478" y="666623"/>
                </a:lnTo>
                <a:lnTo>
                  <a:pt x="28956" y="681101"/>
                </a:lnTo>
                <a:lnTo>
                  <a:pt x="28956" y="666620"/>
                </a:lnTo>
                <a:close/>
              </a:path>
              <a:path w="700405" h="748664">
                <a:moveTo>
                  <a:pt x="617972" y="666506"/>
                </a:moveTo>
                <a:lnTo>
                  <a:pt x="28956" y="666620"/>
                </a:lnTo>
                <a:lnTo>
                  <a:pt x="28956" y="681101"/>
                </a:lnTo>
                <a:lnTo>
                  <a:pt x="642779" y="681101"/>
                </a:lnTo>
                <a:lnTo>
                  <a:pt x="617972" y="666506"/>
                </a:lnTo>
                <a:close/>
              </a:path>
              <a:path w="700405" h="748664">
                <a:moveTo>
                  <a:pt x="671576" y="666496"/>
                </a:moveTo>
                <a:lnTo>
                  <a:pt x="617972" y="666506"/>
                </a:lnTo>
                <a:lnTo>
                  <a:pt x="642887" y="681037"/>
                </a:lnTo>
                <a:lnTo>
                  <a:pt x="664336" y="668527"/>
                </a:lnTo>
                <a:lnTo>
                  <a:pt x="671576" y="668527"/>
                </a:lnTo>
                <a:lnTo>
                  <a:pt x="671576" y="666496"/>
                </a:lnTo>
                <a:close/>
              </a:path>
              <a:path w="700405" h="748664">
                <a:moveTo>
                  <a:pt x="585089" y="613790"/>
                </a:moveTo>
                <a:lnTo>
                  <a:pt x="576326" y="616203"/>
                </a:lnTo>
                <a:lnTo>
                  <a:pt x="568197" y="629920"/>
                </a:lnTo>
                <a:lnTo>
                  <a:pt x="570484" y="638810"/>
                </a:lnTo>
                <a:lnTo>
                  <a:pt x="617972" y="666506"/>
                </a:lnTo>
                <a:lnTo>
                  <a:pt x="675383" y="666496"/>
                </a:lnTo>
                <a:lnTo>
                  <a:pt x="585089" y="613790"/>
                </a:lnTo>
                <a:close/>
              </a:path>
            </a:pathLst>
          </a:custGeom>
          <a:solidFill>
            <a:srgbClr val="006633"/>
          </a:solidFill>
        </p:spPr>
        <p:txBody>
          <a:bodyPr wrap="square" lIns="0" tIns="0" rIns="0" bIns="0" rtlCol="0"/>
          <a:lstStyle/>
          <a:p>
            <a:endParaRPr/>
          </a:p>
        </p:txBody>
      </p:sp>
    </p:spTree>
    <p:extLst>
      <p:ext uri="{BB962C8B-B14F-4D97-AF65-F5344CB8AC3E}">
        <p14:creationId xmlns:p14="http://schemas.microsoft.com/office/powerpoint/2010/main" val="7174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45" dirty="0">
                <a:latin typeface="Times New Roman"/>
                <a:cs typeface="Times New Roman"/>
              </a:rPr>
              <a:t>thác </a:t>
            </a:r>
            <a:r>
              <a:rPr sz="4200" spc="-125" dirty="0">
                <a:latin typeface="Times New Roman"/>
                <a:cs typeface="Times New Roman"/>
              </a:rPr>
              <a:t>n</a:t>
            </a:r>
            <a:r>
              <a:rPr sz="4200" spc="-125" dirty="0">
                <a:latin typeface="Arial"/>
                <a:cs typeface="Arial"/>
              </a:rPr>
              <a:t>ướ</a:t>
            </a:r>
            <a:r>
              <a:rPr sz="4200" spc="-125" dirty="0">
                <a:latin typeface="Times New Roman"/>
                <a:cs typeface="Times New Roman"/>
              </a:rPr>
              <a:t>c (Waterfall</a:t>
            </a:r>
            <a:r>
              <a:rPr sz="4200" spc="18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1600200" y="1182140"/>
            <a:ext cx="9370060" cy="5552802"/>
          </a:xfrm>
          <a:prstGeom prst="rect">
            <a:avLst/>
          </a:prstGeom>
        </p:spPr>
        <p:txBody>
          <a:bodyPr vert="horz" wrap="square" lIns="0" tIns="12700" rIns="0" bIns="0" rtlCol="0">
            <a:spAutoFit/>
          </a:bodyPr>
          <a:lstStyle/>
          <a:p>
            <a:pPr marL="355600" marR="271780" indent="-342900">
              <a:spcBef>
                <a:spcPts val="100"/>
              </a:spcBef>
              <a:buClr>
                <a:srgbClr val="CC9900"/>
              </a:buClr>
              <a:buSzPct val="63888"/>
              <a:buFont typeface="Wingdings"/>
              <a:buChar char="◼"/>
              <a:tabLst>
                <a:tab pos="354965" algn="l"/>
                <a:tab pos="355600" algn="l"/>
              </a:tabLst>
            </a:pPr>
            <a:r>
              <a:rPr sz="2000" spc="-5" dirty="0">
                <a:latin typeface="Arial"/>
                <a:cs typeface="Arial"/>
              </a:rPr>
              <a:t>Được giới thiệu bởi Winston </a:t>
            </a:r>
            <a:r>
              <a:rPr sz="2000" spc="-10" dirty="0">
                <a:latin typeface="Arial"/>
                <a:cs typeface="Arial"/>
              </a:rPr>
              <a:t>Royce </a:t>
            </a:r>
            <a:r>
              <a:rPr sz="2000" dirty="0">
                <a:latin typeface="Arial"/>
                <a:cs typeface="Arial"/>
              </a:rPr>
              <a:t>vào </a:t>
            </a:r>
            <a:r>
              <a:rPr sz="2000" spc="-5" dirty="0">
                <a:latin typeface="Arial"/>
                <a:cs typeface="Arial"/>
              </a:rPr>
              <a:t>năm 1970, </a:t>
            </a:r>
            <a:r>
              <a:rPr sz="2000" dirty="0">
                <a:latin typeface="Arial"/>
                <a:cs typeface="Arial"/>
              </a:rPr>
              <a:t>và </a:t>
            </a:r>
            <a:r>
              <a:rPr sz="2000" spc="-5" dirty="0">
                <a:latin typeface="Arial"/>
                <a:cs typeface="Arial"/>
              </a:rPr>
              <a:t>hiện tại </a:t>
            </a:r>
            <a:r>
              <a:rPr sz="2000" dirty="0">
                <a:latin typeface="Arial"/>
                <a:cs typeface="Arial"/>
              </a:rPr>
              <a:t>vẫn </a:t>
            </a:r>
            <a:r>
              <a:rPr sz="2000" spc="-5" dirty="0">
                <a:latin typeface="Arial"/>
                <a:cs typeface="Arial"/>
              </a:rPr>
              <a:t>là </a:t>
            </a:r>
            <a:r>
              <a:rPr sz="2000" dirty="0">
                <a:latin typeface="Arial"/>
                <a:cs typeface="Arial"/>
              </a:rPr>
              <a:t>mô  </a:t>
            </a:r>
            <a:r>
              <a:rPr sz="2000" spc="-5" dirty="0">
                <a:latin typeface="Arial"/>
                <a:cs typeface="Arial"/>
              </a:rPr>
              <a:t>hình được </a:t>
            </a:r>
            <a:r>
              <a:rPr sz="2000" dirty="0">
                <a:latin typeface="Arial"/>
                <a:cs typeface="Arial"/>
              </a:rPr>
              <a:t>sử </a:t>
            </a:r>
            <a:r>
              <a:rPr sz="2000" spc="-5" dirty="0">
                <a:latin typeface="Arial"/>
                <a:cs typeface="Arial"/>
              </a:rPr>
              <a:t>dụng phổ biến nhất </a:t>
            </a:r>
            <a:r>
              <a:rPr sz="2000" dirty="0">
                <a:latin typeface="Arial"/>
                <a:cs typeface="Arial"/>
              </a:rPr>
              <a:t>trong các </a:t>
            </a:r>
            <a:r>
              <a:rPr sz="2000" spc="-5" dirty="0">
                <a:latin typeface="Arial"/>
                <a:cs typeface="Arial"/>
              </a:rPr>
              <a:t>dự án</a:t>
            </a:r>
            <a:r>
              <a:rPr sz="2000" spc="60" dirty="0">
                <a:latin typeface="Arial"/>
                <a:cs typeface="Arial"/>
              </a:rPr>
              <a:t> </a:t>
            </a:r>
            <a:r>
              <a:rPr sz="2000" dirty="0">
                <a:latin typeface="Arial"/>
                <a:cs typeface="Arial"/>
              </a:rPr>
              <a:t>PTPM</a:t>
            </a:r>
          </a:p>
          <a:p>
            <a:pPr marL="355600" indent="-342900">
              <a:spcBef>
                <a:spcPts val="434"/>
              </a:spcBef>
              <a:buClr>
                <a:srgbClr val="CC9900"/>
              </a:buClr>
              <a:buSzPct val="63888"/>
              <a:buFont typeface="Wingdings"/>
              <a:buChar char="◼"/>
              <a:tabLst>
                <a:tab pos="354965" algn="l"/>
                <a:tab pos="355600" algn="l"/>
              </a:tabLst>
            </a:pPr>
            <a:r>
              <a:rPr sz="2000" dirty="0">
                <a:latin typeface="Arial"/>
                <a:cs typeface="Arial"/>
              </a:rPr>
              <a:t>Việc PTPM </a:t>
            </a:r>
            <a:r>
              <a:rPr sz="2000" spc="-5" dirty="0">
                <a:latin typeface="Arial"/>
                <a:cs typeface="Arial"/>
              </a:rPr>
              <a:t>dựa </a:t>
            </a:r>
            <a:r>
              <a:rPr sz="2000" dirty="0">
                <a:latin typeface="Arial"/>
                <a:cs typeface="Arial"/>
              </a:rPr>
              <a:t>trên một </a:t>
            </a:r>
            <a:r>
              <a:rPr sz="2000" spc="-5" dirty="0">
                <a:latin typeface="Arial"/>
                <a:cs typeface="Arial"/>
              </a:rPr>
              <a:t>tập hợp </a:t>
            </a:r>
            <a:r>
              <a:rPr sz="2000" dirty="0">
                <a:latin typeface="Arial"/>
                <a:cs typeface="Arial"/>
              </a:rPr>
              <a:t>các </a:t>
            </a:r>
            <a:r>
              <a:rPr sz="2000" spc="-5" dirty="0">
                <a:latin typeface="Arial"/>
                <a:cs typeface="Arial"/>
              </a:rPr>
              <a:t>giai đoạn </a:t>
            </a:r>
            <a:r>
              <a:rPr sz="2000" dirty="0">
                <a:latin typeface="Arial"/>
                <a:cs typeface="Arial"/>
              </a:rPr>
              <a:t>(phases) có </a:t>
            </a:r>
            <a:r>
              <a:rPr sz="2000" spc="-5" dirty="0">
                <a:latin typeface="Arial"/>
                <a:cs typeface="Arial"/>
              </a:rPr>
              <a:t>thứ </a:t>
            </a:r>
            <a:r>
              <a:rPr sz="2000" dirty="0">
                <a:latin typeface="Arial"/>
                <a:cs typeface="Arial"/>
              </a:rPr>
              <a:t>tự </a:t>
            </a:r>
            <a:r>
              <a:rPr sz="2000" spc="-5" dirty="0">
                <a:latin typeface="Arial"/>
                <a:cs typeface="Arial"/>
              </a:rPr>
              <a:t>liên</a:t>
            </a:r>
            <a:r>
              <a:rPr sz="2000" spc="10" dirty="0">
                <a:latin typeface="Arial"/>
                <a:cs typeface="Arial"/>
              </a:rPr>
              <a:t> </a:t>
            </a:r>
            <a:r>
              <a:rPr sz="2000" spc="-5" dirty="0">
                <a:latin typeface="Arial"/>
                <a:cs typeface="Arial"/>
              </a:rPr>
              <a:t>tiếp</a:t>
            </a:r>
            <a:endParaRPr sz="2000" dirty="0">
              <a:latin typeface="Arial"/>
              <a:cs typeface="Arial"/>
            </a:endParaRPr>
          </a:p>
          <a:p>
            <a:pPr marL="683260" marR="99060" lvl="1" indent="-327025">
              <a:spcBef>
                <a:spcPts val="390"/>
              </a:spcBef>
              <a:buClr>
                <a:srgbClr val="3A812E"/>
              </a:buClr>
              <a:buSzPct val="59375"/>
              <a:buFont typeface="Wingdings"/>
              <a:buChar char=""/>
              <a:tabLst>
                <a:tab pos="683260" algn="l"/>
                <a:tab pos="683895" algn="l"/>
              </a:tabLst>
            </a:pPr>
            <a:r>
              <a:rPr sz="2000" spc="-10" dirty="0">
                <a:latin typeface="Arial"/>
                <a:cs typeface="Arial"/>
              </a:rPr>
              <a:t>Trật </a:t>
            </a:r>
            <a:r>
              <a:rPr sz="2000" spc="-5" dirty="0">
                <a:latin typeface="Arial"/>
                <a:cs typeface="Arial"/>
              </a:rPr>
              <a:t>tự (thứ tự ) của các giai </a:t>
            </a:r>
            <a:r>
              <a:rPr sz="2000" spc="-10" dirty="0">
                <a:latin typeface="Arial"/>
                <a:cs typeface="Arial"/>
              </a:rPr>
              <a:t>đoạn </a:t>
            </a:r>
            <a:r>
              <a:rPr sz="2000" spc="-5" dirty="0">
                <a:latin typeface="Arial"/>
                <a:cs typeface="Arial"/>
              </a:rPr>
              <a:t>là </a:t>
            </a:r>
            <a:r>
              <a:rPr sz="2000" spc="-10" dirty="0">
                <a:latin typeface="Arial"/>
                <a:cs typeface="Arial"/>
              </a:rPr>
              <a:t>xác </a:t>
            </a:r>
            <a:r>
              <a:rPr sz="2000" spc="-5" dirty="0">
                <a:latin typeface="Arial"/>
                <a:cs typeface="Arial"/>
              </a:rPr>
              <a:t>định, </a:t>
            </a:r>
            <a:r>
              <a:rPr sz="2000" dirty="0">
                <a:latin typeface="Arial"/>
                <a:cs typeface="Arial"/>
              </a:rPr>
              <a:t>và </a:t>
            </a:r>
            <a:r>
              <a:rPr sz="2000" spc="-5" dirty="0">
                <a:latin typeface="Arial"/>
                <a:cs typeface="Arial"/>
              </a:rPr>
              <a:t>các kết </a:t>
            </a:r>
            <a:r>
              <a:rPr sz="2000" spc="-10" dirty="0">
                <a:latin typeface="Arial"/>
                <a:cs typeface="Arial"/>
              </a:rPr>
              <a:t>quả </a:t>
            </a:r>
            <a:r>
              <a:rPr sz="2000" spc="-5" dirty="0">
                <a:latin typeface="Arial"/>
                <a:cs typeface="Arial"/>
              </a:rPr>
              <a:t>của một giai </a:t>
            </a:r>
            <a:r>
              <a:rPr sz="2000" spc="-10" dirty="0">
                <a:latin typeface="Arial"/>
                <a:cs typeface="Arial"/>
              </a:rPr>
              <a:t>đoạn  </a:t>
            </a:r>
            <a:r>
              <a:rPr sz="2000" spc="-5" dirty="0">
                <a:latin typeface="Arial"/>
                <a:cs typeface="Arial"/>
              </a:rPr>
              <a:t>trước sẽ </a:t>
            </a:r>
            <a:r>
              <a:rPr sz="2000" spc="-10" dirty="0">
                <a:latin typeface="Arial"/>
                <a:cs typeface="Arial"/>
              </a:rPr>
              <a:t>được </a:t>
            </a:r>
            <a:r>
              <a:rPr sz="2000" spc="-5" dirty="0">
                <a:latin typeface="Arial"/>
                <a:cs typeface="Arial"/>
              </a:rPr>
              <a:t>sử </a:t>
            </a:r>
            <a:r>
              <a:rPr sz="2000" spc="-10" dirty="0">
                <a:latin typeface="Arial"/>
                <a:cs typeface="Arial"/>
              </a:rPr>
              <a:t>dụng </a:t>
            </a:r>
            <a:r>
              <a:rPr sz="2000" spc="-5" dirty="0">
                <a:latin typeface="Arial"/>
                <a:cs typeface="Arial"/>
              </a:rPr>
              <a:t>làm </a:t>
            </a:r>
            <a:r>
              <a:rPr sz="2000" spc="-10" dirty="0">
                <a:latin typeface="Arial"/>
                <a:cs typeface="Arial"/>
              </a:rPr>
              <a:t>đầu </a:t>
            </a:r>
            <a:r>
              <a:rPr sz="2000" spc="-5" dirty="0">
                <a:latin typeface="Arial"/>
                <a:cs typeface="Arial"/>
              </a:rPr>
              <a:t>vào (input) cho các giai </a:t>
            </a:r>
            <a:r>
              <a:rPr sz="2000" spc="-10" dirty="0">
                <a:latin typeface="Arial"/>
                <a:cs typeface="Arial"/>
              </a:rPr>
              <a:t>đoạn</a:t>
            </a:r>
            <a:r>
              <a:rPr sz="2000" spc="114" dirty="0">
                <a:latin typeface="Arial"/>
                <a:cs typeface="Arial"/>
              </a:rPr>
              <a:t> </a:t>
            </a:r>
            <a:r>
              <a:rPr sz="2000" spc="-5" dirty="0">
                <a:latin typeface="Arial"/>
                <a:cs typeface="Arial"/>
              </a:rPr>
              <a:t>sau</a:t>
            </a:r>
            <a:endParaRPr sz="2000" dirty="0">
              <a:latin typeface="Arial"/>
              <a:cs typeface="Arial"/>
            </a:endParaRPr>
          </a:p>
          <a:p>
            <a:pPr marL="355600" marR="301625" indent="-342900">
              <a:spcBef>
                <a:spcPts val="425"/>
              </a:spcBef>
              <a:buClr>
                <a:srgbClr val="CC9900"/>
              </a:buClr>
              <a:buSzPct val="63888"/>
              <a:buFont typeface="Wingdings"/>
              <a:buChar char="◼"/>
              <a:tabLst>
                <a:tab pos="354965" algn="l"/>
                <a:tab pos="355600" algn="l"/>
              </a:tabLst>
            </a:pPr>
            <a:r>
              <a:rPr sz="2000" dirty="0">
                <a:latin typeface="Arial"/>
                <a:cs typeface="Arial"/>
              </a:rPr>
              <a:t>Một khi </a:t>
            </a:r>
            <a:r>
              <a:rPr sz="2000" spc="-5" dirty="0">
                <a:latin typeface="Arial"/>
                <a:cs typeface="Arial"/>
              </a:rPr>
              <a:t>tiến </a:t>
            </a:r>
            <a:r>
              <a:rPr sz="2000" dirty="0">
                <a:latin typeface="Arial"/>
                <a:cs typeface="Arial"/>
              </a:rPr>
              <a:t>trình </a:t>
            </a:r>
            <a:r>
              <a:rPr sz="2000" spc="5" dirty="0">
                <a:latin typeface="Arial"/>
                <a:cs typeface="Arial"/>
              </a:rPr>
              <a:t>PTPM </a:t>
            </a:r>
            <a:r>
              <a:rPr sz="2000" dirty="0">
                <a:latin typeface="Arial"/>
                <a:cs typeface="Arial"/>
              </a:rPr>
              <a:t>kết thúc và </a:t>
            </a:r>
            <a:r>
              <a:rPr sz="2000" spc="-5" dirty="0">
                <a:latin typeface="Arial"/>
                <a:cs typeface="Arial"/>
              </a:rPr>
              <a:t>hệ thống phần </a:t>
            </a:r>
            <a:r>
              <a:rPr sz="2000" dirty="0">
                <a:latin typeface="Arial"/>
                <a:cs typeface="Arial"/>
              </a:rPr>
              <a:t>mềm </a:t>
            </a:r>
            <a:r>
              <a:rPr sz="2000" spc="-5" dirty="0">
                <a:latin typeface="Arial"/>
                <a:cs typeface="Arial"/>
              </a:rPr>
              <a:t>được bàn </a:t>
            </a:r>
            <a:r>
              <a:rPr sz="2000" spc="-10" dirty="0">
                <a:latin typeface="Arial"/>
                <a:cs typeface="Arial"/>
              </a:rPr>
              <a:t>giao  </a:t>
            </a:r>
            <a:r>
              <a:rPr sz="2000" spc="-5" dirty="0">
                <a:latin typeface="Arial"/>
                <a:cs typeface="Arial"/>
              </a:rPr>
              <a:t>(signed off) </a:t>
            </a:r>
            <a:r>
              <a:rPr sz="2000" dirty="0">
                <a:latin typeface="Arial"/>
                <a:cs typeface="Arial"/>
              </a:rPr>
              <a:t>cho </a:t>
            </a:r>
            <a:r>
              <a:rPr sz="2000" spc="-5" dirty="0">
                <a:latin typeface="Arial"/>
                <a:cs typeface="Arial"/>
              </a:rPr>
              <a:t>khách hàng, thì hệ thống phần </a:t>
            </a:r>
            <a:r>
              <a:rPr sz="2000" dirty="0">
                <a:latin typeface="Arial"/>
                <a:cs typeface="Arial"/>
              </a:rPr>
              <a:t>mềm sẽ không </a:t>
            </a:r>
            <a:r>
              <a:rPr sz="2000" spc="-5" dirty="0">
                <a:latin typeface="Arial"/>
                <a:cs typeface="Arial"/>
              </a:rPr>
              <a:t>thể được  thay đổi, điều</a:t>
            </a:r>
            <a:r>
              <a:rPr sz="2000" spc="20" dirty="0">
                <a:latin typeface="Arial"/>
                <a:cs typeface="Arial"/>
              </a:rPr>
              <a:t> </a:t>
            </a:r>
            <a:r>
              <a:rPr sz="2000" spc="-5" dirty="0">
                <a:latin typeface="Arial"/>
                <a:cs typeface="Arial"/>
              </a:rPr>
              <a:t>chỉnh</a:t>
            </a:r>
            <a:endParaRPr sz="2000" dirty="0">
              <a:latin typeface="Arial"/>
              <a:cs typeface="Arial"/>
            </a:endParaRPr>
          </a:p>
          <a:p>
            <a:pPr marL="683260" lvl="1" indent="-327025">
              <a:spcBef>
                <a:spcPts val="395"/>
              </a:spcBef>
              <a:buClr>
                <a:srgbClr val="3A812E"/>
              </a:buClr>
              <a:buSzPct val="59375"/>
              <a:buFont typeface="Wingdings"/>
              <a:buChar char=""/>
              <a:tabLst>
                <a:tab pos="683260" algn="l"/>
                <a:tab pos="683895" algn="l"/>
              </a:tabLst>
            </a:pPr>
            <a:r>
              <a:rPr sz="2000" spc="-5" dirty="0">
                <a:latin typeface="Arial"/>
                <a:cs typeface="Arial"/>
              </a:rPr>
              <a:t>Tiến trình PTPM chỉ có thể </a:t>
            </a:r>
            <a:r>
              <a:rPr sz="2000" spc="-10" dirty="0">
                <a:latin typeface="Arial"/>
                <a:cs typeface="Arial"/>
              </a:rPr>
              <a:t>được </a:t>
            </a:r>
            <a:r>
              <a:rPr sz="2000" spc="-5" dirty="0">
                <a:latin typeface="Arial"/>
                <a:cs typeface="Arial"/>
              </a:rPr>
              <a:t>mở lại (để </a:t>
            </a:r>
            <a:r>
              <a:rPr sz="2000" spc="-10" dirty="0">
                <a:latin typeface="Arial"/>
                <a:cs typeface="Arial"/>
              </a:rPr>
              <a:t>đáp ứng </a:t>
            </a:r>
            <a:r>
              <a:rPr sz="2000" spc="-5" dirty="0">
                <a:latin typeface="Arial"/>
                <a:cs typeface="Arial"/>
              </a:rPr>
              <a:t>các điều chỉnh, thay</a:t>
            </a:r>
            <a:r>
              <a:rPr sz="2000" spc="160" dirty="0">
                <a:latin typeface="Arial"/>
                <a:cs typeface="Arial"/>
              </a:rPr>
              <a:t> </a:t>
            </a:r>
            <a:r>
              <a:rPr sz="2000" spc="-5" dirty="0">
                <a:latin typeface="Arial"/>
                <a:cs typeface="Arial"/>
              </a:rPr>
              <a:t>đổi)</a:t>
            </a:r>
            <a:endParaRPr sz="2000" dirty="0">
              <a:latin typeface="Arial"/>
              <a:cs typeface="Arial"/>
            </a:endParaRPr>
          </a:p>
          <a:p>
            <a:pPr marL="683260"/>
            <a:r>
              <a:rPr sz="2000" spc="-5" dirty="0">
                <a:latin typeface="Arial"/>
                <a:cs typeface="Arial"/>
              </a:rPr>
              <a:t>thông qua một quy trình thực hiện thay đổi chính thức (a formal change</a:t>
            </a:r>
            <a:r>
              <a:rPr sz="2000" spc="175" dirty="0">
                <a:latin typeface="Arial"/>
                <a:cs typeface="Arial"/>
              </a:rPr>
              <a:t> </a:t>
            </a:r>
            <a:r>
              <a:rPr sz="2000" spc="-5" dirty="0">
                <a:latin typeface="Arial"/>
                <a:cs typeface="Arial"/>
              </a:rPr>
              <a:t>process)</a:t>
            </a:r>
            <a:endParaRPr sz="2000" dirty="0">
              <a:latin typeface="Arial"/>
              <a:cs typeface="Arial"/>
            </a:endParaRPr>
          </a:p>
          <a:p>
            <a:pPr marL="355600" marR="400050" indent="-342900">
              <a:spcBef>
                <a:spcPts val="425"/>
              </a:spcBef>
              <a:buClr>
                <a:srgbClr val="CC9900"/>
              </a:buClr>
              <a:buSzPct val="63888"/>
              <a:buFont typeface="Wingdings"/>
              <a:buChar char="◼"/>
              <a:tabLst>
                <a:tab pos="354965" algn="l"/>
                <a:tab pos="355600" algn="l"/>
              </a:tabLst>
            </a:pPr>
            <a:r>
              <a:rPr sz="2000" spc="-5" dirty="0">
                <a:latin typeface="Arial"/>
                <a:cs typeface="Arial"/>
              </a:rPr>
              <a:t>Đặc điểm quan </a:t>
            </a:r>
            <a:r>
              <a:rPr sz="2000" dirty="0">
                <a:latin typeface="Arial"/>
                <a:cs typeface="Arial"/>
              </a:rPr>
              <a:t>trọng </a:t>
            </a:r>
            <a:r>
              <a:rPr sz="2000" spc="-5" dirty="0">
                <a:latin typeface="Arial"/>
                <a:cs typeface="Arial"/>
              </a:rPr>
              <a:t>nhất </a:t>
            </a:r>
            <a:r>
              <a:rPr sz="2000" dirty="0">
                <a:latin typeface="Arial"/>
                <a:cs typeface="Arial"/>
              </a:rPr>
              <a:t>của Quy trình </a:t>
            </a:r>
            <a:r>
              <a:rPr sz="2000" spc="-5" dirty="0">
                <a:latin typeface="Arial"/>
                <a:cs typeface="Arial"/>
              </a:rPr>
              <a:t>thác nước: </a:t>
            </a:r>
            <a:r>
              <a:rPr sz="2000" b="1" spc="-5" dirty="0">
                <a:latin typeface="Arial"/>
                <a:cs typeface="Arial"/>
              </a:rPr>
              <a:t>các </a:t>
            </a:r>
            <a:r>
              <a:rPr sz="2000" b="1" dirty="0">
                <a:latin typeface="Arial"/>
                <a:cs typeface="Arial"/>
              </a:rPr>
              <a:t>giai </a:t>
            </a:r>
            <a:r>
              <a:rPr sz="2000" b="1" spc="-5" dirty="0">
                <a:latin typeface="Arial"/>
                <a:cs typeface="Arial"/>
              </a:rPr>
              <a:t>đoạn  (phases) </a:t>
            </a:r>
            <a:r>
              <a:rPr sz="2000" b="1" dirty="0">
                <a:latin typeface="Arial"/>
                <a:cs typeface="Arial"/>
              </a:rPr>
              <a:t>không giao </a:t>
            </a:r>
            <a:r>
              <a:rPr sz="2000" b="1" spc="-5" dirty="0">
                <a:latin typeface="Arial"/>
                <a:cs typeface="Arial"/>
              </a:rPr>
              <a:t>nhau, </a:t>
            </a:r>
            <a:r>
              <a:rPr sz="2000" b="1" dirty="0">
                <a:latin typeface="Arial"/>
                <a:cs typeface="Arial"/>
              </a:rPr>
              <a:t>không </a:t>
            </a:r>
            <a:r>
              <a:rPr sz="2000" b="1" spc="-5" dirty="0">
                <a:latin typeface="Arial"/>
                <a:cs typeface="Arial"/>
              </a:rPr>
              <a:t>lặp lại </a:t>
            </a:r>
            <a:r>
              <a:rPr sz="2000" dirty="0">
                <a:latin typeface="Arial"/>
                <a:cs typeface="Arial"/>
              </a:rPr>
              <a:t>(trong một tiến trình</a:t>
            </a:r>
            <a:r>
              <a:rPr sz="2000" spc="-90" dirty="0">
                <a:latin typeface="Arial"/>
                <a:cs typeface="Arial"/>
              </a:rPr>
              <a:t> </a:t>
            </a:r>
            <a:r>
              <a:rPr sz="2000" dirty="0">
                <a:latin typeface="Arial"/>
                <a:cs typeface="Arial"/>
              </a:rPr>
              <a:t>PTPM)</a:t>
            </a:r>
          </a:p>
          <a:p>
            <a:pPr marL="683260" marR="81280" lvl="1" indent="-327025">
              <a:spcBef>
                <a:spcPts val="390"/>
              </a:spcBef>
              <a:buClr>
                <a:srgbClr val="3A812E"/>
              </a:buClr>
              <a:buSzPct val="59375"/>
              <a:buFont typeface="Wingdings"/>
              <a:buChar char=""/>
              <a:tabLst>
                <a:tab pos="683260" algn="l"/>
                <a:tab pos="683895" algn="l"/>
              </a:tabLst>
            </a:pPr>
            <a:r>
              <a:rPr sz="2000" spc="-10" dirty="0">
                <a:latin typeface="Arial"/>
                <a:cs typeface="Arial"/>
              </a:rPr>
              <a:t>Giai đoạn </a:t>
            </a:r>
            <a:r>
              <a:rPr sz="2000" spc="-5" dirty="0">
                <a:latin typeface="Arial"/>
                <a:cs typeface="Arial"/>
              </a:rPr>
              <a:t>Thiết kế (Design) không thể </a:t>
            </a:r>
            <a:r>
              <a:rPr sz="2000" spc="-10" dirty="0">
                <a:latin typeface="Arial"/>
                <a:cs typeface="Arial"/>
              </a:rPr>
              <a:t>bắt đầu </a:t>
            </a:r>
            <a:r>
              <a:rPr sz="2000" spc="-5" dirty="0">
                <a:latin typeface="Arial"/>
                <a:cs typeface="Arial"/>
              </a:rPr>
              <a:t>cho </a:t>
            </a:r>
            <a:r>
              <a:rPr sz="2000" spc="-10" dirty="0">
                <a:latin typeface="Arial"/>
                <a:cs typeface="Arial"/>
              </a:rPr>
              <a:t>đến </a:t>
            </a:r>
            <a:r>
              <a:rPr sz="2000" spc="-5" dirty="0">
                <a:latin typeface="Arial"/>
                <a:cs typeface="Arial"/>
              </a:rPr>
              <a:t>khi giai </a:t>
            </a:r>
            <a:r>
              <a:rPr sz="2000" spc="-10" dirty="0">
                <a:latin typeface="Arial"/>
                <a:cs typeface="Arial"/>
              </a:rPr>
              <a:t>đoạn </a:t>
            </a:r>
            <a:r>
              <a:rPr sz="2000" spc="-5" dirty="0">
                <a:latin typeface="Arial"/>
                <a:cs typeface="Arial"/>
              </a:rPr>
              <a:t>Phân tích  (Analysis) </a:t>
            </a:r>
            <a:r>
              <a:rPr sz="2000" spc="-10" dirty="0">
                <a:latin typeface="Arial"/>
                <a:cs typeface="Arial"/>
              </a:rPr>
              <a:t>được hoàn </a:t>
            </a:r>
            <a:r>
              <a:rPr sz="2000" spc="-5" dirty="0">
                <a:latin typeface="Arial"/>
                <a:cs typeface="Arial"/>
              </a:rPr>
              <a:t>thành, và Giai </a:t>
            </a:r>
            <a:r>
              <a:rPr sz="2000" spc="-10" dirty="0">
                <a:latin typeface="Arial"/>
                <a:cs typeface="Arial"/>
              </a:rPr>
              <a:t>đoạn </a:t>
            </a:r>
            <a:r>
              <a:rPr sz="2000" spc="-5" dirty="0">
                <a:latin typeface="Arial"/>
                <a:cs typeface="Arial"/>
              </a:rPr>
              <a:t>Kiểm thử (Testing) </a:t>
            </a:r>
            <a:r>
              <a:rPr sz="2000" spc="-10" dirty="0">
                <a:latin typeface="Arial"/>
                <a:cs typeface="Arial"/>
              </a:rPr>
              <a:t>không </a:t>
            </a:r>
            <a:r>
              <a:rPr sz="2000" spc="-5" dirty="0">
                <a:latin typeface="Arial"/>
                <a:cs typeface="Arial"/>
              </a:rPr>
              <a:t>thể </a:t>
            </a:r>
            <a:r>
              <a:rPr sz="2000" spc="-10" dirty="0">
                <a:latin typeface="Arial"/>
                <a:cs typeface="Arial"/>
              </a:rPr>
              <a:t>bắt đầu  </a:t>
            </a:r>
            <a:r>
              <a:rPr sz="2000" spc="-5" dirty="0">
                <a:latin typeface="Arial"/>
                <a:cs typeface="Arial"/>
              </a:rPr>
              <a:t>cho đến khi giai đoạn Thực hiện, lập trình (Implemenntation) </a:t>
            </a:r>
            <a:r>
              <a:rPr sz="2000" spc="-10" dirty="0">
                <a:latin typeface="Arial"/>
                <a:cs typeface="Arial"/>
              </a:rPr>
              <a:t>được </a:t>
            </a:r>
            <a:r>
              <a:rPr sz="2000" spc="-5" dirty="0">
                <a:latin typeface="Arial"/>
                <a:cs typeface="Arial"/>
              </a:rPr>
              <a:t>hoàn</a:t>
            </a:r>
            <a:r>
              <a:rPr sz="2000" spc="90" dirty="0">
                <a:latin typeface="Arial"/>
                <a:cs typeface="Arial"/>
              </a:rPr>
              <a:t> </a:t>
            </a:r>
            <a:r>
              <a:rPr sz="2000" spc="-5" dirty="0">
                <a:latin typeface="Arial"/>
                <a:cs typeface="Arial"/>
              </a:rPr>
              <a:t>thành</a:t>
            </a:r>
            <a:endParaRPr sz="2000" dirty="0">
              <a:latin typeface="Arial"/>
              <a:cs typeface="Arial"/>
            </a:endParaRPr>
          </a:p>
        </p:txBody>
      </p:sp>
      <p:sp>
        <p:nvSpPr>
          <p:cNvPr id="8" name="object 8"/>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17</a:t>
            </a:fld>
            <a:endParaRPr spc="-40" dirty="0"/>
          </a:p>
        </p:txBody>
      </p:sp>
    </p:spTree>
    <p:extLst>
      <p:ext uri="{BB962C8B-B14F-4D97-AF65-F5344CB8AC3E}">
        <p14:creationId xmlns:p14="http://schemas.microsoft.com/office/powerpoint/2010/main" val="3019272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Câu</a:t>
            </a:r>
            <a:r>
              <a:rPr lang="en-US" sz="4200" spc="125" dirty="0" smtClean="0">
                <a:latin typeface="Times New Roman"/>
                <a:cs typeface="Times New Roman"/>
              </a:rPr>
              <a:t> </a:t>
            </a:r>
            <a:r>
              <a:rPr lang="en-US" sz="4200" spc="125" dirty="0" err="1" smtClean="0">
                <a:latin typeface="Times New Roman"/>
                <a:cs typeface="Times New Roman"/>
              </a:rPr>
              <a:t>hỏi</a:t>
            </a:r>
            <a:endParaRPr sz="4200" dirty="0">
              <a:latin typeface="Times New Roman"/>
              <a:cs typeface="Times New Roman"/>
            </a:endParaRPr>
          </a:p>
        </p:txBody>
      </p:sp>
      <p:sp>
        <p:nvSpPr>
          <p:cNvPr id="3" name="object 3"/>
          <p:cNvSpPr txBox="1"/>
          <p:nvPr/>
        </p:nvSpPr>
        <p:spPr>
          <a:xfrm>
            <a:off x="2059940" y="1553229"/>
            <a:ext cx="8064500" cy="1771639"/>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Ưu</a:t>
            </a:r>
            <a:r>
              <a:rPr lang="en-US" sz="2400" dirty="0" smtClean="0">
                <a:latin typeface="Arial"/>
                <a:cs typeface="Arial"/>
              </a:rPr>
              <a:t> </a:t>
            </a:r>
            <a:r>
              <a:rPr lang="en-US" sz="2400" dirty="0" err="1" smtClean="0">
                <a:latin typeface="Arial"/>
                <a:cs typeface="Arial"/>
              </a:rPr>
              <a:t>điểm</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Nhược</a:t>
            </a:r>
            <a:r>
              <a:rPr lang="en-US" sz="2400" dirty="0" smtClean="0">
                <a:latin typeface="Arial"/>
                <a:cs typeface="Arial"/>
              </a:rPr>
              <a:t> </a:t>
            </a:r>
            <a:r>
              <a:rPr lang="en-US" sz="2400" dirty="0" err="1" smtClean="0">
                <a:latin typeface="Arial"/>
                <a:cs typeface="Arial"/>
              </a:rPr>
              <a:t>điểm</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Khi</a:t>
            </a:r>
            <a:r>
              <a:rPr lang="en-US" sz="2400" dirty="0" smtClean="0">
                <a:latin typeface="Arial"/>
                <a:cs typeface="Arial"/>
              </a:rPr>
              <a:t> </a:t>
            </a:r>
            <a:r>
              <a:rPr lang="en-US" sz="2400" dirty="0" err="1" smtClean="0">
                <a:latin typeface="Arial"/>
                <a:cs typeface="Arial"/>
              </a:rPr>
              <a:t>nào</a:t>
            </a:r>
            <a:r>
              <a:rPr lang="en-US" sz="2400" dirty="0" smtClean="0">
                <a:latin typeface="Arial"/>
                <a:cs typeface="Arial"/>
              </a:rPr>
              <a:t> </a:t>
            </a:r>
            <a:r>
              <a:rPr lang="en-US" sz="2400" dirty="0" err="1" smtClean="0">
                <a:latin typeface="Arial"/>
                <a:cs typeface="Arial"/>
              </a:rPr>
              <a:t>nên</a:t>
            </a:r>
            <a:r>
              <a:rPr lang="en-US" sz="2400" dirty="0" smtClean="0">
                <a:latin typeface="Arial"/>
                <a:cs typeface="Arial"/>
              </a:rPr>
              <a:t> </a:t>
            </a:r>
            <a:r>
              <a:rPr lang="en-US" sz="2400" dirty="0" err="1" smtClean="0">
                <a:latin typeface="Arial"/>
                <a:cs typeface="Arial"/>
              </a:rPr>
              <a:t>dùng</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18</a:t>
            </a:fld>
            <a:endParaRPr spc="-40" dirty="0"/>
          </a:p>
        </p:txBody>
      </p:sp>
    </p:spTree>
    <p:extLst>
      <p:ext uri="{BB962C8B-B14F-4D97-AF65-F5344CB8AC3E}">
        <p14:creationId xmlns:p14="http://schemas.microsoft.com/office/powerpoint/2010/main" val="2571851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45" dirty="0">
                <a:latin typeface="Times New Roman"/>
                <a:cs typeface="Times New Roman"/>
              </a:rPr>
              <a:t>thác </a:t>
            </a:r>
            <a:r>
              <a:rPr sz="4200" spc="-125" dirty="0">
                <a:latin typeface="Times New Roman"/>
                <a:cs typeface="Times New Roman"/>
              </a:rPr>
              <a:t>n</a:t>
            </a:r>
            <a:r>
              <a:rPr sz="4200" spc="-125" dirty="0">
                <a:latin typeface="Arial"/>
                <a:cs typeface="Arial"/>
              </a:rPr>
              <a:t>ướ</a:t>
            </a:r>
            <a:r>
              <a:rPr sz="4200" spc="-125" dirty="0">
                <a:latin typeface="Times New Roman"/>
                <a:cs typeface="Times New Roman"/>
              </a:rPr>
              <a:t>c (Waterfall</a:t>
            </a:r>
            <a:r>
              <a:rPr sz="4200" spc="18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057400" y="1167609"/>
            <a:ext cx="8255000" cy="5095875"/>
          </a:xfrm>
          <a:prstGeom prst="rect">
            <a:avLst/>
          </a:prstGeom>
        </p:spPr>
        <p:txBody>
          <a:bodyPr vert="horz" wrap="square" lIns="0" tIns="75565" rIns="0" bIns="0" rtlCol="0">
            <a:spAutoFit/>
          </a:bodyPr>
          <a:lstStyle/>
          <a:p>
            <a:pPr marL="445770" indent="-343535">
              <a:spcBef>
                <a:spcPts val="595"/>
              </a:spcBef>
              <a:buClr>
                <a:srgbClr val="CC9900"/>
              </a:buClr>
              <a:buSzPct val="65000"/>
              <a:buFont typeface="Wingdings"/>
              <a:buChar char="◼"/>
              <a:tabLst>
                <a:tab pos="445770" algn="l"/>
                <a:tab pos="446405" algn="l"/>
              </a:tabLst>
            </a:pPr>
            <a:r>
              <a:rPr sz="2000" dirty="0">
                <a:latin typeface="Arial"/>
                <a:cs typeface="Arial"/>
              </a:rPr>
              <a:t>Các ưu</a:t>
            </a:r>
            <a:r>
              <a:rPr sz="2000" spc="-20" dirty="0">
                <a:latin typeface="Arial"/>
                <a:cs typeface="Arial"/>
              </a:rPr>
              <a:t> </a:t>
            </a:r>
            <a:r>
              <a:rPr sz="2000" dirty="0">
                <a:latin typeface="Arial"/>
                <a:cs typeface="Arial"/>
              </a:rPr>
              <a:t>điểm</a:t>
            </a:r>
          </a:p>
          <a:p>
            <a:pPr marL="676275" lvl="1" indent="-229235">
              <a:spcBef>
                <a:spcPts val="445"/>
              </a:spcBef>
              <a:buClr>
                <a:srgbClr val="3A812E"/>
              </a:buClr>
              <a:buSzPct val="58333"/>
              <a:buFont typeface="Wingdings"/>
              <a:buChar char=""/>
              <a:tabLst>
                <a:tab pos="676910" algn="l"/>
              </a:tabLst>
            </a:pPr>
            <a:r>
              <a:rPr spc="-5" dirty="0">
                <a:latin typeface="Arial"/>
                <a:cs typeface="Arial"/>
              </a:rPr>
              <a:t>Là quy </a:t>
            </a:r>
            <a:r>
              <a:rPr dirty="0">
                <a:latin typeface="Arial"/>
                <a:cs typeface="Arial"/>
              </a:rPr>
              <a:t>trình PTPM </a:t>
            </a:r>
            <a:r>
              <a:rPr spc="-5" dirty="0">
                <a:latin typeface="Arial"/>
                <a:cs typeface="Arial"/>
              </a:rPr>
              <a:t>đơn </a:t>
            </a:r>
            <a:r>
              <a:rPr spc="-10" dirty="0">
                <a:latin typeface="Arial"/>
                <a:cs typeface="Arial"/>
              </a:rPr>
              <a:t>giản, </a:t>
            </a:r>
            <a:r>
              <a:rPr spc="-5" dirty="0">
                <a:latin typeface="Arial"/>
                <a:cs typeface="Arial"/>
              </a:rPr>
              <a:t>dễ hiểu, </a:t>
            </a:r>
            <a:r>
              <a:rPr dirty="0">
                <a:latin typeface="Arial"/>
                <a:cs typeface="Arial"/>
              </a:rPr>
              <a:t>và </a:t>
            </a:r>
            <a:r>
              <a:rPr spc="-5" dirty="0">
                <a:latin typeface="Arial"/>
                <a:cs typeface="Arial"/>
              </a:rPr>
              <a:t>dễ </a:t>
            </a:r>
            <a:r>
              <a:rPr dirty="0">
                <a:latin typeface="Arial"/>
                <a:cs typeface="Arial"/>
              </a:rPr>
              <a:t>sử</a:t>
            </a:r>
            <a:r>
              <a:rPr spc="-15" dirty="0">
                <a:latin typeface="Arial"/>
                <a:cs typeface="Arial"/>
              </a:rPr>
              <a:t> </a:t>
            </a:r>
            <a:r>
              <a:rPr spc="-10" dirty="0">
                <a:latin typeface="Arial"/>
                <a:cs typeface="Arial"/>
              </a:rPr>
              <a:t>dụng</a:t>
            </a:r>
            <a:endParaRPr dirty="0">
              <a:latin typeface="Arial"/>
              <a:cs typeface="Arial"/>
            </a:endParaRPr>
          </a:p>
          <a:p>
            <a:pPr marL="676275" lvl="1" indent="-229235">
              <a:spcBef>
                <a:spcPts val="430"/>
              </a:spcBef>
              <a:buClr>
                <a:srgbClr val="3A812E"/>
              </a:buClr>
              <a:buSzPct val="58333"/>
              <a:buFont typeface="Wingdings"/>
              <a:buChar char=""/>
              <a:tabLst>
                <a:tab pos="676910" algn="l"/>
              </a:tabLst>
            </a:pPr>
            <a:r>
              <a:rPr spc="-5" dirty="0">
                <a:latin typeface="Arial"/>
                <a:cs typeface="Arial"/>
              </a:rPr>
              <a:t>Các </a:t>
            </a:r>
            <a:r>
              <a:rPr dirty="0">
                <a:latin typeface="Arial"/>
                <a:cs typeface="Arial"/>
              </a:rPr>
              <a:t>tài </a:t>
            </a:r>
            <a:r>
              <a:rPr spc="-5" dirty="0">
                <a:latin typeface="Arial"/>
                <a:cs typeface="Arial"/>
              </a:rPr>
              <a:t>liệu được </a:t>
            </a:r>
            <a:r>
              <a:rPr spc="-10" dirty="0">
                <a:latin typeface="Arial"/>
                <a:cs typeface="Arial"/>
              </a:rPr>
              <a:t>hoàn </a:t>
            </a:r>
            <a:r>
              <a:rPr spc="-5" dirty="0">
                <a:latin typeface="Arial"/>
                <a:cs typeface="Arial"/>
              </a:rPr>
              <a:t>thành </a:t>
            </a:r>
            <a:r>
              <a:rPr dirty="0">
                <a:latin typeface="Arial"/>
                <a:cs typeface="Arial"/>
              </a:rPr>
              <a:t>sau mỗi </a:t>
            </a:r>
            <a:r>
              <a:rPr spc="-5" dirty="0">
                <a:latin typeface="Arial"/>
                <a:cs typeface="Arial"/>
              </a:rPr>
              <a:t>giai</a:t>
            </a:r>
            <a:r>
              <a:rPr spc="25" dirty="0">
                <a:latin typeface="Arial"/>
                <a:cs typeface="Arial"/>
              </a:rPr>
              <a:t> </a:t>
            </a:r>
            <a:r>
              <a:rPr spc="-10" dirty="0">
                <a:latin typeface="Arial"/>
                <a:cs typeface="Arial"/>
              </a:rPr>
              <a:t>đoạn</a:t>
            </a:r>
            <a:endParaRPr dirty="0">
              <a:latin typeface="Arial"/>
              <a:cs typeface="Arial"/>
            </a:endParaRPr>
          </a:p>
          <a:p>
            <a:pPr marL="676275" marR="112395" lvl="1" indent="-229235">
              <a:spcBef>
                <a:spcPts val="430"/>
              </a:spcBef>
              <a:buClr>
                <a:srgbClr val="3A812E"/>
              </a:buClr>
              <a:buSzPct val="58333"/>
              <a:buFont typeface="Wingdings"/>
              <a:buChar char=""/>
              <a:tabLst>
                <a:tab pos="676910" algn="l"/>
              </a:tabLst>
            </a:pPr>
            <a:r>
              <a:rPr spc="-5" dirty="0">
                <a:latin typeface="Arial"/>
                <a:cs typeface="Arial"/>
              </a:rPr>
              <a:t>Các </a:t>
            </a:r>
            <a:r>
              <a:rPr spc="-10" dirty="0">
                <a:latin typeface="Arial"/>
                <a:cs typeface="Arial"/>
              </a:rPr>
              <a:t>yêu </a:t>
            </a:r>
            <a:r>
              <a:rPr dirty="0">
                <a:latin typeface="Arial"/>
                <a:cs typeface="Arial"/>
              </a:rPr>
              <a:t>cầu </a:t>
            </a:r>
            <a:r>
              <a:rPr spc="-5" dirty="0">
                <a:latin typeface="Arial"/>
                <a:cs typeface="Arial"/>
              </a:rPr>
              <a:t>phần </a:t>
            </a:r>
            <a:r>
              <a:rPr dirty="0">
                <a:latin typeface="Arial"/>
                <a:cs typeface="Arial"/>
              </a:rPr>
              <a:t>mềm </a:t>
            </a:r>
            <a:r>
              <a:rPr spc="-5" dirty="0">
                <a:latin typeface="Arial"/>
                <a:cs typeface="Arial"/>
              </a:rPr>
              <a:t>được cung </a:t>
            </a:r>
            <a:r>
              <a:rPr dirty="0">
                <a:latin typeface="Arial"/>
                <a:cs typeface="Arial"/>
              </a:rPr>
              <a:t>cấp sớm cho các </a:t>
            </a:r>
            <a:r>
              <a:rPr spc="-10" dirty="0">
                <a:latin typeface="Arial"/>
                <a:cs typeface="Arial"/>
              </a:rPr>
              <a:t>người </a:t>
            </a:r>
            <a:r>
              <a:rPr spc="-5" dirty="0">
                <a:latin typeface="Arial"/>
                <a:cs typeface="Arial"/>
              </a:rPr>
              <a:t>kiểm </a:t>
            </a:r>
            <a:r>
              <a:rPr dirty="0">
                <a:latin typeface="Arial"/>
                <a:cs typeface="Arial"/>
              </a:rPr>
              <a:t>thử (the  testers)</a:t>
            </a:r>
          </a:p>
          <a:p>
            <a:pPr marL="676275" marR="295275" lvl="1" indent="-229235">
              <a:spcBef>
                <a:spcPts val="434"/>
              </a:spcBef>
              <a:buClr>
                <a:srgbClr val="3A812E"/>
              </a:buClr>
              <a:buSzPct val="58333"/>
              <a:buFont typeface="Wingdings"/>
              <a:buChar char=""/>
              <a:tabLst>
                <a:tab pos="676910" algn="l"/>
              </a:tabLst>
            </a:pPr>
            <a:r>
              <a:rPr spc="-5" dirty="0">
                <a:latin typeface="Arial"/>
                <a:cs typeface="Arial"/>
              </a:rPr>
              <a:t>Cho phép </a:t>
            </a:r>
            <a:r>
              <a:rPr spc="-10" dirty="0">
                <a:latin typeface="Arial"/>
                <a:cs typeface="Arial"/>
              </a:rPr>
              <a:t>người </a:t>
            </a:r>
            <a:r>
              <a:rPr spc="-5" dirty="0">
                <a:latin typeface="Arial"/>
                <a:cs typeface="Arial"/>
              </a:rPr>
              <a:t>quản lý dự án (Project Manager </a:t>
            </a:r>
            <a:r>
              <a:rPr dirty="0">
                <a:latin typeface="Arial"/>
                <a:cs typeface="Arial"/>
              </a:rPr>
              <a:t>– PM) </a:t>
            </a:r>
            <a:r>
              <a:rPr spc="-5" dirty="0">
                <a:latin typeface="Arial"/>
                <a:cs typeface="Arial"/>
              </a:rPr>
              <a:t>lập </a:t>
            </a:r>
            <a:r>
              <a:rPr dirty="0">
                <a:latin typeface="Arial"/>
                <a:cs typeface="Arial"/>
              </a:rPr>
              <a:t>kế </a:t>
            </a:r>
            <a:r>
              <a:rPr spc="-5" dirty="0">
                <a:latin typeface="Arial"/>
                <a:cs typeface="Arial"/>
              </a:rPr>
              <a:t>hoạch </a:t>
            </a:r>
            <a:r>
              <a:rPr dirty="0">
                <a:latin typeface="Arial"/>
                <a:cs typeface="Arial"/>
              </a:rPr>
              <a:t>và  </a:t>
            </a:r>
            <a:r>
              <a:rPr spc="-5" dirty="0">
                <a:latin typeface="Arial"/>
                <a:cs typeface="Arial"/>
              </a:rPr>
              <a:t>kiểm soát thực hiện </a:t>
            </a:r>
            <a:r>
              <a:rPr dirty="0">
                <a:latin typeface="Arial"/>
                <a:cs typeface="Arial"/>
              </a:rPr>
              <a:t>một cách </a:t>
            </a:r>
            <a:r>
              <a:rPr spc="-5" dirty="0">
                <a:latin typeface="Arial"/>
                <a:cs typeface="Arial"/>
              </a:rPr>
              <a:t>chặt</a:t>
            </a:r>
            <a:r>
              <a:rPr spc="15" dirty="0">
                <a:latin typeface="Arial"/>
                <a:cs typeface="Arial"/>
              </a:rPr>
              <a:t> </a:t>
            </a:r>
            <a:r>
              <a:rPr dirty="0">
                <a:latin typeface="Arial"/>
                <a:cs typeface="Arial"/>
              </a:rPr>
              <a:t>chẽ</a:t>
            </a:r>
          </a:p>
          <a:p>
            <a:pPr marL="676275" marR="266065" lvl="1" indent="-229235">
              <a:spcBef>
                <a:spcPts val="434"/>
              </a:spcBef>
              <a:buClr>
                <a:srgbClr val="3A812E"/>
              </a:buClr>
              <a:buSzPct val="58333"/>
              <a:buFont typeface="Wingdings"/>
              <a:buChar char=""/>
              <a:tabLst>
                <a:tab pos="676910" algn="l"/>
              </a:tabLst>
            </a:pPr>
            <a:r>
              <a:rPr dirty="0">
                <a:latin typeface="Arial"/>
                <a:cs typeface="Arial"/>
              </a:rPr>
              <a:t>Quy trình </a:t>
            </a:r>
            <a:r>
              <a:rPr spc="-5" dirty="0">
                <a:latin typeface="Arial"/>
                <a:cs typeface="Arial"/>
              </a:rPr>
              <a:t>này cũng rất nổi tiếng </a:t>
            </a:r>
            <a:r>
              <a:rPr dirty="0">
                <a:latin typeface="Arial"/>
                <a:cs typeface="Arial"/>
              </a:rPr>
              <a:t>và </a:t>
            </a:r>
            <a:r>
              <a:rPr spc="-5" dirty="0">
                <a:latin typeface="Arial"/>
                <a:cs typeface="Arial"/>
              </a:rPr>
              <a:t>được </a:t>
            </a:r>
            <a:r>
              <a:rPr spc="-10" dirty="0">
                <a:latin typeface="Arial"/>
                <a:cs typeface="Arial"/>
              </a:rPr>
              <a:t>biết </a:t>
            </a:r>
            <a:r>
              <a:rPr spc="-5" dirty="0">
                <a:latin typeface="Arial"/>
                <a:cs typeface="Arial"/>
              </a:rPr>
              <a:t>bởi </a:t>
            </a:r>
            <a:r>
              <a:rPr dirty="0">
                <a:latin typeface="Arial"/>
                <a:cs typeface="Arial"/>
              </a:rPr>
              <a:t>cả </a:t>
            </a:r>
            <a:r>
              <a:rPr spc="-10" dirty="0">
                <a:latin typeface="Arial"/>
                <a:cs typeface="Arial"/>
              </a:rPr>
              <a:t>những người </a:t>
            </a:r>
            <a:r>
              <a:rPr spc="-5" dirty="0">
                <a:latin typeface="Arial"/>
                <a:cs typeface="Arial"/>
              </a:rPr>
              <a:t>không  </a:t>
            </a:r>
            <a:r>
              <a:rPr spc="-10" dirty="0">
                <a:latin typeface="Arial"/>
                <a:cs typeface="Arial"/>
              </a:rPr>
              <a:t>chuyên </a:t>
            </a:r>
            <a:r>
              <a:rPr dirty="0">
                <a:latin typeface="Arial"/>
                <a:cs typeface="Arial"/>
              </a:rPr>
              <a:t>về PTPM, </a:t>
            </a:r>
            <a:r>
              <a:rPr spc="-5" dirty="0">
                <a:latin typeface="Arial"/>
                <a:cs typeface="Arial"/>
              </a:rPr>
              <a:t>giúp nó dễ dàng được </a:t>
            </a:r>
            <a:r>
              <a:rPr spc="-10" dirty="0">
                <a:latin typeface="Arial"/>
                <a:cs typeface="Arial"/>
              </a:rPr>
              <a:t>dùng </a:t>
            </a:r>
            <a:r>
              <a:rPr spc="-5" dirty="0">
                <a:latin typeface="Arial"/>
                <a:cs typeface="Arial"/>
              </a:rPr>
              <a:t>để </a:t>
            </a:r>
            <a:r>
              <a:rPr dirty="0">
                <a:latin typeface="Arial"/>
                <a:cs typeface="Arial"/>
              </a:rPr>
              <a:t>trao</a:t>
            </a:r>
            <a:r>
              <a:rPr spc="35" dirty="0">
                <a:latin typeface="Arial"/>
                <a:cs typeface="Arial"/>
              </a:rPr>
              <a:t> </a:t>
            </a:r>
            <a:r>
              <a:rPr spc="-5" dirty="0">
                <a:latin typeface="Arial"/>
                <a:cs typeface="Arial"/>
              </a:rPr>
              <a:t>đổi</a:t>
            </a:r>
            <a:endParaRPr dirty="0">
              <a:latin typeface="Arial"/>
              <a:cs typeface="Arial"/>
            </a:endParaRPr>
          </a:p>
          <a:p>
            <a:pPr marL="445770" indent="-343535">
              <a:spcBef>
                <a:spcPts val="475"/>
              </a:spcBef>
              <a:buClr>
                <a:srgbClr val="CC9900"/>
              </a:buClr>
              <a:buSzPct val="65000"/>
              <a:buFont typeface="Wingdings"/>
              <a:buChar char="◼"/>
              <a:tabLst>
                <a:tab pos="445770" algn="l"/>
                <a:tab pos="446405" algn="l"/>
              </a:tabLst>
            </a:pPr>
            <a:r>
              <a:rPr sz="2000" dirty="0">
                <a:latin typeface="Arial"/>
                <a:cs typeface="Arial"/>
              </a:rPr>
              <a:t>Các nhược</a:t>
            </a:r>
            <a:r>
              <a:rPr sz="2000" spc="-45" dirty="0">
                <a:latin typeface="Arial"/>
                <a:cs typeface="Arial"/>
              </a:rPr>
              <a:t> </a:t>
            </a:r>
            <a:r>
              <a:rPr sz="2000" dirty="0">
                <a:latin typeface="Arial"/>
                <a:cs typeface="Arial"/>
              </a:rPr>
              <a:t>điểm</a:t>
            </a:r>
          </a:p>
          <a:p>
            <a:pPr marL="676275" marR="45085" lvl="1" indent="-229235">
              <a:spcBef>
                <a:spcPts val="439"/>
              </a:spcBef>
              <a:buClr>
                <a:srgbClr val="3A812E"/>
              </a:buClr>
              <a:buSzPct val="58333"/>
              <a:buFont typeface="Wingdings"/>
              <a:buChar char=""/>
              <a:tabLst>
                <a:tab pos="676910" algn="l"/>
              </a:tabLst>
            </a:pPr>
            <a:r>
              <a:rPr spc="-5" dirty="0">
                <a:latin typeface="Arial"/>
                <a:cs typeface="Arial"/>
              </a:rPr>
              <a:t>Chỉ phù hợp đối </a:t>
            </a:r>
            <a:r>
              <a:rPr dirty="0">
                <a:latin typeface="Arial"/>
                <a:cs typeface="Arial"/>
              </a:rPr>
              <a:t>với các </a:t>
            </a:r>
            <a:r>
              <a:rPr spc="-5" dirty="0">
                <a:latin typeface="Arial"/>
                <a:cs typeface="Arial"/>
              </a:rPr>
              <a:t>bài toán thực </a:t>
            </a:r>
            <a:r>
              <a:rPr dirty="0">
                <a:latin typeface="Arial"/>
                <a:cs typeface="Arial"/>
              </a:rPr>
              <a:t>tế </a:t>
            </a:r>
            <a:r>
              <a:rPr b="1" spc="-5" dirty="0">
                <a:latin typeface="Arial"/>
                <a:cs typeface="Arial"/>
              </a:rPr>
              <a:t>khi mà các </a:t>
            </a:r>
            <a:r>
              <a:rPr b="1" spc="-10" dirty="0">
                <a:latin typeface="Arial"/>
                <a:cs typeface="Arial"/>
              </a:rPr>
              <a:t>yêu </a:t>
            </a:r>
            <a:r>
              <a:rPr b="1" spc="-5" dirty="0">
                <a:latin typeface="Arial"/>
                <a:cs typeface="Arial"/>
              </a:rPr>
              <a:t>cầu </a:t>
            </a:r>
            <a:r>
              <a:rPr b="1" dirty="0">
                <a:latin typeface="Arial"/>
                <a:cs typeface="Arial"/>
              </a:rPr>
              <a:t>phần </a:t>
            </a:r>
            <a:r>
              <a:rPr b="1" spc="-5" dirty="0">
                <a:latin typeface="Arial"/>
                <a:cs typeface="Arial"/>
              </a:rPr>
              <a:t>mềm  </a:t>
            </a:r>
            <a:r>
              <a:rPr b="1" dirty="0">
                <a:latin typeface="Arial"/>
                <a:cs typeface="Arial"/>
              </a:rPr>
              <a:t>được </a:t>
            </a:r>
            <a:r>
              <a:rPr b="1" spc="-5" dirty="0">
                <a:latin typeface="Arial"/>
                <a:cs typeface="Arial"/>
              </a:rPr>
              <a:t>xác </a:t>
            </a:r>
            <a:r>
              <a:rPr b="1" dirty="0">
                <a:latin typeface="Arial"/>
                <a:cs typeface="Arial"/>
              </a:rPr>
              <a:t>định </a:t>
            </a:r>
            <a:r>
              <a:rPr b="1" spc="-5" dirty="0">
                <a:latin typeface="Arial"/>
                <a:cs typeface="Arial"/>
              </a:rPr>
              <a:t>rõ ràng, đầy </a:t>
            </a:r>
            <a:r>
              <a:rPr b="1" dirty="0">
                <a:latin typeface="Arial"/>
                <a:cs typeface="Arial"/>
              </a:rPr>
              <a:t>đủ </a:t>
            </a:r>
            <a:r>
              <a:rPr b="1" spc="-25" dirty="0">
                <a:latin typeface="Arial"/>
                <a:cs typeface="Arial"/>
              </a:rPr>
              <a:t>và </a:t>
            </a:r>
            <a:r>
              <a:rPr b="1" spc="-5" dirty="0">
                <a:latin typeface="Arial"/>
                <a:cs typeface="Arial"/>
              </a:rPr>
              <a:t>cố </a:t>
            </a:r>
            <a:r>
              <a:rPr b="1" dirty="0">
                <a:latin typeface="Arial"/>
                <a:cs typeface="Arial"/>
              </a:rPr>
              <a:t>định từ đầu </a:t>
            </a:r>
            <a:r>
              <a:rPr dirty="0">
                <a:latin typeface="Arial"/>
                <a:cs typeface="Arial"/>
              </a:rPr>
              <a:t>(trước </a:t>
            </a:r>
            <a:r>
              <a:rPr spc="-5" dirty="0">
                <a:latin typeface="Arial"/>
                <a:cs typeface="Arial"/>
              </a:rPr>
              <a:t>giai đoạn Thiết  </a:t>
            </a:r>
            <a:r>
              <a:rPr dirty="0">
                <a:latin typeface="Arial"/>
                <a:cs typeface="Arial"/>
              </a:rPr>
              <a:t>kế)</a:t>
            </a:r>
          </a:p>
          <a:p>
            <a:pPr marL="676275" lvl="1" indent="-229235">
              <a:spcBef>
                <a:spcPts val="430"/>
              </a:spcBef>
              <a:buClr>
                <a:srgbClr val="3A812E"/>
              </a:buClr>
              <a:buSzPct val="58333"/>
              <a:buFont typeface="Wingdings"/>
              <a:buChar char=""/>
              <a:tabLst>
                <a:tab pos="676910" algn="l"/>
              </a:tabLst>
            </a:pPr>
            <a:r>
              <a:rPr spc="-5" dirty="0">
                <a:latin typeface="Arial"/>
                <a:cs typeface="Arial"/>
              </a:rPr>
              <a:t>Không phù hợp đối </a:t>
            </a:r>
            <a:r>
              <a:rPr dirty="0">
                <a:latin typeface="Arial"/>
                <a:cs typeface="Arial"/>
              </a:rPr>
              <a:t>với các </a:t>
            </a:r>
            <a:r>
              <a:rPr spc="-5" dirty="0">
                <a:latin typeface="Arial"/>
                <a:cs typeface="Arial"/>
              </a:rPr>
              <a:t>dự án </a:t>
            </a:r>
            <a:r>
              <a:rPr dirty="0">
                <a:latin typeface="Arial"/>
                <a:cs typeface="Arial"/>
              </a:rPr>
              <a:t>kéo </a:t>
            </a:r>
            <a:r>
              <a:rPr spc="-5" dirty="0">
                <a:latin typeface="Arial"/>
                <a:cs typeface="Arial"/>
              </a:rPr>
              <a:t>dài </a:t>
            </a:r>
            <a:r>
              <a:rPr dirty="0">
                <a:latin typeface="Arial"/>
                <a:cs typeface="Arial"/>
              </a:rPr>
              <a:t>và </a:t>
            </a:r>
            <a:r>
              <a:rPr spc="-5" dirty="0">
                <a:latin typeface="Arial"/>
                <a:cs typeface="Arial"/>
              </a:rPr>
              <a:t>tiếp </a:t>
            </a:r>
            <a:r>
              <a:rPr spc="-10" dirty="0">
                <a:latin typeface="Arial"/>
                <a:cs typeface="Arial"/>
              </a:rPr>
              <a:t>diễn</a:t>
            </a:r>
            <a:r>
              <a:rPr spc="-5" dirty="0">
                <a:latin typeface="Arial"/>
                <a:cs typeface="Arial"/>
              </a:rPr>
              <a:t> lâu</a:t>
            </a:r>
            <a:endParaRPr dirty="0">
              <a:latin typeface="Arial"/>
              <a:cs typeface="Arial"/>
            </a:endParaRPr>
          </a:p>
          <a:p>
            <a:pPr marL="676275" lvl="1" indent="-229235">
              <a:spcBef>
                <a:spcPts val="434"/>
              </a:spcBef>
              <a:buClr>
                <a:srgbClr val="3A812E"/>
              </a:buClr>
              <a:buSzPct val="58333"/>
              <a:buFont typeface="Wingdings"/>
              <a:buChar char=""/>
              <a:tabLst>
                <a:tab pos="676910" algn="l"/>
              </a:tabLst>
            </a:pPr>
            <a:r>
              <a:rPr spc="-5" dirty="0">
                <a:latin typeface="Arial"/>
                <a:cs typeface="Arial"/>
              </a:rPr>
              <a:t>Có </a:t>
            </a:r>
            <a:r>
              <a:rPr dirty="0">
                <a:latin typeface="Arial"/>
                <a:cs typeface="Arial"/>
              </a:rPr>
              <a:t>thể có </a:t>
            </a:r>
            <a:r>
              <a:rPr spc="-10" dirty="0">
                <a:latin typeface="Arial"/>
                <a:cs typeface="Arial"/>
              </a:rPr>
              <a:t>nhiều </a:t>
            </a:r>
            <a:r>
              <a:rPr spc="-5" dirty="0">
                <a:latin typeface="Arial"/>
                <a:cs typeface="Arial"/>
              </a:rPr>
              <a:t>nguy </a:t>
            </a:r>
            <a:r>
              <a:rPr dirty="0">
                <a:latin typeface="Arial"/>
                <a:cs typeface="Arial"/>
              </a:rPr>
              <a:t>cơ (risk) và </a:t>
            </a:r>
            <a:r>
              <a:rPr spc="-5" dirty="0">
                <a:latin typeface="Arial"/>
                <a:cs typeface="Arial"/>
              </a:rPr>
              <a:t>không chắc chắn</a:t>
            </a:r>
            <a:r>
              <a:rPr spc="15" dirty="0">
                <a:latin typeface="Arial"/>
                <a:cs typeface="Arial"/>
              </a:rPr>
              <a:t> </a:t>
            </a:r>
            <a:r>
              <a:rPr spc="-5" dirty="0">
                <a:latin typeface="Arial"/>
                <a:cs typeface="Arial"/>
              </a:rPr>
              <a:t>(uncertainty)</a:t>
            </a:r>
            <a:endParaRPr dirty="0">
              <a:latin typeface="Arial"/>
              <a:cs typeface="Arial"/>
            </a:endParaRPr>
          </a:p>
          <a:p>
            <a:pPr marL="12700">
              <a:spcBef>
                <a:spcPts val="430"/>
              </a:spcBef>
              <a:tabLst>
                <a:tab pos="447675" algn="l"/>
                <a:tab pos="8241665" algn="l"/>
              </a:tabLst>
            </a:pPr>
            <a:r>
              <a:rPr sz="1050" u="heavy" spc="5" dirty="0">
                <a:solidFill>
                  <a:srgbClr val="3A812E"/>
                </a:solidFill>
                <a:uFill>
                  <a:solidFill>
                    <a:srgbClr val="CC9900"/>
                  </a:solidFill>
                </a:uFill>
                <a:latin typeface="Times New Roman"/>
                <a:cs typeface="Times New Roman"/>
              </a:rPr>
              <a:t> 	</a:t>
            </a:r>
            <a:r>
              <a:rPr sz="1050" u="heavy" spc="25" dirty="0">
                <a:solidFill>
                  <a:srgbClr val="3A812E"/>
                </a:solidFill>
                <a:uFill>
                  <a:solidFill>
                    <a:srgbClr val="CC9900"/>
                  </a:solidFill>
                </a:uFill>
                <a:latin typeface="Wingdings"/>
                <a:cs typeface="Wingdings"/>
              </a:rPr>
              <a:t></a:t>
            </a:r>
            <a:r>
              <a:rPr sz="1050" u="heavy" spc="25" dirty="0">
                <a:solidFill>
                  <a:srgbClr val="3A812E"/>
                </a:solidFill>
                <a:uFill>
                  <a:solidFill>
                    <a:srgbClr val="CC9900"/>
                  </a:solidFill>
                </a:uFill>
                <a:latin typeface="Times New Roman"/>
                <a:cs typeface="Times New Roman"/>
              </a:rPr>
              <a:t>   </a:t>
            </a:r>
            <a:r>
              <a:rPr u="heavy" spc="-5" dirty="0">
                <a:uFill>
                  <a:solidFill>
                    <a:srgbClr val="CC9900"/>
                  </a:solidFill>
                </a:uFill>
                <a:latin typeface="Arial"/>
                <a:cs typeface="Arial"/>
              </a:rPr>
              <a:t>Khó (không thể) </a:t>
            </a:r>
            <a:r>
              <a:rPr u="heavy" dirty="0">
                <a:uFill>
                  <a:solidFill>
                    <a:srgbClr val="CC9900"/>
                  </a:solidFill>
                </a:uFill>
                <a:latin typeface="Arial"/>
                <a:cs typeface="Arial"/>
              </a:rPr>
              <a:t>sớm có các kết </a:t>
            </a:r>
            <a:r>
              <a:rPr u="heavy" spc="-5" dirty="0">
                <a:uFill>
                  <a:solidFill>
                    <a:srgbClr val="CC9900"/>
                  </a:solidFill>
                </a:uFill>
                <a:latin typeface="Arial"/>
                <a:cs typeface="Arial"/>
              </a:rPr>
              <a:t>quả (phiên bản) ban đầu </a:t>
            </a:r>
            <a:r>
              <a:rPr u="heavy" dirty="0">
                <a:uFill>
                  <a:solidFill>
                    <a:srgbClr val="CC9900"/>
                  </a:solidFill>
                </a:uFill>
                <a:latin typeface="Arial"/>
                <a:cs typeface="Arial"/>
              </a:rPr>
              <a:t>của </a:t>
            </a:r>
            <a:r>
              <a:rPr u="heavy" spc="-5" dirty="0">
                <a:uFill>
                  <a:solidFill>
                    <a:srgbClr val="CC9900"/>
                  </a:solidFill>
                </a:uFill>
                <a:latin typeface="Arial"/>
                <a:cs typeface="Arial"/>
              </a:rPr>
              <a:t>phần</a:t>
            </a:r>
            <a:r>
              <a:rPr u="heavy" spc="-55" dirty="0">
                <a:uFill>
                  <a:solidFill>
                    <a:srgbClr val="CC9900"/>
                  </a:solidFill>
                </a:uFill>
                <a:latin typeface="Arial"/>
                <a:cs typeface="Arial"/>
              </a:rPr>
              <a:t> </a:t>
            </a:r>
            <a:r>
              <a:rPr u="heavy" dirty="0">
                <a:uFill>
                  <a:solidFill>
                    <a:srgbClr val="CC9900"/>
                  </a:solidFill>
                </a:uFill>
                <a:latin typeface="Arial"/>
                <a:cs typeface="Arial"/>
              </a:rPr>
              <a:t>mềm	</a:t>
            </a:r>
            <a:endParaRPr dirty="0">
              <a:latin typeface="Arial"/>
              <a:cs typeface="Arial"/>
            </a:endParaRPr>
          </a:p>
        </p:txBody>
      </p:sp>
      <p:sp>
        <p:nvSpPr>
          <p:cNvPr id="8" name="object 8"/>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19</a:t>
            </a:fld>
            <a:endParaRPr spc="-40" dirty="0"/>
          </a:p>
        </p:txBody>
      </p:sp>
    </p:spTree>
    <p:extLst>
      <p:ext uri="{BB962C8B-B14F-4D97-AF65-F5344CB8AC3E}">
        <p14:creationId xmlns:p14="http://schemas.microsoft.com/office/powerpoint/2010/main" val="2206652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Giới</a:t>
            </a:r>
            <a:r>
              <a:rPr lang="en-US" b="1" dirty="0" smtClean="0">
                <a:solidFill>
                  <a:srgbClr val="0070C0"/>
                </a:solidFill>
              </a:rPr>
              <a:t> </a:t>
            </a:r>
            <a:r>
              <a:rPr lang="en-US" b="1" dirty="0" err="1" smtClean="0">
                <a:solidFill>
                  <a:srgbClr val="0070C0"/>
                </a:solidFill>
              </a:rPr>
              <a:t>thiệu</a:t>
            </a:r>
            <a:r>
              <a:rPr lang="en-US" b="1" dirty="0" smtClean="0">
                <a:solidFill>
                  <a:srgbClr val="0070C0"/>
                </a:solidFill>
              </a:rPr>
              <a:t> </a:t>
            </a:r>
            <a:r>
              <a:rPr lang="en-US" b="1" dirty="0" err="1" smtClean="0">
                <a:solidFill>
                  <a:srgbClr val="0070C0"/>
                </a:solidFill>
              </a:rPr>
              <a:t>chung</a:t>
            </a:r>
            <a:r>
              <a:rPr lang="en-US" b="1" dirty="0" smtClean="0">
                <a:solidFill>
                  <a:srgbClr val="0070C0"/>
                </a:solidFill>
              </a:rPr>
              <a:t> </a:t>
            </a:r>
            <a:r>
              <a:rPr lang="en-US" b="1" dirty="0" err="1" smtClean="0">
                <a:solidFill>
                  <a:srgbClr val="0070C0"/>
                </a:solidFill>
              </a:rPr>
              <a:t>về</a:t>
            </a:r>
            <a:r>
              <a:rPr lang="en-US" b="1" dirty="0" smtClean="0">
                <a:solidFill>
                  <a:srgbClr val="0070C0"/>
                </a:solidFill>
              </a:rPr>
              <a:t> </a:t>
            </a:r>
            <a:r>
              <a:rPr lang="en-US" b="1" dirty="0" err="1" smtClean="0">
                <a:solidFill>
                  <a:srgbClr val="0070C0"/>
                </a:solidFill>
              </a:rPr>
              <a:t>học</a:t>
            </a:r>
            <a:r>
              <a:rPr lang="en-US" b="1" dirty="0" smtClean="0">
                <a:solidFill>
                  <a:srgbClr val="0070C0"/>
                </a:solidFill>
              </a:rPr>
              <a:t> </a:t>
            </a:r>
            <a:r>
              <a:rPr lang="en-US" b="1" dirty="0" err="1" smtClean="0">
                <a:solidFill>
                  <a:srgbClr val="0070C0"/>
                </a:solidFill>
              </a:rPr>
              <a:t>phần</a:t>
            </a:r>
            <a:endParaRPr lang="en-US" b="1" dirty="0">
              <a:solidFill>
                <a:srgbClr val="0070C0"/>
              </a:solidFill>
            </a:endParaRPr>
          </a:p>
        </p:txBody>
      </p:sp>
      <p:sp>
        <p:nvSpPr>
          <p:cNvPr id="3" name="Content Placeholder 2"/>
          <p:cNvSpPr>
            <a:spLocks noGrp="1"/>
          </p:cNvSpPr>
          <p:nvPr>
            <p:ph idx="1"/>
          </p:nvPr>
        </p:nvSpPr>
        <p:spPr>
          <a:xfrm>
            <a:off x="1295400" y="1081640"/>
            <a:ext cx="9660961" cy="4953000"/>
          </a:xfrm>
        </p:spPr>
        <p:txBody>
          <a:bodyPr>
            <a:noAutofit/>
          </a:bodyPr>
          <a:lstStyle/>
          <a:p>
            <a:pPr marL="0" indent="0">
              <a:buNone/>
            </a:pPr>
            <a:r>
              <a:rPr lang="en-US" sz="2800" b="1" dirty="0" err="1" smtClean="0"/>
              <a:t>Nội</a:t>
            </a:r>
            <a:r>
              <a:rPr lang="en-US" sz="2800" b="1" dirty="0" smtClean="0"/>
              <a:t> dung </a:t>
            </a:r>
            <a:r>
              <a:rPr lang="en-US" sz="2800" b="1" dirty="0" err="1" smtClean="0"/>
              <a:t>học</a:t>
            </a:r>
            <a:r>
              <a:rPr lang="en-US" sz="2800" b="1" dirty="0" smtClean="0"/>
              <a:t> </a:t>
            </a:r>
            <a:r>
              <a:rPr lang="en-US" sz="2800" b="1" dirty="0" err="1" smtClean="0"/>
              <a:t>phần</a:t>
            </a:r>
            <a:r>
              <a:rPr lang="en-US" sz="2800" b="1" dirty="0" smtClean="0"/>
              <a:t>:</a:t>
            </a:r>
          </a:p>
          <a:p>
            <a:pPr marL="514350" indent="-514350">
              <a:buFont typeface="+mj-lt"/>
              <a:buAutoNum type="arabicPeriod"/>
            </a:pPr>
            <a:r>
              <a:rPr lang="en-US" sz="2800" b="1" dirty="0" err="1"/>
              <a:t>Chương</a:t>
            </a:r>
            <a:r>
              <a:rPr lang="en-US" sz="2800" b="1" dirty="0"/>
              <a:t> 1 </a:t>
            </a:r>
            <a:r>
              <a:rPr lang="en-US" sz="2800" b="1" dirty="0" err="1"/>
              <a:t>Các</a:t>
            </a:r>
            <a:r>
              <a:rPr lang="en-US" sz="2800" b="1" dirty="0"/>
              <a:t> </a:t>
            </a:r>
            <a:r>
              <a:rPr lang="en-US" sz="2800" b="1" dirty="0" err="1"/>
              <a:t>kiểu</a:t>
            </a:r>
            <a:r>
              <a:rPr lang="en-US" sz="2800" b="1" dirty="0"/>
              <a:t> </a:t>
            </a:r>
            <a:r>
              <a:rPr lang="en-US" sz="2800" b="1" dirty="0" err="1"/>
              <a:t>hệ</a:t>
            </a:r>
            <a:r>
              <a:rPr lang="en-US" sz="2800" b="1" dirty="0"/>
              <a:t> </a:t>
            </a:r>
            <a:r>
              <a:rPr lang="en-US" sz="2800" b="1" dirty="0" err="1"/>
              <a:t>thống</a:t>
            </a:r>
            <a:r>
              <a:rPr lang="en-US" sz="2800" b="1" dirty="0"/>
              <a:t> </a:t>
            </a:r>
            <a:r>
              <a:rPr lang="en-US" sz="2800" b="1" dirty="0" err="1"/>
              <a:t>thông</a:t>
            </a:r>
            <a:r>
              <a:rPr lang="en-US" sz="2800" b="1" dirty="0"/>
              <a:t> </a:t>
            </a:r>
            <a:r>
              <a:rPr lang="en-US" sz="2800" b="1" dirty="0" smtClean="0"/>
              <a:t>tin</a:t>
            </a:r>
          </a:p>
          <a:p>
            <a:pPr marL="514350" indent="-514350">
              <a:buFont typeface="+mj-lt"/>
              <a:buAutoNum type="arabicPeriod"/>
            </a:pPr>
            <a:r>
              <a:rPr lang="en-US" sz="2800" b="1" dirty="0" err="1"/>
              <a:t>Chương</a:t>
            </a:r>
            <a:r>
              <a:rPr lang="en-US" sz="2800" b="1" dirty="0"/>
              <a:t> 2. </a:t>
            </a:r>
            <a:r>
              <a:rPr lang="en-US" sz="2800" b="1" dirty="0" err="1"/>
              <a:t>Các</a:t>
            </a:r>
            <a:r>
              <a:rPr lang="en-US" sz="2800" b="1" dirty="0"/>
              <a:t> </a:t>
            </a:r>
            <a:r>
              <a:rPr lang="en-US" sz="2800" b="1" dirty="0" err="1"/>
              <a:t>khái</a:t>
            </a:r>
            <a:r>
              <a:rPr lang="en-US" sz="2800" b="1" dirty="0"/>
              <a:t> </a:t>
            </a:r>
            <a:r>
              <a:rPr lang="en-US" sz="2800" b="1" dirty="0" err="1"/>
              <a:t>niệm</a:t>
            </a:r>
            <a:r>
              <a:rPr lang="en-US" sz="2800" b="1" dirty="0"/>
              <a:t> </a:t>
            </a:r>
            <a:r>
              <a:rPr lang="en-US" sz="2800" b="1" dirty="0" err="1"/>
              <a:t>cơ</a:t>
            </a:r>
            <a:r>
              <a:rPr lang="en-US" sz="2800" b="1" dirty="0"/>
              <a:t> </a:t>
            </a:r>
            <a:r>
              <a:rPr lang="en-US" sz="2800" b="1" dirty="0" err="1"/>
              <a:t>bản</a:t>
            </a:r>
            <a:r>
              <a:rPr lang="en-US" sz="2800" b="1" dirty="0"/>
              <a:t> </a:t>
            </a:r>
            <a:r>
              <a:rPr lang="en-US" sz="2800" b="1" dirty="0" err="1"/>
              <a:t>về</a:t>
            </a:r>
            <a:r>
              <a:rPr lang="en-US" sz="2800" b="1" dirty="0"/>
              <a:t> </a:t>
            </a:r>
            <a:r>
              <a:rPr lang="en-US" sz="2800" b="1" dirty="0" err="1"/>
              <a:t>đối</a:t>
            </a:r>
            <a:r>
              <a:rPr lang="en-US" sz="2800" b="1" dirty="0"/>
              <a:t> </a:t>
            </a:r>
            <a:r>
              <a:rPr lang="en-US" sz="2800" b="1" dirty="0" err="1"/>
              <a:t>tượng</a:t>
            </a:r>
            <a:r>
              <a:rPr lang="en-US" sz="2800" b="1" dirty="0"/>
              <a:t> </a:t>
            </a:r>
            <a:r>
              <a:rPr lang="en-US" sz="2800" b="1" dirty="0" err="1"/>
              <a:t>và</a:t>
            </a:r>
            <a:r>
              <a:rPr lang="en-US" sz="2800" b="1" dirty="0"/>
              <a:t> </a:t>
            </a:r>
            <a:r>
              <a:rPr lang="en-US" sz="2800" b="1" dirty="0" err="1"/>
              <a:t>các</a:t>
            </a:r>
            <a:r>
              <a:rPr lang="en-US" sz="2800" b="1" dirty="0"/>
              <a:t> </a:t>
            </a:r>
            <a:r>
              <a:rPr lang="en-US" sz="2800" b="1" dirty="0" err="1"/>
              <a:t>biểu</a:t>
            </a:r>
            <a:r>
              <a:rPr lang="en-US" sz="2800" b="1" dirty="0"/>
              <a:t> </a:t>
            </a:r>
            <a:r>
              <a:rPr lang="en-US" sz="2800" b="1" dirty="0" err="1"/>
              <a:t>đồ</a:t>
            </a:r>
            <a:r>
              <a:rPr lang="en-US" sz="2800" b="1" dirty="0"/>
              <a:t> UML</a:t>
            </a:r>
            <a:endParaRPr lang="en-US" sz="2800" dirty="0"/>
          </a:p>
          <a:p>
            <a:pPr marL="514350" indent="-514350">
              <a:buFont typeface="+mj-lt"/>
              <a:buAutoNum type="arabicPeriod"/>
            </a:pPr>
            <a:r>
              <a:rPr lang="en-US" sz="2800" b="1" dirty="0" err="1"/>
              <a:t>Chương</a:t>
            </a:r>
            <a:r>
              <a:rPr lang="en-US" sz="2800" b="1" dirty="0"/>
              <a:t> 3 </a:t>
            </a:r>
            <a:r>
              <a:rPr lang="en-US" sz="2800" b="1" dirty="0" err="1"/>
              <a:t>Các</a:t>
            </a:r>
            <a:r>
              <a:rPr lang="en-US" sz="2800" b="1" dirty="0"/>
              <a:t> </a:t>
            </a:r>
            <a:r>
              <a:rPr lang="en-US" sz="2800" b="1" dirty="0" err="1"/>
              <a:t>phương</a:t>
            </a:r>
            <a:r>
              <a:rPr lang="en-US" sz="2800" b="1" dirty="0"/>
              <a:t> </a:t>
            </a:r>
            <a:r>
              <a:rPr lang="en-US" sz="2800" b="1" dirty="0" err="1"/>
              <a:t>pháp</a:t>
            </a:r>
            <a:r>
              <a:rPr lang="en-US" sz="2800" b="1" dirty="0"/>
              <a:t> </a:t>
            </a:r>
            <a:r>
              <a:rPr lang="en-US" sz="2800" b="1" dirty="0" err="1"/>
              <a:t>luận</a:t>
            </a:r>
            <a:r>
              <a:rPr lang="en-US" sz="2800" b="1" dirty="0"/>
              <a:t> </a:t>
            </a:r>
            <a:r>
              <a:rPr lang="en-US" sz="2800" b="1" dirty="0" err="1"/>
              <a:t>phát</a:t>
            </a:r>
            <a:r>
              <a:rPr lang="en-US" sz="2800" b="1" dirty="0"/>
              <a:t> </a:t>
            </a:r>
            <a:r>
              <a:rPr lang="en-US" sz="2800" b="1" dirty="0" err="1"/>
              <a:t>triển</a:t>
            </a:r>
            <a:r>
              <a:rPr lang="en-US" sz="2800" b="1" dirty="0"/>
              <a:t> </a:t>
            </a:r>
            <a:r>
              <a:rPr lang="en-US" sz="2800" b="1" dirty="0" err="1"/>
              <a:t>phần</a:t>
            </a:r>
            <a:r>
              <a:rPr lang="en-US" sz="2800" b="1" dirty="0"/>
              <a:t> </a:t>
            </a:r>
            <a:r>
              <a:rPr lang="en-US" sz="2800" b="1" dirty="0" err="1"/>
              <a:t>mềm</a:t>
            </a:r>
            <a:endParaRPr lang="en-US" sz="2800" dirty="0"/>
          </a:p>
          <a:p>
            <a:pPr marL="514350" indent="-514350">
              <a:buFont typeface="+mj-lt"/>
              <a:buAutoNum type="arabicPeriod"/>
            </a:pPr>
            <a:r>
              <a:rPr lang="en-US" sz="2800" b="1" dirty="0" err="1"/>
              <a:t>Chương</a:t>
            </a:r>
            <a:r>
              <a:rPr lang="en-US" sz="2800" b="1" dirty="0"/>
              <a:t> 4 Thu </a:t>
            </a:r>
            <a:r>
              <a:rPr lang="en-US" sz="2800" b="1" dirty="0" err="1"/>
              <a:t>thập</a:t>
            </a:r>
            <a:r>
              <a:rPr lang="en-US" sz="2800" b="1" dirty="0"/>
              <a:t> </a:t>
            </a:r>
            <a:r>
              <a:rPr lang="en-US" sz="2800" b="1" dirty="0" err="1"/>
              <a:t>yêu</a:t>
            </a:r>
            <a:r>
              <a:rPr lang="en-US" sz="2800" b="1" dirty="0"/>
              <a:t> </a:t>
            </a:r>
            <a:r>
              <a:rPr lang="en-US" sz="2800" b="1" dirty="0" err="1"/>
              <a:t>cầu</a:t>
            </a:r>
            <a:endParaRPr lang="en-US" sz="2800" dirty="0"/>
          </a:p>
          <a:p>
            <a:pPr marL="514350" indent="-514350">
              <a:buFont typeface="+mj-lt"/>
              <a:buAutoNum type="arabicPeriod"/>
            </a:pPr>
            <a:r>
              <a:rPr lang="en-US" sz="2800" b="1" dirty="0" err="1"/>
              <a:t>Chương</a:t>
            </a:r>
            <a:r>
              <a:rPr lang="en-US" sz="2800" b="1" dirty="0"/>
              <a:t> 5 </a:t>
            </a:r>
            <a:r>
              <a:rPr lang="en-US" sz="2800" b="1" dirty="0" err="1"/>
              <a:t>Phân</a:t>
            </a:r>
            <a:r>
              <a:rPr lang="en-US" sz="2800" b="1" dirty="0"/>
              <a:t> </a:t>
            </a:r>
            <a:r>
              <a:rPr lang="en-US" sz="2800" b="1" dirty="0" err="1"/>
              <a:t>tích</a:t>
            </a:r>
            <a:r>
              <a:rPr lang="en-US" sz="2800" b="1" dirty="0"/>
              <a:t> </a:t>
            </a:r>
            <a:r>
              <a:rPr lang="en-US" sz="2800" b="1" dirty="0" err="1"/>
              <a:t>yêu</a:t>
            </a:r>
            <a:r>
              <a:rPr lang="en-US" sz="2800" b="1" dirty="0"/>
              <a:t> </a:t>
            </a:r>
            <a:r>
              <a:rPr lang="en-US" sz="2800" b="1" dirty="0" err="1"/>
              <a:t>cầu</a:t>
            </a:r>
            <a:endParaRPr lang="en-US" sz="2800" dirty="0"/>
          </a:p>
          <a:p>
            <a:pPr marL="514350" indent="-514350">
              <a:buFont typeface="+mj-lt"/>
              <a:buAutoNum type="arabicPeriod"/>
            </a:pPr>
            <a:r>
              <a:rPr lang="en-US" sz="2800" b="1" dirty="0" err="1"/>
              <a:t>Chương</a:t>
            </a:r>
            <a:r>
              <a:rPr lang="en-US" sz="2800" b="1" dirty="0"/>
              <a:t> 6 </a:t>
            </a:r>
            <a:r>
              <a:rPr lang="en-US" sz="2800" b="1" dirty="0" err="1"/>
              <a:t>Thiết</a:t>
            </a:r>
            <a:r>
              <a:rPr lang="en-US" sz="2800" b="1" dirty="0"/>
              <a:t> </a:t>
            </a:r>
            <a:r>
              <a:rPr lang="en-US" sz="2800" b="1" dirty="0" err="1"/>
              <a:t>kế</a:t>
            </a:r>
            <a:r>
              <a:rPr lang="en-US" sz="2800" b="1" dirty="0"/>
              <a:t> </a:t>
            </a:r>
            <a:r>
              <a:rPr lang="en-US" sz="2800" b="1" dirty="0" err="1"/>
              <a:t>kiến</a:t>
            </a:r>
            <a:r>
              <a:rPr lang="en-US" sz="2800" b="1" dirty="0"/>
              <a:t> </a:t>
            </a:r>
            <a:r>
              <a:rPr lang="en-US" sz="2800" b="1" dirty="0" err="1"/>
              <a:t>trúc</a:t>
            </a:r>
            <a:r>
              <a:rPr lang="en-US" sz="2800" b="1" dirty="0"/>
              <a:t> </a:t>
            </a:r>
            <a:r>
              <a:rPr lang="en-US" sz="2800" b="1" dirty="0" err="1"/>
              <a:t>hệ</a:t>
            </a:r>
            <a:r>
              <a:rPr lang="en-US" sz="2800" b="1" dirty="0"/>
              <a:t> </a:t>
            </a:r>
            <a:r>
              <a:rPr lang="en-US" sz="2800" b="1" dirty="0" err="1"/>
              <a:t>thống</a:t>
            </a:r>
            <a:endParaRPr lang="en-US" sz="2800" dirty="0"/>
          </a:p>
          <a:p>
            <a:pPr marL="514350" indent="-514350">
              <a:buFont typeface="+mj-lt"/>
              <a:buAutoNum type="arabicPeriod"/>
            </a:pPr>
            <a:r>
              <a:rPr lang="en-US" sz="2800" b="1" dirty="0" err="1"/>
              <a:t>Chương</a:t>
            </a:r>
            <a:r>
              <a:rPr lang="en-US" sz="2800" b="1" dirty="0"/>
              <a:t> 7 </a:t>
            </a:r>
            <a:r>
              <a:rPr lang="en-US" sz="2800" b="1" dirty="0" err="1"/>
              <a:t>Lựa</a:t>
            </a:r>
            <a:r>
              <a:rPr lang="en-US" sz="2800" b="1" dirty="0"/>
              <a:t> </a:t>
            </a:r>
            <a:r>
              <a:rPr lang="en-US" sz="2800" b="1" dirty="0" err="1"/>
              <a:t>chọn</a:t>
            </a:r>
            <a:r>
              <a:rPr lang="en-US" sz="2800" b="1" dirty="0"/>
              <a:t> </a:t>
            </a:r>
            <a:r>
              <a:rPr lang="en-US" sz="2800" b="1" dirty="0" err="1"/>
              <a:t>công</a:t>
            </a:r>
            <a:r>
              <a:rPr lang="en-US" sz="2800" b="1" dirty="0"/>
              <a:t> </a:t>
            </a:r>
            <a:r>
              <a:rPr lang="en-US" sz="2800" b="1" dirty="0" err="1"/>
              <a:t>nghệ</a:t>
            </a:r>
            <a:endParaRPr lang="en-US" sz="2800" dirty="0"/>
          </a:p>
          <a:p>
            <a:pPr marL="514350" indent="-514350">
              <a:buFont typeface="+mj-lt"/>
              <a:buAutoNum type="arabicPeriod"/>
            </a:pPr>
            <a:r>
              <a:rPr lang="en-US" sz="2800" b="1" dirty="0" err="1"/>
              <a:t>Chương</a:t>
            </a:r>
            <a:r>
              <a:rPr lang="en-US" sz="2800" b="1" dirty="0"/>
              <a:t> 8 </a:t>
            </a:r>
            <a:r>
              <a:rPr lang="en-US" sz="2800" b="1" dirty="0" err="1"/>
              <a:t>Thiết</a:t>
            </a:r>
            <a:r>
              <a:rPr lang="en-US" sz="2800" b="1" dirty="0"/>
              <a:t> </a:t>
            </a:r>
            <a:r>
              <a:rPr lang="en-US" sz="2800" b="1" dirty="0" err="1"/>
              <a:t>kế</a:t>
            </a:r>
            <a:r>
              <a:rPr lang="en-US" sz="2800" b="1" dirty="0"/>
              <a:t> </a:t>
            </a:r>
            <a:r>
              <a:rPr lang="en-US" sz="2800" b="1" dirty="0" err="1"/>
              <a:t>các</a:t>
            </a:r>
            <a:r>
              <a:rPr lang="en-US" sz="2800" b="1" dirty="0"/>
              <a:t> </a:t>
            </a:r>
            <a:r>
              <a:rPr lang="en-US" sz="2800" b="1" dirty="0" err="1"/>
              <a:t>hệ</a:t>
            </a:r>
            <a:r>
              <a:rPr lang="en-US" sz="2800" b="1" dirty="0"/>
              <a:t> </a:t>
            </a:r>
            <a:r>
              <a:rPr lang="en-US" sz="2800" b="1" dirty="0" err="1"/>
              <a:t>thống</a:t>
            </a:r>
            <a:r>
              <a:rPr lang="en-US" sz="2800" b="1" dirty="0"/>
              <a:t> con</a:t>
            </a:r>
            <a:endParaRPr lang="en-US" sz="2800" dirty="0"/>
          </a:p>
          <a:p>
            <a:pPr marL="514350" indent="-514350">
              <a:buFont typeface="+mj-lt"/>
              <a:buAutoNum type="arabicPeriod"/>
            </a:pPr>
            <a:endParaRPr lang="en-US" sz="2800" dirty="0"/>
          </a:p>
        </p:txBody>
      </p:sp>
      <p:sp>
        <p:nvSpPr>
          <p:cNvPr id="4" name="Slide Number Placeholder 3"/>
          <p:cNvSpPr>
            <a:spLocks noGrp="1"/>
          </p:cNvSpPr>
          <p:nvPr>
            <p:ph type="sldNum" sz="quarter" idx="4294967295"/>
          </p:nvPr>
        </p:nvSpPr>
        <p:spPr>
          <a:xfrm>
            <a:off x="5498513" y="6295841"/>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2</a:t>
            </a:fld>
            <a:endParaRPr lang="en-US" dirty="0">
              <a:solidFill>
                <a:srgbClr val="7F7F7F"/>
              </a:solidFill>
            </a:endParaRPr>
          </a:p>
        </p:txBody>
      </p:sp>
    </p:spTree>
    <p:extLst>
      <p:ext uri="{BB962C8B-B14F-4D97-AF65-F5344CB8AC3E}">
        <p14:creationId xmlns:p14="http://schemas.microsoft.com/office/powerpoint/2010/main" val="1104420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45" dirty="0">
                <a:latin typeface="Times New Roman"/>
                <a:cs typeface="Times New Roman"/>
              </a:rPr>
              <a:t>thác </a:t>
            </a:r>
            <a:r>
              <a:rPr sz="4200" spc="-125" dirty="0">
                <a:latin typeface="Times New Roman"/>
                <a:cs typeface="Times New Roman"/>
              </a:rPr>
              <a:t>n</a:t>
            </a:r>
            <a:r>
              <a:rPr sz="4200" spc="-125" dirty="0">
                <a:latin typeface="Arial"/>
                <a:cs typeface="Arial"/>
              </a:rPr>
              <a:t>ướ</a:t>
            </a:r>
            <a:r>
              <a:rPr sz="4200" spc="-125" dirty="0">
                <a:latin typeface="Times New Roman"/>
                <a:cs typeface="Times New Roman"/>
              </a:rPr>
              <a:t>c (Waterfall</a:t>
            </a:r>
            <a:r>
              <a:rPr sz="4200" spc="18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059940" y="1553229"/>
            <a:ext cx="8039100" cy="2599055"/>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sz="2400" dirty="0">
                <a:latin typeface="Arial"/>
                <a:cs typeface="Arial"/>
              </a:rPr>
              <a:t>Khi </a:t>
            </a:r>
            <a:r>
              <a:rPr sz="2400" spc="-5" dirty="0">
                <a:latin typeface="Arial"/>
                <a:cs typeface="Arial"/>
              </a:rPr>
              <a:t>nào nên </a:t>
            </a:r>
            <a:r>
              <a:rPr sz="2400" dirty="0">
                <a:latin typeface="Arial"/>
                <a:cs typeface="Arial"/>
              </a:rPr>
              <a:t>sử </a:t>
            </a:r>
            <a:r>
              <a:rPr sz="2400" spc="-5" dirty="0">
                <a:latin typeface="Arial"/>
                <a:cs typeface="Arial"/>
              </a:rPr>
              <a:t>dụng </a:t>
            </a:r>
            <a:r>
              <a:rPr sz="2400" dirty="0">
                <a:latin typeface="Arial"/>
                <a:cs typeface="Arial"/>
              </a:rPr>
              <a:t>mô </a:t>
            </a:r>
            <a:r>
              <a:rPr sz="2400" spc="-5" dirty="0">
                <a:latin typeface="Arial"/>
                <a:cs typeface="Arial"/>
              </a:rPr>
              <a:t>hình </a:t>
            </a:r>
            <a:r>
              <a:rPr sz="2400" dirty="0">
                <a:latin typeface="Arial"/>
                <a:cs typeface="Arial"/>
              </a:rPr>
              <a:t>thác</a:t>
            </a:r>
            <a:r>
              <a:rPr sz="2400" spc="40" dirty="0">
                <a:latin typeface="Arial"/>
                <a:cs typeface="Arial"/>
              </a:rPr>
              <a:t> </a:t>
            </a:r>
            <a:r>
              <a:rPr sz="2400" spc="-5" dirty="0">
                <a:latin typeface="Arial"/>
                <a:cs typeface="Arial"/>
              </a:rPr>
              <a:t>nước?</a:t>
            </a:r>
            <a:endParaRPr sz="2400">
              <a:latin typeface="Arial"/>
              <a:cs typeface="Arial"/>
            </a:endParaRPr>
          </a:p>
          <a:p>
            <a:pPr marL="683260" marR="5080" lvl="1" indent="-327025">
              <a:spcBef>
                <a:spcPts val="480"/>
              </a:spcBef>
              <a:buClr>
                <a:srgbClr val="3A812E"/>
              </a:buClr>
              <a:buSzPct val="60000"/>
              <a:buFont typeface="Wingdings"/>
              <a:buChar char=""/>
              <a:tabLst>
                <a:tab pos="683260" algn="l"/>
                <a:tab pos="683895" algn="l"/>
              </a:tabLst>
            </a:pPr>
            <a:r>
              <a:rPr sz="2000" b="1" spc="-5" dirty="0">
                <a:latin typeface="Arial"/>
                <a:cs typeface="Arial"/>
              </a:rPr>
              <a:t>Khi các </a:t>
            </a:r>
            <a:r>
              <a:rPr sz="2000" b="1" spc="-15" dirty="0">
                <a:latin typeface="Arial"/>
                <a:cs typeface="Arial"/>
              </a:rPr>
              <a:t>yêu </a:t>
            </a:r>
            <a:r>
              <a:rPr sz="2000" b="1" spc="-5" dirty="0">
                <a:latin typeface="Arial"/>
                <a:cs typeface="Arial"/>
              </a:rPr>
              <a:t>cầu </a:t>
            </a:r>
            <a:r>
              <a:rPr sz="2000" b="1" dirty="0">
                <a:latin typeface="Arial"/>
                <a:cs typeface="Arial"/>
              </a:rPr>
              <a:t>phần </a:t>
            </a:r>
            <a:r>
              <a:rPr sz="2000" b="1" spc="-5" dirty="0">
                <a:latin typeface="Arial"/>
                <a:cs typeface="Arial"/>
              </a:rPr>
              <a:t>mềm </a:t>
            </a:r>
            <a:r>
              <a:rPr sz="2000" b="1" dirty="0">
                <a:latin typeface="Arial"/>
                <a:cs typeface="Arial"/>
              </a:rPr>
              <a:t>được </a:t>
            </a:r>
            <a:r>
              <a:rPr sz="2000" b="1" spc="-5" dirty="0">
                <a:latin typeface="Arial"/>
                <a:cs typeface="Arial"/>
              </a:rPr>
              <a:t>xác </a:t>
            </a:r>
            <a:r>
              <a:rPr sz="2000" b="1" dirty="0">
                <a:latin typeface="Arial"/>
                <a:cs typeface="Arial"/>
              </a:rPr>
              <a:t>định </a:t>
            </a:r>
            <a:r>
              <a:rPr sz="2000" b="1" spc="-5" dirty="0">
                <a:latin typeface="Arial"/>
                <a:cs typeface="Arial"/>
              </a:rPr>
              <a:t>rõ ràng, </a:t>
            </a:r>
            <a:r>
              <a:rPr sz="2000" b="1" dirty="0">
                <a:latin typeface="Arial"/>
                <a:cs typeface="Arial"/>
              </a:rPr>
              <a:t>đầy đủ </a:t>
            </a:r>
            <a:r>
              <a:rPr sz="2000" b="1" spc="-15" dirty="0">
                <a:latin typeface="Arial"/>
                <a:cs typeface="Arial"/>
              </a:rPr>
              <a:t>và  </a:t>
            </a:r>
            <a:r>
              <a:rPr sz="2000" b="1" spc="-5" dirty="0">
                <a:latin typeface="Arial"/>
                <a:cs typeface="Arial"/>
              </a:rPr>
              <a:t>cố định</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spc="-5" dirty="0">
                <a:latin typeface="Arial"/>
                <a:cs typeface="Arial"/>
              </a:rPr>
              <a:t>Định nghĩa về </a:t>
            </a:r>
            <a:r>
              <a:rPr sz="2000" dirty="0">
                <a:latin typeface="Arial"/>
                <a:cs typeface="Arial"/>
              </a:rPr>
              <a:t>sản phẩm (hệ thống </a:t>
            </a:r>
            <a:r>
              <a:rPr sz="2000" spc="-5" dirty="0">
                <a:latin typeface="Arial"/>
                <a:cs typeface="Arial"/>
              </a:rPr>
              <a:t>phần </a:t>
            </a:r>
            <a:r>
              <a:rPr sz="2000" dirty="0">
                <a:latin typeface="Arial"/>
                <a:cs typeface="Arial"/>
              </a:rPr>
              <a:t>mềm) không thay</a:t>
            </a:r>
            <a:r>
              <a:rPr sz="2000" spc="-185" dirty="0">
                <a:latin typeface="Arial"/>
                <a:cs typeface="Arial"/>
              </a:rPr>
              <a:t> </a:t>
            </a:r>
            <a:r>
              <a:rPr sz="2000" spc="-5" dirty="0">
                <a:latin typeface="Arial"/>
                <a:cs typeface="Arial"/>
              </a:rPr>
              <a:t>đổi</a:t>
            </a:r>
            <a:endParaRPr sz="20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Các công </a:t>
            </a:r>
            <a:r>
              <a:rPr sz="2000" spc="-5" dirty="0">
                <a:latin typeface="Arial"/>
                <a:cs typeface="Arial"/>
              </a:rPr>
              <a:t>nghệ liên quan </a:t>
            </a:r>
            <a:r>
              <a:rPr sz="2000" dirty="0">
                <a:latin typeface="Arial"/>
                <a:cs typeface="Arial"/>
              </a:rPr>
              <a:t>cần thiết </a:t>
            </a:r>
            <a:r>
              <a:rPr sz="2000" spc="-5" dirty="0">
                <a:latin typeface="Arial"/>
                <a:cs typeface="Arial"/>
              </a:rPr>
              <a:t>được nắm</a:t>
            </a:r>
            <a:r>
              <a:rPr sz="2000" spc="-145" dirty="0">
                <a:latin typeface="Arial"/>
                <a:cs typeface="Arial"/>
              </a:rPr>
              <a:t> </a:t>
            </a:r>
            <a:r>
              <a:rPr sz="2000" dirty="0">
                <a:latin typeface="Arial"/>
                <a:cs typeface="Arial"/>
              </a:rPr>
              <a:t>vững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Các nguồn </a:t>
            </a:r>
            <a:r>
              <a:rPr sz="2000" spc="-5" dirty="0">
                <a:latin typeface="Arial"/>
                <a:cs typeface="Arial"/>
              </a:rPr>
              <a:t>lực </a:t>
            </a:r>
            <a:r>
              <a:rPr sz="2000" dirty="0">
                <a:latin typeface="Arial"/>
                <a:cs typeface="Arial"/>
              </a:rPr>
              <a:t>và kinh </a:t>
            </a:r>
            <a:r>
              <a:rPr sz="2000" spc="-5" dirty="0">
                <a:latin typeface="Arial"/>
                <a:cs typeface="Arial"/>
              </a:rPr>
              <a:t>nghiệm </a:t>
            </a:r>
            <a:r>
              <a:rPr sz="2000" dirty="0">
                <a:latin typeface="Arial"/>
                <a:cs typeface="Arial"/>
              </a:rPr>
              <a:t>của </a:t>
            </a:r>
            <a:r>
              <a:rPr sz="2000" spc="-5" dirty="0">
                <a:latin typeface="Arial"/>
                <a:cs typeface="Arial"/>
              </a:rPr>
              <a:t>nhóm </a:t>
            </a:r>
            <a:r>
              <a:rPr sz="2000" dirty="0">
                <a:latin typeface="Arial"/>
                <a:cs typeface="Arial"/>
              </a:rPr>
              <a:t>PTPM </a:t>
            </a:r>
            <a:r>
              <a:rPr sz="2000" spc="-5" dirty="0">
                <a:latin typeface="Arial"/>
                <a:cs typeface="Arial"/>
              </a:rPr>
              <a:t>đủ đáp</a:t>
            </a:r>
            <a:r>
              <a:rPr sz="2000" spc="-155" dirty="0">
                <a:latin typeface="Arial"/>
                <a:cs typeface="Arial"/>
              </a:rPr>
              <a:t> </a:t>
            </a:r>
            <a:r>
              <a:rPr sz="2000" spc="-5" dirty="0">
                <a:latin typeface="Arial"/>
                <a:cs typeface="Arial"/>
              </a:rPr>
              <a:t>ứng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Thời </a:t>
            </a:r>
            <a:r>
              <a:rPr sz="2000" spc="-5" dirty="0">
                <a:latin typeface="Arial"/>
                <a:cs typeface="Arial"/>
              </a:rPr>
              <a:t>gian thực hiện </a:t>
            </a:r>
            <a:r>
              <a:rPr sz="2000" dirty="0">
                <a:latin typeface="Arial"/>
                <a:cs typeface="Arial"/>
              </a:rPr>
              <a:t>dự án </a:t>
            </a:r>
            <a:r>
              <a:rPr sz="2000" spc="-5" dirty="0">
                <a:latin typeface="Arial"/>
                <a:cs typeface="Arial"/>
              </a:rPr>
              <a:t>ngắn </a:t>
            </a:r>
            <a:r>
              <a:rPr sz="2000" dirty="0">
                <a:latin typeface="Arial"/>
                <a:cs typeface="Arial"/>
              </a:rPr>
              <a:t>(không kéo</a:t>
            </a:r>
            <a:r>
              <a:rPr sz="2000" spc="-140" dirty="0">
                <a:latin typeface="Arial"/>
                <a:cs typeface="Arial"/>
              </a:rPr>
              <a:t> </a:t>
            </a:r>
            <a:r>
              <a:rPr sz="2000" spc="-5" dirty="0">
                <a:latin typeface="Arial"/>
                <a:cs typeface="Arial"/>
              </a:rPr>
              <a:t>dài)</a:t>
            </a:r>
            <a:endParaRPr sz="2000">
              <a:latin typeface="Arial"/>
              <a:cs typeface="Arial"/>
            </a:endParaRPr>
          </a:p>
        </p:txBody>
      </p:sp>
      <p:sp>
        <p:nvSpPr>
          <p:cNvPr id="8" name="object 8"/>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20</a:t>
            </a:fld>
            <a:endParaRPr spc="-40" dirty="0"/>
          </a:p>
        </p:txBody>
      </p:sp>
    </p:spTree>
    <p:extLst>
      <p:ext uri="{BB962C8B-B14F-4D97-AF65-F5344CB8AC3E}">
        <p14:creationId xmlns:p14="http://schemas.microsoft.com/office/powerpoint/2010/main" val="4402520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673902"/>
          </a:xfrm>
          <a:prstGeom prst="rect">
            <a:avLst/>
          </a:prstGeom>
          <a:ln w="19811">
            <a:solidFill>
              <a:srgbClr val="CC9900"/>
            </a:solidFill>
          </a:ln>
        </p:spPr>
        <p:txBody>
          <a:bodyPr vert="horz" wrap="square" lIns="0" tIns="88265" rIns="0" bIns="0" rtlCol="0" anchor="t">
            <a:spAutoFit/>
          </a:bodyPr>
          <a:lstStyle/>
          <a:p>
            <a:pPr marL="166370">
              <a:spcBef>
                <a:spcPts val="695"/>
              </a:spcBef>
            </a:pPr>
            <a:r>
              <a:rPr sz="3800" spc="-90" dirty="0">
                <a:latin typeface="Times New Roman"/>
                <a:cs typeface="Times New Roman"/>
              </a:rPr>
              <a:t>Mô </a:t>
            </a:r>
            <a:r>
              <a:rPr sz="3800" spc="-20" dirty="0">
                <a:latin typeface="Times New Roman"/>
                <a:cs typeface="Times New Roman"/>
              </a:rPr>
              <a:t>hình </a:t>
            </a:r>
            <a:r>
              <a:rPr sz="3800" spc="-105" dirty="0">
                <a:latin typeface="Times New Roman"/>
                <a:cs typeface="Times New Roman"/>
              </a:rPr>
              <a:t>nguyên m</a:t>
            </a:r>
            <a:r>
              <a:rPr sz="3800" spc="-105" dirty="0">
                <a:latin typeface="Arial"/>
                <a:cs typeface="Arial"/>
              </a:rPr>
              <a:t>ẫ</a:t>
            </a:r>
            <a:r>
              <a:rPr sz="3800" spc="-105" dirty="0">
                <a:latin typeface="Times New Roman"/>
                <a:cs typeface="Times New Roman"/>
              </a:rPr>
              <a:t>u </a:t>
            </a:r>
            <a:r>
              <a:rPr sz="3800" spc="-55" dirty="0">
                <a:latin typeface="Times New Roman"/>
                <a:cs typeface="Times New Roman"/>
              </a:rPr>
              <a:t>(Prototyping</a:t>
            </a:r>
            <a:r>
              <a:rPr sz="3800" spc="270" dirty="0">
                <a:latin typeface="Times New Roman"/>
                <a:cs typeface="Times New Roman"/>
              </a:rPr>
              <a:t> </a:t>
            </a:r>
            <a:r>
              <a:rPr sz="3800" spc="-70" dirty="0">
                <a:latin typeface="Times New Roman"/>
                <a:cs typeface="Times New Roman"/>
              </a:rPr>
              <a:t>model)</a:t>
            </a:r>
            <a:endParaRPr sz="3800">
              <a:latin typeface="Times New Roman"/>
              <a:cs typeface="Times New Roman"/>
            </a:endParaRPr>
          </a:p>
        </p:txBody>
      </p:sp>
      <p:sp>
        <p:nvSpPr>
          <p:cNvPr id="3" name="object 3"/>
          <p:cNvSpPr/>
          <p:nvPr/>
        </p:nvSpPr>
        <p:spPr>
          <a:xfrm>
            <a:off x="2210562" y="1372361"/>
            <a:ext cx="6477000" cy="3810000"/>
          </a:xfrm>
          <a:custGeom>
            <a:avLst/>
            <a:gdLst/>
            <a:ahLst/>
            <a:cxnLst/>
            <a:rect l="l" t="t" r="r" b="b"/>
            <a:pathLst>
              <a:path w="6477000" h="3810000">
                <a:moveTo>
                  <a:pt x="6476999" y="0"/>
                </a:moveTo>
                <a:lnTo>
                  <a:pt x="0" y="0"/>
                </a:lnTo>
                <a:lnTo>
                  <a:pt x="0" y="3810000"/>
                </a:lnTo>
                <a:lnTo>
                  <a:pt x="6476999" y="3810000"/>
                </a:lnTo>
                <a:lnTo>
                  <a:pt x="6476999" y="0"/>
                </a:lnTo>
                <a:close/>
              </a:path>
            </a:pathLst>
          </a:custGeom>
          <a:solidFill>
            <a:srgbClr val="FFFF00">
              <a:alpha val="50979"/>
            </a:srgbClr>
          </a:solidFill>
        </p:spPr>
        <p:txBody>
          <a:bodyPr wrap="square" lIns="0" tIns="0" rIns="0" bIns="0" rtlCol="0"/>
          <a:lstStyle/>
          <a:p>
            <a:endParaRPr/>
          </a:p>
        </p:txBody>
      </p:sp>
      <p:sp>
        <p:nvSpPr>
          <p:cNvPr id="4" name="object 4"/>
          <p:cNvSpPr txBox="1"/>
          <p:nvPr/>
        </p:nvSpPr>
        <p:spPr>
          <a:xfrm>
            <a:off x="2515361" y="1546098"/>
            <a:ext cx="2362200" cy="400751"/>
          </a:xfrm>
          <a:prstGeom prst="rect">
            <a:avLst/>
          </a:prstGeom>
          <a:solidFill>
            <a:srgbClr val="CC9900">
              <a:alpha val="47842"/>
            </a:srgbClr>
          </a:solidFill>
          <a:ln w="25907">
            <a:solidFill>
              <a:srgbClr val="946E00"/>
            </a:solidFill>
          </a:ln>
        </p:spPr>
        <p:txBody>
          <a:bodyPr vert="horz" wrap="square" lIns="0" tIns="122555" rIns="0" bIns="0" rtlCol="0">
            <a:spAutoFit/>
          </a:bodyPr>
          <a:lstStyle/>
          <a:p>
            <a:pPr marL="266700">
              <a:spcBef>
                <a:spcPts val="965"/>
              </a:spcBef>
            </a:pPr>
            <a:r>
              <a:rPr spc="-5" dirty="0">
                <a:solidFill>
                  <a:srgbClr val="FF0000"/>
                </a:solidFill>
                <a:latin typeface="Arial"/>
                <a:cs typeface="Arial"/>
              </a:rPr>
              <a:t>Phân </a:t>
            </a:r>
            <a:r>
              <a:rPr dirty="0">
                <a:solidFill>
                  <a:srgbClr val="FF0000"/>
                </a:solidFill>
                <a:latin typeface="Arial"/>
                <a:cs typeface="Arial"/>
              </a:rPr>
              <a:t>tích </a:t>
            </a:r>
            <a:r>
              <a:rPr spc="-10" dirty="0">
                <a:solidFill>
                  <a:srgbClr val="FF0000"/>
                </a:solidFill>
                <a:latin typeface="Arial"/>
                <a:cs typeface="Arial"/>
              </a:rPr>
              <a:t>yêu</a:t>
            </a:r>
            <a:r>
              <a:rPr spc="-20" dirty="0">
                <a:solidFill>
                  <a:srgbClr val="FF0000"/>
                </a:solidFill>
                <a:latin typeface="Arial"/>
                <a:cs typeface="Arial"/>
              </a:rPr>
              <a:t> </a:t>
            </a:r>
            <a:r>
              <a:rPr dirty="0">
                <a:solidFill>
                  <a:srgbClr val="FF0000"/>
                </a:solidFill>
                <a:latin typeface="Arial"/>
                <a:cs typeface="Arial"/>
              </a:rPr>
              <a:t>cầu</a:t>
            </a:r>
            <a:endParaRPr>
              <a:latin typeface="Arial"/>
              <a:cs typeface="Arial"/>
            </a:endParaRPr>
          </a:p>
        </p:txBody>
      </p:sp>
      <p:grpSp>
        <p:nvGrpSpPr>
          <p:cNvPr id="5" name="object 5"/>
          <p:cNvGrpSpPr/>
          <p:nvPr/>
        </p:nvGrpSpPr>
        <p:grpSpPr>
          <a:xfrm>
            <a:off x="3950145" y="2426145"/>
            <a:ext cx="4064635" cy="1550035"/>
            <a:chOff x="2426144" y="2426144"/>
            <a:chExt cx="4064635" cy="1550035"/>
          </a:xfrm>
        </p:grpSpPr>
        <p:sp>
          <p:nvSpPr>
            <p:cNvPr id="6" name="object 6"/>
            <p:cNvSpPr/>
            <p:nvPr/>
          </p:nvSpPr>
          <p:spPr>
            <a:xfrm>
              <a:off x="2439162" y="2439162"/>
              <a:ext cx="1981200" cy="533400"/>
            </a:xfrm>
            <a:custGeom>
              <a:avLst/>
              <a:gdLst/>
              <a:ahLst/>
              <a:cxnLst/>
              <a:rect l="l" t="t" r="r" b="b"/>
              <a:pathLst>
                <a:path w="1981200" h="533400">
                  <a:moveTo>
                    <a:pt x="1981200" y="0"/>
                  </a:moveTo>
                  <a:lnTo>
                    <a:pt x="0" y="0"/>
                  </a:lnTo>
                  <a:lnTo>
                    <a:pt x="0" y="533400"/>
                  </a:lnTo>
                  <a:lnTo>
                    <a:pt x="1981200" y="533400"/>
                  </a:lnTo>
                  <a:lnTo>
                    <a:pt x="1981200" y="0"/>
                  </a:lnTo>
                  <a:close/>
                </a:path>
              </a:pathLst>
            </a:custGeom>
            <a:solidFill>
              <a:srgbClr val="CC9900">
                <a:alpha val="47842"/>
              </a:srgbClr>
            </a:solidFill>
          </p:spPr>
          <p:txBody>
            <a:bodyPr wrap="square" lIns="0" tIns="0" rIns="0" bIns="0" rtlCol="0"/>
            <a:lstStyle/>
            <a:p>
              <a:endParaRPr/>
            </a:p>
          </p:txBody>
        </p:sp>
        <p:sp>
          <p:nvSpPr>
            <p:cNvPr id="7" name="object 7"/>
            <p:cNvSpPr/>
            <p:nvPr/>
          </p:nvSpPr>
          <p:spPr>
            <a:xfrm>
              <a:off x="2439162" y="2439162"/>
              <a:ext cx="1981200" cy="533400"/>
            </a:xfrm>
            <a:custGeom>
              <a:avLst/>
              <a:gdLst/>
              <a:ahLst/>
              <a:cxnLst/>
              <a:rect l="l" t="t" r="r" b="b"/>
              <a:pathLst>
                <a:path w="1981200" h="533400">
                  <a:moveTo>
                    <a:pt x="0" y="533400"/>
                  </a:moveTo>
                  <a:lnTo>
                    <a:pt x="1981200" y="533400"/>
                  </a:lnTo>
                  <a:lnTo>
                    <a:pt x="1981200" y="0"/>
                  </a:lnTo>
                  <a:lnTo>
                    <a:pt x="0" y="0"/>
                  </a:lnTo>
                  <a:lnTo>
                    <a:pt x="0" y="533400"/>
                  </a:lnTo>
                  <a:close/>
                </a:path>
              </a:pathLst>
            </a:custGeom>
            <a:ln w="25908">
              <a:solidFill>
                <a:srgbClr val="946E00"/>
              </a:solidFill>
            </a:ln>
          </p:spPr>
          <p:txBody>
            <a:bodyPr wrap="square" lIns="0" tIns="0" rIns="0" bIns="0" rtlCol="0"/>
            <a:lstStyle/>
            <a:p>
              <a:endParaRPr/>
            </a:p>
          </p:txBody>
        </p:sp>
        <p:sp>
          <p:nvSpPr>
            <p:cNvPr id="8" name="object 8"/>
            <p:cNvSpPr/>
            <p:nvPr/>
          </p:nvSpPr>
          <p:spPr>
            <a:xfrm>
              <a:off x="3582162" y="3429762"/>
              <a:ext cx="2895600" cy="533400"/>
            </a:xfrm>
            <a:custGeom>
              <a:avLst/>
              <a:gdLst/>
              <a:ahLst/>
              <a:cxnLst/>
              <a:rect l="l" t="t" r="r" b="b"/>
              <a:pathLst>
                <a:path w="2895600" h="533400">
                  <a:moveTo>
                    <a:pt x="2895600" y="0"/>
                  </a:moveTo>
                  <a:lnTo>
                    <a:pt x="0" y="0"/>
                  </a:lnTo>
                  <a:lnTo>
                    <a:pt x="0" y="533400"/>
                  </a:lnTo>
                  <a:lnTo>
                    <a:pt x="2895600" y="533400"/>
                  </a:lnTo>
                  <a:lnTo>
                    <a:pt x="2895600" y="0"/>
                  </a:lnTo>
                  <a:close/>
                </a:path>
              </a:pathLst>
            </a:custGeom>
            <a:solidFill>
              <a:srgbClr val="CC9900">
                <a:alpha val="47842"/>
              </a:srgbClr>
            </a:solidFill>
          </p:spPr>
          <p:txBody>
            <a:bodyPr wrap="square" lIns="0" tIns="0" rIns="0" bIns="0" rtlCol="0"/>
            <a:lstStyle/>
            <a:p>
              <a:endParaRPr/>
            </a:p>
          </p:txBody>
        </p:sp>
        <p:sp>
          <p:nvSpPr>
            <p:cNvPr id="9" name="object 9"/>
            <p:cNvSpPr/>
            <p:nvPr/>
          </p:nvSpPr>
          <p:spPr>
            <a:xfrm>
              <a:off x="3582162" y="3429762"/>
              <a:ext cx="2895600" cy="533400"/>
            </a:xfrm>
            <a:custGeom>
              <a:avLst/>
              <a:gdLst/>
              <a:ahLst/>
              <a:cxnLst/>
              <a:rect l="l" t="t" r="r" b="b"/>
              <a:pathLst>
                <a:path w="2895600" h="533400">
                  <a:moveTo>
                    <a:pt x="0" y="533400"/>
                  </a:moveTo>
                  <a:lnTo>
                    <a:pt x="2895600" y="533400"/>
                  </a:lnTo>
                  <a:lnTo>
                    <a:pt x="2895600" y="0"/>
                  </a:lnTo>
                  <a:lnTo>
                    <a:pt x="0" y="0"/>
                  </a:lnTo>
                  <a:lnTo>
                    <a:pt x="0" y="533400"/>
                  </a:lnTo>
                  <a:close/>
                </a:path>
              </a:pathLst>
            </a:custGeom>
            <a:ln w="25908">
              <a:solidFill>
                <a:srgbClr val="946E00"/>
              </a:solidFill>
            </a:ln>
          </p:spPr>
          <p:txBody>
            <a:bodyPr wrap="square" lIns="0" tIns="0" rIns="0" bIns="0" rtlCol="0"/>
            <a:lstStyle/>
            <a:p>
              <a:endParaRPr/>
            </a:p>
          </p:txBody>
        </p:sp>
      </p:grpSp>
      <p:sp>
        <p:nvSpPr>
          <p:cNvPr id="10" name="object 10"/>
          <p:cNvSpPr txBox="1"/>
          <p:nvPr/>
        </p:nvSpPr>
        <p:spPr>
          <a:xfrm>
            <a:off x="2210562" y="1372362"/>
            <a:ext cx="6477000" cy="2567369"/>
          </a:xfrm>
          <a:prstGeom prst="rect">
            <a:avLst/>
          </a:prstGeom>
          <a:ln w="25907">
            <a:solidFill>
              <a:srgbClr val="FFFF00"/>
            </a:solidFill>
          </a:ln>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spcBef>
                <a:spcPts val="55"/>
              </a:spcBef>
            </a:pPr>
            <a:endParaRPr sz="2100">
              <a:latin typeface="Times New Roman"/>
              <a:cs typeface="Times New Roman"/>
            </a:endParaRPr>
          </a:p>
          <a:p>
            <a:pPr marL="1986914"/>
            <a:r>
              <a:rPr spc="-5" dirty="0">
                <a:solidFill>
                  <a:srgbClr val="FF0000"/>
                </a:solidFill>
                <a:latin typeface="Arial"/>
                <a:cs typeface="Arial"/>
              </a:rPr>
              <a:t>Thiết </a:t>
            </a:r>
            <a:r>
              <a:rPr dirty="0">
                <a:solidFill>
                  <a:srgbClr val="FF0000"/>
                </a:solidFill>
                <a:latin typeface="Arial"/>
                <a:cs typeface="Arial"/>
              </a:rPr>
              <a:t>kế</a:t>
            </a:r>
            <a:r>
              <a:rPr spc="-15" dirty="0">
                <a:solidFill>
                  <a:srgbClr val="FF0000"/>
                </a:solidFill>
                <a:latin typeface="Arial"/>
                <a:cs typeface="Arial"/>
              </a:rPr>
              <a:t> </a:t>
            </a:r>
            <a:r>
              <a:rPr spc="-10" dirty="0">
                <a:solidFill>
                  <a:srgbClr val="FF0000"/>
                </a:solidFill>
                <a:latin typeface="Arial"/>
                <a:cs typeface="Arial"/>
              </a:rPr>
              <a:t>nhanh</a:t>
            </a:r>
            <a:endParaRPr>
              <a:latin typeface="Arial"/>
              <a:cs typeface="Arial"/>
            </a:endParaRPr>
          </a:p>
          <a:p>
            <a:pPr>
              <a:lnSpc>
                <a:spcPct val="100000"/>
              </a:lnSpc>
            </a:pPr>
            <a:endParaRPr sz="2000">
              <a:latin typeface="Arial"/>
              <a:cs typeface="Arial"/>
            </a:endParaRPr>
          </a:p>
          <a:p>
            <a:pPr>
              <a:spcBef>
                <a:spcPts val="5"/>
              </a:spcBef>
            </a:pPr>
            <a:endParaRPr sz="2900">
              <a:latin typeface="Arial"/>
              <a:cs typeface="Arial"/>
            </a:endParaRPr>
          </a:p>
          <a:p>
            <a:pPr marL="3187065">
              <a:spcBef>
                <a:spcPts val="5"/>
              </a:spcBef>
            </a:pPr>
            <a:r>
              <a:rPr spc="-10" dirty="0">
                <a:solidFill>
                  <a:srgbClr val="FF0000"/>
                </a:solidFill>
                <a:latin typeface="Arial"/>
                <a:cs typeface="Arial"/>
              </a:rPr>
              <a:t>Xây dựng nguyên</a:t>
            </a:r>
            <a:r>
              <a:rPr spc="55" dirty="0">
                <a:solidFill>
                  <a:srgbClr val="FF0000"/>
                </a:solidFill>
                <a:latin typeface="Arial"/>
                <a:cs typeface="Arial"/>
              </a:rPr>
              <a:t> </a:t>
            </a:r>
            <a:r>
              <a:rPr dirty="0">
                <a:solidFill>
                  <a:srgbClr val="FF0000"/>
                </a:solidFill>
                <a:latin typeface="Arial"/>
                <a:cs typeface="Arial"/>
              </a:rPr>
              <a:t>mẫu</a:t>
            </a:r>
            <a:endParaRPr>
              <a:latin typeface="Arial"/>
              <a:cs typeface="Arial"/>
            </a:endParaRPr>
          </a:p>
        </p:txBody>
      </p:sp>
      <p:sp>
        <p:nvSpPr>
          <p:cNvPr id="11" name="object 11"/>
          <p:cNvSpPr/>
          <p:nvPr/>
        </p:nvSpPr>
        <p:spPr>
          <a:xfrm>
            <a:off x="6096761" y="4344161"/>
            <a:ext cx="2438400" cy="533400"/>
          </a:xfrm>
          <a:custGeom>
            <a:avLst/>
            <a:gdLst/>
            <a:ahLst/>
            <a:cxnLst/>
            <a:rect l="l" t="t" r="r" b="b"/>
            <a:pathLst>
              <a:path w="2438400" h="533400">
                <a:moveTo>
                  <a:pt x="2438399" y="0"/>
                </a:moveTo>
                <a:lnTo>
                  <a:pt x="0" y="0"/>
                </a:lnTo>
                <a:lnTo>
                  <a:pt x="0" y="533400"/>
                </a:lnTo>
                <a:lnTo>
                  <a:pt x="2438399" y="533400"/>
                </a:lnTo>
                <a:lnTo>
                  <a:pt x="2438399" y="0"/>
                </a:lnTo>
                <a:close/>
              </a:path>
            </a:pathLst>
          </a:custGeom>
          <a:solidFill>
            <a:srgbClr val="CC9900">
              <a:alpha val="47842"/>
            </a:srgbClr>
          </a:solidFill>
        </p:spPr>
        <p:txBody>
          <a:bodyPr wrap="square" lIns="0" tIns="0" rIns="0" bIns="0" rtlCol="0"/>
          <a:lstStyle/>
          <a:p>
            <a:endParaRPr/>
          </a:p>
        </p:txBody>
      </p:sp>
      <p:sp>
        <p:nvSpPr>
          <p:cNvPr id="12" name="object 12"/>
          <p:cNvSpPr txBox="1"/>
          <p:nvPr/>
        </p:nvSpPr>
        <p:spPr>
          <a:xfrm>
            <a:off x="6096761" y="4344162"/>
            <a:ext cx="2438400" cy="402033"/>
          </a:xfrm>
          <a:prstGeom prst="rect">
            <a:avLst/>
          </a:prstGeom>
          <a:ln w="25907">
            <a:solidFill>
              <a:srgbClr val="946E00"/>
            </a:solidFill>
          </a:ln>
        </p:spPr>
        <p:txBody>
          <a:bodyPr vert="horz" wrap="square" lIns="0" tIns="123825" rIns="0" bIns="0" rtlCol="0">
            <a:spAutoFit/>
          </a:bodyPr>
          <a:lstStyle/>
          <a:p>
            <a:pPr marL="100965">
              <a:spcBef>
                <a:spcPts val="975"/>
              </a:spcBef>
            </a:pPr>
            <a:r>
              <a:rPr spc="-5" dirty="0">
                <a:solidFill>
                  <a:srgbClr val="FF0000"/>
                </a:solidFill>
                <a:latin typeface="Arial"/>
                <a:cs typeface="Arial"/>
              </a:rPr>
              <a:t>Đánh giá </a:t>
            </a:r>
            <a:r>
              <a:rPr spc="-10" dirty="0">
                <a:solidFill>
                  <a:srgbClr val="FF0000"/>
                </a:solidFill>
                <a:latin typeface="Arial"/>
                <a:cs typeface="Arial"/>
              </a:rPr>
              <a:t>nguyên</a:t>
            </a:r>
            <a:r>
              <a:rPr spc="-5" dirty="0">
                <a:solidFill>
                  <a:srgbClr val="FF0000"/>
                </a:solidFill>
                <a:latin typeface="Arial"/>
                <a:cs typeface="Arial"/>
              </a:rPr>
              <a:t> </a:t>
            </a:r>
            <a:r>
              <a:rPr dirty="0">
                <a:solidFill>
                  <a:srgbClr val="FF0000"/>
                </a:solidFill>
                <a:latin typeface="Arial"/>
                <a:cs typeface="Arial"/>
              </a:rPr>
              <a:t>mẫu</a:t>
            </a:r>
            <a:endParaRPr>
              <a:latin typeface="Arial"/>
              <a:cs typeface="Arial"/>
            </a:endParaRPr>
          </a:p>
        </p:txBody>
      </p:sp>
      <p:sp>
        <p:nvSpPr>
          <p:cNvPr id="13" name="object 13"/>
          <p:cNvSpPr txBox="1"/>
          <p:nvPr/>
        </p:nvSpPr>
        <p:spPr>
          <a:xfrm>
            <a:off x="8077961" y="5563362"/>
            <a:ext cx="1524000" cy="402033"/>
          </a:xfrm>
          <a:prstGeom prst="rect">
            <a:avLst/>
          </a:prstGeom>
          <a:solidFill>
            <a:srgbClr val="CC9900">
              <a:alpha val="47842"/>
            </a:srgbClr>
          </a:solidFill>
          <a:ln w="25907">
            <a:solidFill>
              <a:srgbClr val="946E00"/>
            </a:solidFill>
          </a:ln>
        </p:spPr>
        <p:txBody>
          <a:bodyPr vert="horz" wrap="square" lIns="0" tIns="123825" rIns="0" bIns="0" rtlCol="0">
            <a:spAutoFit/>
          </a:bodyPr>
          <a:lstStyle/>
          <a:p>
            <a:pPr marL="355600">
              <a:spcBef>
                <a:spcPts val="975"/>
              </a:spcBef>
            </a:pPr>
            <a:r>
              <a:rPr spc="-5" dirty="0">
                <a:solidFill>
                  <a:srgbClr val="FF0000"/>
                </a:solidFill>
                <a:latin typeface="Arial"/>
                <a:cs typeface="Arial"/>
              </a:rPr>
              <a:t>Thiết</a:t>
            </a:r>
            <a:r>
              <a:rPr spc="-25" dirty="0">
                <a:solidFill>
                  <a:srgbClr val="FF0000"/>
                </a:solidFill>
                <a:latin typeface="Arial"/>
                <a:cs typeface="Arial"/>
              </a:rPr>
              <a:t> </a:t>
            </a:r>
            <a:r>
              <a:rPr dirty="0">
                <a:solidFill>
                  <a:srgbClr val="FF0000"/>
                </a:solidFill>
                <a:latin typeface="Arial"/>
                <a:cs typeface="Arial"/>
              </a:rPr>
              <a:t>kế</a:t>
            </a:r>
            <a:endParaRPr>
              <a:latin typeface="Arial"/>
              <a:cs typeface="Arial"/>
            </a:endParaRPr>
          </a:p>
        </p:txBody>
      </p:sp>
      <p:sp>
        <p:nvSpPr>
          <p:cNvPr id="15" name="object 15"/>
          <p:cNvSpPr/>
          <p:nvPr/>
        </p:nvSpPr>
        <p:spPr>
          <a:xfrm>
            <a:off x="2835910" y="1981200"/>
            <a:ext cx="6003290" cy="3519170"/>
          </a:xfrm>
          <a:custGeom>
            <a:avLst/>
            <a:gdLst/>
            <a:ahLst/>
            <a:cxnLst/>
            <a:rect l="l" t="t" r="r" b="b"/>
            <a:pathLst>
              <a:path w="6003290" h="3519170">
                <a:moveTo>
                  <a:pt x="1126363" y="633349"/>
                </a:moveTo>
                <a:lnTo>
                  <a:pt x="759841" y="633349"/>
                </a:lnTo>
                <a:lnTo>
                  <a:pt x="759841" y="82232"/>
                </a:lnTo>
                <a:lnTo>
                  <a:pt x="783590" y="122936"/>
                </a:lnTo>
                <a:lnTo>
                  <a:pt x="787527" y="129921"/>
                </a:lnTo>
                <a:lnTo>
                  <a:pt x="796417" y="132207"/>
                </a:lnTo>
                <a:lnTo>
                  <a:pt x="803275" y="128143"/>
                </a:lnTo>
                <a:lnTo>
                  <a:pt x="810260" y="124079"/>
                </a:lnTo>
                <a:lnTo>
                  <a:pt x="812546" y="115316"/>
                </a:lnTo>
                <a:lnTo>
                  <a:pt x="762152" y="28829"/>
                </a:lnTo>
                <a:lnTo>
                  <a:pt x="745363" y="0"/>
                </a:lnTo>
                <a:lnTo>
                  <a:pt x="678180" y="115316"/>
                </a:lnTo>
                <a:lnTo>
                  <a:pt x="680466" y="124079"/>
                </a:lnTo>
                <a:lnTo>
                  <a:pt x="687451" y="128143"/>
                </a:lnTo>
                <a:lnTo>
                  <a:pt x="694309" y="132207"/>
                </a:lnTo>
                <a:lnTo>
                  <a:pt x="703199" y="129921"/>
                </a:lnTo>
                <a:lnTo>
                  <a:pt x="707136" y="122936"/>
                </a:lnTo>
                <a:lnTo>
                  <a:pt x="730885" y="82232"/>
                </a:lnTo>
                <a:lnTo>
                  <a:pt x="730885" y="655828"/>
                </a:lnTo>
                <a:lnTo>
                  <a:pt x="737362" y="662305"/>
                </a:lnTo>
                <a:lnTo>
                  <a:pt x="1126363" y="662305"/>
                </a:lnTo>
                <a:lnTo>
                  <a:pt x="1126363" y="647827"/>
                </a:lnTo>
                <a:lnTo>
                  <a:pt x="1126363" y="633349"/>
                </a:lnTo>
                <a:close/>
              </a:path>
              <a:path w="6003290" h="3519170">
                <a:moveTo>
                  <a:pt x="2117090" y="381889"/>
                </a:moveTo>
                <a:lnTo>
                  <a:pt x="2030349" y="291211"/>
                </a:lnTo>
                <a:lnTo>
                  <a:pt x="2024761" y="285496"/>
                </a:lnTo>
                <a:lnTo>
                  <a:pt x="2015604" y="285242"/>
                </a:lnTo>
                <a:lnTo>
                  <a:pt x="2009902" y="290830"/>
                </a:lnTo>
                <a:lnTo>
                  <a:pt x="2004060" y="296291"/>
                </a:lnTo>
                <a:lnTo>
                  <a:pt x="2003933" y="305562"/>
                </a:lnTo>
                <a:lnTo>
                  <a:pt x="2042020" y="345338"/>
                </a:lnTo>
                <a:lnTo>
                  <a:pt x="863600" y="7493"/>
                </a:lnTo>
                <a:lnTo>
                  <a:pt x="855726" y="35433"/>
                </a:lnTo>
                <a:lnTo>
                  <a:pt x="2033943" y="373100"/>
                </a:lnTo>
                <a:lnTo>
                  <a:pt x="1980565" y="386588"/>
                </a:lnTo>
                <a:lnTo>
                  <a:pt x="1975980" y="394462"/>
                </a:lnTo>
                <a:lnTo>
                  <a:pt x="1977898" y="402209"/>
                </a:lnTo>
                <a:lnTo>
                  <a:pt x="1979917" y="410083"/>
                </a:lnTo>
                <a:lnTo>
                  <a:pt x="1987804" y="414655"/>
                </a:lnTo>
                <a:lnTo>
                  <a:pt x="2093582" y="387858"/>
                </a:lnTo>
                <a:lnTo>
                  <a:pt x="2117090" y="381889"/>
                </a:lnTo>
                <a:close/>
              </a:path>
              <a:path w="6003290" h="3519170">
                <a:moveTo>
                  <a:pt x="2269363" y="1623949"/>
                </a:moveTo>
                <a:lnTo>
                  <a:pt x="374777" y="1623949"/>
                </a:lnTo>
                <a:lnTo>
                  <a:pt x="374777" y="102971"/>
                </a:lnTo>
                <a:lnTo>
                  <a:pt x="387604" y="134620"/>
                </a:lnTo>
                <a:lnTo>
                  <a:pt x="395986" y="138176"/>
                </a:lnTo>
                <a:lnTo>
                  <a:pt x="410845" y="132080"/>
                </a:lnTo>
                <a:lnTo>
                  <a:pt x="414401" y="123698"/>
                </a:lnTo>
                <a:lnTo>
                  <a:pt x="411416" y="116205"/>
                </a:lnTo>
                <a:lnTo>
                  <a:pt x="375881" y="28448"/>
                </a:lnTo>
                <a:lnTo>
                  <a:pt x="364363" y="0"/>
                </a:lnTo>
                <a:lnTo>
                  <a:pt x="286385" y="98171"/>
                </a:lnTo>
                <a:lnTo>
                  <a:pt x="281432" y="104521"/>
                </a:lnTo>
                <a:lnTo>
                  <a:pt x="282448" y="113538"/>
                </a:lnTo>
                <a:lnTo>
                  <a:pt x="288671" y="118618"/>
                </a:lnTo>
                <a:lnTo>
                  <a:pt x="295021" y="123571"/>
                </a:lnTo>
                <a:lnTo>
                  <a:pt x="304038" y="122555"/>
                </a:lnTo>
                <a:lnTo>
                  <a:pt x="308991" y="116205"/>
                </a:lnTo>
                <a:lnTo>
                  <a:pt x="345821" y="69888"/>
                </a:lnTo>
                <a:lnTo>
                  <a:pt x="345821" y="1646428"/>
                </a:lnTo>
                <a:lnTo>
                  <a:pt x="352298" y="1652905"/>
                </a:lnTo>
                <a:lnTo>
                  <a:pt x="2269363" y="1652905"/>
                </a:lnTo>
                <a:lnTo>
                  <a:pt x="2269363" y="1638427"/>
                </a:lnTo>
                <a:lnTo>
                  <a:pt x="2269363" y="1623949"/>
                </a:lnTo>
                <a:close/>
              </a:path>
              <a:path w="6003290" h="3519170">
                <a:moveTo>
                  <a:pt x="3259963" y="2538349"/>
                </a:moveTo>
                <a:lnTo>
                  <a:pt x="75946" y="2538349"/>
                </a:lnTo>
                <a:lnTo>
                  <a:pt x="75946" y="76288"/>
                </a:lnTo>
                <a:lnTo>
                  <a:pt x="105537" y="120269"/>
                </a:lnTo>
                <a:lnTo>
                  <a:pt x="110109" y="126873"/>
                </a:lnTo>
                <a:lnTo>
                  <a:pt x="119126" y="128651"/>
                </a:lnTo>
                <a:lnTo>
                  <a:pt x="125730" y="124206"/>
                </a:lnTo>
                <a:lnTo>
                  <a:pt x="132334" y="119634"/>
                </a:lnTo>
                <a:lnTo>
                  <a:pt x="134112" y="110744"/>
                </a:lnTo>
                <a:lnTo>
                  <a:pt x="129667" y="104013"/>
                </a:lnTo>
                <a:lnTo>
                  <a:pt x="78905" y="28702"/>
                </a:lnTo>
                <a:lnTo>
                  <a:pt x="59563" y="0"/>
                </a:lnTo>
                <a:lnTo>
                  <a:pt x="0" y="119380"/>
                </a:lnTo>
                <a:lnTo>
                  <a:pt x="2794" y="128016"/>
                </a:lnTo>
                <a:lnTo>
                  <a:pt x="17145" y="135255"/>
                </a:lnTo>
                <a:lnTo>
                  <a:pt x="25908" y="132334"/>
                </a:lnTo>
                <a:lnTo>
                  <a:pt x="46990" y="90119"/>
                </a:lnTo>
                <a:lnTo>
                  <a:pt x="46990" y="2560828"/>
                </a:lnTo>
                <a:lnTo>
                  <a:pt x="53467" y="2567305"/>
                </a:lnTo>
                <a:lnTo>
                  <a:pt x="3259963" y="2567305"/>
                </a:lnTo>
                <a:lnTo>
                  <a:pt x="3259963" y="2552827"/>
                </a:lnTo>
                <a:lnTo>
                  <a:pt x="3259963" y="2538349"/>
                </a:lnTo>
                <a:close/>
              </a:path>
              <a:path w="6003290" h="3519170">
                <a:moveTo>
                  <a:pt x="3717163" y="1371727"/>
                </a:moveTo>
                <a:lnTo>
                  <a:pt x="3630422" y="1281303"/>
                </a:lnTo>
                <a:lnTo>
                  <a:pt x="3624961" y="1275461"/>
                </a:lnTo>
                <a:lnTo>
                  <a:pt x="3615690" y="1275334"/>
                </a:lnTo>
                <a:lnTo>
                  <a:pt x="3609975" y="1280795"/>
                </a:lnTo>
                <a:lnTo>
                  <a:pt x="3604260" y="1286383"/>
                </a:lnTo>
                <a:lnTo>
                  <a:pt x="3604006" y="1295527"/>
                </a:lnTo>
                <a:lnTo>
                  <a:pt x="3609594" y="1301242"/>
                </a:lnTo>
                <a:lnTo>
                  <a:pt x="3642106" y="1335201"/>
                </a:lnTo>
                <a:lnTo>
                  <a:pt x="2120900" y="900557"/>
                </a:lnTo>
                <a:lnTo>
                  <a:pt x="2113026" y="928497"/>
                </a:lnTo>
                <a:lnTo>
                  <a:pt x="3634067" y="1363091"/>
                </a:lnTo>
                <a:lnTo>
                  <a:pt x="3580765" y="1376680"/>
                </a:lnTo>
                <a:lnTo>
                  <a:pt x="3576193" y="1384554"/>
                </a:lnTo>
                <a:lnTo>
                  <a:pt x="3578098" y="1392301"/>
                </a:lnTo>
                <a:lnTo>
                  <a:pt x="3580130" y="1400048"/>
                </a:lnTo>
                <a:lnTo>
                  <a:pt x="3588004" y="1404747"/>
                </a:lnTo>
                <a:lnTo>
                  <a:pt x="3693274" y="1377823"/>
                </a:lnTo>
                <a:lnTo>
                  <a:pt x="3717163" y="1371727"/>
                </a:lnTo>
                <a:close/>
              </a:path>
              <a:path w="6003290" h="3519170">
                <a:moveTo>
                  <a:pt x="4479163" y="2286127"/>
                </a:moveTo>
                <a:lnTo>
                  <a:pt x="4459986" y="2256802"/>
                </a:lnTo>
                <a:lnTo>
                  <a:pt x="4459986" y="2260346"/>
                </a:lnTo>
                <a:lnTo>
                  <a:pt x="4447032" y="2286254"/>
                </a:lnTo>
                <a:lnTo>
                  <a:pt x="4449559" y="2281174"/>
                </a:lnTo>
                <a:lnTo>
                  <a:pt x="4459986" y="2260346"/>
                </a:lnTo>
                <a:lnTo>
                  <a:pt x="4459986" y="2256802"/>
                </a:lnTo>
                <a:lnTo>
                  <a:pt x="4410583" y="2181225"/>
                </a:lnTo>
                <a:lnTo>
                  <a:pt x="4406265" y="2174494"/>
                </a:lnTo>
                <a:lnTo>
                  <a:pt x="4397248" y="2172589"/>
                </a:lnTo>
                <a:lnTo>
                  <a:pt x="4383913" y="2181352"/>
                </a:lnTo>
                <a:lnTo>
                  <a:pt x="4382008" y="2190369"/>
                </a:lnTo>
                <a:lnTo>
                  <a:pt x="4386326" y="2197100"/>
                </a:lnTo>
                <a:lnTo>
                  <a:pt x="4412081" y="2236406"/>
                </a:lnTo>
                <a:lnTo>
                  <a:pt x="3723640" y="1892173"/>
                </a:lnTo>
                <a:lnTo>
                  <a:pt x="3710686" y="1918081"/>
                </a:lnTo>
                <a:lnTo>
                  <a:pt x="4399064" y="2262276"/>
                </a:lnTo>
                <a:lnTo>
                  <a:pt x="4344289" y="2265807"/>
                </a:lnTo>
                <a:lnTo>
                  <a:pt x="4338193" y="2272792"/>
                </a:lnTo>
                <a:lnTo>
                  <a:pt x="4339209" y="2288667"/>
                </a:lnTo>
                <a:lnTo>
                  <a:pt x="4346067" y="2294763"/>
                </a:lnTo>
                <a:lnTo>
                  <a:pt x="4477194" y="2286254"/>
                </a:lnTo>
                <a:lnTo>
                  <a:pt x="4479163" y="2286127"/>
                </a:lnTo>
                <a:close/>
              </a:path>
              <a:path w="6003290" h="3519170">
                <a:moveTo>
                  <a:pt x="6003163" y="3505327"/>
                </a:moveTo>
                <a:lnTo>
                  <a:pt x="5926201" y="3396488"/>
                </a:lnTo>
                <a:lnTo>
                  <a:pt x="5917057" y="3394964"/>
                </a:lnTo>
                <a:lnTo>
                  <a:pt x="5910580" y="3399536"/>
                </a:lnTo>
                <a:lnTo>
                  <a:pt x="5904103" y="3404235"/>
                </a:lnTo>
                <a:lnTo>
                  <a:pt x="5902452" y="3413252"/>
                </a:lnTo>
                <a:lnTo>
                  <a:pt x="5907151" y="3419729"/>
                </a:lnTo>
                <a:lnTo>
                  <a:pt x="5934316" y="3458146"/>
                </a:lnTo>
                <a:lnTo>
                  <a:pt x="5170932" y="3111119"/>
                </a:lnTo>
                <a:lnTo>
                  <a:pt x="5158994" y="3137535"/>
                </a:lnTo>
                <a:lnTo>
                  <a:pt x="5922289" y="3484461"/>
                </a:lnTo>
                <a:lnTo>
                  <a:pt x="5875528" y="3489198"/>
                </a:lnTo>
                <a:lnTo>
                  <a:pt x="5867654" y="3490087"/>
                </a:lnTo>
                <a:lnTo>
                  <a:pt x="5861812" y="3497199"/>
                </a:lnTo>
                <a:lnTo>
                  <a:pt x="5862599" y="3505327"/>
                </a:lnTo>
                <a:lnTo>
                  <a:pt x="5863463" y="3513074"/>
                </a:lnTo>
                <a:lnTo>
                  <a:pt x="5870575" y="3518916"/>
                </a:lnTo>
                <a:lnTo>
                  <a:pt x="5878449" y="3518027"/>
                </a:lnTo>
                <a:lnTo>
                  <a:pt x="5990691" y="3506597"/>
                </a:lnTo>
                <a:lnTo>
                  <a:pt x="6003163" y="3505327"/>
                </a:lnTo>
                <a:close/>
              </a:path>
            </a:pathLst>
          </a:custGeom>
          <a:solidFill>
            <a:srgbClr val="001F5F"/>
          </a:solidFill>
        </p:spPr>
        <p:txBody>
          <a:bodyPr wrap="square" lIns="0" tIns="0" rIns="0" bIns="0" rtlCol="0"/>
          <a:lstStyle/>
          <a:p>
            <a:endParaRPr/>
          </a:p>
        </p:txBody>
      </p:sp>
      <p:sp>
        <p:nvSpPr>
          <p:cNvPr id="20" name="object 20"/>
          <p:cNvSpPr txBox="1">
            <a:spLocks noGrp="1"/>
          </p:cNvSpPr>
          <p:nvPr>
            <p:ph type="sldNum" sz="quarter" idx="4294967295"/>
          </p:nvPr>
        </p:nvSpPr>
        <p:spPr>
          <a:xfrm>
            <a:off x="9937751" y="6470120"/>
            <a:ext cx="5016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21</a:t>
            </a:fld>
            <a:endParaRPr spc="-40" dirty="0"/>
          </a:p>
        </p:txBody>
      </p:sp>
    </p:spTree>
    <p:extLst>
      <p:ext uri="{BB962C8B-B14F-4D97-AF65-F5344CB8AC3E}">
        <p14:creationId xmlns:p14="http://schemas.microsoft.com/office/powerpoint/2010/main" val="8602974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673902"/>
          </a:xfrm>
          <a:prstGeom prst="rect">
            <a:avLst/>
          </a:prstGeom>
          <a:ln w="19811">
            <a:solidFill>
              <a:srgbClr val="CC9900"/>
            </a:solidFill>
          </a:ln>
        </p:spPr>
        <p:txBody>
          <a:bodyPr vert="horz" wrap="square" lIns="0" tIns="88265" rIns="0" bIns="0" rtlCol="0" anchor="t">
            <a:spAutoFit/>
          </a:bodyPr>
          <a:lstStyle/>
          <a:p>
            <a:pPr marL="166370">
              <a:spcBef>
                <a:spcPts val="695"/>
              </a:spcBef>
            </a:pPr>
            <a:r>
              <a:rPr sz="3800" spc="-90" dirty="0">
                <a:latin typeface="Times New Roman"/>
                <a:cs typeface="Times New Roman"/>
              </a:rPr>
              <a:t>Mô </a:t>
            </a:r>
            <a:r>
              <a:rPr sz="3800" spc="-20" dirty="0">
                <a:latin typeface="Times New Roman"/>
                <a:cs typeface="Times New Roman"/>
              </a:rPr>
              <a:t>hình </a:t>
            </a:r>
            <a:r>
              <a:rPr sz="3800" spc="-105" dirty="0">
                <a:latin typeface="Times New Roman"/>
                <a:cs typeface="Times New Roman"/>
              </a:rPr>
              <a:t>nguyên m</a:t>
            </a:r>
            <a:r>
              <a:rPr sz="3800" spc="-105" dirty="0">
                <a:latin typeface="Arial"/>
                <a:cs typeface="Arial"/>
              </a:rPr>
              <a:t>ẫ</a:t>
            </a:r>
            <a:r>
              <a:rPr sz="3800" spc="-105" dirty="0">
                <a:latin typeface="Times New Roman"/>
                <a:cs typeface="Times New Roman"/>
              </a:rPr>
              <a:t>u </a:t>
            </a:r>
            <a:r>
              <a:rPr sz="3800" spc="-55" dirty="0">
                <a:latin typeface="Times New Roman"/>
                <a:cs typeface="Times New Roman"/>
              </a:rPr>
              <a:t>(Prototyping</a:t>
            </a:r>
            <a:r>
              <a:rPr sz="3800" spc="270" dirty="0">
                <a:latin typeface="Times New Roman"/>
                <a:cs typeface="Times New Roman"/>
              </a:rPr>
              <a:t> </a:t>
            </a:r>
            <a:r>
              <a:rPr sz="3800" spc="-70" dirty="0">
                <a:latin typeface="Times New Roman"/>
                <a:cs typeface="Times New Roman"/>
              </a:rPr>
              <a:t>model)</a:t>
            </a:r>
            <a:endParaRPr sz="3800">
              <a:latin typeface="Times New Roman"/>
              <a:cs typeface="Times New Roman"/>
            </a:endParaRPr>
          </a:p>
        </p:txBody>
      </p:sp>
      <p:sp>
        <p:nvSpPr>
          <p:cNvPr id="3" name="object 3"/>
          <p:cNvSpPr txBox="1"/>
          <p:nvPr/>
        </p:nvSpPr>
        <p:spPr>
          <a:xfrm>
            <a:off x="2059941" y="1320749"/>
            <a:ext cx="8013065" cy="4886594"/>
          </a:xfrm>
          <a:prstGeom prst="rect">
            <a:avLst/>
          </a:prstGeom>
        </p:spPr>
        <p:txBody>
          <a:bodyPr vert="horz" wrap="square" lIns="0" tIns="13335" rIns="0" bIns="0" rtlCol="0">
            <a:spAutoFit/>
          </a:bodyPr>
          <a:lstStyle/>
          <a:p>
            <a:pPr marL="355600" marR="203200" indent="-342900" algn="just">
              <a:spcBef>
                <a:spcPts val="105"/>
              </a:spcBef>
              <a:buClr>
                <a:srgbClr val="CC9900"/>
              </a:buClr>
              <a:buSzPct val="65000"/>
              <a:buFont typeface="Wingdings"/>
              <a:buChar char="◼"/>
              <a:tabLst>
                <a:tab pos="355600" algn="l"/>
              </a:tabLst>
            </a:pPr>
            <a:r>
              <a:rPr sz="2000" dirty="0">
                <a:latin typeface="Arial"/>
                <a:cs typeface="Arial"/>
              </a:rPr>
              <a:t>Thay vì cố định các yêu cầu trước khi tiến hành thiết kế </a:t>
            </a:r>
            <a:r>
              <a:rPr sz="2000" dirty="0" err="1">
                <a:latin typeface="Arial"/>
                <a:cs typeface="Arial"/>
              </a:rPr>
              <a:t>hoặc</a:t>
            </a:r>
            <a:r>
              <a:rPr sz="2000" dirty="0">
                <a:latin typeface="Arial"/>
                <a:cs typeface="Arial"/>
              </a:rPr>
              <a:t> </a:t>
            </a:r>
            <a:r>
              <a:rPr sz="2000" dirty="0" err="1" smtClean="0">
                <a:latin typeface="Arial"/>
                <a:cs typeface="Arial"/>
              </a:rPr>
              <a:t>t</a:t>
            </a:r>
            <a:r>
              <a:rPr lang="en-US" sz="2000" dirty="0" err="1" smtClean="0">
                <a:latin typeface="Arial"/>
                <a:cs typeface="Arial"/>
              </a:rPr>
              <a:t>hực</a:t>
            </a:r>
            <a:r>
              <a:rPr lang="en-US" sz="2000" dirty="0" smtClean="0">
                <a:latin typeface="Arial"/>
                <a:cs typeface="Arial"/>
              </a:rPr>
              <a:t> </a:t>
            </a:r>
            <a:r>
              <a:rPr sz="2000" dirty="0" err="1">
                <a:latin typeface="Arial"/>
                <a:cs typeface="Arial"/>
              </a:rPr>
              <a:t>hiện</a:t>
            </a:r>
            <a:r>
              <a:rPr sz="2000" dirty="0">
                <a:latin typeface="Arial"/>
                <a:cs typeface="Arial"/>
              </a:rPr>
              <a:t> (lập trình), </a:t>
            </a:r>
            <a:r>
              <a:rPr sz="2000" b="1" spc="-5" dirty="0">
                <a:latin typeface="Arial"/>
                <a:cs typeface="Arial"/>
              </a:rPr>
              <a:t>một </a:t>
            </a:r>
            <a:r>
              <a:rPr sz="2000" b="1" dirty="0">
                <a:latin typeface="Arial"/>
                <a:cs typeface="Arial"/>
              </a:rPr>
              <a:t>(hoặc </a:t>
            </a:r>
            <a:r>
              <a:rPr sz="2000" b="1" spc="-5" dirty="0">
                <a:latin typeface="Arial"/>
                <a:cs typeface="Arial"/>
              </a:rPr>
              <a:t>một số các) </a:t>
            </a:r>
            <a:r>
              <a:rPr sz="2000" b="1" spc="-10" dirty="0">
                <a:latin typeface="Arial"/>
                <a:cs typeface="Arial"/>
              </a:rPr>
              <a:t>nguyên </a:t>
            </a:r>
            <a:r>
              <a:rPr sz="2000" b="1" spc="-5" dirty="0">
                <a:latin typeface="Arial"/>
                <a:cs typeface="Arial"/>
              </a:rPr>
              <a:t>mẫu (prototype)  </a:t>
            </a:r>
            <a:r>
              <a:rPr sz="2000" b="1" dirty="0">
                <a:latin typeface="Arial"/>
                <a:cs typeface="Arial"/>
              </a:rPr>
              <a:t>được xây dựng để hiểu chính xác các </a:t>
            </a:r>
            <a:r>
              <a:rPr sz="2000" b="1" spc="-15" dirty="0">
                <a:latin typeface="Arial"/>
                <a:cs typeface="Arial"/>
              </a:rPr>
              <a:t>yêu </a:t>
            </a:r>
            <a:r>
              <a:rPr sz="2000" b="1" dirty="0">
                <a:latin typeface="Arial"/>
                <a:cs typeface="Arial"/>
              </a:rPr>
              <a:t>cầu phần</a:t>
            </a:r>
            <a:r>
              <a:rPr sz="2000" b="1" spc="-25" dirty="0">
                <a:latin typeface="Arial"/>
                <a:cs typeface="Arial"/>
              </a:rPr>
              <a:t> </a:t>
            </a:r>
            <a:r>
              <a:rPr sz="2000" b="1" spc="-5" dirty="0">
                <a:latin typeface="Arial"/>
                <a:cs typeface="Arial"/>
              </a:rPr>
              <a:t>mềm</a:t>
            </a:r>
            <a:endParaRPr sz="2000" dirty="0">
              <a:latin typeface="Arial"/>
              <a:cs typeface="Arial"/>
            </a:endParaRPr>
          </a:p>
          <a:p>
            <a:pPr marL="355600" indent="-342900" algn="just">
              <a:spcBef>
                <a:spcPts val="484"/>
              </a:spcBef>
              <a:buClr>
                <a:srgbClr val="CC9900"/>
              </a:buClr>
              <a:buSzPct val="65000"/>
              <a:buFont typeface="Wingdings"/>
              <a:buChar char="◼"/>
              <a:tabLst>
                <a:tab pos="355600" algn="l"/>
              </a:tabLst>
            </a:pPr>
            <a:r>
              <a:rPr sz="2000" dirty="0">
                <a:latin typeface="Arial"/>
                <a:cs typeface="Arial"/>
              </a:rPr>
              <a:t>Mỗi </a:t>
            </a:r>
            <a:r>
              <a:rPr sz="2000" spc="-5" dirty="0">
                <a:latin typeface="Arial"/>
                <a:cs typeface="Arial"/>
              </a:rPr>
              <a:t>nguyên </a:t>
            </a:r>
            <a:r>
              <a:rPr sz="2000" dirty="0">
                <a:latin typeface="Arial"/>
                <a:cs typeface="Arial"/>
              </a:rPr>
              <a:t>mẫu </a:t>
            </a:r>
            <a:r>
              <a:rPr sz="2000" spc="-5" dirty="0">
                <a:latin typeface="Arial"/>
                <a:cs typeface="Arial"/>
              </a:rPr>
              <a:t>(prototype) </a:t>
            </a:r>
            <a:r>
              <a:rPr sz="2000" dirty="0">
                <a:latin typeface="Arial"/>
                <a:cs typeface="Arial"/>
              </a:rPr>
              <a:t>được xây dựng dựa trên các yêu</a:t>
            </a:r>
            <a:r>
              <a:rPr sz="2000" spc="-114" dirty="0">
                <a:latin typeface="Arial"/>
                <a:cs typeface="Arial"/>
              </a:rPr>
              <a:t> </a:t>
            </a:r>
            <a:r>
              <a:rPr sz="2000" dirty="0">
                <a:latin typeface="Arial"/>
                <a:cs typeface="Arial"/>
              </a:rPr>
              <a:t>cầu</a:t>
            </a:r>
          </a:p>
          <a:p>
            <a:pPr marL="355600" algn="just"/>
            <a:r>
              <a:rPr sz="2000" dirty="0">
                <a:latin typeface="Arial"/>
                <a:cs typeface="Arial"/>
              </a:rPr>
              <a:t>phần mềm </a:t>
            </a:r>
            <a:r>
              <a:rPr sz="2000" spc="-5" dirty="0">
                <a:latin typeface="Arial"/>
                <a:cs typeface="Arial"/>
              </a:rPr>
              <a:t>hiện </a:t>
            </a:r>
            <a:r>
              <a:rPr sz="2000" dirty="0">
                <a:latin typeface="Arial"/>
                <a:cs typeface="Arial"/>
              </a:rPr>
              <a:t>thời (thu được từ đánh </a:t>
            </a:r>
            <a:r>
              <a:rPr sz="2000" spc="-5" dirty="0">
                <a:latin typeface="Arial"/>
                <a:cs typeface="Arial"/>
              </a:rPr>
              <a:t>giá </a:t>
            </a:r>
            <a:r>
              <a:rPr sz="2000" dirty="0">
                <a:latin typeface="Arial"/>
                <a:cs typeface="Arial"/>
              </a:rPr>
              <a:t>các nguyên mẫu</a:t>
            </a:r>
            <a:r>
              <a:rPr sz="2000" spc="-130" dirty="0">
                <a:latin typeface="Arial"/>
                <a:cs typeface="Arial"/>
              </a:rPr>
              <a:t> </a:t>
            </a:r>
            <a:r>
              <a:rPr sz="2000" dirty="0">
                <a:latin typeface="Arial"/>
                <a:cs typeface="Arial"/>
              </a:rPr>
              <a:t>trước)</a:t>
            </a:r>
          </a:p>
          <a:p>
            <a:pPr marL="355600" marR="5080" indent="-342900">
              <a:spcBef>
                <a:spcPts val="480"/>
              </a:spcBef>
              <a:buClr>
                <a:srgbClr val="CC9900"/>
              </a:buClr>
              <a:buSzPct val="65000"/>
              <a:buFont typeface="Wingdings"/>
              <a:buChar char="◼"/>
              <a:tabLst>
                <a:tab pos="354965" algn="l"/>
                <a:tab pos="355600" algn="l"/>
              </a:tabLst>
            </a:pPr>
            <a:r>
              <a:rPr sz="2000" dirty="0">
                <a:latin typeface="Arial"/>
                <a:cs typeface="Arial"/>
              </a:rPr>
              <a:t>Nhờ việc sử dụng thử </a:t>
            </a:r>
            <a:r>
              <a:rPr sz="2000" spc="-5" dirty="0">
                <a:latin typeface="Arial"/>
                <a:cs typeface="Arial"/>
              </a:rPr>
              <a:t>nguyên </a:t>
            </a:r>
            <a:r>
              <a:rPr sz="2000" dirty="0">
                <a:latin typeface="Arial"/>
                <a:cs typeface="Arial"/>
              </a:rPr>
              <a:t>mẫu, khách hàng có thể có được  “cảm nhận thực tế” về </a:t>
            </a:r>
            <a:r>
              <a:rPr sz="2000" spc="-5" dirty="0">
                <a:latin typeface="Arial"/>
                <a:cs typeface="Arial"/>
              </a:rPr>
              <a:t>hệ </a:t>
            </a:r>
            <a:r>
              <a:rPr sz="2000" dirty="0">
                <a:latin typeface="Arial"/>
                <a:cs typeface="Arial"/>
              </a:rPr>
              <a:t>thống phần mềm, bởi vì các tương tác</a:t>
            </a:r>
            <a:r>
              <a:rPr sz="2000" spc="-185" dirty="0">
                <a:latin typeface="Arial"/>
                <a:cs typeface="Arial"/>
              </a:rPr>
              <a:t> </a:t>
            </a:r>
            <a:r>
              <a:rPr sz="2000" dirty="0">
                <a:latin typeface="Arial"/>
                <a:cs typeface="Arial"/>
              </a:rPr>
              <a:t>với  </a:t>
            </a:r>
            <a:r>
              <a:rPr sz="2000" spc="-5" dirty="0">
                <a:latin typeface="Arial"/>
                <a:cs typeface="Arial"/>
              </a:rPr>
              <a:t>nguyên </a:t>
            </a:r>
            <a:r>
              <a:rPr sz="2000" dirty="0">
                <a:latin typeface="Arial"/>
                <a:cs typeface="Arial"/>
              </a:rPr>
              <a:t>mẫu cho phép khách hàng hiểu rõ hơn, chính xác hơn về  các yêu </a:t>
            </a:r>
            <a:r>
              <a:rPr sz="2000" spc="5" dirty="0">
                <a:latin typeface="Arial"/>
                <a:cs typeface="Arial"/>
              </a:rPr>
              <a:t>cầu </a:t>
            </a:r>
            <a:r>
              <a:rPr sz="2000" dirty="0">
                <a:latin typeface="Arial"/>
                <a:cs typeface="Arial"/>
              </a:rPr>
              <a:t>của hệ thống phần mềm mong</a:t>
            </a:r>
            <a:r>
              <a:rPr sz="2000" spc="-130" dirty="0">
                <a:latin typeface="Arial"/>
                <a:cs typeface="Arial"/>
              </a:rPr>
              <a:t> </a:t>
            </a:r>
            <a:r>
              <a:rPr sz="2000" dirty="0">
                <a:latin typeface="Arial"/>
                <a:cs typeface="Arial"/>
              </a:rPr>
              <a:t>muốn</a:t>
            </a:r>
          </a:p>
          <a:p>
            <a:pPr marL="355600" marR="9525" indent="-342900">
              <a:spcBef>
                <a:spcPts val="484"/>
              </a:spcBef>
              <a:buClr>
                <a:srgbClr val="CC9900"/>
              </a:buClr>
              <a:buSzPct val="65000"/>
              <a:buFont typeface="Wingdings"/>
              <a:buChar char="◼"/>
              <a:tabLst>
                <a:tab pos="354965" algn="l"/>
                <a:tab pos="355600" algn="l"/>
              </a:tabLst>
            </a:pPr>
            <a:r>
              <a:rPr sz="2000" dirty="0">
                <a:latin typeface="Arial"/>
                <a:cs typeface="Arial"/>
              </a:rPr>
              <a:t>Sử dụng </a:t>
            </a:r>
            <a:r>
              <a:rPr sz="2000" spc="-5" dirty="0">
                <a:latin typeface="Arial"/>
                <a:cs typeface="Arial"/>
              </a:rPr>
              <a:t>nguyên </a:t>
            </a:r>
            <a:r>
              <a:rPr sz="2000" dirty="0">
                <a:latin typeface="Arial"/>
                <a:cs typeface="Arial"/>
              </a:rPr>
              <a:t>mẫu </a:t>
            </a:r>
            <a:r>
              <a:rPr sz="2000" spc="-5" dirty="0">
                <a:latin typeface="Arial"/>
                <a:cs typeface="Arial"/>
              </a:rPr>
              <a:t>là </a:t>
            </a:r>
            <a:r>
              <a:rPr sz="2000" dirty="0">
                <a:latin typeface="Arial"/>
                <a:cs typeface="Arial"/>
              </a:rPr>
              <a:t>hợp </a:t>
            </a:r>
            <a:r>
              <a:rPr sz="2000" spc="-5" dirty="0">
                <a:latin typeface="Arial"/>
                <a:cs typeface="Arial"/>
              </a:rPr>
              <a:t>lý </a:t>
            </a:r>
            <a:r>
              <a:rPr sz="2000" dirty="0">
                <a:latin typeface="Arial"/>
                <a:cs typeface="Arial"/>
              </a:rPr>
              <a:t>đối với </a:t>
            </a:r>
            <a:r>
              <a:rPr sz="2000" spc="-5" dirty="0">
                <a:latin typeface="Arial"/>
                <a:cs typeface="Arial"/>
              </a:rPr>
              <a:t>việc </a:t>
            </a:r>
            <a:r>
              <a:rPr sz="2000" dirty="0">
                <a:latin typeface="Arial"/>
                <a:cs typeface="Arial"/>
              </a:rPr>
              <a:t>phát triển các </a:t>
            </a:r>
            <a:r>
              <a:rPr sz="2000" spc="-5" dirty="0">
                <a:latin typeface="Arial"/>
                <a:cs typeface="Arial"/>
              </a:rPr>
              <a:t>hệ </a:t>
            </a:r>
            <a:r>
              <a:rPr sz="2000" dirty="0">
                <a:latin typeface="Arial"/>
                <a:cs typeface="Arial"/>
              </a:rPr>
              <a:t>thống  phần mềm lớn và phức tạp (khi không có quy trình thu thập yêu</a:t>
            </a:r>
            <a:r>
              <a:rPr sz="2000" spc="-175" dirty="0">
                <a:latin typeface="Arial"/>
                <a:cs typeface="Arial"/>
              </a:rPr>
              <a:t> </a:t>
            </a:r>
            <a:r>
              <a:rPr sz="2000" dirty="0">
                <a:latin typeface="Arial"/>
                <a:cs typeface="Arial"/>
              </a:rPr>
              <a:t>cầu  hoặc </a:t>
            </a:r>
            <a:r>
              <a:rPr sz="2000" spc="-5" dirty="0">
                <a:latin typeface="Arial"/>
                <a:cs typeface="Arial"/>
              </a:rPr>
              <a:t>hệ </a:t>
            </a:r>
            <a:r>
              <a:rPr sz="2000" dirty="0">
                <a:latin typeface="Arial"/>
                <a:cs typeface="Arial"/>
              </a:rPr>
              <a:t>thống sẵn có nào giúp xác định các yêu cầu phần mềm)</a:t>
            </a:r>
          </a:p>
          <a:p>
            <a:pPr marL="355600" marR="443230" indent="-342900" algn="just">
              <a:spcBef>
                <a:spcPts val="480"/>
              </a:spcBef>
              <a:buClr>
                <a:srgbClr val="CC9900"/>
              </a:buClr>
              <a:buSzPct val="65000"/>
              <a:buFont typeface="Wingdings"/>
              <a:buChar char="◼"/>
              <a:tabLst>
                <a:tab pos="355600" algn="l"/>
              </a:tabLst>
            </a:pPr>
            <a:r>
              <a:rPr sz="2000" dirty="0">
                <a:latin typeface="Arial"/>
                <a:cs typeface="Arial"/>
              </a:rPr>
              <a:t>Một nguyên mẫu thường không phải là một hệ thống phần mềm  hoàn chỉnh/hoàn thiện, và rất nhiều các chi tiết không được xây  dựng trong </a:t>
            </a:r>
            <a:r>
              <a:rPr sz="2000" spc="-5" dirty="0">
                <a:latin typeface="Arial"/>
                <a:cs typeface="Arial"/>
              </a:rPr>
              <a:t>nguyên</a:t>
            </a:r>
            <a:r>
              <a:rPr sz="2000" spc="-55" dirty="0">
                <a:latin typeface="Arial"/>
                <a:cs typeface="Arial"/>
              </a:rPr>
              <a:t> </a:t>
            </a:r>
            <a:r>
              <a:rPr sz="2000" dirty="0">
                <a:latin typeface="Arial"/>
                <a:cs typeface="Arial"/>
              </a:rPr>
              <a:t>mẫu</a:t>
            </a:r>
          </a:p>
        </p:txBody>
      </p:sp>
      <p:sp>
        <p:nvSpPr>
          <p:cNvPr id="8" name="object 8"/>
          <p:cNvSpPr txBox="1">
            <a:spLocks noGrp="1"/>
          </p:cNvSpPr>
          <p:nvPr>
            <p:ph type="sldNum" sz="quarter" idx="4294967295"/>
          </p:nvPr>
        </p:nvSpPr>
        <p:spPr>
          <a:xfrm>
            <a:off x="9937751" y="6470120"/>
            <a:ext cx="5778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22</a:t>
            </a:fld>
            <a:endParaRPr spc="-40" dirty="0"/>
          </a:p>
        </p:txBody>
      </p:sp>
    </p:spTree>
    <p:extLst>
      <p:ext uri="{BB962C8B-B14F-4D97-AF65-F5344CB8AC3E}">
        <p14:creationId xmlns:p14="http://schemas.microsoft.com/office/powerpoint/2010/main" val="24923427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Câu</a:t>
            </a:r>
            <a:r>
              <a:rPr lang="en-US" sz="4200" spc="125" dirty="0" smtClean="0">
                <a:latin typeface="Times New Roman"/>
                <a:cs typeface="Times New Roman"/>
              </a:rPr>
              <a:t> </a:t>
            </a:r>
            <a:r>
              <a:rPr lang="en-US" sz="4200" spc="125" dirty="0" err="1" smtClean="0">
                <a:latin typeface="Times New Roman"/>
                <a:cs typeface="Times New Roman"/>
              </a:rPr>
              <a:t>hỏi</a:t>
            </a:r>
            <a:endParaRPr sz="4200" dirty="0">
              <a:latin typeface="Times New Roman"/>
              <a:cs typeface="Times New Roman"/>
            </a:endParaRPr>
          </a:p>
        </p:txBody>
      </p:sp>
      <p:sp>
        <p:nvSpPr>
          <p:cNvPr id="3" name="object 3"/>
          <p:cNvSpPr txBox="1"/>
          <p:nvPr/>
        </p:nvSpPr>
        <p:spPr>
          <a:xfrm>
            <a:off x="2059940" y="1553229"/>
            <a:ext cx="8064500" cy="1771639"/>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Ưu</a:t>
            </a:r>
            <a:r>
              <a:rPr lang="en-US" sz="2400" dirty="0" smtClean="0">
                <a:latin typeface="Arial"/>
                <a:cs typeface="Arial"/>
              </a:rPr>
              <a:t> </a:t>
            </a:r>
            <a:r>
              <a:rPr lang="en-US" sz="2400" dirty="0" err="1" smtClean="0">
                <a:latin typeface="Arial"/>
                <a:cs typeface="Arial"/>
              </a:rPr>
              <a:t>điểm</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Nhược</a:t>
            </a:r>
            <a:r>
              <a:rPr lang="en-US" sz="2400" dirty="0" smtClean="0">
                <a:latin typeface="Arial"/>
                <a:cs typeface="Arial"/>
              </a:rPr>
              <a:t> </a:t>
            </a:r>
            <a:r>
              <a:rPr lang="en-US" sz="2400" dirty="0" err="1" smtClean="0">
                <a:latin typeface="Arial"/>
                <a:cs typeface="Arial"/>
              </a:rPr>
              <a:t>điểm</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Khi</a:t>
            </a:r>
            <a:r>
              <a:rPr lang="en-US" sz="2400" dirty="0" smtClean="0">
                <a:latin typeface="Arial"/>
                <a:cs typeface="Arial"/>
              </a:rPr>
              <a:t> </a:t>
            </a:r>
            <a:r>
              <a:rPr lang="en-US" sz="2400" dirty="0" err="1" smtClean="0">
                <a:latin typeface="Arial"/>
                <a:cs typeface="Arial"/>
              </a:rPr>
              <a:t>nào</a:t>
            </a:r>
            <a:r>
              <a:rPr lang="en-US" sz="2400" dirty="0" smtClean="0">
                <a:latin typeface="Arial"/>
                <a:cs typeface="Arial"/>
              </a:rPr>
              <a:t> </a:t>
            </a:r>
            <a:r>
              <a:rPr lang="en-US" sz="2400" dirty="0" err="1" smtClean="0">
                <a:latin typeface="Arial"/>
                <a:cs typeface="Arial"/>
              </a:rPr>
              <a:t>nên</a:t>
            </a:r>
            <a:r>
              <a:rPr lang="en-US" sz="2400" dirty="0" smtClean="0">
                <a:latin typeface="Arial"/>
                <a:cs typeface="Arial"/>
              </a:rPr>
              <a:t> </a:t>
            </a:r>
            <a:r>
              <a:rPr lang="en-US" sz="2400" dirty="0" err="1" smtClean="0">
                <a:latin typeface="Arial"/>
                <a:cs typeface="Arial"/>
              </a:rPr>
              <a:t>dùng</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23</a:t>
            </a:fld>
            <a:endParaRPr spc="-40" dirty="0"/>
          </a:p>
        </p:txBody>
      </p:sp>
    </p:spTree>
    <p:extLst>
      <p:ext uri="{BB962C8B-B14F-4D97-AF65-F5344CB8AC3E}">
        <p14:creationId xmlns:p14="http://schemas.microsoft.com/office/powerpoint/2010/main" val="73071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673902"/>
          </a:xfrm>
          <a:prstGeom prst="rect">
            <a:avLst/>
          </a:prstGeom>
          <a:ln w="19811">
            <a:solidFill>
              <a:srgbClr val="CC9900"/>
            </a:solidFill>
          </a:ln>
        </p:spPr>
        <p:txBody>
          <a:bodyPr vert="horz" wrap="square" lIns="0" tIns="88265" rIns="0" bIns="0" rtlCol="0" anchor="t">
            <a:spAutoFit/>
          </a:bodyPr>
          <a:lstStyle/>
          <a:p>
            <a:pPr marL="166370">
              <a:spcBef>
                <a:spcPts val="695"/>
              </a:spcBef>
            </a:pPr>
            <a:r>
              <a:rPr sz="3800" spc="-90" dirty="0">
                <a:latin typeface="Times New Roman"/>
                <a:cs typeface="Times New Roman"/>
              </a:rPr>
              <a:t>Mô </a:t>
            </a:r>
            <a:r>
              <a:rPr sz="3800" spc="-20" dirty="0">
                <a:latin typeface="Times New Roman"/>
                <a:cs typeface="Times New Roman"/>
              </a:rPr>
              <a:t>hình </a:t>
            </a:r>
            <a:r>
              <a:rPr sz="3800" spc="-105" dirty="0">
                <a:latin typeface="Times New Roman"/>
                <a:cs typeface="Times New Roman"/>
              </a:rPr>
              <a:t>nguyên m</a:t>
            </a:r>
            <a:r>
              <a:rPr sz="3800" spc="-105" dirty="0">
                <a:latin typeface="Arial"/>
                <a:cs typeface="Arial"/>
              </a:rPr>
              <a:t>ẫ</a:t>
            </a:r>
            <a:r>
              <a:rPr sz="3800" spc="-105" dirty="0">
                <a:latin typeface="Times New Roman"/>
                <a:cs typeface="Times New Roman"/>
              </a:rPr>
              <a:t>u </a:t>
            </a:r>
            <a:r>
              <a:rPr sz="3800" spc="-55" dirty="0">
                <a:latin typeface="Times New Roman"/>
                <a:cs typeface="Times New Roman"/>
              </a:rPr>
              <a:t>(Prototyping</a:t>
            </a:r>
            <a:r>
              <a:rPr sz="3800" spc="270" dirty="0">
                <a:latin typeface="Times New Roman"/>
                <a:cs typeface="Times New Roman"/>
              </a:rPr>
              <a:t> </a:t>
            </a:r>
            <a:r>
              <a:rPr sz="3800" spc="-70" dirty="0">
                <a:latin typeface="Times New Roman"/>
                <a:cs typeface="Times New Roman"/>
              </a:rPr>
              <a:t>model)</a:t>
            </a:r>
            <a:endParaRPr sz="3800">
              <a:latin typeface="Times New Roman"/>
              <a:cs typeface="Times New Roman"/>
            </a:endParaRPr>
          </a:p>
        </p:txBody>
      </p:sp>
      <p:sp>
        <p:nvSpPr>
          <p:cNvPr id="3" name="object 3"/>
          <p:cNvSpPr txBox="1"/>
          <p:nvPr/>
        </p:nvSpPr>
        <p:spPr>
          <a:xfrm>
            <a:off x="1143000" y="1021789"/>
            <a:ext cx="10287000" cy="5865708"/>
          </a:xfrm>
          <a:prstGeom prst="rect">
            <a:avLst/>
          </a:prstGeom>
        </p:spPr>
        <p:txBody>
          <a:bodyPr vert="horz" wrap="square" lIns="0" tIns="68580" rIns="0" bIns="0" rtlCol="0">
            <a:spAutoFit/>
          </a:bodyPr>
          <a:lstStyle/>
          <a:p>
            <a:pPr marL="445770" indent="-343535">
              <a:spcBef>
                <a:spcPts val="540"/>
              </a:spcBef>
              <a:buClr>
                <a:srgbClr val="CC9900"/>
              </a:buClr>
              <a:buSzPct val="63888"/>
              <a:buFont typeface="Wingdings"/>
              <a:buChar char="◼"/>
              <a:tabLst>
                <a:tab pos="445770" algn="l"/>
                <a:tab pos="446405" algn="l"/>
              </a:tabLst>
            </a:pPr>
            <a:r>
              <a:rPr sz="2000" spc="-5" dirty="0">
                <a:latin typeface="Arial"/>
                <a:cs typeface="Arial"/>
              </a:rPr>
              <a:t>Các ưu </a:t>
            </a:r>
            <a:r>
              <a:rPr sz="2000" spc="-10" dirty="0">
                <a:latin typeface="Arial"/>
                <a:cs typeface="Arial"/>
              </a:rPr>
              <a:t>điểm</a:t>
            </a:r>
            <a:endParaRPr sz="2000" dirty="0">
              <a:latin typeface="Arial"/>
              <a:cs typeface="Arial"/>
            </a:endParaRPr>
          </a:p>
          <a:p>
            <a:pPr marL="774065" lvl="1" indent="-327025">
              <a:spcBef>
                <a:spcPts val="395"/>
              </a:spcBef>
              <a:buClr>
                <a:srgbClr val="3A812E"/>
              </a:buClr>
              <a:buSzPct val="59375"/>
              <a:buFont typeface="Wingdings"/>
              <a:buChar char=""/>
              <a:tabLst>
                <a:tab pos="774065" algn="l"/>
                <a:tab pos="774700" algn="l"/>
              </a:tabLst>
            </a:pPr>
            <a:r>
              <a:rPr sz="2000" spc="-10" dirty="0">
                <a:latin typeface="Arial"/>
                <a:cs typeface="Arial"/>
              </a:rPr>
              <a:t>Người </a:t>
            </a:r>
            <a:r>
              <a:rPr sz="2000" spc="-5" dirty="0">
                <a:latin typeface="Arial"/>
                <a:cs typeface="Arial"/>
              </a:rPr>
              <a:t>sử dụng </a:t>
            </a:r>
            <a:r>
              <a:rPr sz="2000" spc="-10" dirty="0">
                <a:latin typeface="Arial"/>
                <a:cs typeface="Arial"/>
              </a:rPr>
              <a:t>được </a:t>
            </a:r>
            <a:r>
              <a:rPr sz="2000" spc="-5" dirty="0">
                <a:latin typeface="Arial"/>
                <a:cs typeface="Arial"/>
              </a:rPr>
              <a:t>tham gia </a:t>
            </a:r>
            <a:r>
              <a:rPr sz="2000" dirty="0">
                <a:latin typeface="Arial"/>
                <a:cs typeface="Arial"/>
              </a:rPr>
              <a:t>tích </a:t>
            </a:r>
            <a:r>
              <a:rPr sz="2000" spc="-5" dirty="0">
                <a:latin typeface="Arial"/>
                <a:cs typeface="Arial"/>
              </a:rPr>
              <a:t>cực vào trong quá trình</a:t>
            </a:r>
            <a:r>
              <a:rPr sz="2000" spc="120" dirty="0">
                <a:latin typeface="Arial"/>
                <a:cs typeface="Arial"/>
              </a:rPr>
              <a:t> </a:t>
            </a:r>
            <a:r>
              <a:rPr sz="2000" spc="-5" dirty="0">
                <a:latin typeface="Arial"/>
                <a:cs typeface="Arial"/>
              </a:rPr>
              <a:t>PTPM</a:t>
            </a:r>
            <a:endParaRPr sz="2000" dirty="0">
              <a:latin typeface="Arial"/>
              <a:cs typeface="Arial"/>
            </a:endParaRPr>
          </a:p>
          <a:p>
            <a:pPr marL="774065" marR="333375" lvl="1" indent="-327025">
              <a:spcBef>
                <a:spcPts val="385"/>
              </a:spcBef>
              <a:buClr>
                <a:srgbClr val="3A812E"/>
              </a:buClr>
              <a:buSzPct val="59375"/>
              <a:buFont typeface="Wingdings"/>
              <a:buChar char=""/>
              <a:tabLst>
                <a:tab pos="774065" algn="l"/>
                <a:tab pos="774700" algn="l"/>
              </a:tabLst>
            </a:pPr>
            <a:r>
              <a:rPr sz="2000" spc="-5" dirty="0">
                <a:latin typeface="Arial"/>
                <a:cs typeface="Arial"/>
              </a:rPr>
              <a:t>Sử </a:t>
            </a:r>
            <a:r>
              <a:rPr sz="2000" spc="-10" dirty="0">
                <a:latin typeface="Arial"/>
                <a:cs typeface="Arial"/>
              </a:rPr>
              <a:t>dụng nguyên </a:t>
            </a:r>
            <a:r>
              <a:rPr sz="2000" spc="-5" dirty="0">
                <a:latin typeface="Arial"/>
                <a:cs typeface="Arial"/>
              </a:rPr>
              <a:t>mẫu là một mô </a:t>
            </a:r>
            <a:r>
              <a:rPr sz="2000" spc="-10" dirty="0">
                <a:latin typeface="Arial"/>
                <a:cs typeface="Arial"/>
              </a:rPr>
              <a:t>hình hoạt động </a:t>
            </a:r>
            <a:r>
              <a:rPr sz="2000" spc="-5" dirty="0">
                <a:latin typeface="Arial"/>
                <a:cs typeface="Arial"/>
              </a:rPr>
              <a:t>của hệ thống, </a:t>
            </a:r>
            <a:r>
              <a:rPr sz="2000" spc="-10" dirty="0">
                <a:latin typeface="Arial"/>
                <a:cs typeface="Arial"/>
              </a:rPr>
              <a:t>những người </a:t>
            </a:r>
            <a:r>
              <a:rPr sz="2000" dirty="0">
                <a:latin typeface="Arial"/>
                <a:cs typeface="Arial"/>
              </a:rPr>
              <a:t>sử  </a:t>
            </a:r>
            <a:r>
              <a:rPr sz="2000" spc="-10" dirty="0">
                <a:latin typeface="Arial"/>
                <a:cs typeface="Arial"/>
              </a:rPr>
              <a:t>dụng </a:t>
            </a:r>
            <a:r>
              <a:rPr sz="2000" spc="-5" dirty="0">
                <a:latin typeface="Arial"/>
                <a:cs typeface="Arial"/>
              </a:rPr>
              <a:t>hiểu rõ </a:t>
            </a:r>
            <a:r>
              <a:rPr sz="2000" spc="-10" dirty="0">
                <a:latin typeface="Arial"/>
                <a:cs typeface="Arial"/>
              </a:rPr>
              <a:t>hơn </a:t>
            </a:r>
            <a:r>
              <a:rPr sz="2000" spc="-5" dirty="0">
                <a:latin typeface="Arial"/>
                <a:cs typeface="Arial"/>
              </a:rPr>
              <a:t>về hệ thống đang </a:t>
            </a:r>
            <a:r>
              <a:rPr sz="2000" spc="-10" dirty="0">
                <a:latin typeface="Arial"/>
                <a:cs typeface="Arial"/>
              </a:rPr>
              <a:t>được xây</a:t>
            </a:r>
            <a:r>
              <a:rPr sz="2000" spc="90" dirty="0">
                <a:latin typeface="Arial"/>
                <a:cs typeface="Arial"/>
              </a:rPr>
              <a:t> </a:t>
            </a:r>
            <a:r>
              <a:rPr sz="2000" spc="-10" dirty="0">
                <a:latin typeface="Arial"/>
                <a:cs typeface="Arial"/>
              </a:rPr>
              <a:t>dựng</a:t>
            </a:r>
            <a:endParaRPr sz="2000" dirty="0">
              <a:latin typeface="Arial"/>
              <a:cs typeface="Arial"/>
            </a:endParaRPr>
          </a:p>
          <a:p>
            <a:pPr marL="774065" lvl="1" indent="-327025">
              <a:spcBef>
                <a:spcPts val="385"/>
              </a:spcBef>
              <a:buClr>
                <a:srgbClr val="3A812E"/>
              </a:buClr>
              <a:buSzPct val="59375"/>
              <a:buFont typeface="Wingdings"/>
              <a:buChar char=""/>
              <a:tabLst>
                <a:tab pos="774065" algn="l"/>
                <a:tab pos="774700" algn="l"/>
              </a:tabLst>
            </a:pPr>
            <a:r>
              <a:rPr sz="2000" spc="-10" dirty="0">
                <a:latin typeface="Arial"/>
                <a:cs typeface="Arial"/>
              </a:rPr>
              <a:t>Các </a:t>
            </a:r>
            <a:r>
              <a:rPr sz="2000" spc="-5" dirty="0">
                <a:latin typeface="Arial"/>
                <a:cs typeface="Arial"/>
              </a:rPr>
              <a:t>lỗi, vấn đề có thể </a:t>
            </a:r>
            <a:r>
              <a:rPr sz="2000" spc="-10" dirty="0">
                <a:latin typeface="Arial"/>
                <a:cs typeface="Arial"/>
              </a:rPr>
              <a:t>được phát </a:t>
            </a:r>
            <a:r>
              <a:rPr sz="2000" spc="-5" dirty="0">
                <a:latin typeface="Arial"/>
                <a:cs typeface="Arial"/>
              </a:rPr>
              <a:t>hiện từ </a:t>
            </a:r>
            <a:r>
              <a:rPr sz="2000" spc="-10" dirty="0">
                <a:latin typeface="Arial"/>
                <a:cs typeface="Arial"/>
              </a:rPr>
              <a:t>(rất)</a:t>
            </a:r>
            <a:r>
              <a:rPr sz="2000" spc="114" dirty="0">
                <a:latin typeface="Arial"/>
                <a:cs typeface="Arial"/>
              </a:rPr>
              <a:t> </a:t>
            </a:r>
            <a:r>
              <a:rPr sz="2000" spc="-5" dirty="0">
                <a:latin typeface="Arial"/>
                <a:cs typeface="Arial"/>
              </a:rPr>
              <a:t>sớm</a:t>
            </a:r>
            <a:endParaRPr sz="2000" dirty="0">
              <a:latin typeface="Arial"/>
              <a:cs typeface="Arial"/>
            </a:endParaRPr>
          </a:p>
          <a:p>
            <a:pPr marL="774065" lvl="1" indent="-327025">
              <a:spcBef>
                <a:spcPts val="385"/>
              </a:spcBef>
              <a:buClr>
                <a:srgbClr val="3A812E"/>
              </a:buClr>
              <a:buSzPct val="59375"/>
              <a:buFont typeface="Wingdings"/>
              <a:buChar char=""/>
              <a:tabLst>
                <a:tab pos="774065" algn="l"/>
                <a:tab pos="774700" algn="l"/>
              </a:tabLst>
            </a:pPr>
            <a:r>
              <a:rPr sz="2000" spc="-5" dirty="0">
                <a:latin typeface="Arial"/>
                <a:cs typeface="Arial"/>
              </a:rPr>
              <a:t>Sớm có </a:t>
            </a:r>
            <a:r>
              <a:rPr sz="2000" spc="-10" dirty="0">
                <a:latin typeface="Arial"/>
                <a:cs typeface="Arial"/>
              </a:rPr>
              <a:t>được </a:t>
            </a:r>
            <a:r>
              <a:rPr sz="2000" spc="-5" dirty="0">
                <a:latin typeface="Arial"/>
                <a:cs typeface="Arial"/>
              </a:rPr>
              <a:t>các phản hồi đánh giá từ </a:t>
            </a:r>
            <a:r>
              <a:rPr sz="2000" spc="-10" dirty="0">
                <a:latin typeface="Arial"/>
                <a:cs typeface="Arial"/>
              </a:rPr>
              <a:t>người </a:t>
            </a:r>
            <a:r>
              <a:rPr sz="2000" spc="-5" dirty="0">
                <a:latin typeface="Arial"/>
                <a:cs typeface="Arial"/>
              </a:rPr>
              <a:t>sử dụng, giúp có </a:t>
            </a:r>
            <a:r>
              <a:rPr sz="2000" spc="-10" dirty="0">
                <a:latin typeface="Arial"/>
                <a:cs typeface="Arial"/>
              </a:rPr>
              <a:t>được </a:t>
            </a:r>
            <a:r>
              <a:rPr sz="2000" spc="-5" dirty="0">
                <a:latin typeface="Arial"/>
                <a:cs typeface="Arial"/>
              </a:rPr>
              <a:t>các</a:t>
            </a:r>
            <a:r>
              <a:rPr sz="2000" spc="130" dirty="0">
                <a:latin typeface="Arial"/>
                <a:cs typeface="Arial"/>
              </a:rPr>
              <a:t> </a:t>
            </a:r>
            <a:r>
              <a:rPr sz="2000" spc="-10" dirty="0">
                <a:latin typeface="Arial"/>
                <a:cs typeface="Arial"/>
              </a:rPr>
              <a:t>giải</a:t>
            </a:r>
            <a:endParaRPr sz="2000" dirty="0">
              <a:latin typeface="Arial"/>
              <a:cs typeface="Arial"/>
            </a:endParaRPr>
          </a:p>
          <a:p>
            <a:pPr marL="774065"/>
            <a:r>
              <a:rPr sz="2000" spc="-10" dirty="0">
                <a:latin typeface="Arial"/>
                <a:cs typeface="Arial"/>
              </a:rPr>
              <a:t>pháp </a:t>
            </a:r>
            <a:r>
              <a:rPr sz="2000" spc="-5" dirty="0">
                <a:latin typeface="Arial"/>
                <a:cs typeface="Arial"/>
              </a:rPr>
              <a:t>PTPM tốt</a:t>
            </a:r>
            <a:r>
              <a:rPr sz="2000" spc="25" dirty="0">
                <a:latin typeface="Arial"/>
                <a:cs typeface="Arial"/>
              </a:rPr>
              <a:t> </a:t>
            </a:r>
            <a:r>
              <a:rPr sz="2000" spc="-10" dirty="0">
                <a:latin typeface="Arial"/>
                <a:cs typeface="Arial"/>
              </a:rPr>
              <a:t>hơn</a:t>
            </a:r>
            <a:endParaRPr sz="2000" dirty="0">
              <a:latin typeface="Arial"/>
              <a:cs typeface="Arial"/>
            </a:endParaRPr>
          </a:p>
          <a:p>
            <a:pPr marL="774065" lvl="1" indent="-327025">
              <a:spcBef>
                <a:spcPts val="385"/>
              </a:spcBef>
              <a:buClr>
                <a:srgbClr val="3A812E"/>
              </a:buClr>
              <a:buSzPct val="59375"/>
              <a:buFont typeface="Wingdings"/>
              <a:buChar char=""/>
              <a:tabLst>
                <a:tab pos="774065" algn="l"/>
                <a:tab pos="774700" algn="l"/>
              </a:tabLst>
            </a:pPr>
            <a:r>
              <a:rPr sz="2000" spc="-10" dirty="0">
                <a:latin typeface="Arial"/>
                <a:cs typeface="Arial"/>
              </a:rPr>
              <a:t>Các </a:t>
            </a:r>
            <a:r>
              <a:rPr sz="2000" spc="-5" dirty="0">
                <a:latin typeface="Arial"/>
                <a:cs typeface="Arial"/>
              </a:rPr>
              <a:t>chức </a:t>
            </a:r>
            <a:r>
              <a:rPr sz="2000" spc="-10" dirty="0">
                <a:latin typeface="Arial"/>
                <a:cs typeface="Arial"/>
              </a:rPr>
              <a:t>năng </a:t>
            </a:r>
            <a:r>
              <a:rPr sz="2000" spc="-5" dirty="0">
                <a:latin typeface="Arial"/>
                <a:cs typeface="Arial"/>
              </a:rPr>
              <a:t>còn thiếu </a:t>
            </a:r>
            <a:r>
              <a:rPr sz="2000" dirty="0">
                <a:latin typeface="Arial"/>
                <a:cs typeface="Arial"/>
              </a:rPr>
              <a:t>có </a:t>
            </a:r>
            <a:r>
              <a:rPr sz="2000" spc="-5" dirty="0">
                <a:latin typeface="Arial"/>
                <a:cs typeface="Arial"/>
              </a:rPr>
              <a:t>thể </a:t>
            </a:r>
            <a:r>
              <a:rPr sz="2000" spc="-10" dirty="0">
                <a:latin typeface="Arial"/>
                <a:cs typeface="Arial"/>
              </a:rPr>
              <a:t>được phát </a:t>
            </a:r>
            <a:r>
              <a:rPr sz="2000" spc="-5" dirty="0">
                <a:latin typeface="Arial"/>
                <a:cs typeface="Arial"/>
              </a:rPr>
              <a:t>hiện</a:t>
            </a:r>
            <a:r>
              <a:rPr sz="2000" spc="70" dirty="0">
                <a:latin typeface="Arial"/>
                <a:cs typeface="Arial"/>
              </a:rPr>
              <a:t> </a:t>
            </a:r>
            <a:r>
              <a:rPr sz="2000" spc="-5" dirty="0">
                <a:latin typeface="Arial"/>
                <a:cs typeface="Arial"/>
              </a:rPr>
              <a:t>sớm</a:t>
            </a:r>
            <a:endParaRPr sz="2000" dirty="0">
              <a:latin typeface="Arial"/>
              <a:cs typeface="Arial"/>
            </a:endParaRPr>
          </a:p>
          <a:p>
            <a:pPr marL="774065" lvl="1" indent="-327025">
              <a:spcBef>
                <a:spcPts val="385"/>
              </a:spcBef>
              <a:buClr>
                <a:srgbClr val="3A812E"/>
              </a:buClr>
              <a:buSzPct val="59375"/>
              <a:buFont typeface="Wingdings"/>
              <a:buChar char=""/>
              <a:tabLst>
                <a:tab pos="774065" algn="l"/>
                <a:tab pos="774700" algn="l"/>
              </a:tabLst>
            </a:pPr>
            <a:r>
              <a:rPr sz="2000" spc="-10" dirty="0">
                <a:latin typeface="Arial"/>
                <a:cs typeface="Arial"/>
              </a:rPr>
              <a:t>Các </a:t>
            </a:r>
            <a:r>
              <a:rPr sz="2000" spc="-5" dirty="0">
                <a:latin typeface="Arial"/>
                <a:cs typeface="Arial"/>
              </a:rPr>
              <a:t>chức </a:t>
            </a:r>
            <a:r>
              <a:rPr sz="2000" spc="-10" dirty="0">
                <a:latin typeface="Arial"/>
                <a:cs typeface="Arial"/>
              </a:rPr>
              <a:t>năng không </a:t>
            </a:r>
            <a:r>
              <a:rPr sz="2000" spc="-5" dirty="0">
                <a:latin typeface="Arial"/>
                <a:cs typeface="Arial"/>
              </a:rPr>
              <a:t>rõ ràng </a:t>
            </a:r>
            <a:r>
              <a:rPr sz="2000" spc="-10" dirty="0">
                <a:latin typeface="Arial"/>
                <a:cs typeface="Arial"/>
              </a:rPr>
              <a:t>hoặc </a:t>
            </a:r>
            <a:r>
              <a:rPr sz="2000" spc="-5" dirty="0">
                <a:latin typeface="Arial"/>
                <a:cs typeface="Arial"/>
              </a:rPr>
              <a:t>khó thao tác có thể </a:t>
            </a:r>
            <a:r>
              <a:rPr sz="2000" spc="-10" dirty="0">
                <a:latin typeface="Arial"/>
                <a:cs typeface="Arial"/>
              </a:rPr>
              <a:t>được phát</a:t>
            </a:r>
            <a:r>
              <a:rPr sz="2000" spc="190" dirty="0">
                <a:latin typeface="Arial"/>
                <a:cs typeface="Arial"/>
              </a:rPr>
              <a:t> </a:t>
            </a:r>
            <a:r>
              <a:rPr sz="2000" spc="-10" dirty="0">
                <a:latin typeface="Arial"/>
                <a:cs typeface="Arial"/>
              </a:rPr>
              <a:t>hiện</a:t>
            </a:r>
            <a:endParaRPr sz="2000" dirty="0">
              <a:latin typeface="Arial"/>
              <a:cs typeface="Arial"/>
            </a:endParaRPr>
          </a:p>
          <a:p>
            <a:pPr marL="445770" indent="-343535">
              <a:spcBef>
                <a:spcPts val="425"/>
              </a:spcBef>
              <a:buClr>
                <a:srgbClr val="CC9900"/>
              </a:buClr>
              <a:buSzPct val="63888"/>
              <a:buFont typeface="Wingdings"/>
              <a:buChar char="◼"/>
              <a:tabLst>
                <a:tab pos="445770" algn="l"/>
                <a:tab pos="446405" algn="l"/>
              </a:tabLst>
            </a:pPr>
            <a:r>
              <a:rPr sz="2000" spc="-5" dirty="0">
                <a:latin typeface="Arial"/>
                <a:cs typeface="Arial"/>
              </a:rPr>
              <a:t>Các nhược</a:t>
            </a:r>
            <a:r>
              <a:rPr sz="2000" spc="5" dirty="0">
                <a:latin typeface="Arial"/>
                <a:cs typeface="Arial"/>
              </a:rPr>
              <a:t> </a:t>
            </a:r>
            <a:r>
              <a:rPr sz="2000" spc="-10" dirty="0">
                <a:latin typeface="Arial"/>
                <a:cs typeface="Arial"/>
              </a:rPr>
              <a:t>điểm</a:t>
            </a:r>
            <a:endParaRPr sz="2000" dirty="0">
              <a:latin typeface="Arial"/>
              <a:cs typeface="Arial"/>
            </a:endParaRPr>
          </a:p>
          <a:p>
            <a:pPr marL="774065" marR="310515" lvl="1" indent="-327025">
              <a:spcBef>
                <a:spcPts val="395"/>
              </a:spcBef>
              <a:buClr>
                <a:srgbClr val="3A812E"/>
              </a:buClr>
              <a:buSzPct val="59375"/>
              <a:buFont typeface="Wingdings"/>
              <a:buChar char=""/>
              <a:tabLst>
                <a:tab pos="774065" algn="l"/>
                <a:tab pos="774700" algn="l"/>
              </a:tabLst>
            </a:pPr>
            <a:r>
              <a:rPr sz="2000" spc="-10" dirty="0">
                <a:latin typeface="Arial"/>
                <a:cs typeface="Arial"/>
              </a:rPr>
              <a:t>Người </a:t>
            </a:r>
            <a:r>
              <a:rPr sz="2000" spc="-5" dirty="0">
                <a:latin typeface="Arial"/>
                <a:cs typeface="Arial"/>
              </a:rPr>
              <a:t>sử </a:t>
            </a:r>
            <a:r>
              <a:rPr sz="2000" spc="-10" dirty="0">
                <a:latin typeface="Arial"/>
                <a:cs typeface="Arial"/>
              </a:rPr>
              <a:t>dụng </a:t>
            </a:r>
            <a:r>
              <a:rPr sz="2000" spc="-5" dirty="0">
                <a:latin typeface="Arial"/>
                <a:cs typeface="Arial"/>
              </a:rPr>
              <a:t>có thể </a:t>
            </a:r>
            <a:r>
              <a:rPr sz="2000" spc="-10" dirty="0">
                <a:latin typeface="Arial"/>
                <a:cs typeface="Arial"/>
              </a:rPr>
              <a:t>nghĩ </a:t>
            </a:r>
            <a:r>
              <a:rPr sz="2000" spc="-5" dirty="0">
                <a:latin typeface="Arial"/>
                <a:cs typeface="Arial"/>
              </a:rPr>
              <a:t>rằng việc </a:t>
            </a:r>
            <a:r>
              <a:rPr sz="2000" spc="-10" dirty="0">
                <a:latin typeface="Arial"/>
                <a:cs typeface="Arial"/>
              </a:rPr>
              <a:t>phát </a:t>
            </a:r>
            <a:r>
              <a:rPr sz="2000" spc="-5" dirty="0">
                <a:latin typeface="Arial"/>
                <a:cs typeface="Arial"/>
              </a:rPr>
              <a:t>triển phần mềm là dễ dàng, và vì </a:t>
            </a:r>
            <a:r>
              <a:rPr sz="2000" spc="-10" dirty="0">
                <a:latin typeface="Arial"/>
                <a:cs typeface="Arial"/>
              </a:rPr>
              <a:t>vậy  </a:t>
            </a:r>
            <a:r>
              <a:rPr sz="2000" spc="-5" dirty="0">
                <a:latin typeface="Arial"/>
                <a:cs typeface="Arial"/>
              </a:rPr>
              <a:t>trở </a:t>
            </a:r>
            <a:r>
              <a:rPr sz="2000" spc="-10" dirty="0">
                <a:latin typeface="Arial"/>
                <a:cs typeface="Arial"/>
              </a:rPr>
              <a:t>nên không nhất quán </a:t>
            </a:r>
            <a:r>
              <a:rPr sz="2000" spc="-5" dirty="0">
                <a:latin typeface="Arial"/>
                <a:cs typeface="Arial"/>
              </a:rPr>
              <a:t>trong việc diễn </a:t>
            </a:r>
            <a:r>
              <a:rPr sz="2000" spc="-10" dirty="0">
                <a:latin typeface="Arial"/>
                <a:cs typeface="Arial"/>
              </a:rPr>
              <a:t>đạt </a:t>
            </a:r>
            <a:r>
              <a:rPr sz="2000" spc="-5" dirty="0">
                <a:latin typeface="Arial"/>
                <a:cs typeface="Arial"/>
              </a:rPr>
              <a:t>các </a:t>
            </a:r>
            <a:r>
              <a:rPr sz="2000" spc="-15" dirty="0">
                <a:latin typeface="Arial"/>
                <a:cs typeface="Arial"/>
              </a:rPr>
              <a:t>yêu</a:t>
            </a:r>
            <a:r>
              <a:rPr sz="2000" spc="135" dirty="0">
                <a:latin typeface="Arial"/>
                <a:cs typeface="Arial"/>
              </a:rPr>
              <a:t> </a:t>
            </a:r>
            <a:r>
              <a:rPr sz="2000" spc="-10" dirty="0">
                <a:latin typeface="Arial"/>
                <a:cs typeface="Arial"/>
              </a:rPr>
              <a:t>cầu</a:t>
            </a:r>
            <a:endParaRPr sz="2000" dirty="0">
              <a:latin typeface="Arial"/>
              <a:cs typeface="Arial"/>
            </a:endParaRPr>
          </a:p>
          <a:p>
            <a:pPr marL="774065" marR="237490" lvl="1" indent="-327025">
              <a:spcBef>
                <a:spcPts val="380"/>
              </a:spcBef>
              <a:buClr>
                <a:srgbClr val="3A812E"/>
              </a:buClr>
              <a:buSzPct val="59375"/>
              <a:buFont typeface="Wingdings"/>
              <a:buChar char=""/>
              <a:tabLst>
                <a:tab pos="774065" algn="l"/>
                <a:tab pos="774700" algn="l"/>
              </a:tabLst>
            </a:pPr>
            <a:r>
              <a:rPr sz="2000" spc="-5" dirty="0">
                <a:latin typeface="Arial"/>
                <a:cs typeface="Arial"/>
              </a:rPr>
              <a:t>Không có việc lập </a:t>
            </a:r>
            <a:r>
              <a:rPr sz="2000" dirty="0">
                <a:latin typeface="Arial"/>
                <a:cs typeface="Arial"/>
              </a:rPr>
              <a:t>kế </a:t>
            </a:r>
            <a:r>
              <a:rPr sz="2000" spc="-5" dirty="0">
                <a:latin typeface="Arial"/>
                <a:cs typeface="Arial"/>
              </a:rPr>
              <a:t>hoạch </a:t>
            </a:r>
            <a:r>
              <a:rPr sz="2000" spc="-10" dirty="0">
                <a:latin typeface="Arial"/>
                <a:cs typeface="Arial"/>
              </a:rPr>
              <a:t>ngay </a:t>
            </a:r>
            <a:r>
              <a:rPr sz="2000" spc="-5" dirty="0">
                <a:latin typeface="Arial"/>
                <a:cs typeface="Arial"/>
              </a:rPr>
              <a:t>từ </a:t>
            </a:r>
            <a:r>
              <a:rPr sz="2000" spc="-10" dirty="0">
                <a:latin typeface="Arial"/>
                <a:cs typeface="Arial"/>
              </a:rPr>
              <a:t>đầu, </a:t>
            </a:r>
            <a:r>
              <a:rPr sz="2000" spc="-5" dirty="0">
                <a:latin typeface="Arial"/>
                <a:cs typeface="Arial"/>
              </a:rPr>
              <a:t>có thể </a:t>
            </a:r>
            <a:r>
              <a:rPr sz="2000" spc="-10" dirty="0">
                <a:latin typeface="Arial"/>
                <a:cs typeface="Arial"/>
              </a:rPr>
              <a:t>dẫn đến </a:t>
            </a:r>
            <a:r>
              <a:rPr sz="2000" spc="-5" dirty="0">
                <a:latin typeface="Arial"/>
                <a:cs typeface="Arial"/>
              </a:rPr>
              <a:t>các vấn đề </a:t>
            </a:r>
            <a:r>
              <a:rPr sz="2000" dirty="0">
                <a:latin typeface="Arial"/>
                <a:cs typeface="Arial"/>
              </a:rPr>
              <a:t>về </a:t>
            </a:r>
            <a:r>
              <a:rPr sz="2000" spc="-10" dirty="0">
                <a:latin typeface="Arial"/>
                <a:cs typeface="Arial"/>
              </a:rPr>
              <a:t>quản </a:t>
            </a:r>
            <a:r>
              <a:rPr sz="2000" spc="-5" dirty="0">
                <a:latin typeface="Arial"/>
                <a:cs typeface="Arial"/>
              </a:rPr>
              <a:t>lý  dự </a:t>
            </a:r>
            <a:r>
              <a:rPr sz="2000" spc="-10" dirty="0">
                <a:latin typeface="Arial"/>
                <a:cs typeface="Arial"/>
              </a:rPr>
              <a:t>án: không </a:t>
            </a:r>
            <a:r>
              <a:rPr sz="2000" spc="-5" dirty="0">
                <a:latin typeface="Arial"/>
                <a:cs typeface="Arial"/>
              </a:rPr>
              <a:t>xác định </a:t>
            </a:r>
            <a:r>
              <a:rPr sz="2000" spc="-10" dirty="0">
                <a:latin typeface="Arial"/>
                <a:cs typeface="Arial"/>
              </a:rPr>
              <a:t>được </a:t>
            </a:r>
            <a:r>
              <a:rPr sz="2000" spc="-5" dirty="0">
                <a:latin typeface="Arial"/>
                <a:cs typeface="Arial"/>
              </a:rPr>
              <a:t>thời hạn </a:t>
            </a:r>
            <a:r>
              <a:rPr sz="2000" spc="-10" dirty="0">
                <a:latin typeface="Arial"/>
                <a:cs typeface="Arial"/>
              </a:rPr>
              <a:t>hoàn </a:t>
            </a:r>
            <a:r>
              <a:rPr sz="2000" spc="-5" dirty="0">
                <a:latin typeface="Arial"/>
                <a:cs typeface="Arial"/>
              </a:rPr>
              <a:t>thành, </a:t>
            </a:r>
            <a:r>
              <a:rPr sz="2000" spc="-10" dirty="0">
                <a:latin typeface="Arial"/>
                <a:cs typeface="Arial"/>
              </a:rPr>
              <a:t>ngân </a:t>
            </a:r>
            <a:r>
              <a:rPr sz="2000" spc="-5" dirty="0">
                <a:latin typeface="Arial"/>
                <a:cs typeface="Arial"/>
              </a:rPr>
              <a:t>sách và các kết </a:t>
            </a:r>
            <a:r>
              <a:rPr sz="2000" spc="-10" dirty="0">
                <a:latin typeface="Arial"/>
                <a:cs typeface="Arial"/>
              </a:rPr>
              <a:t>quả bàn  </a:t>
            </a:r>
            <a:r>
              <a:rPr sz="2000" spc="-5" dirty="0">
                <a:latin typeface="Arial"/>
                <a:cs typeface="Arial"/>
              </a:rPr>
              <a:t>giao</a:t>
            </a:r>
            <a:endParaRPr sz="2000" dirty="0">
              <a:latin typeface="Arial"/>
              <a:cs typeface="Arial"/>
            </a:endParaRPr>
          </a:p>
          <a:p>
            <a:pPr marL="774065" lvl="1" indent="-327025">
              <a:spcBef>
                <a:spcPts val="390"/>
              </a:spcBef>
              <a:buClr>
                <a:srgbClr val="3A812E"/>
              </a:buClr>
              <a:buSzPct val="59375"/>
              <a:buFont typeface="Wingdings"/>
              <a:buChar char=""/>
              <a:tabLst>
                <a:tab pos="774065" algn="l"/>
                <a:tab pos="774700" algn="l"/>
              </a:tabLst>
            </a:pPr>
            <a:r>
              <a:rPr sz="2000" spc="-5" dirty="0">
                <a:latin typeface="Arial"/>
                <a:cs typeface="Arial"/>
              </a:rPr>
              <a:t>Mô </a:t>
            </a:r>
            <a:r>
              <a:rPr sz="2000" spc="-10" dirty="0">
                <a:latin typeface="Arial"/>
                <a:cs typeface="Arial"/>
              </a:rPr>
              <a:t>hình này </a:t>
            </a:r>
            <a:r>
              <a:rPr sz="2000" spc="-5" dirty="0">
                <a:latin typeface="Arial"/>
                <a:cs typeface="Arial"/>
              </a:rPr>
              <a:t>thường </a:t>
            </a:r>
            <a:r>
              <a:rPr sz="2000" spc="-10" dirty="0">
                <a:latin typeface="Arial"/>
                <a:cs typeface="Arial"/>
              </a:rPr>
              <a:t>dẫn đến </a:t>
            </a:r>
            <a:r>
              <a:rPr sz="2000" spc="-5" dirty="0">
                <a:latin typeface="Arial"/>
                <a:cs typeface="Arial"/>
              </a:rPr>
              <a:t>kéo </a:t>
            </a:r>
            <a:r>
              <a:rPr sz="2000" spc="-10" dirty="0">
                <a:latin typeface="Arial"/>
                <a:cs typeface="Arial"/>
              </a:rPr>
              <a:t>dài quá </a:t>
            </a:r>
            <a:r>
              <a:rPr sz="2000" spc="-5" dirty="0">
                <a:latin typeface="Arial"/>
                <a:cs typeface="Arial"/>
              </a:rPr>
              <a:t>trình</a:t>
            </a:r>
            <a:r>
              <a:rPr sz="2000" spc="145" dirty="0">
                <a:latin typeface="Arial"/>
                <a:cs typeface="Arial"/>
              </a:rPr>
              <a:t> </a:t>
            </a:r>
            <a:r>
              <a:rPr sz="2000" spc="-5" dirty="0">
                <a:latin typeface="Arial"/>
                <a:cs typeface="Arial"/>
              </a:rPr>
              <a:t>PTPM</a:t>
            </a:r>
            <a:endParaRPr sz="2000" dirty="0">
              <a:latin typeface="Arial"/>
              <a:cs typeface="Arial"/>
            </a:endParaRPr>
          </a:p>
          <a:p>
            <a:pPr marL="774065" lvl="1" indent="-327025">
              <a:spcBef>
                <a:spcPts val="380"/>
              </a:spcBef>
              <a:buClr>
                <a:srgbClr val="3A812E"/>
              </a:buClr>
              <a:buSzPct val="59375"/>
              <a:buFont typeface="Wingdings"/>
              <a:buChar char=""/>
              <a:tabLst>
                <a:tab pos="774065" algn="l"/>
                <a:tab pos="774700" algn="l"/>
              </a:tabLst>
            </a:pPr>
            <a:r>
              <a:rPr sz="2000" spc="-10" dirty="0">
                <a:latin typeface="Arial"/>
                <a:cs typeface="Arial"/>
              </a:rPr>
              <a:t>Các người phát </a:t>
            </a:r>
            <a:r>
              <a:rPr sz="2000" spc="-5" dirty="0">
                <a:latin typeface="Arial"/>
                <a:cs typeface="Arial"/>
              </a:rPr>
              <a:t>triển có </a:t>
            </a:r>
            <a:r>
              <a:rPr sz="2000" spc="-10" dirty="0">
                <a:latin typeface="Arial"/>
                <a:cs typeface="Arial"/>
              </a:rPr>
              <a:t>xu hướng bàn </a:t>
            </a:r>
            <a:r>
              <a:rPr sz="2000" spc="-5" dirty="0">
                <a:latin typeface="Arial"/>
                <a:cs typeface="Arial"/>
              </a:rPr>
              <a:t>giao một </a:t>
            </a:r>
            <a:r>
              <a:rPr sz="2000" spc="-10" dirty="0">
                <a:latin typeface="Arial"/>
                <a:cs typeface="Arial"/>
              </a:rPr>
              <a:t>nguyên </a:t>
            </a:r>
            <a:r>
              <a:rPr sz="2000" spc="-5" dirty="0">
                <a:latin typeface="Arial"/>
                <a:cs typeface="Arial"/>
              </a:rPr>
              <a:t>mẫu </a:t>
            </a:r>
            <a:r>
              <a:rPr sz="2000" spc="-10" dirty="0">
                <a:latin typeface="Arial"/>
                <a:cs typeface="Arial"/>
              </a:rPr>
              <a:t>hoạt động </a:t>
            </a:r>
            <a:r>
              <a:rPr sz="2000" dirty="0">
                <a:latin typeface="Arial"/>
                <a:cs typeface="Arial"/>
              </a:rPr>
              <a:t>cơ</a:t>
            </a:r>
            <a:r>
              <a:rPr sz="2000" spc="235" dirty="0">
                <a:latin typeface="Arial"/>
                <a:cs typeface="Arial"/>
              </a:rPr>
              <a:t> </a:t>
            </a:r>
            <a:r>
              <a:rPr sz="2000" spc="-10" dirty="0">
                <a:latin typeface="Arial"/>
                <a:cs typeface="Arial"/>
              </a:rPr>
              <a:t>bản,</a:t>
            </a:r>
            <a:endParaRPr sz="2000" dirty="0">
              <a:latin typeface="Arial"/>
              <a:cs typeface="Arial"/>
            </a:endParaRPr>
          </a:p>
          <a:p>
            <a:pPr marL="12700">
              <a:tabLst>
                <a:tab pos="774065" algn="l"/>
                <a:tab pos="8241665" algn="l"/>
              </a:tabLst>
            </a:pPr>
            <a:r>
              <a:rPr sz="2000" u="heavy" spc="-5" dirty="0">
                <a:uFill>
                  <a:solidFill>
                    <a:srgbClr val="CC9900"/>
                  </a:solidFill>
                </a:uFill>
                <a:latin typeface="Times New Roman"/>
                <a:cs typeface="Times New Roman"/>
              </a:rPr>
              <a:t> 	</a:t>
            </a:r>
            <a:r>
              <a:rPr sz="2000" u="heavy" spc="-5" dirty="0">
                <a:uFill>
                  <a:solidFill>
                    <a:srgbClr val="CC9900"/>
                  </a:solidFill>
                </a:uFill>
                <a:latin typeface="Arial"/>
                <a:cs typeface="Arial"/>
              </a:rPr>
              <a:t>thay vì </a:t>
            </a:r>
            <a:r>
              <a:rPr sz="2000" u="heavy" spc="-10" dirty="0">
                <a:uFill>
                  <a:solidFill>
                    <a:srgbClr val="CC9900"/>
                  </a:solidFill>
                </a:uFill>
                <a:latin typeface="Arial"/>
                <a:cs typeface="Arial"/>
              </a:rPr>
              <a:t>bàn </a:t>
            </a:r>
            <a:r>
              <a:rPr sz="2000" u="heavy" spc="-5" dirty="0">
                <a:uFill>
                  <a:solidFill>
                    <a:srgbClr val="CC9900"/>
                  </a:solidFill>
                </a:uFill>
                <a:latin typeface="Arial"/>
                <a:cs typeface="Arial"/>
              </a:rPr>
              <a:t>giao một sản </a:t>
            </a:r>
            <a:r>
              <a:rPr sz="2000" u="heavy" spc="-10" dirty="0">
                <a:uFill>
                  <a:solidFill>
                    <a:srgbClr val="CC9900"/>
                  </a:solidFill>
                </a:uFill>
                <a:latin typeface="Arial"/>
                <a:cs typeface="Arial"/>
              </a:rPr>
              <a:t>phẩm hoàn </a:t>
            </a:r>
            <a:r>
              <a:rPr sz="2000" u="heavy" spc="-5" dirty="0">
                <a:uFill>
                  <a:solidFill>
                    <a:srgbClr val="CC9900"/>
                  </a:solidFill>
                </a:uFill>
                <a:latin typeface="Arial"/>
                <a:cs typeface="Arial"/>
              </a:rPr>
              <a:t>thiện thực</a:t>
            </a:r>
            <a:r>
              <a:rPr sz="2000" u="heavy" spc="105" dirty="0">
                <a:uFill>
                  <a:solidFill>
                    <a:srgbClr val="CC9900"/>
                  </a:solidFill>
                </a:uFill>
                <a:latin typeface="Arial"/>
                <a:cs typeface="Arial"/>
              </a:rPr>
              <a:t> </a:t>
            </a:r>
            <a:r>
              <a:rPr sz="2000" u="heavy" spc="-5" dirty="0">
                <a:uFill>
                  <a:solidFill>
                    <a:srgbClr val="CC9900"/>
                  </a:solidFill>
                </a:uFill>
                <a:latin typeface="Arial"/>
                <a:cs typeface="Arial"/>
              </a:rPr>
              <a:t>sự	</a:t>
            </a:r>
            <a:endParaRPr sz="2000" dirty="0">
              <a:latin typeface="Arial"/>
              <a:cs typeface="Arial"/>
            </a:endParaRPr>
          </a:p>
        </p:txBody>
      </p:sp>
      <p:sp>
        <p:nvSpPr>
          <p:cNvPr id="8" name="object 8"/>
          <p:cNvSpPr txBox="1">
            <a:spLocks noGrp="1"/>
          </p:cNvSpPr>
          <p:nvPr>
            <p:ph type="sldNum" sz="quarter" idx="4294967295"/>
          </p:nvPr>
        </p:nvSpPr>
        <p:spPr>
          <a:xfrm>
            <a:off x="9937751" y="6470120"/>
            <a:ext cx="5016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24</a:t>
            </a:fld>
            <a:endParaRPr spc="-40" dirty="0"/>
          </a:p>
        </p:txBody>
      </p:sp>
    </p:spTree>
    <p:extLst>
      <p:ext uri="{BB962C8B-B14F-4D97-AF65-F5344CB8AC3E}">
        <p14:creationId xmlns:p14="http://schemas.microsoft.com/office/powerpoint/2010/main" val="41963315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673902"/>
          </a:xfrm>
          <a:prstGeom prst="rect">
            <a:avLst/>
          </a:prstGeom>
          <a:ln w="19811">
            <a:solidFill>
              <a:srgbClr val="CC9900"/>
            </a:solidFill>
          </a:ln>
        </p:spPr>
        <p:txBody>
          <a:bodyPr vert="horz" wrap="square" lIns="0" tIns="88265" rIns="0" bIns="0" rtlCol="0" anchor="t">
            <a:spAutoFit/>
          </a:bodyPr>
          <a:lstStyle/>
          <a:p>
            <a:pPr marL="166370">
              <a:spcBef>
                <a:spcPts val="695"/>
              </a:spcBef>
            </a:pPr>
            <a:r>
              <a:rPr sz="3800" spc="-90" dirty="0">
                <a:latin typeface="Times New Roman"/>
                <a:cs typeface="Times New Roman"/>
              </a:rPr>
              <a:t>Mô </a:t>
            </a:r>
            <a:r>
              <a:rPr sz="3800" spc="-20" dirty="0">
                <a:latin typeface="Times New Roman"/>
                <a:cs typeface="Times New Roman"/>
              </a:rPr>
              <a:t>hình </a:t>
            </a:r>
            <a:r>
              <a:rPr sz="3800" spc="-105" dirty="0">
                <a:latin typeface="Times New Roman"/>
                <a:cs typeface="Times New Roman"/>
              </a:rPr>
              <a:t>nguyên m</a:t>
            </a:r>
            <a:r>
              <a:rPr sz="3800" spc="-105" dirty="0">
                <a:latin typeface="Arial"/>
                <a:cs typeface="Arial"/>
              </a:rPr>
              <a:t>ẫ</a:t>
            </a:r>
            <a:r>
              <a:rPr sz="3800" spc="-105" dirty="0">
                <a:latin typeface="Times New Roman"/>
                <a:cs typeface="Times New Roman"/>
              </a:rPr>
              <a:t>u </a:t>
            </a:r>
            <a:r>
              <a:rPr sz="3800" spc="-55" dirty="0">
                <a:latin typeface="Times New Roman"/>
                <a:cs typeface="Times New Roman"/>
              </a:rPr>
              <a:t>(Prototyping</a:t>
            </a:r>
            <a:r>
              <a:rPr sz="3800" spc="270" dirty="0">
                <a:latin typeface="Times New Roman"/>
                <a:cs typeface="Times New Roman"/>
              </a:rPr>
              <a:t> </a:t>
            </a:r>
            <a:r>
              <a:rPr sz="3800" spc="-70" dirty="0">
                <a:latin typeface="Times New Roman"/>
                <a:cs typeface="Times New Roman"/>
              </a:rPr>
              <a:t>model)</a:t>
            </a:r>
            <a:endParaRPr sz="3800">
              <a:latin typeface="Times New Roman"/>
              <a:cs typeface="Times New Roman"/>
            </a:endParaRPr>
          </a:p>
        </p:txBody>
      </p:sp>
      <p:sp>
        <p:nvSpPr>
          <p:cNvPr id="3" name="object 3"/>
          <p:cNvSpPr txBox="1"/>
          <p:nvPr/>
        </p:nvSpPr>
        <p:spPr>
          <a:xfrm>
            <a:off x="2059941" y="1553229"/>
            <a:ext cx="7757795" cy="4226157"/>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sz="2400" dirty="0">
                <a:latin typeface="Arial"/>
                <a:cs typeface="Arial"/>
              </a:rPr>
              <a:t>Khi </a:t>
            </a:r>
            <a:r>
              <a:rPr sz="2400" spc="-5" dirty="0">
                <a:latin typeface="Arial"/>
                <a:cs typeface="Arial"/>
              </a:rPr>
              <a:t>nào nên dùng </a:t>
            </a:r>
            <a:r>
              <a:rPr sz="2400" dirty="0">
                <a:latin typeface="Arial"/>
                <a:cs typeface="Arial"/>
              </a:rPr>
              <a:t>mô </a:t>
            </a:r>
            <a:r>
              <a:rPr sz="2400" spc="-5" dirty="0">
                <a:latin typeface="Arial"/>
                <a:cs typeface="Arial"/>
              </a:rPr>
              <a:t>hình nguyên</a:t>
            </a:r>
            <a:r>
              <a:rPr sz="2400" spc="70" dirty="0">
                <a:latin typeface="Arial"/>
                <a:cs typeface="Arial"/>
              </a:rPr>
              <a:t> </a:t>
            </a:r>
            <a:r>
              <a:rPr sz="2400" spc="-5" dirty="0">
                <a:latin typeface="Arial"/>
                <a:cs typeface="Arial"/>
              </a:rPr>
              <a:t>mẫu?</a:t>
            </a:r>
            <a:endParaRPr sz="2400">
              <a:latin typeface="Arial"/>
              <a:cs typeface="Arial"/>
            </a:endParaRPr>
          </a:p>
          <a:p>
            <a:pPr marL="683260" marR="286385" lvl="1" indent="-327025">
              <a:spcBef>
                <a:spcPts val="480"/>
              </a:spcBef>
              <a:buClr>
                <a:srgbClr val="3A812E"/>
              </a:buClr>
              <a:buSzPct val="60000"/>
              <a:buFont typeface="Wingdings"/>
              <a:buChar char=""/>
              <a:tabLst>
                <a:tab pos="683260" algn="l"/>
                <a:tab pos="683895" algn="l"/>
              </a:tabLst>
            </a:pPr>
            <a:r>
              <a:rPr sz="2000" dirty="0">
                <a:latin typeface="Arial"/>
                <a:cs typeface="Arial"/>
              </a:rPr>
              <a:t>Khi các yêu cầu </a:t>
            </a:r>
            <a:r>
              <a:rPr sz="2000" spc="-5" dirty="0">
                <a:latin typeface="Arial"/>
                <a:cs typeface="Arial"/>
              </a:rPr>
              <a:t>phần </a:t>
            </a:r>
            <a:r>
              <a:rPr sz="2000" dirty="0">
                <a:latin typeface="Arial"/>
                <a:cs typeface="Arial"/>
              </a:rPr>
              <a:t>mềm không thể được xác </a:t>
            </a:r>
            <a:r>
              <a:rPr sz="2000" spc="-5" dirty="0">
                <a:latin typeface="Arial"/>
                <a:cs typeface="Arial"/>
              </a:rPr>
              <a:t>định </a:t>
            </a:r>
            <a:r>
              <a:rPr sz="2000" dirty="0">
                <a:latin typeface="Arial"/>
                <a:cs typeface="Arial"/>
              </a:rPr>
              <a:t>tại</a:t>
            </a:r>
            <a:r>
              <a:rPr sz="2000" spc="-195" dirty="0">
                <a:latin typeface="Arial"/>
                <a:cs typeface="Arial"/>
              </a:rPr>
              <a:t> </a:t>
            </a:r>
            <a:r>
              <a:rPr sz="2000" dirty="0">
                <a:latin typeface="Arial"/>
                <a:cs typeface="Arial"/>
              </a:rPr>
              <a:t>thời  </a:t>
            </a:r>
            <a:r>
              <a:rPr sz="2000" spc="-5" dirty="0">
                <a:latin typeface="Arial"/>
                <a:cs typeface="Arial"/>
              </a:rPr>
              <a:t>điểm bắt đầu </a:t>
            </a:r>
            <a:r>
              <a:rPr sz="2000" dirty="0">
                <a:latin typeface="Arial"/>
                <a:cs typeface="Arial"/>
              </a:rPr>
              <a:t>dự</a:t>
            </a:r>
            <a:r>
              <a:rPr sz="2000" spc="-60" dirty="0">
                <a:latin typeface="Arial"/>
                <a:cs typeface="Arial"/>
              </a:rPr>
              <a:t> </a:t>
            </a:r>
            <a:r>
              <a:rPr sz="2000" spc="-5" dirty="0">
                <a:latin typeface="Arial"/>
                <a:cs typeface="Arial"/>
              </a:rPr>
              <a:t>án</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b="1" dirty="0">
                <a:latin typeface="Arial"/>
                <a:cs typeface="Arial"/>
              </a:rPr>
              <a:t>Khi những người sử dụng </a:t>
            </a:r>
            <a:r>
              <a:rPr sz="2000" b="1" spc="-10" dirty="0">
                <a:latin typeface="Arial"/>
                <a:cs typeface="Arial"/>
              </a:rPr>
              <a:t>(vì </a:t>
            </a:r>
            <a:r>
              <a:rPr sz="2000" b="1" dirty="0">
                <a:latin typeface="Arial"/>
                <a:cs typeface="Arial"/>
              </a:rPr>
              <a:t>các lý do </a:t>
            </a:r>
            <a:r>
              <a:rPr sz="2000" b="1" spc="-5" dirty="0">
                <a:latin typeface="Arial"/>
                <a:cs typeface="Arial"/>
              </a:rPr>
              <a:t>khác </a:t>
            </a:r>
            <a:r>
              <a:rPr sz="2000" b="1" dirty="0">
                <a:latin typeface="Arial"/>
                <a:cs typeface="Arial"/>
              </a:rPr>
              <a:t>nhau)</a:t>
            </a:r>
            <a:r>
              <a:rPr sz="2000" b="1" spc="-114" dirty="0">
                <a:latin typeface="Arial"/>
                <a:cs typeface="Arial"/>
              </a:rPr>
              <a:t> </a:t>
            </a:r>
            <a:r>
              <a:rPr sz="2000" b="1" spc="-5" dirty="0">
                <a:latin typeface="Arial"/>
                <a:cs typeface="Arial"/>
              </a:rPr>
              <a:t>không</a:t>
            </a:r>
            <a:endParaRPr sz="2000">
              <a:latin typeface="Arial"/>
              <a:cs typeface="Arial"/>
            </a:endParaRPr>
          </a:p>
          <a:p>
            <a:pPr marL="683260">
              <a:spcBef>
                <a:spcPts val="5"/>
              </a:spcBef>
            </a:pPr>
            <a:r>
              <a:rPr sz="2000" b="1" dirty="0">
                <a:latin typeface="Arial"/>
                <a:cs typeface="Arial"/>
              </a:rPr>
              <a:t>thể diễn đạt </a:t>
            </a:r>
            <a:r>
              <a:rPr sz="2000" b="1" spc="-5" dirty="0">
                <a:latin typeface="Arial"/>
                <a:cs typeface="Arial"/>
              </a:rPr>
              <a:t>các </a:t>
            </a:r>
            <a:r>
              <a:rPr sz="2000" b="1" spc="-15" dirty="0">
                <a:latin typeface="Arial"/>
                <a:cs typeface="Arial"/>
              </a:rPr>
              <a:t>yêu </a:t>
            </a:r>
            <a:r>
              <a:rPr sz="2000" b="1" spc="-5" dirty="0">
                <a:latin typeface="Arial"/>
                <a:cs typeface="Arial"/>
              </a:rPr>
              <a:t>cầu của </a:t>
            </a:r>
            <a:r>
              <a:rPr sz="2000" b="1" dirty="0">
                <a:latin typeface="Arial"/>
                <a:cs typeface="Arial"/>
              </a:rPr>
              <a:t>họ </a:t>
            </a:r>
            <a:r>
              <a:rPr sz="2000" b="1" spc="-5" dirty="0">
                <a:latin typeface="Arial"/>
                <a:cs typeface="Arial"/>
              </a:rPr>
              <a:t>một cách rõ</a:t>
            </a:r>
            <a:r>
              <a:rPr sz="2000" b="1" spc="-45" dirty="0">
                <a:latin typeface="Arial"/>
                <a:cs typeface="Arial"/>
              </a:rPr>
              <a:t> </a:t>
            </a:r>
            <a:r>
              <a:rPr sz="2000" b="1" spc="-5" dirty="0">
                <a:latin typeface="Arial"/>
                <a:cs typeface="Arial"/>
              </a:rPr>
              <a:t>ràng</a:t>
            </a:r>
            <a:endParaRPr sz="2000">
              <a:latin typeface="Arial"/>
              <a:cs typeface="Arial"/>
            </a:endParaRPr>
          </a:p>
          <a:p>
            <a:pPr marL="683260" marR="5080" lvl="1" indent="-327025" algn="just">
              <a:spcBef>
                <a:spcPts val="480"/>
              </a:spcBef>
              <a:buClr>
                <a:srgbClr val="3A812E"/>
              </a:buClr>
              <a:buSzPct val="60000"/>
              <a:buFont typeface="Wingdings"/>
              <a:buChar char=""/>
              <a:tabLst>
                <a:tab pos="683895" algn="l"/>
              </a:tabLst>
            </a:pPr>
            <a:r>
              <a:rPr sz="2000" dirty="0">
                <a:latin typeface="Arial"/>
                <a:cs typeface="Arial"/>
              </a:rPr>
              <a:t>Mô </a:t>
            </a:r>
            <a:r>
              <a:rPr sz="2000" spc="-5" dirty="0">
                <a:latin typeface="Arial"/>
                <a:cs typeface="Arial"/>
              </a:rPr>
              <a:t>hình </a:t>
            </a:r>
            <a:r>
              <a:rPr sz="2000" dirty="0">
                <a:latin typeface="Arial"/>
                <a:cs typeface="Arial"/>
              </a:rPr>
              <a:t>PTPM </a:t>
            </a:r>
            <a:r>
              <a:rPr sz="2000" spc="-5" dirty="0">
                <a:latin typeface="Arial"/>
                <a:cs typeface="Arial"/>
              </a:rPr>
              <a:t>này </a:t>
            </a:r>
            <a:r>
              <a:rPr sz="2000" dirty="0">
                <a:latin typeface="Arial"/>
                <a:cs typeface="Arial"/>
              </a:rPr>
              <a:t>rất </a:t>
            </a:r>
            <a:r>
              <a:rPr sz="2000" spc="-5" dirty="0">
                <a:latin typeface="Arial"/>
                <a:cs typeface="Arial"/>
              </a:rPr>
              <a:t>phù </a:t>
            </a:r>
            <a:r>
              <a:rPr sz="2000" dirty="0">
                <a:latin typeface="Arial"/>
                <a:cs typeface="Arial"/>
              </a:rPr>
              <a:t>hợp </a:t>
            </a:r>
            <a:r>
              <a:rPr sz="2000" spc="-5" dirty="0">
                <a:latin typeface="Arial"/>
                <a:cs typeface="Arial"/>
              </a:rPr>
              <a:t>để phát </a:t>
            </a:r>
            <a:r>
              <a:rPr sz="2000" dirty="0">
                <a:latin typeface="Arial"/>
                <a:cs typeface="Arial"/>
              </a:rPr>
              <a:t>triển “cảm nhận” (look  </a:t>
            </a:r>
            <a:r>
              <a:rPr sz="2000" spc="-5" dirty="0">
                <a:latin typeface="Arial"/>
                <a:cs typeface="Arial"/>
              </a:rPr>
              <a:t>and </a:t>
            </a:r>
            <a:r>
              <a:rPr sz="2000" dirty="0">
                <a:latin typeface="Arial"/>
                <a:cs typeface="Arial"/>
              </a:rPr>
              <a:t>feel) </a:t>
            </a:r>
            <a:r>
              <a:rPr sz="2000" spc="-5" dirty="0">
                <a:latin typeface="Arial"/>
                <a:cs typeface="Arial"/>
              </a:rPr>
              <a:t>hoặc giao diện </a:t>
            </a:r>
            <a:r>
              <a:rPr sz="2000" dirty="0">
                <a:latin typeface="Arial"/>
                <a:cs typeface="Arial"/>
              </a:rPr>
              <a:t>sử </a:t>
            </a:r>
            <a:r>
              <a:rPr sz="2000" spc="-5" dirty="0">
                <a:latin typeface="Arial"/>
                <a:cs typeface="Arial"/>
              </a:rPr>
              <a:t>dụng </a:t>
            </a:r>
            <a:r>
              <a:rPr sz="2000" dirty="0">
                <a:latin typeface="Arial"/>
                <a:cs typeface="Arial"/>
              </a:rPr>
              <a:t>của </a:t>
            </a:r>
            <a:r>
              <a:rPr sz="2000" spc="-5" dirty="0">
                <a:latin typeface="Arial"/>
                <a:cs typeface="Arial"/>
              </a:rPr>
              <a:t>hệ </a:t>
            </a:r>
            <a:r>
              <a:rPr sz="2000" dirty="0">
                <a:latin typeface="Arial"/>
                <a:cs typeface="Arial"/>
              </a:rPr>
              <a:t>thống, bởi </a:t>
            </a:r>
            <a:r>
              <a:rPr sz="2000" spc="-10" dirty="0">
                <a:latin typeface="Arial"/>
                <a:cs typeface="Arial"/>
              </a:rPr>
              <a:t>vì </a:t>
            </a:r>
            <a:r>
              <a:rPr sz="2000" dirty="0">
                <a:latin typeface="Arial"/>
                <a:cs typeface="Arial"/>
              </a:rPr>
              <a:t>các </a:t>
            </a:r>
            <a:r>
              <a:rPr sz="2000" spc="-5" dirty="0">
                <a:latin typeface="Arial"/>
                <a:cs typeface="Arial"/>
              </a:rPr>
              <a:t>đặc  điểm </a:t>
            </a:r>
            <a:r>
              <a:rPr sz="2000" dirty="0">
                <a:latin typeface="Arial"/>
                <a:cs typeface="Arial"/>
              </a:rPr>
              <a:t>này </a:t>
            </a:r>
            <a:r>
              <a:rPr sz="2000" i="1" dirty="0">
                <a:latin typeface="Arial"/>
                <a:cs typeface="Arial"/>
              </a:rPr>
              <a:t>rất khó để </a:t>
            </a:r>
            <a:r>
              <a:rPr sz="2000" i="1" spc="-5" dirty="0">
                <a:latin typeface="Arial"/>
                <a:cs typeface="Arial"/>
              </a:rPr>
              <a:t>miêu </a:t>
            </a:r>
            <a:r>
              <a:rPr sz="2000" i="1" dirty="0">
                <a:latin typeface="Arial"/>
                <a:cs typeface="Arial"/>
              </a:rPr>
              <a:t>tả </a:t>
            </a:r>
            <a:r>
              <a:rPr sz="2000" i="1" spc="-5" dirty="0">
                <a:latin typeface="Arial"/>
                <a:cs typeface="Arial"/>
              </a:rPr>
              <a:t>bằng </a:t>
            </a:r>
            <a:r>
              <a:rPr sz="2000" i="1" dirty="0">
                <a:latin typeface="Arial"/>
                <a:cs typeface="Arial"/>
              </a:rPr>
              <a:t>tài </a:t>
            </a:r>
            <a:r>
              <a:rPr sz="2000" i="1" spc="-5" dirty="0">
                <a:latin typeface="Arial"/>
                <a:cs typeface="Arial"/>
              </a:rPr>
              <a:t>liệu</a:t>
            </a:r>
            <a:r>
              <a:rPr sz="2000" spc="-5" dirty="0">
                <a:latin typeface="Arial"/>
                <a:cs typeface="Arial"/>
              </a:rPr>
              <a:t>, </a:t>
            </a:r>
            <a:r>
              <a:rPr sz="2000" dirty="0">
                <a:latin typeface="Arial"/>
                <a:cs typeface="Arial"/>
              </a:rPr>
              <a:t>mà thường thu</a:t>
            </a:r>
            <a:r>
              <a:rPr sz="2000" spc="-155" dirty="0">
                <a:latin typeface="Arial"/>
                <a:cs typeface="Arial"/>
              </a:rPr>
              <a:t> </a:t>
            </a:r>
            <a:r>
              <a:rPr sz="2000" spc="-5" dirty="0">
                <a:latin typeface="Arial"/>
                <a:cs typeface="Arial"/>
              </a:rPr>
              <a:t>được  </a:t>
            </a:r>
            <a:r>
              <a:rPr sz="2000" dirty="0">
                <a:latin typeface="Arial"/>
                <a:cs typeface="Arial"/>
              </a:rPr>
              <a:t>thông </a:t>
            </a:r>
            <a:r>
              <a:rPr sz="2000" spc="-5" dirty="0">
                <a:latin typeface="Arial"/>
                <a:cs typeface="Arial"/>
              </a:rPr>
              <a:t>qua việc dùng </a:t>
            </a:r>
            <a:r>
              <a:rPr sz="2000" dirty="0">
                <a:latin typeface="Arial"/>
                <a:cs typeface="Arial"/>
              </a:rPr>
              <a:t>thử</a:t>
            </a:r>
            <a:r>
              <a:rPr sz="2000" spc="-70" dirty="0">
                <a:latin typeface="Arial"/>
                <a:cs typeface="Arial"/>
              </a:rPr>
              <a:t> </a:t>
            </a:r>
            <a:r>
              <a:rPr sz="2000" spc="-5" dirty="0">
                <a:latin typeface="Arial"/>
                <a:cs typeface="Arial"/>
              </a:rPr>
              <a:t>nghiệm</a:t>
            </a:r>
            <a:endParaRPr sz="2000">
              <a:latin typeface="Arial"/>
              <a:cs typeface="Arial"/>
            </a:endParaRPr>
          </a:p>
          <a:p>
            <a:pPr marL="683260" lvl="1" indent="-327025" algn="just">
              <a:spcBef>
                <a:spcPts val="480"/>
              </a:spcBef>
              <a:buClr>
                <a:srgbClr val="3A812E"/>
              </a:buClr>
              <a:buSzPct val="60000"/>
              <a:buFont typeface="Wingdings"/>
              <a:buChar char=""/>
              <a:tabLst>
                <a:tab pos="683895" algn="l"/>
              </a:tabLst>
            </a:pPr>
            <a:r>
              <a:rPr sz="2000" dirty="0">
                <a:latin typeface="Arial"/>
                <a:cs typeface="Arial"/>
              </a:rPr>
              <a:t>Khi khách </a:t>
            </a:r>
            <a:r>
              <a:rPr sz="2000" spc="-5" dirty="0">
                <a:latin typeface="Arial"/>
                <a:cs typeface="Arial"/>
              </a:rPr>
              <a:t>hàng </a:t>
            </a:r>
            <a:r>
              <a:rPr sz="2000" dirty="0">
                <a:latin typeface="Arial"/>
                <a:cs typeface="Arial"/>
              </a:rPr>
              <a:t>yêu cầu chứng minh </a:t>
            </a:r>
            <a:r>
              <a:rPr sz="2000" spc="-5" dirty="0">
                <a:latin typeface="Arial"/>
                <a:cs typeface="Arial"/>
              </a:rPr>
              <a:t>tính </a:t>
            </a:r>
            <a:r>
              <a:rPr sz="2000" dirty="0">
                <a:latin typeface="Arial"/>
                <a:cs typeface="Arial"/>
              </a:rPr>
              <a:t>khả</a:t>
            </a:r>
            <a:r>
              <a:rPr sz="2000" spc="-170" dirty="0">
                <a:latin typeface="Arial"/>
                <a:cs typeface="Arial"/>
              </a:rPr>
              <a:t> </a:t>
            </a:r>
            <a:r>
              <a:rPr sz="2000" dirty="0">
                <a:latin typeface="Arial"/>
                <a:cs typeface="Arial"/>
              </a:rPr>
              <a:t>thi</a:t>
            </a:r>
            <a:endParaRPr sz="2000">
              <a:latin typeface="Arial"/>
              <a:cs typeface="Arial"/>
            </a:endParaRPr>
          </a:p>
          <a:p>
            <a:pPr marL="683260" lvl="1" indent="-327025" algn="just">
              <a:spcBef>
                <a:spcPts val="480"/>
              </a:spcBef>
              <a:buClr>
                <a:srgbClr val="3A812E"/>
              </a:buClr>
              <a:buSzPct val="60000"/>
              <a:buFont typeface="Wingdings"/>
              <a:buChar char=""/>
              <a:tabLst>
                <a:tab pos="683895" algn="l"/>
              </a:tabLst>
            </a:pPr>
            <a:r>
              <a:rPr sz="2000" spc="-5" dirty="0">
                <a:latin typeface="Arial"/>
                <a:cs typeface="Arial"/>
              </a:rPr>
              <a:t>Khi </a:t>
            </a:r>
            <a:r>
              <a:rPr sz="2000" dirty="0">
                <a:latin typeface="Arial"/>
                <a:cs typeface="Arial"/>
              </a:rPr>
              <a:t>cần có các </a:t>
            </a:r>
            <a:r>
              <a:rPr sz="2000" spc="-5" dirty="0">
                <a:latin typeface="Arial"/>
                <a:cs typeface="Arial"/>
              </a:rPr>
              <a:t>demos </a:t>
            </a:r>
            <a:r>
              <a:rPr sz="2000" dirty="0">
                <a:latin typeface="Arial"/>
                <a:cs typeface="Arial"/>
              </a:rPr>
              <a:t>cho các cấp </a:t>
            </a:r>
            <a:r>
              <a:rPr sz="2000" spc="-5" dirty="0">
                <a:latin typeface="Arial"/>
                <a:cs typeface="Arial"/>
              </a:rPr>
              <a:t>quản lý </a:t>
            </a:r>
            <a:r>
              <a:rPr sz="2000" dirty="0">
                <a:latin typeface="Arial"/>
                <a:cs typeface="Arial"/>
              </a:rPr>
              <a:t>ở mức</a:t>
            </a:r>
            <a:r>
              <a:rPr sz="2000" spc="-140" dirty="0">
                <a:latin typeface="Arial"/>
                <a:cs typeface="Arial"/>
              </a:rPr>
              <a:t> </a:t>
            </a:r>
            <a:r>
              <a:rPr sz="2000" dirty="0">
                <a:latin typeface="Arial"/>
                <a:cs typeface="Arial"/>
              </a:rPr>
              <a:t>cao</a:t>
            </a:r>
            <a:endParaRPr sz="2000">
              <a:latin typeface="Arial"/>
              <a:cs typeface="Arial"/>
            </a:endParaRPr>
          </a:p>
          <a:p>
            <a:pPr marL="683260" lvl="1" indent="-327025" algn="just">
              <a:spcBef>
                <a:spcPts val="484"/>
              </a:spcBef>
              <a:buClr>
                <a:srgbClr val="3A812E"/>
              </a:buClr>
              <a:buSzPct val="60000"/>
              <a:buFont typeface="Wingdings"/>
              <a:buChar char=""/>
              <a:tabLst>
                <a:tab pos="683895" algn="l"/>
              </a:tabLst>
            </a:pPr>
            <a:r>
              <a:rPr sz="2000" dirty="0">
                <a:latin typeface="Arial"/>
                <a:cs typeface="Arial"/>
              </a:rPr>
              <a:t>Khi các vấn </a:t>
            </a:r>
            <a:r>
              <a:rPr sz="2000" spc="-5" dirty="0">
                <a:latin typeface="Arial"/>
                <a:cs typeface="Arial"/>
              </a:rPr>
              <a:t>đề về </a:t>
            </a:r>
            <a:r>
              <a:rPr sz="2000" dirty="0">
                <a:latin typeface="Arial"/>
                <a:cs typeface="Arial"/>
              </a:rPr>
              <a:t>công </a:t>
            </a:r>
            <a:r>
              <a:rPr sz="2000" spc="-5" dirty="0">
                <a:latin typeface="Arial"/>
                <a:cs typeface="Arial"/>
              </a:rPr>
              <a:t>nghệ </a:t>
            </a:r>
            <a:r>
              <a:rPr sz="2000" dirty="0">
                <a:latin typeface="Arial"/>
                <a:cs typeface="Arial"/>
              </a:rPr>
              <a:t>cần được thử </a:t>
            </a:r>
            <a:r>
              <a:rPr sz="2000" spc="-5" dirty="0">
                <a:latin typeface="Arial"/>
                <a:cs typeface="Arial"/>
              </a:rPr>
              <a:t>nghiệm, </a:t>
            </a:r>
            <a:r>
              <a:rPr sz="2000" dirty="0">
                <a:latin typeface="Arial"/>
                <a:cs typeface="Arial"/>
              </a:rPr>
              <a:t>kiểm</a:t>
            </a:r>
            <a:r>
              <a:rPr sz="2000" spc="-190" dirty="0">
                <a:latin typeface="Arial"/>
                <a:cs typeface="Arial"/>
              </a:rPr>
              <a:t> </a:t>
            </a:r>
            <a:r>
              <a:rPr sz="2000" dirty="0">
                <a:latin typeface="Arial"/>
                <a:cs typeface="Arial"/>
              </a:rPr>
              <a:t>tra</a:t>
            </a:r>
            <a:endParaRPr sz="2000">
              <a:latin typeface="Arial"/>
              <a:cs typeface="Arial"/>
            </a:endParaRPr>
          </a:p>
        </p:txBody>
      </p:sp>
      <p:sp>
        <p:nvSpPr>
          <p:cNvPr id="8" name="object 8"/>
          <p:cNvSpPr txBox="1">
            <a:spLocks noGrp="1"/>
          </p:cNvSpPr>
          <p:nvPr>
            <p:ph type="sldNum" sz="quarter" idx="4294967295"/>
          </p:nvPr>
        </p:nvSpPr>
        <p:spPr>
          <a:xfrm>
            <a:off x="9937751" y="6470120"/>
            <a:ext cx="4254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25</a:t>
            </a:fld>
            <a:endParaRPr spc="-40" dirty="0"/>
          </a:p>
        </p:txBody>
      </p:sp>
    </p:spTree>
    <p:extLst>
      <p:ext uri="{BB962C8B-B14F-4D97-AF65-F5344CB8AC3E}">
        <p14:creationId xmlns:p14="http://schemas.microsoft.com/office/powerpoint/2010/main" val="36893143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95" dirty="0">
                <a:latin typeface="Times New Roman"/>
                <a:cs typeface="Times New Roman"/>
              </a:rPr>
              <a:t>xo</a:t>
            </a:r>
            <a:r>
              <a:rPr sz="4200" spc="-95" dirty="0">
                <a:latin typeface="Arial"/>
                <a:cs typeface="Arial"/>
              </a:rPr>
              <a:t>ắ</a:t>
            </a:r>
            <a:r>
              <a:rPr sz="4200" spc="-95" dirty="0">
                <a:latin typeface="Times New Roman"/>
                <a:cs typeface="Times New Roman"/>
              </a:rPr>
              <a:t>n </a:t>
            </a:r>
            <a:r>
              <a:rPr sz="4200" spc="-114" dirty="0">
                <a:latin typeface="Arial"/>
                <a:cs typeface="Arial"/>
              </a:rPr>
              <a:t>ố</a:t>
            </a:r>
            <a:r>
              <a:rPr sz="4200" spc="-114" dirty="0">
                <a:latin typeface="Times New Roman"/>
                <a:cs typeface="Times New Roman"/>
              </a:rPr>
              <a:t>c </a:t>
            </a:r>
            <a:r>
              <a:rPr sz="4200" spc="-150" dirty="0">
                <a:latin typeface="Times New Roman"/>
                <a:cs typeface="Times New Roman"/>
              </a:rPr>
              <a:t>(Spiral</a:t>
            </a:r>
            <a:r>
              <a:rPr sz="4200" spc="27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4" name="object 4"/>
          <p:cNvSpPr/>
          <p:nvPr/>
        </p:nvSpPr>
        <p:spPr>
          <a:xfrm>
            <a:off x="2362582" y="1295400"/>
            <a:ext cx="7886213" cy="4753502"/>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sldNum" sz="quarter" idx="4294967295"/>
          </p:nvPr>
        </p:nvSpPr>
        <p:spPr>
          <a:xfrm>
            <a:off x="9937751" y="6470120"/>
            <a:ext cx="5778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26</a:t>
            </a:fld>
            <a:endParaRPr spc="-40" dirty="0"/>
          </a:p>
        </p:txBody>
      </p:sp>
    </p:spTree>
    <p:extLst>
      <p:ext uri="{BB962C8B-B14F-4D97-AF65-F5344CB8AC3E}">
        <p14:creationId xmlns:p14="http://schemas.microsoft.com/office/powerpoint/2010/main" val="32038224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95" dirty="0">
                <a:latin typeface="Times New Roman"/>
                <a:cs typeface="Times New Roman"/>
              </a:rPr>
              <a:t>xo</a:t>
            </a:r>
            <a:r>
              <a:rPr sz="4200" spc="-95" dirty="0">
                <a:latin typeface="Arial"/>
                <a:cs typeface="Arial"/>
              </a:rPr>
              <a:t>ắ</a:t>
            </a:r>
            <a:r>
              <a:rPr sz="4200" spc="-95" dirty="0">
                <a:latin typeface="Times New Roman"/>
                <a:cs typeface="Times New Roman"/>
              </a:rPr>
              <a:t>n </a:t>
            </a:r>
            <a:r>
              <a:rPr sz="4200" spc="-114" dirty="0">
                <a:latin typeface="Arial"/>
                <a:cs typeface="Arial"/>
              </a:rPr>
              <a:t>ố</a:t>
            </a:r>
            <a:r>
              <a:rPr sz="4200" spc="-114" dirty="0">
                <a:latin typeface="Times New Roman"/>
                <a:cs typeface="Times New Roman"/>
              </a:rPr>
              <a:t>c </a:t>
            </a:r>
            <a:r>
              <a:rPr sz="4200" spc="-150" dirty="0">
                <a:latin typeface="Times New Roman"/>
                <a:cs typeface="Times New Roman"/>
              </a:rPr>
              <a:t>(Spiral</a:t>
            </a:r>
            <a:r>
              <a:rPr sz="4200" spc="27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a:spLocks noGrp="1"/>
          </p:cNvSpPr>
          <p:nvPr>
            <p:ph type="body" idx="1"/>
          </p:nvPr>
        </p:nvSpPr>
        <p:spPr>
          <a:xfrm>
            <a:off x="1905761" y="1244634"/>
            <a:ext cx="8915400" cy="4666021"/>
          </a:xfrm>
          <a:prstGeom prst="rect">
            <a:avLst/>
          </a:prstGeom>
        </p:spPr>
        <p:txBody>
          <a:bodyPr vert="horz" wrap="square" lIns="0" tIns="74295" rIns="0" bIns="0" rtlCol="0">
            <a:spAutoFit/>
          </a:bodyPr>
          <a:lstStyle/>
          <a:p>
            <a:pPr marL="361315">
              <a:spcBef>
                <a:spcPts val="585"/>
              </a:spcBef>
              <a:buClr>
                <a:srgbClr val="CC9900"/>
              </a:buClr>
              <a:buSzPct val="65000"/>
              <a:buFont typeface="Wingdings"/>
              <a:buChar char="◼"/>
              <a:tabLst>
                <a:tab pos="360680" algn="l"/>
                <a:tab pos="361315" algn="l"/>
              </a:tabLst>
            </a:pPr>
            <a:r>
              <a:rPr sz="2000" dirty="0">
                <a:latin typeface="Arial"/>
                <a:cs typeface="Arial"/>
              </a:rPr>
              <a:t>Được đề xuất bởi Barry Boehm</a:t>
            </a:r>
          </a:p>
          <a:p>
            <a:pPr marL="361315" marR="5080">
              <a:spcBef>
                <a:spcPts val="480"/>
              </a:spcBef>
              <a:buClr>
                <a:srgbClr val="CC9900"/>
              </a:buClr>
              <a:buSzPct val="65000"/>
              <a:buFont typeface="Wingdings"/>
              <a:buChar char="◼"/>
              <a:tabLst>
                <a:tab pos="360680" algn="l"/>
                <a:tab pos="361315" algn="l"/>
              </a:tabLst>
            </a:pPr>
            <a:r>
              <a:rPr sz="2000" dirty="0">
                <a:latin typeface="Arial"/>
                <a:cs typeface="Arial"/>
              </a:rPr>
              <a:t>Là một mô hình phát triển tiến hóa, dựa trên sự kết hợp lai ghép của  đặc điểm phát triển lặp (iterative) của Mô hình nguyên mẫu  (Prototyping model) và phát triển theo các bước tuần tự (sequential)  của Mô hình thác nước (Waterfall </a:t>
            </a:r>
            <a:r>
              <a:rPr sz="2000" dirty="0" smtClean="0">
                <a:latin typeface="Arial"/>
                <a:cs typeface="Arial"/>
              </a:rPr>
              <a:t>model)</a:t>
            </a:r>
            <a:endParaRPr lang="en-US" sz="2000" dirty="0" smtClean="0">
              <a:latin typeface="Arial"/>
              <a:cs typeface="Arial"/>
            </a:endParaRPr>
          </a:p>
          <a:p>
            <a:pPr marL="361315" marR="5080">
              <a:spcBef>
                <a:spcPts val="480"/>
              </a:spcBef>
              <a:buClr>
                <a:srgbClr val="CC9900"/>
              </a:buClr>
              <a:buSzPct val="65000"/>
              <a:buFont typeface="Wingdings"/>
              <a:buChar char="◼"/>
              <a:tabLst>
                <a:tab pos="360680" algn="l"/>
                <a:tab pos="361315" algn="l"/>
              </a:tabLst>
            </a:pPr>
            <a:r>
              <a:rPr sz="2000" dirty="0" err="1" smtClean="0">
                <a:latin typeface="Arial"/>
                <a:cs typeface="Arial"/>
              </a:rPr>
              <a:t>Có</a:t>
            </a:r>
            <a:r>
              <a:rPr sz="2000" dirty="0" smtClean="0">
                <a:latin typeface="Arial"/>
                <a:cs typeface="Arial"/>
              </a:rPr>
              <a:t> </a:t>
            </a:r>
            <a:r>
              <a:rPr sz="2000" dirty="0">
                <a:latin typeface="Arial"/>
                <a:cs typeface="Arial"/>
              </a:rPr>
              <a:t>chú trọng vào việc phân tích nguy cơ (risk analysis)</a:t>
            </a:r>
          </a:p>
          <a:p>
            <a:pPr marL="361315">
              <a:spcBef>
                <a:spcPts val="1200"/>
              </a:spcBef>
              <a:buClr>
                <a:srgbClr val="CC9900"/>
              </a:buClr>
              <a:buSzPct val="65000"/>
              <a:buFont typeface="Wingdings"/>
              <a:buChar char="◼"/>
              <a:tabLst>
                <a:tab pos="360680" algn="l"/>
                <a:tab pos="361315" algn="l"/>
              </a:tabLst>
            </a:pPr>
            <a:r>
              <a:rPr sz="2000" dirty="0">
                <a:latin typeface="Arial"/>
                <a:cs typeface="Arial"/>
              </a:rPr>
              <a:t>Trong mô hình xoắn ốc, hệ thống phần mềm được phát </a:t>
            </a:r>
            <a:r>
              <a:rPr sz="2000" dirty="0" err="1">
                <a:latin typeface="Arial"/>
                <a:cs typeface="Arial"/>
              </a:rPr>
              <a:t>triển</a:t>
            </a:r>
            <a:r>
              <a:rPr sz="2000" dirty="0">
                <a:latin typeface="Arial"/>
                <a:cs typeface="Arial"/>
              </a:rPr>
              <a:t> </a:t>
            </a:r>
            <a:r>
              <a:rPr sz="2000" dirty="0" smtClean="0">
                <a:latin typeface="Arial"/>
                <a:cs typeface="Arial"/>
              </a:rPr>
              <a:t>qua</a:t>
            </a:r>
            <a:r>
              <a:rPr lang="en-US" sz="2000" dirty="0" smtClean="0">
                <a:latin typeface="Arial"/>
                <a:cs typeface="Arial"/>
              </a:rPr>
              <a:t> </a:t>
            </a:r>
            <a:r>
              <a:rPr sz="2000" dirty="0" err="1" smtClean="0">
                <a:latin typeface="Arial"/>
                <a:cs typeface="Arial"/>
              </a:rPr>
              <a:t>một</a:t>
            </a:r>
            <a:r>
              <a:rPr sz="2000" dirty="0" smtClean="0">
                <a:latin typeface="Arial"/>
                <a:cs typeface="Arial"/>
              </a:rPr>
              <a:t> </a:t>
            </a:r>
            <a:r>
              <a:rPr sz="2000" dirty="0">
                <a:latin typeface="Arial"/>
                <a:cs typeface="Arial"/>
              </a:rPr>
              <a:t>chuỗi các phiên bản tăng cường (incremental </a:t>
            </a:r>
            <a:r>
              <a:rPr sz="2000" dirty="0" smtClean="0">
                <a:latin typeface="Arial"/>
                <a:cs typeface="Arial"/>
              </a:rPr>
              <a:t>releases)</a:t>
            </a:r>
            <a:endParaRPr lang="en-US" sz="2000" dirty="0">
              <a:latin typeface="Arial"/>
              <a:cs typeface="Arial"/>
            </a:endParaRPr>
          </a:p>
          <a:p>
            <a:pPr marL="361315">
              <a:spcBef>
                <a:spcPts val="1200"/>
              </a:spcBef>
              <a:buClr>
                <a:srgbClr val="CC9900"/>
              </a:buClr>
              <a:buSzPct val="65000"/>
              <a:buFont typeface="Wingdings"/>
              <a:buChar char="◼"/>
              <a:tabLst>
                <a:tab pos="360680" algn="l"/>
                <a:tab pos="361315" algn="l"/>
              </a:tabLst>
            </a:pPr>
            <a:r>
              <a:rPr sz="2000" dirty="0" err="1" smtClean="0">
                <a:latin typeface="Arial"/>
                <a:cs typeface="Arial"/>
              </a:rPr>
              <a:t>Trong</a:t>
            </a:r>
            <a:r>
              <a:rPr sz="2000" dirty="0" smtClean="0">
                <a:latin typeface="Arial"/>
                <a:cs typeface="Arial"/>
              </a:rPr>
              <a:t> </a:t>
            </a:r>
            <a:r>
              <a:rPr sz="2000" dirty="0">
                <a:latin typeface="Arial"/>
                <a:cs typeface="Arial"/>
              </a:rPr>
              <a:t>các bước phát triển lặp ban đầu, thì các phiên bản của hệ  thống phần mềm có thể chỉ là các mô hình được phác thảo trên  giấy hoặc là các nguyên mẫu (</a:t>
            </a:r>
            <a:r>
              <a:rPr sz="2000" dirty="0" smtClean="0">
                <a:latin typeface="Arial"/>
                <a:cs typeface="Arial"/>
              </a:rPr>
              <a:t>prototypes)</a:t>
            </a:r>
            <a:endParaRPr lang="en-US" sz="2000" dirty="0" smtClean="0">
              <a:latin typeface="Arial"/>
              <a:cs typeface="Arial"/>
            </a:endParaRPr>
          </a:p>
          <a:p>
            <a:pPr marL="361315">
              <a:spcBef>
                <a:spcPts val="1200"/>
              </a:spcBef>
              <a:buClr>
                <a:srgbClr val="CC9900"/>
              </a:buClr>
              <a:buSzPct val="65000"/>
              <a:buFont typeface="Wingdings"/>
              <a:buChar char="◼"/>
              <a:tabLst>
                <a:tab pos="360680" algn="l"/>
                <a:tab pos="361315" algn="l"/>
              </a:tabLst>
            </a:pPr>
            <a:r>
              <a:rPr sz="2000" dirty="0" err="1" smtClean="0">
                <a:latin typeface="Arial"/>
                <a:cs typeface="Arial"/>
              </a:rPr>
              <a:t>Trong</a:t>
            </a:r>
            <a:r>
              <a:rPr sz="2000" dirty="0" smtClean="0">
                <a:latin typeface="Arial"/>
                <a:cs typeface="Arial"/>
              </a:rPr>
              <a:t> </a:t>
            </a:r>
            <a:r>
              <a:rPr sz="2000" dirty="0">
                <a:latin typeface="Arial"/>
                <a:cs typeface="Arial"/>
              </a:rPr>
              <a:t>các bước phát triển lặp về sau, thì các phiên </a:t>
            </a:r>
            <a:r>
              <a:rPr sz="2000" dirty="0" err="1">
                <a:latin typeface="Arial"/>
                <a:cs typeface="Arial"/>
              </a:rPr>
              <a:t>bản</a:t>
            </a:r>
            <a:r>
              <a:rPr sz="2000" dirty="0">
                <a:latin typeface="Arial"/>
                <a:cs typeface="Arial"/>
              </a:rPr>
              <a:t> </a:t>
            </a:r>
            <a:r>
              <a:rPr sz="2000" dirty="0" err="1" smtClean="0">
                <a:latin typeface="Arial"/>
                <a:cs typeface="Arial"/>
              </a:rPr>
              <a:t>ngày</a:t>
            </a:r>
            <a:r>
              <a:rPr lang="en-US" sz="2000" dirty="0" smtClean="0">
                <a:latin typeface="Arial"/>
                <a:cs typeface="Arial"/>
              </a:rPr>
              <a:t> </a:t>
            </a:r>
            <a:r>
              <a:rPr sz="2000" dirty="0" err="1" smtClean="0">
                <a:latin typeface="Arial"/>
                <a:cs typeface="Arial"/>
              </a:rPr>
              <a:t>càng</a:t>
            </a:r>
            <a:r>
              <a:rPr sz="2000" dirty="0" smtClean="0">
                <a:latin typeface="Arial"/>
                <a:cs typeface="Arial"/>
              </a:rPr>
              <a:t> </a:t>
            </a:r>
            <a:r>
              <a:rPr sz="2000" dirty="0">
                <a:latin typeface="Arial"/>
                <a:cs typeface="Arial"/>
              </a:rPr>
              <a:t>hoàn thiện của hệ thống phần mềm sẽ được tạo ra</a:t>
            </a:r>
          </a:p>
        </p:txBody>
      </p:sp>
      <p:sp>
        <p:nvSpPr>
          <p:cNvPr id="8" name="object 8"/>
          <p:cNvSpPr txBox="1">
            <a:spLocks noGrp="1"/>
          </p:cNvSpPr>
          <p:nvPr>
            <p:ph type="sldNum" sz="quarter" idx="4294967295"/>
          </p:nvPr>
        </p:nvSpPr>
        <p:spPr>
          <a:xfrm>
            <a:off x="10025506" y="6172200"/>
            <a:ext cx="490094"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27</a:t>
            </a:fld>
            <a:endParaRPr spc="-40" dirty="0"/>
          </a:p>
        </p:txBody>
      </p:sp>
    </p:spTree>
    <p:extLst>
      <p:ext uri="{BB962C8B-B14F-4D97-AF65-F5344CB8AC3E}">
        <p14:creationId xmlns:p14="http://schemas.microsoft.com/office/powerpoint/2010/main" val="3810737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Câu</a:t>
            </a:r>
            <a:r>
              <a:rPr lang="en-US" sz="4200" spc="125" dirty="0" smtClean="0">
                <a:latin typeface="Times New Roman"/>
                <a:cs typeface="Times New Roman"/>
              </a:rPr>
              <a:t> </a:t>
            </a:r>
            <a:r>
              <a:rPr lang="en-US" sz="4200" spc="125" dirty="0" err="1" smtClean="0">
                <a:latin typeface="Times New Roman"/>
                <a:cs typeface="Times New Roman"/>
              </a:rPr>
              <a:t>hỏi</a:t>
            </a:r>
            <a:endParaRPr sz="4200" dirty="0">
              <a:latin typeface="Times New Roman"/>
              <a:cs typeface="Times New Roman"/>
            </a:endParaRPr>
          </a:p>
        </p:txBody>
      </p:sp>
      <p:sp>
        <p:nvSpPr>
          <p:cNvPr id="3" name="object 3"/>
          <p:cNvSpPr txBox="1"/>
          <p:nvPr/>
        </p:nvSpPr>
        <p:spPr>
          <a:xfrm>
            <a:off x="2059940" y="1553229"/>
            <a:ext cx="8064500" cy="1771639"/>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Ưu</a:t>
            </a:r>
            <a:r>
              <a:rPr lang="en-US" sz="2400" dirty="0" smtClean="0">
                <a:latin typeface="Arial"/>
                <a:cs typeface="Arial"/>
              </a:rPr>
              <a:t> </a:t>
            </a:r>
            <a:r>
              <a:rPr lang="en-US" sz="2400" dirty="0" err="1" smtClean="0">
                <a:latin typeface="Arial"/>
                <a:cs typeface="Arial"/>
              </a:rPr>
              <a:t>điểm</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Nhược</a:t>
            </a:r>
            <a:r>
              <a:rPr lang="en-US" sz="2400" dirty="0" smtClean="0">
                <a:latin typeface="Arial"/>
                <a:cs typeface="Arial"/>
              </a:rPr>
              <a:t> </a:t>
            </a:r>
            <a:r>
              <a:rPr lang="en-US" sz="2400" dirty="0" err="1" smtClean="0">
                <a:latin typeface="Arial"/>
                <a:cs typeface="Arial"/>
              </a:rPr>
              <a:t>điểm</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Khi</a:t>
            </a:r>
            <a:r>
              <a:rPr lang="en-US" sz="2400" dirty="0" smtClean="0">
                <a:latin typeface="Arial"/>
                <a:cs typeface="Arial"/>
              </a:rPr>
              <a:t> </a:t>
            </a:r>
            <a:r>
              <a:rPr lang="en-US" sz="2400" dirty="0" err="1" smtClean="0">
                <a:latin typeface="Arial"/>
                <a:cs typeface="Arial"/>
              </a:rPr>
              <a:t>nào</a:t>
            </a:r>
            <a:r>
              <a:rPr lang="en-US" sz="2400" dirty="0" smtClean="0">
                <a:latin typeface="Arial"/>
                <a:cs typeface="Arial"/>
              </a:rPr>
              <a:t> </a:t>
            </a:r>
            <a:r>
              <a:rPr lang="en-US" sz="2400" dirty="0" err="1" smtClean="0">
                <a:latin typeface="Arial"/>
                <a:cs typeface="Arial"/>
              </a:rPr>
              <a:t>nên</a:t>
            </a:r>
            <a:r>
              <a:rPr lang="en-US" sz="2400" dirty="0" smtClean="0">
                <a:latin typeface="Arial"/>
                <a:cs typeface="Arial"/>
              </a:rPr>
              <a:t> </a:t>
            </a:r>
            <a:r>
              <a:rPr lang="en-US" sz="2400" dirty="0" err="1" smtClean="0">
                <a:latin typeface="Arial"/>
                <a:cs typeface="Arial"/>
              </a:rPr>
              <a:t>dùng</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28</a:t>
            </a:fld>
            <a:endParaRPr spc="-40" dirty="0"/>
          </a:p>
        </p:txBody>
      </p:sp>
    </p:spTree>
    <p:extLst>
      <p:ext uri="{BB962C8B-B14F-4D97-AF65-F5344CB8AC3E}">
        <p14:creationId xmlns:p14="http://schemas.microsoft.com/office/powerpoint/2010/main" val="409553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95" dirty="0">
                <a:latin typeface="Times New Roman"/>
                <a:cs typeface="Times New Roman"/>
              </a:rPr>
              <a:t>xo</a:t>
            </a:r>
            <a:r>
              <a:rPr sz="4200" spc="-95" dirty="0">
                <a:latin typeface="Arial"/>
                <a:cs typeface="Arial"/>
              </a:rPr>
              <a:t>ắ</a:t>
            </a:r>
            <a:r>
              <a:rPr sz="4200" spc="-95" dirty="0">
                <a:latin typeface="Times New Roman"/>
                <a:cs typeface="Times New Roman"/>
              </a:rPr>
              <a:t>n </a:t>
            </a:r>
            <a:r>
              <a:rPr sz="4200" spc="-114" dirty="0">
                <a:latin typeface="Arial"/>
                <a:cs typeface="Arial"/>
              </a:rPr>
              <a:t>ố</a:t>
            </a:r>
            <a:r>
              <a:rPr sz="4200" spc="-114" dirty="0">
                <a:latin typeface="Times New Roman"/>
                <a:cs typeface="Times New Roman"/>
              </a:rPr>
              <a:t>c </a:t>
            </a:r>
            <a:r>
              <a:rPr sz="4200" spc="-150" dirty="0">
                <a:latin typeface="Times New Roman"/>
                <a:cs typeface="Times New Roman"/>
              </a:rPr>
              <a:t>(Spiral</a:t>
            </a:r>
            <a:r>
              <a:rPr sz="4200" spc="27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1901279" y="1335252"/>
            <a:ext cx="7784465" cy="4652556"/>
          </a:xfrm>
          <a:prstGeom prst="rect">
            <a:avLst/>
          </a:prstGeom>
        </p:spPr>
        <p:txBody>
          <a:bodyPr vert="horz" wrap="square" lIns="0" tIns="73660" rIns="0" bIns="0" rtlCol="0">
            <a:spAutoFit/>
          </a:bodyPr>
          <a:lstStyle/>
          <a:p>
            <a:pPr marL="355600" indent="-342900">
              <a:spcBef>
                <a:spcPts val="580"/>
              </a:spcBef>
              <a:buClr>
                <a:srgbClr val="CC9900"/>
              </a:buClr>
              <a:buSzPct val="65000"/>
              <a:buFont typeface="Wingdings"/>
              <a:buChar char="◼"/>
              <a:tabLst>
                <a:tab pos="354965" algn="l"/>
                <a:tab pos="355600" algn="l"/>
              </a:tabLst>
            </a:pPr>
            <a:r>
              <a:rPr sz="2000" dirty="0">
                <a:latin typeface="Arial"/>
                <a:cs typeface="Arial"/>
              </a:rPr>
              <a:t>Các ưu</a:t>
            </a:r>
            <a:r>
              <a:rPr sz="2000" spc="-20" dirty="0">
                <a:latin typeface="Arial"/>
                <a:cs typeface="Arial"/>
              </a:rPr>
              <a:t> </a:t>
            </a:r>
            <a:r>
              <a:rPr sz="2000" dirty="0">
                <a:latin typeface="Arial"/>
                <a:cs typeface="Arial"/>
              </a:rPr>
              <a:t>điểm</a:t>
            </a:r>
          </a:p>
          <a:p>
            <a:pPr marL="683260" marR="5080" lvl="1" indent="-327025">
              <a:spcBef>
                <a:spcPts val="480"/>
              </a:spcBef>
              <a:buClr>
                <a:srgbClr val="3A812E"/>
              </a:buClr>
              <a:buSzPct val="60000"/>
              <a:buFont typeface="Wingdings"/>
              <a:buChar char=""/>
              <a:tabLst>
                <a:tab pos="683260" algn="l"/>
                <a:tab pos="683895" algn="l"/>
              </a:tabLst>
            </a:pPr>
            <a:r>
              <a:rPr sz="2000" dirty="0">
                <a:latin typeface="Arial"/>
                <a:cs typeface="Arial"/>
              </a:rPr>
              <a:t>Chú trọng vào </a:t>
            </a:r>
            <a:r>
              <a:rPr sz="2000" spc="-5" dirty="0">
                <a:latin typeface="Arial"/>
                <a:cs typeface="Arial"/>
              </a:rPr>
              <a:t>phân tích </a:t>
            </a:r>
            <a:r>
              <a:rPr sz="2000" dirty="0">
                <a:latin typeface="Arial"/>
                <a:cs typeface="Arial"/>
              </a:rPr>
              <a:t>rủi ro (risk </a:t>
            </a:r>
            <a:r>
              <a:rPr sz="2000" spc="-5" dirty="0">
                <a:latin typeface="Arial"/>
                <a:cs typeface="Arial"/>
              </a:rPr>
              <a:t>analysis), nhờ đó giúp giảm  </a:t>
            </a:r>
            <a:r>
              <a:rPr sz="2000" dirty="0">
                <a:latin typeface="Arial"/>
                <a:cs typeface="Arial"/>
              </a:rPr>
              <a:t>thiểu rủi ro trong dự </a:t>
            </a:r>
            <a:r>
              <a:rPr sz="2000" spc="-5" dirty="0">
                <a:latin typeface="Arial"/>
                <a:cs typeface="Arial"/>
              </a:rPr>
              <a:t>án</a:t>
            </a:r>
            <a:r>
              <a:rPr sz="2000" spc="-100" dirty="0">
                <a:latin typeface="Arial"/>
                <a:cs typeface="Arial"/>
              </a:rPr>
              <a:t> </a:t>
            </a:r>
            <a:r>
              <a:rPr sz="2000" dirty="0">
                <a:latin typeface="Arial"/>
                <a:cs typeface="Arial"/>
              </a:rPr>
              <a:t>PTPM</a:t>
            </a:r>
          </a:p>
          <a:p>
            <a:pPr marL="683260" lvl="1" indent="-327025">
              <a:spcBef>
                <a:spcPts val="480"/>
              </a:spcBef>
              <a:buClr>
                <a:srgbClr val="3A812E"/>
              </a:buClr>
              <a:buSzPct val="60000"/>
              <a:buFont typeface="Wingdings"/>
              <a:buChar char=""/>
              <a:tabLst>
                <a:tab pos="683260" algn="l"/>
                <a:tab pos="683895" algn="l"/>
              </a:tabLst>
            </a:pPr>
            <a:r>
              <a:rPr sz="2000" spc="-5" dirty="0">
                <a:latin typeface="Arial"/>
                <a:cs typeface="Arial"/>
              </a:rPr>
              <a:t>Phù </a:t>
            </a:r>
            <a:r>
              <a:rPr sz="2000" dirty="0">
                <a:latin typeface="Arial"/>
                <a:cs typeface="Arial"/>
              </a:rPr>
              <a:t>hợp </a:t>
            </a:r>
            <a:r>
              <a:rPr sz="2000" spc="-5" dirty="0">
                <a:latin typeface="Arial"/>
                <a:cs typeface="Arial"/>
              </a:rPr>
              <a:t>đối với </a:t>
            </a:r>
            <a:r>
              <a:rPr sz="2000" dirty="0">
                <a:latin typeface="Arial"/>
                <a:cs typeface="Arial"/>
              </a:rPr>
              <a:t>các dự án </a:t>
            </a:r>
            <a:r>
              <a:rPr sz="2000" spc="-5" dirty="0">
                <a:latin typeface="Arial"/>
                <a:cs typeface="Arial"/>
              </a:rPr>
              <a:t>lớn và quan </a:t>
            </a:r>
            <a:r>
              <a:rPr sz="2000" dirty="0">
                <a:latin typeface="Arial"/>
                <a:cs typeface="Arial"/>
              </a:rPr>
              <a:t>trọng đặc</a:t>
            </a:r>
            <a:r>
              <a:rPr sz="2000" spc="-135" dirty="0">
                <a:latin typeface="Arial"/>
                <a:cs typeface="Arial"/>
              </a:rPr>
              <a:t> </a:t>
            </a:r>
            <a:r>
              <a:rPr sz="2000" spc="-5" dirty="0">
                <a:latin typeface="Arial"/>
                <a:cs typeface="Arial"/>
              </a:rPr>
              <a:t>biệt</a:t>
            </a:r>
            <a:endParaRPr sz="2000" dirty="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Các chức </a:t>
            </a:r>
            <a:r>
              <a:rPr sz="2000" spc="-5" dirty="0">
                <a:latin typeface="Arial"/>
                <a:cs typeface="Arial"/>
              </a:rPr>
              <a:t>năng </a:t>
            </a:r>
            <a:r>
              <a:rPr sz="2000" dirty="0">
                <a:latin typeface="Arial"/>
                <a:cs typeface="Arial"/>
              </a:rPr>
              <a:t>mới có thể được </a:t>
            </a:r>
            <a:r>
              <a:rPr sz="2000" spc="-5" dirty="0">
                <a:latin typeface="Arial"/>
                <a:cs typeface="Arial"/>
              </a:rPr>
              <a:t>bổ </a:t>
            </a:r>
            <a:r>
              <a:rPr sz="2000" dirty="0">
                <a:latin typeface="Arial"/>
                <a:cs typeface="Arial"/>
              </a:rPr>
              <a:t>sung vào</a:t>
            </a:r>
            <a:r>
              <a:rPr sz="2000" spc="-190" dirty="0">
                <a:latin typeface="Arial"/>
                <a:cs typeface="Arial"/>
              </a:rPr>
              <a:t> </a:t>
            </a:r>
            <a:r>
              <a:rPr sz="2000" dirty="0">
                <a:latin typeface="Arial"/>
                <a:cs typeface="Arial"/>
              </a:rPr>
              <a:t>sau</a:t>
            </a: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Các </a:t>
            </a:r>
            <a:r>
              <a:rPr sz="2000" spc="-5" dirty="0">
                <a:latin typeface="Arial"/>
                <a:cs typeface="Arial"/>
              </a:rPr>
              <a:t>phiên bản đầu </a:t>
            </a:r>
            <a:r>
              <a:rPr sz="2000" dirty="0">
                <a:latin typeface="Arial"/>
                <a:cs typeface="Arial"/>
              </a:rPr>
              <a:t>của </a:t>
            </a:r>
            <a:r>
              <a:rPr sz="2000" spc="-5" dirty="0">
                <a:latin typeface="Arial"/>
                <a:cs typeface="Arial"/>
              </a:rPr>
              <a:t>hệ thống phần </a:t>
            </a:r>
            <a:r>
              <a:rPr sz="2000" dirty="0">
                <a:latin typeface="Arial"/>
                <a:cs typeface="Arial"/>
              </a:rPr>
              <a:t>mềm được tạo ra</a:t>
            </a:r>
            <a:r>
              <a:rPr sz="2000" spc="-185" dirty="0">
                <a:latin typeface="Arial"/>
                <a:cs typeface="Arial"/>
              </a:rPr>
              <a:t> </a:t>
            </a:r>
            <a:r>
              <a:rPr sz="2000" spc="5" dirty="0">
                <a:latin typeface="Arial"/>
                <a:cs typeface="Arial"/>
              </a:rPr>
              <a:t>sớm</a:t>
            </a:r>
            <a:endParaRPr sz="2000" dirty="0">
              <a:latin typeface="Arial"/>
              <a:cs typeface="Arial"/>
            </a:endParaRPr>
          </a:p>
          <a:p>
            <a:pPr marL="355600" indent="-342900">
              <a:spcBef>
                <a:spcPts val="480"/>
              </a:spcBef>
              <a:buClr>
                <a:srgbClr val="CC9900"/>
              </a:buClr>
              <a:buSzPct val="65000"/>
              <a:buFont typeface="Wingdings"/>
              <a:buChar char="◼"/>
              <a:tabLst>
                <a:tab pos="354965" algn="l"/>
                <a:tab pos="355600" algn="l"/>
              </a:tabLst>
            </a:pPr>
            <a:r>
              <a:rPr sz="2000" dirty="0">
                <a:latin typeface="Arial"/>
                <a:cs typeface="Arial"/>
              </a:rPr>
              <a:t>Các nhược</a:t>
            </a:r>
            <a:r>
              <a:rPr sz="2000" spc="-45" dirty="0">
                <a:latin typeface="Arial"/>
                <a:cs typeface="Arial"/>
              </a:rPr>
              <a:t> </a:t>
            </a:r>
            <a:r>
              <a:rPr sz="2000" dirty="0">
                <a:latin typeface="Arial"/>
                <a:cs typeface="Arial"/>
              </a:rPr>
              <a:t>điểm</a:t>
            </a: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Chi </a:t>
            </a:r>
            <a:r>
              <a:rPr sz="2000" spc="-5" dirty="0">
                <a:latin typeface="Arial"/>
                <a:cs typeface="Arial"/>
              </a:rPr>
              <a:t>phí </a:t>
            </a:r>
            <a:r>
              <a:rPr sz="2000" dirty="0">
                <a:latin typeface="Arial"/>
                <a:cs typeface="Arial"/>
              </a:rPr>
              <a:t>cao (thời </a:t>
            </a:r>
            <a:r>
              <a:rPr sz="2000" spc="-5" dirty="0">
                <a:latin typeface="Arial"/>
                <a:cs typeface="Arial"/>
              </a:rPr>
              <a:t>gian, </a:t>
            </a:r>
            <a:r>
              <a:rPr sz="2000" dirty="0">
                <a:latin typeface="Arial"/>
                <a:cs typeface="Arial"/>
              </a:rPr>
              <a:t>nguồn lực, tiền bạc) </a:t>
            </a:r>
            <a:r>
              <a:rPr sz="2000" spc="-5" dirty="0">
                <a:latin typeface="Arial"/>
                <a:cs typeface="Arial"/>
              </a:rPr>
              <a:t>để áp</a:t>
            </a:r>
            <a:r>
              <a:rPr sz="2000" spc="-190" dirty="0">
                <a:latin typeface="Arial"/>
                <a:cs typeface="Arial"/>
              </a:rPr>
              <a:t> </a:t>
            </a:r>
            <a:r>
              <a:rPr sz="2000" spc="-5" dirty="0">
                <a:latin typeface="Arial"/>
                <a:cs typeface="Arial"/>
              </a:rPr>
              <a:t>dụng</a:t>
            </a:r>
            <a:endParaRPr sz="2000" dirty="0">
              <a:latin typeface="Arial"/>
              <a:cs typeface="Arial"/>
            </a:endParaRPr>
          </a:p>
          <a:p>
            <a:pPr marL="683260" marR="563245" lvl="1" indent="-327025">
              <a:spcBef>
                <a:spcPts val="480"/>
              </a:spcBef>
              <a:buClr>
                <a:srgbClr val="3A812E"/>
              </a:buClr>
              <a:buSzPct val="60000"/>
              <a:buFont typeface="Wingdings"/>
              <a:buChar char=""/>
              <a:tabLst>
                <a:tab pos="683260" algn="l"/>
                <a:tab pos="683895" algn="l"/>
              </a:tabLst>
            </a:pPr>
            <a:r>
              <a:rPr sz="2000" dirty="0">
                <a:latin typeface="Arial"/>
                <a:cs typeface="Arial"/>
              </a:rPr>
              <a:t>Việc </a:t>
            </a:r>
            <a:r>
              <a:rPr sz="2000" spc="-5" dirty="0">
                <a:latin typeface="Arial"/>
                <a:cs typeface="Arial"/>
              </a:rPr>
              <a:t>phân tích </a:t>
            </a:r>
            <a:r>
              <a:rPr sz="2000" dirty="0">
                <a:latin typeface="Arial"/>
                <a:cs typeface="Arial"/>
              </a:rPr>
              <a:t>rủi ro (risk </a:t>
            </a:r>
            <a:r>
              <a:rPr sz="2000" spc="-5" dirty="0">
                <a:latin typeface="Arial"/>
                <a:cs typeface="Arial"/>
              </a:rPr>
              <a:t>analysis) đòi hỏi </a:t>
            </a:r>
            <a:r>
              <a:rPr sz="2000" dirty="0">
                <a:latin typeface="Arial"/>
                <a:cs typeface="Arial"/>
              </a:rPr>
              <a:t>kỹ </a:t>
            </a:r>
            <a:r>
              <a:rPr sz="2000" spc="-5" dirty="0">
                <a:latin typeface="Arial"/>
                <a:cs typeface="Arial"/>
              </a:rPr>
              <a:t>năng </a:t>
            </a:r>
            <a:r>
              <a:rPr sz="2000" dirty="0">
                <a:latin typeface="Arial"/>
                <a:cs typeface="Arial"/>
              </a:rPr>
              <a:t>và kinh  </a:t>
            </a:r>
            <a:r>
              <a:rPr sz="2000" spc="-5" dirty="0">
                <a:latin typeface="Arial"/>
                <a:cs typeface="Arial"/>
              </a:rPr>
              <a:t>nghiệm</a:t>
            </a:r>
            <a:r>
              <a:rPr sz="2000" spc="-25" dirty="0">
                <a:latin typeface="Arial"/>
                <a:cs typeface="Arial"/>
              </a:rPr>
              <a:t> </a:t>
            </a:r>
            <a:r>
              <a:rPr sz="2000" dirty="0">
                <a:latin typeface="Arial"/>
                <a:cs typeface="Arial"/>
              </a:rPr>
              <a:t>cao</a:t>
            </a: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Thành công của dự án phụ thuộc rất </a:t>
            </a:r>
            <a:r>
              <a:rPr sz="2000" spc="-5" dirty="0">
                <a:latin typeface="Arial"/>
                <a:cs typeface="Arial"/>
              </a:rPr>
              <a:t>nhiều vào giai đoạn</a:t>
            </a:r>
            <a:r>
              <a:rPr sz="2000" spc="-155" dirty="0">
                <a:latin typeface="Arial"/>
                <a:cs typeface="Arial"/>
              </a:rPr>
              <a:t> </a:t>
            </a:r>
            <a:r>
              <a:rPr sz="2000" spc="-5" dirty="0">
                <a:latin typeface="Arial"/>
                <a:cs typeface="Arial"/>
              </a:rPr>
              <a:t>phân</a:t>
            </a:r>
            <a:endParaRPr sz="2000" dirty="0">
              <a:latin typeface="Arial"/>
              <a:cs typeface="Arial"/>
            </a:endParaRPr>
          </a:p>
          <a:p>
            <a:pPr marL="683260"/>
            <a:r>
              <a:rPr sz="2000" spc="-5" dirty="0">
                <a:latin typeface="Arial"/>
                <a:cs typeface="Arial"/>
              </a:rPr>
              <a:t>tích </a:t>
            </a:r>
            <a:r>
              <a:rPr sz="2000" dirty="0">
                <a:latin typeface="Arial"/>
                <a:cs typeface="Arial"/>
              </a:rPr>
              <a:t>rủi ro (risk</a:t>
            </a:r>
            <a:r>
              <a:rPr sz="2000" spc="-85" dirty="0">
                <a:latin typeface="Arial"/>
                <a:cs typeface="Arial"/>
              </a:rPr>
              <a:t> </a:t>
            </a:r>
            <a:r>
              <a:rPr sz="2000" spc="-5" dirty="0">
                <a:latin typeface="Arial"/>
                <a:cs typeface="Arial"/>
              </a:rPr>
              <a:t>analysis)</a:t>
            </a:r>
            <a:endParaRPr sz="2000" dirty="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Không </a:t>
            </a:r>
            <a:r>
              <a:rPr sz="2000" spc="-5" dirty="0">
                <a:latin typeface="Arial"/>
                <a:cs typeface="Arial"/>
              </a:rPr>
              <a:t>phù </a:t>
            </a:r>
            <a:r>
              <a:rPr sz="2000" dirty="0">
                <a:latin typeface="Arial"/>
                <a:cs typeface="Arial"/>
              </a:rPr>
              <a:t>hợp cho các dự </a:t>
            </a:r>
            <a:r>
              <a:rPr sz="2000" spc="-5" dirty="0">
                <a:latin typeface="Arial"/>
                <a:cs typeface="Arial"/>
              </a:rPr>
              <a:t>án</a:t>
            </a:r>
            <a:r>
              <a:rPr sz="2000" spc="-125" dirty="0">
                <a:latin typeface="Arial"/>
                <a:cs typeface="Arial"/>
              </a:rPr>
              <a:t> </a:t>
            </a:r>
            <a:r>
              <a:rPr sz="2000" spc="-5" dirty="0">
                <a:latin typeface="Arial"/>
                <a:cs typeface="Arial"/>
              </a:rPr>
              <a:t>nhỏ</a:t>
            </a:r>
            <a:endParaRPr sz="2000" dirty="0">
              <a:latin typeface="Arial"/>
              <a:cs typeface="Arial"/>
            </a:endParaRPr>
          </a:p>
        </p:txBody>
      </p:sp>
      <p:sp>
        <p:nvSpPr>
          <p:cNvPr id="8" name="object 8"/>
          <p:cNvSpPr txBox="1">
            <a:spLocks noGrp="1"/>
          </p:cNvSpPr>
          <p:nvPr>
            <p:ph type="sldNum" sz="quarter" idx="4294967295"/>
          </p:nvPr>
        </p:nvSpPr>
        <p:spPr>
          <a:xfrm>
            <a:off x="9937751" y="6470120"/>
            <a:ext cx="5778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29</a:t>
            </a:fld>
            <a:endParaRPr spc="-40" dirty="0"/>
          </a:p>
        </p:txBody>
      </p:sp>
    </p:spTree>
    <p:extLst>
      <p:ext uri="{BB962C8B-B14F-4D97-AF65-F5344CB8AC3E}">
        <p14:creationId xmlns:p14="http://schemas.microsoft.com/office/powerpoint/2010/main" val="37189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613630"/>
          </a:xfrm>
          <a:prstGeom prst="rect">
            <a:avLst/>
          </a:prstGeom>
          <a:ln w="19811">
            <a:solidFill>
              <a:srgbClr val="CC9900"/>
            </a:solidFill>
          </a:ln>
        </p:spPr>
        <p:txBody>
          <a:bodyPr vert="horz" wrap="square" lIns="0" tIns="59055" rIns="0" bIns="0" rtlCol="0" anchor="t">
            <a:spAutoFit/>
          </a:bodyPr>
          <a:lstStyle/>
          <a:p>
            <a:pPr marL="90170">
              <a:spcBef>
                <a:spcPts val="465"/>
              </a:spcBef>
            </a:pPr>
            <a:r>
              <a:rPr spc="-95" dirty="0">
                <a:latin typeface="Times New Roman"/>
                <a:cs typeface="Times New Roman"/>
              </a:rPr>
              <a:t>Gi</a:t>
            </a:r>
            <a:r>
              <a:rPr spc="-95" dirty="0">
                <a:latin typeface="Arial"/>
                <a:cs typeface="Arial"/>
              </a:rPr>
              <a:t>ớ</a:t>
            </a:r>
            <a:r>
              <a:rPr spc="-95" dirty="0">
                <a:latin typeface="Times New Roman"/>
                <a:cs typeface="Times New Roman"/>
              </a:rPr>
              <a:t>i </a:t>
            </a:r>
            <a:r>
              <a:rPr spc="-80" dirty="0">
                <a:latin typeface="Times New Roman"/>
                <a:cs typeface="Times New Roman"/>
              </a:rPr>
              <a:t>thi</a:t>
            </a:r>
            <a:r>
              <a:rPr spc="-80" dirty="0">
                <a:latin typeface="Arial"/>
                <a:cs typeface="Arial"/>
              </a:rPr>
              <a:t>ệ</a:t>
            </a:r>
            <a:r>
              <a:rPr spc="-80" dirty="0">
                <a:latin typeface="Times New Roman"/>
                <a:cs typeface="Times New Roman"/>
              </a:rPr>
              <a:t>u </a:t>
            </a:r>
            <a:r>
              <a:rPr spc="-180" dirty="0">
                <a:latin typeface="Times New Roman"/>
                <a:cs typeface="Times New Roman"/>
              </a:rPr>
              <a:t>v</a:t>
            </a:r>
            <a:r>
              <a:rPr spc="-180" dirty="0">
                <a:latin typeface="Arial"/>
                <a:cs typeface="Arial"/>
              </a:rPr>
              <a:t>ề </a:t>
            </a:r>
            <a:r>
              <a:rPr spc="-125" dirty="0">
                <a:latin typeface="Times New Roman"/>
                <a:cs typeface="Times New Roman"/>
              </a:rPr>
              <a:t>quy </a:t>
            </a:r>
            <a:r>
              <a:rPr spc="-15" dirty="0">
                <a:latin typeface="Times New Roman"/>
                <a:cs typeface="Times New Roman"/>
              </a:rPr>
              <a:t>trình </a:t>
            </a:r>
            <a:r>
              <a:rPr spc="-5" dirty="0">
                <a:latin typeface="Times New Roman"/>
                <a:cs typeface="Times New Roman"/>
              </a:rPr>
              <a:t>phát </a:t>
            </a:r>
            <a:r>
              <a:rPr spc="-75" dirty="0">
                <a:latin typeface="Times New Roman"/>
                <a:cs typeface="Times New Roman"/>
              </a:rPr>
              <a:t>tri</a:t>
            </a:r>
            <a:r>
              <a:rPr spc="-75" dirty="0">
                <a:latin typeface="Arial"/>
                <a:cs typeface="Arial"/>
              </a:rPr>
              <a:t>ể</a:t>
            </a:r>
            <a:r>
              <a:rPr spc="-75" dirty="0">
                <a:latin typeface="Times New Roman"/>
                <a:cs typeface="Times New Roman"/>
              </a:rPr>
              <a:t>n </a:t>
            </a:r>
            <a:r>
              <a:rPr spc="-40" dirty="0">
                <a:latin typeface="Times New Roman"/>
                <a:cs typeface="Times New Roman"/>
              </a:rPr>
              <a:t>ph</a:t>
            </a:r>
            <a:r>
              <a:rPr spc="-40" dirty="0">
                <a:latin typeface="Arial"/>
                <a:cs typeface="Arial"/>
              </a:rPr>
              <a:t>ầ</a:t>
            </a:r>
            <a:r>
              <a:rPr spc="-40" dirty="0">
                <a:latin typeface="Times New Roman"/>
                <a:cs typeface="Times New Roman"/>
              </a:rPr>
              <a:t>n</a:t>
            </a:r>
            <a:r>
              <a:rPr spc="440" dirty="0">
                <a:latin typeface="Times New Roman"/>
                <a:cs typeface="Times New Roman"/>
              </a:rPr>
              <a:t> </a:t>
            </a:r>
            <a:r>
              <a:rPr spc="-105" dirty="0">
                <a:latin typeface="Times New Roman"/>
                <a:cs typeface="Times New Roman"/>
              </a:rPr>
              <a:t>m</a:t>
            </a:r>
            <a:r>
              <a:rPr spc="-105" dirty="0">
                <a:latin typeface="Arial"/>
                <a:cs typeface="Arial"/>
              </a:rPr>
              <a:t>ề</a:t>
            </a:r>
            <a:r>
              <a:rPr spc="-105" dirty="0">
                <a:latin typeface="Times New Roman"/>
                <a:cs typeface="Times New Roman"/>
              </a:rPr>
              <a:t>m</a:t>
            </a:r>
            <a:endParaRPr>
              <a:latin typeface="Times New Roman"/>
              <a:cs typeface="Times New Roman"/>
            </a:endParaRPr>
          </a:p>
        </p:txBody>
      </p:sp>
      <p:sp>
        <p:nvSpPr>
          <p:cNvPr id="3" name="object 3"/>
          <p:cNvSpPr txBox="1"/>
          <p:nvPr/>
        </p:nvSpPr>
        <p:spPr>
          <a:xfrm>
            <a:off x="2059940" y="1623187"/>
            <a:ext cx="7995284" cy="2769235"/>
          </a:xfrm>
          <a:prstGeom prst="rect">
            <a:avLst/>
          </a:prstGeom>
        </p:spPr>
        <p:txBody>
          <a:bodyPr vert="horz" wrap="square" lIns="0" tIns="12700" rIns="0" bIns="0" rtlCol="0">
            <a:spAutoFit/>
          </a:bodyPr>
          <a:lstStyle/>
          <a:p>
            <a:pPr marL="355600" marR="5080" indent="-342900">
              <a:spcBef>
                <a:spcPts val="100"/>
              </a:spcBef>
              <a:buClr>
                <a:srgbClr val="CC9900"/>
              </a:buClr>
              <a:buSzPct val="65000"/>
              <a:buFont typeface="Wingdings"/>
              <a:buChar char="◼"/>
              <a:tabLst>
                <a:tab pos="354965" algn="l"/>
                <a:tab pos="355600" algn="l"/>
              </a:tabLst>
            </a:pPr>
            <a:r>
              <a:rPr sz="3000" dirty="0">
                <a:latin typeface="Arial"/>
                <a:cs typeface="Arial"/>
              </a:rPr>
              <a:t>Định </a:t>
            </a:r>
            <a:r>
              <a:rPr sz="3000" spc="-5" dirty="0">
                <a:latin typeface="Arial"/>
                <a:cs typeface="Arial"/>
              </a:rPr>
              <a:t>nghĩa </a:t>
            </a:r>
            <a:r>
              <a:rPr sz="3000" dirty="0">
                <a:latin typeface="Arial"/>
                <a:cs typeface="Arial"/>
              </a:rPr>
              <a:t>về Quy trình </a:t>
            </a:r>
            <a:r>
              <a:rPr sz="3000" spc="-5" dirty="0">
                <a:latin typeface="Arial"/>
                <a:cs typeface="Arial"/>
              </a:rPr>
              <a:t>phát </a:t>
            </a:r>
            <a:r>
              <a:rPr sz="3000" dirty="0">
                <a:latin typeface="Arial"/>
                <a:cs typeface="Arial"/>
              </a:rPr>
              <a:t>triển </a:t>
            </a:r>
            <a:r>
              <a:rPr sz="3000" spc="-5" dirty="0">
                <a:latin typeface="Arial"/>
                <a:cs typeface="Arial"/>
              </a:rPr>
              <a:t>phần </a:t>
            </a:r>
            <a:r>
              <a:rPr sz="3000" spc="-420" dirty="0">
                <a:latin typeface="Arial"/>
                <a:cs typeface="Arial"/>
              </a:rPr>
              <a:t>mềm  </a:t>
            </a:r>
            <a:r>
              <a:rPr sz="3000" dirty="0">
                <a:latin typeface="Arial"/>
                <a:cs typeface="Arial"/>
              </a:rPr>
              <a:t>(PTPM)</a:t>
            </a:r>
            <a:endParaRPr sz="3000">
              <a:latin typeface="Arial"/>
              <a:cs typeface="Arial"/>
            </a:endParaRPr>
          </a:p>
          <a:p>
            <a:pPr marL="355600" marR="235585" indent="-342900">
              <a:spcBef>
                <a:spcPts val="1800"/>
              </a:spcBef>
              <a:buClr>
                <a:srgbClr val="CC9900"/>
              </a:buClr>
              <a:buSzPct val="65000"/>
              <a:buFont typeface="Wingdings"/>
              <a:buChar char="◼"/>
              <a:tabLst>
                <a:tab pos="354965" algn="l"/>
                <a:tab pos="355600" algn="l"/>
              </a:tabLst>
            </a:pPr>
            <a:r>
              <a:rPr sz="3000" dirty="0">
                <a:latin typeface="Arial"/>
                <a:cs typeface="Arial"/>
              </a:rPr>
              <a:t>Một số </a:t>
            </a:r>
            <a:r>
              <a:rPr sz="3000" spc="-5" dirty="0">
                <a:latin typeface="Arial"/>
                <a:cs typeface="Arial"/>
              </a:rPr>
              <a:t>quy </a:t>
            </a:r>
            <a:r>
              <a:rPr sz="3000" dirty="0">
                <a:latin typeface="Arial"/>
                <a:cs typeface="Arial"/>
              </a:rPr>
              <a:t>trình </a:t>
            </a:r>
            <a:r>
              <a:rPr sz="3000" spc="-5" dirty="0">
                <a:latin typeface="Arial"/>
                <a:cs typeface="Arial"/>
              </a:rPr>
              <a:t>phát </a:t>
            </a:r>
            <a:r>
              <a:rPr sz="3000" dirty="0">
                <a:latin typeface="Arial"/>
                <a:cs typeface="Arial"/>
              </a:rPr>
              <a:t>triển </a:t>
            </a:r>
            <a:r>
              <a:rPr sz="3000" spc="-5" dirty="0">
                <a:latin typeface="Arial"/>
                <a:cs typeface="Arial"/>
              </a:rPr>
              <a:t>phần </a:t>
            </a:r>
            <a:r>
              <a:rPr sz="3000" dirty="0">
                <a:latin typeface="Arial"/>
                <a:cs typeface="Arial"/>
              </a:rPr>
              <a:t>mềm </a:t>
            </a:r>
            <a:r>
              <a:rPr sz="3000" spc="-260" dirty="0">
                <a:latin typeface="Arial"/>
                <a:cs typeface="Arial"/>
              </a:rPr>
              <a:t>thông  </a:t>
            </a:r>
            <a:r>
              <a:rPr sz="3000" dirty="0">
                <a:latin typeface="Arial"/>
                <a:cs typeface="Arial"/>
              </a:rPr>
              <a:t>dụng</a:t>
            </a:r>
            <a:endParaRPr sz="3000">
              <a:latin typeface="Arial"/>
              <a:cs typeface="Arial"/>
            </a:endParaRPr>
          </a:p>
          <a:p>
            <a:pPr marL="355600" indent="-342900">
              <a:spcBef>
                <a:spcPts val="1805"/>
              </a:spcBef>
              <a:buClr>
                <a:srgbClr val="CC9900"/>
              </a:buClr>
              <a:buSzPct val="65000"/>
              <a:buFont typeface="Wingdings"/>
              <a:buChar char="◼"/>
              <a:tabLst>
                <a:tab pos="354965" algn="l"/>
                <a:tab pos="355600" algn="l"/>
              </a:tabLst>
            </a:pPr>
            <a:r>
              <a:rPr sz="3000" dirty="0">
                <a:latin typeface="Arial"/>
                <a:cs typeface="Arial"/>
              </a:rPr>
              <a:t>Quy trình</a:t>
            </a:r>
            <a:r>
              <a:rPr sz="3000" spc="15" dirty="0">
                <a:latin typeface="Arial"/>
                <a:cs typeface="Arial"/>
              </a:rPr>
              <a:t> </a:t>
            </a:r>
            <a:r>
              <a:rPr sz="3000" dirty="0">
                <a:latin typeface="Arial"/>
                <a:cs typeface="Arial"/>
              </a:rPr>
              <a:t>RUP</a:t>
            </a:r>
            <a:endParaRPr sz="300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3</a:t>
            </a:fld>
            <a:endParaRPr spc="-40" dirty="0"/>
          </a:p>
        </p:txBody>
      </p:sp>
    </p:spTree>
    <p:extLst>
      <p:ext uri="{BB962C8B-B14F-4D97-AF65-F5344CB8AC3E}">
        <p14:creationId xmlns:p14="http://schemas.microsoft.com/office/powerpoint/2010/main" val="12559872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95" dirty="0">
                <a:latin typeface="Times New Roman"/>
                <a:cs typeface="Times New Roman"/>
              </a:rPr>
              <a:t>xo</a:t>
            </a:r>
            <a:r>
              <a:rPr sz="4200" spc="-95" dirty="0">
                <a:latin typeface="Arial"/>
                <a:cs typeface="Arial"/>
              </a:rPr>
              <a:t>ắ</a:t>
            </a:r>
            <a:r>
              <a:rPr sz="4200" spc="-95" dirty="0">
                <a:latin typeface="Times New Roman"/>
                <a:cs typeface="Times New Roman"/>
              </a:rPr>
              <a:t>n </a:t>
            </a:r>
            <a:r>
              <a:rPr sz="4200" spc="-114" dirty="0">
                <a:latin typeface="Arial"/>
                <a:cs typeface="Arial"/>
              </a:rPr>
              <a:t>ố</a:t>
            </a:r>
            <a:r>
              <a:rPr sz="4200" spc="-114" dirty="0">
                <a:latin typeface="Times New Roman"/>
                <a:cs typeface="Times New Roman"/>
              </a:rPr>
              <a:t>c </a:t>
            </a:r>
            <a:r>
              <a:rPr sz="4200" spc="-150" dirty="0">
                <a:latin typeface="Times New Roman"/>
                <a:cs typeface="Times New Roman"/>
              </a:rPr>
              <a:t>(Spiral</a:t>
            </a:r>
            <a:r>
              <a:rPr sz="4200" spc="27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059940" y="1553229"/>
            <a:ext cx="8053070" cy="3302827"/>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sz="2400" dirty="0">
                <a:latin typeface="Arial"/>
                <a:cs typeface="Arial"/>
              </a:rPr>
              <a:t>Khi </a:t>
            </a:r>
            <a:r>
              <a:rPr sz="2400" spc="-5" dirty="0">
                <a:latin typeface="Arial"/>
                <a:cs typeface="Arial"/>
              </a:rPr>
              <a:t>nào nên dùng </a:t>
            </a:r>
            <a:r>
              <a:rPr sz="2400" dirty="0">
                <a:latin typeface="Arial"/>
                <a:cs typeface="Arial"/>
              </a:rPr>
              <a:t>mô </a:t>
            </a:r>
            <a:r>
              <a:rPr sz="2400" spc="-5" dirty="0">
                <a:latin typeface="Arial"/>
                <a:cs typeface="Arial"/>
              </a:rPr>
              <a:t>hình xoắn</a:t>
            </a:r>
            <a:r>
              <a:rPr sz="2400" spc="70" dirty="0">
                <a:latin typeface="Arial"/>
                <a:cs typeface="Arial"/>
              </a:rPr>
              <a:t> </a:t>
            </a:r>
            <a:r>
              <a:rPr sz="2400" spc="-5" dirty="0">
                <a:latin typeface="Arial"/>
                <a:cs typeface="Arial"/>
              </a:rPr>
              <a:t>ốc?</a:t>
            </a:r>
            <a:endParaRPr sz="2400">
              <a:latin typeface="Arial"/>
              <a:cs typeface="Arial"/>
            </a:endParaRPr>
          </a:p>
          <a:p>
            <a:pPr marL="683260" marR="5080" lvl="1" indent="-327025">
              <a:spcBef>
                <a:spcPts val="480"/>
              </a:spcBef>
              <a:buClr>
                <a:srgbClr val="3A812E"/>
              </a:buClr>
              <a:buSzPct val="60000"/>
              <a:buFont typeface="Wingdings"/>
              <a:buChar char=""/>
              <a:tabLst>
                <a:tab pos="683260" algn="l"/>
                <a:tab pos="683895" algn="l"/>
              </a:tabLst>
            </a:pPr>
            <a:r>
              <a:rPr sz="2000" b="1" spc="-5" dirty="0">
                <a:latin typeface="Arial"/>
                <a:cs typeface="Arial"/>
              </a:rPr>
              <a:t>Khi </a:t>
            </a:r>
            <a:r>
              <a:rPr sz="2000" b="1" spc="-10" dirty="0">
                <a:latin typeface="Arial"/>
                <a:cs typeface="Arial"/>
              </a:rPr>
              <a:t>việc </a:t>
            </a:r>
            <a:r>
              <a:rPr sz="2000" b="1" dirty="0">
                <a:latin typeface="Arial"/>
                <a:cs typeface="Arial"/>
              </a:rPr>
              <a:t>đánh </a:t>
            </a:r>
            <a:r>
              <a:rPr sz="2000" b="1" spc="-5" dirty="0">
                <a:latin typeface="Arial"/>
                <a:cs typeface="Arial"/>
              </a:rPr>
              <a:t>giá </a:t>
            </a:r>
            <a:r>
              <a:rPr sz="2000" b="1" dirty="0">
                <a:latin typeface="Arial"/>
                <a:cs typeface="Arial"/>
              </a:rPr>
              <a:t>(phân tích) </a:t>
            </a:r>
            <a:r>
              <a:rPr sz="2000" b="1" spc="-5" dirty="0">
                <a:latin typeface="Arial"/>
                <a:cs typeface="Arial"/>
              </a:rPr>
              <a:t>các chi </a:t>
            </a:r>
            <a:r>
              <a:rPr sz="2000" b="1" dirty="0">
                <a:latin typeface="Arial"/>
                <a:cs typeface="Arial"/>
              </a:rPr>
              <a:t>phí </a:t>
            </a:r>
            <a:r>
              <a:rPr sz="2000" b="1" spc="-15" dirty="0">
                <a:latin typeface="Arial"/>
                <a:cs typeface="Arial"/>
              </a:rPr>
              <a:t>và </a:t>
            </a:r>
            <a:r>
              <a:rPr sz="2000" b="1" spc="-5" dirty="0">
                <a:latin typeface="Arial"/>
                <a:cs typeface="Arial"/>
              </a:rPr>
              <a:t>các rủi ro là </a:t>
            </a:r>
            <a:r>
              <a:rPr sz="2000" b="1" dirty="0">
                <a:latin typeface="Arial"/>
                <a:cs typeface="Arial"/>
              </a:rPr>
              <a:t>quan  trọng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spc="-5" dirty="0">
                <a:latin typeface="Arial"/>
                <a:cs typeface="Arial"/>
              </a:rPr>
              <a:t>Đối với </a:t>
            </a:r>
            <a:r>
              <a:rPr sz="2000" dirty="0">
                <a:latin typeface="Arial"/>
                <a:cs typeface="Arial"/>
              </a:rPr>
              <a:t>các dự án có độ rủi ro trung </a:t>
            </a:r>
            <a:r>
              <a:rPr sz="2000" spc="-5" dirty="0">
                <a:latin typeface="Arial"/>
                <a:cs typeface="Arial"/>
              </a:rPr>
              <a:t>bình </a:t>
            </a:r>
            <a:r>
              <a:rPr sz="2000" dirty="0">
                <a:latin typeface="Arial"/>
                <a:cs typeface="Arial"/>
              </a:rPr>
              <a:t>đến</a:t>
            </a:r>
            <a:r>
              <a:rPr sz="2000" spc="-165" dirty="0">
                <a:latin typeface="Arial"/>
                <a:cs typeface="Arial"/>
              </a:rPr>
              <a:t> </a:t>
            </a:r>
            <a:r>
              <a:rPr sz="2000" dirty="0">
                <a:latin typeface="Arial"/>
                <a:cs typeface="Arial"/>
              </a:rPr>
              <a:t>cao</a:t>
            </a:r>
            <a:endParaRPr sz="20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Các người sử </a:t>
            </a:r>
            <a:r>
              <a:rPr sz="2000" spc="-5" dirty="0">
                <a:latin typeface="Arial"/>
                <a:cs typeface="Arial"/>
              </a:rPr>
              <a:t>dụng </a:t>
            </a:r>
            <a:r>
              <a:rPr sz="2000" dirty="0">
                <a:latin typeface="Arial"/>
                <a:cs typeface="Arial"/>
              </a:rPr>
              <a:t>không chắc chắn về các </a:t>
            </a:r>
            <a:r>
              <a:rPr sz="2000" spc="-5" dirty="0">
                <a:latin typeface="Arial"/>
                <a:cs typeface="Arial"/>
              </a:rPr>
              <a:t>nhu </a:t>
            </a:r>
            <a:r>
              <a:rPr sz="2000" dirty="0">
                <a:latin typeface="Arial"/>
                <a:cs typeface="Arial"/>
              </a:rPr>
              <a:t>cầu của</a:t>
            </a:r>
            <a:r>
              <a:rPr sz="2000" spc="-240" dirty="0">
                <a:latin typeface="Arial"/>
                <a:cs typeface="Arial"/>
              </a:rPr>
              <a:t> </a:t>
            </a:r>
            <a:r>
              <a:rPr sz="2000" spc="-5" dirty="0">
                <a:latin typeface="Arial"/>
                <a:cs typeface="Arial"/>
              </a:rPr>
              <a:t>họ</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Các yêu cầu </a:t>
            </a:r>
            <a:r>
              <a:rPr sz="2000" spc="-5" dirty="0">
                <a:latin typeface="Arial"/>
                <a:cs typeface="Arial"/>
              </a:rPr>
              <a:t>phần </a:t>
            </a:r>
            <a:r>
              <a:rPr sz="2000" dirty="0">
                <a:latin typeface="Arial"/>
                <a:cs typeface="Arial"/>
              </a:rPr>
              <a:t>mềm </a:t>
            </a:r>
            <a:r>
              <a:rPr sz="2000" spc="-5" dirty="0">
                <a:latin typeface="Arial"/>
                <a:cs typeface="Arial"/>
              </a:rPr>
              <a:t>phức </a:t>
            </a:r>
            <a:r>
              <a:rPr sz="2000" dirty="0">
                <a:latin typeface="Arial"/>
                <a:cs typeface="Arial"/>
              </a:rPr>
              <a:t>tạp và</a:t>
            </a:r>
            <a:r>
              <a:rPr sz="2000" spc="-150" dirty="0">
                <a:latin typeface="Arial"/>
                <a:cs typeface="Arial"/>
              </a:rPr>
              <a:t> </a:t>
            </a:r>
            <a:r>
              <a:rPr sz="2000" spc="-5" dirty="0">
                <a:latin typeface="Arial"/>
                <a:cs typeface="Arial"/>
              </a:rPr>
              <a:t>lớn</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Cần </a:t>
            </a:r>
            <a:r>
              <a:rPr sz="2000" spc="-5" dirty="0">
                <a:latin typeface="Arial"/>
                <a:cs typeface="Arial"/>
              </a:rPr>
              <a:t>phát </a:t>
            </a:r>
            <a:r>
              <a:rPr sz="2000" dirty="0">
                <a:latin typeface="Arial"/>
                <a:cs typeface="Arial"/>
              </a:rPr>
              <a:t>triển một </a:t>
            </a:r>
            <a:r>
              <a:rPr sz="2000" spc="-5" dirty="0">
                <a:latin typeface="Arial"/>
                <a:cs typeface="Arial"/>
              </a:rPr>
              <a:t>dòng </a:t>
            </a:r>
            <a:r>
              <a:rPr sz="2000" dirty="0">
                <a:latin typeface="Arial"/>
                <a:cs typeface="Arial"/>
              </a:rPr>
              <a:t>sản phẩm mới (New product</a:t>
            </a:r>
            <a:r>
              <a:rPr sz="2000" spc="-225" dirty="0">
                <a:latin typeface="Arial"/>
                <a:cs typeface="Arial"/>
              </a:rPr>
              <a:t> </a:t>
            </a:r>
            <a:r>
              <a:rPr sz="2000" spc="-5" dirty="0">
                <a:latin typeface="Arial"/>
                <a:cs typeface="Arial"/>
              </a:rPr>
              <a:t>line)</a:t>
            </a:r>
            <a:endParaRPr sz="2000">
              <a:latin typeface="Arial"/>
              <a:cs typeface="Arial"/>
            </a:endParaRPr>
          </a:p>
          <a:p>
            <a:pPr marL="683260" marR="112395" lvl="1" indent="-327025">
              <a:spcBef>
                <a:spcPts val="480"/>
              </a:spcBef>
              <a:buClr>
                <a:srgbClr val="3A812E"/>
              </a:buClr>
              <a:buSzPct val="60000"/>
              <a:buFont typeface="Wingdings"/>
              <a:buChar char=""/>
              <a:tabLst>
                <a:tab pos="683260" algn="l"/>
                <a:tab pos="683895" algn="l"/>
              </a:tabLst>
            </a:pPr>
            <a:r>
              <a:rPr sz="2000" dirty="0">
                <a:latin typeface="Arial"/>
                <a:cs typeface="Arial"/>
              </a:rPr>
              <a:t>Mong muốn có các thay </a:t>
            </a:r>
            <a:r>
              <a:rPr sz="2000" spc="-5" dirty="0">
                <a:latin typeface="Arial"/>
                <a:cs typeface="Arial"/>
              </a:rPr>
              <a:t>đổi quan </a:t>
            </a:r>
            <a:r>
              <a:rPr sz="2000" dirty="0">
                <a:latin typeface="Arial"/>
                <a:cs typeface="Arial"/>
              </a:rPr>
              <a:t>trọng (cần </a:t>
            </a:r>
            <a:r>
              <a:rPr sz="2000" spc="-5" dirty="0">
                <a:latin typeface="Arial"/>
                <a:cs typeface="Arial"/>
              </a:rPr>
              <a:t>nghiên </a:t>
            </a:r>
            <a:r>
              <a:rPr sz="2000" dirty="0">
                <a:latin typeface="Arial"/>
                <a:cs typeface="Arial"/>
              </a:rPr>
              <a:t>cứu và</a:t>
            </a:r>
            <a:r>
              <a:rPr sz="2000" spc="-200" dirty="0">
                <a:latin typeface="Arial"/>
                <a:cs typeface="Arial"/>
              </a:rPr>
              <a:t> </a:t>
            </a:r>
            <a:r>
              <a:rPr sz="2000" dirty="0">
                <a:latin typeface="Arial"/>
                <a:cs typeface="Arial"/>
              </a:rPr>
              <a:t>khảo  sát cẩn</a:t>
            </a:r>
            <a:r>
              <a:rPr sz="2000" spc="-55" dirty="0">
                <a:latin typeface="Arial"/>
                <a:cs typeface="Arial"/>
              </a:rPr>
              <a:t> </a:t>
            </a:r>
            <a:r>
              <a:rPr sz="2000" dirty="0">
                <a:latin typeface="Arial"/>
                <a:cs typeface="Arial"/>
              </a:rPr>
              <a:t>thận)</a:t>
            </a:r>
            <a:endParaRPr sz="2000">
              <a:latin typeface="Arial"/>
              <a:cs typeface="Arial"/>
            </a:endParaRPr>
          </a:p>
        </p:txBody>
      </p:sp>
      <p:sp>
        <p:nvSpPr>
          <p:cNvPr id="8" name="object 8"/>
          <p:cNvSpPr txBox="1">
            <a:spLocks noGrp="1"/>
          </p:cNvSpPr>
          <p:nvPr>
            <p:ph type="sldNum" sz="quarter" idx="4294967295"/>
          </p:nvPr>
        </p:nvSpPr>
        <p:spPr>
          <a:xfrm>
            <a:off x="9915652" y="6172200"/>
            <a:ext cx="523748"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30</a:t>
            </a:fld>
            <a:endParaRPr spc="-40" dirty="0"/>
          </a:p>
        </p:txBody>
      </p:sp>
    </p:spTree>
    <p:extLst>
      <p:ext uri="{BB962C8B-B14F-4D97-AF65-F5344CB8AC3E}">
        <p14:creationId xmlns:p14="http://schemas.microsoft.com/office/powerpoint/2010/main" val="1325527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dirty="0">
                <a:latin typeface="Times New Roman"/>
                <a:cs typeface="Times New Roman"/>
              </a:rPr>
              <a:t>nhanh </a:t>
            </a:r>
            <a:r>
              <a:rPr sz="4200" spc="-240" dirty="0">
                <a:latin typeface="Times New Roman"/>
                <a:cs typeface="Times New Roman"/>
              </a:rPr>
              <a:t>l</a:t>
            </a:r>
            <a:r>
              <a:rPr sz="4200" spc="-240" dirty="0">
                <a:latin typeface="Arial"/>
                <a:cs typeface="Arial"/>
              </a:rPr>
              <a:t>ẹ </a:t>
            </a:r>
            <a:r>
              <a:rPr sz="4200" spc="-185" dirty="0">
                <a:latin typeface="Times New Roman"/>
                <a:cs typeface="Times New Roman"/>
              </a:rPr>
              <a:t>(Agile</a:t>
            </a:r>
            <a:r>
              <a:rPr sz="4200" spc="165"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4" name="object 4"/>
          <p:cNvSpPr/>
          <p:nvPr/>
        </p:nvSpPr>
        <p:spPr>
          <a:xfrm>
            <a:off x="1810512" y="1380744"/>
            <a:ext cx="8400288" cy="4334256"/>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sldNum" sz="quarter" idx="4294967295"/>
          </p:nvPr>
        </p:nvSpPr>
        <p:spPr>
          <a:xfrm>
            <a:off x="9991091" y="6283532"/>
            <a:ext cx="52450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31</a:t>
            </a:fld>
            <a:endParaRPr spc="-40" dirty="0"/>
          </a:p>
        </p:txBody>
      </p:sp>
    </p:spTree>
    <p:extLst>
      <p:ext uri="{BB962C8B-B14F-4D97-AF65-F5344CB8AC3E}">
        <p14:creationId xmlns:p14="http://schemas.microsoft.com/office/powerpoint/2010/main" val="285783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dirty="0">
                <a:latin typeface="Times New Roman"/>
                <a:cs typeface="Times New Roman"/>
              </a:rPr>
              <a:t>nhanh </a:t>
            </a:r>
            <a:r>
              <a:rPr sz="4200" spc="-240" dirty="0">
                <a:latin typeface="Times New Roman"/>
                <a:cs typeface="Times New Roman"/>
              </a:rPr>
              <a:t>l</a:t>
            </a:r>
            <a:r>
              <a:rPr sz="4200" spc="-240" dirty="0">
                <a:latin typeface="Arial"/>
                <a:cs typeface="Arial"/>
              </a:rPr>
              <a:t>ẹ </a:t>
            </a:r>
            <a:r>
              <a:rPr sz="4200" spc="-185" dirty="0">
                <a:latin typeface="Times New Roman"/>
                <a:cs typeface="Times New Roman"/>
              </a:rPr>
              <a:t>(Agile</a:t>
            </a:r>
            <a:r>
              <a:rPr sz="4200" spc="165"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059941" y="1565884"/>
            <a:ext cx="7896859" cy="4354830"/>
          </a:xfrm>
          <a:prstGeom prst="rect">
            <a:avLst/>
          </a:prstGeom>
        </p:spPr>
        <p:txBody>
          <a:bodyPr vert="horz" wrap="square" lIns="0" tIns="73660" rIns="0" bIns="0" rtlCol="0">
            <a:spAutoFit/>
          </a:bodyPr>
          <a:lstStyle/>
          <a:p>
            <a:pPr marL="355600" indent="-342900">
              <a:spcBef>
                <a:spcPts val="580"/>
              </a:spcBef>
              <a:buClr>
                <a:srgbClr val="CC9900"/>
              </a:buClr>
              <a:buSzPct val="65000"/>
              <a:buFont typeface="Wingdings"/>
              <a:buChar char="◼"/>
              <a:tabLst>
                <a:tab pos="354965" algn="l"/>
                <a:tab pos="355600" algn="l"/>
              </a:tabLst>
            </a:pPr>
            <a:r>
              <a:rPr sz="2000" spc="-5" dirty="0">
                <a:latin typeface="Arial"/>
                <a:cs typeface="Arial"/>
              </a:rPr>
              <a:t>Là </a:t>
            </a:r>
            <a:r>
              <a:rPr sz="2000" dirty="0">
                <a:latin typeface="Arial"/>
                <a:cs typeface="Arial"/>
              </a:rPr>
              <a:t>một kiểu mô </a:t>
            </a:r>
            <a:r>
              <a:rPr sz="2000" spc="-5" dirty="0">
                <a:latin typeface="Arial"/>
                <a:cs typeface="Arial"/>
              </a:rPr>
              <a:t>hình </a:t>
            </a:r>
            <a:r>
              <a:rPr sz="2000" dirty="0">
                <a:latin typeface="Arial"/>
                <a:cs typeface="Arial"/>
              </a:rPr>
              <a:t>tăng cường (incremental) và </a:t>
            </a:r>
            <a:r>
              <a:rPr sz="2000" spc="-5" dirty="0">
                <a:latin typeface="Arial"/>
                <a:cs typeface="Arial"/>
              </a:rPr>
              <a:t>lặp lại</a:t>
            </a:r>
            <a:r>
              <a:rPr sz="2000" spc="-95" dirty="0">
                <a:latin typeface="Arial"/>
                <a:cs typeface="Arial"/>
              </a:rPr>
              <a:t> </a:t>
            </a:r>
            <a:r>
              <a:rPr sz="2000" spc="-5" dirty="0">
                <a:latin typeface="Arial"/>
                <a:cs typeface="Arial"/>
              </a:rPr>
              <a:t>(iterative)</a:t>
            </a:r>
            <a:endParaRPr sz="2000">
              <a:latin typeface="Arial"/>
              <a:cs typeface="Arial"/>
            </a:endParaRPr>
          </a:p>
          <a:p>
            <a:pPr marL="355600" marR="5080" indent="-342900">
              <a:spcBef>
                <a:spcPts val="480"/>
              </a:spcBef>
              <a:buClr>
                <a:srgbClr val="CC9900"/>
              </a:buClr>
              <a:buSzPct val="65000"/>
              <a:buFont typeface="Wingdings"/>
              <a:buChar char="◼"/>
              <a:tabLst>
                <a:tab pos="354965" algn="l"/>
                <a:tab pos="355600" algn="l"/>
              </a:tabLst>
            </a:pPr>
            <a:r>
              <a:rPr sz="2000" spc="5" dirty="0">
                <a:latin typeface="Arial"/>
                <a:cs typeface="Arial"/>
              </a:rPr>
              <a:t>Hệ </a:t>
            </a:r>
            <a:r>
              <a:rPr sz="2000" dirty="0">
                <a:latin typeface="Arial"/>
                <a:cs typeface="Arial"/>
              </a:rPr>
              <a:t>thống phần mềm được phát triển thông qua các vòng phát</a:t>
            </a:r>
            <a:r>
              <a:rPr sz="2000" spc="-170" dirty="0">
                <a:latin typeface="Arial"/>
                <a:cs typeface="Arial"/>
              </a:rPr>
              <a:t> </a:t>
            </a:r>
            <a:r>
              <a:rPr sz="2000" dirty="0">
                <a:latin typeface="Arial"/>
                <a:cs typeface="Arial"/>
              </a:rPr>
              <a:t>triển  nhanh, tăng cường (incremental and rapid</a:t>
            </a:r>
            <a:r>
              <a:rPr sz="2000" spc="-135" dirty="0">
                <a:latin typeface="Arial"/>
                <a:cs typeface="Arial"/>
              </a:rPr>
              <a:t> </a:t>
            </a:r>
            <a:r>
              <a:rPr sz="2000" dirty="0">
                <a:latin typeface="Arial"/>
                <a:cs typeface="Arial"/>
              </a:rPr>
              <a:t>cycles)</a:t>
            </a:r>
            <a:endParaRPr sz="2000">
              <a:latin typeface="Arial"/>
              <a:cs typeface="Arial"/>
            </a:endParaRPr>
          </a:p>
          <a:p>
            <a:pPr marL="355600" marR="374650" indent="-342900">
              <a:spcBef>
                <a:spcPts val="480"/>
              </a:spcBef>
              <a:buClr>
                <a:srgbClr val="CC9900"/>
              </a:buClr>
              <a:buSzPct val="65000"/>
              <a:buFont typeface="Wingdings"/>
              <a:buChar char="◼"/>
              <a:tabLst>
                <a:tab pos="354965" algn="l"/>
                <a:tab pos="355600" algn="l"/>
              </a:tabLst>
            </a:pPr>
            <a:r>
              <a:rPr sz="2000" dirty="0">
                <a:latin typeface="Arial"/>
                <a:cs typeface="Arial"/>
              </a:rPr>
              <a:t>Giúp tạo ra các phiên bản tăng cường ở mức nhỏ, trong đó</a:t>
            </a:r>
            <a:r>
              <a:rPr sz="2000" spc="-175" dirty="0">
                <a:latin typeface="Arial"/>
                <a:cs typeface="Arial"/>
              </a:rPr>
              <a:t> </a:t>
            </a:r>
            <a:r>
              <a:rPr sz="2000" dirty="0">
                <a:latin typeface="Arial"/>
                <a:cs typeface="Arial"/>
              </a:rPr>
              <a:t>mỗi  phiên bản tiếp theo được xây dựng dựa trên các tính năng của  phiên bản </a:t>
            </a:r>
            <a:r>
              <a:rPr sz="2000" spc="-5" dirty="0">
                <a:latin typeface="Arial"/>
                <a:cs typeface="Arial"/>
              </a:rPr>
              <a:t>liền </a:t>
            </a:r>
            <a:r>
              <a:rPr sz="2000" dirty="0">
                <a:latin typeface="Arial"/>
                <a:cs typeface="Arial"/>
              </a:rPr>
              <a:t>trước</a:t>
            </a:r>
            <a:r>
              <a:rPr sz="2000" spc="-50" dirty="0">
                <a:latin typeface="Arial"/>
                <a:cs typeface="Arial"/>
              </a:rPr>
              <a:t> </a:t>
            </a:r>
            <a:r>
              <a:rPr sz="2000" spc="-5" dirty="0">
                <a:latin typeface="Arial"/>
                <a:cs typeface="Arial"/>
              </a:rPr>
              <a:t>đó</a:t>
            </a:r>
            <a:endParaRPr sz="2000">
              <a:latin typeface="Arial"/>
              <a:cs typeface="Arial"/>
            </a:endParaRPr>
          </a:p>
          <a:p>
            <a:pPr marL="355600" indent="-342900">
              <a:spcBef>
                <a:spcPts val="480"/>
              </a:spcBef>
              <a:buClr>
                <a:srgbClr val="CC9900"/>
              </a:buClr>
              <a:buSzPct val="65000"/>
              <a:buFont typeface="Wingdings"/>
              <a:buChar char="◼"/>
              <a:tabLst>
                <a:tab pos="354965" algn="l"/>
                <a:tab pos="355600" algn="l"/>
              </a:tabLst>
            </a:pPr>
            <a:r>
              <a:rPr sz="2000" dirty="0">
                <a:latin typeface="Arial"/>
                <a:cs typeface="Arial"/>
              </a:rPr>
              <a:t>Mỗi phiên bản tăng cường được kiểm thử cẩn thận </a:t>
            </a:r>
            <a:r>
              <a:rPr sz="2000" spc="-5" dirty="0">
                <a:latin typeface="Arial"/>
                <a:cs typeface="Arial"/>
              </a:rPr>
              <a:t>để </a:t>
            </a:r>
            <a:r>
              <a:rPr sz="2000" dirty="0">
                <a:latin typeface="Arial"/>
                <a:cs typeface="Arial"/>
              </a:rPr>
              <a:t>đảm</a:t>
            </a:r>
            <a:r>
              <a:rPr sz="2000" spc="-150" dirty="0">
                <a:latin typeface="Arial"/>
                <a:cs typeface="Arial"/>
              </a:rPr>
              <a:t> </a:t>
            </a:r>
            <a:r>
              <a:rPr sz="2000" dirty="0">
                <a:latin typeface="Arial"/>
                <a:cs typeface="Arial"/>
              </a:rPr>
              <a:t>bảo</a:t>
            </a:r>
            <a:endParaRPr sz="2000">
              <a:latin typeface="Arial"/>
              <a:cs typeface="Arial"/>
            </a:endParaRPr>
          </a:p>
          <a:p>
            <a:pPr marL="355600"/>
            <a:r>
              <a:rPr sz="2000" dirty="0">
                <a:latin typeface="Arial"/>
                <a:cs typeface="Arial"/>
              </a:rPr>
              <a:t>chất lượng phần</a:t>
            </a:r>
            <a:r>
              <a:rPr sz="2000" spc="-55" dirty="0">
                <a:latin typeface="Arial"/>
                <a:cs typeface="Arial"/>
              </a:rPr>
              <a:t> </a:t>
            </a:r>
            <a:r>
              <a:rPr sz="2000" dirty="0">
                <a:latin typeface="Arial"/>
                <a:cs typeface="Arial"/>
              </a:rPr>
              <a:t>mềm</a:t>
            </a:r>
            <a:endParaRPr sz="2000">
              <a:latin typeface="Arial"/>
              <a:cs typeface="Arial"/>
            </a:endParaRPr>
          </a:p>
          <a:p>
            <a:pPr marL="355600" marR="439420" indent="-342900">
              <a:spcBef>
                <a:spcPts val="484"/>
              </a:spcBef>
              <a:buClr>
                <a:srgbClr val="CC9900"/>
              </a:buClr>
              <a:buSzPct val="65000"/>
              <a:buFont typeface="Wingdings"/>
              <a:buChar char="◼"/>
              <a:tabLst>
                <a:tab pos="354965" algn="l"/>
                <a:tab pos="355600" algn="l"/>
              </a:tabLst>
            </a:pPr>
            <a:r>
              <a:rPr sz="2000" b="1" dirty="0">
                <a:latin typeface="Arial"/>
                <a:cs typeface="Arial"/>
              </a:rPr>
              <a:t>Được sử dụng cho các dự án PTPM đòi hòi thời gian </a:t>
            </a:r>
            <a:r>
              <a:rPr sz="2000" b="1" spc="-5" dirty="0">
                <a:latin typeface="Arial"/>
                <a:cs typeface="Arial"/>
              </a:rPr>
              <a:t>hoàn  </a:t>
            </a:r>
            <a:r>
              <a:rPr sz="2000" b="1" dirty="0">
                <a:latin typeface="Arial"/>
                <a:cs typeface="Arial"/>
              </a:rPr>
              <a:t>thành nhanh</a:t>
            </a:r>
            <a:r>
              <a:rPr sz="2000" b="1" spc="-15" dirty="0">
                <a:latin typeface="Arial"/>
                <a:cs typeface="Arial"/>
              </a:rPr>
              <a:t> </a:t>
            </a:r>
            <a:r>
              <a:rPr sz="2000" b="1" dirty="0">
                <a:latin typeface="Arial"/>
                <a:cs typeface="Arial"/>
              </a:rPr>
              <a:t>chóng</a:t>
            </a:r>
            <a:endParaRPr sz="2000">
              <a:latin typeface="Arial"/>
              <a:cs typeface="Arial"/>
            </a:endParaRPr>
          </a:p>
          <a:p>
            <a:pPr marL="683260" marR="42545" lvl="1" indent="-327025">
              <a:spcBef>
                <a:spcPts val="480"/>
              </a:spcBef>
              <a:buClr>
                <a:srgbClr val="3A812E"/>
              </a:buClr>
              <a:buSzPct val="60000"/>
              <a:buFont typeface="Wingdings"/>
              <a:buChar char=""/>
              <a:tabLst>
                <a:tab pos="683260" algn="l"/>
                <a:tab pos="683895" algn="l"/>
              </a:tabLst>
            </a:pPr>
            <a:r>
              <a:rPr sz="2000" spc="-5" dirty="0">
                <a:latin typeface="Arial"/>
                <a:cs typeface="Arial"/>
              </a:rPr>
              <a:t>Lập </a:t>
            </a:r>
            <a:r>
              <a:rPr sz="2000" dirty="0">
                <a:latin typeface="Arial"/>
                <a:cs typeface="Arial"/>
              </a:rPr>
              <a:t>trình nhanh (Extreme Programming – </a:t>
            </a:r>
            <a:r>
              <a:rPr sz="2000" spc="-5" dirty="0">
                <a:latin typeface="Arial"/>
                <a:cs typeface="Arial"/>
              </a:rPr>
              <a:t>XP) là </a:t>
            </a:r>
            <a:r>
              <a:rPr sz="2000" dirty="0">
                <a:latin typeface="Arial"/>
                <a:cs typeface="Arial"/>
              </a:rPr>
              <a:t>một trong  </a:t>
            </a:r>
            <a:r>
              <a:rPr sz="2000" spc="-5" dirty="0">
                <a:latin typeface="Arial"/>
                <a:cs typeface="Arial"/>
              </a:rPr>
              <a:t>những </a:t>
            </a:r>
            <a:r>
              <a:rPr sz="2000" dirty="0">
                <a:latin typeface="Arial"/>
                <a:cs typeface="Arial"/>
              </a:rPr>
              <a:t>phương </a:t>
            </a:r>
            <a:r>
              <a:rPr sz="2000" spc="-5" dirty="0">
                <a:latin typeface="Arial"/>
                <a:cs typeface="Arial"/>
              </a:rPr>
              <a:t>pháp phát </a:t>
            </a:r>
            <a:r>
              <a:rPr sz="2000" dirty="0">
                <a:latin typeface="Arial"/>
                <a:cs typeface="Arial"/>
              </a:rPr>
              <a:t>triển </a:t>
            </a:r>
            <a:r>
              <a:rPr sz="2000" spc="-5" dirty="0">
                <a:latin typeface="Arial"/>
                <a:cs typeface="Arial"/>
              </a:rPr>
              <a:t>phần </a:t>
            </a:r>
            <a:r>
              <a:rPr sz="2000" dirty="0">
                <a:latin typeface="Arial"/>
                <a:cs typeface="Arial"/>
              </a:rPr>
              <a:t>mềm </a:t>
            </a:r>
            <a:r>
              <a:rPr sz="2000" spc="-5" dirty="0">
                <a:latin typeface="Arial"/>
                <a:cs typeface="Arial"/>
              </a:rPr>
              <a:t>nổi tiếng </a:t>
            </a:r>
            <a:r>
              <a:rPr sz="2000" dirty="0">
                <a:latin typeface="Arial"/>
                <a:cs typeface="Arial"/>
              </a:rPr>
              <a:t>thuộc </a:t>
            </a:r>
            <a:r>
              <a:rPr sz="2000" spc="-5" dirty="0">
                <a:latin typeface="Arial"/>
                <a:cs typeface="Arial"/>
              </a:rPr>
              <a:t>nhóm  </a:t>
            </a:r>
            <a:r>
              <a:rPr sz="2000" dirty="0">
                <a:latin typeface="Arial"/>
                <a:cs typeface="Arial"/>
              </a:rPr>
              <a:t>mô </a:t>
            </a:r>
            <a:r>
              <a:rPr sz="2000" spc="-5" dirty="0">
                <a:latin typeface="Arial"/>
                <a:cs typeface="Arial"/>
              </a:rPr>
              <a:t>hình </a:t>
            </a:r>
            <a:r>
              <a:rPr sz="2000" dirty="0">
                <a:latin typeface="Arial"/>
                <a:cs typeface="Arial"/>
              </a:rPr>
              <a:t>nhanh</a:t>
            </a:r>
            <a:r>
              <a:rPr sz="2000" spc="-65" dirty="0">
                <a:latin typeface="Arial"/>
                <a:cs typeface="Arial"/>
              </a:rPr>
              <a:t> </a:t>
            </a:r>
            <a:r>
              <a:rPr sz="2000" spc="-5" dirty="0">
                <a:latin typeface="Arial"/>
                <a:cs typeface="Arial"/>
              </a:rPr>
              <a:t>lẹ</a:t>
            </a:r>
            <a:endParaRPr sz="2000">
              <a:latin typeface="Arial"/>
              <a:cs typeface="Arial"/>
            </a:endParaRPr>
          </a:p>
        </p:txBody>
      </p:sp>
      <p:sp>
        <p:nvSpPr>
          <p:cNvPr id="8" name="object 8"/>
          <p:cNvSpPr txBox="1">
            <a:spLocks noGrp="1"/>
          </p:cNvSpPr>
          <p:nvPr>
            <p:ph type="sldNum" sz="quarter" idx="4294967295"/>
          </p:nvPr>
        </p:nvSpPr>
        <p:spPr>
          <a:xfrm>
            <a:off x="9956800" y="6172200"/>
            <a:ext cx="711200"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32</a:t>
            </a:fld>
            <a:endParaRPr spc="-40" dirty="0"/>
          </a:p>
        </p:txBody>
      </p:sp>
    </p:spTree>
    <p:extLst>
      <p:ext uri="{BB962C8B-B14F-4D97-AF65-F5344CB8AC3E}">
        <p14:creationId xmlns:p14="http://schemas.microsoft.com/office/powerpoint/2010/main" val="2570987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Câu</a:t>
            </a:r>
            <a:r>
              <a:rPr lang="en-US" sz="4200" spc="125" dirty="0" smtClean="0">
                <a:latin typeface="Times New Roman"/>
                <a:cs typeface="Times New Roman"/>
              </a:rPr>
              <a:t> </a:t>
            </a:r>
            <a:r>
              <a:rPr lang="en-US" sz="4200" spc="125" dirty="0" err="1" smtClean="0">
                <a:latin typeface="Times New Roman"/>
                <a:cs typeface="Times New Roman"/>
              </a:rPr>
              <a:t>hỏi</a:t>
            </a:r>
            <a:endParaRPr sz="4200" dirty="0">
              <a:latin typeface="Times New Roman"/>
              <a:cs typeface="Times New Roman"/>
            </a:endParaRPr>
          </a:p>
        </p:txBody>
      </p:sp>
      <p:sp>
        <p:nvSpPr>
          <p:cNvPr id="3" name="object 3"/>
          <p:cNvSpPr txBox="1"/>
          <p:nvPr/>
        </p:nvSpPr>
        <p:spPr>
          <a:xfrm>
            <a:off x="2059940" y="1553229"/>
            <a:ext cx="8064500" cy="1771639"/>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Ưu</a:t>
            </a:r>
            <a:r>
              <a:rPr lang="en-US" sz="2400" dirty="0" smtClean="0">
                <a:latin typeface="Arial"/>
                <a:cs typeface="Arial"/>
              </a:rPr>
              <a:t> </a:t>
            </a:r>
            <a:r>
              <a:rPr lang="en-US" sz="2400" dirty="0" err="1" smtClean="0">
                <a:latin typeface="Arial"/>
                <a:cs typeface="Arial"/>
              </a:rPr>
              <a:t>điểm</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Nhược</a:t>
            </a:r>
            <a:r>
              <a:rPr lang="en-US" sz="2400" dirty="0" smtClean="0">
                <a:latin typeface="Arial"/>
                <a:cs typeface="Arial"/>
              </a:rPr>
              <a:t> </a:t>
            </a:r>
            <a:r>
              <a:rPr lang="en-US" sz="2400" dirty="0" err="1" smtClean="0">
                <a:latin typeface="Arial"/>
                <a:cs typeface="Arial"/>
              </a:rPr>
              <a:t>điểm</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Khi</a:t>
            </a:r>
            <a:r>
              <a:rPr lang="en-US" sz="2400" dirty="0" smtClean="0">
                <a:latin typeface="Arial"/>
                <a:cs typeface="Arial"/>
              </a:rPr>
              <a:t> </a:t>
            </a:r>
            <a:r>
              <a:rPr lang="en-US" sz="2400" dirty="0" err="1" smtClean="0">
                <a:latin typeface="Arial"/>
                <a:cs typeface="Arial"/>
              </a:rPr>
              <a:t>nào</a:t>
            </a:r>
            <a:r>
              <a:rPr lang="en-US" sz="2400" dirty="0" smtClean="0">
                <a:latin typeface="Arial"/>
                <a:cs typeface="Arial"/>
              </a:rPr>
              <a:t> </a:t>
            </a:r>
            <a:r>
              <a:rPr lang="en-US" sz="2400" dirty="0" err="1" smtClean="0">
                <a:latin typeface="Arial"/>
                <a:cs typeface="Arial"/>
              </a:rPr>
              <a:t>nên</a:t>
            </a:r>
            <a:r>
              <a:rPr lang="en-US" sz="2400" dirty="0" smtClean="0">
                <a:latin typeface="Arial"/>
                <a:cs typeface="Arial"/>
              </a:rPr>
              <a:t> </a:t>
            </a:r>
            <a:r>
              <a:rPr lang="en-US" sz="2400" dirty="0" err="1" smtClean="0">
                <a:latin typeface="Arial"/>
                <a:cs typeface="Arial"/>
              </a:rPr>
              <a:t>dùng</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33</a:t>
            </a:fld>
            <a:endParaRPr spc="-40" dirty="0"/>
          </a:p>
        </p:txBody>
      </p:sp>
    </p:spTree>
    <p:extLst>
      <p:ext uri="{BB962C8B-B14F-4D97-AF65-F5344CB8AC3E}">
        <p14:creationId xmlns:p14="http://schemas.microsoft.com/office/powerpoint/2010/main" val="2241177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dirty="0">
                <a:latin typeface="Times New Roman"/>
                <a:cs typeface="Times New Roman"/>
              </a:rPr>
              <a:t>nhanh </a:t>
            </a:r>
            <a:r>
              <a:rPr sz="4200" spc="-240" dirty="0">
                <a:latin typeface="Times New Roman"/>
                <a:cs typeface="Times New Roman"/>
              </a:rPr>
              <a:t>l</a:t>
            </a:r>
            <a:r>
              <a:rPr sz="4200" spc="-240" dirty="0">
                <a:latin typeface="Arial"/>
                <a:cs typeface="Arial"/>
              </a:rPr>
              <a:t>ẹ </a:t>
            </a:r>
            <a:r>
              <a:rPr sz="4200" spc="-185" dirty="0">
                <a:latin typeface="Times New Roman"/>
                <a:cs typeface="Times New Roman"/>
              </a:rPr>
              <a:t>(Agile</a:t>
            </a:r>
            <a:r>
              <a:rPr sz="4200" spc="165"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059940" y="1267334"/>
            <a:ext cx="8058784" cy="4965065"/>
          </a:xfrm>
          <a:prstGeom prst="rect">
            <a:avLst/>
          </a:prstGeom>
        </p:spPr>
        <p:txBody>
          <a:bodyPr vert="horz" wrap="square" lIns="0" tIns="67945" rIns="0" bIns="0" rtlCol="0">
            <a:spAutoFit/>
          </a:bodyPr>
          <a:lstStyle/>
          <a:p>
            <a:pPr marL="355600" indent="-342900">
              <a:spcBef>
                <a:spcPts val="535"/>
              </a:spcBef>
              <a:buClr>
                <a:srgbClr val="CC9900"/>
              </a:buClr>
              <a:buSzPct val="63888"/>
              <a:buFont typeface="Wingdings"/>
              <a:buChar char="◼"/>
              <a:tabLst>
                <a:tab pos="354965" algn="l"/>
                <a:tab pos="355600" algn="l"/>
              </a:tabLst>
            </a:pPr>
            <a:r>
              <a:rPr spc="-5" dirty="0">
                <a:latin typeface="Arial"/>
                <a:cs typeface="Arial"/>
              </a:rPr>
              <a:t>Các ưu </a:t>
            </a:r>
            <a:r>
              <a:rPr spc="-10" dirty="0">
                <a:latin typeface="Arial"/>
                <a:cs typeface="Arial"/>
              </a:rPr>
              <a:t>điểm</a:t>
            </a:r>
            <a:endParaRPr dirty="0">
              <a:latin typeface="Arial"/>
              <a:cs typeface="Arial"/>
            </a:endParaRPr>
          </a:p>
          <a:p>
            <a:pPr marL="683260" lvl="1" indent="-327025">
              <a:spcBef>
                <a:spcPts val="434"/>
              </a:spcBef>
              <a:buClr>
                <a:srgbClr val="3A812E"/>
              </a:buClr>
              <a:buSzPct val="58333"/>
              <a:buFont typeface="Wingdings"/>
              <a:buChar char=""/>
              <a:tabLst>
                <a:tab pos="683260" algn="l"/>
                <a:tab pos="683895" algn="l"/>
              </a:tabLst>
            </a:pPr>
            <a:r>
              <a:rPr spc="-5" dirty="0">
                <a:latin typeface="Arial"/>
                <a:cs typeface="Arial"/>
              </a:rPr>
              <a:t>Thỏa </a:t>
            </a:r>
            <a:r>
              <a:rPr dirty="0">
                <a:latin typeface="Arial"/>
                <a:cs typeface="Arial"/>
              </a:rPr>
              <a:t>mãn </a:t>
            </a:r>
            <a:r>
              <a:rPr spc="-5" dirty="0">
                <a:latin typeface="Arial"/>
                <a:cs typeface="Arial"/>
              </a:rPr>
              <a:t>khách </a:t>
            </a:r>
            <a:r>
              <a:rPr spc="-10" dirty="0">
                <a:latin typeface="Arial"/>
                <a:cs typeface="Arial"/>
              </a:rPr>
              <a:t>hàng </a:t>
            </a:r>
            <a:r>
              <a:rPr dirty="0">
                <a:latin typeface="Arial"/>
                <a:cs typeface="Arial"/>
              </a:rPr>
              <a:t>với các </a:t>
            </a:r>
            <a:r>
              <a:rPr spc="-10" dirty="0">
                <a:latin typeface="Arial"/>
                <a:cs typeface="Arial"/>
              </a:rPr>
              <a:t>phiên </a:t>
            </a:r>
            <a:r>
              <a:rPr spc="-5" dirty="0">
                <a:latin typeface="Arial"/>
                <a:cs typeface="Arial"/>
              </a:rPr>
              <a:t>bản </a:t>
            </a:r>
            <a:r>
              <a:rPr spc="-10" dirty="0">
                <a:latin typeface="Arial"/>
                <a:cs typeface="Arial"/>
              </a:rPr>
              <a:t>phần </a:t>
            </a:r>
            <a:r>
              <a:rPr dirty="0">
                <a:latin typeface="Arial"/>
                <a:cs typeface="Arial"/>
              </a:rPr>
              <a:t>mềm </a:t>
            </a:r>
            <a:r>
              <a:rPr spc="-5" dirty="0">
                <a:latin typeface="Arial"/>
                <a:cs typeface="Arial"/>
              </a:rPr>
              <a:t>tăng cường </a:t>
            </a:r>
            <a:r>
              <a:rPr dirty="0">
                <a:latin typeface="Arial"/>
                <a:cs typeface="Arial"/>
              </a:rPr>
              <a:t>mau</a:t>
            </a:r>
            <a:r>
              <a:rPr spc="45" dirty="0">
                <a:latin typeface="Arial"/>
                <a:cs typeface="Arial"/>
              </a:rPr>
              <a:t> </a:t>
            </a:r>
            <a:r>
              <a:rPr spc="-5" dirty="0">
                <a:latin typeface="Arial"/>
                <a:cs typeface="Arial"/>
              </a:rPr>
              <a:t>lẹ</a:t>
            </a:r>
            <a:endParaRPr dirty="0">
              <a:latin typeface="Arial"/>
              <a:cs typeface="Arial"/>
            </a:endParaRPr>
          </a:p>
          <a:p>
            <a:pPr marL="683260" marR="84455" lvl="1" indent="-327025">
              <a:spcBef>
                <a:spcPts val="430"/>
              </a:spcBef>
              <a:buClr>
                <a:srgbClr val="3A812E"/>
              </a:buClr>
              <a:buSzPct val="58333"/>
              <a:buFont typeface="Wingdings"/>
              <a:buChar char=""/>
              <a:tabLst>
                <a:tab pos="683260" algn="l"/>
                <a:tab pos="683895" algn="l"/>
              </a:tabLst>
            </a:pPr>
            <a:r>
              <a:rPr spc="-5" dirty="0">
                <a:latin typeface="Arial"/>
                <a:cs typeface="Arial"/>
              </a:rPr>
              <a:t>Nhấn mạnh đến </a:t>
            </a:r>
            <a:r>
              <a:rPr dirty="0">
                <a:latin typeface="Arial"/>
                <a:cs typeface="Arial"/>
              </a:rPr>
              <a:t>sự </a:t>
            </a:r>
            <a:r>
              <a:rPr spc="-5" dirty="0">
                <a:latin typeface="Arial"/>
                <a:cs typeface="Arial"/>
              </a:rPr>
              <a:t>tương </a:t>
            </a:r>
            <a:r>
              <a:rPr dirty="0">
                <a:latin typeface="Arial"/>
                <a:cs typeface="Arial"/>
              </a:rPr>
              <a:t>tác </a:t>
            </a:r>
            <a:r>
              <a:rPr spc="-10" dirty="0">
                <a:latin typeface="Arial"/>
                <a:cs typeface="Arial"/>
              </a:rPr>
              <a:t>giữa </a:t>
            </a:r>
            <a:r>
              <a:rPr spc="-5" dirty="0">
                <a:latin typeface="Arial"/>
                <a:cs typeface="Arial"/>
              </a:rPr>
              <a:t>các </a:t>
            </a:r>
            <a:r>
              <a:rPr dirty="0">
                <a:latin typeface="Arial"/>
                <a:cs typeface="Arial"/>
              </a:rPr>
              <a:t>tác </a:t>
            </a:r>
            <a:r>
              <a:rPr spc="-10" dirty="0">
                <a:latin typeface="Arial"/>
                <a:cs typeface="Arial"/>
              </a:rPr>
              <a:t>nhân </a:t>
            </a:r>
            <a:r>
              <a:rPr spc="-5" dirty="0">
                <a:latin typeface="Arial"/>
                <a:cs typeface="Arial"/>
              </a:rPr>
              <a:t>hơn là quá </a:t>
            </a:r>
            <a:r>
              <a:rPr dirty="0">
                <a:latin typeface="Arial"/>
                <a:cs typeface="Arial"/>
              </a:rPr>
              <a:t>trình và các  </a:t>
            </a:r>
            <a:r>
              <a:rPr spc="-5" dirty="0">
                <a:latin typeface="Arial"/>
                <a:cs typeface="Arial"/>
              </a:rPr>
              <a:t>công </a:t>
            </a:r>
            <a:r>
              <a:rPr dirty="0">
                <a:latin typeface="Arial"/>
                <a:cs typeface="Arial"/>
              </a:rPr>
              <a:t>cụ </a:t>
            </a:r>
            <a:r>
              <a:rPr spc="-5" dirty="0">
                <a:latin typeface="Arial"/>
                <a:cs typeface="Arial"/>
              </a:rPr>
              <a:t>(Khách </a:t>
            </a:r>
            <a:r>
              <a:rPr spc="-10" dirty="0">
                <a:latin typeface="Arial"/>
                <a:cs typeface="Arial"/>
              </a:rPr>
              <a:t>hàng, người </a:t>
            </a:r>
            <a:r>
              <a:rPr spc="-5" dirty="0">
                <a:latin typeface="Arial"/>
                <a:cs typeface="Arial"/>
              </a:rPr>
              <a:t>phát triển, </a:t>
            </a:r>
            <a:r>
              <a:rPr dirty="0">
                <a:latin typeface="Arial"/>
                <a:cs typeface="Arial"/>
              </a:rPr>
              <a:t>và các </a:t>
            </a:r>
            <a:r>
              <a:rPr spc="-10" dirty="0">
                <a:latin typeface="Arial"/>
                <a:cs typeface="Arial"/>
              </a:rPr>
              <a:t>người </a:t>
            </a:r>
            <a:r>
              <a:rPr spc="-5" dirty="0">
                <a:latin typeface="Arial"/>
                <a:cs typeface="Arial"/>
              </a:rPr>
              <a:t>kiểm </a:t>
            </a:r>
            <a:r>
              <a:rPr dirty="0">
                <a:latin typeface="Arial"/>
                <a:cs typeface="Arial"/>
              </a:rPr>
              <a:t>thử </a:t>
            </a:r>
            <a:r>
              <a:rPr spc="-5" dirty="0">
                <a:latin typeface="Arial"/>
                <a:cs typeface="Arial"/>
              </a:rPr>
              <a:t>liên </a:t>
            </a:r>
            <a:r>
              <a:rPr dirty="0">
                <a:latin typeface="Arial"/>
                <a:cs typeface="Arial"/>
              </a:rPr>
              <a:t>tục  </a:t>
            </a:r>
            <a:r>
              <a:rPr spc="-5" dirty="0">
                <a:latin typeface="Arial"/>
                <a:cs typeface="Arial"/>
              </a:rPr>
              <a:t>tương </a:t>
            </a:r>
            <a:r>
              <a:rPr dirty="0">
                <a:latin typeface="Arial"/>
                <a:cs typeface="Arial"/>
              </a:rPr>
              <a:t>tác trao </a:t>
            </a:r>
            <a:r>
              <a:rPr spc="-5" dirty="0">
                <a:latin typeface="Arial"/>
                <a:cs typeface="Arial"/>
              </a:rPr>
              <a:t>đổi </a:t>
            </a:r>
            <a:r>
              <a:rPr dirty="0">
                <a:latin typeface="Arial"/>
                <a:cs typeface="Arial"/>
              </a:rPr>
              <a:t>với</a:t>
            </a:r>
            <a:r>
              <a:rPr spc="-35" dirty="0">
                <a:latin typeface="Arial"/>
                <a:cs typeface="Arial"/>
              </a:rPr>
              <a:t> </a:t>
            </a:r>
            <a:r>
              <a:rPr spc="-10" dirty="0">
                <a:latin typeface="Arial"/>
                <a:cs typeface="Arial"/>
              </a:rPr>
              <a:t>nhau)</a:t>
            </a:r>
            <a:endParaRPr dirty="0">
              <a:latin typeface="Arial"/>
              <a:cs typeface="Arial"/>
            </a:endParaRPr>
          </a:p>
          <a:p>
            <a:pPr marL="683260" lvl="1" indent="-327025">
              <a:spcBef>
                <a:spcPts val="434"/>
              </a:spcBef>
              <a:buClr>
                <a:srgbClr val="3A812E"/>
              </a:buClr>
              <a:buSzPct val="58333"/>
              <a:buFont typeface="Wingdings"/>
              <a:buChar char=""/>
              <a:tabLst>
                <a:tab pos="683260" algn="l"/>
                <a:tab pos="683895" algn="l"/>
              </a:tabLst>
            </a:pPr>
            <a:r>
              <a:rPr dirty="0">
                <a:latin typeface="Arial"/>
                <a:cs typeface="Arial"/>
              </a:rPr>
              <a:t>Trao </a:t>
            </a:r>
            <a:r>
              <a:rPr spc="-5" dirty="0">
                <a:latin typeface="Arial"/>
                <a:cs typeface="Arial"/>
              </a:rPr>
              <a:t>đổi thường </a:t>
            </a:r>
            <a:r>
              <a:rPr spc="-15" dirty="0">
                <a:latin typeface="Arial"/>
                <a:cs typeface="Arial"/>
              </a:rPr>
              <a:t>xuyên </a:t>
            </a:r>
            <a:r>
              <a:rPr spc="-5" dirty="0">
                <a:latin typeface="Arial"/>
                <a:cs typeface="Arial"/>
              </a:rPr>
              <a:t>giữa nhóm phân </a:t>
            </a:r>
            <a:r>
              <a:rPr dirty="0">
                <a:latin typeface="Arial"/>
                <a:cs typeface="Arial"/>
              </a:rPr>
              <a:t>tích </a:t>
            </a:r>
            <a:r>
              <a:rPr spc="-10" dirty="0">
                <a:latin typeface="Arial"/>
                <a:cs typeface="Arial"/>
              </a:rPr>
              <a:t>nghiệp </a:t>
            </a:r>
            <a:r>
              <a:rPr dirty="0">
                <a:latin typeface="Arial"/>
                <a:cs typeface="Arial"/>
              </a:rPr>
              <a:t>vụ và </a:t>
            </a:r>
            <a:r>
              <a:rPr spc="-5" dirty="0">
                <a:latin typeface="Arial"/>
                <a:cs typeface="Arial"/>
              </a:rPr>
              <a:t>nhóm lập</a:t>
            </a:r>
            <a:r>
              <a:rPr spc="60" dirty="0">
                <a:latin typeface="Arial"/>
                <a:cs typeface="Arial"/>
              </a:rPr>
              <a:t> </a:t>
            </a:r>
            <a:r>
              <a:rPr spc="-5" dirty="0">
                <a:latin typeface="Arial"/>
                <a:cs typeface="Arial"/>
              </a:rPr>
              <a:t>trình</a:t>
            </a:r>
            <a:endParaRPr dirty="0">
              <a:latin typeface="Arial"/>
              <a:cs typeface="Arial"/>
            </a:endParaRPr>
          </a:p>
          <a:p>
            <a:pPr marL="683260" lvl="1" indent="-327025">
              <a:spcBef>
                <a:spcPts val="430"/>
              </a:spcBef>
              <a:buClr>
                <a:srgbClr val="3A812E"/>
              </a:buClr>
              <a:buSzPct val="58333"/>
              <a:buFont typeface="Wingdings"/>
              <a:buChar char=""/>
              <a:tabLst>
                <a:tab pos="683260" algn="l"/>
                <a:tab pos="683895" algn="l"/>
              </a:tabLst>
            </a:pPr>
            <a:r>
              <a:rPr b="1" dirty="0">
                <a:latin typeface="Arial"/>
                <a:cs typeface="Arial"/>
              </a:rPr>
              <a:t>Thích nghi (đáp </a:t>
            </a:r>
            <a:r>
              <a:rPr b="1" spc="-5" dirty="0">
                <a:latin typeface="Arial"/>
                <a:cs typeface="Arial"/>
              </a:rPr>
              <a:t>ứng) nhanh </a:t>
            </a:r>
            <a:r>
              <a:rPr b="1" spc="-15" dirty="0">
                <a:latin typeface="Arial"/>
                <a:cs typeface="Arial"/>
              </a:rPr>
              <a:t>với </a:t>
            </a:r>
            <a:r>
              <a:rPr b="1" spc="-5" dirty="0">
                <a:latin typeface="Arial"/>
                <a:cs typeface="Arial"/>
              </a:rPr>
              <a:t>các </a:t>
            </a:r>
            <a:r>
              <a:rPr b="1" spc="-10" dirty="0">
                <a:latin typeface="Arial"/>
                <a:cs typeface="Arial"/>
              </a:rPr>
              <a:t>yêu </a:t>
            </a:r>
            <a:r>
              <a:rPr b="1" spc="-5" dirty="0">
                <a:latin typeface="Arial"/>
                <a:cs typeface="Arial"/>
              </a:rPr>
              <a:t>cầu </a:t>
            </a:r>
            <a:r>
              <a:rPr b="1" dirty="0">
                <a:latin typeface="Arial"/>
                <a:cs typeface="Arial"/>
              </a:rPr>
              <a:t>thay</a:t>
            </a:r>
            <a:r>
              <a:rPr b="1" spc="25" dirty="0">
                <a:latin typeface="Arial"/>
                <a:cs typeface="Arial"/>
              </a:rPr>
              <a:t> </a:t>
            </a:r>
            <a:r>
              <a:rPr b="1" dirty="0">
                <a:latin typeface="Arial"/>
                <a:cs typeface="Arial"/>
              </a:rPr>
              <a:t>đổi</a:t>
            </a:r>
            <a:endParaRPr dirty="0">
              <a:latin typeface="Arial"/>
              <a:cs typeface="Arial"/>
            </a:endParaRPr>
          </a:p>
          <a:p>
            <a:pPr marL="683260" lvl="1" indent="-327025">
              <a:spcBef>
                <a:spcPts val="434"/>
              </a:spcBef>
              <a:buClr>
                <a:srgbClr val="3A812E"/>
              </a:buClr>
              <a:buSzPct val="58333"/>
              <a:buFont typeface="Wingdings"/>
              <a:buChar char=""/>
              <a:tabLst>
                <a:tab pos="683260" algn="l"/>
                <a:tab pos="683895" algn="l"/>
              </a:tabLst>
            </a:pPr>
            <a:r>
              <a:rPr spc="-5" dirty="0">
                <a:latin typeface="Arial"/>
                <a:cs typeface="Arial"/>
              </a:rPr>
              <a:t>Thậm </a:t>
            </a:r>
            <a:r>
              <a:rPr dirty="0">
                <a:latin typeface="Arial"/>
                <a:cs typeface="Arial"/>
              </a:rPr>
              <a:t>chí cho </a:t>
            </a:r>
            <a:r>
              <a:rPr spc="-5" dirty="0">
                <a:latin typeface="Arial"/>
                <a:cs typeface="Arial"/>
              </a:rPr>
              <a:t>phép </a:t>
            </a:r>
            <a:r>
              <a:rPr dirty="0">
                <a:latin typeface="Arial"/>
                <a:cs typeface="Arial"/>
              </a:rPr>
              <a:t>các </a:t>
            </a:r>
            <a:r>
              <a:rPr spc="-5" dirty="0">
                <a:latin typeface="Arial"/>
                <a:cs typeface="Arial"/>
              </a:rPr>
              <a:t>thay đổi </a:t>
            </a:r>
            <a:r>
              <a:rPr spc="-10" dirty="0">
                <a:latin typeface="Arial"/>
                <a:cs typeface="Arial"/>
              </a:rPr>
              <a:t>yêu </a:t>
            </a:r>
            <a:r>
              <a:rPr dirty="0">
                <a:latin typeface="Arial"/>
                <a:cs typeface="Arial"/>
              </a:rPr>
              <a:t>cầu </a:t>
            </a:r>
            <a:r>
              <a:rPr spc="-5" dirty="0">
                <a:latin typeface="Arial"/>
                <a:cs typeface="Arial"/>
              </a:rPr>
              <a:t>phần </a:t>
            </a:r>
            <a:r>
              <a:rPr dirty="0">
                <a:latin typeface="Arial"/>
                <a:cs typeface="Arial"/>
              </a:rPr>
              <a:t>mềm </a:t>
            </a:r>
            <a:r>
              <a:rPr spc="-5" dirty="0">
                <a:latin typeface="Arial"/>
                <a:cs typeface="Arial"/>
              </a:rPr>
              <a:t>được bổ sung</a:t>
            </a:r>
            <a:r>
              <a:rPr spc="5" dirty="0">
                <a:latin typeface="Arial"/>
                <a:cs typeface="Arial"/>
              </a:rPr>
              <a:t> </a:t>
            </a:r>
            <a:r>
              <a:rPr spc="-5" dirty="0">
                <a:latin typeface="Arial"/>
                <a:cs typeface="Arial"/>
              </a:rPr>
              <a:t>sau</a:t>
            </a:r>
            <a:endParaRPr dirty="0">
              <a:latin typeface="Arial"/>
              <a:cs typeface="Arial"/>
            </a:endParaRPr>
          </a:p>
          <a:p>
            <a:pPr marL="355600" indent="-342900">
              <a:spcBef>
                <a:spcPts val="430"/>
              </a:spcBef>
              <a:buClr>
                <a:srgbClr val="CC9900"/>
              </a:buClr>
              <a:buSzPct val="63888"/>
              <a:buFont typeface="Wingdings"/>
              <a:buChar char="◼"/>
              <a:tabLst>
                <a:tab pos="354965" algn="l"/>
                <a:tab pos="355600" algn="l"/>
              </a:tabLst>
            </a:pPr>
            <a:r>
              <a:rPr spc="-5" dirty="0">
                <a:latin typeface="Arial"/>
                <a:cs typeface="Arial"/>
              </a:rPr>
              <a:t>Các nhược</a:t>
            </a:r>
            <a:r>
              <a:rPr spc="20" dirty="0">
                <a:latin typeface="Arial"/>
                <a:cs typeface="Arial"/>
              </a:rPr>
              <a:t> </a:t>
            </a:r>
            <a:r>
              <a:rPr spc="-5" dirty="0">
                <a:latin typeface="Arial"/>
                <a:cs typeface="Arial"/>
              </a:rPr>
              <a:t>điểm</a:t>
            </a:r>
            <a:endParaRPr dirty="0">
              <a:latin typeface="Arial"/>
              <a:cs typeface="Arial"/>
            </a:endParaRPr>
          </a:p>
          <a:p>
            <a:pPr marL="683260" marR="381000" lvl="1" indent="-327025">
              <a:spcBef>
                <a:spcPts val="434"/>
              </a:spcBef>
              <a:buClr>
                <a:srgbClr val="3A812E"/>
              </a:buClr>
              <a:buSzPct val="58333"/>
              <a:buFont typeface="Wingdings"/>
              <a:buChar char=""/>
              <a:tabLst>
                <a:tab pos="683260" algn="l"/>
                <a:tab pos="683895" algn="l"/>
              </a:tabLst>
            </a:pPr>
            <a:r>
              <a:rPr spc="-5" dirty="0">
                <a:latin typeface="Arial"/>
                <a:cs typeface="Arial"/>
              </a:rPr>
              <a:t>Đối </a:t>
            </a:r>
            <a:r>
              <a:rPr dirty="0">
                <a:latin typeface="Arial"/>
                <a:cs typeface="Arial"/>
              </a:rPr>
              <a:t>với các </a:t>
            </a:r>
            <a:r>
              <a:rPr spc="-5" dirty="0">
                <a:latin typeface="Arial"/>
                <a:cs typeface="Arial"/>
              </a:rPr>
              <a:t>hệ thống phần </a:t>
            </a:r>
            <a:r>
              <a:rPr dirty="0">
                <a:latin typeface="Arial"/>
                <a:cs typeface="Arial"/>
              </a:rPr>
              <a:t>mềm </a:t>
            </a:r>
            <a:r>
              <a:rPr spc="-5" dirty="0">
                <a:latin typeface="Arial"/>
                <a:cs typeface="Arial"/>
              </a:rPr>
              <a:t>lớn, </a:t>
            </a:r>
            <a:r>
              <a:rPr dirty="0">
                <a:latin typeface="Arial"/>
                <a:cs typeface="Arial"/>
              </a:rPr>
              <a:t>mô </a:t>
            </a:r>
            <a:r>
              <a:rPr spc="-5" dirty="0">
                <a:latin typeface="Arial"/>
                <a:cs typeface="Arial"/>
              </a:rPr>
              <a:t>hình này </a:t>
            </a:r>
            <a:r>
              <a:rPr dirty="0">
                <a:latin typeface="Arial"/>
                <a:cs typeface="Arial"/>
              </a:rPr>
              <a:t>khó </a:t>
            </a:r>
            <a:r>
              <a:rPr spc="-5" dirty="0">
                <a:latin typeface="Arial"/>
                <a:cs typeface="Arial"/>
              </a:rPr>
              <a:t>đánh giá </a:t>
            </a:r>
            <a:r>
              <a:rPr spc="-10" dirty="0">
                <a:latin typeface="Arial"/>
                <a:cs typeface="Arial"/>
              </a:rPr>
              <a:t>được  </a:t>
            </a:r>
            <a:r>
              <a:rPr dirty="0">
                <a:latin typeface="Arial"/>
                <a:cs typeface="Arial"/>
              </a:rPr>
              <a:t>các </a:t>
            </a:r>
            <a:r>
              <a:rPr spc="-5" dirty="0">
                <a:latin typeface="Arial"/>
                <a:cs typeface="Arial"/>
              </a:rPr>
              <a:t>chi phí </a:t>
            </a:r>
            <a:r>
              <a:rPr dirty="0">
                <a:latin typeface="Arial"/>
                <a:cs typeface="Arial"/>
              </a:rPr>
              <a:t>(effort) </a:t>
            </a:r>
            <a:r>
              <a:rPr dirty="0" err="1">
                <a:latin typeface="Arial"/>
                <a:cs typeface="Arial"/>
              </a:rPr>
              <a:t>cần</a:t>
            </a:r>
            <a:r>
              <a:rPr dirty="0">
                <a:latin typeface="Arial"/>
                <a:cs typeface="Arial"/>
              </a:rPr>
              <a:t> </a:t>
            </a:r>
            <a:r>
              <a:rPr spc="-5" dirty="0" err="1" smtClean="0">
                <a:latin typeface="Arial"/>
                <a:cs typeface="Arial"/>
              </a:rPr>
              <a:t>thiết</a:t>
            </a:r>
            <a:r>
              <a:rPr spc="-5" dirty="0" smtClean="0">
                <a:latin typeface="Arial"/>
                <a:cs typeface="Arial"/>
              </a:rPr>
              <a:t> </a:t>
            </a:r>
            <a:r>
              <a:rPr spc="-5" dirty="0" err="1" smtClean="0">
                <a:latin typeface="Arial"/>
                <a:cs typeface="Arial"/>
              </a:rPr>
              <a:t>tại</a:t>
            </a:r>
            <a:r>
              <a:rPr spc="-5" dirty="0" smtClean="0">
                <a:latin typeface="Arial"/>
                <a:cs typeface="Arial"/>
              </a:rPr>
              <a:t> </a:t>
            </a:r>
            <a:r>
              <a:rPr spc="-5" dirty="0">
                <a:latin typeface="Arial"/>
                <a:cs typeface="Arial"/>
              </a:rPr>
              <a:t>thời điểm bắt đầu tiến </a:t>
            </a:r>
            <a:r>
              <a:rPr dirty="0">
                <a:latin typeface="Arial"/>
                <a:cs typeface="Arial"/>
              </a:rPr>
              <a:t>trình</a:t>
            </a:r>
            <a:r>
              <a:rPr spc="-20" dirty="0">
                <a:latin typeface="Arial"/>
                <a:cs typeface="Arial"/>
              </a:rPr>
              <a:t> </a:t>
            </a:r>
            <a:r>
              <a:rPr dirty="0">
                <a:latin typeface="Arial"/>
                <a:cs typeface="Arial"/>
              </a:rPr>
              <a:t>PTPM</a:t>
            </a:r>
          </a:p>
          <a:p>
            <a:pPr marL="683260" lvl="1" indent="-327025">
              <a:spcBef>
                <a:spcPts val="430"/>
              </a:spcBef>
              <a:buClr>
                <a:srgbClr val="3A812E"/>
              </a:buClr>
              <a:buSzPct val="58333"/>
              <a:buFont typeface="Wingdings"/>
              <a:buChar char=""/>
              <a:tabLst>
                <a:tab pos="683260" algn="l"/>
                <a:tab pos="683895" algn="l"/>
              </a:tabLst>
            </a:pPr>
            <a:r>
              <a:rPr dirty="0">
                <a:latin typeface="Arial"/>
                <a:cs typeface="Arial"/>
              </a:rPr>
              <a:t>Ít chú </a:t>
            </a:r>
            <a:r>
              <a:rPr spc="-5" dirty="0">
                <a:latin typeface="Arial"/>
                <a:cs typeface="Arial"/>
              </a:rPr>
              <a:t>trọng đến các thiết </a:t>
            </a:r>
            <a:r>
              <a:rPr dirty="0">
                <a:latin typeface="Arial"/>
                <a:cs typeface="Arial"/>
              </a:rPr>
              <a:t>kế và tài </a:t>
            </a:r>
            <a:r>
              <a:rPr spc="-5" dirty="0">
                <a:latin typeface="Arial"/>
                <a:cs typeface="Arial"/>
              </a:rPr>
              <a:t>liệu </a:t>
            </a:r>
            <a:r>
              <a:rPr dirty="0">
                <a:latin typeface="Arial"/>
                <a:cs typeface="Arial"/>
              </a:rPr>
              <a:t>cần </a:t>
            </a:r>
            <a:r>
              <a:rPr spc="-5" dirty="0">
                <a:latin typeface="Arial"/>
                <a:cs typeface="Arial"/>
              </a:rPr>
              <a:t>thiết</a:t>
            </a:r>
            <a:endParaRPr dirty="0">
              <a:latin typeface="Arial"/>
              <a:cs typeface="Arial"/>
            </a:endParaRPr>
          </a:p>
          <a:p>
            <a:pPr marL="683260" marR="352425" lvl="1" indent="-327025">
              <a:spcBef>
                <a:spcPts val="434"/>
              </a:spcBef>
              <a:buClr>
                <a:srgbClr val="3A812E"/>
              </a:buClr>
              <a:buSzPct val="58333"/>
              <a:buFont typeface="Wingdings"/>
              <a:buChar char=""/>
              <a:tabLst>
                <a:tab pos="683260" algn="l"/>
                <a:tab pos="683895" algn="l"/>
              </a:tabLst>
            </a:pPr>
            <a:r>
              <a:rPr spc="-5" dirty="0">
                <a:latin typeface="Arial"/>
                <a:cs typeface="Arial"/>
              </a:rPr>
              <a:t>Thường chỉ các </a:t>
            </a:r>
            <a:r>
              <a:rPr spc="-10" dirty="0">
                <a:latin typeface="Arial"/>
                <a:cs typeface="Arial"/>
              </a:rPr>
              <a:t>người lập </a:t>
            </a:r>
            <a:r>
              <a:rPr spc="-5" dirty="0">
                <a:latin typeface="Arial"/>
                <a:cs typeface="Arial"/>
              </a:rPr>
              <a:t>trình </a:t>
            </a:r>
            <a:r>
              <a:rPr dirty="0">
                <a:latin typeface="Arial"/>
                <a:cs typeface="Arial"/>
              </a:rPr>
              <a:t>có </a:t>
            </a:r>
            <a:r>
              <a:rPr spc="-5" dirty="0">
                <a:latin typeface="Arial"/>
                <a:cs typeface="Arial"/>
              </a:rPr>
              <a:t>kinh </a:t>
            </a:r>
            <a:r>
              <a:rPr spc="-10" dirty="0">
                <a:latin typeface="Arial"/>
                <a:cs typeface="Arial"/>
              </a:rPr>
              <a:t>nghiệm </a:t>
            </a:r>
            <a:r>
              <a:rPr spc="-5" dirty="0">
                <a:latin typeface="Arial"/>
                <a:cs typeface="Arial"/>
              </a:rPr>
              <a:t>(senior programmers)  </a:t>
            </a:r>
            <a:r>
              <a:rPr dirty="0">
                <a:latin typeface="Arial"/>
                <a:cs typeface="Arial"/>
              </a:rPr>
              <a:t>mới có khả </a:t>
            </a:r>
            <a:r>
              <a:rPr spc="-5" dirty="0">
                <a:latin typeface="Arial"/>
                <a:cs typeface="Arial"/>
              </a:rPr>
              <a:t>năng đưa </a:t>
            </a:r>
            <a:r>
              <a:rPr dirty="0">
                <a:latin typeface="Arial"/>
                <a:cs typeface="Arial"/>
              </a:rPr>
              <a:t>ra </a:t>
            </a:r>
            <a:r>
              <a:rPr spc="-5" dirty="0">
                <a:latin typeface="Arial"/>
                <a:cs typeface="Arial"/>
              </a:rPr>
              <a:t>các </a:t>
            </a:r>
            <a:r>
              <a:rPr spc="-10" dirty="0">
                <a:latin typeface="Arial"/>
                <a:cs typeface="Arial"/>
              </a:rPr>
              <a:t>quyết </a:t>
            </a:r>
            <a:r>
              <a:rPr spc="-5" dirty="0">
                <a:latin typeface="Arial"/>
                <a:cs typeface="Arial"/>
              </a:rPr>
              <a:t>định </a:t>
            </a:r>
            <a:r>
              <a:rPr dirty="0">
                <a:latin typeface="Arial"/>
                <a:cs typeface="Arial"/>
              </a:rPr>
              <a:t>cần </a:t>
            </a:r>
            <a:r>
              <a:rPr spc="-5" dirty="0">
                <a:latin typeface="Arial"/>
                <a:cs typeface="Arial"/>
              </a:rPr>
              <a:t>thiết trong quá </a:t>
            </a:r>
            <a:r>
              <a:rPr dirty="0">
                <a:latin typeface="Arial"/>
                <a:cs typeface="Arial"/>
              </a:rPr>
              <a:t>trình </a:t>
            </a:r>
            <a:r>
              <a:rPr spc="-10" dirty="0">
                <a:latin typeface="Arial"/>
                <a:cs typeface="Arial"/>
              </a:rPr>
              <a:t>phát  </a:t>
            </a:r>
            <a:r>
              <a:rPr spc="-5" dirty="0">
                <a:latin typeface="Arial"/>
                <a:cs typeface="Arial"/>
              </a:rPr>
              <a:t>triển. (Không phù hợp cho các </a:t>
            </a:r>
            <a:r>
              <a:rPr spc="-10" dirty="0">
                <a:latin typeface="Arial"/>
                <a:cs typeface="Arial"/>
              </a:rPr>
              <a:t>người </a:t>
            </a:r>
            <a:r>
              <a:rPr spc="-5" dirty="0">
                <a:latin typeface="Arial"/>
                <a:cs typeface="Arial"/>
              </a:rPr>
              <a:t>lập </a:t>
            </a:r>
            <a:r>
              <a:rPr dirty="0">
                <a:latin typeface="Arial"/>
                <a:cs typeface="Arial"/>
              </a:rPr>
              <a:t>trình ít </a:t>
            </a:r>
            <a:r>
              <a:rPr spc="-5" dirty="0">
                <a:latin typeface="Arial"/>
                <a:cs typeface="Arial"/>
              </a:rPr>
              <a:t>kinh </a:t>
            </a:r>
            <a:r>
              <a:rPr spc="-10" dirty="0">
                <a:latin typeface="Arial"/>
                <a:cs typeface="Arial"/>
              </a:rPr>
              <a:t>nghiệm, </a:t>
            </a:r>
            <a:r>
              <a:rPr dirty="0">
                <a:latin typeface="Arial"/>
                <a:cs typeface="Arial"/>
              </a:rPr>
              <a:t>trừ khi  </a:t>
            </a:r>
            <a:r>
              <a:rPr spc="-5" dirty="0">
                <a:latin typeface="Arial"/>
                <a:cs typeface="Arial"/>
              </a:rPr>
              <a:t>phải làm </a:t>
            </a:r>
            <a:r>
              <a:rPr dirty="0">
                <a:latin typeface="Arial"/>
                <a:cs typeface="Arial"/>
              </a:rPr>
              <a:t>việc kết </a:t>
            </a:r>
            <a:r>
              <a:rPr spc="-5" dirty="0">
                <a:latin typeface="Arial"/>
                <a:cs typeface="Arial"/>
              </a:rPr>
              <a:t>hợp </a:t>
            </a:r>
            <a:r>
              <a:rPr dirty="0">
                <a:latin typeface="Arial"/>
                <a:cs typeface="Arial"/>
              </a:rPr>
              <a:t>với các </a:t>
            </a:r>
            <a:r>
              <a:rPr spc="-10" dirty="0">
                <a:latin typeface="Arial"/>
                <a:cs typeface="Arial"/>
              </a:rPr>
              <a:t>người </a:t>
            </a:r>
            <a:r>
              <a:rPr dirty="0">
                <a:latin typeface="Arial"/>
                <a:cs typeface="Arial"/>
              </a:rPr>
              <a:t>có </a:t>
            </a:r>
            <a:r>
              <a:rPr spc="-5" dirty="0">
                <a:latin typeface="Arial"/>
                <a:cs typeface="Arial"/>
              </a:rPr>
              <a:t>kinh</a:t>
            </a:r>
            <a:r>
              <a:rPr spc="5" dirty="0">
                <a:latin typeface="Arial"/>
                <a:cs typeface="Arial"/>
              </a:rPr>
              <a:t> </a:t>
            </a:r>
            <a:r>
              <a:rPr spc="-10" dirty="0">
                <a:latin typeface="Arial"/>
                <a:cs typeface="Arial"/>
              </a:rPr>
              <a:t>nghiệm)</a:t>
            </a:r>
            <a:endParaRPr dirty="0">
              <a:latin typeface="Arial"/>
              <a:cs typeface="Arial"/>
            </a:endParaRPr>
          </a:p>
        </p:txBody>
      </p:sp>
      <p:sp>
        <p:nvSpPr>
          <p:cNvPr id="8" name="object 8"/>
          <p:cNvSpPr txBox="1">
            <a:spLocks noGrp="1"/>
          </p:cNvSpPr>
          <p:nvPr>
            <p:ph type="sldNum" sz="quarter" idx="4294967295"/>
          </p:nvPr>
        </p:nvSpPr>
        <p:spPr>
          <a:xfrm>
            <a:off x="9937751" y="6470120"/>
            <a:ext cx="5778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34</a:t>
            </a:fld>
            <a:endParaRPr spc="-40" dirty="0"/>
          </a:p>
        </p:txBody>
      </p:sp>
    </p:spTree>
    <p:extLst>
      <p:ext uri="{BB962C8B-B14F-4D97-AF65-F5344CB8AC3E}">
        <p14:creationId xmlns:p14="http://schemas.microsoft.com/office/powerpoint/2010/main" val="423942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dirty="0">
                <a:latin typeface="Times New Roman"/>
                <a:cs typeface="Times New Roman"/>
              </a:rPr>
              <a:t>nhanh </a:t>
            </a:r>
            <a:r>
              <a:rPr sz="4200" spc="-240" dirty="0">
                <a:latin typeface="Times New Roman"/>
                <a:cs typeface="Times New Roman"/>
              </a:rPr>
              <a:t>l</a:t>
            </a:r>
            <a:r>
              <a:rPr sz="4200" spc="-240" dirty="0">
                <a:latin typeface="Arial"/>
                <a:cs typeface="Arial"/>
              </a:rPr>
              <a:t>ẹ </a:t>
            </a:r>
            <a:r>
              <a:rPr sz="4200" spc="-185" dirty="0">
                <a:latin typeface="Times New Roman"/>
                <a:cs typeface="Times New Roman"/>
              </a:rPr>
              <a:t>(Agile</a:t>
            </a:r>
            <a:r>
              <a:rPr sz="4200" spc="165"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059940" y="1410619"/>
            <a:ext cx="7980680" cy="4730115"/>
          </a:xfrm>
          <a:prstGeom prst="rect">
            <a:avLst/>
          </a:prstGeom>
        </p:spPr>
        <p:txBody>
          <a:bodyPr vert="horz" wrap="square" lIns="0" tIns="75565" rIns="0" bIns="0" rtlCol="0">
            <a:spAutoFit/>
          </a:bodyPr>
          <a:lstStyle/>
          <a:p>
            <a:pPr marL="355600" indent="-342900">
              <a:spcBef>
                <a:spcPts val="595"/>
              </a:spcBef>
              <a:buClr>
                <a:srgbClr val="CC9900"/>
              </a:buClr>
              <a:buSzPct val="65000"/>
              <a:buFont typeface="Wingdings"/>
              <a:buChar char="◼"/>
              <a:tabLst>
                <a:tab pos="354965" algn="l"/>
                <a:tab pos="355600" algn="l"/>
              </a:tabLst>
            </a:pPr>
            <a:r>
              <a:rPr sz="2000" dirty="0">
                <a:latin typeface="Arial"/>
                <a:cs typeface="Arial"/>
              </a:rPr>
              <a:t>Khi nào nên dùng mô </a:t>
            </a:r>
            <a:r>
              <a:rPr sz="2000" spc="-5" dirty="0">
                <a:latin typeface="Arial"/>
                <a:cs typeface="Arial"/>
              </a:rPr>
              <a:t>hình </a:t>
            </a:r>
            <a:r>
              <a:rPr sz="2000" dirty="0">
                <a:latin typeface="Arial"/>
                <a:cs typeface="Arial"/>
              </a:rPr>
              <a:t>nhanh</a:t>
            </a:r>
            <a:r>
              <a:rPr sz="2000" spc="-90" dirty="0">
                <a:latin typeface="Arial"/>
                <a:cs typeface="Arial"/>
              </a:rPr>
              <a:t> </a:t>
            </a:r>
            <a:r>
              <a:rPr sz="2000" spc="-5" dirty="0">
                <a:latin typeface="Arial"/>
                <a:cs typeface="Arial"/>
              </a:rPr>
              <a:t>lẹ?</a:t>
            </a:r>
            <a:endParaRPr sz="2000">
              <a:latin typeface="Arial"/>
              <a:cs typeface="Arial"/>
            </a:endParaRPr>
          </a:p>
          <a:p>
            <a:pPr marL="683260" marR="177800" lvl="1" indent="-327025">
              <a:spcBef>
                <a:spcPts val="445"/>
              </a:spcBef>
              <a:buClr>
                <a:srgbClr val="3A812E"/>
              </a:buClr>
              <a:buSzPct val="58333"/>
              <a:buFont typeface="Wingdings"/>
              <a:buChar char=""/>
              <a:tabLst>
                <a:tab pos="683260" algn="l"/>
                <a:tab pos="683895" algn="l"/>
              </a:tabLst>
            </a:pPr>
            <a:r>
              <a:rPr spc="-5" dirty="0">
                <a:latin typeface="Arial"/>
                <a:cs typeface="Arial"/>
              </a:rPr>
              <a:t>Khi </a:t>
            </a:r>
            <a:r>
              <a:rPr dirty="0">
                <a:latin typeface="Arial"/>
                <a:cs typeface="Arial"/>
              </a:rPr>
              <a:t>các </a:t>
            </a:r>
            <a:r>
              <a:rPr spc="-5" dirty="0">
                <a:latin typeface="Arial"/>
                <a:cs typeface="Arial"/>
              </a:rPr>
              <a:t>thay đổi </a:t>
            </a:r>
            <a:r>
              <a:rPr dirty="0">
                <a:latin typeface="Arial"/>
                <a:cs typeface="Arial"/>
              </a:rPr>
              <a:t>cần </a:t>
            </a:r>
            <a:r>
              <a:rPr spc="-5" dirty="0">
                <a:latin typeface="Arial"/>
                <a:cs typeface="Arial"/>
              </a:rPr>
              <a:t>được bổ sung </a:t>
            </a:r>
            <a:r>
              <a:rPr dirty="0">
                <a:latin typeface="Arial"/>
                <a:cs typeface="Arial"/>
              </a:rPr>
              <a:t>và </a:t>
            </a:r>
            <a:r>
              <a:rPr spc="-5" dirty="0">
                <a:latin typeface="Arial"/>
                <a:cs typeface="Arial"/>
              </a:rPr>
              <a:t>thực hiện. Các thay đổi </a:t>
            </a:r>
            <a:r>
              <a:rPr dirty="0">
                <a:latin typeface="Arial"/>
                <a:cs typeface="Arial"/>
              </a:rPr>
              <a:t>mới có  thể </a:t>
            </a:r>
            <a:r>
              <a:rPr spc="-5" dirty="0">
                <a:latin typeface="Arial"/>
                <a:cs typeface="Arial"/>
              </a:rPr>
              <a:t>được thực hiện </a:t>
            </a:r>
            <a:r>
              <a:rPr dirty="0">
                <a:latin typeface="Arial"/>
                <a:cs typeface="Arial"/>
              </a:rPr>
              <a:t>với chi </a:t>
            </a:r>
            <a:r>
              <a:rPr spc="-5" dirty="0">
                <a:latin typeface="Arial"/>
                <a:cs typeface="Arial"/>
              </a:rPr>
              <a:t>phí thấp, nhờ việc thường </a:t>
            </a:r>
            <a:r>
              <a:rPr spc="-15" dirty="0">
                <a:latin typeface="Arial"/>
                <a:cs typeface="Arial"/>
              </a:rPr>
              <a:t>xuyên </a:t>
            </a:r>
            <a:r>
              <a:rPr dirty="0">
                <a:latin typeface="Arial"/>
                <a:cs typeface="Arial"/>
              </a:rPr>
              <a:t>tạo ra các  </a:t>
            </a:r>
            <a:r>
              <a:rPr spc="-10" dirty="0">
                <a:latin typeface="Arial"/>
                <a:cs typeface="Arial"/>
              </a:rPr>
              <a:t>phiên </a:t>
            </a:r>
            <a:r>
              <a:rPr spc="-5" dirty="0">
                <a:latin typeface="Arial"/>
                <a:cs typeface="Arial"/>
              </a:rPr>
              <a:t>bản tăng</a:t>
            </a:r>
            <a:r>
              <a:rPr spc="15" dirty="0">
                <a:latin typeface="Arial"/>
                <a:cs typeface="Arial"/>
              </a:rPr>
              <a:t> </a:t>
            </a:r>
            <a:r>
              <a:rPr spc="-5" dirty="0">
                <a:latin typeface="Arial"/>
                <a:cs typeface="Arial"/>
              </a:rPr>
              <a:t>cường</a:t>
            </a:r>
            <a:endParaRPr>
              <a:latin typeface="Arial"/>
              <a:cs typeface="Arial"/>
            </a:endParaRPr>
          </a:p>
          <a:p>
            <a:pPr marL="683260" lvl="1" indent="-327025">
              <a:spcBef>
                <a:spcPts val="430"/>
              </a:spcBef>
              <a:buClr>
                <a:srgbClr val="3A812E"/>
              </a:buClr>
              <a:buSzPct val="58333"/>
              <a:buFont typeface="Wingdings"/>
              <a:buChar char=""/>
              <a:tabLst>
                <a:tab pos="683260" algn="l"/>
                <a:tab pos="683895" algn="l"/>
              </a:tabLst>
            </a:pPr>
            <a:r>
              <a:rPr spc="-5" dirty="0">
                <a:latin typeface="Arial"/>
                <a:cs typeface="Arial"/>
              </a:rPr>
              <a:t>Để thực </a:t>
            </a:r>
            <a:r>
              <a:rPr spc="-10" dirty="0">
                <a:latin typeface="Arial"/>
                <a:cs typeface="Arial"/>
              </a:rPr>
              <a:t>hiện </a:t>
            </a:r>
            <a:r>
              <a:rPr spc="-5" dirty="0">
                <a:latin typeface="Arial"/>
                <a:cs typeface="Arial"/>
              </a:rPr>
              <a:t>một tính </a:t>
            </a:r>
            <a:r>
              <a:rPr spc="-10" dirty="0">
                <a:latin typeface="Arial"/>
                <a:cs typeface="Arial"/>
              </a:rPr>
              <a:t>năng </a:t>
            </a:r>
            <a:r>
              <a:rPr spc="-5" dirty="0">
                <a:latin typeface="Arial"/>
                <a:cs typeface="Arial"/>
              </a:rPr>
              <a:t>mới </a:t>
            </a:r>
            <a:r>
              <a:rPr dirty="0">
                <a:latin typeface="Arial"/>
                <a:cs typeface="Arial"/>
              </a:rPr>
              <a:t>(a </a:t>
            </a:r>
            <a:r>
              <a:rPr spc="-5" dirty="0">
                <a:latin typeface="Arial"/>
                <a:cs typeface="Arial"/>
              </a:rPr>
              <a:t>new feature), </a:t>
            </a:r>
            <a:r>
              <a:rPr spc="-10" dirty="0">
                <a:latin typeface="Arial"/>
                <a:cs typeface="Arial"/>
              </a:rPr>
              <a:t>những người lập</a:t>
            </a:r>
            <a:r>
              <a:rPr spc="120" dirty="0">
                <a:latin typeface="Arial"/>
                <a:cs typeface="Arial"/>
              </a:rPr>
              <a:t> </a:t>
            </a:r>
            <a:r>
              <a:rPr dirty="0">
                <a:latin typeface="Arial"/>
                <a:cs typeface="Arial"/>
              </a:rPr>
              <a:t>trình</a:t>
            </a:r>
            <a:endParaRPr>
              <a:latin typeface="Arial"/>
              <a:cs typeface="Arial"/>
            </a:endParaRPr>
          </a:p>
          <a:p>
            <a:pPr marL="683260">
              <a:spcBef>
                <a:spcPts val="5"/>
              </a:spcBef>
            </a:pPr>
            <a:r>
              <a:rPr dirty="0">
                <a:latin typeface="Arial"/>
                <a:cs typeface="Arial"/>
              </a:rPr>
              <a:t>chỉ cần tốn </a:t>
            </a:r>
            <a:r>
              <a:rPr spc="-5" dirty="0">
                <a:latin typeface="Arial"/>
                <a:cs typeface="Arial"/>
              </a:rPr>
              <a:t>thời gian </a:t>
            </a:r>
            <a:r>
              <a:rPr dirty="0">
                <a:latin typeface="Arial"/>
                <a:cs typeface="Arial"/>
              </a:rPr>
              <a:t>vài </a:t>
            </a:r>
            <a:r>
              <a:rPr spc="-10" dirty="0">
                <a:latin typeface="Arial"/>
                <a:cs typeface="Arial"/>
              </a:rPr>
              <a:t>ngày, </a:t>
            </a:r>
            <a:r>
              <a:rPr spc="-5" dirty="0">
                <a:latin typeface="Arial"/>
                <a:cs typeface="Arial"/>
              </a:rPr>
              <a:t>hoặc thậm </a:t>
            </a:r>
            <a:r>
              <a:rPr dirty="0">
                <a:latin typeface="Arial"/>
                <a:cs typeface="Arial"/>
              </a:rPr>
              <a:t>chí </a:t>
            </a:r>
            <a:r>
              <a:rPr spc="-5" dirty="0">
                <a:latin typeface="Arial"/>
                <a:cs typeface="Arial"/>
              </a:rPr>
              <a:t>là </a:t>
            </a:r>
            <a:r>
              <a:rPr dirty="0">
                <a:latin typeface="Arial"/>
                <a:cs typeface="Arial"/>
              </a:rPr>
              <a:t>chỉ </a:t>
            </a:r>
            <a:r>
              <a:rPr spc="-5" dirty="0">
                <a:latin typeface="Arial"/>
                <a:cs typeface="Arial"/>
              </a:rPr>
              <a:t>vài giờ để thực</a:t>
            </a:r>
            <a:r>
              <a:rPr spc="5" dirty="0">
                <a:latin typeface="Arial"/>
                <a:cs typeface="Arial"/>
              </a:rPr>
              <a:t> </a:t>
            </a:r>
            <a:r>
              <a:rPr spc="-5" dirty="0">
                <a:latin typeface="Arial"/>
                <a:cs typeface="Arial"/>
              </a:rPr>
              <a:t>hiện</a:t>
            </a:r>
            <a:endParaRPr>
              <a:latin typeface="Arial"/>
              <a:cs typeface="Arial"/>
            </a:endParaRPr>
          </a:p>
          <a:p>
            <a:pPr marL="683260" marR="5080" lvl="1" indent="-327025">
              <a:spcBef>
                <a:spcPts val="430"/>
              </a:spcBef>
              <a:buClr>
                <a:srgbClr val="3A812E"/>
              </a:buClr>
              <a:buSzPct val="58333"/>
              <a:buFont typeface="Wingdings"/>
              <a:buChar char=""/>
              <a:tabLst>
                <a:tab pos="683260" algn="l"/>
                <a:tab pos="683895" algn="l"/>
              </a:tabLst>
            </a:pPr>
            <a:r>
              <a:rPr spc="-5" dirty="0">
                <a:latin typeface="Arial"/>
                <a:cs typeface="Arial"/>
              </a:rPr>
              <a:t>Không như </a:t>
            </a:r>
            <a:r>
              <a:rPr dirty="0">
                <a:latin typeface="Arial"/>
                <a:cs typeface="Arial"/>
              </a:rPr>
              <a:t>mô </a:t>
            </a:r>
            <a:r>
              <a:rPr spc="-5" dirty="0">
                <a:latin typeface="Arial"/>
                <a:cs typeface="Arial"/>
              </a:rPr>
              <a:t>hình thác nước, trong </a:t>
            </a:r>
            <a:r>
              <a:rPr dirty="0">
                <a:latin typeface="Arial"/>
                <a:cs typeface="Arial"/>
              </a:rPr>
              <a:t>mô </a:t>
            </a:r>
            <a:r>
              <a:rPr spc="-5" dirty="0">
                <a:latin typeface="Arial"/>
                <a:cs typeface="Arial"/>
              </a:rPr>
              <a:t>hình </a:t>
            </a:r>
            <a:r>
              <a:rPr spc="-10" dirty="0">
                <a:latin typeface="Arial"/>
                <a:cs typeface="Arial"/>
              </a:rPr>
              <a:t>nhanh </a:t>
            </a:r>
            <a:r>
              <a:rPr spc="-5" dirty="0">
                <a:latin typeface="Arial"/>
                <a:cs typeface="Arial"/>
              </a:rPr>
              <a:t>lẹ, </a:t>
            </a:r>
            <a:r>
              <a:rPr dirty="0">
                <a:latin typeface="Arial"/>
                <a:cs typeface="Arial"/>
              </a:rPr>
              <a:t>thì </a:t>
            </a:r>
            <a:r>
              <a:rPr spc="-5" dirty="0">
                <a:latin typeface="Arial"/>
                <a:cs typeface="Arial"/>
              </a:rPr>
              <a:t>việc lập </a:t>
            </a:r>
            <a:r>
              <a:rPr dirty="0">
                <a:latin typeface="Arial"/>
                <a:cs typeface="Arial"/>
              </a:rPr>
              <a:t>kế  </a:t>
            </a:r>
            <a:r>
              <a:rPr spc="-5" dirty="0">
                <a:latin typeface="Arial"/>
                <a:cs typeface="Arial"/>
              </a:rPr>
              <a:t>hoạch </a:t>
            </a:r>
            <a:r>
              <a:rPr dirty="0">
                <a:latin typeface="Arial"/>
                <a:cs typeface="Arial"/>
              </a:rPr>
              <a:t>tốn chi </a:t>
            </a:r>
            <a:r>
              <a:rPr spc="-5" dirty="0">
                <a:latin typeface="Arial"/>
                <a:cs typeface="Arial"/>
              </a:rPr>
              <a:t>phí thấp hơn (nhiều). </a:t>
            </a:r>
            <a:r>
              <a:rPr b="1" dirty="0">
                <a:latin typeface="Arial"/>
                <a:cs typeface="Arial"/>
              </a:rPr>
              <a:t>Mô hình nhanh lẹ giả </a:t>
            </a:r>
            <a:r>
              <a:rPr b="1" spc="-5" dirty="0">
                <a:latin typeface="Arial"/>
                <a:cs typeface="Arial"/>
              </a:rPr>
              <a:t>sử rằng các  </a:t>
            </a:r>
            <a:r>
              <a:rPr b="1" dirty="0">
                <a:latin typeface="Arial"/>
                <a:cs typeface="Arial"/>
              </a:rPr>
              <a:t>nhu </a:t>
            </a:r>
            <a:r>
              <a:rPr b="1" spc="-10" dirty="0">
                <a:latin typeface="Arial"/>
                <a:cs typeface="Arial"/>
              </a:rPr>
              <a:t>cầu </a:t>
            </a:r>
            <a:r>
              <a:rPr b="1" spc="-5" dirty="0">
                <a:latin typeface="Arial"/>
                <a:cs typeface="Arial"/>
              </a:rPr>
              <a:t>của </a:t>
            </a:r>
            <a:r>
              <a:rPr b="1" dirty="0">
                <a:latin typeface="Arial"/>
                <a:cs typeface="Arial"/>
              </a:rPr>
              <a:t>người dùng </a:t>
            </a:r>
            <a:r>
              <a:rPr b="1" spc="-5" dirty="0">
                <a:latin typeface="Arial"/>
                <a:cs typeface="Arial"/>
              </a:rPr>
              <a:t>sẽ có </a:t>
            </a:r>
            <a:r>
              <a:rPr b="1" dirty="0">
                <a:latin typeface="Arial"/>
                <a:cs typeface="Arial"/>
              </a:rPr>
              <a:t>thể (thường </a:t>
            </a:r>
            <a:r>
              <a:rPr b="1" spc="-10" dirty="0">
                <a:latin typeface="Arial"/>
                <a:cs typeface="Arial"/>
              </a:rPr>
              <a:t>xuyên) </a:t>
            </a:r>
            <a:r>
              <a:rPr b="1" dirty="0">
                <a:latin typeface="Arial"/>
                <a:cs typeface="Arial"/>
              </a:rPr>
              <a:t>thay đổi. </a:t>
            </a:r>
            <a:r>
              <a:rPr b="1" spc="-10" dirty="0">
                <a:latin typeface="Arial"/>
                <a:cs typeface="Arial"/>
              </a:rPr>
              <a:t>Các  </a:t>
            </a:r>
            <a:r>
              <a:rPr b="1" dirty="0">
                <a:latin typeface="Arial"/>
                <a:cs typeface="Arial"/>
              </a:rPr>
              <a:t>thay đổi luôn luôn </a:t>
            </a:r>
            <a:r>
              <a:rPr b="1" spc="-5" dirty="0">
                <a:latin typeface="Arial"/>
                <a:cs typeface="Arial"/>
              </a:rPr>
              <a:t>có </a:t>
            </a:r>
            <a:r>
              <a:rPr b="1" dirty="0">
                <a:latin typeface="Arial"/>
                <a:cs typeface="Arial"/>
              </a:rPr>
              <a:t>thể được </a:t>
            </a:r>
            <a:r>
              <a:rPr b="1" spc="-10" dirty="0">
                <a:latin typeface="Arial"/>
                <a:cs typeface="Arial"/>
              </a:rPr>
              <a:t>yêu </a:t>
            </a:r>
            <a:r>
              <a:rPr b="1" spc="-5" dirty="0">
                <a:latin typeface="Arial"/>
                <a:cs typeface="Arial"/>
              </a:rPr>
              <a:t>cầu, </a:t>
            </a:r>
            <a:r>
              <a:rPr b="1" spc="-20" dirty="0">
                <a:latin typeface="Arial"/>
                <a:cs typeface="Arial"/>
              </a:rPr>
              <a:t>và </a:t>
            </a:r>
            <a:r>
              <a:rPr b="1" spc="-5" dirty="0">
                <a:latin typeface="Arial"/>
                <a:cs typeface="Arial"/>
              </a:rPr>
              <a:t>các </a:t>
            </a:r>
            <a:r>
              <a:rPr b="1" dirty="0">
                <a:latin typeface="Arial"/>
                <a:cs typeface="Arial"/>
              </a:rPr>
              <a:t>tính năng luôn luôn  </a:t>
            </a:r>
            <a:r>
              <a:rPr b="1" spc="-5" dirty="0">
                <a:latin typeface="Arial"/>
                <a:cs typeface="Arial"/>
              </a:rPr>
              <a:t>có </a:t>
            </a:r>
            <a:r>
              <a:rPr b="1" dirty="0">
                <a:latin typeface="Arial"/>
                <a:cs typeface="Arial"/>
              </a:rPr>
              <a:t>thể được bổ </a:t>
            </a:r>
            <a:r>
              <a:rPr b="1" spc="-5" dirty="0">
                <a:latin typeface="Arial"/>
                <a:cs typeface="Arial"/>
              </a:rPr>
              <a:t>sung </a:t>
            </a:r>
            <a:r>
              <a:rPr b="1" dirty="0">
                <a:latin typeface="Arial"/>
                <a:cs typeface="Arial"/>
              </a:rPr>
              <a:t>hoặc loại bỏ dựa </a:t>
            </a:r>
            <a:r>
              <a:rPr b="1" spc="-5" dirty="0">
                <a:latin typeface="Arial"/>
                <a:cs typeface="Arial"/>
              </a:rPr>
              <a:t>trên các </a:t>
            </a:r>
            <a:r>
              <a:rPr b="1" dirty="0">
                <a:latin typeface="Arial"/>
                <a:cs typeface="Arial"/>
              </a:rPr>
              <a:t>phản </a:t>
            </a:r>
            <a:r>
              <a:rPr b="1" spc="10" dirty="0">
                <a:latin typeface="Arial"/>
                <a:cs typeface="Arial"/>
              </a:rPr>
              <a:t>hồi</a:t>
            </a:r>
            <a:r>
              <a:rPr spc="10" dirty="0">
                <a:latin typeface="Arial"/>
                <a:cs typeface="Arial"/>
              </a:rPr>
              <a:t>. </a:t>
            </a:r>
            <a:r>
              <a:rPr spc="-5" dirty="0">
                <a:latin typeface="Arial"/>
                <a:cs typeface="Arial"/>
              </a:rPr>
              <a:t>Điều này  giúp đem lại </a:t>
            </a:r>
            <a:r>
              <a:rPr dirty="0">
                <a:latin typeface="Arial"/>
                <a:cs typeface="Arial"/>
              </a:rPr>
              <a:t>cho </a:t>
            </a:r>
            <a:r>
              <a:rPr spc="-5" dirty="0">
                <a:latin typeface="Arial"/>
                <a:cs typeface="Arial"/>
              </a:rPr>
              <a:t>khách hàng hệ thống phần </a:t>
            </a:r>
            <a:r>
              <a:rPr dirty="0">
                <a:latin typeface="Arial"/>
                <a:cs typeface="Arial"/>
              </a:rPr>
              <a:t>mềm mà </a:t>
            </a:r>
            <a:r>
              <a:rPr spc="-5" dirty="0">
                <a:latin typeface="Arial"/>
                <a:cs typeface="Arial"/>
              </a:rPr>
              <a:t>họ </a:t>
            </a:r>
            <a:r>
              <a:rPr dirty="0">
                <a:latin typeface="Arial"/>
                <a:cs typeface="Arial"/>
              </a:rPr>
              <a:t>cần và </a:t>
            </a:r>
            <a:r>
              <a:rPr spc="-5" dirty="0">
                <a:latin typeface="Arial"/>
                <a:cs typeface="Arial"/>
              </a:rPr>
              <a:t>muốn  </a:t>
            </a:r>
            <a:r>
              <a:rPr spc="-10" dirty="0">
                <a:latin typeface="Arial"/>
                <a:cs typeface="Arial"/>
              </a:rPr>
              <a:t>dùng</a:t>
            </a:r>
            <a:endParaRPr>
              <a:latin typeface="Arial"/>
              <a:cs typeface="Arial"/>
            </a:endParaRPr>
          </a:p>
          <a:p>
            <a:pPr marL="683260" marR="21590" lvl="1" indent="-327025">
              <a:spcBef>
                <a:spcPts val="434"/>
              </a:spcBef>
              <a:buClr>
                <a:srgbClr val="3A812E"/>
              </a:buClr>
              <a:buSzPct val="58333"/>
              <a:buFont typeface="Wingdings"/>
              <a:buChar char=""/>
              <a:tabLst>
                <a:tab pos="683260" algn="l"/>
                <a:tab pos="683895" algn="l"/>
              </a:tabLst>
            </a:pPr>
            <a:r>
              <a:rPr spc="-5" dirty="0">
                <a:latin typeface="Arial"/>
                <a:cs typeface="Arial"/>
              </a:rPr>
              <a:t>Cả </a:t>
            </a:r>
            <a:r>
              <a:rPr spc="-10" dirty="0">
                <a:latin typeface="Arial"/>
                <a:cs typeface="Arial"/>
              </a:rPr>
              <a:t>người phát </a:t>
            </a:r>
            <a:r>
              <a:rPr spc="-5" dirty="0">
                <a:latin typeface="Arial"/>
                <a:cs typeface="Arial"/>
              </a:rPr>
              <a:t>triển </a:t>
            </a:r>
            <a:r>
              <a:rPr dirty="0">
                <a:latin typeface="Arial"/>
                <a:cs typeface="Arial"/>
              </a:rPr>
              <a:t>và </a:t>
            </a:r>
            <a:r>
              <a:rPr spc="-10" dirty="0">
                <a:latin typeface="Arial"/>
                <a:cs typeface="Arial"/>
              </a:rPr>
              <a:t>người </a:t>
            </a:r>
            <a:r>
              <a:rPr dirty="0">
                <a:latin typeface="Arial"/>
                <a:cs typeface="Arial"/>
              </a:rPr>
              <a:t>sử </a:t>
            </a:r>
            <a:r>
              <a:rPr spc="-5" dirty="0">
                <a:latin typeface="Arial"/>
                <a:cs typeface="Arial"/>
              </a:rPr>
              <a:t>dụng hệ thống </a:t>
            </a:r>
            <a:r>
              <a:rPr spc="-10" dirty="0">
                <a:latin typeface="Arial"/>
                <a:cs typeface="Arial"/>
              </a:rPr>
              <a:t>đều </a:t>
            </a:r>
            <a:r>
              <a:rPr spc="-5" dirty="0">
                <a:latin typeface="Arial"/>
                <a:cs typeface="Arial"/>
              </a:rPr>
              <a:t>thấy họ được </a:t>
            </a:r>
            <a:r>
              <a:rPr dirty="0">
                <a:latin typeface="Arial"/>
                <a:cs typeface="Arial"/>
              </a:rPr>
              <a:t>tự </a:t>
            </a:r>
            <a:r>
              <a:rPr spc="-5" dirty="0">
                <a:latin typeface="Arial"/>
                <a:cs typeface="Arial"/>
              </a:rPr>
              <a:t>do  </a:t>
            </a:r>
            <a:r>
              <a:rPr dirty="0">
                <a:latin typeface="Arial"/>
                <a:cs typeface="Arial"/>
              </a:rPr>
              <a:t>về </a:t>
            </a:r>
            <a:r>
              <a:rPr spc="-5" dirty="0">
                <a:latin typeface="Arial"/>
                <a:cs typeface="Arial"/>
              </a:rPr>
              <a:t>thời gian </a:t>
            </a:r>
            <a:r>
              <a:rPr dirty="0">
                <a:latin typeface="Arial"/>
                <a:cs typeface="Arial"/>
              </a:rPr>
              <a:t>và </a:t>
            </a:r>
            <a:r>
              <a:rPr spc="-5" dirty="0">
                <a:latin typeface="Arial"/>
                <a:cs typeface="Arial"/>
              </a:rPr>
              <a:t>các lựa chọn hơn là </a:t>
            </a:r>
            <a:r>
              <a:rPr dirty="0">
                <a:latin typeface="Arial"/>
                <a:cs typeface="Arial"/>
              </a:rPr>
              <a:t>so </a:t>
            </a:r>
            <a:r>
              <a:rPr spc="-5" dirty="0">
                <a:latin typeface="Arial"/>
                <a:cs typeface="Arial"/>
              </a:rPr>
              <a:t>với </a:t>
            </a:r>
            <a:r>
              <a:rPr dirty="0">
                <a:latin typeface="Arial"/>
                <a:cs typeface="Arial"/>
              </a:rPr>
              <a:t>các mô </a:t>
            </a:r>
            <a:r>
              <a:rPr spc="-5" dirty="0">
                <a:latin typeface="Arial"/>
                <a:cs typeface="Arial"/>
              </a:rPr>
              <a:t>hình tuân </a:t>
            </a:r>
            <a:r>
              <a:rPr dirty="0">
                <a:latin typeface="Arial"/>
                <a:cs typeface="Arial"/>
              </a:rPr>
              <a:t>thủ </a:t>
            </a:r>
            <a:r>
              <a:rPr spc="-5" dirty="0">
                <a:latin typeface="Arial"/>
                <a:cs typeface="Arial"/>
              </a:rPr>
              <a:t>chặt  </a:t>
            </a:r>
            <a:r>
              <a:rPr dirty="0">
                <a:latin typeface="Arial"/>
                <a:cs typeface="Arial"/>
              </a:rPr>
              <a:t>chẽ </a:t>
            </a:r>
            <a:r>
              <a:rPr spc="-5" dirty="0">
                <a:latin typeface="Arial"/>
                <a:cs typeface="Arial"/>
              </a:rPr>
              <a:t>theo </a:t>
            </a:r>
            <a:r>
              <a:rPr dirty="0">
                <a:latin typeface="Arial"/>
                <a:cs typeface="Arial"/>
              </a:rPr>
              <a:t>trình tự các </a:t>
            </a:r>
            <a:r>
              <a:rPr spc="-5" dirty="0">
                <a:latin typeface="Arial"/>
                <a:cs typeface="Arial"/>
              </a:rPr>
              <a:t>bước (vd: </a:t>
            </a:r>
            <a:r>
              <a:rPr dirty="0">
                <a:latin typeface="Arial"/>
                <a:cs typeface="Arial"/>
              </a:rPr>
              <a:t>mô </a:t>
            </a:r>
            <a:r>
              <a:rPr spc="-5" dirty="0">
                <a:latin typeface="Arial"/>
                <a:cs typeface="Arial"/>
              </a:rPr>
              <a:t>hình thác</a:t>
            </a:r>
            <a:r>
              <a:rPr spc="-25" dirty="0">
                <a:latin typeface="Arial"/>
                <a:cs typeface="Arial"/>
              </a:rPr>
              <a:t> </a:t>
            </a:r>
            <a:r>
              <a:rPr spc="-5" dirty="0">
                <a:latin typeface="Arial"/>
                <a:cs typeface="Arial"/>
              </a:rPr>
              <a:t>nước)</a:t>
            </a:r>
            <a:endParaRPr>
              <a:latin typeface="Arial"/>
              <a:cs typeface="Arial"/>
            </a:endParaRPr>
          </a:p>
        </p:txBody>
      </p:sp>
      <p:sp>
        <p:nvSpPr>
          <p:cNvPr id="8" name="object 8"/>
          <p:cNvSpPr txBox="1">
            <a:spLocks noGrp="1"/>
          </p:cNvSpPr>
          <p:nvPr>
            <p:ph type="sldNum" sz="quarter" idx="4294967295"/>
          </p:nvPr>
        </p:nvSpPr>
        <p:spPr>
          <a:xfrm>
            <a:off x="10040620" y="6248400"/>
            <a:ext cx="7302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35</a:t>
            </a:fld>
            <a:endParaRPr spc="-40" dirty="0"/>
          </a:p>
        </p:txBody>
      </p:sp>
    </p:spTree>
    <p:extLst>
      <p:ext uri="{BB962C8B-B14F-4D97-AF65-F5344CB8AC3E}">
        <p14:creationId xmlns:p14="http://schemas.microsoft.com/office/powerpoint/2010/main" val="11670388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50" dirty="0">
                <a:latin typeface="Times New Roman"/>
                <a:cs typeface="Times New Roman"/>
              </a:rPr>
              <a:t>h</a:t>
            </a:r>
            <a:r>
              <a:rPr sz="4200" spc="-50" dirty="0">
                <a:latin typeface="Arial"/>
                <a:cs typeface="Arial"/>
              </a:rPr>
              <a:t>ợ</a:t>
            </a:r>
            <a:r>
              <a:rPr sz="4200" spc="-50" dirty="0">
                <a:latin typeface="Times New Roman"/>
                <a:cs typeface="Times New Roman"/>
              </a:rPr>
              <a:t>p </a:t>
            </a:r>
            <a:r>
              <a:rPr sz="4200" spc="-40" dirty="0">
                <a:latin typeface="Times New Roman"/>
                <a:cs typeface="Times New Roman"/>
              </a:rPr>
              <a:t>nh</a:t>
            </a:r>
            <a:r>
              <a:rPr sz="4200" spc="-40" dirty="0">
                <a:latin typeface="Arial"/>
                <a:cs typeface="Arial"/>
              </a:rPr>
              <a:t>ấ</a:t>
            </a:r>
            <a:r>
              <a:rPr sz="4200" spc="-40" dirty="0">
                <a:latin typeface="Times New Roman"/>
                <a:cs typeface="Times New Roman"/>
              </a:rPr>
              <a:t>t </a:t>
            </a:r>
            <a:r>
              <a:rPr sz="4200" spc="-95" dirty="0">
                <a:latin typeface="Times New Roman"/>
                <a:cs typeface="Times New Roman"/>
              </a:rPr>
              <a:t>(Unified</a:t>
            </a:r>
            <a:r>
              <a:rPr sz="4200" spc="114"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136140" y="1279601"/>
            <a:ext cx="5423320" cy="474489"/>
          </a:xfrm>
          <a:prstGeom prst="rect">
            <a:avLst/>
          </a:prstGeom>
        </p:spPr>
        <p:txBody>
          <a:bodyPr vert="horz" wrap="square" lIns="0" tIns="12700" rIns="0" bIns="0" rtlCol="0">
            <a:spAutoFit/>
          </a:bodyPr>
          <a:lstStyle/>
          <a:p>
            <a:pPr marL="12700">
              <a:spcBef>
                <a:spcPts val="100"/>
              </a:spcBef>
              <a:tabLst>
                <a:tab pos="355600" algn="l"/>
              </a:tabLst>
            </a:pPr>
            <a:r>
              <a:rPr sz="1950" spc="2050" dirty="0">
                <a:solidFill>
                  <a:srgbClr val="CC9900"/>
                </a:solidFill>
                <a:latin typeface="Wingdings"/>
                <a:cs typeface="Wingdings"/>
              </a:rPr>
              <a:t>◼</a:t>
            </a:r>
            <a:r>
              <a:rPr sz="1950" spc="2050" dirty="0">
                <a:solidFill>
                  <a:srgbClr val="CC9900"/>
                </a:solidFill>
                <a:latin typeface="Times New Roman"/>
                <a:cs typeface="Times New Roman"/>
              </a:rPr>
              <a:t>	</a:t>
            </a:r>
            <a:r>
              <a:rPr sz="3000" spc="-5" dirty="0">
                <a:latin typeface="Arial"/>
                <a:cs typeface="Arial"/>
              </a:rPr>
              <a:t>Góc nhìn quản lý dự</a:t>
            </a:r>
            <a:r>
              <a:rPr sz="3000" spc="-75" dirty="0">
                <a:latin typeface="Arial"/>
                <a:cs typeface="Arial"/>
              </a:rPr>
              <a:t> </a:t>
            </a:r>
            <a:r>
              <a:rPr sz="3000" spc="-5" dirty="0">
                <a:latin typeface="Arial"/>
                <a:cs typeface="Arial"/>
              </a:rPr>
              <a:t>án</a:t>
            </a:r>
            <a:endParaRPr sz="3000" dirty="0">
              <a:latin typeface="Arial"/>
              <a:cs typeface="Arial"/>
            </a:endParaRPr>
          </a:p>
        </p:txBody>
      </p:sp>
      <p:grpSp>
        <p:nvGrpSpPr>
          <p:cNvPr id="4" name="object 4"/>
          <p:cNvGrpSpPr/>
          <p:nvPr/>
        </p:nvGrpSpPr>
        <p:grpSpPr>
          <a:xfrm>
            <a:off x="3264345" y="2019237"/>
            <a:ext cx="1626235" cy="864235"/>
            <a:chOff x="1740344" y="2019236"/>
            <a:chExt cx="1626235" cy="864235"/>
          </a:xfrm>
        </p:grpSpPr>
        <p:sp>
          <p:nvSpPr>
            <p:cNvPr id="5" name="object 5"/>
            <p:cNvSpPr/>
            <p:nvPr/>
          </p:nvSpPr>
          <p:spPr>
            <a:xfrm>
              <a:off x="1753362" y="2032253"/>
              <a:ext cx="1600200" cy="838200"/>
            </a:xfrm>
            <a:custGeom>
              <a:avLst/>
              <a:gdLst/>
              <a:ahLst/>
              <a:cxnLst/>
              <a:rect l="l" t="t" r="r" b="b"/>
              <a:pathLst>
                <a:path w="1600200" h="838200">
                  <a:moveTo>
                    <a:pt x="800100" y="0"/>
                  </a:moveTo>
                  <a:lnTo>
                    <a:pt x="737579" y="1260"/>
                  </a:lnTo>
                  <a:lnTo>
                    <a:pt x="676373" y="4980"/>
                  </a:lnTo>
                  <a:lnTo>
                    <a:pt x="616660" y="11065"/>
                  </a:lnTo>
                  <a:lnTo>
                    <a:pt x="558617" y="19424"/>
                  </a:lnTo>
                  <a:lnTo>
                    <a:pt x="502424" y="29962"/>
                  </a:lnTo>
                  <a:lnTo>
                    <a:pt x="448258" y="42587"/>
                  </a:lnTo>
                  <a:lnTo>
                    <a:pt x="396296" y="57206"/>
                  </a:lnTo>
                  <a:lnTo>
                    <a:pt x="346717" y="73725"/>
                  </a:lnTo>
                  <a:lnTo>
                    <a:pt x="299699" y="92053"/>
                  </a:lnTo>
                  <a:lnTo>
                    <a:pt x="255419" y="112094"/>
                  </a:lnTo>
                  <a:lnTo>
                    <a:pt x="214056" y="133758"/>
                  </a:lnTo>
                  <a:lnTo>
                    <a:pt x="175788" y="156949"/>
                  </a:lnTo>
                  <a:lnTo>
                    <a:pt x="140793" y="181576"/>
                  </a:lnTo>
                  <a:lnTo>
                    <a:pt x="109248" y="207546"/>
                  </a:lnTo>
                  <a:lnTo>
                    <a:pt x="81331" y="234764"/>
                  </a:lnTo>
                  <a:lnTo>
                    <a:pt x="37096" y="292577"/>
                  </a:lnTo>
                  <a:lnTo>
                    <a:pt x="9511" y="354270"/>
                  </a:lnTo>
                  <a:lnTo>
                    <a:pt x="0" y="419100"/>
                  </a:lnTo>
                  <a:lnTo>
                    <a:pt x="2407" y="451859"/>
                  </a:lnTo>
                  <a:lnTo>
                    <a:pt x="21133" y="515214"/>
                  </a:lnTo>
                  <a:lnTo>
                    <a:pt x="57221" y="575060"/>
                  </a:lnTo>
                  <a:lnTo>
                    <a:pt x="109248" y="630653"/>
                  </a:lnTo>
                  <a:lnTo>
                    <a:pt x="140793" y="656623"/>
                  </a:lnTo>
                  <a:lnTo>
                    <a:pt x="175788" y="681250"/>
                  </a:lnTo>
                  <a:lnTo>
                    <a:pt x="214056" y="704441"/>
                  </a:lnTo>
                  <a:lnTo>
                    <a:pt x="255419" y="726105"/>
                  </a:lnTo>
                  <a:lnTo>
                    <a:pt x="299699" y="746146"/>
                  </a:lnTo>
                  <a:lnTo>
                    <a:pt x="346717" y="764474"/>
                  </a:lnTo>
                  <a:lnTo>
                    <a:pt x="396296" y="780993"/>
                  </a:lnTo>
                  <a:lnTo>
                    <a:pt x="448258" y="795612"/>
                  </a:lnTo>
                  <a:lnTo>
                    <a:pt x="502424" y="808237"/>
                  </a:lnTo>
                  <a:lnTo>
                    <a:pt x="558617" y="818775"/>
                  </a:lnTo>
                  <a:lnTo>
                    <a:pt x="616660" y="827134"/>
                  </a:lnTo>
                  <a:lnTo>
                    <a:pt x="676373" y="833219"/>
                  </a:lnTo>
                  <a:lnTo>
                    <a:pt x="737579" y="836939"/>
                  </a:lnTo>
                  <a:lnTo>
                    <a:pt x="800100" y="838200"/>
                  </a:lnTo>
                  <a:lnTo>
                    <a:pt x="862620" y="836939"/>
                  </a:lnTo>
                  <a:lnTo>
                    <a:pt x="923826" y="833219"/>
                  </a:lnTo>
                  <a:lnTo>
                    <a:pt x="983539" y="827134"/>
                  </a:lnTo>
                  <a:lnTo>
                    <a:pt x="1041582" y="818775"/>
                  </a:lnTo>
                  <a:lnTo>
                    <a:pt x="1097775" y="808237"/>
                  </a:lnTo>
                  <a:lnTo>
                    <a:pt x="1151941" y="795612"/>
                  </a:lnTo>
                  <a:lnTo>
                    <a:pt x="1203903" y="780993"/>
                  </a:lnTo>
                  <a:lnTo>
                    <a:pt x="1253482" y="764474"/>
                  </a:lnTo>
                  <a:lnTo>
                    <a:pt x="1300500" y="746146"/>
                  </a:lnTo>
                  <a:lnTo>
                    <a:pt x="1344780" y="726105"/>
                  </a:lnTo>
                  <a:lnTo>
                    <a:pt x="1386143" y="704441"/>
                  </a:lnTo>
                  <a:lnTo>
                    <a:pt x="1424411" y="681250"/>
                  </a:lnTo>
                  <a:lnTo>
                    <a:pt x="1459406" y="656623"/>
                  </a:lnTo>
                  <a:lnTo>
                    <a:pt x="1490951" y="630653"/>
                  </a:lnTo>
                  <a:lnTo>
                    <a:pt x="1518868" y="603435"/>
                  </a:lnTo>
                  <a:lnTo>
                    <a:pt x="1563103" y="545622"/>
                  </a:lnTo>
                  <a:lnTo>
                    <a:pt x="1590688" y="483929"/>
                  </a:lnTo>
                  <a:lnTo>
                    <a:pt x="1600200" y="419100"/>
                  </a:lnTo>
                  <a:lnTo>
                    <a:pt x="1597792" y="386340"/>
                  </a:lnTo>
                  <a:lnTo>
                    <a:pt x="1579066" y="322985"/>
                  </a:lnTo>
                  <a:lnTo>
                    <a:pt x="1542978" y="263139"/>
                  </a:lnTo>
                  <a:lnTo>
                    <a:pt x="1490951" y="207546"/>
                  </a:lnTo>
                  <a:lnTo>
                    <a:pt x="1459406" y="181576"/>
                  </a:lnTo>
                  <a:lnTo>
                    <a:pt x="1424411" y="156949"/>
                  </a:lnTo>
                  <a:lnTo>
                    <a:pt x="1386143" y="133758"/>
                  </a:lnTo>
                  <a:lnTo>
                    <a:pt x="1344780" y="112094"/>
                  </a:lnTo>
                  <a:lnTo>
                    <a:pt x="1300500" y="92053"/>
                  </a:lnTo>
                  <a:lnTo>
                    <a:pt x="1253482" y="73725"/>
                  </a:lnTo>
                  <a:lnTo>
                    <a:pt x="1203903" y="57206"/>
                  </a:lnTo>
                  <a:lnTo>
                    <a:pt x="1151941" y="42587"/>
                  </a:lnTo>
                  <a:lnTo>
                    <a:pt x="1097775" y="29962"/>
                  </a:lnTo>
                  <a:lnTo>
                    <a:pt x="1041582" y="19424"/>
                  </a:lnTo>
                  <a:lnTo>
                    <a:pt x="983539" y="11065"/>
                  </a:lnTo>
                  <a:lnTo>
                    <a:pt x="923826" y="4980"/>
                  </a:lnTo>
                  <a:lnTo>
                    <a:pt x="862620" y="1260"/>
                  </a:lnTo>
                  <a:lnTo>
                    <a:pt x="800100" y="0"/>
                  </a:lnTo>
                  <a:close/>
                </a:path>
              </a:pathLst>
            </a:custGeom>
            <a:solidFill>
              <a:srgbClr val="CC9900">
                <a:alpha val="34117"/>
              </a:srgbClr>
            </a:solidFill>
          </p:spPr>
          <p:txBody>
            <a:bodyPr wrap="square" lIns="0" tIns="0" rIns="0" bIns="0" rtlCol="0"/>
            <a:lstStyle/>
            <a:p>
              <a:endParaRPr/>
            </a:p>
          </p:txBody>
        </p:sp>
        <p:sp>
          <p:nvSpPr>
            <p:cNvPr id="6" name="object 6"/>
            <p:cNvSpPr/>
            <p:nvPr/>
          </p:nvSpPr>
          <p:spPr>
            <a:xfrm>
              <a:off x="1753362" y="2032253"/>
              <a:ext cx="1600200" cy="838200"/>
            </a:xfrm>
            <a:custGeom>
              <a:avLst/>
              <a:gdLst/>
              <a:ahLst/>
              <a:cxnLst/>
              <a:rect l="l" t="t" r="r" b="b"/>
              <a:pathLst>
                <a:path w="1600200" h="838200">
                  <a:moveTo>
                    <a:pt x="0" y="419100"/>
                  </a:moveTo>
                  <a:lnTo>
                    <a:pt x="9511" y="354270"/>
                  </a:lnTo>
                  <a:lnTo>
                    <a:pt x="37096" y="292577"/>
                  </a:lnTo>
                  <a:lnTo>
                    <a:pt x="81331" y="234764"/>
                  </a:lnTo>
                  <a:lnTo>
                    <a:pt x="109248" y="207546"/>
                  </a:lnTo>
                  <a:lnTo>
                    <a:pt x="140793" y="181576"/>
                  </a:lnTo>
                  <a:lnTo>
                    <a:pt x="175788" y="156949"/>
                  </a:lnTo>
                  <a:lnTo>
                    <a:pt x="214056" y="133758"/>
                  </a:lnTo>
                  <a:lnTo>
                    <a:pt x="255419" y="112094"/>
                  </a:lnTo>
                  <a:lnTo>
                    <a:pt x="299699" y="92053"/>
                  </a:lnTo>
                  <a:lnTo>
                    <a:pt x="346717" y="73725"/>
                  </a:lnTo>
                  <a:lnTo>
                    <a:pt x="396296" y="57206"/>
                  </a:lnTo>
                  <a:lnTo>
                    <a:pt x="448258" y="42587"/>
                  </a:lnTo>
                  <a:lnTo>
                    <a:pt x="502424" y="29962"/>
                  </a:lnTo>
                  <a:lnTo>
                    <a:pt x="558617" y="19424"/>
                  </a:lnTo>
                  <a:lnTo>
                    <a:pt x="616660" y="11065"/>
                  </a:lnTo>
                  <a:lnTo>
                    <a:pt x="676373" y="4980"/>
                  </a:lnTo>
                  <a:lnTo>
                    <a:pt x="737579" y="1260"/>
                  </a:lnTo>
                  <a:lnTo>
                    <a:pt x="800100" y="0"/>
                  </a:lnTo>
                  <a:lnTo>
                    <a:pt x="862620" y="1260"/>
                  </a:lnTo>
                  <a:lnTo>
                    <a:pt x="923826" y="4980"/>
                  </a:lnTo>
                  <a:lnTo>
                    <a:pt x="983539" y="11065"/>
                  </a:lnTo>
                  <a:lnTo>
                    <a:pt x="1041582" y="19424"/>
                  </a:lnTo>
                  <a:lnTo>
                    <a:pt x="1097775" y="29962"/>
                  </a:lnTo>
                  <a:lnTo>
                    <a:pt x="1151941" y="42587"/>
                  </a:lnTo>
                  <a:lnTo>
                    <a:pt x="1203903" y="57206"/>
                  </a:lnTo>
                  <a:lnTo>
                    <a:pt x="1253482" y="73725"/>
                  </a:lnTo>
                  <a:lnTo>
                    <a:pt x="1300500" y="92053"/>
                  </a:lnTo>
                  <a:lnTo>
                    <a:pt x="1344780" y="112094"/>
                  </a:lnTo>
                  <a:lnTo>
                    <a:pt x="1386143" y="133758"/>
                  </a:lnTo>
                  <a:lnTo>
                    <a:pt x="1424411" y="156949"/>
                  </a:lnTo>
                  <a:lnTo>
                    <a:pt x="1459406" y="181576"/>
                  </a:lnTo>
                  <a:lnTo>
                    <a:pt x="1490951" y="207546"/>
                  </a:lnTo>
                  <a:lnTo>
                    <a:pt x="1518868" y="234764"/>
                  </a:lnTo>
                  <a:lnTo>
                    <a:pt x="1563103" y="292577"/>
                  </a:lnTo>
                  <a:lnTo>
                    <a:pt x="1590688" y="354270"/>
                  </a:lnTo>
                  <a:lnTo>
                    <a:pt x="1600200" y="419100"/>
                  </a:lnTo>
                  <a:lnTo>
                    <a:pt x="1597792" y="451859"/>
                  </a:lnTo>
                  <a:lnTo>
                    <a:pt x="1579066" y="515214"/>
                  </a:lnTo>
                  <a:lnTo>
                    <a:pt x="1542978" y="575060"/>
                  </a:lnTo>
                  <a:lnTo>
                    <a:pt x="1490951" y="630653"/>
                  </a:lnTo>
                  <a:lnTo>
                    <a:pt x="1459406" y="656623"/>
                  </a:lnTo>
                  <a:lnTo>
                    <a:pt x="1424411" y="681250"/>
                  </a:lnTo>
                  <a:lnTo>
                    <a:pt x="1386143" y="704441"/>
                  </a:lnTo>
                  <a:lnTo>
                    <a:pt x="1344780" y="726105"/>
                  </a:lnTo>
                  <a:lnTo>
                    <a:pt x="1300500" y="746146"/>
                  </a:lnTo>
                  <a:lnTo>
                    <a:pt x="1253482" y="764474"/>
                  </a:lnTo>
                  <a:lnTo>
                    <a:pt x="1203903" y="780993"/>
                  </a:lnTo>
                  <a:lnTo>
                    <a:pt x="1151941" y="795612"/>
                  </a:lnTo>
                  <a:lnTo>
                    <a:pt x="1097775" y="808237"/>
                  </a:lnTo>
                  <a:lnTo>
                    <a:pt x="1041582" y="818775"/>
                  </a:lnTo>
                  <a:lnTo>
                    <a:pt x="983539" y="827134"/>
                  </a:lnTo>
                  <a:lnTo>
                    <a:pt x="923826" y="833219"/>
                  </a:lnTo>
                  <a:lnTo>
                    <a:pt x="862620" y="836939"/>
                  </a:lnTo>
                  <a:lnTo>
                    <a:pt x="800100" y="838200"/>
                  </a:lnTo>
                  <a:lnTo>
                    <a:pt x="737579" y="836939"/>
                  </a:lnTo>
                  <a:lnTo>
                    <a:pt x="676373" y="833219"/>
                  </a:lnTo>
                  <a:lnTo>
                    <a:pt x="616660" y="827134"/>
                  </a:lnTo>
                  <a:lnTo>
                    <a:pt x="558617" y="818775"/>
                  </a:lnTo>
                  <a:lnTo>
                    <a:pt x="502424" y="808237"/>
                  </a:lnTo>
                  <a:lnTo>
                    <a:pt x="448258" y="795612"/>
                  </a:lnTo>
                  <a:lnTo>
                    <a:pt x="396296" y="780993"/>
                  </a:lnTo>
                  <a:lnTo>
                    <a:pt x="346717" y="764474"/>
                  </a:lnTo>
                  <a:lnTo>
                    <a:pt x="299699" y="746146"/>
                  </a:lnTo>
                  <a:lnTo>
                    <a:pt x="255419" y="726105"/>
                  </a:lnTo>
                  <a:lnTo>
                    <a:pt x="214056" y="704441"/>
                  </a:lnTo>
                  <a:lnTo>
                    <a:pt x="175788" y="681250"/>
                  </a:lnTo>
                  <a:lnTo>
                    <a:pt x="140793" y="656623"/>
                  </a:lnTo>
                  <a:lnTo>
                    <a:pt x="109248" y="630653"/>
                  </a:lnTo>
                  <a:lnTo>
                    <a:pt x="81331" y="603435"/>
                  </a:lnTo>
                  <a:lnTo>
                    <a:pt x="37096" y="545622"/>
                  </a:lnTo>
                  <a:lnTo>
                    <a:pt x="9511" y="483929"/>
                  </a:lnTo>
                  <a:lnTo>
                    <a:pt x="0" y="419100"/>
                  </a:lnTo>
                  <a:close/>
                </a:path>
              </a:pathLst>
            </a:custGeom>
            <a:ln w="25908">
              <a:solidFill>
                <a:srgbClr val="946E00"/>
              </a:solidFill>
            </a:ln>
          </p:spPr>
          <p:txBody>
            <a:bodyPr wrap="square" lIns="0" tIns="0" rIns="0" bIns="0" rtlCol="0"/>
            <a:lstStyle/>
            <a:p>
              <a:endParaRPr/>
            </a:p>
          </p:txBody>
        </p:sp>
      </p:grpSp>
      <p:sp>
        <p:nvSpPr>
          <p:cNvPr id="7" name="object 7"/>
          <p:cNvSpPr txBox="1"/>
          <p:nvPr/>
        </p:nvSpPr>
        <p:spPr>
          <a:xfrm>
            <a:off x="3660395" y="2279143"/>
            <a:ext cx="832485" cy="330835"/>
          </a:xfrm>
          <a:prstGeom prst="rect">
            <a:avLst/>
          </a:prstGeom>
        </p:spPr>
        <p:txBody>
          <a:bodyPr vert="horz" wrap="square" lIns="0" tIns="13335" rIns="0" bIns="0" rtlCol="0">
            <a:spAutoFit/>
          </a:bodyPr>
          <a:lstStyle/>
          <a:p>
            <a:pPr marL="12700">
              <a:spcBef>
                <a:spcPts val="105"/>
              </a:spcBef>
            </a:pPr>
            <a:r>
              <a:rPr sz="2000" dirty="0">
                <a:latin typeface="Arial"/>
                <a:cs typeface="Arial"/>
              </a:rPr>
              <a:t>Vấn</a:t>
            </a:r>
            <a:r>
              <a:rPr sz="2000" spc="-80" dirty="0">
                <a:latin typeface="Arial"/>
                <a:cs typeface="Arial"/>
              </a:rPr>
              <a:t> </a:t>
            </a:r>
            <a:r>
              <a:rPr sz="2000" dirty="0">
                <a:latin typeface="Arial"/>
                <a:cs typeface="Arial"/>
              </a:rPr>
              <a:t>đề</a:t>
            </a:r>
            <a:endParaRPr sz="2000">
              <a:latin typeface="Arial"/>
              <a:cs typeface="Arial"/>
            </a:endParaRPr>
          </a:p>
        </p:txBody>
      </p:sp>
      <p:grpSp>
        <p:nvGrpSpPr>
          <p:cNvPr id="8" name="object 8"/>
          <p:cNvGrpSpPr/>
          <p:nvPr/>
        </p:nvGrpSpPr>
        <p:grpSpPr>
          <a:xfrm>
            <a:off x="6859461" y="2034477"/>
            <a:ext cx="2083435" cy="864235"/>
            <a:chOff x="5335460" y="2034476"/>
            <a:chExt cx="2083435" cy="864235"/>
          </a:xfrm>
        </p:grpSpPr>
        <p:sp>
          <p:nvSpPr>
            <p:cNvPr id="9" name="object 9"/>
            <p:cNvSpPr/>
            <p:nvPr/>
          </p:nvSpPr>
          <p:spPr>
            <a:xfrm>
              <a:off x="5348477" y="2047494"/>
              <a:ext cx="2057400" cy="838200"/>
            </a:xfrm>
            <a:custGeom>
              <a:avLst/>
              <a:gdLst/>
              <a:ahLst/>
              <a:cxnLst/>
              <a:rect l="l" t="t" r="r" b="b"/>
              <a:pathLst>
                <a:path w="2057400" h="838200">
                  <a:moveTo>
                    <a:pt x="1028700" y="0"/>
                  </a:moveTo>
                  <a:lnTo>
                    <a:pt x="963636" y="824"/>
                  </a:lnTo>
                  <a:lnTo>
                    <a:pt x="899649" y="3264"/>
                  </a:lnTo>
                  <a:lnTo>
                    <a:pt x="836859" y="7271"/>
                  </a:lnTo>
                  <a:lnTo>
                    <a:pt x="775386" y="12796"/>
                  </a:lnTo>
                  <a:lnTo>
                    <a:pt x="715351" y="19789"/>
                  </a:lnTo>
                  <a:lnTo>
                    <a:pt x="656873" y="28203"/>
                  </a:lnTo>
                  <a:lnTo>
                    <a:pt x="600075" y="37986"/>
                  </a:lnTo>
                  <a:lnTo>
                    <a:pt x="545075" y="49092"/>
                  </a:lnTo>
                  <a:lnTo>
                    <a:pt x="491994" y="61470"/>
                  </a:lnTo>
                  <a:lnTo>
                    <a:pt x="440954" y="75072"/>
                  </a:lnTo>
                  <a:lnTo>
                    <a:pt x="392073" y="89849"/>
                  </a:lnTo>
                  <a:lnTo>
                    <a:pt x="345474" y="105751"/>
                  </a:lnTo>
                  <a:lnTo>
                    <a:pt x="301275" y="122729"/>
                  </a:lnTo>
                  <a:lnTo>
                    <a:pt x="259598" y="140735"/>
                  </a:lnTo>
                  <a:lnTo>
                    <a:pt x="220564" y="159719"/>
                  </a:lnTo>
                  <a:lnTo>
                    <a:pt x="184291" y="179633"/>
                  </a:lnTo>
                  <a:lnTo>
                    <a:pt x="150902" y="200427"/>
                  </a:lnTo>
                  <a:lnTo>
                    <a:pt x="93253" y="244460"/>
                  </a:lnTo>
                  <a:lnTo>
                    <a:pt x="48582" y="291426"/>
                  </a:lnTo>
                  <a:lnTo>
                    <a:pt x="17850" y="340933"/>
                  </a:lnTo>
                  <a:lnTo>
                    <a:pt x="2023" y="392589"/>
                  </a:lnTo>
                  <a:lnTo>
                    <a:pt x="0" y="419100"/>
                  </a:lnTo>
                  <a:lnTo>
                    <a:pt x="2023" y="445610"/>
                  </a:lnTo>
                  <a:lnTo>
                    <a:pt x="17850" y="497266"/>
                  </a:lnTo>
                  <a:lnTo>
                    <a:pt x="48582" y="546773"/>
                  </a:lnTo>
                  <a:lnTo>
                    <a:pt x="93253" y="593739"/>
                  </a:lnTo>
                  <a:lnTo>
                    <a:pt x="150902" y="637772"/>
                  </a:lnTo>
                  <a:lnTo>
                    <a:pt x="184291" y="658566"/>
                  </a:lnTo>
                  <a:lnTo>
                    <a:pt x="220564" y="678480"/>
                  </a:lnTo>
                  <a:lnTo>
                    <a:pt x="259598" y="697464"/>
                  </a:lnTo>
                  <a:lnTo>
                    <a:pt x="301275" y="715470"/>
                  </a:lnTo>
                  <a:lnTo>
                    <a:pt x="345474" y="732448"/>
                  </a:lnTo>
                  <a:lnTo>
                    <a:pt x="392073" y="748350"/>
                  </a:lnTo>
                  <a:lnTo>
                    <a:pt x="440954" y="763127"/>
                  </a:lnTo>
                  <a:lnTo>
                    <a:pt x="491994" y="776729"/>
                  </a:lnTo>
                  <a:lnTo>
                    <a:pt x="545075" y="789107"/>
                  </a:lnTo>
                  <a:lnTo>
                    <a:pt x="600075" y="800213"/>
                  </a:lnTo>
                  <a:lnTo>
                    <a:pt x="656873" y="809996"/>
                  </a:lnTo>
                  <a:lnTo>
                    <a:pt x="715351" y="818410"/>
                  </a:lnTo>
                  <a:lnTo>
                    <a:pt x="775386" y="825403"/>
                  </a:lnTo>
                  <a:lnTo>
                    <a:pt x="836859" y="830928"/>
                  </a:lnTo>
                  <a:lnTo>
                    <a:pt x="899649" y="834935"/>
                  </a:lnTo>
                  <a:lnTo>
                    <a:pt x="963636" y="837375"/>
                  </a:lnTo>
                  <a:lnTo>
                    <a:pt x="1028700" y="838200"/>
                  </a:lnTo>
                  <a:lnTo>
                    <a:pt x="1093763" y="837375"/>
                  </a:lnTo>
                  <a:lnTo>
                    <a:pt x="1157750" y="834935"/>
                  </a:lnTo>
                  <a:lnTo>
                    <a:pt x="1220540" y="830928"/>
                  </a:lnTo>
                  <a:lnTo>
                    <a:pt x="1282013" y="825403"/>
                  </a:lnTo>
                  <a:lnTo>
                    <a:pt x="1342048" y="818410"/>
                  </a:lnTo>
                  <a:lnTo>
                    <a:pt x="1400526" y="809996"/>
                  </a:lnTo>
                  <a:lnTo>
                    <a:pt x="1457324" y="800213"/>
                  </a:lnTo>
                  <a:lnTo>
                    <a:pt x="1512324" y="789107"/>
                  </a:lnTo>
                  <a:lnTo>
                    <a:pt x="1565405" y="776729"/>
                  </a:lnTo>
                  <a:lnTo>
                    <a:pt x="1616445" y="763127"/>
                  </a:lnTo>
                  <a:lnTo>
                    <a:pt x="1665326" y="748350"/>
                  </a:lnTo>
                  <a:lnTo>
                    <a:pt x="1711925" y="732448"/>
                  </a:lnTo>
                  <a:lnTo>
                    <a:pt x="1756124" y="715470"/>
                  </a:lnTo>
                  <a:lnTo>
                    <a:pt x="1797801" y="697464"/>
                  </a:lnTo>
                  <a:lnTo>
                    <a:pt x="1836835" y="678480"/>
                  </a:lnTo>
                  <a:lnTo>
                    <a:pt x="1873108" y="658566"/>
                  </a:lnTo>
                  <a:lnTo>
                    <a:pt x="1906497" y="637772"/>
                  </a:lnTo>
                  <a:lnTo>
                    <a:pt x="1964146" y="593739"/>
                  </a:lnTo>
                  <a:lnTo>
                    <a:pt x="2008817" y="546773"/>
                  </a:lnTo>
                  <a:lnTo>
                    <a:pt x="2039549" y="497266"/>
                  </a:lnTo>
                  <a:lnTo>
                    <a:pt x="2055376" y="445610"/>
                  </a:lnTo>
                  <a:lnTo>
                    <a:pt x="2057400" y="419100"/>
                  </a:lnTo>
                  <a:lnTo>
                    <a:pt x="2055376" y="392589"/>
                  </a:lnTo>
                  <a:lnTo>
                    <a:pt x="2039549" y="340933"/>
                  </a:lnTo>
                  <a:lnTo>
                    <a:pt x="2008817" y="291426"/>
                  </a:lnTo>
                  <a:lnTo>
                    <a:pt x="1964146" y="244460"/>
                  </a:lnTo>
                  <a:lnTo>
                    <a:pt x="1906497" y="200427"/>
                  </a:lnTo>
                  <a:lnTo>
                    <a:pt x="1873108" y="179633"/>
                  </a:lnTo>
                  <a:lnTo>
                    <a:pt x="1836835" y="159719"/>
                  </a:lnTo>
                  <a:lnTo>
                    <a:pt x="1797801" y="140735"/>
                  </a:lnTo>
                  <a:lnTo>
                    <a:pt x="1756124" y="122729"/>
                  </a:lnTo>
                  <a:lnTo>
                    <a:pt x="1711925" y="105751"/>
                  </a:lnTo>
                  <a:lnTo>
                    <a:pt x="1665326" y="89849"/>
                  </a:lnTo>
                  <a:lnTo>
                    <a:pt x="1616445" y="75072"/>
                  </a:lnTo>
                  <a:lnTo>
                    <a:pt x="1565405" y="61470"/>
                  </a:lnTo>
                  <a:lnTo>
                    <a:pt x="1512324" y="49092"/>
                  </a:lnTo>
                  <a:lnTo>
                    <a:pt x="1457324" y="37986"/>
                  </a:lnTo>
                  <a:lnTo>
                    <a:pt x="1400526" y="28203"/>
                  </a:lnTo>
                  <a:lnTo>
                    <a:pt x="1342048" y="19789"/>
                  </a:lnTo>
                  <a:lnTo>
                    <a:pt x="1282013" y="12796"/>
                  </a:lnTo>
                  <a:lnTo>
                    <a:pt x="1220540" y="7271"/>
                  </a:lnTo>
                  <a:lnTo>
                    <a:pt x="1157750" y="3264"/>
                  </a:lnTo>
                  <a:lnTo>
                    <a:pt x="1093763" y="824"/>
                  </a:lnTo>
                  <a:lnTo>
                    <a:pt x="1028700" y="0"/>
                  </a:lnTo>
                  <a:close/>
                </a:path>
              </a:pathLst>
            </a:custGeom>
            <a:solidFill>
              <a:srgbClr val="CC9900">
                <a:alpha val="34117"/>
              </a:srgbClr>
            </a:solidFill>
          </p:spPr>
          <p:txBody>
            <a:bodyPr wrap="square" lIns="0" tIns="0" rIns="0" bIns="0" rtlCol="0"/>
            <a:lstStyle/>
            <a:p>
              <a:endParaRPr/>
            </a:p>
          </p:txBody>
        </p:sp>
        <p:sp>
          <p:nvSpPr>
            <p:cNvPr id="10" name="object 10"/>
            <p:cNvSpPr/>
            <p:nvPr/>
          </p:nvSpPr>
          <p:spPr>
            <a:xfrm>
              <a:off x="5348477" y="2047494"/>
              <a:ext cx="2057400" cy="838200"/>
            </a:xfrm>
            <a:custGeom>
              <a:avLst/>
              <a:gdLst/>
              <a:ahLst/>
              <a:cxnLst/>
              <a:rect l="l" t="t" r="r" b="b"/>
              <a:pathLst>
                <a:path w="2057400" h="838200">
                  <a:moveTo>
                    <a:pt x="0" y="419100"/>
                  </a:moveTo>
                  <a:lnTo>
                    <a:pt x="8014" y="366517"/>
                  </a:lnTo>
                  <a:lnTo>
                    <a:pt x="31413" y="315887"/>
                  </a:lnTo>
                  <a:lnTo>
                    <a:pt x="69235" y="267601"/>
                  </a:lnTo>
                  <a:lnTo>
                    <a:pt x="120516" y="222053"/>
                  </a:lnTo>
                  <a:lnTo>
                    <a:pt x="184291" y="179633"/>
                  </a:lnTo>
                  <a:lnTo>
                    <a:pt x="220564" y="159719"/>
                  </a:lnTo>
                  <a:lnTo>
                    <a:pt x="259598" y="140735"/>
                  </a:lnTo>
                  <a:lnTo>
                    <a:pt x="301275" y="122729"/>
                  </a:lnTo>
                  <a:lnTo>
                    <a:pt x="345474" y="105751"/>
                  </a:lnTo>
                  <a:lnTo>
                    <a:pt x="392073" y="89849"/>
                  </a:lnTo>
                  <a:lnTo>
                    <a:pt x="440954" y="75072"/>
                  </a:lnTo>
                  <a:lnTo>
                    <a:pt x="491994" y="61470"/>
                  </a:lnTo>
                  <a:lnTo>
                    <a:pt x="545075" y="49092"/>
                  </a:lnTo>
                  <a:lnTo>
                    <a:pt x="600075" y="37986"/>
                  </a:lnTo>
                  <a:lnTo>
                    <a:pt x="656873" y="28203"/>
                  </a:lnTo>
                  <a:lnTo>
                    <a:pt x="715351" y="19789"/>
                  </a:lnTo>
                  <a:lnTo>
                    <a:pt x="775386" y="12796"/>
                  </a:lnTo>
                  <a:lnTo>
                    <a:pt x="836859" y="7271"/>
                  </a:lnTo>
                  <a:lnTo>
                    <a:pt x="899649" y="3264"/>
                  </a:lnTo>
                  <a:lnTo>
                    <a:pt x="963636" y="824"/>
                  </a:lnTo>
                  <a:lnTo>
                    <a:pt x="1028700" y="0"/>
                  </a:lnTo>
                  <a:lnTo>
                    <a:pt x="1093763" y="824"/>
                  </a:lnTo>
                  <a:lnTo>
                    <a:pt x="1157750" y="3264"/>
                  </a:lnTo>
                  <a:lnTo>
                    <a:pt x="1220540" y="7271"/>
                  </a:lnTo>
                  <a:lnTo>
                    <a:pt x="1282013" y="12796"/>
                  </a:lnTo>
                  <a:lnTo>
                    <a:pt x="1342048" y="19789"/>
                  </a:lnTo>
                  <a:lnTo>
                    <a:pt x="1400526" y="28203"/>
                  </a:lnTo>
                  <a:lnTo>
                    <a:pt x="1457324" y="37986"/>
                  </a:lnTo>
                  <a:lnTo>
                    <a:pt x="1512324" y="49092"/>
                  </a:lnTo>
                  <a:lnTo>
                    <a:pt x="1565405" y="61470"/>
                  </a:lnTo>
                  <a:lnTo>
                    <a:pt x="1616445" y="75072"/>
                  </a:lnTo>
                  <a:lnTo>
                    <a:pt x="1665326" y="89849"/>
                  </a:lnTo>
                  <a:lnTo>
                    <a:pt x="1711925" y="105751"/>
                  </a:lnTo>
                  <a:lnTo>
                    <a:pt x="1756124" y="122729"/>
                  </a:lnTo>
                  <a:lnTo>
                    <a:pt x="1797801" y="140735"/>
                  </a:lnTo>
                  <a:lnTo>
                    <a:pt x="1836835" y="159719"/>
                  </a:lnTo>
                  <a:lnTo>
                    <a:pt x="1873108" y="179633"/>
                  </a:lnTo>
                  <a:lnTo>
                    <a:pt x="1906497" y="200427"/>
                  </a:lnTo>
                  <a:lnTo>
                    <a:pt x="1964146" y="244460"/>
                  </a:lnTo>
                  <a:lnTo>
                    <a:pt x="2008817" y="291426"/>
                  </a:lnTo>
                  <a:lnTo>
                    <a:pt x="2039549" y="340933"/>
                  </a:lnTo>
                  <a:lnTo>
                    <a:pt x="2055376" y="392589"/>
                  </a:lnTo>
                  <a:lnTo>
                    <a:pt x="2057400" y="419100"/>
                  </a:lnTo>
                  <a:lnTo>
                    <a:pt x="2055376" y="445610"/>
                  </a:lnTo>
                  <a:lnTo>
                    <a:pt x="2039549" y="497266"/>
                  </a:lnTo>
                  <a:lnTo>
                    <a:pt x="2008817" y="546773"/>
                  </a:lnTo>
                  <a:lnTo>
                    <a:pt x="1964146" y="593739"/>
                  </a:lnTo>
                  <a:lnTo>
                    <a:pt x="1906497" y="637772"/>
                  </a:lnTo>
                  <a:lnTo>
                    <a:pt x="1873108" y="658566"/>
                  </a:lnTo>
                  <a:lnTo>
                    <a:pt x="1836835" y="678480"/>
                  </a:lnTo>
                  <a:lnTo>
                    <a:pt x="1797801" y="697464"/>
                  </a:lnTo>
                  <a:lnTo>
                    <a:pt x="1756124" y="715470"/>
                  </a:lnTo>
                  <a:lnTo>
                    <a:pt x="1711925" y="732448"/>
                  </a:lnTo>
                  <a:lnTo>
                    <a:pt x="1665326" y="748350"/>
                  </a:lnTo>
                  <a:lnTo>
                    <a:pt x="1616445" y="763127"/>
                  </a:lnTo>
                  <a:lnTo>
                    <a:pt x="1565405" y="776729"/>
                  </a:lnTo>
                  <a:lnTo>
                    <a:pt x="1512324" y="789107"/>
                  </a:lnTo>
                  <a:lnTo>
                    <a:pt x="1457324" y="800213"/>
                  </a:lnTo>
                  <a:lnTo>
                    <a:pt x="1400526" y="809996"/>
                  </a:lnTo>
                  <a:lnTo>
                    <a:pt x="1342048" y="818410"/>
                  </a:lnTo>
                  <a:lnTo>
                    <a:pt x="1282013" y="825403"/>
                  </a:lnTo>
                  <a:lnTo>
                    <a:pt x="1220540" y="830928"/>
                  </a:lnTo>
                  <a:lnTo>
                    <a:pt x="1157750" y="834935"/>
                  </a:lnTo>
                  <a:lnTo>
                    <a:pt x="1093763" y="837375"/>
                  </a:lnTo>
                  <a:lnTo>
                    <a:pt x="1028700" y="838200"/>
                  </a:lnTo>
                  <a:lnTo>
                    <a:pt x="963636" y="837375"/>
                  </a:lnTo>
                  <a:lnTo>
                    <a:pt x="899649" y="834935"/>
                  </a:lnTo>
                  <a:lnTo>
                    <a:pt x="836859" y="830928"/>
                  </a:lnTo>
                  <a:lnTo>
                    <a:pt x="775386" y="825403"/>
                  </a:lnTo>
                  <a:lnTo>
                    <a:pt x="715351" y="818410"/>
                  </a:lnTo>
                  <a:lnTo>
                    <a:pt x="656873" y="809996"/>
                  </a:lnTo>
                  <a:lnTo>
                    <a:pt x="600075" y="800213"/>
                  </a:lnTo>
                  <a:lnTo>
                    <a:pt x="545075" y="789107"/>
                  </a:lnTo>
                  <a:lnTo>
                    <a:pt x="491994" y="776729"/>
                  </a:lnTo>
                  <a:lnTo>
                    <a:pt x="440954" y="763127"/>
                  </a:lnTo>
                  <a:lnTo>
                    <a:pt x="392073" y="748350"/>
                  </a:lnTo>
                  <a:lnTo>
                    <a:pt x="345474" y="732448"/>
                  </a:lnTo>
                  <a:lnTo>
                    <a:pt x="301275" y="715470"/>
                  </a:lnTo>
                  <a:lnTo>
                    <a:pt x="259598" y="697464"/>
                  </a:lnTo>
                  <a:lnTo>
                    <a:pt x="220564" y="678480"/>
                  </a:lnTo>
                  <a:lnTo>
                    <a:pt x="184291" y="658566"/>
                  </a:lnTo>
                  <a:lnTo>
                    <a:pt x="150902" y="637772"/>
                  </a:lnTo>
                  <a:lnTo>
                    <a:pt x="93253" y="593739"/>
                  </a:lnTo>
                  <a:lnTo>
                    <a:pt x="48582" y="546773"/>
                  </a:lnTo>
                  <a:lnTo>
                    <a:pt x="17850" y="497266"/>
                  </a:lnTo>
                  <a:lnTo>
                    <a:pt x="2023" y="445610"/>
                  </a:lnTo>
                  <a:lnTo>
                    <a:pt x="0" y="419100"/>
                  </a:lnTo>
                  <a:close/>
                </a:path>
              </a:pathLst>
            </a:custGeom>
            <a:ln w="25908">
              <a:solidFill>
                <a:srgbClr val="946E00"/>
              </a:solidFill>
            </a:ln>
          </p:spPr>
          <p:txBody>
            <a:bodyPr wrap="square" lIns="0" tIns="0" rIns="0" bIns="0" rtlCol="0"/>
            <a:lstStyle/>
            <a:p>
              <a:endParaRPr/>
            </a:p>
          </p:txBody>
        </p:sp>
      </p:grpSp>
      <p:sp>
        <p:nvSpPr>
          <p:cNvPr id="11" name="object 11"/>
          <p:cNvSpPr txBox="1"/>
          <p:nvPr/>
        </p:nvSpPr>
        <p:spPr>
          <a:xfrm>
            <a:off x="7343394" y="2293367"/>
            <a:ext cx="1115060" cy="330835"/>
          </a:xfrm>
          <a:prstGeom prst="rect">
            <a:avLst/>
          </a:prstGeom>
        </p:spPr>
        <p:txBody>
          <a:bodyPr vert="horz" wrap="square" lIns="0" tIns="13335" rIns="0" bIns="0" rtlCol="0">
            <a:spAutoFit/>
          </a:bodyPr>
          <a:lstStyle/>
          <a:p>
            <a:pPr marL="12700">
              <a:spcBef>
                <a:spcPts val="105"/>
              </a:spcBef>
            </a:pPr>
            <a:r>
              <a:rPr sz="2000" dirty="0">
                <a:latin typeface="Arial"/>
                <a:cs typeface="Arial"/>
              </a:rPr>
              <a:t>Giải</a:t>
            </a:r>
            <a:r>
              <a:rPr sz="2000" spc="-80" dirty="0">
                <a:latin typeface="Arial"/>
                <a:cs typeface="Arial"/>
              </a:rPr>
              <a:t> </a:t>
            </a:r>
            <a:r>
              <a:rPr sz="2000" dirty="0">
                <a:latin typeface="Arial"/>
                <a:cs typeface="Arial"/>
              </a:rPr>
              <a:t>pháp</a:t>
            </a:r>
            <a:endParaRPr sz="2000">
              <a:latin typeface="Arial"/>
              <a:cs typeface="Arial"/>
            </a:endParaRPr>
          </a:p>
        </p:txBody>
      </p:sp>
      <p:sp>
        <p:nvSpPr>
          <p:cNvPr id="12" name="object 12"/>
          <p:cNvSpPr/>
          <p:nvPr/>
        </p:nvSpPr>
        <p:spPr>
          <a:xfrm>
            <a:off x="2362962" y="4394454"/>
            <a:ext cx="5715000" cy="916305"/>
          </a:xfrm>
          <a:custGeom>
            <a:avLst/>
            <a:gdLst/>
            <a:ahLst/>
            <a:cxnLst/>
            <a:rect l="l" t="t" r="r" b="b"/>
            <a:pathLst>
              <a:path w="5715000" h="916304">
                <a:moveTo>
                  <a:pt x="5714987" y="0"/>
                </a:moveTo>
                <a:lnTo>
                  <a:pt x="3810000" y="0"/>
                </a:lnTo>
                <a:lnTo>
                  <a:pt x="1905000" y="0"/>
                </a:lnTo>
                <a:lnTo>
                  <a:pt x="0" y="0"/>
                </a:lnTo>
                <a:lnTo>
                  <a:pt x="0" y="915924"/>
                </a:lnTo>
                <a:lnTo>
                  <a:pt x="1905000" y="915924"/>
                </a:lnTo>
                <a:lnTo>
                  <a:pt x="3810000" y="915924"/>
                </a:lnTo>
                <a:lnTo>
                  <a:pt x="5714987" y="915924"/>
                </a:lnTo>
                <a:lnTo>
                  <a:pt x="5714987" y="0"/>
                </a:lnTo>
                <a:close/>
              </a:path>
            </a:pathLst>
          </a:custGeom>
          <a:solidFill>
            <a:srgbClr val="FFFF00">
              <a:alpha val="27058"/>
            </a:srgbClr>
          </a:solidFill>
        </p:spPr>
        <p:txBody>
          <a:bodyPr wrap="square" lIns="0" tIns="0" rIns="0" bIns="0" rtlCol="0"/>
          <a:lstStyle/>
          <a:p>
            <a:endParaRPr/>
          </a:p>
        </p:txBody>
      </p:sp>
      <p:graphicFrame>
        <p:nvGraphicFramePr>
          <p:cNvPr id="13" name="object 13"/>
          <p:cNvGraphicFramePr>
            <a:graphicFrameLocks noGrp="1"/>
          </p:cNvGraphicFramePr>
          <p:nvPr/>
        </p:nvGraphicFramePr>
        <p:xfrm>
          <a:off x="2350008" y="4381500"/>
          <a:ext cx="7772400" cy="915924"/>
        </p:xfrm>
        <a:graphic>
          <a:graphicData uri="http://schemas.openxmlformats.org/drawingml/2006/table">
            <a:tbl>
              <a:tblPr firstRow="1" bandRow="1">
                <a:tableStyleId>{2D5ABB26-0587-4C30-8999-92F81FD0307C}</a:tableStyleId>
              </a:tblPr>
              <a:tblGrid>
                <a:gridCol w="1905000"/>
                <a:gridCol w="1905000"/>
                <a:gridCol w="1905000"/>
                <a:gridCol w="2057400"/>
              </a:tblGrid>
              <a:tr h="915924">
                <a:tc>
                  <a:txBody>
                    <a:bodyPr/>
                    <a:lstStyle/>
                    <a:p>
                      <a:pPr marL="394335">
                        <a:lnSpc>
                          <a:spcPct val="100000"/>
                        </a:lnSpc>
                        <a:spcBef>
                          <a:spcPts val="1155"/>
                        </a:spcBef>
                      </a:pPr>
                      <a:r>
                        <a:rPr sz="2000" b="1" dirty="0">
                          <a:latin typeface="Arial"/>
                          <a:cs typeface="Arial"/>
                        </a:rPr>
                        <a:t>Khởi</a:t>
                      </a:r>
                      <a:r>
                        <a:rPr sz="2000" b="1" spc="-35" dirty="0">
                          <a:latin typeface="Arial"/>
                          <a:cs typeface="Arial"/>
                        </a:rPr>
                        <a:t> </a:t>
                      </a:r>
                      <a:r>
                        <a:rPr sz="2000" b="1" dirty="0">
                          <a:latin typeface="Arial"/>
                          <a:cs typeface="Arial"/>
                        </a:rPr>
                        <a:t>đầu</a:t>
                      </a:r>
                      <a:endParaRPr sz="2000">
                        <a:latin typeface="Arial"/>
                        <a:cs typeface="Arial"/>
                      </a:endParaRPr>
                    </a:p>
                    <a:p>
                      <a:pPr marL="434340">
                        <a:lnSpc>
                          <a:spcPct val="100000"/>
                        </a:lnSpc>
                      </a:pPr>
                      <a:r>
                        <a:rPr sz="2000" i="1" dirty="0">
                          <a:latin typeface="Arial"/>
                          <a:cs typeface="Arial"/>
                        </a:rPr>
                        <a:t>Inception</a:t>
                      </a:r>
                      <a:endParaRPr sz="2000">
                        <a:latin typeface="Arial"/>
                        <a:cs typeface="Arial"/>
                      </a:endParaRPr>
                    </a:p>
                  </a:txBody>
                  <a:tcPr marL="0" marR="0" marT="1466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60985">
                        <a:lnSpc>
                          <a:spcPct val="100000"/>
                        </a:lnSpc>
                        <a:spcBef>
                          <a:spcPts val="1155"/>
                        </a:spcBef>
                      </a:pPr>
                      <a:r>
                        <a:rPr sz="2000" b="1" dirty="0">
                          <a:latin typeface="Arial"/>
                          <a:cs typeface="Arial"/>
                        </a:rPr>
                        <a:t>Chi tiết</a:t>
                      </a:r>
                      <a:r>
                        <a:rPr sz="2000" b="1" spc="-70" dirty="0">
                          <a:latin typeface="Arial"/>
                          <a:cs typeface="Arial"/>
                        </a:rPr>
                        <a:t> </a:t>
                      </a:r>
                      <a:r>
                        <a:rPr sz="2000" b="1" spc="-5" dirty="0">
                          <a:latin typeface="Arial"/>
                          <a:cs typeface="Arial"/>
                        </a:rPr>
                        <a:t>hóa</a:t>
                      </a:r>
                      <a:endParaRPr sz="2000">
                        <a:latin typeface="Arial"/>
                        <a:cs typeface="Arial"/>
                      </a:endParaRPr>
                    </a:p>
                    <a:p>
                      <a:pPr marL="307975">
                        <a:lnSpc>
                          <a:spcPct val="100000"/>
                        </a:lnSpc>
                      </a:pPr>
                      <a:r>
                        <a:rPr sz="2000" i="1" dirty="0">
                          <a:latin typeface="Arial"/>
                          <a:cs typeface="Arial"/>
                        </a:rPr>
                        <a:t>Elaboration</a:t>
                      </a:r>
                      <a:endParaRPr sz="2000">
                        <a:latin typeface="Arial"/>
                        <a:cs typeface="Arial"/>
                      </a:endParaRPr>
                    </a:p>
                  </a:txBody>
                  <a:tcPr marL="0" marR="0" marT="1466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4490">
                        <a:lnSpc>
                          <a:spcPct val="100000"/>
                        </a:lnSpc>
                        <a:spcBef>
                          <a:spcPts val="1155"/>
                        </a:spcBef>
                      </a:pPr>
                      <a:r>
                        <a:rPr sz="2000" b="1" dirty="0">
                          <a:latin typeface="Arial"/>
                          <a:cs typeface="Arial"/>
                        </a:rPr>
                        <a:t>Xây</a:t>
                      </a:r>
                      <a:r>
                        <a:rPr sz="2000" b="1" spc="-20" dirty="0">
                          <a:latin typeface="Arial"/>
                          <a:cs typeface="Arial"/>
                        </a:rPr>
                        <a:t> </a:t>
                      </a:r>
                      <a:r>
                        <a:rPr sz="2000" b="1" dirty="0">
                          <a:latin typeface="Arial"/>
                          <a:cs typeface="Arial"/>
                        </a:rPr>
                        <a:t>dựng</a:t>
                      </a:r>
                      <a:endParaRPr sz="2000">
                        <a:latin typeface="Arial"/>
                        <a:cs typeface="Arial"/>
                      </a:endParaRPr>
                    </a:p>
                    <a:p>
                      <a:pPr marL="236854">
                        <a:lnSpc>
                          <a:spcPct val="100000"/>
                        </a:lnSpc>
                      </a:pPr>
                      <a:r>
                        <a:rPr sz="2000" i="1" dirty="0">
                          <a:latin typeface="Arial"/>
                          <a:cs typeface="Arial"/>
                        </a:rPr>
                        <a:t>Construction</a:t>
                      </a:r>
                      <a:endParaRPr sz="2000">
                        <a:latin typeface="Arial"/>
                        <a:cs typeface="Arial"/>
                      </a:endParaRPr>
                    </a:p>
                  </a:txBody>
                  <a:tcPr marL="0" marR="0" marT="1466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35" algn="ctr">
                        <a:lnSpc>
                          <a:spcPct val="100000"/>
                        </a:lnSpc>
                        <a:spcBef>
                          <a:spcPts val="1155"/>
                        </a:spcBef>
                      </a:pPr>
                      <a:r>
                        <a:rPr sz="2000" b="1" spc="-10" dirty="0">
                          <a:latin typeface="Arial"/>
                          <a:cs typeface="Arial"/>
                        </a:rPr>
                        <a:t>Chuyển</a:t>
                      </a:r>
                      <a:r>
                        <a:rPr sz="2000" b="1" dirty="0">
                          <a:latin typeface="Arial"/>
                          <a:cs typeface="Arial"/>
                        </a:rPr>
                        <a:t> giao</a:t>
                      </a:r>
                      <a:endParaRPr sz="2000">
                        <a:latin typeface="Arial"/>
                        <a:cs typeface="Arial"/>
                      </a:endParaRPr>
                    </a:p>
                    <a:p>
                      <a:pPr algn="ctr">
                        <a:lnSpc>
                          <a:spcPct val="100000"/>
                        </a:lnSpc>
                      </a:pPr>
                      <a:r>
                        <a:rPr sz="2000" i="1" spc="-15" dirty="0">
                          <a:latin typeface="Arial"/>
                          <a:cs typeface="Arial"/>
                        </a:rPr>
                        <a:t>Transition</a:t>
                      </a:r>
                      <a:endParaRPr sz="2000">
                        <a:latin typeface="Arial"/>
                        <a:cs typeface="Arial"/>
                      </a:endParaRPr>
                    </a:p>
                  </a:txBody>
                  <a:tcPr marL="0" marR="0" marT="1466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BA"/>
                    </a:solidFill>
                  </a:tcPr>
                </a:tc>
              </a:tr>
            </a:tbl>
          </a:graphicData>
        </a:graphic>
      </p:graphicFrame>
      <p:grpSp>
        <p:nvGrpSpPr>
          <p:cNvPr id="14" name="object 14"/>
          <p:cNvGrpSpPr/>
          <p:nvPr/>
        </p:nvGrpSpPr>
        <p:grpSpPr>
          <a:xfrm>
            <a:off x="1839468" y="2189975"/>
            <a:ext cx="8702040" cy="584200"/>
            <a:chOff x="315468" y="2189975"/>
            <a:chExt cx="8702040" cy="584200"/>
          </a:xfrm>
        </p:grpSpPr>
        <p:sp>
          <p:nvSpPr>
            <p:cNvPr id="15" name="object 15"/>
            <p:cNvSpPr/>
            <p:nvPr/>
          </p:nvSpPr>
          <p:spPr>
            <a:xfrm>
              <a:off x="315468" y="2189975"/>
              <a:ext cx="1720595" cy="569988"/>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457949" y="2404744"/>
              <a:ext cx="1296035" cy="144780"/>
            </a:xfrm>
            <a:custGeom>
              <a:avLst/>
              <a:gdLst/>
              <a:ahLst/>
              <a:cxnLst/>
              <a:rect l="l" t="t" r="r" b="b"/>
              <a:pathLst>
                <a:path w="1296035" h="144780">
                  <a:moveTo>
                    <a:pt x="1150556" y="86850"/>
                  </a:moveTo>
                  <a:lnTo>
                    <a:pt x="1150505" y="144779"/>
                  </a:lnTo>
                  <a:lnTo>
                    <a:pt x="1266839" y="86867"/>
                  </a:lnTo>
                  <a:lnTo>
                    <a:pt x="1164983" y="86867"/>
                  </a:lnTo>
                  <a:lnTo>
                    <a:pt x="1150556" y="86850"/>
                  </a:lnTo>
                  <a:close/>
                </a:path>
                <a:path w="1296035" h="144780">
                  <a:moveTo>
                    <a:pt x="1150581" y="57894"/>
                  </a:moveTo>
                  <a:lnTo>
                    <a:pt x="1150556" y="86850"/>
                  </a:lnTo>
                  <a:lnTo>
                    <a:pt x="1164983" y="86867"/>
                  </a:lnTo>
                  <a:lnTo>
                    <a:pt x="1165110" y="57912"/>
                  </a:lnTo>
                  <a:lnTo>
                    <a:pt x="1150581" y="57894"/>
                  </a:lnTo>
                  <a:close/>
                </a:path>
                <a:path w="1296035" h="144780">
                  <a:moveTo>
                    <a:pt x="1150632" y="0"/>
                  </a:moveTo>
                  <a:lnTo>
                    <a:pt x="1150581" y="57894"/>
                  </a:lnTo>
                  <a:lnTo>
                    <a:pt x="1165110" y="57912"/>
                  </a:lnTo>
                  <a:lnTo>
                    <a:pt x="1164983" y="86867"/>
                  </a:lnTo>
                  <a:lnTo>
                    <a:pt x="1266839" y="86867"/>
                  </a:lnTo>
                  <a:lnTo>
                    <a:pt x="1295412" y="72643"/>
                  </a:lnTo>
                  <a:lnTo>
                    <a:pt x="1150632" y="0"/>
                  </a:lnTo>
                  <a:close/>
                </a:path>
                <a:path w="1296035" h="144780">
                  <a:moveTo>
                    <a:pt x="25" y="56514"/>
                  </a:moveTo>
                  <a:lnTo>
                    <a:pt x="0" y="85470"/>
                  </a:lnTo>
                  <a:lnTo>
                    <a:pt x="1150556" y="86850"/>
                  </a:lnTo>
                  <a:lnTo>
                    <a:pt x="1150581" y="57894"/>
                  </a:lnTo>
                  <a:lnTo>
                    <a:pt x="25" y="56514"/>
                  </a:lnTo>
                  <a:close/>
                </a:path>
              </a:pathLst>
            </a:custGeom>
            <a:solidFill>
              <a:srgbClr val="000000"/>
            </a:solidFill>
          </p:spPr>
          <p:txBody>
            <a:bodyPr wrap="square" lIns="0" tIns="0" rIns="0" bIns="0" rtlCol="0"/>
            <a:lstStyle/>
            <a:p>
              <a:endParaRPr/>
            </a:p>
          </p:txBody>
        </p:sp>
        <p:sp>
          <p:nvSpPr>
            <p:cNvPr id="17" name="object 17"/>
            <p:cNvSpPr/>
            <p:nvPr/>
          </p:nvSpPr>
          <p:spPr>
            <a:xfrm>
              <a:off x="3211068" y="2203691"/>
              <a:ext cx="2406396" cy="569988"/>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3353562" y="2418587"/>
              <a:ext cx="1981200" cy="144780"/>
            </a:xfrm>
            <a:custGeom>
              <a:avLst/>
              <a:gdLst/>
              <a:ahLst/>
              <a:cxnLst/>
              <a:rect l="l" t="t" r="r" b="b"/>
              <a:pathLst>
                <a:path w="1981200" h="144780">
                  <a:moveTo>
                    <a:pt x="1836343" y="86856"/>
                  </a:moveTo>
                  <a:lnTo>
                    <a:pt x="1836292" y="144779"/>
                  </a:lnTo>
                  <a:lnTo>
                    <a:pt x="1952320" y="86867"/>
                  </a:lnTo>
                  <a:lnTo>
                    <a:pt x="1836343" y="86856"/>
                  </a:lnTo>
                  <a:close/>
                </a:path>
                <a:path w="1981200" h="144780">
                  <a:moveTo>
                    <a:pt x="1836369" y="57900"/>
                  </a:moveTo>
                  <a:lnTo>
                    <a:pt x="1836343" y="86856"/>
                  </a:lnTo>
                  <a:lnTo>
                    <a:pt x="1850771" y="86867"/>
                  </a:lnTo>
                  <a:lnTo>
                    <a:pt x="1850771" y="57912"/>
                  </a:lnTo>
                  <a:lnTo>
                    <a:pt x="1836369" y="57900"/>
                  </a:lnTo>
                  <a:close/>
                </a:path>
                <a:path w="1981200" h="144780">
                  <a:moveTo>
                    <a:pt x="1836420" y="0"/>
                  </a:moveTo>
                  <a:lnTo>
                    <a:pt x="1836369" y="57900"/>
                  </a:lnTo>
                  <a:lnTo>
                    <a:pt x="1850771" y="57912"/>
                  </a:lnTo>
                  <a:lnTo>
                    <a:pt x="1850771" y="86867"/>
                  </a:lnTo>
                  <a:lnTo>
                    <a:pt x="1952344" y="86856"/>
                  </a:lnTo>
                  <a:lnTo>
                    <a:pt x="1981073" y="72516"/>
                  </a:lnTo>
                  <a:lnTo>
                    <a:pt x="1836420" y="0"/>
                  </a:lnTo>
                  <a:close/>
                </a:path>
                <a:path w="1981200" h="144780">
                  <a:moveTo>
                    <a:pt x="0" y="56387"/>
                  </a:moveTo>
                  <a:lnTo>
                    <a:pt x="0" y="85344"/>
                  </a:lnTo>
                  <a:lnTo>
                    <a:pt x="1836343" y="86856"/>
                  </a:lnTo>
                  <a:lnTo>
                    <a:pt x="1836369" y="57900"/>
                  </a:lnTo>
                  <a:lnTo>
                    <a:pt x="0" y="56387"/>
                  </a:lnTo>
                  <a:close/>
                </a:path>
              </a:pathLst>
            </a:custGeom>
            <a:solidFill>
              <a:srgbClr val="000000"/>
            </a:solidFill>
          </p:spPr>
          <p:txBody>
            <a:bodyPr wrap="square" lIns="0" tIns="0" rIns="0" bIns="0" rtlCol="0"/>
            <a:lstStyle/>
            <a:p>
              <a:endParaRPr/>
            </a:p>
          </p:txBody>
        </p:sp>
        <p:sp>
          <p:nvSpPr>
            <p:cNvPr id="19" name="object 19"/>
            <p:cNvSpPr/>
            <p:nvPr/>
          </p:nvSpPr>
          <p:spPr>
            <a:xfrm>
              <a:off x="7296911" y="2203691"/>
              <a:ext cx="1720596" cy="569988"/>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7439406" y="2418460"/>
              <a:ext cx="1295400" cy="144780"/>
            </a:xfrm>
            <a:custGeom>
              <a:avLst/>
              <a:gdLst/>
              <a:ahLst/>
              <a:cxnLst/>
              <a:rect l="l" t="t" r="r" b="b"/>
              <a:pathLst>
                <a:path w="1295400" h="144780">
                  <a:moveTo>
                    <a:pt x="1150543" y="86850"/>
                  </a:moveTo>
                  <a:lnTo>
                    <a:pt x="1150493" y="144779"/>
                  </a:lnTo>
                  <a:lnTo>
                    <a:pt x="1266826" y="86867"/>
                  </a:lnTo>
                  <a:lnTo>
                    <a:pt x="1164971" y="86867"/>
                  </a:lnTo>
                  <a:lnTo>
                    <a:pt x="1150543" y="86850"/>
                  </a:lnTo>
                  <a:close/>
                </a:path>
                <a:path w="1295400" h="144780">
                  <a:moveTo>
                    <a:pt x="1150569" y="57894"/>
                  </a:moveTo>
                  <a:lnTo>
                    <a:pt x="1150543" y="86850"/>
                  </a:lnTo>
                  <a:lnTo>
                    <a:pt x="1164971" y="86867"/>
                  </a:lnTo>
                  <a:lnTo>
                    <a:pt x="1165098" y="57912"/>
                  </a:lnTo>
                  <a:lnTo>
                    <a:pt x="1150569" y="57894"/>
                  </a:lnTo>
                  <a:close/>
                </a:path>
                <a:path w="1295400" h="144780">
                  <a:moveTo>
                    <a:pt x="1150620" y="0"/>
                  </a:moveTo>
                  <a:lnTo>
                    <a:pt x="1150569" y="57894"/>
                  </a:lnTo>
                  <a:lnTo>
                    <a:pt x="1165098" y="57912"/>
                  </a:lnTo>
                  <a:lnTo>
                    <a:pt x="1164971" y="86867"/>
                  </a:lnTo>
                  <a:lnTo>
                    <a:pt x="1266826" y="86867"/>
                  </a:lnTo>
                  <a:lnTo>
                    <a:pt x="1295400" y="72643"/>
                  </a:lnTo>
                  <a:lnTo>
                    <a:pt x="1150620" y="0"/>
                  </a:lnTo>
                  <a:close/>
                </a:path>
                <a:path w="1295400" h="144780">
                  <a:moveTo>
                    <a:pt x="0" y="56514"/>
                  </a:moveTo>
                  <a:lnTo>
                    <a:pt x="0" y="85471"/>
                  </a:lnTo>
                  <a:lnTo>
                    <a:pt x="1150543" y="86850"/>
                  </a:lnTo>
                  <a:lnTo>
                    <a:pt x="1150569" y="57894"/>
                  </a:lnTo>
                  <a:lnTo>
                    <a:pt x="0" y="56514"/>
                  </a:lnTo>
                  <a:close/>
                </a:path>
              </a:pathLst>
            </a:custGeom>
            <a:solidFill>
              <a:srgbClr val="000000"/>
            </a:solidFill>
          </p:spPr>
          <p:txBody>
            <a:bodyPr wrap="square" lIns="0" tIns="0" rIns="0" bIns="0" rtlCol="0"/>
            <a:lstStyle/>
            <a:p>
              <a:endParaRPr/>
            </a:p>
          </p:txBody>
        </p:sp>
      </p:grpSp>
      <p:sp>
        <p:nvSpPr>
          <p:cNvPr id="21" name="object 21"/>
          <p:cNvSpPr txBox="1"/>
          <p:nvPr/>
        </p:nvSpPr>
        <p:spPr>
          <a:xfrm>
            <a:off x="1907540" y="2064258"/>
            <a:ext cx="1286510" cy="299720"/>
          </a:xfrm>
          <a:prstGeom prst="rect">
            <a:avLst/>
          </a:prstGeom>
        </p:spPr>
        <p:txBody>
          <a:bodyPr vert="horz" wrap="square" lIns="0" tIns="12700" rIns="0" bIns="0" rtlCol="0">
            <a:spAutoFit/>
          </a:bodyPr>
          <a:lstStyle/>
          <a:p>
            <a:pPr marL="12700">
              <a:spcBef>
                <a:spcPts val="100"/>
              </a:spcBef>
            </a:pPr>
            <a:r>
              <a:rPr spc="-5" dirty="0">
                <a:latin typeface="Verdana"/>
                <a:cs typeface="Verdana"/>
              </a:rPr>
              <a:t>Đặt </a:t>
            </a:r>
            <a:r>
              <a:rPr dirty="0">
                <a:latin typeface="Verdana"/>
                <a:cs typeface="Verdana"/>
              </a:rPr>
              <a:t>vấn</a:t>
            </a:r>
            <a:r>
              <a:rPr spc="-90" dirty="0">
                <a:latin typeface="Verdana"/>
                <a:cs typeface="Verdana"/>
              </a:rPr>
              <a:t> </a:t>
            </a:r>
            <a:r>
              <a:rPr spc="-5" dirty="0">
                <a:latin typeface="Verdana"/>
                <a:cs typeface="Verdana"/>
              </a:rPr>
              <a:t>đề</a:t>
            </a:r>
            <a:endParaRPr>
              <a:latin typeface="Verdana"/>
              <a:cs typeface="Verdana"/>
            </a:endParaRPr>
          </a:p>
        </p:txBody>
      </p:sp>
      <p:sp>
        <p:nvSpPr>
          <p:cNvPr id="22" name="object 22"/>
          <p:cNvSpPr txBox="1"/>
          <p:nvPr/>
        </p:nvSpPr>
        <p:spPr>
          <a:xfrm>
            <a:off x="4879595" y="1987373"/>
            <a:ext cx="2054225" cy="300355"/>
          </a:xfrm>
          <a:prstGeom prst="rect">
            <a:avLst/>
          </a:prstGeom>
        </p:spPr>
        <p:txBody>
          <a:bodyPr vert="horz" wrap="square" lIns="0" tIns="12700" rIns="0" bIns="0" rtlCol="0">
            <a:spAutoFit/>
          </a:bodyPr>
          <a:lstStyle/>
          <a:p>
            <a:pPr marL="12700">
              <a:spcBef>
                <a:spcPts val="100"/>
              </a:spcBef>
            </a:pPr>
            <a:r>
              <a:rPr dirty="0">
                <a:latin typeface="Verdana"/>
                <a:cs typeface="Verdana"/>
              </a:rPr>
              <a:t>Giải </a:t>
            </a:r>
            <a:r>
              <a:rPr spc="-5" dirty="0">
                <a:latin typeface="Verdana"/>
                <a:cs typeface="Verdana"/>
              </a:rPr>
              <a:t>quyết </a:t>
            </a:r>
            <a:r>
              <a:rPr dirty="0">
                <a:latin typeface="Verdana"/>
                <a:cs typeface="Verdana"/>
              </a:rPr>
              <a:t>vấn</a:t>
            </a:r>
            <a:r>
              <a:rPr spc="-65" dirty="0">
                <a:latin typeface="Verdana"/>
                <a:cs typeface="Verdana"/>
              </a:rPr>
              <a:t> </a:t>
            </a:r>
            <a:r>
              <a:rPr spc="-5" dirty="0">
                <a:latin typeface="Verdana"/>
                <a:cs typeface="Verdana"/>
              </a:rPr>
              <a:t>đề</a:t>
            </a:r>
            <a:endParaRPr>
              <a:latin typeface="Verdana"/>
              <a:cs typeface="Verdana"/>
            </a:endParaRPr>
          </a:p>
        </p:txBody>
      </p:sp>
      <p:sp>
        <p:nvSpPr>
          <p:cNvPr id="23" name="object 23"/>
          <p:cNvSpPr txBox="1"/>
          <p:nvPr/>
        </p:nvSpPr>
        <p:spPr>
          <a:xfrm>
            <a:off x="9071230" y="2064258"/>
            <a:ext cx="1152525" cy="299720"/>
          </a:xfrm>
          <a:prstGeom prst="rect">
            <a:avLst/>
          </a:prstGeom>
        </p:spPr>
        <p:txBody>
          <a:bodyPr vert="horz" wrap="square" lIns="0" tIns="12700" rIns="0" bIns="0" rtlCol="0">
            <a:spAutoFit/>
          </a:bodyPr>
          <a:lstStyle/>
          <a:p>
            <a:pPr marL="12700">
              <a:spcBef>
                <a:spcPts val="100"/>
              </a:spcBef>
            </a:pPr>
            <a:r>
              <a:rPr spc="-5" dirty="0">
                <a:latin typeface="Verdana"/>
                <a:cs typeface="Verdana"/>
              </a:rPr>
              <a:t>Thực</a:t>
            </a:r>
            <a:r>
              <a:rPr spc="-70" dirty="0">
                <a:latin typeface="Verdana"/>
                <a:cs typeface="Verdana"/>
              </a:rPr>
              <a:t> </a:t>
            </a:r>
            <a:r>
              <a:rPr dirty="0">
                <a:latin typeface="Verdana"/>
                <a:cs typeface="Verdana"/>
              </a:rPr>
              <a:t>hiện</a:t>
            </a:r>
            <a:endParaRPr>
              <a:latin typeface="Verdana"/>
              <a:cs typeface="Verdana"/>
            </a:endParaRPr>
          </a:p>
        </p:txBody>
      </p:sp>
      <p:sp>
        <p:nvSpPr>
          <p:cNvPr id="25" name="object 25"/>
          <p:cNvSpPr/>
          <p:nvPr/>
        </p:nvSpPr>
        <p:spPr>
          <a:xfrm>
            <a:off x="2507068" y="2565653"/>
            <a:ext cx="7057390" cy="1841500"/>
          </a:xfrm>
          <a:custGeom>
            <a:avLst/>
            <a:gdLst/>
            <a:ahLst/>
            <a:cxnLst/>
            <a:rect l="l" t="t" r="r" b="b"/>
            <a:pathLst>
              <a:path w="7057390" h="1841500">
                <a:moveTo>
                  <a:pt x="821601" y="1822958"/>
                </a:moveTo>
                <a:lnTo>
                  <a:pt x="79603" y="126847"/>
                </a:lnTo>
                <a:lnTo>
                  <a:pt x="109994" y="113538"/>
                </a:lnTo>
                <a:lnTo>
                  <a:pt x="132638" y="103632"/>
                </a:lnTo>
                <a:lnTo>
                  <a:pt x="8293" y="0"/>
                </a:lnTo>
                <a:lnTo>
                  <a:pt x="0" y="161671"/>
                </a:lnTo>
                <a:lnTo>
                  <a:pt x="53047" y="138468"/>
                </a:lnTo>
                <a:lnTo>
                  <a:pt x="795185" y="1834642"/>
                </a:lnTo>
                <a:lnTo>
                  <a:pt x="821601" y="1822958"/>
                </a:lnTo>
                <a:close/>
              </a:path>
              <a:path w="7057390" h="1841500">
                <a:moveTo>
                  <a:pt x="6790093" y="0"/>
                </a:moveTo>
                <a:lnTo>
                  <a:pt x="6632740" y="37846"/>
                </a:lnTo>
                <a:lnTo>
                  <a:pt x="6670065" y="82207"/>
                </a:lnTo>
                <a:lnTo>
                  <a:pt x="4647704" y="1785264"/>
                </a:lnTo>
                <a:lnTo>
                  <a:pt x="5082679" y="446925"/>
                </a:lnTo>
                <a:lnTo>
                  <a:pt x="5137823" y="464820"/>
                </a:lnTo>
                <a:lnTo>
                  <a:pt x="5131701" y="424307"/>
                </a:lnTo>
                <a:lnTo>
                  <a:pt x="5113693" y="304800"/>
                </a:lnTo>
                <a:lnTo>
                  <a:pt x="5000155" y="420116"/>
                </a:lnTo>
                <a:lnTo>
                  <a:pt x="5055146" y="437984"/>
                </a:lnTo>
                <a:lnTo>
                  <a:pt x="4613859" y="1796059"/>
                </a:lnTo>
                <a:lnTo>
                  <a:pt x="4568850" y="1729282"/>
                </a:lnTo>
                <a:lnTo>
                  <a:pt x="4568850" y="1781327"/>
                </a:lnTo>
                <a:lnTo>
                  <a:pt x="3545725" y="1151712"/>
                </a:lnTo>
                <a:lnTo>
                  <a:pt x="3928808" y="831545"/>
                </a:lnTo>
                <a:lnTo>
                  <a:pt x="4568850" y="1781327"/>
                </a:lnTo>
                <a:lnTo>
                  <a:pt x="4568850" y="1729282"/>
                </a:lnTo>
                <a:lnTo>
                  <a:pt x="3951198" y="812838"/>
                </a:lnTo>
                <a:lnTo>
                  <a:pt x="4564215" y="300507"/>
                </a:lnTo>
                <a:lnTo>
                  <a:pt x="4601375" y="344932"/>
                </a:lnTo>
                <a:lnTo>
                  <a:pt x="4634471" y="268986"/>
                </a:lnTo>
                <a:lnTo>
                  <a:pt x="4666018" y="196596"/>
                </a:lnTo>
                <a:lnTo>
                  <a:pt x="4508538" y="233934"/>
                </a:lnTo>
                <a:lnTo>
                  <a:pt x="4545647" y="278307"/>
                </a:lnTo>
                <a:lnTo>
                  <a:pt x="3934968" y="788733"/>
                </a:lnTo>
                <a:lnTo>
                  <a:pt x="3530219" y="188175"/>
                </a:lnTo>
                <a:lnTo>
                  <a:pt x="3548075" y="176149"/>
                </a:lnTo>
                <a:lnTo>
                  <a:pt x="3578263" y="155829"/>
                </a:lnTo>
                <a:lnTo>
                  <a:pt x="3437293" y="76200"/>
                </a:lnTo>
                <a:lnTo>
                  <a:pt x="3458121" y="236728"/>
                </a:lnTo>
                <a:lnTo>
                  <a:pt x="3506178" y="204368"/>
                </a:lnTo>
                <a:lnTo>
                  <a:pt x="3912578" y="807453"/>
                </a:lnTo>
                <a:lnTo>
                  <a:pt x="3519792" y="1135748"/>
                </a:lnTo>
                <a:lnTo>
                  <a:pt x="3496348" y="1121333"/>
                </a:lnTo>
                <a:lnTo>
                  <a:pt x="3496348" y="1155344"/>
                </a:lnTo>
                <a:lnTo>
                  <a:pt x="2733230" y="1793176"/>
                </a:lnTo>
                <a:lnTo>
                  <a:pt x="2881439" y="776947"/>
                </a:lnTo>
                <a:lnTo>
                  <a:pt x="3496348" y="1155344"/>
                </a:lnTo>
                <a:lnTo>
                  <a:pt x="3496348" y="1121333"/>
                </a:lnTo>
                <a:lnTo>
                  <a:pt x="2885998" y="745731"/>
                </a:lnTo>
                <a:lnTo>
                  <a:pt x="2973565" y="145351"/>
                </a:lnTo>
                <a:lnTo>
                  <a:pt x="3030893" y="153670"/>
                </a:lnTo>
                <a:lnTo>
                  <a:pt x="3022028" y="126873"/>
                </a:lnTo>
                <a:lnTo>
                  <a:pt x="2980093" y="0"/>
                </a:lnTo>
                <a:lnTo>
                  <a:pt x="2887510" y="132842"/>
                </a:lnTo>
                <a:lnTo>
                  <a:pt x="2944850" y="141173"/>
                </a:lnTo>
                <a:lnTo>
                  <a:pt x="2859100" y="729183"/>
                </a:lnTo>
                <a:lnTo>
                  <a:pt x="2272792" y="368376"/>
                </a:lnTo>
                <a:lnTo>
                  <a:pt x="2277440" y="360807"/>
                </a:lnTo>
                <a:lnTo>
                  <a:pt x="2303183" y="319024"/>
                </a:lnTo>
                <a:lnTo>
                  <a:pt x="2141893" y="304800"/>
                </a:lnTo>
                <a:lnTo>
                  <a:pt x="2227237" y="442341"/>
                </a:lnTo>
                <a:lnTo>
                  <a:pt x="2257602" y="393039"/>
                </a:lnTo>
                <a:lnTo>
                  <a:pt x="2854541" y="760387"/>
                </a:lnTo>
                <a:lnTo>
                  <a:pt x="2704058" y="1792338"/>
                </a:lnTo>
                <a:lnTo>
                  <a:pt x="1668881" y="411911"/>
                </a:lnTo>
                <a:lnTo>
                  <a:pt x="1684350" y="400304"/>
                </a:lnTo>
                <a:lnTo>
                  <a:pt x="1715173" y="377190"/>
                </a:lnTo>
                <a:lnTo>
                  <a:pt x="1570393" y="304800"/>
                </a:lnTo>
                <a:lnTo>
                  <a:pt x="1599349" y="464058"/>
                </a:lnTo>
                <a:lnTo>
                  <a:pt x="1645653" y="429336"/>
                </a:lnTo>
                <a:lnTo>
                  <a:pt x="2639390" y="1754200"/>
                </a:lnTo>
                <a:lnTo>
                  <a:pt x="436968" y="76200"/>
                </a:lnTo>
                <a:lnTo>
                  <a:pt x="443649" y="67437"/>
                </a:lnTo>
                <a:lnTo>
                  <a:pt x="472097" y="30099"/>
                </a:lnTo>
                <a:lnTo>
                  <a:pt x="313093" y="0"/>
                </a:lnTo>
                <a:lnTo>
                  <a:pt x="384340" y="145288"/>
                </a:lnTo>
                <a:lnTo>
                  <a:pt x="419455" y="99187"/>
                </a:lnTo>
                <a:lnTo>
                  <a:pt x="2704630" y="1840357"/>
                </a:lnTo>
                <a:lnTo>
                  <a:pt x="2713380" y="1828825"/>
                </a:lnTo>
                <a:lnTo>
                  <a:pt x="2713621" y="1828838"/>
                </a:lnTo>
                <a:lnTo>
                  <a:pt x="2722664" y="1839595"/>
                </a:lnTo>
                <a:lnTo>
                  <a:pt x="3522294" y="1171308"/>
                </a:lnTo>
                <a:lnTo>
                  <a:pt x="4610773" y="1841119"/>
                </a:lnTo>
                <a:lnTo>
                  <a:pt x="4618393" y="1828800"/>
                </a:lnTo>
                <a:lnTo>
                  <a:pt x="4627664" y="1839849"/>
                </a:lnTo>
                <a:lnTo>
                  <a:pt x="6688696" y="104343"/>
                </a:lnTo>
                <a:lnTo>
                  <a:pt x="6725958" y="148590"/>
                </a:lnTo>
                <a:lnTo>
                  <a:pt x="6758622" y="72898"/>
                </a:lnTo>
                <a:lnTo>
                  <a:pt x="6790093" y="0"/>
                </a:lnTo>
                <a:close/>
              </a:path>
              <a:path w="7057390" h="1841500">
                <a:moveTo>
                  <a:pt x="7056920" y="157353"/>
                </a:moveTo>
                <a:lnTo>
                  <a:pt x="7048767" y="123825"/>
                </a:lnTo>
                <a:lnTo>
                  <a:pt x="7018693" y="0"/>
                </a:lnTo>
                <a:lnTo>
                  <a:pt x="6915823" y="124968"/>
                </a:lnTo>
                <a:lnTo>
                  <a:pt x="6972274" y="137934"/>
                </a:lnTo>
                <a:lnTo>
                  <a:pt x="6585496" y="1825625"/>
                </a:lnTo>
                <a:lnTo>
                  <a:pt x="6613690" y="1831975"/>
                </a:lnTo>
                <a:lnTo>
                  <a:pt x="7000468" y="144399"/>
                </a:lnTo>
                <a:lnTo>
                  <a:pt x="7056920" y="157353"/>
                </a:lnTo>
                <a:close/>
              </a:path>
            </a:pathLst>
          </a:custGeom>
          <a:solidFill>
            <a:srgbClr val="000000"/>
          </a:solidFill>
        </p:spPr>
        <p:txBody>
          <a:bodyPr wrap="square" lIns="0" tIns="0" rIns="0" bIns="0" rtlCol="0"/>
          <a:lstStyle/>
          <a:p>
            <a:endParaRPr/>
          </a:p>
        </p:txBody>
      </p:sp>
      <p:sp>
        <p:nvSpPr>
          <p:cNvPr id="27" name="object 27"/>
          <p:cNvSpPr/>
          <p:nvPr/>
        </p:nvSpPr>
        <p:spPr>
          <a:xfrm>
            <a:off x="2128266" y="5620549"/>
            <a:ext cx="8153400" cy="144780"/>
          </a:xfrm>
          <a:custGeom>
            <a:avLst/>
            <a:gdLst/>
            <a:ahLst/>
            <a:cxnLst/>
            <a:rect l="l" t="t" r="r" b="b"/>
            <a:pathLst>
              <a:path w="8153400" h="144779">
                <a:moveTo>
                  <a:pt x="8008619" y="86865"/>
                </a:moveTo>
                <a:lnTo>
                  <a:pt x="8008619" y="144780"/>
                </a:lnTo>
                <a:lnTo>
                  <a:pt x="8124484" y="86868"/>
                </a:lnTo>
                <a:lnTo>
                  <a:pt x="8008619" y="86865"/>
                </a:lnTo>
                <a:close/>
              </a:path>
              <a:path w="8153400" h="144779">
                <a:moveTo>
                  <a:pt x="8008619" y="57909"/>
                </a:moveTo>
                <a:lnTo>
                  <a:pt x="8008619" y="86865"/>
                </a:lnTo>
                <a:lnTo>
                  <a:pt x="8023098" y="86868"/>
                </a:lnTo>
                <a:lnTo>
                  <a:pt x="8023098" y="57912"/>
                </a:lnTo>
                <a:lnTo>
                  <a:pt x="8008619" y="57909"/>
                </a:lnTo>
                <a:close/>
              </a:path>
              <a:path w="8153400" h="144779">
                <a:moveTo>
                  <a:pt x="8008619" y="0"/>
                </a:moveTo>
                <a:lnTo>
                  <a:pt x="8008619" y="57909"/>
                </a:lnTo>
                <a:lnTo>
                  <a:pt x="8023098" y="57912"/>
                </a:lnTo>
                <a:lnTo>
                  <a:pt x="8023098" y="86868"/>
                </a:lnTo>
                <a:lnTo>
                  <a:pt x="8124490" y="86865"/>
                </a:lnTo>
                <a:lnTo>
                  <a:pt x="8153400" y="72415"/>
                </a:lnTo>
                <a:lnTo>
                  <a:pt x="8008619" y="0"/>
                </a:lnTo>
                <a:close/>
              </a:path>
              <a:path w="8153400" h="144779">
                <a:moveTo>
                  <a:pt x="0" y="56349"/>
                </a:moveTo>
                <a:lnTo>
                  <a:pt x="0" y="85305"/>
                </a:lnTo>
                <a:lnTo>
                  <a:pt x="8008619" y="86865"/>
                </a:lnTo>
                <a:lnTo>
                  <a:pt x="8008619" y="57909"/>
                </a:lnTo>
                <a:lnTo>
                  <a:pt x="0" y="56349"/>
                </a:lnTo>
                <a:close/>
              </a:path>
            </a:pathLst>
          </a:custGeom>
          <a:solidFill>
            <a:srgbClr val="000000"/>
          </a:solidFill>
        </p:spPr>
        <p:txBody>
          <a:bodyPr wrap="square" lIns="0" tIns="0" rIns="0" bIns="0" rtlCol="0"/>
          <a:lstStyle/>
          <a:p>
            <a:endParaRPr/>
          </a:p>
        </p:txBody>
      </p:sp>
      <p:sp>
        <p:nvSpPr>
          <p:cNvPr id="28" name="object 28"/>
          <p:cNvSpPr txBox="1"/>
          <p:nvPr/>
        </p:nvSpPr>
        <p:spPr>
          <a:xfrm>
            <a:off x="2288540" y="5824221"/>
            <a:ext cx="1083310" cy="300355"/>
          </a:xfrm>
          <a:prstGeom prst="rect">
            <a:avLst/>
          </a:prstGeom>
        </p:spPr>
        <p:txBody>
          <a:bodyPr vert="horz" wrap="square" lIns="0" tIns="12700" rIns="0" bIns="0" rtlCol="0">
            <a:spAutoFit/>
          </a:bodyPr>
          <a:lstStyle/>
          <a:p>
            <a:pPr marL="12700">
              <a:spcBef>
                <a:spcPts val="100"/>
              </a:spcBef>
            </a:pPr>
            <a:r>
              <a:rPr spc="-5" dirty="0">
                <a:latin typeface="Verdana"/>
                <a:cs typeface="Verdana"/>
              </a:rPr>
              <a:t>Thời</a:t>
            </a:r>
            <a:r>
              <a:rPr spc="-60" dirty="0">
                <a:latin typeface="Verdana"/>
                <a:cs typeface="Verdana"/>
              </a:rPr>
              <a:t> </a:t>
            </a:r>
            <a:r>
              <a:rPr dirty="0">
                <a:latin typeface="Verdana"/>
                <a:cs typeface="Verdana"/>
              </a:rPr>
              <a:t>gian</a:t>
            </a:r>
            <a:endParaRPr>
              <a:latin typeface="Verdana"/>
              <a:cs typeface="Verdana"/>
            </a:endParaRPr>
          </a:p>
        </p:txBody>
      </p:sp>
      <p:sp>
        <p:nvSpPr>
          <p:cNvPr id="32" name="object 32"/>
          <p:cNvSpPr txBox="1">
            <a:spLocks noGrp="1"/>
          </p:cNvSpPr>
          <p:nvPr>
            <p:ph type="sldNum" sz="quarter" idx="4294967295"/>
          </p:nvPr>
        </p:nvSpPr>
        <p:spPr>
          <a:xfrm>
            <a:off x="9990599" y="6319391"/>
            <a:ext cx="601201"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36</a:t>
            </a:fld>
            <a:endParaRPr spc="-40" dirty="0"/>
          </a:p>
        </p:txBody>
      </p:sp>
    </p:spTree>
    <p:extLst>
      <p:ext uri="{BB962C8B-B14F-4D97-AF65-F5344CB8AC3E}">
        <p14:creationId xmlns:p14="http://schemas.microsoft.com/office/powerpoint/2010/main" val="132496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50" dirty="0">
                <a:latin typeface="Times New Roman"/>
                <a:cs typeface="Times New Roman"/>
              </a:rPr>
              <a:t>h</a:t>
            </a:r>
            <a:r>
              <a:rPr sz="4200" spc="-50" dirty="0">
                <a:latin typeface="Arial"/>
                <a:cs typeface="Arial"/>
              </a:rPr>
              <a:t>ợ</a:t>
            </a:r>
            <a:r>
              <a:rPr sz="4200" spc="-50" dirty="0">
                <a:latin typeface="Times New Roman"/>
                <a:cs typeface="Times New Roman"/>
              </a:rPr>
              <a:t>p </a:t>
            </a:r>
            <a:r>
              <a:rPr sz="4200" spc="-40" dirty="0">
                <a:latin typeface="Times New Roman"/>
                <a:cs typeface="Times New Roman"/>
              </a:rPr>
              <a:t>nh</a:t>
            </a:r>
            <a:r>
              <a:rPr sz="4200" spc="-40" dirty="0">
                <a:latin typeface="Arial"/>
                <a:cs typeface="Arial"/>
              </a:rPr>
              <a:t>ấ</a:t>
            </a:r>
            <a:r>
              <a:rPr sz="4200" spc="-40" dirty="0">
                <a:latin typeface="Times New Roman"/>
                <a:cs typeface="Times New Roman"/>
              </a:rPr>
              <a:t>t </a:t>
            </a:r>
            <a:r>
              <a:rPr sz="4200" spc="-95" dirty="0">
                <a:latin typeface="Times New Roman"/>
                <a:cs typeface="Times New Roman"/>
              </a:rPr>
              <a:t>(Unified</a:t>
            </a:r>
            <a:r>
              <a:rPr sz="4200" spc="114"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136141" y="1074630"/>
            <a:ext cx="3731259" cy="852156"/>
          </a:xfrm>
          <a:prstGeom prst="rect">
            <a:avLst/>
          </a:prstGeom>
        </p:spPr>
        <p:txBody>
          <a:bodyPr vert="horz" wrap="square" lIns="0" tIns="92075" rIns="0" bIns="0" rtlCol="0">
            <a:spAutoFit/>
          </a:bodyPr>
          <a:lstStyle/>
          <a:p>
            <a:pPr marL="12700">
              <a:spcBef>
                <a:spcPts val="725"/>
              </a:spcBef>
              <a:tabLst>
                <a:tab pos="355600" algn="l"/>
              </a:tabLst>
            </a:pPr>
            <a:r>
              <a:rPr spc="1925" dirty="0">
                <a:solidFill>
                  <a:srgbClr val="CC9900"/>
                </a:solidFill>
                <a:latin typeface="Wingdings"/>
                <a:cs typeface="Wingdings"/>
              </a:rPr>
              <a:t>◼</a:t>
            </a:r>
            <a:r>
              <a:rPr spc="1925" dirty="0">
                <a:solidFill>
                  <a:srgbClr val="CC9900"/>
                </a:solidFill>
                <a:latin typeface="Times New Roman"/>
                <a:cs typeface="Times New Roman"/>
              </a:rPr>
              <a:t>	</a:t>
            </a:r>
            <a:r>
              <a:rPr sz="2800" spc="-5" dirty="0">
                <a:latin typeface="Arial"/>
                <a:cs typeface="Arial"/>
              </a:rPr>
              <a:t>Góc nhìn kỹ</a:t>
            </a:r>
            <a:r>
              <a:rPr sz="2800" spc="-45" dirty="0">
                <a:latin typeface="Arial"/>
                <a:cs typeface="Arial"/>
              </a:rPr>
              <a:t> </a:t>
            </a:r>
            <a:r>
              <a:rPr sz="2800" spc="-5" dirty="0">
                <a:latin typeface="Arial"/>
                <a:cs typeface="Arial"/>
              </a:rPr>
              <a:t>thuật</a:t>
            </a:r>
            <a:endParaRPr sz="2800" dirty="0">
              <a:latin typeface="Arial"/>
              <a:cs typeface="Arial"/>
            </a:endParaRPr>
          </a:p>
          <a:p>
            <a:pPr marL="419100" algn="ctr">
              <a:spcBef>
                <a:spcPts val="405"/>
              </a:spcBef>
            </a:pPr>
            <a:r>
              <a:rPr dirty="0">
                <a:latin typeface="Verdana"/>
                <a:cs typeface="Verdana"/>
              </a:rPr>
              <a:t>Bước</a:t>
            </a:r>
            <a:r>
              <a:rPr spc="-10" dirty="0">
                <a:latin typeface="Verdana"/>
                <a:cs typeface="Verdana"/>
              </a:rPr>
              <a:t> </a:t>
            </a:r>
            <a:r>
              <a:rPr dirty="0">
                <a:latin typeface="Verdana"/>
                <a:cs typeface="Verdana"/>
              </a:rPr>
              <a:t>lặp</a:t>
            </a:r>
          </a:p>
        </p:txBody>
      </p:sp>
      <p:sp>
        <p:nvSpPr>
          <p:cNvPr id="4" name="object 4"/>
          <p:cNvSpPr txBox="1"/>
          <p:nvPr/>
        </p:nvSpPr>
        <p:spPr>
          <a:xfrm>
            <a:off x="2620517" y="1995678"/>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438784">
              <a:spcBef>
                <a:spcPts val="675"/>
              </a:spcBef>
            </a:pPr>
            <a:r>
              <a:rPr spc="-5" dirty="0">
                <a:latin typeface="Arial"/>
                <a:cs typeface="Arial"/>
              </a:rPr>
              <a:t>Bước lặp chuẩn</a:t>
            </a:r>
            <a:r>
              <a:rPr spc="-15" dirty="0">
                <a:latin typeface="Arial"/>
                <a:cs typeface="Arial"/>
              </a:rPr>
              <a:t> </a:t>
            </a:r>
            <a:r>
              <a:rPr spc="-10" dirty="0">
                <a:latin typeface="Arial"/>
                <a:cs typeface="Arial"/>
              </a:rPr>
              <a:t>bị</a:t>
            </a:r>
            <a:endParaRPr>
              <a:latin typeface="Arial"/>
              <a:cs typeface="Arial"/>
            </a:endParaRPr>
          </a:p>
        </p:txBody>
      </p:sp>
      <p:sp>
        <p:nvSpPr>
          <p:cNvPr id="5" name="object 5"/>
          <p:cNvSpPr txBox="1"/>
          <p:nvPr/>
        </p:nvSpPr>
        <p:spPr>
          <a:xfrm>
            <a:off x="2620517" y="2529078"/>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438784">
              <a:spcBef>
                <a:spcPts val="675"/>
              </a:spcBef>
            </a:pPr>
            <a:r>
              <a:rPr spc="-5" dirty="0">
                <a:latin typeface="Arial"/>
                <a:cs typeface="Arial"/>
              </a:rPr>
              <a:t>Bước lặp kiến</a:t>
            </a:r>
            <a:r>
              <a:rPr spc="-10" dirty="0">
                <a:latin typeface="Arial"/>
                <a:cs typeface="Arial"/>
              </a:rPr>
              <a:t> </a:t>
            </a:r>
            <a:r>
              <a:rPr dirty="0">
                <a:latin typeface="Arial"/>
                <a:cs typeface="Arial"/>
              </a:rPr>
              <a:t>trúc</a:t>
            </a:r>
            <a:endParaRPr>
              <a:latin typeface="Arial"/>
              <a:cs typeface="Arial"/>
            </a:endParaRPr>
          </a:p>
        </p:txBody>
      </p:sp>
      <p:sp>
        <p:nvSpPr>
          <p:cNvPr id="6" name="object 6"/>
          <p:cNvSpPr/>
          <p:nvPr/>
        </p:nvSpPr>
        <p:spPr>
          <a:xfrm>
            <a:off x="2620517" y="3062477"/>
            <a:ext cx="2743200" cy="457200"/>
          </a:xfrm>
          <a:custGeom>
            <a:avLst/>
            <a:gdLst/>
            <a:ahLst/>
            <a:cxnLst/>
            <a:rect l="l" t="t" r="r" b="b"/>
            <a:pathLst>
              <a:path w="2743200" h="457200">
                <a:moveTo>
                  <a:pt x="2743200" y="0"/>
                </a:moveTo>
                <a:lnTo>
                  <a:pt x="0" y="0"/>
                </a:lnTo>
                <a:lnTo>
                  <a:pt x="0" y="457200"/>
                </a:lnTo>
                <a:lnTo>
                  <a:pt x="2743200" y="457200"/>
                </a:lnTo>
                <a:lnTo>
                  <a:pt x="2743200" y="0"/>
                </a:lnTo>
                <a:close/>
              </a:path>
            </a:pathLst>
          </a:custGeom>
          <a:solidFill>
            <a:srgbClr val="CC9900">
              <a:alpha val="30979"/>
            </a:srgbClr>
          </a:solidFill>
        </p:spPr>
        <p:txBody>
          <a:bodyPr wrap="square" lIns="0" tIns="0" rIns="0" bIns="0" rtlCol="0"/>
          <a:lstStyle/>
          <a:p>
            <a:endParaRPr/>
          </a:p>
        </p:txBody>
      </p:sp>
      <p:sp>
        <p:nvSpPr>
          <p:cNvPr id="7" name="object 7"/>
          <p:cNvSpPr txBox="1"/>
          <p:nvPr/>
        </p:nvSpPr>
        <p:spPr>
          <a:xfrm>
            <a:off x="2620517" y="3062478"/>
            <a:ext cx="2743200" cy="363561"/>
          </a:xfrm>
          <a:prstGeom prst="rect">
            <a:avLst/>
          </a:prstGeom>
          <a:ln w="25907">
            <a:solidFill>
              <a:srgbClr val="946E00"/>
            </a:solidFill>
          </a:ln>
        </p:spPr>
        <p:txBody>
          <a:bodyPr vert="horz" wrap="square" lIns="0" tIns="85725" rIns="0" bIns="0" rtlCol="0">
            <a:spAutoFit/>
          </a:bodyPr>
          <a:lstStyle/>
          <a:p>
            <a:pPr marL="438784">
              <a:spcBef>
                <a:spcPts val="675"/>
              </a:spcBef>
            </a:pPr>
            <a:r>
              <a:rPr spc="-5" dirty="0">
                <a:latin typeface="Arial"/>
                <a:cs typeface="Arial"/>
              </a:rPr>
              <a:t>Bước lặp kiến</a:t>
            </a:r>
            <a:r>
              <a:rPr spc="-10" dirty="0">
                <a:latin typeface="Arial"/>
                <a:cs typeface="Arial"/>
              </a:rPr>
              <a:t> </a:t>
            </a:r>
            <a:r>
              <a:rPr dirty="0">
                <a:latin typeface="Arial"/>
                <a:cs typeface="Arial"/>
              </a:rPr>
              <a:t>trúc</a:t>
            </a:r>
            <a:endParaRPr>
              <a:latin typeface="Arial"/>
              <a:cs typeface="Arial"/>
            </a:endParaRPr>
          </a:p>
        </p:txBody>
      </p:sp>
      <p:sp>
        <p:nvSpPr>
          <p:cNvPr id="8" name="object 8"/>
          <p:cNvSpPr txBox="1"/>
          <p:nvPr/>
        </p:nvSpPr>
        <p:spPr>
          <a:xfrm>
            <a:off x="2620517" y="3595879"/>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394335">
              <a:spcBef>
                <a:spcPts val="675"/>
              </a:spcBef>
            </a:pPr>
            <a:r>
              <a:rPr spc="-5" dirty="0">
                <a:latin typeface="Arial"/>
                <a:cs typeface="Arial"/>
              </a:rPr>
              <a:t>Bước lặp phát</a:t>
            </a:r>
            <a:r>
              <a:rPr spc="-10" dirty="0">
                <a:latin typeface="Arial"/>
                <a:cs typeface="Arial"/>
              </a:rPr>
              <a:t> </a:t>
            </a:r>
            <a:r>
              <a:rPr dirty="0">
                <a:latin typeface="Arial"/>
                <a:cs typeface="Arial"/>
              </a:rPr>
              <a:t>triển</a:t>
            </a:r>
            <a:endParaRPr>
              <a:latin typeface="Arial"/>
              <a:cs typeface="Arial"/>
            </a:endParaRPr>
          </a:p>
        </p:txBody>
      </p:sp>
      <p:sp>
        <p:nvSpPr>
          <p:cNvPr id="9" name="object 9"/>
          <p:cNvSpPr txBox="1"/>
          <p:nvPr/>
        </p:nvSpPr>
        <p:spPr>
          <a:xfrm>
            <a:off x="2620517" y="4129279"/>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394335">
              <a:spcBef>
                <a:spcPts val="675"/>
              </a:spcBef>
            </a:pPr>
            <a:r>
              <a:rPr spc="-5" dirty="0">
                <a:latin typeface="Arial"/>
                <a:cs typeface="Arial"/>
              </a:rPr>
              <a:t>Bước </a:t>
            </a:r>
            <a:r>
              <a:rPr spc="-10" dirty="0">
                <a:latin typeface="Arial"/>
                <a:cs typeface="Arial"/>
              </a:rPr>
              <a:t>lặp phát</a:t>
            </a:r>
            <a:r>
              <a:rPr spc="5" dirty="0">
                <a:latin typeface="Arial"/>
                <a:cs typeface="Arial"/>
              </a:rPr>
              <a:t> </a:t>
            </a:r>
            <a:r>
              <a:rPr spc="-5" dirty="0">
                <a:latin typeface="Arial"/>
                <a:cs typeface="Arial"/>
              </a:rPr>
              <a:t>triển</a:t>
            </a:r>
            <a:endParaRPr>
              <a:latin typeface="Arial"/>
              <a:cs typeface="Arial"/>
            </a:endParaRPr>
          </a:p>
        </p:txBody>
      </p:sp>
      <p:sp>
        <p:nvSpPr>
          <p:cNvPr id="10" name="object 10"/>
          <p:cNvSpPr/>
          <p:nvPr/>
        </p:nvSpPr>
        <p:spPr>
          <a:xfrm>
            <a:off x="2620517" y="4662678"/>
            <a:ext cx="2743200" cy="457200"/>
          </a:xfrm>
          <a:custGeom>
            <a:avLst/>
            <a:gdLst/>
            <a:ahLst/>
            <a:cxnLst/>
            <a:rect l="l" t="t" r="r" b="b"/>
            <a:pathLst>
              <a:path w="2743200" h="457200">
                <a:moveTo>
                  <a:pt x="2743200" y="0"/>
                </a:moveTo>
                <a:lnTo>
                  <a:pt x="0" y="0"/>
                </a:lnTo>
                <a:lnTo>
                  <a:pt x="0" y="457200"/>
                </a:lnTo>
                <a:lnTo>
                  <a:pt x="2743200" y="457200"/>
                </a:lnTo>
                <a:lnTo>
                  <a:pt x="2743200" y="0"/>
                </a:lnTo>
                <a:close/>
              </a:path>
            </a:pathLst>
          </a:custGeom>
          <a:solidFill>
            <a:srgbClr val="CC9900">
              <a:alpha val="30979"/>
            </a:srgbClr>
          </a:solidFill>
        </p:spPr>
        <p:txBody>
          <a:bodyPr wrap="square" lIns="0" tIns="0" rIns="0" bIns="0" rtlCol="0"/>
          <a:lstStyle/>
          <a:p>
            <a:endParaRPr/>
          </a:p>
        </p:txBody>
      </p:sp>
      <p:sp>
        <p:nvSpPr>
          <p:cNvPr id="11" name="object 11"/>
          <p:cNvSpPr txBox="1"/>
          <p:nvPr/>
        </p:nvSpPr>
        <p:spPr>
          <a:xfrm>
            <a:off x="2620517" y="4662678"/>
            <a:ext cx="2743200" cy="364202"/>
          </a:xfrm>
          <a:prstGeom prst="rect">
            <a:avLst/>
          </a:prstGeom>
          <a:ln w="25907">
            <a:solidFill>
              <a:srgbClr val="946E00"/>
            </a:solidFill>
          </a:ln>
        </p:spPr>
        <p:txBody>
          <a:bodyPr vert="horz" wrap="square" lIns="0" tIns="86360" rIns="0" bIns="0" rtlCol="0">
            <a:spAutoFit/>
          </a:bodyPr>
          <a:lstStyle/>
          <a:p>
            <a:pPr marL="394335">
              <a:spcBef>
                <a:spcPts val="680"/>
              </a:spcBef>
            </a:pPr>
            <a:r>
              <a:rPr spc="-5" dirty="0">
                <a:latin typeface="Arial"/>
                <a:cs typeface="Arial"/>
              </a:rPr>
              <a:t>Bước lặp phát</a:t>
            </a:r>
            <a:r>
              <a:rPr spc="-10" dirty="0">
                <a:latin typeface="Arial"/>
                <a:cs typeface="Arial"/>
              </a:rPr>
              <a:t> </a:t>
            </a:r>
            <a:r>
              <a:rPr dirty="0">
                <a:latin typeface="Arial"/>
                <a:cs typeface="Arial"/>
              </a:rPr>
              <a:t>triển</a:t>
            </a:r>
            <a:endParaRPr>
              <a:latin typeface="Arial"/>
              <a:cs typeface="Arial"/>
            </a:endParaRPr>
          </a:p>
        </p:txBody>
      </p:sp>
      <p:sp>
        <p:nvSpPr>
          <p:cNvPr id="12" name="object 12"/>
          <p:cNvSpPr txBox="1"/>
          <p:nvPr/>
        </p:nvSpPr>
        <p:spPr>
          <a:xfrm>
            <a:off x="2620517" y="5196078"/>
            <a:ext cx="2743200" cy="364202"/>
          </a:xfrm>
          <a:prstGeom prst="rect">
            <a:avLst/>
          </a:prstGeom>
          <a:solidFill>
            <a:srgbClr val="CC9900">
              <a:alpha val="30979"/>
            </a:srgbClr>
          </a:solidFill>
          <a:ln w="25907">
            <a:solidFill>
              <a:srgbClr val="946E00"/>
            </a:solidFill>
          </a:ln>
        </p:spPr>
        <p:txBody>
          <a:bodyPr vert="horz" wrap="square" lIns="0" tIns="86360" rIns="0" bIns="0" rtlCol="0">
            <a:spAutoFit/>
          </a:bodyPr>
          <a:lstStyle/>
          <a:p>
            <a:pPr marL="255270">
              <a:spcBef>
                <a:spcPts val="680"/>
              </a:spcBef>
            </a:pPr>
            <a:r>
              <a:rPr spc="-5" dirty="0">
                <a:latin typeface="Arial"/>
                <a:cs typeface="Arial"/>
              </a:rPr>
              <a:t>Bước </a:t>
            </a:r>
            <a:r>
              <a:rPr spc="-10" dirty="0">
                <a:latin typeface="Arial"/>
                <a:cs typeface="Arial"/>
              </a:rPr>
              <a:t>lặp chuyển</a:t>
            </a:r>
            <a:r>
              <a:rPr spc="10" dirty="0">
                <a:latin typeface="Arial"/>
                <a:cs typeface="Arial"/>
              </a:rPr>
              <a:t> </a:t>
            </a:r>
            <a:r>
              <a:rPr spc="-5" dirty="0">
                <a:latin typeface="Arial"/>
                <a:cs typeface="Arial"/>
              </a:rPr>
              <a:t>giao</a:t>
            </a:r>
            <a:endParaRPr>
              <a:latin typeface="Arial"/>
              <a:cs typeface="Arial"/>
            </a:endParaRPr>
          </a:p>
        </p:txBody>
      </p:sp>
      <p:sp>
        <p:nvSpPr>
          <p:cNvPr id="13" name="object 13"/>
          <p:cNvSpPr txBox="1"/>
          <p:nvPr/>
        </p:nvSpPr>
        <p:spPr>
          <a:xfrm>
            <a:off x="2620517" y="5729478"/>
            <a:ext cx="2743200" cy="364202"/>
          </a:xfrm>
          <a:prstGeom prst="rect">
            <a:avLst/>
          </a:prstGeom>
          <a:solidFill>
            <a:srgbClr val="CC9900">
              <a:alpha val="30979"/>
            </a:srgbClr>
          </a:solidFill>
          <a:ln w="25907">
            <a:solidFill>
              <a:srgbClr val="946E00"/>
            </a:solidFill>
          </a:ln>
        </p:spPr>
        <p:txBody>
          <a:bodyPr vert="horz" wrap="square" lIns="0" tIns="86360" rIns="0" bIns="0" rtlCol="0">
            <a:spAutoFit/>
          </a:bodyPr>
          <a:lstStyle/>
          <a:p>
            <a:pPr marL="255270">
              <a:spcBef>
                <a:spcPts val="680"/>
              </a:spcBef>
            </a:pPr>
            <a:r>
              <a:rPr spc="-5" dirty="0">
                <a:latin typeface="Arial"/>
                <a:cs typeface="Arial"/>
              </a:rPr>
              <a:t>Bước lặp </a:t>
            </a:r>
            <a:r>
              <a:rPr spc="-10" dirty="0">
                <a:latin typeface="Arial"/>
                <a:cs typeface="Arial"/>
              </a:rPr>
              <a:t>chuyển</a:t>
            </a:r>
            <a:r>
              <a:rPr dirty="0">
                <a:latin typeface="Arial"/>
                <a:cs typeface="Arial"/>
              </a:rPr>
              <a:t> </a:t>
            </a:r>
            <a:r>
              <a:rPr spc="-5" dirty="0">
                <a:latin typeface="Arial"/>
                <a:cs typeface="Arial"/>
              </a:rPr>
              <a:t>giao</a:t>
            </a:r>
            <a:endParaRPr>
              <a:latin typeface="Arial"/>
              <a:cs typeface="Arial"/>
            </a:endParaRPr>
          </a:p>
        </p:txBody>
      </p:sp>
      <p:sp>
        <p:nvSpPr>
          <p:cNvPr id="14" name="object 14"/>
          <p:cNvSpPr txBox="1"/>
          <p:nvPr/>
        </p:nvSpPr>
        <p:spPr>
          <a:xfrm>
            <a:off x="7575930" y="1498093"/>
            <a:ext cx="2043430" cy="870585"/>
          </a:xfrm>
          <a:prstGeom prst="rect">
            <a:avLst/>
          </a:prstGeom>
        </p:spPr>
        <p:txBody>
          <a:bodyPr vert="horz" wrap="square" lIns="0" tIns="160655" rIns="0" bIns="0" rtlCol="0">
            <a:spAutoFit/>
          </a:bodyPr>
          <a:lstStyle/>
          <a:p>
            <a:pPr marL="528320">
              <a:spcBef>
                <a:spcPts val="1265"/>
              </a:spcBef>
            </a:pPr>
            <a:r>
              <a:rPr dirty="0">
                <a:latin typeface="Verdana"/>
                <a:cs typeface="Verdana"/>
              </a:rPr>
              <a:t>Kết</a:t>
            </a:r>
            <a:r>
              <a:rPr spc="-10" dirty="0">
                <a:latin typeface="Verdana"/>
                <a:cs typeface="Verdana"/>
              </a:rPr>
              <a:t> </a:t>
            </a:r>
            <a:r>
              <a:rPr spc="-5" dirty="0">
                <a:latin typeface="Verdana"/>
                <a:cs typeface="Verdana"/>
              </a:rPr>
              <a:t>quả</a:t>
            </a:r>
            <a:endParaRPr>
              <a:latin typeface="Verdana"/>
              <a:cs typeface="Verdana"/>
            </a:endParaRPr>
          </a:p>
          <a:p>
            <a:pPr marL="12700">
              <a:spcBef>
                <a:spcPts val="1165"/>
              </a:spcBef>
            </a:pPr>
            <a:r>
              <a:rPr dirty="0">
                <a:latin typeface="Arial"/>
                <a:cs typeface="Arial"/>
              </a:rPr>
              <a:t>Mẫu thử</a:t>
            </a:r>
            <a:r>
              <a:rPr spc="-80" dirty="0">
                <a:latin typeface="Arial"/>
                <a:cs typeface="Arial"/>
              </a:rPr>
              <a:t> </a:t>
            </a:r>
            <a:r>
              <a:rPr spc="-5" dirty="0">
                <a:latin typeface="Arial"/>
                <a:cs typeface="Arial"/>
              </a:rPr>
              <a:t>(maquette)</a:t>
            </a:r>
            <a:endParaRPr>
              <a:latin typeface="Arial"/>
              <a:cs typeface="Arial"/>
            </a:endParaRPr>
          </a:p>
        </p:txBody>
      </p:sp>
      <p:sp>
        <p:nvSpPr>
          <p:cNvPr id="15" name="object 15"/>
          <p:cNvSpPr txBox="1"/>
          <p:nvPr/>
        </p:nvSpPr>
        <p:spPr>
          <a:xfrm>
            <a:off x="7575930" y="2602229"/>
            <a:ext cx="224790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5" dirty="0">
                <a:latin typeface="Arial"/>
                <a:cs typeface="Arial"/>
              </a:rPr>
              <a:t>kiến</a:t>
            </a:r>
            <a:r>
              <a:rPr spc="-30" dirty="0">
                <a:latin typeface="Arial"/>
                <a:cs typeface="Arial"/>
              </a:rPr>
              <a:t> </a:t>
            </a:r>
            <a:r>
              <a:rPr dirty="0">
                <a:latin typeface="Arial"/>
                <a:cs typeface="Arial"/>
              </a:rPr>
              <a:t>trúc</a:t>
            </a:r>
            <a:endParaRPr>
              <a:latin typeface="Arial"/>
              <a:cs typeface="Arial"/>
            </a:endParaRPr>
          </a:p>
        </p:txBody>
      </p:sp>
      <p:sp>
        <p:nvSpPr>
          <p:cNvPr id="16" name="object 16"/>
          <p:cNvSpPr txBox="1"/>
          <p:nvPr/>
        </p:nvSpPr>
        <p:spPr>
          <a:xfrm>
            <a:off x="7575930" y="3135884"/>
            <a:ext cx="224790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5" dirty="0">
                <a:latin typeface="Arial"/>
                <a:cs typeface="Arial"/>
              </a:rPr>
              <a:t>kiến</a:t>
            </a:r>
            <a:r>
              <a:rPr spc="-30" dirty="0">
                <a:latin typeface="Arial"/>
                <a:cs typeface="Arial"/>
              </a:rPr>
              <a:t> </a:t>
            </a:r>
            <a:r>
              <a:rPr dirty="0">
                <a:latin typeface="Arial"/>
                <a:cs typeface="Arial"/>
              </a:rPr>
              <a:t>trúc</a:t>
            </a:r>
            <a:endParaRPr>
              <a:latin typeface="Arial"/>
              <a:cs typeface="Arial"/>
            </a:endParaRPr>
          </a:p>
        </p:txBody>
      </p:sp>
      <p:sp>
        <p:nvSpPr>
          <p:cNvPr id="17" name="object 17"/>
          <p:cNvSpPr txBox="1"/>
          <p:nvPr/>
        </p:nvSpPr>
        <p:spPr>
          <a:xfrm>
            <a:off x="7575930" y="3669283"/>
            <a:ext cx="233807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5" dirty="0">
                <a:latin typeface="Arial"/>
                <a:cs typeface="Arial"/>
              </a:rPr>
              <a:t>phát</a:t>
            </a:r>
            <a:r>
              <a:rPr spc="-25" dirty="0">
                <a:latin typeface="Arial"/>
                <a:cs typeface="Arial"/>
              </a:rPr>
              <a:t> </a:t>
            </a:r>
            <a:r>
              <a:rPr dirty="0">
                <a:latin typeface="Arial"/>
                <a:cs typeface="Arial"/>
              </a:rPr>
              <a:t>triển</a:t>
            </a:r>
            <a:endParaRPr>
              <a:latin typeface="Arial"/>
              <a:cs typeface="Arial"/>
            </a:endParaRPr>
          </a:p>
        </p:txBody>
      </p:sp>
      <p:sp>
        <p:nvSpPr>
          <p:cNvPr id="18" name="object 18"/>
          <p:cNvSpPr txBox="1"/>
          <p:nvPr/>
        </p:nvSpPr>
        <p:spPr>
          <a:xfrm>
            <a:off x="7575931" y="4202380"/>
            <a:ext cx="2337435" cy="300355"/>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spc="-5" dirty="0">
                <a:latin typeface="Arial"/>
                <a:cs typeface="Arial"/>
              </a:rPr>
              <a:t>mẫu </a:t>
            </a:r>
            <a:r>
              <a:rPr spc="-10" dirty="0">
                <a:latin typeface="Arial"/>
                <a:cs typeface="Arial"/>
              </a:rPr>
              <a:t>phát</a:t>
            </a:r>
            <a:r>
              <a:rPr spc="10" dirty="0">
                <a:latin typeface="Arial"/>
                <a:cs typeface="Arial"/>
              </a:rPr>
              <a:t> </a:t>
            </a:r>
            <a:r>
              <a:rPr spc="-5" dirty="0">
                <a:latin typeface="Arial"/>
                <a:cs typeface="Arial"/>
              </a:rPr>
              <a:t>triển</a:t>
            </a:r>
            <a:endParaRPr>
              <a:latin typeface="Arial"/>
              <a:cs typeface="Arial"/>
            </a:endParaRPr>
          </a:p>
        </p:txBody>
      </p:sp>
      <p:sp>
        <p:nvSpPr>
          <p:cNvPr id="19" name="object 19"/>
          <p:cNvSpPr txBox="1"/>
          <p:nvPr/>
        </p:nvSpPr>
        <p:spPr>
          <a:xfrm>
            <a:off x="7575931" y="4736338"/>
            <a:ext cx="124396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Phiên </a:t>
            </a:r>
            <a:r>
              <a:rPr spc="-10" dirty="0">
                <a:latin typeface="Arial"/>
                <a:cs typeface="Arial"/>
              </a:rPr>
              <a:t>bản</a:t>
            </a:r>
            <a:r>
              <a:rPr spc="-55" dirty="0">
                <a:latin typeface="Arial"/>
                <a:cs typeface="Arial"/>
              </a:rPr>
              <a:t> </a:t>
            </a:r>
            <a:r>
              <a:rPr dirty="0">
                <a:latin typeface="Symbol"/>
                <a:cs typeface="Symbol"/>
              </a:rPr>
              <a:t></a:t>
            </a:r>
            <a:endParaRPr>
              <a:latin typeface="Symbol"/>
              <a:cs typeface="Symbol"/>
            </a:endParaRPr>
          </a:p>
        </p:txBody>
      </p:sp>
      <p:sp>
        <p:nvSpPr>
          <p:cNvPr id="20" name="object 20"/>
          <p:cNvSpPr txBox="1"/>
          <p:nvPr/>
        </p:nvSpPr>
        <p:spPr>
          <a:xfrm>
            <a:off x="7575931" y="5269434"/>
            <a:ext cx="1243965" cy="300355"/>
          </a:xfrm>
          <a:prstGeom prst="rect">
            <a:avLst/>
          </a:prstGeom>
        </p:spPr>
        <p:txBody>
          <a:bodyPr vert="horz" wrap="square" lIns="0" tIns="12700" rIns="0" bIns="0" rtlCol="0">
            <a:spAutoFit/>
          </a:bodyPr>
          <a:lstStyle/>
          <a:p>
            <a:pPr marL="12700">
              <a:spcBef>
                <a:spcPts val="100"/>
              </a:spcBef>
            </a:pPr>
            <a:r>
              <a:rPr spc="-5" dirty="0">
                <a:latin typeface="Arial"/>
                <a:cs typeface="Arial"/>
              </a:rPr>
              <a:t>Phiên </a:t>
            </a:r>
            <a:r>
              <a:rPr spc="-10" dirty="0">
                <a:latin typeface="Arial"/>
                <a:cs typeface="Arial"/>
              </a:rPr>
              <a:t>bản</a:t>
            </a:r>
            <a:r>
              <a:rPr spc="-55" dirty="0">
                <a:latin typeface="Arial"/>
                <a:cs typeface="Arial"/>
              </a:rPr>
              <a:t> </a:t>
            </a:r>
            <a:r>
              <a:rPr dirty="0">
                <a:latin typeface="Symbol"/>
                <a:cs typeface="Symbol"/>
              </a:rPr>
              <a:t></a:t>
            </a:r>
            <a:endParaRPr>
              <a:latin typeface="Symbol"/>
              <a:cs typeface="Symbol"/>
            </a:endParaRPr>
          </a:p>
        </p:txBody>
      </p:sp>
      <p:sp>
        <p:nvSpPr>
          <p:cNvPr id="21" name="object 21"/>
          <p:cNvSpPr txBox="1"/>
          <p:nvPr/>
        </p:nvSpPr>
        <p:spPr>
          <a:xfrm>
            <a:off x="7575931" y="5803493"/>
            <a:ext cx="219773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Phiên </a:t>
            </a:r>
            <a:r>
              <a:rPr spc="-10" dirty="0">
                <a:latin typeface="Arial"/>
                <a:cs typeface="Arial"/>
              </a:rPr>
              <a:t>bản </a:t>
            </a:r>
            <a:r>
              <a:rPr spc="-5" dirty="0">
                <a:latin typeface="Arial"/>
                <a:cs typeface="Arial"/>
              </a:rPr>
              <a:t>chính</a:t>
            </a:r>
            <a:r>
              <a:rPr spc="-25" dirty="0">
                <a:latin typeface="Arial"/>
                <a:cs typeface="Arial"/>
              </a:rPr>
              <a:t> </a:t>
            </a:r>
            <a:r>
              <a:rPr spc="-5" dirty="0">
                <a:latin typeface="Arial"/>
                <a:cs typeface="Arial"/>
              </a:rPr>
              <a:t>thức</a:t>
            </a:r>
            <a:endParaRPr>
              <a:latin typeface="Arial"/>
              <a:cs typeface="Arial"/>
            </a:endParaRPr>
          </a:p>
        </p:txBody>
      </p:sp>
      <p:sp>
        <p:nvSpPr>
          <p:cNvPr id="22" name="object 22"/>
          <p:cNvSpPr/>
          <p:nvPr/>
        </p:nvSpPr>
        <p:spPr>
          <a:xfrm>
            <a:off x="5363718" y="2158619"/>
            <a:ext cx="2134235" cy="134620"/>
          </a:xfrm>
          <a:custGeom>
            <a:avLst/>
            <a:gdLst/>
            <a:ahLst/>
            <a:cxnLst/>
            <a:rect l="l" t="t" r="r" b="b"/>
            <a:pathLst>
              <a:path w="2134235" h="134619">
                <a:moveTo>
                  <a:pt x="2018538" y="0"/>
                </a:moveTo>
                <a:lnTo>
                  <a:pt x="2009648" y="2285"/>
                </a:lnTo>
                <a:lnTo>
                  <a:pt x="2005584" y="9143"/>
                </a:lnTo>
                <a:lnTo>
                  <a:pt x="2001520" y="16128"/>
                </a:lnTo>
                <a:lnTo>
                  <a:pt x="2003933" y="24891"/>
                </a:lnTo>
                <a:lnTo>
                  <a:pt x="2051335" y="52666"/>
                </a:lnTo>
                <a:lnTo>
                  <a:pt x="2104898" y="52704"/>
                </a:lnTo>
                <a:lnTo>
                  <a:pt x="2104898" y="81660"/>
                </a:lnTo>
                <a:lnTo>
                  <a:pt x="2051387" y="81660"/>
                </a:lnTo>
                <a:lnTo>
                  <a:pt x="2003806" y="109346"/>
                </a:lnTo>
                <a:lnTo>
                  <a:pt x="2001520" y="118236"/>
                </a:lnTo>
                <a:lnTo>
                  <a:pt x="2005457" y="125094"/>
                </a:lnTo>
                <a:lnTo>
                  <a:pt x="2009521" y="132079"/>
                </a:lnTo>
                <a:lnTo>
                  <a:pt x="2018411" y="134365"/>
                </a:lnTo>
                <a:lnTo>
                  <a:pt x="2025269" y="130301"/>
                </a:lnTo>
                <a:lnTo>
                  <a:pt x="2108849" y="81660"/>
                </a:lnTo>
                <a:lnTo>
                  <a:pt x="2104898" y="81660"/>
                </a:lnTo>
                <a:lnTo>
                  <a:pt x="2108915" y="81622"/>
                </a:lnTo>
                <a:lnTo>
                  <a:pt x="2133727" y="67182"/>
                </a:lnTo>
                <a:lnTo>
                  <a:pt x="2018538" y="0"/>
                </a:lnTo>
                <a:close/>
              </a:path>
              <a:path w="2134235" h="134619">
                <a:moveTo>
                  <a:pt x="2076214" y="67215"/>
                </a:moveTo>
                <a:lnTo>
                  <a:pt x="2051453" y="81622"/>
                </a:lnTo>
                <a:lnTo>
                  <a:pt x="2104898" y="81660"/>
                </a:lnTo>
                <a:lnTo>
                  <a:pt x="2104898" y="79755"/>
                </a:lnTo>
                <a:lnTo>
                  <a:pt x="2097659" y="79755"/>
                </a:lnTo>
                <a:lnTo>
                  <a:pt x="2076214" y="67215"/>
                </a:lnTo>
                <a:close/>
              </a:path>
              <a:path w="2134235" h="134619">
                <a:moveTo>
                  <a:pt x="0" y="51180"/>
                </a:moveTo>
                <a:lnTo>
                  <a:pt x="0" y="80136"/>
                </a:lnTo>
                <a:lnTo>
                  <a:pt x="2051453" y="81622"/>
                </a:lnTo>
                <a:lnTo>
                  <a:pt x="2076214" y="67215"/>
                </a:lnTo>
                <a:lnTo>
                  <a:pt x="2051335" y="52666"/>
                </a:lnTo>
                <a:lnTo>
                  <a:pt x="0" y="51180"/>
                </a:lnTo>
                <a:close/>
              </a:path>
              <a:path w="2134235" h="134619">
                <a:moveTo>
                  <a:pt x="2097659" y="54736"/>
                </a:moveTo>
                <a:lnTo>
                  <a:pt x="2076214" y="67215"/>
                </a:lnTo>
                <a:lnTo>
                  <a:pt x="2097659" y="79755"/>
                </a:lnTo>
                <a:lnTo>
                  <a:pt x="2097659" y="54736"/>
                </a:lnTo>
                <a:close/>
              </a:path>
              <a:path w="2134235" h="134619">
                <a:moveTo>
                  <a:pt x="2104898" y="54736"/>
                </a:moveTo>
                <a:lnTo>
                  <a:pt x="2097659" y="54736"/>
                </a:lnTo>
                <a:lnTo>
                  <a:pt x="2097659" y="79755"/>
                </a:lnTo>
                <a:lnTo>
                  <a:pt x="2104898" y="79755"/>
                </a:lnTo>
                <a:lnTo>
                  <a:pt x="2104898" y="54736"/>
                </a:lnTo>
                <a:close/>
              </a:path>
              <a:path w="2134235" h="134619">
                <a:moveTo>
                  <a:pt x="2051335" y="52666"/>
                </a:moveTo>
                <a:lnTo>
                  <a:pt x="2076214" y="67215"/>
                </a:lnTo>
                <a:lnTo>
                  <a:pt x="2097659" y="54736"/>
                </a:lnTo>
                <a:lnTo>
                  <a:pt x="2104898" y="54736"/>
                </a:lnTo>
                <a:lnTo>
                  <a:pt x="2104898" y="52704"/>
                </a:lnTo>
                <a:lnTo>
                  <a:pt x="2051335" y="52666"/>
                </a:lnTo>
                <a:close/>
              </a:path>
            </a:pathLst>
          </a:custGeom>
          <a:solidFill>
            <a:srgbClr val="000000"/>
          </a:solidFill>
        </p:spPr>
        <p:txBody>
          <a:bodyPr wrap="square" lIns="0" tIns="0" rIns="0" bIns="0" rtlCol="0"/>
          <a:lstStyle/>
          <a:p>
            <a:endParaRPr/>
          </a:p>
        </p:txBody>
      </p:sp>
      <p:sp>
        <p:nvSpPr>
          <p:cNvPr id="23" name="object 23"/>
          <p:cNvSpPr/>
          <p:nvPr/>
        </p:nvSpPr>
        <p:spPr>
          <a:xfrm>
            <a:off x="5363718" y="2692019"/>
            <a:ext cx="2134235" cy="134620"/>
          </a:xfrm>
          <a:custGeom>
            <a:avLst/>
            <a:gdLst/>
            <a:ahLst/>
            <a:cxnLst/>
            <a:rect l="l" t="t" r="r" b="b"/>
            <a:pathLst>
              <a:path w="2134235" h="134619">
                <a:moveTo>
                  <a:pt x="2018538" y="0"/>
                </a:moveTo>
                <a:lnTo>
                  <a:pt x="2009648" y="2285"/>
                </a:lnTo>
                <a:lnTo>
                  <a:pt x="2005584" y="9143"/>
                </a:lnTo>
                <a:lnTo>
                  <a:pt x="2001520" y="16128"/>
                </a:lnTo>
                <a:lnTo>
                  <a:pt x="2003933" y="24891"/>
                </a:lnTo>
                <a:lnTo>
                  <a:pt x="2051335" y="52666"/>
                </a:lnTo>
                <a:lnTo>
                  <a:pt x="2104898" y="52704"/>
                </a:lnTo>
                <a:lnTo>
                  <a:pt x="2104898" y="81660"/>
                </a:lnTo>
                <a:lnTo>
                  <a:pt x="2051387" y="81660"/>
                </a:lnTo>
                <a:lnTo>
                  <a:pt x="2003806" y="109346"/>
                </a:lnTo>
                <a:lnTo>
                  <a:pt x="2001520" y="118236"/>
                </a:lnTo>
                <a:lnTo>
                  <a:pt x="2005457" y="125094"/>
                </a:lnTo>
                <a:lnTo>
                  <a:pt x="2009521" y="132079"/>
                </a:lnTo>
                <a:lnTo>
                  <a:pt x="2018411" y="134365"/>
                </a:lnTo>
                <a:lnTo>
                  <a:pt x="2025269" y="130301"/>
                </a:lnTo>
                <a:lnTo>
                  <a:pt x="2108849" y="81660"/>
                </a:lnTo>
                <a:lnTo>
                  <a:pt x="2104898" y="81660"/>
                </a:lnTo>
                <a:lnTo>
                  <a:pt x="2108915" y="81622"/>
                </a:lnTo>
                <a:lnTo>
                  <a:pt x="2133727" y="67182"/>
                </a:lnTo>
                <a:lnTo>
                  <a:pt x="2018538" y="0"/>
                </a:lnTo>
                <a:close/>
              </a:path>
              <a:path w="2134235" h="134619">
                <a:moveTo>
                  <a:pt x="2076214" y="67215"/>
                </a:moveTo>
                <a:lnTo>
                  <a:pt x="2051453" y="81622"/>
                </a:lnTo>
                <a:lnTo>
                  <a:pt x="2104898" y="81660"/>
                </a:lnTo>
                <a:lnTo>
                  <a:pt x="2104898" y="79755"/>
                </a:lnTo>
                <a:lnTo>
                  <a:pt x="2097659" y="79755"/>
                </a:lnTo>
                <a:lnTo>
                  <a:pt x="2076214" y="67215"/>
                </a:lnTo>
                <a:close/>
              </a:path>
              <a:path w="2134235" h="134619">
                <a:moveTo>
                  <a:pt x="0" y="51180"/>
                </a:moveTo>
                <a:lnTo>
                  <a:pt x="0" y="80136"/>
                </a:lnTo>
                <a:lnTo>
                  <a:pt x="2051453" y="81622"/>
                </a:lnTo>
                <a:lnTo>
                  <a:pt x="2076214" y="67215"/>
                </a:lnTo>
                <a:lnTo>
                  <a:pt x="2051335" y="52666"/>
                </a:lnTo>
                <a:lnTo>
                  <a:pt x="0" y="51180"/>
                </a:lnTo>
                <a:close/>
              </a:path>
              <a:path w="2134235" h="134619">
                <a:moveTo>
                  <a:pt x="2097659" y="54736"/>
                </a:moveTo>
                <a:lnTo>
                  <a:pt x="2076214" y="67215"/>
                </a:lnTo>
                <a:lnTo>
                  <a:pt x="2097659" y="79755"/>
                </a:lnTo>
                <a:lnTo>
                  <a:pt x="2097659" y="54736"/>
                </a:lnTo>
                <a:close/>
              </a:path>
              <a:path w="2134235" h="134619">
                <a:moveTo>
                  <a:pt x="2104898" y="54736"/>
                </a:moveTo>
                <a:lnTo>
                  <a:pt x="2097659" y="54736"/>
                </a:lnTo>
                <a:lnTo>
                  <a:pt x="2097659" y="79755"/>
                </a:lnTo>
                <a:lnTo>
                  <a:pt x="2104898" y="79755"/>
                </a:lnTo>
                <a:lnTo>
                  <a:pt x="2104898" y="54736"/>
                </a:lnTo>
                <a:close/>
              </a:path>
              <a:path w="2134235" h="134619">
                <a:moveTo>
                  <a:pt x="2051335" y="52666"/>
                </a:moveTo>
                <a:lnTo>
                  <a:pt x="2076214" y="67215"/>
                </a:lnTo>
                <a:lnTo>
                  <a:pt x="2097659" y="54736"/>
                </a:lnTo>
                <a:lnTo>
                  <a:pt x="2104898" y="54736"/>
                </a:lnTo>
                <a:lnTo>
                  <a:pt x="2104898" y="52704"/>
                </a:lnTo>
                <a:lnTo>
                  <a:pt x="2051335" y="52666"/>
                </a:lnTo>
                <a:close/>
              </a:path>
            </a:pathLst>
          </a:custGeom>
          <a:solidFill>
            <a:srgbClr val="000000"/>
          </a:solidFill>
        </p:spPr>
        <p:txBody>
          <a:bodyPr wrap="square" lIns="0" tIns="0" rIns="0" bIns="0" rtlCol="0"/>
          <a:lstStyle/>
          <a:p>
            <a:endParaRPr/>
          </a:p>
        </p:txBody>
      </p:sp>
      <p:sp>
        <p:nvSpPr>
          <p:cNvPr id="27" name="object 27"/>
          <p:cNvSpPr/>
          <p:nvPr/>
        </p:nvSpPr>
        <p:spPr>
          <a:xfrm>
            <a:off x="5363718" y="3758819"/>
            <a:ext cx="2134235" cy="134620"/>
          </a:xfrm>
          <a:custGeom>
            <a:avLst/>
            <a:gdLst/>
            <a:ahLst/>
            <a:cxnLst/>
            <a:rect l="l" t="t" r="r" b="b"/>
            <a:pathLst>
              <a:path w="2134235" h="134620">
                <a:moveTo>
                  <a:pt x="2018538" y="0"/>
                </a:moveTo>
                <a:lnTo>
                  <a:pt x="2009648" y="2285"/>
                </a:lnTo>
                <a:lnTo>
                  <a:pt x="2005584" y="9143"/>
                </a:lnTo>
                <a:lnTo>
                  <a:pt x="2001520" y="16128"/>
                </a:lnTo>
                <a:lnTo>
                  <a:pt x="2003933" y="24891"/>
                </a:lnTo>
                <a:lnTo>
                  <a:pt x="2051335" y="52666"/>
                </a:lnTo>
                <a:lnTo>
                  <a:pt x="2104898" y="52704"/>
                </a:lnTo>
                <a:lnTo>
                  <a:pt x="2104898" y="81660"/>
                </a:lnTo>
                <a:lnTo>
                  <a:pt x="2051387" y="81660"/>
                </a:lnTo>
                <a:lnTo>
                  <a:pt x="2003806" y="109346"/>
                </a:lnTo>
                <a:lnTo>
                  <a:pt x="2001520" y="118236"/>
                </a:lnTo>
                <a:lnTo>
                  <a:pt x="2005457" y="125094"/>
                </a:lnTo>
                <a:lnTo>
                  <a:pt x="2009521" y="132079"/>
                </a:lnTo>
                <a:lnTo>
                  <a:pt x="2018411" y="134365"/>
                </a:lnTo>
                <a:lnTo>
                  <a:pt x="2025269" y="130301"/>
                </a:lnTo>
                <a:lnTo>
                  <a:pt x="2108849" y="81660"/>
                </a:lnTo>
                <a:lnTo>
                  <a:pt x="2104898" y="81660"/>
                </a:lnTo>
                <a:lnTo>
                  <a:pt x="2108915" y="81622"/>
                </a:lnTo>
                <a:lnTo>
                  <a:pt x="2133727" y="67182"/>
                </a:lnTo>
                <a:lnTo>
                  <a:pt x="2018538" y="0"/>
                </a:lnTo>
                <a:close/>
              </a:path>
              <a:path w="2134235" h="134620">
                <a:moveTo>
                  <a:pt x="2076214" y="67215"/>
                </a:moveTo>
                <a:lnTo>
                  <a:pt x="2051453" y="81622"/>
                </a:lnTo>
                <a:lnTo>
                  <a:pt x="2104898" y="81660"/>
                </a:lnTo>
                <a:lnTo>
                  <a:pt x="2104898" y="79755"/>
                </a:lnTo>
                <a:lnTo>
                  <a:pt x="2097659" y="79755"/>
                </a:lnTo>
                <a:lnTo>
                  <a:pt x="2076214" y="67215"/>
                </a:lnTo>
                <a:close/>
              </a:path>
              <a:path w="2134235" h="134620">
                <a:moveTo>
                  <a:pt x="0" y="51180"/>
                </a:moveTo>
                <a:lnTo>
                  <a:pt x="0" y="80136"/>
                </a:lnTo>
                <a:lnTo>
                  <a:pt x="2051453" y="81622"/>
                </a:lnTo>
                <a:lnTo>
                  <a:pt x="2076214" y="67215"/>
                </a:lnTo>
                <a:lnTo>
                  <a:pt x="2051335" y="52666"/>
                </a:lnTo>
                <a:lnTo>
                  <a:pt x="0" y="51180"/>
                </a:lnTo>
                <a:close/>
              </a:path>
              <a:path w="2134235" h="134620">
                <a:moveTo>
                  <a:pt x="2097659" y="54736"/>
                </a:moveTo>
                <a:lnTo>
                  <a:pt x="2076214" y="67215"/>
                </a:lnTo>
                <a:lnTo>
                  <a:pt x="2097659" y="79755"/>
                </a:lnTo>
                <a:lnTo>
                  <a:pt x="2097659" y="54736"/>
                </a:lnTo>
                <a:close/>
              </a:path>
              <a:path w="2134235" h="134620">
                <a:moveTo>
                  <a:pt x="2104898" y="54736"/>
                </a:moveTo>
                <a:lnTo>
                  <a:pt x="2097659" y="54736"/>
                </a:lnTo>
                <a:lnTo>
                  <a:pt x="2097659" y="79755"/>
                </a:lnTo>
                <a:lnTo>
                  <a:pt x="2104898" y="79755"/>
                </a:lnTo>
                <a:lnTo>
                  <a:pt x="2104898" y="54736"/>
                </a:lnTo>
                <a:close/>
              </a:path>
              <a:path w="2134235" h="134620">
                <a:moveTo>
                  <a:pt x="2051335" y="52666"/>
                </a:moveTo>
                <a:lnTo>
                  <a:pt x="2076214" y="67215"/>
                </a:lnTo>
                <a:lnTo>
                  <a:pt x="2097659" y="54736"/>
                </a:lnTo>
                <a:lnTo>
                  <a:pt x="2104898" y="54736"/>
                </a:lnTo>
                <a:lnTo>
                  <a:pt x="2104898" y="52704"/>
                </a:lnTo>
                <a:lnTo>
                  <a:pt x="2051335" y="52666"/>
                </a:lnTo>
                <a:close/>
              </a:path>
            </a:pathLst>
          </a:custGeom>
          <a:solidFill>
            <a:srgbClr val="000000"/>
          </a:solidFill>
        </p:spPr>
        <p:txBody>
          <a:bodyPr wrap="square" lIns="0" tIns="0" rIns="0" bIns="0" rtlCol="0"/>
          <a:lstStyle/>
          <a:p>
            <a:endParaRPr/>
          </a:p>
        </p:txBody>
      </p:sp>
      <p:sp>
        <p:nvSpPr>
          <p:cNvPr id="28" name="object 28"/>
          <p:cNvSpPr/>
          <p:nvPr/>
        </p:nvSpPr>
        <p:spPr>
          <a:xfrm>
            <a:off x="5363718" y="4292219"/>
            <a:ext cx="2134235" cy="134620"/>
          </a:xfrm>
          <a:custGeom>
            <a:avLst/>
            <a:gdLst/>
            <a:ahLst/>
            <a:cxnLst/>
            <a:rect l="l" t="t" r="r" b="b"/>
            <a:pathLst>
              <a:path w="2134235" h="134620">
                <a:moveTo>
                  <a:pt x="2018538" y="0"/>
                </a:moveTo>
                <a:lnTo>
                  <a:pt x="2009648" y="2285"/>
                </a:lnTo>
                <a:lnTo>
                  <a:pt x="2005584" y="9143"/>
                </a:lnTo>
                <a:lnTo>
                  <a:pt x="2001520" y="16128"/>
                </a:lnTo>
                <a:lnTo>
                  <a:pt x="2003933" y="24891"/>
                </a:lnTo>
                <a:lnTo>
                  <a:pt x="2051335" y="52666"/>
                </a:lnTo>
                <a:lnTo>
                  <a:pt x="2104898" y="52704"/>
                </a:lnTo>
                <a:lnTo>
                  <a:pt x="2104898" y="81660"/>
                </a:lnTo>
                <a:lnTo>
                  <a:pt x="2051387" y="81660"/>
                </a:lnTo>
                <a:lnTo>
                  <a:pt x="2003806" y="109346"/>
                </a:lnTo>
                <a:lnTo>
                  <a:pt x="2001520" y="118236"/>
                </a:lnTo>
                <a:lnTo>
                  <a:pt x="2005457" y="125094"/>
                </a:lnTo>
                <a:lnTo>
                  <a:pt x="2009521" y="132079"/>
                </a:lnTo>
                <a:lnTo>
                  <a:pt x="2018411" y="134365"/>
                </a:lnTo>
                <a:lnTo>
                  <a:pt x="2025269" y="130301"/>
                </a:lnTo>
                <a:lnTo>
                  <a:pt x="2108849" y="81660"/>
                </a:lnTo>
                <a:lnTo>
                  <a:pt x="2104898" y="81660"/>
                </a:lnTo>
                <a:lnTo>
                  <a:pt x="2108915" y="81622"/>
                </a:lnTo>
                <a:lnTo>
                  <a:pt x="2133727" y="67182"/>
                </a:lnTo>
                <a:lnTo>
                  <a:pt x="2018538" y="0"/>
                </a:lnTo>
                <a:close/>
              </a:path>
              <a:path w="2134235" h="134620">
                <a:moveTo>
                  <a:pt x="2076214" y="67215"/>
                </a:moveTo>
                <a:lnTo>
                  <a:pt x="2051453" y="81622"/>
                </a:lnTo>
                <a:lnTo>
                  <a:pt x="2104898" y="81660"/>
                </a:lnTo>
                <a:lnTo>
                  <a:pt x="2104898" y="79755"/>
                </a:lnTo>
                <a:lnTo>
                  <a:pt x="2097659" y="79755"/>
                </a:lnTo>
                <a:lnTo>
                  <a:pt x="2076214" y="67215"/>
                </a:lnTo>
                <a:close/>
              </a:path>
              <a:path w="2134235" h="134620">
                <a:moveTo>
                  <a:pt x="0" y="51180"/>
                </a:moveTo>
                <a:lnTo>
                  <a:pt x="0" y="80136"/>
                </a:lnTo>
                <a:lnTo>
                  <a:pt x="2051453" y="81622"/>
                </a:lnTo>
                <a:lnTo>
                  <a:pt x="2076214" y="67215"/>
                </a:lnTo>
                <a:lnTo>
                  <a:pt x="2051335" y="52666"/>
                </a:lnTo>
                <a:lnTo>
                  <a:pt x="0" y="51180"/>
                </a:lnTo>
                <a:close/>
              </a:path>
              <a:path w="2134235" h="134620">
                <a:moveTo>
                  <a:pt x="2097659" y="54736"/>
                </a:moveTo>
                <a:lnTo>
                  <a:pt x="2076214" y="67215"/>
                </a:lnTo>
                <a:lnTo>
                  <a:pt x="2097659" y="79755"/>
                </a:lnTo>
                <a:lnTo>
                  <a:pt x="2097659" y="54736"/>
                </a:lnTo>
                <a:close/>
              </a:path>
              <a:path w="2134235" h="134620">
                <a:moveTo>
                  <a:pt x="2104898" y="54736"/>
                </a:moveTo>
                <a:lnTo>
                  <a:pt x="2097659" y="54736"/>
                </a:lnTo>
                <a:lnTo>
                  <a:pt x="2097659" y="79755"/>
                </a:lnTo>
                <a:lnTo>
                  <a:pt x="2104898" y="79755"/>
                </a:lnTo>
                <a:lnTo>
                  <a:pt x="2104898" y="54736"/>
                </a:lnTo>
                <a:close/>
              </a:path>
              <a:path w="2134235" h="134620">
                <a:moveTo>
                  <a:pt x="2051335" y="52666"/>
                </a:moveTo>
                <a:lnTo>
                  <a:pt x="2076214" y="67215"/>
                </a:lnTo>
                <a:lnTo>
                  <a:pt x="2097659" y="54736"/>
                </a:lnTo>
                <a:lnTo>
                  <a:pt x="2104898" y="54736"/>
                </a:lnTo>
                <a:lnTo>
                  <a:pt x="2104898" y="52704"/>
                </a:lnTo>
                <a:lnTo>
                  <a:pt x="2051335" y="52666"/>
                </a:lnTo>
                <a:close/>
              </a:path>
            </a:pathLst>
          </a:custGeom>
          <a:solidFill>
            <a:srgbClr val="000000"/>
          </a:solidFill>
        </p:spPr>
        <p:txBody>
          <a:bodyPr wrap="square" lIns="0" tIns="0" rIns="0" bIns="0" rtlCol="0"/>
          <a:lstStyle/>
          <a:p>
            <a:endParaRPr/>
          </a:p>
        </p:txBody>
      </p:sp>
      <p:sp>
        <p:nvSpPr>
          <p:cNvPr id="32" name="object 32"/>
          <p:cNvSpPr/>
          <p:nvPr/>
        </p:nvSpPr>
        <p:spPr>
          <a:xfrm>
            <a:off x="5363718" y="5359019"/>
            <a:ext cx="2134235" cy="134620"/>
          </a:xfrm>
          <a:custGeom>
            <a:avLst/>
            <a:gdLst/>
            <a:ahLst/>
            <a:cxnLst/>
            <a:rect l="l" t="t" r="r" b="b"/>
            <a:pathLst>
              <a:path w="2134235" h="134620">
                <a:moveTo>
                  <a:pt x="2018538" y="0"/>
                </a:moveTo>
                <a:lnTo>
                  <a:pt x="2009648" y="2285"/>
                </a:lnTo>
                <a:lnTo>
                  <a:pt x="2005584" y="9143"/>
                </a:lnTo>
                <a:lnTo>
                  <a:pt x="2001520" y="16128"/>
                </a:lnTo>
                <a:lnTo>
                  <a:pt x="2003933" y="24891"/>
                </a:lnTo>
                <a:lnTo>
                  <a:pt x="2051335" y="52666"/>
                </a:lnTo>
                <a:lnTo>
                  <a:pt x="2104898" y="52704"/>
                </a:lnTo>
                <a:lnTo>
                  <a:pt x="2104898" y="81660"/>
                </a:lnTo>
                <a:lnTo>
                  <a:pt x="2051387" y="81660"/>
                </a:lnTo>
                <a:lnTo>
                  <a:pt x="2003806" y="109346"/>
                </a:lnTo>
                <a:lnTo>
                  <a:pt x="2001520" y="118236"/>
                </a:lnTo>
                <a:lnTo>
                  <a:pt x="2005457" y="125094"/>
                </a:lnTo>
                <a:lnTo>
                  <a:pt x="2009521" y="132079"/>
                </a:lnTo>
                <a:lnTo>
                  <a:pt x="2018411" y="134365"/>
                </a:lnTo>
                <a:lnTo>
                  <a:pt x="2025269" y="130301"/>
                </a:lnTo>
                <a:lnTo>
                  <a:pt x="2108849" y="81660"/>
                </a:lnTo>
                <a:lnTo>
                  <a:pt x="2104898" y="81660"/>
                </a:lnTo>
                <a:lnTo>
                  <a:pt x="2108915" y="81622"/>
                </a:lnTo>
                <a:lnTo>
                  <a:pt x="2133727" y="67182"/>
                </a:lnTo>
                <a:lnTo>
                  <a:pt x="2018538" y="0"/>
                </a:lnTo>
                <a:close/>
              </a:path>
              <a:path w="2134235" h="134620">
                <a:moveTo>
                  <a:pt x="2076214" y="67215"/>
                </a:moveTo>
                <a:lnTo>
                  <a:pt x="2051453" y="81622"/>
                </a:lnTo>
                <a:lnTo>
                  <a:pt x="2104898" y="81660"/>
                </a:lnTo>
                <a:lnTo>
                  <a:pt x="2104898" y="79755"/>
                </a:lnTo>
                <a:lnTo>
                  <a:pt x="2097659" y="79755"/>
                </a:lnTo>
                <a:lnTo>
                  <a:pt x="2076214" y="67215"/>
                </a:lnTo>
                <a:close/>
              </a:path>
              <a:path w="2134235" h="134620">
                <a:moveTo>
                  <a:pt x="0" y="51180"/>
                </a:moveTo>
                <a:lnTo>
                  <a:pt x="0" y="80136"/>
                </a:lnTo>
                <a:lnTo>
                  <a:pt x="2051453" y="81622"/>
                </a:lnTo>
                <a:lnTo>
                  <a:pt x="2076214" y="67215"/>
                </a:lnTo>
                <a:lnTo>
                  <a:pt x="2051335" y="52666"/>
                </a:lnTo>
                <a:lnTo>
                  <a:pt x="0" y="51180"/>
                </a:lnTo>
                <a:close/>
              </a:path>
              <a:path w="2134235" h="134620">
                <a:moveTo>
                  <a:pt x="2097659" y="54736"/>
                </a:moveTo>
                <a:lnTo>
                  <a:pt x="2076214" y="67215"/>
                </a:lnTo>
                <a:lnTo>
                  <a:pt x="2097659" y="79755"/>
                </a:lnTo>
                <a:lnTo>
                  <a:pt x="2097659" y="54736"/>
                </a:lnTo>
                <a:close/>
              </a:path>
              <a:path w="2134235" h="134620">
                <a:moveTo>
                  <a:pt x="2104898" y="54736"/>
                </a:moveTo>
                <a:lnTo>
                  <a:pt x="2097659" y="54736"/>
                </a:lnTo>
                <a:lnTo>
                  <a:pt x="2097659" y="79755"/>
                </a:lnTo>
                <a:lnTo>
                  <a:pt x="2104898" y="79755"/>
                </a:lnTo>
                <a:lnTo>
                  <a:pt x="2104898" y="54736"/>
                </a:lnTo>
                <a:close/>
              </a:path>
              <a:path w="2134235" h="134620">
                <a:moveTo>
                  <a:pt x="2051335" y="52666"/>
                </a:moveTo>
                <a:lnTo>
                  <a:pt x="2076214" y="67215"/>
                </a:lnTo>
                <a:lnTo>
                  <a:pt x="2097659" y="54736"/>
                </a:lnTo>
                <a:lnTo>
                  <a:pt x="2104898" y="54736"/>
                </a:lnTo>
                <a:lnTo>
                  <a:pt x="2104898" y="52704"/>
                </a:lnTo>
                <a:lnTo>
                  <a:pt x="2051335" y="52666"/>
                </a:lnTo>
                <a:close/>
              </a:path>
            </a:pathLst>
          </a:custGeom>
          <a:solidFill>
            <a:srgbClr val="000000"/>
          </a:solidFill>
        </p:spPr>
        <p:txBody>
          <a:bodyPr wrap="square" lIns="0" tIns="0" rIns="0" bIns="0" rtlCol="0"/>
          <a:lstStyle/>
          <a:p>
            <a:endParaRPr/>
          </a:p>
        </p:txBody>
      </p:sp>
      <p:sp>
        <p:nvSpPr>
          <p:cNvPr id="33" name="object 33"/>
          <p:cNvSpPr/>
          <p:nvPr/>
        </p:nvSpPr>
        <p:spPr>
          <a:xfrm>
            <a:off x="5363718" y="5892368"/>
            <a:ext cx="2134235" cy="134620"/>
          </a:xfrm>
          <a:custGeom>
            <a:avLst/>
            <a:gdLst/>
            <a:ahLst/>
            <a:cxnLst/>
            <a:rect l="l" t="t" r="r" b="b"/>
            <a:pathLst>
              <a:path w="2134235" h="134620">
                <a:moveTo>
                  <a:pt x="2018538" y="0"/>
                </a:moveTo>
                <a:lnTo>
                  <a:pt x="2009648" y="2324"/>
                </a:lnTo>
                <a:lnTo>
                  <a:pt x="2001520" y="16141"/>
                </a:lnTo>
                <a:lnTo>
                  <a:pt x="2003933" y="25006"/>
                </a:lnTo>
                <a:lnTo>
                  <a:pt x="2051406" y="52754"/>
                </a:lnTo>
                <a:lnTo>
                  <a:pt x="2104898" y="52793"/>
                </a:lnTo>
                <a:lnTo>
                  <a:pt x="2104898" y="81749"/>
                </a:lnTo>
                <a:lnTo>
                  <a:pt x="2051336" y="81749"/>
                </a:lnTo>
                <a:lnTo>
                  <a:pt x="2003806" y="109397"/>
                </a:lnTo>
                <a:lnTo>
                  <a:pt x="2001520" y="118262"/>
                </a:lnTo>
                <a:lnTo>
                  <a:pt x="2005457" y="125171"/>
                </a:lnTo>
                <a:lnTo>
                  <a:pt x="2009521" y="132079"/>
                </a:lnTo>
                <a:lnTo>
                  <a:pt x="2018411" y="134416"/>
                </a:lnTo>
                <a:lnTo>
                  <a:pt x="2108882" y="81749"/>
                </a:lnTo>
                <a:lnTo>
                  <a:pt x="2104898" y="81749"/>
                </a:lnTo>
                <a:lnTo>
                  <a:pt x="2108951" y="81710"/>
                </a:lnTo>
                <a:lnTo>
                  <a:pt x="2133727" y="67297"/>
                </a:lnTo>
                <a:lnTo>
                  <a:pt x="2018538" y="0"/>
                </a:lnTo>
                <a:close/>
              </a:path>
              <a:path w="2134235" h="134620">
                <a:moveTo>
                  <a:pt x="2076225" y="67249"/>
                </a:moveTo>
                <a:lnTo>
                  <a:pt x="2051404" y="81710"/>
                </a:lnTo>
                <a:lnTo>
                  <a:pt x="2104898" y="81749"/>
                </a:lnTo>
                <a:lnTo>
                  <a:pt x="2104898" y="79768"/>
                </a:lnTo>
                <a:lnTo>
                  <a:pt x="2097659" y="79768"/>
                </a:lnTo>
                <a:lnTo>
                  <a:pt x="2076225" y="67249"/>
                </a:lnTo>
                <a:close/>
              </a:path>
              <a:path w="2134235" h="134620">
                <a:moveTo>
                  <a:pt x="0" y="51231"/>
                </a:moveTo>
                <a:lnTo>
                  <a:pt x="0" y="80187"/>
                </a:lnTo>
                <a:lnTo>
                  <a:pt x="2051404" y="81710"/>
                </a:lnTo>
                <a:lnTo>
                  <a:pt x="2076225" y="67249"/>
                </a:lnTo>
                <a:lnTo>
                  <a:pt x="2051406" y="52754"/>
                </a:lnTo>
                <a:lnTo>
                  <a:pt x="0" y="51231"/>
                </a:lnTo>
                <a:close/>
              </a:path>
              <a:path w="2134235" h="134620">
                <a:moveTo>
                  <a:pt x="2097659" y="54762"/>
                </a:moveTo>
                <a:lnTo>
                  <a:pt x="2076225" y="67249"/>
                </a:lnTo>
                <a:lnTo>
                  <a:pt x="2097659" y="79768"/>
                </a:lnTo>
                <a:lnTo>
                  <a:pt x="2097659" y="54762"/>
                </a:lnTo>
                <a:close/>
              </a:path>
              <a:path w="2134235" h="134620">
                <a:moveTo>
                  <a:pt x="2104898" y="54762"/>
                </a:moveTo>
                <a:lnTo>
                  <a:pt x="2097659" y="54762"/>
                </a:lnTo>
                <a:lnTo>
                  <a:pt x="2097659" y="79768"/>
                </a:lnTo>
                <a:lnTo>
                  <a:pt x="2104898" y="79768"/>
                </a:lnTo>
                <a:lnTo>
                  <a:pt x="2104898" y="54762"/>
                </a:lnTo>
                <a:close/>
              </a:path>
              <a:path w="2134235" h="134620">
                <a:moveTo>
                  <a:pt x="2051406" y="52754"/>
                </a:moveTo>
                <a:lnTo>
                  <a:pt x="2076225" y="67249"/>
                </a:lnTo>
                <a:lnTo>
                  <a:pt x="2097659" y="54762"/>
                </a:lnTo>
                <a:lnTo>
                  <a:pt x="2104898" y="54762"/>
                </a:lnTo>
                <a:lnTo>
                  <a:pt x="2104898" y="52793"/>
                </a:lnTo>
                <a:lnTo>
                  <a:pt x="2051406" y="52754"/>
                </a:lnTo>
                <a:close/>
              </a:path>
            </a:pathLst>
          </a:custGeom>
          <a:solidFill>
            <a:srgbClr val="000000"/>
          </a:solidFill>
        </p:spPr>
        <p:txBody>
          <a:bodyPr wrap="square" lIns="0" tIns="0" rIns="0" bIns="0" rtlCol="0"/>
          <a:lstStyle/>
          <a:p>
            <a:endParaRPr/>
          </a:p>
        </p:txBody>
      </p:sp>
      <p:grpSp>
        <p:nvGrpSpPr>
          <p:cNvPr id="34" name="object 34"/>
          <p:cNvGrpSpPr/>
          <p:nvPr/>
        </p:nvGrpSpPr>
        <p:grpSpPr>
          <a:xfrm>
            <a:off x="1880616" y="1967483"/>
            <a:ext cx="330835" cy="4282440"/>
            <a:chOff x="356615" y="1967483"/>
            <a:chExt cx="330835" cy="4282440"/>
          </a:xfrm>
        </p:grpSpPr>
        <p:sp>
          <p:nvSpPr>
            <p:cNvPr id="35" name="object 35"/>
            <p:cNvSpPr/>
            <p:nvPr/>
          </p:nvSpPr>
          <p:spPr>
            <a:xfrm>
              <a:off x="356615" y="1967483"/>
              <a:ext cx="330746" cy="4282440"/>
            </a:xfrm>
            <a:prstGeom prst="rect">
              <a:avLst/>
            </a:prstGeom>
            <a:blipFill>
              <a:blip r:embed="rId2" cstate="print"/>
              <a:stretch>
                <a:fillRect/>
              </a:stretch>
            </a:blipFill>
          </p:spPr>
          <p:txBody>
            <a:bodyPr wrap="square" lIns="0" tIns="0" rIns="0" bIns="0" rtlCol="0"/>
            <a:lstStyle/>
            <a:p>
              <a:endParaRPr/>
            </a:p>
          </p:txBody>
        </p:sp>
        <p:sp>
          <p:nvSpPr>
            <p:cNvPr id="36" name="object 36"/>
            <p:cNvSpPr/>
            <p:nvPr/>
          </p:nvSpPr>
          <p:spPr>
            <a:xfrm>
              <a:off x="409955" y="1994915"/>
              <a:ext cx="228600" cy="4191000"/>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409955" y="1994915"/>
              <a:ext cx="228600" cy="4191000"/>
            </a:xfrm>
            <a:custGeom>
              <a:avLst/>
              <a:gdLst/>
              <a:ahLst/>
              <a:cxnLst/>
              <a:rect l="l" t="t" r="r" b="b"/>
              <a:pathLst>
                <a:path w="228600" h="4191000">
                  <a:moveTo>
                    <a:pt x="0" y="4076700"/>
                  </a:moveTo>
                  <a:lnTo>
                    <a:pt x="57150" y="4076700"/>
                  </a:lnTo>
                  <a:lnTo>
                    <a:pt x="57150" y="0"/>
                  </a:lnTo>
                  <a:lnTo>
                    <a:pt x="171450" y="0"/>
                  </a:lnTo>
                  <a:lnTo>
                    <a:pt x="171450" y="4076700"/>
                  </a:lnTo>
                  <a:lnTo>
                    <a:pt x="228600" y="4076700"/>
                  </a:lnTo>
                  <a:lnTo>
                    <a:pt x="114300" y="4191000"/>
                  </a:lnTo>
                  <a:lnTo>
                    <a:pt x="0" y="4076700"/>
                  </a:lnTo>
                  <a:close/>
                </a:path>
              </a:pathLst>
            </a:custGeom>
            <a:ln w="9144">
              <a:solidFill>
                <a:srgbClr val="38802C"/>
              </a:solidFill>
            </a:ln>
          </p:spPr>
          <p:txBody>
            <a:bodyPr wrap="square" lIns="0" tIns="0" rIns="0" bIns="0" rtlCol="0"/>
            <a:lstStyle/>
            <a:p>
              <a:endParaRPr/>
            </a:p>
          </p:txBody>
        </p:sp>
      </p:grpSp>
      <p:sp>
        <p:nvSpPr>
          <p:cNvPr id="38" name="object 38"/>
          <p:cNvSpPr txBox="1"/>
          <p:nvPr/>
        </p:nvSpPr>
        <p:spPr>
          <a:xfrm>
            <a:off x="2224707" y="2119376"/>
            <a:ext cx="276999" cy="1082040"/>
          </a:xfrm>
          <a:prstGeom prst="rect">
            <a:avLst/>
          </a:prstGeom>
        </p:spPr>
        <p:txBody>
          <a:bodyPr vert="vert" wrap="square" lIns="0" tIns="13970" rIns="0" bIns="0" rtlCol="0">
            <a:spAutoFit/>
          </a:bodyPr>
          <a:lstStyle/>
          <a:p>
            <a:pPr marL="12700">
              <a:spcBef>
                <a:spcPts val="110"/>
              </a:spcBef>
            </a:pPr>
            <a:r>
              <a:rPr spc="-5" dirty="0">
                <a:latin typeface="Verdana"/>
                <a:cs typeface="Verdana"/>
              </a:rPr>
              <a:t>Thời</a:t>
            </a:r>
            <a:r>
              <a:rPr spc="-75" dirty="0">
                <a:latin typeface="Verdana"/>
                <a:cs typeface="Verdana"/>
              </a:rPr>
              <a:t> </a:t>
            </a:r>
            <a:r>
              <a:rPr dirty="0">
                <a:latin typeface="Verdana"/>
                <a:cs typeface="Verdana"/>
              </a:rPr>
              <a:t>gian</a:t>
            </a:r>
            <a:endParaRPr>
              <a:latin typeface="Verdana"/>
              <a:cs typeface="Verdana"/>
            </a:endParaRPr>
          </a:p>
        </p:txBody>
      </p:sp>
      <p:sp>
        <p:nvSpPr>
          <p:cNvPr id="41" name="object 41"/>
          <p:cNvSpPr txBox="1">
            <a:spLocks noGrp="1"/>
          </p:cNvSpPr>
          <p:nvPr>
            <p:ph type="sldNum" sz="quarter" idx="4294967295"/>
          </p:nvPr>
        </p:nvSpPr>
        <p:spPr>
          <a:xfrm>
            <a:off x="9937751" y="6470120"/>
            <a:ext cx="5016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37</a:t>
            </a:fld>
            <a:endParaRPr spc="-40" dirty="0"/>
          </a:p>
        </p:txBody>
      </p:sp>
    </p:spTree>
    <p:extLst>
      <p:ext uri="{BB962C8B-B14F-4D97-AF65-F5344CB8AC3E}">
        <p14:creationId xmlns:p14="http://schemas.microsoft.com/office/powerpoint/2010/main" val="4139589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50" dirty="0">
                <a:latin typeface="Times New Roman"/>
                <a:cs typeface="Times New Roman"/>
              </a:rPr>
              <a:t>h</a:t>
            </a:r>
            <a:r>
              <a:rPr sz="4200" spc="-50" dirty="0">
                <a:latin typeface="Arial"/>
                <a:cs typeface="Arial"/>
              </a:rPr>
              <a:t>ợ</a:t>
            </a:r>
            <a:r>
              <a:rPr sz="4200" spc="-50" dirty="0">
                <a:latin typeface="Times New Roman"/>
                <a:cs typeface="Times New Roman"/>
              </a:rPr>
              <a:t>p </a:t>
            </a:r>
            <a:r>
              <a:rPr sz="4200" spc="-40" dirty="0">
                <a:latin typeface="Times New Roman"/>
                <a:cs typeface="Times New Roman"/>
              </a:rPr>
              <a:t>nh</a:t>
            </a:r>
            <a:r>
              <a:rPr sz="4200" spc="-40" dirty="0">
                <a:latin typeface="Arial"/>
                <a:cs typeface="Arial"/>
              </a:rPr>
              <a:t>ấ</a:t>
            </a:r>
            <a:r>
              <a:rPr sz="4200" spc="-40" dirty="0">
                <a:latin typeface="Times New Roman"/>
                <a:cs typeface="Times New Roman"/>
              </a:rPr>
              <a:t>t </a:t>
            </a:r>
            <a:r>
              <a:rPr sz="4200" spc="-95" dirty="0">
                <a:latin typeface="Times New Roman"/>
                <a:cs typeface="Times New Roman"/>
              </a:rPr>
              <a:t>(Unified</a:t>
            </a:r>
            <a:r>
              <a:rPr sz="4200" spc="114"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1821453" y="982274"/>
            <a:ext cx="4426947" cy="981038"/>
          </a:xfrm>
          <a:prstGeom prst="rect">
            <a:avLst/>
          </a:prstGeom>
        </p:spPr>
        <p:txBody>
          <a:bodyPr vert="horz" wrap="square" lIns="0" tIns="168910" rIns="0" bIns="0" rtlCol="0">
            <a:spAutoFit/>
          </a:bodyPr>
          <a:lstStyle/>
          <a:p>
            <a:pPr marL="12700">
              <a:spcBef>
                <a:spcPts val="1330"/>
              </a:spcBef>
              <a:tabLst>
                <a:tab pos="354965" algn="l"/>
              </a:tabLst>
            </a:pPr>
            <a:r>
              <a:rPr spc="1925" dirty="0">
                <a:solidFill>
                  <a:srgbClr val="CC9900"/>
                </a:solidFill>
                <a:latin typeface="Wingdings"/>
                <a:cs typeface="Wingdings"/>
              </a:rPr>
              <a:t>◼</a:t>
            </a:r>
            <a:r>
              <a:rPr spc="1925" dirty="0">
                <a:solidFill>
                  <a:srgbClr val="CC9900"/>
                </a:solidFill>
                <a:latin typeface="Times New Roman"/>
                <a:cs typeface="Times New Roman"/>
              </a:rPr>
              <a:t>	</a:t>
            </a:r>
            <a:r>
              <a:rPr sz="2800" spc="-5" dirty="0">
                <a:latin typeface="Arial"/>
                <a:cs typeface="Arial"/>
              </a:rPr>
              <a:t>Kết </a:t>
            </a:r>
            <a:r>
              <a:rPr sz="2800" dirty="0">
                <a:latin typeface="Arial"/>
                <a:cs typeface="Arial"/>
              </a:rPr>
              <a:t>hợp </a:t>
            </a:r>
            <a:r>
              <a:rPr sz="2800" spc="-5" dirty="0">
                <a:latin typeface="Arial"/>
                <a:cs typeface="Arial"/>
              </a:rPr>
              <a:t>2 góc</a:t>
            </a:r>
            <a:r>
              <a:rPr sz="2800" spc="-20" dirty="0">
                <a:latin typeface="Arial"/>
                <a:cs typeface="Arial"/>
              </a:rPr>
              <a:t> </a:t>
            </a:r>
            <a:r>
              <a:rPr sz="2800" spc="-5" dirty="0">
                <a:latin typeface="Arial"/>
                <a:cs typeface="Arial"/>
              </a:rPr>
              <a:t>nhìn</a:t>
            </a:r>
            <a:endParaRPr sz="2800" dirty="0">
              <a:latin typeface="Arial"/>
              <a:cs typeface="Arial"/>
            </a:endParaRPr>
          </a:p>
          <a:p>
            <a:pPr marL="146685" algn="ctr">
              <a:spcBef>
                <a:spcPts val="795"/>
              </a:spcBef>
            </a:pPr>
            <a:r>
              <a:rPr dirty="0">
                <a:latin typeface="Verdana"/>
                <a:cs typeface="Verdana"/>
              </a:rPr>
              <a:t>Bước</a:t>
            </a:r>
            <a:r>
              <a:rPr spc="-10" dirty="0">
                <a:latin typeface="Verdana"/>
                <a:cs typeface="Verdana"/>
              </a:rPr>
              <a:t> </a:t>
            </a:r>
            <a:r>
              <a:rPr dirty="0">
                <a:latin typeface="Verdana"/>
                <a:cs typeface="Verdana"/>
              </a:rPr>
              <a:t>lặp</a:t>
            </a:r>
          </a:p>
        </p:txBody>
      </p:sp>
      <p:sp>
        <p:nvSpPr>
          <p:cNvPr id="4" name="object 4"/>
          <p:cNvSpPr txBox="1"/>
          <p:nvPr/>
        </p:nvSpPr>
        <p:spPr>
          <a:xfrm>
            <a:off x="2449830" y="1995678"/>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438784">
              <a:spcBef>
                <a:spcPts val="675"/>
              </a:spcBef>
            </a:pPr>
            <a:r>
              <a:rPr spc="-5" dirty="0">
                <a:latin typeface="Arial"/>
                <a:cs typeface="Arial"/>
              </a:rPr>
              <a:t>Bước lặp chuẩn</a:t>
            </a:r>
            <a:r>
              <a:rPr spc="-20" dirty="0">
                <a:latin typeface="Arial"/>
                <a:cs typeface="Arial"/>
              </a:rPr>
              <a:t> </a:t>
            </a:r>
            <a:r>
              <a:rPr spc="-10" dirty="0">
                <a:latin typeface="Arial"/>
                <a:cs typeface="Arial"/>
              </a:rPr>
              <a:t>bị</a:t>
            </a:r>
            <a:endParaRPr>
              <a:latin typeface="Arial"/>
              <a:cs typeface="Arial"/>
            </a:endParaRPr>
          </a:p>
        </p:txBody>
      </p:sp>
      <p:sp>
        <p:nvSpPr>
          <p:cNvPr id="5" name="object 5"/>
          <p:cNvSpPr txBox="1"/>
          <p:nvPr/>
        </p:nvSpPr>
        <p:spPr>
          <a:xfrm>
            <a:off x="2449830" y="2529078"/>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438784">
              <a:spcBef>
                <a:spcPts val="675"/>
              </a:spcBef>
            </a:pPr>
            <a:r>
              <a:rPr spc="-5" dirty="0">
                <a:latin typeface="Arial"/>
                <a:cs typeface="Arial"/>
              </a:rPr>
              <a:t>Bước lặp kiến</a:t>
            </a:r>
            <a:r>
              <a:rPr spc="-10" dirty="0">
                <a:latin typeface="Arial"/>
                <a:cs typeface="Arial"/>
              </a:rPr>
              <a:t> </a:t>
            </a:r>
            <a:r>
              <a:rPr dirty="0">
                <a:latin typeface="Arial"/>
                <a:cs typeface="Arial"/>
              </a:rPr>
              <a:t>trúc</a:t>
            </a:r>
          </a:p>
        </p:txBody>
      </p:sp>
      <p:sp>
        <p:nvSpPr>
          <p:cNvPr id="6" name="object 6"/>
          <p:cNvSpPr/>
          <p:nvPr/>
        </p:nvSpPr>
        <p:spPr>
          <a:xfrm>
            <a:off x="2449830" y="3062477"/>
            <a:ext cx="2743200" cy="457200"/>
          </a:xfrm>
          <a:custGeom>
            <a:avLst/>
            <a:gdLst/>
            <a:ahLst/>
            <a:cxnLst/>
            <a:rect l="l" t="t" r="r" b="b"/>
            <a:pathLst>
              <a:path w="2743200" h="457200">
                <a:moveTo>
                  <a:pt x="2743199" y="0"/>
                </a:moveTo>
                <a:lnTo>
                  <a:pt x="0" y="0"/>
                </a:lnTo>
                <a:lnTo>
                  <a:pt x="0" y="457200"/>
                </a:lnTo>
                <a:lnTo>
                  <a:pt x="2743199" y="457200"/>
                </a:lnTo>
                <a:lnTo>
                  <a:pt x="2743199" y="0"/>
                </a:lnTo>
                <a:close/>
              </a:path>
            </a:pathLst>
          </a:custGeom>
          <a:solidFill>
            <a:srgbClr val="CC9900">
              <a:alpha val="30979"/>
            </a:srgbClr>
          </a:solidFill>
        </p:spPr>
        <p:txBody>
          <a:bodyPr wrap="square" lIns="0" tIns="0" rIns="0" bIns="0" rtlCol="0"/>
          <a:lstStyle/>
          <a:p>
            <a:endParaRPr/>
          </a:p>
        </p:txBody>
      </p:sp>
      <p:sp>
        <p:nvSpPr>
          <p:cNvPr id="7" name="object 7"/>
          <p:cNvSpPr txBox="1"/>
          <p:nvPr/>
        </p:nvSpPr>
        <p:spPr>
          <a:xfrm>
            <a:off x="2449830" y="3062478"/>
            <a:ext cx="2743200" cy="363561"/>
          </a:xfrm>
          <a:prstGeom prst="rect">
            <a:avLst/>
          </a:prstGeom>
          <a:ln w="25907">
            <a:solidFill>
              <a:srgbClr val="946E00"/>
            </a:solidFill>
          </a:ln>
        </p:spPr>
        <p:txBody>
          <a:bodyPr vert="horz" wrap="square" lIns="0" tIns="85725" rIns="0" bIns="0" rtlCol="0">
            <a:spAutoFit/>
          </a:bodyPr>
          <a:lstStyle/>
          <a:p>
            <a:pPr marL="438784">
              <a:spcBef>
                <a:spcPts val="675"/>
              </a:spcBef>
            </a:pPr>
            <a:r>
              <a:rPr spc="-5" dirty="0">
                <a:latin typeface="Arial"/>
                <a:cs typeface="Arial"/>
              </a:rPr>
              <a:t>Bước lặp kiến</a:t>
            </a:r>
            <a:r>
              <a:rPr spc="-10" dirty="0">
                <a:latin typeface="Arial"/>
                <a:cs typeface="Arial"/>
              </a:rPr>
              <a:t> </a:t>
            </a:r>
            <a:r>
              <a:rPr dirty="0">
                <a:latin typeface="Arial"/>
                <a:cs typeface="Arial"/>
              </a:rPr>
              <a:t>trúc</a:t>
            </a:r>
            <a:endParaRPr>
              <a:latin typeface="Arial"/>
              <a:cs typeface="Arial"/>
            </a:endParaRPr>
          </a:p>
        </p:txBody>
      </p:sp>
      <p:sp>
        <p:nvSpPr>
          <p:cNvPr id="8" name="object 8"/>
          <p:cNvSpPr txBox="1"/>
          <p:nvPr/>
        </p:nvSpPr>
        <p:spPr>
          <a:xfrm>
            <a:off x="2449830" y="3595879"/>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394970">
              <a:spcBef>
                <a:spcPts val="675"/>
              </a:spcBef>
            </a:pPr>
            <a:r>
              <a:rPr spc="-5" dirty="0">
                <a:latin typeface="Arial"/>
                <a:cs typeface="Arial"/>
              </a:rPr>
              <a:t>Bước lặp phát</a:t>
            </a:r>
            <a:r>
              <a:rPr spc="-10" dirty="0">
                <a:latin typeface="Arial"/>
                <a:cs typeface="Arial"/>
              </a:rPr>
              <a:t> </a:t>
            </a:r>
            <a:r>
              <a:rPr dirty="0">
                <a:latin typeface="Arial"/>
                <a:cs typeface="Arial"/>
              </a:rPr>
              <a:t>triển</a:t>
            </a:r>
            <a:endParaRPr>
              <a:latin typeface="Arial"/>
              <a:cs typeface="Arial"/>
            </a:endParaRPr>
          </a:p>
        </p:txBody>
      </p:sp>
      <p:sp>
        <p:nvSpPr>
          <p:cNvPr id="9" name="object 9"/>
          <p:cNvSpPr txBox="1"/>
          <p:nvPr/>
        </p:nvSpPr>
        <p:spPr>
          <a:xfrm>
            <a:off x="2449830" y="4129279"/>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394970">
              <a:spcBef>
                <a:spcPts val="675"/>
              </a:spcBef>
            </a:pPr>
            <a:r>
              <a:rPr spc="-5" dirty="0">
                <a:latin typeface="Arial"/>
                <a:cs typeface="Arial"/>
              </a:rPr>
              <a:t>Bước </a:t>
            </a:r>
            <a:r>
              <a:rPr spc="-10" dirty="0">
                <a:latin typeface="Arial"/>
                <a:cs typeface="Arial"/>
              </a:rPr>
              <a:t>lặp phát</a:t>
            </a:r>
            <a:r>
              <a:rPr spc="5" dirty="0">
                <a:latin typeface="Arial"/>
                <a:cs typeface="Arial"/>
              </a:rPr>
              <a:t> </a:t>
            </a:r>
            <a:r>
              <a:rPr spc="-5" dirty="0">
                <a:latin typeface="Arial"/>
                <a:cs typeface="Arial"/>
              </a:rPr>
              <a:t>triển</a:t>
            </a:r>
            <a:endParaRPr>
              <a:latin typeface="Arial"/>
              <a:cs typeface="Arial"/>
            </a:endParaRPr>
          </a:p>
        </p:txBody>
      </p:sp>
      <p:sp>
        <p:nvSpPr>
          <p:cNvPr id="10" name="object 10"/>
          <p:cNvSpPr/>
          <p:nvPr/>
        </p:nvSpPr>
        <p:spPr>
          <a:xfrm>
            <a:off x="2449830" y="4662678"/>
            <a:ext cx="2743200" cy="457200"/>
          </a:xfrm>
          <a:custGeom>
            <a:avLst/>
            <a:gdLst/>
            <a:ahLst/>
            <a:cxnLst/>
            <a:rect l="l" t="t" r="r" b="b"/>
            <a:pathLst>
              <a:path w="2743200" h="457200">
                <a:moveTo>
                  <a:pt x="2743199" y="0"/>
                </a:moveTo>
                <a:lnTo>
                  <a:pt x="0" y="0"/>
                </a:lnTo>
                <a:lnTo>
                  <a:pt x="0" y="457200"/>
                </a:lnTo>
                <a:lnTo>
                  <a:pt x="2743199" y="457200"/>
                </a:lnTo>
                <a:lnTo>
                  <a:pt x="2743199" y="0"/>
                </a:lnTo>
                <a:close/>
              </a:path>
            </a:pathLst>
          </a:custGeom>
          <a:solidFill>
            <a:srgbClr val="CC9900">
              <a:alpha val="30979"/>
            </a:srgbClr>
          </a:solidFill>
        </p:spPr>
        <p:txBody>
          <a:bodyPr wrap="square" lIns="0" tIns="0" rIns="0" bIns="0" rtlCol="0"/>
          <a:lstStyle/>
          <a:p>
            <a:endParaRPr/>
          </a:p>
        </p:txBody>
      </p:sp>
      <p:sp>
        <p:nvSpPr>
          <p:cNvPr id="11" name="object 11"/>
          <p:cNvSpPr txBox="1"/>
          <p:nvPr/>
        </p:nvSpPr>
        <p:spPr>
          <a:xfrm>
            <a:off x="2449830" y="4662678"/>
            <a:ext cx="2743200" cy="364202"/>
          </a:xfrm>
          <a:prstGeom prst="rect">
            <a:avLst/>
          </a:prstGeom>
          <a:ln w="25907">
            <a:solidFill>
              <a:srgbClr val="946E00"/>
            </a:solidFill>
          </a:ln>
        </p:spPr>
        <p:txBody>
          <a:bodyPr vert="horz" wrap="square" lIns="0" tIns="86360" rIns="0" bIns="0" rtlCol="0">
            <a:spAutoFit/>
          </a:bodyPr>
          <a:lstStyle/>
          <a:p>
            <a:pPr marL="394970">
              <a:spcBef>
                <a:spcPts val="680"/>
              </a:spcBef>
            </a:pPr>
            <a:r>
              <a:rPr spc="-5" dirty="0">
                <a:latin typeface="Arial"/>
                <a:cs typeface="Arial"/>
              </a:rPr>
              <a:t>Bước lặp phát</a:t>
            </a:r>
            <a:r>
              <a:rPr spc="-10" dirty="0">
                <a:latin typeface="Arial"/>
                <a:cs typeface="Arial"/>
              </a:rPr>
              <a:t> </a:t>
            </a:r>
            <a:r>
              <a:rPr dirty="0">
                <a:latin typeface="Arial"/>
                <a:cs typeface="Arial"/>
              </a:rPr>
              <a:t>triển</a:t>
            </a:r>
            <a:endParaRPr>
              <a:latin typeface="Arial"/>
              <a:cs typeface="Arial"/>
            </a:endParaRPr>
          </a:p>
        </p:txBody>
      </p:sp>
      <p:sp>
        <p:nvSpPr>
          <p:cNvPr id="12" name="object 12"/>
          <p:cNvSpPr txBox="1"/>
          <p:nvPr/>
        </p:nvSpPr>
        <p:spPr>
          <a:xfrm>
            <a:off x="2449830" y="5196078"/>
            <a:ext cx="2743200" cy="364202"/>
          </a:xfrm>
          <a:prstGeom prst="rect">
            <a:avLst/>
          </a:prstGeom>
          <a:solidFill>
            <a:srgbClr val="CC9900">
              <a:alpha val="30979"/>
            </a:srgbClr>
          </a:solidFill>
          <a:ln w="25907">
            <a:solidFill>
              <a:srgbClr val="946E00"/>
            </a:solidFill>
          </a:ln>
        </p:spPr>
        <p:txBody>
          <a:bodyPr vert="horz" wrap="square" lIns="0" tIns="86360" rIns="0" bIns="0" rtlCol="0">
            <a:spAutoFit/>
          </a:bodyPr>
          <a:lstStyle/>
          <a:p>
            <a:pPr marL="255904">
              <a:spcBef>
                <a:spcPts val="680"/>
              </a:spcBef>
            </a:pPr>
            <a:r>
              <a:rPr spc="-5" dirty="0">
                <a:latin typeface="Arial"/>
                <a:cs typeface="Arial"/>
              </a:rPr>
              <a:t>Bước lặp </a:t>
            </a:r>
            <a:r>
              <a:rPr spc="-10" dirty="0">
                <a:latin typeface="Arial"/>
                <a:cs typeface="Arial"/>
              </a:rPr>
              <a:t>chuyển</a:t>
            </a:r>
            <a:r>
              <a:rPr spc="5" dirty="0">
                <a:latin typeface="Arial"/>
                <a:cs typeface="Arial"/>
              </a:rPr>
              <a:t> </a:t>
            </a:r>
            <a:r>
              <a:rPr spc="-10" dirty="0">
                <a:latin typeface="Arial"/>
                <a:cs typeface="Arial"/>
              </a:rPr>
              <a:t>giao</a:t>
            </a:r>
            <a:endParaRPr>
              <a:latin typeface="Arial"/>
              <a:cs typeface="Arial"/>
            </a:endParaRPr>
          </a:p>
        </p:txBody>
      </p:sp>
      <p:sp>
        <p:nvSpPr>
          <p:cNvPr id="13" name="object 13"/>
          <p:cNvSpPr txBox="1"/>
          <p:nvPr/>
        </p:nvSpPr>
        <p:spPr>
          <a:xfrm>
            <a:off x="2449830" y="5729478"/>
            <a:ext cx="2743200" cy="364202"/>
          </a:xfrm>
          <a:prstGeom prst="rect">
            <a:avLst/>
          </a:prstGeom>
          <a:solidFill>
            <a:srgbClr val="CC9900">
              <a:alpha val="30979"/>
            </a:srgbClr>
          </a:solidFill>
          <a:ln w="25907">
            <a:solidFill>
              <a:srgbClr val="946E00"/>
            </a:solidFill>
          </a:ln>
        </p:spPr>
        <p:txBody>
          <a:bodyPr vert="horz" wrap="square" lIns="0" tIns="86360" rIns="0" bIns="0" rtlCol="0">
            <a:spAutoFit/>
          </a:bodyPr>
          <a:lstStyle/>
          <a:p>
            <a:pPr marL="255904">
              <a:spcBef>
                <a:spcPts val="680"/>
              </a:spcBef>
            </a:pPr>
            <a:r>
              <a:rPr spc="-5" dirty="0">
                <a:latin typeface="Arial"/>
                <a:cs typeface="Arial"/>
              </a:rPr>
              <a:t>Bước lặp </a:t>
            </a:r>
            <a:r>
              <a:rPr spc="-10" dirty="0">
                <a:latin typeface="Arial"/>
                <a:cs typeface="Arial"/>
              </a:rPr>
              <a:t>chuyển</a:t>
            </a:r>
            <a:r>
              <a:rPr dirty="0">
                <a:latin typeface="Arial"/>
                <a:cs typeface="Arial"/>
              </a:rPr>
              <a:t> </a:t>
            </a:r>
            <a:r>
              <a:rPr spc="-5" dirty="0">
                <a:latin typeface="Arial"/>
                <a:cs typeface="Arial"/>
              </a:rPr>
              <a:t>giao</a:t>
            </a:r>
            <a:endParaRPr>
              <a:latin typeface="Arial"/>
              <a:cs typeface="Arial"/>
            </a:endParaRPr>
          </a:p>
        </p:txBody>
      </p:sp>
      <p:sp>
        <p:nvSpPr>
          <p:cNvPr id="14" name="object 14"/>
          <p:cNvSpPr txBox="1"/>
          <p:nvPr/>
        </p:nvSpPr>
        <p:spPr>
          <a:xfrm>
            <a:off x="5899150" y="1498093"/>
            <a:ext cx="2044064" cy="870585"/>
          </a:xfrm>
          <a:prstGeom prst="rect">
            <a:avLst/>
          </a:prstGeom>
        </p:spPr>
        <p:txBody>
          <a:bodyPr vert="horz" wrap="square" lIns="0" tIns="160655" rIns="0" bIns="0" rtlCol="0">
            <a:spAutoFit/>
          </a:bodyPr>
          <a:lstStyle/>
          <a:p>
            <a:pPr marL="529590">
              <a:spcBef>
                <a:spcPts val="1265"/>
              </a:spcBef>
            </a:pPr>
            <a:r>
              <a:rPr dirty="0">
                <a:latin typeface="Verdana"/>
                <a:cs typeface="Verdana"/>
              </a:rPr>
              <a:t>Kết</a:t>
            </a:r>
            <a:r>
              <a:rPr spc="-10" dirty="0">
                <a:latin typeface="Verdana"/>
                <a:cs typeface="Verdana"/>
              </a:rPr>
              <a:t> </a:t>
            </a:r>
            <a:r>
              <a:rPr spc="-5" dirty="0">
                <a:latin typeface="Verdana"/>
                <a:cs typeface="Verdana"/>
              </a:rPr>
              <a:t>quả</a:t>
            </a:r>
            <a:endParaRPr dirty="0">
              <a:latin typeface="Verdana"/>
              <a:cs typeface="Verdana"/>
            </a:endParaRPr>
          </a:p>
          <a:p>
            <a:pPr marL="12700">
              <a:spcBef>
                <a:spcPts val="1165"/>
              </a:spcBef>
            </a:pPr>
            <a:r>
              <a:rPr dirty="0">
                <a:latin typeface="Arial"/>
                <a:cs typeface="Arial"/>
              </a:rPr>
              <a:t>Mẫu thử</a:t>
            </a:r>
            <a:r>
              <a:rPr spc="-80" dirty="0">
                <a:latin typeface="Arial"/>
                <a:cs typeface="Arial"/>
              </a:rPr>
              <a:t> </a:t>
            </a:r>
            <a:r>
              <a:rPr spc="-5" dirty="0">
                <a:latin typeface="Arial"/>
                <a:cs typeface="Arial"/>
              </a:rPr>
              <a:t>(maquette)</a:t>
            </a:r>
            <a:endParaRPr dirty="0">
              <a:latin typeface="Arial"/>
              <a:cs typeface="Arial"/>
            </a:endParaRPr>
          </a:p>
        </p:txBody>
      </p:sp>
      <p:sp>
        <p:nvSpPr>
          <p:cNvPr id="15" name="object 15"/>
          <p:cNvSpPr txBox="1"/>
          <p:nvPr/>
        </p:nvSpPr>
        <p:spPr>
          <a:xfrm>
            <a:off x="5899150" y="2602229"/>
            <a:ext cx="224790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5" dirty="0">
                <a:latin typeface="Arial"/>
                <a:cs typeface="Arial"/>
              </a:rPr>
              <a:t>kiến</a:t>
            </a:r>
            <a:r>
              <a:rPr spc="-30" dirty="0">
                <a:latin typeface="Arial"/>
                <a:cs typeface="Arial"/>
              </a:rPr>
              <a:t> </a:t>
            </a:r>
            <a:r>
              <a:rPr dirty="0">
                <a:latin typeface="Arial"/>
                <a:cs typeface="Arial"/>
              </a:rPr>
              <a:t>trúc</a:t>
            </a:r>
            <a:endParaRPr>
              <a:latin typeface="Arial"/>
              <a:cs typeface="Arial"/>
            </a:endParaRPr>
          </a:p>
        </p:txBody>
      </p:sp>
      <p:sp>
        <p:nvSpPr>
          <p:cNvPr id="16" name="object 16"/>
          <p:cNvSpPr txBox="1"/>
          <p:nvPr/>
        </p:nvSpPr>
        <p:spPr>
          <a:xfrm>
            <a:off x="5899150" y="3135884"/>
            <a:ext cx="224790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5" dirty="0">
                <a:latin typeface="Arial"/>
                <a:cs typeface="Arial"/>
              </a:rPr>
              <a:t>kiến</a:t>
            </a:r>
            <a:r>
              <a:rPr spc="-30" dirty="0">
                <a:latin typeface="Arial"/>
                <a:cs typeface="Arial"/>
              </a:rPr>
              <a:t> </a:t>
            </a:r>
            <a:r>
              <a:rPr dirty="0">
                <a:latin typeface="Arial"/>
                <a:cs typeface="Arial"/>
              </a:rPr>
              <a:t>trúc</a:t>
            </a:r>
            <a:endParaRPr>
              <a:latin typeface="Arial"/>
              <a:cs typeface="Arial"/>
            </a:endParaRPr>
          </a:p>
        </p:txBody>
      </p:sp>
      <p:sp>
        <p:nvSpPr>
          <p:cNvPr id="17" name="object 17"/>
          <p:cNvSpPr txBox="1"/>
          <p:nvPr/>
        </p:nvSpPr>
        <p:spPr>
          <a:xfrm>
            <a:off x="5899150" y="3669283"/>
            <a:ext cx="233807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5" dirty="0">
                <a:latin typeface="Arial"/>
                <a:cs typeface="Arial"/>
              </a:rPr>
              <a:t>phát</a:t>
            </a:r>
            <a:r>
              <a:rPr spc="-25" dirty="0">
                <a:latin typeface="Arial"/>
                <a:cs typeface="Arial"/>
              </a:rPr>
              <a:t> </a:t>
            </a:r>
            <a:r>
              <a:rPr dirty="0">
                <a:latin typeface="Arial"/>
                <a:cs typeface="Arial"/>
              </a:rPr>
              <a:t>triển</a:t>
            </a:r>
            <a:endParaRPr>
              <a:latin typeface="Arial"/>
              <a:cs typeface="Arial"/>
            </a:endParaRPr>
          </a:p>
        </p:txBody>
      </p:sp>
      <p:sp>
        <p:nvSpPr>
          <p:cNvPr id="18" name="object 18"/>
          <p:cNvSpPr txBox="1"/>
          <p:nvPr/>
        </p:nvSpPr>
        <p:spPr>
          <a:xfrm>
            <a:off x="5899151" y="4202380"/>
            <a:ext cx="2337435" cy="300355"/>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10" dirty="0">
                <a:latin typeface="Arial"/>
                <a:cs typeface="Arial"/>
              </a:rPr>
              <a:t>phát </a:t>
            </a:r>
            <a:r>
              <a:rPr spc="-5" dirty="0">
                <a:latin typeface="Arial"/>
                <a:cs typeface="Arial"/>
              </a:rPr>
              <a:t>triển</a:t>
            </a:r>
            <a:endParaRPr>
              <a:latin typeface="Arial"/>
              <a:cs typeface="Arial"/>
            </a:endParaRPr>
          </a:p>
        </p:txBody>
      </p:sp>
      <p:sp>
        <p:nvSpPr>
          <p:cNvPr id="19" name="object 19"/>
          <p:cNvSpPr txBox="1"/>
          <p:nvPr/>
        </p:nvSpPr>
        <p:spPr>
          <a:xfrm>
            <a:off x="5899151" y="4736338"/>
            <a:ext cx="124396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Phiên </a:t>
            </a:r>
            <a:r>
              <a:rPr spc="-10" dirty="0">
                <a:latin typeface="Arial"/>
                <a:cs typeface="Arial"/>
              </a:rPr>
              <a:t>bản</a:t>
            </a:r>
            <a:r>
              <a:rPr spc="-55" dirty="0">
                <a:latin typeface="Arial"/>
                <a:cs typeface="Arial"/>
              </a:rPr>
              <a:t> </a:t>
            </a:r>
            <a:r>
              <a:rPr dirty="0">
                <a:latin typeface="Symbol"/>
                <a:cs typeface="Symbol"/>
              </a:rPr>
              <a:t></a:t>
            </a:r>
            <a:endParaRPr>
              <a:latin typeface="Symbol"/>
              <a:cs typeface="Symbol"/>
            </a:endParaRPr>
          </a:p>
        </p:txBody>
      </p:sp>
      <p:sp>
        <p:nvSpPr>
          <p:cNvPr id="20" name="object 20"/>
          <p:cNvSpPr txBox="1"/>
          <p:nvPr/>
        </p:nvSpPr>
        <p:spPr>
          <a:xfrm>
            <a:off x="5899150" y="5269434"/>
            <a:ext cx="1244600" cy="300355"/>
          </a:xfrm>
          <a:prstGeom prst="rect">
            <a:avLst/>
          </a:prstGeom>
        </p:spPr>
        <p:txBody>
          <a:bodyPr vert="horz" wrap="square" lIns="0" tIns="12700" rIns="0" bIns="0" rtlCol="0">
            <a:spAutoFit/>
          </a:bodyPr>
          <a:lstStyle/>
          <a:p>
            <a:pPr marL="12700">
              <a:spcBef>
                <a:spcPts val="100"/>
              </a:spcBef>
            </a:pPr>
            <a:r>
              <a:rPr spc="-5" dirty="0">
                <a:latin typeface="Arial"/>
                <a:cs typeface="Arial"/>
              </a:rPr>
              <a:t>Phiên </a:t>
            </a:r>
            <a:r>
              <a:rPr spc="-10" dirty="0">
                <a:latin typeface="Arial"/>
                <a:cs typeface="Arial"/>
              </a:rPr>
              <a:t>bản</a:t>
            </a:r>
            <a:r>
              <a:rPr spc="-50" dirty="0">
                <a:latin typeface="Arial"/>
                <a:cs typeface="Arial"/>
              </a:rPr>
              <a:t> </a:t>
            </a:r>
            <a:r>
              <a:rPr dirty="0">
                <a:latin typeface="Symbol"/>
                <a:cs typeface="Symbol"/>
              </a:rPr>
              <a:t></a:t>
            </a:r>
            <a:endParaRPr>
              <a:latin typeface="Symbol"/>
              <a:cs typeface="Symbol"/>
            </a:endParaRPr>
          </a:p>
        </p:txBody>
      </p:sp>
      <p:sp>
        <p:nvSpPr>
          <p:cNvPr id="21" name="object 21"/>
          <p:cNvSpPr txBox="1"/>
          <p:nvPr/>
        </p:nvSpPr>
        <p:spPr>
          <a:xfrm>
            <a:off x="5899151" y="5803493"/>
            <a:ext cx="219773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Phiên </a:t>
            </a:r>
            <a:r>
              <a:rPr spc="-10" dirty="0">
                <a:latin typeface="Arial"/>
                <a:cs typeface="Arial"/>
              </a:rPr>
              <a:t>bản </a:t>
            </a:r>
            <a:r>
              <a:rPr spc="-5" dirty="0">
                <a:latin typeface="Arial"/>
                <a:cs typeface="Arial"/>
              </a:rPr>
              <a:t>chính</a:t>
            </a:r>
            <a:r>
              <a:rPr spc="-30" dirty="0">
                <a:latin typeface="Arial"/>
                <a:cs typeface="Arial"/>
              </a:rPr>
              <a:t> </a:t>
            </a:r>
            <a:r>
              <a:rPr spc="-5" dirty="0">
                <a:latin typeface="Arial"/>
                <a:cs typeface="Arial"/>
              </a:rPr>
              <a:t>thức</a:t>
            </a:r>
            <a:endParaRPr>
              <a:latin typeface="Arial"/>
              <a:cs typeface="Arial"/>
            </a:endParaRPr>
          </a:p>
        </p:txBody>
      </p:sp>
      <p:sp>
        <p:nvSpPr>
          <p:cNvPr id="22" name="object 22"/>
          <p:cNvSpPr/>
          <p:nvPr/>
        </p:nvSpPr>
        <p:spPr>
          <a:xfrm>
            <a:off x="5193029" y="2158364"/>
            <a:ext cx="627380" cy="134620"/>
          </a:xfrm>
          <a:custGeom>
            <a:avLst/>
            <a:gdLst/>
            <a:ahLst/>
            <a:cxnLst/>
            <a:rect l="l" t="t" r="r" b="b"/>
            <a:pathLst>
              <a:path w="627379" h="134619">
                <a:moveTo>
                  <a:pt x="544861" y="81778"/>
                </a:moveTo>
                <a:lnTo>
                  <a:pt x="504190" y="105410"/>
                </a:lnTo>
                <a:lnTo>
                  <a:pt x="497205" y="109347"/>
                </a:lnTo>
                <a:lnTo>
                  <a:pt x="494919" y="118237"/>
                </a:lnTo>
                <a:lnTo>
                  <a:pt x="498856" y="125095"/>
                </a:lnTo>
                <a:lnTo>
                  <a:pt x="502920" y="132080"/>
                </a:lnTo>
                <a:lnTo>
                  <a:pt x="511683" y="134365"/>
                </a:lnTo>
                <a:lnTo>
                  <a:pt x="518668" y="130429"/>
                </a:lnTo>
                <a:lnTo>
                  <a:pt x="602198" y="81914"/>
                </a:lnTo>
                <a:lnTo>
                  <a:pt x="544861" y="81778"/>
                </a:lnTo>
                <a:close/>
              </a:path>
              <a:path w="627379" h="134619">
                <a:moveTo>
                  <a:pt x="569676" y="67360"/>
                </a:moveTo>
                <a:lnTo>
                  <a:pt x="544861" y="81778"/>
                </a:lnTo>
                <a:lnTo>
                  <a:pt x="598297" y="81914"/>
                </a:lnTo>
                <a:lnTo>
                  <a:pt x="598305" y="79883"/>
                </a:lnTo>
                <a:lnTo>
                  <a:pt x="591058" y="79883"/>
                </a:lnTo>
                <a:lnTo>
                  <a:pt x="569676" y="67360"/>
                </a:lnTo>
                <a:close/>
              </a:path>
              <a:path w="627379" h="134619">
                <a:moveTo>
                  <a:pt x="512064" y="0"/>
                </a:moveTo>
                <a:lnTo>
                  <a:pt x="503174" y="2286"/>
                </a:lnTo>
                <a:lnTo>
                  <a:pt x="499110" y="9144"/>
                </a:lnTo>
                <a:lnTo>
                  <a:pt x="495173" y="16129"/>
                </a:lnTo>
                <a:lnTo>
                  <a:pt x="497459" y="25019"/>
                </a:lnTo>
                <a:lnTo>
                  <a:pt x="544852" y="52822"/>
                </a:lnTo>
                <a:lnTo>
                  <a:pt x="598424" y="52959"/>
                </a:lnTo>
                <a:lnTo>
                  <a:pt x="598297" y="81914"/>
                </a:lnTo>
                <a:lnTo>
                  <a:pt x="602198" y="81914"/>
                </a:lnTo>
                <a:lnTo>
                  <a:pt x="627126" y="67437"/>
                </a:lnTo>
                <a:lnTo>
                  <a:pt x="512064" y="0"/>
                </a:lnTo>
                <a:close/>
              </a:path>
              <a:path w="627379" h="134619">
                <a:moveTo>
                  <a:pt x="0" y="51435"/>
                </a:moveTo>
                <a:lnTo>
                  <a:pt x="0" y="80390"/>
                </a:lnTo>
                <a:lnTo>
                  <a:pt x="544861" y="81778"/>
                </a:lnTo>
                <a:lnTo>
                  <a:pt x="569676" y="67360"/>
                </a:lnTo>
                <a:lnTo>
                  <a:pt x="544852" y="52822"/>
                </a:lnTo>
                <a:lnTo>
                  <a:pt x="0" y="51435"/>
                </a:lnTo>
                <a:close/>
              </a:path>
              <a:path w="627379" h="134619">
                <a:moveTo>
                  <a:pt x="591185" y="54863"/>
                </a:moveTo>
                <a:lnTo>
                  <a:pt x="569676" y="67360"/>
                </a:lnTo>
                <a:lnTo>
                  <a:pt x="591058" y="79883"/>
                </a:lnTo>
                <a:lnTo>
                  <a:pt x="591185" y="54863"/>
                </a:lnTo>
                <a:close/>
              </a:path>
              <a:path w="627379" h="134619">
                <a:moveTo>
                  <a:pt x="598415" y="54863"/>
                </a:moveTo>
                <a:lnTo>
                  <a:pt x="591185" y="54863"/>
                </a:lnTo>
                <a:lnTo>
                  <a:pt x="591058" y="79883"/>
                </a:lnTo>
                <a:lnTo>
                  <a:pt x="598305" y="79883"/>
                </a:lnTo>
                <a:lnTo>
                  <a:pt x="598415" y="54863"/>
                </a:lnTo>
                <a:close/>
              </a:path>
              <a:path w="627379" h="134619">
                <a:moveTo>
                  <a:pt x="544852" y="52822"/>
                </a:moveTo>
                <a:lnTo>
                  <a:pt x="569676" y="67360"/>
                </a:lnTo>
                <a:lnTo>
                  <a:pt x="591185" y="54863"/>
                </a:lnTo>
                <a:lnTo>
                  <a:pt x="598415" y="54863"/>
                </a:lnTo>
                <a:lnTo>
                  <a:pt x="598424" y="52959"/>
                </a:lnTo>
                <a:lnTo>
                  <a:pt x="544852" y="52822"/>
                </a:lnTo>
                <a:close/>
              </a:path>
            </a:pathLst>
          </a:custGeom>
          <a:solidFill>
            <a:srgbClr val="000000"/>
          </a:solidFill>
        </p:spPr>
        <p:txBody>
          <a:bodyPr wrap="square" lIns="0" tIns="0" rIns="0" bIns="0" rtlCol="0"/>
          <a:lstStyle/>
          <a:p>
            <a:endParaRPr/>
          </a:p>
        </p:txBody>
      </p:sp>
      <p:grpSp>
        <p:nvGrpSpPr>
          <p:cNvPr id="23" name="object 23"/>
          <p:cNvGrpSpPr/>
          <p:nvPr/>
        </p:nvGrpSpPr>
        <p:grpSpPr>
          <a:xfrm>
            <a:off x="1709929" y="1967483"/>
            <a:ext cx="330835" cy="4282440"/>
            <a:chOff x="185928" y="1967483"/>
            <a:chExt cx="330835" cy="4282440"/>
          </a:xfrm>
        </p:grpSpPr>
        <p:sp>
          <p:nvSpPr>
            <p:cNvPr id="24" name="object 24"/>
            <p:cNvSpPr/>
            <p:nvPr/>
          </p:nvSpPr>
          <p:spPr>
            <a:xfrm>
              <a:off x="185928" y="1967483"/>
              <a:ext cx="330746" cy="4282440"/>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239268" y="1994915"/>
              <a:ext cx="228600" cy="4191000"/>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239268" y="1994915"/>
              <a:ext cx="228600" cy="4191000"/>
            </a:xfrm>
            <a:custGeom>
              <a:avLst/>
              <a:gdLst/>
              <a:ahLst/>
              <a:cxnLst/>
              <a:rect l="l" t="t" r="r" b="b"/>
              <a:pathLst>
                <a:path w="228600" h="4191000">
                  <a:moveTo>
                    <a:pt x="0" y="4076700"/>
                  </a:moveTo>
                  <a:lnTo>
                    <a:pt x="57150" y="4076700"/>
                  </a:lnTo>
                  <a:lnTo>
                    <a:pt x="57150" y="0"/>
                  </a:lnTo>
                  <a:lnTo>
                    <a:pt x="171450" y="0"/>
                  </a:lnTo>
                  <a:lnTo>
                    <a:pt x="171450" y="4076700"/>
                  </a:lnTo>
                  <a:lnTo>
                    <a:pt x="228600" y="4076700"/>
                  </a:lnTo>
                  <a:lnTo>
                    <a:pt x="114300" y="4191000"/>
                  </a:lnTo>
                  <a:lnTo>
                    <a:pt x="0" y="4076700"/>
                  </a:lnTo>
                  <a:close/>
                </a:path>
              </a:pathLst>
            </a:custGeom>
            <a:ln w="9144">
              <a:solidFill>
                <a:srgbClr val="38802C"/>
              </a:solidFill>
            </a:ln>
          </p:spPr>
          <p:txBody>
            <a:bodyPr wrap="square" lIns="0" tIns="0" rIns="0" bIns="0" rtlCol="0"/>
            <a:lstStyle/>
            <a:p>
              <a:endParaRPr/>
            </a:p>
          </p:txBody>
        </p:sp>
      </p:grpSp>
      <p:sp>
        <p:nvSpPr>
          <p:cNvPr id="27" name="object 27"/>
          <p:cNvSpPr txBox="1"/>
          <p:nvPr/>
        </p:nvSpPr>
        <p:spPr>
          <a:xfrm>
            <a:off x="2054934" y="2119376"/>
            <a:ext cx="276999" cy="1082040"/>
          </a:xfrm>
          <a:prstGeom prst="rect">
            <a:avLst/>
          </a:prstGeom>
        </p:spPr>
        <p:txBody>
          <a:bodyPr vert="vert" wrap="square" lIns="0" tIns="13970" rIns="0" bIns="0" rtlCol="0">
            <a:spAutoFit/>
          </a:bodyPr>
          <a:lstStyle/>
          <a:p>
            <a:pPr marL="12700">
              <a:spcBef>
                <a:spcPts val="110"/>
              </a:spcBef>
            </a:pPr>
            <a:r>
              <a:rPr spc="-5" dirty="0">
                <a:latin typeface="Verdana"/>
                <a:cs typeface="Verdana"/>
              </a:rPr>
              <a:t>Thời</a:t>
            </a:r>
            <a:r>
              <a:rPr spc="-75" dirty="0">
                <a:latin typeface="Verdana"/>
                <a:cs typeface="Verdana"/>
              </a:rPr>
              <a:t> </a:t>
            </a:r>
            <a:r>
              <a:rPr dirty="0">
                <a:latin typeface="Verdana"/>
                <a:cs typeface="Verdana"/>
              </a:rPr>
              <a:t>gian</a:t>
            </a:r>
            <a:endParaRPr>
              <a:latin typeface="Verdana"/>
              <a:cs typeface="Verdana"/>
            </a:endParaRPr>
          </a:p>
        </p:txBody>
      </p:sp>
      <p:sp>
        <p:nvSpPr>
          <p:cNvPr id="28" name="object 28"/>
          <p:cNvSpPr/>
          <p:nvPr/>
        </p:nvSpPr>
        <p:spPr>
          <a:xfrm>
            <a:off x="5193029" y="2678048"/>
            <a:ext cx="627380" cy="134620"/>
          </a:xfrm>
          <a:custGeom>
            <a:avLst/>
            <a:gdLst/>
            <a:ahLst/>
            <a:cxnLst/>
            <a:rect l="l" t="t" r="r" b="b"/>
            <a:pathLst>
              <a:path w="627379" h="134619">
                <a:moveTo>
                  <a:pt x="544861" y="81778"/>
                </a:moveTo>
                <a:lnTo>
                  <a:pt x="504190" y="105410"/>
                </a:lnTo>
                <a:lnTo>
                  <a:pt x="497205" y="109347"/>
                </a:lnTo>
                <a:lnTo>
                  <a:pt x="494919" y="118237"/>
                </a:lnTo>
                <a:lnTo>
                  <a:pt x="498856" y="125095"/>
                </a:lnTo>
                <a:lnTo>
                  <a:pt x="502920" y="132079"/>
                </a:lnTo>
                <a:lnTo>
                  <a:pt x="511683" y="134365"/>
                </a:lnTo>
                <a:lnTo>
                  <a:pt x="518668" y="130428"/>
                </a:lnTo>
                <a:lnTo>
                  <a:pt x="602198" y="81914"/>
                </a:lnTo>
                <a:lnTo>
                  <a:pt x="544861" y="81778"/>
                </a:lnTo>
                <a:close/>
              </a:path>
              <a:path w="627379" h="134619">
                <a:moveTo>
                  <a:pt x="569676" y="67360"/>
                </a:moveTo>
                <a:lnTo>
                  <a:pt x="544861" y="81778"/>
                </a:lnTo>
                <a:lnTo>
                  <a:pt x="598297" y="81914"/>
                </a:lnTo>
                <a:lnTo>
                  <a:pt x="598305" y="79883"/>
                </a:lnTo>
                <a:lnTo>
                  <a:pt x="591058" y="79883"/>
                </a:lnTo>
                <a:lnTo>
                  <a:pt x="569676" y="67360"/>
                </a:lnTo>
                <a:close/>
              </a:path>
              <a:path w="627379" h="134619">
                <a:moveTo>
                  <a:pt x="512064" y="0"/>
                </a:moveTo>
                <a:lnTo>
                  <a:pt x="503174" y="2286"/>
                </a:lnTo>
                <a:lnTo>
                  <a:pt x="499110" y="9271"/>
                </a:lnTo>
                <a:lnTo>
                  <a:pt x="495173" y="16128"/>
                </a:lnTo>
                <a:lnTo>
                  <a:pt x="497459" y="25018"/>
                </a:lnTo>
                <a:lnTo>
                  <a:pt x="544852" y="52822"/>
                </a:lnTo>
                <a:lnTo>
                  <a:pt x="598424" y="52959"/>
                </a:lnTo>
                <a:lnTo>
                  <a:pt x="598297" y="81914"/>
                </a:lnTo>
                <a:lnTo>
                  <a:pt x="602198" y="81914"/>
                </a:lnTo>
                <a:lnTo>
                  <a:pt x="627126" y="67437"/>
                </a:lnTo>
                <a:lnTo>
                  <a:pt x="512064" y="0"/>
                </a:lnTo>
                <a:close/>
              </a:path>
              <a:path w="627379" h="134619">
                <a:moveTo>
                  <a:pt x="0" y="51435"/>
                </a:moveTo>
                <a:lnTo>
                  <a:pt x="0" y="80390"/>
                </a:lnTo>
                <a:lnTo>
                  <a:pt x="544861" y="81778"/>
                </a:lnTo>
                <a:lnTo>
                  <a:pt x="569676" y="67360"/>
                </a:lnTo>
                <a:lnTo>
                  <a:pt x="544852" y="52822"/>
                </a:lnTo>
                <a:lnTo>
                  <a:pt x="0" y="51435"/>
                </a:lnTo>
                <a:close/>
              </a:path>
              <a:path w="627379" h="134619">
                <a:moveTo>
                  <a:pt x="591185" y="54863"/>
                </a:moveTo>
                <a:lnTo>
                  <a:pt x="569676" y="67360"/>
                </a:lnTo>
                <a:lnTo>
                  <a:pt x="591058" y="79883"/>
                </a:lnTo>
                <a:lnTo>
                  <a:pt x="591185" y="54863"/>
                </a:lnTo>
                <a:close/>
              </a:path>
              <a:path w="627379" h="134619">
                <a:moveTo>
                  <a:pt x="598415" y="54863"/>
                </a:moveTo>
                <a:lnTo>
                  <a:pt x="591185" y="54863"/>
                </a:lnTo>
                <a:lnTo>
                  <a:pt x="591058" y="79883"/>
                </a:lnTo>
                <a:lnTo>
                  <a:pt x="598305" y="79883"/>
                </a:lnTo>
                <a:lnTo>
                  <a:pt x="598415" y="54863"/>
                </a:lnTo>
                <a:close/>
              </a:path>
              <a:path w="627379" h="134619">
                <a:moveTo>
                  <a:pt x="544852" y="52822"/>
                </a:moveTo>
                <a:lnTo>
                  <a:pt x="569676" y="67360"/>
                </a:lnTo>
                <a:lnTo>
                  <a:pt x="591185" y="54863"/>
                </a:lnTo>
                <a:lnTo>
                  <a:pt x="598415" y="54863"/>
                </a:lnTo>
                <a:lnTo>
                  <a:pt x="598424" y="52959"/>
                </a:lnTo>
                <a:lnTo>
                  <a:pt x="544852" y="52822"/>
                </a:lnTo>
                <a:close/>
              </a:path>
            </a:pathLst>
          </a:custGeom>
          <a:solidFill>
            <a:srgbClr val="000000"/>
          </a:solidFill>
        </p:spPr>
        <p:txBody>
          <a:bodyPr wrap="square" lIns="0" tIns="0" rIns="0" bIns="0" rtlCol="0"/>
          <a:lstStyle/>
          <a:p>
            <a:endParaRPr/>
          </a:p>
        </p:txBody>
      </p:sp>
      <p:sp>
        <p:nvSpPr>
          <p:cNvPr id="32" name="object 32"/>
          <p:cNvSpPr/>
          <p:nvPr/>
        </p:nvSpPr>
        <p:spPr>
          <a:xfrm>
            <a:off x="5193029" y="3792092"/>
            <a:ext cx="627380" cy="134620"/>
          </a:xfrm>
          <a:custGeom>
            <a:avLst/>
            <a:gdLst/>
            <a:ahLst/>
            <a:cxnLst/>
            <a:rect l="l" t="t" r="r" b="b"/>
            <a:pathLst>
              <a:path w="627379" h="134620">
                <a:moveTo>
                  <a:pt x="544861" y="81778"/>
                </a:moveTo>
                <a:lnTo>
                  <a:pt x="504190" y="105409"/>
                </a:lnTo>
                <a:lnTo>
                  <a:pt x="497205" y="109346"/>
                </a:lnTo>
                <a:lnTo>
                  <a:pt x="494919" y="118236"/>
                </a:lnTo>
                <a:lnTo>
                  <a:pt x="498856" y="125094"/>
                </a:lnTo>
                <a:lnTo>
                  <a:pt x="502920" y="132079"/>
                </a:lnTo>
                <a:lnTo>
                  <a:pt x="511683" y="134365"/>
                </a:lnTo>
                <a:lnTo>
                  <a:pt x="518668" y="130428"/>
                </a:lnTo>
                <a:lnTo>
                  <a:pt x="602198" y="81914"/>
                </a:lnTo>
                <a:lnTo>
                  <a:pt x="544861" y="81778"/>
                </a:lnTo>
                <a:close/>
              </a:path>
              <a:path w="627379" h="134620">
                <a:moveTo>
                  <a:pt x="569676" y="67360"/>
                </a:moveTo>
                <a:lnTo>
                  <a:pt x="544861" y="81778"/>
                </a:lnTo>
                <a:lnTo>
                  <a:pt x="598297" y="81914"/>
                </a:lnTo>
                <a:lnTo>
                  <a:pt x="598305" y="79882"/>
                </a:lnTo>
                <a:lnTo>
                  <a:pt x="591058" y="79882"/>
                </a:lnTo>
                <a:lnTo>
                  <a:pt x="569676" y="67360"/>
                </a:lnTo>
                <a:close/>
              </a:path>
              <a:path w="627379" h="134620">
                <a:moveTo>
                  <a:pt x="512064" y="0"/>
                </a:moveTo>
                <a:lnTo>
                  <a:pt x="503174" y="2285"/>
                </a:lnTo>
                <a:lnTo>
                  <a:pt x="499110" y="9270"/>
                </a:lnTo>
                <a:lnTo>
                  <a:pt x="495173" y="16128"/>
                </a:lnTo>
                <a:lnTo>
                  <a:pt x="497459" y="25018"/>
                </a:lnTo>
                <a:lnTo>
                  <a:pt x="544852" y="52822"/>
                </a:lnTo>
                <a:lnTo>
                  <a:pt x="598424" y="52958"/>
                </a:lnTo>
                <a:lnTo>
                  <a:pt x="598297" y="81914"/>
                </a:lnTo>
                <a:lnTo>
                  <a:pt x="602198" y="81914"/>
                </a:lnTo>
                <a:lnTo>
                  <a:pt x="627126" y="67436"/>
                </a:lnTo>
                <a:lnTo>
                  <a:pt x="512064" y="0"/>
                </a:lnTo>
                <a:close/>
              </a:path>
              <a:path w="627379" h="134620">
                <a:moveTo>
                  <a:pt x="0" y="51434"/>
                </a:moveTo>
                <a:lnTo>
                  <a:pt x="0" y="80390"/>
                </a:lnTo>
                <a:lnTo>
                  <a:pt x="544861" y="81778"/>
                </a:lnTo>
                <a:lnTo>
                  <a:pt x="569676" y="67360"/>
                </a:lnTo>
                <a:lnTo>
                  <a:pt x="544852" y="52822"/>
                </a:lnTo>
                <a:lnTo>
                  <a:pt x="0" y="51434"/>
                </a:lnTo>
                <a:close/>
              </a:path>
              <a:path w="627379" h="134620">
                <a:moveTo>
                  <a:pt x="591185" y="54863"/>
                </a:moveTo>
                <a:lnTo>
                  <a:pt x="569676" y="67360"/>
                </a:lnTo>
                <a:lnTo>
                  <a:pt x="591058" y="79882"/>
                </a:lnTo>
                <a:lnTo>
                  <a:pt x="591185" y="54863"/>
                </a:lnTo>
                <a:close/>
              </a:path>
              <a:path w="627379" h="134620">
                <a:moveTo>
                  <a:pt x="598415" y="54863"/>
                </a:moveTo>
                <a:lnTo>
                  <a:pt x="591185" y="54863"/>
                </a:lnTo>
                <a:lnTo>
                  <a:pt x="591058" y="79882"/>
                </a:lnTo>
                <a:lnTo>
                  <a:pt x="598305" y="79882"/>
                </a:lnTo>
                <a:lnTo>
                  <a:pt x="598415" y="54863"/>
                </a:lnTo>
                <a:close/>
              </a:path>
              <a:path w="627379" h="134620">
                <a:moveTo>
                  <a:pt x="544852" y="52822"/>
                </a:moveTo>
                <a:lnTo>
                  <a:pt x="569676" y="67360"/>
                </a:lnTo>
                <a:lnTo>
                  <a:pt x="591185" y="54863"/>
                </a:lnTo>
                <a:lnTo>
                  <a:pt x="598415" y="54863"/>
                </a:lnTo>
                <a:lnTo>
                  <a:pt x="598424" y="52958"/>
                </a:lnTo>
                <a:lnTo>
                  <a:pt x="544852" y="52822"/>
                </a:lnTo>
                <a:close/>
              </a:path>
            </a:pathLst>
          </a:custGeom>
          <a:solidFill>
            <a:srgbClr val="000000"/>
          </a:solidFill>
        </p:spPr>
        <p:txBody>
          <a:bodyPr wrap="square" lIns="0" tIns="0" rIns="0" bIns="0" rtlCol="0"/>
          <a:lstStyle/>
          <a:p>
            <a:endParaRPr/>
          </a:p>
        </p:txBody>
      </p:sp>
      <p:sp>
        <p:nvSpPr>
          <p:cNvPr id="33" name="object 33"/>
          <p:cNvSpPr/>
          <p:nvPr/>
        </p:nvSpPr>
        <p:spPr>
          <a:xfrm>
            <a:off x="5193029" y="4299584"/>
            <a:ext cx="627380" cy="134620"/>
          </a:xfrm>
          <a:custGeom>
            <a:avLst/>
            <a:gdLst/>
            <a:ahLst/>
            <a:cxnLst/>
            <a:rect l="l" t="t" r="r" b="b"/>
            <a:pathLst>
              <a:path w="627379" h="134620">
                <a:moveTo>
                  <a:pt x="544861" y="81778"/>
                </a:moveTo>
                <a:lnTo>
                  <a:pt x="504190" y="105409"/>
                </a:lnTo>
                <a:lnTo>
                  <a:pt x="497205" y="109346"/>
                </a:lnTo>
                <a:lnTo>
                  <a:pt x="494919" y="118237"/>
                </a:lnTo>
                <a:lnTo>
                  <a:pt x="498856" y="125094"/>
                </a:lnTo>
                <a:lnTo>
                  <a:pt x="502920" y="132079"/>
                </a:lnTo>
                <a:lnTo>
                  <a:pt x="511683" y="134365"/>
                </a:lnTo>
                <a:lnTo>
                  <a:pt x="518668" y="130428"/>
                </a:lnTo>
                <a:lnTo>
                  <a:pt x="602198" y="81914"/>
                </a:lnTo>
                <a:lnTo>
                  <a:pt x="544861" y="81778"/>
                </a:lnTo>
                <a:close/>
              </a:path>
              <a:path w="627379" h="134620">
                <a:moveTo>
                  <a:pt x="569676" y="67360"/>
                </a:moveTo>
                <a:lnTo>
                  <a:pt x="544861" y="81778"/>
                </a:lnTo>
                <a:lnTo>
                  <a:pt x="598297" y="81914"/>
                </a:lnTo>
                <a:lnTo>
                  <a:pt x="598305" y="79882"/>
                </a:lnTo>
                <a:lnTo>
                  <a:pt x="591058" y="79882"/>
                </a:lnTo>
                <a:lnTo>
                  <a:pt x="569676" y="67360"/>
                </a:lnTo>
                <a:close/>
              </a:path>
              <a:path w="627379" h="134620">
                <a:moveTo>
                  <a:pt x="512064" y="0"/>
                </a:moveTo>
                <a:lnTo>
                  <a:pt x="503174" y="2285"/>
                </a:lnTo>
                <a:lnTo>
                  <a:pt x="499110" y="9143"/>
                </a:lnTo>
                <a:lnTo>
                  <a:pt x="495173" y="16128"/>
                </a:lnTo>
                <a:lnTo>
                  <a:pt x="497459" y="25018"/>
                </a:lnTo>
                <a:lnTo>
                  <a:pt x="544852" y="52822"/>
                </a:lnTo>
                <a:lnTo>
                  <a:pt x="598424" y="52958"/>
                </a:lnTo>
                <a:lnTo>
                  <a:pt x="598297" y="81914"/>
                </a:lnTo>
                <a:lnTo>
                  <a:pt x="602198" y="81914"/>
                </a:lnTo>
                <a:lnTo>
                  <a:pt x="627126" y="67437"/>
                </a:lnTo>
                <a:lnTo>
                  <a:pt x="512064" y="0"/>
                </a:lnTo>
                <a:close/>
              </a:path>
              <a:path w="627379" h="134620">
                <a:moveTo>
                  <a:pt x="0" y="51434"/>
                </a:moveTo>
                <a:lnTo>
                  <a:pt x="0" y="80390"/>
                </a:lnTo>
                <a:lnTo>
                  <a:pt x="544861" y="81778"/>
                </a:lnTo>
                <a:lnTo>
                  <a:pt x="569676" y="67360"/>
                </a:lnTo>
                <a:lnTo>
                  <a:pt x="544852" y="52822"/>
                </a:lnTo>
                <a:lnTo>
                  <a:pt x="0" y="51434"/>
                </a:lnTo>
                <a:close/>
              </a:path>
              <a:path w="627379" h="134620">
                <a:moveTo>
                  <a:pt x="591185" y="54863"/>
                </a:moveTo>
                <a:lnTo>
                  <a:pt x="569676" y="67360"/>
                </a:lnTo>
                <a:lnTo>
                  <a:pt x="591058" y="79882"/>
                </a:lnTo>
                <a:lnTo>
                  <a:pt x="591185" y="54863"/>
                </a:lnTo>
                <a:close/>
              </a:path>
              <a:path w="627379" h="134620">
                <a:moveTo>
                  <a:pt x="598415" y="54863"/>
                </a:moveTo>
                <a:lnTo>
                  <a:pt x="591185" y="54863"/>
                </a:lnTo>
                <a:lnTo>
                  <a:pt x="591058" y="79882"/>
                </a:lnTo>
                <a:lnTo>
                  <a:pt x="598305" y="79882"/>
                </a:lnTo>
                <a:lnTo>
                  <a:pt x="598415" y="54863"/>
                </a:lnTo>
                <a:close/>
              </a:path>
              <a:path w="627379" h="134620">
                <a:moveTo>
                  <a:pt x="544852" y="52822"/>
                </a:moveTo>
                <a:lnTo>
                  <a:pt x="569676" y="67360"/>
                </a:lnTo>
                <a:lnTo>
                  <a:pt x="591185" y="54863"/>
                </a:lnTo>
                <a:lnTo>
                  <a:pt x="598415" y="54863"/>
                </a:lnTo>
                <a:lnTo>
                  <a:pt x="598424" y="52958"/>
                </a:lnTo>
                <a:lnTo>
                  <a:pt x="544852" y="52822"/>
                </a:lnTo>
                <a:close/>
              </a:path>
            </a:pathLst>
          </a:custGeom>
          <a:solidFill>
            <a:srgbClr val="000000"/>
          </a:solidFill>
        </p:spPr>
        <p:txBody>
          <a:bodyPr wrap="square" lIns="0" tIns="0" rIns="0" bIns="0" rtlCol="0"/>
          <a:lstStyle/>
          <a:p>
            <a:endParaRPr/>
          </a:p>
        </p:txBody>
      </p:sp>
      <p:sp>
        <p:nvSpPr>
          <p:cNvPr id="37" name="object 37"/>
          <p:cNvSpPr/>
          <p:nvPr/>
        </p:nvSpPr>
        <p:spPr>
          <a:xfrm>
            <a:off x="5193029" y="5345048"/>
            <a:ext cx="627380" cy="134620"/>
          </a:xfrm>
          <a:custGeom>
            <a:avLst/>
            <a:gdLst/>
            <a:ahLst/>
            <a:cxnLst/>
            <a:rect l="l" t="t" r="r" b="b"/>
            <a:pathLst>
              <a:path w="627379" h="134620">
                <a:moveTo>
                  <a:pt x="544861" y="81778"/>
                </a:moveTo>
                <a:lnTo>
                  <a:pt x="504190" y="105409"/>
                </a:lnTo>
                <a:lnTo>
                  <a:pt x="497205" y="109347"/>
                </a:lnTo>
                <a:lnTo>
                  <a:pt x="494919" y="118237"/>
                </a:lnTo>
                <a:lnTo>
                  <a:pt x="498856" y="125094"/>
                </a:lnTo>
                <a:lnTo>
                  <a:pt x="502920" y="132079"/>
                </a:lnTo>
                <a:lnTo>
                  <a:pt x="511683" y="134365"/>
                </a:lnTo>
                <a:lnTo>
                  <a:pt x="518668" y="130428"/>
                </a:lnTo>
                <a:lnTo>
                  <a:pt x="602198" y="81914"/>
                </a:lnTo>
                <a:lnTo>
                  <a:pt x="544861" y="81778"/>
                </a:lnTo>
                <a:close/>
              </a:path>
              <a:path w="627379" h="134620">
                <a:moveTo>
                  <a:pt x="569676" y="67360"/>
                </a:moveTo>
                <a:lnTo>
                  <a:pt x="544861" y="81778"/>
                </a:lnTo>
                <a:lnTo>
                  <a:pt x="598297" y="81914"/>
                </a:lnTo>
                <a:lnTo>
                  <a:pt x="598305" y="79882"/>
                </a:lnTo>
                <a:lnTo>
                  <a:pt x="591058" y="79882"/>
                </a:lnTo>
                <a:lnTo>
                  <a:pt x="569676" y="67360"/>
                </a:lnTo>
                <a:close/>
              </a:path>
              <a:path w="627379" h="134620">
                <a:moveTo>
                  <a:pt x="512064" y="0"/>
                </a:moveTo>
                <a:lnTo>
                  <a:pt x="503174" y="2285"/>
                </a:lnTo>
                <a:lnTo>
                  <a:pt x="499110" y="9270"/>
                </a:lnTo>
                <a:lnTo>
                  <a:pt x="495173" y="16128"/>
                </a:lnTo>
                <a:lnTo>
                  <a:pt x="497459" y="25018"/>
                </a:lnTo>
                <a:lnTo>
                  <a:pt x="544852" y="52822"/>
                </a:lnTo>
                <a:lnTo>
                  <a:pt x="598424" y="52959"/>
                </a:lnTo>
                <a:lnTo>
                  <a:pt x="598297" y="81914"/>
                </a:lnTo>
                <a:lnTo>
                  <a:pt x="602198" y="81914"/>
                </a:lnTo>
                <a:lnTo>
                  <a:pt x="627126" y="67437"/>
                </a:lnTo>
                <a:lnTo>
                  <a:pt x="512064" y="0"/>
                </a:lnTo>
                <a:close/>
              </a:path>
              <a:path w="627379" h="134620">
                <a:moveTo>
                  <a:pt x="0" y="51434"/>
                </a:moveTo>
                <a:lnTo>
                  <a:pt x="0" y="80390"/>
                </a:lnTo>
                <a:lnTo>
                  <a:pt x="544861" y="81778"/>
                </a:lnTo>
                <a:lnTo>
                  <a:pt x="569676" y="67360"/>
                </a:lnTo>
                <a:lnTo>
                  <a:pt x="544852" y="52822"/>
                </a:lnTo>
                <a:lnTo>
                  <a:pt x="0" y="51434"/>
                </a:lnTo>
                <a:close/>
              </a:path>
              <a:path w="627379" h="134620">
                <a:moveTo>
                  <a:pt x="591185" y="54863"/>
                </a:moveTo>
                <a:lnTo>
                  <a:pt x="569676" y="67360"/>
                </a:lnTo>
                <a:lnTo>
                  <a:pt x="591058" y="79882"/>
                </a:lnTo>
                <a:lnTo>
                  <a:pt x="591185" y="54863"/>
                </a:lnTo>
                <a:close/>
              </a:path>
              <a:path w="627379" h="134620">
                <a:moveTo>
                  <a:pt x="598415" y="54863"/>
                </a:moveTo>
                <a:lnTo>
                  <a:pt x="591185" y="54863"/>
                </a:lnTo>
                <a:lnTo>
                  <a:pt x="591058" y="79882"/>
                </a:lnTo>
                <a:lnTo>
                  <a:pt x="598305" y="79882"/>
                </a:lnTo>
                <a:lnTo>
                  <a:pt x="598415" y="54863"/>
                </a:lnTo>
                <a:close/>
              </a:path>
              <a:path w="627379" h="134620">
                <a:moveTo>
                  <a:pt x="544852" y="52822"/>
                </a:moveTo>
                <a:lnTo>
                  <a:pt x="569676" y="67360"/>
                </a:lnTo>
                <a:lnTo>
                  <a:pt x="591185" y="54863"/>
                </a:lnTo>
                <a:lnTo>
                  <a:pt x="598415" y="54863"/>
                </a:lnTo>
                <a:lnTo>
                  <a:pt x="598424" y="52959"/>
                </a:lnTo>
                <a:lnTo>
                  <a:pt x="544852" y="52822"/>
                </a:lnTo>
                <a:close/>
              </a:path>
            </a:pathLst>
          </a:custGeom>
          <a:solidFill>
            <a:srgbClr val="000000"/>
          </a:solidFill>
        </p:spPr>
        <p:txBody>
          <a:bodyPr wrap="square" lIns="0" tIns="0" rIns="0" bIns="0" rtlCol="0"/>
          <a:lstStyle/>
          <a:p>
            <a:endParaRPr/>
          </a:p>
        </p:txBody>
      </p:sp>
      <p:sp>
        <p:nvSpPr>
          <p:cNvPr id="38" name="object 38"/>
          <p:cNvSpPr/>
          <p:nvPr/>
        </p:nvSpPr>
        <p:spPr>
          <a:xfrm>
            <a:off x="5193029" y="5878448"/>
            <a:ext cx="627380" cy="134620"/>
          </a:xfrm>
          <a:custGeom>
            <a:avLst/>
            <a:gdLst/>
            <a:ahLst/>
            <a:cxnLst/>
            <a:rect l="l" t="t" r="r" b="b"/>
            <a:pathLst>
              <a:path w="627379" h="134620">
                <a:moveTo>
                  <a:pt x="544865" y="81767"/>
                </a:moveTo>
                <a:lnTo>
                  <a:pt x="497205" y="109372"/>
                </a:lnTo>
                <a:lnTo>
                  <a:pt x="494919" y="118224"/>
                </a:lnTo>
                <a:lnTo>
                  <a:pt x="498856" y="125145"/>
                </a:lnTo>
                <a:lnTo>
                  <a:pt x="502920" y="132054"/>
                </a:lnTo>
                <a:lnTo>
                  <a:pt x="511683" y="134416"/>
                </a:lnTo>
                <a:lnTo>
                  <a:pt x="602294" y="81902"/>
                </a:lnTo>
                <a:lnTo>
                  <a:pt x="544865" y="81767"/>
                </a:lnTo>
                <a:close/>
              </a:path>
              <a:path w="627379" h="134620">
                <a:moveTo>
                  <a:pt x="569690" y="67369"/>
                </a:moveTo>
                <a:lnTo>
                  <a:pt x="544865" y="81767"/>
                </a:lnTo>
                <a:lnTo>
                  <a:pt x="598297" y="81902"/>
                </a:lnTo>
                <a:lnTo>
                  <a:pt x="598305" y="79908"/>
                </a:lnTo>
                <a:lnTo>
                  <a:pt x="591058" y="79908"/>
                </a:lnTo>
                <a:lnTo>
                  <a:pt x="569690" y="67369"/>
                </a:lnTo>
                <a:close/>
              </a:path>
              <a:path w="627379" h="134620">
                <a:moveTo>
                  <a:pt x="512064" y="0"/>
                </a:moveTo>
                <a:lnTo>
                  <a:pt x="503174" y="2311"/>
                </a:lnTo>
                <a:lnTo>
                  <a:pt x="499110" y="9207"/>
                </a:lnTo>
                <a:lnTo>
                  <a:pt x="495173" y="16103"/>
                </a:lnTo>
                <a:lnTo>
                  <a:pt x="497459" y="24980"/>
                </a:lnTo>
                <a:lnTo>
                  <a:pt x="544882" y="52811"/>
                </a:lnTo>
                <a:lnTo>
                  <a:pt x="598424" y="52946"/>
                </a:lnTo>
                <a:lnTo>
                  <a:pt x="598297" y="81902"/>
                </a:lnTo>
                <a:lnTo>
                  <a:pt x="602294" y="81902"/>
                </a:lnTo>
                <a:lnTo>
                  <a:pt x="627126" y="67500"/>
                </a:lnTo>
                <a:lnTo>
                  <a:pt x="512064" y="0"/>
                </a:lnTo>
                <a:close/>
              </a:path>
              <a:path w="627379" h="134620">
                <a:moveTo>
                  <a:pt x="0" y="51434"/>
                </a:moveTo>
                <a:lnTo>
                  <a:pt x="0" y="80390"/>
                </a:lnTo>
                <a:lnTo>
                  <a:pt x="544865" y="81767"/>
                </a:lnTo>
                <a:lnTo>
                  <a:pt x="569690" y="67369"/>
                </a:lnTo>
                <a:lnTo>
                  <a:pt x="544882" y="52811"/>
                </a:lnTo>
                <a:lnTo>
                  <a:pt x="0" y="51434"/>
                </a:lnTo>
                <a:close/>
              </a:path>
              <a:path w="627379" h="134620">
                <a:moveTo>
                  <a:pt x="591185" y="54902"/>
                </a:moveTo>
                <a:lnTo>
                  <a:pt x="569690" y="67369"/>
                </a:lnTo>
                <a:lnTo>
                  <a:pt x="591058" y="79908"/>
                </a:lnTo>
                <a:lnTo>
                  <a:pt x="591185" y="54902"/>
                </a:lnTo>
                <a:close/>
              </a:path>
              <a:path w="627379" h="134620">
                <a:moveTo>
                  <a:pt x="598415" y="54902"/>
                </a:moveTo>
                <a:lnTo>
                  <a:pt x="591185" y="54902"/>
                </a:lnTo>
                <a:lnTo>
                  <a:pt x="591058" y="79908"/>
                </a:lnTo>
                <a:lnTo>
                  <a:pt x="598305" y="79908"/>
                </a:lnTo>
                <a:lnTo>
                  <a:pt x="598415" y="54902"/>
                </a:lnTo>
                <a:close/>
              </a:path>
              <a:path w="627379" h="134620">
                <a:moveTo>
                  <a:pt x="544882" y="52811"/>
                </a:moveTo>
                <a:lnTo>
                  <a:pt x="569690" y="67369"/>
                </a:lnTo>
                <a:lnTo>
                  <a:pt x="591185" y="54902"/>
                </a:lnTo>
                <a:lnTo>
                  <a:pt x="598415" y="54902"/>
                </a:lnTo>
                <a:lnTo>
                  <a:pt x="598424" y="52946"/>
                </a:lnTo>
                <a:lnTo>
                  <a:pt x="544882" y="52811"/>
                </a:lnTo>
                <a:close/>
              </a:path>
            </a:pathLst>
          </a:custGeom>
          <a:solidFill>
            <a:srgbClr val="000000"/>
          </a:solidFill>
        </p:spPr>
        <p:txBody>
          <a:bodyPr wrap="square" lIns="0" tIns="0" rIns="0" bIns="0" rtlCol="0"/>
          <a:lstStyle/>
          <a:p>
            <a:endParaRPr/>
          </a:p>
        </p:txBody>
      </p:sp>
      <p:graphicFrame>
        <p:nvGraphicFramePr>
          <p:cNvPr id="39" name="object 39"/>
          <p:cNvGraphicFramePr>
            <a:graphicFrameLocks noGrp="1"/>
          </p:cNvGraphicFramePr>
          <p:nvPr/>
        </p:nvGraphicFramePr>
        <p:xfrm>
          <a:off x="8793480" y="1940052"/>
          <a:ext cx="1752600" cy="4143755"/>
        </p:xfrm>
        <a:graphic>
          <a:graphicData uri="http://schemas.openxmlformats.org/drawingml/2006/table">
            <a:tbl>
              <a:tblPr firstRow="1" bandRow="1">
                <a:tableStyleId>{2D5ABB26-0587-4C30-8999-92F81FD0307C}</a:tableStyleId>
              </a:tblPr>
              <a:tblGrid>
                <a:gridCol w="1752600"/>
              </a:tblGrid>
              <a:tr h="478536">
                <a:tc>
                  <a:txBody>
                    <a:bodyPr/>
                    <a:lstStyle/>
                    <a:p>
                      <a:pPr marL="1270" algn="ctr">
                        <a:lnSpc>
                          <a:spcPct val="100000"/>
                        </a:lnSpc>
                        <a:spcBef>
                          <a:spcPts val="670"/>
                        </a:spcBef>
                      </a:pPr>
                      <a:r>
                        <a:rPr sz="1800" spc="-5" dirty="0">
                          <a:latin typeface="Arial"/>
                          <a:cs typeface="Arial"/>
                        </a:rPr>
                        <a:t>Khởi</a:t>
                      </a:r>
                      <a:r>
                        <a:rPr sz="1800" spc="-25" dirty="0">
                          <a:latin typeface="Arial"/>
                          <a:cs typeface="Arial"/>
                        </a:rPr>
                        <a:t> </a:t>
                      </a:r>
                      <a:r>
                        <a:rPr sz="1800" spc="-10" dirty="0">
                          <a:latin typeface="Arial"/>
                          <a:cs typeface="Arial"/>
                        </a:rPr>
                        <a:t>đầu</a:t>
                      </a:r>
                      <a:endParaRPr sz="1800">
                        <a:latin typeface="Arial"/>
                        <a:cs typeface="Arial"/>
                      </a:endParaRPr>
                    </a:p>
                  </a:txBody>
                  <a:tcPr marL="0" marR="0" marT="85090" marB="0">
                    <a:lnL w="28575">
                      <a:solidFill>
                        <a:srgbClr val="946E00"/>
                      </a:solidFill>
                      <a:prstDash val="solid"/>
                    </a:lnL>
                    <a:lnR w="28575">
                      <a:solidFill>
                        <a:srgbClr val="946E00"/>
                      </a:solidFill>
                      <a:prstDash val="solid"/>
                    </a:lnR>
                    <a:lnT w="28575">
                      <a:solidFill>
                        <a:srgbClr val="946E00"/>
                      </a:solidFill>
                      <a:prstDash val="solid"/>
                    </a:lnT>
                    <a:lnB w="28575">
                      <a:solidFill>
                        <a:srgbClr val="946E00"/>
                      </a:solidFill>
                      <a:prstDash val="solid"/>
                    </a:lnB>
                    <a:solidFill>
                      <a:srgbClr val="EFDFB0"/>
                    </a:solidFill>
                  </a:tcPr>
                </a:tc>
              </a:tr>
              <a:tr h="952500">
                <a:tc>
                  <a:txBody>
                    <a:bodyPr/>
                    <a:lstStyle/>
                    <a:p>
                      <a:pPr>
                        <a:lnSpc>
                          <a:spcPct val="100000"/>
                        </a:lnSpc>
                        <a:spcBef>
                          <a:spcPts val="55"/>
                        </a:spcBef>
                      </a:pPr>
                      <a:endParaRPr sz="2250">
                        <a:latin typeface="Times New Roman"/>
                        <a:cs typeface="Times New Roman"/>
                      </a:endParaRPr>
                    </a:p>
                    <a:p>
                      <a:pPr marL="1270" algn="ctr">
                        <a:lnSpc>
                          <a:spcPct val="100000"/>
                        </a:lnSpc>
                      </a:pPr>
                      <a:r>
                        <a:rPr sz="1800" spc="-5" dirty="0">
                          <a:latin typeface="Arial"/>
                          <a:cs typeface="Arial"/>
                        </a:rPr>
                        <a:t>Chi tiết</a:t>
                      </a:r>
                      <a:r>
                        <a:rPr sz="1800" spc="-20" dirty="0">
                          <a:latin typeface="Arial"/>
                          <a:cs typeface="Arial"/>
                        </a:rPr>
                        <a:t> </a:t>
                      </a:r>
                      <a:r>
                        <a:rPr sz="1800" spc="-10" dirty="0">
                          <a:latin typeface="Arial"/>
                          <a:cs typeface="Arial"/>
                        </a:rPr>
                        <a:t>hóa</a:t>
                      </a:r>
                      <a:endParaRPr sz="1800">
                        <a:latin typeface="Arial"/>
                        <a:cs typeface="Arial"/>
                      </a:endParaRPr>
                    </a:p>
                  </a:txBody>
                  <a:tcPr marL="0" marR="0" marT="6985" marB="0">
                    <a:lnL w="28575">
                      <a:solidFill>
                        <a:srgbClr val="946E00"/>
                      </a:solidFill>
                      <a:prstDash val="solid"/>
                    </a:lnL>
                    <a:lnR w="28575">
                      <a:solidFill>
                        <a:srgbClr val="946E00"/>
                      </a:solidFill>
                      <a:prstDash val="solid"/>
                    </a:lnR>
                    <a:lnT w="28575">
                      <a:solidFill>
                        <a:srgbClr val="946E00"/>
                      </a:solidFill>
                      <a:prstDash val="solid"/>
                    </a:lnT>
                    <a:lnB w="28575">
                      <a:solidFill>
                        <a:srgbClr val="946E00"/>
                      </a:solidFill>
                      <a:prstDash val="solid"/>
                    </a:lnB>
                    <a:solidFill>
                      <a:srgbClr val="EFDFB0"/>
                    </a:solidFill>
                  </a:tcPr>
                </a:tc>
              </a:tr>
              <a:tr h="1631442">
                <a:tc>
                  <a:txBody>
                    <a:bodyPr/>
                    <a:lstStyle/>
                    <a:p>
                      <a:pPr>
                        <a:lnSpc>
                          <a:spcPct val="100000"/>
                        </a:lnSpc>
                      </a:pPr>
                      <a:endParaRPr sz="2000">
                        <a:latin typeface="Times New Roman"/>
                        <a:cs typeface="Times New Roman"/>
                      </a:endParaRPr>
                    </a:p>
                    <a:p>
                      <a:pPr>
                        <a:lnSpc>
                          <a:spcPct val="100000"/>
                        </a:lnSpc>
                        <a:spcBef>
                          <a:spcPts val="20"/>
                        </a:spcBef>
                      </a:pPr>
                      <a:endParaRPr sz="2600">
                        <a:latin typeface="Times New Roman"/>
                        <a:cs typeface="Times New Roman"/>
                      </a:endParaRPr>
                    </a:p>
                    <a:p>
                      <a:pPr marL="635" algn="ctr">
                        <a:lnSpc>
                          <a:spcPct val="100000"/>
                        </a:lnSpc>
                      </a:pPr>
                      <a:r>
                        <a:rPr sz="1800" spc="-10" dirty="0">
                          <a:latin typeface="Arial"/>
                          <a:cs typeface="Arial"/>
                        </a:rPr>
                        <a:t>Xây</a:t>
                      </a:r>
                      <a:r>
                        <a:rPr sz="1800" spc="-5" dirty="0">
                          <a:latin typeface="Arial"/>
                          <a:cs typeface="Arial"/>
                        </a:rPr>
                        <a:t> </a:t>
                      </a:r>
                      <a:r>
                        <a:rPr sz="1800" spc="-10" dirty="0">
                          <a:latin typeface="Arial"/>
                          <a:cs typeface="Arial"/>
                        </a:rPr>
                        <a:t>dựng</a:t>
                      </a:r>
                      <a:endParaRPr sz="1800">
                        <a:latin typeface="Arial"/>
                        <a:cs typeface="Arial"/>
                      </a:endParaRPr>
                    </a:p>
                  </a:txBody>
                  <a:tcPr marL="0" marR="0" marT="0" marB="0">
                    <a:lnL w="28575">
                      <a:solidFill>
                        <a:srgbClr val="946E00"/>
                      </a:solidFill>
                      <a:prstDash val="solid"/>
                    </a:lnL>
                    <a:lnR w="28575">
                      <a:solidFill>
                        <a:srgbClr val="946E00"/>
                      </a:solidFill>
                      <a:prstDash val="solid"/>
                    </a:lnR>
                    <a:lnT w="28575">
                      <a:solidFill>
                        <a:srgbClr val="946E00"/>
                      </a:solidFill>
                      <a:prstDash val="solid"/>
                    </a:lnT>
                    <a:lnB w="28575">
                      <a:solidFill>
                        <a:srgbClr val="946E00"/>
                      </a:solidFill>
                      <a:prstDash val="solid"/>
                    </a:lnB>
                    <a:solidFill>
                      <a:srgbClr val="EFDFB0"/>
                    </a:solidFill>
                  </a:tcPr>
                </a:tc>
              </a:tr>
              <a:tr h="1081277">
                <a:tc>
                  <a:txBody>
                    <a:bodyPr/>
                    <a:lstStyle/>
                    <a:p>
                      <a:pPr>
                        <a:lnSpc>
                          <a:spcPct val="100000"/>
                        </a:lnSpc>
                        <a:spcBef>
                          <a:spcPts val="25"/>
                        </a:spcBef>
                      </a:pPr>
                      <a:endParaRPr sz="2750">
                        <a:latin typeface="Times New Roman"/>
                        <a:cs typeface="Times New Roman"/>
                      </a:endParaRPr>
                    </a:p>
                    <a:p>
                      <a:pPr marL="635" algn="ctr">
                        <a:lnSpc>
                          <a:spcPct val="100000"/>
                        </a:lnSpc>
                        <a:spcBef>
                          <a:spcPts val="5"/>
                        </a:spcBef>
                      </a:pPr>
                      <a:r>
                        <a:rPr sz="1800" spc="-10" dirty="0">
                          <a:latin typeface="Arial"/>
                          <a:cs typeface="Arial"/>
                        </a:rPr>
                        <a:t>Chuyển</a:t>
                      </a:r>
                      <a:r>
                        <a:rPr sz="1800" spc="10" dirty="0">
                          <a:latin typeface="Arial"/>
                          <a:cs typeface="Arial"/>
                        </a:rPr>
                        <a:t> </a:t>
                      </a:r>
                      <a:r>
                        <a:rPr sz="1800" spc="-5" dirty="0">
                          <a:latin typeface="Arial"/>
                          <a:cs typeface="Arial"/>
                        </a:rPr>
                        <a:t>giao</a:t>
                      </a:r>
                      <a:endParaRPr sz="1800">
                        <a:latin typeface="Arial"/>
                        <a:cs typeface="Arial"/>
                      </a:endParaRPr>
                    </a:p>
                  </a:txBody>
                  <a:tcPr marL="0" marR="0" marT="3175" marB="0">
                    <a:lnL w="28575">
                      <a:solidFill>
                        <a:srgbClr val="946E00"/>
                      </a:solidFill>
                      <a:prstDash val="solid"/>
                    </a:lnL>
                    <a:lnR w="28575">
                      <a:solidFill>
                        <a:srgbClr val="946E00"/>
                      </a:solidFill>
                      <a:prstDash val="solid"/>
                    </a:lnR>
                    <a:lnT w="28575">
                      <a:solidFill>
                        <a:srgbClr val="946E00"/>
                      </a:solidFill>
                      <a:prstDash val="solid"/>
                    </a:lnT>
                    <a:lnB w="28575">
                      <a:solidFill>
                        <a:srgbClr val="946E00"/>
                      </a:solidFill>
                      <a:prstDash val="solid"/>
                    </a:lnB>
                    <a:solidFill>
                      <a:srgbClr val="EFDFB0"/>
                    </a:solidFill>
                  </a:tcPr>
                </a:tc>
              </a:tr>
            </a:tbl>
          </a:graphicData>
        </a:graphic>
      </p:graphicFrame>
      <p:sp>
        <p:nvSpPr>
          <p:cNvPr id="40" name="object 40"/>
          <p:cNvSpPr/>
          <p:nvPr/>
        </p:nvSpPr>
        <p:spPr>
          <a:xfrm>
            <a:off x="8335519" y="2275585"/>
            <a:ext cx="381635" cy="134620"/>
          </a:xfrm>
          <a:custGeom>
            <a:avLst/>
            <a:gdLst/>
            <a:ahLst/>
            <a:cxnLst/>
            <a:rect l="l" t="t" r="r" b="b"/>
            <a:pathLst>
              <a:path w="381634" h="134619">
                <a:moveTo>
                  <a:pt x="298667" y="81810"/>
                </a:moveTo>
                <a:lnTo>
                  <a:pt x="258063" y="105283"/>
                </a:lnTo>
                <a:lnTo>
                  <a:pt x="251078" y="109219"/>
                </a:lnTo>
                <a:lnTo>
                  <a:pt x="248665" y="118110"/>
                </a:lnTo>
                <a:lnTo>
                  <a:pt x="252729" y="125094"/>
                </a:lnTo>
                <a:lnTo>
                  <a:pt x="256666" y="131952"/>
                </a:lnTo>
                <a:lnTo>
                  <a:pt x="265556" y="134365"/>
                </a:lnTo>
                <a:lnTo>
                  <a:pt x="356068" y="82041"/>
                </a:lnTo>
                <a:lnTo>
                  <a:pt x="352298" y="82041"/>
                </a:lnTo>
                <a:lnTo>
                  <a:pt x="298667" y="81810"/>
                </a:lnTo>
                <a:close/>
              </a:path>
              <a:path w="381634" h="134619">
                <a:moveTo>
                  <a:pt x="323566" y="67416"/>
                </a:moveTo>
                <a:lnTo>
                  <a:pt x="298667" y="81810"/>
                </a:lnTo>
                <a:lnTo>
                  <a:pt x="352298" y="82041"/>
                </a:lnTo>
                <a:lnTo>
                  <a:pt x="352306" y="80010"/>
                </a:lnTo>
                <a:lnTo>
                  <a:pt x="344931" y="80010"/>
                </a:lnTo>
                <a:lnTo>
                  <a:pt x="323566" y="67416"/>
                </a:lnTo>
                <a:close/>
              </a:path>
              <a:path w="381634" h="134619">
                <a:moveTo>
                  <a:pt x="266191" y="0"/>
                </a:moveTo>
                <a:lnTo>
                  <a:pt x="257301" y="2286"/>
                </a:lnTo>
                <a:lnTo>
                  <a:pt x="249174" y="16001"/>
                </a:lnTo>
                <a:lnTo>
                  <a:pt x="251459" y="24891"/>
                </a:lnTo>
                <a:lnTo>
                  <a:pt x="298862" y="52854"/>
                </a:lnTo>
                <a:lnTo>
                  <a:pt x="352425" y="53086"/>
                </a:lnTo>
                <a:lnTo>
                  <a:pt x="352298" y="82041"/>
                </a:lnTo>
                <a:lnTo>
                  <a:pt x="356068" y="82041"/>
                </a:lnTo>
                <a:lnTo>
                  <a:pt x="381126" y="67563"/>
                </a:lnTo>
                <a:lnTo>
                  <a:pt x="273050" y="3937"/>
                </a:lnTo>
                <a:lnTo>
                  <a:pt x="266191" y="0"/>
                </a:lnTo>
                <a:close/>
              </a:path>
              <a:path w="381634" h="134619">
                <a:moveTo>
                  <a:pt x="0" y="51562"/>
                </a:moveTo>
                <a:lnTo>
                  <a:pt x="0" y="80517"/>
                </a:lnTo>
                <a:lnTo>
                  <a:pt x="298667" y="81810"/>
                </a:lnTo>
                <a:lnTo>
                  <a:pt x="323566" y="67416"/>
                </a:lnTo>
                <a:lnTo>
                  <a:pt x="298862" y="52854"/>
                </a:lnTo>
                <a:lnTo>
                  <a:pt x="0" y="51562"/>
                </a:lnTo>
                <a:close/>
              </a:path>
              <a:path w="381634" h="134619">
                <a:moveTo>
                  <a:pt x="345058" y="54990"/>
                </a:moveTo>
                <a:lnTo>
                  <a:pt x="323566" y="67416"/>
                </a:lnTo>
                <a:lnTo>
                  <a:pt x="344931" y="80010"/>
                </a:lnTo>
                <a:lnTo>
                  <a:pt x="345058" y="54990"/>
                </a:lnTo>
                <a:close/>
              </a:path>
              <a:path w="381634" h="134619">
                <a:moveTo>
                  <a:pt x="352416" y="54990"/>
                </a:moveTo>
                <a:lnTo>
                  <a:pt x="345058" y="54990"/>
                </a:lnTo>
                <a:lnTo>
                  <a:pt x="344931" y="80010"/>
                </a:lnTo>
                <a:lnTo>
                  <a:pt x="352306" y="80010"/>
                </a:lnTo>
                <a:lnTo>
                  <a:pt x="352416" y="54990"/>
                </a:lnTo>
                <a:close/>
              </a:path>
              <a:path w="381634" h="134619">
                <a:moveTo>
                  <a:pt x="298862" y="52854"/>
                </a:moveTo>
                <a:lnTo>
                  <a:pt x="323566" y="67416"/>
                </a:lnTo>
                <a:lnTo>
                  <a:pt x="345058" y="54990"/>
                </a:lnTo>
                <a:lnTo>
                  <a:pt x="352416" y="54990"/>
                </a:lnTo>
                <a:lnTo>
                  <a:pt x="352425" y="53086"/>
                </a:lnTo>
                <a:lnTo>
                  <a:pt x="298862" y="52854"/>
                </a:lnTo>
                <a:close/>
              </a:path>
            </a:pathLst>
          </a:custGeom>
          <a:solidFill>
            <a:srgbClr val="000000"/>
          </a:solidFill>
        </p:spPr>
        <p:txBody>
          <a:bodyPr wrap="square" lIns="0" tIns="0" rIns="0" bIns="0" rtlCol="0"/>
          <a:lstStyle/>
          <a:p>
            <a:endParaRPr/>
          </a:p>
        </p:txBody>
      </p:sp>
      <p:sp>
        <p:nvSpPr>
          <p:cNvPr id="41" name="object 41"/>
          <p:cNvSpPr/>
          <p:nvPr/>
        </p:nvSpPr>
        <p:spPr>
          <a:xfrm>
            <a:off x="8405622" y="3327146"/>
            <a:ext cx="381635" cy="134620"/>
          </a:xfrm>
          <a:custGeom>
            <a:avLst/>
            <a:gdLst/>
            <a:ahLst/>
            <a:cxnLst/>
            <a:rect l="l" t="t" r="r" b="b"/>
            <a:pathLst>
              <a:path w="381634" h="134620">
                <a:moveTo>
                  <a:pt x="298667" y="81810"/>
                </a:moveTo>
                <a:lnTo>
                  <a:pt x="258063" y="105282"/>
                </a:lnTo>
                <a:lnTo>
                  <a:pt x="251078" y="109219"/>
                </a:lnTo>
                <a:lnTo>
                  <a:pt x="248666" y="118109"/>
                </a:lnTo>
                <a:lnTo>
                  <a:pt x="252729" y="125094"/>
                </a:lnTo>
                <a:lnTo>
                  <a:pt x="256667" y="131952"/>
                </a:lnTo>
                <a:lnTo>
                  <a:pt x="265556" y="134365"/>
                </a:lnTo>
                <a:lnTo>
                  <a:pt x="356068" y="82041"/>
                </a:lnTo>
                <a:lnTo>
                  <a:pt x="352298" y="82041"/>
                </a:lnTo>
                <a:lnTo>
                  <a:pt x="298667" y="81810"/>
                </a:lnTo>
                <a:close/>
              </a:path>
              <a:path w="381634" h="134620">
                <a:moveTo>
                  <a:pt x="323566" y="67416"/>
                </a:moveTo>
                <a:lnTo>
                  <a:pt x="298667" y="81810"/>
                </a:lnTo>
                <a:lnTo>
                  <a:pt x="352298" y="82041"/>
                </a:lnTo>
                <a:lnTo>
                  <a:pt x="352306" y="80009"/>
                </a:lnTo>
                <a:lnTo>
                  <a:pt x="344931" y="80009"/>
                </a:lnTo>
                <a:lnTo>
                  <a:pt x="323566" y="67416"/>
                </a:lnTo>
                <a:close/>
              </a:path>
              <a:path w="381634" h="134620">
                <a:moveTo>
                  <a:pt x="266192" y="0"/>
                </a:moveTo>
                <a:lnTo>
                  <a:pt x="257301" y="2286"/>
                </a:lnTo>
                <a:lnTo>
                  <a:pt x="249174" y="16001"/>
                </a:lnTo>
                <a:lnTo>
                  <a:pt x="251459" y="24891"/>
                </a:lnTo>
                <a:lnTo>
                  <a:pt x="298862" y="52854"/>
                </a:lnTo>
                <a:lnTo>
                  <a:pt x="352425" y="53086"/>
                </a:lnTo>
                <a:lnTo>
                  <a:pt x="352298" y="82041"/>
                </a:lnTo>
                <a:lnTo>
                  <a:pt x="356068" y="82041"/>
                </a:lnTo>
                <a:lnTo>
                  <a:pt x="381126" y="67563"/>
                </a:lnTo>
                <a:lnTo>
                  <a:pt x="273050" y="3937"/>
                </a:lnTo>
                <a:lnTo>
                  <a:pt x="266192" y="0"/>
                </a:lnTo>
                <a:close/>
              </a:path>
              <a:path w="381634" h="134620">
                <a:moveTo>
                  <a:pt x="0" y="51562"/>
                </a:moveTo>
                <a:lnTo>
                  <a:pt x="0" y="80517"/>
                </a:lnTo>
                <a:lnTo>
                  <a:pt x="298667" y="81810"/>
                </a:lnTo>
                <a:lnTo>
                  <a:pt x="323566" y="67416"/>
                </a:lnTo>
                <a:lnTo>
                  <a:pt x="298862" y="52854"/>
                </a:lnTo>
                <a:lnTo>
                  <a:pt x="0" y="51562"/>
                </a:lnTo>
                <a:close/>
              </a:path>
              <a:path w="381634" h="134620">
                <a:moveTo>
                  <a:pt x="345058" y="54990"/>
                </a:moveTo>
                <a:lnTo>
                  <a:pt x="323566" y="67416"/>
                </a:lnTo>
                <a:lnTo>
                  <a:pt x="344931" y="80009"/>
                </a:lnTo>
                <a:lnTo>
                  <a:pt x="345058" y="54990"/>
                </a:lnTo>
                <a:close/>
              </a:path>
              <a:path w="381634" h="134620">
                <a:moveTo>
                  <a:pt x="352416" y="54990"/>
                </a:moveTo>
                <a:lnTo>
                  <a:pt x="345058" y="54990"/>
                </a:lnTo>
                <a:lnTo>
                  <a:pt x="344931" y="80009"/>
                </a:lnTo>
                <a:lnTo>
                  <a:pt x="352306" y="80009"/>
                </a:lnTo>
                <a:lnTo>
                  <a:pt x="352416" y="54990"/>
                </a:lnTo>
                <a:close/>
              </a:path>
              <a:path w="381634" h="134620">
                <a:moveTo>
                  <a:pt x="298862" y="52854"/>
                </a:moveTo>
                <a:lnTo>
                  <a:pt x="323566" y="67416"/>
                </a:lnTo>
                <a:lnTo>
                  <a:pt x="345058" y="54990"/>
                </a:lnTo>
                <a:lnTo>
                  <a:pt x="352416" y="54990"/>
                </a:lnTo>
                <a:lnTo>
                  <a:pt x="352425" y="53086"/>
                </a:lnTo>
                <a:lnTo>
                  <a:pt x="298862" y="52854"/>
                </a:lnTo>
                <a:close/>
              </a:path>
            </a:pathLst>
          </a:custGeom>
          <a:solidFill>
            <a:srgbClr val="000000"/>
          </a:solidFill>
        </p:spPr>
        <p:txBody>
          <a:bodyPr wrap="square" lIns="0" tIns="0" rIns="0" bIns="0" rtlCol="0"/>
          <a:lstStyle/>
          <a:p>
            <a:endParaRPr/>
          </a:p>
        </p:txBody>
      </p:sp>
      <p:sp>
        <p:nvSpPr>
          <p:cNvPr id="42" name="object 42"/>
          <p:cNvSpPr/>
          <p:nvPr/>
        </p:nvSpPr>
        <p:spPr>
          <a:xfrm>
            <a:off x="8306562" y="4909058"/>
            <a:ext cx="381635" cy="134620"/>
          </a:xfrm>
          <a:custGeom>
            <a:avLst/>
            <a:gdLst/>
            <a:ahLst/>
            <a:cxnLst/>
            <a:rect l="l" t="t" r="r" b="b"/>
            <a:pathLst>
              <a:path w="381634" h="134620">
                <a:moveTo>
                  <a:pt x="298667" y="81810"/>
                </a:moveTo>
                <a:lnTo>
                  <a:pt x="258064" y="105283"/>
                </a:lnTo>
                <a:lnTo>
                  <a:pt x="251079" y="109220"/>
                </a:lnTo>
                <a:lnTo>
                  <a:pt x="248666" y="118110"/>
                </a:lnTo>
                <a:lnTo>
                  <a:pt x="252730" y="125095"/>
                </a:lnTo>
                <a:lnTo>
                  <a:pt x="256667" y="131953"/>
                </a:lnTo>
                <a:lnTo>
                  <a:pt x="265557" y="134366"/>
                </a:lnTo>
                <a:lnTo>
                  <a:pt x="356068" y="82042"/>
                </a:lnTo>
                <a:lnTo>
                  <a:pt x="352298" y="82042"/>
                </a:lnTo>
                <a:lnTo>
                  <a:pt x="298667" y="81810"/>
                </a:lnTo>
                <a:close/>
              </a:path>
              <a:path w="381634" h="134620">
                <a:moveTo>
                  <a:pt x="323566" y="67416"/>
                </a:moveTo>
                <a:lnTo>
                  <a:pt x="298667" y="81810"/>
                </a:lnTo>
                <a:lnTo>
                  <a:pt x="352298" y="82042"/>
                </a:lnTo>
                <a:lnTo>
                  <a:pt x="352306" y="80010"/>
                </a:lnTo>
                <a:lnTo>
                  <a:pt x="344932" y="80010"/>
                </a:lnTo>
                <a:lnTo>
                  <a:pt x="323566" y="67416"/>
                </a:lnTo>
                <a:close/>
              </a:path>
              <a:path w="381634" h="134620">
                <a:moveTo>
                  <a:pt x="266192" y="0"/>
                </a:moveTo>
                <a:lnTo>
                  <a:pt x="257302" y="2286"/>
                </a:lnTo>
                <a:lnTo>
                  <a:pt x="249174" y="16002"/>
                </a:lnTo>
                <a:lnTo>
                  <a:pt x="251460" y="24892"/>
                </a:lnTo>
                <a:lnTo>
                  <a:pt x="298862" y="52854"/>
                </a:lnTo>
                <a:lnTo>
                  <a:pt x="352425" y="53086"/>
                </a:lnTo>
                <a:lnTo>
                  <a:pt x="352298" y="82042"/>
                </a:lnTo>
                <a:lnTo>
                  <a:pt x="356068" y="82042"/>
                </a:lnTo>
                <a:lnTo>
                  <a:pt x="381127" y="67564"/>
                </a:lnTo>
                <a:lnTo>
                  <a:pt x="273050" y="3937"/>
                </a:lnTo>
                <a:lnTo>
                  <a:pt x="266192" y="0"/>
                </a:lnTo>
                <a:close/>
              </a:path>
              <a:path w="381634" h="134620">
                <a:moveTo>
                  <a:pt x="0" y="51562"/>
                </a:moveTo>
                <a:lnTo>
                  <a:pt x="0" y="80518"/>
                </a:lnTo>
                <a:lnTo>
                  <a:pt x="298667" y="81810"/>
                </a:lnTo>
                <a:lnTo>
                  <a:pt x="323566" y="67416"/>
                </a:lnTo>
                <a:lnTo>
                  <a:pt x="298862" y="52854"/>
                </a:lnTo>
                <a:lnTo>
                  <a:pt x="0" y="51562"/>
                </a:lnTo>
                <a:close/>
              </a:path>
              <a:path w="381634" h="134620">
                <a:moveTo>
                  <a:pt x="345059" y="54991"/>
                </a:moveTo>
                <a:lnTo>
                  <a:pt x="323566" y="67416"/>
                </a:lnTo>
                <a:lnTo>
                  <a:pt x="344932" y="80010"/>
                </a:lnTo>
                <a:lnTo>
                  <a:pt x="345059" y="54991"/>
                </a:lnTo>
                <a:close/>
              </a:path>
              <a:path w="381634" h="134620">
                <a:moveTo>
                  <a:pt x="352416" y="54991"/>
                </a:moveTo>
                <a:lnTo>
                  <a:pt x="345059" y="54991"/>
                </a:lnTo>
                <a:lnTo>
                  <a:pt x="344932" y="80010"/>
                </a:lnTo>
                <a:lnTo>
                  <a:pt x="352306" y="80010"/>
                </a:lnTo>
                <a:lnTo>
                  <a:pt x="352416" y="54991"/>
                </a:lnTo>
                <a:close/>
              </a:path>
              <a:path w="381634" h="134620">
                <a:moveTo>
                  <a:pt x="298862" y="52854"/>
                </a:moveTo>
                <a:lnTo>
                  <a:pt x="323566" y="67416"/>
                </a:lnTo>
                <a:lnTo>
                  <a:pt x="345059" y="54991"/>
                </a:lnTo>
                <a:lnTo>
                  <a:pt x="352416" y="54991"/>
                </a:lnTo>
                <a:lnTo>
                  <a:pt x="352425" y="53086"/>
                </a:lnTo>
                <a:lnTo>
                  <a:pt x="298862" y="52854"/>
                </a:lnTo>
                <a:close/>
              </a:path>
            </a:pathLst>
          </a:custGeom>
          <a:solidFill>
            <a:srgbClr val="000000"/>
          </a:solidFill>
        </p:spPr>
        <p:txBody>
          <a:bodyPr wrap="square" lIns="0" tIns="0" rIns="0" bIns="0" rtlCol="0"/>
          <a:lstStyle/>
          <a:p>
            <a:endParaRPr/>
          </a:p>
        </p:txBody>
      </p:sp>
      <p:sp>
        <p:nvSpPr>
          <p:cNvPr id="43" name="object 43"/>
          <p:cNvSpPr/>
          <p:nvPr/>
        </p:nvSpPr>
        <p:spPr>
          <a:xfrm>
            <a:off x="8390382" y="5975794"/>
            <a:ext cx="381635" cy="134620"/>
          </a:xfrm>
          <a:custGeom>
            <a:avLst/>
            <a:gdLst/>
            <a:ahLst/>
            <a:cxnLst/>
            <a:rect l="l" t="t" r="r" b="b"/>
            <a:pathLst>
              <a:path w="381634" h="134620">
                <a:moveTo>
                  <a:pt x="298739" y="81819"/>
                </a:moveTo>
                <a:lnTo>
                  <a:pt x="251078" y="109347"/>
                </a:lnTo>
                <a:lnTo>
                  <a:pt x="248666" y="118198"/>
                </a:lnTo>
                <a:lnTo>
                  <a:pt x="252729" y="125120"/>
                </a:lnTo>
                <a:lnTo>
                  <a:pt x="256667" y="132041"/>
                </a:lnTo>
                <a:lnTo>
                  <a:pt x="265557" y="134416"/>
                </a:lnTo>
                <a:lnTo>
                  <a:pt x="356283" y="82042"/>
                </a:lnTo>
                <a:lnTo>
                  <a:pt x="352298" y="82042"/>
                </a:lnTo>
                <a:lnTo>
                  <a:pt x="298739" y="81819"/>
                </a:lnTo>
                <a:close/>
              </a:path>
              <a:path w="381634" h="134620">
                <a:moveTo>
                  <a:pt x="323570" y="67457"/>
                </a:moveTo>
                <a:lnTo>
                  <a:pt x="298739" y="81819"/>
                </a:lnTo>
                <a:lnTo>
                  <a:pt x="352298" y="82042"/>
                </a:lnTo>
                <a:lnTo>
                  <a:pt x="352306" y="80048"/>
                </a:lnTo>
                <a:lnTo>
                  <a:pt x="344932" y="80048"/>
                </a:lnTo>
                <a:lnTo>
                  <a:pt x="323570" y="67457"/>
                </a:lnTo>
                <a:close/>
              </a:path>
              <a:path w="381634" h="134620">
                <a:moveTo>
                  <a:pt x="266192" y="0"/>
                </a:moveTo>
                <a:lnTo>
                  <a:pt x="257301" y="2298"/>
                </a:lnTo>
                <a:lnTo>
                  <a:pt x="249174" y="16078"/>
                </a:lnTo>
                <a:lnTo>
                  <a:pt x="251460" y="24955"/>
                </a:lnTo>
                <a:lnTo>
                  <a:pt x="298810" y="52863"/>
                </a:lnTo>
                <a:lnTo>
                  <a:pt x="352425" y="53086"/>
                </a:lnTo>
                <a:lnTo>
                  <a:pt x="352298" y="82042"/>
                </a:lnTo>
                <a:lnTo>
                  <a:pt x="356283" y="82042"/>
                </a:lnTo>
                <a:lnTo>
                  <a:pt x="381126" y="67691"/>
                </a:lnTo>
                <a:lnTo>
                  <a:pt x="266192" y="0"/>
                </a:lnTo>
                <a:close/>
              </a:path>
              <a:path w="381634" h="134620">
                <a:moveTo>
                  <a:pt x="0" y="51625"/>
                </a:moveTo>
                <a:lnTo>
                  <a:pt x="0" y="80581"/>
                </a:lnTo>
                <a:lnTo>
                  <a:pt x="298739" y="81819"/>
                </a:lnTo>
                <a:lnTo>
                  <a:pt x="323570" y="67457"/>
                </a:lnTo>
                <a:lnTo>
                  <a:pt x="298810" y="52863"/>
                </a:lnTo>
                <a:lnTo>
                  <a:pt x="0" y="51625"/>
                </a:lnTo>
                <a:close/>
              </a:path>
              <a:path w="381634" h="134620">
                <a:moveTo>
                  <a:pt x="345059" y="55029"/>
                </a:moveTo>
                <a:lnTo>
                  <a:pt x="323570" y="67457"/>
                </a:lnTo>
                <a:lnTo>
                  <a:pt x="344932" y="80048"/>
                </a:lnTo>
                <a:lnTo>
                  <a:pt x="345059" y="55029"/>
                </a:lnTo>
                <a:close/>
              </a:path>
              <a:path w="381634" h="134620">
                <a:moveTo>
                  <a:pt x="352416" y="55029"/>
                </a:moveTo>
                <a:lnTo>
                  <a:pt x="345059" y="55029"/>
                </a:lnTo>
                <a:lnTo>
                  <a:pt x="344932" y="80048"/>
                </a:lnTo>
                <a:lnTo>
                  <a:pt x="352306" y="80048"/>
                </a:lnTo>
                <a:lnTo>
                  <a:pt x="352416" y="55029"/>
                </a:lnTo>
                <a:close/>
              </a:path>
              <a:path w="381634" h="134620">
                <a:moveTo>
                  <a:pt x="298810" y="52863"/>
                </a:moveTo>
                <a:lnTo>
                  <a:pt x="323570" y="67457"/>
                </a:lnTo>
                <a:lnTo>
                  <a:pt x="345059" y="55029"/>
                </a:lnTo>
                <a:lnTo>
                  <a:pt x="352416" y="55029"/>
                </a:lnTo>
                <a:lnTo>
                  <a:pt x="352425" y="53086"/>
                </a:lnTo>
                <a:lnTo>
                  <a:pt x="298810" y="52863"/>
                </a:lnTo>
                <a:close/>
              </a:path>
            </a:pathLst>
          </a:custGeom>
          <a:solidFill>
            <a:srgbClr val="000000"/>
          </a:solidFill>
        </p:spPr>
        <p:txBody>
          <a:bodyPr wrap="square" lIns="0" tIns="0" rIns="0" bIns="0" rtlCol="0"/>
          <a:lstStyle/>
          <a:p>
            <a:endParaRPr/>
          </a:p>
        </p:txBody>
      </p:sp>
      <p:sp>
        <p:nvSpPr>
          <p:cNvPr id="46" name="object 46"/>
          <p:cNvSpPr txBox="1">
            <a:spLocks noGrp="1"/>
          </p:cNvSpPr>
          <p:nvPr>
            <p:ph type="sldNum" sz="quarter" idx="4294967295"/>
          </p:nvPr>
        </p:nvSpPr>
        <p:spPr>
          <a:xfrm>
            <a:off x="9937751" y="6470120"/>
            <a:ext cx="5778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38</a:t>
            </a:fld>
            <a:endParaRPr spc="-40" dirty="0"/>
          </a:p>
        </p:txBody>
      </p:sp>
    </p:spTree>
    <p:extLst>
      <p:ext uri="{BB962C8B-B14F-4D97-AF65-F5344CB8AC3E}">
        <p14:creationId xmlns:p14="http://schemas.microsoft.com/office/powerpoint/2010/main" val="464146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50" dirty="0">
                <a:latin typeface="Times New Roman"/>
                <a:cs typeface="Times New Roman"/>
              </a:rPr>
              <a:t>h</a:t>
            </a:r>
            <a:r>
              <a:rPr sz="4200" spc="-50" dirty="0">
                <a:latin typeface="Arial"/>
                <a:cs typeface="Arial"/>
              </a:rPr>
              <a:t>ợ</a:t>
            </a:r>
            <a:r>
              <a:rPr sz="4200" spc="-50" dirty="0">
                <a:latin typeface="Times New Roman"/>
                <a:cs typeface="Times New Roman"/>
              </a:rPr>
              <a:t>p </a:t>
            </a:r>
            <a:r>
              <a:rPr sz="4200" spc="-40" dirty="0">
                <a:latin typeface="Times New Roman"/>
                <a:cs typeface="Times New Roman"/>
              </a:rPr>
              <a:t>nh</a:t>
            </a:r>
            <a:r>
              <a:rPr sz="4200" spc="-40" dirty="0">
                <a:latin typeface="Arial"/>
                <a:cs typeface="Arial"/>
              </a:rPr>
              <a:t>ấ</a:t>
            </a:r>
            <a:r>
              <a:rPr sz="4200" spc="-40" dirty="0">
                <a:latin typeface="Times New Roman"/>
                <a:cs typeface="Times New Roman"/>
              </a:rPr>
              <a:t>t </a:t>
            </a:r>
            <a:r>
              <a:rPr sz="4200" spc="-145" dirty="0">
                <a:latin typeface="Times New Roman"/>
                <a:cs typeface="Times New Roman"/>
              </a:rPr>
              <a:t>và</a:t>
            </a:r>
            <a:r>
              <a:rPr sz="4200" spc="145" dirty="0">
                <a:latin typeface="Times New Roman"/>
                <a:cs typeface="Times New Roman"/>
              </a:rPr>
              <a:t> </a:t>
            </a:r>
            <a:r>
              <a:rPr sz="4200" spc="-160" dirty="0">
                <a:latin typeface="Times New Roman"/>
                <a:cs typeface="Times New Roman"/>
              </a:rPr>
              <a:t>UML</a:t>
            </a:r>
            <a:endParaRPr sz="4200">
              <a:latin typeface="Times New Roman"/>
              <a:cs typeface="Times New Roman"/>
            </a:endParaRPr>
          </a:p>
        </p:txBody>
      </p:sp>
      <p:sp>
        <p:nvSpPr>
          <p:cNvPr id="4" name="object 4"/>
          <p:cNvSpPr/>
          <p:nvPr/>
        </p:nvSpPr>
        <p:spPr>
          <a:xfrm>
            <a:off x="2483803" y="2739974"/>
            <a:ext cx="7369111" cy="2371669"/>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sldNum" sz="quarter" idx="4294967295"/>
          </p:nvPr>
        </p:nvSpPr>
        <p:spPr>
          <a:xfrm>
            <a:off x="10135361" y="6172200"/>
            <a:ext cx="68503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39</a:t>
            </a:fld>
            <a:endParaRPr spc="-40" dirty="0"/>
          </a:p>
        </p:txBody>
      </p:sp>
    </p:spTree>
    <p:extLst>
      <p:ext uri="{BB962C8B-B14F-4D97-AF65-F5344CB8AC3E}">
        <p14:creationId xmlns:p14="http://schemas.microsoft.com/office/powerpoint/2010/main" val="92126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sz="4200" spc="125" dirty="0">
                <a:latin typeface="Times New Roman"/>
                <a:cs typeface="Times New Roman"/>
              </a:rPr>
              <a:t>Đ</a:t>
            </a:r>
            <a:r>
              <a:rPr sz="4200" spc="125" dirty="0">
                <a:latin typeface="Arial"/>
                <a:cs typeface="Arial"/>
              </a:rPr>
              <a:t>ị</a:t>
            </a:r>
            <a:r>
              <a:rPr sz="4200" spc="125" dirty="0">
                <a:latin typeface="Times New Roman"/>
                <a:cs typeface="Times New Roman"/>
              </a:rPr>
              <a:t>nh </a:t>
            </a:r>
            <a:r>
              <a:rPr sz="4200" spc="-105" dirty="0">
                <a:latin typeface="Times New Roman"/>
                <a:cs typeface="Times New Roman"/>
              </a:rPr>
              <a:t>nghĩa </a:t>
            </a:r>
            <a:r>
              <a:rPr sz="4200" spc="-150" dirty="0">
                <a:latin typeface="Times New Roman"/>
                <a:cs typeface="Times New Roman"/>
              </a:rPr>
              <a:t>quy </a:t>
            </a:r>
            <a:r>
              <a:rPr sz="4200" spc="-10" dirty="0">
                <a:latin typeface="Times New Roman"/>
                <a:cs typeface="Times New Roman"/>
              </a:rPr>
              <a:t>trình</a:t>
            </a:r>
            <a:r>
              <a:rPr sz="4200" spc="70" dirty="0">
                <a:latin typeface="Times New Roman"/>
                <a:cs typeface="Times New Roman"/>
              </a:rPr>
              <a:t> </a:t>
            </a:r>
            <a:r>
              <a:rPr sz="4200" spc="-45" dirty="0">
                <a:latin typeface="Times New Roman"/>
                <a:cs typeface="Times New Roman"/>
              </a:rPr>
              <a:t>PTPM</a:t>
            </a:r>
            <a:endParaRPr sz="4200">
              <a:latin typeface="Times New Roman"/>
              <a:cs typeface="Times New Roman"/>
            </a:endParaRPr>
          </a:p>
        </p:txBody>
      </p:sp>
      <p:sp>
        <p:nvSpPr>
          <p:cNvPr id="3" name="object 3"/>
          <p:cNvSpPr txBox="1"/>
          <p:nvPr/>
        </p:nvSpPr>
        <p:spPr>
          <a:xfrm>
            <a:off x="2059940" y="1553229"/>
            <a:ext cx="8064500" cy="2261517"/>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sz="2400" dirty="0">
                <a:latin typeface="Arial"/>
                <a:cs typeface="Arial"/>
              </a:rPr>
              <a:t>Quy trình PTPM (Software </a:t>
            </a:r>
            <a:r>
              <a:rPr sz="2400" spc="-5" dirty="0">
                <a:latin typeface="Arial"/>
                <a:cs typeface="Arial"/>
              </a:rPr>
              <a:t>development</a:t>
            </a:r>
            <a:r>
              <a:rPr sz="2400" spc="25" dirty="0">
                <a:latin typeface="Arial"/>
                <a:cs typeface="Arial"/>
              </a:rPr>
              <a:t> </a:t>
            </a:r>
            <a:r>
              <a:rPr sz="2400" spc="-5" dirty="0">
                <a:latin typeface="Arial"/>
                <a:cs typeface="Arial"/>
              </a:rPr>
              <a:t>process)</a:t>
            </a:r>
            <a:endParaRPr sz="2400" dirty="0">
              <a:latin typeface="Arial"/>
              <a:cs typeface="Arial"/>
            </a:endParaRPr>
          </a:p>
          <a:p>
            <a:pPr marL="683260" marR="359410" lvl="1" indent="-327025">
              <a:spcBef>
                <a:spcPts val="480"/>
              </a:spcBef>
              <a:buClr>
                <a:srgbClr val="3A812E"/>
              </a:buClr>
              <a:buSzPct val="60000"/>
              <a:buFont typeface="Wingdings"/>
              <a:buChar char=""/>
              <a:tabLst>
                <a:tab pos="683260" algn="l"/>
                <a:tab pos="683895" algn="l"/>
              </a:tabLst>
            </a:pPr>
            <a:r>
              <a:rPr sz="2000" dirty="0">
                <a:latin typeface="Arial"/>
                <a:cs typeface="Arial"/>
              </a:rPr>
              <a:t>Một tập có cấu trúc (có trật tự) các </a:t>
            </a:r>
            <a:r>
              <a:rPr sz="2000" spc="-5" dirty="0">
                <a:latin typeface="Arial"/>
                <a:cs typeface="Arial"/>
              </a:rPr>
              <a:t>hoạt động </a:t>
            </a:r>
            <a:r>
              <a:rPr sz="2000" dirty="0">
                <a:latin typeface="Arial"/>
                <a:cs typeface="Arial"/>
              </a:rPr>
              <a:t>cần thiết </a:t>
            </a:r>
            <a:r>
              <a:rPr sz="2000" spc="-5" dirty="0">
                <a:latin typeface="Arial"/>
                <a:cs typeface="Arial"/>
              </a:rPr>
              <a:t>để</a:t>
            </a:r>
            <a:r>
              <a:rPr sz="2000" spc="-275" dirty="0">
                <a:latin typeface="Arial"/>
                <a:cs typeface="Arial"/>
              </a:rPr>
              <a:t> </a:t>
            </a:r>
            <a:r>
              <a:rPr sz="2000" spc="-5" dirty="0">
                <a:latin typeface="Arial"/>
                <a:cs typeface="Arial"/>
              </a:rPr>
              <a:t>phát  </a:t>
            </a:r>
            <a:r>
              <a:rPr sz="2000" dirty="0">
                <a:latin typeface="Arial"/>
                <a:cs typeface="Arial"/>
              </a:rPr>
              <a:t>triển một </a:t>
            </a:r>
            <a:r>
              <a:rPr sz="2000" spc="-5" dirty="0">
                <a:latin typeface="Arial"/>
                <a:cs typeface="Arial"/>
              </a:rPr>
              <a:t>hệ </a:t>
            </a:r>
            <a:r>
              <a:rPr sz="2000" dirty="0">
                <a:latin typeface="Arial"/>
                <a:cs typeface="Arial"/>
              </a:rPr>
              <a:t>thống </a:t>
            </a:r>
            <a:r>
              <a:rPr sz="2000" spc="-5" dirty="0">
                <a:latin typeface="Arial"/>
                <a:cs typeface="Arial"/>
              </a:rPr>
              <a:t>phần</a:t>
            </a:r>
            <a:r>
              <a:rPr sz="2000" spc="-100" dirty="0">
                <a:latin typeface="Arial"/>
                <a:cs typeface="Arial"/>
              </a:rPr>
              <a:t> </a:t>
            </a:r>
            <a:r>
              <a:rPr sz="2000" dirty="0">
                <a:latin typeface="Arial"/>
                <a:cs typeface="Arial"/>
              </a:rPr>
              <a:t>mềm</a:t>
            </a:r>
          </a:p>
          <a:p>
            <a:pPr marL="355600" indent="-342900">
              <a:spcBef>
                <a:spcPts val="575"/>
              </a:spcBef>
              <a:buClr>
                <a:srgbClr val="CC9900"/>
              </a:buClr>
              <a:buSzPct val="64583"/>
              <a:buFont typeface="Wingdings"/>
              <a:buChar char="◼"/>
              <a:tabLst>
                <a:tab pos="354965" algn="l"/>
                <a:tab pos="355600" algn="l"/>
              </a:tabLst>
            </a:pPr>
            <a:r>
              <a:rPr sz="2400" spc="-5" dirty="0">
                <a:latin typeface="Arial"/>
                <a:cs typeface="Arial"/>
              </a:rPr>
              <a:t>Có nhiều quy </a:t>
            </a:r>
            <a:r>
              <a:rPr sz="2400" dirty="0">
                <a:latin typeface="Arial"/>
                <a:cs typeface="Arial"/>
              </a:rPr>
              <a:t>trình</a:t>
            </a:r>
            <a:r>
              <a:rPr sz="2400" spc="20" dirty="0">
                <a:latin typeface="Arial"/>
                <a:cs typeface="Arial"/>
              </a:rPr>
              <a:t> </a:t>
            </a:r>
            <a:r>
              <a:rPr sz="2400" spc="-5" dirty="0">
                <a:latin typeface="Arial"/>
                <a:cs typeface="Arial"/>
              </a:rPr>
              <a:t>PTPM</a:t>
            </a:r>
            <a:endParaRPr sz="2400" dirty="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spc="-5" dirty="0" err="1" smtClean="0">
                <a:latin typeface="Arial"/>
                <a:cs typeface="Arial"/>
              </a:rPr>
              <a:t>Không</a:t>
            </a:r>
            <a:r>
              <a:rPr sz="2000" spc="-5" dirty="0" smtClean="0">
                <a:latin typeface="Arial"/>
                <a:cs typeface="Arial"/>
              </a:rPr>
              <a:t> </a:t>
            </a:r>
            <a:r>
              <a:rPr sz="2000" dirty="0">
                <a:latin typeface="Arial"/>
                <a:cs typeface="Arial"/>
              </a:rPr>
              <a:t>tồn tại </a:t>
            </a:r>
            <a:r>
              <a:rPr sz="2000" spc="-5" dirty="0">
                <a:latin typeface="Arial"/>
                <a:cs typeface="Arial"/>
              </a:rPr>
              <a:t>một </a:t>
            </a:r>
            <a:r>
              <a:rPr sz="2000" dirty="0">
                <a:latin typeface="Arial"/>
                <a:cs typeface="Arial"/>
              </a:rPr>
              <a:t>quy </a:t>
            </a:r>
            <a:r>
              <a:rPr sz="2000" spc="-5" dirty="0">
                <a:latin typeface="Arial"/>
                <a:cs typeface="Arial"/>
              </a:rPr>
              <a:t>trình PTPM lý tưởng </a:t>
            </a:r>
            <a:r>
              <a:rPr sz="2000" dirty="0">
                <a:latin typeface="Arial"/>
                <a:cs typeface="Arial"/>
              </a:rPr>
              <a:t>duy </a:t>
            </a:r>
            <a:r>
              <a:rPr sz="2000" spc="-5" dirty="0">
                <a:latin typeface="Arial"/>
                <a:cs typeface="Arial"/>
              </a:rPr>
              <a:t>nhất </a:t>
            </a:r>
            <a:r>
              <a:rPr sz="2000" dirty="0">
                <a:latin typeface="Arial"/>
                <a:cs typeface="Arial"/>
              </a:rPr>
              <a:t>phù hợp</a:t>
            </a:r>
            <a:r>
              <a:rPr sz="2000" spc="-140" dirty="0">
                <a:latin typeface="Arial"/>
                <a:cs typeface="Arial"/>
              </a:rPr>
              <a:t> </a:t>
            </a:r>
            <a:r>
              <a:rPr sz="2000" dirty="0">
                <a:latin typeface="Arial"/>
                <a:cs typeface="Arial"/>
              </a:rPr>
              <a:t>cho</a:t>
            </a:r>
          </a:p>
          <a:p>
            <a:pPr marL="683260">
              <a:spcBef>
                <a:spcPts val="5"/>
              </a:spcBef>
            </a:pPr>
            <a:r>
              <a:rPr sz="2000" dirty="0">
                <a:latin typeface="Arial"/>
                <a:cs typeface="Arial"/>
              </a:rPr>
              <a:t>mọi </a:t>
            </a:r>
            <a:r>
              <a:rPr sz="2000" spc="-5" dirty="0">
                <a:latin typeface="Arial"/>
                <a:cs typeface="Arial"/>
              </a:rPr>
              <a:t>bài </a:t>
            </a:r>
            <a:r>
              <a:rPr sz="2000" dirty="0">
                <a:latin typeface="Arial"/>
                <a:cs typeface="Arial"/>
              </a:rPr>
              <a:t>toán, yêu cầu thực</a:t>
            </a:r>
            <a:r>
              <a:rPr sz="2000" spc="-105" dirty="0">
                <a:latin typeface="Arial"/>
                <a:cs typeface="Arial"/>
              </a:rPr>
              <a:t> </a:t>
            </a:r>
            <a:r>
              <a:rPr sz="2000" dirty="0">
                <a:latin typeface="Arial"/>
                <a:cs typeface="Arial"/>
              </a:rPr>
              <a:t>tế</a:t>
            </a: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4</a:t>
            </a:fld>
            <a:endParaRPr spc="-40" dirty="0"/>
          </a:p>
        </p:txBody>
      </p:sp>
    </p:spTree>
    <p:extLst>
      <p:ext uri="{BB962C8B-B14F-4D97-AF65-F5344CB8AC3E}">
        <p14:creationId xmlns:p14="http://schemas.microsoft.com/office/powerpoint/2010/main" val="33198499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50" dirty="0">
                <a:latin typeface="Times New Roman"/>
                <a:cs typeface="Times New Roman"/>
              </a:rPr>
              <a:t>h</a:t>
            </a:r>
            <a:r>
              <a:rPr sz="4200" spc="-50" dirty="0">
                <a:latin typeface="Arial"/>
                <a:cs typeface="Arial"/>
              </a:rPr>
              <a:t>ợ</a:t>
            </a:r>
            <a:r>
              <a:rPr sz="4200" spc="-50" dirty="0">
                <a:latin typeface="Times New Roman"/>
                <a:cs typeface="Times New Roman"/>
              </a:rPr>
              <a:t>p </a:t>
            </a:r>
            <a:r>
              <a:rPr sz="4200" spc="-40" dirty="0">
                <a:latin typeface="Times New Roman"/>
                <a:cs typeface="Times New Roman"/>
              </a:rPr>
              <a:t>nh</a:t>
            </a:r>
            <a:r>
              <a:rPr sz="4200" spc="-40" dirty="0">
                <a:latin typeface="Arial"/>
                <a:cs typeface="Arial"/>
              </a:rPr>
              <a:t>ấ</a:t>
            </a:r>
            <a:r>
              <a:rPr sz="4200" spc="-40" dirty="0">
                <a:latin typeface="Times New Roman"/>
                <a:cs typeface="Times New Roman"/>
              </a:rPr>
              <a:t>t </a:t>
            </a:r>
            <a:r>
              <a:rPr sz="4200" spc="-145" dirty="0">
                <a:latin typeface="Times New Roman"/>
                <a:cs typeface="Times New Roman"/>
              </a:rPr>
              <a:t>và</a:t>
            </a:r>
            <a:r>
              <a:rPr sz="4200" spc="145" dirty="0">
                <a:latin typeface="Times New Roman"/>
                <a:cs typeface="Times New Roman"/>
              </a:rPr>
              <a:t> </a:t>
            </a:r>
            <a:r>
              <a:rPr sz="4200" spc="-160" dirty="0">
                <a:latin typeface="Times New Roman"/>
                <a:cs typeface="Times New Roman"/>
              </a:rPr>
              <a:t>UML</a:t>
            </a:r>
            <a:endParaRPr sz="4200">
              <a:latin typeface="Times New Roman"/>
              <a:cs typeface="Times New Roman"/>
            </a:endParaRPr>
          </a:p>
        </p:txBody>
      </p:sp>
      <p:sp>
        <p:nvSpPr>
          <p:cNvPr id="9" name="object 9"/>
          <p:cNvSpPr txBox="1">
            <a:spLocks noGrp="1"/>
          </p:cNvSpPr>
          <p:nvPr>
            <p:ph type="sldNum" sz="quarter" idx="4294967295"/>
          </p:nvPr>
        </p:nvSpPr>
        <p:spPr>
          <a:xfrm>
            <a:off x="10135361" y="6172200"/>
            <a:ext cx="68503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40</a:t>
            </a:fld>
            <a:endParaRPr spc="-40" dirty="0"/>
          </a:p>
        </p:txBody>
      </p:sp>
      <p:pic>
        <p:nvPicPr>
          <p:cNvPr id="3" name="Picture 2"/>
          <p:cNvPicPr>
            <a:picLocks noChangeAspect="1"/>
          </p:cNvPicPr>
          <p:nvPr/>
        </p:nvPicPr>
        <p:blipFill>
          <a:blip r:embed="rId2"/>
          <a:stretch>
            <a:fillRect/>
          </a:stretch>
        </p:blipFill>
        <p:spPr>
          <a:xfrm>
            <a:off x="2483224" y="1219200"/>
            <a:ext cx="7620761" cy="5332490"/>
          </a:xfrm>
          <a:prstGeom prst="rect">
            <a:avLst/>
          </a:prstGeom>
        </p:spPr>
      </p:pic>
    </p:spTree>
    <p:extLst>
      <p:ext uri="{BB962C8B-B14F-4D97-AF65-F5344CB8AC3E}">
        <p14:creationId xmlns:p14="http://schemas.microsoft.com/office/powerpoint/2010/main" val="2271913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25840"/>
          </a:xfrm>
          <a:prstGeom prst="rect">
            <a:avLst/>
          </a:prstGeom>
          <a:ln w="19811">
            <a:solidFill>
              <a:srgbClr val="CC9900"/>
            </a:solidFill>
          </a:ln>
        </p:spPr>
        <p:txBody>
          <a:bodyPr vert="horz" wrap="square" lIns="0" tIns="78740" rIns="0" bIns="0" rtlCol="0" anchor="t">
            <a:spAutoFit/>
          </a:bodyPr>
          <a:lstStyle/>
          <a:p>
            <a:pPr marL="166370">
              <a:spcBef>
                <a:spcPts val="620"/>
              </a:spcBef>
              <a:tabLst>
                <a:tab pos="1194435" algn="l"/>
              </a:tabLst>
            </a:pPr>
            <a:r>
              <a:rPr sz="4200" spc="-65" dirty="0">
                <a:latin typeface="Times New Roman"/>
                <a:cs typeface="Times New Roman"/>
              </a:rPr>
              <a:t>Quy	</a:t>
            </a:r>
            <a:r>
              <a:rPr sz="4200" spc="-15" dirty="0">
                <a:latin typeface="Times New Roman"/>
                <a:cs typeface="Times New Roman"/>
              </a:rPr>
              <a:t>trình</a:t>
            </a:r>
            <a:r>
              <a:rPr sz="4200" spc="-10" dirty="0">
                <a:latin typeface="Times New Roman"/>
                <a:cs typeface="Times New Roman"/>
              </a:rPr>
              <a:t> </a:t>
            </a:r>
            <a:r>
              <a:rPr sz="4200" spc="-70" dirty="0">
                <a:latin typeface="Times New Roman"/>
                <a:cs typeface="Times New Roman"/>
              </a:rPr>
              <a:t>RUP</a:t>
            </a:r>
            <a:endParaRPr sz="4200">
              <a:latin typeface="Times New Roman"/>
              <a:cs typeface="Times New Roman"/>
            </a:endParaRPr>
          </a:p>
        </p:txBody>
      </p:sp>
      <p:sp>
        <p:nvSpPr>
          <p:cNvPr id="3" name="object 3"/>
          <p:cNvSpPr txBox="1"/>
          <p:nvPr/>
        </p:nvSpPr>
        <p:spPr>
          <a:xfrm>
            <a:off x="2059941" y="1623187"/>
            <a:ext cx="7764145" cy="2590453"/>
          </a:xfrm>
          <a:prstGeom prst="rect">
            <a:avLst/>
          </a:prstGeom>
        </p:spPr>
        <p:txBody>
          <a:bodyPr vert="horz" wrap="square" lIns="0" tIns="12700" rIns="0" bIns="0" rtlCol="0">
            <a:spAutoFit/>
          </a:bodyPr>
          <a:lstStyle/>
          <a:p>
            <a:pPr marL="12700" marR="5080">
              <a:spcBef>
                <a:spcPts val="100"/>
              </a:spcBef>
            </a:pPr>
            <a:r>
              <a:rPr sz="3000" dirty="0">
                <a:latin typeface="Arial"/>
                <a:cs typeface="Arial"/>
              </a:rPr>
              <a:t>RUP </a:t>
            </a:r>
            <a:r>
              <a:rPr sz="3000" spc="-5" dirty="0">
                <a:latin typeface="Arial"/>
                <a:cs typeface="Arial"/>
              </a:rPr>
              <a:t>(Rational </a:t>
            </a:r>
            <a:r>
              <a:rPr sz="3000" dirty="0">
                <a:latin typeface="Arial"/>
                <a:cs typeface="Arial"/>
              </a:rPr>
              <a:t>Unified Process) là một </a:t>
            </a:r>
            <a:r>
              <a:rPr sz="3000" spc="-5" dirty="0">
                <a:latin typeface="Arial"/>
                <a:cs typeface="Arial"/>
              </a:rPr>
              <a:t>quy  trình mô hình hóa </a:t>
            </a:r>
            <a:r>
              <a:rPr sz="3000" dirty="0" err="1">
                <a:latin typeface="Arial"/>
                <a:cs typeface="Arial"/>
              </a:rPr>
              <a:t>với</a:t>
            </a:r>
            <a:r>
              <a:rPr sz="3000" dirty="0">
                <a:latin typeface="Arial"/>
                <a:cs typeface="Arial"/>
              </a:rPr>
              <a:t> </a:t>
            </a:r>
            <a:r>
              <a:rPr sz="3000" dirty="0" smtClean="0">
                <a:latin typeface="Arial"/>
                <a:cs typeface="Arial"/>
              </a:rPr>
              <a:t>UML</a:t>
            </a:r>
            <a:r>
              <a:rPr lang="en-US" sz="3000" dirty="0" smtClean="0">
                <a:latin typeface="Arial"/>
                <a:cs typeface="Arial"/>
              </a:rPr>
              <a:t>:</a:t>
            </a:r>
            <a:endParaRPr sz="3000" dirty="0">
              <a:latin typeface="Arial"/>
              <a:cs typeface="Arial"/>
            </a:endParaRPr>
          </a:p>
          <a:p>
            <a:pPr marL="355600" indent="-342900">
              <a:spcBef>
                <a:spcPts val="720"/>
              </a:spcBef>
              <a:buClr>
                <a:srgbClr val="CC9900"/>
              </a:buClr>
              <a:buSzPct val="65000"/>
              <a:buFont typeface="Wingdings"/>
              <a:buChar char="◼"/>
              <a:tabLst>
                <a:tab pos="354965" algn="l"/>
                <a:tab pos="355600" algn="l"/>
              </a:tabLst>
            </a:pPr>
            <a:r>
              <a:rPr sz="3000" dirty="0">
                <a:latin typeface="Arial"/>
                <a:cs typeface="Arial"/>
              </a:rPr>
              <a:t>Các </a:t>
            </a:r>
            <a:r>
              <a:rPr sz="3000" spc="-5" dirty="0">
                <a:latin typeface="Arial"/>
                <a:cs typeface="Arial"/>
              </a:rPr>
              <a:t>nguyên </a:t>
            </a:r>
            <a:r>
              <a:rPr sz="3000" dirty="0">
                <a:latin typeface="Arial"/>
                <a:cs typeface="Arial"/>
              </a:rPr>
              <a:t>tắc cơ</a:t>
            </a:r>
            <a:r>
              <a:rPr sz="3000" spc="-45" dirty="0">
                <a:latin typeface="Arial"/>
                <a:cs typeface="Arial"/>
              </a:rPr>
              <a:t> </a:t>
            </a:r>
            <a:r>
              <a:rPr sz="3000" spc="-5" dirty="0">
                <a:latin typeface="Arial"/>
                <a:cs typeface="Arial"/>
              </a:rPr>
              <a:t>bản</a:t>
            </a:r>
            <a:endParaRPr sz="3000" dirty="0">
              <a:latin typeface="Arial"/>
              <a:cs typeface="Arial"/>
            </a:endParaRPr>
          </a:p>
          <a:p>
            <a:pPr marL="355600" indent="-342900">
              <a:spcBef>
                <a:spcPts val="720"/>
              </a:spcBef>
              <a:buClr>
                <a:srgbClr val="CC9900"/>
              </a:buClr>
              <a:buSzPct val="65000"/>
              <a:buFont typeface="Wingdings"/>
              <a:buChar char="◼"/>
              <a:tabLst>
                <a:tab pos="354965" algn="l"/>
                <a:tab pos="355600" algn="l"/>
              </a:tabLst>
            </a:pPr>
            <a:r>
              <a:rPr sz="3000" dirty="0">
                <a:latin typeface="Arial"/>
                <a:cs typeface="Arial"/>
              </a:rPr>
              <a:t>Các giai </a:t>
            </a:r>
            <a:r>
              <a:rPr sz="3000" spc="-5" dirty="0">
                <a:latin typeface="Arial"/>
                <a:cs typeface="Arial"/>
              </a:rPr>
              <a:t>đoạn chính</a:t>
            </a:r>
            <a:r>
              <a:rPr sz="3000" spc="-60" dirty="0">
                <a:latin typeface="Arial"/>
                <a:cs typeface="Arial"/>
              </a:rPr>
              <a:t> </a:t>
            </a:r>
            <a:r>
              <a:rPr sz="3000" spc="-5" dirty="0">
                <a:latin typeface="Arial"/>
                <a:cs typeface="Arial"/>
              </a:rPr>
              <a:t>(phases)</a:t>
            </a:r>
            <a:endParaRPr sz="3000" dirty="0">
              <a:latin typeface="Arial"/>
              <a:cs typeface="Arial"/>
            </a:endParaRPr>
          </a:p>
          <a:p>
            <a:pPr marL="355600" indent="-342900">
              <a:spcBef>
                <a:spcPts val="725"/>
              </a:spcBef>
              <a:buClr>
                <a:srgbClr val="CC9900"/>
              </a:buClr>
              <a:buSzPct val="65000"/>
              <a:buFont typeface="Wingdings"/>
              <a:buChar char="◼"/>
              <a:tabLst>
                <a:tab pos="354965" algn="l"/>
                <a:tab pos="355600" algn="l"/>
              </a:tabLst>
            </a:pPr>
            <a:r>
              <a:rPr sz="3000" dirty="0">
                <a:latin typeface="Arial"/>
                <a:cs typeface="Arial"/>
              </a:rPr>
              <a:t>Các </a:t>
            </a:r>
            <a:r>
              <a:rPr sz="3000" spc="-5" dirty="0">
                <a:latin typeface="Arial"/>
                <a:cs typeface="Arial"/>
              </a:rPr>
              <a:t>bước chính</a:t>
            </a:r>
            <a:r>
              <a:rPr sz="3000" spc="-30" dirty="0">
                <a:latin typeface="Arial"/>
                <a:cs typeface="Arial"/>
              </a:rPr>
              <a:t> </a:t>
            </a:r>
            <a:r>
              <a:rPr sz="3000" spc="-5" dirty="0">
                <a:latin typeface="Arial"/>
                <a:cs typeface="Arial"/>
              </a:rPr>
              <a:t>(steps)</a:t>
            </a:r>
            <a:endParaRPr sz="3000" dirty="0">
              <a:latin typeface="Arial"/>
              <a:cs typeface="Arial"/>
            </a:endParaRPr>
          </a:p>
        </p:txBody>
      </p:sp>
      <p:sp>
        <p:nvSpPr>
          <p:cNvPr id="8" name="object 8"/>
          <p:cNvSpPr txBox="1">
            <a:spLocks noGrp="1"/>
          </p:cNvSpPr>
          <p:nvPr>
            <p:ph type="sldNum" sz="quarter" idx="4294967295"/>
          </p:nvPr>
        </p:nvSpPr>
        <p:spPr>
          <a:xfrm>
            <a:off x="9920895" y="6299064"/>
            <a:ext cx="518505"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41</a:t>
            </a:fld>
            <a:endParaRPr spc="-40" dirty="0"/>
          </a:p>
        </p:txBody>
      </p:sp>
    </p:spTree>
    <p:extLst>
      <p:ext uri="{BB962C8B-B14F-4D97-AF65-F5344CB8AC3E}">
        <p14:creationId xmlns:p14="http://schemas.microsoft.com/office/powerpoint/2010/main" val="1932613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40" dirty="0">
                <a:latin typeface="Times New Roman"/>
                <a:cs typeface="Times New Roman"/>
              </a:rPr>
              <a:t>Các </a:t>
            </a:r>
            <a:r>
              <a:rPr sz="4200" spc="-114" dirty="0">
                <a:latin typeface="Times New Roman"/>
                <a:cs typeface="Times New Roman"/>
              </a:rPr>
              <a:t>nguyên </a:t>
            </a:r>
            <a:r>
              <a:rPr sz="4200" spc="-110" dirty="0">
                <a:latin typeface="Times New Roman"/>
                <a:cs typeface="Times New Roman"/>
              </a:rPr>
              <a:t>t</a:t>
            </a:r>
            <a:r>
              <a:rPr sz="4200" spc="-110" dirty="0">
                <a:latin typeface="Arial"/>
                <a:cs typeface="Arial"/>
              </a:rPr>
              <a:t>ắ</a:t>
            </a:r>
            <a:r>
              <a:rPr sz="4200" spc="-110" dirty="0">
                <a:latin typeface="Times New Roman"/>
                <a:cs typeface="Times New Roman"/>
              </a:rPr>
              <a:t>c </a:t>
            </a:r>
            <a:r>
              <a:rPr sz="4200" spc="-175" dirty="0">
                <a:latin typeface="Times New Roman"/>
                <a:cs typeface="Times New Roman"/>
              </a:rPr>
              <a:t>c</a:t>
            </a:r>
            <a:r>
              <a:rPr sz="4200" spc="-175" dirty="0">
                <a:latin typeface="Arial"/>
                <a:cs typeface="Arial"/>
              </a:rPr>
              <a:t>ơ </a:t>
            </a:r>
            <a:r>
              <a:rPr sz="4200" spc="-70" dirty="0">
                <a:latin typeface="Times New Roman"/>
                <a:cs typeface="Times New Roman"/>
              </a:rPr>
              <a:t>b</a:t>
            </a:r>
            <a:r>
              <a:rPr sz="4200" spc="-70" dirty="0">
                <a:latin typeface="Arial"/>
                <a:cs typeface="Arial"/>
              </a:rPr>
              <a:t>ả</a:t>
            </a:r>
            <a:r>
              <a:rPr sz="4200" spc="-70" dirty="0">
                <a:latin typeface="Times New Roman"/>
                <a:cs typeface="Times New Roman"/>
              </a:rPr>
              <a:t>n</a:t>
            </a:r>
            <a:r>
              <a:rPr sz="4200" spc="365" dirty="0">
                <a:latin typeface="Times New Roman"/>
                <a:cs typeface="Times New Roman"/>
              </a:rPr>
              <a:t> </a:t>
            </a:r>
            <a:r>
              <a:rPr sz="4200" spc="-165" dirty="0">
                <a:latin typeface="Times New Roman"/>
                <a:cs typeface="Times New Roman"/>
              </a:rPr>
              <a:t>(1)</a:t>
            </a:r>
            <a:endParaRPr sz="4200">
              <a:latin typeface="Times New Roman"/>
              <a:cs typeface="Times New Roman"/>
            </a:endParaRPr>
          </a:p>
        </p:txBody>
      </p:sp>
      <p:sp>
        <p:nvSpPr>
          <p:cNvPr id="3" name="object 3"/>
          <p:cNvSpPr txBox="1"/>
          <p:nvPr/>
        </p:nvSpPr>
        <p:spPr>
          <a:xfrm>
            <a:off x="2082927" y="1600200"/>
            <a:ext cx="8052434" cy="4533933"/>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sz="2400" spc="-5" dirty="0">
                <a:latin typeface="Arial"/>
                <a:cs typeface="Arial"/>
              </a:rPr>
              <a:t>Lặp </a:t>
            </a:r>
            <a:r>
              <a:rPr sz="2400" dirty="0">
                <a:latin typeface="Arial"/>
                <a:cs typeface="Arial"/>
              </a:rPr>
              <a:t>và tăng</a:t>
            </a:r>
            <a:r>
              <a:rPr sz="2400" spc="25" dirty="0">
                <a:latin typeface="Arial"/>
                <a:cs typeface="Arial"/>
              </a:rPr>
              <a:t> </a:t>
            </a:r>
            <a:r>
              <a:rPr sz="2400" spc="-5" dirty="0">
                <a:latin typeface="Arial"/>
                <a:cs typeface="Arial"/>
              </a:rPr>
              <a:t>trưởng</a:t>
            </a:r>
            <a:endParaRPr sz="2400">
              <a:latin typeface="Arial"/>
              <a:cs typeface="Arial"/>
            </a:endParaRPr>
          </a:p>
          <a:p>
            <a:pPr marL="683260" marR="699135" lvl="1" indent="-327025">
              <a:spcBef>
                <a:spcPts val="575"/>
              </a:spcBef>
              <a:buClr>
                <a:srgbClr val="3A812E"/>
              </a:buClr>
              <a:buSzPct val="60416"/>
              <a:buFont typeface="Wingdings"/>
              <a:buChar char=""/>
              <a:tabLst>
                <a:tab pos="683260" algn="l"/>
                <a:tab pos="683895" algn="l"/>
              </a:tabLst>
            </a:pPr>
            <a:r>
              <a:rPr sz="2400" spc="-5" dirty="0">
                <a:latin typeface="Arial"/>
                <a:cs typeface="Arial"/>
              </a:rPr>
              <a:t>Dự án được </a:t>
            </a:r>
            <a:r>
              <a:rPr sz="2400" dirty="0">
                <a:latin typeface="Arial"/>
                <a:cs typeface="Arial"/>
              </a:rPr>
              <a:t>chia thành </a:t>
            </a:r>
            <a:r>
              <a:rPr sz="2400" spc="-5" dirty="0">
                <a:latin typeface="Arial"/>
                <a:cs typeface="Arial"/>
              </a:rPr>
              <a:t>những </a:t>
            </a:r>
            <a:r>
              <a:rPr sz="2400" dirty="0">
                <a:latin typeface="Arial"/>
                <a:cs typeface="Arial"/>
              </a:rPr>
              <a:t>vòng </a:t>
            </a:r>
            <a:r>
              <a:rPr sz="2400" spc="-5" dirty="0">
                <a:latin typeface="Arial"/>
                <a:cs typeface="Arial"/>
              </a:rPr>
              <a:t>lặp hoặc giai  đoạn ngắn để dễ dàng kiểm</a:t>
            </a:r>
            <a:r>
              <a:rPr sz="2400" spc="35" dirty="0">
                <a:latin typeface="Arial"/>
                <a:cs typeface="Arial"/>
              </a:rPr>
              <a:t> </a:t>
            </a:r>
            <a:r>
              <a:rPr sz="2400" dirty="0">
                <a:latin typeface="Arial"/>
                <a:cs typeface="Arial"/>
              </a:rPr>
              <a:t>soát</a:t>
            </a:r>
            <a:endParaRPr sz="2400">
              <a:latin typeface="Arial"/>
              <a:cs typeface="Arial"/>
            </a:endParaRPr>
          </a:p>
          <a:p>
            <a:pPr marL="683260" marR="241935" lvl="1" indent="-327025">
              <a:spcBef>
                <a:spcPts val="580"/>
              </a:spcBef>
              <a:buClr>
                <a:srgbClr val="3A812E"/>
              </a:buClr>
              <a:buSzPct val="60416"/>
              <a:buFont typeface="Wingdings"/>
              <a:buChar char=""/>
              <a:tabLst>
                <a:tab pos="683260" algn="l"/>
                <a:tab pos="683895" algn="l"/>
              </a:tabLst>
            </a:pPr>
            <a:r>
              <a:rPr sz="2400" spc="-5" dirty="0">
                <a:latin typeface="Arial"/>
                <a:cs typeface="Arial"/>
              </a:rPr>
              <a:t>Cuối </a:t>
            </a:r>
            <a:r>
              <a:rPr sz="2400" dirty="0">
                <a:latin typeface="Arial"/>
                <a:cs typeface="Arial"/>
              </a:rPr>
              <a:t>mỗi vòng </a:t>
            </a:r>
            <a:r>
              <a:rPr sz="2400" spc="-5" dirty="0">
                <a:latin typeface="Arial"/>
                <a:cs typeface="Arial"/>
              </a:rPr>
              <a:t>lặp, phần </a:t>
            </a:r>
            <a:r>
              <a:rPr sz="2400" dirty="0">
                <a:latin typeface="Arial"/>
                <a:cs typeface="Arial"/>
              </a:rPr>
              <a:t>thi </a:t>
            </a:r>
            <a:r>
              <a:rPr sz="2400" spc="-5" dirty="0">
                <a:latin typeface="Arial"/>
                <a:cs typeface="Arial"/>
              </a:rPr>
              <a:t>hành được </a:t>
            </a:r>
            <a:r>
              <a:rPr sz="2400" dirty="0">
                <a:latin typeface="Arial"/>
                <a:cs typeface="Arial"/>
              </a:rPr>
              <a:t>của </a:t>
            </a:r>
            <a:r>
              <a:rPr sz="2400" spc="-5" dirty="0">
                <a:latin typeface="Arial"/>
                <a:cs typeface="Arial"/>
              </a:rPr>
              <a:t>hệ </a:t>
            </a:r>
            <a:r>
              <a:rPr sz="2400" dirty="0">
                <a:latin typeface="Arial"/>
                <a:cs typeface="Arial"/>
              </a:rPr>
              <a:t>thống  </a:t>
            </a:r>
            <a:r>
              <a:rPr sz="2400" spc="-5" dirty="0">
                <a:latin typeface="Arial"/>
                <a:cs typeface="Arial"/>
              </a:rPr>
              <a:t>phần </a:t>
            </a:r>
            <a:r>
              <a:rPr sz="2400" dirty="0">
                <a:latin typeface="Arial"/>
                <a:cs typeface="Arial"/>
              </a:rPr>
              <a:t>mềm </a:t>
            </a:r>
            <a:r>
              <a:rPr sz="2400" spc="-5" dirty="0">
                <a:latin typeface="Arial"/>
                <a:cs typeface="Arial"/>
              </a:rPr>
              <a:t>được </a:t>
            </a:r>
            <a:r>
              <a:rPr sz="2400" dirty="0">
                <a:latin typeface="Arial"/>
                <a:cs typeface="Arial"/>
              </a:rPr>
              <a:t>sản sinh theo cách </a:t>
            </a:r>
            <a:r>
              <a:rPr sz="2400" spc="-5" dirty="0">
                <a:latin typeface="Arial"/>
                <a:cs typeface="Arial"/>
              </a:rPr>
              <a:t>thêm </a:t>
            </a:r>
            <a:r>
              <a:rPr sz="2400" dirty="0">
                <a:latin typeface="Arial"/>
                <a:cs typeface="Arial"/>
              </a:rPr>
              <a:t>vào </a:t>
            </a:r>
            <a:r>
              <a:rPr sz="2400" spc="-5" dirty="0">
                <a:latin typeface="Arial"/>
                <a:cs typeface="Arial"/>
              </a:rPr>
              <a:t>dần  dần</a:t>
            </a:r>
            <a:endParaRPr sz="2400">
              <a:latin typeface="Arial"/>
              <a:cs typeface="Arial"/>
            </a:endParaRPr>
          </a:p>
          <a:p>
            <a:pPr marL="355600" indent="-342900">
              <a:spcBef>
                <a:spcPts val="580"/>
              </a:spcBef>
              <a:buClr>
                <a:srgbClr val="CC9900"/>
              </a:buClr>
              <a:buSzPct val="64583"/>
              <a:buFont typeface="Wingdings"/>
              <a:buChar char="◼"/>
              <a:tabLst>
                <a:tab pos="354965" algn="l"/>
                <a:tab pos="355600" algn="l"/>
              </a:tabLst>
            </a:pPr>
            <a:r>
              <a:rPr sz="2400" dirty="0">
                <a:latin typeface="Arial"/>
                <a:cs typeface="Arial"/>
              </a:rPr>
              <a:t>Tập trung vào kiến</a:t>
            </a:r>
            <a:r>
              <a:rPr sz="2400" spc="15" dirty="0">
                <a:latin typeface="Arial"/>
                <a:cs typeface="Arial"/>
              </a:rPr>
              <a:t> </a:t>
            </a:r>
            <a:r>
              <a:rPr sz="2400" dirty="0">
                <a:latin typeface="Arial"/>
                <a:cs typeface="Arial"/>
              </a:rPr>
              <a:t>trúc</a:t>
            </a:r>
            <a:endParaRPr sz="2400">
              <a:latin typeface="Arial"/>
              <a:cs typeface="Arial"/>
            </a:endParaRPr>
          </a:p>
          <a:p>
            <a:pPr marL="683260" marR="5080" lvl="1" indent="-327025">
              <a:spcBef>
                <a:spcPts val="575"/>
              </a:spcBef>
              <a:buClr>
                <a:srgbClr val="3A812E"/>
              </a:buClr>
              <a:buSzPct val="60416"/>
              <a:buFont typeface="Wingdings"/>
              <a:buChar char=""/>
              <a:tabLst>
                <a:tab pos="683260" algn="l"/>
                <a:tab pos="683895" algn="l"/>
              </a:tabLst>
            </a:pPr>
            <a:r>
              <a:rPr sz="2400" spc="-5" dirty="0">
                <a:latin typeface="Arial"/>
                <a:cs typeface="Arial"/>
              </a:rPr>
              <a:t>Hệ thống phức </a:t>
            </a:r>
            <a:r>
              <a:rPr sz="2400" dirty="0">
                <a:latin typeface="Arial"/>
                <a:cs typeface="Arial"/>
              </a:rPr>
              <a:t>tạp </a:t>
            </a:r>
            <a:r>
              <a:rPr sz="2400" spc="-5" dirty="0">
                <a:latin typeface="Arial"/>
                <a:cs typeface="Arial"/>
              </a:rPr>
              <a:t>được </a:t>
            </a:r>
            <a:r>
              <a:rPr sz="2400" dirty="0">
                <a:latin typeface="Arial"/>
                <a:cs typeface="Arial"/>
              </a:rPr>
              <a:t>chia thành các mô-đun </a:t>
            </a:r>
            <a:r>
              <a:rPr sz="2400" spc="-5" dirty="0">
                <a:latin typeface="Arial"/>
                <a:cs typeface="Arial"/>
              </a:rPr>
              <a:t>để dễ  dàng triển </a:t>
            </a:r>
            <a:r>
              <a:rPr sz="2400" dirty="0">
                <a:latin typeface="Arial"/>
                <a:cs typeface="Arial"/>
              </a:rPr>
              <a:t>khai và </a:t>
            </a:r>
            <a:r>
              <a:rPr sz="2400" spc="-5" dirty="0">
                <a:latin typeface="Arial"/>
                <a:cs typeface="Arial"/>
              </a:rPr>
              <a:t>bảo</a:t>
            </a:r>
            <a:r>
              <a:rPr sz="2400" spc="5" dirty="0">
                <a:latin typeface="Arial"/>
                <a:cs typeface="Arial"/>
              </a:rPr>
              <a:t> </a:t>
            </a:r>
            <a:r>
              <a:rPr sz="2400" dirty="0">
                <a:latin typeface="Arial"/>
                <a:cs typeface="Arial"/>
              </a:rPr>
              <a:t>trì</a:t>
            </a:r>
            <a:endParaRPr sz="2400">
              <a:latin typeface="Arial"/>
              <a:cs typeface="Arial"/>
            </a:endParaRPr>
          </a:p>
          <a:p>
            <a:pPr marL="683260" marR="588645" lvl="1" indent="-327025">
              <a:spcBef>
                <a:spcPts val="575"/>
              </a:spcBef>
              <a:buClr>
                <a:srgbClr val="3A812E"/>
              </a:buClr>
              <a:buSzPct val="60416"/>
              <a:buFont typeface="Wingdings"/>
              <a:buChar char=""/>
              <a:tabLst>
                <a:tab pos="683260" algn="l"/>
                <a:tab pos="683895" algn="l"/>
              </a:tabLst>
            </a:pPr>
            <a:r>
              <a:rPr sz="2400" spc="-5" dirty="0">
                <a:latin typeface="Arial"/>
                <a:cs typeface="Arial"/>
              </a:rPr>
              <a:t>Kiến </a:t>
            </a:r>
            <a:r>
              <a:rPr sz="2400" dirty="0">
                <a:latin typeface="Arial"/>
                <a:cs typeface="Arial"/>
              </a:rPr>
              <a:t>trúc </a:t>
            </a:r>
            <a:r>
              <a:rPr sz="2400" spc="-5" dirty="0">
                <a:latin typeface="Arial"/>
                <a:cs typeface="Arial"/>
              </a:rPr>
              <a:t>này được </a:t>
            </a:r>
            <a:r>
              <a:rPr sz="2400" dirty="0">
                <a:latin typeface="Arial"/>
                <a:cs typeface="Arial"/>
              </a:rPr>
              <a:t>trình </a:t>
            </a:r>
            <a:r>
              <a:rPr sz="2400" spc="-5" dirty="0">
                <a:latin typeface="Arial"/>
                <a:cs typeface="Arial"/>
              </a:rPr>
              <a:t>bày </a:t>
            </a:r>
            <a:r>
              <a:rPr sz="2400" dirty="0">
                <a:latin typeface="Arial"/>
                <a:cs typeface="Arial"/>
              </a:rPr>
              <a:t>theo 5 </a:t>
            </a:r>
            <a:r>
              <a:rPr sz="2400" spc="-5" dirty="0">
                <a:latin typeface="Arial"/>
                <a:cs typeface="Arial"/>
              </a:rPr>
              <a:t>góc nhìn </a:t>
            </a:r>
            <a:r>
              <a:rPr sz="2400" dirty="0">
                <a:latin typeface="Arial"/>
                <a:cs typeface="Arial"/>
              </a:rPr>
              <a:t>khác  </a:t>
            </a:r>
            <a:r>
              <a:rPr sz="2400" spc="-10" dirty="0">
                <a:latin typeface="Arial"/>
                <a:cs typeface="Arial"/>
              </a:rPr>
              <a:t>nhau</a:t>
            </a:r>
            <a:endParaRPr sz="2400">
              <a:latin typeface="Arial"/>
              <a:cs typeface="Arial"/>
            </a:endParaRPr>
          </a:p>
        </p:txBody>
      </p:sp>
      <p:sp>
        <p:nvSpPr>
          <p:cNvPr id="8" name="object 8"/>
          <p:cNvSpPr txBox="1">
            <a:spLocks noGrp="1"/>
          </p:cNvSpPr>
          <p:nvPr>
            <p:ph type="sldNum" sz="quarter" idx="4294967295"/>
          </p:nvPr>
        </p:nvSpPr>
        <p:spPr>
          <a:xfrm>
            <a:off x="9937751" y="6470120"/>
            <a:ext cx="7302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42</a:t>
            </a:fld>
            <a:endParaRPr spc="-40" dirty="0"/>
          </a:p>
        </p:txBody>
      </p:sp>
    </p:spTree>
    <p:extLst>
      <p:ext uri="{BB962C8B-B14F-4D97-AF65-F5344CB8AC3E}">
        <p14:creationId xmlns:p14="http://schemas.microsoft.com/office/powerpoint/2010/main" val="4722223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40" dirty="0">
                <a:latin typeface="Times New Roman"/>
                <a:cs typeface="Times New Roman"/>
              </a:rPr>
              <a:t>Các </a:t>
            </a:r>
            <a:r>
              <a:rPr sz="4200" spc="-114" dirty="0">
                <a:latin typeface="Times New Roman"/>
                <a:cs typeface="Times New Roman"/>
              </a:rPr>
              <a:t>nguyên </a:t>
            </a:r>
            <a:r>
              <a:rPr sz="4200" spc="-110" dirty="0">
                <a:latin typeface="Times New Roman"/>
                <a:cs typeface="Times New Roman"/>
              </a:rPr>
              <a:t>t</a:t>
            </a:r>
            <a:r>
              <a:rPr sz="4200" spc="-110" dirty="0">
                <a:latin typeface="Arial"/>
                <a:cs typeface="Arial"/>
              </a:rPr>
              <a:t>ắ</a:t>
            </a:r>
            <a:r>
              <a:rPr sz="4200" spc="-110" dirty="0">
                <a:latin typeface="Times New Roman"/>
                <a:cs typeface="Times New Roman"/>
              </a:rPr>
              <a:t>c </a:t>
            </a:r>
            <a:r>
              <a:rPr sz="4200" spc="-175" dirty="0">
                <a:latin typeface="Times New Roman"/>
                <a:cs typeface="Times New Roman"/>
              </a:rPr>
              <a:t>c</a:t>
            </a:r>
            <a:r>
              <a:rPr sz="4200" spc="-175" dirty="0">
                <a:latin typeface="Arial"/>
                <a:cs typeface="Arial"/>
              </a:rPr>
              <a:t>ơ </a:t>
            </a:r>
            <a:r>
              <a:rPr sz="4200" spc="-70" dirty="0">
                <a:latin typeface="Times New Roman"/>
                <a:cs typeface="Times New Roman"/>
              </a:rPr>
              <a:t>b</a:t>
            </a:r>
            <a:r>
              <a:rPr sz="4200" spc="-70" dirty="0">
                <a:latin typeface="Arial"/>
                <a:cs typeface="Arial"/>
              </a:rPr>
              <a:t>ả</a:t>
            </a:r>
            <a:r>
              <a:rPr sz="4200" spc="-70" dirty="0">
                <a:latin typeface="Times New Roman"/>
                <a:cs typeface="Times New Roman"/>
              </a:rPr>
              <a:t>n</a:t>
            </a:r>
            <a:r>
              <a:rPr sz="4200" spc="365" dirty="0">
                <a:latin typeface="Times New Roman"/>
                <a:cs typeface="Times New Roman"/>
              </a:rPr>
              <a:t> </a:t>
            </a:r>
            <a:r>
              <a:rPr sz="4200" spc="-165" dirty="0">
                <a:latin typeface="Times New Roman"/>
                <a:cs typeface="Times New Roman"/>
              </a:rPr>
              <a:t>(2)</a:t>
            </a:r>
            <a:endParaRPr sz="4200">
              <a:latin typeface="Times New Roman"/>
              <a:cs typeface="Times New Roman"/>
            </a:endParaRPr>
          </a:p>
        </p:txBody>
      </p:sp>
      <p:sp>
        <p:nvSpPr>
          <p:cNvPr id="3" name="object 3"/>
          <p:cNvSpPr txBox="1"/>
          <p:nvPr/>
        </p:nvSpPr>
        <p:spPr>
          <a:xfrm>
            <a:off x="2059941" y="1553228"/>
            <a:ext cx="7764145" cy="4364656"/>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sz="2400" spc="-5" dirty="0">
                <a:latin typeface="Arial"/>
                <a:cs typeface="Arial"/>
              </a:rPr>
              <a:t>Dẫn dắt </a:t>
            </a:r>
            <a:r>
              <a:rPr sz="2400" dirty="0">
                <a:latin typeface="Arial"/>
                <a:cs typeface="Arial"/>
              </a:rPr>
              <a:t>theo các ca sử </a:t>
            </a:r>
            <a:r>
              <a:rPr sz="2400" spc="-5" dirty="0">
                <a:latin typeface="Arial"/>
                <a:cs typeface="Arial"/>
              </a:rPr>
              <a:t>dụng </a:t>
            </a:r>
            <a:r>
              <a:rPr sz="2400" dirty="0">
                <a:latin typeface="Arial"/>
                <a:cs typeface="Arial"/>
              </a:rPr>
              <a:t>(use</a:t>
            </a:r>
            <a:r>
              <a:rPr sz="2400" spc="40" dirty="0">
                <a:latin typeface="Arial"/>
                <a:cs typeface="Arial"/>
              </a:rPr>
              <a:t> </a:t>
            </a:r>
            <a:r>
              <a:rPr sz="2400" dirty="0">
                <a:latin typeface="Arial"/>
                <a:cs typeface="Arial"/>
              </a:rPr>
              <a:t>cases)</a:t>
            </a:r>
            <a:endParaRPr sz="2400">
              <a:latin typeface="Arial"/>
              <a:cs typeface="Arial"/>
            </a:endParaRPr>
          </a:p>
          <a:p>
            <a:pPr marL="683260" marR="44450" lvl="1" indent="-327025">
              <a:spcBef>
                <a:spcPts val="480"/>
              </a:spcBef>
              <a:buClr>
                <a:srgbClr val="3A812E"/>
              </a:buClr>
              <a:buSzPct val="60000"/>
              <a:buFont typeface="Wingdings"/>
              <a:buChar char=""/>
              <a:tabLst>
                <a:tab pos="683260" algn="l"/>
                <a:tab pos="683895" algn="l"/>
              </a:tabLst>
            </a:pPr>
            <a:r>
              <a:rPr sz="2000" dirty="0">
                <a:latin typeface="Arial"/>
                <a:cs typeface="Arial"/>
              </a:rPr>
              <a:t>Nhu cầu người </a:t>
            </a:r>
            <a:r>
              <a:rPr sz="2000" spc="-5" dirty="0">
                <a:latin typeface="Arial"/>
                <a:cs typeface="Arial"/>
              </a:rPr>
              <a:t>dùng </a:t>
            </a:r>
            <a:r>
              <a:rPr sz="2000" dirty="0">
                <a:latin typeface="Arial"/>
                <a:cs typeface="Arial"/>
              </a:rPr>
              <a:t>thể </a:t>
            </a:r>
            <a:r>
              <a:rPr sz="2000" spc="-5" dirty="0">
                <a:latin typeface="Arial"/>
                <a:cs typeface="Arial"/>
              </a:rPr>
              <a:t>hiện </a:t>
            </a:r>
            <a:r>
              <a:rPr sz="2000" dirty="0">
                <a:latin typeface="Arial"/>
                <a:cs typeface="Arial"/>
              </a:rPr>
              <a:t>bởi các ca sử dụng. Các ca sử  </a:t>
            </a:r>
            <a:r>
              <a:rPr sz="2000" spc="-5" dirty="0">
                <a:latin typeface="Arial"/>
                <a:cs typeface="Arial"/>
              </a:rPr>
              <a:t>dụng ảnh </a:t>
            </a:r>
            <a:r>
              <a:rPr sz="2000" dirty="0">
                <a:latin typeface="Arial"/>
                <a:cs typeface="Arial"/>
              </a:rPr>
              <a:t>hưởng </a:t>
            </a:r>
            <a:r>
              <a:rPr sz="2000" spc="-5" dirty="0">
                <a:latin typeface="Arial"/>
                <a:cs typeface="Arial"/>
              </a:rPr>
              <a:t>xuyên </a:t>
            </a:r>
            <a:r>
              <a:rPr sz="2000" dirty="0">
                <a:latin typeface="Arial"/>
                <a:cs typeface="Arial"/>
              </a:rPr>
              <a:t>suốt cho mọi </a:t>
            </a:r>
            <a:r>
              <a:rPr sz="2000" spc="-5" dirty="0">
                <a:latin typeface="Arial"/>
                <a:cs typeface="Arial"/>
              </a:rPr>
              <a:t>giai đoạn phát </a:t>
            </a:r>
            <a:r>
              <a:rPr sz="2000" dirty="0">
                <a:latin typeface="Arial"/>
                <a:cs typeface="Arial"/>
              </a:rPr>
              <a:t>triển </a:t>
            </a:r>
            <a:r>
              <a:rPr sz="2000" spc="-5" dirty="0">
                <a:latin typeface="Arial"/>
                <a:cs typeface="Arial"/>
              </a:rPr>
              <a:t>hệ  </a:t>
            </a:r>
            <a:r>
              <a:rPr sz="2000" dirty="0">
                <a:latin typeface="Arial"/>
                <a:cs typeface="Arial"/>
              </a:rPr>
              <a:t>thống, là cơ sở </a:t>
            </a:r>
            <a:r>
              <a:rPr sz="2000" spc="-5" dirty="0">
                <a:latin typeface="Arial"/>
                <a:cs typeface="Arial"/>
              </a:rPr>
              <a:t>xác định vòng lặp và tăng </a:t>
            </a:r>
            <a:r>
              <a:rPr sz="2000" dirty="0">
                <a:latin typeface="Arial"/>
                <a:cs typeface="Arial"/>
              </a:rPr>
              <a:t>trưởng, là căn cứ</a:t>
            </a:r>
            <a:r>
              <a:rPr sz="2000" spc="-145" dirty="0">
                <a:latin typeface="Arial"/>
                <a:cs typeface="Arial"/>
              </a:rPr>
              <a:t> </a:t>
            </a:r>
            <a:r>
              <a:rPr sz="2000" spc="-5" dirty="0">
                <a:latin typeface="Arial"/>
                <a:cs typeface="Arial"/>
              </a:rPr>
              <a:t>để  phân </a:t>
            </a:r>
            <a:r>
              <a:rPr sz="2000" dirty="0">
                <a:latin typeface="Arial"/>
                <a:cs typeface="Arial"/>
              </a:rPr>
              <a:t>chia công </a:t>
            </a:r>
            <a:r>
              <a:rPr sz="2000" spc="-5" dirty="0">
                <a:latin typeface="Arial"/>
                <a:cs typeface="Arial"/>
              </a:rPr>
              <a:t>việc trong</a:t>
            </a:r>
            <a:r>
              <a:rPr sz="2000" spc="-85" dirty="0">
                <a:latin typeface="Arial"/>
                <a:cs typeface="Arial"/>
              </a:rPr>
              <a:t> </a:t>
            </a:r>
            <a:r>
              <a:rPr sz="2000" spc="-5" dirty="0">
                <a:latin typeface="Arial"/>
                <a:cs typeface="Arial"/>
              </a:rPr>
              <a:t>nhóm</a:t>
            </a:r>
            <a:endParaRPr sz="20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b="1" dirty="0">
                <a:latin typeface="Arial"/>
                <a:cs typeface="Arial"/>
              </a:rPr>
              <a:t>Nắm bắt nhu cầu</a:t>
            </a:r>
            <a:r>
              <a:rPr sz="2000" dirty="0">
                <a:latin typeface="Arial"/>
                <a:cs typeface="Arial"/>
              </a:rPr>
              <a:t>: Phát </a:t>
            </a:r>
            <a:r>
              <a:rPr sz="2000" spc="-5" dirty="0">
                <a:latin typeface="Arial"/>
                <a:cs typeface="Arial"/>
              </a:rPr>
              <a:t>hiện </a:t>
            </a:r>
            <a:r>
              <a:rPr sz="2000" dirty="0">
                <a:latin typeface="Arial"/>
                <a:cs typeface="Arial"/>
              </a:rPr>
              <a:t>các ca sử</a:t>
            </a:r>
            <a:r>
              <a:rPr sz="2000" spc="-140" dirty="0">
                <a:latin typeface="Arial"/>
                <a:cs typeface="Arial"/>
              </a:rPr>
              <a:t> </a:t>
            </a:r>
            <a:r>
              <a:rPr sz="2000" spc="-5" dirty="0">
                <a:latin typeface="Arial"/>
                <a:cs typeface="Arial"/>
              </a:rPr>
              <a:t>dụng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b="1" dirty="0">
                <a:latin typeface="Arial"/>
                <a:cs typeface="Arial"/>
              </a:rPr>
              <a:t>Phân tích</a:t>
            </a:r>
            <a:r>
              <a:rPr sz="2000" dirty="0">
                <a:latin typeface="Arial"/>
                <a:cs typeface="Arial"/>
              </a:rPr>
              <a:t>: </a:t>
            </a:r>
            <a:r>
              <a:rPr sz="2000" spc="-5" dirty="0">
                <a:latin typeface="Arial"/>
                <a:cs typeface="Arial"/>
              </a:rPr>
              <a:t>Đi </a:t>
            </a:r>
            <a:r>
              <a:rPr sz="2000" dirty="0">
                <a:latin typeface="Arial"/>
                <a:cs typeface="Arial"/>
              </a:rPr>
              <a:t>sâu vào mô tả các ca sử</a:t>
            </a:r>
            <a:r>
              <a:rPr sz="2000" spc="-165" dirty="0">
                <a:latin typeface="Arial"/>
                <a:cs typeface="Arial"/>
              </a:rPr>
              <a:t> </a:t>
            </a:r>
            <a:r>
              <a:rPr sz="2000" spc="-5" dirty="0">
                <a:latin typeface="Arial"/>
                <a:cs typeface="Arial"/>
              </a:rPr>
              <a:t>dụng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b="1" dirty="0">
                <a:latin typeface="Arial"/>
                <a:cs typeface="Arial"/>
              </a:rPr>
              <a:t>Thiết </a:t>
            </a:r>
            <a:r>
              <a:rPr sz="2000" b="1" spc="-5" dirty="0">
                <a:latin typeface="Arial"/>
                <a:cs typeface="Arial"/>
              </a:rPr>
              <a:t>kế </a:t>
            </a:r>
            <a:r>
              <a:rPr sz="2000" b="1" spc="-15" dirty="0">
                <a:latin typeface="Arial"/>
                <a:cs typeface="Arial"/>
              </a:rPr>
              <a:t>và </a:t>
            </a:r>
            <a:r>
              <a:rPr sz="2000" b="1" spc="-5" dirty="0">
                <a:latin typeface="Arial"/>
                <a:cs typeface="Arial"/>
              </a:rPr>
              <a:t>cài </a:t>
            </a:r>
            <a:r>
              <a:rPr sz="2000" b="1" dirty="0">
                <a:latin typeface="Arial"/>
                <a:cs typeface="Arial"/>
              </a:rPr>
              <a:t>đặt</a:t>
            </a:r>
            <a:r>
              <a:rPr sz="2000" dirty="0">
                <a:latin typeface="Arial"/>
                <a:cs typeface="Arial"/>
              </a:rPr>
              <a:t>: Xây </a:t>
            </a:r>
            <a:r>
              <a:rPr sz="2000" spc="-5" dirty="0">
                <a:latin typeface="Arial"/>
                <a:cs typeface="Arial"/>
              </a:rPr>
              <a:t>dựng hệ </a:t>
            </a:r>
            <a:r>
              <a:rPr sz="2000" dirty="0">
                <a:latin typeface="Arial"/>
                <a:cs typeface="Arial"/>
              </a:rPr>
              <a:t>thống theo các ca sử</a:t>
            </a:r>
            <a:r>
              <a:rPr sz="2000" spc="-145" dirty="0">
                <a:latin typeface="Arial"/>
                <a:cs typeface="Arial"/>
              </a:rPr>
              <a:t> </a:t>
            </a:r>
            <a:r>
              <a:rPr sz="2000" spc="-5" dirty="0">
                <a:latin typeface="Arial"/>
                <a:cs typeface="Arial"/>
              </a:rPr>
              <a:t>dụng</a:t>
            </a:r>
            <a:endParaRPr sz="2000">
              <a:latin typeface="Arial"/>
              <a:cs typeface="Arial"/>
            </a:endParaRPr>
          </a:p>
          <a:p>
            <a:pPr marL="683260" marR="5080" lvl="1" indent="-327025">
              <a:spcBef>
                <a:spcPts val="480"/>
              </a:spcBef>
              <a:buClr>
                <a:srgbClr val="3A812E"/>
              </a:buClr>
              <a:buSzPct val="60000"/>
              <a:buFont typeface="Wingdings"/>
              <a:buChar char=""/>
              <a:tabLst>
                <a:tab pos="683260" algn="l"/>
                <a:tab pos="683895" algn="l"/>
              </a:tabLst>
            </a:pPr>
            <a:r>
              <a:rPr sz="2000" b="1" spc="-5" dirty="0">
                <a:latin typeface="Arial"/>
                <a:cs typeface="Arial"/>
              </a:rPr>
              <a:t>Kiểm </a:t>
            </a:r>
            <a:r>
              <a:rPr sz="2000" b="1" dirty="0">
                <a:latin typeface="Arial"/>
                <a:cs typeface="Arial"/>
              </a:rPr>
              <a:t>thử </a:t>
            </a:r>
            <a:r>
              <a:rPr sz="2000" b="1" spc="-15" dirty="0">
                <a:latin typeface="Arial"/>
                <a:cs typeface="Arial"/>
              </a:rPr>
              <a:t>và </a:t>
            </a:r>
            <a:r>
              <a:rPr sz="2000" b="1" spc="-5" dirty="0">
                <a:latin typeface="Arial"/>
                <a:cs typeface="Arial"/>
              </a:rPr>
              <a:t>nghiệm </a:t>
            </a:r>
            <a:r>
              <a:rPr sz="2000" b="1" dirty="0">
                <a:latin typeface="Arial"/>
                <a:cs typeface="Arial"/>
              </a:rPr>
              <a:t>thu hệ thống</a:t>
            </a:r>
            <a:r>
              <a:rPr sz="2000" dirty="0">
                <a:latin typeface="Arial"/>
                <a:cs typeface="Arial"/>
              </a:rPr>
              <a:t>: Thực </a:t>
            </a:r>
            <a:r>
              <a:rPr sz="2000" spc="-5" dirty="0">
                <a:latin typeface="Arial"/>
                <a:cs typeface="Arial"/>
              </a:rPr>
              <a:t>hiện </a:t>
            </a:r>
            <a:r>
              <a:rPr sz="2000" dirty="0">
                <a:latin typeface="Arial"/>
                <a:cs typeface="Arial"/>
              </a:rPr>
              <a:t>theo các ca</a:t>
            </a:r>
            <a:r>
              <a:rPr sz="2000" spc="-95" dirty="0">
                <a:latin typeface="Arial"/>
                <a:cs typeface="Arial"/>
              </a:rPr>
              <a:t> </a:t>
            </a:r>
            <a:r>
              <a:rPr sz="2000" dirty="0">
                <a:latin typeface="Arial"/>
                <a:cs typeface="Arial"/>
              </a:rPr>
              <a:t>sử  dụng</a:t>
            </a:r>
            <a:endParaRPr sz="2000">
              <a:latin typeface="Arial"/>
              <a:cs typeface="Arial"/>
            </a:endParaRPr>
          </a:p>
          <a:p>
            <a:pPr marL="355600" indent="-342900">
              <a:spcBef>
                <a:spcPts val="575"/>
              </a:spcBef>
              <a:buClr>
                <a:srgbClr val="CC9900"/>
              </a:buClr>
              <a:buSzPct val="64583"/>
              <a:buFont typeface="Wingdings"/>
              <a:buChar char="◼"/>
              <a:tabLst>
                <a:tab pos="354965" algn="l"/>
                <a:tab pos="355600" algn="l"/>
              </a:tabLst>
            </a:pPr>
            <a:r>
              <a:rPr sz="2400" spc="-5" dirty="0">
                <a:latin typeface="Arial"/>
                <a:cs typeface="Arial"/>
              </a:rPr>
              <a:t>Khống </a:t>
            </a:r>
            <a:r>
              <a:rPr sz="2400" dirty="0">
                <a:latin typeface="Arial"/>
                <a:cs typeface="Arial"/>
              </a:rPr>
              <a:t>chế các </a:t>
            </a:r>
            <a:r>
              <a:rPr sz="2400" spc="-5" dirty="0">
                <a:latin typeface="Arial"/>
                <a:cs typeface="Arial"/>
              </a:rPr>
              <a:t>nguy </a:t>
            </a:r>
            <a:r>
              <a:rPr sz="2400" dirty="0">
                <a:latin typeface="Arial"/>
                <a:cs typeface="Arial"/>
              </a:rPr>
              <a:t>cơ</a:t>
            </a:r>
            <a:r>
              <a:rPr sz="2400" spc="30" dirty="0">
                <a:latin typeface="Arial"/>
                <a:cs typeface="Arial"/>
              </a:rPr>
              <a:t> </a:t>
            </a:r>
            <a:r>
              <a:rPr sz="2400" dirty="0">
                <a:latin typeface="Arial"/>
                <a:cs typeface="Arial"/>
              </a:rPr>
              <a:t>(risks)</a:t>
            </a:r>
            <a:endParaRPr sz="24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Phát </a:t>
            </a:r>
            <a:r>
              <a:rPr sz="2000" spc="-5" dirty="0">
                <a:latin typeface="Arial"/>
                <a:cs typeface="Arial"/>
              </a:rPr>
              <a:t>hiện </a:t>
            </a:r>
            <a:r>
              <a:rPr sz="2000" spc="5" dirty="0">
                <a:latin typeface="Arial"/>
                <a:cs typeface="Arial"/>
              </a:rPr>
              <a:t>sớm </a:t>
            </a:r>
            <a:r>
              <a:rPr sz="2000" dirty="0">
                <a:latin typeface="Arial"/>
                <a:cs typeface="Arial"/>
              </a:rPr>
              <a:t>và </a:t>
            </a:r>
            <a:r>
              <a:rPr sz="2000" spc="-5" dirty="0">
                <a:latin typeface="Arial"/>
                <a:cs typeface="Arial"/>
              </a:rPr>
              <a:t>loại bỏ </a:t>
            </a:r>
            <a:r>
              <a:rPr sz="2000" dirty="0">
                <a:latin typeface="Arial"/>
                <a:cs typeface="Arial"/>
              </a:rPr>
              <a:t>các </a:t>
            </a:r>
            <a:r>
              <a:rPr sz="2000" spc="-5" dirty="0">
                <a:latin typeface="Arial"/>
                <a:cs typeface="Arial"/>
              </a:rPr>
              <a:t>nguy </a:t>
            </a:r>
            <a:r>
              <a:rPr sz="2000" dirty="0">
                <a:latin typeface="Arial"/>
                <a:cs typeface="Arial"/>
              </a:rPr>
              <a:t>cơ </a:t>
            </a:r>
            <a:r>
              <a:rPr sz="2000" spc="-5" dirty="0">
                <a:latin typeface="Arial"/>
                <a:cs typeface="Arial"/>
              </a:rPr>
              <a:t>đối </a:t>
            </a:r>
            <a:r>
              <a:rPr sz="2000" dirty="0">
                <a:latin typeface="Arial"/>
                <a:cs typeface="Arial"/>
              </a:rPr>
              <a:t>với dự </a:t>
            </a:r>
            <a:r>
              <a:rPr sz="2000" spc="-5" dirty="0">
                <a:latin typeface="Arial"/>
                <a:cs typeface="Arial"/>
              </a:rPr>
              <a:t>án</a:t>
            </a:r>
            <a:r>
              <a:rPr sz="2000" spc="-145" dirty="0">
                <a:latin typeface="Arial"/>
                <a:cs typeface="Arial"/>
              </a:rPr>
              <a:t> </a:t>
            </a:r>
            <a:r>
              <a:rPr sz="2000" dirty="0">
                <a:latin typeface="Arial"/>
                <a:cs typeface="Arial"/>
              </a:rPr>
              <a:t>PTPM</a:t>
            </a:r>
            <a:endParaRPr sz="2000">
              <a:latin typeface="Arial"/>
              <a:cs typeface="Arial"/>
            </a:endParaRPr>
          </a:p>
        </p:txBody>
      </p:sp>
      <p:sp>
        <p:nvSpPr>
          <p:cNvPr id="8" name="object 8"/>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43</a:t>
            </a:fld>
            <a:endParaRPr spc="-40" dirty="0"/>
          </a:p>
        </p:txBody>
      </p:sp>
    </p:spTree>
    <p:extLst>
      <p:ext uri="{BB962C8B-B14F-4D97-AF65-F5344CB8AC3E}">
        <p14:creationId xmlns:p14="http://schemas.microsoft.com/office/powerpoint/2010/main" val="689903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5761" y="229362"/>
            <a:ext cx="8229600" cy="731611"/>
          </a:xfrm>
          <a:prstGeom prst="rect">
            <a:avLst/>
          </a:prstGeom>
          <a:ln w="19811">
            <a:solidFill>
              <a:srgbClr val="CC9900"/>
            </a:solidFill>
          </a:ln>
        </p:spPr>
        <p:txBody>
          <a:bodyPr vert="horz" wrap="square" lIns="0" tIns="84455" rIns="0" bIns="0" rtlCol="0">
            <a:spAutoFit/>
          </a:bodyPr>
          <a:lstStyle/>
          <a:p>
            <a:pPr marL="166370">
              <a:spcBef>
                <a:spcPts val="665"/>
              </a:spcBef>
              <a:tabLst>
                <a:tab pos="5126990" algn="l"/>
              </a:tabLst>
            </a:pPr>
            <a:r>
              <a:rPr sz="4200" spc="-140" dirty="0">
                <a:solidFill>
                  <a:srgbClr val="006633"/>
                </a:solidFill>
                <a:latin typeface="Times New Roman"/>
                <a:cs typeface="Times New Roman"/>
              </a:rPr>
              <a:t>Các </a:t>
            </a:r>
            <a:r>
              <a:rPr sz="4200" spc="-200" dirty="0">
                <a:solidFill>
                  <a:srgbClr val="006633"/>
                </a:solidFill>
                <a:latin typeface="Times New Roman"/>
                <a:cs typeface="Times New Roman"/>
              </a:rPr>
              <a:t>giai </a:t>
            </a:r>
            <a:r>
              <a:rPr sz="4200" spc="-50" dirty="0">
                <a:solidFill>
                  <a:srgbClr val="006633"/>
                </a:solidFill>
                <a:latin typeface="Times New Roman"/>
                <a:cs typeface="Times New Roman"/>
              </a:rPr>
              <a:t>đo</a:t>
            </a:r>
            <a:r>
              <a:rPr sz="4200" spc="-50" dirty="0">
                <a:solidFill>
                  <a:srgbClr val="006633"/>
                </a:solidFill>
                <a:latin typeface="Arial"/>
                <a:cs typeface="Arial"/>
              </a:rPr>
              <a:t>ạ</a:t>
            </a:r>
            <a:r>
              <a:rPr sz="4200" spc="-50" dirty="0">
                <a:solidFill>
                  <a:srgbClr val="006633"/>
                </a:solidFill>
                <a:latin typeface="Times New Roman"/>
                <a:cs typeface="Times New Roman"/>
              </a:rPr>
              <a:t>n</a:t>
            </a:r>
            <a:r>
              <a:rPr sz="4200" spc="325" dirty="0">
                <a:solidFill>
                  <a:srgbClr val="006633"/>
                </a:solidFill>
                <a:latin typeface="Times New Roman"/>
                <a:cs typeface="Times New Roman"/>
              </a:rPr>
              <a:t> </a:t>
            </a:r>
            <a:r>
              <a:rPr sz="4200" spc="-100" dirty="0">
                <a:solidFill>
                  <a:srgbClr val="006633"/>
                </a:solidFill>
                <a:latin typeface="Times New Roman"/>
                <a:cs typeface="Times New Roman"/>
              </a:rPr>
              <a:t>c</a:t>
            </a:r>
            <a:r>
              <a:rPr sz="4200" spc="-100" dirty="0">
                <a:solidFill>
                  <a:srgbClr val="006633"/>
                </a:solidFill>
                <a:latin typeface="Arial"/>
                <a:cs typeface="Arial"/>
              </a:rPr>
              <a:t>ủ</a:t>
            </a:r>
            <a:r>
              <a:rPr sz="4200" spc="-100" dirty="0">
                <a:solidFill>
                  <a:srgbClr val="006633"/>
                </a:solidFill>
                <a:latin typeface="Times New Roman"/>
                <a:cs typeface="Times New Roman"/>
              </a:rPr>
              <a:t>a</a:t>
            </a:r>
            <a:r>
              <a:rPr sz="4200" spc="15" dirty="0">
                <a:solidFill>
                  <a:srgbClr val="006633"/>
                </a:solidFill>
                <a:latin typeface="Times New Roman"/>
                <a:cs typeface="Times New Roman"/>
              </a:rPr>
              <a:t> </a:t>
            </a:r>
            <a:r>
              <a:rPr sz="4200" spc="-70" dirty="0">
                <a:solidFill>
                  <a:srgbClr val="006633"/>
                </a:solidFill>
                <a:latin typeface="Times New Roman"/>
                <a:cs typeface="Times New Roman"/>
              </a:rPr>
              <a:t>RUP	</a:t>
            </a:r>
            <a:r>
              <a:rPr sz="4200" spc="-160" dirty="0">
                <a:solidFill>
                  <a:srgbClr val="006633"/>
                </a:solidFill>
                <a:latin typeface="Times New Roman"/>
                <a:cs typeface="Times New Roman"/>
              </a:rPr>
              <a:t>(1)</a:t>
            </a:r>
            <a:endParaRPr sz="4200">
              <a:latin typeface="Times New Roman"/>
              <a:cs typeface="Times New Roman"/>
            </a:endParaRPr>
          </a:p>
        </p:txBody>
      </p:sp>
      <p:sp>
        <p:nvSpPr>
          <p:cNvPr id="6" name="object 6"/>
          <p:cNvSpPr txBox="1">
            <a:spLocks noGrp="1"/>
          </p:cNvSpPr>
          <p:nvPr>
            <p:ph type="sldNum" sz="quarter" idx="4294967295"/>
          </p:nvPr>
        </p:nvSpPr>
        <p:spPr>
          <a:xfrm>
            <a:off x="10001474" y="6305944"/>
            <a:ext cx="590326"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44</a:t>
            </a:fld>
            <a:endParaRPr spc="-40" dirty="0"/>
          </a:p>
        </p:txBody>
      </p:sp>
      <p:sp>
        <p:nvSpPr>
          <p:cNvPr id="3" name="object 3"/>
          <p:cNvSpPr txBox="1"/>
          <p:nvPr/>
        </p:nvSpPr>
        <p:spPr>
          <a:xfrm>
            <a:off x="2136140" y="1244854"/>
            <a:ext cx="7880350" cy="941069"/>
          </a:xfrm>
          <a:prstGeom prst="rect">
            <a:avLst/>
          </a:prstGeom>
        </p:spPr>
        <p:txBody>
          <a:bodyPr vert="horz" wrap="square" lIns="0" tIns="13335" rIns="0" bIns="0" rtlCol="0">
            <a:spAutoFit/>
          </a:bodyPr>
          <a:lstStyle/>
          <a:p>
            <a:pPr marL="355600" marR="5080" indent="-343535">
              <a:spcBef>
                <a:spcPts val="105"/>
              </a:spcBef>
              <a:tabLst>
                <a:tab pos="355600" algn="l"/>
              </a:tabLst>
            </a:pPr>
            <a:r>
              <a:rPr sz="1300" spc="1345" dirty="0">
                <a:solidFill>
                  <a:srgbClr val="CC9900"/>
                </a:solidFill>
                <a:latin typeface="Wingdings"/>
                <a:cs typeface="Wingdings"/>
              </a:rPr>
              <a:t>◼</a:t>
            </a:r>
            <a:r>
              <a:rPr sz="1300" spc="1345" dirty="0">
                <a:solidFill>
                  <a:srgbClr val="CC9900"/>
                </a:solidFill>
                <a:latin typeface="Times New Roman"/>
                <a:cs typeface="Times New Roman"/>
              </a:rPr>
              <a:t>	</a:t>
            </a:r>
            <a:r>
              <a:rPr sz="2000" dirty="0">
                <a:latin typeface="Arial"/>
                <a:cs typeface="Arial"/>
              </a:rPr>
              <a:t>RUP được tổ chức thành 4 </a:t>
            </a:r>
            <a:r>
              <a:rPr sz="2000" spc="-5" dirty="0">
                <a:latin typeface="Arial"/>
                <a:cs typeface="Arial"/>
              </a:rPr>
              <a:t>giai </a:t>
            </a:r>
            <a:r>
              <a:rPr sz="2000" dirty="0">
                <a:latin typeface="Arial"/>
                <a:cs typeface="Arial"/>
              </a:rPr>
              <a:t>đoạn: Khởi </a:t>
            </a:r>
            <a:r>
              <a:rPr sz="2000" spc="-5" dirty="0">
                <a:latin typeface="Arial"/>
                <a:cs typeface="Arial"/>
              </a:rPr>
              <a:t>đầu (Inception), </a:t>
            </a:r>
            <a:r>
              <a:rPr sz="2000" dirty="0">
                <a:latin typeface="Arial"/>
                <a:cs typeface="Arial"/>
              </a:rPr>
              <a:t>Chi</a:t>
            </a:r>
            <a:r>
              <a:rPr sz="2000" spc="-180" dirty="0">
                <a:latin typeface="Arial"/>
                <a:cs typeface="Arial"/>
              </a:rPr>
              <a:t> </a:t>
            </a:r>
            <a:r>
              <a:rPr sz="2000" spc="-10" dirty="0">
                <a:latin typeface="Arial"/>
                <a:cs typeface="Arial"/>
              </a:rPr>
              <a:t>tiết  </a:t>
            </a:r>
            <a:r>
              <a:rPr sz="2000" dirty="0">
                <a:latin typeface="Arial"/>
                <a:cs typeface="Arial"/>
              </a:rPr>
              <a:t>hóa (Elaboration), </a:t>
            </a:r>
            <a:r>
              <a:rPr sz="2000" spc="-5" dirty="0">
                <a:latin typeface="Arial"/>
                <a:cs typeface="Arial"/>
              </a:rPr>
              <a:t>Xây </a:t>
            </a:r>
            <a:r>
              <a:rPr sz="2000" dirty="0">
                <a:latin typeface="Arial"/>
                <a:cs typeface="Arial"/>
              </a:rPr>
              <a:t>dựng </a:t>
            </a:r>
            <a:r>
              <a:rPr sz="2000" spc="-5" dirty="0">
                <a:latin typeface="Arial"/>
                <a:cs typeface="Arial"/>
              </a:rPr>
              <a:t>(Construction), và Chuyển giao  </a:t>
            </a:r>
            <a:r>
              <a:rPr sz="2000" dirty="0">
                <a:latin typeface="Arial"/>
                <a:cs typeface="Arial"/>
              </a:rPr>
              <a:t>(Transition)</a:t>
            </a:r>
            <a:endParaRPr sz="2000">
              <a:latin typeface="Arial"/>
              <a:cs typeface="Arial"/>
            </a:endParaRPr>
          </a:p>
        </p:txBody>
      </p:sp>
    </p:spTree>
    <p:extLst>
      <p:ext uri="{BB962C8B-B14F-4D97-AF65-F5344CB8AC3E}">
        <p14:creationId xmlns:p14="http://schemas.microsoft.com/office/powerpoint/2010/main" val="35463881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5761" y="229362"/>
            <a:ext cx="8229600" cy="731611"/>
          </a:xfrm>
          <a:prstGeom prst="rect">
            <a:avLst/>
          </a:prstGeom>
          <a:ln w="19811">
            <a:solidFill>
              <a:srgbClr val="CC9900"/>
            </a:solidFill>
          </a:ln>
        </p:spPr>
        <p:txBody>
          <a:bodyPr vert="horz" wrap="square" lIns="0" tIns="84455" rIns="0" bIns="0" rtlCol="0">
            <a:spAutoFit/>
          </a:bodyPr>
          <a:lstStyle/>
          <a:p>
            <a:pPr marL="166370">
              <a:spcBef>
                <a:spcPts val="665"/>
              </a:spcBef>
              <a:tabLst>
                <a:tab pos="5126990" algn="l"/>
              </a:tabLst>
            </a:pPr>
            <a:r>
              <a:rPr sz="4200" spc="-140" dirty="0">
                <a:solidFill>
                  <a:srgbClr val="006633"/>
                </a:solidFill>
                <a:latin typeface="Times New Roman"/>
                <a:cs typeface="Times New Roman"/>
              </a:rPr>
              <a:t>Các </a:t>
            </a:r>
            <a:r>
              <a:rPr sz="4200" spc="-200" dirty="0">
                <a:solidFill>
                  <a:srgbClr val="006633"/>
                </a:solidFill>
                <a:latin typeface="Times New Roman"/>
                <a:cs typeface="Times New Roman"/>
              </a:rPr>
              <a:t>giai </a:t>
            </a:r>
            <a:r>
              <a:rPr sz="4200" spc="-50" dirty="0">
                <a:solidFill>
                  <a:srgbClr val="006633"/>
                </a:solidFill>
                <a:latin typeface="Times New Roman"/>
                <a:cs typeface="Times New Roman"/>
              </a:rPr>
              <a:t>đo</a:t>
            </a:r>
            <a:r>
              <a:rPr sz="4200" spc="-50" dirty="0">
                <a:solidFill>
                  <a:srgbClr val="006633"/>
                </a:solidFill>
                <a:latin typeface="Arial"/>
                <a:cs typeface="Arial"/>
              </a:rPr>
              <a:t>ạ</a:t>
            </a:r>
            <a:r>
              <a:rPr sz="4200" spc="-50" dirty="0">
                <a:solidFill>
                  <a:srgbClr val="006633"/>
                </a:solidFill>
                <a:latin typeface="Times New Roman"/>
                <a:cs typeface="Times New Roman"/>
              </a:rPr>
              <a:t>n</a:t>
            </a:r>
            <a:r>
              <a:rPr sz="4200" spc="325" dirty="0">
                <a:solidFill>
                  <a:srgbClr val="006633"/>
                </a:solidFill>
                <a:latin typeface="Times New Roman"/>
                <a:cs typeface="Times New Roman"/>
              </a:rPr>
              <a:t> </a:t>
            </a:r>
            <a:r>
              <a:rPr sz="4200" spc="-100" dirty="0">
                <a:solidFill>
                  <a:srgbClr val="006633"/>
                </a:solidFill>
                <a:latin typeface="Times New Roman"/>
                <a:cs typeface="Times New Roman"/>
              </a:rPr>
              <a:t>c</a:t>
            </a:r>
            <a:r>
              <a:rPr sz="4200" spc="-100" dirty="0">
                <a:solidFill>
                  <a:srgbClr val="006633"/>
                </a:solidFill>
                <a:latin typeface="Arial"/>
                <a:cs typeface="Arial"/>
              </a:rPr>
              <a:t>ủ</a:t>
            </a:r>
            <a:r>
              <a:rPr sz="4200" spc="-100" dirty="0">
                <a:solidFill>
                  <a:srgbClr val="006633"/>
                </a:solidFill>
                <a:latin typeface="Times New Roman"/>
                <a:cs typeface="Times New Roman"/>
              </a:rPr>
              <a:t>a</a:t>
            </a:r>
            <a:r>
              <a:rPr sz="4200" spc="15" dirty="0">
                <a:solidFill>
                  <a:srgbClr val="006633"/>
                </a:solidFill>
                <a:latin typeface="Times New Roman"/>
                <a:cs typeface="Times New Roman"/>
              </a:rPr>
              <a:t> </a:t>
            </a:r>
            <a:r>
              <a:rPr sz="4200" spc="-70" dirty="0">
                <a:solidFill>
                  <a:srgbClr val="006633"/>
                </a:solidFill>
                <a:latin typeface="Times New Roman"/>
                <a:cs typeface="Times New Roman"/>
              </a:rPr>
              <a:t>RUP	</a:t>
            </a:r>
            <a:r>
              <a:rPr sz="4200" spc="-160" dirty="0">
                <a:solidFill>
                  <a:srgbClr val="006633"/>
                </a:solidFill>
                <a:latin typeface="Times New Roman"/>
                <a:cs typeface="Times New Roman"/>
              </a:rPr>
              <a:t>(1)</a:t>
            </a:r>
            <a:endParaRPr sz="4200">
              <a:latin typeface="Times New Roman"/>
              <a:cs typeface="Times New Roman"/>
            </a:endParaRPr>
          </a:p>
        </p:txBody>
      </p:sp>
      <p:sp>
        <p:nvSpPr>
          <p:cNvPr id="6" name="object 6"/>
          <p:cNvSpPr txBox="1">
            <a:spLocks noGrp="1"/>
          </p:cNvSpPr>
          <p:nvPr>
            <p:ph type="sldNum" sz="quarter" idx="4294967295"/>
          </p:nvPr>
        </p:nvSpPr>
        <p:spPr>
          <a:xfrm>
            <a:off x="10001474" y="6305944"/>
            <a:ext cx="590326"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45</a:t>
            </a:fld>
            <a:endParaRPr spc="-40" dirty="0"/>
          </a:p>
        </p:txBody>
      </p:sp>
      <p:pic>
        <p:nvPicPr>
          <p:cNvPr id="4" name="Picture 3"/>
          <p:cNvPicPr>
            <a:picLocks noChangeAspect="1"/>
          </p:cNvPicPr>
          <p:nvPr/>
        </p:nvPicPr>
        <p:blipFill>
          <a:blip r:embed="rId2"/>
          <a:stretch>
            <a:fillRect/>
          </a:stretch>
        </p:blipFill>
        <p:spPr>
          <a:xfrm>
            <a:off x="1745428" y="1319769"/>
            <a:ext cx="8256046" cy="4834339"/>
          </a:xfrm>
          <a:prstGeom prst="rect">
            <a:avLst/>
          </a:prstGeom>
        </p:spPr>
      </p:pic>
    </p:spTree>
    <p:extLst>
      <p:ext uri="{BB962C8B-B14F-4D97-AF65-F5344CB8AC3E}">
        <p14:creationId xmlns:p14="http://schemas.microsoft.com/office/powerpoint/2010/main" val="3270388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5761" y="229362"/>
            <a:ext cx="8229600" cy="731611"/>
          </a:xfrm>
          <a:prstGeom prst="rect">
            <a:avLst/>
          </a:prstGeom>
          <a:ln w="19811">
            <a:solidFill>
              <a:srgbClr val="CC9900"/>
            </a:solidFill>
          </a:ln>
        </p:spPr>
        <p:txBody>
          <a:bodyPr vert="horz" wrap="square" lIns="0" tIns="84455" rIns="0" bIns="0" rtlCol="0">
            <a:spAutoFit/>
          </a:bodyPr>
          <a:lstStyle/>
          <a:p>
            <a:pPr marL="166370">
              <a:spcBef>
                <a:spcPts val="665"/>
              </a:spcBef>
              <a:tabLst>
                <a:tab pos="5126990" algn="l"/>
              </a:tabLst>
            </a:pPr>
            <a:r>
              <a:rPr sz="4200" spc="-140" dirty="0">
                <a:solidFill>
                  <a:srgbClr val="006633"/>
                </a:solidFill>
                <a:latin typeface="Times New Roman"/>
                <a:cs typeface="Times New Roman"/>
              </a:rPr>
              <a:t>Các </a:t>
            </a:r>
            <a:r>
              <a:rPr sz="4200" spc="-200" dirty="0">
                <a:solidFill>
                  <a:srgbClr val="006633"/>
                </a:solidFill>
                <a:latin typeface="Times New Roman"/>
                <a:cs typeface="Times New Roman"/>
              </a:rPr>
              <a:t>giai </a:t>
            </a:r>
            <a:r>
              <a:rPr sz="4200" spc="-50" dirty="0">
                <a:solidFill>
                  <a:srgbClr val="006633"/>
                </a:solidFill>
                <a:latin typeface="Times New Roman"/>
                <a:cs typeface="Times New Roman"/>
              </a:rPr>
              <a:t>đo</a:t>
            </a:r>
            <a:r>
              <a:rPr sz="4200" spc="-50" dirty="0">
                <a:solidFill>
                  <a:srgbClr val="006633"/>
                </a:solidFill>
                <a:latin typeface="Arial"/>
                <a:cs typeface="Arial"/>
              </a:rPr>
              <a:t>ạ</a:t>
            </a:r>
            <a:r>
              <a:rPr sz="4200" spc="-50" dirty="0">
                <a:solidFill>
                  <a:srgbClr val="006633"/>
                </a:solidFill>
                <a:latin typeface="Times New Roman"/>
                <a:cs typeface="Times New Roman"/>
              </a:rPr>
              <a:t>n</a:t>
            </a:r>
            <a:r>
              <a:rPr sz="4200" spc="325" dirty="0">
                <a:solidFill>
                  <a:srgbClr val="006633"/>
                </a:solidFill>
                <a:latin typeface="Times New Roman"/>
                <a:cs typeface="Times New Roman"/>
              </a:rPr>
              <a:t> </a:t>
            </a:r>
            <a:r>
              <a:rPr sz="4200" spc="-100" dirty="0">
                <a:solidFill>
                  <a:srgbClr val="006633"/>
                </a:solidFill>
                <a:latin typeface="Times New Roman"/>
                <a:cs typeface="Times New Roman"/>
              </a:rPr>
              <a:t>c</a:t>
            </a:r>
            <a:r>
              <a:rPr sz="4200" spc="-100" dirty="0">
                <a:solidFill>
                  <a:srgbClr val="006633"/>
                </a:solidFill>
                <a:latin typeface="Arial"/>
                <a:cs typeface="Arial"/>
              </a:rPr>
              <a:t>ủ</a:t>
            </a:r>
            <a:r>
              <a:rPr sz="4200" spc="-100" dirty="0">
                <a:solidFill>
                  <a:srgbClr val="006633"/>
                </a:solidFill>
                <a:latin typeface="Times New Roman"/>
                <a:cs typeface="Times New Roman"/>
              </a:rPr>
              <a:t>a</a:t>
            </a:r>
            <a:r>
              <a:rPr sz="4200" spc="15" dirty="0">
                <a:solidFill>
                  <a:srgbClr val="006633"/>
                </a:solidFill>
                <a:latin typeface="Times New Roman"/>
                <a:cs typeface="Times New Roman"/>
              </a:rPr>
              <a:t> </a:t>
            </a:r>
            <a:r>
              <a:rPr sz="4200" spc="-70" dirty="0">
                <a:solidFill>
                  <a:srgbClr val="006633"/>
                </a:solidFill>
                <a:latin typeface="Times New Roman"/>
                <a:cs typeface="Times New Roman"/>
              </a:rPr>
              <a:t>RUP	</a:t>
            </a:r>
            <a:r>
              <a:rPr sz="4200" spc="-160" dirty="0">
                <a:solidFill>
                  <a:srgbClr val="006633"/>
                </a:solidFill>
                <a:latin typeface="Times New Roman"/>
                <a:cs typeface="Times New Roman"/>
              </a:rPr>
              <a:t>(1)</a:t>
            </a:r>
            <a:endParaRPr sz="4200">
              <a:latin typeface="Times New Roman"/>
              <a:cs typeface="Times New Roman"/>
            </a:endParaRPr>
          </a:p>
        </p:txBody>
      </p:sp>
      <p:sp>
        <p:nvSpPr>
          <p:cNvPr id="6" name="object 6"/>
          <p:cNvSpPr txBox="1">
            <a:spLocks noGrp="1"/>
          </p:cNvSpPr>
          <p:nvPr>
            <p:ph type="sldNum" sz="quarter" idx="4294967295"/>
          </p:nvPr>
        </p:nvSpPr>
        <p:spPr>
          <a:xfrm>
            <a:off x="10001474" y="6305944"/>
            <a:ext cx="590326"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46</a:t>
            </a:fld>
            <a:endParaRPr spc="-40" dirty="0"/>
          </a:p>
        </p:txBody>
      </p:sp>
      <p:pic>
        <p:nvPicPr>
          <p:cNvPr id="3" name="Picture 2"/>
          <p:cNvPicPr>
            <a:picLocks noChangeAspect="1"/>
          </p:cNvPicPr>
          <p:nvPr/>
        </p:nvPicPr>
        <p:blipFill>
          <a:blip r:embed="rId2"/>
          <a:stretch>
            <a:fillRect/>
          </a:stretch>
        </p:blipFill>
        <p:spPr>
          <a:xfrm>
            <a:off x="1905761" y="1382464"/>
            <a:ext cx="8067675" cy="1515604"/>
          </a:xfrm>
          <a:prstGeom prst="rect">
            <a:avLst/>
          </a:prstGeom>
        </p:spPr>
      </p:pic>
      <p:pic>
        <p:nvPicPr>
          <p:cNvPr id="5" name="Picture 4"/>
          <p:cNvPicPr>
            <a:picLocks noChangeAspect="1"/>
          </p:cNvPicPr>
          <p:nvPr/>
        </p:nvPicPr>
        <p:blipFill>
          <a:blip r:embed="rId3"/>
          <a:stretch>
            <a:fillRect/>
          </a:stretch>
        </p:blipFill>
        <p:spPr>
          <a:xfrm>
            <a:off x="1905761" y="3124200"/>
            <a:ext cx="7844599" cy="3512849"/>
          </a:xfrm>
          <a:prstGeom prst="rect">
            <a:avLst/>
          </a:prstGeom>
        </p:spPr>
      </p:pic>
    </p:spTree>
    <p:extLst>
      <p:ext uri="{BB962C8B-B14F-4D97-AF65-F5344CB8AC3E}">
        <p14:creationId xmlns:p14="http://schemas.microsoft.com/office/powerpoint/2010/main" val="2805690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5761" y="229362"/>
            <a:ext cx="8229600" cy="731611"/>
          </a:xfrm>
          <a:prstGeom prst="rect">
            <a:avLst/>
          </a:prstGeom>
          <a:ln w="19811">
            <a:solidFill>
              <a:srgbClr val="CC9900"/>
            </a:solidFill>
          </a:ln>
        </p:spPr>
        <p:txBody>
          <a:bodyPr vert="horz" wrap="square" lIns="0" tIns="84455" rIns="0" bIns="0" rtlCol="0">
            <a:spAutoFit/>
          </a:bodyPr>
          <a:lstStyle/>
          <a:p>
            <a:pPr marL="166370">
              <a:spcBef>
                <a:spcPts val="665"/>
              </a:spcBef>
              <a:tabLst>
                <a:tab pos="5126990" algn="l"/>
              </a:tabLst>
            </a:pPr>
            <a:r>
              <a:rPr sz="4200" spc="-140" dirty="0">
                <a:solidFill>
                  <a:srgbClr val="006633"/>
                </a:solidFill>
                <a:latin typeface="Times New Roman"/>
                <a:cs typeface="Times New Roman"/>
              </a:rPr>
              <a:t>Các </a:t>
            </a:r>
            <a:r>
              <a:rPr sz="4200" spc="-200" dirty="0">
                <a:solidFill>
                  <a:srgbClr val="006633"/>
                </a:solidFill>
                <a:latin typeface="Times New Roman"/>
                <a:cs typeface="Times New Roman"/>
              </a:rPr>
              <a:t>giai </a:t>
            </a:r>
            <a:r>
              <a:rPr sz="4200" spc="-50" dirty="0">
                <a:solidFill>
                  <a:srgbClr val="006633"/>
                </a:solidFill>
                <a:latin typeface="Times New Roman"/>
                <a:cs typeface="Times New Roman"/>
              </a:rPr>
              <a:t>đo</a:t>
            </a:r>
            <a:r>
              <a:rPr sz="4200" spc="-50" dirty="0">
                <a:solidFill>
                  <a:srgbClr val="006633"/>
                </a:solidFill>
                <a:latin typeface="Arial"/>
                <a:cs typeface="Arial"/>
              </a:rPr>
              <a:t>ạ</a:t>
            </a:r>
            <a:r>
              <a:rPr sz="4200" spc="-50" dirty="0">
                <a:solidFill>
                  <a:srgbClr val="006633"/>
                </a:solidFill>
                <a:latin typeface="Times New Roman"/>
                <a:cs typeface="Times New Roman"/>
              </a:rPr>
              <a:t>n</a:t>
            </a:r>
            <a:r>
              <a:rPr sz="4200" spc="325" dirty="0">
                <a:solidFill>
                  <a:srgbClr val="006633"/>
                </a:solidFill>
                <a:latin typeface="Times New Roman"/>
                <a:cs typeface="Times New Roman"/>
              </a:rPr>
              <a:t> </a:t>
            </a:r>
            <a:r>
              <a:rPr sz="4200" spc="-100" dirty="0">
                <a:solidFill>
                  <a:srgbClr val="006633"/>
                </a:solidFill>
                <a:latin typeface="Times New Roman"/>
                <a:cs typeface="Times New Roman"/>
              </a:rPr>
              <a:t>c</a:t>
            </a:r>
            <a:r>
              <a:rPr sz="4200" spc="-100" dirty="0">
                <a:solidFill>
                  <a:srgbClr val="006633"/>
                </a:solidFill>
                <a:latin typeface="Arial"/>
                <a:cs typeface="Arial"/>
              </a:rPr>
              <a:t>ủ</a:t>
            </a:r>
            <a:r>
              <a:rPr sz="4200" spc="-100" dirty="0">
                <a:solidFill>
                  <a:srgbClr val="006633"/>
                </a:solidFill>
                <a:latin typeface="Times New Roman"/>
                <a:cs typeface="Times New Roman"/>
              </a:rPr>
              <a:t>a</a:t>
            </a:r>
            <a:r>
              <a:rPr sz="4200" spc="15" dirty="0">
                <a:solidFill>
                  <a:srgbClr val="006633"/>
                </a:solidFill>
                <a:latin typeface="Times New Roman"/>
                <a:cs typeface="Times New Roman"/>
              </a:rPr>
              <a:t> </a:t>
            </a:r>
            <a:r>
              <a:rPr sz="4200" spc="-70" dirty="0">
                <a:solidFill>
                  <a:srgbClr val="006633"/>
                </a:solidFill>
                <a:latin typeface="Times New Roman"/>
                <a:cs typeface="Times New Roman"/>
              </a:rPr>
              <a:t>RUP	</a:t>
            </a:r>
            <a:r>
              <a:rPr sz="4200" spc="-160" dirty="0">
                <a:solidFill>
                  <a:srgbClr val="006633"/>
                </a:solidFill>
                <a:latin typeface="Times New Roman"/>
                <a:cs typeface="Times New Roman"/>
              </a:rPr>
              <a:t>(1)</a:t>
            </a:r>
            <a:endParaRPr sz="4200">
              <a:latin typeface="Times New Roman"/>
              <a:cs typeface="Times New Roman"/>
            </a:endParaRPr>
          </a:p>
        </p:txBody>
      </p:sp>
      <p:sp>
        <p:nvSpPr>
          <p:cNvPr id="6" name="object 6"/>
          <p:cNvSpPr txBox="1">
            <a:spLocks noGrp="1"/>
          </p:cNvSpPr>
          <p:nvPr>
            <p:ph type="sldNum" sz="quarter" idx="4294967295"/>
          </p:nvPr>
        </p:nvSpPr>
        <p:spPr>
          <a:xfrm>
            <a:off x="10001474" y="6305944"/>
            <a:ext cx="590326"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47</a:t>
            </a:fld>
            <a:endParaRPr spc="-40" dirty="0"/>
          </a:p>
        </p:txBody>
      </p:sp>
      <p:pic>
        <p:nvPicPr>
          <p:cNvPr id="4" name="Picture 3"/>
          <p:cNvPicPr>
            <a:picLocks noChangeAspect="1"/>
          </p:cNvPicPr>
          <p:nvPr/>
        </p:nvPicPr>
        <p:blipFill>
          <a:blip r:embed="rId2"/>
          <a:stretch>
            <a:fillRect/>
          </a:stretch>
        </p:blipFill>
        <p:spPr>
          <a:xfrm>
            <a:off x="2057400" y="1231845"/>
            <a:ext cx="7448550" cy="5253635"/>
          </a:xfrm>
          <a:prstGeom prst="rect">
            <a:avLst/>
          </a:prstGeom>
        </p:spPr>
      </p:pic>
    </p:spTree>
    <p:extLst>
      <p:ext uri="{BB962C8B-B14F-4D97-AF65-F5344CB8AC3E}">
        <p14:creationId xmlns:p14="http://schemas.microsoft.com/office/powerpoint/2010/main" val="1012883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5761" y="229362"/>
            <a:ext cx="8229600" cy="731611"/>
          </a:xfrm>
          <a:prstGeom prst="rect">
            <a:avLst/>
          </a:prstGeom>
          <a:ln w="19811">
            <a:solidFill>
              <a:srgbClr val="CC9900"/>
            </a:solidFill>
          </a:ln>
        </p:spPr>
        <p:txBody>
          <a:bodyPr vert="horz" wrap="square" lIns="0" tIns="84455" rIns="0" bIns="0" rtlCol="0">
            <a:spAutoFit/>
          </a:bodyPr>
          <a:lstStyle/>
          <a:p>
            <a:pPr marL="166370">
              <a:spcBef>
                <a:spcPts val="665"/>
              </a:spcBef>
              <a:tabLst>
                <a:tab pos="5126990" algn="l"/>
              </a:tabLst>
            </a:pPr>
            <a:r>
              <a:rPr sz="4200" spc="-140" dirty="0">
                <a:solidFill>
                  <a:srgbClr val="006633"/>
                </a:solidFill>
                <a:latin typeface="Times New Roman"/>
                <a:cs typeface="Times New Roman"/>
              </a:rPr>
              <a:t>Các </a:t>
            </a:r>
            <a:r>
              <a:rPr sz="4200" spc="-200" dirty="0">
                <a:solidFill>
                  <a:srgbClr val="006633"/>
                </a:solidFill>
                <a:latin typeface="Times New Roman"/>
                <a:cs typeface="Times New Roman"/>
              </a:rPr>
              <a:t>giai </a:t>
            </a:r>
            <a:r>
              <a:rPr sz="4200" spc="-50" dirty="0">
                <a:solidFill>
                  <a:srgbClr val="006633"/>
                </a:solidFill>
                <a:latin typeface="Times New Roman"/>
                <a:cs typeface="Times New Roman"/>
              </a:rPr>
              <a:t>đo</a:t>
            </a:r>
            <a:r>
              <a:rPr sz="4200" spc="-50" dirty="0">
                <a:solidFill>
                  <a:srgbClr val="006633"/>
                </a:solidFill>
                <a:latin typeface="Arial"/>
                <a:cs typeface="Arial"/>
              </a:rPr>
              <a:t>ạ</a:t>
            </a:r>
            <a:r>
              <a:rPr sz="4200" spc="-50" dirty="0">
                <a:solidFill>
                  <a:srgbClr val="006633"/>
                </a:solidFill>
                <a:latin typeface="Times New Roman"/>
                <a:cs typeface="Times New Roman"/>
              </a:rPr>
              <a:t>n</a:t>
            </a:r>
            <a:r>
              <a:rPr sz="4200" spc="325" dirty="0">
                <a:solidFill>
                  <a:srgbClr val="006633"/>
                </a:solidFill>
                <a:latin typeface="Times New Roman"/>
                <a:cs typeface="Times New Roman"/>
              </a:rPr>
              <a:t> </a:t>
            </a:r>
            <a:r>
              <a:rPr sz="4200" spc="-100" dirty="0">
                <a:solidFill>
                  <a:srgbClr val="006633"/>
                </a:solidFill>
                <a:latin typeface="Times New Roman"/>
                <a:cs typeface="Times New Roman"/>
              </a:rPr>
              <a:t>c</a:t>
            </a:r>
            <a:r>
              <a:rPr sz="4200" spc="-100" dirty="0">
                <a:solidFill>
                  <a:srgbClr val="006633"/>
                </a:solidFill>
                <a:latin typeface="Arial"/>
                <a:cs typeface="Arial"/>
              </a:rPr>
              <a:t>ủ</a:t>
            </a:r>
            <a:r>
              <a:rPr sz="4200" spc="-100" dirty="0">
                <a:solidFill>
                  <a:srgbClr val="006633"/>
                </a:solidFill>
                <a:latin typeface="Times New Roman"/>
                <a:cs typeface="Times New Roman"/>
              </a:rPr>
              <a:t>a</a:t>
            </a:r>
            <a:r>
              <a:rPr sz="4200" spc="15" dirty="0">
                <a:solidFill>
                  <a:srgbClr val="006633"/>
                </a:solidFill>
                <a:latin typeface="Times New Roman"/>
                <a:cs typeface="Times New Roman"/>
              </a:rPr>
              <a:t> </a:t>
            </a:r>
            <a:r>
              <a:rPr sz="4200" spc="-70" dirty="0">
                <a:solidFill>
                  <a:srgbClr val="006633"/>
                </a:solidFill>
                <a:latin typeface="Times New Roman"/>
                <a:cs typeface="Times New Roman"/>
              </a:rPr>
              <a:t>RUP	</a:t>
            </a:r>
            <a:r>
              <a:rPr sz="4200" spc="-160" dirty="0">
                <a:solidFill>
                  <a:srgbClr val="006633"/>
                </a:solidFill>
                <a:latin typeface="Times New Roman"/>
                <a:cs typeface="Times New Roman"/>
              </a:rPr>
              <a:t>(1)</a:t>
            </a:r>
            <a:endParaRPr sz="4200">
              <a:latin typeface="Times New Roman"/>
              <a:cs typeface="Times New Roman"/>
            </a:endParaRPr>
          </a:p>
        </p:txBody>
      </p:sp>
      <p:sp>
        <p:nvSpPr>
          <p:cNvPr id="6" name="object 6"/>
          <p:cNvSpPr txBox="1">
            <a:spLocks noGrp="1"/>
          </p:cNvSpPr>
          <p:nvPr>
            <p:ph type="sldNum" sz="quarter" idx="4294967295"/>
          </p:nvPr>
        </p:nvSpPr>
        <p:spPr>
          <a:xfrm>
            <a:off x="10001474" y="6305944"/>
            <a:ext cx="590326"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48</a:t>
            </a:fld>
            <a:endParaRPr spc="-40" dirty="0"/>
          </a:p>
        </p:txBody>
      </p:sp>
      <p:pic>
        <p:nvPicPr>
          <p:cNvPr id="3" name="Picture 2"/>
          <p:cNvPicPr>
            <a:picLocks noChangeAspect="1"/>
          </p:cNvPicPr>
          <p:nvPr/>
        </p:nvPicPr>
        <p:blipFill>
          <a:blip r:embed="rId2"/>
          <a:stretch>
            <a:fillRect/>
          </a:stretch>
        </p:blipFill>
        <p:spPr>
          <a:xfrm>
            <a:off x="1760504" y="1295400"/>
            <a:ext cx="8520113" cy="4393563"/>
          </a:xfrm>
          <a:prstGeom prst="rect">
            <a:avLst/>
          </a:prstGeom>
        </p:spPr>
      </p:pic>
    </p:spTree>
    <p:extLst>
      <p:ext uri="{BB962C8B-B14F-4D97-AF65-F5344CB8AC3E}">
        <p14:creationId xmlns:p14="http://schemas.microsoft.com/office/powerpoint/2010/main" val="41518443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02115"/>
          </a:xfrm>
          <a:prstGeom prst="rect">
            <a:avLst/>
          </a:prstGeom>
          <a:ln w="19811">
            <a:solidFill>
              <a:srgbClr val="CC9900"/>
            </a:solidFill>
          </a:ln>
        </p:spPr>
        <p:txBody>
          <a:bodyPr vert="horz" wrap="square" lIns="0" tIns="85725" rIns="0" bIns="0" rtlCol="0" anchor="t">
            <a:spAutoFit/>
          </a:bodyPr>
          <a:lstStyle/>
          <a:p>
            <a:pPr marL="166370">
              <a:spcBef>
                <a:spcPts val="675"/>
              </a:spcBef>
            </a:pPr>
            <a:r>
              <a:rPr sz="4000" spc="-135" dirty="0">
                <a:latin typeface="Times New Roman"/>
                <a:cs typeface="Times New Roman"/>
              </a:rPr>
              <a:t>Các </a:t>
            </a:r>
            <a:r>
              <a:rPr sz="4000" spc="-125" dirty="0">
                <a:latin typeface="Times New Roman"/>
                <a:cs typeface="Times New Roman"/>
              </a:rPr>
              <a:t>b</a:t>
            </a:r>
            <a:r>
              <a:rPr sz="4000" spc="-125" dirty="0">
                <a:latin typeface="Arial"/>
                <a:cs typeface="Arial"/>
              </a:rPr>
              <a:t>ướ</a:t>
            </a:r>
            <a:r>
              <a:rPr sz="4000" spc="-125" dirty="0">
                <a:latin typeface="Times New Roman"/>
                <a:cs typeface="Times New Roman"/>
              </a:rPr>
              <a:t>c </a:t>
            </a:r>
            <a:r>
              <a:rPr sz="4000" spc="-40" dirty="0">
                <a:latin typeface="Times New Roman"/>
                <a:cs typeface="Times New Roman"/>
              </a:rPr>
              <a:t>chính </a:t>
            </a:r>
            <a:r>
              <a:rPr sz="4000" spc="-105" dirty="0">
                <a:latin typeface="Times New Roman"/>
                <a:cs typeface="Times New Roman"/>
              </a:rPr>
              <a:t>c</a:t>
            </a:r>
            <a:r>
              <a:rPr sz="4000" spc="-105" dirty="0">
                <a:latin typeface="Arial"/>
                <a:cs typeface="Arial"/>
              </a:rPr>
              <a:t>ủ</a:t>
            </a:r>
            <a:r>
              <a:rPr sz="4000" spc="-105" dirty="0">
                <a:latin typeface="Times New Roman"/>
                <a:cs typeface="Times New Roman"/>
              </a:rPr>
              <a:t>a </a:t>
            </a:r>
            <a:r>
              <a:rPr sz="4000" spc="-70" dirty="0">
                <a:latin typeface="Times New Roman"/>
                <a:cs typeface="Times New Roman"/>
              </a:rPr>
              <a:t>RUP</a:t>
            </a:r>
            <a:r>
              <a:rPr sz="4000" spc="375" dirty="0">
                <a:latin typeface="Times New Roman"/>
                <a:cs typeface="Times New Roman"/>
              </a:rPr>
              <a:t> </a:t>
            </a:r>
            <a:r>
              <a:rPr sz="4000" spc="-155" dirty="0">
                <a:latin typeface="Times New Roman"/>
                <a:cs typeface="Times New Roman"/>
              </a:rPr>
              <a:t>(1)</a:t>
            </a:r>
            <a:endParaRPr sz="4000">
              <a:latin typeface="Times New Roman"/>
              <a:cs typeface="Times New Roman"/>
            </a:endParaRPr>
          </a:p>
        </p:txBody>
      </p:sp>
      <p:grpSp>
        <p:nvGrpSpPr>
          <p:cNvPr id="3" name="object 3"/>
          <p:cNvGrpSpPr/>
          <p:nvPr/>
        </p:nvGrpSpPr>
        <p:grpSpPr>
          <a:xfrm>
            <a:off x="1709928" y="2578545"/>
            <a:ext cx="8845550" cy="1321435"/>
            <a:chOff x="185928" y="2578544"/>
            <a:chExt cx="8845550" cy="1321435"/>
          </a:xfrm>
        </p:grpSpPr>
        <p:sp>
          <p:nvSpPr>
            <p:cNvPr id="4" name="object 4"/>
            <p:cNvSpPr/>
            <p:nvPr/>
          </p:nvSpPr>
          <p:spPr>
            <a:xfrm>
              <a:off x="185928" y="3124200"/>
              <a:ext cx="190500" cy="2286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16458" y="2591562"/>
              <a:ext cx="914400" cy="1295400"/>
            </a:xfrm>
            <a:custGeom>
              <a:avLst/>
              <a:gdLst/>
              <a:ahLst/>
              <a:cxnLst/>
              <a:rect l="l" t="t" r="r" b="b"/>
              <a:pathLst>
                <a:path w="914400" h="1295400">
                  <a:moveTo>
                    <a:pt x="762000" y="0"/>
                  </a:moveTo>
                  <a:lnTo>
                    <a:pt x="152400" y="0"/>
                  </a:lnTo>
                  <a:lnTo>
                    <a:pt x="104231" y="7766"/>
                  </a:lnTo>
                  <a:lnTo>
                    <a:pt x="62396" y="29394"/>
                  </a:lnTo>
                  <a:lnTo>
                    <a:pt x="29405" y="62380"/>
                  </a:lnTo>
                  <a:lnTo>
                    <a:pt x="7769" y="104217"/>
                  </a:lnTo>
                  <a:lnTo>
                    <a:pt x="0" y="152400"/>
                  </a:lnTo>
                  <a:lnTo>
                    <a:pt x="0" y="1143000"/>
                  </a:lnTo>
                  <a:lnTo>
                    <a:pt x="7769" y="1191182"/>
                  </a:lnTo>
                  <a:lnTo>
                    <a:pt x="29405" y="1233019"/>
                  </a:lnTo>
                  <a:lnTo>
                    <a:pt x="62396" y="1266005"/>
                  </a:lnTo>
                  <a:lnTo>
                    <a:pt x="104231" y="1287633"/>
                  </a:lnTo>
                  <a:lnTo>
                    <a:pt x="152400" y="1295400"/>
                  </a:lnTo>
                  <a:lnTo>
                    <a:pt x="762000" y="1295400"/>
                  </a:lnTo>
                  <a:lnTo>
                    <a:pt x="810182" y="1287633"/>
                  </a:lnTo>
                  <a:lnTo>
                    <a:pt x="852019" y="1266005"/>
                  </a:lnTo>
                  <a:lnTo>
                    <a:pt x="885005" y="1233019"/>
                  </a:lnTo>
                  <a:lnTo>
                    <a:pt x="906633" y="1191182"/>
                  </a:lnTo>
                  <a:lnTo>
                    <a:pt x="914400" y="1143000"/>
                  </a:lnTo>
                  <a:lnTo>
                    <a:pt x="914400" y="152400"/>
                  </a:lnTo>
                  <a:lnTo>
                    <a:pt x="906633" y="104217"/>
                  </a:lnTo>
                  <a:lnTo>
                    <a:pt x="885005" y="62380"/>
                  </a:lnTo>
                  <a:lnTo>
                    <a:pt x="852019" y="29394"/>
                  </a:lnTo>
                  <a:lnTo>
                    <a:pt x="810182" y="7766"/>
                  </a:lnTo>
                  <a:lnTo>
                    <a:pt x="762000" y="0"/>
                  </a:lnTo>
                  <a:close/>
                </a:path>
              </a:pathLst>
            </a:custGeom>
            <a:solidFill>
              <a:srgbClr val="92D050">
                <a:alpha val="43920"/>
              </a:srgbClr>
            </a:solidFill>
          </p:spPr>
          <p:txBody>
            <a:bodyPr wrap="square" lIns="0" tIns="0" rIns="0" bIns="0" rtlCol="0"/>
            <a:lstStyle/>
            <a:p>
              <a:endParaRPr/>
            </a:p>
          </p:txBody>
        </p:sp>
        <p:sp>
          <p:nvSpPr>
            <p:cNvPr id="6" name="object 6"/>
            <p:cNvSpPr/>
            <p:nvPr/>
          </p:nvSpPr>
          <p:spPr>
            <a:xfrm>
              <a:off x="616458" y="2591562"/>
              <a:ext cx="914400" cy="1295400"/>
            </a:xfrm>
            <a:custGeom>
              <a:avLst/>
              <a:gdLst/>
              <a:ahLst/>
              <a:cxnLst/>
              <a:rect l="l" t="t" r="r" b="b"/>
              <a:pathLst>
                <a:path w="914400" h="1295400">
                  <a:moveTo>
                    <a:pt x="0" y="152400"/>
                  </a:moveTo>
                  <a:lnTo>
                    <a:pt x="7769" y="104217"/>
                  </a:lnTo>
                  <a:lnTo>
                    <a:pt x="29405" y="62380"/>
                  </a:lnTo>
                  <a:lnTo>
                    <a:pt x="62396" y="29394"/>
                  </a:lnTo>
                  <a:lnTo>
                    <a:pt x="104231" y="7766"/>
                  </a:lnTo>
                  <a:lnTo>
                    <a:pt x="152400" y="0"/>
                  </a:lnTo>
                  <a:lnTo>
                    <a:pt x="762000" y="0"/>
                  </a:lnTo>
                  <a:lnTo>
                    <a:pt x="810182" y="7766"/>
                  </a:lnTo>
                  <a:lnTo>
                    <a:pt x="852019" y="29394"/>
                  </a:lnTo>
                  <a:lnTo>
                    <a:pt x="885005" y="62380"/>
                  </a:lnTo>
                  <a:lnTo>
                    <a:pt x="906633" y="104217"/>
                  </a:lnTo>
                  <a:lnTo>
                    <a:pt x="914400" y="152400"/>
                  </a:lnTo>
                  <a:lnTo>
                    <a:pt x="914400" y="1143000"/>
                  </a:lnTo>
                  <a:lnTo>
                    <a:pt x="906633" y="1191182"/>
                  </a:lnTo>
                  <a:lnTo>
                    <a:pt x="885005" y="1233019"/>
                  </a:lnTo>
                  <a:lnTo>
                    <a:pt x="852019" y="1266005"/>
                  </a:lnTo>
                  <a:lnTo>
                    <a:pt x="810182" y="1287633"/>
                  </a:lnTo>
                  <a:lnTo>
                    <a:pt x="762000" y="1295400"/>
                  </a:lnTo>
                  <a:lnTo>
                    <a:pt x="152400" y="1295400"/>
                  </a:lnTo>
                  <a:lnTo>
                    <a:pt x="104231" y="1287633"/>
                  </a:lnTo>
                  <a:lnTo>
                    <a:pt x="62396" y="1266005"/>
                  </a:lnTo>
                  <a:lnTo>
                    <a:pt x="29405" y="1233019"/>
                  </a:lnTo>
                  <a:lnTo>
                    <a:pt x="7769" y="1191182"/>
                  </a:lnTo>
                  <a:lnTo>
                    <a:pt x="0" y="1143000"/>
                  </a:lnTo>
                  <a:lnTo>
                    <a:pt x="0" y="152400"/>
                  </a:lnTo>
                  <a:close/>
                </a:path>
              </a:pathLst>
            </a:custGeom>
            <a:ln w="25908">
              <a:solidFill>
                <a:srgbClr val="92D050"/>
              </a:solidFill>
            </a:ln>
          </p:spPr>
          <p:txBody>
            <a:bodyPr wrap="square" lIns="0" tIns="0" rIns="0" bIns="0" rtlCol="0"/>
            <a:lstStyle/>
            <a:p>
              <a:endParaRPr/>
            </a:p>
          </p:txBody>
        </p:sp>
        <p:sp>
          <p:nvSpPr>
            <p:cNvPr id="7" name="object 7"/>
            <p:cNvSpPr/>
            <p:nvPr/>
          </p:nvSpPr>
          <p:spPr>
            <a:xfrm>
              <a:off x="8822435" y="3153156"/>
              <a:ext cx="152400" cy="18288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8789670" y="3124962"/>
              <a:ext cx="228600" cy="228600"/>
            </a:xfrm>
            <a:custGeom>
              <a:avLst/>
              <a:gdLst/>
              <a:ahLst/>
              <a:cxnLst/>
              <a:rect l="l" t="t" r="r" b="b"/>
              <a:pathLst>
                <a:path w="228600" h="228600">
                  <a:moveTo>
                    <a:pt x="0" y="114300"/>
                  </a:moveTo>
                  <a:lnTo>
                    <a:pt x="8983" y="69812"/>
                  </a:lnTo>
                  <a:lnTo>
                    <a:pt x="33480" y="33480"/>
                  </a:lnTo>
                  <a:lnTo>
                    <a:pt x="69812" y="8983"/>
                  </a:lnTo>
                  <a:lnTo>
                    <a:pt x="114300" y="0"/>
                  </a:lnTo>
                  <a:lnTo>
                    <a:pt x="158787" y="8983"/>
                  </a:lnTo>
                  <a:lnTo>
                    <a:pt x="195119" y="33480"/>
                  </a:lnTo>
                  <a:lnTo>
                    <a:pt x="219616" y="69812"/>
                  </a:lnTo>
                  <a:lnTo>
                    <a:pt x="228600" y="114300"/>
                  </a:lnTo>
                  <a:lnTo>
                    <a:pt x="219616" y="158787"/>
                  </a:lnTo>
                  <a:lnTo>
                    <a:pt x="195119" y="195119"/>
                  </a:lnTo>
                  <a:lnTo>
                    <a:pt x="158787" y="219616"/>
                  </a:lnTo>
                  <a:lnTo>
                    <a:pt x="114300" y="228600"/>
                  </a:lnTo>
                  <a:lnTo>
                    <a:pt x="69812" y="219616"/>
                  </a:lnTo>
                  <a:lnTo>
                    <a:pt x="33480" y="195119"/>
                  </a:lnTo>
                  <a:lnTo>
                    <a:pt x="8983" y="158787"/>
                  </a:lnTo>
                  <a:lnTo>
                    <a:pt x="0" y="114300"/>
                  </a:lnTo>
                  <a:close/>
                </a:path>
              </a:pathLst>
            </a:custGeom>
            <a:ln w="25908">
              <a:solidFill>
                <a:srgbClr val="000000"/>
              </a:solidFill>
            </a:ln>
          </p:spPr>
          <p:txBody>
            <a:bodyPr wrap="square" lIns="0" tIns="0" rIns="0" bIns="0" rtlCol="0"/>
            <a:lstStyle/>
            <a:p>
              <a:endParaRPr/>
            </a:p>
          </p:txBody>
        </p:sp>
      </p:grpSp>
      <p:sp>
        <p:nvSpPr>
          <p:cNvPr id="9" name="object 9"/>
          <p:cNvSpPr txBox="1"/>
          <p:nvPr/>
        </p:nvSpPr>
        <p:spPr>
          <a:xfrm>
            <a:off x="2301952" y="2793314"/>
            <a:ext cx="589915" cy="880110"/>
          </a:xfrm>
          <a:prstGeom prst="rect">
            <a:avLst/>
          </a:prstGeom>
        </p:spPr>
        <p:txBody>
          <a:bodyPr vert="horz" wrap="square" lIns="0" tIns="13335" rIns="0" bIns="0" rtlCol="0">
            <a:spAutoFit/>
          </a:bodyPr>
          <a:lstStyle/>
          <a:p>
            <a:pPr algn="ctr">
              <a:spcBef>
                <a:spcPts val="105"/>
              </a:spcBef>
            </a:pPr>
            <a:r>
              <a:rPr sz="1400" dirty="0">
                <a:latin typeface="Arial"/>
                <a:cs typeface="Arial"/>
              </a:rPr>
              <a:t>1.</a:t>
            </a:r>
            <a:endParaRPr sz="1400">
              <a:latin typeface="Arial"/>
              <a:cs typeface="Arial"/>
            </a:endParaRPr>
          </a:p>
          <a:p>
            <a:pPr marL="12700" marR="5080" indent="-635" algn="ctr"/>
            <a:r>
              <a:rPr sz="1400" spc="-10" dirty="0">
                <a:latin typeface="Arial"/>
                <a:cs typeface="Arial"/>
              </a:rPr>
              <a:t>N</a:t>
            </a:r>
            <a:r>
              <a:rPr sz="1400" dirty="0">
                <a:latin typeface="Arial"/>
                <a:cs typeface="Arial"/>
              </a:rPr>
              <a:t>ghiên  cứu</a:t>
            </a:r>
            <a:r>
              <a:rPr sz="1400" spc="-110" dirty="0">
                <a:latin typeface="Arial"/>
                <a:cs typeface="Arial"/>
              </a:rPr>
              <a:t> </a:t>
            </a:r>
            <a:r>
              <a:rPr sz="1400" spc="5" dirty="0">
                <a:latin typeface="Arial"/>
                <a:cs typeface="Arial"/>
              </a:rPr>
              <a:t>sơ  </a:t>
            </a:r>
            <a:r>
              <a:rPr sz="1400" spc="-5" dirty="0">
                <a:latin typeface="Arial"/>
                <a:cs typeface="Arial"/>
              </a:rPr>
              <a:t>bộ</a:t>
            </a:r>
            <a:endParaRPr sz="1400">
              <a:latin typeface="Arial"/>
              <a:cs typeface="Arial"/>
            </a:endParaRPr>
          </a:p>
        </p:txBody>
      </p:sp>
      <p:grpSp>
        <p:nvGrpSpPr>
          <p:cNvPr id="10" name="object 10"/>
          <p:cNvGrpSpPr/>
          <p:nvPr/>
        </p:nvGrpSpPr>
        <p:grpSpPr>
          <a:xfrm>
            <a:off x="3290253" y="3713925"/>
            <a:ext cx="864235" cy="1473835"/>
            <a:chOff x="1766252" y="3713924"/>
            <a:chExt cx="864235" cy="1473835"/>
          </a:xfrm>
        </p:grpSpPr>
        <p:sp>
          <p:nvSpPr>
            <p:cNvPr id="11" name="object 11"/>
            <p:cNvSpPr/>
            <p:nvPr/>
          </p:nvSpPr>
          <p:spPr>
            <a:xfrm>
              <a:off x="1779269" y="3726941"/>
              <a:ext cx="838200" cy="1447800"/>
            </a:xfrm>
            <a:custGeom>
              <a:avLst/>
              <a:gdLst/>
              <a:ahLst/>
              <a:cxnLst/>
              <a:rect l="l" t="t" r="r" b="b"/>
              <a:pathLst>
                <a:path w="838200" h="1447800">
                  <a:moveTo>
                    <a:pt x="698500" y="0"/>
                  </a:moveTo>
                  <a:lnTo>
                    <a:pt x="139700" y="0"/>
                  </a:lnTo>
                  <a:lnTo>
                    <a:pt x="95520" y="7116"/>
                  </a:lnTo>
                  <a:lnTo>
                    <a:pt x="57168" y="26936"/>
                  </a:lnTo>
                  <a:lnTo>
                    <a:pt x="26936" y="57168"/>
                  </a:lnTo>
                  <a:lnTo>
                    <a:pt x="7116" y="95520"/>
                  </a:lnTo>
                  <a:lnTo>
                    <a:pt x="0" y="139699"/>
                  </a:lnTo>
                  <a:lnTo>
                    <a:pt x="0" y="1308099"/>
                  </a:lnTo>
                  <a:lnTo>
                    <a:pt x="7116" y="1352279"/>
                  </a:lnTo>
                  <a:lnTo>
                    <a:pt x="26936" y="1390631"/>
                  </a:lnTo>
                  <a:lnTo>
                    <a:pt x="57168" y="1420863"/>
                  </a:lnTo>
                  <a:lnTo>
                    <a:pt x="95520" y="1440683"/>
                  </a:lnTo>
                  <a:lnTo>
                    <a:pt x="139700" y="1447799"/>
                  </a:lnTo>
                  <a:lnTo>
                    <a:pt x="698500" y="1447799"/>
                  </a:lnTo>
                  <a:lnTo>
                    <a:pt x="742679" y="1440683"/>
                  </a:lnTo>
                  <a:lnTo>
                    <a:pt x="781031" y="1420863"/>
                  </a:lnTo>
                  <a:lnTo>
                    <a:pt x="811263" y="1390631"/>
                  </a:lnTo>
                  <a:lnTo>
                    <a:pt x="831083" y="1352279"/>
                  </a:lnTo>
                  <a:lnTo>
                    <a:pt x="838200" y="1308099"/>
                  </a:lnTo>
                  <a:lnTo>
                    <a:pt x="838200" y="139699"/>
                  </a:lnTo>
                  <a:lnTo>
                    <a:pt x="831083" y="95520"/>
                  </a:lnTo>
                  <a:lnTo>
                    <a:pt x="811263" y="57168"/>
                  </a:lnTo>
                  <a:lnTo>
                    <a:pt x="781031" y="26936"/>
                  </a:lnTo>
                  <a:lnTo>
                    <a:pt x="742679" y="7116"/>
                  </a:lnTo>
                  <a:lnTo>
                    <a:pt x="698500" y="0"/>
                  </a:lnTo>
                  <a:close/>
                </a:path>
              </a:pathLst>
            </a:custGeom>
            <a:solidFill>
              <a:srgbClr val="92D050">
                <a:alpha val="43920"/>
              </a:srgbClr>
            </a:solidFill>
          </p:spPr>
          <p:txBody>
            <a:bodyPr wrap="square" lIns="0" tIns="0" rIns="0" bIns="0" rtlCol="0"/>
            <a:lstStyle/>
            <a:p>
              <a:endParaRPr/>
            </a:p>
          </p:txBody>
        </p:sp>
        <p:sp>
          <p:nvSpPr>
            <p:cNvPr id="12" name="object 12"/>
            <p:cNvSpPr/>
            <p:nvPr/>
          </p:nvSpPr>
          <p:spPr>
            <a:xfrm>
              <a:off x="1779269" y="3726941"/>
              <a:ext cx="838200" cy="1447800"/>
            </a:xfrm>
            <a:custGeom>
              <a:avLst/>
              <a:gdLst/>
              <a:ahLst/>
              <a:cxnLst/>
              <a:rect l="l" t="t" r="r" b="b"/>
              <a:pathLst>
                <a:path w="838200" h="1447800">
                  <a:moveTo>
                    <a:pt x="0" y="139699"/>
                  </a:moveTo>
                  <a:lnTo>
                    <a:pt x="7116" y="95520"/>
                  </a:lnTo>
                  <a:lnTo>
                    <a:pt x="26936" y="57168"/>
                  </a:lnTo>
                  <a:lnTo>
                    <a:pt x="57168" y="26936"/>
                  </a:lnTo>
                  <a:lnTo>
                    <a:pt x="95520" y="7116"/>
                  </a:lnTo>
                  <a:lnTo>
                    <a:pt x="139700" y="0"/>
                  </a:lnTo>
                  <a:lnTo>
                    <a:pt x="698500" y="0"/>
                  </a:lnTo>
                  <a:lnTo>
                    <a:pt x="742679" y="7116"/>
                  </a:lnTo>
                  <a:lnTo>
                    <a:pt x="781031" y="26936"/>
                  </a:lnTo>
                  <a:lnTo>
                    <a:pt x="811263" y="57168"/>
                  </a:lnTo>
                  <a:lnTo>
                    <a:pt x="831083" y="95520"/>
                  </a:lnTo>
                  <a:lnTo>
                    <a:pt x="838200" y="139699"/>
                  </a:lnTo>
                  <a:lnTo>
                    <a:pt x="838200" y="1308099"/>
                  </a:lnTo>
                  <a:lnTo>
                    <a:pt x="831083" y="1352279"/>
                  </a:lnTo>
                  <a:lnTo>
                    <a:pt x="811263" y="1390631"/>
                  </a:lnTo>
                  <a:lnTo>
                    <a:pt x="781031" y="1420863"/>
                  </a:lnTo>
                  <a:lnTo>
                    <a:pt x="742679" y="1440683"/>
                  </a:lnTo>
                  <a:lnTo>
                    <a:pt x="698500" y="1447799"/>
                  </a:lnTo>
                  <a:lnTo>
                    <a:pt x="139700" y="1447799"/>
                  </a:lnTo>
                  <a:lnTo>
                    <a:pt x="95520" y="1440683"/>
                  </a:lnTo>
                  <a:lnTo>
                    <a:pt x="57168" y="1420863"/>
                  </a:lnTo>
                  <a:lnTo>
                    <a:pt x="26936" y="1390631"/>
                  </a:lnTo>
                  <a:lnTo>
                    <a:pt x="7116" y="1352279"/>
                  </a:lnTo>
                  <a:lnTo>
                    <a:pt x="0" y="1308099"/>
                  </a:lnTo>
                  <a:lnTo>
                    <a:pt x="0" y="139699"/>
                  </a:lnTo>
                  <a:close/>
                </a:path>
              </a:pathLst>
            </a:custGeom>
            <a:ln w="25908">
              <a:solidFill>
                <a:srgbClr val="92D050"/>
              </a:solidFill>
            </a:ln>
          </p:spPr>
          <p:txBody>
            <a:bodyPr wrap="square" lIns="0" tIns="0" rIns="0" bIns="0" rtlCol="0"/>
            <a:lstStyle/>
            <a:p>
              <a:endParaRPr/>
            </a:p>
          </p:txBody>
        </p:sp>
      </p:grpSp>
      <p:sp>
        <p:nvSpPr>
          <p:cNvPr id="13" name="object 13"/>
          <p:cNvSpPr txBox="1"/>
          <p:nvPr/>
        </p:nvSpPr>
        <p:spPr>
          <a:xfrm>
            <a:off x="3505962" y="3791839"/>
            <a:ext cx="429259" cy="1306830"/>
          </a:xfrm>
          <a:prstGeom prst="rect">
            <a:avLst/>
          </a:prstGeom>
        </p:spPr>
        <p:txBody>
          <a:bodyPr vert="horz" wrap="square" lIns="0" tIns="12700" rIns="0" bIns="0" rtlCol="0">
            <a:spAutoFit/>
          </a:bodyPr>
          <a:lstStyle/>
          <a:p>
            <a:pPr marL="635" algn="ctr">
              <a:spcBef>
                <a:spcPts val="100"/>
              </a:spcBef>
            </a:pPr>
            <a:r>
              <a:rPr sz="1400" dirty="0">
                <a:latin typeface="Arial"/>
                <a:cs typeface="Arial"/>
              </a:rPr>
              <a:t>3.</a:t>
            </a:r>
            <a:endParaRPr sz="1400">
              <a:latin typeface="Arial"/>
              <a:cs typeface="Arial"/>
            </a:endParaRPr>
          </a:p>
          <a:p>
            <a:pPr algn="ctr">
              <a:spcBef>
                <a:spcPts val="5"/>
              </a:spcBef>
            </a:pPr>
            <a:r>
              <a:rPr sz="1400" spc="-10" dirty="0">
                <a:latin typeface="Arial"/>
                <a:cs typeface="Arial"/>
              </a:rPr>
              <a:t>MHH</a:t>
            </a:r>
            <a:endParaRPr sz="1400">
              <a:latin typeface="Arial"/>
              <a:cs typeface="Arial"/>
            </a:endParaRPr>
          </a:p>
          <a:p>
            <a:pPr marL="17145" marR="7620" indent="54610" algn="just"/>
            <a:r>
              <a:rPr sz="1400" spc="-5" dirty="0">
                <a:latin typeface="Arial"/>
                <a:cs typeface="Arial"/>
              </a:rPr>
              <a:t>lĩnh  </a:t>
            </a:r>
            <a:r>
              <a:rPr sz="1400" spc="-10" dirty="0">
                <a:latin typeface="Arial"/>
                <a:cs typeface="Arial"/>
              </a:rPr>
              <a:t>vực  </a:t>
            </a:r>
            <a:r>
              <a:rPr sz="1400" spc="-5" dirty="0">
                <a:latin typeface="Arial"/>
                <a:cs typeface="Arial"/>
              </a:rPr>
              <a:t>ứng  dụng</a:t>
            </a:r>
            <a:endParaRPr sz="1400">
              <a:latin typeface="Arial"/>
              <a:cs typeface="Arial"/>
            </a:endParaRPr>
          </a:p>
        </p:txBody>
      </p:sp>
      <p:grpSp>
        <p:nvGrpSpPr>
          <p:cNvPr id="14" name="object 14"/>
          <p:cNvGrpSpPr/>
          <p:nvPr/>
        </p:nvGrpSpPr>
        <p:grpSpPr>
          <a:xfrm>
            <a:off x="3275013" y="1359345"/>
            <a:ext cx="864235" cy="1854835"/>
            <a:chOff x="1751012" y="1359344"/>
            <a:chExt cx="864235" cy="1854835"/>
          </a:xfrm>
        </p:grpSpPr>
        <p:sp>
          <p:nvSpPr>
            <p:cNvPr id="15" name="object 15"/>
            <p:cNvSpPr/>
            <p:nvPr/>
          </p:nvSpPr>
          <p:spPr>
            <a:xfrm>
              <a:off x="1764029" y="1372362"/>
              <a:ext cx="838200" cy="1828800"/>
            </a:xfrm>
            <a:custGeom>
              <a:avLst/>
              <a:gdLst/>
              <a:ahLst/>
              <a:cxnLst/>
              <a:rect l="l" t="t" r="r" b="b"/>
              <a:pathLst>
                <a:path w="838200" h="1828800">
                  <a:moveTo>
                    <a:pt x="698500" y="0"/>
                  </a:moveTo>
                  <a:lnTo>
                    <a:pt x="139700" y="0"/>
                  </a:lnTo>
                  <a:lnTo>
                    <a:pt x="95520" y="7116"/>
                  </a:lnTo>
                  <a:lnTo>
                    <a:pt x="57168" y="26936"/>
                  </a:lnTo>
                  <a:lnTo>
                    <a:pt x="26936" y="57168"/>
                  </a:lnTo>
                  <a:lnTo>
                    <a:pt x="7116" y="95520"/>
                  </a:lnTo>
                  <a:lnTo>
                    <a:pt x="0" y="139700"/>
                  </a:lnTo>
                  <a:lnTo>
                    <a:pt x="0" y="1689100"/>
                  </a:lnTo>
                  <a:lnTo>
                    <a:pt x="7116" y="1733279"/>
                  </a:lnTo>
                  <a:lnTo>
                    <a:pt x="26936" y="1771631"/>
                  </a:lnTo>
                  <a:lnTo>
                    <a:pt x="57168" y="1801863"/>
                  </a:lnTo>
                  <a:lnTo>
                    <a:pt x="95520" y="1821683"/>
                  </a:lnTo>
                  <a:lnTo>
                    <a:pt x="139700" y="1828800"/>
                  </a:lnTo>
                  <a:lnTo>
                    <a:pt x="698500" y="1828800"/>
                  </a:lnTo>
                  <a:lnTo>
                    <a:pt x="742679" y="1821683"/>
                  </a:lnTo>
                  <a:lnTo>
                    <a:pt x="781031" y="1801863"/>
                  </a:lnTo>
                  <a:lnTo>
                    <a:pt x="811263" y="1771631"/>
                  </a:lnTo>
                  <a:lnTo>
                    <a:pt x="831083" y="1733279"/>
                  </a:lnTo>
                  <a:lnTo>
                    <a:pt x="838200" y="1689100"/>
                  </a:lnTo>
                  <a:lnTo>
                    <a:pt x="838200" y="139700"/>
                  </a:lnTo>
                  <a:lnTo>
                    <a:pt x="831083" y="95520"/>
                  </a:lnTo>
                  <a:lnTo>
                    <a:pt x="811263" y="57168"/>
                  </a:lnTo>
                  <a:lnTo>
                    <a:pt x="781031" y="26936"/>
                  </a:lnTo>
                  <a:lnTo>
                    <a:pt x="742679" y="7116"/>
                  </a:lnTo>
                  <a:lnTo>
                    <a:pt x="698500" y="0"/>
                  </a:lnTo>
                  <a:close/>
                </a:path>
              </a:pathLst>
            </a:custGeom>
            <a:solidFill>
              <a:srgbClr val="92D050">
                <a:alpha val="43920"/>
              </a:srgbClr>
            </a:solidFill>
          </p:spPr>
          <p:txBody>
            <a:bodyPr wrap="square" lIns="0" tIns="0" rIns="0" bIns="0" rtlCol="0"/>
            <a:lstStyle/>
            <a:p>
              <a:endParaRPr/>
            </a:p>
          </p:txBody>
        </p:sp>
        <p:sp>
          <p:nvSpPr>
            <p:cNvPr id="16" name="object 16"/>
            <p:cNvSpPr/>
            <p:nvPr/>
          </p:nvSpPr>
          <p:spPr>
            <a:xfrm>
              <a:off x="1764029" y="1372362"/>
              <a:ext cx="838200" cy="1828800"/>
            </a:xfrm>
            <a:custGeom>
              <a:avLst/>
              <a:gdLst/>
              <a:ahLst/>
              <a:cxnLst/>
              <a:rect l="l" t="t" r="r" b="b"/>
              <a:pathLst>
                <a:path w="838200" h="1828800">
                  <a:moveTo>
                    <a:pt x="0" y="139700"/>
                  </a:moveTo>
                  <a:lnTo>
                    <a:pt x="7116" y="95520"/>
                  </a:lnTo>
                  <a:lnTo>
                    <a:pt x="26936" y="57168"/>
                  </a:lnTo>
                  <a:lnTo>
                    <a:pt x="57168" y="26936"/>
                  </a:lnTo>
                  <a:lnTo>
                    <a:pt x="95520" y="7116"/>
                  </a:lnTo>
                  <a:lnTo>
                    <a:pt x="139700" y="0"/>
                  </a:lnTo>
                  <a:lnTo>
                    <a:pt x="698500" y="0"/>
                  </a:lnTo>
                  <a:lnTo>
                    <a:pt x="742679" y="7116"/>
                  </a:lnTo>
                  <a:lnTo>
                    <a:pt x="781031" y="26936"/>
                  </a:lnTo>
                  <a:lnTo>
                    <a:pt x="811263" y="57168"/>
                  </a:lnTo>
                  <a:lnTo>
                    <a:pt x="831083" y="95520"/>
                  </a:lnTo>
                  <a:lnTo>
                    <a:pt x="838200" y="139700"/>
                  </a:lnTo>
                  <a:lnTo>
                    <a:pt x="838200" y="1689100"/>
                  </a:lnTo>
                  <a:lnTo>
                    <a:pt x="831083" y="1733279"/>
                  </a:lnTo>
                  <a:lnTo>
                    <a:pt x="811263" y="1771631"/>
                  </a:lnTo>
                  <a:lnTo>
                    <a:pt x="781031" y="1801863"/>
                  </a:lnTo>
                  <a:lnTo>
                    <a:pt x="742679" y="1821683"/>
                  </a:lnTo>
                  <a:lnTo>
                    <a:pt x="698500" y="1828800"/>
                  </a:lnTo>
                  <a:lnTo>
                    <a:pt x="139700" y="1828800"/>
                  </a:lnTo>
                  <a:lnTo>
                    <a:pt x="95520" y="1821683"/>
                  </a:lnTo>
                  <a:lnTo>
                    <a:pt x="57168" y="1801863"/>
                  </a:lnTo>
                  <a:lnTo>
                    <a:pt x="26936" y="1771631"/>
                  </a:lnTo>
                  <a:lnTo>
                    <a:pt x="7116" y="1733279"/>
                  </a:lnTo>
                  <a:lnTo>
                    <a:pt x="0" y="1689100"/>
                  </a:lnTo>
                  <a:lnTo>
                    <a:pt x="0" y="139700"/>
                  </a:lnTo>
                  <a:close/>
                </a:path>
              </a:pathLst>
            </a:custGeom>
            <a:ln w="25908">
              <a:solidFill>
                <a:srgbClr val="92D050"/>
              </a:solidFill>
            </a:ln>
          </p:spPr>
          <p:txBody>
            <a:bodyPr wrap="square" lIns="0" tIns="0" rIns="0" bIns="0" rtlCol="0"/>
            <a:lstStyle/>
            <a:p>
              <a:endParaRPr/>
            </a:p>
          </p:txBody>
        </p:sp>
      </p:grpSp>
      <p:sp>
        <p:nvSpPr>
          <p:cNvPr id="17" name="object 17"/>
          <p:cNvSpPr txBox="1"/>
          <p:nvPr/>
        </p:nvSpPr>
        <p:spPr>
          <a:xfrm>
            <a:off x="3409315" y="1520394"/>
            <a:ext cx="593725" cy="1520825"/>
          </a:xfrm>
          <a:prstGeom prst="rect">
            <a:avLst/>
          </a:prstGeom>
        </p:spPr>
        <p:txBody>
          <a:bodyPr vert="horz" wrap="square" lIns="0" tIns="13335" rIns="0" bIns="0" rtlCol="0">
            <a:spAutoFit/>
          </a:bodyPr>
          <a:lstStyle/>
          <a:p>
            <a:pPr marL="1905" algn="ctr">
              <a:spcBef>
                <a:spcPts val="105"/>
              </a:spcBef>
            </a:pPr>
            <a:r>
              <a:rPr sz="1400" dirty="0">
                <a:latin typeface="Arial"/>
                <a:cs typeface="Arial"/>
              </a:rPr>
              <a:t>2.</a:t>
            </a:r>
            <a:endParaRPr sz="1400">
              <a:latin typeface="Arial"/>
              <a:cs typeface="Arial"/>
            </a:endParaRPr>
          </a:p>
          <a:p>
            <a:pPr marL="12700" marR="5080" indent="1270" algn="ctr">
              <a:spcBef>
                <a:spcPts val="5"/>
              </a:spcBef>
            </a:pPr>
            <a:r>
              <a:rPr sz="1400" spc="-5" dirty="0">
                <a:latin typeface="Arial"/>
                <a:cs typeface="Arial"/>
              </a:rPr>
              <a:t>Nhận  định</a:t>
            </a:r>
            <a:r>
              <a:rPr sz="1400" spc="-100" dirty="0">
                <a:latin typeface="Arial"/>
                <a:cs typeface="Arial"/>
              </a:rPr>
              <a:t> </a:t>
            </a:r>
            <a:r>
              <a:rPr sz="1400" spc="-20" dirty="0">
                <a:latin typeface="Arial"/>
                <a:cs typeface="Arial"/>
              </a:rPr>
              <a:t>và  </a:t>
            </a:r>
            <a:r>
              <a:rPr sz="1400" dirty="0">
                <a:latin typeface="Arial"/>
                <a:cs typeface="Arial"/>
              </a:rPr>
              <a:t>đặc </a:t>
            </a:r>
            <a:r>
              <a:rPr sz="1400" spc="5" dirty="0">
                <a:latin typeface="Arial"/>
                <a:cs typeface="Arial"/>
              </a:rPr>
              <a:t>tả  </a:t>
            </a:r>
            <a:r>
              <a:rPr sz="1400" dirty="0">
                <a:latin typeface="Arial"/>
                <a:cs typeface="Arial"/>
              </a:rPr>
              <a:t>các ca  </a:t>
            </a:r>
            <a:r>
              <a:rPr sz="1400" spc="5" dirty="0">
                <a:latin typeface="Arial"/>
                <a:cs typeface="Arial"/>
              </a:rPr>
              <a:t>sử  </a:t>
            </a:r>
            <a:r>
              <a:rPr sz="1400" spc="-5" dirty="0">
                <a:latin typeface="Arial"/>
                <a:cs typeface="Arial"/>
              </a:rPr>
              <a:t>dụng</a:t>
            </a:r>
            <a:endParaRPr sz="1400">
              <a:latin typeface="Arial"/>
              <a:cs typeface="Arial"/>
            </a:endParaRPr>
          </a:p>
        </p:txBody>
      </p:sp>
      <p:grpSp>
        <p:nvGrpSpPr>
          <p:cNvPr id="18" name="object 18"/>
          <p:cNvGrpSpPr/>
          <p:nvPr/>
        </p:nvGrpSpPr>
        <p:grpSpPr>
          <a:xfrm>
            <a:off x="4454589" y="2991549"/>
            <a:ext cx="940435" cy="1854835"/>
            <a:chOff x="2930588" y="2991548"/>
            <a:chExt cx="940435" cy="1854835"/>
          </a:xfrm>
        </p:grpSpPr>
        <p:sp>
          <p:nvSpPr>
            <p:cNvPr id="19" name="object 19"/>
            <p:cNvSpPr/>
            <p:nvPr/>
          </p:nvSpPr>
          <p:spPr>
            <a:xfrm>
              <a:off x="2943606" y="3004565"/>
              <a:ext cx="914400" cy="1828800"/>
            </a:xfrm>
            <a:custGeom>
              <a:avLst/>
              <a:gdLst/>
              <a:ahLst/>
              <a:cxnLst/>
              <a:rect l="l" t="t" r="r" b="b"/>
              <a:pathLst>
                <a:path w="914400" h="1828800">
                  <a:moveTo>
                    <a:pt x="761999" y="0"/>
                  </a:moveTo>
                  <a:lnTo>
                    <a:pt x="152400" y="0"/>
                  </a:lnTo>
                  <a:lnTo>
                    <a:pt x="104217" y="7766"/>
                  </a:lnTo>
                  <a:lnTo>
                    <a:pt x="62380" y="29394"/>
                  </a:lnTo>
                  <a:lnTo>
                    <a:pt x="29394" y="62380"/>
                  </a:lnTo>
                  <a:lnTo>
                    <a:pt x="7766" y="104217"/>
                  </a:lnTo>
                  <a:lnTo>
                    <a:pt x="0" y="152400"/>
                  </a:lnTo>
                  <a:lnTo>
                    <a:pt x="0" y="1676400"/>
                  </a:lnTo>
                  <a:lnTo>
                    <a:pt x="7766" y="1724582"/>
                  </a:lnTo>
                  <a:lnTo>
                    <a:pt x="29394" y="1766419"/>
                  </a:lnTo>
                  <a:lnTo>
                    <a:pt x="62380" y="1799405"/>
                  </a:lnTo>
                  <a:lnTo>
                    <a:pt x="104217" y="1821033"/>
                  </a:lnTo>
                  <a:lnTo>
                    <a:pt x="152400" y="1828800"/>
                  </a:lnTo>
                  <a:lnTo>
                    <a:pt x="761999" y="1828800"/>
                  </a:lnTo>
                  <a:lnTo>
                    <a:pt x="810182" y="1821033"/>
                  </a:lnTo>
                  <a:lnTo>
                    <a:pt x="852019" y="1799405"/>
                  </a:lnTo>
                  <a:lnTo>
                    <a:pt x="885005" y="1766419"/>
                  </a:lnTo>
                  <a:lnTo>
                    <a:pt x="906633" y="1724582"/>
                  </a:lnTo>
                  <a:lnTo>
                    <a:pt x="914399" y="1676400"/>
                  </a:lnTo>
                  <a:lnTo>
                    <a:pt x="914399" y="152400"/>
                  </a:lnTo>
                  <a:lnTo>
                    <a:pt x="906633" y="104217"/>
                  </a:lnTo>
                  <a:lnTo>
                    <a:pt x="885005" y="62380"/>
                  </a:lnTo>
                  <a:lnTo>
                    <a:pt x="852019" y="29394"/>
                  </a:lnTo>
                  <a:lnTo>
                    <a:pt x="810182" y="7766"/>
                  </a:lnTo>
                  <a:lnTo>
                    <a:pt x="761999" y="0"/>
                  </a:lnTo>
                  <a:close/>
                </a:path>
              </a:pathLst>
            </a:custGeom>
            <a:solidFill>
              <a:srgbClr val="92D050">
                <a:alpha val="43920"/>
              </a:srgbClr>
            </a:solidFill>
          </p:spPr>
          <p:txBody>
            <a:bodyPr wrap="square" lIns="0" tIns="0" rIns="0" bIns="0" rtlCol="0"/>
            <a:lstStyle/>
            <a:p>
              <a:endParaRPr/>
            </a:p>
          </p:txBody>
        </p:sp>
        <p:sp>
          <p:nvSpPr>
            <p:cNvPr id="20" name="object 20"/>
            <p:cNvSpPr/>
            <p:nvPr/>
          </p:nvSpPr>
          <p:spPr>
            <a:xfrm>
              <a:off x="2943606" y="3004565"/>
              <a:ext cx="914400" cy="1828800"/>
            </a:xfrm>
            <a:custGeom>
              <a:avLst/>
              <a:gdLst/>
              <a:ahLst/>
              <a:cxnLst/>
              <a:rect l="l" t="t" r="r" b="b"/>
              <a:pathLst>
                <a:path w="914400" h="1828800">
                  <a:moveTo>
                    <a:pt x="0" y="152400"/>
                  </a:moveTo>
                  <a:lnTo>
                    <a:pt x="7766" y="104217"/>
                  </a:lnTo>
                  <a:lnTo>
                    <a:pt x="29394" y="62380"/>
                  </a:lnTo>
                  <a:lnTo>
                    <a:pt x="62380" y="29394"/>
                  </a:lnTo>
                  <a:lnTo>
                    <a:pt x="104217" y="7766"/>
                  </a:lnTo>
                  <a:lnTo>
                    <a:pt x="152400" y="0"/>
                  </a:lnTo>
                  <a:lnTo>
                    <a:pt x="761999" y="0"/>
                  </a:lnTo>
                  <a:lnTo>
                    <a:pt x="810182" y="7766"/>
                  </a:lnTo>
                  <a:lnTo>
                    <a:pt x="852019" y="29394"/>
                  </a:lnTo>
                  <a:lnTo>
                    <a:pt x="885005" y="62380"/>
                  </a:lnTo>
                  <a:lnTo>
                    <a:pt x="906633" y="104217"/>
                  </a:lnTo>
                  <a:lnTo>
                    <a:pt x="914399" y="152400"/>
                  </a:lnTo>
                  <a:lnTo>
                    <a:pt x="914399" y="1676400"/>
                  </a:lnTo>
                  <a:lnTo>
                    <a:pt x="906633" y="1724582"/>
                  </a:lnTo>
                  <a:lnTo>
                    <a:pt x="885005" y="1766419"/>
                  </a:lnTo>
                  <a:lnTo>
                    <a:pt x="852019" y="1799405"/>
                  </a:lnTo>
                  <a:lnTo>
                    <a:pt x="810182" y="1821033"/>
                  </a:lnTo>
                  <a:lnTo>
                    <a:pt x="761999" y="1828800"/>
                  </a:lnTo>
                  <a:lnTo>
                    <a:pt x="152400" y="1828800"/>
                  </a:lnTo>
                  <a:lnTo>
                    <a:pt x="104217" y="1821033"/>
                  </a:lnTo>
                  <a:lnTo>
                    <a:pt x="62380" y="1799405"/>
                  </a:lnTo>
                  <a:lnTo>
                    <a:pt x="29394" y="1766419"/>
                  </a:lnTo>
                  <a:lnTo>
                    <a:pt x="7766" y="1724582"/>
                  </a:lnTo>
                  <a:lnTo>
                    <a:pt x="0" y="1676400"/>
                  </a:lnTo>
                  <a:lnTo>
                    <a:pt x="0" y="152400"/>
                  </a:lnTo>
                  <a:close/>
                </a:path>
              </a:pathLst>
            </a:custGeom>
            <a:ln w="25908">
              <a:solidFill>
                <a:srgbClr val="92D050"/>
              </a:solidFill>
            </a:ln>
          </p:spPr>
          <p:txBody>
            <a:bodyPr wrap="square" lIns="0" tIns="0" rIns="0" bIns="0" rtlCol="0"/>
            <a:lstStyle/>
            <a:p>
              <a:endParaRPr/>
            </a:p>
          </p:txBody>
        </p:sp>
      </p:grpSp>
      <p:sp>
        <p:nvSpPr>
          <p:cNvPr id="21" name="object 21"/>
          <p:cNvSpPr txBox="1"/>
          <p:nvPr/>
        </p:nvSpPr>
        <p:spPr>
          <a:xfrm>
            <a:off x="4629658" y="3046602"/>
            <a:ext cx="588645" cy="1733550"/>
          </a:xfrm>
          <a:prstGeom prst="rect">
            <a:avLst/>
          </a:prstGeom>
        </p:spPr>
        <p:txBody>
          <a:bodyPr vert="horz" wrap="square" lIns="0" tIns="13335" rIns="0" bIns="0" rtlCol="0">
            <a:spAutoFit/>
          </a:bodyPr>
          <a:lstStyle/>
          <a:p>
            <a:pPr marL="12700" marR="5080" indent="28575">
              <a:spcBef>
                <a:spcPts val="105"/>
              </a:spcBef>
            </a:pPr>
            <a:r>
              <a:rPr sz="1400" dirty="0">
                <a:latin typeface="Arial"/>
                <a:cs typeface="Arial"/>
              </a:rPr>
              <a:t>4. Xác  </a:t>
            </a:r>
            <a:r>
              <a:rPr sz="1400" spc="-5" dirty="0">
                <a:latin typeface="Arial"/>
                <a:cs typeface="Arial"/>
              </a:rPr>
              <a:t>định  lớp/đối  tượng  </a:t>
            </a:r>
            <a:r>
              <a:rPr sz="1400" dirty="0">
                <a:latin typeface="Arial"/>
                <a:cs typeface="Arial"/>
              </a:rPr>
              <a:t>tham  </a:t>
            </a:r>
            <a:r>
              <a:rPr sz="1400" spc="-5" dirty="0">
                <a:latin typeface="Arial"/>
                <a:cs typeface="Arial"/>
              </a:rPr>
              <a:t>gia</a:t>
            </a:r>
            <a:r>
              <a:rPr sz="1400" spc="-100" dirty="0">
                <a:latin typeface="Arial"/>
                <a:cs typeface="Arial"/>
              </a:rPr>
              <a:t> </a:t>
            </a:r>
            <a:r>
              <a:rPr sz="1400" dirty="0">
                <a:latin typeface="Arial"/>
                <a:cs typeface="Arial"/>
              </a:rPr>
              <a:t>các  ca </a:t>
            </a:r>
            <a:r>
              <a:rPr sz="1400" spc="5" dirty="0">
                <a:latin typeface="Arial"/>
                <a:cs typeface="Arial"/>
              </a:rPr>
              <a:t>sử  </a:t>
            </a:r>
            <a:r>
              <a:rPr sz="1400" spc="-5" dirty="0">
                <a:latin typeface="Arial"/>
                <a:cs typeface="Arial"/>
              </a:rPr>
              <a:t>dụng</a:t>
            </a:r>
            <a:endParaRPr sz="1400">
              <a:latin typeface="Arial"/>
              <a:cs typeface="Arial"/>
            </a:endParaRPr>
          </a:p>
        </p:txBody>
      </p:sp>
      <p:grpSp>
        <p:nvGrpSpPr>
          <p:cNvPr id="22" name="object 22"/>
          <p:cNvGrpSpPr/>
          <p:nvPr/>
        </p:nvGrpSpPr>
        <p:grpSpPr>
          <a:xfrm>
            <a:off x="6987477" y="1359345"/>
            <a:ext cx="1016635" cy="1702435"/>
            <a:chOff x="5463476" y="1359344"/>
            <a:chExt cx="1016635" cy="1702435"/>
          </a:xfrm>
        </p:grpSpPr>
        <p:sp>
          <p:nvSpPr>
            <p:cNvPr id="23" name="object 23"/>
            <p:cNvSpPr/>
            <p:nvPr/>
          </p:nvSpPr>
          <p:spPr>
            <a:xfrm>
              <a:off x="5476494" y="1372362"/>
              <a:ext cx="990600" cy="1676400"/>
            </a:xfrm>
            <a:custGeom>
              <a:avLst/>
              <a:gdLst/>
              <a:ahLst/>
              <a:cxnLst/>
              <a:rect l="l" t="t" r="r" b="b"/>
              <a:pathLst>
                <a:path w="990600" h="1676400">
                  <a:moveTo>
                    <a:pt x="825500" y="0"/>
                  </a:moveTo>
                  <a:lnTo>
                    <a:pt x="165100" y="0"/>
                  </a:lnTo>
                  <a:lnTo>
                    <a:pt x="121208" y="5897"/>
                  </a:lnTo>
                  <a:lnTo>
                    <a:pt x="81769" y="22540"/>
                  </a:lnTo>
                  <a:lnTo>
                    <a:pt x="48355" y="48355"/>
                  </a:lnTo>
                  <a:lnTo>
                    <a:pt x="22540" y="81769"/>
                  </a:lnTo>
                  <a:lnTo>
                    <a:pt x="5897" y="121208"/>
                  </a:lnTo>
                  <a:lnTo>
                    <a:pt x="0" y="165100"/>
                  </a:lnTo>
                  <a:lnTo>
                    <a:pt x="0" y="1511300"/>
                  </a:lnTo>
                  <a:lnTo>
                    <a:pt x="5897" y="1555191"/>
                  </a:lnTo>
                  <a:lnTo>
                    <a:pt x="22540" y="1594630"/>
                  </a:lnTo>
                  <a:lnTo>
                    <a:pt x="48355" y="1628044"/>
                  </a:lnTo>
                  <a:lnTo>
                    <a:pt x="81769" y="1653859"/>
                  </a:lnTo>
                  <a:lnTo>
                    <a:pt x="121208" y="1670502"/>
                  </a:lnTo>
                  <a:lnTo>
                    <a:pt x="165100" y="1676400"/>
                  </a:lnTo>
                  <a:lnTo>
                    <a:pt x="825500" y="1676400"/>
                  </a:lnTo>
                  <a:lnTo>
                    <a:pt x="869391" y="1670502"/>
                  </a:lnTo>
                  <a:lnTo>
                    <a:pt x="908830" y="1653859"/>
                  </a:lnTo>
                  <a:lnTo>
                    <a:pt x="942244" y="1628044"/>
                  </a:lnTo>
                  <a:lnTo>
                    <a:pt x="968059" y="1594630"/>
                  </a:lnTo>
                  <a:lnTo>
                    <a:pt x="984702" y="1555191"/>
                  </a:lnTo>
                  <a:lnTo>
                    <a:pt x="990600" y="1511300"/>
                  </a:lnTo>
                  <a:lnTo>
                    <a:pt x="990600" y="165100"/>
                  </a:lnTo>
                  <a:lnTo>
                    <a:pt x="984702" y="121208"/>
                  </a:lnTo>
                  <a:lnTo>
                    <a:pt x="968059" y="81769"/>
                  </a:lnTo>
                  <a:lnTo>
                    <a:pt x="942244" y="48355"/>
                  </a:lnTo>
                  <a:lnTo>
                    <a:pt x="908830" y="22540"/>
                  </a:lnTo>
                  <a:lnTo>
                    <a:pt x="869391" y="5897"/>
                  </a:lnTo>
                  <a:lnTo>
                    <a:pt x="825500" y="0"/>
                  </a:lnTo>
                  <a:close/>
                </a:path>
              </a:pathLst>
            </a:custGeom>
            <a:solidFill>
              <a:srgbClr val="92D050">
                <a:alpha val="43920"/>
              </a:srgbClr>
            </a:solidFill>
          </p:spPr>
          <p:txBody>
            <a:bodyPr wrap="square" lIns="0" tIns="0" rIns="0" bIns="0" rtlCol="0"/>
            <a:lstStyle/>
            <a:p>
              <a:endParaRPr/>
            </a:p>
          </p:txBody>
        </p:sp>
        <p:sp>
          <p:nvSpPr>
            <p:cNvPr id="24" name="object 24"/>
            <p:cNvSpPr/>
            <p:nvPr/>
          </p:nvSpPr>
          <p:spPr>
            <a:xfrm>
              <a:off x="5476494" y="1372362"/>
              <a:ext cx="990600" cy="1676400"/>
            </a:xfrm>
            <a:custGeom>
              <a:avLst/>
              <a:gdLst/>
              <a:ahLst/>
              <a:cxnLst/>
              <a:rect l="l" t="t" r="r" b="b"/>
              <a:pathLst>
                <a:path w="990600" h="1676400">
                  <a:moveTo>
                    <a:pt x="0" y="165100"/>
                  </a:moveTo>
                  <a:lnTo>
                    <a:pt x="5897" y="121208"/>
                  </a:lnTo>
                  <a:lnTo>
                    <a:pt x="22540" y="81769"/>
                  </a:lnTo>
                  <a:lnTo>
                    <a:pt x="48355" y="48355"/>
                  </a:lnTo>
                  <a:lnTo>
                    <a:pt x="81769" y="22540"/>
                  </a:lnTo>
                  <a:lnTo>
                    <a:pt x="121208" y="5897"/>
                  </a:lnTo>
                  <a:lnTo>
                    <a:pt x="165100" y="0"/>
                  </a:lnTo>
                  <a:lnTo>
                    <a:pt x="825500" y="0"/>
                  </a:lnTo>
                  <a:lnTo>
                    <a:pt x="869391" y="5897"/>
                  </a:lnTo>
                  <a:lnTo>
                    <a:pt x="908830" y="22540"/>
                  </a:lnTo>
                  <a:lnTo>
                    <a:pt x="942244" y="48355"/>
                  </a:lnTo>
                  <a:lnTo>
                    <a:pt x="968059" y="81769"/>
                  </a:lnTo>
                  <a:lnTo>
                    <a:pt x="984702" y="121208"/>
                  </a:lnTo>
                  <a:lnTo>
                    <a:pt x="990600" y="165100"/>
                  </a:lnTo>
                  <a:lnTo>
                    <a:pt x="990600" y="1511300"/>
                  </a:lnTo>
                  <a:lnTo>
                    <a:pt x="984702" y="1555191"/>
                  </a:lnTo>
                  <a:lnTo>
                    <a:pt x="968059" y="1594630"/>
                  </a:lnTo>
                  <a:lnTo>
                    <a:pt x="942244" y="1628044"/>
                  </a:lnTo>
                  <a:lnTo>
                    <a:pt x="908830" y="1653859"/>
                  </a:lnTo>
                  <a:lnTo>
                    <a:pt x="869391" y="1670502"/>
                  </a:lnTo>
                  <a:lnTo>
                    <a:pt x="825500" y="1676400"/>
                  </a:lnTo>
                  <a:lnTo>
                    <a:pt x="165100" y="1676400"/>
                  </a:lnTo>
                  <a:lnTo>
                    <a:pt x="121208" y="1670502"/>
                  </a:lnTo>
                  <a:lnTo>
                    <a:pt x="81769" y="1653859"/>
                  </a:lnTo>
                  <a:lnTo>
                    <a:pt x="48355" y="1628044"/>
                  </a:lnTo>
                  <a:lnTo>
                    <a:pt x="22540" y="1594630"/>
                  </a:lnTo>
                  <a:lnTo>
                    <a:pt x="5897" y="1555191"/>
                  </a:lnTo>
                  <a:lnTo>
                    <a:pt x="0" y="1511300"/>
                  </a:lnTo>
                  <a:lnTo>
                    <a:pt x="0" y="165100"/>
                  </a:lnTo>
                  <a:close/>
                </a:path>
              </a:pathLst>
            </a:custGeom>
            <a:ln w="25908">
              <a:solidFill>
                <a:srgbClr val="92D050"/>
              </a:solidFill>
            </a:ln>
          </p:spPr>
          <p:txBody>
            <a:bodyPr wrap="square" lIns="0" tIns="0" rIns="0" bIns="0" rtlCol="0"/>
            <a:lstStyle/>
            <a:p>
              <a:endParaRPr/>
            </a:p>
          </p:txBody>
        </p:sp>
      </p:grpSp>
      <p:sp>
        <p:nvSpPr>
          <p:cNvPr id="25" name="object 25"/>
          <p:cNvSpPr txBox="1"/>
          <p:nvPr/>
        </p:nvSpPr>
        <p:spPr>
          <a:xfrm>
            <a:off x="7192136" y="1444497"/>
            <a:ext cx="608330" cy="1520190"/>
          </a:xfrm>
          <a:prstGeom prst="rect">
            <a:avLst/>
          </a:prstGeom>
        </p:spPr>
        <p:txBody>
          <a:bodyPr vert="horz" wrap="square" lIns="0" tIns="13335" rIns="0" bIns="0" rtlCol="0">
            <a:spAutoFit/>
          </a:bodyPr>
          <a:lstStyle/>
          <a:p>
            <a:pPr marL="12700" marR="5080" indent="19685">
              <a:spcBef>
                <a:spcPts val="105"/>
              </a:spcBef>
            </a:pPr>
            <a:r>
              <a:rPr sz="1400" dirty="0">
                <a:latin typeface="Arial"/>
                <a:cs typeface="Arial"/>
              </a:rPr>
              <a:t>7. </a:t>
            </a:r>
            <a:r>
              <a:rPr sz="1400" spc="-5" dirty="0">
                <a:latin typeface="Arial"/>
                <a:cs typeface="Arial"/>
              </a:rPr>
              <a:t>Làm  </a:t>
            </a:r>
            <a:r>
              <a:rPr sz="1400" dirty="0">
                <a:latin typeface="Arial"/>
                <a:cs typeface="Arial"/>
              </a:rPr>
              <a:t>ngu</a:t>
            </a:r>
            <a:r>
              <a:rPr sz="1400" spc="-20" dirty="0">
                <a:latin typeface="Arial"/>
                <a:cs typeface="Arial"/>
              </a:rPr>
              <a:t>y</a:t>
            </a:r>
            <a:r>
              <a:rPr sz="1400" dirty="0">
                <a:latin typeface="Arial"/>
                <a:cs typeface="Arial"/>
              </a:rPr>
              <a:t>ên</a:t>
            </a:r>
            <a:endParaRPr sz="1400">
              <a:latin typeface="Arial"/>
              <a:cs typeface="Arial"/>
            </a:endParaRPr>
          </a:p>
          <a:p>
            <a:pPr marL="65405" marR="60325" algn="ctr"/>
            <a:r>
              <a:rPr sz="1400" spc="-5" dirty="0">
                <a:latin typeface="Arial"/>
                <a:cs typeface="Arial"/>
              </a:rPr>
              <a:t>mẫu  giao  diện  ngư</a:t>
            </a:r>
            <a:r>
              <a:rPr sz="1400" dirty="0">
                <a:latin typeface="Arial"/>
                <a:cs typeface="Arial"/>
              </a:rPr>
              <a:t>ời  </a:t>
            </a:r>
            <a:r>
              <a:rPr sz="1400" spc="-5" dirty="0">
                <a:latin typeface="Arial"/>
                <a:cs typeface="Arial"/>
              </a:rPr>
              <a:t>dùng</a:t>
            </a:r>
            <a:endParaRPr sz="1400">
              <a:latin typeface="Arial"/>
              <a:cs typeface="Arial"/>
            </a:endParaRPr>
          </a:p>
        </p:txBody>
      </p:sp>
      <p:grpSp>
        <p:nvGrpSpPr>
          <p:cNvPr id="26" name="object 26"/>
          <p:cNvGrpSpPr/>
          <p:nvPr/>
        </p:nvGrpSpPr>
        <p:grpSpPr>
          <a:xfrm>
            <a:off x="5704269" y="4195509"/>
            <a:ext cx="788035" cy="1245235"/>
            <a:chOff x="4180268" y="4195508"/>
            <a:chExt cx="788035" cy="1245235"/>
          </a:xfrm>
        </p:grpSpPr>
        <p:sp>
          <p:nvSpPr>
            <p:cNvPr id="27" name="object 27"/>
            <p:cNvSpPr/>
            <p:nvPr/>
          </p:nvSpPr>
          <p:spPr>
            <a:xfrm>
              <a:off x="4193285" y="4208526"/>
              <a:ext cx="762000" cy="1219200"/>
            </a:xfrm>
            <a:custGeom>
              <a:avLst/>
              <a:gdLst/>
              <a:ahLst/>
              <a:cxnLst/>
              <a:rect l="l" t="t" r="r" b="b"/>
              <a:pathLst>
                <a:path w="762000" h="1219200">
                  <a:moveTo>
                    <a:pt x="635000" y="0"/>
                  </a:moveTo>
                  <a:lnTo>
                    <a:pt x="127000" y="0"/>
                  </a:lnTo>
                  <a:lnTo>
                    <a:pt x="77581" y="9985"/>
                  </a:lnTo>
                  <a:lnTo>
                    <a:pt x="37211" y="37211"/>
                  </a:lnTo>
                  <a:lnTo>
                    <a:pt x="9985" y="77581"/>
                  </a:lnTo>
                  <a:lnTo>
                    <a:pt x="0" y="127000"/>
                  </a:lnTo>
                  <a:lnTo>
                    <a:pt x="0" y="1092200"/>
                  </a:lnTo>
                  <a:lnTo>
                    <a:pt x="9985" y="1141618"/>
                  </a:lnTo>
                  <a:lnTo>
                    <a:pt x="37211" y="1181989"/>
                  </a:lnTo>
                  <a:lnTo>
                    <a:pt x="77581" y="1209214"/>
                  </a:lnTo>
                  <a:lnTo>
                    <a:pt x="127000" y="1219200"/>
                  </a:lnTo>
                  <a:lnTo>
                    <a:pt x="635000" y="1219200"/>
                  </a:lnTo>
                  <a:lnTo>
                    <a:pt x="684418" y="1209214"/>
                  </a:lnTo>
                  <a:lnTo>
                    <a:pt x="724788" y="1181989"/>
                  </a:lnTo>
                  <a:lnTo>
                    <a:pt x="752014" y="1141618"/>
                  </a:lnTo>
                  <a:lnTo>
                    <a:pt x="762000" y="1092200"/>
                  </a:lnTo>
                  <a:lnTo>
                    <a:pt x="762000" y="127000"/>
                  </a:lnTo>
                  <a:lnTo>
                    <a:pt x="752014" y="77581"/>
                  </a:lnTo>
                  <a:lnTo>
                    <a:pt x="724788" y="37211"/>
                  </a:lnTo>
                  <a:lnTo>
                    <a:pt x="684418" y="9985"/>
                  </a:lnTo>
                  <a:lnTo>
                    <a:pt x="635000" y="0"/>
                  </a:lnTo>
                  <a:close/>
                </a:path>
              </a:pathLst>
            </a:custGeom>
            <a:solidFill>
              <a:srgbClr val="92D050">
                <a:alpha val="43920"/>
              </a:srgbClr>
            </a:solidFill>
          </p:spPr>
          <p:txBody>
            <a:bodyPr wrap="square" lIns="0" tIns="0" rIns="0" bIns="0" rtlCol="0"/>
            <a:lstStyle/>
            <a:p>
              <a:endParaRPr/>
            </a:p>
          </p:txBody>
        </p:sp>
        <p:sp>
          <p:nvSpPr>
            <p:cNvPr id="28" name="object 28"/>
            <p:cNvSpPr/>
            <p:nvPr/>
          </p:nvSpPr>
          <p:spPr>
            <a:xfrm>
              <a:off x="4193285" y="4208526"/>
              <a:ext cx="762000" cy="1219200"/>
            </a:xfrm>
            <a:custGeom>
              <a:avLst/>
              <a:gdLst/>
              <a:ahLst/>
              <a:cxnLst/>
              <a:rect l="l" t="t" r="r" b="b"/>
              <a:pathLst>
                <a:path w="762000" h="1219200">
                  <a:moveTo>
                    <a:pt x="0" y="127000"/>
                  </a:moveTo>
                  <a:lnTo>
                    <a:pt x="9985" y="77581"/>
                  </a:lnTo>
                  <a:lnTo>
                    <a:pt x="37211" y="37211"/>
                  </a:lnTo>
                  <a:lnTo>
                    <a:pt x="77581" y="9985"/>
                  </a:lnTo>
                  <a:lnTo>
                    <a:pt x="127000" y="0"/>
                  </a:lnTo>
                  <a:lnTo>
                    <a:pt x="635000" y="0"/>
                  </a:lnTo>
                  <a:lnTo>
                    <a:pt x="684418" y="9985"/>
                  </a:lnTo>
                  <a:lnTo>
                    <a:pt x="724788" y="37211"/>
                  </a:lnTo>
                  <a:lnTo>
                    <a:pt x="752014" y="77581"/>
                  </a:lnTo>
                  <a:lnTo>
                    <a:pt x="762000" y="127000"/>
                  </a:lnTo>
                  <a:lnTo>
                    <a:pt x="762000" y="1092200"/>
                  </a:lnTo>
                  <a:lnTo>
                    <a:pt x="752014" y="1141618"/>
                  </a:lnTo>
                  <a:lnTo>
                    <a:pt x="724788" y="1181989"/>
                  </a:lnTo>
                  <a:lnTo>
                    <a:pt x="684418" y="1209214"/>
                  </a:lnTo>
                  <a:lnTo>
                    <a:pt x="635000" y="1219200"/>
                  </a:lnTo>
                  <a:lnTo>
                    <a:pt x="127000" y="1219200"/>
                  </a:lnTo>
                  <a:lnTo>
                    <a:pt x="77581" y="1209214"/>
                  </a:lnTo>
                  <a:lnTo>
                    <a:pt x="37211" y="1181989"/>
                  </a:lnTo>
                  <a:lnTo>
                    <a:pt x="9985" y="1141618"/>
                  </a:lnTo>
                  <a:lnTo>
                    <a:pt x="0" y="1092200"/>
                  </a:lnTo>
                  <a:lnTo>
                    <a:pt x="0" y="127000"/>
                  </a:lnTo>
                  <a:close/>
                </a:path>
              </a:pathLst>
            </a:custGeom>
            <a:ln w="25908">
              <a:solidFill>
                <a:srgbClr val="92D050"/>
              </a:solidFill>
            </a:ln>
          </p:spPr>
          <p:txBody>
            <a:bodyPr wrap="square" lIns="0" tIns="0" rIns="0" bIns="0" rtlCol="0"/>
            <a:lstStyle/>
            <a:p>
              <a:endParaRPr/>
            </a:p>
          </p:txBody>
        </p:sp>
      </p:grpSp>
      <p:sp>
        <p:nvSpPr>
          <p:cNvPr id="29" name="object 29"/>
          <p:cNvSpPr txBox="1"/>
          <p:nvPr/>
        </p:nvSpPr>
        <p:spPr>
          <a:xfrm>
            <a:off x="5882767" y="4266946"/>
            <a:ext cx="429895" cy="1093470"/>
          </a:xfrm>
          <a:prstGeom prst="rect">
            <a:avLst/>
          </a:prstGeom>
        </p:spPr>
        <p:txBody>
          <a:bodyPr vert="horz" wrap="square" lIns="0" tIns="12700" rIns="0" bIns="0" rtlCol="0">
            <a:spAutoFit/>
          </a:bodyPr>
          <a:lstStyle/>
          <a:p>
            <a:pPr marL="635" algn="ctr">
              <a:spcBef>
                <a:spcPts val="100"/>
              </a:spcBef>
            </a:pPr>
            <a:r>
              <a:rPr sz="1400" dirty="0">
                <a:latin typeface="Arial"/>
                <a:cs typeface="Arial"/>
              </a:rPr>
              <a:t>6.</a:t>
            </a:r>
            <a:endParaRPr sz="1400">
              <a:latin typeface="Arial"/>
              <a:cs typeface="Arial"/>
            </a:endParaRPr>
          </a:p>
          <a:p>
            <a:pPr algn="ctr">
              <a:spcBef>
                <a:spcPts val="5"/>
              </a:spcBef>
            </a:pPr>
            <a:r>
              <a:rPr sz="1400" spc="-10" dirty="0">
                <a:latin typeface="Arial"/>
                <a:cs typeface="Arial"/>
              </a:rPr>
              <a:t>MHH</a:t>
            </a:r>
            <a:endParaRPr sz="1400">
              <a:latin typeface="Arial"/>
              <a:cs typeface="Arial"/>
            </a:endParaRPr>
          </a:p>
          <a:p>
            <a:pPr marL="56515" marR="46990" indent="-1270" algn="ctr"/>
            <a:r>
              <a:rPr sz="1400" spc="5" dirty="0">
                <a:latin typeface="Arial"/>
                <a:cs typeface="Arial"/>
              </a:rPr>
              <a:t>sự  </a:t>
            </a:r>
            <a:r>
              <a:rPr sz="1400" spc="-5" dirty="0">
                <a:latin typeface="Arial"/>
                <a:cs typeface="Arial"/>
              </a:rPr>
              <a:t>ứng  </a:t>
            </a:r>
            <a:r>
              <a:rPr sz="1400" spc="-20" dirty="0">
                <a:latin typeface="Arial"/>
                <a:cs typeface="Arial"/>
              </a:rPr>
              <a:t>xử</a:t>
            </a:r>
            <a:endParaRPr sz="1400">
              <a:latin typeface="Arial"/>
              <a:cs typeface="Arial"/>
            </a:endParaRPr>
          </a:p>
        </p:txBody>
      </p:sp>
      <p:grpSp>
        <p:nvGrpSpPr>
          <p:cNvPr id="30" name="object 30"/>
          <p:cNvGrpSpPr/>
          <p:nvPr/>
        </p:nvGrpSpPr>
        <p:grpSpPr>
          <a:xfrm>
            <a:off x="5658549" y="2388045"/>
            <a:ext cx="1016635" cy="1550035"/>
            <a:chOff x="4134548" y="2388044"/>
            <a:chExt cx="1016635" cy="1550035"/>
          </a:xfrm>
        </p:grpSpPr>
        <p:sp>
          <p:nvSpPr>
            <p:cNvPr id="31" name="object 31"/>
            <p:cNvSpPr/>
            <p:nvPr/>
          </p:nvSpPr>
          <p:spPr>
            <a:xfrm>
              <a:off x="4147565" y="2401062"/>
              <a:ext cx="990600" cy="1524000"/>
            </a:xfrm>
            <a:custGeom>
              <a:avLst/>
              <a:gdLst/>
              <a:ahLst/>
              <a:cxnLst/>
              <a:rect l="l" t="t" r="r" b="b"/>
              <a:pathLst>
                <a:path w="990600" h="1524000">
                  <a:moveTo>
                    <a:pt x="825500" y="0"/>
                  </a:moveTo>
                  <a:lnTo>
                    <a:pt x="165100" y="0"/>
                  </a:lnTo>
                  <a:lnTo>
                    <a:pt x="121208" y="5897"/>
                  </a:lnTo>
                  <a:lnTo>
                    <a:pt x="81769" y="22540"/>
                  </a:lnTo>
                  <a:lnTo>
                    <a:pt x="48355" y="48355"/>
                  </a:lnTo>
                  <a:lnTo>
                    <a:pt x="22540" y="81769"/>
                  </a:lnTo>
                  <a:lnTo>
                    <a:pt x="5897" y="121208"/>
                  </a:lnTo>
                  <a:lnTo>
                    <a:pt x="0" y="165100"/>
                  </a:lnTo>
                  <a:lnTo>
                    <a:pt x="0" y="1358900"/>
                  </a:lnTo>
                  <a:lnTo>
                    <a:pt x="5897" y="1402791"/>
                  </a:lnTo>
                  <a:lnTo>
                    <a:pt x="22540" y="1442230"/>
                  </a:lnTo>
                  <a:lnTo>
                    <a:pt x="48355" y="1475644"/>
                  </a:lnTo>
                  <a:lnTo>
                    <a:pt x="81769" y="1501459"/>
                  </a:lnTo>
                  <a:lnTo>
                    <a:pt x="121208" y="1518102"/>
                  </a:lnTo>
                  <a:lnTo>
                    <a:pt x="165100" y="1524000"/>
                  </a:lnTo>
                  <a:lnTo>
                    <a:pt x="825500" y="1524000"/>
                  </a:lnTo>
                  <a:lnTo>
                    <a:pt x="869391" y="1518102"/>
                  </a:lnTo>
                  <a:lnTo>
                    <a:pt x="908830" y="1501459"/>
                  </a:lnTo>
                  <a:lnTo>
                    <a:pt x="942244" y="1475644"/>
                  </a:lnTo>
                  <a:lnTo>
                    <a:pt x="968059" y="1442230"/>
                  </a:lnTo>
                  <a:lnTo>
                    <a:pt x="984702" y="1402791"/>
                  </a:lnTo>
                  <a:lnTo>
                    <a:pt x="990600" y="1358900"/>
                  </a:lnTo>
                  <a:lnTo>
                    <a:pt x="990600" y="165100"/>
                  </a:lnTo>
                  <a:lnTo>
                    <a:pt x="984702" y="121208"/>
                  </a:lnTo>
                  <a:lnTo>
                    <a:pt x="968059" y="81769"/>
                  </a:lnTo>
                  <a:lnTo>
                    <a:pt x="942244" y="48355"/>
                  </a:lnTo>
                  <a:lnTo>
                    <a:pt x="908830" y="22540"/>
                  </a:lnTo>
                  <a:lnTo>
                    <a:pt x="869391" y="5897"/>
                  </a:lnTo>
                  <a:lnTo>
                    <a:pt x="825500" y="0"/>
                  </a:lnTo>
                  <a:close/>
                </a:path>
              </a:pathLst>
            </a:custGeom>
            <a:solidFill>
              <a:srgbClr val="92D050">
                <a:alpha val="43920"/>
              </a:srgbClr>
            </a:solidFill>
          </p:spPr>
          <p:txBody>
            <a:bodyPr wrap="square" lIns="0" tIns="0" rIns="0" bIns="0" rtlCol="0"/>
            <a:lstStyle/>
            <a:p>
              <a:endParaRPr/>
            </a:p>
          </p:txBody>
        </p:sp>
        <p:sp>
          <p:nvSpPr>
            <p:cNvPr id="32" name="object 32"/>
            <p:cNvSpPr/>
            <p:nvPr/>
          </p:nvSpPr>
          <p:spPr>
            <a:xfrm>
              <a:off x="4147565" y="2401062"/>
              <a:ext cx="990600" cy="1524000"/>
            </a:xfrm>
            <a:custGeom>
              <a:avLst/>
              <a:gdLst/>
              <a:ahLst/>
              <a:cxnLst/>
              <a:rect l="l" t="t" r="r" b="b"/>
              <a:pathLst>
                <a:path w="990600" h="1524000">
                  <a:moveTo>
                    <a:pt x="0" y="165100"/>
                  </a:moveTo>
                  <a:lnTo>
                    <a:pt x="5897" y="121208"/>
                  </a:lnTo>
                  <a:lnTo>
                    <a:pt x="22540" y="81769"/>
                  </a:lnTo>
                  <a:lnTo>
                    <a:pt x="48355" y="48355"/>
                  </a:lnTo>
                  <a:lnTo>
                    <a:pt x="81769" y="22540"/>
                  </a:lnTo>
                  <a:lnTo>
                    <a:pt x="121208" y="5897"/>
                  </a:lnTo>
                  <a:lnTo>
                    <a:pt x="165100" y="0"/>
                  </a:lnTo>
                  <a:lnTo>
                    <a:pt x="825500" y="0"/>
                  </a:lnTo>
                  <a:lnTo>
                    <a:pt x="869391" y="5897"/>
                  </a:lnTo>
                  <a:lnTo>
                    <a:pt x="908830" y="22540"/>
                  </a:lnTo>
                  <a:lnTo>
                    <a:pt x="942244" y="48355"/>
                  </a:lnTo>
                  <a:lnTo>
                    <a:pt x="968059" y="81769"/>
                  </a:lnTo>
                  <a:lnTo>
                    <a:pt x="984702" y="121208"/>
                  </a:lnTo>
                  <a:lnTo>
                    <a:pt x="990600" y="165100"/>
                  </a:lnTo>
                  <a:lnTo>
                    <a:pt x="990600" y="1358900"/>
                  </a:lnTo>
                  <a:lnTo>
                    <a:pt x="984702" y="1402791"/>
                  </a:lnTo>
                  <a:lnTo>
                    <a:pt x="968059" y="1442230"/>
                  </a:lnTo>
                  <a:lnTo>
                    <a:pt x="942244" y="1475644"/>
                  </a:lnTo>
                  <a:lnTo>
                    <a:pt x="908830" y="1501459"/>
                  </a:lnTo>
                  <a:lnTo>
                    <a:pt x="869391" y="1518102"/>
                  </a:lnTo>
                  <a:lnTo>
                    <a:pt x="825500" y="1524000"/>
                  </a:lnTo>
                  <a:lnTo>
                    <a:pt x="165100" y="1524000"/>
                  </a:lnTo>
                  <a:lnTo>
                    <a:pt x="121208" y="1518102"/>
                  </a:lnTo>
                  <a:lnTo>
                    <a:pt x="81769" y="1501459"/>
                  </a:lnTo>
                  <a:lnTo>
                    <a:pt x="48355" y="1475644"/>
                  </a:lnTo>
                  <a:lnTo>
                    <a:pt x="22540" y="1442230"/>
                  </a:lnTo>
                  <a:lnTo>
                    <a:pt x="5897" y="1402791"/>
                  </a:lnTo>
                  <a:lnTo>
                    <a:pt x="0" y="1358900"/>
                  </a:lnTo>
                  <a:lnTo>
                    <a:pt x="0" y="165100"/>
                  </a:lnTo>
                  <a:close/>
                </a:path>
              </a:pathLst>
            </a:custGeom>
            <a:ln w="25908">
              <a:solidFill>
                <a:srgbClr val="92D050"/>
              </a:solidFill>
            </a:ln>
          </p:spPr>
          <p:txBody>
            <a:bodyPr wrap="square" lIns="0" tIns="0" rIns="0" bIns="0" rtlCol="0"/>
            <a:lstStyle/>
            <a:p>
              <a:endParaRPr/>
            </a:p>
          </p:txBody>
        </p:sp>
      </p:grpSp>
      <p:sp>
        <p:nvSpPr>
          <p:cNvPr id="33" name="object 33"/>
          <p:cNvSpPr txBox="1"/>
          <p:nvPr/>
        </p:nvSpPr>
        <p:spPr>
          <a:xfrm>
            <a:off x="5808090" y="2610738"/>
            <a:ext cx="717550" cy="1093470"/>
          </a:xfrm>
          <a:prstGeom prst="rect">
            <a:avLst/>
          </a:prstGeom>
        </p:spPr>
        <p:txBody>
          <a:bodyPr vert="horz" wrap="square" lIns="0" tIns="13335" rIns="0" bIns="0" rtlCol="0">
            <a:spAutoFit/>
          </a:bodyPr>
          <a:lstStyle/>
          <a:p>
            <a:pPr marL="12700" marR="5080" indent="45720">
              <a:spcBef>
                <a:spcPts val="105"/>
              </a:spcBef>
            </a:pPr>
            <a:r>
              <a:rPr sz="1400" dirty="0">
                <a:latin typeface="Arial"/>
                <a:cs typeface="Arial"/>
              </a:rPr>
              <a:t>5. </a:t>
            </a:r>
            <a:r>
              <a:rPr sz="1400" spc="-5" dirty="0">
                <a:latin typeface="Arial"/>
                <a:cs typeface="Arial"/>
              </a:rPr>
              <a:t>MHH  tương  </a:t>
            </a:r>
            <a:r>
              <a:rPr sz="1400" dirty="0">
                <a:latin typeface="Arial"/>
                <a:cs typeface="Arial"/>
              </a:rPr>
              <a:t>tác</a:t>
            </a:r>
            <a:r>
              <a:rPr sz="1400" spc="-110" dirty="0">
                <a:latin typeface="Arial"/>
                <a:cs typeface="Arial"/>
              </a:rPr>
              <a:t> </a:t>
            </a:r>
            <a:r>
              <a:rPr sz="1400" dirty="0">
                <a:latin typeface="Arial"/>
                <a:cs typeface="Arial"/>
              </a:rPr>
              <a:t>trong  các ca  sử</a:t>
            </a:r>
            <a:r>
              <a:rPr sz="1400" spc="-55" dirty="0">
                <a:latin typeface="Arial"/>
                <a:cs typeface="Arial"/>
              </a:rPr>
              <a:t> </a:t>
            </a:r>
            <a:r>
              <a:rPr sz="1400" spc="-5" dirty="0">
                <a:latin typeface="Arial"/>
                <a:cs typeface="Arial"/>
              </a:rPr>
              <a:t>dụng</a:t>
            </a:r>
            <a:endParaRPr sz="1400">
              <a:latin typeface="Arial"/>
              <a:cs typeface="Arial"/>
            </a:endParaRPr>
          </a:p>
        </p:txBody>
      </p:sp>
      <p:grpSp>
        <p:nvGrpSpPr>
          <p:cNvPr id="34" name="object 34"/>
          <p:cNvGrpSpPr/>
          <p:nvPr/>
        </p:nvGrpSpPr>
        <p:grpSpPr>
          <a:xfrm>
            <a:off x="7069773" y="3755073"/>
            <a:ext cx="788035" cy="1016635"/>
            <a:chOff x="5545772" y="3755072"/>
            <a:chExt cx="788035" cy="1016635"/>
          </a:xfrm>
        </p:grpSpPr>
        <p:sp>
          <p:nvSpPr>
            <p:cNvPr id="35" name="object 35"/>
            <p:cNvSpPr/>
            <p:nvPr/>
          </p:nvSpPr>
          <p:spPr>
            <a:xfrm>
              <a:off x="5558789" y="3768089"/>
              <a:ext cx="762000" cy="990600"/>
            </a:xfrm>
            <a:custGeom>
              <a:avLst/>
              <a:gdLst/>
              <a:ahLst/>
              <a:cxnLst/>
              <a:rect l="l" t="t" r="r" b="b"/>
              <a:pathLst>
                <a:path w="762000" h="990600">
                  <a:moveTo>
                    <a:pt x="635000" y="0"/>
                  </a:moveTo>
                  <a:lnTo>
                    <a:pt x="127000" y="0"/>
                  </a:lnTo>
                  <a:lnTo>
                    <a:pt x="77581" y="9985"/>
                  </a:lnTo>
                  <a:lnTo>
                    <a:pt x="37211" y="37211"/>
                  </a:lnTo>
                  <a:lnTo>
                    <a:pt x="9985" y="77581"/>
                  </a:lnTo>
                  <a:lnTo>
                    <a:pt x="0" y="127000"/>
                  </a:lnTo>
                  <a:lnTo>
                    <a:pt x="0" y="863600"/>
                  </a:lnTo>
                  <a:lnTo>
                    <a:pt x="9985" y="913018"/>
                  </a:lnTo>
                  <a:lnTo>
                    <a:pt x="37211" y="953388"/>
                  </a:lnTo>
                  <a:lnTo>
                    <a:pt x="77581" y="980614"/>
                  </a:lnTo>
                  <a:lnTo>
                    <a:pt x="127000" y="990600"/>
                  </a:lnTo>
                  <a:lnTo>
                    <a:pt x="635000" y="990600"/>
                  </a:lnTo>
                  <a:lnTo>
                    <a:pt x="684418" y="980614"/>
                  </a:lnTo>
                  <a:lnTo>
                    <a:pt x="724788" y="953389"/>
                  </a:lnTo>
                  <a:lnTo>
                    <a:pt x="752014" y="913018"/>
                  </a:lnTo>
                  <a:lnTo>
                    <a:pt x="762000" y="863600"/>
                  </a:lnTo>
                  <a:lnTo>
                    <a:pt x="762000" y="127000"/>
                  </a:lnTo>
                  <a:lnTo>
                    <a:pt x="752014" y="77581"/>
                  </a:lnTo>
                  <a:lnTo>
                    <a:pt x="724788" y="37211"/>
                  </a:lnTo>
                  <a:lnTo>
                    <a:pt x="684418" y="9985"/>
                  </a:lnTo>
                  <a:lnTo>
                    <a:pt x="635000" y="0"/>
                  </a:lnTo>
                  <a:close/>
                </a:path>
              </a:pathLst>
            </a:custGeom>
            <a:solidFill>
              <a:srgbClr val="92D050">
                <a:alpha val="43920"/>
              </a:srgbClr>
            </a:solidFill>
          </p:spPr>
          <p:txBody>
            <a:bodyPr wrap="square" lIns="0" tIns="0" rIns="0" bIns="0" rtlCol="0"/>
            <a:lstStyle/>
            <a:p>
              <a:endParaRPr/>
            </a:p>
          </p:txBody>
        </p:sp>
        <p:sp>
          <p:nvSpPr>
            <p:cNvPr id="36" name="object 36"/>
            <p:cNvSpPr/>
            <p:nvPr/>
          </p:nvSpPr>
          <p:spPr>
            <a:xfrm>
              <a:off x="5558789" y="3768089"/>
              <a:ext cx="762000" cy="990600"/>
            </a:xfrm>
            <a:custGeom>
              <a:avLst/>
              <a:gdLst/>
              <a:ahLst/>
              <a:cxnLst/>
              <a:rect l="l" t="t" r="r" b="b"/>
              <a:pathLst>
                <a:path w="762000" h="990600">
                  <a:moveTo>
                    <a:pt x="0" y="127000"/>
                  </a:moveTo>
                  <a:lnTo>
                    <a:pt x="9985" y="77581"/>
                  </a:lnTo>
                  <a:lnTo>
                    <a:pt x="37211" y="37211"/>
                  </a:lnTo>
                  <a:lnTo>
                    <a:pt x="77581" y="9985"/>
                  </a:lnTo>
                  <a:lnTo>
                    <a:pt x="127000" y="0"/>
                  </a:lnTo>
                  <a:lnTo>
                    <a:pt x="635000" y="0"/>
                  </a:lnTo>
                  <a:lnTo>
                    <a:pt x="684418" y="9985"/>
                  </a:lnTo>
                  <a:lnTo>
                    <a:pt x="724788" y="37211"/>
                  </a:lnTo>
                  <a:lnTo>
                    <a:pt x="752014" y="77581"/>
                  </a:lnTo>
                  <a:lnTo>
                    <a:pt x="762000" y="127000"/>
                  </a:lnTo>
                  <a:lnTo>
                    <a:pt x="762000" y="863600"/>
                  </a:lnTo>
                  <a:lnTo>
                    <a:pt x="752014" y="913018"/>
                  </a:lnTo>
                  <a:lnTo>
                    <a:pt x="724788" y="953389"/>
                  </a:lnTo>
                  <a:lnTo>
                    <a:pt x="684418" y="980614"/>
                  </a:lnTo>
                  <a:lnTo>
                    <a:pt x="635000" y="990600"/>
                  </a:lnTo>
                  <a:lnTo>
                    <a:pt x="127000" y="990600"/>
                  </a:lnTo>
                  <a:lnTo>
                    <a:pt x="77581" y="980614"/>
                  </a:lnTo>
                  <a:lnTo>
                    <a:pt x="37211" y="953388"/>
                  </a:lnTo>
                  <a:lnTo>
                    <a:pt x="9985" y="913018"/>
                  </a:lnTo>
                  <a:lnTo>
                    <a:pt x="0" y="863600"/>
                  </a:lnTo>
                  <a:lnTo>
                    <a:pt x="0" y="127000"/>
                  </a:lnTo>
                  <a:close/>
                </a:path>
              </a:pathLst>
            </a:custGeom>
            <a:ln w="25908">
              <a:solidFill>
                <a:srgbClr val="92D050"/>
              </a:solidFill>
            </a:ln>
          </p:spPr>
          <p:txBody>
            <a:bodyPr wrap="square" lIns="0" tIns="0" rIns="0" bIns="0" rtlCol="0"/>
            <a:lstStyle/>
            <a:p>
              <a:endParaRPr/>
            </a:p>
          </p:txBody>
        </p:sp>
      </p:grpSp>
      <p:sp>
        <p:nvSpPr>
          <p:cNvPr id="37" name="object 37"/>
          <p:cNvSpPr txBox="1"/>
          <p:nvPr/>
        </p:nvSpPr>
        <p:spPr>
          <a:xfrm>
            <a:off x="7214743" y="3924681"/>
            <a:ext cx="498475" cy="666115"/>
          </a:xfrm>
          <a:prstGeom prst="rect">
            <a:avLst/>
          </a:prstGeom>
        </p:spPr>
        <p:txBody>
          <a:bodyPr vert="horz" wrap="square" lIns="0" tIns="12700" rIns="0" bIns="0" rtlCol="0">
            <a:spAutoFit/>
          </a:bodyPr>
          <a:lstStyle/>
          <a:p>
            <a:pPr algn="ctr">
              <a:spcBef>
                <a:spcPts val="100"/>
              </a:spcBef>
            </a:pPr>
            <a:r>
              <a:rPr sz="1400" dirty="0">
                <a:latin typeface="Arial"/>
                <a:cs typeface="Arial"/>
              </a:rPr>
              <a:t>8.</a:t>
            </a:r>
            <a:endParaRPr sz="1400">
              <a:latin typeface="Arial"/>
              <a:cs typeface="Arial"/>
            </a:endParaRPr>
          </a:p>
          <a:p>
            <a:pPr marL="12700" marR="5080" indent="-1270" algn="ctr"/>
            <a:r>
              <a:rPr sz="1400" spc="-5" dirty="0">
                <a:latin typeface="Arial"/>
                <a:cs typeface="Arial"/>
              </a:rPr>
              <a:t>Thiết  </a:t>
            </a:r>
            <a:r>
              <a:rPr sz="1400" dirty="0">
                <a:latin typeface="Arial"/>
                <a:cs typeface="Arial"/>
              </a:rPr>
              <a:t>kế</a:t>
            </a:r>
            <a:r>
              <a:rPr sz="1400" spc="-105" dirty="0">
                <a:latin typeface="Arial"/>
                <a:cs typeface="Arial"/>
              </a:rPr>
              <a:t> </a:t>
            </a:r>
            <a:r>
              <a:rPr sz="1400" spc="-10" dirty="0">
                <a:latin typeface="Arial"/>
                <a:cs typeface="Arial"/>
              </a:rPr>
              <a:t>HT</a:t>
            </a:r>
            <a:endParaRPr sz="1400">
              <a:latin typeface="Arial"/>
              <a:cs typeface="Arial"/>
            </a:endParaRPr>
          </a:p>
        </p:txBody>
      </p:sp>
      <p:grpSp>
        <p:nvGrpSpPr>
          <p:cNvPr id="38" name="object 38"/>
          <p:cNvGrpSpPr/>
          <p:nvPr/>
        </p:nvGrpSpPr>
        <p:grpSpPr>
          <a:xfrm>
            <a:off x="8346885" y="2545017"/>
            <a:ext cx="788035" cy="1397635"/>
            <a:chOff x="6822884" y="2545016"/>
            <a:chExt cx="788035" cy="1397635"/>
          </a:xfrm>
        </p:grpSpPr>
        <p:sp>
          <p:nvSpPr>
            <p:cNvPr id="39" name="object 39"/>
            <p:cNvSpPr/>
            <p:nvPr/>
          </p:nvSpPr>
          <p:spPr>
            <a:xfrm>
              <a:off x="6835901" y="2558034"/>
              <a:ext cx="762000" cy="1371600"/>
            </a:xfrm>
            <a:custGeom>
              <a:avLst/>
              <a:gdLst/>
              <a:ahLst/>
              <a:cxnLst/>
              <a:rect l="l" t="t" r="r" b="b"/>
              <a:pathLst>
                <a:path w="762000" h="1371600">
                  <a:moveTo>
                    <a:pt x="635000" y="0"/>
                  </a:moveTo>
                  <a:lnTo>
                    <a:pt x="127000" y="0"/>
                  </a:lnTo>
                  <a:lnTo>
                    <a:pt x="77581" y="9985"/>
                  </a:lnTo>
                  <a:lnTo>
                    <a:pt x="37210" y="37211"/>
                  </a:lnTo>
                  <a:lnTo>
                    <a:pt x="9985" y="77581"/>
                  </a:lnTo>
                  <a:lnTo>
                    <a:pt x="0" y="127000"/>
                  </a:lnTo>
                  <a:lnTo>
                    <a:pt x="0" y="1244599"/>
                  </a:lnTo>
                  <a:lnTo>
                    <a:pt x="9985" y="1294018"/>
                  </a:lnTo>
                  <a:lnTo>
                    <a:pt x="37210" y="1334388"/>
                  </a:lnTo>
                  <a:lnTo>
                    <a:pt x="77581" y="1361614"/>
                  </a:lnTo>
                  <a:lnTo>
                    <a:pt x="127000" y="1371599"/>
                  </a:lnTo>
                  <a:lnTo>
                    <a:pt x="635000" y="1371599"/>
                  </a:lnTo>
                  <a:lnTo>
                    <a:pt x="684418" y="1361614"/>
                  </a:lnTo>
                  <a:lnTo>
                    <a:pt x="724789" y="1334389"/>
                  </a:lnTo>
                  <a:lnTo>
                    <a:pt x="752014" y="1294018"/>
                  </a:lnTo>
                  <a:lnTo>
                    <a:pt x="762000" y="1244599"/>
                  </a:lnTo>
                  <a:lnTo>
                    <a:pt x="762000" y="127000"/>
                  </a:lnTo>
                  <a:lnTo>
                    <a:pt x="752014" y="77581"/>
                  </a:lnTo>
                  <a:lnTo>
                    <a:pt x="724789" y="37211"/>
                  </a:lnTo>
                  <a:lnTo>
                    <a:pt x="684418" y="9985"/>
                  </a:lnTo>
                  <a:lnTo>
                    <a:pt x="635000" y="0"/>
                  </a:lnTo>
                  <a:close/>
                </a:path>
              </a:pathLst>
            </a:custGeom>
            <a:solidFill>
              <a:srgbClr val="92D050">
                <a:alpha val="43920"/>
              </a:srgbClr>
            </a:solidFill>
          </p:spPr>
          <p:txBody>
            <a:bodyPr wrap="square" lIns="0" tIns="0" rIns="0" bIns="0" rtlCol="0"/>
            <a:lstStyle/>
            <a:p>
              <a:endParaRPr/>
            </a:p>
          </p:txBody>
        </p:sp>
        <p:sp>
          <p:nvSpPr>
            <p:cNvPr id="40" name="object 40"/>
            <p:cNvSpPr/>
            <p:nvPr/>
          </p:nvSpPr>
          <p:spPr>
            <a:xfrm>
              <a:off x="6835901" y="2558034"/>
              <a:ext cx="762000" cy="1371600"/>
            </a:xfrm>
            <a:custGeom>
              <a:avLst/>
              <a:gdLst/>
              <a:ahLst/>
              <a:cxnLst/>
              <a:rect l="l" t="t" r="r" b="b"/>
              <a:pathLst>
                <a:path w="762000" h="1371600">
                  <a:moveTo>
                    <a:pt x="0" y="127000"/>
                  </a:moveTo>
                  <a:lnTo>
                    <a:pt x="9985" y="77581"/>
                  </a:lnTo>
                  <a:lnTo>
                    <a:pt x="37210" y="37211"/>
                  </a:lnTo>
                  <a:lnTo>
                    <a:pt x="77581" y="9985"/>
                  </a:lnTo>
                  <a:lnTo>
                    <a:pt x="127000" y="0"/>
                  </a:lnTo>
                  <a:lnTo>
                    <a:pt x="635000" y="0"/>
                  </a:lnTo>
                  <a:lnTo>
                    <a:pt x="684418" y="9985"/>
                  </a:lnTo>
                  <a:lnTo>
                    <a:pt x="724789" y="37211"/>
                  </a:lnTo>
                  <a:lnTo>
                    <a:pt x="752014" y="77581"/>
                  </a:lnTo>
                  <a:lnTo>
                    <a:pt x="762000" y="127000"/>
                  </a:lnTo>
                  <a:lnTo>
                    <a:pt x="762000" y="1244599"/>
                  </a:lnTo>
                  <a:lnTo>
                    <a:pt x="752014" y="1294018"/>
                  </a:lnTo>
                  <a:lnTo>
                    <a:pt x="724789" y="1334389"/>
                  </a:lnTo>
                  <a:lnTo>
                    <a:pt x="684418" y="1361614"/>
                  </a:lnTo>
                  <a:lnTo>
                    <a:pt x="635000" y="1371599"/>
                  </a:lnTo>
                  <a:lnTo>
                    <a:pt x="127000" y="1371599"/>
                  </a:lnTo>
                  <a:lnTo>
                    <a:pt x="77581" y="1361614"/>
                  </a:lnTo>
                  <a:lnTo>
                    <a:pt x="37210" y="1334388"/>
                  </a:lnTo>
                  <a:lnTo>
                    <a:pt x="9985" y="1294018"/>
                  </a:lnTo>
                  <a:lnTo>
                    <a:pt x="0" y="1244599"/>
                  </a:lnTo>
                  <a:lnTo>
                    <a:pt x="0" y="127000"/>
                  </a:lnTo>
                  <a:close/>
                </a:path>
              </a:pathLst>
            </a:custGeom>
            <a:ln w="25908">
              <a:solidFill>
                <a:srgbClr val="92D050"/>
              </a:solidFill>
            </a:ln>
          </p:spPr>
          <p:txBody>
            <a:bodyPr wrap="square" lIns="0" tIns="0" rIns="0" bIns="0" rtlCol="0"/>
            <a:lstStyle/>
            <a:p>
              <a:endParaRPr/>
            </a:p>
          </p:txBody>
        </p:sp>
      </p:grpSp>
      <p:sp>
        <p:nvSpPr>
          <p:cNvPr id="41" name="object 41"/>
          <p:cNvSpPr txBox="1"/>
          <p:nvPr/>
        </p:nvSpPr>
        <p:spPr>
          <a:xfrm>
            <a:off x="8495793" y="2798445"/>
            <a:ext cx="490855" cy="880110"/>
          </a:xfrm>
          <a:prstGeom prst="rect">
            <a:avLst/>
          </a:prstGeom>
        </p:spPr>
        <p:txBody>
          <a:bodyPr vert="horz" wrap="square" lIns="0" tIns="13335" rIns="0" bIns="0" rtlCol="0">
            <a:spAutoFit/>
          </a:bodyPr>
          <a:lstStyle/>
          <a:p>
            <a:pPr marL="635" algn="ctr">
              <a:spcBef>
                <a:spcPts val="105"/>
              </a:spcBef>
            </a:pPr>
            <a:r>
              <a:rPr sz="1400" dirty="0">
                <a:latin typeface="Arial"/>
                <a:cs typeface="Arial"/>
              </a:rPr>
              <a:t>9.</a:t>
            </a:r>
            <a:endParaRPr sz="1400">
              <a:latin typeface="Arial"/>
              <a:cs typeface="Arial"/>
            </a:endParaRPr>
          </a:p>
          <a:p>
            <a:pPr marL="12700" marR="5080" indent="635" algn="ctr"/>
            <a:r>
              <a:rPr sz="1400" spc="-5" dirty="0">
                <a:latin typeface="Arial"/>
                <a:cs typeface="Arial"/>
              </a:rPr>
              <a:t>Thiết  </a:t>
            </a:r>
            <a:r>
              <a:rPr sz="1400" dirty="0">
                <a:latin typeface="Arial"/>
                <a:cs typeface="Arial"/>
              </a:rPr>
              <a:t>kế</a:t>
            </a:r>
            <a:r>
              <a:rPr sz="1400" spc="-105" dirty="0">
                <a:latin typeface="Arial"/>
                <a:cs typeface="Arial"/>
              </a:rPr>
              <a:t> </a:t>
            </a:r>
            <a:r>
              <a:rPr sz="1400" dirty="0">
                <a:latin typeface="Arial"/>
                <a:cs typeface="Arial"/>
              </a:rPr>
              <a:t>chi  </a:t>
            </a:r>
            <a:r>
              <a:rPr sz="1400" spc="-5" dirty="0">
                <a:latin typeface="Arial"/>
                <a:cs typeface="Arial"/>
              </a:rPr>
              <a:t>tiết</a:t>
            </a:r>
            <a:endParaRPr sz="1400">
              <a:latin typeface="Arial"/>
              <a:cs typeface="Arial"/>
            </a:endParaRPr>
          </a:p>
        </p:txBody>
      </p:sp>
      <p:grpSp>
        <p:nvGrpSpPr>
          <p:cNvPr id="42" name="object 42"/>
          <p:cNvGrpSpPr/>
          <p:nvPr/>
        </p:nvGrpSpPr>
        <p:grpSpPr>
          <a:xfrm>
            <a:off x="9436545" y="2654745"/>
            <a:ext cx="559435" cy="1169035"/>
            <a:chOff x="7912544" y="2654744"/>
            <a:chExt cx="559435" cy="1169035"/>
          </a:xfrm>
        </p:grpSpPr>
        <p:sp>
          <p:nvSpPr>
            <p:cNvPr id="43" name="object 43"/>
            <p:cNvSpPr/>
            <p:nvPr/>
          </p:nvSpPr>
          <p:spPr>
            <a:xfrm>
              <a:off x="7925561" y="2667762"/>
              <a:ext cx="533400" cy="1143000"/>
            </a:xfrm>
            <a:custGeom>
              <a:avLst/>
              <a:gdLst/>
              <a:ahLst/>
              <a:cxnLst/>
              <a:rect l="l" t="t" r="r" b="b"/>
              <a:pathLst>
                <a:path w="533400" h="1143000">
                  <a:moveTo>
                    <a:pt x="444500" y="0"/>
                  </a:moveTo>
                  <a:lnTo>
                    <a:pt x="88900" y="0"/>
                  </a:lnTo>
                  <a:lnTo>
                    <a:pt x="54274" y="6979"/>
                  </a:lnTo>
                  <a:lnTo>
                    <a:pt x="26019" y="26019"/>
                  </a:lnTo>
                  <a:lnTo>
                    <a:pt x="6979" y="54274"/>
                  </a:lnTo>
                  <a:lnTo>
                    <a:pt x="0" y="88900"/>
                  </a:lnTo>
                  <a:lnTo>
                    <a:pt x="0" y="1054100"/>
                  </a:lnTo>
                  <a:lnTo>
                    <a:pt x="6979" y="1088725"/>
                  </a:lnTo>
                  <a:lnTo>
                    <a:pt x="26019" y="1116980"/>
                  </a:lnTo>
                  <a:lnTo>
                    <a:pt x="54274" y="1136020"/>
                  </a:lnTo>
                  <a:lnTo>
                    <a:pt x="88900" y="1143000"/>
                  </a:lnTo>
                  <a:lnTo>
                    <a:pt x="444500" y="1143000"/>
                  </a:lnTo>
                  <a:lnTo>
                    <a:pt x="479125" y="1136020"/>
                  </a:lnTo>
                  <a:lnTo>
                    <a:pt x="507380" y="1116980"/>
                  </a:lnTo>
                  <a:lnTo>
                    <a:pt x="526420" y="1088725"/>
                  </a:lnTo>
                  <a:lnTo>
                    <a:pt x="533400" y="1054100"/>
                  </a:lnTo>
                  <a:lnTo>
                    <a:pt x="533400" y="88900"/>
                  </a:lnTo>
                  <a:lnTo>
                    <a:pt x="526420" y="54274"/>
                  </a:lnTo>
                  <a:lnTo>
                    <a:pt x="507380" y="26019"/>
                  </a:lnTo>
                  <a:lnTo>
                    <a:pt x="479125" y="6979"/>
                  </a:lnTo>
                  <a:lnTo>
                    <a:pt x="444500" y="0"/>
                  </a:lnTo>
                  <a:close/>
                </a:path>
              </a:pathLst>
            </a:custGeom>
            <a:solidFill>
              <a:srgbClr val="92D050">
                <a:alpha val="43920"/>
              </a:srgbClr>
            </a:solidFill>
          </p:spPr>
          <p:txBody>
            <a:bodyPr wrap="square" lIns="0" tIns="0" rIns="0" bIns="0" rtlCol="0"/>
            <a:lstStyle/>
            <a:p>
              <a:endParaRPr/>
            </a:p>
          </p:txBody>
        </p:sp>
        <p:sp>
          <p:nvSpPr>
            <p:cNvPr id="44" name="object 44"/>
            <p:cNvSpPr/>
            <p:nvPr/>
          </p:nvSpPr>
          <p:spPr>
            <a:xfrm>
              <a:off x="7925561" y="2667762"/>
              <a:ext cx="533400" cy="1143000"/>
            </a:xfrm>
            <a:custGeom>
              <a:avLst/>
              <a:gdLst/>
              <a:ahLst/>
              <a:cxnLst/>
              <a:rect l="l" t="t" r="r" b="b"/>
              <a:pathLst>
                <a:path w="533400" h="1143000">
                  <a:moveTo>
                    <a:pt x="0" y="88900"/>
                  </a:moveTo>
                  <a:lnTo>
                    <a:pt x="6979" y="54274"/>
                  </a:lnTo>
                  <a:lnTo>
                    <a:pt x="26019" y="26019"/>
                  </a:lnTo>
                  <a:lnTo>
                    <a:pt x="54274" y="6979"/>
                  </a:lnTo>
                  <a:lnTo>
                    <a:pt x="88900" y="0"/>
                  </a:lnTo>
                  <a:lnTo>
                    <a:pt x="444500" y="0"/>
                  </a:lnTo>
                  <a:lnTo>
                    <a:pt x="479125" y="6979"/>
                  </a:lnTo>
                  <a:lnTo>
                    <a:pt x="507380" y="26019"/>
                  </a:lnTo>
                  <a:lnTo>
                    <a:pt x="526420" y="54274"/>
                  </a:lnTo>
                  <a:lnTo>
                    <a:pt x="533400" y="88900"/>
                  </a:lnTo>
                  <a:lnTo>
                    <a:pt x="533400" y="1054100"/>
                  </a:lnTo>
                  <a:lnTo>
                    <a:pt x="526420" y="1088725"/>
                  </a:lnTo>
                  <a:lnTo>
                    <a:pt x="507380" y="1116980"/>
                  </a:lnTo>
                  <a:lnTo>
                    <a:pt x="479125" y="1136020"/>
                  </a:lnTo>
                  <a:lnTo>
                    <a:pt x="444500" y="1143000"/>
                  </a:lnTo>
                  <a:lnTo>
                    <a:pt x="88900" y="1143000"/>
                  </a:lnTo>
                  <a:lnTo>
                    <a:pt x="54274" y="1136020"/>
                  </a:lnTo>
                  <a:lnTo>
                    <a:pt x="26019" y="1116980"/>
                  </a:lnTo>
                  <a:lnTo>
                    <a:pt x="6979" y="1088725"/>
                  </a:lnTo>
                  <a:lnTo>
                    <a:pt x="0" y="1054100"/>
                  </a:lnTo>
                  <a:lnTo>
                    <a:pt x="0" y="88900"/>
                  </a:lnTo>
                  <a:close/>
                </a:path>
              </a:pathLst>
            </a:custGeom>
            <a:ln w="25908">
              <a:solidFill>
                <a:srgbClr val="92D050"/>
              </a:solidFill>
            </a:ln>
          </p:spPr>
          <p:txBody>
            <a:bodyPr wrap="square" lIns="0" tIns="0" rIns="0" bIns="0" rtlCol="0"/>
            <a:lstStyle/>
            <a:p>
              <a:endParaRPr/>
            </a:p>
          </p:txBody>
        </p:sp>
      </p:grpSp>
      <p:sp>
        <p:nvSpPr>
          <p:cNvPr id="45" name="object 45"/>
          <p:cNvSpPr txBox="1"/>
          <p:nvPr/>
        </p:nvSpPr>
        <p:spPr>
          <a:xfrm>
            <a:off x="9570847" y="2900553"/>
            <a:ext cx="292735" cy="666115"/>
          </a:xfrm>
          <a:prstGeom prst="rect">
            <a:avLst/>
          </a:prstGeom>
        </p:spPr>
        <p:txBody>
          <a:bodyPr vert="horz" wrap="square" lIns="0" tIns="13335" rIns="0" bIns="0" rtlCol="0">
            <a:spAutoFit/>
          </a:bodyPr>
          <a:lstStyle/>
          <a:p>
            <a:pPr marL="21590">
              <a:spcBef>
                <a:spcPts val="105"/>
              </a:spcBef>
            </a:pPr>
            <a:r>
              <a:rPr sz="1400" dirty="0">
                <a:latin typeface="Arial"/>
                <a:cs typeface="Arial"/>
              </a:rPr>
              <a:t>10.</a:t>
            </a:r>
            <a:endParaRPr sz="1400">
              <a:latin typeface="Arial"/>
              <a:cs typeface="Arial"/>
            </a:endParaRPr>
          </a:p>
          <a:p>
            <a:pPr marL="21590" marR="5080" indent="-9525"/>
            <a:r>
              <a:rPr sz="1400" spc="-10" dirty="0">
                <a:latin typeface="Arial"/>
                <a:cs typeface="Arial"/>
              </a:rPr>
              <a:t>C</a:t>
            </a:r>
            <a:r>
              <a:rPr sz="1400" dirty="0">
                <a:latin typeface="Arial"/>
                <a:cs typeface="Arial"/>
              </a:rPr>
              <a:t>ài  </a:t>
            </a:r>
            <a:r>
              <a:rPr sz="1400" spc="-5" dirty="0">
                <a:latin typeface="Arial"/>
                <a:cs typeface="Arial"/>
              </a:rPr>
              <a:t>đặt</a:t>
            </a:r>
            <a:endParaRPr sz="1400">
              <a:latin typeface="Arial"/>
              <a:cs typeface="Arial"/>
            </a:endParaRPr>
          </a:p>
        </p:txBody>
      </p:sp>
      <p:grpSp>
        <p:nvGrpSpPr>
          <p:cNvPr id="46" name="object 46"/>
          <p:cNvGrpSpPr/>
          <p:nvPr/>
        </p:nvGrpSpPr>
        <p:grpSpPr>
          <a:xfrm>
            <a:off x="1829562" y="1219199"/>
            <a:ext cx="8686800" cy="4876800"/>
            <a:chOff x="305562" y="1219199"/>
            <a:chExt cx="8686800" cy="4876800"/>
          </a:xfrm>
        </p:grpSpPr>
        <p:sp>
          <p:nvSpPr>
            <p:cNvPr id="47" name="object 47"/>
            <p:cNvSpPr/>
            <p:nvPr/>
          </p:nvSpPr>
          <p:spPr>
            <a:xfrm>
              <a:off x="377088" y="3172840"/>
              <a:ext cx="239877" cy="134493"/>
            </a:xfrm>
            <a:prstGeom prst="rect">
              <a:avLst/>
            </a:prstGeom>
            <a:blipFill>
              <a:blip r:embed="rId4" cstate="print"/>
              <a:stretch>
                <a:fillRect/>
              </a:stretch>
            </a:blipFill>
          </p:spPr>
          <p:txBody>
            <a:bodyPr wrap="square" lIns="0" tIns="0" rIns="0" bIns="0" rtlCol="0"/>
            <a:lstStyle/>
            <a:p>
              <a:endParaRPr/>
            </a:p>
          </p:txBody>
        </p:sp>
        <p:sp>
          <p:nvSpPr>
            <p:cNvPr id="48" name="object 48"/>
            <p:cNvSpPr/>
            <p:nvPr/>
          </p:nvSpPr>
          <p:spPr>
            <a:xfrm>
              <a:off x="305562" y="2146426"/>
              <a:ext cx="8484235" cy="3841750"/>
            </a:xfrm>
            <a:custGeom>
              <a:avLst/>
              <a:gdLst/>
              <a:ahLst/>
              <a:cxnLst/>
              <a:rect l="l" t="t" r="r" b="b"/>
              <a:pathLst>
                <a:path w="8484235" h="3841750">
                  <a:moveTo>
                    <a:pt x="304038" y="3783457"/>
                  </a:moveTo>
                  <a:lnTo>
                    <a:pt x="86868" y="3783457"/>
                  </a:lnTo>
                  <a:lnTo>
                    <a:pt x="86868" y="3754501"/>
                  </a:lnTo>
                  <a:lnTo>
                    <a:pt x="0" y="3797935"/>
                  </a:lnTo>
                  <a:lnTo>
                    <a:pt x="86868" y="3841369"/>
                  </a:lnTo>
                  <a:lnTo>
                    <a:pt x="86868" y="3812413"/>
                  </a:lnTo>
                  <a:lnTo>
                    <a:pt x="304038" y="3812413"/>
                  </a:lnTo>
                  <a:lnTo>
                    <a:pt x="304038" y="3783457"/>
                  </a:lnTo>
                  <a:close/>
                </a:path>
                <a:path w="8484235" h="3841750">
                  <a:moveTo>
                    <a:pt x="622554" y="3783457"/>
                  </a:moveTo>
                  <a:lnTo>
                    <a:pt x="390906" y="3783457"/>
                  </a:lnTo>
                  <a:lnTo>
                    <a:pt x="390906" y="3812413"/>
                  </a:lnTo>
                  <a:lnTo>
                    <a:pt x="622554" y="3812413"/>
                  </a:lnTo>
                  <a:lnTo>
                    <a:pt x="622554" y="3783457"/>
                  </a:lnTo>
                  <a:close/>
                </a:path>
                <a:path w="8484235" h="3841750">
                  <a:moveTo>
                    <a:pt x="941070" y="3783457"/>
                  </a:moveTo>
                  <a:lnTo>
                    <a:pt x="709422" y="3783457"/>
                  </a:lnTo>
                  <a:lnTo>
                    <a:pt x="709422" y="3812413"/>
                  </a:lnTo>
                  <a:lnTo>
                    <a:pt x="941070" y="3812413"/>
                  </a:lnTo>
                  <a:lnTo>
                    <a:pt x="941070" y="3783457"/>
                  </a:lnTo>
                  <a:close/>
                </a:path>
                <a:path w="8484235" h="3841750">
                  <a:moveTo>
                    <a:pt x="1259586" y="3783457"/>
                  </a:moveTo>
                  <a:lnTo>
                    <a:pt x="1027938" y="3783457"/>
                  </a:lnTo>
                  <a:lnTo>
                    <a:pt x="1027938" y="3812413"/>
                  </a:lnTo>
                  <a:lnTo>
                    <a:pt x="1259586" y="3812413"/>
                  </a:lnTo>
                  <a:lnTo>
                    <a:pt x="1259586" y="3783457"/>
                  </a:lnTo>
                  <a:close/>
                </a:path>
                <a:path w="8484235" h="3841750">
                  <a:moveTo>
                    <a:pt x="1371600" y="3797935"/>
                  </a:moveTo>
                  <a:lnTo>
                    <a:pt x="1284732" y="3754501"/>
                  </a:lnTo>
                  <a:lnTo>
                    <a:pt x="1284732" y="3841369"/>
                  </a:lnTo>
                  <a:lnTo>
                    <a:pt x="1371600" y="3797935"/>
                  </a:lnTo>
                  <a:close/>
                </a:path>
                <a:path w="8484235" h="3841750">
                  <a:moveTo>
                    <a:pt x="1515745" y="2177796"/>
                  </a:moveTo>
                  <a:lnTo>
                    <a:pt x="1511681" y="2169541"/>
                  </a:lnTo>
                  <a:lnTo>
                    <a:pt x="1496568" y="2164461"/>
                  </a:lnTo>
                  <a:lnTo>
                    <a:pt x="1488313" y="2168525"/>
                  </a:lnTo>
                  <a:lnTo>
                    <a:pt x="1485773" y="2176145"/>
                  </a:lnTo>
                  <a:lnTo>
                    <a:pt x="1470621" y="2220849"/>
                  </a:lnTo>
                  <a:lnTo>
                    <a:pt x="1240167" y="1093101"/>
                  </a:lnTo>
                  <a:lnTo>
                    <a:pt x="1453146" y="223837"/>
                  </a:lnTo>
                  <a:lnTo>
                    <a:pt x="1466469" y="268732"/>
                  </a:lnTo>
                  <a:lnTo>
                    <a:pt x="1468755" y="276352"/>
                  </a:lnTo>
                  <a:lnTo>
                    <a:pt x="1476883" y="280797"/>
                  </a:lnTo>
                  <a:lnTo>
                    <a:pt x="1492123" y="276225"/>
                  </a:lnTo>
                  <a:lnTo>
                    <a:pt x="1496568" y="268224"/>
                  </a:lnTo>
                  <a:lnTo>
                    <a:pt x="1465961" y="164719"/>
                  </a:lnTo>
                  <a:lnTo>
                    <a:pt x="1458722" y="140208"/>
                  </a:lnTo>
                  <a:lnTo>
                    <a:pt x="1371600" y="230378"/>
                  </a:lnTo>
                  <a:lnTo>
                    <a:pt x="1366012" y="236220"/>
                  </a:lnTo>
                  <a:lnTo>
                    <a:pt x="1366139" y="245364"/>
                  </a:lnTo>
                  <a:lnTo>
                    <a:pt x="1371854" y="250952"/>
                  </a:lnTo>
                  <a:lnTo>
                    <a:pt x="1377696" y="256413"/>
                  </a:lnTo>
                  <a:lnTo>
                    <a:pt x="1386840" y="256286"/>
                  </a:lnTo>
                  <a:lnTo>
                    <a:pt x="1392301" y="250571"/>
                  </a:lnTo>
                  <a:lnTo>
                    <a:pt x="1425016" y="216725"/>
                  </a:lnTo>
                  <a:lnTo>
                    <a:pt x="1211199" y="1089406"/>
                  </a:lnTo>
                  <a:lnTo>
                    <a:pt x="1225296" y="1092835"/>
                  </a:lnTo>
                  <a:lnTo>
                    <a:pt x="1211072" y="1095756"/>
                  </a:lnTo>
                  <a:lnTo>
                    <a:pt x="1442262" y="2226360"/>
                  </a:lnTo>
                  <a:lnTo>
                    <a:pt x="1405636" y="2185416"/>
                  </a:lnTo>
                  <a:lnTo>
                    <a:pt x="1396492" y="2184908"/>
                  </a:lnTo>
                  <a:lnTo>
                    <a:pt x="1384554" y="2195576"/>
                  </a:lnTo>
                  <a:lnTo>
                    <a:pt x="1384046" y="2204720"/>
                  </a:lnTo>
                  <a:lnTo>
                    <a:pt x="1472946" y="2304161"/>
                  </a:lnTo>
                  <a:lnTo>
                    <a:pt x="1481505" y="2278888"/>
                  </a:lnTo>
                  <a:lnTo>
                    <a:pt x="1513205" y="2185416"/>
                  </a:lnTo>
                  <a:lnTo>
                    <a:pt x="1515745" y="2177796"/>
                  </a:lnTo>
                  <a:close/>
                </a:path>
                <a:path w="8484235" h="3841750">
                  <a:moveTo>
                    <a:pt x="2638933" y="1772539"/>
                  </a:moveTo>
                  <a:lnTo>
                    <a:pt x="2521331" y="1835404"/>
                  </a:lnTo>
                  <a:lnTo>
                    <a:pt x="2518664" y="1844167"/>
                  </a:lnTo>
                  <a:lnTo>
                    <a:pt x="2522474" y="1851279"/>
                  </a:lnTo>
                  <a:lnTo>
                    <a:pt x="2526284" y="1858264"/>
                  </a:lnTo>
                  <a:lnTo>
                    <a:pt x="2535047" y="1860931"/>
                  </a:lnTo>
                  <a:lnTo>
                    <a:pt x="2542032" y="1857121"/>
                  </a:lnTo>
                  <a:lnTo>
                    <a:pt x="2583650" y="1834908"/>
                  </a:lnTo>
                  <a:lnTo>
                    <a:pt x="2299589" y="2296795"/>
                  </a:lnTo>
                  <a:lnTo>
                    <a:pt x="2324227" y="2311908"/>
                  </a:lnTo>
                  <a:lnTo>
                    <a:pt x="2608173" y="1850212"/>
                  </a:lnTo>
                  <a:lnTo>
                    <a:pt x="2607056" y="1897126"/>
                  </a:lnTo>
                  <a:lnTo>
                    <a:pt x="2606929" y="1905127"/>
                  </a:lnTo>
                  <a:lnTo>
                    <a:pt x="2613279" y="1911731"/>
                  </a:lnTo>
                  <a:lnTo>
                    <a:pt x="2621280" y="1911985"/>
                  </a:lnTo>
                  <a:lnTo>
                    <a:pt x="2629281" y="1912112"/>
                  </a:lnTo>
                  <a:lnTo>
                    <a:pt x="2635885" y="1905889"/>
                  </a:lnTo>
                  <a:lnTo>
                    <a:pt x="2636024" y="1897126"/>
                  </a:lnTo>
                  <a:lnTo>
                    <a:pt x="2638539" y="1789430"/>
                  </a:lnTo>
                  <a:lnTo>
                    <a:pt x="2638933" y="1772539"/>
                  </a:lnTo>
                  <a:close/>
                </a:path>
                <a:path w="8484235" h="3841750">
                  <a:moveTo>
                    <a:pt x="3910203" y="2541270"/>
                  </a:moveTo>
                  <a:lnTo>
                    <a:pt x="3904996" y="2533777"/>
                  </a:lnTo>
                  <a:lnTo>
                    <a:pt x="3897122" y="2532380"/>
                  </a:lnTo>
                  <a:lnTo>
                    <a:pt x="3889248" y="2531110"/>
                  </a:lnTo>
                  <a:lnTo>
                    <a:pt x="3881755" y="2536317"/>
                  </a:lnTo>
                  <a:lnTo>
                    <a:pt x="3880358" y="2544191"/>
                  </a:lnTo>
                  <a:lnTo>
                    <a:pt x="3872293" y="2590406"/>
                  </a:lnTo>
                  <a:lnTo>
                    <a:pt x="3567861" y="1772386"/>
                  </a:lnTo>
                  <a:lnTo>
                    <a:pt x="3825519" y="1098689"/>
                  </a:lnTo>
                  <a:lnTo>
                    <a:pt x="3833114" y="1145032"/>
                  </a:lnTo>
                  <a:lnTo>
                    <a:pt x="3834384" y="1152906"/>
                  </a:lnTo>
                  <a:lnTo>
                    <a:pt x="3841877" y="1158240"/>
                  </a:lnTo>
                  <a:lnTo>
                    <a:pt x="3849751" y="1156970"/>
                  </a:lnTo>
                  <a:lnTo>
                    <a:pt x="3857625" y="1155573"/>
                  </a:lnTo>
                  <a:lnTo>
                    <a:pt x="3862959" y="1148207"/>
                  </a:lnTo>
                  <a:lnTo>
                    <a:pt x="3861689" y="1140333"/>
                  </a:lnTo>
                  <a:lnTo>
                    <a:pt x="3844912" y="1038225"/>
                  </a:lnTo>
                  <a:lnTo>
                    <a:pt x="3841369" y="1016635"/>
                  </a:lnTo>
                  <a:lnTo>
                    <a:pt x="3743706" y="1095121"/>
                  </a:lnTo>
                  <a:lnTo>
                    <a:pt x="3737483" y="1100201"/>
                  </a:lnTo>
                  <a:lnTo>
                    <a:pt x="3736467" y="1109345"/>
                  </a:lnTo>
                  <a:lnTo>
                    <a:pt x="3741547" y="1115568"/>
                  </a:lnTo>
                  <a:lnTo>
                    <a:pt x="3746500" y="1121791"/>
                  </a:lnTo>
                  <a:lnTo>
                    <a:pt x="3755644" y="1122807"/>
                  </a:lnTo>
                  <a:lnTo>
                    <a:pt x="3761867" y="1117727"/>
                  </a:lnTo>
                  <a:lnTo>
                    <a:pt x="3798468" y="1088301"/>
                  </a:lnTo>
                  <a:lnTo>
                    <a:pt x="3538982" y="1767078"/>
                  </a:lnTo>
                  <a:lnTo>
                    <a:pt x="3552774" y="1772424"/>
                  </a:lnTo>
                  <a:lnTo>
                    <a:pt x="3538855" y="1777619"/>
                  </a:lnTo>
                  <a:lnTo>
                    <a:pt x="3845141" y="2600642"/>
                  </a:lnTo>
                  <a:lnTo>
                    <a:pt x="3802634" y="2565781"/>
                  </a:lnTo>
                  <a:lnTo>
                    <a:pt x="3793490" y="2566670"/>
                  </a:lnTo>
                  <a:lnTo>
                    <a:pt x="3788410" y="2572893"/>
                  </a:lnTo>
                  <a:lnTo>
                    <a:pt x="3783330" y="2578989"/>
                  </a:lnTo>
                  <a:lnTo>
                    <a:pt x="3784219" y="2588133"/>
                  </a:lnTo>
                  <a:lnTo>
                    <a:pt x="3887470" y="2672715"/>
                  </a:lnTo>
                  <a:lnTo>
                    <a:pt x="3891229" y="2650871"/>
                  </a:lnTo>
                  <a:lnTo>
                    <a:pt x="3908806" y="2549144"/>
                  </a:lnTo>
                  <a:lnTo>
                    <a:pt x="3910203" y="2541270"/>
                  </a:lnTo>
                  <a:close/>
                </a:path>
                <a:path w="8484235" h="3841750">
                  <a:moveTo>
                    <a:pt x="5170170" y="64135"/>
                  </a:moveTo>
                  <a:lnTo>
                    <a:pt x="5145151" y="50419"/>
                  </a:lnTo>
                  <a:lnTo>
                    <a:pt x="5053203" y="0"/>
                  </a:lnTo>
                  <a:lnTo>
                    <a:pt x="5044313" y="2540"/>
                  </a:lnTo>
                  <a:lnTo>
                    <a:pt x="5040503" y="9525"/>
                  </a:lnTo>
                  <a:lnTo>
                    <a:pt x="5036693" y="16637"/>
                  </a:lnTo>
                  <a:lnTo>
                    <a:pt x="5039233" y="25400"/>
                  </a:lnTo>
                  <a:lnTo>
                    <a:pt x="5087480" y="51841"/>
                  </a:lnTo>
                  <a:lnTo>
                    <a:pt x="2296287" y="125857"/>
                  </a:lnTo>
                  <a:lnTo>
                    <a:pt x="2296668" y="140335"/>
                  </a:lnTo>
                  <a:lnTo>
                    <a:pt x="2282444" y="143256"/>
                  </a:lnTo>
                  <a:lnTo>
                    <a:pt x="2607043" y="1694903"/>
                  </a:lnTo>
                  <a:lnTo>
                    <a:pt x="2575433" y="1659890"/>
                  </a:lnTo>
                  <a:lnTo>
                    <a:pt x="2570099" y="1653921"/>
                  </a:lnTo>
                  <a:lnTo>
                    <a:pt x="2560955" y="1653413"/>
                  </a:lnTo>
                  <a:lnTo>
                    <a:pt x="2549144" y="1664208"/>
                  </a:lnTo>
                  <a:lnTo>
                    <a:pt x="2548636" y="1673352"/>
                  </a:lnTo>
                  <a:lnTo>
                    <a:pt x="2553970" y="1679321"/>
                  </a:lnTo>
                  <a:lnTo>
                    <a:pt x="2638044" y="1772412"/>
                  </a:lnTo>
                  <a:lnTo>
                    <a:pt x="2646451" y="1747139"/>
                  </a:lnTo>
                  <a:lnTo>
                    <a:pt x="2680208" y="1645793"/>
                  </a:lnTo>
                  <a:lnTo>
                    <a:pt x="2676144" y="1637665"/>
                  </a:lnTo>
                  <a:lnTo>
                    <a:pt x="2660904" y="1632585"/>
                  </a:lnTo>
                  <a:lnTo>
                    <a:pt x="2652776" y="1636649"/>
                  </a:lnTo>
                  <a:lnTo>
                    <a:pt x="2635326" y="1688858"/>
                  </a:lnTo>
                  <a:lnTo>
                    <a:pt x="2314422" y="154355"/>
                  </a:lnTo>
                  <a:lnTo>
                    <a:pt x="5088179" y="80797"/>
                  </a:lnTo>
                  <a:lnTo>
                    <a:pt x="5041519" y="109728"/>
                  </a:lnTo>
                  <a:lnTo>
                    <a:pt x="5039360" y="118618"/>
                  </a:lnTo>
                  <a:lnTo>
                    <a:pt x="5047742" y="132334"/>
                  </a:lnTo>
                  <a:lnTo>
                    <a:pt x="5056759" y="134366"/>
                  </a:lnTo>
                  <a:lnTo>
                    <a:pt x="5170170" y="64135"/>
                  </a:lnTo>
                  <a:close/>
                </a:path>
                <a:path w="8484235" h="3841750">
                  <a:moveTo>
                    <a:pt x="5252974" y="2116963"/>
                  </a:moveTo>
                  <a:lnTo>
                    <a:pt x="5130546" y="2143760"/>
                  </a:lnTo>
                  <a:lnTo>
                    <a:pt x="5122799" y="2145538"/>
                  </a:lnTo>
                  <a:lnTo>
                    <a:pt x="5117846" y="2153285"/>
                  </a:lnTo>
                  <a:lnTo>
                    <a:pt x="5119497" y="2161032"/>
                  </a:lnTo>
                  <a:lnTo>
                    <a:pt x="5121275" y="2168906"/>
                  </a:lnTo>
                  <a:lnTo>
                    <a:pt x="5129022" y="2173859"/>
                  </a:lnTo>
                  <a:lnTo>
                    <a:pt x="5182755" y="2161971"/>
                  </a:lnTo>
                  <a:lnTo>
                    <a:pt x="4639945" y="2661920"/>
                  </a:lnTo>
                  <a:lnTo>
                    <a:pt x="4659503" y="2683256"/>
                  </a:lnTo>
                  <a:lnTo>
                    <a:pt x="5202263" y="2183358"/>
                  </a:lnTo>
                  <a:lnTo>
                    <a:pt x="5188458" y="2228215"/>
                  </a:lnTo>
                  <a:lnTo>
                    <a:pt x="5186172" y="2235835"/>
                  </a:lnTo>
                  <a:lnTo>
                    <a:pt x="5190363" y="2243963"/>
                  </a:lnTo>
                  <a:lnTo>
                    <a:pt x="5198110" y="2246376"/>
                  </a:lnTo>
                  <a:lnTo>
                    <a:pt x="5205730" y="2248662"/>
                  </a:lnTo>
                  <a:lnTo>
                    <a:pt x="5213858" y="2244344"/>
                  </a:lnTo>
                  <a:lnTo>
                    <a:pt x="5216144" y="2236724"/>
                  </a:lnTo>
                  <a:lnTo>
                    <a:pt x="5250269" y="2125726"/>
                  </a:lnTo>
                  <a:lnTo>
                    <a:pt x="5252974" y="2116963"/>
                  </a:lnTo>
                  <a:close/>
                </a:path>
                <a:path w="8484235" h="3841750">
                  <a:moveTo>
                    <a:pt x="5274945" y="1985264"/>
                  </a:moveTo>
                  <a:lnTo>
                    <a:pt x="5269611" y="1977771"/>
                  </a:lnTo>
                  <a:lnTo>
                    <a:pt x="5253863" y="1975231"/>
                  </a:lnTo>
                  <a:lnTo>
                    <a:pt x="5246370" y="1980565"/>
                  </a:lnTo>
                  <a:lnTo>
                    <a:pt x="5245100" y="1988439"/>
                  </a:lnTo>
                  <a:lnTo>
                    <a:pt x="5237416" y="2034882"/>
                  </a:lnTo>
                  <a:lnTo>
                    <a:pt x="4846066" y="1011428"/>
                  </a:lnTo>
                  <a:lnTo>
                    <a:pt x="4819142" y="1021842"/>
                  </a:lnTo>
                  <a:lnTo>
                    <a:pt x="5210365" y="2045144"/>
                  </a:lnTo>
                  <a:lnTo>
                    <a:pt x="5167503" y="2010664"/>
                  </a:lnTo>
                  <a:lnTo>
                    <a:pt x="5158486" y="2011680"/>
                  </a:lnTo>
                  <a:lnTo>
                    <a:pt x="5153406" y="2017903"/>
                  </a:lnTo>
                  <a:lnTo>
                    <a:pt x="5148453" y="2024126"/>
                  </a:lnTo>
                  <a:lnTo>
                    <a:pt x="5149342" y="2033270"/>
                  </a:lnTo>
                  <a:lnTo>
                    <a:pt x="5253355" y="2116836"/>
                  </a:lnTo>
                  <a:lnTo>
                    <a:pt x="5256911" y="2095119"/>
                  </a:lnTo>
                  <a:lnTo>
                    <a:pt x="5273675" y="1993138"/>
                  </a:lnTo>
                  <a:lnTo>
                    <a:pt x="5274945" y="1985264"/>
                  </a:lnTo>
                  <a:close/>
                </a:path>
                <a:path w="8484235" h="3841750">
                  <a:moveTo>
                    <a:pt x="6555867" y="966597"/>
                  </a:moveTo>
                  <a:lnTo>
                    <a:pt x="6550660" y="958977"/>
                  </a:lnTo>
                  <a:lnTo>
                    <a:pt x="6542786" y="957453"/>
                  </a:lnTo>
                  <a:lnTo>
                    <a:pt x="6535039" y="956056"/>
                  </a:lnTo>
                  <a:lnTo>
                    <a:pt x="6527419" y="961263"/>
                  </a:lnTo>
                  <a:lnTo>
                    <a:pt x="6526022" y="969137"/>
                  </a:lnTo>
                  <a:lnTo>
                    <a:pt x="6517348" y="1015326"/>
                  </a:lnTo>
                  <a:lnTo>
                    <a:pt x="6175121" y="59309"/>
                  </a:lnTo>
                  <a:lnTo>
                    <a:pt x="6147943" y="68961"/>
                  </a:lnTo>
                  <a:lnTo>
                    <a:pt x="6490068" y="1025042"/>
                  </a:lnTo>
                  <a:lnTo>
                    <a:pt x="6454140" y="994791"/>
                  </a:lnTo>
                  <a:lnTo>
                    <a:pt x="6447917" y="989711"/>
                  </a:lnTo>
                  <a:lnTo>
                    <a:pt x="6438900" y="990473"/>
                  </a:lnTo>
                  <a:lnTo>
                    <a:pt x="6428486" y="1002665"/>
                  </a:lnTo>
                  <a:lnTo>
                    <a:pt x="6429375" y="1011809"/>
                  </a:lnTo>
                  <a:lnTo>
                    <a:pt x="6435471" y="1017016"/>
                  </a:lnTo>
                  <a:lnTo>
                    <a:pt x="6531191" y="1097432"/>
                  </a:lnTo>
                  <a:lnTo>
                    <a:pt x="6419215" y="1169797"/>
                  </a:lnTo>
                  <a:lnTo>
                    <a:pt x="6417310" y="1178687"/>
                  </a:lnTo>
                  <a:lnTo>
                    <a:pt x="6425946" y="1192149"/>
                  </a:lnTo>
                  <a:lnTo>
                    <a:pt x="6434963" y="1194054"/>
                  </a:lnTo>
                  <a:lnTo>
                    <a:pt x="6481153" y="1164183"/>
                  </a:lnTo>
                  <a:lnTo>
                    <a:pt x="6002274" y="2110105"/>
                  </a:lnTo>
                  <a:lnTo>
                    <a:pt x="6028182" y="2123059"/>
                  </a:lnTo>
                  <a:lnTo>
                    <a:pt x="6506959" y="1177213"/>
                  </a:lnTo>
                  <a:lnTo>
                    <a:pt x="6509766" y="1224280"/>
                  </a:lnTo>
                  <a:lnTo>
                    <a:pt x="6510274" y="1232154"/>
                  </a:lnTo>
                  <a:lnTo>
                    <a:pt x="6517132" y="1238250"/>
                  </a:lnTo>
                  <a:lnTo>
                    <a:pt x="6525006" y="1237869"/>
                  </a:lnTo>
                  <a:lnTo>
                    <a:pt x="6533007" y="1237361"/>
                  </a:lnTo>
                  <a:lnTo>
                    <a:pt x="6539103" y="1230503"/>
                  </a:lnTo>
                  <a:lnTo>
                    <a:pt x="6538595" y="1222502"/>
                  </a:lnTo>
                  <a:lnTo>
                    <a:pt x="6532346" y="1116457"/>
                  </a:lnTo>
                  <a:lnTo>
                    <a:pt x="6531229" y="1097457"/>
                  </a:lnTo>
                  <a:lnTo>
                    <a:pt x="6531483" y="1097661"/>
                  </a:lnTo>
                  <a:lnTo>
                    <a:pt x="6535623" y="1075436"/>
                  </a:lnTo>
                  <a:lnTo>
                    <a:pt x="6554470" y="974344"/>
                  </a:lnTo>
                  <a:lnTo>
                    <a:pt x="6555867" y="966597"/>
                  </a:lnTo>
                  <a:close/>
                </a:path>
                <a:path w="8484235" h="3841750">
                  <a:moveTo>
                    <a:pt x="7619492" y="1092835"/>
                  </a:moveTo>
                  <a:lnTo>
                    <a:pt x="7594486" y="1078738"/>
                  </a:lnTo>
                  <a:lnTo>
                    <a:pt x="7503287" y="1027303"/>
                  </a:lnTo>
                  <a:lnTo>
                    <a:pt x="7494397" y="1029716"/>
                  </a:lnTo>
                  <a:lnTo>
                    <a:pt x="7486523" y="1043686"/>
                  </a:lnTo>
                  <a:lnTo>
                    <a:pt x="7489063" y="1052576"/>
                  </a:lnTo>
                  <a:lnTo>
                    <a:pt x="7536815" y="1079538"/>
                  </a:lnTo>
                  <a:lnTo>
                    <a:pt x="7292086" y="1083183"/>
                  </a:lnTo>
                  <a:lnTo>
                    <a:pt x="7292594" y="1112012"/>
                  </a:lnTo>
                  <a:lnTo>
                    <a:pt x="7537463" y="1108468"/>
                  </a:lnTo>
                  <a:lnTo>
                    <a:pt x="7497064" y="1132840"/>
                  </a:lnTo>
                  <a:lnTo>
                    <a:pt x="7490206" y="1136904"/>
                  </a:lnTo>
                  <a:lnTo>
                    <a:pt x="7488047" y="1145794"/>
                  </a:lnTo>
                  <a:lnTo>
                    <a:pt x="7492238" y="1152652"/>
                  </a:lnTo>
                  <a:lnTo>
                    <a:pt x="7496302" y="1159510"/>
                  </a:lnTo>
                  <a:lnTo>
                    <a:pt x="7505192" y="1161669"/>
                  </a:lnTo>
                  <a:lnTo>
                    <a:pt x="7512050" y="1157605"/>
                  </a:lnTo>
                  <a:lnTo>
                    <a:pt x="7619492" y="1092835"/>
                  </a:lnTo>
                  <a:close/>
                </a:path>
                <a:path w="8484235" h="3841750">
                  <a:moveTo>
                    <a:pt x="8483727" y="1094359"/>
                  </a:moveTo>
                  <a:lnTo>
                    <a:pt x="8368792" y="1026668"/>
                  </a:lnTo>
                  <a:lnTo>
                    <a:pt x="8359902" y="1028954"/>
                  </a:lnTo>
                  <a:lnTo>
                    <a:pt x="8351774" y="1042670"/>
                  </a:lnTo>
                  <a:lnTo>
                    <a:pt x="8354060" y="1051560"/>
                  </a:lnTo>
                  <a:lnTo>
                    <a:pt x="8401329" y="1079512"/>
                  </a:lnTo>
                  <a:lnTo>
                    <a:pt x="8153527" y="1078357"/>
                  </a:lnTo>
                  <a:lnTo>
                    <a:pt x="8153273" y="1107313"/>
                  </a:lnTo>
                  <a:lnTo>
                    <a:pt x="8401329" y="1108468"/>
                  </a:lnTo>
                  <a:lnTo>
                    <a:pt x="8360537" y="1131951"/>
                  </a:lnTo>
                  <a:lnTo>
                    <a:pt x="8353679" y="1136015"/>
                  </a:lnTo>
                  <a:lnTo>
                    <a:pt x="8351266" y="1144905"/>
                  </a:lnTo>
                  <a:lnTo>
                    <a:pt x="8355330" y="1151763"/>
                  </a:lnTo>
                  <a:lnTo>
                    <a:pt x="8359267" y="1158748"/>
                  </a:lnTo>
                  <a:lnTo>
                    <a:pt x="8368157" y="1161034"/>
                  </a:lnTo>
                  <a:lnTo>
                    <a:pt x="8458848" y="1108710"/>
                  </a:lnTo>
                  <a:lnTo>
                    <a:pt x="8483727" y="1094359"/>
                  </a:lnTo>
                  <a:close/>
                </a:path>
              </a:pathLst>
            </a:custGeom>
            <a:solidFill>
              <a:srgbClr val="006633"/>
            </a:solidFill>
          </p:spPr>
          <p:txBody>
            <a:bodyPr wrap="square" lIns="0" tIns="0" rIns="0" bIns="0" rtlCol="0"/>
            <a:lstStyle/>
            <a:p>
              <a:endParaRPr/>
            </a:p>
          </p:txBody>
        </p:sp>
        <p:sp>
          <p:nvSpPr>
            <p:cNvPr id="49" name="object 49"/>
            <p:cNvSpPr/>
            <p:nvPr/>
          </p:nvSpPr>
          <p:spPr>
            <a:xfrm>
              <a:off x="1600200" y="1219199"/>
              <a:ext cx="3733800" cy="4876800"/>
            </a:xfrm>
            <a:custGeom>
              <a:avLst/>
              <a:gdLst/>
              <a:ahLst/>
              <a:cxnLst/>
              <a:rect l="l" t="t" r="r" b="b"/>
              <a:pathLst>
                <a:path w="3733800" h="4876800">
                  <a:moveTo>
                    <a:pt x="0" y="0"/>
                  </a:moveTo>
                  <a:lnTo>
                    <a:pt x="76200" y="4876800"/>
                  </a:lnTo>
                </a:path>
                <a:path w="3733800" h="4876800">
                  <a:moveTo>
                    <a:pt x="3657600" y="0"/>
                  </a:moveTo>
                  <a:lnTo>
                    <a:pt x="3733800" y="4876800"/>
                  </a:lnTo>
                </a:path>
              </a:pathLst>
            </a:custGeom>
            <a:ln w="12192">
              <a:solidFill>
                <a:srgbClr val="006633"/>
              </a:solidFill>
              <a:prstDash val="sysDash"/>
            </a:ln>
          </p:spPr>
          <p:txBody>
            <a:bodyPr wrap="square" lIns="0" tIns="0" rIns="0" bIns="0" rtlCol="0"/>
            <a:lstStyle/>
            <a:p>
              <a:endParaRPr/>
            </a:p>
          </p:txBody>
        </p:sp>
        <p:sp>
          <p:nvSpPr>
            <p:cNvPr id="50" name="object 50"/>
            <p:cNvSpPr/>
            <p:nvPr/>
          </p:nvSpPr>
          <p:spPr>
            <a:xfrm>
              <a:off x="1677162" y="5900965"/>
              <a:ext cx="7315200" cy="88900"/>
            </a:xfrm>
            <a:custGeom>
              <a:avLst/>
              <a:gdLst/>
              <a:ahLst/>
              <a:cxnLst/>
              <a:rect l="l" t="t" r="r" b="b"/>
              <a:pathLst>
                <a:path w="7315200" h="88900">
                  <a:moveTo>
                    <a:pt x="304038" y="29044"/>
                  </a:moveTo>
                  <a:lnTo>
                    <a:pt x="86868" y="28956"/>
                  </a:lnTo>
                  <a:lnTo>
                    <a:pt x="86868" y="0"/>
                  </a:lnTo>
                  <a:lnTo>
                    <a:pt x="0" y="43395"/>
                  </a:lnTo>
                  <a:lnTo>
                    <a:pt x="86868" y="86868"/>
                  </a:lnTo>
                  <a:lnTo>
                    <a:pt x="86868" y="57912"/>
                  </a:lnTo>
                  <a:lnTo>
                    <a:pt x="304038" y="58000"/>
                  </a:lnTo>
                  <a:lnTo>
                    <a:pt x="304038" y="29044"/>
                  </a:lnTo>
                  <a:close/>
                </a:path>
                <a:path w="7315200" h="88900">
                  <a:moveTo>
                    <a:pt x="622554" y="29184"/>
                  </a:moveTo>
                  <a:lnTo>
                    <a:pt x="390906" y="29083"/>
                  </a:lnTo>
                  <a:lnTo>
                    <a:pt x="390906" y="58039"/>
                  </a:lnTo>
                  <a:lnTo>
                    <a:pt x="622554" y="58140"/>
                  </a:lnTo>
                  <a:lnTo>
                    <a:pt x="622554" y="29184"/>
                  </a:lnTo>
                  <a:close/>
                </a:path>
                <a:path w="7315200" h="88900">
                  <a:moveTo>
                    <a:pt x="941070" y="29324"/>
                  </a:moveTo>
                  <a:lnTo>
                    <a:pt x="709422" y="29222"/>
                  </a:lnTo>
                  <a:lnTo>
                    <a:pt x="709422" y="58178"/>
                  </a:lnTo>
                  <a:lnTo>
                    <a:pt x="941070" y="58280"/>
                  </a:lnTo>
                  <a:lnTo>
                    <a:pt x="941070" y="29324"/>
                  </a:lnTo>
                  <a:close/>
                </a:path>
                <a:path w="7315200" h="88900">
                  <a:moveTo>
                    <a:pt x="1259586" y="29464"/>
                  </a:moveTo>
                  <a:lnTo>
                    <a:pt x="1027938" y="29362"/>
                  </a:lnTo>
                  <a:lnTo>
                    <a:pt x="1027938" y="58318"/>
                  </a:lnTo>
                  <a:lnTo>
                    <a:pt x="1259586" y="58420"/>
                  </a:lnTo>
                  <a:lnTo>
                    <a:pt x="1259586" y="29464"/>
                  </a:lnTo>
                  <a:close/>
                </a:path>
                <a:path w="7315200" h="88900">
                  <a:moveTo>
                    <a:pt x="1578102" y="29603"/>
                  </a:moveTo>
                  <a:lnTo>
                    <a:pt x="1346454" y="29502"/>
                  </a:lnTo>
                  <a:lnTo>
                    <a:pt x="1346454" y="58458"/>
                  </a:lnTo>
                  <a:lnTo>
                    <a:pt x="1578102" y="58559"/>
                  </a:lnTo>
                  <a:lnTo>
                    <a:pt x="1578102" y="29603"/>
                  </a:lnTo>
                  <a:close/>
                </a:path>
                <a:path w="7315200" h="88900">
                  <a:moveTo>
                    <a:pt x="1896618" y="29743"/>
                  </a:moveTo>
                  <a:lnTo>
                    <a:pt x="1664970" y="29641"/>
                  </a:lnTo>
                  <a:lnTo>
                    <a:pt x="1664970" y="58597"/>
                  </a:lnTo>
                  <a:lnTo>
                    <a:pt x="1896618" y="58699"/>
                  </a:lnTo>
                  <a:lnTo>
                    <a:pt x="1896618" y="29743"/>
                  </a:lnTo>
                  <a:close/>
                </a:path>
                <a:path w="7315200" h="88900">
                  <a:moveTo>
                    <a:pt x="2215134" y="29883"/>
                  </a:moveTo>
                  <a:lnTo>
                    <a:pt x="1983486" y="29781"/>
                  </a:lnTo>
                  <a:lnTo>
                    <a:pt x="1983486" y="58737"/>
                  </a:lnTo>
                  <a:lnTo>
                    <a:pt x="2215134" y="58839"/>
                  </a:lnTo>
                  <a:lnTo>
                    <a:pt x="2215134" y="29883"/>
                  </a:lnTo>
                  <a:close/>
                </a:path>
                <a:path w="7315200" h="88900">
                  <a:moveTo>
                    <a:pt x="2533650" y="30010"/>
                  </a:moveTo>
                  <a:lnTo>
                    <a:pt x="2302002" y="29921"/>
                  </a:lnTo>
                  <a:lnTo>
                    <a:pt x="2302002" y="58877"/>
                  </a:lnTo>
                  <a:lnTo>
                    <a:pt x="2533650" y="58966"/>
                  </a:lnTo>
                  <a:lnTo>
                    <a:pt x="2533650" y="30010"/>
                  </a:lnTo>
                  <a:close/>
                </a:path>
                <a:path w="7315200" h="88900">
                  <a:moveTo>
                    <a:pt x="2852166" y="30149"/>
                  </a:moveTo>
                  <a:lnTo>
                    <a:pt x="2620518" y="30048"/>
                  </a:lnTo>
                  <a:lnTo>
                    <a:pt x="2620518" y="59004"/>
                  </a:lnTo>
                  <a:lnTo>
                    <a:pt x="2852166" y="59105"/>
                  </a:lnTo>
                  <a:lnTo>
                    <a:pt x="2852166" y="30149"/>
                  </a:lnTo>
                  <a:close/>
                </a:path>
                <a:path w="7315200" h="88900">
                  <a:moveTo>
                    <a:pt x="3170682" y="30289"/>
                  </a:moveTo>
                  <a:lnTo>
                    <a:pt x="2939034" y="30187"/>
                  </a:lnTo>
                  <a:lnTo>
                    <a:pt x="2939034" y="59143"/>
                  </a:lnTo>
                  <a:lnTo>
                    <a:pt x="3170682" y="59245"/>
                  </a:lnTo>
                  <a:lnTo>
                    <a:pt x="3170682" y="30289"/>
                  </a:lnTo>
                  <a:close/>
                </a:path>
                <a:path w="7315200" h="88900">
                  <a:moveTo>
                    <a:pt x="3489198" y="30429"/>
                  </a:moveTo>
                  <a:lnTo>
                    <a:pt x="3257550" y="30327"/>
                  </a:lnTo>
                  <a:lnTo>
                    <a:pt x="3257550" y="59283"/>
                  </a:lnTo>
                  <a:lnTo>
                    <a:pt x="3489198" y="59385"/>
                  </a:lnTo>
                  <a:lnTo>
                    <a:pt x="3489198" y="30429"/>
                  </a:lnTo>
                  <a:close/>
                </a:path>
                <a:path w="7315200" h="88900">
                  <a:moveTo>
                    <a:pt x="3657600" y="44983"/>
                  </a:moveTo>
                  <a:lnTo>
                    <a:pt x="3628593" y="30467"/>
                  </a:lnTo>
                  <a:lnTo>
                    <a:pt x="3570732" y="1511"/>
                  </a:lnTo>
                  <a:lnTo>
                    <a:pt x="3570732" y="88379"/>
                  </a:lnTo>
                  <a:lnTo>
                    <a:pt x="3628694" y="59423"/>
                  </a:lnTo>
                  <a:lnTo>
                    <a:pt x="3657600" y="44983"/>
                  </a:lnTo>
                  <a:close/>
                </a:path>
                <a:path w="7315200" h="88900">
                  <a:moveTo>
                    <a:pt x="3961638" y="29044"/>
                  </a:moveTo>
                  <a:lnTo>
                    <a:pt x="3744468" y="28956"/>
                  </a:lnTo>
                  <a:lnTo>
                    <a:pt x="3744468" y="0"/>
                  </a:lnTo>
                  <a:lnTo>
                    <a:pt x="3657600" y="43395"/>
                  </a:lnTo>
                  <a:lnTo>
                    <a:pt x="3744468" y="86868"/>
                  </a:lnTo>
                  <a:lnTo>
                    <a:pt x="3744468" y="57912"/>
                  </a:lnTo>
                  <a:lnTo>
                    <a:pt x="3961638" y="58000"/>
                  </a:lnTo>
                  <a:lnTo>
                    <a:pt x="3961638" y="29044"/>
                  </a:lnTo>
                  <a:close/>
                </a:path>
                <a:path w="7315200" h="88900">
                  <a:moveTo>
                    <a:pt x="4280154" y="29184"/>
                  </a:moveTo>
                  <a:lnTo>
                    <a:pt x="4048506" y="29083"/>
                  </a:lnTo>
                  <a:lnTo>
                    <a:pt x="4048506" y="58039"/>
                  </a:lnTo>
                  <a:lnTo>
                    <a:pt x="4280154" y="58140"/>
                  </a:lnTo>
                  <a:lnTo>
                    <a:pt x="4280154" y="29184"/>
                  </a:lnTo>
                  <a:close/>
                </a:path>
                <a:path w="7315200" h="88900">
                  <a:moveTo>
                    <a:pt x="4598670" y="29324"/>
                  </a:moveTo>
                  <a:lnTo>
                    <a:pt x="4367022" y="29222"/>
                  </a:lnTo>
                  <a:lnTo>
                    <a:pt x="4367022" y="58178"/>
                  </a:lnTo>
                  <a:lnTo>
                    <a:pt x="4598670" y="58280"/>
                  </a:lnTo>
                  <a:lnTo>
                    <a:pt x="4598670" y="29324"/>
                  </a:lnTo>
                  <a:close/>
                </a:path>
                <a:path w="7315200" h="88900">
                  <a:moveTo>
                    <a:pt x="4917186" y="29464"/>
                  </a:moveTo>
                  <a:lnTo>
                    <a:pt x="4685538" y="29362"/>
                  </a:lnTo>
                  <a:lnTo>
                    <a:pt x="4685538" y="58318"/>
                  </a:lnTo>
                  <a:lnTo>
                    <a:pt x="4917186" y="58420"/>
                  </a:lnTo>
                  <a:lnTo>
                    <a:pt x="4917186" y="29464"/>
                  </a:lnTo>
                  <a:close/>
                </a:path>
                <a:path w="7315200" h="88900">
                  <a:moveTo>
                    <a:pt x="5235702" y="29603"/>
                  </a:moveTo>
                  <a:lnTo>
                    <a:pt x="5004054" y="29502"/>
                  </a:lnTo>
                  <a:lnTo>
                    <a:pt x="5004054" y="58458"/>
                  </a:lnTo>
                  <a:lnTo>
                    <a:pt x="5235702" y="58559"/>
                  </a:lnTo>
                  <a:lnTo>
                    <a:pt x="5235702" y="29603"/>
                  </a:lnTo>
                  <a:close/>
                </a:path>
                <a:path w="7315200" h="88900">
                  <a:moveTo>
                    <a:pt x="5554218" y="29743"/>
                  </a:moveTo>
                  <a:lnTo>
                    <a:pt x="5322570" y="29641"/>
                  </a:lnTo>
                  <a:lnTo>
                    <a:pt x="5322570" y="58597"/>
                  </a:lnTo>
                  <a:lnTo>
                    <a:pt x="5554218" y="58699"/>
                  </a:lnTo>
                  <a:lnTo>
                    <a:pt x="5554218" y="29743"/>
                  </a:lnTo>
                  <a:close/>
                </a:path>
                <a:path w="7315200" h="88900">
                  <a:moveTo>
                    <a:pt x="5872734" y="29883"/>
                  </a:moveTo>
                  <a:lnTo>
                    <a:pt x="5641086" y="29781"/>
                  </a:lnTo>
                  <a:lnTo>
                    <a:pt x="5641086" y="58737"/>
                  </a:lnTo>
                  <a:lnTo>
                    <a:pt x="5872734" y="58839"/>
                  </a:lnTo>
                  <a:lnTo>
                    <a:pt x="5872734" y="29883"/>
                  </a:lnTo>
                  <a:close/>
                </a:path>
                <a:path w="7315200" h="88900">
                  <a:moveTo>
                    <a:pt x="6191250" y="30010"/>
                  </a:moveTo>
                  <a:lnTo>
                    <a:pt x="5959602" y="29921"/>
                  </a:lnTo>
                  <a:lnTo>
                    <a:pt x="5959602" y="58877"/>
                  </a:lnTo>
                  <a:lnTo>
                    <a:pt x="6191250" y="58966"/>
                  </a:lnTo>
                  <a:lnTo>
                    <a:pt x="6191250" y="30010"/>
                  </a:lnTo>
                  <a:close/>
                </a:path>
                <a:path w="7315200" h="88900">
                  <a:moveTo>
                    <a:pt x="6509766" y="30149"/>
                  </a:moveTo>
                  <a:lnTo>
                    <a:pt x="6278118" y="30048"/>
                  </a:lnTo>
                  <a:lnTo>
                    <a:pt x="6278118" y="59004"/>
                  </a:lnTo>
                  <a:lnTo>
                    <a:pt x="6509766" y="59105"/>
                  </a:lnTo>
                  <a:lnTo>
                    <a:pt x="6509766" y="30149"/>
                  </a:lnTo>
                  <a:close/>
                </a:path>
                <a:path w="7315200" h="88900">
                  <a:moveTo>
                    <a:pt x="6828282" y="30289"/>
                  </a:moveTo>
                  <a:lnTo>
                    <a:pt x="6596634" y="30187"/>
                  </a:lnTo>
                  <a:lnTo>
                    <a:pt x="6596634" y="59143"/>
                  </a:lnTo>
                  <a:lnTo>
                    <a:pt x="6828282" y="59245"/>
                  </a:lnTo>
                  <a:lnTo>
                    <a:pt x="6828282" y="30289"/>
                  </a:lnTo>
                  <a:close/>
                </a:path>
                <a:path w="7315200" h="88900">
                  <a:moveTo>
                    <a:pt x="7146798" y="30429"/>
                  </a:moveTo>
                  <a:lnTo>
                    <a:pt x="6915150" y="30327"/>
                  </a:lnTo>
                  <a:lnTo>
                    <a:pt x="6915150" y="59283"/>
                  </a:lnTo>
                  <a:lnTo>
                    <a:pt x="7146798" y="59385"/>
                  </a:lnTo>
                  <a:lnTo>
                    <a:pt x="7146798" y="30429"/>
                  </a:lnTo>
                  <a:close/>
                </a:path>
                <a:path w="7315200" h="88900">
                  <a:moveTo>
                    <a:pt x="7315200" y="44983"/>
                  </a:moveTo>
                  <a:lnTo>
                    <a:pt x="7286193" y="30467"/>
                  </a:lnTo>
                  <a:lnTo>
                    <a:pt x="7228332" y="1511"/>
                  </a:lnTo>
                  <a:lnTo>
                    <a:pt x="7228332" y="88379"/>
                  </a:lnTo>
                  <a:lnTo>
                    <a:pt x="7286295" y="59423"/>
                  </a:lnTo>
                  <a:lnTo>
                    <a:pt x="7315200" y="44983"/>
                  </a:lnTo>
                  <a:close/>
                </a:path>
              </a:pathLst>
            </a:custGeom>
            <a:solidFill>
              <a:srgbClr val="006633"/>
            </a:solidFill>
          </p:spPr>
          <p:txBody>
            <a:bodyPr wrap="square" lIns="0" tIns="0" rIns="0" bIns="0" rtlCol="0"/>
            <a:lstStyle/>
            <a:p>
              <a:endParaRPr/>
            </a:p>
          </p:txBody>
        </p:sp>
      </p:grpSp>
      <p:sp>
        <p:nvSpPr>
          <p:cNvPr id="53" name="object 53"/>
          <p:cNvSpPr txBox="1"/>
          <p:nvPr/>
        </p:nvSpPr>
        <p:spPr>
          <a:xfrm>
            <a:off x="2188870" y="5574893"/>
            <a:ext cx="812800" cy="228268"/>
          </a:xfrm>
          <a:prstGeom prst="rect">
            <a:avLst/>
          </a:prstGeom>
        </p:spPr>
        <p:txBody>
          <a:bodyPr vert="horz" wrap="square" lIns="0" tIns="12700" rIns="0" bIns="0" rtlCol="0">
            <a:spAutoFit/>
          </a:bodyPr>
          <a:lstStyle/>
          <a:p>
            <a:pPr marL="12700">
              <a:spcBef>
                <a:spcPts val="100"/>
              </a:spcBef>
            </a:pPr>
            <a:r>
              <a:rPr sz="1400" dirty="0">
                <a:latin typeface="Verdana"/>
                <a:cs typeface="Verdana"/>
              </a:rPr>
              <a:t>Khởi</a:t>
            </a:r>
            <a:r>
              <a:rPr sz="1400" spc="-75" dirty="0">
                <a:latin typeface="Verdana"/>
                <a:cs typeface="Verdana"/>
              </a:rPr>
              <a:t> </a:t>
            </a:r>
            <a:r>
              <a:rPr sz="1400" spc="-5" dirty="0">
                <a:latin typeface="Verdana"/>
                <a:cs typeface="Verdana"/>
              </a:rPr>
              <a:t>đầu</a:t>
            </a:r>
            <a:endParaRPr sz="1400">
              <a:latin typeface="Verdana"/>
              <a:cs typeface="Verdana"/>
            </a:endParaRPr>
          </a:p>
        </p:txBody>
      </p:sp>
      <p:sp>
        <p:nvSpPr>
          <p:cNvPr id="58" name="object 58"/>
          <p:cNvSpPr txBox="1">
            <a:spLocks noGrp="1"/>
          </p:cNvSpPr>
          <p:nvPr>
            <p:ph type="sldNum" sz="quarter" idx="4294967295"/>
          </p:nvPr>
        </p:nvSpPr>
        <p:spPr>
          <a:xfrm>
            <a:off x="10080888" y="6376794"/>
            <a:ext cx="461382"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49</a:t>
            </a:fld>
            <a:endParaRPr spc="-40" dirty="0"/>
          </a:p>
        </p:txBody>
      </p:sp>
      <p:sp>
        <p:nvSpPr>
          <p:cNvPr id="54" name="object 54"/>
          <p:cNvSpPr txBox="1"/>
          <p:nvPr/>
        </p:nvSpPr>
        <p:spPr>
          <a:xfrm>
            <a:off x="4539234" y="5574893"/>
            <a:ext cx="1058545" cy="228268"/>
          </a:xfrm>
          <a:prstGeom prst="rect">
            <a:avLst/>
          </a:prstGeom>
        </p:spPr>
        <p:txBody>
          <a:bodyPr vert="horz" wrap="square" lIns="0" tIns="12700" rIns="0" bIns="0" rtlCol="0">
            <a:spAutoFit/>
          </a:bodyPr>
          <a:lstStyle/>
          <a:p>
            <a:pPr marL="12700">
              <a:spcBef>
                <a:spcPts val="100"/>
              </a:spcBef>
            </a:pPr>
            <a:r>
              <a:rPr sz="1400" spc="-5" dirty="0">
                <a:latin typeface="Verdana"/>
                <a:cs typeface="Verdana"/>
              </a:rPr>
              <a:t>Chi </a:t>
            </a:r>
            <a:r>
              <a:rPr sz="1400" dirty="0">
                <a:latin typeface="Verdana"/>
                <a:cs typeface="Verdana"/>
              </a:rPr>
              <a:t>tiết</a:t>
            </a:r>
            <a:r>
              <a:rPr sz="1400" spc="-95" dirty="0">
                <a:latin typeface="Verdana"/>
                <a:cs typeface="Verdana"/>
              </a:rPr>
              <a:t> </a:t>
            </a:r>
            <a:r>
              <a:rPr sz="1400" dirty="0">
                <a:latin typeface="Verdana"/>
                <a:cs typeface="Verdana"/>
              </a:rPr>
              <a:t>hóa</a:t>
            </a:r>
            <a:endParaRPr sz="1400">
              <a:latin typeface="Verdana"/>
              <a:cs typeface="Verdana"/>
            </a:endParaRPr>
          </a:p>
        </p:txBody>
      </p:sp>
      <p:sp>
        <p:nvSpPr>
          <p:cNvPr id="55" name="object 55"/>
          <p:cNvSpPr txBox="1"/>
          <p:nvPr/>
        </p:nvSpPr>
        <p:spPr>
          <a:xfrm>
            <a:off x="7505191" y="5574893"/>
            <a:ext cx="2289810" cy="228268"/>
          </a:xfrm>
          <a:prstGeom prst="rect">
            <a:avLst/>
          </a:prstGeom>
        </p:spPr>
        <p:txBody>
          <a:bodyPr vert="horz" wrap="square" lIns="0" tIns="12700" rIns="0" bIns="0" rtlCol="0">
            <a:spAutoFit/>
          </a:bodyPr>
          <a:lstStyle/>
          <a:p>
            <a:pPr marL="12700">
              <a:spcBef>
                <a:spcPts val="100"/>
              </a:spcBef>
            </a:pPr>
            <a:r>
              <a:rPr sz="1400" spc="-5" dirty="0">
                <a:latin typeface="Verdana"/>
                <a:cs typeface="Verdana"/>
              </a:rPr>
              <a:t>Xây dựng và </a:t>
            </a:r>
            <a:r>
              <a:rPr sz="1400" dirty="0">
                <a:latin typeface="Verdana"/>
                <a:cs typeface="Verdana"/>
              </a:rPr>
              <a:t>chuyển</a:t>
            </a:r>
            <a:r>
              <a:rPr sz="1400" spc="-80" dirty="0">
                <a:latin typeface="Verdana"/>
                <a:cs typeface="Verdana"/>
              </a:rPr>
              <a:t> </a:t>
            </a:r>
            <a:r>
              <a:rPr sz="1400" dirty="0">
                <a:latin typeface="Verdana"/>
                <a:cs typeface="Verdana"/>
              </a:rPr>
              <a:t>giao</a:t>
            </a:r>
            <a:endParaRPr sz="1400">
              <a:latin typeface="Verdana"/>
              <a:cs typeface="Verdana"/>
            </a:endParaRPr>
          </a:p>
        </p:txBody>
      </p:sp>
    </p:spTree>
    <p:extLst>
      <p:ext uri="{BB962C8B-B14F-4D97-AF65-F5344CB8AC3E}">
        <p14:creationId xmlns:p14="http://schemas.microsoft.com/office/powerpoint/2010/main" val="541225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Mô</a:t>
            </a:r>
            <a:r>
              <a:rPr lang="en-US" sz="4200" spc="125" dirty="0" smtClean="0">
                <a:latin typeface="Times New Roman"/>
                <a:cs typeface="Times New Roman"/>
              </a:rPr>
              <a:t> </a:t>
            </a:r>
            <a:r>
              <a:rPr lang="en-US" sz="4200" spc="125" dirty="0" err="1" smtClean="0">
                <a:latin typeface="Times New Roman"/>
                <a:cs typeface="Times New Roman"/>
              </a:rPr>
              <a:t>hình</a:t>
            </a:r>
            <a:r>
              <a:rPr lang="en-US" sz="4200" spc="125" dirty="0" smtClean="0">
                <a:latin typeface="Times New Roman"/>
                <a:cs typeface="Times New Roman"/>
              </a:rPr>
              <a:t> </a:t>
            </a:r>
            <a:r>
              <a:rPr lang="en-US" sz="4200" spc="125" dirty="0" err="1" smtClean="0">
                <a:latin typeface="Times New Roman"/>
                <a:cs typeface="Times New Roman"/>
              </a:rPr>
              <a:t>trên</a:t>
            </a:r>
            <a:r>
              <a:rPr lang="en-US" sz="4200" spc="125" dirty="0" smtClean="0">
                <a:latin typeface="Times New Roman"/>
                <a:cs typeface="Times New Roman"/>
              </a:rPr>
              <a:t> </a:t>
            </a:r>
            <a:r>
              <a:rPr lang="en-US" sz="4200" spc="125" dirty="0" err="1" smtClean="0">
                <a:latin typeface="Times New Roman"/>
                <a:cs typeface="Times New Roman"/>
              </a:rPr>
              <a:t>lý</a:t>
            </a:r>
            <a:r>
              <a:rPr lang="en-US" sz="4200" spc="125" dirty="0" smtClean="0">
                <a:latin typeface="Times New Roman"/>
                <a:cs typeface="Times New Roman"/>
              </a:rPr>
              <a:t> </a:t>
            </a:r>
            <a:r>
              <a:rPr lang="en-US" sz="4200" spc="125" dirty="0" err="1" smtClean="0">
                <a:latin typeface="Times New Roman"/>
                <a:cs typeface="Times New Roman"/>
              </a:rPr>
              <a:t>thuyết</a:t>
            </a:r>
            <a:endParaRPr sz="4200" dirty="0">
              <a:latin typeface="Times New Roman"/>
              <a:cs typeface="Times New Roman"/>
            </a:endParaRPr>
          </a:p>
        </p:txBody>
      </p:sp>
      <p:sp>
        <p:nvSpPr>
          <p:cNvPr id="3" name="object 3"/>
          <p:cNvSpPr txBox="1"/>
          <p:nvPr/>
        </p:nvSpPr>
        <p:spPr>
          <a:xfrm>
            <a:off x="2059940" y="1553229"/>
            <a:ext cx="5102860" cy="1563890"/>
          </a:xfrm>
          <a:prstGeom prst="rect">
            <a:avLst/>
          </a:prstGeom>
        </p:spPr>
        <p:txBody>
          <a:bodyPr vert="horz" wrap="square" lIns="0" tIns="85725" rIns="0" bIns="0" rtlCol="0">
            <a:spAutoFit/>
          </a:bodyPr>
          <a:lstStyle/>
          <a:p>
            <a:r>
              <a:rPr lang="en-US" sz="2400" dirty="0" err="1" smtClean="0"/>
              <a:t>Trên</a:t>
            </a:r>
            <a:r>
              <a:rPr lang="en-US" sz="2400" dirty="0" smtClean="0"/>
              <a:t> </a:t>
            </a:r>
            <a:r>
              <a:rPr lang="en-US" sz="2400" dirty="0" err="1" smtClean="0"/>
              <a:t>lý</a:t>
            </a:r>
            <a:r>
              <a:rPr lang="en-US" sz="2400" dirty="0" smtClean="0"/>
              <a:t> </a:t>
            </a:r>
            <a:r>
              <a:rPr lang="en-US" sz="2400" dirty="0" err="1"/>
              <a:t>thuyết</a:t>
            </a:r>
            <a:r>
              <a:rPr lang="en-US" sz="2400" dirty="0"/>
              <a:t> </a:t>
            </a:r>
            <a:r>
              <a:rPr lang="en-US" sz="2400" dirty="0" err="1" smtClean="0"/>
              <a:t>thì</a:t>
            </a:r>
            <a:r>
              <a:rPr lang="en-US" sz="2400" dirty="0" smtClean="0"/>
              <a:t>:</a:t>
            </a:r>
          </a:p>
          <a:p>
            <a:pPr marL="342900" indent="-342900">
              <a:buFont typeface="Arial" panose="020B0604020202020204" pitchFamily="34" charset="0"/>
              <a:buChar char="•"/>
            </a:pPr>
            <a:r>
              <a:rPr lang="en-US" sz="2400" dirty="0" err="1" smtClean="0"/>
              <a:t>Các</a:t>
            </a:r>
            <a:r>
              <a:rPr lang="en-US" sz="2400" dirty="0" smtClean="0"/>
              <a:t> </a:t>
            </a:r>
            <a:r>
              <a:rPr lang="en-US" sz="2400" dirty="0" err="1" smtClean="0"/>
              <a:t>pha</a:t>
            </a:r>
            <a:r>
              <a:rPr lang="en-US" sz="2400" dirty="0" smtClean="0"/>
              <a:t> </a:t>
            </a:r>
            <a:r>
              <a:rPr lang="en-US" sz="2400" dirty="0" err="1" smtClean="0"/>
              <a:t>được</a:t>
            </a:r>
            <a:r>
              <a:rPr lang="en-US" sz="2400" dirty="0" smtClean="0"/>
              <a:t> </a:t>
            </a:r>
            <a:r>
              <a:rPr lang="en-US" sz="2400" dirty="0" err="1" smtClean="0"/>
              <a:t>tiến</a:t>
            </a:r>
            <a:r>
              <a:rPr lang="en-US" sz="2400" dirty="0" smtClean="0"/>
              <a:t> </a:t>
            </a:r>
            <a:r>
              <a:rPr lang="en-US" sz="2400" dirty="0" err="1" smtClean="0"/>
              <a:t>hành</a:t>
            </a:r>
            <a:r>
              <a:rPr lang="en-US" sz="2400" dirty="0" smtClean="0"/>
              <a:t> </a:t>
            </a:r>
            <a:r>
              <a:rPr lang="en-US" sz="2400" dirty="0" err="1" smtClean="0"/>
              <a:t>tuần</a:t>
            </a:r>
            <a:r>
              <a:rPr lang="en-US" sz="2400" dirty="0" smtClean="0"/>
              <a:t> </a:t>
            </a:r>
            <a:r>
              <a:rPr lang="en-US" sz="2400" dirty="0" err="1" smtClean="0"/>
              <a:t>tự</a:t>
            </a:r>
            <a:endParaRPr lang="vi-VN" sz="2400" dirty="0"/>
          </a:p>
          <a:p>
            <a:pPr marL="342900" indent="-342900">
              <a:buFont typeface="Arial" panose="020B0604020202020204" pitchFamily="34" charset="0"/>
              <a:buChar char="•"/>
            </a:pPr>
            <a:r>
              <a:rPr lang="en-US" sz="2400" dirty="0" err="1" smtClean="0"/>
              <a:t>Bắt</a:t>
            </a:r>
            <a:r>
              <a:rPr lang="en-US" sz="2400" dirty="0" smtClean="0"/>
              <a:t> </a:t>
            </a:r>
            <a:r>
              <a:rPr lang="en-US" sz="2400" dirty="0" err="1" smtClean="0"/>
              <a:t>đầu</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khai</a:t>
            </a:r>
            <a:r>
              <a:rPr lang="en-US" sz="2400" dirty="0" smtClean="0"/>
              <a:t> </a:t>
            </a:r>
            <a:r>
              <a:rPr lang="en-US" sz="2400" dirty="0" err="1" smtClean="0"/>
              <a:t>hoàn</a:t>
            </a:r>
            <a:r>
              <a:rPr lang="en-US" sz="2400" dirty="0" smtClean="0"/>
              <a:t> </a:t>
            </a:r>
            <a:r>
              <a:rPr lang="en-US" sz="2400" dirty="0" err="1" smtClean="0"/>
              <a:t>toàn</a:t>
            </a:r>
            <a:r>
              <a:rPr lang="en-US" sz="2400" dirty="0" smtClean="0"/>
              <a:t> </a:t>
            </a:r>
            <a:r>
              <a:rPr lang="en-US" sz="2400" dirty="0" err="1" smtClean="0"/>
              <a:t>từ</a:t>
            </a:r>
            <a:r>
              <a:rPr lang="en-US" sz="2400" dirty="0" smtClean="0"/>
              <a:t> </a:t>
            </a:r>
            <a:r>
              <a:rPr lang="en-US" sz="2400" dirty="0" err="1" smtClean="0"/>
              <a:t>không</a:t>
            </a:r>
            <a:r>
              <a:rPr lang="en-US" sz="2400" dirty="0" smtClean="0"/>
              <a:t> </a:t>
            </a:r>
            <a:r>
              <a:rPr lang="en-US" sz="2400" dirty="0" err="1" smtClean="0"/>
              <a:t>có</a:t>
            </a:r>
            <a:r>
              <a:rPr lang="en-US" sz="2400" dirty="0" smtClean="0"/>
              <a:t> </a:t>
            </a:r>
            <a:r>
              <a:rPr lang="en-US" sz="2400" dirty="0" err="1" smtClean="0"/>
              <a:t>gì</a:t>
            </a:r>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5</a:t>
            </a:fld>
            <a:endParaRPr spc="-40" dirty="0"/>
          </a:p>
        </p:txBody>
      </p:sp>
      <p:pic>
        <p:nvPicPr>
          <p:cNvPr id="4" name="Picture 3"/>
          <p:cNvPicPr>
            <a:picLocks noChangeAspect="1"/>
          </p:cNvPicPr>
          <p:nvPr/>
        </p:nvPicPr>
        <p:blipFill>
          <a:blip r:embed="rId2"/>
          <a:stretch>
            <a:fillRect/>
          </a:stretch>
        </p:blipFill>
        <p:spPr>
          <a:xfrm>
            <a:off x="7924800" y="1371600"/>
            <a:ext cx="2763349" cy="4915367"/>
          </a:xfrm>
          <a:prstGeom prst="rect">
            <a:avLst/>
          </a:prstGeom>
        </p:spPr>
      </p:pic>
    </p:spTree>
    <p:extLst>
      <p:ext uri="{BB962C8B-B14F-4D97-AF65-F5344CB8AC3E}">
        <p14:creationId xmlns:p14="http://schemas.microsoft.com/office/powerpoint/2010/main" val="23573887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02115"/>
          </a:xfrm>
          <a:prstGeom prst="rect">
            <a:avLst/>
          </a:prstGeom>
          <a:ln w="19811">
            <a:solidFill>
              <a:srgbClr val="CC9900"/>
            </a:solidFill>
          </a:ln>
        </p:spPr>
        <p:txBody>
          <a:bodyPr vert="horz" wrap="square" lIns="0" tIns="85725" rIns="0" bIns="0" rtlCol="0" anchor="t">
            <a:spAutoFit/>
          </a:bodyPr>
          <a:lstStyle/>
          <a:p>
            <a:pPr marL="166370">
              <a:spcBef>
                <a:spcPts val="675"/>
              </a:spcBef>
            </a:pPr>
            <a:r>
              <a:rPr sz="4000" spc="-135" dirty="0">
                <a:latin typeface="Times New Roman"/>
                <a:cs typeface="Times New Roman"/>
              </a:rPr>
              <a:t>Các </a:t>
            </a:r>
            <a:r>
              <a:rPr sz="4000" spc="-125" dirty="0">
                <a:latin typeface="Times New Roman"/>
                <a:cs typeface="Times New Roman"/>
              </a:rPr>
              <a:t>b</a:t>
            </a:r>
            <a:r>
              <a:rPr sz="4000" spc="-125" dirty="0">
                <a:latin typeface="Arial"/>
                <a:cs typeface="Arial"/>
              </a:rPr>
              <a:t>ướ</a:t>
            </a:r>
            <a:r>
              <a:rPr sz="4000" spc="-125" dirty="0">
                <a:latin typeface="Times New Roman"/>
                <a:cs typeface="Times New Roman"/>
              </a:rPr>
              <a:t>c </a:t>
            </a:r>
            <a:r>
              <a:rPr sz="4000" spc="-40" dirty="0">
                <a:latin typeface="Times New Roman"/>
                <a:cs typeface="Times New Roman"/>
              </a:rPr>
              <a:t>chính </a:t>
            </a:r>
            <a:r>
              <a:rPr sz="4000" spc="-105" dirty="0">
                <a:latin typeface="Times New Roman"/>
                <a:cs typeface="Times New Roman"/>
              </a:rPr>
              <a:t>c</a:t>
            </a:r>
            <a:r>
              <a:rPr sz="4000" spc="-105" dirty="0">
                <a:latin typeface="Arial"/>
                <a:cs typeface="Arial"/>
              </a:rPr>
              <a:t>ủ</a:t>
            </a:r>
            <a:r>
              <a:rPr sz="4000" spc="-105" dirty="0">
                <a:latin typeface="Times New Roman"/>
                <a:cs typeface="Times New Roman"/>
              </a:rPr>
              <a:t>a </a:t>
            </a:r>
            <a:r>
              <a:rPr sz="4000" spc="-70" dirty="0">
                <a:latin typeface="Times New Roman"/>
                <a:cs typeface="Times New Roman"/>
              </a:rPr>
              <a:t>RUP</a:t>
            </a:r>
            <a:r>
              <a:rPr sz="4000" spc="375" dirty="0">
                <a:latin typeface="Times New Roman"/>
                <a:cs typeface="Times New Roman"/>
              </a:rPr>
              <a:t> </a:t>
            </a:r>
            <a:r>
              <a:rPr sz="4000" spc="-155" dirty="0">
                <a:latin typeface="Times New Roman"/>
                <a:cs typeface="Times New Roman"/>
              </a:rPr>
              <a:t>(2)</a:t>
            </a:r>
            <a:endParaRPr sz="4000">
              <a:latin typeface="Times New Roman"/>
              <a:cs typeface="Times New Roman"/>
            </a:endParaRPr>
          </a:p>
        </p:txBody>
      </p:sp>
      <p:sp>
        <p:nvSpPr>
          <p:cNvPr id="3" name="object 3"/>
          <p:cNvSpPr txBox="1"/>
          <p:nvPr/>
        </p:nvSpPr>
        <p:spPr>
          <a:xfrm>
            <a:off x="2059940" y="1553229"/>
            <a:ext cx="8056880" cy="4195379"/>
          </a:xfrm>
          <a:prstGeom prst="rect">
            <a:avLst/>
          </a:prstGeom>
        </p:spPr>
        <p:txBody>
          <a:bodyPr vert="horz" wrap="square" lIns="0" tIns="85725" rIns="0" bIns="0" rtlCol="0">
            <a:spAutoFit/>
          </a:bodyPr>
          <a:lstStyle/>
          <a:p>
            <a:pPr marL="469900" indent="-457834">
              <a:spcBef>
                <a:spcPts val="675"/>
              </a:spcBef>
              <a:buClr>
                <a:srgbClr val="CC9900"/>
              </a:buClr>
              <a:buAutoNum type="arabicPeriod"/>
              <a:tabLst>
                <a:tab pos="469900" algn="l"/>
                <a:tab pos="470534" algn="l"/>
              </a:tabLst>
            </a:pPr>
            <a:r>
              <a:rPr sz="2400" b="1" spc="-5" dirty="0">
                <a:latin typeface="Arial"/>
                <a:cs typeface="Arial"/>
              </a:rPr>
              <a:t>Nghiên cứu sơ</a:t>
            </a:r>
            <a:r>
              <a:rPr sz="2400" b="1" spc="-15" dirty="0">
                <a:latin typeface="Arial"/>
                <a:cs typeface="Arial"/>
              </a:rPr>
              <a:t> </a:t>
            </a:r>
            <a:r>
              <a:rPr sz="2400" b="1" dirty="0">
                <a:latin typeface="Arial"/>
                <a:cs typeface="Arial"/>
              </a:rPr>
              <a:t>bộ</a:t>
            </a:r>
            <a:endParaRPr sz="24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Đưa ra cái </a:t>
            </a:r>
            <a:r>
              <a:rPr sz="2000" spc="-5" dirty="0">
                <a:latin typeface="Arial"/>
                <a:cs typeface="Arial"/>
              </a:rPr>
              <a:t>nhìn </a:t>
            </a:r>
            <a:r>
              <a:rPr sz="2000" dirty="0">
                <a:latin typeface="Arial"/>
                <a:cs typeface="Arial"/>
              </a:rPr>
              <a:t>khái </a:t>
            </a:r>
            <a:r>
              <a:rPr sz="2000" spc="-5" dirty="0">
                <a:latin typeface="Arial"/>
                <a:cs typeface="Arial"/>
              </a:rPr>
              <a:t>quát </a:t>
            </a:r>
            <a:r>
              <a:rPr sz="2000" dirty="0">
                <a:latin typeface="Arial"/>
                <a:cs typeface="Arial"/>
              </a:rPr>
              <a:t>về </a:t>
            </a:r>
            <a:r>
              <a:rPr sz="2000" spc="-5" dirty="0">
                <a:latin typeface="Arial"/>
                <a:cs typeface="Arial"/>
              </a:rPr>
              <a:t>hệ </a:t>
            </a:r>
            <a:r>
              <a:rPr sz="2000" dirty="0">
                <a:latin typeface="Arial"/>
                <a:cs typeface="Arial"/>
              </a:rPr>
              <a:t>thống </a:t>
            </a:r>
            <a:r>
              <a:rPr sz="2000" spc="-5" dirty="0">
                <a:latin typeface="Arial"/>
                <a:cs typeface="Arial"/>
              </a:rPr>
              <a:t>phần </a:t>
            </a:r>
            <a:r>
              <a:rPr sz="2000" dirty="0">
                <a:latin typeface="Arial"/>
                <a:cs typeface="Arial"/>
              </a:rPr>
              <a:t>mềm và dự </a:t>
            </a:r>
            <a:r>
              <a:rPr sz="2000" spc="-5" dirty="0">
                <a:latin typeface="Arial"/>
                <a:cs typeface="Arial"/>
              </a:rPr>
              <a:t>án</a:t>
            </a:r>
            <a:r>
              <a:rPr sz="2000" spc="-210" dirty="0">
                <a:latin typeface="Arial"/>
                <a:cs typeface="Arial"/>
              </a:rPr>
              <a:t> </a:t>
            </a:r>
            <a:r>
              <a:rPr sz="2000" dirty="0">
                <a:latin typeface="Arial"/>
                <a:cs typeface="Arial"/>
              </a:rPr>
              <a:t>PTPM</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Đưa ra kết </a:t>
            </a:r>
            <a:r>
              <a:rPr sz="2000" spc="-5" dirty="0">
                <a:latin typeface="Arial"/>
                <a:cs typeface="Arial"/>
              </a:rPr>
              <a:t>luận: nên/không nên </a:t>
            </a:r>
            <a:r>
              <a:rPr sz="2000" dirty="0">
                <a:latin typeface="Arial"/>
                <a:cs typeface="Arial"/>
              </a:rPr>
              <a:t>triển khai dự</a:t>
            </a:r>
            <a:r>
              <a:rPr sz="2000" spc="-170" dirty="0">
                <a:latin typeface="Arial"/>
                <a:cs typeface="Arial"/>
              </a:rPr>
              <a:t> </a:t>
            </a:r>
            <a:r>
              <a:rPr sz="2000" spc="-5" dirty="0">
                <a:latin typeface="Arial"/>
                <a:cs typeface="Arial"/>
              </a:rPr>
              <a:t>án?</a:t>
            </a:r>
            <a:endParaRPr sz="2000">
              <a:latin typeface="Arial"/>
              <a:cs typeface="Arial"/>
            </a:endParaRPr>
          </a:p>
          <a:p>
            <a:pPr marL="469900" indent="-457834">
              <a:spcBef>
                <a:spcPts val="575"/>
              </a:spcBef>
              <a:buClr>
                <a:srgbClr val="CC9900"/>
              </a:buClr>
              <a:buAutoNum type="arabicPeriod"/>
              <a:tabLst>
                <a:tab pos="469900" algn="l"/>
                <a:tab pos="470534" algn="l"/>
              </a:tabLst>
            </a:pPr>
            <a:r>
              <a:rPr sz="2400" b="1" spc="-5" dirty="0">
                <a:latin typeface="Arial"/>
                <a:cs typeface="Arial"/>
              </a:rPr>
              <a:t>Nhận </a:t>
            </a:r>
            <a:r>
              <a:rPr sz="2400" b="1" dirty="0">
                <a:latin typeface="Arial"/>
                <a:cs typeface="Arial"/>
              </a:rPr>
              <a:t>định </a:t>
            </a:r>
            <a:r>
              <a:rPr sz="2400" b="1" spc="-5" dirty="0">
                <a:latin typeface="Arial"/>
                <a:cs typeface="Arial"/>
              </a:rPr>
              <a:t>và </a:t>
            </a:r>
            <a:r>
              <a:rPr sz="2400" b="1" dirty="0">
                <a:latin typeface="Arial"/>
                <a:cs typeface="Arial"/>
              </a:rPr>
              <a:t>đặc tả </a:t>
            </a:r>
            <a:r>
              <a:rPr sz="2400" b="1" spc="-5" dirty="0">
                <a:latin typeface="Arial"/>
                <a:cs typeface="Arial"/>
              </a:rPr>
              <a:t>các ca sử</a:t>
            </a:r>
            <a:r>
              <a:rPr sz="2400" b="1" spc="-45" dirty="0">
                <a:latin typeface="Arial"/>
                <a:cs typeface="Arial"/>
              </a:rPr>
              <a:t> </a:t>
            </a:r>
            <a:r>
              <a:rPr sz="2400" b="1" dirty="0">
                <a:latin typeface="Arial"/>
                <a:cs typeface="Arial"/>
              </a:rPr>
              <a:t>dụng</a:t>
            </a:r>
            <a:endParaRPr sz="24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Nắm </a:t>
            </a:r>
            <a:r>
              <a:rPr sz="2000" spc="-5" dirty="0">
                <a:latin typeface="Arial"/>
                <a:cs typeface="Arial"/>
              </a:rPr>
              <a:t>bắt nhu </a:t>
            </a:r>
            <a:r>
              <a:rPr sz="2000" dirty="0">
                <a:latin typeface="Arial"/>
                <a:cs typeface="Arial"/>
              </a:rPr>
              <a:t>cầu của người dùng, </a:t>
            </a:r>
            <a:r>
              <a:rPr sz="2000" spc="-5" dirty="0">
                <a:latin typeface="Arial"/>
                <a:cs typeface="Arial"/>
              </a:rPr>
              <a:t>phát hiện </a:t>
            </a:r>
            <a:r>
              <a:rPr sz="2000" dirty="0">
                <a:latin typeface="Arial"/>
                <a:cs typeface="Arial"/>
              </a:rPr>
              <a:t>các ca sử</a:t>
            </a:r>
            <a:r>
              <a:rPr sz="2000" spc="-220" dirty="0">
                <a:latin typeface="Arial"/>
                <a:cs typeface="Arial"/>
              </a:rPr>
              <a:t> </a:t>
            </a:r>
            <a:r>
              <a:rPr sz="2000" spc="-5" dirty="0">
                <a:latin typeface="Arial"/>
                <a:cs typeface="Arial"/>
              </a:rPr>
              <a:t>dụng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Mỗi ca sử </a:t>
            </a:r>
            <a:r>
              <a:rPr sz="2000" spc="-5" dirty="0">
                <a:latin typeface="Arial"/>
                <a:cs typeface="Arial"/>
              </a:rPr>
              <a:t>dụng phải </a:t>
            </a:r>
            <a:r>
              <a:rPr sz="2000" dirty="0">
                <a:latin typeface="Arial"/>
                <a:cs typeface="Arial"/>
              </a:rPr>
              <a:t>được </a:t>
            </a:r>
            <a:r>
              <a:rPr sz="2000" spc="-5" dirty="0">
                <a:latin typeface="Arial"/>
                <a:cs typeface="Arial"/>
              </a:rPr>
              <a:t>đặc </a:t>
            </a:r>
            <a:r>
              <a:rPr sz="2000" dirty="0">
                <a:latin typeface="Arial"/>
                <a:cs typeface="Arial"/>
              </a:rPr>
              <a:t>tả (được mô tả) dưới </a:t>
            </a:r>
            <a:r>
              <a:rPr sz="2000" spc="-5" dirty="0">
                <a:latin typeface="Arial"/>
                <a:cs typeface="Arial"/>
              </a:rPr>
              <a:t>dạng</a:t>
            </a:r>
            <a:r>
              <a:rPr sz="2000" spc="-210" dirty="0">
                <a:latin typeface="Arial"/>
                <a:cs typeface="Arial"/>
              </a:rPr>
              <a:t> </a:t>
            </a:r>
            <a:r>
              <a:rPr sz="2000" dirty="0">
                <a:latin typeface="Arial"/>
                <a:cs typeface="Arial"/>
              </a:rPr>
              <a:t>kịch</a:t>
            </a:r>
            <a:endParaRPr sz="2000">
              <a:latin typeface="Arial"/>
              <a:cs typeface="Arial"/>
            </a:endParaRPr>
          </a:p>
          <a:p>
            <a:pPr marL="683260"/>
            <a:r>
              <a:rPr sz="2000" dirty="0">
                <a:latin typeface="Arial"/>
                <a:cs typeface="Arial"/>
              </a:rPr>
              <a:t>bản </a:t>
            </a:r>
            <a:r>
              <a:rPr sz="2000" spc="-5" dirty="0">
                <a:latin typeface="Arial"/>
                <a:cs typeface="Arial"/>
              </a:rPr>
              <a:t>và/hoặc </a:t>
            </a:r>
            <a:r>
              <a:rPr sz="2000" dirty="0">
                <a:latin typeface="Arial"/>
                <a:cs typeface="Arial"/>
              </a:rPr>
              <a:t>một </a:t>
            </a:r>
            <a:r>
              <a:rPr sz="2000" spc="-5" dirty="0">
                <a:latin typeface="Arial"/>
                <a:cs typeface="Arial"/>
              </a:rPr>
              <a:t>biểu </a:t>
            </a:r>
            <a:r>
              <a:rPr sz="2000" dirty="0">
                <a:latin typeface="Arial"/>
                <a:cs typeface="Arial"/>
              </a:rPr>
              <a:t>đồ </a:t>
            </a:r>
            <a:r>
              <a:rPr sz="2000" spc="-5" dirty="0">
                <a:latin typeface="Arial"/>
                <a:cs typeface="Arial"/>
              </a:rPr>
              <a:t>trình</a:t>
            </a:r>
            <a:r>
              <a:rPr sz="2000" spc="-120" dirty="0">
                <a:latin typeface="Arial"/>
                <a:cs typeface="Arial"/>
              </a:rPr>
              <a:t> </a:t>
            </a:r>
            <a:r>
              <a:rPr sz="2000" dirty="0">
                <a:latin typeface="Arial"/>
                <a:cs typeface="Arial"/>
              </a:rPr>
              <a:t>tự</a:t>
            </a:r>
            <a:endParaRPr sz="2000">
              <a:latin typeface="Arial"/>
              <a:cs typeface="Arial"/>
            </a:endParaRPr>
          </a:p>
          <a:p>
            <a:pPr marL="469900" indent="-457834">
              <a:spcBef>
                <a:spcPts val="575"/>
              </a:spcBef>
              <a:buClr>
                <a:srgbClr val="CC9900"/>
              </a:buClr>
              <a:buAutoNum type="arabicPeriod" startAt="3"/>
              <a:tabLst>
                <a:tab pos="469900" algn="l"/>
                <a:tab pos="470534" algn="l"/>
              </a:tabLst>
            </a:pPr>
            <a:r>
              <a:rPr sz="2400" b="1" dirty="0">
                <a:latin typeface="Arial"/>
                <a:cs typeface="Arial"/>
              </a:rPr>
              <a:t>MHH lĩnh </a:t>
            </a:r>
            <a:r>
              <a:rPr sz="2400" b="1" spc="-5" dirty="0">
                <a:latin typeface="Arial"/>
                <a:cs typeface="Arial"/>
              </a:rPr>
              <a:t>vực ứng</a:t>
            </a:r>
            <a:r>
              <a:rPr sz="2400" b="1" spc="-40" dirty="0">
                <a:latin typeface="Arial"/>
                <a:cs typeface="Arial"/>
              </a:rPr>
              <a:t> </a:t>
            </a:r>
            <a:r>
              <a:rPr sz="2400" b="1" spc="-5" dirty="0">
                <a:latin typeface="Arial"/>
                <a:cs typeface="Arial"/>
              </a:rPr>
              <a:t>dụng</a:t>
            </a:r>
            <a:endParaRPr sz="24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Đưa ra mô </a:t>
            </a:r>
            <a:r>
              <a:rPr sz="2000" spc="-5" dirty="0">
                <a:latin typeface="Arial"/>
                <a:cs typeface="Arial"/>
              </a:rPr>
              <a:t>hình biểu đồ lớp phản ánh </a:t>
            </a:r>
            <a:r>
              <a:rPr sz="2000" dirty="0">
                <a:latin typeface="Arial"/>
                <a:cs typeface="Arial"/>
              </a:rPr>
              <a:t>mọi khái </a:t>
            </a:r>
            <a:r>
              <a:rPr sz="2000" spc="-5" dirty="0">
                <a:latin typeface="Arial"/>
                <a:cs typeface="Arial"/>
              </a:rPr>
              <a:t>niệm, nghiệp</a:t>
            </a:r>
            <a:r>
              <a:rPr sz="2000" spc="-125" dirty="0">
                <a:latin typeface="Arial"/>
                <a:cs typeface="Arial"/>
              </a:rPr>
              <a:t> </a:t>
            </a:r>
            <a:r>
              <a:rPr sz="2000" dirty="0">
                <a:latin typeface="Arial"/>
                <a:cs typeface="Arial"/>
              </a:rPr>
              <a:t>vụ</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u="heavy" dirty="0">
                <a:uFill>
                  <a:solidFill>
                    <a:srgbClr val="000000"/>
                  </a:solidFill>
                </a:uFill>
                <a:latin typeface="Arial"/>
                <a:cs typeface="Arial"/>
              </a:rPr>
              <a:t>Các </a:t>
            </a:r>
            <a:r>
              <a:rPr sz="2000" u="heavy" spc="-5" dirty="0">
                <a:uFill>
                  <a:solidFill>
                    <a:srgbClr val="000000"/>
                  </a:solidFill>
                </a:uFill>
                <a:latin typeface="Arial"/>
                <a:cs typeface="Arial"/>
              </a:rPr>
              <a:t>lớp </a:t>
            </a:r>
            <a:r>
              <a:rPr sz="2000" u="heavy" dirty="0">
                <a:uFill>
                  <a:solidFill>
                    <a:srgbClr val="000000"/>
                  </a:solidFill>
                </a:uFill>
                <a:latin typeface="Arial"/>
                <a:cs typeface="Arial"/>
              </a:rPr>
              <a:t>ở đây </a:t>
            </a:r>
            <a:r>
              <a:rPr sz="2000" u="heavy" spc="-5" dirty="0">
                <a:uFill>
                  <a:solidFill>
                    <a:srgbClr val="000000"/>
                  </a:solidFill>
                </a:uFill>
                <a:latin typeface="Arial"/>
                <a:cs typeface="Arial"/>
              </a:rPr>
              <a:t>là </a:t>
            </a:r>
            <a:r>
              <a:rPr sz="2000" u="heavy" dirty="0">
                <a:uFill>
                  <a:solidFill>
                    <a:srgbClr val="000000"/>
                  </a:solidFill>
                </a:uFill>
                <a:latin typeface="Arial"/>
                <a:cs typeface="Arial"/>
              </a:rPr>
              <a:t>các </a:t>
            </a:r>
            <a:r>
              <a:rPr sz="2000" u="heavy" spc="-5" dirty="0">
                <a:uFill>
                  <a:solidFill>
                    <a:srgbClr val="000000"/>
                  </a:solidFill>
                </a:uFill>
                <a:latin typeface="Arial"/>
                <a:cs typeface="Arial"/>
              </a:rPr>
              <a:t>lớp </a:t>
            </a:r>
            <a:r>
              <a:rPr sz="2000" u="heavy" spc="-10" dirty="0">
                <a:uFill>
                  <a:solidFill>
                    <a:srgbClr val="000000"/>
                  </a:solidFill>
                </a:uFill>
                <a:latin typeface="Arial"/>
                <a:cs typeface="Arial"/>
              </a:rPr>
              <a:t>lĩnh </a:t>
            </a:r>
            <a:r>
              <a:rPr sz="2000" u="heavy" spc="-5" dirty="0">
                <a:uFill>
                  <a:solidFill>
                    <a:srgbClr val="000000"/>
                  </a:solidFill>
                </a:uFill>
                <a:latin typeface="Arial"/>
                <a:cs typeface="Arial"/>
              </a:rPr>
              <a:t>vực</a:t>
            </a:r>
            <a:r>
              <a:rPr sz="2000" spc="-5" dirty="0">
                <a:latin typeface="Arial"/>
                <a:cs typeface="Arial"/>
              </a:rPr>
              <a:t> </a:t>
            </a:r>
            <a:r>
              <a:rPr sz="2000" dirty="0">
                <a:latin typeface="Arial"/>
                <a:cs typeface="Arial"/>
              </a:rPr>
              <a:t>(không </a:t>
            </a:r>
            <a:r>
              <a:rPr sz="2000" spc="-5" dirty="0">
                <a:latin typeface="Arial"/>
                <a:cs typeface="Arial"/>
              </a:rPr>
              <a:t>phải là </a:t>
            </a:r>
            <a:r>
              <a:rPr sz="2000" dirty="0">
                <a:latin typeface="Arial"/>
                <a:cs typeface="Arial"/>
              </a:rPr>
              <a:t>các </a:t>
            </a:r>
            <a:r>
              <a:rPr sz="2000" spc="-5" dirty="0">
                <a:latin typeface="Arial"/>
                <a:cs typeface="Arial"/>
              </a:rPr>
              <a:t>lớp</a:t>
            </a:r>
            <a:r>
              <a:rPr sz="2000" spc="-95" dirty="0">
                <a:latin typeface="Arial"/>
                <a:cs typeface="Arial"/>
              </a:rPr>
              <a:t> </a:t>
            </a:r>
            <a:r>
              <a:rPr sz="2000" spc="-5" dirty="0">
                <a:latin typeface="Arial"/>
                <a:cs typeface="Arial"/>
              </a:rPr>
              <a:t>đối</a:t>
            </a:r>
            <a:endParaRPr sz="2000">
              <a:latin typeface="Arial"/>
              <a:cs typeface="Arial"/>
            </a:endParaRPr>
          </a:p>
          <a:p>
            <a:pPr marL="683260"/>
            <a:r>
              <a:rPr sz="2000" dirty="0">
                <a:latin typeface="Arial"/>
                <a:cs typeface="Arial"/>
              </a:rPr>
              <a:t>tượng)</a:t>
            </a:r>
            <a:endParaRPr sz="2000">
              <a:latin typeface="Arial"/>
              <a:cs typeface="Arial"/>
            </a:endParaRPr>
          </a:p>
        </p:txBody>
      </p:sp>
      <p:sp>
        <p:nvSpPr>
          <p:cNvPr id="8" name="object 8"/>
          <p:cNvSpPr txBox="1">
            <a:spLocks noGrp="1"/>
          </p:cNvSpPr>
          <p:nvPr>
            <p:ph type="sldNum" sz="quarter" idx="4294967295"/>
          </p:nvPr>
        </p:nvSpPr>
        <p:spPr>
          <a:xfrm>
            <a:off x="10025506" y="6319391"/>
            <a:ext cx="566294"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50</a:t>
            </a:fld>
            <a:endParaRPr spc="-40" dirty="0"/>
          </a:p>
        </p:txBody>
      </p:sp>
    </p:spTree>
    <p:extLst>
      <p:ext uri="{BB962C8B-B14F-4D97-AF65-F5344CB8AC3E}">
        <p14:creationId xmlns:p14="http://schemas.microsoft.com/office/powerpoint/2010/main" val="119003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02115"/>
          </a:xfrm>
          <a:prstGeom prst="rect">
            <a:avLst/>
          </a:prstGeom>
          <a:ln w="19811">
            <a:solidFill>
              <a:srgbClr val="CC9900"/>
            </a:solidFill>
          </a:ln>
        </p:spPr>
        <p:txBody>
          <a:bodyPr vert="horz" wrap="square" lIns="0" tIns="85725" rIns="0" bIns="0" rtlCol="0" anchor="t">
            <a:spAutoFit/>
          </a:bodyPr>
          <a:lstStyle/>
          <a:p>
            <a:pPr marL="166370">
              <a:spcBef>
                <a:spcPts val="675"/>
              </a:spcBef>
            </a:pPr>
            <a:r>
              <a:rPr sz="4000" spc="-135" dirty="0">
                <a:latin typeface="Times New Roman"/>
                <a:cs typeface="Times New Roman"/>
              </a:rPr>
              <a:t>Các </a:t>
            </a:r>
            <a:r>
              <a:rPr sz="4000" spc="-125" dirty="0">
                <a:latin typeface="Times New Roman"/>
                <a:cs typeface="Times New Roman"/>
              </a:rPr>
              <a:t>b</a:t>
            </a:r>
            <a:r>
              <a:rPr sz="4000" spc="-125" dirty="0">
                <a:latin typeface="Arial"/>
                <a:cs typeface="Arial"/>
              </a:rPr>
              <a:t>ướ</a:t>
            </a:r>
            <a:r>
              <a:rPr sz="4000" spc="-125" dirty="0">
                <a:latin typeface="Times New Roman"/>
                <a:cs typeface="Times New Roman"/>
              </a:rPr>
              <a:t>c </a:t>
            </a:r>
            <a:r>
              <a:rPr sz="4000" spc="-40" dirty="0">
                <a:latin typeface="Times New Roman"/>
                <a:cs typeface="Times New Roman"/>
              </a:rPr>
              <a:t>chính </a:t>
            </a:r>
            <a:r>
              <a:rPr sz="4000" spc="-105" dirty="0">
                <a:latin typeface="Times New Roman"/>
                <a:cs typeface="Times New Roman"/>
              </a:rPr>
              <a:t>c</a:t>
            </a:r>
            <a:r>
              <a:rPr sz="4000" spc="-105" dirty="0">
                <a:latin typeface="Arial"/>
                <a:cs typeface="Arial"/>
              </a:rPr>
              <a:t>ủ</a:t>
            </a:r>
            <a:r>
              <a:rPr sz="4000" spc="-105" dirty="0">
                <a:latin typeface="Times New Roman"/>
                <a:cs typeface="Times New Roman"/>
              </a:rPr>
              <a:t>a </a:t>
            </a:r>
            <a:r>
              <a:rPr sz="4000" spc="-70" dirty="0">
                <a:latin typeface="Times New Roman"/>
                <a:cs typeface="Times New Roman"/>
              </a:rPr>
              <a:t>RUP</a:t>
            </a:r>
            <a:r>
              <a:rPr sz="4000" spc="375" dirty="0">
                <a:latin typeface="Times New Roman"/>
                <a:cs typeface="Times New Roman"/>
              </a:rPr>
              <a:t> </a:t>
            </a:r>
            <a:r>
              <a:rPr sz="4000" spc="-155" dirty="0">
                <a:latin typeface="Times New Roman"/>
                <a:cs typeface="Times New Roman"/>
              </a:rPr>
              <a:t>(3)</a:t>
            </a:r>
            <a:endParaRPr sz="4000">
              <a:latin typeface="Times New Roman"/>
              <a:cs typeface="Times New Roman"/>
            </a:endParaRPr>
          </a:p>
        </p:txBody>
      </p:sp>
      <p:sp>
        <p:nvSpPr>
          <p:cNvPr id="3" name="object 3"/>
          <p:cNvSpPr txBox="1"/>
          <p:nvPr/>
        </p:nvSpPr>
        <p:spPr>
          <a:xfrm>
            <a:off x="2059941" y="1553229"/>
            <a:ext cx="7888605" cy="4131259"/>
          </a:xfrm>
          <a:prstGeom prst="rect">
            <a:avLst/>
          </a:prstGeom>
        </p:spPr>
        <p:txBody>
          <a:bodyPr vert="horz" wrap="square" lIns="0" tIns="85725" rIns="0" bIns="0" rtlCol="0">
            <a:spAutoFit/>
          </a:bodyPr>
          <a:lstStyle/>
          <a:p>
            <a:pPr marL="469900" indent="-457834">
              <a:spcBef>
                <a:spcPts val="675"/>
              </a:spcBef>
              <a:buClr>
                <a:srgbClr val="CC9900"/>
              </a:buClr>
              <a:buAutoNum type="arabicPeriod" startAt="4"/>
              <a:tabLst>
                <a:tab pos="469900" algn="l"/>
                <a:tab pos="470534" algn="l"/>
              </a:tabLst>
            </a:pPr>
            <a:r>
              <a:rPr sz="2400" b="1" spc="-5" dirty="0">
                <a:latin typeface="Arial"/>
                <a:cs typeface="Arial"/>
              </a:rPr>
              <a:t>Xác </a:t>
            </a:r>
            <a:r>
              <a:rPr sz="2400" b="1" dirty="0">
                <a:latin typeface="Arial"/>
                <a:cs typeface="Arial"/>
              </a:rPr>
              <a:t>định </a:t>
            </a:r>
            <a:r>
              <a:rPr sz="2400" b="1" spc="-5" dirty="0">
                <a:latin typeface="Arial"/>
                <a:cs typeface="Arial"/>
              </a:rPr>
              <a:t>các </a:t>
            </a:r>
            <a:r>
              <a:rPr sz="2400" b="1" dirty="0">
                <a:latin typeface="Arial"/>
                <a:cs typeface="Arial"/>
              </a:rPr>
              <a:t>đối </a:t>
            </a:r>
            <a:r>
              <a:rPr sz="2400" b="1" spc="-5" dirty="0">
                <a:latin typeface="Arial"/>
                <a:cs typeface="Arial"/>
              </a:rPr>
              <a:t>tượng/lớp </a:t>
            </a:r>
            <a:r>
              <a:rPr sz="2400" b="1" dirty="0">
                <a:latin typeface="Arial"/>
                <a:cs typeface="Arial"/>
              </a:rPr>
              <a:t>tham gia </a:t>
            </a:r>
            <a:r>
              <a:rPr sz="2400" b="1" spc="-5" dirty="0">
                <a:latin typeface="Arial"/>
                <a:cs typeface="Arial"/>
              </a:rPr>
              <a:t>ca sử</a:t>
            </a:r>
            <a:r>
              <a:rPr sz="2400" b="1" spc="-95" dirty="0">
                <a:latin typeface="Arial"/>
                <a:cs typeface="Arial"/>
              </a:rPr>
              <a:t> </a:t>
            </a:r>
            <a:r>
              <a:rPr sz="2400" b="1" dirty="0">
                <a:latin typeface="Arial"/>
                <a:cs typeface="Arial"/>
              </a:rPr>
              <a:t>dụng</a:t>
            </a:r>
            <a:endParaRPr sz="2400">
              <a:latin typeface="Arial"/>
              <a:cs typeface="Arial"/>
            </a:endParaRPr>
          </a:p>
          <a:p>
            <a:pPr marL="683260" marR="123189" lvl="1" indent="-327025">
              <a:spcBef>
                <a:spcPts val="480"/>
              </a:spcBef>
              <a:buClr>
                <a:srgbClr val="3A812E"/>
              </a:buClr>
              <a:buSzPct val="60000"/>
              <a:buFont typeface="Wingdings"/>
              <a:buChar char=""/>
              <a:tabLst>
                <a:tab pos="683260" algn="l"/>
                <a:tab pos="683895" algn="l"/>
              </a:tabLst>
            </a:pPr>
            <a:r>
              <a:rPr sz="2000" dirty="0">
                <a:latin typeface="Arial"/>
                <a:cs typeface="Arial"/>
              </a:rPr>
              <a:t>Với </a:t>
            </a:r>
            <a:r>
              <a:rPr sz="2000" spc="-5" dirty="0">
                <a:latin typeface="Arial"/>
                <a:cs typeface="Arial"/>
              </a:rPr>
              <a:t>mỗi </a:t>
            </a:r>
            <a:r>
              <a:rPr sz="2000" dirty="0">
                <a:latin typeface="Arial"/>
                <a:cs typeface="Arial"/>
              </a:rPr>
              <a:t>ca sử dụng, </a:t>
            </a:r>
            <a:r>
              <a:rPr sz="2000" spc="-5" dirty="0">
                <a:latin typeface="Arial"/>
                <a:cs typeface="Arial"/>
              </a:rPr>
              <a:t>phát hiện </a:t>
            </a:r>
            <a:r>
              <a:rPr sz="2000" dirty="0">
                <a:latin typeface="Arial"/>
                <a:cs typeface="Arial"/>
              </a:rPr>
              <a:t>các </a:t>
            </a:r>
            <a:r>
              <a:rPr sz="2000" spc="-5" dirty="0">
                <a:latin typeface="Arial"/>
                <a:cs typeface="Arial"/>
              </a:rPr>
              <a:t>lớp </a:t>
            </a:r>
            <a:r>
              <a:rPr sz="2000" spc="-10" dirty="0">
                <a:latin typeface="Arial"/>
                <a:cs typeface="Arial"/>
              </a:rPr>
              <a:t>lĩnh </a:t>
            </a:r>
            <a:r>
              <a:rPr sz="2000" spc="-5" dirty="0">
                <a:latin typeface="Arial"/>
                <a:cs typeface="Arial"/>
              </a:rPr>
              <a:t>vực, lớp điều khiển,  lớp</a:t>
            </a:r>
            <a:r>
              <a:rPr sz="2000" spc="-20" dirty="0">
                <a:latin typeface="Arial"/>
                <a:cs typeface="Arial"/>
              </a:rPr>
              <a:t> </a:t>
            </a:r>
            <a:r>
              <a:rPr sz="2000" spc="-5" dirty="0">
                <a:latin typeface="Arial"/>
                <a:cs typeface="Arial"/>
              </a:rPr>
              <a:t>biên</a:t>
            </a:r>
            <a:endParaRPr sz="2000">
              <a:latin typeface="Arial"/>
              <a:cs typeface="Arial"/>
            </a:endParaRPr>
          </a:p>
          <a:p>
            <a:pPr marL="469900" indent="-457834">
              <a:spcBef>
                <a:spcPts val="575"/>
              </a:spcBef>
              <a:buClr>
                <a:srgbClr val="CC9900"/>
              </a:buClr>
              <a:buAutoNum type="arabicPeriod" startAt="4"/>
              <a:tabLst>
                <a:tab pos="469900" algn="l"/>
                <a:tab pos="470534" algn="l"/>
              </a:tabLst>
            </a:pPr>
            <a:r>
              <a:rPr sz="2400" b="1" dirty="0">
                <a:latin typeface="Arial"/>
                <a:cs typeface="Arial"/>
              </a:rPr>
              <a:t>MHH </a:t>
            </a:r>
            <a:r>
              <a:rPr sz="2400" b="1" spc="-5" dirty="0">
                <a:latin typeface="Arial"/>
                <a:cs typeface="Arial"/>
              </a:rPr>
              <a:t>tương </a:t>
            </a:r>
            <a:r>
              <a:rPr sz="2400" b="1" dirty="0">
                <a:latin typeface="Arial"/>
                <a:cs typeface="Arial"/>
              </a:rPr>
              <a:t>tác trong </a:t>
            </a:r>
            <a:r>
              <a:rPr sz="2400" b="1" spc="-5" dirty="0">
                <a:latin typeface="Arial"/>
                <a:cs typeface="Arial"/>
              </a:rPr>
              <a:t>các ca sử</a:t>
            </a:r>
            <a:r>
              <a:rPr sz="2400" b="1" spc="-45" dirty="0">
                <a:latin typeface="Arial"/>
                <a:cs typeface="Arial"/>
              </a:rPr>
              <a:t> </a:t>
            </a:r>
            <a:r>
              <a:rPr sz="2400" b="1" spc="-5" dirty="0">
                <a:latin typeface="Arial"/>
                <a:cs typeface="Arial"/>
              </a:rPr>
              <a:t>dụng</a:t>
            </a:r>
            <a:endParaRPr sz="24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Các </a:t>
            </a:r>
            <a:r>
              <a:rPr sz="2000" spc="-5" dirty="0">
                <a:latin typeface="Arial"/>
                <a:cs typeface="Arial"/>
              </a:rPr>
              <a:t>đối </a:t>
            </a:r>
            <a:r>
              <a:rPr sz="2000" dirty="0">
                <a:latin typeface="Arial"/>
                <a:cs typeface="Arial"/>
              </a:rPr>
              <a:t>tượng tương tác </a:t>
            </a:r>
            <a:r>
              <a:rPr sz="2000" spc="-5" dirty="0">
                <a:latin typeface="Arial"/>
                <a:cs typeface="Arial"/>
              </a:rPr>
              <a:t>bằng </a:t>
            </a:r>
            <a:r>
              <a:rPr sz="2000" dirty="0">
                <a:latin typeface="Arial"/>
                <a:cs typeface="Arial"/>
              </a:rPr>
              <a:t>cách trao </a:t>
            </a:r>
            <a:r>
              <a:rPr sz="2000" spc="-5" dirty="0">
                <a:latin typeface="Arial"/>
                <a:cs typeface="Arial"/>
              </a:rPr>
              <a:t>đổi thông</a:t>
            </a:r>
            <a:r>
              <a:rPr sz="2000" spc="-170" dirty="0">
                <a:latin typeface="Arial"/>
                <a:cs typeface="Arial"/>
              </a:rPr>
              <a:t> </a:t>
            </a:r>
            <a:r>
              <a:rPr sz="2000" spc="-5" dirty="0">
                <a:latin typeface="Arial"/>
                <a:cs typeface="Arial"/>
              </a:rPr>
              <a:t>điệp</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Tạo kịch </a:t>
            </a:r>
            <a:r>
              <a:rPr sz="2000" spc="-5" dirty="0">
                <a:latin typeface="Arial"/>
                <a:cs typeface="Arial"/>
              </a:rPr>
              <a:t>bản </a:t>
            </a:r>
            <a:r>
              <a:rPr sz="2000" dirty="0">
                <a:latin typeface="Arial"/>
                <a:cs typeface="Arial"/>
              </a:rPr>
              <a:t>của ca sử dụng: </a:t>
            </a:r>
            <a:r>
              <a:rPr sz="2000" spc="-5" dirty="0">
                <a:latin typeface="Arial"/>
                <a:cs typeface="Arial"/>
              </a:rPr>
              <a:t>biểu đồ </a:t>
            </a:r>
            <a:r>
              <a:rPr sz="2000" dirty="0">
                <a:latin typeface="Arial"/>
                <a:cs typeface="Arial"/>
              </a:rPr>
              <a:t>trình tự, </a:t>
            </a:r>
            <a:r>
              <a:rPr sz="2000" spc="-5" dirty="0">
                <a:latin typeface="Arial"/>
                <a:cs typeface="Arial"/>
              </a:rPr>
              <a:t>biểu đồ giao</a:t>
            </a:r>
            <a:r>
              <a:rPr sz="2000" spc="-175" dirty="0">
                <a:latin typeface="Arial"/>
                <a:cs typeface="Arial"/>
              </a:rPr>
              <a:t> </a:t>
            </a:r>
            <a:r>
              <a:rPr sz="2000" spc="-5" dirty="0">
                <a:latin typeface="Arial"/>
                <a:cs typeface="Arial"/>
              </a:rPr>
              <a:t>tiếp</a:t>
            </a:r>
            <a:endParaRPr sz="2000">
              <a:latin typeface="Arial"/>
              <a:cs typeface="Arial"/>
            </a:endParaRPr>
          </a:p>
          <a:p>
            <a:pPr marL="469900" indent="-457834">
              <a:spcBef>
                <a:spcPts val="570"/>
              </a:spcBef>
              <a:buClr>
                <a:srgbClr val="CC9900"/>
              </a:buClr>
              <a:buAutoNum type="arabicPeriod" startAt="4"/>
              <a:tabLst>
                <a:tab pos="469900" algn="l"/>
                <a:tab pos="470534" algn="l"/>
              </a:tabLst>
            </a:pPr>
            <a:r>
              <a:rPr sz="2400" b="1" dirty="0">
                <a:latin typeface="Arial"/>
                <a:cs typeface="Arial"/>
              </a:rPr>
              <a:t>MHH </a:t>
            </a:r>
            <a:r>
              <a:rPr sz="2400" b="1" spc="-5" dirty="0">
                <a:latin typeface="Arial"/>
                <a:cs typeface="Arial"/>
              </a:rPr>
              <a:t>sự ứng</a:t>
            </a:r>
            <a:r>
              <a:rPr sz="2400" b="1" spc="-20" dirty="0">
                <a:latin typeface="Arial"/>
                <a:cs typeface="Arial"/>
              </a:rPr>
              <a:t> </a:t>
            </a:r>
            <a:r>
              <a:rPr sz="2400" b="1" spc="-5" dirty="0">
                <a:latin typeface="Arial"/>
                <a:cs typeface="Arial"/>
              </a:rPr>
              <a:t>xử</a:t>
            </a:r>
            <a:endParaRPr sz="2400">
              <a:latin typeface="Arial"/>
              <a:cs typeface="Arial"/>
            </a:endParaRPr>
          </a:p>
          <a:p>
            <a:pPr marL="683260" marR="345440" lvl="1" indent="-327025">
              <a:spcBef>
                <a:spcPts val="490"/>
              </a:spcBef>
              <a:buClr>
                <a:srgbClr val="3A812E"/>
              </a:buClr>
              <a:buSzPct val="60000"/>
              <a:buFont typeface="Wingdings"/>
              <a:buChar char=""/>
              <a:tabLst>
                <a:tab pos="683260" algn="l"/>
                <a:tab pos="683895" algn="l"/>
              </a:tabLst>
            </a:pPr>
            <a:r>
              <a:rPr sz="2000" dirty="0">
                <a:latin typeface="Arial"/>
                <a:cs typeface="Arial"/>
              </a:rPr>
              <a:t>Các </a:t>
            </a:r>
            <a:r>
              <a:rPr sz="2000" spc="-5" dirty="0">
                <a:latin typeface="Arial"/>
                <a:cs typeface="Arial"/>
              </a:rPr>
              <a:t>đối </a:t>
            </a:r>
            <a:r>
              <a:rPr sz="2000" dirty="0">
                <a:latin typeface="Arial"/>
                <a:cs typeface="Arial"/>
              </a:rPr>
              <a:t>tượng </a:t>
            </a:r>
            <a:r>
              <a:rPr sz="2000" spc="-5" dirty="0">
                <a:latin typeface="Arial"/>
                <a:cs typeface="Arial"/>
              </a:rPr>
              <a:t>điều </a:t>
            </a:r>
            <a:r>
              <a:rPr sz="2000" dirty="0">
                <a:latin typeface="Arial"/>
                <a:cs typeface="Arial"/>
              </a:rPr>
              <a:t>khiển có khả </a:t>
            </a:r>
            <a:r>
              <a:rPr sz="2000" spc="-5" dirty="0">
                <a:latin typeface="Arial"/>
                <a:cs typeface="Arial"/>
              </a:rPr>
              <a:t>năng ứng </a:t>
            </a:r>
            <a:r>
              <a:rPr sz="2000" dirty="0">
                <a:latin typeface="Arial"/>
                <a:cs typeface="Arial"/>
              </a:rPr>
              <a:t>xử </a:t>
            </a:r>
            <a:r>
              <a:rPr sz="2000" spc="-5" dirty="0">
                <a:latin typeface="Arial"/>
                <a:cs typeface="Arial"/>
              </a:rPr>
              <a:t>đối với </a:t>
            </a:r>
            <a:r>
              <a:rPr sz="2000" dirty="0">
                <a:latin typeface="Arial"/>
                <a:cs typeface="Arial"/>
              </a:rPr>
              <a:t>các</a:t>
            </a:r>
            <a:r>
              <a:rPr sz="2000" spc="-145" dirty="0">
                <a:latin typeface="Arial"/>
                <a:cs typeface="Arial"/>
              </a:rPr>
              <a:t> </a:t>
            </a:r>
            <a:r>
              <a:rPr sz="2000" dirty="0">
                <a:latin typeface="Arial"/>
                <a:cs typeface="Arial"/>
              </a:rPr>
              <a:t>sự  kiện </a:t>
            </a:r>
            <a:r>
              <a:rPr sz="2000" spc="-5" dirty="0">
                <a:latin typeface="Arial"/>
                <a:cs typeface="Arial"/>
              </a:rPr>
              <a:t>đến </a:t>
            </a:r>
            <a:r>
              <a:rPr sz="2000" dirty="0">
                <a:latin typeface="Arial"/>
                <a:cs typeface="Arial"/>
              </a:rPr>
              <a:t>từ </a:t>
            </a:r>
            <a:r>
              <a:rPr sz="2000" spc="-5" dirty="0">
                <a:latin typeface="Arial"/>
                <a:cs typeface="Arial"/>
              </a:rPr>
              <a:t>bên </a:t>
            </a:r>
            <a:r>
              <a:rPr sz="2000" dirty="0">
                <a:latin typeface="Arial"/>
                <a:cs typeface="Arial"/>
              </a:rPr>
              <a:t>ngoài </a:t>
            </a:r>
            <a:r>
              <a:rPr sz="2000" spc="-5" dirty="0">
                <a:latin typeface="Arial"/>
                <a:cs typeface="Arial"/>
              </a:rPr>
              <a:t>để điều</a:t>
            </a:r>
            <a:r>
              <a:rPr sz="2000" spc="-95" dirty="0">
                <a:latin typeface="Arial"/>
                <a:cs typeface="Arial"/>
              </a:rPr>
              <a:t> </a:t>
            </a:r>
            <a:r>
              <a:rPr sz="2000" spc="-5" dirty="0">
                <a:latin typeface="Arial"/>
                <a:cs typeface="Arial"/>
              </a:rPr>
              <a:t>khiển</a:t>
            </a:r>
            <a:endParaRPr sz="2000">
              <a:latin typeface="Arial"/>
              <a:cs typeface="Arial"/>
            </a:endParaRPr>
          </a:p>
          <a:p>
            <a:pPr marL="683260" marR="5080" lvl="1" indent="-327025">
              <a:spcBef>
                <a:spcPts val="480"/>
              </a:spcBef>
              <a:buClr>
                <a:srgbClr val="3A812E"/>
              </a:buClr>
              <a:buSzPct val="60000"/>
              <a:buFont typeface="Wingdings"/>
              <a:buChar char=""/>
              <a:tabLst>
                <a:tab pos="683260" algn="l"/>
                <a:tab pos="683895" algn="l"/>
              </a:tabLst>
            </a:pPr>
            <a:r>
              <a:rPr sz="2000" dirty="0">
                <a:latin typeface="Arial"/>
                <a:cs typeface="Arial"/>
              </a:rPr>
              <a:t>Sử </a:t>
            </a:r>
            <a:r>
              <a:rPr sz="2000" spc="-5" dirty="0">
                <a:latin typeface="Arial"/>
                <a:cs typeface="Arial"/>
              </a:rPr>
              <a:t>dụng biểu đồ </a:t>
            </a:r>
            <a:r>
              <a:rPr sz="2000" dirty="0">
                <a:latin typeface="Arial"/>
                <a:cs typeface="Arial"/>
              </a:rPr>
              <a:t>trạng thái </a:t>
            </a:r>
            <a:r>
              <a:rPr sz="2000" spc="-5" dirty="0">
                <a:latin typeface="Arial"/>
                <a:cs typeface="Arial"/>
              </a:rPr>
              <a:t>để </a:t>
            </a:r>
            <a:r>
              <a:rPr sz="2000" dirty="0">
                <a:latin typeface="Arial"/>
                <a:cs typeface="Arial"/>
              </a:rPr>
              <a:t>mô tả </a:t>
            </a:r>
            <a:r>
              <a:rPr sz="2000" spc="-5" dirty="0">
                <a:latin typeface="Arial"/>
                <a:cs typeface="Arial"/>
              </a:rPr>
              <a:t>hành </a:t>
            </a:r>
            <a:r>
              <a:rPr sz="2000" dirty="0">
                <a:latin typeface="Arial"/>
                <a:cs typeface="Arial"/>
              </a:rPr>
              <a:t>vi </a:t>
            </a:r>
            <a:r>
              <a:rPr sz="2000" spc="-5" dirty="0">
                <a:latin typeface="Arial"/>
                <a:cs typeface="Arial"/>
              </a:rPr>
              <a:t>ứng </a:t>
            </a:r>
            <a:r>
              <a:rPr sz="2000" dirty="0">
                <a:latin typeface="Arial"/>
                <a:cs typeface="Arial"/>
              </a:rPr>
              <a:t>xử của các</a:t>
            </a:r>
            <a:r>
              <a:rPr sz="2000" spc="-170" dirty="0">
                <a:latin typeface="Arial"/>
                <a:cs typeface="Arial"/>
              </a:rPr>
              <a:t> </a:t>
            </a:r>
            <a:r>
              <a:rPr sz="2000" spc="-5" dirty="0">
                <a:latin typeface="Arial"/>
                <a:cs typeface="Arial"/>
              </a:rPr>
              <a:t>đối  </a:t>
            </a:r>
            <a:r>
              <a:rPr sz="2000" dirty="0">
                <a:latin typeface="Arial"/>
                <a:cs typeface="Arial"/>
              </a:rPr>
              <a:t>tượng </a:t>
            </a:r>
            <a:r>
              <a:rPr sz="2000" spc="-5" dirty="0">
                <a:latin typeface="Arial"/>
                <a:cs typeface="Arial"/>
              </a:rPr>
              <a:t>điều</a:t>
            </a:r>
            <a:r>
              <a:rPr sz="2000" spc="-45" dirty="0">
                <a:latin typeface="Arial"/>
                <a:cs typeface="Arial"/>
              </a:rPr>
              <a:t> </a:t>
            </a:r>
            <a:r>
              <a:rPr sz="2000" spc="-5" dirty="0">
                <a:latin typeface="Arial"/>
                <a:cs typeface="Arial"/>
              </a:rPr>
              <a:t>khiển</a:t>
            </a:r>
            <a:endParaRPr sz="2000">
              <a:latin typeface="Arial"/>
              <a:cs typeface="Arial"/>
            </a:endParaRPr>
          </a:p>
        </p:txBody>
      </p:sp>
      <p:sp>
        <p:nvSpPr>
          <p:cNvPr id="8" name="object 8"/>
          <p:cNvSpPr txBox="1">
            <a:spLocks noGrp="1"/>
          </p:cNvSpPr>
          <p:nvPr>
            <p:ph type="sldNum" sz="quarter" idx="4294967295"/>
          </p:nvPr>
        </p:nvSpPr>
        <p:spPr>
          <a:xfrm>
            <a:off x="10025506" y="6319391"/>
            <a:ext cx="490094"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51</a:t>
            </a:fld>
            <a:endParaRPr spc="-40" dirty="0"/>
          </a:p>
        </p:txBody>
      </p:sp>
    </p:spTree>
    <p:extLst>
      <p:ext uri="{BB962C8B-B14F-4D97-AF65-F5344CB8AC3E}">
        <p14:creationId xmlns:p14="http://schemas.microsoft.com/office/powerpoint/2010/main" val="5696524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02115"/>
          </a:xfrm>
          <a:prstGeom prst="rect">
            <a:avLst/>
          </a:prstGeom>
          <a:ln w="19811">
            <a:solidFill>
              <a:srgbClr val="CC9900"/>
            </a:solidFill>
          </a:ln>
        </p:spPr>
        <p:txBody>
          <a:bodyPr vert="horz" wrap="square" lIns="0" tIns="85725" rIns="0" bIns="0" rtlCol="0" anchor="t">
            <a:spAutoFit/>
          </a:bodyPr>
          <a:lstStyle/>
          <a:p>
            <a:pPr marL="166370">
              <a:spcBef>
                <a:spcPts val="675"/>
              </a:spcBef>
            </a:pPr>
            <a:r>
              <a:rPr sz="4000" spc="-135" dirty="0">
                <a:latin typeface="Times New Roman"/>
                <a:cs typeface="Times New Roman"/>
              </a:rPr>
              <a:t>Các </a:t>
            </a:r>
            <a:r>
              <a:rPr sz="4000" spc="-125" dirty="0">
                <a:latin typeface="Times New Roman"/>
                <a:cs typeface="Times New Roman"/>
              </a:rPr>
              <a:t>b</a:t>
            </a:r>
            <a:r>
              <a:rPr sz="4000" spc="-125" dirty="0">
                <a:latin typeface="Arial"/>
                <a:cs typeface="Arial"/>
              </a:rPr>
              <a:t>ướ</a:t>
            </a:r>
            <a:r>
              <a:rPr sz="4000" spc="-125" dirty="0">
                <a:latin typeface="Times New Roman"/>
                <a:cs typeface="Times New Roman"/>
              </a:rPr>
              <a:t>c </a:t>
            </a:r>
            <a:r>
              <a:rPr sz="4000" spc="-40" dirty="0">
                <a:latin typeface="Times New Roman"/>
                <a:cs typeface="Times New Roman"/>
              </a:rPr>
              <a:t>chính </a:t>
            </a:r>
            <a:r>
              <a:rPr sz="4000" spc="-105" dirty="0">
                <a:latin typeface="Times New Roman"/>
                <a:cs typeface="Times New Roman"/>
              </a:rPr>
              <a:t>c</a:t>
            </a:r>
            <a:r>
              <a:rPr sz="4000" spc="-105" dirty="0">
                <a:latin typeface="Arial"/>
                <a:cs typeface="Arial"/>
              </a:rPr>
              <a:t>ủ</a:t>
            </a:r>
            <a:r>
              <a:rPr sz="4000" spc="-105" dirty="0">
                <a:latin typeface="Times New Roman"/>
                <a:cs typeface="Times New Roman"/>
              </a:rPr>
              <a:t>a </a:t>
            </a:r>
            <a:r>
              <a:rPr sz="4000" spc="-70" dirty="0">
                <a:latin typeface="Times New Roman"/>
                <a:cs typeface="Times New Roman"/>
              </a:rPr>
              <a:t>RUP</a:t>
            </a:r>
            <a:r>
              <a:rPr sz="4000" spc="375" dirty="0">
                <a:latin typeface="Times New Roman"/>
                <a:cs typeface="Times New Roman"/>
              </a:rPr>
              <a:t> </a:t>
            </a:r>
            <a:r>
              <a:rPr sz="4000" spc="-155" dirty="0">
                <a:latin typeface="Times New Roman"/>
                <a:cs typeface="Times New Roman"/>
              </a:rPr>
              <a:t>(4)</a:t>
            </a:r>
            <a:endParaRPr sz="4000">
              <a:latin typeface="Times New Roman"/>
              <a:cs typeface="Times New Roman"/>
            </a:endParaRPr>
          </a:p>
        </p:txBody>
      </p:sp>
      <p:sp>
        <p:nvSpPr>
          <p:cNvPr id="3" name="object 3"/>
          <p:cNvSpPr txBox="1"/>
          <p:nvPr/>
        </p:nvSpPr>
        <p:spPr>
          <a:xfrm>
            <a:off x="2059940" y="1399686"/>
            <a:ext cx="8238490" cy="3993401"/>
          </a:xfrm>
          <a:prstGeom prst="rect">
            <a:avLst/>
          </a:prstGeom>
        </p:spPr>
        <p:txBody>
          <a:bodyPr vert="horz" wrap="square" lIns="0" tIns="86360" rIns="0" bIns="0" rtlCol="0">
            <a:spAutoFit/>
          </a:bodyPr>
          <a:lstStyle/>
          <a:p>
            <a:pPr marL="469900" indent="-457834">
              <a:spcBef>
                <a:spcPts val="680"/>
              </a:spcBef>
              <a:buClr>
                <a:srgbClr val="CC9900"/>
              </a:buClr>
              <a:buAutoNum type="arabicPeriod" startAt="7"/>
              <a:tabLst>
                <a:tab pos="469900" algn="l"/>
                <a:tab pos="470534" algn="l"/>
              </a:tabLst>
            </a:pPr>
            <a:r>
              <a:rPr sz="2400" b="1" spc="-5" dirty="0">
                <a:latin typeface="Arial"/>
                <a:cs typeface="Arial"/>
              </a:rPr>
              <a:t>Làm </a:t>
            </a:r>
            <a:r>
              <a:rPr sz="2400" b="1" spc="-10" dirty="0">
                <a:latin typeface="Arial"/>
                <a:cs typeface="Arial"/>
              </a:rPr>
              <a:t>nguyên </a:t>
            </a:r>
            <a:r>
              <a:rPr sz="2400" b="1" spc="-5" dirty="0">
                <a:latin typeface="Arial"/>
                <a:cs typeface="Arial"/>
              </a:rPr>
              <a:t>mẫu </a:t>
            </a:r>
            <a:r>
              <a:rPr sz="2400" b="1" dirty="0">
                <a:latin typeface="Arial"/>
                <a:cs typeface="Arial"/>
              </a:rPr>
              <a:t>giao diện </a:t>
            </a:r>
            <a:r>
              <a:rPr sz="2400" b="1" spc="-5" dirty="0">
                <a:latin typeface="Arial"/>
                <a:cs typeface="Arial"/>
              </a:rPr>
              <a:t>người</a:t>
            </a:r>
            <a:r>
              <a:rPr sz="2400" b="1" spc="-35" dirty="0">
                <a:latin typeface="Arial"/>
                <a:cs typeface="Arial"/>
              </a:rPr>
              <a:t> </a:t>
            </a:r>
            <a:r>
              <a:rPr sz="2400" b="1" spc="-5" dirty="0">
                <a:latin typeface="Arial"/>
                <a:cs typeface="Arial"/>
              </a:rPr>
              <a:t>dùng</a:t>
            </a:r>
            <a:endParaRPr sz="2400" dirty="0">
              <a:latin typeface="Arial"/>
              <a:cs typeface="Arial"/>
            </a:endParaRPr>
          </a:p>
          <a:p>
            <a:pPr marL="683260" marR="161925" lvl="1" indent="-327025">
              <a:spcBef>
                <a:spcPts val="484"/>
              </a:spcBef>
              <a:buClr>
                <a:srgbClr val="3A812E"/>
              </a:buClr>
              <a:buSzPct val="60000"/>
              <a:buFont typeface="Wingdings"/>
              <a:buChar char=""/>
              <a:tabLst>
                <a:tab pos="683260" algn="l"/>
                <a:tab pos="683895" algn="l"/>
              </a:tabLst>
            </a:pPr>
            <a:r>
              <a:rPr sz="2000" dirty="0">
                <a:latin typeface="Arial"/>
                <a:cs typeface="Arial"/>
              </a:rPr>
              <a:t>Sử </a:t>
            </a:r>
            <a:r>
              <a:rPr sz="2000" spc="-5" dirty="0">
                <a:latin typeface="Arial"/>
                <a:cs typeface="Arial"/>
              </a:rPr>
              <a:t>dụng </a:t>
            </a:r>
            <a:r>
              <a:rPr sz="2000" dirty="0">
                <a:latin typeface="Arial"/>
                <a:cs typeface="Arial"/>
              </a:rPr>
              <a:t>các </a:t>
            </a:r>
            <a:r>
              <a:rPr sz="2000" spc="-5" dirty="0">
                <a:latin typeface="Arial"/>
                <a:cs typeface="Arial"/>
              </a:rPr>
              <a:t>bộ </a:t>
            </a:r>
            <a:r>
              <a:rPr sz="2000" dirty="0">
                <a:latin typeface="Arial"/>
                <a:cs typeface="Arial"/>
              </a:rPr>
              <a:t>tạo </a:t>
            </a:r>
            <a:r>
              <a:rPr sz="2000" spc="-5" dirty="0">
                <a:latin typeface="Arial"/>
                <a:cs typeface="Arial"/>
              </a:rPr>
              <a:t>lập giao diện </a:t>
            </a:r>
            <a:r>
              <a:rPr sz="2000" dirty="0">
                <a:latin typeface="Arial"/>
                <a:cs typeface="Arial"/>
              </a:rPr>
              <a:t>người </a:t>
            </a:r>
            <a:r>
              <a:rPr sz="2000" spc="-5" dirty="0">
                <a:latin typeface="Arial"/>
                <a:cs typeface="Arial"/>
              </a:rPr>
              <a:t>dùng </a:t>
            </a:r>
            <a:r>
              <a:rPr sz="2000" dirty="0">
                <a:latin typeface="Arial"/>
                <a:cs typeface="Arial"/>
              </a:rPr>
              <a:t>(graphical </a:t>
            </a:r>
            <a:r>
              <a:rPr sz="2000" spc="-5" dirty="0">
                <a:latin typeface="Arial"/>
                <a:cs typeface="Arial"/>
              </a:rPr>
              <a:t>user  </a:t>
            </a:r>
            <a:r>
              <a:rPr sz="2000" dirty="0">
                <a:latin typeface="Arial"/>
                <a:cs typeface="Arial"/>
              </a:rPr>
              <a:t>interface – GUI) </a:t>
            </a:r>
            <a:r>
              <a:rPr sz="2000" spc="-5" dirty="0">
                <a:latin typeface="Arial"/>
                <a:cs typeface="Arial"/>
              </a:rPr>
              <a:t>để làm </a:t>
            </a:r>
            <a:r>
              <a:rPr sz="2000" dirty="0">
                <a:latin typeface="Arial"/>
                <a:cs typeface="Arial"/>
              </a:rPr>
              <a:t>sớm </a:t>
            </a:r>
            <a:r>
              <a:rPr sz="2000" spc="-5" dirty="0">
                <a:latin typeface="Arial"/>
                <a:cs typeface="Arial"/>
              </a:rPr>
              <a:t>nguyên </a:t>
            </a:r>
            <a:r>
              <a:rPr sz="2000" dirty="0">
                <a:latin typeface="Arial"/>
                <a:cs typeface="Arial"/>
              </a:rPr>
              <a:t>mẫu </a:t>
            </a:r>
            <a:r>
              <a:rPr sz="2000" spc="-5" dirty="0">
                <a:latin typeface="Arial"/>
                <a:cs typeface="Arial"/>
              </a:rPr>
              <a:t>giao diện, giúp </a:t>
            </a:r>
            <a:r>
              <a:rPr sz="2000" dirty="0">
                <a:latin typeface="Arial"/>
                <a:cs typeface="Arial"/>
              </a:rPr>
              <a:t>cho</a:t>
            </a:r>
            <a:r>
              <a:rPr sz="2000" spc="-140" dirty="0">
                <a:latin typeface="Arial"/>
                <a:cs typeface="Arial"/>
              </a:rPr>
              <a:t> </a:t>
            </a:r>
            <a:r>
              <a:rPr sz="2000" spc="-5" dirty="0">
                <a:latin typeface="Arial"/>
                <a:cs typeface="Arial"/>
              </a:rPr>
              <a:t>việc  </a:t>
            </a:r>
            <a:r>
              <a:rPr sz="2000" dirty="0">
                <a:latin typeface="Arial"/>
                <a:cs typeface="Arial"/>
              </a:rPr>
              <a:t>mô </a:t>
            </a:r>
            <a:r>
              <a:rPr sz="2000" spc="-5" dirty="0">
                <a:latin typeface="Arial"/>
                <a:cs typeface="Arial"/>
              </a:rPr>
              <a:t>hình hóa </a:t>
            </a:r>
            <a:r>
              <a:rPr sz="2000" dirty="0">
                <a:latin typeface="Arial"/>
                <a:cs typeface="Arial"/>
              </a:rPr>
              <a:t>và cài </a:t>
            </a:r>
            <a:r>
              <a:rPr sz="2000" spc="-5" dirty="0">
                <a:latin typeface="Arial"/>
                <a:cs typeface="Arial"/>
              </a:rPr>
              <a:t>đặt hệ </a:t>
            </a:r>
            <a:r>
              <a:rPr sz="2000" dirty="0">
                <a:latin typeface="Arial"/>
                <a:cs typeface="Arial"/>
              </a:rPr>
              <a:t>thống </a:t>
            </a:r>
            <a:r>
              <a:rPr sz="2000" spc="-5" dirty="0">
                <a:latin typeface="Arial"/>
                <a:cs typeface="Arial"/>
              </a:rPr>
              <a:t>dễ dàng</a:t>
            </a:r>
            <a:r>
              <a:rPr sz="2000" spc="-135" dirty="0">
                <a:latin typeface="Arial"/>
                <a:cs typeface="Arial"/>
              </a:rPr>
              <a:t> </a:t>
            </a:r>
            <a:r>
              <a:rPr sz="2000" dirty="0">
                <a:latin typeface="Arial"/>
                <a:cs typeface="Arial"/>
              </a:rPr>
              <a:t>hơn</a:t>
            </a:r>
          </a:p>
          <a:p>
            <a:pPr marL="469900" indent="-457834">
              <a:spcBef>
                <a:spcPts val="575"/>
              </a:spcBef>
              <a:buClr>
                <a:srgbClr val="CC9900"/>
              </a:buClr>
              <a:buAutoNum type="arabicPeriod" startAt="7"/>
              <a:tabLst>
                <a:tab pos="469900" algn="l"/>
                <a:tab pos="470534" algn="l"/>
              </a:tabLst>
            </a:pPr>
            <a:r>
              <a:rPr sz="2400" b="1" dirty="0">
                <a:latin typeface="Arial"/>
                <a:cs typeface="Arial"/>
              </a:rPr>
              <a:t>Thiết </a:t>
            </a:r>
            <a:r>
              <a:rPr sz="2400" b="1" spc="-5" dirty="0">
                <a:latin typeface="Arial"/>
                <a:cs typeface="Arial"/>
              </a:rPr>
              <a:t>kế </a:t>
            </a:r>
            <a:r>
              <a:rPr sz="2400" b="1" dirty="0">
                <a:latin typeface="Arial"/>
                <a:cs typeface="Arial"/>
              </a:rPr>
              <a:t>hệ</a:t>
            </a:r>
            <a:r>
              <a:rPr sz="2400" b="1" spc="-25" dirty="0">
                <a:latin typeface="Arial"/>
                <a:cs typeface="Arial"/>
              </a:rPr>
              <a:t> </a:t>
            </a:r>
            <a:r>
              <a:rPr sz="2400" b="1" dirty="0">
                <a:latin typeface="Arial"/>
                <a:cs typeface="Arial"/>
              </a:rPr>
              <a:t>thống</a:t>
            </a:r>
            <a:endParaRPr sz="2400" dirty="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Thiết kế kiến trúc tổng thể của </a:t>
            </a:r>
            <a:r>
              <a:rPr sz="2000" spc="-5" dirty="0">
                <a:latin typeface="Arial"/>
                <a:cs typeface="Arial"/>
              </a:rPr>
              <a:t>hệ</a:t>
            </a:r>
            <a:r>
              <a:rPr sz="2000" spc="-160" dirty="0">
                <a:latin typeface="Arial"/>
                <a:cs typeface="Arial"/>
              </a:rPr>
              <a:t> </a:t>
            </a:r>
            <a:r>
              <a:rPr sz="2000" dirty="0">
                <a:latin typeface="Arial"/>
                <a:cs typeface="Arial"/>
              </a:rPr>
              <a:t>thống</a:t>
            </a:r>
          </a:p>
          <a:p>
            <a:pPr marL="683260" lvl="1" indent="-327025">
              <a:spcBef>
                <a:spcPts val="480"/>
              </a:spcBef>
              <a:buClr>
                <a:srgbClr val="3A812E"/>
              </a:buClr>
              <a:buSzPct val="60000"/>
              <a:buFont typeface="Wingdings"/>
              <a:buChar char=""/>
              <a:tabLst>
                <a:tab pos="683260" algn="l"/>
                <a:tab pos="683895" algn="l"/>
              </a:tabLst>
            </a:pPr>
            <a:r>
              <a:rPr sz="2000" spc="-5" dirty="0">
                <a:latin typeface="Arial"/>
                <a:cs typeface="Arial"/>
              </a:rPr>
              <a:t>Chia thành </a:t>
            </a:r>
            <a:r>
              <a:rPr sz="2000" dirty="0">
                <a:latin typeface="Arial"/>
                <a:cs typeface="Arial"/>
              </a:rPr>
              <a:t>các </a:t>
            </a:r>
            <a:r>
              <a:rPr sz="2000" spc="-5" dirty="0">
                <a:latin typeface="Arial"/>
                <a:cs typeface="Arial"/>
              </a:rPr>
              <a:t>hệ thống </a:t>
            </a:r>
            <a:r>
              <a:rPr sz="2000" dirty="0">
                <a:latin typeface="Arial"/>
                <a:cs typeface="Arial"/>
              </a:rPr>
              <a:t>con, chọn </a:t>
            </a:r>
            <a:r>
              <a:rPr sz="2000" spc="-5" dirty="0">
                <a:latin typeface="Arial"/>
                <a:cs typeface="Arial"/>
              </a:rPr>
              <a:t>lựa loại hình điều </a:t>
            </a:r>
            <a:r>
              <a:rPr sz="2000" dirty="0">
                <a:latin typeface="Arial"/>
                <a:cs typeface="Arial"/>
              </a:rPr>
              <a:t>khiển</a:t>
            </a:r>
            <a:r>
              <a:rPr sz="2000" spc="-105" dirty="0">
                <a:latin typeface="Arial"/>
                <a:cs typeface="Arial"/>
              </a:rPr>
              <a:t> </a:t>
            </a:r>
            <a:r>
              <a:rPr sz="2000" spc="-5" dirty="0">
                <a:latin typeface="Arial"/>
                <a:cs typeface="Arial"/>
              </a:rPr>
              <a:t>thích</a:t>
            </a:r>
            <a:endParaRPr sz="2000" dirty="0">
              <a:latin typeface="Arial"/>
              <a:cs typeface="Arial"/>
            </a:endParaRPr>
          </a:p>
          <a:p>
            <a:pPr marL="683260"/>
            <a:r>
              <a:rPr sz="2000" spc="-5" dirty="0">
                <a:latin typeface="Arial"/>
                <a:cs typeface="Arial"/>
              </a:rPr>
              <a:t>hợp</a:t>
            </a:r>
            <a:endParaRPr sz="2000" dirty="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spc="-5" dirty="0">
                <a:latin typeface="Arial"/>
                <a:cs typeface="Arial"/>
              </a:rPr>
              <a:t>Dùng biểu đồ thành phần </a:t>
            </a:r>
            <a:r>
              <a:rPr sz="2000" dirty="0">
                <a:latin typeface="Arial"/>
                <a:cs typeface="Arial"/>
              </a:rPr>
              <a:t>mô tả các thành </a:t>
            </a:r>
            <a:r>
              <a:rPr sz="2000" spc="-5" dirty="0">
                <a:latin typeface="Arial"/>
                <a:cs typeface="Arial"/>
              </a:rPr>
              <a:t>phần </a:t>
            </a:r>
            <a:r>
              <a:rPr sz="2000" dirty="0">
                <a:latin typeface="Arial"/>
                <a:cs typeface="Arial"/>
              </a:rPr>
              <a:t>vật</a:t>
            </a:r>
            <a:r>
              <a:rPr sz="2000" spc="-155" dirty="0">
                <a:latin typeface="Arial"/>
                <a:cs typeface="Arial"/>
              </a:rPr>
              <a:t> </a:t>
            </a:r>
            <a:r>
              <a:rPr sz="2000" spc="-5" dirty="0">
                <a:latin typeface="Arial"/>
                <a:cs typeface="Arial"/>
              </a:rPr>
              <a:t>lý</a:t>
            </a:r>
            <a:endParaRPr sz="2000" dirty="0">
              <a:latin typeface="Arial"/>
              <a:cs typeface="Arial"/>
            </a:endParaRPr>
          </a:p>
          <a:p>
            <a:pPr marL="683260" marR="5080" lvl="1" indent="-327025">
              <a:spcBef>
                <a:spcPts val="480"/>
              </a:spcBef>
              <a:buClr>
                <a:srgbClr val="3A812E"/>
              </a:buClr>
              <a:buSzPct val="60000"/>
              <a:buFont typeface="Wingdings"/>
              <a:buChar char=""/>
              <a:tabLst>
                <a:tab pos="683260" algn="l"/>
                <a:tab pos="683895" algn="l"/>
              </a:tabLst>
            </a:pPr>
            <a:r>
              <a:rPr sz="2000" spc="-5" dirty="0">
                <a:latin typeface="Arial"/>
                <a:cs typeface="Arial"/>
              </a:rPr>
              <a:t>Dùng biểu đồ triển </a:t>
            </a:r>
            <a:r>
              <a:rPr sz="2000" dirty="0">
                <a:latin typeface="Arial"/>
                <a:cs typeface="Arial"/>
              </a:rPr>
              <a:t>khai mô tả cách </a:t>
            </a:r>
            <a:r>
              <a:rPr sz="2000" spc="-5" dirty="0">
                <a:latin typeface="Arial"/>
                <a:cs typeface="Arial"/>
              </a:rPr>
              <a:t>bố </a:t>
            </a:r>
            <a:r>
              <a:rPr sz="2000" dirty="0">
                <a:latin typeface="Arial"/>
                <a:cs typeface="Arial"/>
              </a:rPr>
              <a:t>trí, triển khai các thành</a:t>
            </a:r>
            <a:r>
              <a:rPr sz="2000" spc="-185" dirty="0">
                <a:latin typeface="Arial"/>
                <a:cs typeface="Arial"/>
              </a:rPr>
              <a:t> </a:t>
            </a:r>
            <a:r>
              <a:rPr sz="2000" spc="-5" dirty="0">
                <a:latin typeface="Arial"/>
                <a:cs typeface="Arial"/>
              </a:rPr>
              <a:t>phần  </a:t>
            </a:r>
            <a:r>
              <a:rPr sz="2000" dirty="0">
                <a:latin typeface="Arial"/>
                <a:cs typeface="Arial"/>
              </a:rPr>
              <a:t>thực thi của </a:t>
            </a:r>
            <a:r>
              <a:rPr sz="2000" spc="-5" dirty="0">
                <a:latin typeface="Arial"/>
                <a:cs typeface="Arial"/>
              </a:rPr>
              <a:t>hệ </a:t>
            </a:r>
            <a:r>
              <a:rPr sz="2000" dirty="0">
                <a:latin typeface="Arial"/>
                <a:cs typeface="Arial"/>
              </a:rPr>
              <a:t>thống vào các </a:t>
            </a:r>
            <a:r>
              <a:rPr sz="2000" spc="-5" dirty="0">
                <a:latin typeface="Arial"/>
                <a:cs typeface="Arial"/>
              </a:rPr>
              <a:t>phần </a:t>
            </a:r>
            <a:r>
              <a:rPr sz="2000" dirty="0">
                <a:latin typeface="Arial"/>
                <a:cs typeface="Arial"/>
              </a:rPr>
              <a:t>cứng và </a:t>
            </a:r>
            <a:r>
              <a:rPr sz="2000" spc="-5" dirty="0">
                <a:latin typeface="Arial"/>
                <a:cs typeface="Arial"/>
              </a:rPr>
              <a:t>nền </a:t>
            </a:r>
            <a:r>
              <a:rPr sz="2000" dirty="0">
                <a:latin typeface="Arial"/>
                <a:cs typeface="Arial"/>
              </a:rPr>
              <a:t>tảng </a:t>
            </a:r>
            <a:r>
              <a:rPr sz="2000" spc="-5" dirty="0" err="1">
                <a:latin typeface="Arial"/>
                <a:cs typeface="Arial"/>
              </a:rPr>
              <a:t>hạ</a:t>
            </a:r>
            <a:r>
              <a:rPr sz="2000" spc="-210" dirty="0">
                <a:latin typeface="Arial"/>
                <a:cs typeface="Arial"/>
              </a:rPr>
              <a:t> </a:t>
            </a:r>
            <a:r>
              <a:rPr sz="2000" dirty="0" err="1" smtClean="0">
                <a:latin typeface="Arial"/>
                <a:cs typeface="Arial"/>
              </a:rPr>
              <a:t>tầng</a:t>
            </a:r>
            <a:endParaRPr sz="2000" dirty="0">
              <a:latin typeface="Arial"/>
              <a:cs typeface="Arial"/>
            </a:endParaRPr>
          </a:p>
        </p:txBody>
      </p:sp>
      <p:sp>
        <p:nvSpPr>
          <p:cNvPr id="8" name="object 8"/>
          <p:cNvSpPr txBox="1">
            <a:spLocks noGrp="1"/>
          </p:cNvSpPr>
          <p:nvPr>
            <p:ph type="sldNum" sz="quarter" idx="4294967295"/>
          </p:nvPr>
        </p:nvSpPr>
        <p:spPr>
          <a:xfrm>
            <a:off x="10103985" y="6172200"/>
            <a:ext cx="487815"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52</a:t>
            </a:fld>
            <a:endParaRPr spc="-40" dirty="0"/>
          </a:p>
        </p:txBody>
      </p:sp>
    </p:spTree>
    <p:extLst>
      <p:ext uri="{BB962C8B-B14F-4D97-AF65-F5344CB8AC3E}">
        <p14:creationId xmlns:p14="http://schemas.microsoft.com/office/powerpoint/2010/main" val="18185139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02115"/>
          </a:xfrm>
          <a:prstGeom prst="rect">
            <a:avLst/>
          </a:prstGeom>
          <a:ln w="19811">
            <a:solidFill>
              <a:srgbClr val="CC9900"/>
            </a:solidFill>
          </a:ln>
        </p:spPr>
        <p:txBody>
          <a:bodyPr vert="horz" wrap="square" lIns="0" tIns="85725" rIns="0" bIns="0" rtlCol="0" anchor="t">
            <a:spAutoFit/>
          </a:bodyPr>
          <a:lstStyle/>
          <a:p>
            <a:pPr marL="166370">
              <a:spcBef>
                <a:spcPts val="675"/>
              </a:spcBef>
            </a:pPr>
            <a:r>
              <a:rPr sz="4000" spc="-135" dirty="0">
                <a:latin typeface="Times New Roman"/>
                <a:cs typeface="Times New Roman"/>
              </a:rPr>
              <a:t>Các </a:t>
            </a:r>
            <a:r>
              <a:rPr sz="4000" spc="-125" dirty="0">
                <a:latin typeface="Times New Roman"/>
                <a:cs typeface="Times New Roman"/>
              </a:rPr>
              <a:t>b</a:t>
            </a:r>
            <a:r>
              <a:rPr sz="4000" spc="-125" dirty="0">
                <a:latin typeface="Arial"/>
                <a:cs typeface="Arial"/>
              </a:rPr>
              <a:t>ướ</a:t>
            </a:r>
            <a:r>
              <a:rPr sz="4000" spc="-125" dirty="0">
                <a:latin typeface="Times New Roman"/>
                <a:cs typeface="Times New Roman"/>
              </a:rPr>
              <a:t>c </a:t>
            </a:r>
            <a:r>
              <a:rPr sz="4000" spc="-40" dirty="0">
                <a:latin typeface="Times New Roman"/>
                <a:cs typeface="Times New Roman"/>
              </a:rPr>
              <a:t>chính </a:t>
            </a:r>
            <a:r>
              <a:rPr sz="4000" spc="-105" dirty="0">
                <a:latin typeface="Times New Roman"/>
                <a:cs typeface="Times New Roman"/>
              </a:rPr>
              <a:t>c</a:t>
            </a:r>
            <a:r>
              <a:rPr sz="4000" spc="-105" dirty="0">
                <a:latin typeface="Arial"/>
                <a:cs typeface="Arial"/>
              </a:rPr>
              <a:t>ủ</a:t>
            </a:r>
            <a:r>
              <a:rPr sz="4000" spc="-105" dirty="0">
                <a:latin typeface="Times New Roman"/>
                <a:cs typeface="Times New Roman"/>
              </a:rPr>
              <a:t>a </a:t>
            </a:r>
            <a:r>
              <a:rPr sz="4000" spc="-70" dirty="0">
                <a:latin typeface="Times New Roman"/>
                <a:cs typeface="Times New Roman"/>
              </a:rPr>
              <a:t>RUP</a:t>
            </a:r>
            <a:r>
              <a:rPr sz="4000" spc="375" dirty="0">
                <a:latin typeface="Times New Roman"/>
                <a:cs typeface="Times New Roman"/>
              </a:rPr>
              <a:t> </a:t>
            </a:r>
            <a:r>
              <a:rPr sz="4000" spc="-155" dirty="0">
                <a:latin typeface="Times New Roman"/>
                <a:cs typeface="Times New Roman"/>
              </a:rPr>
              <a:t>(5)</a:t>
            </a:r>
            <a:endParaRPr sz="4000">
              <a:latin typeface="Times New Roman"/>
              <a:cs typeface="Times New Roman"/>
            </a:endParaRPr>
          </a:p>
        </p:txBody>
      </p:sp>
      <p:sp>
        <p:nvSpPr>
          <p:cNvPr id="3" name="object 3"/>
          <p:cNvSpPr txBox="1"/>
          <p:nvPr/>
        </p:nvSpPr>
        <p:spPr>
          <a:xfrm>
            <a:off x="2059940" y="1553082"/>
            <a:ext cx="7811770" cy="3056606"/>
          </a:xfrm>
          <a:prstGeom prst="rect">
            <a:avLst/>
          </a:prstGeom>
        </p:spPr>
        <p:txBody>
          <a:bodyPr vert="horz" wrap="square" lIns="0" tIns="85725" rIns="0" bIns="0" rtlCol="0">
            <a:spAutoFit/>
          </a:bodyPr>
          <a:lstStyle/>
          <a:p>
            <a:pPr marL="469900" indent="-457834">
              <a:spcBef>
                <a:spcPts val="675"/>
              </a:spcBef>
              <a:buClr>
                <a:srgbClr val="CC9900"/>
              </a:buClr>
              <a:buAutoNum type="arabicPeriod" startAt="9"/>
              <a:tabLst>
                <a:tab pos="469900" algn="l"/>
                <a:tab pos="470534" algn="l"/>
              </a:tabLst>
            </a:pPr>
            <a:r>
              <a:rPr sz="2400" b="1" dirty="0">
                <a:latin typeface="Arial"/>
                <a:cs typeface="Arial"/>
              </a:rPr>
              <a:t>Thiết </a:t>
            </a:r>
            <a:r>
              <a:rPr sz="2400" b="1" spc="-5" dirty="0">
                <a:latin typeface="Arial"/>
                <a:cs typeface="Arial"/>
              </a:rPr>
              <a:t>kế chi</a:t>
            </a:r>
            <a:r>
              <a:rPr sz="2400" b="1" spc="-35" dirty="0">
                <a:latin typeface="Arial"/>
                <a:cs typeface="Arial"/>
              </a:rPr>
              <a:t> </a:t>
            </a:r>
            <a:r>
              <a:rPr sz="2400" b="1" spc="-5" dirty="0">
                <a:latin typeface="Arial"/>
                <a:cs typeface="Arial"/>
              </a:rPr>
              <a:t>tiết</a:t>
            </a:r>
            <a:endParaRPr sz="2400">
              <a:latin typeface="Arial"/>
              <a:cs typeface="Arial"/>
            </a:endParaRPr>
          </a:p>
          <a:p>
            <a:pPr marL="683260" marR="552450" lvl="1" indent="-327025">
              <a:spcBef>
                <a:spcPts val="575"/>
              </a:spcBef>
              <a:buClr>
                <a:srgbClr val="3A812E"/>
              </a:buClr>
              <a:buSzPct val="60416"/>
              <a:buFont typeface="Wingdings"/>
              <a:buChar char=""/>
              <a:tabLst>
                <a:tab pos="683260" algn="l"/>
                <a:tab pos="683895" algn="l"/>
              </a:tabLst>
            </a:pPr>
            <a:r>
              <a:rPr sz="2400" spc="-5" dirty="0">
                <a:latin typeface="Arial"/>
                <a:cs typeface="Arial"/>
              </a:rPr>
              <a:t>Thiết </a:t>
            </a:r>
            <a:r>
              <a:rPr sz="2400" dirty="0">
                <a:latin typeface="Arial"/>
                <a:cs typeface="Arial"/>
              </a:rPr>
              <a:t>kế các </a:t>
            </a:r>
            <a:r>
              <a:rPr sz="2400" spc="-5" dirty="0">
                <a:latin typeface="Arial"/>
                <a:cs typeface="Arial"/>
              </a:rPr>
              <a:t>lớp, </a:t>
            </a:r>
            <a:r>
              <a:rPr sz="2400" dirty="0">
                <a:latin typeface="Arial"/>
                <a:cs typeface="Arial"/>
              </a:rPr>
              <a:t>các </a:t>
            </a:r>
            <a:r>
              <a:rPr sz="2400" spc="-5" dirty="0">
                <a:latin typeface="Arial"/>
                <a:cs typeface="Arial"/>
              </a:rPr>
              <a:t>liên </a:t>
            </a:r>
            <a:r>
              <a:rPr sz="2400" dirty="0">
                <a:latin typeface="Arial"/>
                <a:cs typeface="Arial"/>
              </a:rPr>
              <a:t>kết, các thuộc tính,</a:t>
            </a:r>
            <a:r>
              <a:rPr sz="2400" spc="-85" dirty="0">
                <a:latin typeface="Arial"/>
                <a:cs typeface="Arial"/>
              </a:rPr>
              <a:t> </a:t>
            </a:r>
            <a:r>
              <a:rPr sz="2400" dirty="0">
                <a:latin typeface="Arial"/>
                <a:cs typeface="Arial"/>
              </a:rPr>
              <a:t>các  </a:t>
            </a:r>
            <a:r>
              <a:rPr sz="2400" spc="-5" dirty="0">
                <a:latin typeface="Arial"/>
                <a:cs typeface="Arial"/>
              </a:rPr>
              <a:t>phương</a:t>
            </a:r>
            <a:r>
              <a:rPr sz="2400" spc="15" dirty="0">
                <a:latin typeface="Arial"/>
                <a:cs typeface="Arial"/>
              </a:rPr>
              <a:t> </a:t>
            </a:r>
            <a:r>
              <a:rPr sz="2400" dirty="0">
                <a:latin typeface="Arial"/>
                <a:cs typeface="Arial"/>
              </a:rPr>
              <a:t>thức</a:t>
            </a:r>
            <a:endParaRPr sz="2400">
              <a:latin typeface="Arial"/>
              <a:cs typeface="Arial"/>
            </a:endParaRPr>
          </a:p>
          <a:p>
            <a:pPr marL="683260" lvl="1" indent="-327025">
              <a:spcBef>
                <a:spcPts val="580"/>
              </a:spcBef>
              <a:buClr>
                <a:srgbClr val="3A812E"/>
              </a:buClr>
              <a:buSzPct val="60416"/>
              <a:buFont typeface="Wingdings"/>
              <a:buChar char=""/>
              <a:tabLst>
                <a:tab pos="683260" algn="l"/>
                <a:tab pos="683895" algn="l"/>
              </a:tabLst>
            </a:pPr>
            <a:r>
              <a:rPr sz="2400" spc="-5" dirty="0">
                <a:latin typeface="Arial"/>
                <a:cs typeface="Arial"/>
              </a:rPr>
              <a:t>Xác định </a:t>
            </a:r>
            <a:r>
              <a:rPr sz="2400" dirty="0">
                <a:latin typeface="Arial"/>
                <a:cs typeface="Arial"/>
              </a:rPr>
              <a:t>các </a:t>
            </a:r>
            <a:r>
              <a:rPr sz="2400" spc="-5" dirty="0">
                <a:latin typeface="Arial"/>
                <a:cs typeface="Arial"/>
              </a:rPr>
              <a:t>giải pháp </a:t>
            </a:r>
            <a:r>
              <a:rPr sz="2400" dirty="0">
                <a:latin typeface="Arial"/>
                <a:cs typeface="Arial"/>
              </a:rPr>
              <a:t>cài </a:t>
            </a:r>
            <a:r>
              <a:rPr sz="2400" spc="-5" dirty="0">
                <a:latin typeface="Arial"/>
                <a:cs typeface="Arial"/>
              </a:rPr>
              <a:t>đặt hệ</a:t>
            </a:r>
            <a:r>
              <a:rPr sz="2400" spc="20" dirty="0">
                <a:latin typeface="Arial"/>
                <a:cs typeface="Arial"/>
              </a:rPr>
              <a:t> </a:t>
            </a:r>
            <a:r>
              <a:rPr sz="2400" spc="-5" dirty="0">
                <a:latin typeface="Arial"/>
                <a:cs typeface="Arial"/>
              </a:rPr>
              <a:t>thống</a:t>
            </a:r>
            <a:endParaRPr sz="2400">
              <a:latin typeface="Arial"/>
              <a:cs typeface="Arial"/>
            </a:endParaRPr>
          </a:p>
          <a:p>
            <a:pPr marL="469900" indent="-457834">
              <a:spcBef>
                <a:spcPts val="575"/>
              </a:spcBef>
              <a:buClr>
                <a:srgbClr val="CC9900"/>
              </a:buClr>
              <a:buAutoNum type="arabicPeriod" startAt="9"/>
              <a:tabLst>
                <a:tab pos="470534" algn="l"/>
              </a:tabLst>
            </a:pPr>
            <a:r>
              <a:rPr sz="2400" b="1" spc="-5" dirty="0">
                <a:latin typeface="Arial"/>
                <a:cs typeface="Arial"/>
              </a:rPr>
              <a:t>Cài</a:t>
            </a:r>
            <a:r>
              <a:rPr sz="2400" b="1" dirty="0">
                <a:latin typeface="Arial"/>
                <a:cs typeface="Arial"/>
              </a:rPr>
              <a:t> đặt</a:t>
            </a:r>
            <a:endParaRPr sz="2400">
              <a:latin typeface="Arial"/>
              <a:cs typeface="Arial"/>
            </a:endParaRPr>
          </a:p>
          <a:p>
            <a:pPr marL="683260" lvl="1" indent="-327025">
              <a:spcBef>
                <a:spcPts val="575"/>
              </a:spcBef>
              <a:buClr>
                <a:srgbClr val="3A812E"/>
              </a:buClr>
              <a:buSzPct val="60416"/>
              <a:buFont typeface="Wingdings"/>
              <a:buChar char=""/>
              <a:tabLst>
                <a:tab pos="683260" algn="l"/>
                <a:tab pos="683895" algn="l"/>
              </a:tabLst>
            </a:pPr>
            <a:r>
              <a:rPr sz="2400" spc="-5" dirty="0">
                <a:latin typeface="Arial"/>
                <a:cs typeface="Arial"/>
              </a:rPr>
              <a:t>Lập </a:t>
            </a:r>
            <a:r>
              <a:rPr sz="2400" dirty="0">
                <a:latin typeface="Arial"/>
                <a:cs typeface="Arial"/>
              </a:rPr>
              <a:t>trình và </a:t>
            </a:r>
            <a:r>
              <a:rPr sz="2400" spc="-5" dirty="0">
                <a:latin typeface="Arial"/>
                <a:cs typeface="Arial"/>
              </a:rPr>
              <a:t>kiểm</a:t>
            </a:r>
            <a:r>
              <a:rPr sz="2400" spc="-20" dirty="0">
                <a:latin typeface="Arial"/>
                <a:cs typeface="Arial"/>
              </a:rPr>
              <a:t> </a:t>
            </a:r>
            <a:r>
              <a:rPr sz="2400" dirty="0">
                <a:latin typeface="Arial"/>
                <a:cs typeface="Arial"/>
              </a:rPr>
              <a:t>thử</a:t>
            </a:r>
            <a:endParaRPr sz="2400">
              <a:latin typeface="Arial"/>
              <a:cs typeface="Arial"/>
            </a:endParaRPr>
          </a:p>
          <a:p>
            <a:pPr marL="683260" lvl="1" indent="-327025">
              <a:spcBef>
                <a:spcPts val="580"/>
              </a:spcBef>
              <a:buClr>
                <a:srgbClr val="3A812E"/>
              </a:buClr>
              <a:buSzPct val="60416"/>
              <a:buFont typeface="Wingdings"/>
              <a:buChar char=""/>
              <a:tabLst>
                <a:tab pos="683260" algn="l"/>
                <a:tab pos="683895" algn="l"/>
              </a:tabLst>
            </a:pPr>
            <a:r>
              <a:rPr sz="2400" spc="-5" dirty="0">
                <a:latin typeface="Arial"/>
                <a:cs typeface="Arial"/>
              </a:rPr>
              <a:t>Hệ thống được nghiệm </a:t>
            </a:r>
            <a:r>
              <a:rPr sz="2400" dirty="0">
                <a:latin typeface="Arial"/>
                <a:cs typeface="Arial"/>
              </a:rPr>
              <a:t>thu </a:t>
            </a:r>
            <a:r>
              <a:rPr sz="2400" spc="-5" dirty="0">
                <a:latin typeface="Arial"/>
                <a:cs typeface="Arial"/>
              </a:rPr>
              <a:t>dựa theo </a:t>
            </a:r>
            <a:r>
              <a:rPr sz="2400" dirty="0">
                <a:latin typeface="Arial"/>
                <a:cs typeface="Arial"/>
              </a:rPr>
              <a:t>các ca sử</a:t>
            </a:r>
            <a:r>
              <a:rPr sz="2400" spc="-30" dirty="0">
                <a:latin typeface="Arial"/>
                <a:cs typeface="Arial"/>
              </a:rPr>
              <a:t> </a:t>
            </a:r>
            <a:r>
              <a:rPr sz="2400" spc="-5" dirty="0">
                <a:latin typeface="Arial"/>
                <a:cs typeface="Arial"/>
              </a:rPr>
              <a:t>dụng</a:t>
            </a:r>
            <a:endParaRPr sz="2400">
              <a:latin typeface="Arial"/>
              <a:cs typeface="Arial"/>
            </a:endParaRPr>
          </a:p>
        </p:txBody>
      </p:sp>
      <p:sp>
        <p:nvSpPr>
          <p:cNvPr id="8" name="object 8"/>
          <p:cNvSpPr txBox="1">
            <a:spLocks noGrp="1"/>
          </p:cNvSpPr>
          <p:nvPr>
            <p:ph type="sldNum" sz="quarter" idx="4294967295"/>
          </p:nvPr>
        </p:nvSpPr>
        <p:spPr>
          <a:xfrm>
            <a:off x="9938825" y="6352852"/>
            <a:ext cx="576775"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53</a:t>
            </a:fld>
            <a:endParaRPr spc="-40" dirty="0"/>
          </a:p>
        </p:txBody>
      </p:sp>
    </p:spTree>
    <p:extLst>
      <p:ext uri="{BB962C8B-B14F-4D97-AF65-F5344CB8AC3E}">
        <p14:creationId xmlns:p14="http://schemas.microsoft.com/office/powerpoint/2010/main" val="301209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Mô</a:t>
            </a:r>
            <a:r>
              <a:rPr lang="en-US" sz="4200" spc="125" dirty="0" smtClean="0">
                <a:latin typeface="Times New Roman"/>
                <a:cs typeface="Times New Roman"/>
              </a:rPr>
              <a:t> </a:t>
            </a:r>
            <a:r>
              <a:rPr lang="en-US" sz="4200" spc="125" dirty="0" err="1" smtClean="0">
                <a:latin typeface="Times New Roman"/>
                <a:cs typeface="Times New Roman"/>
              </a:rPr>
              <a:t>hình</a:t>
            </a:r>
            <a:r>
              <a:rPr lang="en-US" sz="4200" spc="125" dirty="0" smtClean="0">
                <a:latin typeface="Times New Roman"/>
                <a:cs typeface="Times New Roman"/>
              </a:rPr>
              <a:t> </a:t>
            </a:r>
            <a:r>
              <a:rPr lang="en-US" sz="4200" spc="125" dirty="0" err="1" smtClean="0">
                <a:latin typeface="Times New Roman"/>
                <a:cs typeface="Times New Roman"/>
              </a:rPr>
              <a:t>trên</a:t>
            </a:r>
            <a:r>
              <a:rPr lang="en-US" sz="4200" spc="125" dirty="0" smtClean="0">
                <a:latin typeface="Times New Roman"/>
                <a:cs typeface="Times New Roman"/>
              </a:rPr>
              <a:t> </a:t>
            </a:r>
            <a:r>
              <a:rPr lang="en-US" sz="4200" spc="125" dirty="0" err="1" smtClean="0">
                <a:latin typeface="Times New Roman"/>
                <a:cs typeface="Times New Roman"/>
              </a:rPr>
              <a:t>lý</a:t>
            </a:r>
            <a:r>
              <a:rPr lang="en-US" sz="4200" spc="125" dirty="0" smtClean="0">
                <a:latin typeface="Times New Roman"/>
                <a:cs typeface="Times New Roman"/>
              </a:rPr>
              <a:t> </a:t>
            </a:r>
            <a:r>
              <a:rPr lang="en-US" sz="4200" spc="125" dirty="0" err="1" smtClean="0">
                <a:latin typeface="Times New Roman"/>
                <a:cs typeface="Times New Roman"/>
              </a:rPr>
              <a:t>thuyết</a:t>
            </a:r>
            <a:endParaRPr sz="4200" dirty="0">
              <a:latin typeface="Times New Roman"/>
              <a:cs typeface="Times New Roman"/>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6</a:t>
            </a:fld>
            <a:endParaRPr spc="-40" dirty="0"/>
          </a:p>
        </p:txBody>
      </p:sp>
      <p:pic>
        <p:nvPicPr>
          <p:cNvPr id="5" name="Picture 4"/>
          <p:cNvPicPr>
            <a:picLocks noChangeAspect="1"/>
          </p:cNvPicPr>
          <p:nvPr/>
        </p:nvPicPr>
        <p:blipFill>
          <a:blip r:embed="rId2"/>
          <a:stretch>
            <a:fillRect/>
          </a:stretch>
        </p:blipFill>
        <p:spPr>
          <a:xfrm>
            <a:off x="1012699" y="1066800"/>
            <a:ext cx="9144761" cy="2778795"/>
          </a:xfrm>
          <a:prstGeom prst="rect">
            <a:avLst/>
          </a:prstGeom>
        </p:spPr>
      </p:pic>
      <p:pic>
        <p:nvPicPr>
          <p:cNvPr id="6" name="Picture 5"/>
          <p:cNvPicPr>
            <a:picLocks noChangeAspect="1"/>
          </p:cNvPicPr>
          <p:nvPr/>
        </p:nvPicPr>
        <p:blipFill>
          <a:blip r:embed="rId3"/>
          <a:stretch>
            <a:fillRect/>
          </a:stretch>
        </p:blipFill>
        <p:spPr>
          <a:xfrm>
            <a:off x="1026147" y="4191000"/>
            <a:ext cx="9131314" cy="1962243"/>
          </a:xfrm>
          <a:prstGeom prst="rect">
            <a:avLst/>
          </a:prstGeom>
        </p:spPr>
      </p:pic>
    </p:spTree>
    <p:extLst>
      <p:ext uri="{BB962C8B-B14F-4D97-AF65-F5344CB8AC3E}">
        <p14:creationId xmlns:p14="http://schemas.microsoft.com/office/powerpoint/2010/main" val="1794475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Mô</a:t>
            </a:r>
            <a:r>
              <a:rPr lang="en-US" sz="4200" spc="125" dirty="0" smtClean="0">
                <a:latin typeface="Times New Roman"/>
                <a:cs typeface="Times New Roman"/>
              </a:rPr>
              <a:t> </a:t>
            </a:r>
            <a:r>
              <a:rPr lang="en-US" sz="4200" spc="125" dirty="0" err="1" smtClean="0">
                <a:latin typeface="Times New Roman"/>
                <a:cs typeface="Times New Roman"/>
              </a:rPr>
              <a:t>hình</a:t>
            </a:r>
            <a:r>
              <a:rPr lang="en-US" sz="4200" spc="125" dirty="0" smtClean="0">
                <a:latin typeface="Times New Roman"/>
                <a:cs typeface="Times New Roman"/>
              </a:rPr>
              <a:t> </a:t>
            </a:r>
            <a:r>
              <a:rPr lang="en-US" sz="4200" spc="125" dirty="0" err="1" smtClean="0">
                <a:latin typeface="Times New Roman"/>
                <a:cs typeface="Times New Roman"/>
              </a:rPr>
              <a:t>trên</a:t>
            </a:r>
            <a:r>
              <a:rPr lang="en-US" sz="4200" spc="125" dirty="0" smtClean="0">
                <a:latin typeface="Times New Roman"/>
                <a:cs typeface="Times New Roman"/>
              </a:rPr>
              <a:t> </a:t>
            </a:r>
            <a:r>
              <a:rPr lang="en-US" sz="4200" spc="125" dirty="0" err="1" smtClean="0">
                <a:latin typeface="Times New Roman"/>
                <a:cs typeface="Times New Roman"/>
              </a:rPr>
              <a:t>lý</a:t>
            </a:r>
            <a:r>
              <a:rPr lang="en-US" sz="4200" spc="125" dirty="0" smtClean="0">
                <a:latin typeface="Times New Roman"/>
                <a:cs typeface="Times New Roman"/>
              </a:rPr>
              <a:t> </a:t>
            </a:r>
            <a:r>
              <a:rPr lang="en-US" sz="4200" spc="125" dirty="0" err="1" smtClean="0">
                <a:latin typeface="Times New Roman"/>
                <a:cs typeface="Times New Roman"/>
              </a:rPr>
              <a:t>thuyết</a:t>
            </a:r>
            <a:endParaRPr sz="4200" dirty="0">
              <a:latin typeface="Times New Roman"/>
              <a:cs typeface="Times New Roman"/>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7</a:t>
            </a:fld>
            <a:endParaRPr spc="-40" dirty="0"/>
          </a:p>
        </p:txBody>
      </p:sp>
      <p:pic>
        <p:nvPicPr>
          <p:cNvPr id="3" name="Picture 2"/>
          <p:cNvPicPr>
            <a:picLocks noChangeAspect="1"/>
          </p:cNvPicPr>
          <p:nvPr/>
        </p:nvPicPr>
        <p:blipFill>
          <a:blip r:embed="rId2"/>
          <a:stretch>
            <a:fillRect/>
          </a:stretch>
        </p:blipFill>
        <p:spPr>
          <a:xfrm>
            <a:off x="1506071" y="944282"/>
            <a:ext cx="8310563" cy="2179427"/>
          </a:xfrm>
          <a:prstGeom prst="rect">
            <a:avLst/>
          </a:prstGeom>
        </p:spPr>
      </p:pic>
      <p:pic>
        <p:nvPicPr>
          <p:cNvPr id="4" name="Picture 3"/>
          <p:cNvPicPr>
            <a:picLocks noChangeAspect="1"/>
          </p:cNvPicPr>
          <p:nvPr/>
        </p:nvPicPr>
        <p:blipFill>
          <a:blip r:embed="rId3"/>
          <a:stretch>
            <a:fillRect/>
          </a:stretch>
        </p:blipFill>
        <p:spPr>
          <a:xfrm>
            <a:off x="1479177" y="3352800"/>
            <a:ext cx="7844117" cy="3381851"/>
          </a:xfrm>
          <a:prstGeom prst="rect">
            <a:avLst/>
          </a:prstGeom>
        </p:spPr>
      </p:pic>
    </p:spTree>
    <p:extLst>
      <p:ext uri="{BB962C8B-B14F-4D97-AF65-F5344CB8AC3E}">
        <p14:creationId xmlns:p14="http://schemas.microsoft.com/office/powerpoint/2010/main" val="3020699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Mô</a:t>
            </a:r>
            <a:r>
              <a:rPr lang="en-US" sz="4200" spc="125" dirty="0" smtClean="0">
                <a:latin typeface="Times New Roman"/>
                <a:cs typeface="Times New Roman"/>
              </a:rPr>
              <a:t> </a:t>
            </a:r>
            <a:r>
              <a:rPr lang="en-US" sz="4200" spc="125" dirty="0" err="1" smtClean="0">
                <a:latin typeface="Times New Roman"/>
                <a:cs typeface="Times New Roman"/>
              </a:rPr>
              <a:t>hình</a:t>
            </a:r>
            <a:r>
              <a:rPr lang="en-US" sz="4200" spc="125" dirty="0" smtClean="0">
                <a:latin typeface="Times New Roman"/>
                <a:cs typeface="Times New Roman"/>
              </a:rPr>
              <a:t> </a:t>
            </a:r>
            <a:r>
              <a:rPr lang="en-US" sz="4200" spc="125" dirty="0" err="1" smtClean="0">
                <a:latin typeface="Times New Roman"/>
                <a:cs typeface="Times New Roman"/>
              </a:rPr>
              <a:t>trên</a:t>
            </a:r>
            <a:r>
              <a:rPr lang="en-US" sz="4200" spc="125" dirty="0" smtClean="0">
                <a:latin typeface="Times New Roman"/>
                <a:cs typeface="Times New Roman"/>
              </a:rPr>
              <a:t> </a:t>
            </a:r>
            <a:r>
              <a:rPr lang="en-US" sz="4200" spc="125" dirty="0" err="1" smtClean="0">
                <a:latin typeface="Times New Roman"/>
                <a:cs typeface="Times New Roman"/>
              </a:rPr>
              <a:t>lý</a:t>
            </a:r>
            <a:r>
              <a:rPr lang="en-US" sz="4200" spc="125" dirty="0" smtClean="0">
                <a:latin typeface="Times New Roman"/>
                <a:cs typeface="Times New Roman"/>
              </a:rPr>
              <a:t> </a:t>
            </a:r>
            <a:r>
              <a:rPr lang="en-US" sz="4200" spc="125" dirty="0" err="1" smtClean="0">
                <a:latin typeface="Times New Roman"/>
                <a:cs typeface="Times New Roman"/>
              </a:rPr>
              <a:t>thuyết</a:t>
            </a:r>
            <a:endParaRPr sz="4200" dirty="0">
              <a:latin typeface="Times New Roman"/>
              <a:cs typeface="Times New Roman"/>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8</a:t>
            </a:fld>
            <a:endParaRPr spc="-40" dirty="0"/>
          </a:p>
        </p:txBody>
      </p:sp>
      <p:pic>
        <p:nvPicPr>
          <p:cNvPr id="5" name="Picture 4"/>
          <p:cNvPicPr>
            <a:picLocks noChangeAspect="1"/>
          </p:cNvPicPr>
          <p:nvPr/>
        </p:nvPicPr>
        <p:blipFill>
          <a:blip r:embed="rId2"/>
          <a:stretch>
            <a:fillRect/>
          </a:stretch>
        </p:blipFill>
        <p:spPr>
          <a:xfrm>
            <a:off x="1700012" y="1321608"/>
            <a:ext cx="8470895" cy="4757738"/>
          </a:xfrm>
          <a:prstGeom prst="rect">
            <a:avLst/>
          </a:prstGeom>
        </p:spPr>
      </p:pic>
    </p:spTree>
    <p:extLst>
      <p:ext uri="{BB962C8B-B14F-4D97-AF65-F5344CB8AC3E}">
        <p14:creationId xmlns:p14="http://schemas.microsoft.com/office/powerpoint/2010/main" val="1836998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Mô</a:t>
            </a:r>
            <a:r>
              <a:rPr lang="en-US" sz="4200" spc="125" dirty="0" smtClean="0">
                <a:latin typeface="Times New Roman"/>
                <a:cs typeface="Times New Roman"/>
              </a:rPr>
              <a:t> </a:t>
            </a:r>
            <a:r>
              <a:rPr lang="en-US" sz="4200" spc="125" dirty="0" err="1" smtClean="0">
                <a:latin typeface="Times New Roman"/>
                <a:cs typeface="Times New Roman"/>
              </a:rPr>
              <a:t>hình</a:t>
            </a:r>
            <a:r>
              <a:rPr lang="en-US" sz="4200" spc="125" dirty="0" smtClean="0">
                <a:latin typeface="Times New Roman"/>
                <a:cs typeface="Times New Roman"/>
              </a:rPr>
              <a:t> </a:t>
            </a:r>
            <a:r>
              <a:rPr lang="en-US" sz="4200" spc="125" dirty="0" err="1" smtClean="0">
                <a:latin typeface="Times New Roman"/>
                <a:cs typeface="Times New Roman"/>
              </a:rPr>
              <a:t>trên</a:t>
            </a:r>
            <a:r>
              <a:rPr lang="en-US" sz="4200" spc="125" dirty="0" smtClean="0">
                <a:latin typeface="Times New Roman"/>
                <a:cs typeface="Times New Roman"/>
              </a:rPr>
              <a:t> </a:t>
            </a:r>
            <a:r>
              <a:rPr lang="en-US" sz="4200" spc="125" dirty="0" err="1" smtClean="0">
                <a:latin typeface="Times New Roman"/>
                <a:cs typeface="Times New Roman"/>
              </a:rPr>
              <a:t>lý</a:t>
            </a:r>
            <a:r>
              <a:rPr lang="en-US" sz="4200" spc="125" dirty="0" smtClean="0">
                <a:latin typeface="Times New Roman"/>
                <a:cs typeface="Times New Roman"/>
              </a:rPr>
              <a:t> </a:t>
            </a:r>
            <a:r>
              <a:rPr lang="en-US" sz="4200" spc="125" dirty="0" err="1" smtClean="0">
                <a:latin typeface="Times New Roman"/>
                <a:cs typeface="Times New Roman"/>
              </a:rPr>
              <a:t>thuyết</a:t>
            </a:r>
            <a:endParaRPr sz="4200" dirty="0">
              <a:latin typeface="Times New Roman"/>
              <a:cs typeface="Times New Roman"/>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9</a:t>
            </a:fld>
            <a:endParaRPr spc="-40" dirty="0"/>
          </a:p>
        </p:txBody>
      </p:sp>
      <p:pic>
        <p:nvPicPr>
          <p:cNvPr id="3" name="Picture 2"/>
          <p:cNvPicPr>
            <a:picLocks noChangeAspect="1"/>
          </p:cNvPicPr>
          <p:nvPr/>
        </p:nvPicPr>
        <p:blipFill>
          <a:blip r:embed="rId2"/>
          <a:stretch>
            <a:fillRect/>
          </a:stretch>
        </p:blipFill>
        <p:spPr>
          <a:xfrm>
            <a:off x="2133600" y="1296866"/>
            <a:ext cx="7548563" cy="5141878"/>
          </a:xfrm>
          <a:prstGeom prst="rect">
            <a:avLst/>
          </a:prstGeom>
        </p:spPr>
      </p:pic>
    </p:spTree>
    <p:extLst>
      <p:ext uri="{BB962C8B-B14F-4D97-AF65-F5344CB8AC3E}">
        <p14:creationId xmlns:p14="http://schemas.microsoft.com/office/powerpoint/2010/main" val="1315692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Custom 1">
      <a:majorFont>
        <a:latin typeface="Tahoma"/>
        <a:ea typeface=""/>
        <a:cs typeface=""/>
      </a:majorFont>
      <a:minorFont>
        <a:latin typeface="Times New Roman"/>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4112</TotalTime>
  <Words>3840</Words>
  <Application>Microsoft Office PowerPoint</Application>
  <PresentationFormat>Widescreen</PresentationFormat>
  <Paragraphs>444</Paragraphs>
  <Slides>53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Symbol</vt:lpstr>
      <vt:lpstr>Tahoma</vt:lpstr>
      <vt:lpstr>Times New Roman</vt:lpstr>
      <vt:lpstr>Verdana</vt:lpstr>
      <vt:lpstr>Wingdings</vt:lpstr>
      <vt:lpstr>Wingdings 3</vt:lpstr>
      <vt:lpstr>Wisp</vt:lpstr>
      <vt:lpstr> PHÂN TÍCH VÀ THIẾT KẾ  HỆ THỐNG THÔNG TIN</vt:lpstr>
      <vt:lpstr>Giới thiệu chung về học phần</vt:lpstr>
      <vt:lpstr>Giới thiệu về quy trình phát triển phần mềm</vt:lpstr>
      <vt:lpstr>Định nghĩa quy trình PTPM</vt:lpstr>
      <vt:lpstr>Mô hình trên lý thuyết</vt:lpstr>
      <vt:lpstr>Mô hình trên lý thuyết</vt:lpstr>
      <vt:lpstr>Mô hình trên lý thuyết</vt:lpstr>
      <vt:lpstr>Mô hình trên lý thuyết</vt:lpstr>
      <vt:lpstr>Mô hình trên lý thuyết</vt:lpstr>
      <vt:lpstr>Thực tế thì…..</vt:lpstr>
      <vt:lpstr>Thực tế thì…..</vt:lpstr>
      <vt:lpstr>Câu hỏi</vt:lpstr>
      <vt:lpstr>Các yếu tố để lựa chọn Quy trình PTPM</vt:lpstr>
      <vt:lpstr>Các hoạt động cơ bản của Quy trình PTPM</vt:lpstr>
      <vt:lpstr>Một số quy trình PTPM thông dụng</vt:lpstr>
      <vt:lpstr>Mô hình thác nước (Waterfall model)</vt:lpstr>
      <vt:lpstr>Mô hình thác nước (Waterfall model)</vt:lpstr>
      <vt:lpstr>Câu hỏi</vt:lpstr>
      <vt:lpstr>Mô hình thác nước (Waterfall model)</vt:lpstr>
      <vt:lpstr>Mô hình thác nước (Waterfall model)</vt:lpstr>
      <vt:lpstr>Mô hình nguyên mẫu (Prototyping model)</vt:lpstr>
      <vt:lpstr>Mô hình nguyên mẫu (Prototyping model)</vt:lpstr>
      <vt:lpstr>Câu hỏi</vt:lpstr>
      <vt:lpstr>Mô hình nguyên mẫu (Prototyping model)</vt:lpstr>
      <vt:lpstr>Mô hình nguyên mẫu (Prototyping model)</vt:lpstr>
      <vt:lpstr>Mô hình xoắn ốc (Spiral model)</vt:lpstr>
      <vt:lpstr>Mô hình xoắn ốc (Spiral model)</vt:lpstr>
      <vt:lpstr>Câu hỏi</vt:lpstr>
      <vt:lpstr>Mô hình xoắn ốc (Spiral model)</vt:lpstr>
      <vt:lpstr>Mô hình xoắn ốc (Spiral model)</vt:lpstr>
      <vt:lpstr>Mô hình nhanh lẹ (Agile model)</vt:lpstr>
      <vt:lpstr>Mô hình nhanh lẹ (Agile model)</vt:lpstr>
      <vt:lpstr>Câu hỏi</vt:lpstr>
      <vt:lpstr>Mô hình nhanh lẹ (Agile model)</vt:lpstr>
      <vt:lpstr>Mô hình nhanh lẹ (Agile model)</vt:lpstr>
      <vt:lpstr>Mô hình hợp nhất (Unified model)</vt:lpstr>
      <vt:lpstr>Mô hình hợp nhất (Unified model)</vt:lpstr>
      <vt:lpstr>Mô hình hợp nhất (Unified model)</vt:lpstr>
      <vt:lpstr>Mô hình hợp nhất và UML</vt:lpstr>
      <vt:lpstr>Mô hình hợp nhất và UML</vt:lpstr>
      <vt:lpstr>Quy trình RUP</vt:lpstr>
      <vt:lpstr>Các nguyên tắc cơ bản (1)</vt:lpstr>
      <vt:lpstr>Các nguyên tắc cơ bản (2)</vt:lpstr>
      <vt:lpstr>PowerPoint Presentation</vt:lpstr>
      <vt:lpstr>PowerPoint Presentation</vt:lpstr>
      <vt:lpstr>PowerPoint Presentation</vt:lpstr>
      <vt:lpstr>PowerPoint Presentation</vt:lpstr>
      <vt:lpstr>PowerPoint Presentation</vt:lpstr>
      <vt:lpstr>Các bước chính của RUP (1)</vt:lpstr>
      <vt:lpstr>Các bước chính của RUP (2)</vt:lpstr>
      <vt:lpstr>Các bước chính của RUP (3)</vt:lpstr>
      <vt:lpstr>Các bước chính của RUP (4)</vt:lpstr>
      <vt:lpstr>Các bước chính của RUP (5)</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GIỚI THIỆU NGÔN NGỮ C</dc:title>
  <dc:creator>Tran Minh Thai</dc:creator>
  <cp:lastModifiedBy>Phong</cp:lastModifiedBy>
  <cp:revision>363</cp:revision>
  <dcterms:created xsi:type="dcterms:W3CDTF">2008-10-24T06:33:14Z</dcterms:created>
  <dcterms:modified xsi:type="dcterms:W3CDTF">2021-09-20T09:02:44Z</dcterms:modified>
</cp:coreProperties>
</file>