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8" r:id="rId3"/>
    <p:sldId id="305" r:id="rId4"/>
    <p:sldId id="304" r:id="rId5"/>
    <p:sldId id="258" r:id="rId6"/>
    <p:sldId id="295" r:id="rId7"/>
    <p:sldId id="265" r:id="rId8"/>
    <p:sldId id="287" r:id="rId9"/>
    <p:sldId id="259" r:id="rId10"/>
    <p:sldId id="275" r:id="rId11"/>
    <p:sldId id="296" r:id="rId12"/>
    <p:sldId id="297" r:id="rId13"/>
    <p:sldId id="298" r:id="rId14"/>
    <p:sldId id="260" r:id="rId15"/>
    <p:sldId id="261" r:id="rId16"/>
    <p:sldId id="262" r:id="rId17"/>
    <p:sldId id="263" r:id="rId18"/>
    <p:sldId id="266" r:id="rId19"/>
    <p:sldId id="299" r:id="rId20"/>
    <p:sldId id="306" r:id="rId21"/>
    <p:sldId id="300" r:id="rId22"/>
    <p:sldId id="301" r:id="rId23"/>
    <p:sldId id="302" r:id="rId24"/>
    <p:sldId id="294" r:id="rId25"/>
    <p:sldId id="291" r:id="rId26"/>
    <p:sldId id="272" r:id="rId27"/>
    <p:sldId id="273" r:id="rId28"/>
    <p:sldId id="307" r:id="rId29"/>
    <p:sldId id="27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28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FDD"/>
    <a:srgbClr val="8AD0E6"/>
    <a:srgbClr val="FFFFCC"/>
    <a:srgbClr val="FF9966"/>
    <a:srgbClr val="76B5FA"/>
    <a:srgbClr val="6AAFFA"/>
    <a:srgbClr val="3D97F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3396" autoAdjust="0"/>
  </p:normalViewPr>
  <p:slideViewPr>
    <p:cSldViewPr snapToGrid="0">
      <p:cViewPr varScale="1">
        <p:scale>
          <a:sx n="64" d="100"/>
          <a:sy n="64" d="100"/>
        </p:scale>
        <p:origin x="1668" y="90"/>
      </p:cViewPr>
      <p:guideLst>
        <p:guide orient="horz" pos="93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B83DB-D7FC-1304-3A51-37369A7D9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48D8D-1909-C3BC-380C-900DAD67F0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D6D0542-3606-4205-A904-13C42461555E}" type="datetimeFigureOut">
              <a:rPr lang="en-US"/>
              <a:pPr>
                <a:defRPr/>
              </a:pPr>
              <a:t>16/12/2022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9FC02-90D0-F3EE-60C5-08F6F2A45B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9E9AF-E70B-B8A5-F938-F7A2040AD8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54B61E-4EBB-4C1C-8BAF-9CF12C2E4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BF51A96-6AD4-5029-E625-1A2A8461FF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8B55C5-E8B1-2065-2432-B1D2986600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fld id="{28AC578F-F95F-4D67-AFD0-344868367A6B}" type="datetimeFigureOut">
              <a:rPr lang="en-US"/>
              <a:pPr>
                <a:defRPr/>
              </a:pPr>
              <a:t>16/12/2022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2AC8215-58B7-4F43-250E-42F24DFB38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510C1ED-B34C-0C6D-4688-631317CD97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9DEF5CC-3989-8D4B-EC91-9F0B1BEC24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7AFCE8C2-9DDE-2181-241E-19ABD065A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B92901-DCE6-4E2F-8C09-D31F5C173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10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4461DF8-D10F-A4E7-CB08-B25ECC815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E2440A-C348-40BD-BF3B-33BAEC59C1F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A96E1F50-C93D-56A5-7B2F-288A7416C0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492567-8384-486D-891C-488FD32D54B0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2682E8A-C211-19E6-F65C-64037A0F4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39B0770-9D70-5D86-8655-5E31F0BBC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4444A32-EAA8-0A38-054D-35D68AE4A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6AB09F9-20A6-4CAC-2CB6-1AD76728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FDE97B5-A193-7FF5-DD5F-281999E41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B7C19-25CD-418A-BE86-4E984CA5B7D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976F46D-A83E-3232-96A5-0380FCFCF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9D5FC-6EE0-4A15-A26A-F95544E8736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B52C159C-802D-585D-AFA8-747824F28A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DEA873-AE48-41A7-A8A8-72F94A2DE047}" type="slidenum">
              <a:rPr lang="en-US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B374D7F-36F0-D58E-293C-C18F31390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D94FAEC-B7A8-A7F0-A690-1263AEB8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FB077FF-E987-07D2-D76F-48BA7AC66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6AC08F-B8FD-4A66-9D94-223A829BEF4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AB0C6A13-A500-1F30-3AFF-AA213DC7D3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DEE923-6930-407C-8309-6330EAACCEE9}" type="slidenum">
              <a:rPr lang="en-US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42CF4FF-2964-C41B-0A51-CF42A49D8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CF2A6ECF-DCCD-08F8-1C13-29A8A6AD7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018F185-B10B-F9FE-8362-85B19168E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A262C-601B-4183-9EC1-9A18D3E4003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45C0309D-8128-FB75-617A-FEBE97F369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07556B-6620-427E-9316-1D51DD51069E}" type="slidenum">
              <a:rPr lang="en-US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276A9EB-EDAF-2CC3-00E6-D7BC4C15B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5E9A084-3ACD-CBDC-B28A-A5E8DE57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4126384-98DC-16CC-008A-CE385231D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64DEE-AF9D-46D9-AE6C-CB747D765A0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06CC0C04-CB84-3223-B69D-45BF99C0E6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A794A5-E63D-4103-9C97-BCDAEE485BF5}" type="slidenum">
              <a:rPr lang="en-US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7390556-9BEB-8610-11B1-916C30E4E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048B045-1586-B2F7-1C47-535AD62C8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28181E4-D11F-A16B-BD15-EF644C4EC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C19332-E1CD-4DA0-918E-29833B021AA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87C213FF-9683-0693-93B3-7D0514216D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46A9B0-200A-4F5F-8DF1-D8751C5C11E3}" type="slidenum">
              <a:rPr lang="en-US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721C39B-593E-B719-BB46-67B313AB0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837761E-F26C-94D1-8110-A4563CFFE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58A7F90-58E2-4D6F-6AD9-3A2C717E7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2EE709-10BD-4A25-A732-1D308C1FE01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0963" name="Slide Image Placeholder 1">
            <a:extLst>
              <a:ext uri="{FF2B5EF4-FFF2-40B4-BE49-F238E27FC236}">
                <a16:creationId xmlns:a16="http://schemas.microsoft.com/office/drawing/2014/main" id="{27B1D57C-F974-8118-B345-E055852BE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>
            <a:extLst>
              <a:ext uri="{FF2B5EF4-FFF2-40B4-BE49-F238E27FC236}">
                <a16:creationId xmlns:a16="http://schemas.microsoft.com/office/drawing/2014/main" id="{EBB82DC0-C991-9219-0E1A-80BA81BA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65" name="Slide Number Placeholder 3">
            <a:extLst>
              <a:ext uri="{FF2B5EF4-FFF2-40B4-BE49-F238E27FC236}">
                <a16:creationId xmlns:a16="http://schemas.microsoft.com/office/drawing/2014/main" id="{F7D8BDFE-1D65-351C-FC5A-3B4FDAA1588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77D40E-8E65-4DCE-920C-FC6003F8757B}" type="slidenum">
              <a:rPr lang="en-US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0A1E9DD-3BBA-73BC-90E7-78E0CDBA1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D1B957-DAF2-4CC2-9AF8-D054A336751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3011" name="Slide Image Placeholder 1">
            <a:extLst>
              <a:ext uri="{FF2B5EF4-FFF2-40B4-BE49-F238E27FC236}">
                <a16:creationId xmlns:a16="http://schemas.microsoft.com/office/drawing/2014/main" id="{74741981-3337-734F-17A1-0B369FCE0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>
            <a:extLst>
              <a:ext uri="{FF2B5EF4-FFF2-40B4-BE49-F238E27FC236}">
                <a16:creationId xmlns:a16="http://schemas.microsoft.com/office/drawing/2014/main" id="{58D944BB-95E5-C825-875D-831F30FD9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013" name="Slide Number Placeholder 3">
            <a:extLst>
              <a:ext uri="{FF2B5EF4-FFF2-40B4-BE49-F238E27FC236}">
                <a16:creationId xmlns:a16="http://schemas.microsoft.com/office/drawing/2014/main" id="{9227CCA5-DBED-C7CB-9CDD-B4117B785AD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C918EE-9974-4FA0-86F4-7ED371309841}" type="slidenum">
              <a:rPr lang="en-US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DF38206-6AD3-DDC7-CD37-FAF81F90B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5E514-36FB-48C9-A2EC-BEB416784CD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5059" name="Slide Image Placeholder 1">
            <a:extLst>
              <a:ext uri="{FF2B5EF4-FFF2-40B4-BE49-F238E27FC236}">
                <a16:creationId xmlns:a16="http://schemas.microsoft.com/office/drawing/2014/main" id="{31E042B0-8753-262A-448A-2C748C8D2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>
            <a:extLst>
              <a:ext uri="{FF2B5EF4-FFF2-40B4-BE49-F238E27FC236}">
                <a16:creationId xmlns:a16="http://schemas.microsoft.com/office/drawing/2014/main" id="{70AA6229-4950-2572-13AC-335E6302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1D5662C5-E2E4-9BD0-BF5C-EBED659DD70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E3FF83-F6AC-4580-9D04-EA9C021FFF4A}" type="slidenum">
              <a:rPr lang="en-US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D2C63A0-F99A-29A6-D5DF-BCB69FECC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C22F6-897A-49E7-9C4B-249B491C7DC5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Slide Image Placeholder 1">
            <a:extLst>
              <a:ext uri="{FF2B5EF4-FFF2-40B4-BE49-F238E27FC236}">
                <a16:creationId xmlns:a16="http://schemas.microsoft.com/office/drawing/2014/main" id="{D9CEDCCF-8940-63C7-2891-8AD823C02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2">
            <a:extLst>
              <a:ext uri="{FF2B5EF4-FFF2-40B4-BE49-F238E27FC236}">
                <a16:creationId xmlns:a16="http://schemas.microsoft.com/office/drawing/2014/main" id="{4A462B14-F8F1-6E80-5FA4-B0A8FB88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B480110E-EAB6-E3CD-BE4F-E6185911499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C6502E-813E-4CD8-A2C3-1C17F1F91CEC}" type="slidenum">
              <a:rPr lang="en-US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8665EA4-15F2-CB2F-3BB9-FAD07CEB4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5D7DD-5479-49FE-ADF5-B13162B8D05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232AE6C5-0B85-906E-A211-F18D4EE9CA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CE88A8-E025-4EE5-A37D-4F87B9D33E20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8F301C3-2C60-0BAC-6229-51A4EE2EA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4DFBE7F8-1AD3-6523-5E13-F925A4AB5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84A3B46-96C0-21C9-FBC1-68B29D787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D16824-D49C-4C42-A911-CB679A89480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56733171-08D1-D877-26D6-90BECE4931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AAD9CC-D11E-4408-A8CC-EA166212D7A8}" type="slidenum">
              <a:rPr lang="en-US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2396F62-73C8-4C96-18D1-5185A28D5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C62A219-1390-2BEE-6392-2E5BF5CA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F71B3D6-81C4-B708-F702-A04E4B149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01E833-C92A-4992-90AC-F765CEC89F42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E9C270D0-E89C-CAB9-BF5A-AEEBE2A356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719170-4CD1-4ADF-9810-7E6239AF4034}" type="slidenum">
              <a:rPr lang="en-US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CCBD1E0-961A-99A2-D7A3-A504D55FE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7594E29-D791-BDA2-7397-86A35AABF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B560495-029D-78AB-FF7C-EE356E612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29F8FE-654C-4721-82C7-1A17C8F1917E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7F7CDD49-2437-1084-162E-598287029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198A4A-0632-47B3-A43E-25C07017D812}" type="slidenum">
              <a:rPr lang="en-US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5D3EDF64-8CBF-EC6B-7638-D77066C40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C21F76C4-35C0-A8B1-2BC9-B8D5AD67B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880C86D-9756-59DD-D8CF-6F2C92A28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5E3F1-B87F-451C-AEB6-4197A044489D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3EF7C263-E039-45E8-FE9F-0FDCD0FFF7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D7EC42-002F-4989-9C32-64B87C46B795}" type="slidenum">
              <a:rPr lang="en-US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77A68F7-7BDC-7AD6-C76F-2B07EABA2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F26F1E62-3E74-4D7B-16BD-EAB7E1B88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5C07DE1-2CD4-CBC5-A57A-EE64970D4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D86E2-2F1D-4484-B31D-B9E79DFFDC45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2EA35346-96F0-D845-6A61-8717097BD5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7B72BC-9684-4014-9AD0-EFD46819288A}" type="slidenum">
              <a:rPr lang="en-US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6F753AD5-FABA-EBEF-F631-D4DB261B3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8B51658-DFEA-5021-07F1-FB0B7069F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74E687B-5E82-9115-9BAA-5213726C8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1442CA-DCB7-439D-AE58-F14382DEB84A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9311F83B-D695-44B5-1847-36FC96BEF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A0C9B-491F-4163-A18B-2778BB7AE73E}" type="slidenum">
              <a:rPr lang="en-US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EFD6F901-4019-8BDA-8CEE-F04AA3E5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690D3F72-F6E1-9182-123B-DC196C577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B4AEEE7-825F-2E15-0F6C-756DD9B7A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10B7DB-8966-465F-B4A3-0679996017B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01C0EC40-DE47-25A7-A67E-EFDFAE9C29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ECD017-2CAD-4B89-B217-3C9FE833666A}" type="slidenum">
              <a:rPr lang="en-US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5F7F9AC3-6355-69CE-EF3B-C64F5B1A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8B573E4E-01AF-F7F1-1C34-E45731013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2278C61-E3AB-7B1F-C525-D9C52F9D6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6C655-F8D6-4210-8397-834202BC5A9C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B2776E0F-6A65-54DF-B3F7-00FB943464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C6A8A0C-70D0-4DB3-96AC-E8180ABA25CC}" type="slidenum">
              <a:rPr lang="en-US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E6E05247-B74F-36A1-240F-42534EC91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DD8C13AB-CB6C-CD18-E5CA-6C3784474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58F3F24-41D3-525E-4D45-D29926FD8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F6A803-0E46-4282-BADE-743CCB126F81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6AA6170A-954C-ED68-4B41-D4B6F1F3E4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12C6FC-3921-41B9-AEAC-251C95E6418A}" type="slidenum">
              <a:rPr lang="en-US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0820D287-B272-1C4C-0FD1-304B42499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F25E8FF7-725A-BA10-8AAB-0A4401270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3D6AC36-67DA-BC85-B358-EFAA84E80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C2558-9F31-4ECA-92CC-4688C31AB29A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64255E65-6EA7-6B5F-755A-247E44A062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A5D46E-A493-4399-AF18-69F97DBBEBBC}" type="slidenum">
              <a:rPr lang="en-US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4AF6100-2CF6-35D7-438A-0D5907A15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D381B8CB-41F0-4977-E236-9A82A924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30F6661-6D10-B35F-1BBA-B9448DBCB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F11C37-FA6D-448D-BC62-86303BB8052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3C6AD7D8-92BE-081F-EBEF-A0794A8C59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CA0746-950C-46F0-80E0-8718F2A30C82}" type="slidenum">
              <a:rPr lang="en-US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0725299-2D08-F75F-CDAC-8E1178CA2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D70AE95-4144-0D53-1B56-628EE7B5B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29A2398-0E09-371E-E7CD-1B01A6E5A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5BF0F-8C22-498F-9AA4-4D08D81EB65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D5F58905-A4EE-976F-658B-6C5CB443AC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F432DF-BA07-48B6-AA7E-8DC1C6F31314}" type="slidenum">
              <a:rPr lang="en-US" altLang="en-US"/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5FD16BF2-5F08-E1F1-4AF8-7871E016A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A0C5F9D8-0235-38DE-75DF-DB4BF5578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23FEF30-75CD-950F-0127-74060284A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4F05F8-A4E2-47B6-AB54-52C7F621EA88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C18D86A9-403E-2401-396E-4A6FDB519A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5C7748-F225-43A3-B18C-C34068C4F519}" type="slidenum">
              <a:rPr lang="en-US" altLang="en-US"/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A9EDCD7-D269-1ADC-B16B-4C0BE6FC9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ED4946C4-CDB6-E36A-FCE3-911E5364D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74951B6-44C4-0751-06FA-7FB8987FB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DCD4B7-AE35-4D4D-B30A-4DB44223AC6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4D9451E5-38CA-5C63-B48F-64F8910795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14E7B0-75B1-47E9-B91B-C9106DD297AC}" type="slidenum">
              <a:rPr lang="en-US" altLang="en-US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0CCD707A-CC97-F23F-DC93-82CA3EF49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CD73465F-CC7C-6B13-ED75-65D9B55EF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832F9AA-3098-C047-1AA9-19043E563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B3B82D-ACBD-4645-919A-7A55D330EEDB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148A673F-1B58-7312-163A-6CEF12F753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117AE8-5FA4-4FBF-A614-956E591CF859}" type="slidenum">
              <a:rPr lang="en-US" altLang="en-US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E65C032C-BF5B-4EF8-D447-3A589EF3F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8F5E3E6C-F5CB-FB04-EC27-88DD9623F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2EA5E48-2EF3-CB97-813B-0164D0D06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638A1E-589D-437E-AA72-D855810151E8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46F70F66-7072-4369-6D9B-2F20EC3972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75B2344-C847-473C-A304-EDB5A20B5446}" type="slidenum">
              <a:rPr lang="en-US" altLang="en-US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F56D3734-F9F8-8000-C62D-02E6C744D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501DE583-6A33-5185-9564-68794359E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915B0FE-3870-6C8B-1720-41883999E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C7DDB4-F341-4E7A-92A1-012DBA624694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5B66FCBF-CD4C-A903-F522-E3B85A240E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5CB9DF-1793-4D14-8D10-140321FDB7FB}" type="slidenum">
              <a:rPr lang="en-US" altLang="en-US"/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B7BAB6D-86C6-5076-6056-9E51F99E8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C251B190-7E36-2A8A-C096-E0BDADF79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974350A-BE31-DE84-8323-199360A97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7D55F15-C33B-4349-85B3-058BC50F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B36AEC7-4D30-D7AB-308C-A6D6A1F08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BADB40-3B93-46D7-8492-A33B61530ED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88115B5-748E-7FAE-41EC-E81B24EB1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B6FF63-04B6-4307-AEFD-63E59630ECF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E497559-D804-BE26-CC8F-5D368ABC63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E8A72A-362F-48D0-9A7A-0F83FD70D060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6B868F6-01E8-A19D-A0FD-408B48AA4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EEBFAA07-26F8-0580-737A-2CB7915D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BED3DDE-1430-FA24-EBA2-045BFEEE3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521662-CD77-41CC-933E-924E914BB00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A66AA93C-4478-9863-5B11-108C982A59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0CD4EA-DD7C-4DE8-AAAA-6CD21A956068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FB7ACAA-33F6-1463-85E9-23F597C97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8B1738E3-B1D0-D1A6-5FD1-AE9161BC2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2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41A5B5F-080C-D095-DC5E-AD9A716E2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CF8B89-1260-4DC6-9578-1DAFCBF537EA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E4159639-8C36-AAB9-97A7-60C79D59E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F62BD1-C12B-4A29-99AE-5F3AD15288F8}" type="slidenum">
              <a:rPr lang="en-US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80B9DE5-95EC-AA33-AE0C-A70BA33E2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521676D-70CC-0D2C-1CB0-A81D57C61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484ADD-13C2-7A76-BD0F-F82282476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43D59B-D921-48E1-889D-1478324A1CB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14D373A1-4E7A-416F-F7A6-593C5B06EC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722F98-CC1A-445A-A7BF-33D7B8523ABD}" type="slidenum">
              <a:rPr lang="en-US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BF6E929-164B-81A2-946A-C9696BC24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2F126CF-48F3-84DD-9A23-325FC7F6C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043693A-64AA-CF36-FBA3-9AC0E064A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AF7BE3D-92EB-DBD1-FE5E-2735069F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FAB334D-5892-730B-1671-FA2FA77DD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E0BE1A-03CE-4AEB-8602-8DA12665E262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5E58561-A217-AD66-DEFC-37731521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65850"/>
            <a:ext cx="9144000" cy="768350"/>
          </a:xfrm>
          <a:prstGeom prst="rect">
            <a:avLst/>
          </a:prstGeom>
          <a:gradFill flip="none" rotWithShape="1">
            <a:gsLst>
              <a:gs pos="0">
                <a:srgbClr val="61BFDD">
                  <a:tint val="66000"/>
                  <a:satMod val="160000"/>
                </a:srgbClr>
              </a:gs>
              <a:gs pos="50000">
                <a:srgbClr val="61BFDD">
                  <a:tint val="44500"/>
                  <a:satMod val="160000"/>
                </a:srgbClr>
              </a:gs>
              <a:gs pos="100000">
                <a:srgbClr val="61BFDD">
                  <a:tint val="23500"/>
                  <a:satMod val="160000"/>
                </a:srgbClr>
              </a:gs>
            </a:gsLst>
            <a:lin ang="18900000" scaled="1"/>
            <a:tileRect/>
          </a:gra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 eaLnBrk="1" hangingPunct="1">
              <a:defRPr/>
            </a:pPr>
            <a:endParaRPr lang="en-US" sz="4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6BD986-EBD9-07BB-EC61-EEE4345B0386}"/>
              </a:ext>
            </a:extLst>
          </p:cNvPr>
          <p:cNvCxnSpPr/>
          <p:nvPr userDrawn="1"/>
        </p:nvCxnSpPr>
        <p:spPr bwMode="auto">
          <a:xfrm>
            <a:off x="0" y="731838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6D0BB34-4B9B-276C-B99F-009458BC00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57146" y="6369426"/>
            <a:ext cx="596379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fld id="{320DD03F-B42A-4D4F-A9A4-695545E6C473}" type="slidenum">
              <a:rPr lang="en-US" altLang="en-US" smtClean="0"/>
              <a:pPr algn="ct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marL="0" indent="0" algn="r">
              <a:buNone/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F1A62F-58CC-63BE-42A0-30C6AC073947}"/>
              </a:ext>
            </a:extLst>
          </p:cNvPr>
          <p:cNvCxnSpPr/>
          <p:nvPr userDrawn="1"/>
        </p:nvCxnSpPr>
        <p:spPr bwMode="auto">
          <a:xfrm>
            <a:off x="0" y="731838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3"/>
          </a:xfrm>
          <a:prstGeom prst="rect">
            <a:avLst/>
          </a:prstGeom>
          <a:noFill/>
        </p:spPr>
        <p:txBody>
          <a:bodyPr/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5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7F433E0-B0D2-B13B-4E70-44242BCCF6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165850"/>
            <a:ext cx="9144000" cy="768350"/>
          </a:xfrm>
          <a:prstGeom prst="rect">
            <a:avLst/>
          </a:prstGeom>
          <a:gradFill flip="none" rotWithShape="1">
            <a:gsLst>
              <a:gs pos="0">
                <a:srgbClr val="61BFDD">
                  <a:tint val="66000"/>
                  <a:satMod val="160000"/>
                </a:srgbClr>
              </a:gs>
              <a:gs pos="50000">
                <a:srgbClr val="61BFDD">
                  <a:tint val="44500"/>
                  <a:satMod val="160000"/>
                </a:srgbClr>
              </a:gs>
              <a:gs pos="100000">
                <a:srgbClr val="61BFDD">
                  <a:tint val="23500"/>
                  <a:satMod val="160000"/>
                </a:srgbClr>
              </a:gs>
            </a:gsLst>
            <a:lin ang="18900000" scaled="1"/>
            <a:tileRect/>
          </a:gra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 eaLnBrk="1" hangingPunct="1">
              <a:defRPr/>
            </a:pPr>
            <a:endParaRPr lang="en-US" sz="4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40666F-3772-9155-599A-C2C74E57C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31838"/>
            <a:ext cx="8229600" cy="5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Box 3">
            <a:extLst>
              <a:ext uri="{FF2B5EF4-FFF2-40B4-BE49-F238E27FC236}">
                <a16:creationId xmlns:a16="http://schemas.microsoft.com/office/drawing/2014/main" id="{D682C7E7-F50B-CFF1-4ABD-6CF613B8AF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0794" y="6383074"/>
            <a:ext cx="582731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fld id="{CCDC20C5-1BF6-4D66-8DED-570FBBD07616}" type="slidenum">
              <a:rPr lang="en-US" altLang="en-US" smtClean="0"/>
              <a:pPr algn="ctr"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2C847C-1E2F-8BD7-141B-B420702B9A6B}"/>
              </a:ext>
            </a:extLst>
          </p:cNvPr>
          <p:cNvCxnSpPr/>
          <p:nvPr userDrawn="1"/>
        </p:nvCxnSpPr>
        <p:spPr bwMode="auto">
          <a:xfrm>
            <a:off x="0" y="731838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99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99"/>
          </a:solidFill>
          <a:latin typeface="Arial" pitchFamily="-107" charset="0"/>
          <a:ea typeface="ＭＳ Ｐゴシック" pitchFamily="-110" charset="-128"/>
          <a:cs typeface="ＭＳ Ｐゴシック" pitchFamily="-11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99"/>
          </a:solidFill>
          <a:latin typeface="Arial" pitchFamily="-107" charset="0"/>
          <a:ea typeface="ＭＳ Ｐゴシック" pitchFamily="-110" charset="-128"/>
          <a:cs typeface="ＭＳ Ｐゴシック" pitchFamily="-11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99"/>
          </a:solidFill>
          <a:latin typeface="Arial" pitchFamily="-107" charset="0"/>
          <a:ea typeface="ＭＳ Ｐゴシック" pitchFamily="-110" charset="-128"/>
          <a:cs typeface="ＭＳ Ｐゴシック" pitchFamily="-11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99"/>
          </a:solidFill>
          <a:latin typeface="Arial" pitchFamily="-107" charset="0"/>
          <a:ea typeface="ＭＳ Ｐゴシック" pitchFamily="-110" charset="-128"/>
          <a:cs typeface="ＭＳ Ｐゴシック" pitchFamily="-110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9pPr>
    </p:titleStyle>
    <p:bodyStyle>
      <a:lvl1pPr marL="449263" indent="-4492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595959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00113" indent="-35877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95959"/>
          </a:solidFill>
          <a:latin typeface="+mn-lt"/>
          <a:ea typeface="ＭＳ Ｐゴシック" pitchFamily="-107" charset="-128"/>
        </a:defRPr>
      </a:lvl2pPr>
      <a:lvl3pPr marL="1349375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pitchFamily="-107" charset="-128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D36C3B8-4821-ABDB-8EA8-5C43970EE1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401888"/>
          </a:xfrm>
          <a:ln w="25400"/>
        </p:spPr>
        <p:txBody>
          <a:bodyPr/>
          <a:lstStyle/>
          <a:p>
            <a:pPr eaLnBrk="1" hangingPunct="1">
              <a:defRPr/>
            </a:pPr>
            <a:r>
              <a:rPr lang="en-IE" altLang="en-US" b="1" dirty="0">
                <a:ea typeface="ＭＳ Ｐゴシック" panose="020B0600070205080204" pitchFamily="34" charset="-128"/>
              </a:rPr>
              <a:t>Digital Image Processing</a:t>
            </a:r>
            <a:br>
              <a:rPr lang="en-IE" altLang="en-US" b="1" dirty="0">
                <a:ea typeface="ＭＳ Ｐゴシック" panose="020B0600070205080204" pitchFamily="34" charset="-128"/>
              </a:rPr>
            </a:br>
            <a:br>
              <a:rPr lang="en-IE" altLang="en-US" b="1" dirty="0">
                <a:ea typeface="ＭＳ Ｐゴシック" panose="020B0600070205080204" pitchFamily="34" charset="-128"/>
              </a:rPr>
            </a:br>
            <a:r>
              <a:rPr lang="en-IE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34" charset="-128"/>
              </a:rPr>
              <a:t>Chapter 1:</a:t>
            </a:r>
            <a:r>
              <a:rPr lang="en-IE" altLang="en-US" sz="3200" dirty="0">
                <a:ea typeface="ＭＳ Ｐゴシック" panose="020B0600070205080204" pitchFamily="34" charset="-128"/>
              </a:rPr>
              <a:t> Introduction to                      Digital Image Processing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81B98C62-CD29-C7C7-B2FE-7DA650176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36625"/>
            <a:ext cx="8229600" cy="17764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The continuum from image processing to computer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vision can be broken up into low-, mid- and high level processes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6CDE63F-CBB8-6C10-A8EF-6B2720B3B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B95156D-5C0B-3855-E9A9-A57B34FE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00338"/>
            <a:ext cx="8370888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1C2A2C94-BAC7-C9FE-D090-68BE8F47D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An example of </a:t>
            </a: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low level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process:</a:t>
            </a:r>
          </a:p>
        </p:txBody>
      </p:sp>
      <p:grpSp>
        <p:nvGrpSpPr>
          <p:cNvPr id="24579" name="Group 11">
            <a:extLst>
              <a:ext uri="{FF2B5EF4-FFF2-40B4-BE49-F238E27FC236}">
                <a16:creationId xmlns:a16="http://schemas.microsoft.com/office/drawing/2014/main" id="{BD34747B-08D7-55FE-10B9-2FD271FC9E2C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2311400"/>
            <a:ext cx="7488237" cy="3038476"/>
            <a:chOff x="474" y="817"/>
            <a:chExt cx="4717" cy="1914"/>
          </a:xfrm>
        </p:grpSpPr>
        <p:pic>
          <p:nvPicPr>
            <p:cNvPr id="24581" name="Picture 4">
              <a:extLst>
                <a:ext uri="{FF2B5EF4-FFF2-40B4-BE49-F238E27FC236}">
                  <a16:creationId xmlns:a16="http://schemas.microsoft.com/office/drawing/2014/main" id="{8EDFB40B-1C01-963D-BBBB-E29A14A90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 Box 8">
              <a:extLst>
                <a:ext uri="{FF2B5EF4-FFF2-40B4-BE49-F238E27FC236}">
                  <a16:creationId xmlns:a16="http://schemas.microsoft.com/office/drawing/2014/main" id="{BA40769A-E42C-A4A4-77F2-7C0D0F694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2324"/>
              <a:ext cx="10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>
                  <a:solidFill>
                    <a:srgbClr val="7030A0"/>
                  </a:solidFill>
                </a:rPr>
                <a:t>Original Image</a:t>
              </a:r>
              <a:br>
                <a:rPr lang="en-IE" altLang="en-US" sz="1800" dirty="0">
                  <a:solidFill>
                    <a:srgbClr val="7030A0"/>
                  </a:solidFill>
                </a:rPr>
              </a:br>
              <a:r>
                <a:rPr lang="en-IE" altLang="en-US" sz="1800" dirty="0">
                  <a:solidFill>
                    <a:srgbClr val="7030A0"/>
                  </a:solidFill>
                </a:rPr>
                <a:t>With Noise</a:t>
              </a:r>
              <a:endParaRPr lang="en-US" alt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4583" name="Text Box 9">
              <a:extLst>
                <a:ext uri="{FF2B5EF4-FFF2-40B4-BE49-F238E27FC236}">
                  <a16:creationId xmlns:a16="http://schemas.microsoft.com/office/drawing/2014/main" id="{4EC7DBB1-D355-475F-FD9A-3055CE27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2324"/>
              <a:ext cx="11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7030A0"/>
                  </a:solidFill>
                </a:rPr>
                <a:t>Image After</a:t>
              </a:r>
              <a:br>
                <a:rPr lang="en-IE" altLang="en-US" sz="1800">
                  <a:solidFill>
                    <a:srgbClr val="7030A0"/>
                  </a:solidFill>
                </a:rPr>
              </a:br>
              <a:r>
                <a:rPr lang="en-IE" altLang="en-US" sz="1800">
                  <a:solidFill>
                    <a:srgbClr val="7030A0"/>
                  </a:solidFill>
                </a:rPr>
                <a:t>Averaging Filter</a:t>
              </a:r>
              <a:endParaRPr lang="en-US" altLang="en-US" sz="1800">
                <a:solidFill>
                  <a:srgbClr val="7030A0"/>
                </a:solidFill>
              </a:endParaRPr>
            </a:p>
          </p:txBody>
        </p:sp>
        <p:sp>
          <p:nvSpPr>
            <p:cNvPr id="24584" name="Text Box 10">
              <a:extLst>
                <a:ext uri="{FF2B5EF4-FFF2-40B4-BE49-F238E27FC236}">
                  <a16:creationId xmlns:a16="http://schemas.microsoft.com/office/drawing/2014/main" id="{A19A83C0-A40E-ACD0-415F-3B71220F3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324"/>
              <a:ext cx="95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7030A0"/>
                  </a:solidFill>
                </a:rPr>
                <a:t>Image After</a:t>
              </a:r>
              <a:br>
                <a:rPr lang="en-IE" altLang="en-US" sz="1800">
                  <a:solidFill>
                    <a:srgbClr val="7030A0"/>
                  </a:solidFill>
                </a:rPr>
              </a:br>
              <a:r>
                <a:rPr lang="en-IE" altLang="en-US" sz="1800">
                  <a:solidFill>
                    <a:srgbClr val="7030A0"/>
                  </a:solidFill>
                </a:rPr>
                <a:t>Median Filter</a:t>
              </a:r>
              <a:endParaRPr lang="en-US" altLang="en-US" sz="1800">
                <a:solidFill>
                  <a:srgbClr val="7030A0"/>
                </a:solidFill>
              </a:endParaRPr>
            </a:p>
          </p:txBody>
        </p:sp>
      </p:grp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73F11F2-CBB1-856D-BEA6-2EB2389C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B9E0B272-BFA7-A771-4EAF-B6E1B4CCC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8712"/>
            <a:ext cx="8229600" cy="50715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An example of </a:t>
            </a: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mid level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process: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25E42C45-223A-485E-D87B-01C01A0C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262188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8">
            <a:extLst>
              <a:ext uri="{FF2B5EF4-FFF2-40B4-BE49-F238E27FC236}">
                <a16:creationId xmlns:a16="http://schemas.microsoft.com/office/drawing/2014/main" id="{D61319AB-78D3-E316-06BD-792D5F4A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262188"/>
            <a:ext cx="3648075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 Box 9">
            <a:extLst>
              <a:ext uri="{FF2B5EF4-FFF2-40B4-BE49-F238E27FC236}">
                <a16:creationId xmlns:a16="http://schemas.microsoft.com/office/drawing/2014/main" id="{380D4FB2-463A-5589-675D-7338E347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53625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dirty="0">
                <a:solidFill>
                  <a:srgbClr val="7030A0"/>
                </a:solidFill>
              </a:rPr>
              <a:t>Original Image</a:t>
            </a:r>
            <a:endParaRPr lang="en-US" altLang="en-US" sz="1800" dirty="0">
              <a:solidFill>
                <a:srgbClr val="7030A0"/>
              </a:solidFill>
            </a:endParaRPr>
          </a:p>
        </p:txBody>
      </p:sp>
      <p:sp>
        <p:nvSpPr>
          <p:cNvPr id="25606" name="Text Box 10">
            <a:extLst>
              <a:ext uri="{FF2B5EF4-FFF2-40B4-BE49-F238E27FC236}">
                <a16:creationId xmlns:a16="http://schemas.microsoft.com/office/drawing/2014/main" id="{97973CC0-B9D4-8B52-9167-D234C2BD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5362575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>
                <a:solidFill>
                  <a:srgbClr val="7030A0"/>
                </a:solidFill>
              </a:rPr>
              <a:t>Thresholded Image</a:t>
            </a:r>
            <a:endParaRPr lang="en-US" altLang="en-US" sz="1800">
              <a:solidFill>
                <a:srgbClr val="7030A0"/>
              </a:solidFill>
            </a:endParaRP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C7901D09-4928-EF98-9A48-AAC3B67CF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AB8EAEC-80E7-2FA2-F24E-841DCF1BA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77913"/>
            <a:ext cx="8229600" cy="5524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An example of </a:t>
            </a: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high level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process:</a:t>
            </a:r>
          </a:p>
        </p:txBody>
      </p:sp>
      <p:pic>
        <p:nvPicPr>
          <p:cNvPr id="27651" name="Picture 2" descr="google-search-similar-images">
            <a:extLst>
              <a:ext uri="{FF2B5EF4-FFF2-40B4-BE49-F238E27FC236}">
                <a16:creationId xmlns:a16="http://schemas.microsoft.com/office/drawing/2014/main" id="{9ACE33D2-C7DB-99CA-E91E-B8F785D7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30400"/>
            <a:ext cx="54737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304BE1E9-9119-41B0-98CA-14D2BC6A8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7B9A440-3607-2289-348F-A8C3D790B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History of Digital Image Processing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106F968-8D2E-4F95-0166-F9184C500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5838"/>
            <a:ext cx="8229600" cy="259873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Early 1920s</a:t>
            </a: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One of the first applications of digital imaging was in the newspaper industry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Bartlane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cable picture transmission service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Images were transferred by submarine cable between London and New York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Pictures were coded for cable transfer and reconstructed at the receiving end on a telegraph printer</a:t>
            </a: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B7EACFC3-1F1D-C3BF-EF60-84ED75B0F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3482975"/>
          <a:ext cx="386556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4929524" imgH="1463167" progId="CorelPhotoPaint.Image.8">
                  <p:embed/>
                </p:oleObj>
              </mc:Choice>
              <mc:Fallback>
                <p:oleObj name="CorelPhotoPaint.Image.8" r:id="rId3" imgW="4929524" imgH="1463167" progId="CorelPhotoPaint.Imag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5634"/>
                      <a:stretch>
                        <a:fillRect/>
                      </a:stretch>
                    </p:blipFill>
                    <p:spPr bwMode="auto">
                      <a:xfrm>
                        <a:off x="1274763" y="3482975"/>
                        <a:ext cx="386556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5D418E-1D6E-DC6F-814D-4E6F04F2789E}"/>
              </a:ext>
            </a:extLst>
          </p:cNvPr>
          <p:cNvSpPr txBox="1"/>
          <p:nvPr/>
        </p:nvSpPr>
        <p:spPr>
          <a:xfrm>
            <a:off x="5308600" y="4591050"/>
            <a:ext cx="20685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Early digital image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A837E2E-971C-EDFE-92EB-035763257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History of Digital Image Processing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EB97B17-53D9-AEC2-2AF1-3606873DD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2352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Mid to late 1920s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Improvements to the </a:t>
            </a:r>
            <a:r>
              <a:rPr lang="en-US" altLang="en-US" sz="28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Bartlane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system resulted in higher quality images</a:t>
            </a:r>
          </a:p>
          <a:p>
            <a:pPr marL="827087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New reproduction processes based on photographic techniques</a:t>
            </a:r>
          </a:p>
          <a:p>
            <a:pPr marL="827087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Increased number of tones in reproduced images</a:t>
            </a:r>
            <a:endParaRPr lang="en-US" altLang="en-US" sz="20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7AE31708-8AB4-64D8-2C58-3113AF7F6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241675"/>
            <a:ext cx="1495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2">
            <a:extLst>
              <a:ext uri="{FF2B5EF4-FFF2-40B4-BE49-F238E27FC236}">
                <a16:creationId xmlns:a16="http://schemas.microsoft.com/office/drawing/2014/main" id="{D7965C7D-AADF-715F-C90E-6F1D12C8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5721350"/>
            <a:ext cx="2505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Improved digital image</a:t>
            </a:r>
          </a:p>
        </p:txBody>
      </p:sp>
      <p:sp>
        <p:nvSpPr>
          <p:cNvPr id="31750" name="TextBox 3">
            <a:extLst>
              <a:ext uri="{FF2B5EF4-FFF2-40B4-BE49-F238E27FC236}">
                <a16:creationId xmlns:a16="http://schemas.microsoft.com/office/drawing/2014/main" id="{81BFAA00-A96F-AC7B-5D07-0907C454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721350"/>
            <a:ext cx="290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7030A0"/>
                </a:solidFill>
              </a:rPr>
              <a:t>Early 15 tone digital image</a:t>
            </a:r>
          </a:p>
        </p:txBody>
      </p:sp>
      <p:pic>
        <p:nvPicPr>
          <p:cNvPr id="31751" name="Picture 5">
            <a:extLst>
              <a:ext uri="{FF2B5EF4-FFF2-40B4-BE49-F238E27FC236}">
                <a16:creationId xmlns:a16="http://schemas.microsoft.com/office/drawing/2014/main" id="{936FA232-CDC4-1FA6-02C9-F62DDBB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7"/>
          <a:stretch>
            <a:fillRect/>
          </a:stretch>
        </p:blipFill>
        <p:spPr bwMode="auto">
          <a:xfrm>
            <a:off x="5070475" y="3270250"/>
            <a:ext cx="2684463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94DE20-314E-48F6-FDAC-EAA8CC59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History of Digital Image Processing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62B7E97-3751-7535-AE36-7828F4A86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229600" cy="56261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1960s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Improvements in computing technology and the onset of the space race led to a surge of work in DIP</a:t>
            </a:r>
          </a:p>
          <a:p>
            <a:pPr marL="827087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1964: Computers used to                                    improve the quality of                                        images of the moon                                              taken by the Ranger 7                                         probe</a:t>
            </a:r>
          </a:p>
          <a:p>
            <a:pPr marL="827087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Such techniques were                                                  used in other space missions                                      including the Apollo landings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2A2B6B2-4A31-C31D-932F-ABC6D36B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4"/>
          <a:stretch>
            <a:fillRect/>
          </a:stretch>
        </p:blipFill>
        <p:spPr bwMode="auto">
          <a:xfrm>
            <a:off x="5551488" y="2239105"/>
            <a:ext cx="26924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1">
            <a:extLst>
              <a:ext uri="{FF2B5EF4-FFF2-40B4-BE49-F238E27FC236}">
                <a16:creationId xmlns:a16="http://schemas.microsoft.com/office/drawing/2014/main" id="{947B4F27-A321-38C0-7665-8CD0FAAA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042" y="4942617"/>
            <a:ext cx="305729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A picture of the moon taken by the Ranger 7 probe minutes before landing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1966BBE-AC3B-4DB9-5F28-27E44AE17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History of Digital Image Processing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06960FA-206C-7FDB-C05F-3B333CB29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8863"/>
            <a:ext cx="8229600" cy="22939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1970s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DIP used in medical applications</a:t>
            </a:r>
          </a:p>
          <a:p>
            <a:pPr marL="827087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1979: Sir Godfrey N. Hounsfield &amp; Prof. Allan M. Cormack share the Nobel Prize in medicine for the invention of tomography, the technology behind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Computerized Axial Tomography - CAT</a:t>
            </a: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scans</a:t>
            </a:r>
            <a:endParaRPr lang="en-US" altLang="en-US" sz="20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C29A5D76-305D-3AD9-ECD6-FAF0AEDE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59561" r="46552" b="11528"/>
          <a:stretch>
            <a:fillRect/>
          </a:stretch>
        </p:blipFill>
        <p:spPr bwMode="auto">
          <a:xfrm>
            <a:off x="1308100" y="3232150"/>
            <a:ext cx="30734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91F14-DEC3-E1C5-5EF7-E27042B2302E}"/>
              </a:ext>
            </a:extLst>
          </p:cNvPr>
          <p:cNvSpPr txBox="1"/>
          <p:nvPr/>
        </p:nvSpPr>
        <p:spPr>
          <a:xfrm>
            <a:off x="4697413" y="4452938"/>
            <a:ext cx="32035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Typical head slice CAT image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FC3DEF-2457-8658-3570-063E878C3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History of Digital Image Processing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B24C4-F4FC-8305-CB5D-CFFCC840F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184275"/>
            <a:ext cx="7989887" cy="464661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1980s - Today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The use of DIP techniques has exploded and they are now used for all kinds of tasks, in all kinds of areas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 enhancement/restoration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Artistic effects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Medical visualization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Industrial inspection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Law enforcement</a:t>
            </a:r>
          </a:p>
          <a:p>
            <a:pPr lvl="1" indent="-342900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Human computer interfaces</a:t>
            </a:r>
            <a:endParaRPr lang="en-US" altLang="en-US" sz="20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1E456AF-0B60-5503-A7F9-FC2B514C7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Some areas of applications of DIP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F0D29AB-1BE2-68B7-C7F9-D02AD0BE7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66775"/>
            <a:ext cx="8229600" cy="132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DIP applications can be categorized  according to their source (X-ray, visual, infrared, etc.).</a:t>
            </a:r>
          </a:p>
        </p:txBody>
      </p:sp>
      <p:pic>
        <p:nvPicPr>
          <p:cNvPr id="39940" name="Picture 2" descr="http://zebu.uoregon.edu/%7Eimamura/122/images/electromagnetic-spectrum.jpg">
            <a:extLst>
              <a:ext uri="{FF2B5EF4-FFF2-40B4-BE49-F238E27FC236}">
                <a16:creationId xmlns:a16="http://schemas.microsoft.com/office/drawing/2014/main" id="{1484187B-EBA6-884F-36CB-E37E691E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854200"/>
            <a:ext cx="6181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31C776-2AAB-76AF-7775-A79E5355A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A2DE110-4CE5-2A60-A4A3-26A5E41F4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8610"/>
            <a:ext cx="8401050" cy="1641475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  <a:tabLst>
                <a:tab pos="1171575" algn="l"/>
              </a:tabLst>
            </a:pPr>
            <a:r>
              <a:rPr lang="en-IE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Digital Image Processing</a:t>
            </a:r>
            <a:r>
              <a:rPr lang="en-IE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, Rafael C. Gonzalez &amp; Richard E. Woods, Addison-Wesley, 2002</a:t>
            </a:r>
          </a:p>
          <a:p>
            <a:pPr marL="514350" indent="-514350" eaLnBrk="1" hangingPunct="1">
              <a:buFontTx/>
              <a:buAutoNum type="arabicPeriod"/>
              <a:tabLst>
                <a:tab pos="1171575" algn="l"/>
              </a:tabLst>
            </a:pPr>
            <a:r>
              <a:rPr lang="en-IE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Digital Image Processing textbook</a:t>
            </a:r>
            <a:r>
              <a:rPr lang="en-IE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, PTIT, 2018</a:t>
            </a:r>
          </a:p>
          <a:p>
            <a:pPr marL="514350" indent="-514350" eaLnBrk="1" hangingPunct="1">
              <a:buFontTx/>
              <a:buNone/>
              <a:tabLst>
                <a:tab pos="1171575" algn="l"/>
              </a:tabLst>
            </a:pPr>
            <a:endParaRPr lang="en-IE" altLang="en-US" sz="28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Tx/>
              <a:buNone/>
              <a:tabLst>
                <a:tab pos="1171575" algn="l"/>
              </a:tabLst>
            </a:pPr>
            <a:r>
              <a:rPr lang="en-IE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	</a:t>
            </a:r>
            <a:endParaRPr lang="en-US" altLang="en-US" sz="28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6" name="Picture 4" descr="book">
            <a:extLst>
              <a:ext uri="{FF2B5EF4-FFF2-40B4-BE49-F238E27FC236}">
                <a16:creationId xmlns:a16="http://schemas.microsoft.com/office/drawing/2014/main" id="{3E808A1E-56A7-81F7-670A-F15E85ADB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6" y="2816191"/>
            <a:ext cx="2527048" cy="33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F664E98-10D8-CF44-0942-C96324F23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Some areas of applications of DIP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58B7525-89B1-2FE1-2737-87A2EAEE8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7263"/>
            <a:ext cx="8229600" cy="2525712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The principal energy source for images in use today is the electromagnetic energy spectrum.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Other important sources of energy include acoustic, ultrasonic, and electronic (in the form of electron beams used in electron microscopy).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925C963-3D3B-E14E-E1C7-5D65DC8D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Gamma-Ray images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278A22-AD91-DA63-FA26-B991444BA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957263"/>
            <a:ext cx="8558213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Major uses of imaging based on gamma rays include nuclear medicine and astronomical observations.</a:t>
            </a:r>
            <a:endParaRPr lang="en-IE" sz="28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lang="en-IE" sz="28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04B5EE90-F888-30C4-D7DC-EAE9DD5C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35163"/>
            <a:ext cx="3436937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5353873D-B0D4-9D4B-5992-584A79BF8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41525"/>
            <a:ext cx="425132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buFontTx/>
              <a:buAutoNum type="alphaLcPeriod"/>
              <a:defRPr/>
            </a:pPr>
            <a:r>
              <a:rPr lang="en-IE" sz="24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Bone Scan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buFontTx/>
              <a:buAutoNum type="alphaLcPeriod"/>
              <a:defRPr/>
            </a:pPr>
            <a:r>
              <a:rPr lang="en-IE" sz="24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Position Emission Tomography (PET) scan showing tumours in brain and lung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buFontTx/>
              <a:buAutoNum type="alphaLcPeriod"/>
              <a:defRPr/>
            </a:pPr>
            <a:r>
              <a:rPr lang="en-IE" sz="24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Cygnus Loop: A superheated stationary gas cloud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buFontTx/>
              <a:buAutoNum type="alphaLcPeriod"/>
              <a:defRPr/>
            </a:pPr>
            <a:r>
              <a:rPr lang="en-IE" sz="24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Gamma radiation from reactor valve</a:t>
            </a: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lang="en-IE" sz="24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3AE81F-70CE-1EBB-96D9-F0517AD0F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X-Ray images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B7FA4F-D281-5FE0-562D-DBC8E376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914400"/>
            <a:ext cx="8532813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X-rays images are generated using an X-ray tube, a vacuum tube with a cathode and anode. The cathode is heated, causing free electrons to be released. These electrons flow at high speed to the positively charged anode. </a:t>
            </a:r>
            <a:r>
              <a:rPr lang="en-US" sz="2400" kern="0" dirty="0">
                <a:solidFill>
                  <a:srgbClr val="00B0F0"/>
                </a:solidFill>
                <a:latin typeface="+mn-lt"/>
                <a:cs typeface="ＭＳ Ｐゴシック" pitchFamily="-110" charset="-128"/>
              </a:rPr>
              <a:t>When the electrons strike a nucleus, energy is released in the form of X-ray radiation.</a:t>
            </a:r>
            <a:endParaRPr lang="en-IE" sz="2400" kern="0" dirty="0">
              <a:solidFill>
                <a:srgbClr val="00B0F0"/>
              </a:solidFill>
              <a:latin typeface="+mn-lt"/>
              <a:cs typeface="ＭＳ Ｐゴシック" pitchFamily="-110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A00A9A8-7C85-0FCA-B65B-2E863440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490913"/>
            <a:ext cx="36496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1" hangingPunct="1">
              <a:spcBef>
                <a:spcPts val="1200"/>
              </a:spcBef>
              <a:buClr>
                <a:schemeClr val="hlink"/>
              </a:buClr>
              <a:buFontTx/>
              <a:buAutoNum type="alphaLcParenBoth"/>
              <a:defRPr/>
            </a:pPr>
            <a:r>
              <a:rPr lang="en-US" sz="20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Chest X-ray.</a:t>
            </a:r>
          </a:p>
          <a:p>
            <a:pPr marL="457200" indent="-457200" algn="just" eaLnBrk="1" hangingPunct="1">
              <a:spcBef>
                <a:spcPts val="1200"/>
              </a:spcBef>
              <a:buClr>
                <a:schemeClr val="hlink"/>
              </a:buClr>
              <a:buFontTx/>
              <a:buAutoNum type="alphaLcParenBoth"/>
              <a:defRPr/>
            </a:pPr>
            <a:r>
              <a:rPr lang="en-US" sz="20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Aortic angiogram</a:t>
            </a:r>
          </a:p>
          <a:p>
            <a:pPr marL="457200" indent="-457200" algn="just" eaLnBrk="1" hangingPunct="1">
              <a:spcBef>
                <a:spcPts val="1200"/>
              </a:spcBef>
              <a:buClr>
                <a:schemeClr val="hlink"/>
              </a:buClr>
              <a:buFontTx/>
              <a:buAutoNum type="alphaLcParenBoth"/>
              <a:defRPr/>
            </a:pPr>
            <a:r>
              <a:rPr lang="en-US" sz="20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Head CT</a:t>
            </a:r>
          </a:p>
          <a:p>
            <a:pPr marL="457200" indent="-457200" algn="just" eaLnBrk="1" hangingPunct="1">
              <a:spcBef>
                <a:spcPts val="1200"/>
              </a:spcBef>
              <a:buClr>
                <a:schemeClr val="hlink"/>
              </a:buClr>
              <a:buFontTx/>
              <a:buAutoNum type="alphaLcParenBoth"/>
              <a:defRPr/>
            </a:pPr>
            <a:r>
              <a:rPr lang="en-US" sz="20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Circuit boards</a:t>
            </a:r>
          </a:p>
          <a:p>
            <a:pPr marL="457200" indent="-457200" algn="just" eaLnBrk="1" hangingPunct="1">
              <a:spcBef>
                <a:spcPts val="1200"/>
              </a:spcBef>
              <a:buClr>
                <a:schemeClr val="hlink"/>
              </a:buClr>
              <a:buFontTx/>
              <a:buAutoNum type="alphaLcParenBoth"/>
              <a:defRPr/>
            </a:pPr>
            <a:r>
              <a:rPr lang="en-US" sz="2000" kern="0" dirty="0">
                <a:solidFill>
                  <a:srgbClr val="7030A0"/>
                </a:solidFill>
                <a:latin typeface="+mn-lt"/>
                <a:cs typeface="ＭＳ Ｐゴシック" pitchFamily="-110" charset="-128"/>
              </a:rPr>
              <a:t>Cygnus Loop</a:t>
            </a:r>
            <a:endParaRPr lang="en-IE" sz="2000" kern="0" dirty="0">
              <a:solidFill>
                <a:srgbClr val="7030A0"/>
              </a:solidFill>
              <a:latin typeface="+mn-lt"/>
              <a:cs typeface="ＭＳ Ｐゴシック" pitchFamily="-110" charset="-128"/>
            </a:endParaRP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90E7D236-435F-3A5C-E81F-ABCB9D4C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93"/>
          <a:stretch>
            <a:fillRect/>
          </a:stretch>
        </p:blipFill>
        <p:spPr bwMode="auto">
          <a:xfrm>
            <a:off x="2803525" y="3209925"/>
            <a:ext cx="2982913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2">
            <a:extLst>
              <a:ext uri="{FF2B5EF4-FFF2-40B4-BE49-F238E27FC236}">
                <a16:creationId xmlns:a16="http://schemas.microsoft.com/office/drawing/2014/main" id="{3EAAED9C-8C17-A439-067E-F74D808B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00"/>
          <a:stretch>
            <a:fillRect/>
          </a:stretch>
        </p:blipFill>
        <p:spPr bwMode="auto">
          <a:xfrm>
            <a:off x="5868988" y="3883025"/>
            <a:ext cx="2982912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D637A65-EF39-D039-B81D-54F27761A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Ultraviolet images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62C36F-8E0C-3F22-552C-FEE7ACA38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941388"/>
            <a:ext cx="867410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Applications of ultraviolet “light” are varied. They include lithography, industrial inspection, microscopy, lasers, biological imaging, and astronomical observations.</a:t>
            </a:r>
            <a:endParaRPr lang="en-IE" sz="26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  <a:p>
            <a:pPr marL="514350" indent="-514350"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lang="en-IE" sz="26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3C85F4-1A98-19A0-C89E-0EE42AE2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419350"/>
            <a:ext cx="494982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Tx/>
              <a:buAutoNum type="alphaLcPeriod"/>
              <a:defRPr/>
            </a:pPr>
            <a:r>
              <a:rPr 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Normal corn</a:t>
            </a:r>
          </a:p>
          <a:p>
            <a:pPr marL="514350" indent="-514350" algn="just" ea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Tx/>
              <a:buAutoNum type="alphaLcPeriod"/>
              <a:defRPr/>
            </a:pPr>
            <a:r>
              <a:rPr 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Corn infected by smut</a:t>
            </a:r>
          </a:p>
          <a:p>
            <a:pPr marL="514350" indent="-514350" algn="just" ea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Tx/>
              <a:buAutoNum type="alphaLcPeriod"/>
              <a:defRPr/>
            </a:pPr>
            <a:r>
              <a:rPr 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ＭＳ Ｐゴシック" pitchFamily="-110" charset="-128"/>
              </a:rPr>
              <a:t>Cygnus Loop</a:t>
            </a:r>
            <a:endParaRPr lang="en-IE" sz="240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ＭＳ Ｐゴシック" pitchFamily="-110" charset="-128"/>
            </a:endParaRP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C3FC0954-2EBF-5940-D0F7-A00F6FF1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2527300"/>
            <a:ext cx="45545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3">
            <a:extLst>
              <a:ext uri="{FF2B5EF4-FFF2-40B4-BE49-F238E27FC236}">
                <a16:creationId xmlns:a16="http://schemas.microsoft.com/office/drawing/2014/main" id="{7F168697-7D0E-D362-4CFE-4C3B277A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890963"/>
            <a:ext cx="2019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A0716F7-852D-8809-7008-CB0351290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DIP in GIS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1043808-1210-C9B3-658D-4A383DBA2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7425"/>
            <a:ext cx="8229600" cy="2130425"/>
          </a:xfrm>
        </p:spPr>
        <p:txBody>
          <a:bodyPr/>
          <a:lstStyle/>
          <a:p>
            <a:pPr marL="182880" indent="0" eaLnBrk="1" hangingPunct="1">
              <a:spcBef>
                <a:spcPts val="1200"/>
              </a:spcBef>
              <a:buClr>
                <a:schemeClr val="hlink"/>
              </a:buClr>
              <a:buFontTx/>
              <a:buNone/>
              <a:defRPr/>
            </a:pPr>
            <a:r>
              <a:rPr lang="en-IE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Typical areas of applications:</a:t>
            </a:r>
          </a:p>
          <a:p>
            <a:pPr marL="465138" lvl="1" indent="0" eaLnBrk="1" hangingPunct="1"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IE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 Satellite images</a:t>
            </a:r>
          </a:p>
          <a:p>
            <a:pPr marL="465138" lvl="1" indent="0" eaLnBrk="1" hangingPunct="1"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IE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 Terrain classification</a:t>
            </a:r>
          </a:p>
          <a:p>
            <a:pPr marL="465138" lvl="1" indent="0" eaLnBrk="1" hangingPunct="1"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IE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 Meteorology</a:t>
            </a:r>
          </a:p>
          <a:p>
            <a:pPr marL="182880" lvl="1" eaLnBrk="1" hangingPunct="1">
              <a:spcBef>
                <a:spcPts val="1200"/>
              </a:spcBef>
              <a:buFontTx/>
              <a:buNone/>
              <a:defRPr/>
            </a:pP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B06D51BF-2F92-63BA-6DB0-A3C86BE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5"/>
          <a:stretch>
            <a:fillRect/>
          </a:stretch>
        </p:blipFill>
        <p:spPr bwMode="auto">
          <a:xfrm>
            <a:off x="746125" y="3240088"/>
            <a:ext cx="513556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AB62B212-F5DD-500A-3187-18A234A9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4"/>
          <a:stretch>
            <a:fillRect/>
          </a:stretch>
        </p:blipFill>
        <p:spPr bwMode="auto">
          <a:xfrm>
            <a:off x="5986463" y="3117850"/>
            <a:ext cx="2898775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DE489A6-411B-A503-CAE7-FE5899D8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1008063"/>
            <a:ext cx="2903538" cy="1909762"/>
          </a:xfrm>
          <a:prstGeom prst="rect">
            <a:avLst/>
          </a:prstGeom>
          <a:noFill/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B0F0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99"/>
                </a:solidFill>
                <a:latin typeface="Arial" pitchFamily="-107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99"/>
                </a:solidFill>
                <a:latin typeface="Arial" pitchFamily="-107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99"/>
                </a:solidFill>
                <a:latin typeface="Arial" pitchFamily="-107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99"/>
                </a:solidFill>
                <a:latin typeface="Arial" pitchFamily="-107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-107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-107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-107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-107" charset="0"/>
              </a:defRPr>
            </a:lvl9pPr>
          </a:lstStyle>
          <a:p>
            <a:pPr algn="ctr" eaLnBrk="1" hangingPunct="1">
              <a:defRPr/>
            </a:pPr>
            <a:r>
              <a:rPr lang="en-IE" altLang="en-US" sz="2800" kern="0" dirty="0">
                <a:solidFill>
                  <a:srgbClr val="7030A0"/>
                </a:solidFill>
                <a:ea typeface="ＭＳ Ｐゴシック" pitchFamily="34" charset="-128"/>
              </a:rPr>
              <a:t>GIS</a:t>
            </a:r>
          </a:p>
          <a:p>
            <a:pPr algn="ctr" eaLnBrk="1" hangingPunct="1">
              <a:defRPr/>
            </a:pPr>
            <a:r>
              <a:rPr lang="en-IE" altLang="en-US" sz="2800" kern="0" dirty="0">
                <a:solidFill>
                  <a:srgbClr val="7030A0"/>
                </a:solidFill>
                <a:ea typeface="ＭＳ Ｐゴシック" pitchFamily="34" charset="-128"/>
              </a:rPr>
              <a:t>G</a:t>
            </a:r>
            <a:r>
              <a:rPr lang="en-IE" altLang="en-US" sz="2400" kern="0" dirty="0">
                <a:solidFill>
                  <a:srgbClr val="7030A0"/>
                </a:solidFill>
                <a:ea typeface="ＭＳ Ｐゴシック" pitchFamily="34" charset="-128"/>
              </a:rPr>
              <a:t>eographic </a:t>
            </a:r>
            <a:r>
              <a:rPr lang="en-IE" altLang="en-US" sz="2800" kern="0" dirty="0">
                <a:solidFill>
                  <a:srgbClr val="7030A0"/>
                </a:solidFill>
                <a:ea typeface="ＭＳ Ｐゴシック" pitchFamily="34" charset="-128"/>
              </a:rPr>
              <a:t>I</a:t>
            </a:r>
            <a:r>
              <a:rPr lang="en-IE" altLang="en-US" sz="2400" kern="0" dirty="0">
                <a:solidFill>
                  <a:srgbClr val="7030A0"/>
                </a:solidFill>
                <a:ea typeface="ＭＳ Ｐゴシック" pitchFamily="34" charset="-128"/>
              </a:rPr>
              <a:t>nformation </a:t>
            </a:r>
            <a:r>
              <a:rPr lang="en-IE" altLang="en-US" sz="2800" kern="0" dirty="0">
                <a:solidFill>
                  <a:srgbClr val="7030A0"/>
                </a:solidFill>
                <a:ea typeface="ＭＳ Ｐゴシック" pitchFamily="34" charset="-128"/>
              </a:rPr>
              <a:t>S</a:t>
            </a:r>
            <a:r>
              <a:rPr lang="en-IE" altLang="en-US" sz="2400" kern="0" dirty="0">
                <a:solidFill>
                  <a:srgbClr val="7030A0"/>
                </a:solidFill>
                <a:ea typeface="ＭＳ Ｐゴシック" pitchFamily="34" charset="-128"/>
              </a:rPr>
              <a:t>ystems</a:t>
            </a:r>
            <a:endParaRPr lang="en-US" altLang="en-US" sz="2800" kern="0" dirty="0">
              <a:solidFill>
                <a:srgbClr val="7030A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CAD31E-3695-2922-8814-73699847B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DIP in Industrial Testing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22162B7-D189-AB6C-8884-97209C09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41388"/>
            <a:ext cx="8497888" cy="65563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Automated Visual Inspection of manufactured goods</a:t>
            </a:r>
            <a:endParaRPr lang="en-US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51204" name="Picture 1">
            <a:extLst>
              <a:ext uri="{FF2B5EF4-FFF2-40B4-BE49-F238E27FC236}">
                <a16:creationId xmlns:a16="http://schemas.microsoft.com/office/drawing/2014/main" id="{C9CB0DEC-4967-AEF8-3E63-576D4B281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597025"/>
            <a:ext cx="56911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773AC-D12A-8E7D-7FEB-6351CBF8A029}"/>
              </a:ext>
            </a:extLst>
          </p:cNvPr>
          <p:cNvSpPr txBox="1"/>
          <p:nvPr/>
        </p:nvSpPr>
        <p:spPr>
          <a:xfrm>
            <a:off x="322263" y="5459413"/>
            <a:ext cx="8499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</a:rPr>
              <a:t>(a) Circuit board controller. (b) Packaged pills. (c) Bottles. (d) Air bubbles in a clear plastic product. (e) Cereal. (f) Image of intraocular implant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D7C411C-2D92-A9B9-79F6-870CEDCDF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DIP in Law Enforcement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3251" name="Picture 1">
            <a:extLst>
              <a:ext uri="{FF2B5EF4-FFF2-40B4-BE49-F238E27FC236}">
                <a16:creationId xmlns:a16="http://schemas.microsoft.com/office/drawing/2014/main" id="{A45A8960-1C40-E053-85B6-84015F0B8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6925"/>
            <a:ext cx="647382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18741A4C-A966-8426-AF5D-92B75801E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778000"/>
            <a:ext cx="2749550" cy="3441700"/>
          </a:xfrm>
        </p:spPr>
        <p:txBody>
          <a:bodyPr/>
          <a:lstStyle/>
          <a:p>
            <a:pPr marL="508000" indent="-50800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7030A0"/>
                </a:solidFill>
                <a:ea typeface="ＭＳ Ｐゴシック" pitchFamily="34" charset="-128"/>
              </a:rPr>
              <a:t>(a) Thumb print</a:t>
            </a:r>
          </a:p>
          <a:p>
            <a:pPr marL="508000" indent="-50800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7030A0"/>
                </a:solidFill>
                <a:ea typeface="ＭＳ Ｐゴシック" pitchFamily="34" charset="-128"/>
              </a:rPr>
              <a:t>(b) Paper currency</a:t>
            </a:r>
          </a:p>
          <a:p>
            <a:pPr marL="508000" indent="-50800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7030A0"/>
                </a:solidFill>
                <a:ea typeface="ＭＳ Ｐゴシック" pitchFamily="34" charset="-128"/>
              </a:rPr>
              <a:t>(c) and (d) Automated license plate reading </a:t>
            </a:r>
            <a:endParaRPr lang="en-IE" altLang="en-US" sz="2800" dirty="0">
              <a:solidFill>
                <a:srgbClr val="7030A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FD08643-9E93-99F6-1B70-24828F4D1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DIP in Medicine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7301C5-C0DC-B5E0-0238-303BE76C9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765175"/>
            <a:ext cx="8940800" cy="28146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The major applications of imaging in the radio band are in medicine, astronomy etc. The technique is Magnetic Resonance Imaging - MRI. It places a patient in a powerful magnet, passes radio waves through the patient’s body in short pulses, captures the emitted radio waves. The location from which these signals originate, their strength are determined by a computer, which produces a 2D image of a section of the patient.</a:t>
            </a:r>
            <a:endParaRPr lang="en-US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55300" name="Picture 4" descr="006">
            <a:extLst>
              <a:ext uri="{FF2B5EF4-FFF2-40B4-BE49-F238E27FC236}">
                <a16:creationId xmlns:a16="http://schemas.microsoft.com/office/drawing/2014/main" id="{6F92CF8B-CA1B-C971-F631-0B960D0A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0" b="7060"/>
          <a:stretch>
            <a:fillRect/>
          </a:stretch>
        </p:blipFill>
        <p:spPr bwMode="auto">
          <a:xfrm>
            <a:off x="4921250" y="3506788"/>
            <a:ext cx="328136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006">
            <a:extLst>
              <a:ext uri="{FF2B5EF4-FFF2-40B4-BE49-F238E27FC236}">
                <a16:creationId xmlns:a16="http://schemas.microsoft.com/office/drawing/2014/main" id="{1194C7FC-5A12-D6FD-CCF4-4F755B3C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0"/>
          <a:stretch>
            <a:fillRect/>
          </a:stretch>
        </p:blipFill>
        <p:spPr bwMode="auto">
          <a:xfrm>
            <a:off x="1020763" y="3506788"/>
            <a:ext cx="32813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6">
            <a:extLst>
              <a:ext uri="{FF2B5EF4-FFF2-40B4-BE49-F238E27FC236}">
                <a16:creationId xmlns:a16="http://schemas.microsoft.com/office/drawing/2014/main" id="{D40284CE-D866-90A2-7D94-E051A872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6046788"/>
            <a:ext cx="34544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MRI of a heart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009191E0-BCDC-4611-6571-9C01414D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6046788"/>
            <a:ext cx="34544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7030A0"/>
                </a:solidFill>
                <a:cs typeface="Arial" panose="020B0604020202020204" pitchFamily="34" charset="0"/>
              </a:rPr>
              <a:t>The detected heart edge with DIP</a:t>
            </a:r>
          </a:p>
        </p:txBody>
      </p:sp>
      <p:cxnSp>
        <p:nvCxnSpPr>
          <p:cNvPr id="55304" name="AutoShape 8">
            <a:extLst>
              <a:ext uri="{FF2B5EF4-FFF2-40B4-BE49-F238E27FC236}">
                <a16:creationId xmlns:a16="http://schemas.microsoft.com/office/drawing/2014/main" id="{50A9933D-46DD-69B8-B566-9880227B1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2125" y="4906963"/>
            <a:ext cx="619125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34E533E-5D3E-41E4-AEE3-C4C185B9F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DIP in Medicine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60B43A2-8518-87A8-5AC1-D9590AB1C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854075"/>
            <a:ext cx="8940800" cy="28146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Example of Ultrasound Imaging</a:t>
            </a:r>
            <a:endParaRPr lang="en-US" altLang="en-US" sz="20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cxnSp>
        <p:nvCxnSpPr>
          <p:cNvPr id="57348" name="AutoShape 8">
            <a:extLst>
              <a:ext uri="{FF2B5EF4-FFF2-40B4-BE49-F238E27FC236}">
                <a16:creationId xmlns:a16="http://schemas.microsoft.com/office/drawing/2014/main" id="{BDC54DBB-B291-A01D-67B0-0A2591DA81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2125" y="4906963"/>
            <a:ext cx="619125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7349" name="Picture 1">
            <a:extLst>
              <a:ext uri="{FF2B5EF4-FFF2-40B4-BE49-F238E27FC236}">
                <a16:creationId xmlns:a16="http://schemas.microsoft.com/office/drawing/2014/main" id="{7363909A-901A-90D2-DBB3-4FF9B1FD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465263"/>
            <a:ext cx="760571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D69A3-B5CC-C3D8-24E2-8CEE17AB8F26}"/>
              </a:ext>
            </a:extLst>
          </p:cNvPr>
          <p:cNvSpPr txBox="1"/>
          <p:nvPr/>
        </p:nvSpPr>
        <p:spPr>
          <a:xfrm>
            <a:off x="304800" y="2395538"/>
            <a:ext cx="1566863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0513" indent="-290513">
              <a:spcBef>
                <a:spcPts val="1200"/>
              </a:spcBef>
              <a:defRPr/>
            </a:pPr>
            <a:r>
              <a:rPr lang="en-US" dirty="0">
                <a:solidFill>
                  <a:srgbClr val="7030A0"/>
                </a:solidFill>
              </a:rPr>
              <a:t>(a) A fetus. </a:t>
            </a:r>
          </a:p>
          <a:p>
            <a:pPr marL="290513" indent="-290513">
              <a:spcBef>
                <a:spcPts val="1200"/>
              </a:spcBef>
              <a:defRPr/>
            </a:pPr>
            <a:r>
              <a:rPr lang="en-US" dirty="0">
                <a:solidFill>
                  <a:srgbClr val="7030A0"/>
                </a:solidFill>
              </a:rPr>
              <a:t>(b) Another view of the fetus</a:t>
            </a:r>
          </a:p>
          <a:p>
            <a:pPr marL="290513" indent="-290513">
              <a:spcBef>
                <a:spcPts val="1200"/>
              </a:spcBef>
              <a:defRPr/>
            </a:pPr>
            <a:r>
              <a:rPr lang="en-US" dirty="0">
                <a:solidFill>
                  <a:srgbClr val="7030A0"/>
                </a:solidFill>
              </a:rPr>
              <a:t>(c) Thyroids. </a:t>
            </a:r>
          </a:p>
          <a:p>
            <a:pPr marL="290513" indent="-290513">
              <a:spcBef>
                <a:spcPts val="1200"/>
              </a:spcBef>
              <a:defRPr/>
            </a:pPr>
            <a:r>
              <a:rPr lang="en-US" dirty="0">
                <a:solidFill>
                  <a:srgbClr val="7030A0"/>
                </a:solidFill>
              </a:rPr>
              <a:t>(d) Muscle layers showing lesion.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970DF04-D50A-12AB-7932-8519563BE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59395" name="Group 35">
            <a:extLst>
              <a:ext uri="{FF2B5EF4-FFF2-40B4-BE49-F238E27FC236}">
                <a16:creationId xmlns:a16="http://schemas.microsoft.com/office/drawing/2014/main" id="{625D79D0-4B86-2EA7-7B70-A4641C15BDB8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8E06375C-AB4D-251B-AC3F-F49AC80D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A7A8BB37-6B93-0F3A-ADCF-3F5576A52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50C1CC9D-4254-ACCA-F974-3D00CE32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A15CFDD2-D750-50F9-6E8B-054F1347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1BB48805-0D13-68DF-5355-500B4A6E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8F7D0D1D-05AF-7CCD-622F-BD26D36E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BD06E7C8-D3A1-7535-A3C6-376BA9545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403" name="Text Box 26">
              <a:extLst>
                <a:ext uri="{FF2B5EF4-FFF2-40B4-BE49-F238E27FC236}">
                  <a16:creationId xmlns:a16="http://schemas.microsoft.com/office/drawing/2014/main" id="{DAA1BB63-6D85-D190-1D2D-31C3DB36F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085" cy="3693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chemeClr val="bg1"/>
                  </a:solidFill>
                </a:rPr>
                <a:t>Problem Domain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9EB50B62-191A-3C26-8F89-F9BB77C5504F}"/>
                </a:ext>
              </a:extLst>
            </p:cNvPr>
            <p:cNvCxnSpPr>
              <a:cxnSpLocks noChangeShapeType="1"/>
              <a:stCxn id="59403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8E95E5D0-0604-BC4F-8779-2379A914158A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FEDADED0-4A65-FCBC-056F-BECC50A31652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44B0CFB7-4553-A7DA-D978-32C92050E9B0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42897C12-C5E6-3206-694C-DC26FB2AC2C1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B6425C3F-6234-57FA-63DF-081CAF741F17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FAB4C36E-2433-078E-98F4-6F17D3CA5CAA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FB68FEA5-E705-19E5-AD95-C5AF0602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3C3741D9-B4F2-F438-DB45-C95E27BE7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D229A4B-A9FD-9FA0-C12E-D1ADEDAF1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C1C4D08-FDE5-40AC-093B-5CDD38D48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4970463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1: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Introduction to Digital Image Processing - </a:t>
            </a: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DIP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2: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Fundamentals of DIP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3: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 Transformation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4: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Color Schemes and Image Printing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5: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Edge Detection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6: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 Segmentation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7: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 Compression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Chapter 8: 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Image Pattern Classification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D208D6B-C2A2-7EEB-96E2-CB84253D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61443" name="Group 35">
            <a:extLst>
              <a:ext uri="{FF2B5EF4-FFF2-40B4-BE49-F238E27FC236}">
                <a16:creationId xmlns:a16="http://schemas.microsoft.com/office/drawing/2014/main" id="{D9E9312D-D85E-1A27-5A73-5E4DFF9A5AF1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989105AA-CD71-91A1-3FAD-6ED7EEA3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Image Acquisition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22A00E86-91C0-0760-DFF0-82F541BF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AFCFF6CB-8941-6262-046C-F4E20E3B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E3D1237D-29B1-B13B-4592-D9EC0281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6D071E7B-DD0B-4E2D-8BD2-39F16F92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D5DA1D7B-003E-198D-0D0A-F7B9BE5D0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5E3525FA-1EF0-FE4B-87B5-AB73D4C20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29D79AAC-2922-F5F7-A397-E3CD10E3A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0B703DF4-AA3A-AA59-DE0E-3BD5FB4AE7C3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A542A583-08C4-CCB1-2224-F15922EDCBB8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9FAE4833-FCAC-770B-15D2-CD832A620C44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724A978D-FD55-0C06-77C4-3B6A4361AC2A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ABACA7A6-F007-7B3A-8B5F-F1F3D840E5C6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961C0ED1-A82B-AE0F-8301-FC3469A22E41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37BC8A9D-BBD5-1C02-A115-64F1EE74AC41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C738B664-64F4-4B17-8E29-493DFC741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152C021D-22DB-7D94-96A5-38185F95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1" name="Picture 19">
            <a:extLst>
              <a:ext uri="{FF2B5EF4-FFF2-40B4-BE49-F238E27FC236}">
                <a16:creationId xmlns:a16="http://schemas.microsoft.com/office/drawing/2014/main" id="{110D5784-A2E0-4E49-69DD-512A2DBC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19398"/>
          <a:stretch>
            <a:fillRect/>
          </a:stretch>
        </p:blipFill>
        <p:spPr bwMode="auto">
          <a:xfrm>
            <a:off x="2552700" y="2458586"/>
            <a:ext cx="4043363" cy="227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580F506-DF56-04C9-18FB-E7E1F8CFF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63491" name="Group 35">
            <a:extLst>
              <a:ext uri="{FF2B5EF4-FFF2-40B4-BE49-F238E27FC236}">
                <a16:creationId xmlns:a16="http://schemas.microsoft.com/office/drawing/2014/main" id="{389B72C5-531A-A344-4DA1-B787AFE568F6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D4AAF872-195F-10FD-E96B-29D17D542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9F249A48-E096-7EFF-94CE-F3D8CEFB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2BA4CA5E-DE38-59B5-DB1A-02B3BBB88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038BF1B9-0FFE-7B79-0698-3A03547B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B4AFA469-E88C-34A6-410B-B3CBF26D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F5ED8618-F69F-1DFE-BC68-13EB6B21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Image Enhancement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B4558DB6-27C7-E24C-FE30-B3424F74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3571B2E6-2869-B07A-0F91-3DD10F9C1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AF654A57-4281-0F87-102D-486B20B1A9A8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EC217BFE-CD77-3EAA-6565-A6EE2B48CA88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3474559D-0353-91D7-764A-04F820783DF4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DCB3D702-708E-DF0C-7667-6D1051F33689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7BB78A18-CE9D-47D4-0A10-50C705D11E28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A3B0A30F-DC53-C005-992E-32D2BC18DD01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B0ACD174-70C6-364A-B7CC-FE4DAE6DC41D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CD0C3E76-BCBD-605A-C245-ACF692EBD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9753F68B-54CF-7359-7234-F0AC77CB2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492" name="AutoShape 28">
            <a:extLst>
              <a:ext uri="{FF2B5EF4-FFF2-40B4-BE49-F238E27FC236}">
                <a16:creationId xmlns:a16="http://schemas.microsoft.com/office/drawing/2014/main" id="{3125C710-D517-CA45-8663-4C4AA808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159125"/>
            <a:ext cx="400050" cy="414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pic>
        <p:nvPicPr>
          <p:cNvPr id="63493" name="Picture 24">
            <a:extLst>
              <a:ext uri="{FF2B5EF4-FFF2-40B4-BE49-F238E27FC236}">
                <a16:creationId xmlns:a16="http://schemas.microsoft.com/office/drawing/2014/main" id="{C1AB4ECF-EDFC-2986-64C9-FFEFF764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1" t="1314" r="19798" b="50453"/>
          <a:stretch>
            <a:fillRect/>
          </a:stretch>
        </p:blipFill>
        <p:spPr bwMode="auto">
          <a:xfrm>
            <a:off x="2338388" y="2411413"/>
            <a:ext cx="200183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27">
            <a:extLst>
              <a:ext uri="{FF2B5EF4-FFF2-40B4-BE49-F238E27FC236}">
                <a16:creationId xmlns:a16="http://schemas.microsoft.com/office/drawing/2014/main" id="{CCCC7F6C-ADBB-7525-4F99-1A00BAFB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50766" r="59975"/>
          <a:stretch>
            <a:fillRect/>
          </a:stretch>
        </p:blipFill>
        <p:spPr bwMode="auto">
          <a:xfrm>
            <a:off x="4827588" y="2439988"/>
            <a:ext cx="19685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4">
            <a:extLst>
              <a:ext uri="{FF2B5EF4-FFF2-40B4-BE49-F238E27FC236}">
                <a16:creationId xmlns:a16="http://schemas.microsoft.com/office/drawing/2014/main" id="{0F972E47-C83A-297E-4CAC-23856C72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2" t="50377" r="21088"/>
          <a:stretch>
            <a:fillRect/>
          </a:stretch>
        </p:blipFill>
        <p:spPr bwMode="auto">
          <a:xfrm>
            <a:off x="4321175" y="3198813"/>
            <a:ext cx="2427288" cy="184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23">
            <a:extLst>
              <a:ext uri="{FF2B5EF4-FFF2-40B4-BE49-F238E27FC236}">
                <a16:creationId xmlns:a16="http://schemas.microsoft.com/office/drawing/2014/main" id="{6AE07519-368A-9655-8AC3-74EC21EB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6" b="50418"/>
          <a:stretch>
            <a:fillRect/>
          </a:stretch>
        </p:blipFill>
        <p:spPr bwMode="auto">
          <a:xfrm>
            <a:off x="2363788" y="2108200"/>
            <a:ext cx="2462212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Rectangle 2">
            <a:extLst>
              <a:ext uri="{FF2B5EF4-FFF2-40B4-BE49-F238E27FC236}">
                <a16:creationId xmlns:a16="http://schemas.microsoft.com/office/drawing/2014/main" id="{9C0774D1-6B00-E209-B9BA-F49F15E3E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65541" name="Group 35">
            <a:extLst>
              <a:ext uri="{FF2B5EF4-FFF2-40B4-BE49-F238E27FC236}">
                <a16:creationId xmlns:a16="http://schemas.microsoft.com/office/drawing/2014/main" id="{AB78BC84-42AC-6CBB-EA19-9B90F11ADED6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B7FD4C42-9460-E9CC-9A5A-6AAADBDF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62523F07-1073-AC7F-153A-182DFF67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Image Restoration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DD500BDF-FA3B-4EC3-2F21-21316778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C0B66155-EDA8-F2D6-B410-9618892FD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7A246C63-D6B5-9AC1-EA39-26F215202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3E8B5845-CAE8-1053-439C-93F23E9F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C90378E3-742A-827E-D291-860E8ACB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43441240-68B1-624B-53BC-C1DF13EE9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30121945-6135-A317-D5B4-190E3AF40C8F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C5BEA5AD-054F-8706-7A29-A617367EAB84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EA1B5627-5F93-FEB5-02C8-B6B77D3A6052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29E5665A-3C0F-5EF2-05B1-F6FFFEDF3E5A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B8CF7681-B7A6-CE0C-A1D2-D6D6A08E1040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6AC31B23-53A4-9F5F-68DA-55B5FF4634CD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43C70B99-F24C-1BEA-A05B-47E4DADE4EE8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2AA2FFF1-CA20-6EA6-9A59-F821C5B54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47EC20A8-F06D-C5DE-DAD2-FE258507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5542" name="AutoShape 28">
            <a:extLst>
              <a:ext uri="{FF2B5EF4-FFF2-40B4-BE49-F238E27FC236}">
                <a16:creationId xmlns:a16="http://schemas.microsoft.com/office/drawing/2014/main" id="{587D6977-F86A-5D44-E228-DD3012C0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376613"/>
            <a:ext cx="400050" cy="414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C6540C1-62CF-33AE-9CDE-977C39CBF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67587" name="Group 35">
            <a:extLst>
              <a:ext uri="{FF2B5EF4-FFF2-40B4-BE49-F238E27FC236}">
                <a16:creationId xmlns:a16="http://schemas.microsoft.com/office/drawing/2014/main" id="{F16D28E0-0273-6196-CFD4-2CA739058A21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FF80120B-C5F6-4EE4-1BF9-45CA9B8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AA85BED4-2A7F-69FB-37E1-7C9B22E5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042A7CB5-71E5-D1A5-DF7D-93BCE750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Morphological Processing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CA18955F-77C2-5F10-A452-1D2C47498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D05687A8-8972-7C67-2464-2F6D8BCF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AD5233DB-216C-073C-3D4A-1643164F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FA0C69C4-D0E9-7440-65DF-EF55C0343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0A776A02-F490-5623-7B7F-442A7CF4D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A6795600-662A-14AF-F0BE-40887C07CBCA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D1B799E4-CCE5-8AD9-DEAF-83720610162C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4FBFAAE3-DC02-4FA5-BDFE-D11487CB06EC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5DE0B479-6E93-97FF-CC1F-B7D28B1F09E3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694822B5-E072-A91D-C5C0-EE9667F9F3F3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E964A41A-711C-7CBC-0164-9EC6F5098C33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79D5C42E-F95D-8DFE-9ECA-EA3DAA27809C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2B5742B2-A20F-C19B-E61C-26D06BBD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8CEE28E0-AAC3-D4BA-5626-31749E7B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4" name="Picture 21">
            <a:extLst>
              <a:ext uri="{FF2B5EF4-FFF2-40B4-BE49-F238E27FC236}">
                <a16:creationId xmlns:a16="http://schemas.microsoft.com/office/drawing/2014/main" id="{6B2DED24-C95B-9A31-0FDB-1777541B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19370"/>
          <a:stretch>
            <a:fillRect/>
          </a:stretch>
        </p:blipFill>
        <p:spPr bwMode="auto">
          <a:xfrm>
            <a:off x="2827338" y="1907815"/>
            <a:ext cx="3460750" cy="316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140F528-C769-8819-A9B9-1E6C07DD5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69635" name="Group 35">
            <a:extLst>
              <a:ext uri="{FF2B5EF4-FFF2-40B4-BE49-F238E27FC236}">
                <a16:creationId xmlns:a16="http://schemas.microsoft.com/office/drawing/2014/main" id="{88D54F94-B8E5-AAC4-C0B4-2163EA30239A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5B18C065-3EF0-D17E-D5EA-F6B99DF7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A6C290E0-7976-8007-3E73-FDE489E75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431DEDAB-145D-7867-CF08-16A7B4C3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BB5426D6-BAB3-6114-65A1-152C6820F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Segmentation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8FD487DC-BF70-5285-A8F7-9DA7EB52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C1F47466-DFD9-02E2-19AB-3F9DEEAE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468D0F66-05B0-B5A7-03E3-4D0E0E9A3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A86E274E-E632-4F8A-5B70-446D69F0C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55AF2A3F-82D4-5D82-C121-EDEA34BDB5A5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58AD1E64-678B-957C-9EA8-33263FA37EBB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A6F7DAC1-CCAD-E92F-9BD9-9C7C36AABD3E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6FDB97EB-BE56-E87D-9A9E-81094FA43151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D5835A19-0058-C6EC-D674-1FA6A85433E3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56F9DB8B-C77A-3D14-FB74-448632547F1F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499FF7AC-2D99-BED1-213E-E9FD0C3ABD29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D9ED9A62-8463-8371-075B-D427A642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E9810022-61CC-4B53-E03C-83191A80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0C688B7-ED30-F8D8-29F1-2CFC2A33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21220"/>
          <a:stretch>
            <a:fillRect/>
          </a:stretch>
        </p:blipFill>
        <p:spPr bwMode="auto">
          <a:xfrm>
            <a:off x="2881313" y="1960633"/>
            <a:ext cx="3349625" cy="3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AFDF4F6-838E-4794-DEA5-B4CA6B53C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1683" name="Group 35">
            <a:extLst>
              <a:ext uri="{FF2B5EF4-FFF2-40B4-BE49-F238E27FC236}">
                <a16:creationId xmlns:a16="http://schemas.microsoft.com/office/drawing/2014/main" id="{25E75E1C-3A89-1E97-085E-58504CB0FCF1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22350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615F2200-5BC9-316E-B930-C38AAB32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85402746-7A7E-8C3C-AEE4-54B4AFF0F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FDA9917B-1D75-A186-9C87-DC323A4A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82BFFB70-912D-67C6-A264-C61B700C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F823818C-2FF3-EBEF-F216-9D5610E8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DA91B653-7126-96FC-26D4-A66FECB27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3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B0A3D78F-B38E-164D-CEEA-D39090C7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bg1"/>
                  </a:solidFill>
                </a:rPr>
                <a:t>Object Recognition</a:t>
              </a:r>
              <a:endParaRPr lang="en-US" altLang="en-US" sz="1700" dirty="0">
                <a:solidFill>
                  <a:schemeClr val="bg1"/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3D9CCE32-F222-7419-7B6E-E5638EBF8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B3B331C7-BC82-FC26-760D-1590DB184160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FF9BD665-18A0-8BB2-487A-1253FC7316E8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8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2CCEDA88-2A17-CFB3-AFD7-0EAC24B32890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8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E228ECAF-BD69-E49E-E3CD-09F6C577A0F3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E22C5D1F-DF9C-3A32-47A3-1DBFE12AE67C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59663CA2-1477-0B93-7A5F-E76629ABE9B1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6E0FBC7A-2292-DBC6-85A3-0558913559E8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71C8D19A-CCE4-0B65-456B-586B6116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0554D99D-5CC5-6ABE-3C1A-43B4472F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8"/>
              <a:ext cx="1695385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3" name="Picture 21">
            <a:extLst>
              <a:ext uri="{FF2B5EF4-FFF2-40B4-BE49-F238E27FC236}">
                <a16:creationId xmlns:a16="http://schemas.microsoft.com/office/drawing/2014/main" id="{7CC5D393-9A55-12D3-F372-403A6E2F0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6077"/>
          <a:stretch>
            <a:fillRect/>
          </a:stretch>
        </p:blipFill>
        <p:spPr bwMode="auto">
          <a:xfrm>
            <a:off x="2790825" y="2041624"/>
            <a:ext cx="3524250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DA4ED5D-D99E-A3C8-DF37-6C67C3FD1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3731" name="Group 35">
            <a:extLst>
              <a:ext uri="{FF2B5EF4-FFF2-40B4-BE49-F238E27FC236}">
                <a16:creationId xmlns:a16="http://schemas.microsoft.com/office/drawing/2014/main" id="{9520D138-6ED8-58A8-E693-A2B75B2566A6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992188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F4703F2E-196B-4EFB-4E1E-7BA687D2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20792FDD-3E8F-D169-5E8B-BC5B628CE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E94A8B38-2F09-108F-3EB3-E9178B71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778803B1-990D-6F5B-D0C5-286E6F22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B641A4A5-4AD7-71BD-D611-92AAD3A6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bg1"/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bg1"/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9EA866E7-8484-FADC-71DE-3E5E5123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742284DD-EE9A-6249-158C-7A2A757A0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F70A52FA-AE33-D9A1-9956-25B9C8EAC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25676DA0-6534-132B-1C9F-C75B369BFD62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250F42E0-88E8-974C-D68E-141D5450C73A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7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6CB6DC85-3DE5-189A-D207-722DD600DFBC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7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AD5D68D2-864E-CD67-32AD-E97DC91FED37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5709FB88-6365-A0A2-EBBF-18A788B5E63D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5E6C377C-452D-127C-19CD-34CD2A80C238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08F9DEFC-DF71-327A-B6CA-34EEAB8BFAC2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C77113DB-19B2-C3A3-681E-A063E9F6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7"/>
              <a:ext cx="1695385" cy="8302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687D99CF-81BB-FA0B-FB94-F8FE846C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7"/>
              <a:ext cx="1695385" cy="8302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74B8680-98D0-D597-DBE3-88D2C2BC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25902"/>
          <a:stretch>
            <a:fillRect/>
          </a:stretch>
        </p:blipFill>
        <p:spPr bwMode="auto">
          <a:xfrm>
            <a:off x="3281589" y="1937030"/>
            <a:ext cx="2593975" cy="306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F14A9C9-2D77-7CEC-6561-8D44591BC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5779" name="Group 35">
            <a:extLst>
              <a:ext uri="{FF2B5EF4-FFF2-40B4-BE49-F238E27FC236}">
                <a16:creationId xmlns:a16="http://schemas.microsoft.com/office/drawing/2014/main" id="{3341FEF0-6531-A9A6-DA2A-E8AEB8306708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992188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67CC73C2-B0AD-4666-5854-B002BA63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3F7BFBC9-8556-B80E-C812-3257BE12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D9FDE201-D36A-9A0E-2214-0E9622F5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4A4A2757-EFD7-5663-8C4A-4030C553D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1CB2EE67-F398-33F1-EC06-7F955550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9F221C68-6883-5B69-4206-A50D49270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12FA5C04-C32C-8871-6146-5EFA9604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B1B1C216-4C0F-A166-2486-79B3E490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2C9CC269-1F8D-8413-8387-250299D36BA6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6EEF39B2-C864-9056-1F82-17A4EC432D3D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7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6F93941B-0C41-37F7-0C8F-665405028711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7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379068C6-90FB-973E-8A74-4038CC464BCE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32B09671-E578-147A-7A52-ABB44D207DB0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7998D1A1-FA14-A540-E9A6-FEB19BB929C7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B65FE44B-0847-4EE9-7CFF-DD95C0ED8692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CB5A52ED-5F68-5D44-CD78-1094F810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7"/>
              <a:ext cx="1695385" cy="8302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Colour Image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0BE6AEF1-4CFB-F5FE-C135-0DF75E2D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7"/>
              <a:ext cx="1695385" cy="83026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Image Compression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1">
            <a:extLst>
              <a:ext uri="{FF2B5EF4-FFF2-40B4-BE49-F238E27FC236}">
                <a16:creationId xmlns:a16="http://schemas.microsoft.com/office/drawing/2014/main" id="{AFB15F90-E179-4A76-6A73-DBCE83D5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95613" y="1971952"/>
            <a:ext cx="3130550" cy="296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662FEBF-6752-4762-3378-490849AC8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Fundamental Steps in DIP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77827" name="Group 35">
            <a:extLst>
              <a:ext uri="{FF2B5EF4-FFF2-40B4-BE49-F238E27FC236}">
                <a16:creationId xmlns:a16="http://schemas.microsoft.com/office/drawing/2014/main" id="{023AC9E3-B4E6-6454-5923-609FBD3C6EBE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008063"/>
            <a:ext cx="8085137" cy="4943475"/>
            <a:chOff x="487673" y="1679575"/>
            <a:chExt cx="8084827" cy="4943475"/>
          </a:xfrm>
        </p:grpSpPr>
        <p:sp>
          <p:nvSpPr>
            <p:cNvPr id="53252" name="Rectangle 19">
              <a:extLst>
                <a:ext uri="{FF2B5EF4-FFF2-40B4-BE49-F238E27FC236}">
                  <a16:creationId xmlns:a16="http://schemas.microsoft.com/office/drawing/2014/main" id="{3A219766-ECFD-D84C-778E-3ECC4D89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4016375"/>
              <a:ext cx="1695385" cy="9525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Acquisition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3" name="Rectangle 20">
              <a:extLst>
                <a:ext uri="{FF2B5EF4-FFF2-40B4-BE49-F238E27FC236}">
                  <a16:creationId xmlns:a16="http://schemas.microsoft.com/office/drawing/2014/main" id="{0ABB5ED2-B96F-709E-60FB-9DB3E960C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95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Restoration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4" name="Rectangle 21">
              <a:extLst>
                <a:ext uri="{FF2B5EF4-FFF2-40B4-BE49-F238E27FC236}">
                  <a16:creationId xmlns:a16="http://schemas.microsoft.com/office/drawing/2014/main" id="{4D8F98B5-E5BC-1397-BD76-6490DC53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78" y="1679575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Morphological Processing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5" name="Rectangle 22">
              <a:extLst>
                <a:ext uri="{FF2B5EF4-FFF2-40B4-BE49-F238E27FC236}">
                  <a16:creationId xmlns:a16="http://schemas.microsoft.com/office/drawing/2014/main" id="{90AF414A-4489-748F-C832-CE0913F5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2571750"/>
              <a:ext cx="1695385" cy="8302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6" name="Rectangle 23">
              <a:extLst>
                <a:ext uri="{FF2B5EF4-FFF2-40B4-BE49-F238E27FC236}">
                  <a16:creationId xmlns:a16="http://schemas.microsoft.com/office/drawing/2014/main" id="{1E738524-6259-448D-9F4D-D0D3EF8E4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5140325"/>
              <a:ext cx="1695385" cy="110807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 &amp; Description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7" name="Rectangle 24">
              <a:extLst>
                <a:ext uri="{FF2B5EF4-FFF2-40B4-BE49-F238E27FC236}">
                  <a16:creationId xmlns:a16="http://schemas.microsoft.com/office/drawing/2014/main" id="{C6A4D095-9C28-B1F9-6F5F-843CDF48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71" y="2606675"/>
              <a:ext cx="1695385" cy="111601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Enhancement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8" name="Rectangle 25">
              <a:extLst>
                <a:ext uri="{FF2B5EF4-FFF2-40B4-BE49-F238E27FC236}">
                  <a16:creationId xmlns:a16="http://schemas.microsoft.com/office/drawing/2014/main" id="{650A948C-B7B5-4CCE-0C17-AA1A65059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115" y="3749675"/>
              <a:ext cx="1695385" cy="109696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Recognition</a:t>
              </a:r>
              <a:endPara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259" name="Text Box 26">
              <a:extLst>
                <a:ext uri="{FF2B5EF4-FFF2-40B4-BE49-F238E27FC236}">
                  <a16:creationId xmlns:a16="http://schemas.microsoft.com/office/drawing/2014/main" id="{76C714D9-A837-63BB-28FF-35F16ACA9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3" y="5372100"/>
              <a:ext cx="1903339" cy="36988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Domain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260" name="AutoShape 27">
              <a:extLst>
                <a:ext uri="{FF2B5EF4-FFF2-40B4-BE49-F238E27FC236}">
                  <a16:creationId xmlns:a16="http://schemas.microsoft.com/office/drawing/2014/main" id="{FE8BE07C-27CE-3657-6755-18F800CE1D36}"/>
                </a:ext>
              </a:extLst>
            </p:cNvPr>
            <p:cNvCxnSpPr>
              <a:cxnSpLocks noChangeShapeType="1"/>
              <a:stCxn id="53259" idx="0"/>
              <a:endCxn id="53252" idx="2"/>
            </p:cNvCxnSpPr>
            <p:nvPr/>
          </p:nvCxnSpPr>
          <p:spPr bwMode="auto">
            <a:xfrm flipH="1" flipV="1">
              <a:off x="1398863" y="4968875"/>
              <a:ext cx="0" cy="403225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1" name="AutoShape 28">
              <a:extLst>
                <a:ext uri="{FF2B5EF4-FFF2-40B4-BE49-F238E27FC236}">
                  <a16:creationId xmlns:a16="http://schemas.microsoft.com/office/drawing/2014/main" id="{F8503611-ADD5-4FE8-03AA-150135B7CBDF}"/>
                </a:ext>
              </a:extLst>
            </p:cNvPr>
            <p:cNvCxnSpPr>
              <a:cxnSpLocks noChangeShapeType="1"/>
              <a:stCxn id="53252" idx="0"/>
              <a:endCxn id="53257" idx="2"/>
            </p:cNvCxnSpPr>
            <p:nvPr/>
          </p:nvCxnSpPr>
          <p:spPr bwMode="auto">
            <a:xfrm rot="5400000" flipH="1" flipV="1">
              <a:off x="1251225" y="3870325"/>
              <a:ext cx="293687" cy="1588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29">
              <a:extLst>
                <a:ext uri="{FF2B5EF4-FFF2-40B4-BE49-F238E27FC236}">
                  <a16:creationId xmlns:a16="http://schemas.microsoft.com/office/drawing/2014/main" id="{9076F4D8-1AA5-A147-CCA1-39CBC33C8C07}"/>
                </a:ext>
              </a:extLst>
            </p:cNvPr>
            <p:cNvCxnSpPr>
              <a:cxnSpLocks noChangeShapeType="1"/>
              <a:stCxn id="53258" idx="2"/>
              <a:endCxn id="53256" idx="0"/>
            </p:cNvCxnSpPr>
            <p:nvPr/>
          </p:nvCxnSpPr>
          <p:spPr bwMode="auto">
            <a:xfrm rot="5400000">
              <a:off x="7577171" y="4994275"/>
              <a:ext cx="293687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3" name="AutoShape 30">
              <a:extLst>
                <a:ext uri="{FF2B5EF4-FFF2-40B4-BE49-F238E27FC236}">
                  <a16:creationId xmlns:a16="http://schemas.microsoft.com/office/drawing/2014/main" id="{8943C982-1E6A-C7B3-15B7-A5845CDE6582}"/>
                </a:ext>
              </a:extLst>
            </p:cNvPr>
            <p:cNvCxnSpPr>
              <a:cxnSpLocks noChangeShapeType="1"/>
              <a:stCxn id="53255" idx="2"/>
              <a:endCxn id="53258" idx="0"/>
            </p:cNvCxnSpPr>
            <p:nvPr/>
          </p:nvCxnSpPr>
          <p:spPr bwMode="auto">
            <a:xfrm rot="5400000">
              <a:off x="7550977" y="3575844"/>
              <a:ext cx="346075" cy="1587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4" name="AutoShape 31">
              <a:extLst>
                <a:ext uri="{FF2B5EF4-FFF2-40B4-BE49-F238E27FC236}">
                  <a16:creationId xmlns:a16="http://schemas.microsoft.com/office/drawing/2014/main" id="{DC3C4863-4170-7B29-7033-84ECD9087457}"/>
                </a:ext>
              </a:extLst>
            </p:cNvPr>
            <p:cNvCxnSpPr>
              <a:cxnSpLocks noChangeShapeType="1"/>
              <a:stCxn id="53254" idx="3"/>
              <a:endCxn id="53255" idx="0"/>
            </p:cNvCxnSpPr>
            <p:nvPr/>
          </p:nvCxnSpPr>
          <p:spPr bwMode="auto">
            <a:xfrm>
              <a:off x="6605663" y="2095500"/>
              <a:ext cx="1119144" cy="476250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265" name="AutoShape 32">
              <a:extLst>
                <a:ext uri="{FF2B5EF4-FFF2-40B4-BE49-F238E27FC236}">
                  <a16:creationId xmlns:a16="http://schemas.microsoft.com/office/drawing/2014/main" id="{7B3A8BB7-772A-2486-89A4-2B0034ED92F5}"/>
                </a:ext>
              </a:extLst>
            </p:cNvPr>
            <p:cNvCxnSpPr>
              <a:cxnSpLocks noChangeShapeType="1"/>
              <a:stCxn id="53253" idx="3"/>
              <a:endCxn id="53254" idx="1"/>
            </p:cNvCxnSpPr>
            <p:nvPr/>
          </p:nvCxnSpPr>
          <p:spPr bwMode="auto">
            <a:xfrm>
              <a:off x="4227680" y="2095500"/>
              <a:ext cx="682599" cy="0"/>
            </a:xfrm>
            <a:prstGeom prst="straightConnector1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33">
              <a:extLst>
                <a:ext uri="{FF2B5EF4-FFF2-40B4-BE49-F238E27FC236}">
                  <a16:creationId xmlns:a16="http://schemas.microsoft.com/office/drawing/2014/main" id="{FCA90A6A-0CEF-D378-C9FD-CE971A3D2F60}"/>
                </a:ext>
              </a:extLst>
            </p:cNvPr>
            <p:cNvCxnSpPr>
              <a:cxnSpLocks noChangeShapeType="1"/>
              <a:stCxn id="53257" idx="0"/>
              <a:endCxn id="53253" idx="1"/>
            </p:cNvCxnSpPr>
            <p:nvPr/>
          </p:nvCxnSpPr>
          <p:spPr bwMode="auto">
            <a:xfrm rot="5400000" flipH="1" flipV="1">
              <a:off x="1709991" y="1784372"/>
              <a:ext cx="511175" cy="1133432"/>
            </a:xfrm>
            <a:prstGeom prst="bentConnector2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</p:spPr>
        </p:cxnSp>
        <p:sp>
          <p:nvSpPr>
            <p:cNvPr id="53267" name="Rectangle 35">
              <a:extLst>
                <a:ext uri="{FF2B5EF4-FFF2-40B4-BE49-F238E27FC236}">
                  <a16:creationId xmlns:a16="http://schemas.microsoft.com/office/drawing/2014/main" id="{DE1F5B31-482F-544F-44F2-CCB45A8C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630" y="5792787"/>
              <a:ext cx="1695385" cy="83026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bg1"/>
                  </a:solidFill>
                </a:rPr>
                <a:t>Colour Image Processing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3268" name="Rectangle 36">
              <a:extLst>
                <a:ext uri="{FF2B5EF4-FFF2-40B4-BE49-F238E27FC236}">
                  <a16:creationId xmlns:a16="http://schemas.microsoft.com/office/drawing/2014/main" id="{B0880E0E-B0BD-5F10-F90D-9142FF78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682" y="5792787"/>
              <a:ext cx="1695385" cy="830263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Compression</a:t>
              </a:r>
              <a:endPara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7828" name="Picture 22">
            <a:extLst>
              <a:ext uri="{FF2B5EF4-FFF2-40B4-BE49-F238E27FC236}">
                <a16:creationId xmlns:a16="http://schemas.microsoft.com/office/drawing/2014/main" id="{53ADA66A-7655-3752-B20E-79091178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92"/>
          <a:stretch>
            <a:fillRect/>
          </a:stretch>
        </p:blipFill>
        <p:spPr bwMode="auto">
          <a:xfrm>
            <a:off x="2316163" y="2406650"/>
            <a:ext cx="44910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8FD3179-6EA0-5609-D9B6-54EEB75B1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Summary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0861F2-FFDC-B7E2-7A4B-E7FA61E95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4242"/>
            <a:ext cx="8229600" cy="504600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IE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Subjects covered:</a:t>
            </a:r>
            <a:endParaRPr lang="en-IE" altLang="en-US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Digital Image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Digital Image Processing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Digital Image History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DIP Applications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Fundamental Steps in DIP</a:t>
            </a:r>
            <a:endParaRPr lang="en-IE" altLang="en-US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B59DE92-A9B4-C690-4D23-60162DAC7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F875232-BFF8-CDF0-5158-FCA9068D7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752538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6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 credits = </a:t>
            </a:r>
            <a:r>
              <a:rPr lang="en-US" altLang="en-US" sz="6000" dirty="0">
                <a:ea typeface="ＭＳ Ｐゴシック" panose="020B0600070205080204" pitchFamily="34" charset="-128"/>
              </a:rPr>
              <a:t>45</a:t>
            </a:r>
            <a:r>
              <a:rPr lang="en-US" altLang="en-US" dirty="0">
                <a:ea typeface="ＭＳ Ｐゴシック" panose="020B0600070205080204" pitchFamily="34" charset="-128"/>
              </a:rPr>
              <a:t> class hours</a:t>
            </a:r>
          </a:p>
          <a:p>
            <a:pPr marL="465138" indent="-465138">
              <a:lnSpc>
                <a:spcPts val="36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Lecture attendance: </a:t>
            </a:r>
            <a:r>
              <a:rPr lang="en-US" altLang="en-US" sz="3600" dirty="0">
                <a:ea typeface="ＭＳ Ｐゴシック" panose="020B0600070205080204" pitchFamily="34" charset="-128"/>
              </a:rPr>
              <a:t>10%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65138" indent="-465138">
              <a:lnSpc>
                <a:spcPts val="36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Assignment: </a:t>
            </a:r>
            <a:r>
              <a:rPr lang="en-US" altLang="en-US" sz="3600" dirty="0">
                <a:ea typeface="ＭＳ Ｐゴシック" panose="020B0600070205080204" pitchFamily="34" charset="-128"/>
              </a:rPr>
              <a:t>20%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65138" indent="-465138">
              <a:lnSpc>
                <a:spcPts val="36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Midterm test: </a:t>
            </a:r>
            <a:r>
              <a:rPr lang="en-US" altLang="en-US" sz="3600" dirty="0">
                <a:ea typeface="ＭＳ Ｐゴシック" panose="020B0600070205080204" pitchFamily="34" charset="-128"/>
              </a:rPr>
              <a:t>10%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65138" indent="-465138">
              <a:lnSpc>
                <a:spcPts val="36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Final test: </a:t>
            </a:r>
            <a:r>
              <a:rPr lang="en-US" altLang="en-US" sz="3600" dirty="0">
                <a:ea typeface="ＭＳ Ｐゴシック" panose="020B0600070205080204" pitchFamily="34" charset="-128"/>
              </a:rPr>
              <a:t>60%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1E8707F-E279-25CB-3F46-6DBF0C4D8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1F027CA-B28F-8D30-FCC7-9BF94C3E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3868087"/>
          </a:xfrm>
        </p:spPr>
        <p:txBody>
          <a:bodyPr/>
          <a:lstStyle/>
          <a:p>
            <a:pPr marL="465138" lvl="1" indent="0" eaLnBrk="1" hangingPunct="1">
              <a:lnSpc>
                <a:spcPct val="130000"/>
              </a:lnSpc>
              <a:buClr>
                <a:schemeClr val="hlink"/>
              </a:buClr>
              <a:buNone/>
            </a:pPr>
            <a:r>
              <a:rPr lang="en-IE" altLang="en-US" sz="32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This lecture will cover:</a:t>
            </a:r>
          </a:p>
          <a:p>
            <a:pPr marL="1147763" lvl="1" indent="-682625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IE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What is a digital image?</a:t>
            </a:r>
          </a:p>
          <a:p>
            <a:pPr marL="1147763" lvl="1" indent="-682625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IE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What is Digital Image Processing - DIP?</a:t>
            </a:r>
          </a:p>
          <a:p>
            <a:pPr marL="1147763" lvl="1" indent="-682625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IE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History of DIP</a:t>
            </a:r>
          </a:p>
          <a:p>
            <a:pPr marL="1147763" lvl="1" indent="-682625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IE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Some important applications of DIP</a:t>
            </a:r>
          </a:p>
          <a:p>
            <a:pPr marL="1147763" lvl="1" indent="-682625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IE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Main steps in DIP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B74525AA-09C5-A108-8334-6EE62D416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66275"/>
            <a:ext cx="8229600" cy="5085264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An image</a:t>
            </a: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may be defined as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 two-dimensional function, f(</a:t>
            </a:r>
            <a:r>
              <a:rPr lang="en-US" altLang="en-US" sz="2400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x,y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: x and y are spatial (plane) coordinates; the amplitude of f at any pair of coordinates (x, y) is called the intensity or gray level of the image at that point.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When x, y, and the intensity values of f are all finite, discrete quantities, we call the image a digital image.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A digital image is composed of a finite number of elements, each of which has a particular location and value. These elements are called picture elements, image elements, pels, and pixels.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Pixel is the term used most widely to denote the elements of a digital image.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3FDBAF0-52F0-8CD9-28BA-FDCAAC06B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149193C8-6C41-9DE9-4E8F-C57D18F87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2308225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A pixel value shows the light intensity - brightness, color, some intensity level etc.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Note that </a:t>
            </a:r>
            <a:r>
              <a:rPr lang="en-US" altLang="en-US" sz="2800">
                <a:solidFill>
                  <a:srgbClr val="00B0F0"/>
                </a:solidFill>
                <a:ea typeface="ＭＳ Ｐゴシック" panose="020B0600070205080204" pitchFamily="34" charset="-128"/>
              </a:rPr>
              <a:t>digitization</a:t>
            </a: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 implies that a digital image is an </a:t>
            </a:r>
            <a:r>
              <a:rPr lang="en-US" altLang="en-US" sz="2800">
                <a:solidFill>
                  <a:srgbClr val="00B0F0"/>
                </a:solidFill>
                <a:ea typeface="ＭＳ Ｐゴシック" panose="020B0600070205080204" pitchFamily="34" charset="-128"/>
              </a:rPr>
              <a:t>approximation</a:t>
            </a:r>
            <a:r>
              <a:rPr lang="en-US" altLang="en-US" sz="2800">
                <a:solidFill>
                  <a:srgbClr val="595959"/>
                </a:solidFill>
                <a:ea typeface="ＭＳ Ｐゴシック" panose="020B0600070205080204" pitchFamily="34" charset="-128"/>
              </a:rPr>
              <a:t> of the real scene.</a:t>
            </a:r>
            <a:endParaRPr lang="en-US" altLang="en-US" sz="2800" b="1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48ACB440-F98B-70B9-BD13-01587BBB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7"/>
          <a:stretch>
            <a:fillRect/>
          </a:stretch>
        </p:blipFill>
        <p:spPr bwMode="auto">
          <a:xfrm>
            <a:off x="285750" y="3881438"/>
            <a:ext cx="3940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8" name="Group 12">
            <a:extLst>
              <a:ext uri="{FF2B5EF4-FFF2-40B4-BE49-F238E27FC236}">
                <a16:creationId xmlns:a16="http://schemas.microsoft.com/office/drawing/2014/main" id="{BFBE1D44-34B8-1DA5-FDF0-B15CBC8FE036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3860800"/>
            <a:ext cx="4557713" cy="2308225"/>
            <a:chOff x="1464" y="2747"/>
            <a:chExt cx="2871" cy="1454"/>
          </a:xfrm>
        </p:grpSpPr>
        <p:pic>
          <p:nvPicPr>
            <p:cNvPr id="16390" name="Picture 5">
              <a:extLst>
                <a:ext uri="{FF2B5EF4-FFF2-40B4-BE49-F238E27FC236}">
                  <a16:creationId xmlns:a16="http://schemas.microsoft.com/office/drawing/2014/main" id="{B808AE85-657B-4186-E3D3-94387535B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747"/>
              <a:ext cx="287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6">
              <a:extLst>
                <a:ext uri="{FF2B5EF4-FFF2-40B4-BE49-F238E27FC236}">
                  <a16:creationId xmlns:a16="http://schemas.microsoft.com/office/drawing/2014/main" id="{B1DFBC70-B661-5E7C-CBA5-AE3EE024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153"/>
              <a:ext cx="128" cy="1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92" name="Rectangle 7">
              <a:extLst>
                <a:ext uri="{FF2B5EF4-FFF2-40B4-BE49-F238E27FC236}">
                  <a16:creationId xmlns:a16="http://schemas.microsoft.com/office/drawing/2014/main" id="{7EE74E5B-918E-DB18-4203-F5F6831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773"/>
              <a:ext cx="1460" cy="14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93" name="Line 8">
              <a:extLst>
                <a:ext uri="{FF2B5EF4-FFF2-40B4-BE49-F238E27FC236}">
                  <a16:creationId xmlns:a16="http://schemas.microsoft.com/office/drawing/2014/main" id="{AD9166F9-8E6E-6DAF-D3C0-A601F97EC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3108"/>
              <a:ext cx="484" cy="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Rectangle 9">
              <a:extLst>
                <a:ext uri="{FF2B5EF4-FFF2-40B4-BE49-F238E27FC236}">
                  <a16:creationId xmlns:a16="http://schemas.microsoft.com/office/drawing/2014/main" id="{70B404DC-A8B4-7D9C-5580-714647B83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137"/>
              <a:ext cx="56" cy="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7D5BD2BF-903B-26B9-720F-5CAC479F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965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000">
                  <a:solidFill>
                    <a:srgbClr val="CC0000"/>
                  </a:solidFill>
                </a:rPr>
                <a:t>1 pixel</a:t>
              </a:r>
              <a:endParaRPr lang="en-US" altLang="en-US" sz="1000">
                <a:solidFill>
                  <a:srgbClr val="CC0000"/>
                </a:solidFill>
              </a:endParaRPr>
            </a:p>
          </p:txBody>
        </p:sp>
        <p:sp>
          <p:nvSpPr>
            <p:cNvPr id="16396" name="Line 11">
              <a:extLst>
                <a:ext uri="{FF2B5EF4-FFF2-40B4-BE49-F238E27FC236}">
                  <a16:creationId xmlns:a16="http://schemas.microsoft.com/office/drawing/2014/main" id="{8F97947E-4F80-4B84-9929-CFAD5028F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6" y="3052"/>
              <a:ext cx="168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89" name="Rectangle 2">
            <a:extLst>
              <a:ext uri="{FF2B5EF4-FFF2-40B4-BE49-F238E27FC236}">
                <a16:creationId xmlns:a16="http://schemas.microsoft.com/office/drawing/2014/main" id="{85F8470D-4AF1-B120-240F-5AB4821EA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2B7E45D7-97A9-4ED0-1658-17E95E415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8229600" cy="52451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5381625" algn="l"/>
              </a:tabLst>
              <a:defRPr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Typical image formats: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5381625" algn="l"/>
              </a:tabLst>
              <a:defRPr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1 sample per pixel - B&amp;W or Grayscale images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5381625" algn="l"/>
              </a:tabLst>
              <a:defRPr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3 samples per pixel - Red, Green, and Blue or RGB images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tabLst>
                <a:tab pos="5381625" algn="l"/>
              </a:tabLst>
              <a:defRPr/>
            </a:pPr>
            <a:endParaRPr lang="en-IE" altLang="en-US" sz="24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tabLst>
                <a:tab pos="5381625" algn="l"/>
              </a:tabLst>
              <a:defRPr/>
            </a:pPr>
            <a:endParaRPr lang="en-IE" altLang="en-US" sz="24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tabLst>
                <a:tab pos="5381625" algn="l"/>
              </a:tabLst>
              <a:defRPr/>
            </a:pPr>
            <a:endParaRPr lang="en-IE" altLang="en-US" sz="24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tabLst>
                <a:tab pos="5381625" algn="l"/>
              </a:tabLst>
              <a:defRPr/>
            </a:pPr>
            <a:endParaRPr lang="en-IE" altLang="en-US" sz="24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5381625" algn="l"/>
              </a:tabLst>
              <a:defRPr/>
            </a:pPr>
            <a:endParaRPr lang="en-IE" altLang="en-US" sz="12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5381625" algn="l"/>
              </a:tabLst>
              <a:defRPr/>
            </a:pPr>
            <a:endParaRPr lang="en-IE" altLang="en-US" sz="16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569913" indent="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5381625" algn="l"/>
              </a:tabLst>
              <a:defRPr/>
            </a:pP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For most of the course, we </a:t>
            </a:r>
            <a:r>
              <a:rPr lang="en-IE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mainly focus on grayscale images</a:t>
            </a: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8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8435" name="Picture 4" descr="waterfall">
            <a:extLst>
              <a:ext uri="{FF2B5EF4-FFF2-40B4-BE49-F238E27FC236}">
                <a16:creationId xmlns:a16="http://schemas.microsoft.com/office/drawing/2014/main" id="{CF89AF4C-22A1-1F64-76EC-24B2EB8407C8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4425" y="2879725"/>
            <a:ext cx="2778125" cy="2338388"/>
          </a:xfrm>
          <a:noFill/>
        </p:spPr>
      </p:pic>
      <p:pic>
        <p:nvPicPr>
          <p:cNvPr id="18436" name="Picture 5" descr="waterfall">
            <a:extLst>
              <a:ext uri="{FF2B5EF4-FFF2-40B4-BE49-F238E27FC236}">
                <a16:creationId xmlns:a16="http://schemas.microsoft.com/office/drawing/2014/main" id="{B3BC20E8-68E8-616B-75B4-6689B5007DE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879725"/>
            <a:ext cx="27781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>
            <a:extLst>
              <a:ext uri="{FF2B5EF4-FFF2-40B4-BE49-F238E27FC236}">
                <a16:creationId xmlns:a16="http://schemas.microsoft.com/office/drawing/2014/main" id="{1BE03BF8-B735-665E-C138-2BB372711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6372955-520B-ABE2-611C-7BE5404B3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54075"/>
            <a:ext cx="8229600" cy="5307013"/>
          </a:xfrm>
        </p:spPr>
        <p:txBody>
          <a:bodyPr/>
          <a:lstStyle/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The field of DIP refers to processing digital images by means of a digital computer.</a:t>
            </a:r>
            <a:endParaRPr lang="en-IE" altLang="en-US" sz="28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DIP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encompasses </a:t>
            </a:r>
            <a:r>
              <a:rPr lang="en-US" altLang="en-US" sz="28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processes whose inputs and outputs are images</a:t>
            </a:r>
            <a:r>
              <a:rPr lang="en-US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and, in addition, includes processes that extract attributes from images up to, and including, the recognition of individual objects.</a:t>
            </a:r>
            <a:endParaRPr lang="en-IE" altLang="en-US" sz="2800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en-IE" altLang="en-US" sz="28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DIP has two main tasks: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Improvement of pictorial information for human interpretation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Processing of image data for storage, transmission, representation for autonomous machine perception</a:t>
            </a:r>
            <a:r>
              <a:rPr lang="en-IE" altLang="en-US" sz="24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F4DBC94-193E-9C52-786C-C80320843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What is a Digital Image?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1_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8150</TotalTime>
  <Words>1592</Words>
  <Application>Microsoft Office PowerPoint</Application>
  <PresentationFormat>On-screen Show (4:3)</PresentationFormat>
  <Paragraphs>328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Tahoma</vt:lpstr>
      <vt:lpstr>Wingdings</vt:lpstr>
      <vt:lpstr>1_BriansTemplate</vt:lpstr>
      <vt:lpstr>CorelPhotoPaint.Image.8</vt:lpstr>
      <vt:lpstr>Digital Image Processing  Chapter 1: Introduction to                      Digital Image Processing</vt:lpstr>
      <vt:lpstr>References</vt:lpstr>
      <vt:lpstr>Contents</vt:lpstr>
      <vt:lpstr>Assessments</vt:lpstr>
      <vt:lpstr>Contents</vt:lpstr>
      <vt:lpstr>What is a Digital Image?</vt:lpstr>
      <vt:lpstr>What is a Digital Image?</vt:lpstr>
      <vt:lpstr>What is a Digital Image?</vt:lpstr>
      <vt:lpstr>What is a Digital Image?</vt:lpstr>
      <vt:lpstr>What is a Digital Image?</vt:lpstr>
      <vt:lpstr>What is a Digital Image?</vt:lpstr>
      <vt:lpstr>What is a Digital Image?</vt:lpstr>
      <vt:lpstr>What is a Digital Image?</vt:lpstr>
      <vt:lpstr>History of Digital Image Processing</vt:lpstr>
      <vt:lpstr>History of Digital Image Processing</vt:lpstr>
      <vt:lpstr>History of Digital Image Processing</vt:lpstr>
      <vt:lpstr>History of Digital Image Processing</vt:lpstr>
      <vt:lpstr>History of Digital Image Processing</vt:lpstr>
      <vt:lpstr>Some areas of applications of DIP</vt:lpstr>
      <vt:lpstr>Some areas of applications of DIP</vt:lpstr>
      <vt:lpstr>Gamma-Ray images</vt:lpstr>
      <vt:lpstr>X-Ray images</vt:lpstr>
      <vt:lpstr>Ultraviolet images</vt:lpstr>
      <vt:lpstr>DIP in GIS</vt:lpstr>
      <vt:lpstr>DIP in Industrial Testing</vt:lpstr>
      <vt:lpstr>DIP in Law Enforcement</vt:lpstr>
      <vt:lpstr>DIP in Medicine</vt:lpstr>
      <vt:lpstr>DIP in Medicine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Fundamental Steps in DIP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Admin</cp:lastModifiedBy>
  <cp:revision>267</cp:revision>
  <dcterms:created xsi:type="dcterms:W3CDTF">2009-02-04T15:16:29Z</dcterms:created>
  <dcterms:modified xsi:type="dcterms:W3CDTF">2022-12-15T21:14:29Z</dcterms:modified>
</cp:coreProperties>
</file>