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9"/>
  </p:notesMasterIdLst>
  <p:handoutMasterIdLst>
    <p:handoutMasterId r:id="rId30"/>
  </p:handoutMasterIdLst>
  <p:sldIdLst>
    <p:sldId id="256" r:id="rId2"/>
    <p:sldId id="258" r:id="rId3"/>
    <p:sldId id="360" r:id="rId4"/>
    <p:sldId id="361" r:id="rId5"/>
    <p:sldId id="389" r:id="rId6"/>
    <p:sldId id="390" r:id="rId7"/>
    <p:sldId id="298" r:id="rId8"/>
    <p:sldId id="299" r:id="rId9"/>
    <p:sldId id="362" r:id="rId10"/>
    <p:sldId id="379" r:id="rId11"/>
    <p:sldId id="301" r:id="rId12"/>
    <p:sldId id="364" r:id="rId13"/>
    <p:sldId id="363" r:id="rId14"/>
    <p:sldId id="365" r:id="rId15"/>
    <p:sldId id="391" r:id="rId16"/>
    <p:sldId id="311" r:id="rId17"/>
    <p:sldId id="303" r:id="rId18"/>
    <p:sldId id="312" r:id="rId19"/>
    <p:sldId id="392" r:id="rId20"/>
    <p:sldId id="304" r:id="rId21"/>
    <p:sldId id="305" r:id="rId22"/>
    <p:sldId id="394" r:id="rId23"/>
    <p:sldId id="330" r:id="rId24"/>
    <p:sldId id="393" r:id="rId25"/>
    <p:sldId id="307" r:id="rId26"/>
    <p:sldId id="395" r:id="rId27"/>
    <p:sldId id="396" r:id="rId28"/>
  </p:sldIdLst>
  <p:sldSz cx="9144000" cy="6858000" type="screen4x3"/>
  <p:notesSz cx="9144000" cy="6858000"/>
  <p:defaultTextStyle>
    <a:defPPr>
      <a:defRPr lang="en-US"/>
    </a:defPPr>
    <a:lvl1pPr algn="l" rtl="0" eaLnBrk="0" fontAlgn="base" hangingPunct="0">
      <a:spcBef>
        <a:spcPct val="0"/>
      </a:spcBef>
      <a:spcAft>
        <a:spcPct val="0"/>
      </a:spcAft>
      <a:defRPr sz="40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40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40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40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40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40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40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40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40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997">
          <p15:clr>
            <a:srgbClr val="A4A3A4"/>
          </p15:clr>
        </p15:guide>
        <p15:guide id="2" pos="28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99FF"/>
    <a:srgbClr val="FCB188"/>
    <a:srgbClr val="F9752B"/>
    <a:srgbClr val="F86310"/>
    <a:srgbClr val="CC3300"/>
    <a:srgbClr val="CC33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2" autoAdjust="0"/>
    <p:restoredTop sz="82689" autoAdjust="0"/>
  </p:normalViewPr>
  <p:slideViewPr>
    <p:cSldViewPr snapToGrid="0">
      <p:cViewPr varScale="1">
        <p:scale>
          <a:sx n="53" d="100"/>
          <a:sy n="53" d="100"/>
        </p:scale>
        <p:origin x="1932" y="72"/>
      </p:cViewPr>
      <p:guideLst>
        <p:guide orient="horz" pos="1997"/>
        <p:guide pos="2876"/>
      </p:guideLst>
    </p:cSldViewPr>
  </p:slideViewPr>
  <p:notesTextViewPr>
    <p:cViewPr>
      <p:scale>
        <a:sx n="100" d="100"/>
        <a:sy n="100" d="100"/>
      </p:scale>
      <p:origin x="0" y="0"/>
    </p:cViewPr>
  </p:notesTextViewPr>
  <p:sorterViewPr>
    <p:cViewPr>
      <p:scale>
        <a:sx n="100" d="100"/>
        <a:sy n="100" d="100"/>
      </p:scale>
      <p:origin x="0" y="12072"/>
    </p:cViewPr>
  </p:sorterViewPr>
  <p:notesViewPr>
    <p:cSldViewPr snapToGrid="0">
      <p:cViewPr varScale="1">
        <p:scale>
          <a:sx n="53" d="100"/>
          <a:sy n="53" d="100"/>
        </p:scale>
        <p:origin x="-960"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90942ECD-5BCD-CC59-44BE-C4F9B9EACCC3}"/>
              </a:ext>
            </a:extLst>
          </p:cNvPr>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pitchFamily="-110" charset="0"/>
                <a:ea typeface="+mn-ea"/>
              </a:defRPr>
            </a:lvl1pPr>
          </a:lstStyle>
          <a:p>
            <a:pPr>
              <a:defRPr/>
            </a:pPr>
            <a:endParaRPr lang="en-US"/>
          </a:p>
        </p:txBody>
      </p:sp>
      <p:sp>
        <p:nvSpPr>
          <p:cNvPr id="156675" name="Rectangle 3">
            <a:extLst>
              <a:ext uri="{FF2B5EF4-FFF2-40B4-BE49-F238E27FC236}">
                <a16:creationId xmlns:a16="http://schemas.microsoft.com/office/drawing/2014/main" id="{16507CCE-56F1-9EE7-BB5D-DCF75D32B9D9}"/>
              </a:ext>
            </a:extLst>
          </p:cNvPr>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pitchFamily="-110" charset="0"/>
                <a:ea typeface="+mn-ea"/>
              </a:defRPr>
            </a:lvl1pPr>
          </a:lstStyle>
          <a:p>
            <a:pPr>
              <a:defRPr/>
            </a:pPr>
            <a:endParaRPr lang="en-US"/>
          </a:p>
        </p:txBody>
      </p:sp>
      <p:sp>
        <p:nvSpPr>
          <p:cNvPr id="156676" name="Rectangle 4">
            <a:extLst>
              <a:ext uri="{FF2B5EF4-FFF2-40B4-BE49-F238E27FC236}">
                <a16:creationId xmlns:a16="http://schemas.microsoft.com/office/drawing/2014/main" id="{333812A8-B4A7-0451-B0B6-F8FA49C15963}"/>
              </a:ext>
            </a:extLst>
          </p:cNvPr>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pitchFamily="-110" charset="0"/>
                <a:ea typeface="+mn-ea"/>
              </a:defRPr>
            </a:lvl1pPr>
          </a:lstStyle>
          <a:p>
            <a:pPr>
              <a:defRPr/>
            </a:pPr>
            <a:endParaRPr lang="en-US"/>
          </a:p>
        </p:txBody>
      </p:sp>
      <p:sp>
        <p:nvSpPr>
          <p:cNvPr id="156677" name="Rectangle 5">
            <a:extLst>
              <a:ext uri="{FF2B5EF4-FFF2-40B4-BE49-F238E27FC236}">
                <a16:creationId xmlns:a16="http://schemas.microsoft.com/office/drawing/2014/main" id="{D560446F-DB25-9862-9059-C8F8BD6457BB}"/>
              </a:ext>
            </a:extLst>
          </p:cNvPr>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6394B6A7-8DEA-4938-BE70-D165B281BF0E}"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A2AD74C-0D93-702D-9796-2344BBBE3D4E}"/>
              </a:ext>
            </a:extLst>
          </p:cNvPr>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pitchFamily="-110" charset="0"/>
                <a:ea typeface="+mn-ea"/>
              </a:defRPr>
            </a:lvl1pPr>
          </a:lstStyle>
          <a:p>
            <a:pPr>
              <a:defRPr/>
            </a:pPr>
            <a:endParaRPr lang="en-US"/>
          </a:p>
        </p:txBody>
      </p:sp>
      <p:sp>
        <p:nvSpPr>
          <p:cNvPr id="8195" name="Rectangle 3">
            <a:extLst>
              <a:ext uri="{FF2B5EF4-FFF2-40B4-BE49-F238E27FC236}">
                <a16:creationId xmlns:a16="http://schemas.microsoft.com/office/drawing/2014/main" id="{BAA291B7-41A6-8EC1-BB8E-114C8177267E}"/>
              </a:ext>
            </a:extLst>
          </p:cNvPr>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pitchFamily="-110" charset="0"/>
                <a:ea typeface="+mn-ea"/>
              </a:defRPr>
            </a:lvl1pPr>
          </a:lstStyle>
          <a:p>
            <a:pPr>
              <a:defRPr/>
            </a:pPr>
            <a:endParaRPr lang="en-US"/>
          </a:p>
        </p:txBody>
      </p:sp>
      <p:sp>
        <p:nvSpPr>
          <p:cNvPr id="5124" name="Rectangle 4">
            <a:extLst>
              <a:ext uri="{FF2B5EF4-FFF2-40B4-BE49-F238E27FC236}">
                <a16:creationId xmlns:a16="http://schemas.microsoft.com/office/drawing/2014/main" id="{2D8E69FC-F53E-DCC1-99A0-C6DD27155502}"/>
              </a:ext>
            </a:extLst>
          </p:cNvPr>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C6D89547-FA0F-0029-0FC4-E9193AB02858}"/>
              </a:ext>
            </a:extLst>
          </p:cNvPr>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EB21B294-CF2F-C019-C52E-0939D290DE79}"/>
              </a:ext>
            </a:extLst>
          </p:cNvPr>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pitchFamily="-110" charset="0"/>
                <a:ea typeface="+mn-ea"/>
              </a:defRPr>
            </a:lvl1pPr>
          </a:lstStyle>
          <a:p>
            <a:pPr>
              <a:defRPr/>
            </a:pPr>
            <a:endParaRPr lang="en-US"/>
          </a:p>
        </p:txBody>
      </p:sp>
      <p:sp>
        <p:nvSpPr>
          <p:cNvPr id="8199" name="Rectangle 7">
            <a:extLst>
              <a:ext uri="{FF2B5EF4-FFF2-40B4-BE49-F238E27FC236}">
                <a16:creationId xmlns:a16="http://schemas.microsoft.com/office/drawing/2014/main" id="{19C615D9-DF22-06B9-2D73-4A75B83DB6C4}"/>
              </a:ext>
            </a:extLst>
          </p:cNvPr>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3FD28708-01FD-4C87-8822-6F34FDD4218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B86FF64-7568-8096-03D1-AD235A3AE0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107058F8-B90F-481E-9849-AB0AE7D68FF7}" type="slidenum">
              <a:rPr lang="en-US" altLang="en-US" sz="1200" smtClean="0">
                <a:solidFill>
                  <a:schemeClr val="tx1"/>
                </a:solidFill>
              </a:rPr>
              <a:pPr/>
              <a:t>1</a:t>
            </a:fld>
            <a:endParaRPr lang="en-US" altLang="en-US" sz="1200">
              <a:solidFill>
                <a:schemeClr val="tx1"/>
              </a:solidFill>
            </a:endParaRPr>
          </a:p>
        </p:txBody>
      </p:sp>
      <p:sp>
        <p:nvSpPr>
          <p:cNvPr id="8195" name="Rectangle 2">
            <a:extLst>
              <a:ext uri="{FF2B5EF4-FFF2-40B4-BE49-F238E27FC236}">
                <a16:creationId xmlns:a16="http://schemas.microsoft.com/office/drawing/2014/main" id="{9FC092E9-174C-5ED3-9023-983BCEFD7022}"/>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86D7241C-5D5E-0CFE-CE06-530D8C0853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32FEF03-7EAD-56E9-AF1E-4F85B542DA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47BDD9DD-87A8-4DDB-B195-3D483439EC17}" type="slidenum">
              <a:rPr lang="en-US" altLang="en-US" sz="1200" smtClean="0">
                <a:solidFill>
                  <a:schemeClr val="tx1"/>
                </a:solidFill>
              </a:rPr>
              <a:pPr/>
              <a:t>11</a:t>
            </a:fld>
            <a:endParaRPr lang="en-US" altLang="en-US" sz="1200">
              <a:solidFill>
                <a:schemeClr val="tx1"/>
              </a:solidFill>
            </a:endParaRPr>
          </a:p>
        </p:txBody>
      </p:sp>
      <p:sp>
        <p:nvSpPr>
          <p:cNvPr id="27651" name="Rectangle 2">
            <a:extLst>
              <a:ext uri="{FF2B5EF4-FFF2-40B4-BE49-F238E27FC236}">
                <a16:creationId xmlns:a16="http://schemas.microsoft.com/office/drawing/2014/main" id="{D6113D13-18F9-9671-38E3-5077DE4A435D}"/>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FA3E1FFE-3AA3-ACD4-B87F-360F5A3AB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solidFill>
                  <a:srgbClr val="000000"/>
                </a:solidFill>
                <a:latin typeface="ArialMT"/>
                <a:ea typeface="ＭＳ Ｐゴシック" panose="020B0600070205080204" pitchFamily="34" charset="-128"/>
              </a:rPr>
              <a:t>In </a:t>
            </a:r>
            <a:r>
              <a:rPr lang="en-US" altLang="en-US" sz="1800" b="1">
                <a:solidFill>
                  <a:srgbClr val="1E7AB9"/>
                </a:solidFill>
                <a:latin typeface="Arial" panose="020B0604020202020204" pitchFamily="34" charset="0"/>
                <a:ea typeface="ＭＳ Ｐゴシック" panose="020B0600070205080204" pitchFamily="34" charset="-128"/>
              </a:rPr>
              <a:t>Fig. 2.9(a) </a:t>
            </a:r>
            <a:r>
              <a:rPr lang="en-US" altLang="en-US" sz="1800">
                <a:solidFill>
                  <a:srgbClr val="000000"/>
                </a:solidFill>
                <a:latin typeface="ArialMT"/>
                <a:ea typeface="ＭＳ Ｐゴシック" panose="020B0600070205080204" pitchFamily="34" charset="-128"/>
              </a:rPr>
              <a:t>, the outline of a square is seen clearly, despite the fact that no lines defining such a figure are part of the image. The same effect, this time with a circle, can be seen in </a:t>
            </a:r>
            <a:r>
              <a:rPr lang="en-US" altLang="en-US" sz="1800" b="1">
                <a:solidFill>
                  <a:srgbClr val="1E7AB9"/>
                </a:solidFill>
                <a:latin typeface="Arial" panose="020B0604020202020204" pitchFamily="34" charset="0"/>
                <a:ea typeface="ＭＳ Ｐゴシック" panose="020B0600070205080204" pitchFamily="34" charset="-128"/>
              </a:rPr>
              <a:t>Fig. 2.9(b) </a:t>
            </a:r>
            <a:r>
              <a:rPr lang="en-US" altLang="en-US" sz="1800">
                <a:solidFill>
                  <a:srgbClr val="000000"/>
                </a:solidFill>
                <a:latin typeface="ArialMT"/>
                <a:ea typeface="ＭＳ Ｐゴシック" panose="020B0600070205080204" pitchFamily="34" charset="-128"/>
              </a:rPr>
              <a:t>; note how just a few lines are sufficient to give the illusion of a complete circle. The two horizontal line segments in </a:t>
            </a:r>
            <a:r>
              <a:rPr lang="en-US" altLang="en-US" sz="1800" b="1">
                <a:solidFill>
                  <a:srgbClr val="1E7AB9"/>
                </a:solidFill>
                <a:latin typeface="Arial" panose="020B0604020202020204" pitchFamily="34" charset="0"/>
                <a:ea typeface="ＭＳ Ｐゴシック" panose="020B0600070205080204" pitchFamily="34" charset="-128"/>
              </a:rPr>
              <a:t>Fig. 2.9(c) </a:t>
            </a:r>
            <a:r>
              <a:rPr lang="en-US" altLang="en-US" sz="1800">
                <a:solidFill>
                  <a:srgbClr val="000000"/>
                </a:solidFill>
                <a:latin typeface="ArialMT"/>
                <a:ea typeface="ＭＳ Ｐゴシック" panose="020B0600070205080204" pitchFamily="34" charset="-128"/>
              </a:rPr>
              <a:t>are of the same length, but one appears shorter than the other. Finally, all long lines in </a:t>
            </a:r>
            <a:r>
              <a:rPr lang="en-US" altLang="en-US" sz="1800" b="1">
                <a:solidFill>
                  <a:srgbClr val="1E7AB9"/>
                </a:solidFill>
                <a:latin typeface="Arial" panose="020B0604020202020204" pitchFamily="34" charset="0"/>
                <a:ea typeface="ＭＳ Ｐゴシック" panose="020B0600070205080204" pitchFamily="34" charset="-128"/>
              </a:rPr>
              <a:t>Fig. 2.9(d) </a:t>
            </a:r>
            <a:r>
              <a:rPr lang="en-US" altLang="en-US" sz="1800">
                <a:solidFill>
                  <a:srgbClr val="000000"/>
                </a:solidFill>
                <a:latin typeface="ArialMT"/>
                <a:ea typeface="ＭＳ Ｐゴシック" panose="020B0600070205080204" pitchFamily="34" charset="-128"/>
              </a:rPr>
              <a:t>are equidistant and parallel. Yet, the crosshatching creates the illusion that those lines are far from being parallel.</a:t>
            </a:r>
            <a:r>
              <a:rPr lang="en-US" altLang="en-US">
                <a:latin typeface="Arial" panose="020B0604020202020204" pitchFamily="34" charset="0"/>
                <a:ea typeface="ＭＳ Ｐゴシック" panose="020B0600070205080204" pitchFamily="34" charset="-128"/>
              </a:rPr>
              <a:t> </a:t>
            </a:r>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6E4316CD-F70E-EA15-AF0D-34B946D3D7C6}"/>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392D76CB-BF62-A193-C7ED-B1D0539C935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9700" name="Slide Number Placeholder 3">
            <a:extLst>
              <a:ext uri="{FF2B5EF4-FFF2-40B4-BE49-F238E27FC236}">
                <a16:creationId xmlns:a16="http://schemas.microsoft.com/office/drawing/2014/main" id="{EB5C3013-ACE4-EABE-426B-BE7B253BA0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AE1DDA8D-1712-481B-A7DB-651C77EE9661}" type="slidenum">
              <a:rPr lang="en-US" altLang="en-US" sz="1200" smtClean="0">
                <a:solidFill>
                  <a:schemeClr val="tx1"/>
                </a:solidFill>
              </a:rPr>
              <a:pPr/>
              <a:t>12</a:t>
            </a:fld>
            <a:endParaRPr lang="en-US" altLang="en-US" sz="120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A6D269C9-CE78-375C-A19C-F8AFD604F862}"/>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CD412CFA-28EE-E8A0-F031-8519F5019B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1748" name="Slide Number Placeholder 3">
            <a:extLst>
              <a:ext uri="{FF2B5EF4-FFF2-40B4-BE49-F238E27FC236}">
                <a16:creationId xmlns:a16="http://schemas.microsoft.com/office/drawing/2014/main" id="{DD8DB585-F672-9EF9-EA3F-CF9B52F369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D28765DC-B420-415B-8F2B-AB2146A5FBC4}" type="slidenum">
              <a:rPr lang="en-US" altLang="en-US" sz="1200" smtClean="0">
                <a:solidFill>
                  <a:schemeClr val="tx1"/>
                </a:solidFill>
              </a:rPr>
              <a:pPr/>
              <a:t>13</a:t>
            </a:fld>
            <a:endParaRPr lang="en-US" altLang="en-US" sz="120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F56982CB-A6FE-6C0C-668B-E898B59E49D6}"/>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FAF09158-0055-024A-1FBD-0626D7C1B1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3796" name="Slide Number Placeholder 3">
            <a:extLst>
              <a:ext uri="{FF2B5EF4-FFF2-40B4-BE49-F238E27FC236}">
                <a16:creationId xmlns:a16="http://schemas.microsoft.com/office/drawing/2014/main" id="{FFEB629E-F2E8-08AF-D14B-D340F7DFE8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CB52FC83-CA0B-4140-B47E-796C77B4782F}" type="slidenum">
              <a:rPr lang="en-US" altLang="en-US" sz="1200" smtClean="0">
                <a:solidFill>
                  <a:schemeClr val="tx1"/>
                </a:solidFill>
              </a:rPr>
              <a:pPr/>
              <a:t>14</a:t>
            </a:fld>
            <a:endParaRPr lang="en-US" altLang="en-US" sz="120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E64220C4-B45F-87F3-F937-6AFE8DDA46DA}"/>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08D5B7A9-FD06-3EA8-71F2-ABBBC36519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5844" name="Slide Number Placeholder 3">
            <a:extLst>
              <a:ext uri="{FF2B5EF4-FFF2-40B4-BE49-F238E27FC236}">
                <a16:creationId xmlns:a16="http://schemas.microsoft.com/office/drawing/2014/main" id="{CE6B71D8-563E-4B2A-4955-1B8F61E194E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B5C36F00-630F-4E59-9F29-D4E1EFB6DCF4}" type="slidenum">
              <a:rPr lang="en-US" altLang="en-US" sz="1200" smtClean="0">
                <a:solidFill>
                  <a:schemeClr val="tx1"/>
                </a:solidFill>
              </a:rPr>
              <a:pPr/>
              <a:t>15</a:t>
            </a:fld>
            <a:endParaRPr lang="en-US" altLang="en-US" sz="120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22CBCEA0-0A03-8DAE-6F08-D780066F4A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AD11CB60-F8B4-4663-AD12-3DD27913B27B}" type="slidenum">
              <a:rPr lang="en-US" altLang="en-US" sz="1200" smtClean="0">
                <a:solidFill>
                  <a:schemeClr val="tx1"/>
                </a:solidFill>
              </a:rPr>
              <a:pPr/>
              <a:t>16</a:t>
            </a:fld>
            <a:endParaRPr lang="en-US" altLang="en-US" sz="1200">
              <a:solidFill>
                <a:schemeClr val="tx1"/>
              </a:solidFill>
            </a:endParaRPr>
          </a:p>
        </p:txBody>
      </p:sp>
      <p:sp>
        <p:nvSpPr>
          <p:cNvPr id="37891" name="Rectangle 2">
            <a:extLst>
              <a:ext uri="{FF2B5EF4-FFF2-40B4-BE49-F238E27FC236}">
                <a16:creationId xmlns:a16="http://schemas.microsoft.com/office/drawing/2014/main" id="{07704EBE-B715-02C4-AF41-6BD5BDD00AAC}"/>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05CE0BC9-2611-6F62-BCE4-8306B36366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366239C9-95BD-76CA-0E27-C0282CC03B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FCAAD9A6-B3F4-403C-A103-CC89FD8D2063}" type="slidenum">
              <a:rPr lang="en-US" altLang="en-US" sz="1200" smtClean="0">
                <a:solidFill>
                  <a:schemeClr val="tx1"/>
                </a:solidFill>
              </a:rPr>
              <a:pPr/>
              <a:t>17</a:t>
            </a:fld>
            <a:endParaRPr lang="en-US" altLang="en-US" sz="1200">
              <a:solidFill>
                <a:schemeClr val="tx1"/>
              </a:solidFill>
            </a:endParaRPr>
          </a:p>
        </p:txBody>
      </p:sp>
      <p:sp>
        <p:nvSpPr>
          <p:cNvPr id="39939" name="Rectangle 2">
            <a:extLst>
              <a:ext uri="{FF2B5EF4-FFF2-40B4-BE49-F238E27FC236}">
                <a16:creationId xmlns:a16="http://schemas.microsoft.com/office/drawing/2014/main" id="{9C38A06A-A67D-5391-50D9-9F9EC5426D2A}"/>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E3806E16-BD76-ED30-DFBC-55B65E4157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67965AE-A819-8412-1231-D509A76844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D218F9A6-1627-48CB-B207-FDE42C8A9B2B}" type="slidenum">
              <a:rPr lang="en-US" altLang="en-US" sz="1200" smtClean="0">
                <a:solidFill>
                  <a:schemeClr val="tx1"/>
                </a:solidFill>
              </a:rPr>
              <a:pPr/>
              <a:t>18</a:t>
            </a:fld>
            <a:endParaRPr lang="en-US" altLang="en-US" sz="1200">
              <a:solidFill>
                <a:schemeClr val="tx1"/>
              </a:solidFill>
            </a:endParaRPr>
          </a:p>
        </p:txBody>
      </p:sp>
      <p:sp>
        <p:nvSpPr>
          <p:cNvPr id="41987" name="Rectangle 2">
            <a:extLst>
              <a:ext uri="{FF2B5EF4-FFF2-40B4-BE49-F238E27FC236}">
                <a16:creationId xmlns:a16="http://schemas.microsoft.com/office/drawing/2014/main" id="{67E34E71-7729-EBE9-7384-6016B95E701C}"/>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D26031F6-5929-E429-1543-BAC71B696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9A841546-AB3F-2DDA-5038-C6EDFA33AA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86F1C7BD-35C7-446F-A014-1E44CCAA8C3F}" type="slidenum">
              <a:rPr lang="en-US" altLang="en-US" sz="1200" smtClean="0">
                <a:solidFill>
                  <a:schemeClr val="tx1"/>
                </a:solidFill>
              </a:rPr>
              <a:pPr/>
              <a:t>19</a:t>
            </a:fld>
            <a:endParaRPr lang="en-US" altLang="en-US" sz="1200">
              <a:solidFill>
                <a:schemeClr val="tx1"/>
              </a:solidFill>
            </a:endParaRPr>
          </a:p>
        </p:txBody>
      </p:sp>
      <p:sp>
        <p:nvSpPr>
          <p:cNvPr id="44035" name="Rectangle 2">
            <a:extLst>
              <a:ext uri="{FF2B5EF4-FFF2-40B4-BE49-F238E27FC236}">
                <a16:creationId xmlns:a16="http://schemas.microsoft.com/office/drawing/2014/main" id="{7C03E785-924C-8F07-5DDE-0C93587AD96E}"/>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C300FEF2-A171-8E90-EA98-0500941046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4E05A9C-DEAC-CC18-1EAC-7D4BFA199B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430AAB15-50CF-4DB5-BEE1-2A2C2C049FA8}" type="slidenum">
              <a:rPr lang="en-US" altLang="en-US" sz="1200" smtClean="0">
                <a:solidFill>
                  <a:schemeClr val="tx1"/>
                </a:solidFill>
              </a:rPr>
              <a:pPr/>
              <a:t>20</a:t>
            </a:fld>
            <a:endParaRPr lang="en-US" altLang="en-US" sz="1200">
              <a:solidFill>
                <a:schemeClr val="tx1"/>
              </a:solidFill>
            </a:endParaRPr>
          </a:p>
        </p:txBody>
      </p:sp>
      <p:sp>
        <p:nvSpPr>
          <p:cNvPr id="46083" name="Rectangle 2">
            <a:extLst>
              <a:ext uri="{FF2B5EF4-FFF2-40B4-BE49-F238E27FC236}">
                <a16:creationId xmlns:a16="http://schemas.microsoft.com/office/drawing/2014/main" id="{93570B2F-A431-82A1-B4B7-D7C3365AEFE1}"/>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5F665201-FD2A-4724-E521-BFB6F8764E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37B057FE-3F34-460B-3E5D-1868B00D2C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1C5FE4FF-5EE0-4B14-B452-C55E801126B2}" type="slidenum">
              <a:rPr lang="en-US" altLang="en-US" sz="1200" smtClean="0">
                <a:solidFill>
                  <a:schemeClr val="tx1"/>
                </a:solidFill>
              </a:rPr>
              <a:pPr/>
              <a:t>2</a:t>
            </a:fld>
            <a:endParaRPr lang="en-US" altLang="en-US" sz="1200">
              <a:solidFill>
                <a:schemeClr val="tx1"/>
              </a:solidFill>
            </a:endParaRPr>
          </a:p>
        </p:txBody>
      </p:sp>
      <p:sp>
        <p:nvSpPr>
          <p:cNvPr id="10243" name="Rectangle 2">
            <a:extLst>
              <a:ext uri="{FF2B5EF4-FFF2-40B4-BE49-F238E27FC236}">
                <a16:creationId xmlns:a16="http://schemas.microsoft.com/office/drawing/2014/main" id="{C38EB55E-86BD-FA26-3326-26EC9889B20D}"/>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F100E0E4-7B38-7A0C-0D9D-7EB7679DFA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2C94629-8CB1-83A1-F947-10EA8F21D3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A2E80966-55A9-4BF9-AA3C-0957200B5EBE}" type="slidenum">
              <a:rPr lang="en-US" altLang="en-US" sz="1200" smtClean="0">
                <a:solidFill>
                  <a:schemeClr val="tx1"/>
                </a:solidFill>
              </a:rPr>
              <a:pPr/>
              <a:t>21</a:t>
            </a:fld>
            <a:endParaRPr lang="en-US" altLang="en-US" sz="1200">
              <a:solidFill>
                <a:schemeClr val="tx1"/>
              </a:solidFill>
            </a:endParaRPr>
          </a:p>
        </p:txBody>
      </p:sp>
      <p:sp>
        <p:nvSpPr>
          <p:cNvPr id="48131" name="Rectangle 2">
            <a:extLst>
              <a:ext uri="{FF2B5EF4-FFF2-40B4-BE49-F238E27FC236}">
                <a16:creationId xmlns:a16="http://schemas.microsoft.com/office/drawing/2014/main" id="{5ECBBB2E-B4C0-8E68-33D6-45B4E08A1818}"/>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C93F64BA-AF0A-E05C-1758-F72ECC2E33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9FB17553-35E5-A93E-AE65-D7EDCE91DDA0}"/>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2DCB90DE-7048-C9C2-AD51-D880AB793E2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50180" name="Slide Number Placeholder 3">
            <a:extLst>
              <a:ext uri="{FF2B5EF4-FFF2-40B4-BE49-F238E27FC236}">
                <a16:creationId xmlns:a16="http://schemas.microsoft.com/office/drawing/2014/main" id="{30B63ACB-4CFF-7C13-034B-409F94E978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4CBF4ED6-6460-4FC6-B748-E80429FD135C}" type="slidenum">
              <a:rPr lang="en-US" altLang="en-US" sz="1200" smtClean="0">
                <a:solidFill>
                  <a:schemeClr val="tx1"/>
                </a:solidFill>
              </a:rPr>
              <a:pPr/>
              <a:t>22</a:t>
            </a:fld>
            <a:endParaRPr lang="en-US" altLang="en-US" sz="1200">
              <a:solidFill>
                <a:schemeClr val="tx1"/>
              </a:solidFill>
            </a:endParaRPr>
          </a:p>
        </p:txBody>
      </p:sp>
    </p:spTree>
    <p:extLst>
      <p:ext uri="{BB962C8B-B14F-4D97-AF65-F5344CB8AC3E}">
        <p14:creationId xmlns:p14="http://schemas.microsoft.com/office/powerpoint/2010/main" val="525230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9FB17553-35E5-A93E-AE65-D7EDCE91DDA0}"/>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2DCB90DE-7048-C9C2-AD51-D880AB793E2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50180" name="Slide Number Placeholder 3">
            <a:extLst>
              <a:ext uri="{FF2B5EF4-FFF2-40B4-BE49-F238E27FC236}">
                <a16:creationId xmlns:a16="http://schemas.microsoft.com/office/drawing/2014/main" id="{30B63ACB-4CFF-7C13-034B-409F94E978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4CBF4ED6-6460-4FC6-B748-E80429FD135C}" type="slidenum">
              <a:rPr lang="en-US" altLang="en-US" sz="1200" smtClean="0">
                <a:solidFill>
                  <a:schemeClr val="tx1"/>
                </a:solidFill>
              </a:rPr>
              <a:pPr/>
              <a:t>23</a:t>
            </a:fld>
            <a:endParaRPr lang="en-US" altLang="en-US" sz="120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EA910EE2-820A-2BD1-76ED-A6DDA65D439A}"/>
              </a:ext>
            </a:extLst>
          </p:cNvPr>
          <p:cNvSpPr>
            <a:spLocks noGrp="1" noRot="1" noChangeAspect="1" noChangeArrowheads="1" noTextEdit="1"/>
          </p:cNvSpPr>
          <p:nvPr>
            <p:ph type="sldImg"/>
          </p:nvPr>
        </p:nvSpPr>
        <p:spPr>
          <a:ln/>
        </p:spPr>
      </p:sp>
      <p:sp>
        <p:nvSpPr>
          <p:cNvPr id="52227" name="Notes Placeholder 2">
            <a:extLst>
              <a:ext uri="{FF2B5EF4-FFF2-40B4-BE49-F238E27FC236}">
                <a16:creationId xmlns:a16="http://schemas.microsoft.com/office/drawing/2014/main" id="{9F7BC41E-A908-B537-06CA-282B8DA111E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52228" name="Slide Number Placeholder 3">
            <a:extLst>
              <a:ext uri="{FF2B5EF4-FFF2-40B4-BE49-F238E27FC236}">
                <a16:creationId xmlns:a16="http://schemas.microsoft.com/office/drawing/2014/main" id="{4E57DFBB-CA5F-2371-60F0-81A6FBE771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2D53314B-688B-474F-A3C1-9B2AECB1B140}" type="slidenum">
              <a:rPr lang="en-US" altLang="en-US" sz="1200" smtClean="0">
                <a:solidFill>
                  <a:schemeClr val="tx1"/>
                </a:solidFill>
              </a:rPr>
              <a:pPr/>
              <a:t>24</a:t>
            </a:fld>
            <a:endParaRPr lang="en-US" altLang="en-US" sz="120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CBEF146-361C-5129-3499-1898D07B9F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E73F5F50-FB02-429E-BE0C-180F99824470}" type="slidenum">
              <a:rPr lang="en-US" altLang="en-US" sz="1200" smtClean="0">
                <a:solidFill>
                  <a:schemeClr val="tx1"/>
                </a:solidFill>
              </a:rPr>
              <a:pPr/>
              <a:t>25</a:t>
            </a:fld>
            <a:endParaRPr lang="en-US" altLang="en-US" sz="1200">
              <a:solidFill>
                <a:schemeClr val="tx1"/>
              </a:solidFill>
            </a:endParaRPr>
          </a:p>
        </p:txBody>
      </p:sp>
      <p:sp>
        <p:nvSpPr>
          <p:cNvPr id="54275" name="Rectangle 2">
            <a:extLst>
              <a:ext uri="{FF2B5EF4-FFF2-40B4-BE49-F238E27FC236}">
                <a16:creationId xmlns:a16="http://schemas.microsoft.com/office/drawing/2014/main" id="{82E6BFCF-0831-A622-6177-B72B6E92B423}"/>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E728906C-16C1-49EB-1840-68B9CBCF29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CBEF146-361C-5129-3499-1898D07B9F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E73F5F50-FB02-429E-BE0C-180F99824470}" type="slidenum">
              <a:rPr lang="en-US" altLang="en-US" sz="1200" smtClean="0">
                <a:solidFill>
                  <a:schemeClr val="tx1"/>
                </a:solidFill>
              </a:rPr>
              <a:pPr/>
              <a:t>26</a:t>
            </a:fld>
            <a:endParaRPr lang="en-US" altLang="en-US" sz="1200">
              <a:solidFill>
                <a:schemeClr val="tx1"/>
              </a:solidFill>
            </a:endParaRPr>
          </a:p>
        </p:txBody>
      </p:sp>
      <p:sp>
        <p:nvSpPr>
          <p:cNvPr id="54275" name="Rectangle 2">
            <a:extLst>
              <a:ext uri="{FF2B5EF4-FFF2-40B4-BE49-F238E27FC236}">
                <a16:creationId xmlns:a16="http://schemas.microsoft.com/office/drawing/2014/main" id="{82E6BFCF-0831-A622-6177-B72B6E92B423}"/>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E728906C-16C1-49EB-1840-68B9CBCF29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19008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CBEF146-361C-5129-3499-1898D07B9F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E73F5F50-FB02-429E-BE0C-180F99824470}" type="slidenum">
              <a:rPr lang="en-US" altLang="en-US" sz="1200" smtClean="0">
                <a:solidFill>
                  <a:schemeClr val="tx1"/>
                </a:solidFill>
              </a:rPr>
              <a:pPr/>
              <a:t>27</a:t>
            </a:fld>
            <a:endParaRPr lang="en-US" altLang="en-US" sz="1200">
              <a:solidFill>
                <a:schemeClr val="tx1"/>
              </a:solidFill>
            </a:endParaRPr>
          </a:p>
        </p:txBody>
      </p:sp>
      <p:sp>
        <p:nvSpPr>
          <p:cNvPr id="54275" name="Rectangle 2">
            <a:extLst>
              <a:ext uri="{FF2B5EF4-FFF2-40B4-BE49-F238E27FC236}">
                <a16:creationId xmlns:a16="http://schemas.microsoft.com/office/drawing/2014/main" id="{82E6BFCF-0831-A622-6177-B72B6E92B423}"/>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E728906C-16C1-49EB-1840-68B9CBCF29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10359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A4951A7-A557-8BC6-9969-0B931A1A4410}"/>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405348AE-BEBF-ED45-690E-324CBD83B3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2292" name="Slide Number Placeholder 3">
            <a:extLst>
              <a:ext uri="{FF2B5EF4-FFF2-40B4-BE49-F238E27FC236}">
                <a16:creationId xmlns:a16="http://schemas.microsoft.com/office/drawing/2014/main" id="{F58066D3-472F-A755-32B7-7BC1C27B9B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966C92DB-3B4E-4621-B01B-73D1BC0067A1}" type="slidenum">
              <a:rPr lang="en-US" altLang="en-US" sz="1200" smtClean="0">
                <a:solidFill>
                  <a:schemeClr val="tx1"/>
                </a:solidFill>
              </a:rPr>
              <a:pPr/>
              <a:t>3</a:t>
            </a:fld>
            <a:endParaRPr lang="en-US" altLang="en-US" sz="12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C58ED86D-1C56-1E0D-0570-002328C6A056}"/>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08DADE5E-C97C-CA21-F160-A68F8D0A2DC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4340" name="Slide Number Placeholder 3">
            <a:extLst>
              <a:ext uri="{FF2B5EF4-FFF2-40B4-BE49-F238E27FC236}">
                <a16:creationId xmlns:a16="http://schemas.microsoft.com/office/drawing/2014/main" id="{7164C226-8D3D-B175-F1E5-8B0383DB348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2F609555-09F6-488B-95DC-A1EC181C022A}" type="slidenum">
              <a:rPr lang="en-US" altLang="en-US" sz="1200" smtClean="0">
                <a:solidFill>
                  <a:schemeClr val="tx1"/>
                </a:solidFill>
              </a:rPr>
              <a:pPr/>
              <a:t>4</a:t>
            </a:fld>
            <a:endParaRPr lang="en-US" altLang="en-US" sz="12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B55C2F97-7A0F-DBD0-C2EA-9D67C1491A96}"/>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id="{99AB85AA-9023-9151-D12A-934BCDF88E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6388" name="Slide Number Placeholder 3">
            <a:extLst>
              <a:ext uri="{FF2B5EF4-FFF2-40B4-BE49-F238E27FC236}">
                <a16:creationId xmlns:a16="http://schemas.microsoft.com/office/drawing/2014/main" id="{D0A46281-28C2-414D-0F07-692FD11191C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00A69855-1FB0-47AF-91DA-91117993465F}" type="slidenum">
              <a:rPr lang="en-US" altLang="en-US" sz="1200" smtClean="0">
                <a:solidFill>
                  <a:schemeClr val="tx1"/>
                </a:solidFill>
              </a:rPr>
              <a:pPr/>
              <a:t>5</a:t>
            </a:fld>
            <a:endParaRPr lang="en-US" altLang="en-US" sz="12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639DF69D-4BEE-38A5-9704-164472858C9E}"/>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2E9CC7A1-9390-56DB-44A2-6AD5F5922D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b="1">
                <a:solidFill>
                  <a:srgbClr val="1E7AB9"/>
                </a:solidFill>
                <a:latin typeface="Arial" panose="020B0604020202020204" pitchFamily="34" charset="0"/>
                <a:ea typeface="ＭＳ Ｐゴシック" panose="020B0600070205080204" pitchFamily="34" charset="-128"/>
              </a:rPr>
              <a:t>Figure 2.2 </a:t>
            </a:r>
            <a:r>
              <a:rPr lang="en-US" altLang="en-US" sz="1800">
                <a:solidFill>
                  <a:srgbClr val="000000"/>
                </a:solidFill>
                <a:latin typeface="ArialMT"/>
                <a:ea typeface="ＭＳ Ｐゴシック" panose="020B0600070205080204" pitchFamily="34" charset="-128"/>
              </a:rPr>
              <a:t>shows the density of rods and cones for a cross section of the right eye, passing through the region where the optic nerve emerges from the eye. The absence of receptors in this area causes the so-called </a:t>
            </a:r>
            <a:r>
              <a:rPr lang="en-US" altLang="en-US" sz="1800" i="1">
                <a:solidFill>
                  <a:srgbClr val="000000"/>
                </a:solidFill>
                <a:latin typeface="Arial" panose="020B0604020202020204" pitchFamily="34" charset="0"/>
                <a:ea typeface="ＭＳ Ｐゴシック" panose="020B0600070205080204" pitchFamily="34" charset="-128"/>
              </a:rPr>
              <a:t>blind spot </a:t>
            </a:r>
            <a:r>
              <a:rPr lang="en-US" altLang="en-US" sz="1800">
                <a:solidFill>
                  <a:srgbClr val="000000"/>
                </a:solidFill>
                <a:latin typeface="ArialMT"/>
                <a:ea typeface="ＭＳ Ｐゴシック" panose="020B0600070205080204" pitchFamily="34" charset="-128"/>
              </a:rPr>
              <a:t>(see </a:t>
            </a:r>
            <a:r>
              <a:rPr lang="en-US" altLang="en-US" sz="1800" b="1">
                <a:solidFill>
                  <a:srgbClr val="1E7AB9"/>
                </a:solidFill>
                <a:latin typeface="Arial" panose="020B0604020202020204" pitchFamily="34" charset="0"/>
                <a:ea typeface="ＭＳ Ｐゴシック" panose="020B0600070205080204" pitchFamily="34" charset="-128"/>
              </a:rPr>
              <a:t>Fig. 2.1 </a:t>
            </a:r>
            <a:r>
              <a:rPr lang="en-US" altLang="en-US" sz="1800">
                <a:solidFill>
                  <a:srgbClr val="000000"/>
                </a:solidFill>
                <a:latin typeface="ArialMT"/>
                <a:ea typeface="ＭＳ Ｐゴシック" panose="020B0600070205080204" pitchFamily="34" charset="-128"/>
              </a:rPr>
              <a:t>). Except for this region, the distribution of receptors is radially symmetric about the fovea. Receptor density is measured in degrees from the visual axis. Note in </a:t>
            </a:r>
            <a:r>
              <a:rPr lang="en-US" altLang="en-US" sz="1800" b="1">
                <a:solidFill>
                  <a:srgbClr val="1E7AB9"/>
                </a:solidFill>
                <a:latin typeface="Arial" panose="020B0604020202020204" pitchFamily="34" charset="0"/>
                <a:ea typeface="ＭＳ Ｐゴシック" panose="020B0600070205080204" pitchFamily="34" charset="-128"/>
              </a:rPr>
              <a:t>Fig. 2.2 </a:t>
            </a:r>
            <a:r>
              <a:rPr lang="en-US" altLang="en-US" sz="1800">
                <a:solidFill>
                  <a:srgbClr val="000000"/>
                </a:solidFill>
                <a:latin typeface="ArialMT"/>
                <a:ea typeface="ＭＳ Ｐゴシック" panose="020B0600070205080204" pitchFamily="34" charset="-128"/>
              </a:rPr>
              <a:t>that cones are most dense in the center area of the fovea, and that rods increase in density from the center out to</a:t>
            </a:r>
            <a:br>
              <a:rPr lang="en-US" altLang="en-US" sz="1800">
                <a:solidFill>
                  <a:srgbClr val="000000"/>
                </a:solidFill>
                <a:latin typeface="ArialMT"/>
                <a:ea typeface="ＭＳ Ｐゴシック" panose="020B0600070205080204" pitchFamily="34" charset="-128"/>
              </a:rPr>
            </a:br>
            <a:r>
              <a:rPr lang="en-US" altLang="en-US" sz="1800">
                <a:solidFill>
                  <a:srgbClr val="000000"/>
                </a:solidFill>
                <a:latin typeface="ArialMT"/>
                <a:ea typeface="ＭＳ Ｐゴシック" panose="020B0600070205080204" pitchFamily="34" charset="-128"/>
              </a:rPr>
              <a:t>approximately off axis. Then, their density decreases out to the periphery of the retina. The fovea itself is a circular indentation in the retina of about 1.5 mm in diameter, so it has an area of approximately As </a:t>
            </a:r>
            <a:r>
              <a:rPr lang="en-US" altLang="en-US" sz="1800" b="1">
                <a:solidFill>
                  <a:srgbClr val="1E7AB9"/>
                </a:solidFill>
                <a:latin typeface="Arial" panose="020B0604020202020204" pitchFamily="34" charset="0"/>
                <a:ea typeface="ＭＳ Ｐゴシック" panose="020B0600070205080204" pitchFamily="34" charset="-128"/>
              </a:rPr>
              <a:t>Fig. 2.2 </a:t>
            </a:r>
            <a:r>
              <a:rPr lang="en-US" altLang="en-US" sz="1800">
                <a:solidFill>
                  <a:srgbClr val="000000"/>
                </a:solidFill>
                <a:latin typeface="ArialMT"/>
                <a:ea typeface="ＭＳ Ｐゴシック" panose="020B0600070205080204" pitchFamily="34" charset="-128"/>
              </a:rPr>
              <a:t>shows, the density of cones in that area of the retina is on the order of 150,000 elements per Based on these figures, the number of cones in the fovea, which is the region of highest acuity in the eye, is about 265,000 elements. Modern electronic</a:t>
            </a:r>
            <a:r>
              <a:rPr lang="en-US" altLang="en-US">
                <a:latin typeface="Arial" panose="020B0604020202020204" pitchFamily="34" charset="0"/>
                <a:ea typeface="ＭＳ Ｐゴシック" panose="020B0600070205080204" pitchFamily="34" charset="-128"/>
              </a:rPr>
              <a:t> </a:t>
            </a:r>
            <a:r>
              <a:rPr lang="en-US" altLang="en-US" sz="1800">
                <a:solidFill>
                  <a:srgbClr val="000000"/>
                </a:solidFill>
                <a:latin typeface="ArialMT"/>
                <a:ea typeface="ＭＳ Ｐゴシック" panose="020B0600070205080204" pitchFamily="34" charset="-128"/>
              </a:rPr>
              <a:t>imaging chips exceed this number by a large factor. While the ability of humans to integrate intelligence and experience with vision makes purely quantitative comparisons somewhat superficial, keep in mind for future discussions that electronic imaging sensors can easily exceed the capability of the eye in resolving image detail.</a:t>
            </a:r>
            <a:r>
              <a:rPr lang="en-US" altLang="en-US">
                <a:latin typeface="Arial" panose="020B0604020202020204" pitchFamily="34" charset="0"/>
                <a:ea typeface="ＭＳ Ｐゴシック" panose="020B0600070205080204" pitchFamily="34" charset="-128"/>
              </a:rPr>
              <a:t> </a:t>
            </a:r>
          </a:p>
        </p:txBody>
      </p:sp>
      <p:sp>
        <p:nvSpPr>
          <p:cNvPr id="18436" name="Slide Number Placeholder 3">
            <a:extLst>
              <a:ext uri="{FF2B5EF4-FFF2-40B4-BE49-F238E27FC236}">
                <a16:creationId xmlns:a16="http://schemas.microsoft.com/office/drawing/2014/main" id="{01EC7851-7F50-7FF9-BA40-26F959F33F8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96402366-EF9F-46F2-8BAC-B96F933D66CE}" type="slidenum">
              <a:rPr lang="en-US" altLang="en-US" sz="1200" smtClean="0">
                <a:solidFill>
                  <a:schemeClr val="tx1"/>
                </a:solidFill>
              </a:rPr>
              <a:pPr/>
              <a:t>6</a:t>
            </a:fld>
            <a:endParaRPr lang="en-US" altLang="en-US" sz="120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69E51F00-D58F-B582-62B9-8D6D091A80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32EFAAFB-BB31-4EC0-8E80-7D8DA296FAE1}" type="slidenum">
              <a:rPr lang="en-US" altLang="en-US" sz="1200" smtClean="0">
                <a:solidFill>
                  <a:schemeClr val="tx1"/>
                </a:solidFill>
              </a:rPr>
              <a:pPr/>
              <a:t>7</a:t>
            </a:fld>
            <a:endParaRPr lang="en-US" altLang="en-US" sz="1200">
              <a:solidFill>
                <a:schemeClr val="tx1"/>
              </a:solidFill>
            </a:endParaRPr>
          </a:p>
        </p:txBody>
      </p:sp>
      <p:sp>
        <p:nvSpPr>
          <p:cNvPr id="20483" name="Rectangle 2">
            <a:extLst>
              <a:ext uri="{FF2B5EF4-FFF2-40B4-BE49-F238E27FC236}">
                <a16:creationId xmlns:a16="http://schemas.microsoft.com/office/drawing/2014/main" id="{C3BF7DD4-5F09-219D-C30A-7A62ECAB0A42}"/>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1AD02AC0-0365-63F2-5A09-78BDD18B18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0837CDC2-12E1-D98E-1135-1E0F80B298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00D384E4-5F61-4AEB-84B7-C1D93EB88229}" type="slidenum">
              <a:rPr lang="en-US" altLang="en-US" sz="1200" smtClean="0">
                <a:solidFill>
                  <a:schemeClr val="tx1"/>
                </a:solidFill>
              </a:rPr>
              <a:pPr/>
              <a:t>8</a:t>
            </a:fld>
            <a:endParaRPr lang="en-US" altLang="en-US" sz="1200">
              <a:solidFill>
                <a:schemeClr val="tx1"/>
              </a:solidFill>
            </a:endParaRPr>
          </a:p>
        </p:txBody>
      </p:sp>
      <p:sp>
        <p:nvSpPr>
          <p:cNvPr id="22531" name="Rectangle 2">
            <a:extLst>
              <a:ext uri="{FF2B5EF4-FFF2-40B4-BE49-F238E27FC236}">
                <a16:creationId xmlns:a16="http://schemas.microsoft.com/office/drawing/2014/main" id="{63413333-3BFD-2D91-83F5-5F745C5613B4}"/>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6909C27C-D4B2-0843-AF7F-D2321767BE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a:solidFill>
                  <a:srgbClr val="000000"/>
                </a:solidFill>
                <a:latin typeface="ArialMT"/>
                <a:ea typeface="ＭＳ Ｐゴシック" panose="020B0600070205080204" pitchFamily="34" charset="-128"/>
              </a:rPr>
              <a:t>The short intersecting curve represents the range of subjective brightness that the eye can perceive when adapted to </a:t>
            </a:r>
            <a:r>
              <a:rPr lang="en-US" altLang="en-US" sz="1800" i="1">
                <a:solidFill>
                  <a:srgbClr val="000000"/>
                </a:solidFill>
                <a:latin typeface="Arial" panose="020B0604020202020204" pitchFamily="34" charset="0"/>
                <a:ea typeface="ＭＳ Ｐゴシック" panose="020B0600070205080204" pitchFamily="34" charset="-128"/>
              </a:rPr>
              <a:t>this </a:t>
            </a:r>
            <a:r>
              <a:rPr lang="en-US" altLang="en-US" sz="1800">
                <a:solidFill>
                  <a:srgbClr val="000000"/>
                </a:solidFill>
                <a:latin typeface="ArialMT"/>
                <a:ea typeface="ＭＳ Ｐゴシック" panose="020B0600070205080204" pitchFamily="34" charset="-128"/>
              </a:rPr>
              <a:t>level. This range is rather restricted, having a level at Bb, and below which, all stimuli are perceived as indistinguishable blacks. The upper portion of the curve is not actually restricted but, if extended too far, loses its meaning because much higher intensities would simply raise the adaptation level higher than Ba.</a:t>
            </a:r>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77DB344A-F58B-EBD3-F9D7-E2AEEB176E1A}"/>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8551BC92-F20C-F70C-D8E2-9FB632C297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4580" name="Slide Number Placeholder 3">
            <a:extLst>
              <a:ext uri="{FF2B5EF4-FFF2-40B4-BE49-F238E27FC236}">
                <a16:creationId xmlns:a16="http://schemas.microsoft.com/office/drawing/2014/main" id="{5D46FA64-3B6A-E746-85ED-DB1B40A0F3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fld id="{09D4D8B3-A402-4DF4-BDB4-BDAAF22D0ECF}" type="slidenum">
              <a:rPr lang="en-US" altLang="en-US" sz="1200" smtClean="0">
                <a:solidFill>
                  <a:schemeClr val="tx1"/>
                </a:solidFill>
              </a:rPr>
              <a:pPr/>
              <a:t>9</a:t>
            </a:fld>
            <a:endParaRPr lang="en-US" altLang="en-US"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7E0AA8-0051-1266-7F8C-2A856D94DE1D}"/>
              </a:ext>
            </a:extLst>
          </p:cNvPr>
          <p:cNvSpPr txBox="1">
            <a:spLocks noChangeArrowheads="1"/>
          </p:cNvSpPr>
          <p:nvPr userDrawn="1"/>
        </p:nvSpPr>
        <p:spPr bwMode="auto">
          <a:xfrm>
            <a:off x="8686800" y="6546850"/>
            <a:ext cx="466725" cy="369888"/>
          </a:xfrm>
          <a:prstGeom prst="rect">
            <a:avLst/>
          </a:prstGeom>
          <a:noFill/>
          <a:ln>
            <a:noFill/>
          </a:ln>
        </p:spPr>
        <p:txBody>
          <a:bodyPr wrap="none">
            <a:spAutoFit/>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pPr>
              <a:defRPr/>
            </a:pPr>
            <a:fld id="{2A38F870-3601-4E90-A3C7-5A11FBA66626}" type="slidenum">
              <a:rPr lang="en-US" altLang="en-US" sz="1800" smtClean="0">
                <a:solidFill>
                  <a:srgbClr val="7F7F7F"/>
                </a:solidFill>
              </a:rPr>
              <a:pPr>
                <a:defRPr/>
              </a:pPr>
              <a:t>‹#›</a:t>
            </a:fld>
            <a:endParaRPr lang="en-US" altLang="en-US" sz="1800">
              <a:solidFill>
                <a:srgbClr val="7F7F7F"/>
              </a:solidFill>
            </a:endParaRPr>
          </a:p>
        </p:txBody>
      </p:sp>
      <p:sp>
        <p:nvSpPr>
          <p:cNvPr id="3" name="Text Box 4">
            <a:extLst>
              <a:ext uri="{FF2B5EF4-FFF2-40B4-BE49-F238E27FC236}">
                <a16:creationId xmlns:a16="http://schemas.microsoft.com/office/drawing/2014/main" id="{77ED5734-8C5B-E6B5-BCC6-401CEACF47EC}"/>
              </a:ext>
            </a:extLst>
          </p:cNvPr>
          <p:cNvSpPr txBox="1">
            <a:spLocks noChangeArrowheads="1"/>
          </p:cNvSpPr>
          <p:nvPr userDrawn="1"/>
        </p:nvSpPr>
        <p:spPr bwMode="auto">
          <a:xfrm>
            <a:off x="0" y="6165850"/>
            <a:ext cx="9144000" cy="768350"/>
          </a:xfrm>
          <a:prstGeom prst="rect">
            <a:avLst/>
          </a:prstGeom>
          <a:gradFill flip="none" rotWithShape="1">
            <a:gsLst>
              <a:gs pos="0">
                <a:srgbClr val="61BFDD">
                  <a:tint val="66000"/>
                  <a:satMod val="160000"/>
                </a:srgbClr>
              </a:gs>
              <a:gs pos="50000">
                <a:srgbClr val="61BFDD">
                  <a:tint val="44500"/>
                  <a:satMod val="160000"/>
                </a:srgbClr>
              </a:gs>
              <a:gs pos="100000">
                <a:srgbClr val="61BFDD">
                  <a:tint val="23500"/>
                  <a:satMod val="160000"/>
                </a:srgbClr>
              </a:gs>
            </a:gsLst>
            <a:lin ang="18900000" scaled="1"/>
            <a:tileRect/>
          </a:gradFill>
          <a:ln w="25400">
            <a:noFill/>
            <a:miter lim="800000"/>
            <a:headEnd/>
            <a:tailEnd/>
          </a:ln>
        </p:spPr>
        <p:txBody>
          <a:bodyPr>
            <a:spAutoFit/>
          </a:bodyPr>
          <a:lstStyle>
            <a:lvl1pPr eaLnBrk="0" hangingPunct="0">
              <a:defRPr>
                <a:solidFill>
                  <a:schemeClr val="tx1"/>
                </a:solidFill>
                <a:latin typeface="Arial" charset="0"/>
                <a:ea typeface="ＭＳ Ｐゴシック" pitchFamily="-110" charset="-128"/>
              </a:defRPr>
            </a:lvl1pPr>
            <a:lvl2pPr marL="742950" indent="-285750" eaLnBrk="0" hangingPunct="0">
              <a:defRPr>
                <a:solidFill>
                  <a:schemeClr val="tx1"/>
                </a:solidFill>
                <a:latin typeface="Arial" charset="0"/>
                <a:ea typeface="ＭＳ Ｐゴシック" pitchFamily="-110" charset="-128"/>
              </a:defRPr>
            </a:lvl2pPr>
            <a:lvl3pPr marL="1143000" indent="-228600" eaLnBrk="0" hangingPunct="0">
              <a:defRPr>
                <a:solidFill>
                  <a:schemeClr val="tx1"/>
                </a:solidFill>
                <a:latin typeface="Arial" charset="0"/>
                <a:ea typeface="ＭＳ Ｐゴシック" pitchFamily="-110" charset="-128"/>
              </a:defRPr>
            </a:lvl3pPr>
            <a:lvl4pPr marL="1600200" indent="-228600" eaLnBrk="0" hangingPunct="0">
              <a:defRPr>
                <a:solidFill>
                  <a:schemeClr val="tx1"/>
                </a:solidFill>
                <a:latin typeface="Arial" charset="0"/>
                <a:ea typeface="ＭＳ Ｐゴシック" pitchFamily="-110" charset="-128"/>
              </a:defRPr>
            </a:lvl4pPr>
            <a:lvl5pPr marL="2057400" indent="-228600" eaLnBrk="0" hangingPunct="0">
              <a:defRPr>
                <a:solidFill>
                  <a:schemeClr val="tx1"/>
                </a:solidFill>
                <a:latin typeface="Arial" charset="0"/>
                <a:ea typeface="ＭＳ Ｐゴシック" pitchFamily="-11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0" charset="-128"/>
              </a:defRPr>
            </a:lvl9pPr>
          </a:lstStyle>
          <a:p>
            <a:pPr algn="r" eaLnBrk="1" hangingPunct="1">
              <a:defRPr/>
            </a:pPr>
            <a:endParaRPr lang="en-US" sz="4400"/>
          </a:p>
        </p:txBody>
      </p:sp>
      <p:sp>
        <p:nvSpPr>
          <p:cNvPr id="150530" name="Rectangle 2"/>
          <p:cNvSpPr>
            <a:spLocks noGrp="1" noChangeArrowheads="1"/>
          </p:cNvSpPr>
          <p:nvPr>
            <p:ph type="ctrTitle"/>
          </p:nvPr>
        </p:nvSpPr>
        <p:spPr>
          <a:xfrm>
            <a:off x="685800" y="2130425"/>
            <a:ext cx="7772400" cy="1470025"/>
          </a:xfrm>
          <a:noFill/>
          <a:ln w="9525">
            <a:noFill/>
          </a:ln>
        </p:spPr>
        <p:txBody>
          <a:bodyPr/>
          <a:lstStyle>
            <a:lvl1pPr>
              <a:defRPr>
                <a:solidFill>
                  <a:srgbClr val="00B0F0"/>
                </a:solidFill>
              </a:defRPr>
            </a:lvl1pPr>
          </a:lstStyle>
          <a:p>
            <a:r>
              <a:rPr lang="en-US" dirty="0"/>
              <a:t>Click to edit Master title style</a:t>
            </a:r>
          </a:p>
        </p:txBody>
      </p:sp>
      <p:sp>
        <p:nvSpPr>
          <p:cNvPr id="150531" name="Rectangle 3"/>
          <p:cNvSpPr>
            <a:spLocks noGrp="1" noChangeArrowheads="1"/>
          </p:cNvSpPr>
          <p:nvPr>
            <p:ph type="subTitle" idx="1"/>
          </p:nvPr>
        </p:nvSpPr>
        <p:spPr>
          <a:xfrm>
            <a:off x="2057400" y="4400550"/>
            <a:ext cx="6400800" cy="1238250"/>
          </a:xfrm>
        </p:spPr>
        <p:txBody>
          <a:bodyPr/>
          <a:lstStyle>
            <a:lvl1pPr marL="0" indent="0" algn="r">
              <a:buNone/>
              <a:defRPr>
                <a:solidFill>
                  <a:srgbClr val="00B0F0"/>
                </a:solidFill>
              </a:defRPr>
            </a:lvl1pPr>
          </a:lstStyle>
          <a:p>
            <a:r>
              <a:rPr lang="en-US" dirty="0"/>
              <a:t>Click to edit Master subtitle style</a:t>
            </a:r>
          </a:p>
        </p:txBody>
      </p:sp>
      <p:cxnSp>
        <p:nvCxnSpPr>
          <p:cNvPr id="4" name="Straight Connector 3">
            <a:extLst>
              <a:ext uri="{FF2B5EF4-FFF2-40B4-BE49-F238E27FC236}">
                <a16:creationId xmlns:a16="http://schemas.microsoft.com/office/drawing/2014/main" id="{7DEBEE90-9DB3-4F6F-8990-0F97CD656420}"/>
              </a:ext>
            </a:extLst>
          </p:cNvPr>
          <p:cNvCxnSpPr/>
          <p:nvPr userDrawn="1"/>
        </p:nvCxnSpPr>
        <p:spPr bwMode="auto">
          <a:xfrm>
            <a:off x="0" y="731838"/>
            <a:ext cx="9144000" cy="0"/>
          </a:xfrm>
          <a:prstGeom prst="line">
            <a:avLst/>
          </a:prstGeom>
          <a:solidFill>
            <a:schemeClr val="accent1"/>
          </a:solidFill>
          <a:ln w="57150" cap="flat" cmpd="sng" algn="ctr">
            <a:solidFill>
              <a:schemeClr val="bg1">
                <a:lumMod val="75000"/>
              </a:schemeClr>
            </a:solidFill>
            <a:prstDash val="solid"/>
            <a:round/>
            <a:headEnd type="none" w="med" len="med"/>
            <a:tailEnd type="none" w="med" len="med"/>
          </a:ln>
          <a:effectLst/>
        </p:spPr>
      </p:cxnSp>
    </p:spTree>
    <p:extLst>
      <p:ext uri="{BB962C8B-B14F-4D97-AF65-F5344CB8AC3E}">
        <p14:creationId xmlns:p14="http://schemas.microsoft.com/office/powerpoint/2010/main" val="49027082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2C2CF45-4F27-CE69-40E0-134169CC35B8}"/>
              </a:ext>
            </a:extLst>
          </p:cNvPr>
          <p:cNvCxnSpPr/>
          <p:nvPr userDrawn="1"/>
        </p:nvCxnSpPr>
        <p:spPr bwMode="auto">
          <a:xfrm>
            <a:off x="0" y="731838"/>
            <a:ext cx="9144000" cy="0"/>
          </a:xfrm>
          <a:prstGeom prst="line">
            <a:avLst/>
          </a:prstGeom>
          <a:solidFill>
            <a:schemeClr val="accent1"/>
          </a:solidFill>
          <a:ln w="57150" cap="flat" cmpd="sng" algn="ctr">
            <a:solidFill>
              <a:schemeClr val="bg1">
                <a:lumMod val="75000"/>
              </a:schemeClr>
            </a:solidFill>
            <a:prstDash val="solid"/>
            <a:round/>
            <a:headEnd type="none" w="med" len="med"/>
            <a:tailEnd type="none" w="med" len="med"/>
          </a:ln>
          <a:effectLst/>
        </p:spPr>
      </p:cxnSp>
      <p:sp>
        <p:nvSpPr>
          <p:cNvPr id="2" name="Title 1"/>
          <p:cNvSpPr>
            <a:spLocks noGrp="1"/>
          </p:cNvSpPr>
          <p:nvPr>
            <p:ph type="title"/>
          </p:nvPr>
        </p:nvSpPr>
        <p:spPr>
          <a:xfrm>
            <a:off x="1" y="0"/>
            <a:ext cx="9144000" cy="731838"/>
          </a:xfrm>
        </p:spPr>
        <p:txBody>
          <a:bodyPr/>
          <a:lstStyle>
            <a:lvl1pPr>
              <a:defRPr sz="3600">
                <a:solidFill>
                  <a:srgbClr val="00B0F0"/>
                </a:solidFill>
              </a:defRPr>
            </a:lvl1pPr>
          </a:lstStyle>
          <a:p>
            <a:r>
              <a:rPr lang="en-US" dirty="0"/>
              <a:t>Click to edit Master title style</a:t>
            </a:r>
            <a:endParaRPr lang="en-IE" dirty="0"/>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Tree>
    <p:extLst>
      <p:ext uri="{BB962C8B-B14F-4D97-AF65-F5344CB8AC3E}">
        <p14:creationId xmlns:p14="http://schemas.microsoft.com/office/powerpoint/2010/main" val="2209138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6070A9A3-7E72-F464-1EFD-9B38FA6C01E5}"/>
              </a:ext>
            </a:extLst>
          </p:cNvPr>
          <p:cNvSpPr txBox="1">
            <a:spLocks noChangeArrowheads="1"/>
          </p:cNvSpPr>
          <p:nvPr userDrawn="1"/>
        </p:nvSpPr>
        <p:spPr bwMode="auto">
          <a:xfrm>
            <a:off x="0" y="6165850"/>
            <a:ext cx="9144000" cy="768350"/>
          </a:xfrm>
          <a:prstGeom prst="rect">
            <a:avLst/>
          </a:prstGeom>
          <a:gradFill flip="none" rotWithShape="1">
            <a:gsLst>
              <a:gs pos="0">
                <a:srgbClr val="61BFDD">
                  <a:tint val="66000"/>
                  <a:satMod val="160000"/>
                </a:srgbClr>
              </a:gs>
              <a:gs pos="50000">
                <a:srgbClr val="61BFDD">
                  <a:tint val="44500"/>
                  <a:satMod val="160000"/>
                </a:srgbClr>
              </a:gs>
              <a:gs pos="100000">
                <a:srgbClr val="61BFDD">
                  <a:tint val="23500"/>
                  <a:satMod val="160000"/>
                </a:srgbClr>
              </a:gs>
            </a:gsLst>
            <a:lin ang="18900000" scaled="1"/>
            <a:tileRect/>
          </a:gradFill>
          <a:ln w="25400">
            <a:noFill/>
            <a:miter lim="800000"/>
            <a:headEnd/>
            <a:tailEnd/>
          </a:ln>
        </p:spPr>
        <p:txBody>
          <a:bodyPr>
            <a:spAutoFit/>
          </a:bodyPr>
          <a:lstStyle>
            <a:lvl1pPr eaLnBrk="0" hangingPunct="0">
              <a:defRPr>
                <a:solidFill>
                  <a:schemeClr val="tx1"/>
                </a:solidFill>
                <a:latin typeface="Arial" charset="0"/>
                <a:ea typeface="ＭＳ Ｐゴシック" pitchFamily="-110" charset="-128"/>
              </a:defRPr>
            </a:lvl1pPr>
            <a:lvl2pPr marL="742950" indent="-285750" eaLnBrk="0" hangingPunct="0">
              <a:defRPr>
                <a:solidFill>
                  <a:schemeClr val="tx1"/>
                </a:solidFill>
                <a:latin typeface="Arial" charset="0"/>
                <a:ea typeface="ＭＳ Ｐゴシック" pitchFamily="-110" charset="-128"/>
              </a:defRPr>
            </a:lvl2pPr>
            <a:lvl3pPr marL="1143000" indent="-228600" eaLnBrk="0" hangingPunct="0">
              <a:defRPr>
                <a:solidFill>
                  <a:schemeClr val="tx1"/>
                </a:solidFill>
                <a:latin typeface="Arial" charset="0"/>
                <a:ea typeface="ＭＳ Ｐゴシック" pitchFamily="-110" charset="-128"/>
              </a:defRPr>
            </a:lvl3pPr>
            <a:lvl4pPr marL="1600200" indent="-228600" eaLnBrk="0" hangingPunct="0">
              <a:defRPr>
                <a:solidFill>
                  <a:schemeClr val="tx1"/>
                </a:solidFill>
                <a:latin typeface="Arial" charset="0"/>
                <a:ea typeface="ＭＳ Ｐゴシック" pitchFamily="-110" charset="-128"/>
              </a:defRPr>
            </a:lvl4pPr>
            <a:lvl5pPr marL="2057400" indent="-228600" eaLnBrk="0" hangingPunct="0">
              <a:defRPr>
                <a:solidFill>
                  <a:schemeClr val="tx1"/>
                </a:solidFill>
                <a:latin typeface="Arial" charset="0"/>
                <a:ea typeface="ＭＳ Ｐゴシック" pitchFamily="-11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0" charset="-128"/>
              </a:defRPr>
            </a:lvl9pPr>
          </a:lstStyle>
          <a:p>
            <a:pPr algn="r" eaLnBrk="1" hangingPunct="1">
              <a:defRPr/>
            </a:pPr>
            <a:endParaRPr lang="en-US" sz="4400"/>
          </a:p>
        </p:txBody>
      </p:sp>
      <p:sp>
        <p:nvSpPr>
          <p:cNvPr id="1027" name="Rectangle 2" descr="Dashed vertical">
            <a:extLst>
              <a:ext uri="{FF2B5EF4-FFF2-40B4-BE49-F238E27FC236}">
                <a16:creationId xmlns:a16="http://schemas.microsoft.com/office/drawing/2014/main" id="{A5D9EB37-30BA-AA67-537D-D75B12FD143D}"/>
              </a:ext>
            </a:extLst>
          </p:cNvPr>
          <p:cNvSpPr>
            <a:spLocks noGrp="1" noChangeArrowheads="1"/>
          </p:cNvSpPr>
          <p:nvPr>
            <p:ph type="title"/>
          </p:nvPr>
        </p:nvSpPr>
        <p:spPr bwMode="auto">
          <a:xfrm>
            <a:off x="0" y="0"/>
            <a:ext cx="91440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7CDB9680-BDB1-59D9-B979-BDDAACC41439}"/>
              </a:ext>
            </a:extLst>
          </p:cNvPr>
          <p:cNvSpPr>
            <a:spLocks noGrp="1" noChangeArrowheads="1"/>
          </p:cNvSpPr>
          <p:nvPr>
            <p:ph type="body" idx="1"/>
          </p:nvPr>
        </p:nvSpPr>
        <p:spPr bwMode="auto">
          <a:xfrm>
            <a:off x="481013" y="731838"/>
            <a:ext cx="8229600" cy="543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cxnSp>
        <p:nvCxnSpPr>
          <p:cNvPr id="6" name="Straight Connector 5">
            <a:extLst>
              <a:ext uri="{FF2B5EF4-FFF2-40B4-BE49-F238E27FC236}">
                <a16:creationId xmlns:a16="http://schemas.microsoft.com/office/drawing/2014/main" id="{FBEE92A5-5258-8A7D-DF19-FAC2F0B0374D}"/>
              </a:ext>
            </a:extLst>
          </p:cNvPr>
          <p:cNvCxnSpPr/>
          <p:nvPr userDrawn="1"/>
        </p:nvCxnSpPr>
        <p:spPr bwMode="auto">
          <a:xfrm>
            <a:off x="0" y="731838"/>
            <a:ext cx="9144000" cy="0"/>
          </a:xfrm>
          <a:prstGeom prst="line">
            <a:avLst/>
          </a:prstGeom>
          <a:solidFill>
            <a:schemeClr val="accent1"/>
          </a:solidFill>
          <a:ln w="57150" cap="flat" cmpd="sng" algn="ctr">
            <a:solidFill>
              <a:schemeClr val="bg1">
                <a:lumMod val="75000"/>
              </a:schemeClr>
            </a:solidFill>
            <a:prstDash val="solid"/>
            <a:round/>
            <a:headEnd type="none" w="med" len="med"/>
            <a:tailEnd type="none" w="med" len="med"/>
          </a:ln>
          <a:effectLst/>
        </p:spPr>
      </p:cxnSp>
      <p:sp>
        <p:nvSpPr>
          <p:cNvPr id="7" name="TextBox 6">
            <a:extLst>
              <a:ext uri="{FF2B5EF4-FFF2-40B4-BE49-F238E27FC236}">
                <a16:creationId xmlns:a16="http://schemas.microsoft.com/office/drawing/2014/main" id="{B05F684A-6C31-C37D-E002-0EDDE5BB9A8B}"/>
              </a:ext>
            </a:extLst>
          </p:cNvPr>
          <p:cNvSpPr txBox="1">
            <a:spLocks noChangeArrowheads="1"/>
          </p:cNvSpPr>
          <p:nvPr userDrawn="1"/>
        </p:nvSpPr>
        <p:spPr bwMode="auto">
          <a:xfrm>
            <a:off x="8516204" y="6396722"/>
            <a:ext cx="596378" cy="369888"/>
          </a:xfrm>
          <a:prstGeom prst="rect">
            <a:avLst/>
          </a:prstGeom>
          <a:noFill/>
          <a:ln>
            <a:noFill/>
          </a:ln>
        </p:spPr>
        <p:txBody>
          <a:bodyPr wrap="square">
            <a:spAutoFit/>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pPr algn="ctr">
              <a:defRPr/>
            </a:pPr>
            <a:fld id="{A6C6383B-44D7-4B8D-A041-2B32F5102E71}" type="slidenum">
              <a:rPr lang="en-US" altLang="en-US" sz="1800" smtClean="0">
                <a:solidFill>
                  <a:schemeClr val="tx1">
                    <a:lumMod val="75000"/>
                    <a:lumOff val="25000"/>
                  </a:schemeClr>
                </a:solidFill>
              </a:rPr>
              <a:pPr algn="ctr">
                <a:defRPr/>
              </a:pPr>
              <a:t>‹#›</a:t>
            </a:fld>
            <a:endParaRPr lang="en-US" altLang="en-US" sz="1800" dirty="0">
              <a:solidFill>
                <a:schemeClr val="tx1">
                  <a:lumMod val="75000"/>
                  <a:lumOff val="25000"/>
                </a:schemeClr>
              </a:solidFill>
            </a:endParaRPr>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Lst>
  <p:txStyles>
    <p:titleStyle>
      <a:lvl1pPr algn="r" rtl="0" eaLnBrk="0" fontAlgn="base" hangingPunct="0">
        <a:spcBef>
          <a:spcPct val="0"/>
        </a:spcBef>
        <a:spcAft>
          <a:spcPct val="0"/>
        </a:spcAft>
        <a:defRPr sz="3600">
          <a:solidFill>
            <a:srgbClr val="00B0F0"/>
          </a:solidFill>
          <a:latin typeface="+mj-lt"/>
          <a:ea typeface="ＭＳ Ｐゴシック" pitchFamily="-107" charset="-128"/>
          <a:cs typeface="ＭＳ Ｐゴシック" pitchFamily="-107" charset="-128"/>
        </a:defRPr>
      </a:lvl1pPr>
      <a:lvl2pPr algn="r" rtl="0" eaLnBrk="0" fontAlgn="base" hangingPunct="0">
        <a:spcBef>
          <a:spcPct val="0"/>
        </a:spcBef>
        <a:spcAft>
          <a:spcPct val="0"/>
        </a:spcAft>
        <a:defRPr sz="3600">
          <a:solidFill>
            <a:srgbClr val="00B0F0"/>
          </a:solidFill>
          <a:latin typeface="Arial" charset="0"/>
          <a:ea typeface="ＭＳ Ｐゴシック" pitchFamily="-107" charset="-128"/>
          <a:cs typeface="ＭＳ Ｐゴシック" pitchFamily="-107" charset="-128"/>
        </a:defRPr>
      </a:lvl2pPr>
      <a:lvl3pPr algn="r" rtl="0" eaLnBrk="0" fontAlgn="base" hangingPunct="0">
        <a:spcBef>
          <a:spcPct val="0"/>
        </a:spcBef>
        <a:spcAft>
          <a:spcPct val="0"/>
        </a:spcAft>
        <a:defRPr sz="3600">
          <a:solidFill>
            <a:srgbClr val="00B0F0"/>
          </a:solidFill>
          <a:latin typeface="Arial" charset="0"/>
          <a:ea typeface="ＭＳ Ｐゴシック" pitchFamily="-107" charset="-128"/>
          <a:cs typeface="ＭＳ Ｐゴシック" pitchFamily="-107" charset="-128"/>
        </a:defRPr>
      </a:lvl3pPr>
      <a:lvl4pPr algn="r" rtl="0" eaLnBrk="0" fontAlgn="base" hangingPunct="0">
        <a:spcBef>
          <a:spcPct val="0"/>
        </a:spcBef>
        <a:spcAft>
          <a:spcPct val="0"/>
        </a:spcAft>
        <a:defRPr sz="3600">
          <a:solidFill>
            <a:srgbClr val="00B0F0"/>
          </a:solidFill>
          <a:latin typeface="Arial" charset="0"/>
          <a:ea typeface="ＭＳ Ｐゴシック" pitchFamily="-107" charset="-128"/>
          <a:cs typeface="ＭＳ Ｐゴシック" pitchFamily="-107" charset="-128"/>
        </a:defRPr>
      </a:lvl4pPr>
      <a:lvl5pPr algn="r" rtl="0" eaLnBrk="0" fontAlgn="base" hangingPunct="0">
        <a:spcBef>
          <a:spcPct val="0"/>
        </a:spcBef>
        <a:spcAft>
          <a:spcPct val="0"/>
        </a:spcAft>
        <a:defRPr sz="3600">
          <a:solidFill>
            <a:srgbClr val="00B0F0"/>
          </a:solidFill>
          <a:latin typeface="Arial" charset="0"/>
          <a:ea typeface="ＭＳ Ｐゴシック" pitchFamily="-107" charset="-128"/>
          <a:cs typeface="ＭＳ Ｐゴシック" pitchFamily="-107" charset="-128"/>
        </a:defRPr>
      </a:lvl5pPr>
      <a:lvl6pPr marL="457200" algn="r" rtl="0" fontAlgn="base">
        <a:spcBef>
          <a:spcPct val="0"/>
        </a:spcBef>
        <a:spcAft>
          <a:spcPct val="0"/>
        </a:spcAft>
        <a:defRPr sz="4000">
          <a:solidFill>
            <a:schemeClr val="bg1"/>
          </a:solidFill>
          <a:latin typeface="Arial" charset="0"/>
        </a:defRPr>
      </a:lvl6pPr>
      <a:lvl7pPr marL="914400" algn="r" rtl="0" fontAlgn="base">
        <a:spcBef>
          <a:spcPct val="0"/>
        </a:spcBef>
        <a:spcAft>
          <a:spcPct val="0"/>
        </a:spcAft>
        <a:defRPr sz="4000">
          <a:solidFill>
            <a:schemeClr val="bg1"/>
          </a:solidFill>
          <a:latin typeface="Arial" charset="0"/>
        </a:defRPr>
      </a:lvl7pPr>
      <a:lvl8pPr marL="1371600" algn="r" rtl="0" fontAlgn="base">
        <a:spcBef>
          <a:spcPct val="0"/>
        </a:spcBef>
        <a:spcAft>
          <a:spcPct val="0"/>
        </a:spcAft>
        <a:defRPr sz="4000">
          <a:solidFill>
            <a:schemeClr val="bg1"/>
          </a:solidFill>
          <a:latin typeface="Arial" charset="0"/>
        </a:defRPr>
      </a:lvl8pPr>
      <a:lvl9pPr marL="1828800" algn="r" rtl="0" fontAlgn="base">
        <a:spcBef>
          <a:spcPct val="0"/>
        </a:spcBef>
        <a:spcAft>
          <a:spcPct val="0"/>
        </a:spcAft>
        <a:defRPr sz="4000">
          <a:solidFill>
            <a:schemeClr val="bg1"/>
          </a:solidFill>
          <a:latin typeface="Arial" charset="0"/>
        </a:defRPr>
      </a:lvl9pPr>
    </p:titleStyle>
    <p:bodyStyle>
      <a:lvl1pPr marL="457200" indent="-457200" algn="l" rtl="0" eaLnBrk="0" fontAlgn="base" hangingPunct="0">
        <a:spcBef>
          <a:spcPct val="20000"/>
        </a:spcBef>
        <a:spcAft>
          <a:spcPct val="0"/>
        </a:spcAft>
        <a:buFont typeface="Wingdings" panose="05000000000000000000" pitchFamily="2" charset="2"/>
        <a:buChar char="Ø"/>
        <a:defRPr sz="2800">
          <a:solidFill>
            <a:srgbClr val="595959"/>
          </a:solidFill>
          <a:latin typeface="+mn-lt"/>
          <a:ea typeface="ＭＳ Ｐゴシック" pitchFamily="-107" charset="-128"/>
          <a:cs typeface="ＭＳ Ｐゴシック" pitchFamily="-107" charset="-128"/>
        </a:defRPr>
      </a:lvl1pPr>
      <a:lvl2pPr marL="884238" indent="-342900" algn="l" rtl="0" eaLnBrk="0" fontAlgn="base" hangingPunct="0">
        <a:spcBef>
          <a:spcPct val="20000"/>
        </a:spcBef>
        <a:spcAft>
          <a:spcPct val="0"/>
        </a:spcAft>
        <a:buFont typeface="Wingdings" panose="05000000000000000000" pitchFamily="2" charset="2"/>
        <a:buChar char="ü"/>
        <a:defRPr sz="2400">
          <a:solidFill>
            <a:srgbClr val="595959"/>
          </a:solidFill>
          <a:latin typeface="+mn-lt"/>
          <a:ea typeface="ＭＳ Ｐゴシック" pitchFamily="-111" charset="-128"/>
        </a:defRPr>
      </a:lvl2pPr>
      <a:lvl3pPr marL="1349375" indent="-342900" algn="l" rtl="0" eaLnBrk="0" fontAlgn="base" hangingPunct="0">
        <a:spcBef>
          <a:spcPct val="20000"/>
        </a:spcBef>
        <a:spcAft>
          <a:spcPct val="0"/>
        </a:spcAft>
        <a:buFont typeface="Wingdings" panose="05000000000000000000" pitchFamily="2" charset="2"/>
        <a:buChar char="q"/>
        <a:defRPr sz="2000">
          <a:solidFill>
            <a:schemeClr val="tx1">
              <a:lumMod val="95000"/>
              <a:lumOff val="5000"/>
            </a:schemeClr>
          </a:solidFill>
          <a:latin typeface="+mn-lt"/>
          <a:ea typeface="ＭＳ Ｐゴシック" pitchFamily="-111" charset="-128"/>
        </a:defRPr>
      </a:lvl3pPr>
      <a:lvl4pPr marL="1414463" indent="0" algn="l" rtl="0" eaLnBrk="0" fontAlgn="base" hangingPunct="0">
        <a:spcBef>
          <a:spcPct val="20000"/>
        </a:spcBef>
        <a:spcAft>
          <a:spcPct val="0"/>
        </a:spcAft>
        <a:buNone/>
        <a:defRPr>
          <a:solidFill>
            <a:schemeClr val="tx1">
              <a:lumMod val="95000"/>
              <a:lumOff val="5000"/>
            </a:schemeClr>
          </a:solidFill>
          <a:latin typeface="+mn-lt"/>
          <a:ea typeface="ＭＳ Ｐゴシック" pitchFamily="-111" charset="-128"/>
        </a:defRPr>
      </a:lvl4pPr>
      <a:lvl5pPr marL="1828800" indent="0" algn="l" rtl="0" eaLnBrk="0" fontAlgn="base" hangingPunct="0">
        <a:spcBef>
          <a:spcPct val="20000"/>
        </a:spcBef>
        <a:spcAft>
          <a:spcPct val="0"/>
        </a:spcAft>
        <a:buNone/>
        <a:defRPr>
          <a:solidFill>
            <a:schemeClr val="tx1">
              <a:lumMod val="95000"/>
              <a:lumOff val="5000"/>
            </a:schemeClr>
          </a:solidFill>
          <a:latin typeface="+mn-lt"/>
          <a:ea typeface="ＭＳ Ｐゴシック" pitchFamily="-111"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2A48CC8-6728-1A7C-2775-5166B59EBB52}"/>
              </a:ext>
            </a:extLst>
          </p:cNvPr>
          <p:cNvSpPr txBox="1">
            <a:spLocks noChangeArrowheads="1"/>
          </p:cNvSpPr>
          <p:nvPr/>
        </p:nvSpPr>
        <p:spPr bwMode="auto">
          <a:xfrm>
            <a:off x="685800" y="2130425"/>
            <a:ext cx="7772400" cy="2401888"/>
          </a:xfrm>
          <a:prstGeom prst="rect">
            <a:avLst/>
          </a:prstGeom>
          <a:noFill/>
          <a:ln w="25400">
            <a:noFill/>
            <a:miter lim="800000"/>
            <a:headEnd/>
            <a:tailEnd/>
          </a:ln>
        </p:spPr>
        <p:txBody>
          <a:bodyPr anchor="ctr"/>
          <a:lstStyle>
            <a:lvl1pPr algn="r" rtl="0" eaLnBrk="0" fontAlgn="base" hangingPunct="0">
              <a:spcBef>
                <a:spcPct val="0"/>
              </a:spcBef>
              <a:spcAft>
                <a:spcPct val="0"/>
              </a:spcAft>
              <a:defRPr sz="3600">
                <a:solidFill>
                  <a:schemeClr val="tx1">
                    <a:lumMod val="50000"/>
                    <a:lumOff val="50000"/>
                  </a:schemeClr>
                </a:solidFill>
                <a:latin typeface="+mj-lt"/>
                <a:ea typeface="ＭＳ Ｐゴシック" pitchFamily="-107" charset="-128"/>
                <a:cs typeface="ＭＳ Ｐゴシック" pitchFamily="-107" charset="-128"/>
              </a:defRPr>
            </a:lvl1pPr>
            <a:lvl2pPr algn="r" rtl="0" eaLnBrk="0" fontAlgn="base" hangingPunct="0">
              <a:spcBef>
                <a:spcPct val="0"/>
              </a:spcBef>
              <a:spcAft>
                <a:spcPct val="0"/>
              </a:spcAft>
              <a:defRPr sz="4000">
                <a:solidFill>
                  <a:srgbClr val="CC3399"/>
                </a:solidFill>
                <a:latin typeface="Arial" charset="0"/>
                <a:ea typeface="ＭＳ Ｐゴシック" pitchFamily="-107" charset="-128"/>
                <a:cs typeface="ＭＳ Ｐゴシック" pitchFamily="-107" charset="-128"/>
              </a:defRPr>
            </a:lvl2pPr>
            <a:lvl3pPr algn="r" rtl="0" eaLnBrk="0" fontAlgn="base" hangingPunct="0">
              <a:spcBef>
                <a:spcPct val="0"/>
              </a:spcBef>
              <a:spcAft>
                <a:spcPct val="0"/>
              </a:spcAft>
              <a:defRPr sz="4000">
                <a:solidFill>
                  <a:srgbClr val="CC3399"/>
                </a:solidFill>
                <a:latin typeface="Arial" charset="0"/>
                <a:ea typeface="ＭＳ Ｐゴシック" pitchFamily="-107" charset="-128"/>
                <a:cs typeface="ＭＳ Ｐゴシック" pitchFamily="-107" charset="-128"/>
              </a:defRPr>
            </a:lvl3pPr>
            <a:lvl4pPr algn="r" rtl="0" eaLnBrk="0" fontAlgn="base" hangingPunct="0">
              <a:spcBef>
                <a:spcPct val="0"/>
              </a:spcBef>
              <a:spcAft>
                <a:spcPct val="0"/>
              </a:spcAft>
              <a:defRPr sz="4000">
                <a:solidFill>
                  <a:srgbClr val="CC3399"/>
                </a:solidFill>
                <a:latin typeface="Arial" charset="0"/>
                <a:ea typeface="ＭＳ Ｐゴシック" pitchFamily="-107" charset="-128"/>
                <a:cs typeface="ＭＳ Ｐゴシック" pitchFamily="-107" charset="-128"/>
              </a:defRPr>
            </a:lvl4pPr>
            <a:lvl5pPr algn="r" rtl="0" eaLnBrk="0" fontAlgn="base" hangingPunct="0">
              <a:spcBef>
                <a:spcPct val="0"/>
              </a:spcBef>
              <a:spcAft>
                <a:spcPct val="0"/>
              </a:spcAft>
              <a:defRPr sz="4000">
                <a:solidFill>
                  <a:srgbClr val="CC3399"/>
                </a:solidFill>
                <a:latin typeface="Arial" charset="0"/>
                <a:ea typeface="ＭＳ Ｐゴシック" pitchFamily="-107" charset="-128"/>
                <a:cs typeface="ＭＳ Ｐゴシック" pitchFamily="-107" charset="-128"/>
              </a:defRPr>
            </a:lvl5pPr>
            <a:lvl6pPr marL="457200" algn="r" rtl="0" fontAlgn="base">
              <a:spcBef>
                <a:spcPct val="0"/>
              </a:spcBef>
              <a:spcAft>
                <a:spcPct val="0"/>
              </a:spcAft>
              <a:defRPr sz="4000">
                <a:solidFill>
                  <a:schemeClr val="bg1"/>
                </a:solidFill>
                <a:latin typeface="Arial" charset="0"/>
              </a:defRPr>
            </a:lvl6pPr>
            <a:lvl7pPr marL="914400" algn="r" rtl="0" fontAlgn="base">
              <a:spcBef>
                <a:spcPct val="0"/>
              </a:spcBef>
              <a:spcAft>
                <a:spcPct val="0"/>
              </a:spcAft>
              <a:defRPr sz="4000">
                <a:solidFill>
                  <a:schemeClr val="bg1"/>
                </a:solidFill>
                <a:latin typeface="Arial" charset="0"/>
              </a:defRPr>
            </a:lvl7pPr>
            <a:lvl8pPr marL="1371600" algn="r" rtl="0" fontAlgn="base">
              <a:spcBef>
                <a:spcPct val="0"/>
              </a:spcBef>
              <a:spcAft>
                <a:spcPct val="0"/>
              </a:spcAft>
              <a:defRPr sz="4000">
                <a:solidFill>
                  <a:schemeClr val="bg1"/>
                </a:solidFill>
                <a:latin typeface="Arial" charset="0"/>
              </a:defRPr>
            </a:lvl8pPr>
            <a:lvl9pPr marL="1828800" algn="r" rtl="0" fontAlgn="base">
              <a:spcBef>
                <a:spcPct val="0"/>
              </a:spcBef>
              <a:spcAft>
                <a:spcPct val="0"/>
              </a:spcAft>
              <a:defRPr sz="4000">
                <a:solidFill>
                  <a:schemeClr val="bg1"/>
                </a:solidFill>
                <a:latin typeface="Arial" charset="0"/>
              </a:defRPr>
            </a:lvl9pPr>
          </a:lstStyle>
          <a:p>
            <a:pPr eaLnBrk="1" hangingPunct="1">
              <a:defRPr/>
            </a:pPr>
            <a:r>
              <a:rPr lang="en-IE" altLang="en-US" b="1" kern="0" dirty="0">
                <a:solidFill>
                  <a:srgbClr val="00B0F0"/>
                </a:solidFill>
                <a:ea typeface="ＭＳ Ｐゴシック" panose="020B0600070205080204" pitchFamily="34" charset="-128"/>
              </a:rPr>
              <a:t>Digital Image Processing</a:t>
            </a:r>
            <a:br>
              <a:rPr lang="en-IE" altLang="en-US" b="1" kern="0" dirty="0">
                <a:ea typeface="ＭＳ Ｐゴシック" panose="020B0600070205080204" pitchFamily="34" charset="-128"/>
              </a:rPr>
            </a:br>
            <a:br>
              <a:rPr lang="en-IE" altLang="en-US" b="1" kern="0" dirty="0">
                <a:ea typeface="ＭＳ Ｐゴシック" panose="020B0600070205080204" pitchFamily="34" charset="-128"/>
              </a:rPr>
            </a:br>
            <a:r>
              <a:rPr lang="en-IE" altLang="en-US" sz="3200" kern="0" dirty="0">
                <a:solidFill>
                  <a:schemeClr val="tx1">
                    <a:lumMod val="65000"/>
                    <a:lumOff val="35000"/>
                  </a:schemeClr>
                </a:solidFill>
                <a:ea typeface="ＭＳ Ｐゴシック" panose="020B0600070205080204" pitchFamily="34" charset="-128"/>
              </a:rPr>
              <a:t>Chapter 2:</a:t>
            </a:r>
            <a:r>
              <a:rPr lang="en-IE" altLang="en-US" sz="3200" kern="0" dirty="0">
                <a:ea typeface="ＭＳ Ｐゴシック" panose="020B0600070205080204" pitchFamily="34" charset="-128"/>
              </a:rPr>
              <a:t> </a:t>
            </a:r>
            <a:r>
              <a:rPr lang="en-IE" altLang="en-US" sz="3200" kern="0" dirty="0">
                <a:solidFill>
                  <a:srgbClr val="00B0F0"/>
                </a:solidFill>
                <a:ea typeface="ＭＳ Ｐゴシック" panose="020B0600070205080204" pitchFamily="34" charset="-128"/>
              </a:rPr>
              <a:t>Fundamentals of                      Digital Image Processing</a:t>
            </a:r>
            <a:endParaRPr lang="en-US" altLang="en-US" sz="3200" kern="0" dirty="0">
              <a:solidFill>
                <a:srgbClr val="00B0F0"/>
              </a:solidFill>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descr="Dashed vertical">
            <a:extLst>
              <a:ext uri="{FF2B5EF4-FFF2-40B4-BE49-F238E27FC236}">
                <a16:creationId xmlns:a16="http://schemas.microsoft.com/office/drawing/2014/main" id="{42749FB8-F4F6-DAF5-1F1E-69D84A4A08B8}"/>
              </a:ext>
            </a:extLst>
          </p:cNvPr>
          <p:cNvSpPr>
            <a:spLocks noGrp="1" noChangeArrowheads="1"/>
          </p:cNvSpPr>
          <p:nvPr>
            <p:ph type="title"/>
          </p:nvPr>
        </p:nvSpPr>
        <p:spPr/>
        <p:txBody>
          <a:bodyPr/>
          <a:lstStyle/>
          <a:p>
            <a:r>
              <a:rPr lang="en-IE" altLang="en-US">
                <a:ea typeface="ＭＳ Ｐゴシック" panose="020B0600070205080204" pitchFamily="34" charset="-128"/>
              </a:rPr>
              <a:t>Psychovisual Effects</a:t>
            </a:r>
            <a:endParaRPr lang="en-US" altLang="en-US">
              <a:ea typeface="ＭＳ Ｐゴシック" panose="020B0600070205080204" pitchFamily="34" charset="-128"/>
            </a:endParaRPr>
          </a:p>
        </p:txBody>
      </p:sp>
      <p:sp>
        <p:nvSpPr>
          <p:cNvPr id="25603" name="Content Placeholder 2">
            <a:extLst>
              <a:ext uri="{FF2B5EF4-FFF2-40B4-BE49-F238E27FC236}">
                <a16:creationId xmlns:a16="http://schemas.microsoft.com/office/drawing/2014/main" id="{78331B1E-21B2-04B9-B51D-F3A7926C7619}"/>
              </a:ext>
            </a:extLst>
          </p:cNvPr>
          <p:cNvSpPr>
            <a:spLocks noGrp="1" noChangeArrowheads="1"/>
          </p:cNvSpPr>
          <p:nvPr>
            <p:ph idx="1"/>
          </p:nvPr>
        </p:nvSpPr>
        <p:spPr/>
        <p:txBody>
          <a:bodyPr/>
          <a:lstStyle/>
          <a:p>
            <a:pPr marL="0" indent="0">
              <a:buFontTx/>
              <a:buNone/>
            </a:pPr>
            <a:r>
              <a:rPr lang="en-US" altLang="en-US">
                <a:solidFill>
                  <a:srgbClr val="595959"/>
                </a:solidFill>
                <a:ea typeface="ＭＳ Ｐゴシック" panose="020B0600070205080204" pitchFamily="34" charset="-128"/>
              </a:rPr>
              <a:t>Perceived brightness: not a simple function of intensity</a:t>
            </a:r>
          </a:p>
        </p:txBody>
      </p:sp>
      <p:pic>
        <p:nvPicPr>
          <p:cNvPr id="25604" name="Picture 1028" descr="machband">
            <a:extLst>
              <a:ext uri="{FF2B5EF4-FFF2-40B4-BE49-F238E27FC236}">
                <a16:creationId xmlns:a16="http://schemas.microsoft.com/office/drawing/2014/main" id="{8275636F-041C-B8D9-5F36-0F5E44E1F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3233"/>
          <a:stretch>
            <a:fillRect/>
          </a:stretch>
        </p:blipFill>
        <p:spPr bwMode="auto">
          <a:xfrm>
            <a:off x="3605213" y="2765425"/>
            <a:ext cx="4433887"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2">
            <a:extLst>
              <a:ext uri="{FF2B5EF4-FFF2-40B4-BE49-F238E27FC236}">
                <a16:creationId xmlns:a16="http://schemas.microsoft.com/office/drawing/2014/main" id="{C8E46969-6C20-66E4-68D6-CA41D5CB2958}"/>
              </a:ext>
            </a:extLst>
          </p:cNvPr>
          <p:cNvSpPr txBox="1">
            <a:spLocks noChangeArrowheads="1"/>
          </p:cNvSpPr>
          <p:nvPr/>
        </p:nvSpPr>
        <p:spPr bwMode="auto">
          <a:xfrm>
            <a:off x="481013" y="2609850"/>
            <a:ext cx="2341562" cy="1039813"/>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lumMod val="65000"/>
                    <a:lumOff val="35000"/>
                  </a:schemeClr>
                </a:solidFill>
                <a:latin typeface="+mn-lt"/>
                <a:ea typeface="ＭＳ Ｐゴシック" pitchFamily="-107" charset="-128"/>
                <a:cs typeface="ＭＳ Ｐゴシック" pitchFamily="-107" charset="-128"/>
              </a:defRPr>
            </a:lvl1pPr>
            <a:lvl2pPr marL="827088" indent="-285750" algn="l" rtl="0" eaLnBrk="0" fontAlgn="base" hangingPunct="0">
              <a:spcBef>
                <a:spcPct val="20000"/>
              </a:spcBef>
              <a:spcAft>
                <a:spcPct val="0"/>
              </a:spcAft>
              <a:buChar char="–"/>
              <a:defRPr sz="2400">
                <a:solidFill>
                  <a:schemeClr val="tx1">
                    <a:lumMod val="65000"/>
                    <a:lumOff val="35000"/>
                  </a:schemeClr>
                </a:solidFill>
                <a:latin typeface="+mn-lt"/>
                <a:ea typeface="ＭＳ Ｐゴシック" pitchFamily="-111" charset="-128"/>
              </a:defRPr>
            </a:lvl2pPr>
            <a:lvl3pPr marL="1235075" indent="-228600" algn="l" rtl="0" eaLnBrk="0" fontAlgn="base" hangingPunct="0">
              <a:spcBef>
                <a:spcPct val="20000"/>
              </a:spcBef>
              <a:spcAft>
                <a:spcPct val="0"/>
              </a:spcAft>
              <a:buChar char="•"/>
              <a:defRPr sz="2000">
                <a:solidFill>
                  <a:schemeClr val="tx1">
                    <a:lumMod val="65000"/>
                    <a:lumOff val="35000"/>
                  </a:schemeClr>
                </a:solidFill>
                <a:latin typeface="+mn-lt"/>
                <a:ea typeface="ＭＳ Ｐゴシック" pitchFamily="-111" charset="-128"/>
              </a:defRPr>
            </a:lvl3pPr>
            <a:lvl4pPr marL="1643063" indent="-228600" algn="l" rtl="0" eaLnBrk="0" fontAlgn="base" hangingPunct="0">
              <a:spcBef>
                <a:spcPct val="20000"/>
              </a:spcBef>
              <a:spcAft>
                <a:spcPct val="0"/>
              </a:spcAft>
              <a:buChar char="–"/>
              <a:defRPr>
                <a:solidFill>
                  <a:schemeClr val="tx1">
                    <a:lumMod val="65000"/>
                    <a:lumOff val="35000"/>
                  </a:schemeClr>
                </a:solidFill>
                <a:latin typeface="+mn-lt"/>
                <a:ea typeface="ＭＳ Ｐゴシック" pitchFamily="-111" charset="-128"/>
              </a:defRPr>
            </a:lvl4pPr>
            <a:lvl5pPr marL="2057400" indent="-228600" algn="l" rtl="0" eaLnBrk="0" fontAlgn="base" hangingPunct="0">
              <a:spcBef>
                <a:spcPct val="20000"/>
              </a:spcBef>
              <a:spcAft>
                <a:spcPct val="0"/>
              </a:spcAft>
              <a:buChar char="»"/>
              <a:defRPr>
                <a:solidFill>
                  <a:schemeClr val="tx1">
                    <a:lumMod val="65000"/>
                    <a:lumOff val="35000"/>
                  </a:schemeClr>
                </a:solidFill>
                <a:latin typeface="+mn-lt"/>
                <a:ea typeface="ＭＳ Ｐゴシック" pitchFamily="-111"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en-US" altLang="en-US" sz="2400" kern="0" dirty="0">
                <a:solidFill>
                  <a:srgbClr val="00B0F0"/>
                </a:solidFill>
                <a:ea typeface="ＭＳ Ｐゴシック" panose="020B0600070205080204" pitchFamily="34" charset="-128"/>
              </a:rPr>
              <a:t>Mach band pattern</a:t>
            </a:r>
            <a:endParaRPr lang="en-US" altLang="en-US" kern="0" dirty="0">
              <a:solidFill>
                <a:srgbClr val="00B0F0"/>
              </a:solidFill>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ADC70226-39CF-EAFB-F2DA-7A8D839136DD}"/>
              </a:ext>
            </a:extLst>
          </p:cNvPr>
          <p:cNvSpPr txBox="1">
            <a:spLocks noChangeArrowheads="1"/>
          </p:cNvSpPr>
          <p:nvPr/>
        </p:nvSpPr>
        <p:spPr bwMode="auto">
          <a:xfrm>
            <a:off x="481013" y="4832350"/>
            <a:ext cx="2057400" cy="1041400"/>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lumMod val="65000"/>
                    <a:lumOff val="35000"/>
                  </a:schemeClr>
                </a:solidFill>
                <a:latin typeface="+mn-lt"/>
                <a:ea typeface="ＭＳ Ｐゴシック" pitchFamily="-107" charset="-128"/>
                <a:cs typeface="ＭＳ Ｐゴシック" pitchFamily="-107" charset="-128"/>
              </a:defRPr>
            </a:lvl1pPr>
            <a:lvl2pPr marL="827088" indent="-285750" algn="l" rtl="0" eaLnBrk="0" fontAlgn="base" hangingPunct="0">
              <a:spcBef>
                <a:spcPct val="20000"/>
              </a:spcBef>
              <a:spcAft>
                <a:spcPct val="0"/>
              </a:spcAft>
              <a:buChar char="–"/>
              <a:defRPr sz="2400">
                <a:solidFill>
                  <a:schemeClr val="tx1">
                    <a:lumMod val="65000"/>
                    <a:lumOff val="35000"/>
                  </a:schemeClr>
                </a:solidFill>
                <a:latin typeface="+mn-lt"/>
                <a:ea typeface="ＭＳ Ｐゴシック" pitchFamily="-111" charset="-128"/>
              </a:defRPr>
            </a:lvl2pPr>
            <a:lvl3pPr marL="1235075" indent="-228600" algn="l" rtl="0" eaLnBrk="0" fontAlgn="base" hangingPunct="0">
              <a:spcBef>
                <a:spcPct val="20000"/>
              </a:spcBef>
              <a:spcAft>
                <a:spcPct val="0"/>
              </a:spcAft>
              <a:buChar char="•"/>
              <a:defRPr sz="2000">
                <a:solidFill>
                  <a:schemeClr val="tx1">
                    <a:lumMod val="65000"/>
                    <a:lumOff val="35000"/>
                  </a:schemeClr>
                </a:solidFill>
                <a:latin typeface="+mn-lt"/>
                <a:ea typeface="ＭＳ Ｐゴシック" pitchFamily="-111" charset="-128"/>
              </a:defRPr>
            </a:lvl3pPr>
            <a:lvl4pPr marL="1643063" indent="-228600" algn="l" rtl="0" eaLnBrk="0" fontAlgn="base" hangingPunct="0">
              <a:spcBef>
                <a:spcPct val="20000"/>
              </a:spcBef>
              <a:spcAft>
                <a:spcPct val="0"/>
              </a:spcAft>
              <a:buChar char="–"/>
              <a:defRPr>
                <a:solidFill>
                  <a:schemeClr val="tx1">
                    <a:lumMod val="65000"/>
                    <a:lumOff val="35000"/>
                  </a:schemeClr>
                </a:solidFill>
                <a:latin typeface="+mn-lt"/>
                <a:ea typeface="ＭＳ Ｐゴシック" pitchFamily="-111" charset="-128"/>
              </a:defRPr>
            </a:lvl4pPr>
            <a:lvl5pPr marL="2057400" indent="-228600" algn="l" rtl="0" eaLnBrk="0" fontAlgn="base" hangingPunct="0">
              <a:spcBef>
                <a:spcPct val="20000"/>
              </a:spcBef>
              <a:spcAft>
                <a:spcPct val="0"/>
              </a:spcAft>
              <a:buChar char="»"/>
              <a:defRPr>
                <a:solidFill>
                  <a:schemeClr val="tx1">
                    <a:lumMod val="65000"/>
                    <a:lumOff val="35000"/>
                  </a:schemeClr>
                </a:solidFill>
                <a:latin typeface="+mn-lt"/>
                <a:ea typeface="ＭＳ Ｐゴシック" pitchFamily="-111"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en-US" altLang="en-US" sz="2400" kern="0" dirty="0">
                <a:solidFill>
                  <a:srgbClr val="00B0F0"/>
                </a:solidFill>
                <a:ea typeface="ＭＳ Ｐゴシック" panose="020B0600070205080204" pitchFamily="34" charset="-128"/>
              </a:rPr>
              <a:t>Simultaneous contrast</a:t>
            </a:r>
            <a:endParaRPr lang="en-US" altLang="en-US" kern="0" dirty="0">
              <a:solidFill>
                <a:srgbClr val="00B0F0"/>
              </a:solidFill>
              <a:ea typeface="ＭＳ Ｐゴシック" panose="020B0600070205080204" pitchFamily="34" charset="-128"/>
            </a:endParaRPr>
          </a:p>
        </p:txBody>
      </p:sp>
      <p:pic>
        <p:nvPicPr>
          <p:cNvPr id="25607" name="Picture 4">
            <a:extLst>
              <a:ext uri="{FF2B5EF4-FFF2-40B4-BE49-F238E27FC236}">
                <a16:creationId xmlns:a16="http://schemas.microsoft.com/office/drawing/2014/main" id="{90FBEA4F-D59A-C2D8-5D9A-78AD942531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2021"/>
          <a:stretch>
            <a:fillRect/>
          </a:stretch>
        </p:blipFill>
        <p:spPr bwMode="auto">
          <a:xfrm>
            <a:off x="3605213" y="4624388"/>
            <a:ext cx="4433887"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1028" descr="machband">
            <a:extLst>
              <a:ext uri="{FF2B5EF4-FFF2-40B4-BE49-F238E27FC236}">
                <a16:creationId xmlns:a16="http://schemas.microsoft.com/office/drawing/2014/main" id="{68E1EF6A-598D-B793-4E06-F2B1F7BED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471" b="55249"/>
          <a:stretch>
            <a:fillRect/>
          </a:stretch>
        </p:blipFill>
        <p:spPr bwMode="auto">
          <a:xfrm>
            <a:off x="3605213" y="1662113"/>
            <a:ext cx="4433887"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descr="Dashed vertical">
            <a:extLst>
              <a:ext uri="{FF2B5EF4-FFF2-40B4-BE49-F238E27FC236}">
                <a16:creationId xmlns:a16="http://schemas.microsoft.com/office/drawing/2014/main" id="{0D8966DD-B2CD-0234-F98D-C17090ECFA8C}"/>
              </a:ext>
            </a:extLst>
          </p:cNvPr>
          <p:cNvSpPr>
            <a:spLocks noGrp="1" noChangeArrowheads="1"/>
          </p:cNvSpPr>
          <p:nvPr>
            <p:ph type="title"/>
          </p:nvPr>
        </p:nvSpPr>
        <p:spPr/>
        <p:txBody>
          <a:bodyPr/>
          <a:lstStyle/>
          <a:p>
            <a:pPr eaLnBrk="1" hangingPunct="1"/>
            <a:r>
              <a:rPr lang="en-IE" altLang="en-US">
                <a:ea typeface="ＭＳ Ｐゴシック" panose="020B0600070205080204" pitchFamily="34" charset="-128"/>
              </a:rPr>
              <a:t>Optical Illusions</a:t>
            </a:r>
            <a:endParaRPr lang="en-US" altLang="en-US">
              <a:ea typeface="ＭＳ Ｐゴシック" panose="020B0600070205080204" pitchFamily="34" charset="-128"/>
            </a:endParaRPr>
          </a:p>
        </p:txBody>
      </p:sp>
      <p:sp>
        <p:nvSpPr>
          <p:cNvPr id="2" name="Content Placeholder 1">
            <a:extLst>
              <a:ext uri="{FF2B5EF4-FFF2-40B4-BE49-F238E27FC236}">
                <a16:creationId xmlns:a16="http://schemas.microsoft.com/office/drawing/2014/main" id="{14AE10D1-150F-1E5D-6397-4FB0368F8B09}"/>
              </a:ext>
            </a:extLst>
          </p:cNvPr>
          <p:cNvSpPr>
            <a:spLocks noGrp="1"/>
          </p:cNvSpPr>
          <p:nvPr>
            <p:ph idx="1"/>
          </p:nvPr>
        </p:nvSpPr>
        <p:spPr/>
        <p:txBody>
          <a:bodyPr/>
          <a:lstStyle/>
          <a:p>
            <a:endParaRPr lang="en-US"/>
          </a:p>
        </p:txBody>
      </p:sp>
      <p:pic>
        <p:nvPicPr>
          <p:cNvPr id="26627" name="Picture 5">
            <a:extLst>
              <a:ext uri="{FF2B5EF4-FFF2-40B4-BE49-F238E27FC236}">
                <a16:creationId xmlns:a16="http://schemas.microsoft.com/office/drawing/2014/main" id="{48777CD8-5AA0-3121-6A73-7948164F2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414"/>
          <a:stretch>
            <a:fillRect/>
          </a:stretch>
        </p:blipFill>
        <p:spPr bwMode="auto">
          <a:xfrm>
            <a:off x="3392488" y="979488"/>
            <a:ext cx="515302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CAE75248-7F96-1F4A-48A2-EA906588452F}"/>
              </a:ext>
            </a:extLst>
          </p:cNvPr>
          <p:cNvSpPr txBox="1"/>
          <p:nvPr/>
        </p:nvSpPr>
        <p:spPr>
          <a:xfrm>
            <a:off x="434975" y="1003300"/>
            <a:ext cx="2532063" cy="5108575"/>
          </a:xfrm>
          <a:prstGeom prst="rect">
            <a:avLst/>
          </a:prstGeom>
          <a:noFill/>
        </p:spPr>
        <p:txBody>
          <a:bodyPr>
            <a:spAutoFit/>
          </a:bodyPr>
          <a:lstStyle/>
          <a:p>
            <a:pPr>
              <a:spcBef>
                <a:spcPts val="1200"/>
              </a:spcBef>
              <a:defRPr/>
            </a:pPr>
            <a:r>
              <a:rPr lang="en-US" sz="3200" dirty="0">
                <a:solidFill>
                  <a:schemeClr val="tx1">
                    <a:lumMod val="65000"/>
                    <a:lumOff val="35000"/>
                  </a:schemeClr>
                </a:solidFill>
              </a:rPr>
              <a:t>Optical Illusions</a:t>
            </a:r>
            <a:endParaRPr lang="en-US" sz="2800" dirty="0">
              <a:solidFill>
                <a:schemeClr val="tx1">
                  <a:lumMod val="65000"/>
                  <a:lumOff val="35000"/>
                </a:schemeClr>
              </a:solidFill>
            </a:endParaRPr>
          </a:p>
          <a:p>
            <a:pPr marL="223838">
              <a:spcBef>
                <a:spcPts val="1200"/>
              </a:spcBef>
              <a:defRPr/>
            </a:pPr>
            <a:r>
              <a:rPr lang="en-US" sz="2800" dirty="0">
                <a:solidFill>
                  <a:schemeClr val="tx1">
                    <a:lumMod val="65000"/>
                    <a:lumOff val="35000"/>
                  </a:schemeClr>
                </a:solidFill>
              </a:rPr>
              <a:t>The eye fills in non-existing details or wrongly perceives geometrical properties of objects.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2" descr="Dashed vertical">
            <a:extLst>
              <a:ext uri="{FF2B5EF4-FFF2-40B4-BE49-F238E27FC236}">
                <a16:creationId xmlns:a16="http://schemas.microsoft.com/office/drawing/2014/main" id="{93BA60C9-7228-00F3-81EC-C306528C861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Light and the Electromagnetic Spectrum</a:t>
            </a:r>
          </a:p>
        </p:txBody>
      </p:sp>
      <p:sp>
        <p:nvSpPr>
          <p:cNvPr id="2" name="Content Placeholder 1">
            <a:extLst>
              <a:ext uri="{FF2B5EF4-FFF2-40B4-BE49-F238E27FC236}">
                <a16:creationId xmlns:a16="http://schemas.microsoft.com/office/drawing/2014/main" id="{DADC5797-8AF6-6B13-4318-278E23ED04D0}"/>
              </a:ext>
            </a:extLst>
          </p:cNvPr>
          <p:cNvSpPr>
            <a:spLocks noGrp="1"/>
          </p:cNvSpPr>
          <p:nvPr>
            <p:ph idx="1"/>
          </p:nvPr>
        </p:nvSpPr>
        <p:spPr/>
        <p:txBody>
          <a:bodyPr/>
          <a:lstStyle/>
          <a:p>
            <a:endParaRPr lang="en-US"/>
          </a:p>
        </p:txBody>
      </p:sp>
      <p:sp>
        <p:nvSpPr>
          <p:cNvPr id="12" name="Rectangle 13">
            <a:extLst>
              <a:ext uri="{FF2B5EF4-FFF2-40B4-BE49-F238E27FC236}">
                <a16:creationId xmlns:a16="http://schemas.microsoft.com/office/drawing/2014/main" id="{A2C398E2-A36E-F203-B915-A43A4E5373ED}"/>
              </a:ext>
            </a:extLst>
          </p:cNvPr>
          <p:cNvSpPr txBox="1">
            <a:spLocks noChangeArrowheads="1"/>
          </p:cNvSpPr>
          <p:nvPr/>
        </p:nvSpPr>
        <p:spPr bwMode="auto">
          <a:xfrm>
            <a:off x="465138" y="914400"/>
            <a:ext cx="8431212" cy="5867400"/>
          </a:xfrm>
          <a:prstGeom prst="rect">
            <a:avLst/>
          </a:prstGeom>
          <a:noFill/>
          <a:ln w="9525">
            <a:noFill/>
            <a:miter lim="800000"/>
            <a:headEnd/>
            <a:tailEnd/>
          </a:ln>
        </p:spPr>
        <p:txBody>
          <a:bodyPr/>
          <a:lstStyle/>
          <a:p>
            <a:pPr marL="457200" indent="-457200" eaLnBrk="1" hangingPunct="1">
              <a:spcBef>
                <a:spcPts val="1200"/>
              </a:spcBef>
              <a:buFont typeface="Wingdings" panose="05000000000000000000" pitchFamily="2" charset="2"/>
              <a:buChar char="Ø"/>
              <a:defRPr/>
            </a:pPr>
            <a:r>
              <a:rPr lang="en-US" sz="2800" kern="0" dirty="0">
                <a:solidFill>
                  <a:schemeClr val="tx1">
                    <a:lumMod val="65000"/>
                    <a:lumOff val="35000"/>
                  </a:schemeClr>
                </a:solidFill>
                <a:latin typeface="+mn-lt"/>
                <a:cs typeface="ＭＳ Ｐゴシック" pitchFamily="-107" charset="-128"/>
              </a:rPr>
              <a:t>Wavelength and frequency of light are related by the expression: </a:t>
            </a:r>
            <a:r>
              <a:rPr lang="en-US" sz="2800" kern="0" dirty="0">
                <a:solidFill>
                  <a:srgbClr val="00B0F0"/>
                </a:solidFill>
                <a:latin typeface="+mn-lt"/>
                <a:cs typeface="ＭＳ Ｐゴシック" pitchFamily="-107" charset="-128"/>
              </a:rPr>
              <a:t>c = </a:t>
            </a:r>
            <a:r>
              <a:rPr lang="el-GR" sz="2800" kern="0" dirty="0">
                <a:solidFill>
                  <a:srgbClr val="00B0F0"/>
                </a:solidFill>
                <a:latin typeface="Arial" charset="0"/>
                <a:cs typeface="ＭＳ Ｐゴシック" pitchFamily="-107" charset="-128"/>
              </a:rPr>
              <a:t>λ</a:t>
            </a:r>
            <a:r>
              <a:rPr lang="en-US" sz="2800" kern="0" dirty="0">
                <a:solidFill>
                  <a:srgbClr val="00B0F0"/>
                </a:solidFill>
                <a:latin typeface="Arial" charset="0"/>
                <a:cs typeface="ＭＳ Ｐゴシック" pitchFamily="-107" charset="-128"/>
              </a:rPr>
              <a:t>.f = 3.10</a:t>
            </a:r>
            <a:r>
              <a:rPr lang="en-US" sz="2800" kern="0" baseline="30000" dirty="0">
                <a:solidFill>
                  <a:srgbClr val="00B0F0"/>
                </a:solidFill>
                <a:latin typeface="Arial" charset="0"/>
                <a:cs typeface="ＭＳ Ｐゴシック" pitchFamily="-107" charset="-128"/>
              </a:rPr>
              <a:t>8</a:t>
            </a:r>
            <a:r>
              <a:rPr lang="en-US" sz="2800" kern="0" dirty="0">
                <a:solidFill>
                  <a:srgbClr val="00B0F0"/>
                </a:solidFill>
                <a:latin typeface="Arial" charset="0"/>
                <a:cs typeface="ＭＳ Ｐゴシック" pitchFamily="-107" charset="-128"/>
              </a:rPr>
              <a:t> m/s </a:t>
            </a:r>
            <a:endParaRPr lang="en-US" sz="2800" kern="0" dirty="0">
              <a:solidFill>
                <a:srgbClr val="00B0F0"/>
              </a:solidFill>
              <a:latin typeface="+mn-lt"/>
              <a:cs typeface="ＭＳ Ｐゴシック" pitchFamily="-107" charset="-128"/>
            </a:endParaRPr>
          </a:p>
          <a:p>
            <a:pPr marL="465138" eaLnBrk="1" hangingPunct="1">
              <a:spcBef>
                <a:spcPts val="1200"/>
              </a:spcBef>
              <a:defRPr/>
            </a:pPr>
            <a:r>
              <a:rPr lang="en-US" sz="2400" kern="0" dirty="0">
                <a:solidFill>
                  <a:schemeClr val="tx1">
                    <a:lumMod val="65000"/>
                    <a:lumOff val="35000"/>
                  </a:schemeClr>
                </a:solidFill>
                <a:latin typeface="+mn-lt"/>
                <a:cs typeface="ＭＳ Ｐゴシック" pitchFamily="-107" charset="-128"/>
              </a:rPr>
              <a:t>where c is the speed of light (m/s)</a:t>
            </a:r>
          </a:p>
          <a:p>
            <a:pPr marL="457200" indent="-457200" eaLnBrk="1" hangingPunct="1">
              <a:spcBef>
                <a:spcPts val="1200"/>
              </a:spcBef>
              <a:buFont typeface="Wingdings" panose="05000000000000000000" pitchFamily="2" charset="2"/>
              <a:buChar char="Ø"/>
              <a:defRPr/>
            </a:pPr>
            <a:r>
              <a:rPr lang="en-US" sz="2800" kern="0" dirty="0">
                <a:solidFill>
                  <a:schemeClr val="tx1">
                    <a:lumMod val="65000"/>
                    <a:lumOff val="35000"/>
                  </a:schemeClr>
                </a:solidFill>
                <a:latin typeface="+mn-lt"/>
              </a:rPr>
              <a:t>The energy of the various components of the electromagnetic spectrum is given by the expression: </a:t>
            </a:r>
            <a:r>
              <a:rPr lang="en-US" sz="2800" kern="0" dirty="0">
                <a:solidFill>
                  <a:srgbClr val="00B0F0"/>
                </a:solidFill>
                <a:latin typeface="+mn-lt"/>
              </a:rPr>
              <a:t>E = </a:t>
            </a:r>
            <a:r>
              <a:rPr lang="en-US" sz="2800" kern="0" dirty="0" err="1">
                <a:solidFill>
                  <a:srgbClr val="00B0F0"/>
                </a:solidFill>
                <a:latin typeface="+mn-lt"/>
              </a:rPr>
              <a:t>h.f</a:t>
            </a:r>
            <a:r>
              <a:rPr lang="en-US" sz="2800" kern="0" dirty="0">
                <a:solidFill>
                  <a:srgbClr val="00B0F0"/>
                </a:solidFill>
                <a:latin typeface="+mn-lt"/>
              </a:rPr>
              <a:t>  (eV)</a:t>
            </a:r>
          </a:p>
          <a:p>
            <a:pPr indent="344488" eaLnBrk="1" hangingPunct="1">
              <a:spcBef>
                <a:spcPts val="1200"/>
              </a:spcBef>
              <a:defRPr/>
            </a:pPr>
            <a:r>
              <a:rPr lang="en-US" sz="2400" kern="0" dirty="0">
                <a:solidFill>
                  <a:schemeClr val="tx1">
                    <a:lumMod val="65000"/>
                    <a:lumOff val="35000"/>
                  </a:schemeClr>
                </a:solidFill>
                <a:latin typeface="+mn-lt"/>
                <a:cs typeface="ＭＳ Ｐゴシック" pitchFamily="-107" charset="-128"/>
              </a:rPr>
              <a:t>where h is Planck’s constant</a:t>
            </a:r>
            <a:endParaRPr lang="en-US" sz="2400" kern="0" dirty="0">
              <a:solidFill>
                <a:schemeClr val="tx1">
                  <a:lumMod val="65000"/>
                  <a:lumOff val="35000"/>
                </a:schemeClr>
              </a:solidFill>
              <a:latin typeface="Arial" charset="0"/>
              <a:cs typeface="ＭＳ Ｐゴシック" pitchFamily="-107" charset="-128"/>
            </a:endParaRPr>
          </a:p>
        </p:txBody>
      </p:sp>
      <p:pic>
        <p:nvPicPr>
          <p:cNvPr id="32772" name="Picture 4">
            <a:extLst>
              <a:ext uri="{FF2B5EF4-FFF2-40B4-BE49-F238E27FC236}">
                <a16:creationId xmlns:a16="http://schemas.microsoft.com/office/drawing/2014/main" id="{D384556E-6C69-D234-A133-6244F1A8BD06}"/>
              </a:ext>
            </a:extLst>
          </p:cNvPr>
          <p:cNvPicPr>
            <a:picLocks noChangeAspect="1" noChangeArrowheads="1"/>
          </p:cNvPicPr>
          <p:nvPr/>
        </p:nvPicPr>
        <p:blipFill rotWithShape="1">
          <a:blip r:embed="rId3">
            <a:duotone>
              <a:schemeClr val="bg2">
                <a:shade val="45000"/>
                <a:satMod val="135000"/>
              </a:schemeClr>
              <a:prstClr val="white"/>
            </a:duotone>
          </a:blip>
          <a:srcRect l="39574"/>
          <a:stretch/>
        </p:blipFill>
        <p:spPr bwMode="auto">
          <a:xfrm>
            <a:off x="3588584" y="4445687"/>
            <a:ext cx="4880753" cy="1601787"/>
          </a:xfrm>
          <a:prstGeom prst="rect">
            <a:avLst/>
          </a:prstGeom>
          <a:noFill/>
          <a:ln>
            <a:noFill/>
          </a:ln>
        </p:spPr>
      </p:pic>
      <p:sp>
        <p:nvSpPr>
          <p:cNvPr id="28677" name="TextBox 2">
            <a:extLst>
              <a:ext uri="{FF2B5EF4-FFF2-40B4-BE49-F238E27FC236}">
                <a16:creationId xmlns:a16="http://schemas.microsoft.com/office/drawing/2014/main" id="{C7C24A52-56E9-8B67-806C-35F556027EC6}"/>
              </a:ext>
            </a:extLst>
          </p:cNvPr>
          <p:cNvSpPr txBox="1">
            <a:spLocks noChangeArrowheads="1"/>
          </p:cNvSpPr>
          <p:nvPr/>
        </p:nvSpPr>
        <p:spPr bwMode="auto">
          <a:xfrm>
            <a:off x="815975" y="4683125"/>
            <a:ext cx="28940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solidFill>
                  <a:srgbClr val="7030A0"/>
                </a:solidFill>
              </a:rPr>
              <a:t>Graphical representation of one wavelength </a:t>
            </a:r>
            <a:r>
              <a:rPr lang="el-GR" altLang="en-US" sz="2400">
                <a:solidFill>
                  <a:srgbClr val="7030A0"/>
                </a:solidFill>
              </a:rPr>
              <a:t>λ</a:t>
            </a:r>
            <a:endParaRPr lang="en-US" altLang="en-US" sz="2400">
              <a:solidFill>
                <a:srgbClr val="7030A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a:extLst>
              <a:ext uri="{FF2B5EF4-FFF2-40B4-BE49-F238E27FC236}">
                <a16:creationId xmlns:a16="http://schemas.microsoft.com/office/drawing/2014/main" id="{9E498D64-0607-F72B-6FF6-518C45110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6936" b="10713"/>
          <a:stretch>
            <a:fillRect/>
          </a:stretch>
        </p:blipFill>
        <p:spPr bwMode="auto">
          <a:xfrm>
            <a:off x="103188" y="4348163"/>
            <a:ext cx="894715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descr="Dashed vertical">
            <a:extLst>
              <a:ext uri="{FF2B5EF4-FFF2-40B4-BE49-F238E27FC236}">
                <a16:creationId xmlns:a16="http://schemas.microsoft.com/office/drawing/2014/main" id="{6BFFB004-B7A6-584E-31ED-9D01757412B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Light and the Electromagnetic Spectrum</a:t>
            </a:r>
            <a:endParaRPr lang="en-US" altLang="en-US">
              <a:solidFill>
                <a:srgbClr val="7F7F7F"/>
              </a:solidFill>
              <a:ea typeface="ＭＳ Ｐゴシック" panose="020B0600070205080204" pitchFamily="34" charset="-128"/>
            </a:endParaRPr>
          </a:p>
        </p:txBody>
      </p:sp>
      <p:sp>
        <p:nvSpPr>
          <p:cNvPr id="2" name="Content Placeholder 1">
            <a:extLst>
              <a:ext uri="{FF2B5EF4-FFF2-40B4-BE49-F238E27FC236}">
                <a16:creationId xmlns:a16="http://schemas.microsoft.com/office/drawing/2014/main" id="{56DCE703-742D-5E8B-00A7-E766BBA48B80}"/>
              </a:ext>
            </a:extLst>
          </p:cNvPr>
          <p:cNvSpPr>
            <a:spLocks noGrp="1"/>
          </p:cNvSpPr>
          <p:nvPr>
            <p:ph idx="1"/>
          </p:nvPr>
        </p:nvSpPr>
        <p:spPr/>
        <p:txBody>
          <a:bodyPr/>
          <a:lstStyle/>
          <a:p>
            <a:endParaRPr lang="en-US"/>
          </a:p>
        </p:txBody>
      </p:sp>
      <p:sp>
        <p:nvSpPr>
          <p:cNvPr id="30724" name="TextBox 2">
            <a:extLst>
              <a:ext uri="{FF2B5EF4-FFF2-40B4-BE49-F238E27FC236}">
                <a16:creationId xmlns:a16="http://schemas.microsoft.com/office/drawing/2014/main" id="{590BA97B-2158-DB5C-8427-49FD7138B6B4}"/>
              </a:ext>
            </a:extLst>
          </p:cNvPr>
          <p:cNvSpPr txBox="1">
            <a:spLocks noChangeArrowheads="1"/>
          </p:cNvSpPr>
          <p:nvPr/>
        </p:nvSpPr>
        <p:spPr bwMode="auto">
          <a:xfrm>
            <a:off x="0" y="5715000"/>
            <a:ext cx="9144000"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lgn="ctr">
              <a:spcBef>
                <a:spcPts val="600"/>
              </a:spcBef>
              <a:buFontTx/>
              <a:buNone/>
            </a:pPr>
            <a:r>
              <a:rPr lang="en-US" altLang="en-US" sz="2400" dirty="0">
                <a:solidFill>
                  <a:srgbClr val="7030A0"/>
                </a:solidFill>
              </a:rPr>
              <a:t>The </a:t>
            </a:r>
            <a:r>
              <a:rPr lang="en-US" altLang="en-US" sz="2400" dirty="0" err="1">
                <a:solidFill>
                  <a:srgbClr val="7030A0"/>
                </a:solidFill>
              </a:rPr>
              <a:t>ElectroMagnetic</a:t>
            </a:r>
            <a:r>
              <a:rPr lang="en-US" altLang="en-US" sz="2400" dirty="0">
                <a:solidFill>
                  <a:srgbClr val="7030A0"/>
                </a:solidFill>
              </a:rPr>
              <a:t> - EM spectrum</a:t>
            </a:r>
          </a:p>
          <a:p>
            <a:pPr algn="ctr">
              <a:spcBef>
                <a:spcPts val="600"/>
              </a:spcBef>
              <a:buFontTx/>
              <a:buNone/>
            </a:pPr>
            <a:r>
              <a:rPr lang="en-US" altLang="en-US" sz="2000" dirty="0">
                <a:solidFill>
                  <a:srgbClr val="7030A0"/>
                </a:solidFill>
              </a:rPr>
              <a:t>The visible spectrum is shown zoomed to facilitate explanations, but note that it encompasses a very narrow range of the total EM spectrum.</a:t>
            </a:r>
          </a:p>
        </p:txBody>
      </p:sp>
      <p:pic>
        <p:nvPicPr>
          <p:cNvPr id="30725" name="Picture 4">
            <a:extLst>
              <a:ext uri="{FF2B5EF4-FFF2-40B4-BE49-F238E27FC236}">
                <a16:creationId xmlns:a16="http://schemas.microsoft.com/office/drawing/2014/main" id="{2C1000D2-50A0-AE7A-F158-8A21D76FA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3539"/>
          <a:stretch>
            <a:fillRect/>
          </a:stretch>
        </p:blipFill>
        <p:spPr bwMode="auto">
          <a:xfrm>
            <a:off x="103188" y="836613"/>
            <a:ext cx="894715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2" descr="Dashed vertical">
            <a:extLst>
              <a:ext uri="{FF2B5EF4-FFF2-40B4-BE49-F238E27FC236}">
                <a16:creationId xmlns:a16="http://schemas.microsoft.com/office/drawing/2014/main" id="{214011E8-FA72-45E1-C4A0-72205A07598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Light and the Electromagnetic Spectrum</a:t>
            </a:r>
            <a:endParaRPr lang="en-US" altLang="en-US">
              <a:solidFill>
                <a:srgbClr val="7F7F7F"/>
              </a:solidFill>
              <a:ea typeface="ＭＳ Ｐゴシック" panose="020B0600070205080204" pitchFamily="34" charset="-128"/>
            </a:endParaRPr>
          </a:p>
        </p:txBody>
      </p:sp>
      <p:sp>
        <p:nvSpPr>
          <p:cNvPr id="2" name="Content Placeholder 1">
            <a:extLst>
              <a:ext uri="{FF2B5EF4-FFF2-40B4-BE49-F238E27FC236}">
                <a16:creationId xmlns:a16="http://schemas.microsoft.com/office/drawing/2014/main" id="{A9F2C449-0C46-41FB-CABB-B7D4248556ED}"/>
              </a:ext>
            </a:extLst>
          </p:cNvPr>
          <p:cNvSpPr>
            <a:spLocks noGrp="1"/>
          </p:cNvSpPr>
          <p:nvPr>
            <p:ph idx="1"/>
          </p:nvPr>
        </p:nvSpPr>
        <p:spPr/>
        <p:txBody>
          <a:bodyPr/>
          <a:lstStyle/>
          <a:p>
            <a:endParaRPr lang="en-US"/>
          </a:p>
        </p:txBody>
      </p:sp>
      <p:sp>
        <p:nvSpPr>
          <p:cNvPr id="36867" name="Rectangle 13">
            <a:extLst>
              <a:ext uri="{FF2B5EF4-FFF2-40B4-BE49-F238E27FC236}">
                <a16:creationId xmlns:a16="http://schemas.microsoft.com/office/drawing/2014/main" id="{A497CBCD-A8FA-71B3-B875-ABD4C4A20ABD}"/>
              </a:ext>
            </a:extLst>
          </p:cNvPr>
          <p:cNvSpPr txBox="1">
            <a:spLocks noChangeArrowheads="1"/>
          </p:cNvSpPr>
          <p:nvPr/>
        </p:nvSpPr>
        <p:spPr bwMode="auto">
          <a:xfrm>
            <a:off x="223838" y="931863"/>
            <a:ext cx="8672512" cy="5210175"/>
          </a:xfrm>
          <a:prstGeom prst="rect">
            <a:avLst/>
          </a:prstGeom>
          <a:noFill/>
          <a:ln>
            <a:noFill/>
          </a:ln>
        </p:spPr>
        <p:txBody>
          <a:bodyPr/>
          <a:lstStyle>
            <a:lvl1pPr marL="342900" indent="-342900">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800100" indent="-34290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eaLnBrk="1" hangingPunct="1">
              <a:spcBef>
                <a:spcPts val="1200"/>
              </a:spcBef>
              <a:buFont typeface="Wingdings" panose="05000000000000000000" pitchFamily="2" charset="2"/>
              <a:buChar char="Ø"/>
              <a:defRPr/>
            </a:pPr>
            <a:r>
              <a:rPr lang="en-US" altLang="en-US" dirty="0">
                <a:solidFill>
                  <a:schemeClr val="tx1">
                    <a:lumMod val="65000"/>
                    <a:lumOff val="35000"/>
                  </a:schemeClr>
                </a:solidFill>
              </a:rPr>
              <a:t>Light that is void of color is called </a:t>
            </a:r>
            <a:r>
              <a:rPr lang="en-US" altLang="en-US" dirty="0">
                <a:solidFill>
                  <a:srgbClr val="00B0F0"/>
                </a:solidFill>
              </a:rPr>
              <a:t>monochromatic</a:t>
            </a:r>
            <a:r>
              <a:rPr lang="en-US" altLang="en-US" dirty="0">
                <a:solidFill>
                  <a:schemeClr val="tx1">
                    <a:lumMod val="65000"/>
                    <a:lumOff val="35000"/>
                  </a:schemeClr>
                </a:solidFill>
              </a:rPr>
              <a:t>. It consists of a </a:t>
            </a:r>
            <a:r>
              <a:rPr lang="en-US" altLang="en-US" dirty="0">
                <a:solidFill>
                  <a:srgbClr val="00B0F0"/>
                </a:solidFill>
              </a:rPr>
              <a:t>single wavelength</a:t>
            </a:r>
            <a:r>
              <a:rPr lang="en-US" altLang="en-US" dirty="0">
                <a:solidFill>
                  <a:schemeClr val="tx1">
                    <a:lumMod val="65000"/>
                    <a:lumOff val="35000"/>
                  </a:schemeClr>
                </a:solidFill>
              </a:rPr>
              <a:t> of light or other radiation (lasers, for example, usually produce monochromatic light)</a:t>
            </a:r>
          </a:p>
          <a:p>
            <a:pPr eaLnBrk="1" hangingPunct="1">
              <a:spcBef>
                <a:spcPts val="1200"/>
              </a:spcBef>
              <a:buFont typeface="Wingdings" panose="05000000000000000000" pitchFamily="2" charset="2"/>
              <a:buChar char="Ø"/>
              <a:defRPr/>
            </a:pPr>
            <a:r>
              <a:rPr lang="en-US" altLang="en-US" dirty="0">
                <a:solidFill>
                  <a:schemeClr val="tx1">
                    <a:lumMod val="65000"/>
                    <a:lumOff val="35000"/>
                  </a:schemeClr>
                </a:solidFill>
              </a:rPr>
              <a:t>Gray level is used commonly to denote monochromatic intensity (</a:t>
            </a:r>
            <a:r>
              <a:rPr lang="en-US" altLang="en-US" dirty="0">
                <a:solidFill>
                  <a:srgbClr val="00B0F0"/>
                </a:solidFill>
              </a:rPr>
              <a:t>intensity</a:t>
            </a:r>
            <a:r>
              <a:rPr lang="en-US" altLang="en-US" dirty="0">
                <a:solidFill>
                  <a:schemeClr val="tx1">
                    <a:lumMod val="65000"/>
                    <a:lumOff val="35000"/>
                  </a:schemeClr>
                </a:solidFill>
              </a:rPr>
              <a:t> &amp; </a:t>
            </a:r>
            <a:r>
              <a:rPr lang="en-US" altLang="en-US" dirty="0">
                <a:solidFill>
                  <a:srgbClr val="00B0F0"/>
                </a:solidFill>
              </a:rPr>
              <a:t>gray level </a:t>
            </a:r>
            <a:r>
              <a:rPr lang="en-US" altLang="en-US" dirty="0">
                <a:solidFill>
                  <a:schemeClr val="tx1">
                    <a:lumMod val="65000"/>
                    <a:lumOff val="35000"/>
                  </a:schemeClr>
                </a:solidFill>
              </a:rPr>
              <a:t>are used interchangeably hereafter)</a:t>
            </a:r>
          </a:p>
          <a:p>
            <a:pPr eaLnBrk="1" hangingPunct="1">
              <a:spcBef>
                <a:spcPts val="1200"/>
              </a:spcBef>
              <a:buFont typeface="Wingdings" panose="05000000000000000000" pitchFamily="2" charset="2"/>
              <a:buChar char="Ø"/>
              <a:defRPr/>
            </a:pPr>
            <a:r>
              <a:rPr lang="en-US" altLang="en-US" dirty="0">
                <a:solidFill>
                  <a:schemeClr val="tx1">
                    <a:lumMod val="65000"/>
                    <a:lumOff val="35000"/>
                  </a:schemeClr>
                </a:solidFill>
              </a:rPr>
              <a:t>The range of values of monochromatic light from black to white is usually called the </a:t>
            </a:r>
            <a:r>
              <a:rPr lang="en-US" altLang="en-US" dirty="0">
                <a:solidFill>
                  <a:srgbClr val="00B0F0"/>
                </a:solidFill>
              </a:rPr>
              <a:t>gray scale</a:t>
            </a:r>
            <a:r>
              <a:rPr lang="en-US" altLang="en-US" dirty="0">
                <a:solidFill>
                  <a:schemeClr val="tx1">
                    <a:lumMod val="65000"/>
                    <a:lumOff val="35000"/>
                  </a:schemeClr>
                </a:solidFill>
              </a:rPr>
              <a:t>, and monochromatic images are frequently referred to as grayscale images.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2" descr="Dashed vertical">
            <a:extLst>
              <a:ext uri="{FF2B5EF4-FFF2-40B4-BE49-F238E27FC236}">
                <a16:creationId xmlns:a16="http://schemas.microsoft.com/office/drawing/2014/main" id="{2F7B97F9-FF17-1676-BAFD-ACE528010A7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Light and the Electromagnetic Spectrum</a:t>
            </a:r>
            <a:endParaRPr lang="en-US" altLang="en-US">
              <a:solidFill>
                <a:srgbClr val="7F7F7F"/>
              </a:solidFill>
              <a:ea typeface="ＭＳ Ｐゴシック" panose="020B0600070205080204" pitchFamily="34" charset="-128"/>
            </a:endParaRPr>
          </a:p>
        </p:txBody>
      </p:sp>
      <p:sp>
        <p:nvSpPr>
          <p:cNvPr id="2" name="Content Placeholder 1">
            <a:extLst>
              <a:ext uri="{FF2B5EF4-FFF2-40B4-BE49-F238E27FC236}">
                <a16:creationId xmlns:a16="http://schemas.microsoft.com/office/drawing/2014/main" id="{74F70B60-FC06-5678-83A8-B40D24929C27}"/>
              </a:ext>
            </a:extLst>
          </p:cNvPr>
          <p:cNvSpPr>
            <a:spLocks noGrp="1"/>
          </p:cNvSpPr>
          <p:nvPr>
            <p:ph idx="1"/>
          </p:nvPr>
        </p:nvSpPr>
        <p:spPr/>
        <p:txBody>
          <a:bodyPr/>
          <a:lstStyle/>
          <a:p>
            <a:endParaRPr lang="en-US"/>
          </a:p>
        </p:txBody>
      </p:sp>
      <p:sp>
        <p:nvSpPr>
          <p:cNvPr id="36867" name="Rectangle 13">
            <a:extLst>
              <a:ext uri="{FF2B5EF4-FFF2-40B4-BE49-F238E27FC236}">
                <a16:creationId xmlns:a16="http://schemas.microsoft.com/office/drawing/2014/main" id="{89576949-E185-F9C5-3198-929DA572B643}"/>
              </a:ext>
            </a:extLst>
          </p:cNvPr>
          <p:cNvSpPr txBox="1">
            <a:spLocks noChangeArrowheads="1"/>
          </p:cNvSpPr>
          <p:nvPr/>
        </p:nvSpPr>
        <p:spPr bwMode="auto">
          <a:xfrm>
            <a:off x="223838" y="931863"/>
            <a:ext cx="8672512" cy="5210175"/>
          </a:xfrm>
          <a:prstGeom prst="rect">
            <a:avLst/>
          </a:prstGeom>
          <a:noFill/>
          <a:ln>
            <a:noFill/>
          </a:ln>
        </p:spPr>
        <p:txBody>
          <a:bodyPr/>
          <a:lstStyle>
            <a:lvl1pPr marL="342900" indent="-342900">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800100" indent="-34290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eaLnBrk="1" hangingPunct="1">
              <a:spcBef>
                <a:spcPts val="1200"/>
              </a:spcBef>
              <a:buFont typeface="Wingdings" panose="05000000000000000000" pitchFamily="2" charset="2"/>
              <a:buChar char="Ø"/>
              <a:defRPr/>
            </a:pPr>
            <a:r>
              <a:rPr lang="en-US" altLang="en-US" sz="2500" dirty="0">
                <a:solidFill>
                  <a:srgbClr val="00B0F0"/>
                </a:solidFill>
              </a:rPr>
              <a:t>Chromatic</a:t>
            </a:r>
            <a:r>
              <a:rPr lang="en-US" altLang="en-US" sz="2500" dirty="0">
                <a:solidFill>
                  <a:schemeClr val="tx1">
                    <a:lumMod val="65000"/>
                    <a:lumOff val="35000"/>
                  </a:schemeClr>
                </a:solidFill>
              </a:rPr>
              <a:t> (color) light spans the electromagnetic energy spectrum from approximately 0.43 to 0.74 µm</a:t>
            </a:r>
          </a:p>
          <a:p>
            <a:pPr eaLnBrk="1" hangingPunct="1">
              <a:spcBef>
                <a:spcPts val="1200"/>
              </a:spcBef>
              <a:buFont typeface="Wingdings" panose="05000000000000000000" pitchFamily="2" charset="2"/>
              <a:buChar char="Ø"/>
              <a:defRPr/>
            </a:pPr>
            <a:r>
              <a:rPr lang="en-US" altLang="en-US" sz="2500" dirty="0">
                <a:solidFill>
                  <a:schemeClr val="tx1">
                    <a:lumMod val="65000"/>
                    <a:lumOff val="35000"/>
                  </a:schemeClr>
                </a:solidFill>
              </a:rPr>
              <a:t>3 quantities are used to describe a chromatic light source: </a:t>
            </a:r>
          </a:p>
          <a:p>
            <a:pPr lvl="1" eaLnBrk="1" hangingPunct="1">
              <a:spcBef>
                <a:spcPts val="1200"/>
              </a:spcBef>
              <a:buFont typeface="Wingdings" panose="05000000000000000000" pitchFamily="2" charset="2"/>
              <a:buChar char="ü"/>
              <a:defRPr/>
            </a:pPr>
            <a:r>
              <a:rPr lang="en-US" altLang="en-US" sz="2100" dirty="0">
                <a:solidFill>
                  <a:srgbClr val="00B0F0"/>
                </a:solidFill>
              </a:rPr>
              <a:t>Radiance</a:t>
            </a:r>
            <a:r>
              <a:rPr lang="en-US" altLang="en-US" sz="2100" dirty="0">
                <a:solidFill>
                  <a:schemeClr val="tx1">
                    <a:lumMod val="65000"/>
                    <a:lumOff val="35000"/>
                  </a:schemeClr>
                </a:solidFill>
              </a:rPr>
              <a:t>: the total amount of energy that flows from the light source, and it is usually measured in watts (W)</a:t>
            </a:r>
          </a:p>
          <a:p>
            <a:pPr lvl="1" eaLnBrk="1" hangingPunct="1">
              <a:spcBef>
                <a:spcPts val="1200"/>
              </a:spcBef>
              <a:buFont typeface="Wingdings" panose="05000000000000000000" pitchFamily="2" charset="2"/>
              <a:buChar char="ü"/>
              <a:defRPr/>
            </a:pPr>
            <a:r>
              <a:rPr lang="en-US" altLang="en-US" sz="2100" dirty="0">
                <a:solidFill>
                  <a:srgbClr val="00B0F0"/>
                </a:solidFill>
              </a:rPr>
              <a:t>Luminance</a:t>
            </a:r>
            <a:r>
              <a:rPr lang="en-US" altLang="en-US" sz="2100" dirty="0">
                <a:solidFill>
                  <a:schemeClr val="tx1">
                    <a:lumMod val="65000"/>
                    <a:lumOff val="35000"/>
                  </a:schemeClr>
                </a:solidFill>
              </a:rPr>
              <a:t>: measured in lumens (</a:t>
            </a:r>
            <a:r>
              <a:rPr lang="en-US" altLang="en-US" sz="2100" dirty="0" err="1">
                <a:solidFill>
                  <a:schemeClr val="tx1">
                    <a:lumMod val="65000"/>
                    <a:lumOff val="35000"/>
                  </a:schemeClr>
                </a:solidFill>
              </a:rPr>
              <a:t>lm</a:t>
            </a:r>
            <a:r>
              <a:rPr lang="en-US" altLang="en-US" sz="2100" dirty="0">
                <a:solidFill>
                  <a:schemeClr val="tx1">
                    <a:lumMod val="65000"/>
                    <a:lumOff val="35000"/>
                  </a:schemeClr>
                </a:solidFill>
              </a:rPr>
              <a:t>), gives a measure of the amount of energy an observer perceives from a light source. For example, light emitted from a source operating in the far infrared region of the spectrum could have significant energy (radiance), but an observer would hardly perceive it; its luminance would be almost zero</a:t>
            </a:r>
          </a:p>
          <a:p>
            <a:pPr lvl="1" eaLnBrk="1" hangingPunct="1">
              <a:spcBef>
                <a:spcPts val="1200"/>
              </a:spcBef>
              <a:buFont typeface="Wingdings" panose="05000000000000000000" pitchFamily="2" charset="2"/>
              <a:buChar char="ü"/>
              <a:defRPr/>
            </a:pPr>
            <a:r>
              <a:rPr lang="en-US" altLang="en-US" sz="2100" dirty="0">
                <a:solidFill>
                  <a:srgbClr val="00B0F0"/>
                </a:solidFill>
              </a:rPr>
              <a:t>Brightness</a:t>
            </a:r>
            <a:r>
              <a:rPr lang="en-US" altLang="en-US" sz="2100" dirty="0">
                <a:solidFill>
                  <a:schemeClr val="tx1">
                    <a:lumMod val="65000"/>
                    <a:lumOff val="35000"/>
                  </a:schemeClr>
                </a:solidFill>
              </a:rPr>
              <a:t>: a subjective descriptor of light perception that is practically impossible to measure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descr="Dashed vertical">
            <a:extLst>
              <a:ext uri="{FF2B5EF4-FFF2-40B4-BE49-F238E27FC236}">
                <a16:creationId xmlns:a16="http://schemas.microsoft.com/office/drawing/2014/main" id="{84BF4443-B01C-D554-6410-076D2CC2A387}"/>
              </a:ext>
            </a:extLst>
          </p:cNvPr>
          <p:cNvSpPr>
            <a:spLocks noGrp="1" noChangeArrowheads="1"/>
          </p:cNvSpPr>
          <p:nvPr>
            <p:ph type="title"/>
          </p:nvPr>
        </p:nvSpPr>
        <p:spPr/>
        <p:txBody>
          <a:bodyPr/>
          <a:lstStyle/>
          <a:p>
            <a:pPr eaLnBrk="1" hangingPunct="1"/>
            <a:r>
              <a:rPr lang="en-IE" altLang="en-US">
                <a:ea typeface="ＭＳ Ｐゴシック" panose="020B0600070205080204" pitchFamily="34" charset="-128"/>
              </a:rPr>
              <a:t>Reflected Light</a:t>
            </a:r>
            <a:endParaRPr lang="en-US" altLang="en-US">
              <a:ea typeface="ＭＳ Ｐゴシック" panose="020B0600070205080204" pitchFamily="34" charset="-128"/>
            </a:endParaRPr>
          </a:p>
        </p:txBody>
      </p:sp>
      <p:sp>
        <p:nvSpPr>
          <p:cNvPr id="38915" name="Rectangle 3">
            <a:extLst>
              <a:ext uri="{FF2B5EF4-FFF2-40B4-BE49-F238E27FC236}">
                <a16:creationId xmlns:a16="http://schemas.microsoft.com/office/drawing/2014/main" id="{1844B16E-1316-336A-AFC5-35A9050C70FB}"/>
              </a:ext>
            </a:extLst>
          </p:cNvPr>
          <p:cNvSpPr>
            <a:spLocks noGrp="1" noChangeArrowheads="1"/>
          </p:cNvSpPr>
          <p:nvPr>
            <p:ph idx="1"/>
          </p:nvPr>
        </p:nvSpPr>
        <p:spPr/>
        <p:txBody>
          <a:bodyPr/>
          <a:lstStyle/>
          <a:p>
            <a:pPr marL="0" indent="0" algn="just" eaLnBrk="1" hangingPunct="1">
              <a:buClr>
                <a:srgbClr val="CC3300"/>
              </a:buClr>
              <a:buFontTx/>
              <a:buNone/>
              <a:defRPr/>
            </a:pPr>
            <a:r>
              <a:rPr lang="en-US" altLang="en-US" dirty="0">
                <a:ea typeface="ＭＳ Ｐゴシック" panose="020B0600070205080204" pitchFamily="34" charset="-128"/>
              </a:rPr>
              <a:t>Light is made up of wavelengths, the color we see is a result of which wavelengths are reflected back to our eyes.</a:t>
            </a:r>
          </a:p>
          <a:p>
            <a:pPr marL="0" indent="0" algn="just" eaLnBrk="1" hangingPunct="1">
              <a:buClr>
                <a:srgbClr val="CC3300"/>
              </a:buClr>
              <a:buFontTx/>
              <a:buNone/>
              <a:defRPr/>
            </a:pPr>
            <a:endParaRPr lang="en-US" altLang="en-US" dirty="0">
              <a:ea typeface="ＭＳ Ｐゴシック" panose="020B0600070205080204" pitchFamily="34" charset="-128"/>
            </a:endParaRPr>
          </a:p>
          <a:p>
            <a:pPr marL="0" indent="0" algn="just" eaLnBrk="1" hangingPunct="1">
              <a:buClr>
                <a:srgbClr val="CC3300"/>
              </a:buClr>
              <a:buFontTx/>
              <a:buNone/>
              <a:defRPr/>
            </a:pPr>
            <a:endParaRPr lang="en-US" altLang="en-US" dirty="0">
              <a:ea typeface="ＭＳ Ｐゴシック" panose="020B0600070205080204" pitchFamily="34" charset="-128"/>
            </a:endParaRPr>
          </a:p>
        </p:txBody>
      </p:sp>
      <p:sp>
        <p:nvSpPr>
          <p:cNvPr id="36868" name="AutoShape 5">
            <a:extLst>
              <a:ext uri="{FF2B5EF4-FFF2-40B4-BE49-F238E27FC236}">
                <a16:creationId xmlns:a16="http://schemas.microsoft.com/office/drawing/2014/main" id="{70A2B298-CABD-422D-E4A0-AC1DC821C13E}"/>
              </a:ext>
            </a:extLst>
          </p:cNvPr>
          <p:cNvSpPr>
            <a:spLocks noChangeArrowheads="1"/>
          </p:cNvSpPr>
          <p:nvPr/>
        </p:nvSpPr>
        <p:spPr bwMode="auto">
          <a:xfrm>
            <a:off x="7505700" y="3319463"/>
            <a:ext cx="1012825" cy="2303462"/>
          </a:xfrm>
          <a:prstGeom prst="can">
            <a:avLst>
              <a:gd name="adj" fmla="val 56857"/>
            </a:avLst>
          </a:prstGeom>
          <a:gradFill rotWithShape="1">
            <a:gsLst>
              <a:gs pos="0">
                <a:srgbClr val="33CC33"/>
              </a:gs>
              <a:gs pos="100000">
                <a:srgbClr val="185E18"/>
              </a:gs>
            </a:gsLst>
            <a:lin ang="0" scaled="1"/>
          </a:gradFill>
          <a:ln w="12700">
            <a:solidFill>
              <a:schemeClr val="tx1"/>
            </a:solidFill>
            <a:round/>
            <a:headEnd/>
            <a:tailEnd/>
          </a:ln>
        </p:spPr>
        <p:txBody>
          <a:bodyPr wrap="none" anchor="ct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IE" altLang="en-US" sz="1800">
              <a:solidFill>
                <a:schemeClr val="tx1"/>
              </a:solidFill>
            </a:endParaRPr>
          </a:p>
        </p:txBody>
      </p:sp>
      <p:sp>
        <p:nvSpPr>
          <p:cNvPr id="129030" name="AutoShape 6">
            <a:extLst>
              <a:ext uri="{FF2B5EF4-FFF2-40B4-BE49-F238E27FC236}">
                <a16:creationId xmlns:a16="http://schemas.microsoft.com/office/drawing/2014/main" id="{CD72DAA9-5CCE-6CE4-D36E-513AA9ACBA2B}"/>
              </a:ext>
            </a:extLst>
          </p:cNvPr>
          <p:cNvSpPr>
            <a:spLocks noChangeArrowheads="1"/>
          </p:cNvSpPr>
          <p:nvPr/>
        </p:nvSpPr>
        <p:spPr bwMode="auto">
          <a:xfrm rot="1190185">
            <a:off x="5665788" y="3592513"/>
            <a:ext cx="1876425" cy="701675"/>
          </a:xfrm>
          <a:prstGeom prst="rightArrow">
            <a:avLst>
              <a:gd name="adj1" fmla="val 50000"/>
              <a:gd name="adj2" fmla="val 66855"/>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IE" altLang="en-US" sz="1200">
                <a:solidFill>
                  <a:schemeClr val="tx1"/>
                </a:solidFill>
              </a:rPr>
              <a:t>White Light</a:t>
            </a:r>
            <a:endParaRPr lang="en-US" altLang="en-US" sz="1200">
              <a:solidFill>
                <a:schemeClr val="tx1"/>
              </a:solidFill>
            </a:endParaRPr>
          </a:p>
        </p:txBody>
      </p:sp>
      <p:sp>
        <p:nvSpPr>
          <p:cNvPr id="129031" name="AutoShape 7">
            <a:extLst>
              <a:ext uri="{FF2B5EF4-FFF2-40B4-BE49-F238E27FC236}">
                <a16:creationId xmlns:a16="http://schemas.microsoft.com/office/drawing/2014/main" id="{1B59ECF6-62BB-A3DC-2B3B-7A9EF5E5CE1B}"/>
              </a:ext>
            </a:extLst>
          </p:cNvPr>
          <p:cNvSpPr>
            <a:spLocks noChangeArrowheads="1"/>
          </p:cNvSpPr>
          <p:nvPr/>
        </p:nvSpPr>
        <p:spPr bwMode="auto">
          <a:xfrm>
            <a:off x="7048500" y="3798888"/>
            <a:ext cx="1239838" cy="1239837"/>
          </a:xfrm>
          <a:prstGeom prst="irregularSeal1">
            <a:avLst/>
          </a:prstGeom>
          <a:gradFill rotWithShape="1">
            <a:gsLst>
              <a:gs pos="0">
                <a:srgbClr val="FF3399"/>
              </a:gs>
              <a:gs pos="25000">
                <a:srgbClr val="FF6633"/>
              </a:gs>
              <a:gs pos="50000">
                <a:srgbClr val="FFFF00"/>
              </a:gs>
              <a:gs pos="75000">
                <a:srgbClr val="01A78F"/>
              </a:gs>
              <a:gs pos="100000">
                <a:srgbClr val="3366FF"/>
              </a:gs>
            </a:gsLst>
            <a:lin ang="5400000" scaled="1"/>
          </a:gradFill>
          <a:ln w="12700">
            <a:solidFill>
              <a:schemeClr val="tx1"/>
            </a:solidFill>
            <a:miter lim="800000"/>
            <a:headEnd/>
            <a:tailEnd/>
          </a:ln>
        </p:spPr>
        <p:txBody>
          <a:bodyPr lIns="0" tIns="0" rIns="0" bIns="0" anchor="ct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IE" altLang="en-US" sz="1200">
                <a:solidFill>
                  <a:schemeClr val="tx1"/>
                </a:solidFill>
              </a:rPr>
              <a:t>Colours Absorbed</a:t>
            </a:r>
            <a:endParaRPr lang="en-US" altLang="en-US" sz="1200">
              <a:solidFill>
                <a:schemeClr val="tx1"/>
              </a:solidFill>
            </a:endParaRPr>
          </a:p>
        </p:txBody>
      </p:sp>
      <p:sp>
        <p:nvSpPr>
          <p:cNvPr id="129033" name="AutoShape 9">
            <a:extLst>
              <a:ext uri="{FF2B5EF4-FFF2-40B4-BE49-F238E27FC236}">
                <a16:creationId xmlns:a16="http://schemas.microsoft.com/office/drawing/2014/main" id="{4F6355C8-2E66-DA9D-52AF-62FE961FFA48}"/>
              </a:ext>
            </a:extLst>
          </p:cNvPr>
          <p:cNvSpPr>
            <a:spLocks noChangeArrowheads="1"/>
          </p:cNvSpPr>
          <p:nvPr/>
        </p:nvSpPr>
        <p:spPr bwMode="auto">
          <a:xfrm rot="-766446">
            <a:off x="5654675" y="4567238"/>
            <a:ext cx="1811338" cy="701675"/>
          </a:xfrm>
          <a:prstGeom prst="leftArrow">
            <a:avLst>
              <a:gd name="adj1" fmla="val 50000"/>
              <a:gd name="adj2" fmla="val 64536"/>
            </a:avLst>
          </a:prstGeom>
          <a:solidFill>
            <a:srgbClr val="33CC33"/>
          </a:solidFill>
          <a:ln w="12700">
            <a:solidFill>
              <a:schemeClr val="tx1"/>
            </a:solidFill>
            <a:miter lim="800000"/>
            <a:headEnd/>
            <a:tailEnd/>
          </a:ln>
        </p:spPr>
        <p:txBody>
          <a:bodyPr wrap="none" anchor="ct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IE" altLang="en-US" sz="1200">
                <a:solidFill>
                  <a:schemeClr val="tx1"/>
                </a:solidFill>
              </a:rPr>
              <a:t>Green Light</a:t>
            </a:r>
            <a:endParaRPr lang="en-US" altLang="en-US" sz="1200">
              <a:solidFill>
                <a:schemeClr val="tx1"/>
              </a:solidFill>
            </a:endParaRPr>
          </a:p>
        </p:txBody>
      </p:sp>
      <p:sp>
        <p:nvSpPr>
          <p:cNvPr id="129035" name="AutoShape 11">
            <a:extLst>
              <a:ext uri="{FF2B5EF4-FFF2-40B4-BE49-F238E27FC236}">
                <a16:creationId xmlns:a16="http://schemas.microsoft.com/office/drawing/2014/main" id="{031DC4C8-704F-BD19-2638-74BFCE03F361}"/>
              </a:ext>
            </a:extLst>
          </p:cNvPr>
          <p:cNvSpPr>
            <a:spLocks noChangeArrowheads="1"/>
          </p:cNvSpPr>
          <p:nvPr/>
        </p:nvSpPr>
        <p:spPr bwMode="auto">
          <a:xfrm rot="-264804">
            <a:off x="5110163" y="3049588"/>
            <a:ext cx="800100" cy="946150"/>
          </a:xfrm>
          <a:prstGeom prst="irregularSeal2">
            <a:avLst/>
          </a:prstGeom>
          <a:gradFill rotWithShape="1">
            <a:gsLst>
              <a:gs pos="0">
                <a:srgbClr val="FFEFD1"/>
              </a:gs>
              <a:gs pos="64999">
                <a:srgbClr val="F0EBD5"/>
              </a:gs>
              <a:gs pos="100000">
                <a:srgbClr val="D1C39F"/>
              </a:gs>
            </a:gsLst>
            <a:path path="shape">
              <a:fillToRect l="50000" t="50000" r="50000" b="50000"/>
            </a:path>
          </a:gradFill>
          <a:ln w="12700">
            <a:solidFill>
              <a:schemeClr val="tx1"/>
            </a:solidFill>
            <a:miter lim="800000"/>
            <a:headEnd/>
            <a:tailEnd/>
          </a:ln>
        </p:spPr>
        <p:txBody>
          <a:bodyPr wrap="none" anchor="ct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IE" altLang="en-US" sz="1800">
              <a:solidFill>
                <a:schemeClr val="tx1"/>
              </a:solidFill>
            </a:endParaRPr>
          </a:p>
        </p:txBody>
      </p:sp>
      <p:sp>
        <p:nvSpPr>
          <p:cNvPr id="36873" name="Litebulb">
            <a:extLst>
              <a:ext uri="{FF2B5EF4-FFF2-40B4-BE49-F238E27FC236}">
                <a16:creationId xmlns:a16="http://schemas.microsoft.com/office/drawing/2014/main" id="{B6A11398-6994-7AA4-E5AA-9AAED215A0F4}"/>
              </a:ext>
            </a:extLst>
          </p:cNvPr>
          <p:cNvSpPr>
            <a:spLocks noEditPoints="1" noChangeArrowheads="1"/>
          </p:cNvSpPr>
          <p:nvPr/>
        </p:nvSpPr>
        <p:spPr bwMode="auto">
          <a:xfrm rot="6497275">
            <a:off x="4957763" y="3059113"/>
            <a:ext cx="506412" cy="760412"/>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gradFill rotWithShape="1">
            <a:gsLst>
              <a:gs pos="0">
                <a:srgbClr val="FFEFD1"/>
              </a:gs>
              <a:gs pos="64999">
                <a:srgbClr val="F0EBD5"/>
              </a:gs>
              <a:gs pos="100000">
                <a:srgbClr val="D1C39F"/>
              </a:gs>
            </a:gsLst>
            <a:path path="rect">
              <a:fillToRect l="50000" t="50000" r="50000" b="50000"/>
            </a:path>
          </a:gradFill>
          <a:ln w="57150">
            <a:solidFill>
              <a:srgbClr val="000000"/>
            </a:solidFill>
            <a:miter lim="800000"/>
            <a:headEnd/>
            <a:tailEnd/>
          </a:ln>
        </p:spPr>
        <p:txBody>
          <a:bodyPr/>
          <a:lstStyle/>
          <a:p>
            <a:endParaRPr lang="en-US"/>
          </a:p>
        </p:txBody>
      </p:sp>
      <p:sp>
        <p:nvSpPr>
          <p:cNvPr id="36874" name="Oval 16">
            <a:extLst>
              <a:ext uri="{FF2B5EF4-FFF2-40B4-BE49-F238E27FC236}">
                <a16:creationId xmlns:a16="http://schemas.microsoft.com/office/drawing/2014/main" id="{90E69054-61AE-6EBD-8E90-BA9432270DB3}"/>
              </a:ext>
            </a:extLst>
          </p:cNvPr>
          <p:cNvSpPr>
            <a:spLocks noChangeArrowheads="1"/>
          </p:cNvSpPr>
          <p:nvPr/>
        </p:nvSpPr>
        <p:spPr bwMode="auto">
          <a:xfrm>
            <a:off x="4892675" y="4838700"/>
            <a:ext cx="725488" cy="7254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IE" altLang="en-US" sz="1800">
              <a:solidFill>
                <a:schemeClr val="tx1"/>
              </a:solidFill>
            </a:endParaRPr>
          </a:p>
        </p:txBody>
      </p:sp>
      <p:sp>
        <p:nvSpPr>
          <p:cNvPr id="36875" name="Rectangle 17">
            <a:extLst>
              <a:ext uri="{FF2B5EF4-FFF2-40B4-BE49-F238E27FC236}">
                <a16:creationId xmlns:a16="http://schemas.microsoft.com/office/drawing/2014/main" id="{3D7D1BB7-EF29-E5F3-1660-44CFB1D5624A}"/>
              </a:ext>
            </a:extLst>
          </p:cNvPr>
          <p:cNvSpPr>
            <a:spLocks noChangeArrowheads="1"/>
          </p:cNvSpPr>
          <p:nvPr/>
        </p:nvSpPr>
        <p:spPr bwMode="auto">
          <a:xfrm rot="629863">
            <a:off x="4603750" y="5324475"/>
            <a:ext cx="1131888"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IE" altLang="en-US" sz="1800">
              <a:solidFill>
                <a:schemeClr val="tx1"/>
              </a:solidFill>
            </a:endParaRPr>
          </a:p>
        </p:txBody>
      </p:sp>
      <p:sp>
        <p:nvSpPr>
          <p:cNvPr id="36876" name="Rectangle 18">
            <a:extLst>
              <a:ext uri="{FF2B5EF4-FFF2-40B4-BE49-F238E27FC236}">
                <a16:creationId xmlns:a16="http://schemas.microsoft.com/office/drawing/2014/main" id="{A0BA3FCA-4A40-5FFE-F27D-77A12B759DDC}"/>
              </a:ext>
            </a:extLst>
          </p:cNvPr>
          <p:cNvSpPr>
            <a:spLocks noChangeArrowheads="1"/>
          </p:cNvSpPr>
          <p:nvPr/>
        </p:nvSpPr>
        <p:spPr bwMode="auto">
          <a:xfrm rot="19426095" flipH="1">
            <a:off x="4659313" y="4711700"/>
            <a:ext cx="1131887"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IE" altLang="en-US" sz="1800">
              <a:solidFill>
                <a:schemeClr val="tx1"/>
              </a:solidFill>
            </a:endParaRPr>
          </a:p>
        </p:txBody>
      </p:sp>
      <p:sp>
        <p:nvSpPr>
          <p:cNvPr id="36877" name="Line 12">
            <a:extLst>
              <a:ext uri="{FF2B5EF4-FFF2-40B4-BE49-F238E27FC236}">
                <a16:creationId xmlns:a16="http://schemas.microsoft.com/office/drawing/2014/main" id="{ACBB5E4F-9960-9448-C1F8-0D206C959643}"/>
              </a:ext>
            </a:extLst>
          </p:cNvPr>
          <p:cNvSpPr>
            <a:spLocks noChangeShapeType="1"/>
          </p:cNvSpPr>
          <p:nvPr/>
        </p:nvSpPr>
        <p:spPr bwMode="auto">
          <a:xfrm flipV="1">
            <a:off x="5053013" y="4879975"/>
            <a:ext cx="508000" cy="392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78" name="Line 14">
            <a:extLst>
              <a:ext uri="{FF2B5EF4-FFF2-40B4-BE49-F238E27FC236}">
                <a16:creationId xmlns:a16="http://schemas.microsoft.com/office/drawing/2014/main" id="{A82FECD8-5DC7-FBD8-507E-50D9DA6D2DF6}"/>
              </a:ext>
            </a:extLst>
          </p:cNvPr>
          <p:cNvSpPr>
            <a:spLocks noChangeShapeType="1"/>
          </p:cNvSpPr>
          <p:nvPr/>
        </p:nvSpPr>
        <p:spPr bwMode="auto">
          <a:xfrm>
            <a:off x="5049838" y="5286375"/>
            <a:ext cx="582612" cy="101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79" name="Oval 19">
            <a:extLst>
              <a:ext uri="{FF2B5EF4-FFF2-40B4-BE49-F238E27FC236}">
                <a16:creationId xmlns:a16="http://schemas.microsoft.com/office/drawing/2014/main" id="{0E71D7F6-A519-E216-A3CA-0EB931AE5B35}"/>
              </a:ext>
            </a:extLst>
          </p:cNvPr>
          <p:cNvSpPr>
            <a:spLocks noChangeArrowheads="1"/>
          </p:cNvSpPr>
          <p:nvPr/>
        </p:nvSpPr>
        <p:spPr bwMode="auto">
          <a:xfrm>
            <a:off x="5516563" y="5040313"/>
            <a:ext cx="115887" cy="203200"/>
          </a:xfrm>
          <a:prstGeom prst="ellipse">
            <a:avLst/>
          </a:prstGeom>
          <a:solidFill>
            <a:schemeClr val="tx1"/>
          </a:solidFill>
          <a:ln w="12700">
            <a:solidFill>
              <a:schemeClr val="tx1"/>
            </a:solidFill>
            <a:round/>
            <a:headEnd/>
            <a:tailEnd/>
          </a:ln>
        </p:spPr>
        <p:txBody>
          <a:bodyPr wrap="none" anchor="ct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IE" altLang="en-US" sz="1800">
              <a:solidFill>
                <a:schemeClr val="tx1"/>
              </a:solidFill>
            </a:endParaRPr>
          </a:p>
        </p:txBody>
      </p:sp>
      <p:sp>
        <p:nvSpPr>
          <p:cNvPr id="2" name="Rectangle 3">
            <a:extLst>
              <a:ext uri="{FF2B5EF4-FFF2-40B4-BE49-F238E27FC236}">
                <a16:creationId xmlns:a16="http://schemas.microsoft.com/office/drawing/2014/main" id="{243D5BA8-1132-B214-EBA0-38BFAECA03C6}"/>
              </a:ext>
            </a:extLst>
          </p:cNvPr>
          <p:cNvSpPr txBox="1">
            <a:spLocks noChangeArrowheads="1"/>
          </p:cNvSpPr>
          <p:nvPr/>
        </p:nvSpPr>
        <p:spPr bwMode="auto">
          <a:xfrm>
            <a:off x="481013" y="2552700"/>
            <a:ext cx="3956050" cy="3571875"/>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lumMod val="65000"/>
                    <a:lumOff val="35000"/>
                  </a:schemeClr>
                </a:solidFill>
                <a:latin typeface="+mn-lt"/>
                <a:ea typeface="ＭＳ Ｐゴシック" pitchFamily="-107" charset="-128"/>
                <a:cs typeface="ＭＳ Ｐゴシック" pitchFamily="-107" charset="-128"/>
              </a:defRPr>
            </a:lvl1pPr>
            <a:lvl2pPr marL="827088" indent="-285750" algn="l" rtl="0" eaLnBrk="0" fontAlgn="base" hangingPunct="0">
              <a:spcBef>
                <a:spcPct val="20000"/>
              </a:spcBef>
              <a:spcAft>
                <a:spcPct val="0"/>
              </a:spcAft>
              <a:buChar char="–"/>
              <a:defRPr sz="2400">
                <a:solidFill>
                  <a:schemeClr val="tx1">
                    <a:lumMod val="65000"/>
                    <a:lumOff val="35000"/>
                  </a:schemeClr>
                </a:solidFill>
                <a:latin typeface="+mn-lt"/>
                <a:ea typeface="ＭＳ Ｐゴシック" pitchFamily="-111" charset="-128"/>
              </a:defRPr>
            </a:lvl2pPr>
            <a:lvl3pPr marL="1235075" indent="-228600" algn="l" rtl="0" eaLnBrk="0" fontAlgn="base" hangingPunct="0">
              <a:spcBef>
                <a:spcPct val="20000"/>
              </a:spcBef>
              <a:spcAft>
                <a:spcPct val="0"/>
              </a:spcAft>
              <a:buChar char="•"/>
              <a:defRPr sz="2000">
                <a:solidFill>
                  <a:schemeClr val="tx1">
                    <a:lumMod val="65000"/>
                    <a:lumOff val="35000"/>
                  </a:schemeClr>
                </a:solidFill>
                <a:latin typeface="+mn-lt"/>
                <a:ea typeface="ＭＳ Ｐゴシック" pitchFamily="-111" charset="-128"/>
              </a:defRPr>
            </a:lvl3pPr>
            <a:lvl4pPr marL="1643063" indent="-228600" algn="l" rtl="0" eaLnBrk="0" fontAlgn="base" hangingPunct="0">
              <a:spcBef>
                <a:spcPct val="20000"/>
              </a:spcBef>
              <a:spcAft>
                <a:spcPct val="0"/>
              </a:spcAft>
              <a:buChar char="–"/>
              <a:defRPr>
                <a:solidFill>
                  <a:schemeClr val="tx1">
                    <a:lumMod val="65000"/>
                    <a:lumOff val="35000"/>
                  </a:schemeClr>
                </a:solidFill>
                <a:latin typeface="+mn-lt"/>
                <a:ea typeface="ＭＳ Ｐゴシック" pitchFamily="-111" charset="-128"/>
              </a:defRPr>
            </a:lvl4pPr>
            <a:lvl5pPr marL="2057400" indent="-228600" algn="l" rtl="0" eaLnBrk="0" fontAlgn="base" hangingPunct="0">
              <a:spcBef>
                <a:spcPct val="20000"/>
              </a:spcBef>
              <a:spcAft>
                <a:spcPct val="0"/>
              </a:spcAft>
              <a:buChar char="»"/>
              <a:defRPr>
                <a:solidFill>
                  <a:schemeClr val="tx1">
                    <a:lumMod val="65000"/>
                    <a:lumOff val="35000"/>
                  </a:schemeClr>
                </a:solidFill>
                <a:latin typeface="+mn-lt"/>
                <a:ea typeface="ＭＳ Ｐゴシック" pitchFamily="-111"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Clr>
                <a:srgbClr val="CC3300"/>
              </a:buClr>
              <a:buFontTx/>
              <a:buNone/>
              <a:defRPr/>
            </a:pPr>
            <a:r>
              <a:rPr lang="en-US" altLang="en-US" kern="0" dirty="0">
                <a:ea typeface="ＭＳ Ｐゴシック" panose="020B0600070205080204" pitchFamily="34" charset="-128"/>
              </a:rPr>
              <a:t>When white light shines on a green object, all of the colors that form the white light are absorbed except green, which is reflected. This is why the object appears green.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3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29030"/>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29031"/>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29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animBg="1"/>
      <p:bldP spid="129031" grpId="0" animBg="1"/>
      <p:bldP spid="129033" grpId="0" animBg="1"/>
      <p:bldP spid="1290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descr="Dashed vertical">
            <a:extLst>
              <a:ext uri="{FF2B5EF4-FFF2-40B4-BE49-F238E27FC236}">
                <a16:creationId xmlns:a16="http://schemas.microsoft.com/office/drawing/2014/main" id="{5037A252-6EA9-E724-B59A-A9E988A7A84F}"/>
              </a:ext>
            </a:extLst>
          </p:cNvPr>
          <p:cNvSpPr>
            <a:spLocks noGrp="1" noChangeArrowheads="1"/>
          </p:cNvSpPr>
          <p:nvPr>
            <p:ph type="title"/>
          </p:nvPr>
        </p:nvSpPr>
        <p:spPr/>
        <p:txBody>
          <a:bodyPr/>
          <a:lstStyle/>
          <a:p>
            <a:pPr eaLnBrk="1" hangingPunct="1"/>
            <a:r>
              <a:rPr lang="en-IE" altLang="en-US">
                <a:ea typeface="ＭＳ Ｐゴシック" panose="020B0600070205080204" pitchFamily="34" charset="-128"/>
              </a:rPr>
              <a:t>Image Sensing and Acquisition</a:t>
            </a:r>
            <a:endParaRPr lang="en-US" altLang="en-US">
              <a:ea typeface="ＭＳ Ｐゴシック" panose="020B0600070205080204" pitchFamily="34" charset="-128"/>
            </a:endParaRPr>
          </a:p>
        </p:txBody>
      </p:sp>
      <p:sp>
        <p:nvSpPr>
          <p:cNvPr id="38915" name="Rectangle 3">
            <a:extLst>
              <a:ext uri="{FF2B5EF4-FFF2-40B4-BE49-F238E27FC236}">
                <a16:creationId xmlns:a16="http://schemas.microsoft.com/office/drawing/2014/main" id="{8F0596AF-1C68-0406-4BAD-DB2B760EFDCF}"/>
              </a:ext>
            </a:extLst>
          </p:cNvPr>
          <p:cNvSpPr>
            <a:spLocks noGrp="1" noChangeArrowheads="1"/>
          </p:cNvSpPr>
          <p:nvPr>
            <p:ph idx="1"/>
          </p:nvPr>
        </p:nvSpPr>
        <p:spPr/>
        <p:txBody>
          <a:bodyPr/>
          <a:lstStyle/>
          <a:p>
            <a:pPr marL="0" indent="0" algn="just" eaLnBrk="1" hangingPunct="1">
              <a:spcBef>
                <a:spcPts val="1200"/>
              </a:spcBef>
              <a:buClr>
                <a:schemeClr val="tx1"/>
              </a:buClr>
              <a:buFontTx/>
              <a:buNone/>
            </a:pPr>
            <a:r>
              <a:rPr lang="en-US" altLang="en-US" sz="2400" dirty="0">
                <a:solidFill>
                  <a:srgbClr val="595959"/>
                </a:solidFill>
                <a:ea typeface="ＭＳ Ｐゴシック" panose="020B0600070205080204" pitchFamily="34" charset="-128"/>
              </a:rPr>
              <a:t>Incoming energy is transformed into a voltage by a combination of the input electrical power and sensor material responsive to the type of energy being detected.</a:t>
            </a:r>
          </a:p>
          <a:p>
            <a:pPr marL="0" indent="0" algn="just" eaLnBrk="1" hangingPunct="1">
              <a:spcBef>
                <a:spcPts val="1200"/>
              </a:spcBef>
              <a:buClr>
                <a:schemeClr val="tx1"/>
              </a:buClr>
              <a:buFontTx/>
              <a:buNone/>
            </a:pPr>
            <a:r>
              <a:rPr lang="en-US" altLang="en-US" sz="2400" dirty="0">
                <a:solidFill>
                  <a:srgbClr val="595959"/>
                </a:solidFill>
                <a:ea typeface="ＭＳ Ｐゴシック" panose="020B0600070205080204" pitchFamily="34" charset="-128"/>
              </a:rPr>
              <a:t>The output voltage waveform is the response of the sensor, and a digital quantity is obtained by digitizing that response</a:t>
            </a:r>
          </a:p>
        </p:txBody>
      </p:sp>
      <p:pic>
        <p:nvPicPr>
          <p:cNvPr id="38916" name="Picture 4">
            <a:extLst>
              <a:ext uri="{FF2B5EF4-FFF2-40B4-BE49-F238E27FC236}">
                <a16:creationId xmlns:a16="http://schemas.microsoft.com/office/drawing/2014/main" id="{B7E00793-7697-0EDF-49B9-8A6653440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4717" t="43372" r="15163"/>
          <a:stretch>
            <a:fillRect/>
          </a:stretch>
        </p:blipFill>
        <p:spPr bwMode="auto">
          <a:xfrm>
            <a:off x="5511800" y="2859088"/>
            <a:ext cx="2970213" cy="292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5">
            <a:extLst>
              <a:ext uri="{FF2B5EF4-FFF2-40B4-BE49-F238E27FC236}">
                <a16:creationId xmlns:a16="http://schemas.microsoft.com/office/drawing/2014/main" id="{F5D525BA-4603-A96A-88DA-0959998636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287" t="32266" b="57275"/>
          <a:stretch>
            <a:fillRect/>
          </a:stretch>
        </p:blipFill>
        <p:spPr bwMode="auto">
          <a:xfrm>
            <a:off x="469900" y="5372100"/>
            <a:ext cx="4783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6">
            <a:extLst>
              <a:ext uri="{FF2B5EF4-FFF2-40B4-BE49-F238E27FC236}">
                <a16:creationId xmlns:a16="http://schemas.microsoft.com/office/drawing/2014/main" id="{99711793-1AB4-6772-E39F-05002CB92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287" r="21484" b="69917"/>
          <a:stretch>
            <a:fillRect/>
          </a:stretch>
        </p:blipFill>
        <p:spPr bwMode="auto">
          <a:xfrm>
            <a:off x="952500" y="2909888"/>
            <a:ext cx="4125913"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Text Box 7">
            <a:extLst>
              <a:ext uri="{FF2B5EF4-FFF2-40B4-BE49-F238E27FC236}">
                <a16:creationId xmlns:a16="http://schemas.microsoft.com/office/drawing/2014/main" id="{A095E421-A522-EA5F-33AD-8C6AB7DD5CCF}"/>
              </a:ext>
            </a:extLst>
          </p:cNvPr>
          <p:cNvSpPr txBox="1">
            <a:spLocks noChangeArrowheads="1"/>
          </p:cNvSpPr>
          <p:nvPr/>
        </p:nvSpPr>
        <p:spPr bwMode="auto">
          <a:xfrm>
            <a:off x="1957388" y="4741863"/>
            <a:ext cx="1762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IE" altLang="en-US" sz="1800">
                <a:solidFill>
                  <a:srgbClr val="7030A0"/>
                </a:solidFill>
              </a:rPr>
              <a:t>Imaging sensor</a:t>
            </a:r>
            <a:endParaRPr lang="en-US" altLang="en-US" sz="1800">
              <a:solidFill>
                <a:srgbClr val="7030A0"/>
              </a:solidFill>
            </a:endParaRPr>
          </a:p>
        </p:txBody>
      </p:sp>
      <p:sp>
        <p:nvSpPr>
          <p:cNvPr id="38920" name="Text Box 8">
            <a:extLst>
              <a:ext uri="{FF2B5EF4-FFF2-40B4-BE49-F238E27FC236}">
                <a16:creationId xmlns:a16="http://schemas.microsoft.com/office/drawing/2014/main" id="{D0509E3B-DF40-4F76-4767-6B0B7837DEEB}"/>
              </a:ext>
            </a:extLst>
          </p:cNvPr>
          <p:cNvSpPr txBox="1">
            <a:spLocks noChangeArrowheads="1"/>
          </p:cNvSpPr>
          <p:nvPr/>
        </p:nvSpPr>
        <p:spPr bwMode="auto">
          <a:xfrm>
            <a:off x="1627188" y="5827713"/>
            <a:ext cx="2441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IE" altLang="en-US" sz="1800">
                <a:solidFill>
                  <a:srgbClr val="7030A0"/>
                </a:solidFill>
              </a:rPr>
              <a:t>Line of image sensors</a:t>
            </a:r>
            <a:endParaRPr lang="en-US" altLang="en-US" sz="1800">
              <a:solidFill>
                <a:srgbClr val="7030A0"/>
              </a:solidFill>
            </a:endParaRPr>
          </a:p>
        </p:txBody>
      </p:sp>
      <p:sp>
        <p:nvSpPr>
          <p:cNvPr id="38921" name="Text Box 9">
            <a:extLst>
              <a:ext uri="{FF2B5EF4-FFF2-40B4-BE49-F238E27FC236}">
                <a16:creationId xmlns:a16="http://schemas.microsoft.com/office/drawing/2014/main" id="{833CB030-81EE-BAE5-EF79-97AFD32B918D}"/>
              </a:ext>
            </a:extLst>
          </p:cNvPr>
          <p:cNvSpPr txBox="1">
            <a:spLocks noChangeArrowheads="1"/>
          </p:cNvSpPr>
          <p:nvPr/>
        </p:nvSpPr>
        <p:spPr bwMode="auto">
          <a:xfrm>
            <a:off x="5705475" y="5827713"/>
            <a:ext cx="2595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IE" altLang="en-US" sz="1800">
                <a:solidFill>
                  <a:srgbClr val="7030A0"/>
                </a:solidFill>
              </a:rPr>
              <a:t>Array of image sensors</a:t>
            </a:r>
            <a:endParaRPr lang="en-US" altLang="en-US" sz="1800">
              <a:solidFill>
                <a:srgbClr val="7030A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descr="Dashed vertical">
            <a:extLst>
              <a:ext uri="{FF2B5EF4-FFF2-40B4-BE49-F238E27FC236}">
                <a16:creationId xmlns:a16="http://schemas.microsoft.com/office/drawing/2014/main" id="{2F72DC19-01AC-6CD1-3B8B-C641C9CF9F92}"/>
              </a:ext>
            </a:extLst>
          </p:cNvPr>
          <p:cNvSpPr>
            <a:spLocks noGrp="1" noChangeArrowheads="1"/>
          </p:cNvSpPr>
          <p:nvPr>
            <p:ph type="title"/>
          </p:nvPr>
        </p:nvSpPr>
        <p:spPr/>
        <p:txBody>
          <a:bodyPr/>
          <a:lstStyle/>
          <a:p>
            <a:pPr eaLnBrk="1" hangingPunct="1"/>
            <a:r>
              <a:rPr lang="en-IE" altLang="en-US">
                <a:ea typeface="ＭＳ Ｐゴシック" panose="020B0600070205080204" pitchFamily="34" charset="-128"/>
              </a:rPr>
              <a:t>Image Sensing and Acquisition</a:t>
            </a:r>
            <a:endParaRPr lang="en-US" altLang="en-US">
              <a:solidFill>
                <a:srgbClr val="7F7F7F"/>
              </a:solidFill>
              <a:ea typeface="ＭＳ Ｐゴシック" panose="020B0600070205080204" pitchFamily="34" charset="-128"/>
            </a:endParaRPr>
          </a:p>
        </p:txBody>
      </p:sp>
      <p:sp>
        <p:nvSpPr>
          <p:cNvPr id="45059" name="Rectangle 3">
            <a:extLst>
              <a:ext uri="{FF2B5EF4-FFF2-40B4-BE49-F238E27FC236}">
                <a16:creationId xmlns:a16="http://schemas.microsoft.com/office/drawing/2014/main" id="{F3B0147D-93F1-DB1C-D3DF-0191BEB246CF}"/>
              </a:ext>
            </a:extLst>
          </p:cNvPr>
          <p:cNvSpPr>
            <a:spLocks noGrp="1" noChangeArrowheads="1"/>
          </p:cNvSpPr>
          <p:nvPr>
            <p:ph idx="1"/>
          </p:nvPr>
        </p:nvSpPr>
        <p:spPr/>
        <p:txBody>
          <a:bodyPr/>
          <a:lstStyle/>
          <a:p>
            <a:pPr marL="0" indent="0" algn="just" eaLnBrk="1" hangingPunct="1">
              <a:buClr>
                <a:schemeClr val="tx1"/>
              </a:buClr>
              <a:buFontTx/>
              <a:buNone/>
              <a:defRPr/>
            </a:pPr>
            <a:r>
              <a:rPr lang="en-US" altLang="en-US" sz="2500" dirty="0">
                <a:ea typeface="ＭＳ Ｐゴシック" panose="020B0600070205080204" pitchFamily="34" charset="-128"/>
              </a:rPr>
              <a:t>The energy from an illumination source being reflected from a scene. The first function performed by the imaging system is to collect the incoming energy and focus it onto an image plane.</a:t>
            </a:r>
          </a:p>
        </p:txBody>
      </p:sp>
      <p:pic>
        <p:nvPicPr>
          <p:cNvPr id="40964" name="Picture 4">
            <a:extLst>
              <a:ext uri="{FF2B5EF4-FFF2-40B4-BE49-F238E27FC236}">
                <a16:creationId xmlns:a16="http://schemas.microsoft.com/office/drawing/2014/main" id="{2CDAE948-3115-6E7F-593B-0A2F1B690B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 b="9691"/>
          <a:stretch>
            <a:fillRect/>
          </a:stretch>
        </p:blipFill>
        <p:spPr bwMode="auto">
          <a:xfrm>
            <a:off x="452438" y="2376488"/>
            <a:ext cx="5927725" cy="373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54DF5473-44D2-C203-35DC-8A03C62D59B0}"/>
              </a:ext>
            </a:extLst>
          </p:cNvPr>
          <p:cNvSpPr txBox="1"/>
          <p:nvPr/>
        </p:nvSpPr>
        <p:spPr>
          <a:xfrm>
            <a:off x="6518275" y="2370138"/>
            <a:ext cx="2349500" cy="3616325"/>
          </a:xfrm>
          <a:prstGeom prst="rect">
            <a:avLst/>
          </a:prstGeom>
          <a:noFill/>
        </p:spPr>
        <p:txBody>
          <a:bodyPr>
            <a:spAutoFit/>
          </a:bodyPr>
          <a:lstStyle/>
          <a:p>
            <a:pPr>
              <a:spcBef>
                <a:spcPts val="1200"/>
              </a:spcBef>
              <a:defRPr/>
            </a:pPr>
            <a:r>
              <a:rPr lang="en-US" sz="2000" dirty="0">
                <a:solidFill>
                  <a:srgbClr val="7030A0"/>
                </a:solidFill>
              </a:rPr>
              <a:t>An example of digital image acquisition</a:t>
            </a:r>
          </a:p>
          <a:p>
            <a:pPr marL="457200" indent="-457200">
              <a:spcBef>
                <a:spcPts val="600"/>
              </a:spcBef>
              <a:buFontTx/>
              <a:buAutoNum type="alphaLcParenBoth"/>
              <a:defRPr/>
            </a:pPr>
            <a:r>
              <a:rPr lang="en-US" sz="1800" dirty="0">
                <a:solidFill>
                  <a:srgbClr val="7030A0"/>
                </a:solidFill>
              </a:rPr>
              <a:t>Illumination (energy) source.</a:t>
            </a:r>
          </a:p>
          <a:p>
            <a:pPr marL="457200" indent="-457200">
              <a:spcBef>
                <a:spcPts val="600"/>
              </a:spcBef>
              <a:buFontTx/>
              <a:buAutoNum type="alphaLcParenBoth"/>
              <a:defRPr/>
            </a:pPr>
            <a:r>
              <a:rPr lang="en-US" sz="1800" dirty="0">
                <a:solidFill>
                  <a:srgbClr val="7030A0"/>
                </a:solidFill>
              </a:rPr>
              <a:t>A scene.</a:t>
            </a:r>
          </a:p>
          <a:p>
            <a:pPr marL="457200" indent="-457200">
              <a:spcBef>
                <a:spcPts val="600"/>
              </a:spcBef>
              <a:buFontTx/>
              <a:buAutoNum type="alphaLcParenBoth"/>
              <a:defRPr/>
            </a:pPr>
            <a:r>
              <a:rPr lang="en-US" sz="1800" dirty="0">
                <a:solidFill>
                  <a:srgbClr val="7030A0"/>
                </a:solidFill>
              </a:rPr>
              <a:t>Imaging system.</a:t>
            </a:r>
          </a:p>
          <a:p>
            <a:pPr marL="457200" indent="-457200">
              <a:spcBef>
                <a:spcPts val="600"/>
              </a:spcBef>
              <a:buFontTx/>
              <a:buAutoNum type="alphaLcParenBoth"/>
              <a:defRPr/>
            </a:pPr>
            <a:r>
              <a:rPr lang="en-US" sz="1800" dirty="0">
                <a:solidFill>
                  <a:srgbClr val="7030A0"/>
                </a:solidFill>
              </a:rPr>
              <a:t>Projection of the scene onto the image plane. </a:t>
            </a:r>
          </a:p>
          <a:p>
            <a:pPr marL="457200" indent="-457200">
              <a:spcBef>
                <a:spcPts val="600"/>
              </a:spcBef>
              <a:buFontTx/>
              <a:buAutoNum type="alphaLcParenBoth"/>
              <a:defRPr/>
            </a:pPr>
            <a:r>
              <a:rPr lang="en-US" sz="1800" dirty="0">
                <a:solidFill>
                  <a:srgbClr val="7030A0"/>
                </a:solidFill>
              </a:rPr>
              <a:t>Digitized image.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descr="Dashed vertical">
            <a:extLst>
              <a:ext uri="{FF2B5EF4-FFF2-40B4-BE49-F238E27FC236}">
                <a16:creationId xmlns:a16="http://schemas.microsoft.com/office/drawing/2014/main" id="{4D0120B6-87BA-318D-F274-65F22349C6E6}"/>
              </a:ext>
            </a:extLst>
          </p:cNvPr>
          <p:cNvSpPr>
            <a:spLocks noGrp="1" noChangeArrowheads="1"/>
          </p:cNvSpPr>
          <p:nvPr>
            <p:ph type="title"/>
          </p:nvPr>
        </p:nvSpPr>
        <p:spPr/>
        <p:txBody>
          <a:bodyPr/>
          <a:lstStyle/>
          <a:p>
            <a:pPr eaLnBrk="1" hangingPunct="1"/>
            <a:r>
              <a:rPr lang="en-IE" altLang="en-US">
                <a:ea typeface="ＭＳ Ｐゴシック" panose="020B0600070205080204" pitchFamily="34" charset="-128"/>
              </a:rPr>
              <a:t>Image Sensing and Acquisition</a:t>
            </a:r>
            <a:endParaRPr lang="en-US" altLang="en-US">
              <a:solidFill>
                <a:srgbClr val="7F7F7F"/>
              </a:solidFill>
              <a:ea typeface="ＭＳ Ｐゴシック" panose="020B0600070205080204" pitchFamily="34" charset="-128"/>
            </a:endParaRPr>
          </a:p>
        </p:txBody>
      </p:sp>
      <p:sp>
        <p:nvSpPr>
          <p:cNvPr id="45059" name="Rectangle 3">
            <a:extLst>
              <a:ext uri="{FF2B5EF4-FFF2-40B4-BE49-F238E27FC236}">
                <a16:creationId xmlns:a16="http://schemas.microsoft.com/office/drawing/2014/main" id="{F6D1D403-F032-5C18-C56E-886E2CA6330C}"/>
              </a:ext>
            </a:extLst>
          </p:cNvPr>
          <p:cNvSpPr>
            <a:spLocks noGrp="1" noChangeArrowheads="1"/>
          </p:cNvSpPr>
          <p:nvPr>
            <p:ph idx="1"/>
          </p:nvPr>
        </p:nvSpPr>
        <p:spPr/>
        <p:txBody>
          <a:bodyPr/>
          <a:lstStyle/>
          <a:p>
            <a:pPr marL="0" indent="0" algn="just" eaLnBrk="1" hangingPunct="1">
              <a:buClr>
                <a:schemeClr val="tx1"/>
              </a:buClr>
              <a:buFontTx/>
              <a:buNone/>
              <a:defRPr/>
            </a:pPr>
            <a:r>
              <a:rPr lang="en-US" altLang="en-US" sz="2400" dirty="0">
                <a:ea typeface="ＭＳ Ｐゴシック" panose="020B0600070205080204" pitchFamily="34" charset="-128"/>
              </a:rPr>
              <a:t>The sensor array produces outputs proportional to the light received at each sensor. Digital &amp; analog circuitry convert them to an analog signal, which is then digitized by another section of the imaging system. The output is a digital image.</a:t>
            </a:r>
          </a:p>
        </p:txBody>
      </p:sp>
      <p:pic>
        <p:nvPicPr>
          <p:cNvPr id="43012" name="Picture 4">
            <a:extLst>
              <a:ext uri="{FF2B5EF4-FFF2-40B4-BE49-F238E27FC236}">
                <a16:creationId xmlns:a16="http://schemas.microsoft.com/office/drawing/2014/main" id="{831211B1-94C5-AE3C-032E-37C7D418F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 b="9691"/>
          <a:stretch>
            <a:fillRect/>
          </a:stretch>
        </p:blipFill>
        <p:spPr bwMode="auto">
          <a:xfrm>
            <a:off x="452438" y="2376488"/>
            <a:ext cx="5927725" cy="373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061380F0-0CA4-BAB9-F445-CC8B11A6D260}"/>
              </a:ext>
            </a:extLst>
          </p:cNvPr>
          <p:cNvSpPr txBox="1"/>
          <p:nvPr/>
        </p:nvSpPr>
        <p:spPr>
          <a:xfrm>
            <a:off x="6518275" y="2370138"/>
            <a:ext cx="2349500" cy="3616325"/>
          </a:xfrm>
          <a:prstGeom prst="rect">
            <a:avLst/>
          </a:prstGeom>
          <a:noFill/>
        </p:spPr>
        <p:txBody>
          <a:bodyPr>
            <a:spAutoFit/>
          </a:bodyPr>
          <a:lstStyle/>
          <a:p>
            <a:pPr>
              <a:spcBef>
                <a:spcPts val="1200"/>
              </a:spcBef>
              <a:defRPr/>
            </a:pPr>
            <a:r>
              <a:rPr lang="en-US" sz="2000" dirty="0">
                <a:solidFill>
                  <a:srgbClr val="7030A0"/>
                </a:solidFill>
              </a:rPr>
              <a:t>An example of digital image acquisition</a:t>
            </a:r>
          </a:p>
          <a:p>
            <a:pPr marL="457200" indent="-457200">
              <a:spcBef>
                <a:spcPts val="600"/>
              </a:spcBef>
              <a:buFontTx/>
              <a:buAutoNum type="alphaLcParenBoth"/>
              <a:defRPr/>
            </a:pPr>
            <a:r>
              <a:rPr lang="en-US" sz="1800" dirty="0">
                <a:solidFill>
                  <a:srgbClr val="7030A0"/>
                </a:solidFill>
              </a:rPr>
              <a:t>Illumination (energy) source.</a:t>
            </a:r>
          </a:p>
          <a:p>
            <a:pPr marL="457200" indent="-457200">
              <a:spcBef>
                <a:spcPts val="600"/>
              </a:spcBef>
              <a:buFontTx/>
              <a:buAutoNum type="alphaLcParenBoth"/>
              <a:defRPr/>
            </a:pPr>
            <a:r>
              <a:rPr lang="en-US" sz="1800" dirty="0">
                <a:solidFill>
                  <a:srgbClr val="7030A0"/>
                </a:solidFill>
              </a:rPr>
              <a:t>A scene.</a:t>
            </a:r>
          </a:p>
          <a:p>
            <a:pPr marL="457200" indent="-457200">
              <a:spcBef>
                <a:spcPts val="600"/>
              </a:spcBef>
              <a:buFontTx/>
              <a:buAutoNum type="alphaLcParenBoth"/>
              <a:defRPr/>
            </a:pPr>
            <a:r>
              <a:rPr lang="en-US" sz="1800" dirty="0">
                <a:solidFill>
                  <a:srgbClr val="7030A0"/>
                </a:solidFill>
              </a:rPr>
              <a:t>Imaging system.</a:t>
            </a:r>
          </a:p>
          <a:p>
            <a:pPr marL="457200" indent="-457200">
              <a:spcBef>
                <a:spcPts val="600"/>
              </a:spcBef>
              <a:buFontTx/>
              <a:buAutoNum type="alphaLcParenBoth"/>
              <a:defRPr/>
            </a:pPr>
            <a:r>
              <a:rPr lang="en-US" sz="1800" dirty="0">
                <a:solidFill>
                  <a:srgbClr val="7030A0"/>
                </a:solidFill>
              </a:rPr>
              <a:t>Projection of the scene onto the image plane. </a:t>
            </a:r>
          </a:p>
          <a:p>
            <a:pPr marL="457200" indent="-457200">
              <a:spcBef>
                <a:spcPts val="600"/>
              </a:spcBef>
              <a:buFontTx/>
              <a:buAutoNum type="alphaLcParenBoth"/>
              <a:defRPr/>
            </a:pPr>
            <a:r>
              <a:rPr lang="en-US" sz="1800" dirty="0">
                <a:solidFill>
                  <a:srgbClr val="7030A0"/>
                </a:solidFill>
              </a:rPr>
              <a:t>Digitized image.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descr="Dashed vertical">
            <a:extLst>
              <a:ext uri="{FF2B5EF4-FFF2-40B4-BE49-F238E27FC236}">
                <a16:creationId xmlns:a16="http://schemas.microsoft.com/office/drawing/2014/main" id="{D917414E-4EC8-850C-9E39-C84159720173}"/>
              </a:ext>
            </a:extLst>
          </p:cNvPr>
          <p:cNvSpPr>
            <a:spLocks noGrp="1" noChangeArrowheads="1"/>
          </p:cNvSpPr>
          <p:nvPr>
            <p:ph type="title"/>
          </p:nvPr>
        </p:nvSpPr>
        <p:spPr/>
        <p:txBody>
          <a:bodyPr/>
          <a:lstStyle/>
          <a:p>
            <a:r>
              <a:rPr lang="en-US" altLang="en-US">
                <a:ea typeface="ＭＳ Ｐゴシック" panose="020B0600070205080204" pitchFamily="34" charset="-128"/>
              </a:rPr>
              <a:t>Contents</a:t>
            </a:r>
          </a:p>
        </p:txBody>
      </p:sp>
      <p:sp>
        <p:nvSpPr>
          <p:cNvPr id="9218" name="Rectangle 3">
            <a:extLst>
              <a:ext uri="{FF2B5EF4-FFF2-40B4-BE49-F238E27FC236}">
                <a16:creationId xmlns:a16="http://schemas.microsoft.com/office/drawing/2014/main" id="{CA21F2C3-87B4-F134-D70A-1CB1BEEB837E}"/>
              </a:ext>
            </a:extLst>
          </p:cNvPr>
          <p:cNvSpPr>
            <a:spLocks noGrp="1" noChangeArrowheads="1"/>
          </p:cNvSpPr>
          <p:nvPr>
            <p:ph idx="1"/>
          </p:nvPr>
        </p:nvSpPr>
        <p:spPr>
          <a:xfrm>
            <a:off x="481013" y="1024128"/>
            <a:ext cx="8229600" cy="5141723"/>
          </a:xfrm>
        </p:spPr>
        <p:txBody>
          <a:bodyPr/>
          <a:lstStyle/>
          <a:p>
            <a:pPr marL="228600" indent="-228600" eaLnBrk="1" hangingPunct="1">
              <a:spcBef>
                <a:spcPts val="1200"/>
              </a:spcBef>
              <a:buFontTx/>
              <a:buNone/>
              <a:defRPr/>
            </a:pPr>
            <a:r>
              <a:rPr lang="en-IE" altLang="en-US" sz="3200" dirty="0">
                <a:ea typeface="ＭＳ Ｐゴシック" panose="020B0600070205080204" pitchFamily="34" charset="-128"/>
              </a:rPr>
              <a:t>This lecture will cover:</a:t>
            </a:r>
          </a:p>
          <a:p>
            <a:pPr eaLnBrk="1" hangingPunct="1">
              <a:spcBef>
                <a:spcPts val="1200"/>
              </a:spcBef>
              <a:buFont typeface="Wingdings" panose="05000000000000000000" pitchFamily="2" charset="2"/>
              <a:buChar char="Ø"/>
              <a:defRPr/>
            </a:pPr>
            <a:r>
              <a:rPr lang="en-IE" altLang="en-US" dirty="0">
                <a:ea typeface="ＭＳ Ｐゴシック" panose="020B0600070205080204" pitchFamily="34" charset="-128"/>
              </a:rPr>
              <a:t> Elements of Visual Perception</a:t>
            </a:r>
          </a:p>
          <a:p>
            <a:pPr eaLnBrk="1" hangingPunct="1">
              <a:spcBef>
                <a:spcPts val="1200"/>
              </a:spcBef>
              <a:buFont typeface="Wingdings" panose="05000000000000000000" pitchFamily="2" charset="2"/>
              <a:buChar char="Ø"/>
              <a:defRPr/>
            </a:pPr>
            <a:r>
              <a:rPr lang="en-IE" altLang="en-US" dirty="0">
                <a:ea typeface="ＭＳ Ｐゴシック" panose="020B0600070205080204" pitchFamily="34" charset="-128"/>
              </a:rPr>
              <a:t> </a:t>
            </a:r>
            <a:r>
              <a:rPr lang="en-US" altLang="en-US" dirty="0">
                <a:ea typeface="ＭＳ Ｐゴシック" panose="020B0600070205080204" pitchFamily="34" charset="-128"/>
              </a:rPr>
              <a:t>Light and the Electromagnetic Spectrum</a:t>
            </a:r>
            <a:endParaRPr lang="en-IE" altLang="en-US" dirty="0">
              <a:ea typeface="ＭＳ Ｐゴシック" panose="020B0600070205080204" pitchFamily="34" charset="-128"/>
            </a:endParaRPr>
          </a:p>
          <a:p>
            <a:pPr eaLnBrk="1" hangingPunct="1">
              <a:spcBef>
                <a:spcPts val="1200"/>
              </a:spcBef>
              <a:buFont typeface="Wingdings" panose="05000000000000000000" pitchFamily="2" charset="2"/>
              <a:buChar char="Ø"/>
              <a:defRPr/>
            </a:pPr>
            <a:r>
              <a:rPr lang="en-IE" altLang="en-US" dirty="0">
                <a:ea typeface="ＭＳ Ｐゴシック" panose="020B0600070205080204" pitchFamily="34" charset="-128"/>
              </a:rPr>
              <a:t> Image Representation</a:t>
            </a:r>
          </a:p>
          <a:p>
            <a:pPr eaLnBrk="1" hangingPunct="1">
              <a:spcBef>
                <a:spcPts val="1200"/>
              </a:spcBef>
              <a:buFont typeface="Wingdings" panose="05000000000000000000" pitchFamily="2" charset="2"/>
              <a:buChar char="Ø"/>
              <a:defRPr/>
            </a:pPr>
            <a:r>
              <a:rPr lang="en-IE" altLang="en-US" dirty="0">
                <a:ea typeface="ＭＳ Ｐゴシック" panose="020B0600070205080204" pitchFamily="34" charset="-128"/>
              </a:rPr>
              <a:t> Image Sensing and Acquisition</a:t>
            </a:r>
          </a:p>
          <a:p>
            <a:pPr eaLnBrk="1" hangingPunct="1">
              <a:spcBef>
                <a:spcPts val="1200"/>
              </a:spcBef>
              <a:buFont typeface="Wingdings" panose="05000000000000000000" pitchFamily="2" charset="2"/>
              <a:buChar char="Ø"/>
              <a:defRPr/>
            </a:pPr>
            <a:r>
              <a:rPr lang="en-IE" altLang="en-US" dirty="0">
                <a:ea typeface="ＭＳ Ｐゴシック" panose="020B0600070205080204" pitchFamily="34" charset="-128"/>
              </a:rPr>
              <a:t>Image Sampling, Quantization and Digital Image Resolution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8">
            <a:extLst>
              <a:ext uri="{FF2B5EF4-FFF2-40B4-BE49-F238E27FC236}">
                <a16:creationId xmlns:a16="http://schemas.microsoft.com/office/drawing/2014/main" id="{CB363A8C-88B1-4BF6-B278-38D2FC4AA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3815" t="4738" r="3059" b="54370"/>
          <a:stretch>
            <a:fillRect/>
          </a:stretch>
        </p:blipFill>
        <p:spPr bwMode="auto">
          <a:xfrm>
            <a:off x="6781800" y="1071563"/>
            <a:ext cx="21717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2" descr="Dashed vertical">
            <a:extLst>
              <a:ext uri="{FF2B5EF4-FFF2-40B4-BE49-F238E27FC236}">
                <a16:creationId xmlns:a16="http://schemas.microsoft.com/office/drawing/2014/main" id="{469A62A1-302B-AA6A-C866-19646C9BFCA7}"/>
              </a:ext>
            </a:extLst>
          </p:cNvPr>
          <p:cNvSpPr>
            <a:spLocks noGrp="1" noChangeArrowheads="1"/>
          </p:cNvSpPr>
          <p:nvPr>
            <p:ph type="title"/>
          </p:nvPr>
        </p:nvSpPr>
        <p:spPr/>
        <p:txBody>
          <a:bodyPr/>
          <a:lstStyle/>
          <a:p>
            <a:pPr eaLnBrk="1" hangingPunct="1"/>
            <a:r>
              <a:rPr lang="en-IE" altLang="en-US">
                <a:ea typeface="ＭＳ Ｐゴシック" panose="020B0600070205080204" pitchFamily="34" charset="-128"/>
              </a:rPr>
              <a:t>Image Sampling and Quantization</a:t>
            </a:r>
            <a:endParaRPr lang="en-US" altLang="en-US">
              <a:ea typeface="ＭＳ Ｐゴシック" panose="020B0600070205080204" pitchFamily="34" charset="-128"/>
            </a:endParaRPr>
          </a:p>
        </p:txBody>
      </p:sp>
      <p:sp>
        <p:nvSpPr>
          <p:cNvPr id="45060" name="Rectangle 3">
            <a:extLst>
              <a:ext uri="{FF2B5EF4-FFF2-40B4-BE49-F238E27FC236}">
                <a16:creationId xmlns:a16="http://schemas.microsoft.com/office/drawing/2014/main" id="{0C4E4DC9-2ACE-3AF0-5C6F-8610FB148828}"/>
              </a:ext>
            </a:extLst>
          </p:cNvPr>
          <p:cNvSpPr>
            <a:spLocks noGrp="1" noChangeArrowheads="1"/>
          </p:cNvSpPr>
          <p:nvPr>
            <p:ph idx="1"/>
          </p:nvPr>
        </p:nvSpPr>
        <p:spPr>
          <a:xfrm>
            <a:off x="42101" y="731838"/>
            <a:ext cx="3462337" cy="5434013"/>
          </a:xfrm>
        </p:spPr>
        <p:txBody>
          <a:bodyPr/>
          <a:lstStyle/>
          <a:p>
            <a:pPr eaLnBrk="1" hangingPunct="1">
              <a:spcBef>
                <a:spcPts val="1200"/>
              </a:spcBef>
              <a:buClr>
                <a:schemeClr val="tx1"/>
              </a:buClr>
              <a:buFont typeface="Wingdings" panose="05000000000000000000" pitchFamily="2" charset="2"/>
              <a:buChar char="Ø"/>
              <a:defRPr/>
            </a:pPr>
            <a:r>
              <a:rPr lang="en-US" altLang="en-US" sz="2500" dirty="0">
                <a:ea typeface="ＭＳ Ｐゴシック" panose="020B0600070205080204" pitchFamily="34" charset="-128"/>
              </a:rPr>
              <a:t>To digitize an image, we have to sample the 2D light intensity data in both coordinates and also in amplitude.</a:t>
            </a:r>
          </a:p>
          <a:p>
            <a:pPr eaLnBrk="1" hangingPunct="1">
              <a:spcBef>
                <a:spcPts val="1200"/>
              </a:spcBef>
              <a:buClr>
                <a:schemeClr val="tx1"/>
              </a:buClr>
              <a:buFont typeface="Wingdings" panose="05000000000000000000" pitchFamily="2" charset="2"/>
              <a:buChar char="Ø"/>
              <a:defRPr/>
            </a:pPr>
            <a:r>
              <a:rPr lang="en-US" altLang="en-US" sz="2500" dirty="0">
                <a:ea typeface="ＭＳ Ｐゴシック" panose="020B0600070205080204" pitchFamily="34" charset="-128"/>
              </a:rPr>
              <a:t>Digitizing the coordinate values is called </a:t>
            </a:r>
            <a:r>
              <a:rPr lang="en-US" altLang="en-US" sz="2500" dirty="0">
                <a:solidFill>
                  <a:srgbClr val="00B0F0"/>
                </a:solidFill>
                <a:ea typeface="ＭＳ Ｐゴシック" panose="020B0600070205080204" pitchFamily="34" charset="-128"/>
              </a:rPr>
              <a:t>sampling</a:t>
            </a:r>
            <a:r>
              <a:rPr lang="en-US" altLang="en-US" sz="2500" dirty="0">
                <a:ea typeface="ＭＳ Ｐゴシック" panose="020B0600070205080204" pitchFamily="34" charset="-128"/>
              </a:rPr>
              <a:t>. Digitizing the amplitude values is called </a:t>
            </a:r>
            <a:r>
              <a:rPr lang="en-US" altLang="en-US" sz="2500" dirty="0">
                <a:solidFill>
                  <a:srgbClr val="00B0F0"/>
                </a:solidFill>
                <a:ea typeface="ＭＳ Ｐゴシック" panose="020B0600070205080204" pitchFamily="34" charset="-128"/>
              </a:rPr>
              <a:t>quantization.</a:t>
            </a:r>
            <a:endParaRPr lang="en-IE" altLang="en-US" sz="2500" dirty="0">
              <a:solidFill>
                <a:srgbClr val="00B0F0"/>
              </a:solidFill>
              <a:ea typeface="ＭＳ Ｐゴシック" panose="020B0600070205080204" pitchFamily="34" charset="-128"/>
            </a:endParaRPr>
          </a:p>
        </p:txBody>
      </p:sp>
      <p:pic>
        <p:nvPicPr>
          <p:cNvPr id="45061" name="Picture 5">
            <a:extLst>
              <a:ext uri="{FF2B5EF4-FFF2-40B4-BE49-F238E27FC236}">
                <a16:creationId xmlns:a16="http://schemas.microsoft.com/office/drawing/2014/main" id="{030DDC80-1113-CF30-DC69-553D100485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79" t="4762" r="56511" b="56133"/>
          <a:stretch>
            <a:fillRect/>
          </a:stretch>
        </p:blipFill>
        <p:spPr bwMode="auto">
          <a:xfrm>
            <a:off x="4144963" y="1093788"/>
            <a:ext cx="220345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4">
            <a:extLst>
              <a:ext uri="{FF2B5EF4-FFF2-40B4-BE49-F238E27FC236}">
                <a16:creationId xmlns:a16="http://schemas.microsoft.com/office/drawing/2014/main" id="{155B1DF7-B4C7-95D5-A46B-0731DD56CC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2812" r="49622" b="12561"/>
          <a:stretch>
            <a:fillRect/>
          </a:stretch>
        </p:blipFill>
        <p:spPr bwMode="auto">
          <a:xfrm>
            <a:off x="3943350" y="4152900"/>
            <a:ext cx="250825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7">
            <a:extLst>
              <a:ext uri="{FF2B5EF4-FFF2-40B4-BE49-F238E27FC236}">
                <a16:creationId xmlns:a16="http://schemas.microsoft.com/office/drawing/2014/main" id="{AFA6E186-5BE5-915B-49DC-802432226D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6059" t="52812" b="12561"/>
          <a:stretch>
            <a:fillRect/>
          </a:stretch>
        </p:blipFill>
        <p:spPr bwMode="auto">
          <a:xfrm>
            <a:off x="6237288" y="4138613"/>
            <a:ext cx="2716212"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2">
            <a:extLst>
              <a:ext uri="{FF2B5EF4-FFF2-40B4-BE49-F238E27FC236}">
                <a16:creationId xmlns:a16="http://schemas.microsoft.com/office/drawing/2014/main" id="{E479B2BF-58C4-E41D-C6D1-45E47649BA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1238" y="3325813"/>
            <a:ext cx="5143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5" name="TextBox 4">
            <a:extLst>
              <a:ext uri="{FF2B5EF4-FFF2-40B4-BE49-F238E27FC236}">
                <a16:creationId xmlns:a16="http://schemas.microsoft.com/office/drawing/2014/main" id="{453D2DB2-8C8C-52E1-5540-085BE965703F}"/>
              </a:ext>
            </a:extLst>
          </p:cNvPr>
          <p:cNvSpPr txBox="1">
            <a:spLocks noChangeArrowheads="1"/>
          </p:cNvSpPr>
          <p:nvPr/>
        </p:nvSpPr>
        <p:spPr bwMode="auto">
          <a:xfrm>
            <a:off x="139700" y="6137275"/>
            <a:ext cx="90043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pPr algn="ctr"/>
            <a:r>
              <a:rPr lang="en-US" altLang="en-US" sz="2000">
                <a:solidFill>
                  <a:srgbClr val="7030A0"/>
                </a:solidFill>
              </a:rPr>
              <a:t>(a) Continuous image. (b) A scan line showing intensity variations along line AB in (a). (c) Sampling &amp; quantization. (d) Digital scan line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descr="Dashed vertical">
            <a:extLst>
              <a:ext uri="{FF2B5EF4-FFF2-40B4-BE49-F238E27FC236}">
                <a16:creationId xmlns:a16="http://schemas.microsoft.com/office/drawing/2014/main" id="{6C9A316F-3344-6250-3FAD-2440EAD8C0BE}"/>
              </a:ext>
            </a:extLst>
          </p:cNvPr>
          <p:cNvSpPr>
            <a:spLocks noGrp="1" noChangeArrowheads="1"/>
          </p:cNvSpPr>
          <p:nvPr>
            <p:ph type="title"/>
          </p:nvPr>
        </p:nvSpPr>
        <p:spPr/>
        <p:txBody>
          <a:bodyPr/>
          <a:lstStyle/>
          <a:p>
            <a:pPr eaLnBrk="1" hangingPunct="1"/>
            <a:r>
              <a:rPr lang="en-IE" altLang="en-US">
                <a:ea typeface="ＭＳ Ｐゴシック" panose="020B0600070205080204" pitchFamily="34" charset="-128"/>
              </a:rPr>
              <a:t>Image Sampling and Quantization</a:t>
            </a:r>
            <a:endParaRPr lang="en-US" altLang="en-US">
              <a:solidFill>
                <a:srgbClr val="7F7F7F"/>
              </a:solidFill>
              <a:ea typeface="ＭＳ Ｐゴシック" panose="020B0600070205080204" pitchFamily="34" charset="-128"/>
            </a:endParaRPr>
          </a:p>
        </p:txBody>
      </p:sp>
      <p:sp>
        <p:nvSpPr>
          <p:cNvPr id="2" name="Content Placeholder 1">
            <a:extLst>
              <a:ext uri="{FF2B5EF4-FFF2-40B4-BE49-F238E27FC236}">
                <a16:creationId xmlns:a16="http://schemas.microsoft.com/office/drawing/2014/main" id="{5C73A88A-599C-EE5D-12C9-B300DD8A3FDD}"/>
              </a:ext>
            </a:extLst>
          </p:cNvPr>
          <p:cNvSpPr>
            <a:spLocks noGrp="1"/>
          </p:cNvSpPr>
          <p:nvPr>
            <p:ph idx="1"/>
          </p:nvPr>
        </p:nvSpPr>
        <p:spPr/>
        <p:txBody>
          <a:bodyPr/>
          <a:lstStyle/>
          <a:p>
            <a:endParaRPr lang="en-US"/>
          </a:p>
        </p:txBody>
      </p:sp>
      <p:pic>
        <p:nvPicPr>
          <p:cNvPr id="47107" name="Picture 5">
            <a:extLst>
              <a:ext uri="{FF2B5EF4-FFF2-40B4-BE49-F238E27FC236}">
                <a16:creationId xmlns:a16="http://schemas.microsoft.com/office/drawing/2014/main" id="{04E318C7-DC62-6962-46E3-FCD21CDC2C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9685"/>
          <a:stretch>
            <a:fillRect/>
          </a:stretch>
        </p:blipFill>
        <p:spPr bwMode="auto">
          <a:xfrm>
            <a:off x="609600" y="831850"/>
            <a:ext cx="7924800"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Box 3">
            <a:extLst>
              <a:ext uri="{FF2B5EF4-FFF2-40B4-BE49-F238E27FC236}">
                <a16:creationId xmlns:a16="http://schemas.microsoft.com/office/drawing/2014/main" id="{00159F3B-6013-459A-4AD1-95B2C13EB2B5}"/>
              </a:ext>
            </a:extLst>
          </p:cNvPr>
          <p:cNvSpPr txBox="1">
            <a:spLocks noChangeArrowheads="1"/>
          </p:cNvSpPr>
          <p:nvPr/>
        </p:nvSpPr>
        <p:spPr bwMode="auto">
          <a:xfrm>
            <a:off x="741363" y="5419725"/>
            <a:ext cx="7661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bg1"/>
                </a:solidFill>
                <a:latin typeface="Arial" panose="020B0604020202020204" pitchFamily="34" charset="0"/>
                <a:ea typeface="ＭＳ Ｐゴシック" panose="020B0600070205080204" pitchFamily="34" charset="-128"/>
              </a:defRPr>
            </a:lvl1pPr>
            <a:lvl2pPr marL="742950" indent="-28575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pPr algn="ctr"/>
            <a:r>
              <a:rPr lang="en-US" altLang="en-US" sz="2000">
                <a:solidFill>
                  <a:srgbClr val="7030A0"/>
                </a:solidFill>
              </a:rPr>
              <a:t>(a) Continuous image projected onto a sensor array. (b) Result of image sampling and quantization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descr="Dashed vertical">
            <a:extLst>
              <a:ext uri="{FF2B5EF4-FFF2-40B4-BE49-F238E27FC236}">
                <a16:creationId xmlns:a16="http://schemas.microsoft.com/office/drawing/2014/main" id="{BDE26CE3-FF9F-65DC-48C2-549616D593DF}"/>
              </a:ext>
            </a:extLst>
          </p:cNvPr>
          <p:cNvSpPr>
            <a:spLocks noGrp="1" noChangeArrowheads="1"/>
          </p:cNvSpPr>
          <p:nvPr>
            <p:ph type="title"/>
          </p:nvPr>
        </p:nvSpPr>
        <p:spPr/>
        <p:txBody>
          <a:bodyPr/>
          <a:lstStyle/>
          <a:p>
            <a:r>
              <a:rPr lang="en-GB" altLang="en-US">
                <a:ea typeface="ＭＳ Ｐゴシック" panose="020B0600070205080204" pitchFamily="34" charset="-128"/>
              </a:rPr>
              <a:t>Representing Digital Images</a:t>
            </a:r>
          </a:p>
        </p:txBody>
      </p:sp>
      <p:sp>
        <p:nvSpPr>
          <p:cNvPr id="2" name="Content Placeholder 1">
            <a:extLst>
              <a:ext uri="{FF2B5EF4-FFF2-40B4-BE49-F238E27FC236}">
                <a16:creationId xmlns:a16="http://schemas.microsoft.com/office/drawing/2014/main" id="{57755AED-7E34-DF38-82AA-1CE1FBE4A576}"/>
              </a:ext>
            </a:extLst>
          </p:cNvPr>
          <p:cNvSpPr>
            <a:spLocks noGrp="1"/>
          </p:cNvSpPr>
          <p:nvPr>
            <p:ph idx="1"/>
          </p:nvPr>
        </p:nvSpPr>
        <p:spPr/>
        <p:txBody>
          <a:bodyPr/>
          <a:lstStyle/>
          <a:p>
            <a:endParaRPr lang="en-US"/>
          </a:p>
        </p:txBody>
      </p:sp>
      <p:sp>
        <p:nvSpPr>
          <p:cNvPr id="7" name="Rectangle 3">
            <a:extLst>
              <a:ext uri="{FF2B5EF4-FFF2-40B4-BE49-F238E27FC236}">
                <a16:creationId xmlns:a16="http://schemas.microsoft.com/office/drawing/2014/main" id="{5551EA53-5569-2761-90CE-60C25AC1BBDD}"/>
              </a:ext>
            </a:extLst>
          </p:cNvPr>
          <p:cNvSpPr txBox="1">
            <a:spLocks noChangeArrowheads="1"/>
          </p:cNvSpPr>
          <p:nvPr/>
        </p:nvSpPr>
        <p:spPr bwMode="auto">
          <a:xfrm>
            <a:off x="237744" y="1001204"/>
            <a:ext cx="3834194" cy="5313871"/>
          </a:xfrm>
          <a:prstGeom prst="rect">
            <a:avLst/>
          </a:prstGeom>
          <a:noFill/>
          <a:ln w="9525">
            <a:noFill/>
            <a:miter lim="800000"/>
            <a:headEnd/>
            <a:tailEnd/>
          </a:ln>
        </p:spPr>
        <p:txBody>
          <a:bodyPr/>
          <a:lstStyle/>
          <a:p>
            <a:pPr marL="457200" indent="-457200" eaLnBrk="1" hangingPunct="1">
              <a:spcBef>
                <a:spcPts val="1200"/>
              </a:spcBef>
              <a:buClr>
                <a:schemeClr val="tx1"/>
              </a:buClr>
              <a:buFont typeface="Wingdings" panose="05000000000000000000" pitchFamily="2" charset="2"/>
              <a:buChar char="Ø"/>
              <a:defRPr/>
            </a:pPr>
            <a:r>
              <a:rPr lang="en-US" sz="2800" kern="0" dirty="0">
                <a:solidFill>
                  <a:schemeClr val="tx1">
                    <a:lumMod val="65000"/>
                    <a:lumOff val="35000"/>
                  </a:schemeClr>
                </a:solidFill>
                <a:latin typeface="+mn-lt"/>
                <a:cs typeface="ＭＳ Ｐゴシック" pitchFamily="-107" charset="-128"/>
              </a:rPr>
              <a:t>A digital image is composed of M rows and N columns of pixels each storing a value</a:t>
            </a:r>
          </a:p>
          <a:p>
            <a:pPr marL="457200" indent="-457200" eaLnBrk="1" hangingPunct="1">
              <a:spcBef>
                <a:spcPts val="1200"/>
              </a:spcBef>
              <a:buClr>
                <a:schemeClr val="tx1"/>
              </a:buClr>
              <a:buFont typeface="Wingdings" panose="05000000000000000000" pitchFamily="2" charset="2"/>
              <a:buChar char="Ø"/>
              <a:defRPr/>
            </a:pPr>
            <a:r>
              <a:rPr lang="en-US" sz="2800" kern="0" dirty="0">
                <a:solidFill>
                  <a:schemeClr val="tx1">
                    <a:lumMod val="65000"/>
                    <a:lumOff val="35000"/>
                  </a:schemeClr>
                </a:solidFill>
                <a:latin typeface="+mn-lt"/>
                <a:cs typeface="ＭＳ Ｐゴシック" pitchFamily="-107" charset="-128"/>
              </a:rPr>
              <a:t>Pixel values are in the range 0-255 (black-white)</a:t>
            </a:r>
          </a:p>
          <a:p>
            <a:pPr marL="457200" indent="-457200" eaLnBrk="1" hangingPunct="1">
              <a:spcBef>
                <a:spcPts val="1200"/>
              </a:spcBef>
              <a:buClr>
                <a:schemeClr val="tx1"/>
              </a:buClr>
              <a:buFont typeface="Wingdings" panose="05000000000000000000" pitchFamily="2" charset="2"/>
              <a:buChar char="Ø"/>
              <a:defRPr/>
            </a:pPr>
            <a:r>
              <a:rPr lang="en-US" sz="2800" kern="0" dirty="0">
                <a:solidFill>
                  <a:schemeClr val="tx1">
                    <a:lumMod val="65000"/>
                    <a:lumOff val="35000"/>
                  </a:schemeClr>
                </a:solidFill>
                <a:latin typeface="+mn-lt"/>
                <a:cs typeface="ＭＳ Ｐゴシック" pitchFamily="-107" charset="-128"/>
              </a:rPr>
              <a:t>Images can easily be represented as matrices</a:t>
            </a:r>
            <a:endParaRPr lang="en-IE" sz="2400" kern="0" dirty="0">
              <a:solidFill>
                <a:schemeClr val="tx1">
                  <a:lumMod val="65000"/>
                  <a:lumOff val="35000"/>
                </a:schemeClr>
              </a:solidFill>
              <a:latin typeface="+mn-lt"/>
              <a:cs typeface="ＭＳ Ｐゴシック" pitchFamily="-107" charset="-128"/>
            </a:endParaRPr>
          </a:p>
        </p:txBody>
      </p:sp>
      <p:pic>
        <p:nvPicPr>
          <p:cNvPr id="49157" name="Picture 2">
            <a:extLst>
              <a:ext uri="{FF2B5EF4-FFF2-40B4-BE49-F238E27FC236}">
                <a16:creationId xmlns:a16="http://schemas.microsoft.com/office/drawing/2014/main" id="{571E8004-74B1-00A7-A2AD-BBDB510E0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063" y="1293813"/>
            <a:ext cx="5238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2A50D647-8DDC-5BDA-7650-71C35903EF95}"/>
              </a:ext>
            </a:extLst>
          </p:cNvPr>
          <p:cNvPicPr>
            <a:picLocks noChangeAspect="1"/>
          </p:cNvPicPr>
          <p:nvPr/>
        </p:nvPicPr>
        <p:blipFill>
          <a:blip r:embed="rId4"/>
          <a:stretch>
            <a:fillRect/>
          </a:stretch>
        </p:blipFill>
        <p:spPr>
          <a:xfrm>
            <a:off x="3980498" y="1001204"/>
            <a:ext cx="5059283" cy="4832349"/>
          </a:xfrm>
          <a:prstGeom prst="rect">
            <a:avLst/>
          </a:prstGeom>
        </p:spPr>
      </p:pic>
    </p:spTree>
    <p:extLst>
      <p:ext uri="{BB962C8B-B14F-4D97-AF65-F5344CB8AC3E}">
        <p14:creationId xmlns:p14="http://schemas.microsoft.com/office/powerpoint/2010/main" val="1790343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descr="Dashed vertical">
            <a:extLst>
              <a:ext uri="{FF2B5EF4-FFF2-40B4-BE49-F238E27FC236}">
                <a16:creationId xmlns:a16="http://schemas.microsoft.com/office/drawing/2014/main" id="{BDE26CE3-FF9F-65DC-48C2-549616D593DF}"/>
              </a:ext>
            </a:extLst>
          </p:cNvPr>
          <p:cNvSpPr>
            <a:spLocks noGrp="1" noChangeArrowheads="1"/>
          </p:cNvSpPr>
          <p:nvPr>
            <p:ph type="title"/>
          </p:nvPr>
        </p:nvSpPr>
        <p:spPr/>
        <p:txBody>
          <a:bodyPr/>
          <a:lstStyle/>
          <a:p>
            <a:r>
              <a:rPr lang="en-GB" altLang="en-US">
                <a:ea typeface="ＭＳ Ｐゴシック" panose="020B0600070205080204" pitchFamily="34" charset="-128"/>
              </a:rPr>
              <a:t>Representing Digital Images</a:t>
            </a:r>
          </a:p>
        </p:txBody>
      </p:sp>
      <p:sp>
        <p:nvSpPr>
          <p:cNvPr id="2" name="Content Placeholder 1">
            <a:extLst>
              <a:ext uri="{FF2B5EF4-FFF2-40B4-BE49-F238E27FC236}">
                <a16:creationId xmlns:a16="http://schemas.microsoft.com/office/drawing/2014/main" id="{948D5950-B0C4-C637-FF49-5CAEACE85858}"/>
              </a:ext>
            </a:extLst>
          </p:cNvPr>
          <p:cNvSpPr>
            <a:spLocks noGrp="1"/>
          </p:cNvSpPr>
          <p:nvPr>
            <p:ph idx="1"/>
          </p:nvPr>
        </p:nvSpPr>
        <p:spPr/>
        <p:txBody>
          <a:bodyPr/>
          <a:lstStyle/>
          <a:p>
            <a:endParaRPr lang="en-US"/>
          </a:p>
        </p:txBody>
      </p:sp>
      <p:pic>
        <p:nvPicPr>
          <p:cNvPr id="49155" name="Picture 4">
            <a:extLst>
              <a:ext uri="{FF2B5EF4-FFF2-40B4-BE49-F238E27FC236}">
                <a16:creationId xmlns:a16="http://schemas.microsoft.com/office/drawing/2014/main" id="{F3C190D5-5C87-7CED-8B6F-42A859CC9E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3488" y="795338"/>
            <a:ext cx="5360987"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a:extLst>
              <a:ext uri="{FF2B5EF4-FFF2-40B4-BE49-F238E27FC236}">
                <a16:creationId xmlns:a16="http://schemas.microsoft.com/office/drawing/2014/main" id="{5551EA53-5569-2761-90CE-60C25AC1BBDD}"/>
              </a:ext>
            </a:extLst>
          </p:cNvPr>
          <p:cNvSpPr txBox="1">
            <a:spLocks noChangeArrowheads="1"/>
          </p:cNvSpPr>
          <p:nvPr/>
        </p:nvSpPr>
        <p:spPr bwMode="auto">
          <a:xfrm>
            <a:off x="0" y="731838"/>
            <a:ext cx="4071938" cy="5583237"/>
          </a:xfrm>
          <a:prstGeom prst="rect">
            <a:avLst/>
          </a:prstGeom>
          <a:noFill/>
          <a:ln w="9525">
            <a:noFill/>
            <a:miter lim="800000"/>
            <a:headEnd/>
            <a:tailEnd/>
          </a:ln>
        </p:spPr>
        <p:txBody>
          <a:bodyPr/>
          <a:lstStyle/>
          <a:p>
            <a:pPr eaLnBrk="1" hangingPunct="1">
              <a:spcBef>
                <a:spcPct val="20000"/>
              </a:spcBef>
              <a:buClr>
                <a:schemeClr val="tx1"/>
              </a:buClr>
              <a:defRPr/>
            </a:pPr>
            <a:r>
              <a:rPr lang="en-US" sz="2800" kern="0" dirty="0">
                <a:solidFill>
                  <a:schemeClr val="tx1">
                    <a:lumMod val="65000"/>
                    <a:lumOff val="35000"/>
                  </a:schemeClr>
                </a:solidFill>
                <a:latin typeface="+mn-lt"/>
                <a:cs typeface="ＭＳ Ｐゴシック" pitchFamily="-107" charset="-128"/>
              </a:rPr>
              <a:t>3 ways of representing an image f(x, y)</a:t>
            </a:r>
          </a:p>
          <a:p>
            <a:pPr marL="344488" indent="-344488" eaLnBrk="1" hangingPunct="1">
              <a:spcBef>
                <a:spcPct val="20000"/>
              </a:spcBef>
              <a:buClr>
                <a:schemeClr val="tx1">
                  <a:lumMod val="65000"/>
                  <a:lumOff val="35000"/>
                </a:schemeClr>
              </a:buClr>
              <a:buFont typeface="+mj-lt"/>
              <a:buAutoNum type="alphaLcParenR"/>
              <a:defRPr/>
            </a:pPr>
            <a:r>
              <a:rPr lang="en-US" sz="2400" kern="0" dirty="0">
                <a:solidFill>
                  <a:schemeClr val="tx1">
                    <a:lumMod val="65000"/>
                    <a:lumOff val="35000"/>
                  </a:schemeClr>
                </a:solidFill>
                <a:latin typeface="+mn-lt"/>
                <a:cs typeface="ＭＳ Ｐゴシック" pitchFamily="-107" charset="-128"/>
              </a:rPr>
              <a:t>a plot of the function with two axes determining spatial location &amp; the third axis being the values of f as a function of x &amp; y.</a:t>
            </a:r>
          </a:p>
          <a:p>
            <a:pPr marL="344488" indent="-344488" eaLnBrk="1" hangingPunct="1">
              <a:spcBef>
                <a:spcPct val="20000"/>
              </a:spcBef>
              <a:buClr>
                <a:schemeClr val="tx1">
                  <a:lumMod val="65000"/>
                  <a:lumOff val="35000"/>
                </a:schemeClr>
              </a:buClr>
              <a:buFont typeface="+mj-lt"/>
              <a:buAutoNum type="alphaLcParenR"/>
              <a:defRPr/>
            </a:pPr>
            <a:r>
              <a:rPr lang="en-US" sz="2400" kern="0" dirty="0">
                <a:solidFill>
                  <a:schemeClr val="tx1">
                    <a:lumMod val="65000"/>
                    <a:lumOff val="35000"/>
                  </a:schemeClr>
                </a:solidFill>
                <a:latin typeface="+mn-lt"/>
                <a:cs typeface="ＭＳ Ｐゴシック" pitchFamily="-107" charset="-128"/>
              </a:rPr>
              <a:t>shows f(x, y) as it would appear on a computer display or photograph. This type of representation includes color images, allows us to view results at a glance.</a:t>
            </a:r>
          </a:p>
          <a:p>
            <a:pPr marL="457200" indent="-457200" eaLnBrk="1" hangingPunct="1">
              <a:spcBef>
                <a:spcPct val="20000"/>
              </a:spcBef>
              <a:buClr>
                <a:schemeClr val="tx1"/>
              </a:buClr>
              <a:buFont typeface="Wingdings" pitchFamily="2" charset="2"/>
              <a:buChar char="ü"/>
              <a:defRPr/>
            </a:pPr>
            <a:endParaRPr lang="en-IE" sz="2400" kern="0" dirty="0">
              <a:solidFill>
                <a:schemeClr val="tx1">
                  <a:lumMod val="65000"/>
                  <a:lumOff val="35000"/>
                </a:schemeClr>
              </a:solidFill>
              <a:latin typeface="+mn-lt"/>
              <a:cs typeface="ＭＳ Ｐゴシック" pitchFamily="-107" charset="-128"/>
            </a:endParaRPr>
          </a:p>
        </p:txBody>
      </p:sp>
      <p:pic>
        <p:nvPicPr>
          <p:cNvPr id="49157" name="Picture 2">
            <a:extLst>
              <a:ext uri="{FF2B5EF4-FFF2-40B4-BE49-F238E27FC236}">
                <a16:creationId xmlns:a16="http://schemas.microsoft.com/office/drawing/2014/main" id="{571E8004-74B1-00A7-A2AD-BBDB510E0C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063" y="1293813"/>
            <a:ext cx="5238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descr="Dashed vertical">
            <a:extLst>
              <a:ext uri="{FF2B5EF4-FFF2-40B4-BE49-F238E27FC236}">
                <a16:creationId xmlns:a16="http://schemas.microsoft.com/office/drawing/2014/main" id="{D369AEC9-5923-C45B-4D0F-E5E4AE3B34EE}"/>
              </a:ext>
            </a:extLst>
          </p:cNvPr>
          <p:cNvSpPr>
            <a:spLocks noGrp="1" noChangeArrowheads="1"/>
          </p:cNvSpPr>
          <p:nvPr>
            <p:ph type="title"/>
          </p:nvPr>
        </p:nvSpPr>
        <p:spPr/>
        <p:txBody>
          <a:bodyPr/>
          <a:lstStyle/>
          <a:p>
            <a:r>
              <a:rPr lang="en-GB" altLang="en-US">
                <a:ea typeface="ＭＳ Ｐゴシック" panose="020B0600070205080204" pitchFamily="34" charset="-128"/>
              </a:rPr>
              <a:t>Representing Digital Images</a:t>
            </a:r>
          </a:p>
        </p:txBody>
      </p:sp>
      <p:sp>
        <p:nvSpPr>
          <p:cNvPr id="2" name="Content Placeholder 1">
            <a:extLst>
              <a:ext uri="{FF2B5EF4-FFF2-40B4-BE49-F238E27FC236}">
                <a16:creationId xmlns:a16="http://schemas.microsoft.com/office/drawing/2014/main" id="{E0A8C113-7AAF-E69A-5895-84A80A5778D5}"/>
              </a:ext>
            </a:extLst>
          </p:cNvPr>
          <p:cNvSpPr>
            <a:spLocks noGrp="1"/>
          </p:cNvSpPr>
          <p:nvPr>
            <p:ph idx="1"/>
          </p:nvPr>
        </p:nvSpPr>
        <p:spPr/>
        <p:txBody>
          <a:bodyPr/>
          <a:lstStyle/>
          <a:p>
            <a:endParaRPr lang="en-US"/>
          </a:p>
        </p:txBody>
      </p:sp>
      <p:pic>
        <p:nvPicPr>
          <p:cNvPr id="51203" name="Picture 4">
            <a:extLst>
              <a:ext uri="{FF2B5EF4-FFF2-40B4-BE49-F238E27FC236}">
                <a16:creationId xmlns:a16="http://schemas.microsoft.com/office/drawing/2014/main" id="{2E64328E-A790-A3CF-16B8-8087A12573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3488" y="795338"/>
            <a:ext cx="5360987"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a:extLst>
              <a:ext uri="{FF2B5EF4-FFF2-40B4-BE49-F238E27FC236}">
                <a16:creationId xmlns:a16="http://schemas.microsoft.com/office/drawing/2014/main" id="{9E217F4F-A5EB-E7B8-37E4-640C10A1D72B}"/>
              </a:ext>
            </a:extLst>
          </p:cNvPr>
          <p:cNvSpPr txBox="1">
            <a:spLocks noChangeArrowheads="1"/>
          </p:cNvSpPr>
          <p:nvPr/>
        </p:nvSpPr>
        <p:spPr bwMode="auto">
          <a:xfrm>
            <a:off x="0" y="731838"/>
            <a:ext cx="4071938" cy="5583237"/>
          </a:xfrm>
          <a:prstGeom prst="rect">
            <a:avLst/>
          </a:prstGeom>
          <a:noFill/>
          <a:ln w="9525">
            <a:noFill/>
            <a:miter lim="800000"/>
            <a:headEnd/>
            <a:tailEnd/>
          </a:ln>
        </p:spPr>
        <p:txBody>
          <a:bodyPr/>
          <a:lstStyle/>
          <a:p>
            <a:pPr eaLnBrk="1" hangingPunct="1">
              <a:spcBef>
                <a:spcPct val="20000"/>
              </a:spcBef>
              <a:buClr>
                <a:schemeClr val="tx1"/>
              </a:buClr>
              <a:defRPr/>
            </a:pPr>
            <a:r>
              <a:rPr lang="en-US" sz="2800" kern="0" dirty="0">
                <a:solidFill>
                  <a:schemeClr val="tx1">
                    <a:lumMod val="65000"/>
                    <a:lumOff val="35000"/>
                  </a:schemeClr>
                </a:solidFill>
                <a:latin typeface="+mn-lt"/>
                <a:cs typeface="ＭＳ Ｐゴシック" pitchFamily="-107" charset="-128"/>
              </a:rPr>
              <a:t>3 ways of representing an image f(x, y)</a:t>
            </a:r>
          </a:p>
          <a:p>
            <a:pPr marL="344488" indent="-344488" eaLnBrk="1" hangingPunct="1">
              <a:spcBef>
                <a:spcPct val="20000"/>
              </a:spcBef>
              <a:buClr>
                <a:schemeClr val="tx1">
                  <a:lumMod val="65000"/>
                  <a:lumOff val="35000"/>
                </a:schemeClr>
              </a:buClr>
              <a:defRPr/>
            </a:pPr>
            <a:r>
              <a:rPr lang="en-US" sz="2400" kern="0" dirty="0">
                <a:solidFill>
                  <a:schemeClr val="tx1">
                    <a:lumMod val="65000"/>
                    <a:lumOff val="35000"/>
                  </a:schemeClr>
                </a:solidFill>
                <a:latin typeface="+mn-lt"/>
                <a:cs typeface="ＭＳ Ｐゴシック" pitchFamily="-107" charset="-128"/>
              </a:rPr>
              <a:t>c) shows the third representation with an array (matrix) composed of the numerical values of f(x, y), used for computer processing.</a:t>
            </a:r>
          </a:p>
          <a:p>
            <a:pPr eaLnBrk="1" hangingPunct="1">
              <a:spcBef>
                <a:spcPct val="20000"/>
              </a:spcBef>
              <a:buClr>
                <a:schemeClr val="tx1">
                  <a:lumMod val="65000"/>
                  <a:lumOff val="35000"/>
                </a:schemeClr>
              </a:buClr>
              <a:defRPr/>
            </a:pPr>
            <a:endParaRPr lang="en-US" sz="2400" kern="0" dirty="0">
              <a:solidFill>
                <a:schemeClr val="tx1">
                  <a:lumMod val="65000"/>
                  <a:lumOff val="35000"/>
                </a:schemeClr>
              </a:solidFill>
              <a:latin typeface="+mn-lt"/>
              <a:cs typeface="ＭＳ Ｐゴシック" pitchFamily="-107" charset="-128"/>
            </a:endParaRPr>
          </a:p>
          <a:p>
            <a:pPr marL="344488" eaLnBrk="1" hangingPunct="1">
              <a:spcBef>
                <a:spcPct val="20000"/>
              </a:spcBef>
              <a:buClr>
                <a:schemeClr val="tx1">
                  <a:lumMod val="65000"/>
                  <a:lumOff val="35000"/>
                </a:schemeClr>
              </a:buClr>
              <a:defRPr/>
            </a:pPr>
            <a:r>
              <a:rPr lang="en-US" sz="2400" kern="0" dirty="0">
                <a:solidFill>
                  <a:schemeClr val="tx1">
                    <a:lumMod val="65000"/>
                    <a:lumOff val="35000"/>
                  </a:schemeClr>
                </a:solidFill>
                <a:latin typeface="+mn-lt"/>
                <a:cs typeface="ＭＳ Ｐゴシック" pitchFamily="-107" charset="-128"/>
              </a:rPr>
              <a:t>Each element of this  array is called an image element, picture element, </a:t>
            </a:r>
            <a:r>
              <a:rPr lang="en-US" sz="2400" kern="0" dirty="0">
                <a:solidFill>
                  <a:srgbClr val="00B0F0"/>
                </a:solidFill>
                <a:latin typeface="+mn-lt"/>
                <a:cs typeface="ＭＳ Ｐゴシック" pitchFamily="-107" charset="-128"/>
              </a:rPr>
              <a:t>pixel</a:t>
            </a:r>
            <a:r>
              <a:rPr lang="en-US" sz="2400" kern="0" dirty="0">
                <a:solidFill>
                  <a:schemeClr val="tx1">
                    <a:lumMod val="65000"/>
                    <a:lumOff val="35000"/>
                  </a:schemeClr>
                </a:solidFill>
                <a:latin typeface="+mn-lt"/>
                <a:cs typeface="ＭＳ Ｐゴシック" pitchFamily="-107" charset="-128"/>
              </a:rPr>
              <a:t>, or pel.</a:t>
            </a:r>
            <a:endParaRPr lang="en-IE" sz="2400" kern="0" dirty="0">
              <a:solidFill>
                <a:schemeClr val="tx1">
                  <a:lumMod val="65000"/>
                  <a:lumOff val="35000"/>
                </a:schemeClr>
              </a:solidFill>
              <a:latin typeface="+mn-lt"/>
              <a:cs typeface="ＭＳ Ｐゴシック" pitchFamily="-107" charset="-128"/>
            </a:endParaRPr>
          </a:p>
        </p:txBody>
      </p:sp>
      <p:pic>
        <p:nvPicPr>
          <p:cNvPr id="51205" name="Picture 2">
            <a:extLst>
              <a:ext uri="{FF2B5EF4-FFF2-40B4-BE49-F238E27FC236}">
                <a16:creationId xmlns:a16="http://schemas.microsoft.com/office/drawing/2014/main" id="{55FE08C9-B4A5-FFCC-FADC-4D2A631EEC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063" y="1293813"/>
            <a:ext cx="5238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descr="Dashed vertical">
            <a:extLst>
              <a:ext uri="{FF2B5EF4-FFF2-40B4-BE49-F238E27FC236}">
                <a16:creationId xmlns:a16="http://schemas.microsoft.com/office/drawing/2014/main" id="{5107589C-D3E2-72FD-EB62-B6EAAB2D4A82}"/>
              </a:ext>
            </a:extLst>
          </p:cNvPr>
          <p:cNvSpPr>
            <a:spLocks noGrp="1" noChangeArrowheads="1"/>
          </p:cNvSpPr>
          <p:nvPr>
            <p:ph type="title"/>
          </p:nvPr>
        </p:nvSpPr>
        <p:spPr/>
        <p:txBody>
          <a:bodyPr/>
          <a:lstStyle/>
          <a:p>
            <a:pPr eaLnBrk="1" hangingPunct="1"/>
            <a:r>
              <a:rPr lang="en-IE" altLang="en-US">
                <a:ea typeface="ＭＳ Ｐゴシック" panose="020B0600070205080204" pitchFamily="34" charset="-128"/>
              </a:rPr>
              <a:t>Spatial and Intensity Resolution</a:t>
            </a:r>
            <a:endParaRPr lang="en-US" altLang="en-US">
              <a:ea typeface="ＭＳ Ｐゴシック" panose="020B0600070205080204" pitchFamily="34" charset="-128"/>
            </a:endParaRPr>
          </a:p>
        </p:txBody>
      </p:sp>
      <p:sp>
        <p:nvSpPr>
          <p:cNvPr id="28675" name="Rectangle 3">
            <a:extLst>
              <a:ext uri="{FF2B5EF4-FFF2-40B4-BE49-F238E27FC236}">
                <a16:creationId xmlns:a16="http://schemas.microsoft.com/office/drawing/2014/main" id="{48C4FED6-57BE-7000-A09B-0C23D8E02934}"/>
              </a:ext>
            </a:extLst>
          </p:cNvPr>
          <p:cNvSpPr>
            <a:spLocks noGrp="1" noChangeArrowheads="1"/>
          </p:cNvSpPr>
          <p:nvPr>
            <p:ph idx="1"/>
          </p:nvPr>
        </p:nvSpPr>
        <p:spPr>
          <a:xfrm>
            <a:off x="279845" y="877824"/>
            <a:ext cx="8662986" cy="5288027"/>
          </a:xfrm>
        </p:spPr>
        <p:txBody>
          <a:bodyPr/>
          <a:lstStyle/>
          <a:p>
            <a:pPr eaLnBrk="1" hangingPunct="1">
              <a:spcBef>
                <a:spcPts val="1200"/>
              </a:spcBef>
              <a:buClr>
                <a:schemeClr val="tx1">
                  <a:lumMod val="65000"/>
                  <a:lumOff val="35000"/>
                </a:schemeClr>
              </a:buClr>
              <a:buFont typeface="Wingdings" panose="05000000000000000000" pitchFamily="2" charset="2"/>
              <a:buChar char="Ø"/>
              <a:defRPr/>
            </a:pPr>
            <a:r>
              <a:rPr lang="en-US" altLang="en-US" sz="2500" dirty="0">
                <a:solidFill>
                  <a:srgbClr val="00B0F0"/>
                </a:solidFill>
                <a:ea typeface="ＭＳ Ｐゴシック" panose="020B0600070205080204" pitchFamily="34" charset="-128"/>
              </a:rPr>
              <a:t>Spatial Resolution</a:t>
            </a:r>
            <a:r>
              <a:rPr lang="en-US" altLang="en-US" sz="2500" dirty="0">
                <a:ea typeface="ＭＳ Ｐゴシック" panose="020B0600070205080204" pitchFamily="34" charset="-128"/>
              </a:rPr>
              <a:t>: a measure of the smallest discernible detail in an image. Quantitatively, it can be stated as:</a:t>
            </a:r>
          </a:p>
          <a:p>
            <a:pPr lvl="1" eaLnBrk="1" hangingPunct="1">
              <a:spcBef>
                <a:spcPts val="1200"/>
              </a:spcBef>
              <a:buClr>
                <a:schemeClr val="tx1">
                  <a:lumMod val="65000"/>
                  <a:lumOff val="35000"/>
                </a:schemeClr>
              </a:buClr>
              <a:buFont typeface="Wingdings" panose="05000000000000000000" pitchFamily="2" charset="2"/>
              <a:buChar char="Ø"/>
              <a:defRPr/>
            </a:pPr>
            <a:r>
              <a:rPr lang="en-US" altLang="en-US" sz="2100" dirty="0">
                <a:solidFill>
                  <a:srgbClr val="00B0F0"/>
                </a:solidFill>
                <a:ea typeface="ＭＳ Ｐゴシック" panose="020B0600070205080204" pitchFamily="34" charset="-128"/>
              </a:rPr>
              <a:t>line pairs</a:t>
            </a:r>
            <a:r>
              <a:rPr lang="en-US" altLang="en-US" sz="2100" dirty="0">
                <a:ea typeface="ＭＳ Ｐゴシック" panose="020B0600070205080204" pitchFamily="34" charset="-128"/>
              </a:rPr>
              <a:t> per unit distance</a:t>
            </a:r>
          </a:p>
          <a:p>
            <a:pPr lvl="1" eaLnBrk="1" hangingPunct="1">
              <a:spcBef>
                <a:spcPts val="1200"/>
              </a:spcBef>
              <a:buClr>
                <a:schemeClr val="tx1">
                  <a:lumMod val="65000"/>
                  <a:lumOff val="35000"/>
                </a:schemeClr>
              </a:buClr>
              <a:buFont typeface="Wingdings" panose="05000000000000000000" pitchFamily="2" charset="2"/>
              <a:buChar char="Ø"/>
              <a:defRPr/>
            </a:pPr>
            <a:r>
              <a:rPr lang="en-US" altLang="en-US" sz="2100" dirty="0">
                <a:solidFill>
                  <a:srgbClr val="00B0F0"/>
                </a:solidFill>
                <a:ea typeface="ＭＳ Ｐゴシック" panose="020B0600070205080204" pitchFamily="34" charset="-128"/>
              </a:rPr>
              <a:t>dots</a:t>
            </a:r>
            <a:r>
              <a:rPr lang="en-US" altLang="en-US" sz="2100" dirty="0">
                <a:ea typeface="ＭＳ Ｐゴシック" panose="020B0600070205080204" pitchFamily="34" charset="-128"/>
              </a:rPr>
              <a:t> (</a:t>
            </a:r>
            <a:r>
              <a:rPr lang="en-US" altLang="en-US" sz="2100" dirty="0">
                <a:solidFill>
                  <a:srgbClr val="00B0F0"/>
                </a:solidFill>
                <a:ea typeface="ＭＳ Ｐゴシック" panose="020B0600070205080204" pitchFamily="34" charset="-128"/>
              </a:rPr>
              <a:t>pixels</a:t>
            </a:r>
            <a:r>
              <a:rPr lang="en-US" altLang="en-US" sz="2100" dirty="0">
                <a:ea typeface="ＭＳ Ｐゴシック" panose="020B0600070205080204" pitchFamily="34" charset="-128"/>
              </a:rPr>
              <a:t>) per unit distance - a common measures.</a:t>
            </a:r>
            <a:endParaRPr lang="en-US" altLang="en-US" sz="2500" dirty="0">
              <a:ea typeface="ＭＳ Ｐゴシック" panose="020B0600070205080204" pitchFamily="34" charset="-128"/>
            </a:endParaRPr>
          </a:p>
          <a:p>
            <a:pPr eaLnBrk="1" hangingPunct="1">
              <a:spcBef>
                <a:spcPts val="1200"/>
              </a:spcBef>
              <a:buClr>
                <a:schemeClr val="tx1">
                  <a:lumMod val="65000"/>
                  <a:lumOff val="35000"/>
                </a:schemeClr>
              </a:buClr>
              <a:buFont typeface="Wingdings" panose="05000000000000000000" pitchFamily="2" charset="2"/>
              <a:buChar char="Ø"/>
              <a:defRPr/>
            </a:pPr>
            <a:r>
              <a:rPr lang="en-US" altLang="en-US" sz="2500" dirty="0">
                <a:ea typeface="ＭＳ Ｐゴシック" panose="020B0600070205080204" pitchFamily="34" charset="-128"/>
              </a:rPr>
              <a:t>Dots per unit distance, usually </a:t>
            </a:r>
            <a:r>
              <a:rPr lang="en-US" altLang="en-US" sz="2500" dirty="0">
                <a:solidFill>
                  <a:srgbClr val="00B0F0"/>
                </a:solidFill>
                <a:ea typeface="ＭＳ Ｐゴシック" panose="020B0600070205080204" pitchFamily="34" charset="-128"/>
              </a:rPr>
              <a:t>dots per inch</a:t>
            </a:r>
            <a:r>
              <a:rPr lang="en-US" altLang="en-US" sz="2500" dirty="0">
                <a:ea typeface="ＭＳ Ｐゴシック" panose="020B0600070205080204" pitchFamily="34" charset="-128"/>
              </a:rPr>
              <a:t> (</a:t>
            </a:r>
            <a:r>
              <a:rPr lang="en-US" altLang="en-US" sz="2500" dirty="0">
                <a:solidFill>
                  <a:srgbClr val="00B0F0"/>
                </a:solidFill>
                <a:ea typeface="ＭＳ Ｐゴシック" panose="020B0600070205080204" pitchFamily="34" charset="-128"/>
              </a:rPr>
              <a:t>dpi</a:t>
            </a:r>
            <a:r>
              <a:rPr lang="en-US" altLang="en-US" sz="2500" dirty="0">
                <a:ea typeface="ＭＳ Ｐゴシック" panose="020B0600070205080204" pitchFamily="34" charset="-128"/>
              </a:rPr>
              <a:t>), is a measure of image resolution used in the printing and publishing industry.</a:t>
            </a:r>
          </a:p>
          <a:p>
            <a:pPr eaLnBrk="1" hangingPunct="1">
              <a:spcBef>
                <a:spcPts val="1200"/>
              </a:spcBef>
              <a:buClr>
                <a:schemeClr val="tx1">
                  <a:lumMod val="65000"/>
                  <a:lumOff val="35000"/>
                </a:schemeClr>
              </a:buClr>
              <a:buFont typeface="Wingdings" panose="05000000000000000000" pitchFamily="2" charset="2"/>
              <a:buChar char="Ø"/>
              <a:defRPr/>
            </a:pPr>
            <a:r>
              <a:rPr lang="en-US" altLang="en-US" sz="2500" dirty="0">
                <a:solidFill>
                  <a:srgbClr val="00B0F0"/>
                </a:solidFill>
                <a:ea typeface="ＭＳ Ｐゴシック" panose="020B0600070205080204" pitchFamily="34" charset="-128"/>
              </a:rPr>
              <a:t>Intensity Resolution</a:t>
            </a:r>
            <a:r>
              <a:rPr lang="en-US" altLang="en-US" sz="2500" dirty="0">
                <a:ea typeface="ＭＳ Ｐゴシック" panose="020B0600070205080204" pitchFamily="34" charset="-128"/>
              </a:rPr>
              <a:t>: Smallest discernible change in intensity level, number of bits used to quantize intensity.</a:t>
            </a:r>
          </a:p>
          <a:p>
            <a:pPr eaLnBrk="1" hangingPunct="1">
              <a:spcBef>
                <a:spcPts val="1200"/>
              </a:spcBef>
              <a:buClr>
                <a:schemeClr val="tx1">
                  <a:lumMod val="65000"/>
                  <a:lumOff val="35000"/>
                </a:schemeClr>
              </a:buClr>
              <a:buFont typeface="Wingdings" panose="05000000000000000000" pitchFamily="2" charset="2"/>
              <a:buChar char="Ø"/>
              <a:defRPr/>
            </a:pPr>
            <a:r>
              <a:rPr lang="en-US" altLang="en-US" sz="2500" dirty="0">
                <a:ea typeface="ＭＳ Ｐゴシック" panose="020B0600070205080204" pitchFamily="34" charset="-128"/>
              </a:rPr>
              <a:t>The more samples in a fixed range, the higher the spatial  resolution; the more bits, the higher the intensity resolution.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descr="Dashed vertical">
            <a:extLst>
              <a:ext uri="{FF2B5EF4-FFF2-40B4-BE49-F238E27FC236}">
                <a16:creationId xmlns:a16="http://schemas.microsoft.com/office/drawing/2014/main" id="{5107589C-D3E2-72FD-EB62-B6EAAB2D4A82}"/>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Resolution: How Much Is Enough?</a:t>
            </a:r>
          </a:p>
        </p:txBody>
      </p:sp>
      <p:sp>
        <p:nvSpPr>
          <p:cNvPr id="28675" name="Rectangle 3">
            <a:extLst>
              <a:ext uri="{FF2B5EF4-FFF2-40B4-BE49-F238E27FC236}">
                <a16:creationId xmlns:a16="http://schemas.microsoft.com/office/drawing/2014/main" id="{48C4FED6-57BE-7000-A09B-0C23D8E02934}"/>
              </a:ext>
            </a:extLst>
          </p:cNvPr>
          <p:cNvSpPr>
            <a:spLocks noGrp="1" noChangeArrowheads="1"/>
          </p:cNvSpPr>
          <p:nvPr>
            <p:ph idx="1"/>
          </p:nvPr>
        </p:nvSpPr>
        <p:spPr>
          <a:xfrm>
            <a:off x="481013" y="1078992"/>
            <a:ext cx="8229600" cy="5086859"/>
          </a:xfrm>
        </p:spPr>
        <p:txBody>
          <a:bodyPr/>
          <a:lstStyle/>
          <a:p>
            <a:pPr marL="0" indent="0" eaLnBrk="1" hangingPunct="1">
              <a:spcBef>
                <a:spcPts val="1200"/>
              </a:spcBef>
              <a:buClr>
                <a:schemeClr val="tx1">
                  <a:lumMod val="65000"/>
                  <a:lumOff val="35000"/>
                </a:schemeClr>
              </a:buClr>
              <a:buNone/>
              <a:defRPr/>
            </a:pPr>
            <a:r>
              <a:rPr lang="en-US" altLang="en-US" sz="3200" dirty="0">
                <a:ea typeface="ＭＳ Ｐゴシック" panose="020B0600070205080204" pitchFamily="34" charset="-128"/>
              </a:rPr>
              <a:t>The big question with resolution is always: </a:t>
            </a:r>
            <a:r>
              <a:rPr lang="en-US" altLang="en-US" sz="3200" dirty="0">
                <a:solidFill>
                  <a:srgbClr val="00B0F0"/>
                </a:solidFill>
                <a:ea typeface="ＭＳ Ｐゴシック" panose="020B0600070205080204" pitchFamily="34" charset="-128"/>
              </a:rPr>
              <a:t>How much is enough?</a:t>
            </a:r>
          </a:p>
          <a:p>
            <a:pPr marL="465138" indent="-465138" eaLnBrk="1" hangingPunct="1">
              <a:spcBef>
                <a:spcPts val="1200"/>
              </a:spcBef>
              <a:buClr>
                <a:schemeClr val="tx1">
                  <a:lumMod val="65000"/>
                  <a:lumOff val="35000"/>
                </a:schemeClr>
              </a:buClr>
              <a:buFont typeface="Wingdings" panose="05000000000000000000" pitchFamily="2" charset="2"/>
              <a:buChar char="Ø"/>
              <a:defRPr/>
            </a:pPr>
            <a:r>
              <a:rPr lang="en-US" altLang="en-US" sz="3200" dirty="0">
                <a:ea typeface="ＭＳ Ｐゴシック" panose="020B0600070205080204" pitchFamily="34" charset="-128"/>
              </a:rPr>
              <a:t>This all depends on what is in the image and what you would like to do with it</a:t>
            </a:r>
          </a:p>
          <a:p>
            <a:pPr marL="465138" indent="-465138" eaLnBrk="1" hangingPunct="1">
              <a:spcBef>
                <a:spcPts val="1200"/>
              </a:spcBef>
              <a:buClr>
                <a:schemeClr val="tx1">
                  <a:lumMod val="65000"/>
                  <a:lumOff val="35000"/>
                </a:schemeClr>
              </a:buClr>
              <a:buFont typeface="Wingdings" panose="05000000000000000000" pitchFamily="2" charset="2"/>
              <a:buChar char="Ø"/>
              <a:defRPr/>
            </a:pPr>
            <a:r>
              <a:rPr lang="en-US" altLang="en-US" sz="3200" dirty="0">
                <a:ea typeface="ＭＳ Ｐゴシック" panose="020B0600070205080204" pitchFamily="34" charset="-128"/>
              </a:rPr>
              <a:t>Key questions include:</a:t>
            </a:r>
          </a:p>
          <a:p>
            <a:pPr marL="914400" lvl="1" indent="-373063" eaLnBrk="1" hangingPunct="1">
              <a:spcBef>
                <a:spcPts val="1200"/>
              </a:spcBef>
              <a:buClr>
                <a:schemeClr val="tx1">
                  <a:lumMod val="65000"/>
                  <a:lumOff val="35000"/>
                </a:schemeClr>
              </a:buClr>
              <a:buFont typeface="Wingdings" panose="05000000000000000000" pitchFamily="2" charset="2"/>
              <a:buChar char="ü"/>
              <a:defRPr/>
            </a:pPr>
            <a:r>
              <a:rPr lang="en-US" altLang="en-US" sz="2800" dirty="0">
                <a:ea typeface="ＭＳ Ｐゴシック" panose="020B0600070205080204" pitchFamily="34" charset="-128"/>
              </a:rPr>
              <a:t>Does the image look aesthetically pleasing?</a:t>
            </a:r>
          </a:p>
          <a:p>
            <a:pPr marL="914400" lvl="1" indent="-373063" eaLnBrk="1" hangingPunct="1">
              <a:spcBef>
                <a:spcPts val="1200"/>
              </a:spcBef>
              <a:buClr>
                <a:schemeClr val="tx1">
                  <a:lumMod val="65000"/>
                  <a:lumOff val="35000"/>
                </a:schemeClr>
              </a:buClr>
              <a:buFont typeface="Wingdings" panose="05000000000000000000" pitchFamily="2" charset="2"/>
              <a:buChar char="ü"/>
              <a:defRPr/>
            </a:pPr>
            <a:r>
              <a:rPr lang="en-US" altLang="en-US" sz="2800" dirty="0">
                <a:ea typeface="ＭＳ Ｐゴシック" panose="020B0600070205080204" pitchFamily="34" charset="-128"/>
              </a:rPr>
              <a:t>Can you see what you need to see within the image?</a:t>
            </a:r>
          </a:p>
        </p:txBody>
      </p:sp>
    </p:spTree>
    <p:extLst>
      <p:ext uri="{BB962C8B-B14F-4D97-AF65-F5344CB8AC3E}">
        <p14:creationId xmlns:p14="http://schemas.microsoft.com/office/powerpoint/2010/main" val="1308158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descr="Dashed vertical">
            <a:extLst>
              <a:ext uri="{FF2B5EF4-FFF2-40B4-BE49-F238E27FC236}">
                <a16:creationId xmlns:a16="http://schemas.microsoft.com/office/drawing/2014/main" id="{5107589C-D3E2-72FD-EB62-B6EAAB2D4A82}"/>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Resolution: How Much Is Enough?</a:t>
            </a:r>
          </a:p>
        </p:txBody>
      </p:sp>
      <p:sp>
        <p:nvSpPr>
          <p:cNvPr id="28675" name="Rectangle 3">
            <a:extLst>
              <a:ext uri="{FF2B5EF4-FFF2-40B4-BE49-F238E27FC236}">
                <a16:creationId xmlns:a16="http://schemas.microsoft.com/office/drawing/2014/main" id="{48C4FED6-57BE-7000-A09B-0C23D8E02934}"/>
              </a:ext>
            </a:extLst>
          </p:cNvPr>
          <p:cNvSpPr>
            <a:spLocks noGrp="1" noChangeArrowheads="1"/>
          </p:cNvSpPr>
          <p:nvPr>
            <p:ph idx="1"/>
          </p:nvPr>
        </p:nvSpPr>
        <p:spPr>
          <a:xfrm>
            <a:off x="481013" y="1024128"/>
            <a:ext cx="8229600" cy="5141723"/>
          </a:xfrm>
        </p:spPr>
        <p:txBody>
          <a:bodyPr/>
          <a:lstStyle/>
          <a:p>
            <a:pPr marL="465138" indent="-465138" algn="just" eaLnBrk="1" hangingPunct="1">
              <a:spcBef>
                <a:spcPts val="1200"/>
              </a:spcBef>
              <a:buClr>
                <a:schemeClr val="tx1">
                  <a:lumMod val="65000"/>
                  <a:lumOff val="35000"/>
                </a:schemeClr>
              </a:buClr>
              <a:buFont typeface="Wingdings" panose="05000000000000000000" pitchFamily="2" charset="2"/>
              <a:buChar char="Ø"/>
              <a:defRPr/>
            </a:pPr>
            <a:r>
              <a:rPr lang="en-US" altLang="en-US" sz="3200" dirty="0">
                <a:ea typeface="ＭＳ Ｐゴシック" panose="020B0600070205080204" pitchFamily="34" charset="-128"/>
              </a:rPr>
              <a:t>The picture on the right is fine for counting the number of cars, but not for reading the number plate.</a:t>
            </a:r>
            <a:endParaRPr lang="en-US" altLang="en-US" sz="3200" dirty="0">
              <a:solidFill>
                <a:srgbClr val="00B0F0"/>
              </a:solidFill>
              <a:ea typeface="ＭＳ Ｐゴシック" panose="020B0600070205080204" pitchFamily="34" charset="-128"/>
            </a:endParaRPr>
          </a:p>
        </p:txBody>
      </p:sp>
      <p:pic>
        <p:nvPicPr>
          <p:cNvPr id="3" name="Picture 2">
            <a:extLst>
              <a:ext uri="{FF2B5EF4-FFF2-40B4-BE49-F238E27FC236}">
                <a16:creationId xmlns:a16="http://schemas.microsoft.com/office/drawing/2014/main" id="{9E59A6ED-EEB0-6987-71C6-615C3A3B6064}"/>
              </a:ext>
            </a:extLst>
          </p:cNvPr>
          <p:cNvPicPr>
            <a:picLocks noChangeAspect="1"/>
          </p:cNvPicPr>
          <p:nvPr/>
        </p:nvPicPr>
        <p:blipFill>
          <a:blip r:embed="rId3"/>
          <a:stretch>
            <a:fillRect/>
          </a:stretch>
        </p:blipFill>
        <p:spPr>
          <a:xfrm>
            <a:off x="592350" y="2989058"/>
            <a:ext cx="3369565" cy="2527174"/>
          </a:xfrm>
          <a:prstGeom prst="rect">
            <a:avLst/>
          </a:prstGeom>
        </p:spPr>
      </p:pic>
      <p:pic>
        <p:nvPicPr>
          <p:cNvPr id="5" name="Picture 4">
            <a:extLst>
              <a:ext uri="{FF2B5EF4-FFF2-40B4-BE49-F238E27FC236}">
                <a16:creationId xmlns:a16="http://schemas.microsoft.com/office/drawing/2014/main" id="{BFEF9534-65BB-DCFB-A4BA-79B1A9985F30}"/>
              </a:ext>
            </a:extLst>
          </p:cNvPr>
          <p:cNvPicPr>
            <a:picLocks noChangeAspect="1"/>
          </p:cNvPicPr>
          <p:nvPr/>
        </p:nvPicPr>
        <p:blipFill>
          <a:blip r:embed="rId4"/>
          <a:stretch>
            <a:fillRect/>
          </a:stretch>
        </p:blipFill>
        <p:spPr>
          <a:xfrm>
            <a:off x="5176026" y="2989056"/>
            <a:ext cx="3369565" cy="2514601"/>
          </a:xfrm>
          <a:prstGeom prst="rect">
            <a:avLst/>
          </a:prstGeom>
        </p:spPr>
      </p:pic>
    </p:spTree>
    <p:extLst>
      <p:ext uri="{BB962C8B-B14F-4D97-AF65-F5344CB8AC3E}">
        <p14:creationId xmlns:p14="http://schemas.microsoft.com/office/powerpoint/2010/main" val="338591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24B81250-36BA-B618-8B89-D20DE9B87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8" y="2093913"/>
            <a:ext cx="8442325" cy="400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descr="Dashed vertical">
            <a:extLst>
              <a:ext uri="{FF2B5EF4-FFF2-40B4-BE49-F238E27FC236}">
                <a16:creationId xmlns:a16="http://schemas.microsoft.com/office/drawing/2014/main" id="{2004F56F-5D1E-528D-413E-AD1A3B10407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Human Visual Perception </a:t>
            </a:r>
          </a:p>
        </p:txBody>
      </p:sp>
      <p:sp>
        <p:nvSpPr>
          <p:cNvPr id="5" name="Rectangle 3">
            <a:extLst>
              <a:ext uri="{FF2B5EF4-FFF2-40B4-BE49-F238E27FC236}">
                <a16:creationId xmlns:a16="http://schemas.microsoft.com/office/drawing/2014/main" id="{81543DC5-0A17-F2D1-7144-EBDA90BC380B}"/>
              </a:ext>
            </a:extLst>
          </p:cNvPr>
          <p:cNvSpPr txBox="1">
            <a:spLocks noChangeArrowheads="1"/>
          </p:cNvSpPr>
          <p:nvPr/>
        </p:nvSpPr>
        <p:spPr bwMode="auto">
          <a:xfrm>
            <a:off x="457200" y="1333500"/>
            <a:ext cx="8229600" cy="5524500"/>
          </a:xfrm>
          <a:prstGeom prst="rect">
            <a:avLst/>
          </a:prstGeom>
          <a:noFill/>
          <a:ln w="9525">
            <a:noFill/>
            <a:miter lim="800000"/>
            <a:headEnd/>
            <a:tailEnd/>
          </a:ln>
        </p:spPr>
        <p:txBody>
          <a:bodyPr/>
          <a:lstStyle/>
          <a:p>
            <a:pPr eaLnBrk="1" hangingPunct="1">
              <a:spcBef>
                <a:spcPct val="20000"/>
              </a:spcBef>
              <a:defRPr/>
            </a:pPr>
            <a:endParaRPr lang="en-US" sz="3200" kern="0" dirty="0">
              <a:solidFill>
                <a:schemeClr val="tx1"/>
              </a:solidFill>
              <a:latin typeface="+mn-lt"/>
              <a:cs typeface="ＭＳ Ｐゴシック" pitchFamily="-107" charset="-128"/>
            </a:endParaRPr>
          </a:p>
        </p:txBody>
      </p:sp>
      <p:sp>
        <p:nvSpPr>
          <p:cNvPr id="7" name="Rectangle 3">
            <a:extLst>
              <a:ext uri="{FF2B5EF4-FFF2-40B4-BE49-F238E27FC236}">
                <a16:creationId xmlns:a16="http://schemas.microsoft.com/office/drawing/2014/main" id="{8DDB1734-BDA4-B198-DA32-088A0CB015AD}"/>
              </a:ext>
            </a:extLst>
          </p:cNvPr>
          <p:cNvSpPr txBox="1">
            <a:spLocks noChangeArrowheads="1"/>
          </p:cNvSpPr>
          <p:nvPr/>
        </p:nvSpPr>
        <p:spPr bwMode="auto">
          <a:xfrm>
            <a:off x="350838" y="1074738"/>
            <a:ext cx="8229600" cy="4319587"/>
          </a:xfrm>
          <a:prstGeom prst="rect">
            <a:avLst/>
          </a:prstGeom>
          <a:noFill/>
          <a:ln w="9525">
            <a:noFill/>
            <a:miter lim="800000"/>
            <a:headEnd/>
            <a:tailEnd/>
          </a:ln>
        </p:spPr>
        <p:txBody>
          <a:bodyPr/>
          <a:lstStyle/>
          <a:p>
            <a:pPr eaLnBrk="1" hangingPunct="1">
              <a:spcBef>
                <a:spcPts val="1200"/>
              </a:spcBef>
              <a:buClr>
                <a:srgbClr val="33CCCC"/>
              </a:buClr>
              <a:defRPr/>
            </a:pPr>
            <a:r>
              <a:rPr lang="en-IE" sz="3200" kern="0" dirty="0">
                <a:solidFill>
                  <a:schemeClr val="tx1">
                    <a:lumMod val="65000"/>
                    <a:lumOff val="35000"/>
                  </a:schemeClr>
                </a:solidFill>
                <a:latin typeface="+mn-lt"/>
                <a:cs typeface="ＭＳ Ｐゴシック" pitchFamily="-107" charset="-128"/>
              </a:rPr>
              <a:t>3 main parts:</a:t>
            </a:r>
          </a:p>
          <a:p>
            <a:pPr marL="457200" indent="-457200" eaLnBrk="1" hangingPunct="1">
              <a:spcBef>
                <a:spcPts val="1200"/>
              </a:spcBef>
              <a:buClr>
                <a:schemeClr val="tx1"/>
              </a:buClr>
              <a:buFont typeface="Wingdings" panose="05000000000000000000" pitchFamily="2" charset="2"/>
              <a:buChar char="Ø"/>
              <a:defRPr/>
            </a:pPr>
            <a:r>
              <a:rPr lang="en-IE" sz="2800" kern="0" dirty="0">
                <a:solidFill>
                  <a:schemeClr val="tx1">
                    <a:lumMod val="65000"/>
                    <a:lumOff val="35000"/>
                  </a:schemeClr>
                </a:solidFill>
                <a:latin typeface="+mn-lt"/>
                <a:cs typeface="ＭＳ Ｐゴシック" pitchFamily="-107" charset="-128"/>
              </a:rPr>
              <a:t>Eyes</a:t>
            </a:r>
          </a:p>
          <a:p>
            <a:pPr marL="457200" indent="-457200" eaLnBrk="1" hangingPunct="1">
              <a:spcBef>
                <a:spcPts val="1200"/>
              </a:spcBef>
              <a:buClr>
                <a:schemeClr val="tx1"/>
              </a:buClr>
              <a:buFont typeface="Wingdings" panose="05000000000000000000" pitchFamily="2" charset="2"/>
              <a:buChar char="Ø"/>
              <a:defRPr/>
            </a:pPr>
            <a:r>
              <a:rPr lang="en-IE" sz="2800" kern="0" dirty="0">
                <a:solidFill>
                  <a:schemeClr val="tx1">
                    <a:lumMod val="65000"/>
                    <a:lumOff val="35000"/>
                  </a:schemeClr>
                </a:solidFill>
                <a:latin typeface="+mn-lt"/>
                <a:cs typeface="ＭＳ Ｐゴシック" pitchFamily="-107" charset="-128"/>
              </a:rPr>
              <a:t>Optic nerve</a:t>
            </a:r>
          </a:p>
          <a:p>
            <a:pPr marL="457200" indent="-457200" eaLnBrk="1" hangingPunct="1">
              <a:spcBef>
                <a:spcPts val="1200"/>
              </a:spcBef>
              <a:buClr>
                <a:schemeClr val="tx1"/>
              </a:buClr>
              <a:buFont typeface="Wingdings" panose="05000000000000000000" pitchFamily="2" charset="2"/>
              <a:buChar char="Ø"/>
              <a:defRPr/>
            </a:pPr>
            <a:r>
              <a:rPr lang="en-IE" sz="2800" kern="0" dirty="0">
                <a:solidFill>
                  <a:schemeClr val="tx1">
                    <a:lumMod val="65000"/>
                    <a:lumOff val="35000"/>
                  </a:schemeClr>
                </a:solidFill>
                <a:latin typeface="+mn-lt"/>
                <a:cs typeface="ＭＳ Ｐゴシック" pitchFamily="-107" charset="-128"/>
              </a:rPr>
              <a:t>Brain</a:t>
            </a:r>
          </a:p>
          <a:p>
            <a:pPr eaLnBrk="1" hangingPunct="1">
              <a:spcBef>
                <a:spcPts val="1200"/>
              </a:spcBef>
              <a:defRPr/>
            </a:pPr>
            <a:endParaRPr lang="en-US" sz="2800" kern="0" dirty="0">
              <a:solidFill>
                <a:schemeClr val="tx1">
                  <a:lumMod val="65000"/>
                  <a:lumOff val="35000"/>
                </a:schemeClr>
              </a:solidFill>
              <a:latin typeface="+mn-lt"/>
              <a:cs typeface="ＭＳ Ｐゴシック" pitchFamily="-107" charset="-128"/>
            </a:endParaRPr>
          </a:p>
        </p:txBody>
      </p:sp>
      <p:sp>
        <p:nvSpPr>
          <p:cNvPr id="11270" name="TextBox 2">
            <a:extLst>
              <a:ext uri="{FF2B5EF4-FFF2-40B4-BE49-F238E27FC236}">
                <a16:creationId xmlns:a16="http://schemas.microsoft.com/office/drawing/2014/main" id="{498B1164-CE74-68AE-181A-445082C3B02F}"/>
              </a:ext>
            </a:extLst>
          </p:cNvPr>
          <p:cNvSpPr txBox="1">
            <a:spLocks noChangeArrowheads="1"/>
          </p:cNvSpPr>
          <p:nvPr/>
        </p:nvSpPr>
        <p:spPr bwMode="auto">
          <a:xfrm>
            <a:off x="4165600" y="1336675"/>
            <a:ext cx="45354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lgn="ctr">
              <a:spcBef>
                <a:spcPct val="0"/>
              </a:spcBef>
              <a:buFontTx/>
              <a:buNone/>
            </a:pPr>
            <a:r>
              <a:rPr lang="en-US" altLang="en-US" sz="1800">
                <a:solidFill>
                  <a:srgbClr val="7030A0"/>
                </a:solidFill>
              </a:rPr>
              <a:t>Simplified view of the connection from the eye to the brain via the optic nerve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9" descr="http://www.ijser.org/paper/Eye-Simulation-Using-3D-Animation/Image_001.jpg">
            <a:extLst>
              <a:ext uri="{FF2B5EF4-FFF2-40B4-BE49-F238E27FC236}">
                <a16:creationId xmlns:a16="http://schemas.microsoft.com/office/drawing/2014/main" id="{22596C45-CEC1-FA88-E526-45D0014AB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546" r="4333"/>
          <a:stretch>
            <a:fillRect/>
          </a:stretch>
        </p:blipFill>
        <p:spPr bwMode="auto">
          <a:xfrm>
            <a:off x="5608638" y="884238"/>
            <a:ext cx="34432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descr="Dashed vertical">
            <a:extLst>
              <a:ext uri="{FF2B5EF4-FFF2-40B4-BE49-F238E27FC236}">
                <a16:creationId xmlns:a16="http://schemas.microsoft.com/office/drawing/2014/main" id="{6B334EB2-DD56-015D-A55C-303E606FBEB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Structure of the Human Eye</a:t>
            </a:r>
          </a:p>
        </p:txBody>
      </p:sp>
      <p:sp>
        <p:nvSpPr>
          <p:cNvPr id="6" name="Rectangle 3">
            <a:extLst>
              <a:ext uri="{FF2B5EF4-FFF2-40B4-BE49-F238E27FC236}">
                <a16:creationId xmlns:a16="http://schemas.microsoft.com/office/drawing/2014/main" id="{1C8DC7C8-667B-369E-34FE-1BC89C91F4FA}"/>
              </a:ext>
            </a:extLst>
          </p:cNvPr>
          <p:cNvSpPr txBox="1">
            <a:spLocks noChangeArrowheads="1"/>
          </p:cNvSpPr>
          <p:nvPr/>
        </p:nvSpPr>
        <p:spPr bwMode="auto">
          <a:xfrm>
            <a:off x="0" y="777875"/>
            <a:ext cx="5699125" cy="2743200"/>
          </a:xfrm>
          <a:prstGeom prst="rect">
            <a:avLst/>
          </a:prstGeom>
          <a:noFill/>
          <a:ln w="9525">
            <a:noFill/>
            <a:miter lim="800000"/>
            <a:headEnd/>
            <a:tailEnd/>
          </a:ln>
        </p:spPr>
        <p:txBody>
          <a:bodyPr/>
          <a:lstStyle/>
          <a:p>
            <a:pPr marL="457200" indent="-457200" eaLnBrk="1" hangingPunct="1">
              <a:spcBef>
                <a:spcPct val="20000"/>
              </a:spcBef>
              <a:buClr>
                <a:schemeClr val="tx1"/>
              </a:buClr>
              <a:buFont typeface="Wingdings" panose="05000000000000000000" pitchFamily="2" charset="2"/>
              <a:buChar char="Ø"/>
              <a:defRPr/>
            </a:pPr>
            <a:r>
              <a:rPr lang="en-US" sz="2000" kern="0" dirty="0">
                <a:solidFill>
                  <a:srgbClr val="00B0F0"/>
                </a:solidFill>
                <a:latin typeface="+mn-lt"/>
                <a:cs typeface="ＭＳ Ｐゴシック" pitchFamily="-107" charset="-128"/>
              </a:rPr>
              <a:t>The eye</a:t>
            </a:r>
            <a:r>
              <a:rPr lang="en-US" sz="2000" kern="0" dirty="0">
                <a:solidFill>
                  <a:schemeClr val="tx1">
                    <a:lumMod val="65000"/>
                    <a:lumOff val="35000"/>
                  </a:schemeClr>
                </a:solidFill>
                <a:latin typeface="+mn-lt"/>
                <a:cs typeface="ＭＳ Ｐゴシック" pitchFamily="-107" charset="-128"/>
              </a:rPr>
              <a:t>: nearly a sphere, diameter ~ 20 mm</a:t>
            </a:r>
          </a:p>
          <a:p>
            <a:pPr marL="457200" indent="-457200" eaLnBrk="1" hangingPunct="1">
              <a:spcBef>
                <a:spcPct val="20000"/>
              </a:spcBef>
              <a:buClr>
                <a:schemeClr val="tx1"/>
              </a:buClr>
              <a:buFont typeface="Wingdings" panose="05000000000000000000" pitchFamily="2" charset="2"/>
              <a:buChar char="Ø"/>
              <a:defRPr/>
            </a:pPr>
            <a:r>
              <a:rPr lang="en-US" sz="2000" kern="0" dirty="0">
                <a:solidFill>
                  <a:schemeClr val="tx1">
                    <a:lumMod val="65000"/>
                    <a:lumOff val="35000"/>
                  </a:schemeClr>
                </a:solidFill>
                <a:latin typeface="+mn-lt"/>
                <a:cs typeface="ＭＳ Ｐゴシック" pitchFamily="-107" charset="-128"/>
              </a:rPr>
              <a:t>Enclosed by 3 membranes: the cornea and sclera outer cover; the choroid; the retina.</a:t>
            </a:r>
          </a:p>
          <a:p>
            <a:pPr marL="457200" indent="-457200" eaLnBrk="1" hangingPunct="1">
              <a:spcBef>
                <a:spcPct val="20000"/>
              </a:spcBef>
              <a:buClr>
                <a:schemeClr val="tx1"/>
              </a:buClr>
              <a:buFont typeface="Wingdings" panose="05000000000000000000" pitchFamily="2" charset="2"/>
              <a:buChar char="Ø"/>
              <a:defRPr/>
            </a:pPr>
            <a:r>
              <a:rPr lang="en-US" sz="2000" kern="0" dirty="0">
                <a:solidFill>
                  <a:srgbClr val="00B0F0"/>
                </a:solidFill>
                <a:latin typeface="+mn-lt"/>
                <a:cs typeface="ＭＳ Ｐゴシック" pitchFamily="-107" charset="-128"/>
              </a:rPr>
              <a:t>The cornea</a:t>
            </a:r>
            <a:r>
              <a:rPr lang="en-US" sz="2000" kern="0" dirty="0">
                <a:solidFill>
                  <a:schemeClr val="tx1">
                    <a:lumMod val="65000"/>
                    <a:lumOff val="35000"/>
                  </a:schemeClr>
                </a:solidFill>
                <a:latin typeface="+mn-lt"/>
                <a:cs typeface="ＭＳ Ｐゴシック" pitchFamily="-107" charset="-128"/>
              </a:rPr>
              <a:t>: a tough, transparent tissue that covers the anterior surface of the eye.</a:t>
            </a:r>
          </a:p>
          <a:p>
            <a:pPr marL="457200" indent="-457200" eaLnBrk="1" hangingPunct="1">
              <a:spcBef>
                <a:spcPct val="20000"/>
              </a:spcBef>
              <a:buClr>
                <a:schemeClr val="tx1"/>
              </a:buClr>
              <a:buFont typeface="Wingdings" panose="05000000000000000000" pitchFamily="2" charset="2"/>
              <a:buChar char="Ø"/>
              <a:defRPr/>
            </a:pPr>
            <a:r>
              <a:rPr lang="en-US" sz="2000" kern="0" dirty="0">
                <a:solidFill>
                  <a:schemeClr val="tx1">
                    <a:lumMod val="65000"/>
                    <a:lumOff val="35000"/>
                  </a:schemeClr>
                </a:solidFill>
                <a:latin typeface="+mn-lt"/>
                <a:cs typeface="ＭＳ Ｐゴシック" pitchFamily="-107" charset="-128"/>
              </a:rPr>
              <a:t>Continuous with the cornea, </a:t>
            </a:r>
            <a:r>
              <a:rPr lang="en-US" sz="2000" kern="0" dirty="0">
                <a:solidFill>
                  <a:srgbClr val="00B0F0"/>
                </a:solidFill>
                <a:latin typeface="+mn-lt"/>
                <a:cs typeface="ＭＳ Ｐゴシック" pitchFamily="-107" charset="-128"/>
              </a:rPr>
              <a:t>the sclera</a:t>
            </a:r>
            <a:r>
              <a:rPr lang="en-US" sz="2000" kern="0" dirty="0">
                <a:solidFill>
                  <a:schemeClr val="tx1">
                    <a:lumMod val="65000"/>
                    <a:lumOff val="35000"/>
                  </a:schemeClr>
                </a:solidFill>
                <a:latin typeface="+mn-lt"/>
                <a:cs typeface="ＭＳ Ｐゴシック" pitchFamily="-107" charset="-128"/>
              </a:rPr>
              <a:t> is an opaque membrane that encloses the remainder of the optic globe.</a:t>
            </a:r>
          </a:p>
        </p:txBody>
      </p:sp>
      <p:sp>
        <p:nvSpPr>
          <p:cNvPr id="13317" name="Rectangle 3">
            <a:extLst>
              <a:ext uri="{FF2B5EF4-FFF2-40B4-BE49-F238E27FC236}">
                <a16:creationId xmlns:a16="http://schemas.microsoft.com/office/drawing/2014/main" id="{34803EAF-8332-ED1B-C2AB-6E6EF622DA93}"/>
              </a:ext>
            </a:extLst>
          </p:cNvPr>
          <p:cNvSpPr txBox="1">
            <a:spLocks noChangeArrowheads="1"/>
          </p:cNvSpPr>
          <p:nvPr/>
        </p:nvSpPr>
        <p:spPr bwMode="auto">
          <a:xfrm>
            <a:off x="0" y="3444875"/>
            <a:ext cx="9144000" cy="2743200"/>
          </a:xfrm>
          <a:prstGeom prst="rect">
            <a:avLst/>
          </a:prstGeom>
          <a:noFill/>
          <a:ln>
            <a:noFill/>
          </a:ln>
        </p:spPr>
        <p:txBody>
          <a:bodyPr/>
          <a:lstStyle>
            <a:lvl1pPr marL="457200" indent="-457200">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lgn="just" eaLnBrk="1" hangingPunct="1">
              <a:buClr>
                <a:schemeClr val="tx1"/>
              </a:buClr>
              <a:buFont typeface="Wingdings" panose="05000000000000000000" pitchFamily="2" charset="2"/>
              <a:buChar char="Ø"/>
              <a:defRPr/>
            </a:pPr>
            <a:r>
              <a:rPr lang="en-US" altLang="en-US" sz="2000" dirty="0">
                <a:solidFill>
                  <a:srgbClr val="00B0F0"/>
                </a:solidFill>
              </a:rPr>
              <a:t>The choroid</a:t>
            </a:r>
            <a:r>
              <a:rPr lang="en-US" altLang="en-US" sz="2000" dirty="0">
                <a:solidFill>
                  <a:schemeClr val="tx1">
                    <a:lumMod val="65000"/>
                    <a:lumOff val="35000"/>
                  </a:schemeClr>
                </a:solidFill>
              </a:rPr>
              <a:t> lies directly below the sclera, contains a network of blood vessels that serve as the major source of nutrition to the eye. At its anterior extreme, it is divided into the ciliary body and the iris. The iris contracts or expands to control the amount of light that enters the eye. The central opening of the iris (the pupil) varies in diameter from ~2 to ~8 mm.</a:t>
            </a:r>
            <a:endParaRPr lang="en-IE" altLang="en-US" sz="2000" dirty="0">
              <a:solidFill>
                <a:schemeClr val="tx1">
                  <a:lumMod val="65000"/>
                  <a:lumOff val="35000"/>
                </a:schemeClr>
              </a:solidFill>
            </a:endParaRPr>
          </a:p>
          <a:p>
            <a:pPr algn="just" eaLnBrk="1" hangingPunct="1">
              <a:buClr>
                <a:schemeClr val="tx1"/>
              </a:buClr>
              <a:buFont typeface="Wingdings" panose="05000000000000000000" pitchFamily="2" charset="2"/>
              <a:buChar char="Ø"/>
              <a:defRPr/>
            </a:pPr>
            <a:r>
              <a:rPr lang="en-US" altLang="en-US" sz="2000" dirty="0">
                <a:solidFill>
                  <a:srgbClr val="00B0F0"/>
                </a:solidFill>
              </a:rPr>
              <a:t>The lens</a:t>
            </a:r>
            <a:r>
              <a:rPr lang="en-US" altLang="en-US" sz="2000" dirty="0">
                <a:solidFill>
                  <a:schemeClr val="tx1">
                    <a:lumMod val="65000"/>
                    <a:lumOff val="35000"/>
                  </a:schemeClr>
                </a:solidFill>
              </a:rPr>
              <a:t> consists of concentric layers of fibrous cells and is suspended by fibers that attach to the ciliary body. It is composed of 60% to 70% water, ~6% fat, and more protein than any other tissue in the eye.</a:t>
            </a:r>
          </a:p>
        </p:txBody>
      </p:sp>
      <p:sp>
        <p:nvSpPr>
          <p:cNvPr id="13318" name="AutoShape 2" descr="diagram of the eye">
            <a:extLst>
              <a:ext uri="{FF2B5EF4-FFF2-40B4-BE49-F238E27FC236}">
                <a16:creationId xmlns:a16="http://schemas.microsoft.com/office/drawing/2014/main" id="{A009FF99-0C8D-188D-540B-2EC9D1C741E7}"/>
              </a:ext>
            </a:extLst>
          </p:cNvPr>
          <p:cNvSpPr>
            <a:spLocks noChangeAspect="1" noChangeArrowheads="1"/>
          </p:cNvSpPr>
          <p:nvPr/>
        </p:nvSpPr>
        <p:spPr bwMode="auto">
          <a:xfrm>
            <a:off x="176213"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lgn="r">
              <a:spcBef>
                <a:spcPct val="0"/>
              </a:spcBef>
              <a:buFontTx/>
              <a:buNone/>
            </a:pPr>
            <a:endParaRPr lang="en-US" altLang="en-US" sz="4000">
              <a:solidFill>
                <a:schemeClr val="bg1"/>
              </a:solidFill>
            </a:endParaRPr>
          </a:p>
        </p:txBody>
      </p:sp>
      <p:sp>
        <p:nvSpPr>
          <p:cNvPr id="13319" name="AutoShape 4" descr="diagram of the eye">
            <a:extLst>
              <a:ext uri="{FF2B5EF4-FFF2-40B4-BE49-F238E27FC236}">
                <a16:creationId xmlns:a16="http://schemas.microsoft.com/office/drawing/2014/main" id="{E62EA777-A518-E554-0E6F-0A5970B6E9C0}"/>
              </a:ext>
            </a:extLst>
          </p:cNvPr>
          <p:cNvSpPr>
            <a:spLocks noChangeAspect="1" noChangeArrowheads="1"/>
          </p:cNvSpPr>
          <p:nvPr/>
        </p:nvSpPr>
        <p:spPr bwMode="auto">
          <a:xfrm>
            <a:off x="176213"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lgn="r">
              <a:spcBef>
                <a:spcPct val="0"/>
              </a:spcBef>
              <a:buFontTx/>
              <a:buNone/>
            </a:pPr>
            <a:endParaRPr lang="en-US" altLang="en-US" sz="40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9" descr="http://www.ijser.org/paper/Eye-Simulation-Using-3D-Animation/Image_001.jpg">
            <a:extLst>
              <a:ext uri="{FF2B5EF4-FFF2-40B4-BE49-F238E27FC236}">
                <a16:creationId xmlns:a16="http://schemas.microsoft.com/office/drawing/2014/main" id="{EE3086D4-7507-2CA6-D5BD-7E2D30109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546" r="4333"/>
          <a:stretch>
            <a:fillRect/>
          </a:stretch>
        </p:blipFill>
        <p:spPr bwMode="auto">
          <a:xfrm>
            <a:off x="5608638" y="884238"/>
            <a:ext cx="34432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descr="Dashed vertical">
            <a:extLst>
              <a:ext uri="{FF2B5EF4-FFF2-40B4-BE49-F238E27FC236}">
                <a16:creationId xmlns:a16="http://schemas.microsoft.com/office/drawing/2014/main" id="{97C51045-BAB2-57E1-5735-4499126B441B}"/>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Structure of the Human Eye</a:t>
            </a:r>
          </a:p>
        </p:txBody>
      </p:sp>
      <p:sp>
        <p:nvSpPr>
          <p:cNvPr id="6" name="Rectangle 3">
            <a:extLst>
              <a:ext uri="{FF2B5EF4-FFF2-40B4-BE49-F238E27FC236}">
                <a16:creationId xmlns:a16="http://schemas.microsoft.com/office/drawing/2014/main" id="{946F5B13-4F7F-2DB6-E7E7-8BE84F7E8813}"/>
              </a:ext>
            </a:extLst>
          </p:cNvPr>
          <p:cNvSpPr txBox="1">
            <a:spLocks noChangeArrowheads="1"/>
          </p:cNvSpPr>
          <p:nvPr/>
        </p:nvSpPr>
        <p:spPr bwMode="auto">
          <a:xfrm>
            <a:off x="0" y="777875"/>
            <a:ext cx="5699125" cy="3200400"/>
          </a:xfrm>
          <a:prstGeom prst="rect">
            <a:avLst/>
          </a:prstGeom>
          <a:noFill/>
          <a:ln w="9525">
            <a:noFill/>
            <a:miter lim="800000"/>
            <a:headEnd/>
            <a:tailEnd/>
          </a:ln>
        </p:spPr>
        <p:txBody>
          <a:bodyPr/>
          <a:lstStyle/>
          <a:p>
            <a:pPr marL="457200" indent="-457200" eaLnBrk="1" hangingPunct="1">
              <a:spcBef>
                <a:spcPct val="20000"/>
              </a:spcBef>
              <a:buClr>
                <a:schemeClr val="tx1"/>
              </a:buClr>
              <a:buFont typeface="Wingdings" panose="05000000000000000000" pitchFamily="2" charset="2"/>
              <a:buChar char="Ø"/>
              <a:defRPr/>
            </a:pPr>
            <a:r>
              <a:rPr lang="en-US" sz="2000" kern="0" dirty="0">
                <a:solidFill>
                  <a:srgbClr val="00B0F0"/>
                </a:solidFill>
                <a:latin typeface="+mn-lt"/>
                <a:cs typeface="ＭＳ Ｐゴシック" pitchFamily="-107" charset="-128"/>
              </a:rPr>
              <a:t>Retina</a:t>
            </a:r>
            <a:r>
              <a:rPr lang="en-US" sz="2000" kern="0" dirty="0">
                <a:solidFill>
                  <a:schemeClr val="tx1">
                    <a:lumMod val="65000"/>
                    <a:lumOff val="35000"/>
                  </a:schemeClr>
                </a:solidFill>
                <a:latin typeface="+mn-lt"/>
                <a:cs typeface="ＭＳ Ｐゴシック" pitchFamily="-107" charset="-128"/>
              </a:rPr>
              <a:t>: the innermost membrane of the eye. When the eye is focused, light from an object is imaged on the retina. Pattern vision is afforded by discrete light receptors distributed over the surface of the retina.</a:t>
            </a:r>
          </a:p>
          <a:p>
            <a:pPr marL="457200" indent="-457200" eaLnBrk="1" hangingPunct="1">
              <a:spcBef>
                <a:spcPct val="20000"/>
              </a:spcBef>
              <a:buClr>
                <a:schemeClr val="tx1"/>
              </a:buClr>
              <a:buFont typeface="Wingdings" panose="05000000000000000000" pitchFamily="2" charset="2"/>
              <a:buChar char="Ø"/>
              <a:defRPr/>
            </a:pPr>
            <a:r>
              <a:rPr lang="en-US" sz="2000" kern="0" dirty="0">
                <a:solidFill>
                  <a:schemeClr val="tx1">
                    <a:lumMod val="65000"/>
                    <a:lumOff val="35000"/>
                  </a:schemeClr>
                </a:solidFill>
                <a:latin typeface="+mn-lt"/>
                <a:cs typeface="ＭＳ Ｐゴシック" pitchFamily="-107" charset="-128"/>
              </a:rPr>
              <a:t>2 types of </a:t>
            </a:r>
            <a:r>
              <a:rPr lang="en-US" sz="2000" kern="0" dirty="0">
                <a:solidFill>
                  <a:srgbClr val="00B0F0"/>
                </a:solidFill>
                <a:latin typeface="+mn-lt"/>
                <a:cs typeface="ＭＳ Ｐゴシック" pitchFamily="-107" charset="-128"/>
              </a:rPr>
              <a:t>receptors</a:t>
            </a:r>
            <a:r>
              <a:rPr lang="en-US" sz="2000" kern="0" dirty="0">
                <a:solidFill>
                  <a:schemeClr val="tx1">
                    <a:lumMod val="65000"/>
                    <a:lumOff val="35000"/>
                  </a:schemeClr>
                </a:solidFill>
                <a:latin typeface="+mn-lt"/>
                <a:cs typeface="ＭＳ Ｐゴシック" pitchFamily="-107" charset="-128"/>
              </a:rPr>
              <a:t>: cones and rods. There are between 6 and 7 million cones in each eye. They are located primarily in the central portion of the retina, i.e. the fovea, and are highly sensitive to color.</a:t>
            </a:r>
          </a:p>
        </p:txBody>
      </p:sp>
      <p:sp>
        <p:nvSpPr>
          <p:cNvPr id="15365" name="Rectangle 3">
            <a:extLst>
              <a:ext uri="{FF2B5EF4-FFF2-40B4-BE49-F238E27FC236}">
                <a16:creationId xmlns:a16="http://schemas.microsoft.com/office/drawing/2014/main" id="{DFB5D3C0-CDE4-22DB-07D2-E0F549C410E1}"/>
              </a:ext>
            </a:extLst>
          </p:cNvPr>
          <p:cNvSpPr txBox="1">
            <a:spLocks noChangeArrowheads="1"/>
          </p:cNvSpPr>
          <p:nvPr/>
        </p:nvSpPr>
        <p:spPr bwMode="auto">
          <a:xfrm>
            <a:off x="0" y="3978275"/>
            <a:ext cx="9144000" cy="2743200"/>
          </a:xfrm>
          <a:prstGeom prst="rect">
            <a:avLst/>
          </a:prstGeom>
          <a:noFill/>
          <a:ln>
            <a:noFill/>
          </a:ln>
        </p:spPr>
        <p:txBody>
          <a:bodyPr/>
          <a:lstStyle>
            <a:lvl1pPr marL="457200" indent="-457200">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lgn="just" eaLnBrk="1" hangingPunct="1">
              <a:buClr>
                <a:schemeClr val="tx1"/>
              </a:buClr>
              <a:buFont typeface="Wingdings" panose="05000000000000000000" pitchFamily="2" charset="2"/>
              <a:buChar char="Ø"/>
              <a:defRPr/>
            </a:pPr>
            <a:r>
              <a:rPr lang="en-US" altLang="en-US" sz="2000" dirty="0">
                <a:solidFill>
                  <a:schemeClr val="tx1">
                    <a:lumMod val="65000"/>
                    <a:lumOff val="35000"/>
                  </a:schemeClr>
                </a:solidFill>
              </a:rPr>
              <a:t>Each</a:t>
            </a:r>
            <a:r>
              <a:rPr lang="en-US" altLang="en-US" sz="2000" dirty="0">
                <a:solidFill>
                  <a:srgbClr val="00B0F0"/>
                </a:solidFill>
              </a:rPr>
              <a:t> cone</a:t>
            </a:r>
            <a:r>
              <a:rPr lang="en-US" altLang="en-US" sz="2000" dirty="0">
                <a:solidFill>
                  <a:schemeClr val="tx1">
                    <a:lumMod val="65000"/>
                    <a:lumOff val="35000"/>
                  </a:schemeClr>
                </a:solidFill>
              </a:rPr>
              <a:t> is connected to its own nerve end. Muscles rotate the eye until the image of a region of interest falls on the fovea. Cone vision is called photopic or bright-light vision. The number of rods is ~75 to ~150 million, distributed over the retina. The larger area of distribution, several rods are connected to a single nerve ending. Rods capture an overall image of the field of view. They are not involved in color vision, and are sensitive to low levels of illumination.</a:t>
            </a:r>
          </a:p>
        </p:txBody>
      </p:sp>
      <p:sp>
        <p:nvSpPr>
          <p:cNvPr id="15366" name="AutoShape 2" descr="diagram of the eye">
            <a:extLst>
              <a:ext uri="{FF2B5EF4-FFF2-40B4-BE49-F238E27FC236}">
                <a16:creationId xmlns:a16="http://schemas.microsoft.com/office/drawing/2014/main" id="{8EF1D197-D088-9AE0-9EF5-312FF9B0717E}"/>
              </a:ext>
            </a:extLst>
          </p:cNvPr>
          <p:cNvSpPr>
            <a:spLocks noChangeAspect="1" noChangeArrowheads="1"/>
          </p:cNvSpPr>
          <p:nvPr/>
        </p:nvSpPr>
        <p:spPr bwMode="auto">
          <a:xfrm>
            <a:off x="176213"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lgn="r">
              <a:spcBef>
                <a:spcPct val="0"/>
              </a:spcBef>
              <a:buFontTx/>
              <a:buNone/>
            </a:pPr>
            <a:endParaRPr lang="en-US" altLang="en-US" sz="4000">
              <a:solidFill>
                <a:schemeClr val="bg1"/>
              </a:solidFill>
            </a:endParaRPr>
          </a:p>
        </p:txBody>
      </p:sp>
      <p:sp>
        <p:nvSpPr>
          <p:cNvPr id="15367" name="AutoShape 4" descr="diagram of the eye">
            <a:extLst>
              <a:ext uri="{FF2B5EF4-FFF2-40B4-BE49-F238E27FC236}">
                <a16:creationId xmlns:a16="http://schemas.microsoft.com/office/drawing/2014/main" id="{3C20E4B4-0BD1-2A5F-BD4B-5AF217C6C91F}"/>
              </a:ext>
            </a:extLst>
          </p:cNvPr>
          <p:cNvSpPr>
            <a:spLocks noChangeAspect="1" noChangeArrowheads="1"/>
          </p:cNvSpPr>
          <p:nvPr/>
        </p:nvSpPr>
        <p:spPr bwMode="auto">
          <a:xfrm>
            <a:off x="176213"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lgn="r">
              <a:spcBef>
                <a:spcPct val="0"/>
              </a:spcBef>
              <a:buFontTx/>
              <a:buNone/>
            </a:pPr>
            <a:endParaRPr lang="en-US" altLang="en-US" sz="40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descr="Dashed vertical">
            <a:extLst>
              <a:ext uri="{FF2B5EF4-FFF2-40B4-BE49-F238E27FC236}">
                <a16:creationId xmlns:a16="http://schemas.microsoft.com/office/drawing/2014/main" id="{0343ABAD-016D-EA72-6FDF-11A6BEFE3CA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Structure of the Human Eye</a:t>
            </a:r>
          </a:p>
        </p:txBody>
      </p:sp>
      <p:sp>
        <p:nvSpPr>
          <p:cNvPr id="2" name="Content Placeholder 1">
            <a:extLst>
              <a:ext uri="{FF2B5EF4-FFF2-40B4-BE49-F238E27FC236}">
                <a16:creationId xmlns:a16="http://schemas.microsoft.com/office/drawing/2014/main" id="{811CAB58-8F1E-22B8-5139-A7780503F7B3}"/>
              </a:ext>
            </a:extLst>
          </p:cNvPr>
          <p:cNvSpPr>
            <a:spLocks noGrp="1"/>
          </p:cNvSpPr>
          <p:nvPr>
            <p:ph idx="1"/>
          </p:nvPr>
        </p:nvSpPr>
        <p:spPr/>
        <p:txBody>
          <a:bodyPr/>
          <a:lstStyle/>
          <a:p>
            <a:endParaRPr lang="en-US"/>
          </a:p>
        </p:txBody>
      </p:sp>
      <p:sp>
        <p:nvSpPr>
          <p:cNvPr id="17411" name="AutoShape 2" descr="diagram of the eye">
            <a:extLst>
              <a:ext uri="{FF2B5EF4-FFF2-40B4-BE49-F238E27FC236}">
                <a16:creationId xmlns:a16="http://schemas.microsoft.com/office/drawing/2014/main" id="{E8670629-4AE2-E839-FF43-95D7C87BBB49}"/>
              </a:ext>
            </a:extLst>
          </p:cNvPr>
          <p:cNvSpPr>
            <a:spLocks noChangeAspect="1" noChangeArrowheads="1"/>
          </p:cNvSpPr>
          <p:nvPr/>
        </p:nvSpPr>
        <p:spPr bwMode="auto">
          <a:xfrm>
            <a:off x="176213"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lgn="r">
              <a:spcBef>
                <a:spcPct val="0"/>
              </a:spcBef>
              <a:buFontTx/>
              <a:buNone/>
            </a:pPr>
            <a:endParaRPr lang="en-US" altLang="en-US" sz="4000">
              <a:solidFill>
                <a:schemeClr val="bg1"/>
              </a:solidFill>
            </a:endParaRPr>
          </a:p>
        </p:txBody>
      </p:sp>
      <p:sp>
        <p:nvSpPr>
          <p:cNvPr id="17412" name="AutoShape 4" descr="diagram of the eye">
            <a:extLst>
              <a:ext uri="{FF2B5EF4-FFF2-40B4-BE49-F238E27FC236}">
                <a16:creationId xmlns:a16="http://schemas.microsoft.com/office/drawing/2014/main" id="{D762BDFE-66BD-8C71-7CCC-E4FCF9376684}"/>
              </a:ext>
            </a:extLst>
          </p:cNvPr>
          <p:cNvSpPr>
            <a:spLocks noChangeAspect="1" noChangeArrowheads="1"/>
          </p:cNvSpPr>
          <p:nvPr/>
        </p:nvSpPr>
        <p:spPr bwMode="auto">
          <a:xfrm>
            <a:off x="176213"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lgn="r">
              <a:spcBef>
                <a:spcPct val="0"/>
              </a:spcBef>
              <a:buFontTx/>
              <a:buNone/>
            </a:pPr>
            <a:endParaRPr lang="en-US" altLang="en-US" sz="4000">
              <a:solidFill>
                <a:schemeClr val="bg1"/>
              </a:solidFill>
            </a:endParaRPr>
          </a:p>
        </p:txBody>
      </p:sp>
      <p:pic>
        <p:nvPicPr>
          <p:cNvPr id="17413" name="Picture 3">
            <a:extLst>
              <a:ext uri="{FF2B5EF4-FFF2-40B4-BE49-F238E27FC236}">
                <a16:creationId xmlns:a16="http://schemas.microsoft.com/office/drawing/2014/main" id="{F9532F8B-F6E1-E1DF-9E6E-72A1FBCE0E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885825"/>
            <a:ext cx="85725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28D8E9A4-D02D-A74A-1A58-677D414EE5FA}"/>
              </a:ext>
            </a:extLst>
          </p:cNvPr>
          <p:cNvSpPr txBox="1">
            <a:spLocks noChangeArrowheads="1"/>
          </p:cNvSpPr>
          <p:nvPr/>
        </p:nvSpPr>
        <p:spPr bwMode="auto">
          <a:xfrm>
            <a:off x="1706563" y="5781675"/>
            <a:ext cx="5730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lgn="ctr">
              <a:spcBef>
                <a:spcPct val="0"/>
              </a:spcBef>
              <a:buFontTx/>
              <a:buNone/>
            </a:pPr>
            <a:r>
              <a:rPr lang="en-US" altLang="en-US" sz="2000">
                <a:solidFill>
                  <a:srgbClr val="7030A0"/>
                </a:solidFill>
              </a:rPr>
              <a:t>Distribution of rods and cones in the retina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descr="Dashed vertical">
            <a:extLst>
              <a:ext uri="{FF2B5EF4-FFF2-40B4-BE49-F238E27FC236}">
                <a16:creationId xmlns:a16="http://schemas.microsoft.com/office/drawing/2014/main" id="{1BE52A58-F746-B4BD-607F-5277629E37E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Image Formation in the Eye</a:t>
            </a:r>
          </a:p>
        </p:txBody>
      </p:sp>
      <p:sp>
        <p:nvSpPr>
          <p:cNvPr id="2" name="Content Placeholder 1">
            <a:extLst>
              <a:ext uri="{FF2B5EF4-FFF2-40B4-BE49-F238E27FC236}">
                <a16:creationId xmlns:a16="http://schemas.microsoft.com/office/drawing/2014/main" id="{DE9E26A4-DA14-C217-EFDE-63F8C3BB9FBB}"/>
              </a:ext>
            </a:extLst>
          </p:cNvPr>
          <p:cNvSpPr>
            <a:spLocks noGrp="1"/>
          </p:cNvSpPr>
          <p:nvPr>
            <p:ph idx="1"/>
          </p:nvPr>
        </p:nvSpPr>
        <p:spPr/>
        <p:txBody>
          <a:bodyPr/>
          <a:lstStyle/>
          <a:p>
            <a:endParaRPr lang="en-US"/>
          </a:p>
        </p:txBody>
      </p:sp>
      <p:pic>
        <p:nvPicPr>
          <p:cNvPr id="19459" name="Picture 5">
            <a:extLst>
              <a:ext uri="{FF2B5EF4-FFF2-40B4-BE49-F238E27FC236}">
                <a16:creationId xmlns:a16="http://schemas.microsoft.com/office/drawing/2014/main" id="{89C12DBF-7E59-F26B-6978-8204EE9D3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912813"/>
            <a:ext cx="5467350"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Box 7">
            <a:extLst>
              <a:ext uri="{FF2B5EF4-FFF2-40B4-BE49-F238E27FC236}">
                <a16:creationId xmlns:a16="http://schemas.microsoft.com/office/drawing/2014/main" id="{43580998-4F3E-D6FA-9CA2-3CBF295965C4}"/>
              </a:ext>
            </a:extLst>
          </p:cNvPr>
          <p:cNvSpPr txBox="1">
            <a:spLocks noChangeArrowheads="1"/>
          </p:cNvSpPr>
          <p:nvPr/>
        </p:nvSpPr>
        <p:spPr bwMode="auto">
          <a:xfrm>
            <a:off x="5592763" y="5713413"/>
            <a:ext cx="3779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solidFill>
                  <a:srgbClr val="7030A0"/>
                </a:solidFill>
              </a:rPr>
              <a:t>The eye-camera analogy</a:t>
            </a:r>
          </a:p>
        </p:txBody>
      </p:sp>
      <p:sp>
        <p:nvSpPr>
          <p:cNvPr id="19461" name="TextBox 8">
            <a:extLst>
              <a:ext uri="{FF2B5EF4-FFF2-40B4-BE49-F238E27FC236}">
                <a16:creationId xmlns:a16="http://schemas.microsoft.com/office/drawing/2014/main" id="{572D7B1F-65C4-4842-DDD6-85A4431757CF}"/>
              </a:ext>
            </a:extLst>
          </p:cNvPr>
          <p:cNvSpPr txBox="1">
            <a:spLocks noChangeArrowheads="1"/>
          </p:cNvSpPr>
          <p:nvPr/>
        </p:nvSpPr>
        <p:spPr bwMode="auto">
          <a:xfrm>
            <a:off x="201613" y="4729163"/>
            <a:ext cx="3779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solidFill>
                  <a:srgbClr val="00B0F0"/>
                </a:solidFill>
              </a:rPr>
              <a:t>Camera</a:t>
            </a:r>
          </a:p>
        </p:txBody>
      </p:sp>
      <p:sp>
        <p:nvSpPr>
          <p:cNvPr id="19462" name="TextBox 10">
            <a:extLst>
              <a:ext uri="{FF2B5EF4-FFF2-40B4-BE49-F238E27FC236}">
                <a16:creationId xmlns:a16="http://schemas.microsoft.com/office/drawing/2014/main" id="{AA3E1F9B-8F19-690B-45DB-0CBB5FA2AFBC}"/>
              </a:ext>
            </a:extLst>
          </p:cNvPr>
          <p:cNvSpPr txBox="1">
            <a:spLocks noChangeArrowheads="1"/>
          </p:cNvSpPr>
          <p:nvPr/>
        </p:nvSpPr>
        <p:spPr bwMode="auto">
          <a:xfrm>
            <a:off x="201613" y="1436688"/>
            <a:ext cx="3779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solidFill>
                  <a:srgbClr val="00B0F0"/>
                </a:solidFill>
              </a:rPr>
              <a:t>Eye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AC3E8A2D-C147-7698-26DE-5F9061EDC614}"/>
              </a:ext>
            </a:extLst>
          </p:cNvPr>
          <p:cNvPicPr>
            <a:picLocks noChangeAspect="1" noChangeArrowheads="1"/>
          </p:cNvPicPr>
          <p:nvPr/>
        </p:nvPicPr>
        <p:blipFill>
          <a:blip r:embed="rId3"/>
          <a:srcRect/>
          <a:stretch>
            <a:fillRect/>
          </a:stretch>
        </p:blipFill>
        <p:spPr bwMode="auto">
          <a:xfrm>
            <a:off x="4353256" y="876300"/>
            <a:ext cx="4727575" cy="5276850"/>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w="9525">
            <a:noFill/>
            <a:miter lim="800000"/>
            <a:headEnd/>
            <a:tailEnd/>
          </a:ln>
        </p:spPr>
      </p:pic>
      <p:sp>
        <p:nvSpPr>
          <p:cNvPr id="21507" name="Rectangle 12" descr="Dashed vertical">
            <a:extLst>
              <a:ext uri="{FF2B5EF4-FFF2-40B4-BE49-F238E27FC236}">
                <a16:creationId xmlns:a16="http://schemas.microsoft.com/office/drawing/2014/main" id="{BA42D811-0F19-43DC-6165-540EFC8F2729}"/>
              </a:ext>
            </a:extLst>
          </p:cNvPr>
          <p:cNvSpPr>
            <a:spLocks noGrp="1" noChangeArrowheads="1"/>
          </p:cNvSpPr>
          <p:nvPr>
            <p:ph type="title"/>
          </p:nvPr>
        </p:nvSpPr>
        <p:spPr/>
        <p:txBody>
          <a:bodyPr/>
          <a:lstStyle/>
          <a:p>
            <a:pPr eaLnBrk="1" hangingPunct="1"/>
            <a:r>
              <a:rPr lang="en-IE" altLang="en-US">
                <a:ea typeface="ＭＳ Ｐゴシック" panose="020B0600070205080204" pitchFamily="34" charset="-128"/>
              </a:rPr>
              <a:t>Brightness Adaptation</a:t>
            </a:r>
            <a:endParaRPr lang="en-US" altLang="en-US">
              <a:ea typeface="ＭＳ Ｐゴシック" panose="020B0600070205080204" pitchFamily="34" charset="-128"/>
            </a:endParaRPr>
          </a:p>
        </p:txBody>
      </p:sp>
      <p:sp>
        <p:nvSpPr>
          <p:cNvPr id="21508" name="Rectangle 13">
            <a:extLst>
              <a:ext uri="{FF2B5EF4-FFF2-40B4-BE49-F238E27FC236}">
                <a16:creationId xmlns:a16="http://schemas.microsoft.com/office/drawing/2014/main" id="{B3B9757E-D769-13E7-193E-1AC154C84B92}"/>
              </a:ext>
            </a:extLst>
          </p:cNvPr>
          <p:cNvSpPr>
            <a:spLocks noGrp="1" noChangeArrowheads="1"/>
          </p:cNvSpPr>
          <p:nvPr>
            <p:ph idx="1"/>
          </p:nvPr>
        </p:nvSpPr>
        <p:spPr>
          <a:xfrm>
            <a:off x="23813" y="731838"/>
            <a:ext cx="4727575" cy="5434013"/>
          </a:xfrm>
        </p:spPr>
        <p:txBody>
          <a:bodyPr/>
          <a:lstStyle/>
          <a:p>
            <a:pPr eaLnBrk="1" hangingPunct="1">
              <a:spcBef>
                <a:spcPts val="600"/>
              </a:spcBef>
              <a:buFont typeface="Wingdings" panose="05000000000000000000" pitchFamily="2" charset="2"/>
              <a:buChar char="Ø"/>
            </a:pPr>
            <a:r>
              <a:rPr lang="en-US" altLang="en-US" sz="2400" dirty="0">
                <a:solidFill>
                  <a:srgbClr val="595959"/>
                </a:solidFill>
                <a:ea typeface="ＭＳ Ｐゴシック" panose="020B0600070205080204" pitchFamily="34" charset="-128"/>
              </a:rPr>
              <a:t>Dynamic range of human visual system: 10</a:t>
            </a:r>
            <a:r>
              <a:rPr lang="en-US" altLang="en-US" sz="2400" baseline="30000" dirty="0">
                <a:solidFill>
                  <a:srgbClr val="595959"/>
                </a:solidFill>
                <a:ea typeface="ＭＳ Ｐゴシック" panose="020B0600070205080204" pitchFamily="34" charset="-128"/>
              </a:rPr>
              <a:t>-6</a:t>
            </a:r>
            <a:r>
              <a:rPr lang="en-US" altLang="en-US" sz="2400" dirty="0">
                <a:solidFill>
                  <a:srgbClr val="595959"/>
                </a:solidFill>
                <a:ea typeface="ＭＳ Ｐゴシック" panose="020B0600070205080204" pitchFamily="34" charset="-128"/>
              </a:rPr>
              <a:t> ~ 10</a:t>
            </a:r>
            <a:r>
              <a:rPr lang="en-US" altLang="en-US" sz="2400" baseline="30000" dirty="0">
                <a:solidFill>
                  <a:srgbClr val="595959"/>
                </a:solidFill>
                <a:ea typeface="ＭＳ Ｐゴシック" panose="020B0600070205080204" pitchFamily="34" charset="-128"/>
              </a:rPr>
              <a:t>4</a:t>
            </a:r>
            <a:r>
              <a:rPr lang="en-US" altLang="en-US" sz="2400" dirty="0">
                <a:solidFill>
                  <a:srgbClr val="595959"/>
                </a:solidFill>
                <a:ea typeface="ＭＳ Ｐゴシック" panose="020B0600070205080204" pitchFamily="34" charset="-128"/>
              </a:rPr>
              <a:t>, the system cannot accomplish this range simultaneously</a:t>
            </a:r>
          </a:p>
          <a:p>
            <a:pPr eaLnBrk="1" hangingPunct="1">
              <a:spcBef>
                <a:spcPts val="600"/>
              </a:spcBef>
              <a:buFont typeface="Wingdings" panose="05000000000000000000" pitchFamily="2" charset="2"/>
              <a:buChar char="Ø"/>
            </a:pPr>
            <a:r>
              <a:rPr lang="en-US" altLang="en-US" sz="2400" dirty="0">
                <a:solidFill>
                  <a:srgbClr val="595959"/>
                </a:solidFill>
                <a:ea typeface="ＭＳ Ｐゴシック" panose="020B0600070205080204" pitchFamily="34" charset="-128"/>
              </a:rPr>
              <a:t>The current sensitivity level: the brightness adaptation level</a:t>
            </a:r>
          </a:p>
          <a:p>
            <a:pPr eaLnBrk="1" hangingPunct="1">
              <a:spcBef>
                <a:spcPts val="600"/>
              </a:spcBef>
              <a:buFont typeface="Wingdings" panose="05000000000000000000" pitchFamily="2" charset="2"/>
              <a:buChar char="Ø"/>
            </a:pPr>
            <a:r>
              <a:rPr lang="en-US" altLang="en-US" sz="2400" dirty="0">
                <a:solidFill>
                  <a:srgbClr val="00B0F0"/>
                </a:solidFill>
                <a:ea typeface="ＭＳ Ｐゴシック" panose="020B0600070205080204" pitchFamily="34" charset="-128"/>
              </a:rPr>
              <a:t>Scotopic vision</a:t>
            </a:r>
            <a:r>
              <a:rPr lang="en-US" altLang="en-US" sz="2400" dirty="0">
                <a:solidFill>
                  <a:srgbClr val="595959"/>
                </a:solidFill>
                <a:ea typeface="ＭＳ Ｐゴシック" panose="020B0600070205080204" pitchFamily="34" charset="-128"/>
              </a:rPr>
              <a:t>: the vision of the eye under low-light conditions; </a:t>
            </a:r>
            <a:r>
              <a:rPr lang="en-US" altLang="en-US" sz="2400" dirty="0">
                <a:solidFill>
                  <a:srgbClr val="00B0F0"/>
                </a:solidFill>
                <a:ea typeface="ＭＳ Ｐゴシック" panose="020B0600070205080204" pitchFamily="34" charset="-128"/>
              </a:rPr>
              <a:t>Photopic vision</a:t>
            </a:r>
            <a:r>
              <a:rPr lang="en-US" altLang="en-US" sz="2400" dirty="0">
                <a:solidFill>
                  <a:srgbClr val="595959"/>
                </a:solidFill>
                <a:ea typeface="ＭＳ Ｐゴシック" panose="020B0600070205080204" pitchFamily="34" charset="-128"/>
              </a:rPr>
              <a:t>: the vision of the eye under well-lit conditions</a:t>
            </a:r>
          </a:p>
          <a:p>
            <a:pPr eaLnBrk="1" hangingPunct="1">
              <a:spcBef>
                <a:spcPts val="600"/>
              </a:spcBef>
              <a:buFont typeface="Wingdings" panose="05000000000000000000" pitchFamily="2" charset="2"/>
              <a:buChar char="Ø"/>
            </a:pPr>
            <a:r>
              <a:rPr lang="en-US" altLang="en-US" sz="2400" dirty="0">
                <a:solidFill>
                  <a:srgbClr val="00B0F0"/>
                </a:solidFill>
                <a:ea typeface="ＭＳ Ｐゴシック" panose="020B0600070205080204" pitchFamily="34" charset="-128"/>
              </a:rPr>
              <a:t>Glare</a:t>
            </a:r>
            <a:r>
              <a:rPr lang="en-US" altLang="en-US" sz="2400" dirty="0">
                <a:solidFill>
                  <a:srgbClr val="595959"/>
                </a:solidFill>
                <a:ea typeface="ＭＳ Ｐゴシック" panose="020B0600070205080204" pitchFamily="34" charset="-128"/>
              </a:rPr>
              <a:t>: difficulty of seeing in the presence of bright light</a:t>
            </a:r>
            <a:endParaRPr lang="en-IE" altLang="en-US" sz="2400" dirty="0">
              <a:solidFill>
                <a:srgbClr val="595959"/>
              </a:solidFill>
              <a:ea typeface="ＭＳ Ｐゴシック" panose="020B0600070205080204" pitchFamily="34" charset="-128"/>
            </a:endParaRPr>
          </a:p>
        </p:txBody>
      </p:sp>
      <p:sp>
        <p:nvSpPr>
          <p:cNvPr id="21509" name="TextBox 6">
            <a:extLst>
              <a:ext uri="{FF2B5EF4-FFF2-40B4-BE49-F238E27FC236}">
                <a16:creationId xmlns:a16="http://schemas.microsoft.com/office/drawing/2014/main" id="{BDB7ABD8-DC38-CD92-DBDB-EB3C1FD1AEB0}"/>
              </a:ext>
            </a:extLst>
          </p:cNvPr>
          <p:cNvSpPr txBox="1">
            <a:spLocks noChangeArrowheads="1"/>
          </p:cNvSpPr>
          <p:nvPr/>
        </p:nvSpPr>
        <p:spPr bwMode="auto">
          <a:xfrm>
            <a:off x="3929063" y="6172200"/>
            <a:ext cx="50863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lgn="ctr">
              <a:spcBef>
                <a:spcPct val="0"/>
              </a:spcBef>
              <a:buFontTx/>
              <a:buNone/>
            </a:pPr>
            <a:r>
              <a:rPr lang="en-US" altLang="en-US" sz="2000">
                <a:solidFill>
                  <a:srgbClr val="7030A0"/>
                </a:solidFill>
              </a:rPr>
              <a:t>Range of subjective brightness sensations showing a particular adaptation level, B</a:t>
            </a:r>
            <a:r>
              <a:rPr lang="en-US" altLang="en-US" sz="2000" baseline="-25000">
                <a:solidFill>
                  <a:srgbClr val="7030A0"/>
                </a:solidFill>
              </a:rPr>
              <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2" descr="Dashed vertical">
            <a:extLst>
              <a:ext uri="{FF2B5EF4-FFF2-40B4-BE49-F238E27FC236}">
                <a16:creationId xmlns:a16="http://schemas.microsoft.com/office/drawing/2014/main" id="{03238994-230B-DF38-15BF-4E7DD9F1C285}"/>
              </a:ext>
            </a:extLst>
          </p:cNvPr>
          <p:cNvSpPr>
            <a:spLocks noGrp="1" noChangeArrowheads="1"/>
          </p:cNvSpPr>
          <p:nvPr>
            <p:ph type="title"/>
          </p:nvPr>
        </p:nvSpPr>
        <p:spPr/>
        <p:txBody>
          <a:bodyPr/>
          <a:lstStyle/>
          <a:p>
            <a:pPr eaLnBrk="1" hangingPunct="1"/>
            <a:r>
              <a:rPr lang="en-IE" altLang="en-US">
                <a:ea typeface="ＭＳ Ｐゴシック" panose="020B0600070205080204" pitchFamily="34" charset="-128"/>
              </a:rPr>
              <a:t>Brightness Discrimination</a:t>
            </a:r>
            <a:endParaRPr lang="en-US" altLang="en-US">
              <a:ea typeface="ＭＳ Ｐゴシック" panose="020B0600070205080204" pitchFamily="34" charset="-128"/>
            </a:endParaRPr>
          </a:p>
        </p:txBody>
      </p:sp>
      <p:sp>
        <p:nvSpPr>
          <p:cNvPr id="2" name="Content Placeholder 1">
            <a:extLst>
              <a:ext uri="{FF2B5EF4-FFF2-40B4-BE49-F238E27FC236}">
                <a16:creationId xmlns:a16="http://schemas.microsoft.com/office/drawing/2014/main" id="{E9A9A0C1-D6A2-0A17-61F8-7DF8C1F7996A}"/>
              </a:ext>
            </a:extLst>
          </p:cNvPr>
          <p:cNvSpPr>
            <a:spLocks noGrp="1"/>
          </p:cNvSpPr>
          <p:nvPr>
            <p:ph idx="1"/>
          </p:nvPr>
        </p:nvSpPr>
        <p:spPr/>
        <p:txBody>
          <a:bodyPr/>
          <a:lstStyle/>
          <a:p>
            <a:endParaRPr lang="en-US"/>
          </a:p>
        </p:txBody>
      </p:sp>
      <p:sp>
        <p:nvSpPr>
          <p:cNvPr id="5" name="Rectangle 13">
            <a:extLst>
              <a:ext uri="{FF2B5EF4-FFF2-40B4-BE49-F238E27FC236}">
                <a16:creationId xmlns:a16="http://schemas.microsoft.com/office/drawing/2014/main" id="{60C56BBF-B873-923A-29CE-BCA7B2F66946}"/>
              </a:ext>
            </a:extLst>
          </p:cNvPr>
          <p:cNvSpPr txBox="1">
            <a:spLocks noChangeArrowheads="1"/>
          </p:cNvSpPr>
          <p:nvPr/>
        </p:nvSpPr>
        <p:spPr bwMode="auto">
          <a:xfrm>
            <a:off x="0" y="939800"/>
            <a:ext cx="4670425" cy="3422650"/>
          </a:xfrm>
          <a:prstGeom prst="rect">
            <a:avLst/>
          </a:prstGeom>
          <a:noFill/>
          <a:ln w="9525">
            <a:noFill/>
            <a:miter lim="800000"/>
            <a:headEnd/>
            <a:tailEnd/>
          </a:ln>
        </p:spPr>
        <p:txBody>
          <a:bodyPr/>
          <a:lstStyle/>
          <a:p>
            <a:pPr eaLnBrk="1" hangingPunct="1">
              <a:spcBef>
                <a:spcPts val="1200"/>
              </a:spcBef>
              <a:defRPr/>
            </a:pPr>
            <a:r>
              <a:rPr lang="en-US" sz="2800" kern="0" dirty="0">
                <a:solidFill>
                  <a:schemeClr val="tx1">
                    <a:lumMod val="65000"/>
                    <a:lumOff val="35000"/>
                  </a:schemeClr>
                </a:solidFill>
                <a:latin typeface="+mn-lt"/>
                <a:cs typeface="ＭＳ Ｐゴシック" pitchFamily="-107" charset="-128"/>
              </a:rPr>
              <a:t>Weber ratio: </a:t>
            </a:r>
            <a:r>
              <a:rPr lang="en-US" sz="2800" kern="0" dirty="0">
                <a:solidFill>
                  <a:srgbClr val="00B0F0"/>
                </a:solidFill>
                <a:latin typeface="+mn-lt"/>
                <a:cs typeface="ＭＳ Ｐゴシック" pitchFamily="-107" charset="-128"/>
              </a:rPr>
              <a:t>∆</a:t>
            </a:r>
            <a:r>
              <a:rPr lang="en-US" sz="2800" kern="0" dirty="0" err="1">
                <a:solidFill>
                  <a:srgbClr val="00B0F0"/>
                </a:solidFill>
                <a:latin typeface="+mn-lt"/>
                <a:cs typeface="ＭＳ Ｐゴシック" pitchFamily="-107" charset="-128"/>
              </a:rPr>
              <a:t>I</a:t>
            </a:r>
            <a:r>
              <a:rPr lang="en-US" sz="2800" kern="0" baseline="-25000" dirty="0" err="1">
                <a:solidFill>
                  <a:srgbClr val="00B0F0"/>
                </a:solidFill>
                <a:latin typeface="+mn-lt"/>
                <a:cs typeface="ＭＳ Ｐゴシック" pitchFamily="-107" charset="-128"/>
              </a:rPr>
              <a:t>c</a:t>
            </a:r>
            <a:r>
              <a:rPr lang="en-US" sz="2800" kern="0" dirty="0">
                <a:solidFill>
                  <a:srgbClr val="00B0F0"/>
                </a:solidFill>
                <a:latin typeface="+mn-lt"/>
                <a:cs typeface="ＭＳ Ｐゴシック" pitchFamily="-107" charset="-128"/>
              </a:rPr>
              <a:t>/I</a:t>
            </a:r>
            <a:endParaRPr lang="en-US" sz="2400" kern="0" dirty="0">
              <a:solidFill>
                <a:srgbClr val="00B0F0"/>
              </a:solidFill>
              <a:latin typeface="+mn-lt"/>
              <a:cs typeface="ＭＳ Ｐゴシック" pitchFamily="-107" charset="-128"/>
            </a:endParaRPr>
          </a:p>
          <a:p>
            <a:pPr marL="741363" indent="-276225" eaLnBrk="1" hangingPunct="1">
              <a:spcBef>
                <a:spcPts val="1200"/>
              </a:spcBef>
              <a:defRPr/>
            </a:pPr>
            <a:r>
              <a:rPr lang="en-US" sz="2400" kern="0" dirty="0">
                <a:solidFill>
                  <a:srgbClr val="00B0F0"/>
                </a:solidFill>
                <a:latin typeface="+mn-lt"/>
                <a:cs typeface="ＭＳ Ｐゴシック" pitchFamily="-107" charset="-128"/>
              </a:rPr>
              <a:t>I</a:t>
            </a:r>
            <a:r>
              <a:rPr lang="en-US" sz="2400" kern="0" dirty="0">
                <a:solidFill>
                  <a:schemeClr val="tx1">
                    <a:lumMod val="65000"/>
                    <a:lumOff val="35000"/>
                  </a:schemeClr>
                </a:solidFill>
                <a:latin typeface="+mn-lt"/>
                <a:cs typeface="ＭＳ Ｐゴシック" pitchFamily="-107" charset="-128"/>
              </a:rPr>
              <a:t>: the background illumination</a:t>
            </a:r>
          </a:p>
          <a:p>
            <a:pPr marL="741363" indent="-276225" eaLnBrk="1" hangingPunct="1">
              <a:spcBef>
                <a:spcPts val="1200"/>
              </a:spcBef>
              <a:defRPr/>
            </a:pPr>
            <a:r>
              <a:rPr lang="en-US" sz="2400" kern="0" dirty="0">
                <a:solidFill>
                  <a:srgbClr val="00B0F0"/>
                </a:solidFill>
                <a:latin typeface="+mn-lt"/>
                <a:cs typeface="ＭＳ Ｐゴシック" pitchFamily="-107" charset="-128"/>
              </a:rPr>
              <a:t>∆</a:t>
            </a:r>
            <a:r>
              <a:rPr lang="en-US" sz="2400" kern="0" dirty="0" err="1">
                <a:solidFill>
                  <a:srgbClr val="00B0F0"/>
                </a:solidFill>
                <a:latin typeface="+mn-lt"/>
                <a:cs typeface="ＭＳ Ｐゴシック" pitchFamily="-107" charset="-128"/>
              </a:rPr>
              <a:t>I</a:t>
            </a:r>
            <a:r>
              <a:rPr lang="en-US" sz="2400" kern="0" baseline="-25000" dirty="0" err="1">
                <a:solidFill>
                  <a:srgbClr val="00B0F0"/>
                </a:solidFill>
                <a:latin typeface="+mn-lt"/>
                <a:cs typeface="ＭＳ Ｐゴシック" pitchFamily="-107" charset="-128"/>
              </a:rPr>
              <a:t>c</a:t>
            </a:r>
            <a:r>
              <a:rPr lang="en-US" sz="2400" kern="0" dirty="0">
                <a:solidFill>
                  <a:schemeClr val="tx1">
                    <a:lumMod val="65000"/>
                    <a:lumOff val="35000"/>
                  </a:schemeClr>
                </a:solidFill>
                <a:latin typeface="+mn-lt"/>
                <a:cs typeface="ＭＳ Ｐゴシック" pitchFamily="-107" charset="-128"/>
              </a:rPr>
              <a:t>: the increment of illumination</a:t>
            </a:r>
            <a:endParaRPr lang="en-US" sz="2800" kern="0" dirty="0">
              <a:solidFill>
                <a:schemeClr val="tx1">
                  <a:lumMod val="65000"/>
                  <a:lumOff val="35000"/>
                </a:schemeClr>
              </a:solidFill>
              <a:latin typeface="+mn-lt"/>
              <a:cs typeface="ＭＳ Ｐゴシック" pitchFamily="-107" charset="-128"/>
            </a:endParaRPr>
          </a:p>
          <a:p>
            <a:pPr marL="342900" indent="-342900" eaLnBrk="1" hangingPunct="1">
              <a:spcBef>
                <a:spcPts val="1200"/>
              </a:spcBef>
              <a:buFont typeface="Wingdings" panose="05000000000000000000" pitchFamily="2" charset="2"/>
              <a:buChar char="Ø"/>
              <a:defRPr/>
            </a:pPr>
            <a:r>
              <a:rPr lang="en-US" sz="2400" kern="0" dirty="0">
                <a:solidFill>
                  <a:schemeClr val="tx1">
                    <a:lumMod val="65000"/>
                    <a:lumOff val="35000"/>
                  </a:schemeClr>
                </a:solidFill>
                <a:latin typeface="+mn-lt"/>
                <a:cs typeface="ＭＳ Ｐゴシック" pitchFamily="-107" charset="-128"/>
              </a:rPr>
              <a:t>Small Weber ratio indicates good discrimination</a:t>
            </a:r>
          </a:p>
          <a:p>
            <a:pPr marL="342900" indent="-342900" eaLnBrk="1" hangingPunct="1">
              <a:spcBef>
                <a:spcPts val="1200"/>
              </a:spcBef>
              <a:buFont typeface="Wingdings" panose="05000000000000000000" pitchFamily="2" charset="2"/>
              <a:buChar char="Ø"/>
              <a:defRPr/>
            </a:pPr>
            <a:r>
              <a:rPr lang="en-US" sz="2400" kern="0" dirty="0">
                <a:solidFill>
                  <a:schemeClr val="tx1">
                    <a:lumMod val="65000"/>
                    <a:lumOff val="35000"/>
                  </a:schemeClr>
                </a:solidFill>
                <a:latin typeface="+mn-lt"/>
                <a:cs typeface="ＭＳ Ｐゴシック" pitchFamily="-107" charset="-128"/>
              </a:rPr>
              <a:t>Larger Weber ratio indicates poor discrimination</a:t>
            </a:r>
            <a:endParaRPr lang="en-US" sz="2800" kern="0" dirty="0">
              <a:solidFill>
                <a:schemeClr val="tx1">
                  <a:lumMod val="65000"/>
                  <a:lumOff val="35000"/>
                </a:schemeClr>
              </a:solidFill>
              <a:latin typeface="+mn-lt"/>
              <a:cs typeface="ＭＳ Ｐゴシック" pitchFamily="-107" charset="-128"/>
            </a:endParaRPr>
          </a:p>
        </p:txBody>
      </p:sp>
      <p:pic>
        <p:nvPicPr>
          <p:cNvPr id="23556" name="Picture 5">
            <a:extLst>
              <a:ext uri="{FF2B5EF4-FFF2-40B4-BE49-F238E27FC236}">
                <a16:creationId xmlns:a16="http://schemas.microsoft.com/office/drawing/2014/main" id="{44E49581-F0F7-EEF0-260C-5DD6703CF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725" y="1384300"/>
            <a:ext cx="4225925"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13">
            <a:extLst>
              <a:ext uri="{FF2B5EF4-FFF2-40B4-BE49-F238E27FC236}">
                <a16:creationId xmlns:a16="http://schemas.microsoft.com/office/drawing/2014/main" id="{B3DD35E7-11D4-7697-28ED-CC36F05D96AD}"/>
              </a:ext>
            </a:extLst>
          </p:cNvPr>
          <p:cNvSpPr txBox="1">
            <a:spLocks noChangeArrowheads="1"/>
          </p:cNvSpPr>
          <p:nvPr/>
        </p:nvSpPr>
        <p:spPr bwMode="auto">
          <a:xfrm>
            <a:off x="0" y="4721225"/>
            <a:ext cx="9124950" cy="1190625"/>
          </a:xfrm>
          <a:prstGeom prst="rect">
            <a:avLst/>
          </a:prstGeom>
          <a:noFill/>
          <a:ln>
            <a:noFill/>
          </a:ln>
        </p:spPr>
        <p:txBody>
          <a:bodyPr/>
          <a:lstStyle>
            <a:lvl1pPr marL="400050" indent="-400050">
              <a:defRPr sz="4000">
                <a:solidFill>
                  <a:schemeClr val="bg1"/>
                </a:solidFill>
                <a:latin typeface="Arial" panose="020B0604020202020204" pitchFamily="34" charset="0"/>
                <a:ea typeface="ＭＳ Ｐゴシック" panose="020B0600070205080204" pitchFamily="34" charset="-128"/>
              </a:defRPr>
            </a:lvl1pPr>
            <a:lvl2pPr marL="800100" indent="-342900">
              <a:defRPr sz="4000">
                <a:solidFill>
                  <a:schemeClr val="bg1"/>
                </a:solidFill>
                <a:latin typeface="Arial" panose="020B0604020202020204" pitchFamily="34" charset="0"/>
                <a:ea typeface="ＭＳ Ｐゴシック" panose="020B0600070205080204" pitchFamily="34" charset="-128"/>
              </a:defRPr>
            </a:lvl2pPr>
            <a:lvl3pPr marL="1143000" indent="-228600">
              <a:defRPr sz="4000">
                <a:solidFill>
                  <a:schemeClr val="bg1"/>
                </a:solidFill>
                <a:latin typeface="Arial" panose="020B0604020202020204" pitchFamily="34" charset="0"/>
                <a:ea typeface="ＭＳ Ｐゴシック" panose="020B0600070205080204" pitchFamily="34" charset="-128"/>
              </a:defRPr>
            </a:lvl3pPr>
            <a:lvl4pPr marL="1600200" indent="-228600">
              <a:defRPr sz="4000">
                <a:solidFill>
                  <a:schemeClr val="bg1"/>
                </a:solidFill>
                <a:latin typeface="Arial" panose="020B0604020202020204" pitchFamily="34" charset="0"/>
                <a:ea typeface="ＭＳ Ｐゴシック" panose="020B0600070205080204" pitchFamily="34" charset="-128"/>
              </a:defRPr>
            </a:lvl4pPr>
            <a:lvl5pPr marL="2057400" indent="-228600">
              <a:defRPr sz="40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0">
                <a:solidFill>
                  <a:schemeClr val="bg1"/>
                </a:solidFill>
                <a:latin typeface="Arial" panose="020B0604020202020204" pitchFamily="34" charset="0"/>
                <a:ea typeface="ＭＳ Ｐゴシック" panose="020B0600070205080204" pitchFamily="34" charset="-128"/>
              </a:defRPr>
            </a:lvl9pPr>
          </a:lstStyle>
          <a:p>
            <a:pPr marL="342900" indent="-342900">
              <a:buFont typeface="Wingdings" panose="05000000000000000000" pitchFamily="2" charset="2"/>
              <a:buChar char="Ø"/>
              <a:defRPr/>
            </a:pPr>
            <a:r>
              <a:rPr lang="en-US" altLang="en-US" sz="2400" dirty="0">
                <a:solidFill>
                  <a:srgbClr val="00B0F0"/>
                </a:solidFill>
              </a:rPr>
              <a:t>Brightness discrimination</a:t>
            </a:r>
            <a:r>
              <a:rPr lang="en-US" altLang="en-US" sz="2400" dirty="0">
                <a:solidFill>
                  <a:schemeClr val="tx1">
                    <a:lumMod val="65000"/>
                    <a:lumOff val="35000"/>
                  </a:schemeClr>
                </a:solidFill>
              </a:rPr>
              <a:t>: poor at low levels of illumination  (large Weber ratio); significantly improved (small Weber ratio) as background illumination increases.</a:t>
            </a:r>
            <a:endParaRPr lang="en-US" altLang="en-US" sz="2800" dirty="0">
              <a:solidFill>
                <a:schemeClr val="tx1">
                  <a:lumMod val="65000"/>
                  <a:lumOff val="35000"/>
                </a:schemeClr>
              </a:solidFill>
            </a:endParaRPr>
          </a:p>
        </p:txBody>
      </p:sp>
      <p:sp>
        <p:nvSpPr>
          <p:cNvPr id="23558" name="TextBox 2">
            <a:extLst>
              <a:ext uri="{FF2B5EF4-FFF2-40B4-BE49-F238E27FC236}">
                <a16:creationId xmlns:a16="http://schemas.microsoft.com/office/drawing/2014/main" id="{22D2BEB1-999C-2E5B-7855-9B63066B1C86}"/>
              </a:ext>
            </a:extLst>
          </p:cNvPr>
          <p:cNvSpPr txBox="1">
            <a:spLocks noChangeArrowheads="1"/>
          </p:cNvSpPr>
          <p:nvPr/>
        </p:nvSpPr>
        <p:spPr bwMode="auto">
          <a:xfrm>
            <a:off x="5276850" y="790575"/>
            <a:ext cx="3876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rgbClr val="595959"/>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rgbClr val="595959"/>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rgbClr val="595959"/>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rgbClr val="595959"/>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595959"/>
                </a:solidFill>
                <a:latin typeface="Arial" panose="020B0604020202020204" pitchFamily="34" charset="0"/>
                <a:ea typeface="ＭＳ Ｐゴシック" panose="020B0600070205080204" pitchFamily="34" charset="-128"/>
              </a:defRPr>
            </a:lvl9pPr>
          </a:lstStyle>
          <a:p>
            <a:pPr algn="ctr">
              <a:spcBef>
                <a:spcPct val="0"/>
              </a:spcBef>
              <a:buFontTx/>
              <a:buNone/>
            </a:pPr>
            <a:r>
              <a:rPr lang="en-US" altLang="en-US" sz="2000" dirty="0">
                <a:solidFill>
                  <a:srgbClr val="7030A0"/>
                </a:solidFill>
              </a:rPr>
              <a:t>A typical plot of the Weber ratio as a function of intensity</a:t>
            </a:r>
          </a:p>
        </p:txBody>
      </p:sp>
    </p:spTree>
  </p:cSld>
  <p:clrMapOvr>
    <a:masterClrMapping/>
  </p:clrMapOvr>
</p:sld>
</file>

<file path=ppt/theme/theme1.xml><?xml version="1.0" encoding="utf-8"?>
<a:theme xmlns:a="http://schemas.openxmlformats.org/drawingml/2006/main" name="1_BriansTemplate">
  <a:themeElements>
    <a:clrScheme name="1_Brians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00"/>
      </a:hlink>
      <a:folHlink>
        <a:srgbClr val="FFFF00"/>
      </a:folHlink>
    </a:clrScheme>
    <a:fontScheme name="1_Brians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Brian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rian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rian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rian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rian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rian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rian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rian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rian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rian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rian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rian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Brians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00"/>
        </a:hlink>
        <a:folHlink>
          <a:srgbClr val="FFFF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GreyTop</Template>
  <TotalTime>12248</TotalTime>
  <Words>2232</Words>
  <Application>Microsoft Office PowerPoint</Application>
  <PresentationFormat>On-screen Show (4:3)</PresentationFormat>
  <Paragraphs>162</Paragraphs>
  <Slides>27</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ArialMT</vt:lpstr>
      <vt:lpstr>Wingdings</vt:lpstr>
      <vt:lpstr>1_BriansTemplate</vt:lpstr>
      <vt:lpstr>PowerPoint Presentation</vt:lpstr>
      <vt:lpstr>Contents</vt:lpstr>
      <vt:lpstr>Human Visual Perception </vt:lpstr>
      <vt:lpstr>Structure of the Human Eye</vt:lpstr>
      <vt:lpstr>Structure of the Human Eye</vt:lpstr>
      <vt:lpstr>Structure of the Human Eye</vt:lpstr>
      <vt:lpstr>Image Formation in the Eye</vt:lpstr>
      <vt:lpstr>Brightness Adaptation</vt:lpstr>
      <vt:lpstr>Brightness Discrimination</vt:lpstr>
      <vt:lpstr>Psychovisual Effects</vt:lpstr>
      <vt:lpstr>Optical Illusions</vt:lpstr>
      <vt:lpstr>Light and the Electromagnetic Spectrum</vt:lpstr>
      <vt:lpstr>Light and the Electromagnetic Spectrum</vt:lpstr>
      <vt:lpstr>Light and the Electromagnetic Spectrum</vt:lpstr>
      <vt:lpstr>Light and the Electromagnetic Spectrum</vt:lpstr>
      <vt:lpstr>Reflected Light</vt:lpstr>
      <vt:lpstr>Image Sensing and Acquisition</vt:lpstr>
      <vt:lpstr>Image Sensing and Acquisition</vt:lpstr>
      <vt:lpstr>Image Sensing and Acquisition</vt:lpstr>
      <vt:lpstr>Image Sampling and Quantization</vt:lpstr>
      <vt:lpstr>Image Sampling and Quantization</vt:lpstr>
      <vt:lpstr>Representing Digital Images</vt:lpstr>
      <vt:lpstr>Representing Digital Images</vt:lpstr>
      <vt:lpstr>Representing Digital Images</vt:lpstr>
      <vt:lpstr>Spatial and Intensity Resolution</vt:lpstr>
      <vt:lpstr>Resolution: How Much Is Enough?</vt:lpstr>
      <vt:lpstr>Resolution: How Much Is Enough?</vt:lpstr>
    </vt:vector>
  </TitlesOfParts>
  <Company>Dublin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Introduction</dc:title>
  <dc:creator>Brian Mac Namee</dc:creator>
  <cp:lastModifiedBy>Admin</cp:lastModifiedBy>
  <cp:revision>295</cp:revision>
  <cp:lastPrinted>2010-02-05T14:38:56Z</cp:lastPrinted>
  <dcterms:created xsi:type="dcterms:W3CDTF">2010-02-05T14:34:13Z</dcterms:created>
  <dcterms:modified xsi:type="dcterms:W3CDTF">2022-12-15T21:24:39Z</dcterms:modified>
</cp:coreProperties>
</file>