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73" r:id="rId2"/>
    <p:sldId id="275" r:id="rId3"/>
    <p:sldId id="415" r:id="rId4"/>
    <p:sldId id="259" r:id="rId5"/>
    <p:sldId id="257" r:id="rId6"/>
    <p:sldId id="338" r:id="rId7"/>
    <p:sldId id="277" r:id="rId8"/>
    <p:sldId id="278" r:id="rId9"/>
    <p:sldId id="279" r:id="rId10"/>
    <p:sldId id="281" r:id="rId11"/>
    <p:sldId id="282" r:id="rId12"/>
    <p:sldId id="417" r:id="rId13"/>
    <p:sldId id="416" r:id="rId14"/>
    <p:sldId id="283" r:id="rId15"/>
    <p:sldId id="284" r:id="rId16"/>
    <p:sldId id="418" r:id="rId17"/>
    <p:sldId id="285" r:id="rId18"/>
    <p:sldId id="286" r:id="rId19"/>
    <p:sldId id="287" r:id="rId20"/>
    <p:sldId id="288" r:id="rId21"/>
    <p:sldId id="289" r:id="rId22"/>
    <p:sldId id="420" r:id="rId23"/>
    <p:sldId id="291" r:id="rId24"/>
    <p:sldId id="293" r:id="rId25"/>
    <p:sldId id="292" r:id="rId26"/>
    <p:sldId id="422" r:id="rId27"/>
    <p:sldId id="423" r:id="rId28"/>
    <p:sldId id="421" r:id="rId29"/>
    <p:sldId id="424" r:id="rId30"/>
    <p:sldId id="297" r:id="rId31"/>
    <p:sldId id="426" r:id="rId32"/>
    <p:sldId id="427" r:id="rId33"/>
    <p:sldId id="425" r:id="rId34"/>
    <p:sldId id="298" r:id="rId35"/>
    <p:sldId id="428" r:id="rId36"/>
    <p:sldId id="429" r:id="rId37"/>
    <p:sldId id="299" r:id="rId38"/>
    <p:sldId id="430" r:id="rId39"/>
    <p:sldId id="432" r:id="rId40"/>
    <p:sldId id="433" r:id="rId41"/>
    <p:sldId id="434" r:id="rId42"/>
    <p:sldId id="435" r:id="rId43"/>
    <p:sldId id="436" r:id="rId44"/>
    <p:sldId id="437" r:id="rId45"/>
    <p:sldId id="314" r:id="rId46"/>
    <p:sldId id="308" r:id="rId47"/>
    <p:sldId id="438" r:id="rId48"/>
    <p:sldId id="344" r:id="rId49"/>
    <p:sldId id="317" r:id="rId50"/>
    <p:sldId id="318" r:id="rId51"/>
    <p:sldId id="337" r:id="rId52"/>
    <p:sldId id="315" r:id="rId53"/>
    <p:sldId id="316" r:id="rId54"/>
    <p:sldId id="319" r:id="rId55"/>
    <p:sldId id="439" r:id="rId56"/>
    <p:sldId id="321" r:id="rId57"/>
    <p:sldId id="324" r:id="rId58"/>
    <p:sldId id="325" r:id="rId59"/>
    <p:sldId id="326" r:id="rId60"/>
    <p:sldId id="327" r:id="rId61"/>
    <p:sldId id="440" r:id="rId62"/>
    <p:sldId id="328" r:id="rId63"/>
    <p:sldId id="331" r:id="rId64"/>
    <p:sldId id="332" r:id="rId65"/>
    <p:sldId id="333" r:id="rId66"/>
    <p:sldId id="334" r:id="rId67"/>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00"/>
    <a:srgbClr val="33CC33"/>
    <a:srgbClr val="00FFCC"/>
    <a:srgbClr val="FF0000"/>
    <a:srgbClr val="FF0066"/>
    <a:srgbClr val="FF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65" autoAdjust="0"/>
  </p:normalViewPr>
  <p:slideViewPr>
    <p:cSldViewPr>
      <p:cViewPr varScale="1">
        <p:scale>
          <a:sx n="57" d="100"/>
          <a:sy n="57" d="100"/>
        </p:scale>
        <p:origin x="16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FE69C7E-2D50-CB53-DE59-99082C889B9B}"/>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25603" name="Rectangle 3">
            <a:extLst>
              <a:ext uri="{FF2B5EF4-FFF2-40B4-BE49-F238E27FC236}">
                <a16:creationId xmlns:a16="http://schemas.microsoft.com/office/drawing/2014/main" id="{FAC22F56-39E8-14F3-14F1-7C7156A25C63}"/>
              </a:ext>
            </a:extLst>
          </p:cNvPr>
          <p:cNvSpPr>
            <a:spLocks noGrp="1" noChangeArrowheads="1"/>
          </p:cNvSpPr>
          <p:nvPr>
            <p:ph type="dt" idx="1"/>
          </p:nvPr>
        </p:nvSpPr>
        <p:spPr bwMode="auto">
          <a:xfrm>
            <a:off x="3814763" y="0"/>
            <a:ext cx="2919412"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2052" name="Rectangle 4">
            <a:extLst>
              <a:ext uri="{FF2B5EF4-FFF2-40B4-BE49-F238E27FC236}">
                <a16:creationId xmlns:a16="http://schemas.microsoft.com/office/drawing/2014/main" id="{EB35ABF7-04A4-F511-D047-21864006348D}"/>
              </a:ext>
            </a:extLst>
          </p:cNvPr>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a:extLst>
              <a:ext uri="{FF2B5EF4-FFF2-40B4-BE49-F238E27FC236}">
                <a16:creationId xmlns:a16="http://schemas.microsoft.com/office/drawing/2014/main" id="{3A07E682-22A3-FB10-E09E-A9F4D551FFE1}"/>
              </a:ext>
            </a:extLst>
          </p:cNvPr>
          <p:cNvSpPr>
            <a:spLocks noGrp="1" noChangeArrowheads="1"/>
          </p:cNvSpPr>
          <p:nvPr>
            <p:ph type="body" sz="quarter" idx="3"/>
          </p:nvPr>
        </p:nvSpPr>
        <p:spPr bwMode="auto">
          <a:xfrm>
            <a:off x="673100" y="4686300"/>
            <a:ext cx="538956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a:extLst>
              <a:ext uri="{FF2B5EF4-FFF2-40B4-BE49-F238E27FC236}">
                <a16:creationId xmlns:a16="http://schemas.microsoft.com/office/drawing/2014/main" id="{3A48D51C-39F2-68D9-9EC9-B4495A35F5EF}"/>
              </a:ext>
            </a:extLst>
          </p:cNvPr>
          <p:cNvSpPr>
            <a:spLocks noGrp="1" noChangeArrowheads="1"/>
          </p:cNvSpPr>
          <p:nvPr>
            <p:ph type="ftr" sz="quarter" idx="4"/>
          </p:nvPr>
        </p:nvSpPr>
        <p:spPr bwMode="auto">
          <a:xfrm>
            <a:off x="0" y="9371013"/>
            <a:ext cx="2919413" cy="493712"/>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25607" name="Rectangle 7">
            <a:extLst>
              <a:ext uri="{FF2B5EF4-FFF2-40B4-BE49-F238E27FC236}">
                <a16:creationId xmlns:a16="http://schemas.microsoft.com/office/drawing/2014/main" id="{F9C72B51-1AA9-0534-E9D9-B91A9D58B6AD}"/>
              </a:ext>
            </a:extLst>
          </p:cNvPr>
          <p:cNvSpPr>
            <a:spLocks noGrp="1" noChangeArrowheads="1"/>
          </p:cNvSpPr>
          <p:nvPr>
            <p:ph type="sldNum" sz="quarter" idx="5"/>
          </p:nvPr>
        </p:nvSpPr>
        <p:spPr bwMode="auto">
          <a:xfrm>
            <a:off x="3814763" y="9371013"/>
            <a:ext cx="2919412" cy="4937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21B3142-F892-4923-93BF-EEBAC88806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E35C35DA-9805-D9D5-A330-52747CEFC5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0370ED2-B82D-4A83-AA9C-3857B7734731}" type="slidenum">
              <a:rPr lang="en-US" altLang="en-US" smtClean="0"/>
              <a:pPr>
                <a:spcBef>
                  <a:spcPct val="0"/>
                </a:spcBef>
              </a:pPr>
              <a:t>1</a:t>
            </a:fld>
            <a:endParaRPr lang="en-US" altLang="en-US"/>
          </a:p>
        </p:txBody>
      </p:sp>
      <p:sp>
        <p:nvSpPr>
          <p:cNvPr id="4099" name="Rectangle 7">
            <a:extLst>
              <a:ext uri="{FF2B5EF4-FFF2-40B4-BE49-F238E27FC236}">
                <a16:creationId xmlns:a16="http://schemas.microsoft.com/office/drawing/2014/main" id="{444CBD47-D6A4-D441-F4B6-B5FE6C05C51B}"/>
              </a:ext>
            </a:extLst>
          </p:cNvPr>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22F76C57-FA40-429E-9C62-78ED84A1B39B}" type="slidenum">
              <a:rPr lang="en-US" altLang="en-US">
                <a:ea typeface="ＭＳ Ｐゴシック" panose="020B0600070205080204" pitchFamily="34" charset="-128"/>
              </a:rPr>
              <a:pPr algn="r" eaLnBrk="1" hangingPunct="1">
                <a:spcBef>
                  <a:spcPct val="0"/>
                </a:spcBef>
              </a:pPr>
              <a:t>1</a:t>
            </a:fld>
            <a:endParaRPr lang="en-US" altLang="en-US">
              <a:ea typeface="ＭＳ Ｐゴシック" panose="020B0600070205080204" pitchFamily="34" charset="-128"/>
            </a:endParaRPr>
          </a:p>
        </p:txBody>
      </p:sp>
      <p:sp>
        <p:nvSpPr>
          <p:cNvPr id="4100" name="Rectangle 2">
            <a:extLst>
              <a:ext uri="{FF2B5EF4-FFF2-40B4-BE49-F238E27FC236}">
                <a16:creationId xmlns:a16="http://schemas.microsoft.com/office/drawing/2014/main" id="{50E27EB5-3BB0-5B9D-2724-65503E71F957}"/>
              </a:ext>
            </a:extLst>
          </p:cNvPr>
          <p:cNvSpPr>
            <a:spLocks noGrp="1" noRot="1" noChangeAspect="1" noChangeArrowheads="1" noTextEdit="1"/>
          </p:cNvSpPr>
          <p:nvPr>
            <p:ph type="sldImg"/>
          </p:nvPr>
        </p:nvSpPr>
        <p:spPr>
          <a:ln/>
        </p:spPr>
      </p:sp>
      <p:sp>
        <p:nvSpPr>
          <p:cNvPr id="4101" name="Rectangle 3">
            <a:extLst>
              <a:ext uri="{FF2B5EF4-FFF2-40B4-BE49-F238E27FC236}">
                <a16:creationId xmlns:a16="http://schemas.microsoft.com/office/drawing/2014/main" id="{81D74FC5-5079-A355-0EB2-5E83455EB6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4215C87-2D47-0D49-3436-7D75BB5D82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504493-A5F8-464A-AFE6-F5A130EA5F35}" type="slidenum">
              <a:rPr lang="en-US" altLang="en-US" smtClean="0"/>
              <a:pPr>
                <a:spcBef>
                  <a:spcPct val="0"/>
                </a:spcBef>
              </a:pPr>
              <a:t>2</a:t>
            </a:fld>
            <a:endParaRPr lang="en-US" altLang="en-US"/>
          </a:p>
        </p:txBody>
      </p:sp>
      <p:sp>
        <p:nvSpPr>
          <p:cNvPr id="6147" name="Slide Image Placeholder 1">
            <a:extLst>
              <a:ext uri="{FF2B5EF4-FFF2-40B4-BE49-F238E27FC236}">
                <a16:creationId xmlns:a16="http://schemas.microsoft.com/office/drawing/2014/main" id="{A3D1F224-87B0-2BD6-EEBB-24CE4F9D0354}"/>
              </a:ext>
            </a:extLst>
          </p:cNvPr>
          <p:cNvSpPr>
            <a:spLocks noGrp="1" noRot="1" noChangeAspect="1" noChangeArrowheads="1" noTextEdit="1"/>
          </p:cNvSpPr>
          <p:nvPr>
            <p:ph type="sldImg"/>
          </p:nvPr>
        </p:nvSpPr>
        <p:spPr>
          <a:ln/>
        </p:spPr>
      </p:sp>
      <p:sp>
        <p:nvSpPr>
          <p:cNvPr id="6148" name="Notes Placeholder 2">
            <a:extLst>
              <a:ext uri="{FF2B5EF4-FFF2-40B4-BE49-F238E27FC236}">
                <a16:creationId xmlns:a16="http://schemas.microsoft.com/office/drawing/2014/main" id="{DF99F823-C94F-2730-02FB-D87D4F46A2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cs typeface="Arial" panose="020B0604020202020204" pitchFamily="34" charset="0"/>
              </a:rPr>
              <a:t>“Con người trông bằng mắt và nhìn bằng não”</a:t>
            </a:r>
          </a:p>
        </p:txBody>
      </p:sp>
      <p:sp>
        <p:nvSpPr>
          <p:cNvPr id="6149" name="Slide Number Placeholder 3">
            <a:extLst>
              <a:ext uri="{FF2B5EF4-FFF2-40B4-BE49-F238E27FC236}">
                <a16:creationId xmlns:a16="http://schemas.microsoft.com/office/drawing/2014/main" id="{3BF91A9B-DB02-C048-F09E-18C73EEDC427}"/>
              </a:ext>
            </a:extLst>
          </p:cNvPr>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414FC899-F441-41CB-86D0-807247DECA01}" type="slidenum">
              <a:rPr lang="en-US" altLang="en-US">
                <a:ea typeface="ＭＳ Ｐゴシック" panose="020B0600070205080204" pitchFamily="34" charset="-128"/>
              </a:rPr>
              <a:pPr algn="r" eaLnBrk="1" hangingPunct="1">
                <a:spcBef>
                  <a:spcPct val="0"/>
                </a:spcBef>
              </a:pPr>
              <a:t>2</a:t>
            </a:fld>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8DD18739-270A-B784-4452-AC444D31378D}"/>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9CC0B930-250B-FEBD-99F1-1611EFA1F2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cs typeface="Arial" panose="020B0604020202020204" pitchFamily="34" charset="0"/>
            </a:endParaRPr>
          </a:p>
        </p:txBody>
      </p:sp>
      <p:sp>
        <p:nvSpPr>
          <p:cNvPr id="11268" name="Slide Number Placeholder 3">
            <a:extLst>
              <a:ext uri="{FF2B5EF4-FFF2-40B4-BE49-F238E27FC236}">
                <a16:creationId xmlns:a16="http://schemas.microsoft.com/office/drawing/2014/main" id="{0AAD18DB-DC21-C5DD-37C3-610AE12674F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3D92BB-AF5F-465A-A55E-C6F23D16E802}" type="slidenum">
              <a:rPr lang="en-US" altLang="en-US" smtClean="0"/>
              <a:pPr/>
              <a:t>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B0F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2EE0C2B-6FB4-1B1C-BAC5-016A82B49B0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7A87C0-762D-FBA7-D453-E602DB7306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A29F91A-5ADB-A193-F600-01604E9382DE}"/>
              </a:ext>
            </a:extLst>
          </p:cNvPr>
          <p:cNvSpPr>
            <a:spLocks noGrp="1" noChangeArrowheads="1"/>
          </p:cNvSpPr>
          <p:nvPr>
            <p:ph type="sldNum" sz="quarter" idx="12"/>
          </p:nvPr>
        </p:nvSpPr>
        <p:spPr>
          <a:ln/>
        </p:spPr>
        <p:txBody>
          <a:bodyPr/>
          <a:lstStyle>
            <a:lvl1pPr>
              <a:defRPr/>
            </a:lvl1pPr>
          </a:lstStyle>
          <a:p>
            <a:pPr>
              <a:defRPr/>
            </a:pPr>
            <a:fld id="{ECD9A071-E5D8-47E1-8CCD-68BA290F6087}" type="slidenum">
              <a:rPr lang="en-US" altLang="en-US"/>
              <a:pPr>
                <a:defRPr/>
              </a:pPr>
              <a:t>‹#›</a:t>
            </a:fld>
            <a:endParaRPr lang="en-US" altLang="en-US"/>
          </a:p>
        </p:txBody>
      </p:sp>
    </p:spTree>
    <p:extLst>
      <p:ext uri="{BB962C8B-B14F-4D97-AF65-F5344CB8AC3E}">
        <p14:creationId xmlns:p14="http://schemas.microsoft.com/office/powerpoint/2010/main" val="91966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150"/>
          </a:xfrm>
          <a:noFill/>
        </p:spPr>
        <p:txBody>
          <a:bodyPr/>
          <a:lstStyle>
            <a:lvl1pPr>
              <a:defRPr>
                <a:solidFill>
                  <a:srgbClr val="00B0F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CC929FDC-313F-6773-8771-D430A405A6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7B4CBFA-273A-01F7-FDAF-788688FE74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84F24C8-CCA5-47B2-9324-25C0E681ABE9}"/>
              </a:ext>
            </a:extLst>
          </p:cNvPr>
          <p:cNvSpPr>
            <a:spLocks noGrp="1" noChangeArrowheads="1"/>
          </p:cNvSpPr>
          <p:nvPr>
            <p:ph type="sldNum" sz="quarter" idx="12"/>
          </p:nvPr>
        </p:nvSpPr>
        <p:spPr>
          <a:ln/>
        </p:spPr>
        <p:txBody>
          <a:bodyPr/>
          <a:lstStyle>
            <a:lvl1pPr>
              <a:defRPr/>
            </a:lvl1pPr>
          </a:lstStyle>
          <a:p>
            <a:pPr>
              <a:defRPr/>
            </a:pPr>
            <a:fld id="{37377FCF-57E2-46D9-B827-910652D09EF9}" type="slidenum">
              <a:rPr lang="en-US" altLang="en-US"/>
              <a:pPr>
                <a:defRPr/>
              </a:pPr>
              <a:t>‹#›</a:t>
            </a:fld>
            <a:endParaRPr lang="en-US" altLang="en-US"/>
          </a:p>
        </p:txBody>
      </p:sp>
    </p:spTree>
    <p:extLst>
      <p:ext uri="{BB962C8B-B14F-4D97-AF65-F5344CB8AC3E}">
        <p14:creationId xmlns:p14="http://schemas.microsoft.com/office/powerpoint/2010/main" val="2608520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834E6F4-C0D0-1A64-792F-03A05C3A4F37}"/>
              </a:ext>
            </a:extLst>
          </p:cNvPr>
          <p:cNvSpPr txBox="1">
            <a:spLocks noChangeArrowheads="1"/>
          </p:cNvSpPr>
          <p:nvPr userDrawn="1"/>
        </p:nvSpPr>
        <p:spPr bwMode="auto">
          <a:xfrm>
            <a:off x="0" y="6165850"/>
            <a:ext cx="9144000" cy="768350"/>
          </a:xfrm>
          <a:prstGeom prst="rect">
            <a:avLst/>
          </a:prstGeom>
          <a:gradFill flip="none" rotWithShape="1">
            <a:gsLst>
              <a:gs pos="0">
                <a:srgbClr val="61BFDD">
                  <a:tint val="66000"/>
                  <a:satMod val="160000"/>
                </a:srgbClr>
              </a:gs>
              <a:gs pos="50000">
                <a:srgbClr val="61BFDD">
                  <a:tint val="44500"/>
                  <a:satMod val="160000"/>
                </a:srgbClr>
              </a:gs>
              <a:gs pos="100000">
                <a:srgbClr val="61BFDD">
                  <a:tint val="23500"/>
                  <a:satMod val="160000"/>
                </a:srgbClr>
              </a:gs>
            </a:gsLst>
            <a:lin ang="18900000" scaled="1"/>
            <a:tileRect/>
          </a:gradFill>
          <a:ln w="25400">
            <a:noFill/>
            <a:miter lim="800000"/>
            <a:headEnd/>
            <a:tailEnd/>
          </a:ln>
        </p:spPr>
        <p:txBody>
          <a:bodyPr>
            <a:spAutoFit/>
          </a:bodyPr>
          <a:lstStyle>
            <a:lvl1pPr eaLnBrk="0" hangingPunct="0">
              <a:defRPr>
                <a:solidFill>
                  <a:schemeClr val="tx1"/>
                </a:solidFill>
                <a:latin typeface="Arial" charset="0"/>
                <a:ea typeface="ＭＳ Ｐゴシック" pitchFamily="-110" charset="-128"/>
              </a:defRPr>
            </a:lvl1pPr>
            <a:lvl2pPr marL="742950" indent="-285750" eaLnBrk="0" hangingPunct="0">
              <a:defRPr>
                <a:solidFill>
                  <a:schemeClr val="tx1"/>
                </a:solidFill>
                <a:latin typeface="Arial" charset="0"/>
                <a:ea typeface="ＭＳ Ｐゴシック" pitchFamily="-110" charset="-128"/>
              </a:defRPr>
            </a:lvl2pPr>
            <a:lvl3pPr marL="1143000" indent="-228600" eaLnBrk="0" hangingPunct="0">
              <a:defRPr>
                <a:solidFill>
                  <a:schemeClr val="tx1"/>
                </a:solidFill>
                <a:latin typeface="Arial" charset="0"/>
                <a:ea typeface="ＭＳ Ｐゴシック" pitchFamily="-110" charset="-128"/>
              </a:defRPr>
            </a:lvl3pPr>
            <a:lvl4pPr marL="1600200" indent="-228600" eaLnBrk="0" hangingPunct="0">
              <a:defRPr>
                <a:solidFill>
                  <a:schemeClr val="tx1"/>
                </a:solidFill>
                <a:latin typeface="Arial" charset="0"/>
                <a:ea typeface="ＭＳ Ｐゴシック" pitchFamily="-110" charset="-128"/>
              </a:defRPr>
            </a:lvl4pPr>
            <a:lvl5pPr marL="2057400" indent="-228600" eaLnBrk="0" hangingPunct="0">
              <a:defRPr>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0" charset="-128"/>
              </a:defRPr>
            </a:lvl9pPr>
          </a:lstStyle>
          <a:p>
            <a:pPr algn="r" eaLnBrk="1" hangingPunct="1">
              <a:defRPr/>
            </a:pPr>
            <a:endParaRPr lang="en-US" sz="4400"/>
          </a:p>
        </p:txBody>
      </p:sp>
      <p:cxnSp>
        <p:nvCxnSpPr>
          <p:cNvPr id="3" name="Straight Connector 2">
            <a:extLst>
              <a:ext uri="{FF2B5EF4-FFF2-40B4-BE49-F238E27FC236}">
                <a16:creationId xmlns:a16="http://schemas.microsoft.com/office/drawing/2014/main" id="{1ADC2374-E648-FEF0-A683-EE7A7C66A82F}"/>
              </a:ext>
            </a:extLst>
          </p:cNvPr>
          <p:cNvCxnSpPr/>
          <p:nvPr userDrawn="1"/>
        </p:nvCxnSpPr>
        <p:spPr bwMode="auto">
          <a:xfrm>
            <a:off x="0" y="731838"/>
            <a:ext cx="9144000" cy="0"/>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sp>
        <p:nvSpPr>
          <p:cNvPr id="1026" name="Rectangle 2">
            <a:extLst>
              <a:ext uri="{FF2B5EF4-FFF2-40B4-BE49-F238E27FC236}">
                <a16:creationId xmlns:a16="http://schemas.microsoft.com/office/drawing/2014/main" id="{4E1352DC-89F3-F66A-6460-72D3681BF260}"/>
              </a:ext>
            </a:extLst>
          </p:cNvPr>
          <p:cNvSpPr>
            <a:spLocks noGrp="1" noChangeArrowheads="1"/>
          </p:cNvSpPr>
          <p:nvPr>
            <p:ph type="title"/>
          </p:nvPr>
        </p:nvSpPr>
        <p:spPr bwMode="auto">
          <a:xfrm>
            <a:off x="0" y="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089D6371-B9C5-C6E3-22AC-00CD4E2A4BFF}"/>
              </a:ext>
            </a:extLst>
          </p:cNvPr>
          <p:cNvSpPr>
            <a:spLocks noGrp="1" noChangeArrowheads="1"/>
          </p:cNvSpPr>
          <p:nvPr>
            <p:ph type="body" idx="1"/>
          </p:nvPr>
        </p:nvSpPr>
        <p:spPr bwMode="auto">
          <a:xfrm>
            <a:off x="381000" y="1143000"/>
            <a:ext cx="8382000"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5A716838-2876-3F72-215C-D7B3723C33ED}"/>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p>
        </p:txBody>
      </p:sp>
      <p:sp>
        <p:nvSpPr>
          <p:cNvPr id="1029" name="Rectangle 5">
            <a:extLst>
              <a:ext uri="{FF2B5EF4-FFF2-40B4-BE49-F238E27FC236}">
                <a16:creationId xmlns:a16="http://schemas.microsoft.com/office/drawing/2014/main" id="{9F57358F-B287-0FD4-6E35-D6965C4DE99E}"/>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1030" name="Rectangle 6">
            <a:extLst>
              <a:ext uri="{FF2B5EF4-FFF2-40B4-BE49-F238E27FC236}">
                <a16:creationId xmlns:a16="http://schemas.microsoft.com/office/drawing/2014/main" id="{1227020A-EF16-BF2D-201E-8B96C0A7BFDD}"/>
              </a:ext>
            </a:extLst>
          </p:cNvPr>
          <p:cNvSpPr>
            <a:spLocks noGrp="1" noChangeArrowheads="1"/>
          </p:cNvSpPr>
          <p:nvPr>
            <p:ph type="sldNum" sz="quarter" idx="4"/>
          </p:nvPr>
        </p:nvSpPr>
        <p:spPr bwMode="auto">
          <a:xfrm>
            <a:off x="8458200" y="6381750"/>
            <a:ext cx="609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800"/>
            </a:lvl1pPr>
          </a:lstStyle>
          <a:p>
            <a:pPr>
              <a:defRPr/>
            </a:pPr>
            <a:fld id="{D5A7F163-2A51-4A3A-AE0F-053701F15122}"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r" rtl="0" eaLnBrk="0" fontAlgn="base" hangingPunct="0">
        <a:spcBef>
          <a:spcPct val="0"/>
        </a:spcBef>
        <a:spcAft>
          <a:spcPct val="0"/>
        </a:spcAft>
        <a:defRPr sz="4000">
          <a:solidFill>
            <a:srgbClr val="00B0F0"/>
          </a:solidFill>
          <a:latin typeface="+mj-lt"/>
          <a:ea typeface="+mj-ea"/>
          <a:cs typeface="+mj-cs"/>
        </a:defRPr>
      </a:lvl1pPr>
      <a:lvl2pPr algn="ctr" rtl="0" eaLnBrk="0" fontAlgn="base" hangingPunct="0">
        <a:spcBef>
          <a:spcPct val="0"/>
        </a:spcBef>
        <a:spcAft>
          <a:spcPct val="0"/>
        </a:spcAft>
        <a:defRPr sz="4400">
          <a:solidFill>
            <a:srgbClr val="C00000"/>
          </a:solidFill>
          <a:latin typeface="Arial" charset="0"/>
          <a:cs typeface="Arial" charset="0"/>
        </a:defRPr>
      </a:lvl2pPr>
      <a:lvl3pPr algn="ctr" rtl="0" eaLnBrk="0" fontAlgn="base" hangingPunct="0">
        <a:spcBef>
          <a:spcPct val="0"/>
        </a:spcBef>
        <a:spcAft>
          <a:spcPct val="0"/>
        </a:spcAft>
        <a:defRPr sz="4400">
          <a:solidFill>
            <a:srgbClr val="C00000"/>
          </a:solidFill>
          <a:latin typeface="Arial" charset="0"/>
          <a:cs typeface="Arial" charset="0"/>
        </a:defRPr>
      </a:lvl3pPr>
      <a:lvl4pPr algn="ctr" rtl="0" eaLnBrk="0" fontAlgn="base" hangingPunct="0">
        <a:spcBef>
          <a:spcPct val="0"/>
        </a:spcBef>
        <a:spcAft>
          <a:spcPct val="0"/>
        </a:spcAft>
        <a:defRPr sz="4400">
          <a:solidFill>
            <a:srgbClr val="C00000"/>
          </a:solidFill>
          <a:latin typeface="Arial" charset="0"/>
          <a:cs typeface="Arial" charset="0"/>
        </a:defRPr>
      </a:lvl4pPr>
      <a:lvl5pPr algn="ctr" rtl="0" eaLnBrk="0" fontAlgn="base" hangingPunct="0">
        <a:spcBef>
          <a:spcPct val="0"/>
        </a:spcBef>
        <a:spcAft>
          <a:spcPct val="0"/>
        </a:spcAft>
        <a:defRPr sz="4400">
          <a:solidFill>
            <a:srgbClr val="C00000"/>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531813" indent="-531813" algn="l" rtl="0" eaLnBrk="0" fontAlgn="base" hangingPunct="0">
        <a:spcBef>
          <a:spcPct val="20000"/>
        </a:spcBef>
        <a:spcAft>
          <a:spcPct val="0"/>
        </a:spcAft>
        <a:buFont typeface="Wingdings" panose="05000000000000000000" pitchFamily="2" charset="2"/>
        <a:buChar char="Ø"/>
        <a:defRPr sz="3200">
          <a:solidFill>
            <a:schemeClr val="tx1">
              <a:lumMod val="65000"/>
              <a:lumOff val="35000"/>
            </a:schemeClr>
          </a:solidFill>
          <a:latin typeface="+mn-lt"/>
          <a:ea typeface="+mn-ea"/>
          <a:cs typeface="+mn-cs"/>
        </a:defRPr>
      </a:lvl1pPr>
      <a:lvl2pPr marL="914400" indent="-457200" algn="l" rtl="0" eaLnBrk="0" fontAlgn="base" hangingPunct="0">
        <a:spcBef>
          <a:spcPct val="20000"/>
        </a:spcBef>
        <a:spcAft>
          <a:spcPct val="0"/>
        </a:spcAft>
        <a:buFont typeface="Wingdings" panose="05000000000000000000" pitchFamily="2" charset="2"/>
        <a:buChar char="ü"/>
        <a:defRPr sz="2800">
          <a:solidFill>
            <a:schemeClr val="tx1">
              <a:lumMod val="65000"/>
              <a:lumOff val="35000"/>
            </a:schemeClr>
          </a:solidFill>
          <a:latin typeface="+mn-lt"/>
          <a:cs typeface="+mn-cs"/>
        </a:defRPr>
      </a:lvl2pPr>
      <a:lvl3pPr marL="1262063" indent="-347663" algn="l" rtl="0" eaLnBrk="0" fontAlgn="base" hangingPunct="0">
        <a:spcBef>
          <a:spcPct val="20000"/>
        </a:spcBef>
        <a:spcAft>
          <a:spcPct val="0"/>
        </a:spcAft>
        <a:buFont typeface="Wingdings" panose="05000000000000000000" pitchFamily="2" charset="2"/>
        <a:buChar char="q"/>
        <a:defRPr sz="2400">
          <a:solidFill>
            <a:schemeClr val="tx1">
              <a:lumMod val="95000"/>
              <a:lumOff val="5000"/>
            </a:schemeClr>
          </a:solidFill>
          <a:latin typeface="+mn-lt"/>
          <a:cs typeface="+mn-cs"/>
        </a:defRPr>
      </a:lvl3pPr>
      <a:lvl4pPr marL="1371600" indent="0" algn="l" rtl="0" eaLnBrk="0" fontAlgn="base" hangingPunct="0">
        <a:spcBef>
          <a:spcPct val="20000"/>
        </a:spcBef>
        <a:spcAft>
          <a:spcPct val="0"/>
        </a:spcAft>
        <a:buNone/>
        <a:defRPr sz="2000">
          <a:solidFill>
            <a:schemeClr val="tx1">
              <a:lumMod val="95000"/>
              <a:lumOff val="5000"/>
            </a:schemeClr>
          </a:solidFill>
          <a:latin typeface="+mn-lt"/>
          <a:cs typeface="+mn-cs"/>
        </a:defRPr>
      </a:lvl4pPr>
      <a:lvl5pPr marL="1828800" indent="0" algn="l" rtl="0" eaLnBrk="0" fontAlgn="base" hangingPunct="0">
        <a:spcBef>
          <a:spcPct val="20000"/>
        </a:spcBef>
        <a:spcAft>
          <a:spcPct val="0"/>
        </a:spcAft>
        <a:buNone/>
        <a:defRPr sz="2000">
          <a:solidFill>
            <a:schemeClr val="tx1">
              <a:lumMod val="95000"/>
              <a:lumOff val="5000"/>
            </a:schemeClr>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1">
            <a:extLst>
              <a:ext uri="{FF2B5EF4-FFF2-40B4-BE49-F238E27FC236}">
                <a16:creationId xmlns:a16="http://schemas.microsoft.com/office/drawing/2014/main" id="{B686D9B7-77F4-71AD-42C3-C6F8746686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3577422-AAC3-4D7E-8A41-13E8678DCDB8}" type="slidenum">
              <a:rPr lang="en-US" altLang="en-US" sz="1400" smtClean="0"/>
              <a:pPr>
                <a:spcBef>
                  <a:spcPct val="0"/>
                </a:spcBef>
                <a:buFontTx/>
                <a:buNone/>
              </a:pPr>
              <a:t>1</a:t>
            </a:fld>
            <a:endParaRPr lang="en-US" altLang="en-US" sz="1400" dirty="0"/>
          </a:p>
        </p:txBody>
      </p:sp>
      <p:sp>
        <p:nvSpPr>
          <p:cNvPr id="2" name="Rectangle 2">
            <a:extLst>
              <a:ext uri="{FF2B5EF4-FFF2-40B4-BE49-F238E27FC236}">
                <a16:creationId xmlns:a16="http://schemas.microsoft.com/office/drawing/2014/main" id="{24440993-46C8-009D-344B-DFEAB4B60087}"/>
              </a:ext>
            </a:extLst>
          </p:cNvPr>
          <p:cNvSpPr txBox="1">
            <a:spLocks noChangeArrowheads="1"/>
          </p:cNvSpPr>
          <p:nvPr/>
        </p:nvSpPr>
        <p:spPr bwMode="auto">
          <a:xfrm>
            <a:off x="685800" y="2130425"/>
            <a:ext cx="7772400" cy="2401888"/>
          </a:xfrm>
          <a:prstGeom prst="rect">
            <a:avLst/>
          </a:prstGeom>
          <a:noFill/>
          <a:ln w="25400">
            <a:noFill/>
            <a:miter lim="800000"/>
            <a:headEnd/>
            <a:tailEnd/>
          </a:ln>
        </p:spPr>
        <p:txBody>
          <a:bodyPr anchor="ctr"/>
          <a:lstStyle>
            <a:lvl1pPr algn="r" rtl="0" eaLnBrk="0" fontAlgn="base" hangingPunct="0">
              <a:spcBef>
                <a:spcPct val="0"/>
              </a:spcBef>
              <a:spcAft>
                <a:spcPct val="0"/>
              </a:spcAft>
              <a:defRPr sz="3600">
                <a:solidFill>
                  <a:schemeClr val="tx1">
                    <a:lumMod val="50000"/>
                    <a:lumOff val="50000"/>
                  </a:schemeClr>
                </a:solidFill>
                <a:latin typeface="+mj-lt"/>
                <a:ea typeface="ＭＳ Ｐゴシック" pitchFamily="-107" charset="-128"/>
                <a:cs typeface="ＭＳ Ｐゴシック" pitchFamily="-107" charset="-128"/>
              </a:defRPr>
            </a:lvl1pPr>
            <a:lvl2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2pPr>
            <a:lvl3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3pPr>
            <a:lvl4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4pPr>
            <a:lvl5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5pPr>
            <a:lvl6pPr marL="457200" algn="r" rtl="0" fontAlgn="base">
              <a:spcBef>
                <a:spcPct val="0"/>
              </a:spcBef>
              <a:spcAft>
                <a:spcPct val="0"/>
              </a:spcAft>
              <a:defRPr sz="4000">
                <a:solidFill>
                  <a:schemeClr val="bg1"/>
                </a:solidFill>
                <a:latin typeface="Arial" charset="0"/>
              </a:defRPr>
            </a:lvl6pPr>
            <a:lvl7pPr marL="914400" algn="r" rtl="0" fontAlgn="base">
              <a:spcBef>
                <a:spcPct val="0"/>
              </a:spcBef>
              <a:spcAft>
                <a:spcPct val="0"/>
              </a:spcAft>
              <a:defRPr sz="4000">
                <a:solidFill>
                  <a:schemeClr val="bg1"/>
                </a:solidFill>
                <a:latin typeface="Arial" charset="0"/>
              </a:defRPr>
            </a:lvl7pPr>
            <a:lvl8pPr marL="1371600" algn="r" rtl="0" fontAlgn="base">
              <a:spcBef>
                <a:spcPct val="0"/>
              </a:spcBef>
              <a:spcAft>
                <a:spcPct val="0"/>
              </a:spcAft>
              <a:defRPr sz="4000">
                <a:solidFill>
                  <a:schemeClr val="bg1"/>
                </a:solidFill>
                <a:latin typeface="Arial" charset="0"/>
              </a:defRPr>
            </a:lvl8pPr>
            <a:lvl9pPr marL="1828800" algn="r" rtl="0" fontAlgn="base">
              <a:spcBef>
                <a:spcPct val="0"/>
              </a:spcBef>
              <a:spcAft>
                <a:spcPct val="0"/>
              </a:spcAft>
              <a:defRPr sz="4000">
                <a:solidFill>
                  <a:schemeClr val="bg1"/>
                </a:solidFill>
                <a:latin typeface="Arial" charset="0"/>
              </a:defRPr>
            </a:lvl9pPr>
          </a:lstStyle>
          <a:p>
            <a:pPr eaLnBrk="1" hangingPunct="1">
              <a:defRPr/>
            </a:pPr>
            <a:r>
              <a:rPr lang="en-IE" altLang="en-US" b="1" kern="0" dirty="0">
                <a:solidFill>
                  <a:srgbClr val="00B0F0"/>
                </a:solidFill>
                <a:ea typeface="ＭＳ Ｐゴシック" panose="020B0600070205080204" pitchFamily="34" charset="-128"/>
              </a:rPr>
              <a:t>Digital Image Processing</a:t>
            </a:r>
            <a:br>
              <a:rPr lang="en-IE" altLang="en-US" b="1" kern="0" dirty="0">
                <a:ea typeface="ＭＳ Ｐゴシック" panose="020B0600070205080204" pitchFamily="34" charset="-128"/>
              </a:rPr>
            </a:br>
            <a:br>
              <a:rPr lang="en-IE" altLang="en-US" b="1" kern="0" dirty="0">
                <a:ea typeface="ＭＳ Ｐゴシック" panose="020B0600070205080204" pitchFamily="34" charset="-128"/>
              </a:rPr>
            </a:br>
            <a:r>
              <a:rPr lang="en-IE" altLang="en-US" sz="3200" kern="0" dirty="0">
                <a:solidFill>
                  <a:schemeClr val="tx1">
                    <a:lumMod val="65000"/>
                    <a:lumOff val="35000"/>
                  </a:schemeClr>
                </a:solidFill>
                <a:ea typeface="ＭＳ Ｐゴシック" panose="020B0600070205080204" pitchFamily="34" charset="-128"/>
              </a:rPr>
              <a:t>Chapter 4:</a:t>
            </a:r>
            <a:r>
              <a:rPr lang="en-IE" altLang="en-US" sz="3200" kern="0" dirty="0">
                <a:ea typeface="ＭＳ Ｐゴシック" panose="020B0600070205080204" pitchFamily="34" charset="-128"/>
              </a:rPr>
              <a:t> </a:t>
            </a:r>
            <a:r>
              <a:rPr lang="en-IE" altLang="en-US" sz="3200" kern="0" dirty="0">
                <a:solidFill>
                  <a:srgbClr val="00B0F0"/>
                </a:solidFill>
                <a:ea typeface="ＭＳ Ｐゴシック" panose="020B0600070205080204" pitchFamily="34" charset="-128"/>
              </a:rPr>
              <a:t>Colour Models and          Image Printing</a:t>
            </a:r>
            <a:endParaRPr lang="en-US" altLang="en-US" sz="3200" kern="0" dirty="0">
              <a:solidFill>
                <a:srgbClr val="00B0F0"/>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6044CB3-693E-4557-28E6-11063E97143D}"/>
              </a:ext>
            </a:extLst>
          </p:cNvPr>
          <p:cNvSpPr>
            <a:spLocks noGrp="1" noChangeArrowheads="1"/>
          </p:cNvSpPr>
          <p:nvPr>
            <p:ph type="title"/>
          </p:nvPr>
        </p:nvSpPr>
        <p:spPr/>
        <p:txBody>
          <a:bodyPr/>
          <a:lstStyle/>
          <a:p>
            <a:r>
              <a:rPr lang="en-US" altLang="en-US" dirty="0"/>
              <a:t>Vector graphics</a:t>
            </a:r>
          </a:p>
        </p:txBody>
      </p:sp>
      <p:sp>
        <p:nvSpPr>
          <p:cNvPr id="10243" name="Content Placeholder 2">
            <a:extLst>
              <a:ext uri="{FF2B5EF4-FFF2-40B4-BE49-F238E27FC236}">
                <a16:creationId xmlns:a16="http://schemas.microsoft.com/office/drawing/2014/main" id="{26A7790B-74F6-B285-96D7-253D034C95A2}"/>
              </a:ext>
            </a:extLst>
          </p:cNvPr>
          <p:cNvSpPr>
            <a:spLocks noGrp="1"/>
          </p:cNvSpPr>
          <p:nvPr>
            <p:ph idx="1"/>
          </p:nvPr>
        </p:nvSpPr>
        <p:spPr>
          <a:xfrm>
            <a:off x="381000" y="990600"/>
            <a:ext cx="8382000" cy="5175250"/>
          </a:xfrm>
        </p:spPr>
        <p:txBody>
          <a:bodyPr/>
          <a:lstStyle/>
          <a:p>
            <a:pPr>
              <a:spcBef>
                <a:spcPts val="1200"/>
              </a:spcBef>
              <a:defRPr/>
            </a:pPr>
            <a:r>
              <a:rPr lang="en-US" dirty="0"/>
              <a:t>Vector-drawn images are used in the following areas:</a:t>
            </a:r>
          </a:p>
          <a:p>
            <a:pPr lvl="1">
              <a:spcBef>
                <a:spcPts val="1200"/>
              </a:spcBef>
              <a:defRPr/>
            </a:pPr>
            <a:r>
              <a:rPr lang="en-US" dirty="0"/>
              <a:t>Computer-aided design (CAD) programs</a:t>
            </a:r>
          </a:p>
          <a:p>
            <a:pPr lvl="1">
              <a:spcBef>
                <a:spcPts val="1200"/>
              </a:spcBef>
              <a:defRPr/>
            </a:pPr>
            <a:r>
              <a:rPr lang="en-US" dirty="0"/>
              <a:t>Graphic artists designing for the print media</a:t>
            </a:r>
          </a:p>
          <a:p>
            <a:pPr lvl="1">
              <a:spcBef>
                <a:spcPts val="1200"/>
              </a:spcBef>
              <a:defRPr/>
            </a:pPr>
            <a:r>
              <a:rPr lang="en-US" dirty="0"/>
              <a:t>3-D animation programs</a:t>
            </a:r>
          </a:p>
          <a:p>
            <a:pPr lvl="1">
              <a:spcBef>
                <a:spcPts val="1200"/>
              </a:spcBef>
              <a:defRPr/>
            </a:pPr>
            <a:r>
              <a:rPr lang="en-US" dirty="0"/>
              <a:t>Applications requiring drawing of graphic shapes</a:t>
            </a:r>
          </a:p>
          <a:p>
            <a:pPr>
              <a:spcBef>
                <a:spcPts val="1200"/>
              </a:spcBef>
              <a:defRPr/>
            </a:pPr>
            <a:r>
              <a:rPr lang="en-US" dirty="0"/>
              <a:t>Vector graphics file formats: </a:t>
            </a:r>
            <a:r>
              <a:rPr lang="en-US" dirty="0">
                <a:solidFill>
                  <a:srgbClr val="00B0F0"/>
                </a:solidFill>
              </a:rPr>
              <a:t>EPS, AI, SVG, DXF, DWG</a:t>
            </a:r>
            <a:r>
              <a:rPr lang="en-US" dirty="0"/>
              <a:t> etc.</a:t>
            </a:r>
          </a:p>
        </p:txBody>
      </p:sp>
      <p:sp>
        <p:nvSpPr>
          <p:cNvPr id="15364" name="Slide Number Placeholder 1">
            <a:extLst>
              <a:ext uri="{FF2B5EF4-FFF2-40B4-BE49-F238E27FC236}">
                <a16:creationId xmlns:a16="http://schemas.microsoft.com/office/drawing/2014/main" id="{CC880019-5C5C-8D4F-F09D-DED893A2A4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D2DED7A-507E-495D-BFDA-D29527E7CC2B}" type="slidenum">
              <a:rPr lang="en-US" altLang="en-US" sz="1400" smtClean="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67BF0C1-A248-A2B4-3B21-5180107F16B0}"/>
              </a:ext>
            </a:extLst>
          </p:cNvPr>
          <p:cNvSpPr>
            <a:spLocks noGrp="1" noChangeArrowheads="1"/>
          </p:cNvSpPr>
          <p:nvPr>
            <p:ph type="title"/>
          </p:nvPr>
        </p:nvSpPr>
        <p:spPr/>
        <p:txBody>
          <a:bodyPr/>
          <a:lstStyle/>
          <a:p>
            <a:r>
              <a:rPr lang="en-US" altLang="en-US" dirty="0"/>
              <a:t>Bitmap vs Vector</a:t>
            </a:r>
          </a:p>
        </p:txBody>
      </p:sp>
      <p:sp>
        <p:nvSpPr>
          <p:cNvPr id="16387" name="Content Placeholder 2">
            <a:extLst>
              <a:ext uri="{FF2B5EF4-FFF2-40B4-BE49-F238E27FC236}">
                <a16:creationId xmlns:a16="http://schemas.microsoft.com/office/drawing/2014/main" id="{5BCB6144-19E7-4F33-138C-7242CEDC68F3}"/>
              </a:ext>
            </a:extLst>
          </p:cNvPr>
          <p:cNvSpPr>
            <a:spLocks noGrp="1" noChangeArrowheads="1"/>
          </p:cNvSpPr>
          <p:nvPr>
            <p:ph idx="1"/>
          </p:nvPr>
        </p:nvSpPr>
        <p:spPr>
          <a:xfrm>
            <a:off x="381000" y="838200"/>
            <a:ext cx="8382000" cy="5327650"/>
          </a:xfrm>
        </p:spPr>
        <p:txBody>
          <a:bodyPr/>
          <a:lstStyle/>
          <a:p>
            <a:pPr>
              <a:spcBef>
                <a:spcPts val="1200"/>
              </a:spcBef>
            </a:pPr>
            <a:r>
              <a:rPr lang="en-US" altLang="en-US" dirty="0"/>
              <a:t>Vector images use less memory space and have a smaller file size as compared to bitmaps.</a:t>
            </a:r>
          </a:p>
          <a:p>
            <a:pPr lvl="1">
              <a:spcBef>
                <a:spcPts val="1200"/>
              </a:spcBef>
            </a:pPr>
            <a:r>
              <a:rPr lang="en-US" altLang="en-US" dirty="0"/>
              <a:t>For the Web, pages that use vector graphics in plug-ins	such as Flash download faster, and when used for animation, draw faster than bitmaps.</a:t>
            </a:r>
          </a:p>
          <a:p>
            <a:pPr lvl="1">
              <a:spcBef>
                <a:spcPts val="1200"/>
              </a:spcBef>
            </a:pPr>
            <a:r>
              <a:rPr lang="en-US" altLang="en-US" dirty="0"/>
              <a:t>Vector images cannot be used for photorealistic images.</a:t>
            </a:r>
          </a:p>
          <a:p>
            <a:pPr lvl="1">
              <a:spcBef>
                <a:spcPts val="1200"/>
              </a:spcBef>
            </a:pPr>
            <a:r>
              <a:rPr lang="en-US" altLang="en-US" dirty="0"/>
              <a:t>Vector images require a plug-in for Web-based display.</a:t>
            </a:r>
          </a:p>
        </p:txBody>
      </p:sp>
      <p:sp>
        <p:nvSpPr>
          <p:cNvPr id="16390" name="Slide Number Placeholder 1">
            <a:extLst>
              <a:ext uri="{FF2B5EF4-FFF2-40B4-BE49-F238E27FC236}">
                <a16:creationId xmlns:a16="http://schemas.microsoft.com/office/drawing/2014/main" id="{79511686-50EC-4276-5002-A91A0FAC28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25980C0-9A6F-45FD-AF67-73D175FD008B}" type="slidenum">
              <a:rPr lang="en-US" altLang="en-US" sz="1400" smtClean="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67BF0C1-A248-A2B4-3B21-5180107F16B0}"/>
              </a:ext>
            </a:extLst>
          </p:cNvPr>
          <p:cNvSpPr>
            <a:spLocks noGrp="1" noChangeArrowheads="1"/>
          </p:cNvSpPr>
          <p:nvPr>
            <p:ph type="title"/>
          </p:nvPr>
        </p:nvSpPr>
        <p:spPr/>
        <p:txBody>
          <a:bodyPr/>
          <a:lstStyle/>
          <a:p>
            <a:r>
              <a:rPr lang="en-US" altLang="en-US" dirty="0"/>
              <a:t>Bitmap vs Vector</a:t>
            </a:r>
          </a:p>
        </p:txBody>
      </p:sp>
      <p:sp>
        <p:nvSpPr>
          <p:cNvPr id="16387" name="Content Placeholder 2">
            <a:extLst>
              <a:ext uri="{FF2B5EF4-FFF2-40B4-BE49-F238E27FC236}">
                <a16:creationId xmlns:a16="http://schemas.microsoft.com/office/drawing/2014/main" id="{5BCB6144-19E7-4F33-138C-7242CEDC68F3}"/>
              </a:ext>
            </a:extLst>
          </p:cNvPr>
          <p:cNvSpPr>
            <a:spLocks noGrp="1" noChangeArrowheads="1"/>
          </p:cNvSpPr>
          <p:nvPr>
            <p:ph idx="1"/>
          </p:nvPr>
        </p:nvSpPr>
        <p:spPr/>
        <p:txBody>
          <a:bodyPr/>
          <a:lstStyle/>
          <a:p>
            <a:pPr lvl="1">
              <a:spcBef>
                <a:spcPts val="1200"/>
              </a:spcBef>
            </a:pPr>
            <a:r>
              <a:rPr lang="en-US" altLang="en-US" dirty="0"/>
              <a:t>Bitmaps are not easily scalable and resizable.</a:t>
            </a:r>
          </a:p>
          <a:p>
            <a:pPr lvl="1">
              <a:spcBef>
                <a:spcPts val="1200"/>
              </a:spcBef>
            </a:pPr>
            <a:r>
              <a:rPr lang="en-US" altLang="en-US" dirty="0">
                <a:solidFill>
                  <a:srgbClr val="00B0F0"/>
                </a:solidFill>
              </a:rPr>
              <a:t>Vectorization</a:t>
            </a:r>
            <a:r>
              <a:rPr lang="en-US" altLang="en-US" dirty="0"/>
              <a:t>: bitmaps can be converted to vector images using techniques such as: auto-tracing, AI – artificial intelligent etc.</a:t>
            </a:r>
          </a:p>
          <a:p>
            <a:pPr lvl="1">
              <a:spcBef>
                <a:spcPts val="1200"/>
              </a:spcBef>
            </a:pPr>
            <a:r>
              <a:rPr lang="en-US" altLang="en-US" dirty="0">
                <a:solidFill>
                  <a:srgbClr val="00B0F0"/>
                </a:solidFill>
              </a:rPr>
              <a:t>Rasterization</a:t>
            </a:r>
            <a:r>
              <a:rPr lang="en-US" altLang="en-US" dirty="0"/>
              <a:t>: the opposite, vector to bitmap conversion, is straightforward</a:t>
            </a:r>
          </a:p>
          <a:p>
            <a:pPr lvl="1">
              <a:spcBef>
                <a:spcPts val="1200"/>
              </a:spcBef>
            </a:pPr>
            <a:endParaRPr lang="en-US" altLang="en-US" dirty="0"/>
          </a:p>
        </p:txBody>
      </p:sp>
      <p:sp>
        <p:nvSpPr>
          <p:cNvPr id="16390" name="Slide Number Placeholder 1">
            <a:extLst>
              <a:ext uri="{FF2B5EF4-FFF2-40B4-BE49-F238E27FC236}">
                <a16:creationId xmlns:a16="http://schemas.microsoft.com/office/drawing/2014/main" id="{79511686-50EC-4276-5002-A91A0FAC28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25980C0-9A6F-45FD-AF67-73D175FD008B}" type="slidenum">
              <a:rPr lang="en-US" altLang="en-US" sz="1400" smtClean="0"/>
              <a:pPr>
                <a:spcBef>
                  <a:spcPct val="0"/>
                </a:spcBef>
                <a:buFontTx/>
                <a:buNone/>
              </a:pPr>
              <a:t>12</a:t>
            </a:fld>
            <a:endParaRPr lang="en-US" altLang="en-US" sz="1400"/>
          </a:p>
        </p:txBody>
      </p:sp>
    </p:spTree>
    <p:extLst>
      <p:ext uri="{BB962C8B-B14F-4D97-AF65-F5344CB8AC3E}">
        <p14:creationId xmlns:p14="http://schemas.microsoft.com/office/powerpoint/2010/main" val="218887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67BF0C1-A248-A2B4-3B21-5180107F16B0}"/>
              </a:ext>
            </a:extLst>
          </p:cNvPr>
          <p:cNvSpPr>
            <a:spLocks noGrp="1" noChangeArrowheads="1"/>
          </p:cNvSpPr>
          <p:nvPr>
            <p:ph type="title"/>
          </p:nvPr>
        </p:nvSpPr>
        <p:spPr/>
        <p:txBody>
          <a:bodyPr/>
          <a:lstStyle/>
          <a:p>
            <a:r>
              <a:rPr lang="en-US" altLang="en-US" dirty="0"/>
              <a:t>Bitmap vs Vector</a:t>
            </a:r>
          </a:p>
        </p:txBody>
      </p:sp>
      <p:sp>
        <p:nvSpPr>
          <p:cNvPr id="2" name="Content Placeholder 1">
            <a:extLst>
              <a:ext uri="{FF2B5EF4-FFF2-40B4-BE49-F238E27FC236}">
                <a16:creationId xmlns:a16="http://schemas.microsoft.com/office/drawing/2014/main" id="{F419185F-D68B-97C5-EF78-5EBEF4B20F92}"/>
              </a:ext>
            </a:extLst>
          </p:cNvPr>
          <p:cNvSpPr>
            <a:spLocks noGrp="1"/>
          </p:cNvSpPr>
          <p:nvPr>
            <p:ph idx="1"/>
          </p:nvPr>
        </p:nvSpPr>
        <p:spPr/>
        <p:txBody>
          <a:bodyPr/>
          <a:lstStyle/>
          <a:p>
            <a:endParaRPr lang="en-US"/>
          </a:p>
        </p:txBody>
      </p:sp>
      <p:sp>
        <p:nvSpPr>
          <p:cNvPr id="16390" name="Slide Number Placeholder 1">
            <a:extLst>
              <a:ext uri="{FF2B5EF4-FFF2-40B4-BE49-F238E27FC236}">
                <a16:creationId xmlns:a16="http://schemas.microsoft.com/office/drawing/2014/main" id="{79511686-50EC-4276-5002-A91A0FAC28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25980C0-9A6F-45FD-AF67-73D175FD008B}" type="slidenum">
              <a:rPr lang="en-US" altLang="en-US" sz="1400" smtClean="0"/>
              <a:pPr>
                <a:spcBef>
                  <a:spcPct val="0"/>
                </a:spcBef>
                <a:buFontTx/>
                <a:buNone/>
              </a:pPr>
              <a:t>13</a:t>
            </a:fld>
            <a:endParaRPr lang="en-US" altLang="en-US" sz="1400"/>
          </a:p>
        </p:txBody>
      </p:sp>
      <p:graphicFrame>
        <p:nvGraphicFramePr>
          <p:cNvPr id="16388" name="Object 3">
            <a:extLst>
              <a:ext uri="{FF2B5EF4-FFF2-40B4-BE49-F238E27FC236}">
                <a16:creationId xmlns:a16="http://schemas.microsoft.com/office/drawing/2014/main" id="{86BCB1C8-DF15-F28D-293B-223968188389}"/>
              </a:ext>
            </a:extLst>
          </p:cNvPr>
          <p:cNvGraphicFramePr>
            <a:graphicFrameLocks noChangeAspect="1"/>
          </p:cNvGraphicFramePr>
          <p:nvPr>
            <p:extLst>
              <p:ext uri="{D42A27DB-BD31-4B8C-83A1-F6EECF244321}">
                <p14:modId xmlns:p14="http://schemas.microsoft.com/office/powerpoint/2010/main" val="1569240791"/>
              </p:ext>
            </p:extLst>
          </p:nvPr>
        </p:nvGraphicFramePr>
        <p:xfrm>
          <a:off x="228600" y="1905000"/>
          <a:ext cx="4343400" cy="3438525"/>
        </p:xfrm>
        <a:graphic>
          <a:graphicData uri="http://schemas.openxmlformats.org/presentationml/2006/ole">
            <mc:AlternateContent xmlns:mc="http://schemas.openxmlformats.org/markup-compatibility/2006">
              <mc:Choice xmlns:v="urn:schemas-microsoft-com:vml" Requires="v">
                <p:oleObj name="Photo Editor Photo" r:id="rId2" imgW="2561905" imgH="2029108" progId="MSPhotoEd.3">
                  <p:embed/>
                </p:oleObj>
              </mc:Choice>
              <mc:Fallback>
                <p:oleObj name="Photo Editor Photo" r:id="rId2" imgW="2561905" imgH="2029108" progId="MSPhotoEd.3">
                  <p:embed/>
                  <p:pic>
                    <p:nvPicPr>
                      <p:cNvPr id="16388" name="Object 3">
                        <a:extLst>
                          <a:ext uri="{FF2B5EF4-FFF2-40B4-BE49-F238E27FC236}">
                            <a16:creationId xmlns:a16="http://schemas.microsoft.com/office/drawing/2014/main" id="{86BCB1C8-DF15-F28D-293B-223968188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43434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4">
            <a:extLst>
              <a:ext uri="{FF2B5EF4-FFF2-40B4-BE49-F238E27FC236}">
                <a16:creationId xmlns:a16="http://schemas.microsoft.com/office/drawing/2014/main" id="{47F75798-9CA6-DE40-F71B-F398C8D2504D}"/>
              </a:ext>
            </a:extLst>
          </p:cNvPr>
          <p:cNvGraphicFramePr>
            <a:graphicFrameLocks noChangeAspect="1"/>
          </p:cNvGraphicFramePr>
          <p:nvPr>
            <p:extLst>
              <p:ext uri="{D42A27DB-BD31-4B8C-83A1-F6EECF244321}">
                <p14:modId xmlns:p14="http://schemas.microsoft.com/office/powerpoint/2010/main" val="4130779530"/>
              </p:ext>
            </p:extLst>
          </p:nvPr>
        </p:nvGraphicFramePr>
        <p:xfrm>
          <a:off x="4800600" y="1828800"/>
          <a:ext cx="4200525" cy="3440113"/>
        </p:xfrm>
        <a:graphic>
          <a:graphicData uri="http://schemas.openxmlformats.org/presentationml/2006/ole">
            <mc:AlternateContent xmlns:mc="http://schemas.openxmlformats.org/markup-compatibility/2006">
              <mc:Choice xmlns:v="urn:schemas-microsoft-com:vml" Requires="v">
                <p:oleObj name="Photo Editor Photo" r:id="rId4" imgW="2523810" imgH="2066667" progId="MSPhotoEd.3">
                  <p:embed/>
                </p:oleObj>
              </mc:Choice>
              <mc:Fallback>
                <p:oleObj name="Photo Editor Photo" r:id="rId4" imgW="2523810" imgH="2066667" progId="MSPhotoEd.3">
                  <p:embed/>
                  <p:pic>
                    <p:nvPicPr>
                      <p:cNvPr id="16389" name="Object 4">
                        <a:extLst>
                          <a:ext uri="{FF2B5EF4-FFF2-40B4-BE49-F238E27FC236}">
                            <a16:creationId xmlns:a16="http://schemas.microsoft.com/office/drawing/2014/main" id="{47F75798-9CA6-DE40-F71B-F398C8D25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828800"/>
                        <a:ext cx="420052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678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BD7050C-1352-41D6-03BF-879CCD998C56}"/>
              </a:ext>
            </a:extLst>
          </p:cNvPr>
          <p:cNvSpPr>
            <a:spLocks noGrp="1" noChangeArrowheads="1"/>
          </p:cNvSpPr>
          <p:nvPr>
            <p:ph type="title"/>
          </p:nvPr>
        </p:nvSpPr>
        <p:spPr/>
        <p:txBody>
          <a:bodyPr/>
          <a:lstStyle/>
          <a:p>
            <a:r>
              <a:rPr lang="en-US" altLang="en-US" dirty="0"/>
              <a:t>Bitmap vs Vector</a:t>
            </a:r>
          </a:p>
        </p:txBody>
      </p:sp>
      <p:sp>
        <p:nvSpPr>
          <p:cNvPr id="2" name="Content Placeholder 1">
            <a:extLst>
              <a:ext uri="{FF2B5EF4-FFF2-40B4-BE49-F238E27FC236}">
                <a16:creationId xmlns:a16="http://schemas.microsoft.com/office/drawing/2014/main" id="{E5356B62-DDB3-E20A-B85F-4082EC948920}"/>
              </a:ext>
            </a:extLst>
          </p:cNvPr>
          <p:cNvSpPr>
            <a:spLocks noGrp="1"/>
          </p:cNvSpPr>
          <p:nvPr>
            <p:ph idx="1"/>
          </p:nvPr>
        </p:nvSpPr>
        <p:spPr/>
        <p:txBody>
          <a:bodyPr/>
          <a:lstStyle/>
          <a:p>
            <a:endParaRPr lang="en-US"/>
          </a:p>
        </p:txBody>
      </p:sp>
      <p:sp>
        <p:nvSpPr>
          <p:cNvPr id="17412" name="Slide Number Placeholder 1">
            <a:extLst>
              <a:ext uri="{FF2B5EF4-FFF2-40B4-BE49-F238E27FC236}">
                <a16:creationId xmlns:a16="http://schemas.microsoft.com/office/drawing/2014/main" id="{57235EC4-DE63-6D39-7FCD-803B6C7A3D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0BF1EF7-FD49-477A-A83B-4353E1B3CFE9}" type="slidenum">
              <a:rPr lang="en-US" altLang="en-US" sz="1400" smtClean="0"/>
              <a:pPr>
                <a:spcBef>
                  <a:spcPct val="0"/>
                </a:spcBef>
                <a:buFontTx/>
                <a:buNone/>
              </a:pPr>
              <a:t>14</a:t>
            </a:fld>
            <a:endParaRPr lang="en-US" altLang="en-US" sz="1400"/>
          </a:p>
        </p:txBody>
      </p:sp>
      <p:pic>
        <p:nvPicPr>
          <p:cNvPr id="17413" name="Picture 10" descr="https://upload.wikimedia.org/wikipedia/commons/thumb/a/aa/VectorBitmapExample.svg/220px-VectorBitmapExample.svg.png">
            <a:extLst>
              <a:ext uri="{FF2B5EF4-FFF2-40B4-BE49-F238E27FC236}">
                <a16:creationId xmlns:a16="http://schemas.microsoft.com/office/drawing/2014/main" id="{F839AEE9-A1FE-DCF8-0274-44D8BC66D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244600"/>
            <a:ext cx="37719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C4E380F-8134-C01E-A5D4-2EBE7271087D}"/>
              </a:ext>
            </a:extLst>
          </p:cNvPr>
          <p:cNvSpPr>
            <a:spLocks noGrp="1" noChangeArrowheads="1"/>
          </p:cNvSpPr>
          <p:nvPr>
            <p:ph type="title"/>
          </p:nvPr>
        </p:nvSpPr>
        <p:spPr/>
        <p:txBody>
          <a:bodyPr/>
          <a:lstStyle/>
          <a:p>
            <a:r>
              <a:rPr lang="en-US" altLang="en-US"/>
              <a:t>Bitmap vs Vector</a:t>
            </a:r>
          </a:p>
        </p:txBody>
      </p:sp>
      <p:sp>
        <p:nvSpPr>
          <p:cNvPr id="3" name="Content Placeholder 2">
            <a:extLst>
              <a:ext uri="{FF2B5EF4-FFF2-40B4-BE49-F238E27FC236}">
                <a16:creationId xmlns:a16="http://schemas.microsoft.com/office/drawing/2014/main" id="{CF27C078-DD55-55A7-8968-385B39254354}"/>
              </a:ext>
            </a:extLst>
          </p:cNvPr>
          <p:cNvSpPr>
            <a:spLocks noGrp="1"/>
          </p:cNvSpPr>
          <p:nvPr>
            <p:ph idx="1"/>
          </p:nvPr>
        </p:nvSpPr>
        <p:spPr>
          <a:xfrm>
            <a:off x="304800" y="914400"/>
            <a:ext cx="8610600" cy="5251450"/>
          </a:xfrm>
        </p:spPr>
        <p:txBody>
          <a:bodyPr/>
          <a:lstStyle/>
          <a:p>
            <a:pPr marL="352425" lvl="1" indent="-352425" eaLnBrk="1" hangingPunct="1">
              <a:lnSpc>
                <a:spcPct val="90000"/>
              </a:lnSpc>
              <a:spcBef>
                <a:spcPts val="600"/>
              </a:spcBef>
              <a:buFont typeface="Wingdings" panose="05000000000000000000" pitchFamily="2" charset="2"/>
              <a:buChar char="Ø"/>
              <a:defRPr/>
            </a:pPr>
            <a:r>
              <a:rPr lang="en-US" dirty="0"/>
              <a:t>When to use a </a:t>
            </a:r>
            <a:r>
              <a:rPr lang="en-US" dirty="0">
                <a:solidFill>
                  <a:srgbClr val="00B0F0"/>
                </a:solidFill>
              </a:rPr>
              <a:t>bitmap image</a:t>
            </a:r>
            <a:r>
              <a:rPr lang="en-US" dirty="0"/>
              <a:t>?</a:t>
            </a:r>
          </a:p>
          <a:p>
            <a:pPr marL="722313" lvl="1" indent="-369888" eaLnBrk="1" hangingPunct="1">
              <a:lnSpc>
                <a:spcPct val="90000"/>
              </a:lnSpc>
              <a:spcBef>
                <a:spcPts val="600"/>
              </a:spcBef>
              <a:defRPr/>
            </a:pPr>
            <a:r>
              <a:rPr lang="en-US" sz="2400" dirty="0"/>
              <a:t>Bitmap images are usually used for websites featuring products, restaurants, travel, tourism, and e-commerce because the images are more visually appealing.</a:t>
            </a:r>
          </a:p>
          <a:p>
            <a:pPr marL="722313" lvl="1" indent="-369888" eaLnBrk="1" hangingPunct="1">
              <a:lnSpc>
                <a:spcPct val="90000"/>
              </a:lnSpc>
              <a:spcBef>
                <a:spcPts val="600"/>
              </a:spcBef>
              <a:defRPr/>
            </a:pPr>
            <a:r>
              <a:rPr lang="en-US" sz="2400" dirty="0"/>
              <a:t>In digital applications, bitmap high-quality images are used to create an instant likeness, prompting users to interact with the product etc.</a:t>
            </a:r>
          </a:p>
          <a:p>
            <a:pPr marL="352425" lvl="1" indent="-352425" eaLnBrk="1" hangingPunct="1">
              <a:lnSpc>
                <a:spcPct val="90000"/>
              </a:lnSpc>
              <a:spcBef>
                <a:spcPts val="600"/>
              </a:spcBef>
              <a:buFont typeface="Wingdings" panose="05000000000000000000" pitchFamily="2" charset="2"/>
              <a:buChar char="Ø"/>
              <a:defRPr/>
            </a:pPr>
            <a:r>
              <a:rPr lang="en-US" dirty="0"/>
              <a:t>When to use </a:t>
            </a:r>
            <a:r>
              <a:rPr lang="en-US" dirty="0">
                <a:solidFill>
                  <a:srgbClr val="00B0F0"/>
                </a:solidFill>
              </a:rPr>
              <a:t>vector graphics</a:t>
            </a:r>
            <a:r>
              <a:rPr lang="en-US" dirty="0"/>
              <a:t>?</a:t>
            </a:r>
          </a:p>
          <a:p>
            <a:pPr marL="722313" lvl="1" indent="-369888" eaLnBrk="1" hangingPunct="1">
              <a:lnSpc>
                <a:spcPct val="90000"/>
              </a:lnSpc>
              <a:spcBef>
                <a:spcPts val="600"/>
              </a:spcBef>
              <a:defRPr/>
            </a:pPr>
            <a:r>
              <a:rPr lang="en-US" sz="2400" dirty="0"/>
              <a:t>Vector images are the primary choice for printing, logos, signs, illustrations, infographics, and creating animations. Vector images provide high-quality, scalable images while also conserving file size.</a:t>
            </a:r>
          </a:p>
          <a:p>
            <a:pPr marL="722313" lvl="1" indent="-369888" eaLnBrk="1" hangingPunct="1">
              <a:lnSpc>
                <a:spcPct val="90000"/>
              </a:lnSpc>
              <a:spcBef>
                <a:spcPts val="600"/>
              </a:spcBef>
              <a:defRPr/>
            </a:pPr>
            <a:r>
              <a:rPr lang="en-US" sz="2400" dirty="0"/>
              <a:t>User Interface designers can edit vector graphics and quickly generate new ones to meet project requirements.</a:t>
            </a:r>
          </a:p>
        </p:txBody>
      </p:sp>
      <p:sp>
        <p:nvSpPr>
          <p:cNvPr id="18436" name="Slide Number Placeholder 1">
            <a:extLst>
              <a:ext uri="{FF2B5EF4-FFF2-40B4-BE49-F238E27FC236}">
                <a16:creationId xmlns:a16="http://schemas.microsoft.com/office/drawing/2014/main" id="{B35365D6-45E0-2C19-769C-ABF4D00E4F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D6A960D-86BD-40C4-83B9-FD633529408E}" type="slidenum">
              <a:rPr lang="en-US" altLang="en-US" sz="1400" smtClean="0"/>
              <a:pPr>
                <a:spcBef>
                  <a:spcPct val="0"/>
                </a:spcBef>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C425ECD-5852-03E6-FD65-F9EC899FC241}"/>
              </a:ext>
            </a:extLst>
          </p:cNvPr>
          <p:cNvSpPr>
            <a:spLocks noGrp="1" noChangeArrowheads="1"/>
          </p:cNvSpPr>
          <p:nvPr>
            <p:ph idx="1"/>
          </p:nvPr>
        </p:nvSpPr>
        <p:spPr/>
        <p:txBody>
          <a:bodyPr/>
          <a:lstStyle/>
          <a:p>
            <a:pPr algn="ctr">
              <a:buFontTx/>
              <a:buNone/>
            </a:pPr>
            <a:r>
              <a:rPr lang="en-US" altLang="en-US" dirty="0">
                <a:solidFill>
                  <a:srgbClr val="00B0F0"/>
                </a:solidFill>
              </a:rPr>
              <a:t>	</a:t>
            </a:r>
          </a:p>
          <a:p>
            <a:pPr algn="ctr">
              <a:buFontTx/>
              <a:buNone/>
            </a:pPr>
            <a:endParaRPr lang="en-US" altLang="en-US" dirty="0">
              <a:solidFill>
                <a:srgbClr val="00B0F0"/>
              </a:solidFill>
            </a:endParaRPr>
          </a:p>
          <a:p>
            <a:pPr algn="ctr">
              <a:buFontTx/>
              <a:buNone/>
            </a:pPr>
            <a:endParaRPr lang="en-US" altLang="en-US" dirty="0">
              <a:solidFill>
                <a:srgbClr val="00B0F0"/>
              </a:solidFill>
            </a:endParaRPr>
          </a:p>
          <a:p>
            <a:pPr algn="ctr">
              <a:buFontTx/>
              <a:buNone/>
            </a:pPr>
            <a:r>
              <a:rPr lang="en-US" altLang="en-US" sz="4000" dirty="0">
                <a:solidFill>
                  <a:srgbClr val="00B0F0"/>
                </a:solidFill>
              </a:rPr>
              <a:t>Different Image File Formats</a:t>
            </a:r>
          </a:p>
        </p:txBody>
      </p:sp>
    </p:spTree>
    <p:extLst>
      <p:ext uri="{BB962C8B-B14F-4D97-AF65-F5344CB8AC3E}">
        <p14:creationId xmlns:p14="http://schemas.microsoft.com/office/powerpoint/2010/main" val="352741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7E25002-8D63-F9FA-05D3-189FE7CBDBDC}"/>
              </a:ext>
            </a:extLst>
          </p:cNvPr>
          <p:cNvSpPr>
            <a:spLocks noGrp="1" noChangeArrowheads="1"/>
          </p:cNvSpPr>
          <p:nvPr>
            <p:ph type="title"/>
          </p:nvPr>
        </p:nvSpPr>
        <p:spPr/>
        <p:txBody>
          <a:bodyPr/>
          <a:lstStyle/>
          <a:p>
            <a:r>
              <a:rPr lang="en-US" altLang="en-US" dirty="0"/>
              <a:t>Introduction</a:t>
            </a:r>
          </a:p>
        </p:txBody>
      </p:sp>
      <p:sp>
        <p:nvSpPr>
          <p:cNvPr id="20484" name="Slide Number Placeholder 1">
            <a:extLst>
              <a:ext uri="{FF2B5EF4-FFF2-40B4-BE49-F238E27FC236}">
                <a16:creationId xmlns:a16="http://schemas.microsoft.com/office/drawing/2014/main" id="{957B3A3D-64C5-7164-FC97-056A0FB522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2E5797E-50D3-43F2-993E-626441FD99E9}" type="slidenum">
              <a:rPr lang="en-US" altLang="en-US" sz="1400" smtClean="0"/>
              <a:pPr>
                <a:spcBef>
                  <a:spcPct val="0"/>
                </a:spcBef>
                <a:buFontTx/>
                <a:buNone/>
              </a:pPr>
              <a:t>17</a:t>
            </a:fld>
            <a:endParaRPr lang="en-US" altLang="en-US" sz="1400"/>
          </a:p>
        </p:txBody>
      </p:sp>
      <p:sp>
        <p:nvSpPr>
          <p:cNvPr id="20483" name="Content Placeholder 2">
            <a:extLst>
              <a:ext uri="{FF2B5EF4-FFF2-40B4-BE49-F238E27FC236}">
                <a16:creationId xmlns:a16="http://schemas.microsoft.com/office/drawing/2014/main" id="{4B4EE655-8418-7241-61F4-716F329D8F39}"/>
              </a:ext>
            </a:extLst>
          </p:cNvPr>
          <p:cNvSpPr>
            <a:spLocks/>
          </p:cNvSpPr>
          <p:nvPr/>
        </p:nvSpPr>
        <p:spPr bwMode="auto">
          <a:xfrm>
            <a:off x="381000" y="1295400"/>
            <a:ext cx="8763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49263" lvl="1" indent="7938" eaLnBrk="1" hangingPunct="1">
              <a:lnSpc>
                <a:spcPct val="90000"/>
              </a:lnSpc>
              <a:spcBef>
                <a:spcPts val="1200"/>
              </a:spcBef>
              <a:buFontTx/>
              <a:buNone/>
            </a:pPr>
            <a:r>
              <a:rPr lang="en-US" altLang="en-US" sz="3200" dirty="0">
                <a:solidFill>
                  <a:schemeClr val="tx1">
                    <a:lumMod val="65000"/>
                    <a:lumOff val="35000"/>
                  </a:schemeClr>
                </a:solidFill>
              </a:rPr>
              <a:t>There are a number of image file formats, the most common and mainly used for cameras, printing, scanning, and internet use:</a:t>
            </a:r>
          </a:p>
          <a:p>
            <a:pPr marL="1074738" lvl="1" indent="-352425" eaLnBrk="1" hangingPunct="1">
              <a:lnSpc>
                <a:spcPct val="90000"/>
              </a:lnSpc>
              <a:spcBef>
                <a:spcPts val="1200"/>
              </a:spcBef>
              <a:buClr>
                <a:schemeClr val="tx1">
                  <a:lumMod val="65000"/>
                  <a:lumOff val="35000"/>
                </a:schemeClr>
              </a:buClr>
              <a:buFont typeface="Wingdings" panose="05000000000000000000" pitchFamily="2" charset="2"/>
              <a:buChar char="Ø"/>
            </a:pPr>
            <a:r>
              <a:rPr lang="en-US" altLang="en-US" sz="3200" dirty="0">
                <a:solidFill>
                  <a:schemeClr val="tx1">
                    <a:lumMod val="65000"/>
                    <a:lumOff val="35000"/>
                  </a:schemeClr>
                </a:solidFill>
              </a:rPr>
              <a:t> </a:t>
            </a:r>
            <a:r>
              <a:rPr lang="en-US" altLang="en-US" sz="3200" dirty="0">
                <a:solidFill>
                  <a:srgbClr val="00B0F0"/>
                </a:solidFill>
              </a:rPr>
              <a:t>JPG </a:t>
            </a:r>
            <a:r>
              <a:rPr lang="en-US" altLang="en-US" sz="3200" dirty="0">
                <a:solidFill>
                  <a:schemeClr val="tx1">
                    <a:lumMod val="65000"/>
                    <a:lumOff val="35000"/>
                  </a:schemeClr>
                </a:solidFill>
              </a:rPr>
              <a:t>- J</a:t>
            </a:r>
            <a:r>
              <a:rPr lang="en-US" altLang="en-US" dirty="0">
                <a:solidFill>
                  <a:schemeClr val="tx1">
                    <a:lumMod val="65000"/>
                    <a:lumOff val="35000"/>
                  </a:schemeClr>
                </a:solidFill>
              </a:rPr>
              <a:t>oint </a:t>
            </a:r>
            <a:r>
              <a:rPr lang="en-US" altLang="en-US" sz="3200" dirty="0">
                <a:solidFill>
                  <a:schemeClr val="tx1">
                    <a:lumMod val="65000"/>
                    <a:lumOff val="35000"/>
                  </a:schemeClr>
                </a:solidFill>
              </a:rPr>
              <a:t>P</a:t>
            </a:r>
            <a:r>
              <a:rPr lang="en-US" altLang="en-US" dirty="0">
                <a:solidFill>
                  <a:schemeClr val="tx1">
                    <a:lumMod val="65000"/>
                    <a:lumOff val="35000"/>
                  </a:schemeClr>
                </a:solidFill>
              </a:rPr>
              <a:t>hotographic </a:t>
            </a:r>
            <a:r>
              <a:rPr lang="en-US" altLang="en-US" sz="3200" dirty="0">
                <a:solidFill>
                  <a:schemeClr val="tx1">
                    <a:lumMod val="65000"/>
                    <a:lumOff val="35000"/>
                  </a:schemeClr>
                </a:solidFill>
              </a:rPr>
              <a:t>E</a:t>
            </a:r>
            <a:r>
              <a:rPr lang="en-US" altLang="en-US" dirty="0">
                <a:solidFill>
                  <a:schemeClr val="tx1">
                    <a:lumMod val="65000"/>
                    <a:lumOff val="35000"/>
                  </a:schemeClr>
                </a:solidFill>
              </a:rPr>
              <a:t>xperts </a:t>
            </a:r>
            <a:r>
              <a:rPr lang="en-US" altLang="en-US" sz="3200" dirty="0">
                <a:solidFill>
                  <a:schemeClr val="tx1">
                    <a:lumMod val="65000"/>
                    <a:lumOff val="35000"/>
                  </a:schemeClr>
                </a:solidFill>
              </a:rPr>
              <a:t>G</a:t>
            </a:r>
            <a:r>
              <a:rPr lang="en-US" altLang="en-US" dirty="0">
                <a:solidFill>
                  <a:schemeClr val="tx1">
                    <a:lumMod val="65000"/>
                    <a:lumOff val="35000"/>
                  </a:schemeClr>
                </a:solidFill>
              </a:rPr>
              <a:t>roup</a:t>
            </a:r>
            <a:endParaRPr lang="en-US" altLang="en-US" sz="3200" dirty="0">
              <a:solidFill>
                <a:schemeClr val="tx1">
                  <a:lumMod val="65000"/>
                  <a:lumOff val="35000"/>
                </a:schemeClr>
              </a:solidFill>
            </a:endParaRPr>
          </a:p>
          <a:p>
            <a:pPr marL="1074738" lvl="1" indent="-352425" eaLnBrk="1" hangingPunct="1">
              <a:lnSpc>
                <a:spcPct val="90000"/>
              </a:lnSpc>
              <a:spcBef>
                <a:spcPts val="1200"/>
              </a:spcBef>
              <a:buClr>
                <a:schemeClr val="tx1">
                  <a:lumMod val="65000"/>
                  <a:lumOff val="35000"/>
                </a:schemeClr>
              </a:buClr>
              <a:buFont typeface="Wingdings" panose="05000000000000000000" pitchFamily="2" charset="2"/>
              <a:buChar char="Ø"/>
            </a:pPr>
            <a:r>
              <a:rPr lang="en-US" altLang="en-US" sz="3200" dirty="0">
                <a:solidFill>
                  <a:schemeClr val="tx1">
                    <a:lumMod val="65000"/>
                    <a:lumOff val="35000"/>
                  </a:schemeClr>
                </a:solidFill>
              </a:rPr>
              <a:t> </a:t>
            </a:r>
            <a:r>
              <a:rPr lang="en-US" altLang="en-US" sz="3200" dirty="0">
                <a:solidFill>
                  <a:srgbClr val="00B0F0"/>
                </a:solidFill>
              </a:rPr>
              <a:t>TIFF</a:t>
            </a:r>
            <a:r>
              <a:rPr lang="en-US" altLang="en-US" sz="3200" dirty="0">
                <a:solidFill>
                  <a:schemeClr val="tx1">
                    <a:lumMod val="65000"/>
                    <a:lumOff val="35000"/>
                  </a:schemeClr>
                </a:solidFill>
              </a:rPr>
              <a:t> - T</a:t>
            </a:r>
            <a:r>
              <a:rPr lang="en-US" altLang="en-US" dirty="0">
                <a:solidFill>
                  <a:schemeClr val="tx1">
                    <a:lumMod val="65000"/>
                    <a:lumOff val="35000"/>
                  </a:schemeClr>
                </a:solidFill>
              </a:rPr>
              <a:t>agged </a:t>
            </a:r>
            <a:r>
              <a:rPr lang="en-US" altLang="en-US" sz="3200" dirty="0">
                <a:solidFill>
                  <a:schemeClr val="tx1">
                    <a:lumMod val="65000"/>
                    <a:lumOff val="35000"/>
                  </a:schemeClr>
                </a:solidFill>
              </a:rPr>
              <a:t>I</a:t>
            </a:r>
            <a:r>
              <a:rPr lang="en-US" altLang="en-US" dirty="0">
                <a:solidFill>
                  <a:schemeClr val="tx1">
                    <a:lumMod val="65000"/>
                    <a:lumOff val="35000"/>
                  </a:schemeClr>
                </a:solidFill>
              </a:rPr>
              <a:t>mage </a:t>
            </a:r>
            <a:r>
              <a:rPr lang="en-US" altLang="en-US" sz="3200" dirty="0">
                <a:solidFill>
                  <a:schemeClr val="tx1">
                    <a:lumMod val="65000"/>
                    <a:lumOff val="35000"/>
                  </a:schemeClr>
                </a:solidFill>
              </a:rPr>
              <a:t>F</a:t>
            </a:r>
            <a:r>
              <a:rPr lang="en-US" altLang="en-US" dirty="0">
                <a:solidFill>
                  <a:schemeClr val="tx1">
                    <a:lumMod val="65000"/>
                    <a:lumOff val="35000"/>
                  </a:schemeClr>
                </a:solidFill>
              </a:rPr>
              <a:t>ile </a:t>
            </a:r>
            <a:r>
              <a:rPr lang="en-US" altLang="en-US" sz="3200" dirty="0">
                <a:solidFill>
                  <a:schemeClr val="tx1">
                    <a:lumMod val="65000"/>
                    <a:lumOff val="35000"/>
                  </a:schemeClr>
                </a:solidFill>
              </a:rPr>
              <a:t>F</a:t>
            </a:r>
            <a:r>
              <a:rPr lang="en-US" altLang="en-US" dirty="0">
                <a:solidFill>
                  <a:schemeClr val="tx1">
                    <a:lumMod val="65000"/>
                    <a:lumOff val="35000"/>
                  </a:schemeClr>
                </a:solidFill>
              </a:rPr>
              <a:t>ormat</a:t>
            </a:r>
            <a:endParaRPr lang="en-US" altLang="en-US" sz="3200" dirty="0">
              <a:solidFill>
                <a:schemeClr val="tx1">
                  <a:lumMod val="65000"/>
                  <a:lumOff val="35000"/>
                </a:schemeClr>
              </a:solidFill>
            </a:endParaRPr>
          </a:p>
          <a:p>
            <a:pPr marL="1074738" lvl="1" indent="-352425" eaLnBrk="1" hangingPunct="1">
              <a:lnSpc>
                <a:spcPct val="90000"/>
              </a:lnSpc>
              <a:spcBef>
                <a:spcPts val="1200"/>
              </a:spcBef>
              <a:buClr>
                <a:schemeClr val="tx1">
                  <a:lumMod val="65000"/>
                  <a:lumOff val="35000"/>
                </a:schemeClr>
              </a:buClr>
              <a:buFont typeface="Wingdings" panose="05000000000000000000" pitchFamily="2" charset="2"/>
              <a:buChar char="Ø"/>
            </a:pPr>
            <a:r>
              <a:rPr lang="en-US" altLang="en-US" sz="3200" dirty="0">
                <a:solidFill>
                  <a:schemeClr val="tx1">
                    <a:lumMod val="65000"/>
                    <a:lumOff val="35000"/>
                  </a:schemeClr>
                </a:solidFill>
              </a:rPr>
              <a:t> </a:t>
            </a:r>
            <a:r>
              <a:rPr lang="en-US" altLang="en-US" sz="3200" dirty="0">
                <a:solidFill>
                  <a:srgbClr val="00B0F0"/>
                </a:solidFill>
              </a:rPr>
              <a:t>PNG</a:t>
            </a:r>
            <a:r>
              <a:rPr lang="en-US" altLang="en-US" sz="3200" dirty="0">
                <a:solidFill>
                  <a:schemeClr val="tx1">
                    <a:lumMod val="65000"/>
                    <a:lumOff val="35000"/>
                  </a:schemeClr>
                </a:solidFill>
              </a:rPr>
              <a:t> - P</a:t>
            </a:r>
            <a:r>
              <a:rPr lang="en-US" altLang="en-US" dirty="0">
                <a:solidFill>
                  <a:schemeClr val="tx1">
                    <a:lumMod val="65000"/>
                    <a:lumOff val="35000"/>
                  </a:schemeClr>
                </a:solidFill>
              </a:rPr>
              <a:t>ortable </a:t>
            </a:r>
            <a:r>
              <a:rPr lang="en-US" altLang="en-US" sz="3200" dirty="0">
                <a:solidFill>
                  <a:schemeClr val="tx1">
                    <a:lumMod val="65000"/>
                    <a:lumOff val="35000"/>
                  </a:schemeClr>
                </a:solidFill>
              </a:rPr>
              <a:t>G</a:t>
            </a:r>
            <a:r>
              <a:rPr lang="en-US" altLang="en-US" dirty="0">
                <a:solidFill>
                  <a:schemeClr val="tx1">
                    <a:lumMod val="65000"/>
                    <a:lumOff val="35000"/>
                  </a:schemeClr>
                </a:solidFill>
              </a:rPr>
              <a:t>raphics </a:t>
            </a:r>
            <a:r>
              <a:rPr lang="en-US" altLang="en-US" sz="3200" dirty="0">
                <a:solidFill>
                  <a:schemeClr val="tx1">
                    <a:lumMod val="65000"/>
                    <a:lumOff val="35000"/>
                  </a:schemeClr>
                </a:solidFill>
              </a:rPr>
              <a:t>F</a:t>
            </a:r>
            <a:r>
              <a:rPr lang="en-US" altLang="en-US" dirty="0">
                <a:solidFill>
                  <a:schemeClr val="tx1">
                    <a:lumMod val="65000"/>
                    <a:lumOff val="35000"/>
                  </a:schemeClr>
                </a:solidFill>
              </a:rPr>
              <a:t>ormat</a:t>
            </a:r>
            <a:endParaRPr lang="en-US" altLang="en-US" sz="3200" dirty="0">
              <a:solidFill>
                <a:schemeClr val="tx1">
                  <a:lumMod val="65000"/>
                  <a:lumOff val="35000"/>
                </a:schemeClr>
              </a:solidFill>
            </a:endParaRPr>
          </a:p>
          <a:p>
            <a:pPr marL="1074738" lvl="1" indent="-352425" eaLnBrk="1" hangingPunct="1">
              <a:lnSpc>
                <a:spcPct val="90000"/>
              </a:lnSpc>
              <a:spcBef>
                <a:spcPts val="1200"/>
              </a:spcBef>
              <a:buClr>
                <a:schemeClr val="tx1">
                  <a:lumMod val="65000"/>
                  <a:lumOff val="35000"/>
                </a:schemeClr>
              </a:buClr>
              <a:buFont typeface="Wingdings" panose="05000000000000000000" pitchFamily="2" charset="2"/>
              <a:buChar char="Ø"/>
            </a:pPr>
            <a:r>
              <a:rPr lang="en-US" altLang="en-US" sz="3200" dirty="0">
                <a:solidFill>
                  <a:schemeClr val="tx1">
                    <a:lumMod val="65000"/>
                    <a:lumOff val="35000"/>
                  </a:schemeClr>
                </a:solidFill>
              </a:rPr>
              <a:t> </a:t>
            </a:r>
            <a:r>
              <a:rPr lang="en-US" altLang="en-US" sz="3200" dirty="0">
                <a:solidFill>
                  <a:srgbClr val="00B0F0"/>
                </a:solidFill>
              </a:rPr>
              <a:t>GIF</a:t>
            </a:r>
            <a:r>
              <a:rPr lang="en-US" altLang="en-US" sz="3200" dirty="0">
                <a:solidFill>
                  <a:schemeClr val="tx1">
                    <a:lumMod val="65000"/>
                    <a:lumOff val="35000"/>
                  </a:schemeClr>
                </a:solidFill>
              </a:rPr>
              <a:t> - G</a:t>
            </a:r>
            <a:r>
              <a:rPr lang="en-US" altLang="en-US" dirty="0">
                <a:solidFill>
                  <a:schemeClr val="tx1">
                    <a:lumMod val="65000"/>
                    <a:lumOff val="35000"/>
                  </a:schemeClr>
                </a:solidFill>
              </a:rPr>
              <a:t>raphics </a:t>
            </a:r>
            <a:r>
              <a:rPr lang="en-US" altLang="en-US" sz="3200" dirty="0">
                <a:solidFill>
                  <a:schemeClr val="tx1">
                    <a:lumMod val="65000"/>
                    <a:lumOff val="35000"/>
                  </a:schemeClr>
                </a:solidFill>
              </a:rPr>
              <a:t>I</a:t>
            </a:r>
            <a:r>
              <a:rPr lang="en-US" altLang="en-US" dirty="0">
                <a:solidFill>
                  <a:schemeClr val="tx1">
                    <a:lumMod val="65000"/>
                    <a:lumOff val="35000"/>
                  </a:schemeClr>
                </a:solidFill>
              </a:rPr>
              <a:t>nterchange </a:t>
            </a:r>
            <a:r>
              <a:rPr lang="en-US" altLang="en-US" sz="3200" dirty="0">
                <a:solidFill>
                  <a:schemeClr val="tx1">
                    <a:lumMod val="65000"/>
                    <a:lumOff val="35000"/>
                  </a:schemeClr>
                </a:solidFill>
              </a:rPr>
              <a:t>F</a:t>
            </a:r>
            <a:r>
              <a:rPr lang="en-US" altLang="en-US" dirty="0">
                <a:solidFill>
                  <a:schemeClr val="tx1">
                    <a:lumMod val="65000"/>
                    <a:lumOff val="35000"/>
                  </a:schemeClr>
                </a:solidFill>
              </a:rPr>
              <a:t>ormat</a:t>
            </a:r>
            <a:endParaRPr lang="en-US" altLang="en-US" sz="3200" dirty="0">
              <a:solidFill>
                <a:schemeClr val="tx1">
                  <a:lumMod val="65000"/>
                  <a:lumOff val="3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8C163AB-20F1-40FA-7E6E-423065E5FDD0}"/>
              </a:ext>
            </a:extLst>
          </p:cNvPr>
          <p:cNvSpPr>
            <a:spLocks noGrp="1" noChangeArrowheads="1"/>
          </p:cNvSpPr>
          <p:nvPr>
            <p:ph type="title"/>
          </p:nvPr>
        </p:nvSpPr>
        <p:spPr/>
        <p:txBody>
          <a:bodyPr/>
          <a:lstStyle/>
          <a:p>
            <a:r>
              <a:rPr lang="en-US" altLang="en-US" dirty="0"/>
              <a:t>Lossless vs lossy compressions</a:t>
            </a:r>
          </a:p>
        </p:txBody>
      </p:sp>
      <p:sp>
        <p:nvSpPr>
          <p:cNvPr id="21507" name="Rectangle 3">
            <a:extLst>
              <a:ext uri="{FF2B5EF4-FFF2-40B4-BE49-F238E27FC236}">
                <a16:creationId xmlns:a16="http://schemas.microsoft.com/office/drawing/2014/main" id="{0DE7DE94-B080-C5E1-527E-BD1D42A18365}"/>
              </a:ext>
            </a:extLst>
          </p:cNvPr>
          <p:cNvSpPr>
            <a:spLocks noGrp="1" noChangeArrowheads="1"/>
          </p:cNvSpPr>
          <p:nvPr>
            <p:ph idx="1"/>
          </p:nvPr>
        </p:nvSpPr>
        <p:spPr/>
        <p:txBody>
          <a:bodyPr/>
          <a:lstStyle/>
          <a:p>
            <a:pPr>
              <a:spcBef>
                <a:spcPts val="1200"/>
              </a:spcBef>
              <a:buClr>
                <a:schemeClr val="tx1">
                  <a:lumMod val="65000"/>
                  <a:lumOff val="35000"/>
                </a:schemeClr>
              </a:buClr>
              <a:buFont typeface="Wingdings" panose="05000000000000000000" pitchFamily="2" charset="2"/>
              <a:buChar char="Ø"/>
            </a:pPr>
            <a:r>
              <a:rPr lang="en-US" altLang="en-US" sz="2800" dirty="0">
                <a:solidFill>
                  <a:srgbClr val="00B0F0"/>
                </a:solidFill>
              </a:rPr>
              <a:t>Lossless compression</a:t>
            </a:r>
            <a:r>
              <a:rPr lang="en-US" altLang="en-US" sz="2800" dirty="0"/>
              <a:t> is a class of data compression that allows the original data to be perfectly reconstructed from the compressed data with no loss of information.</a:t>
            </a:r>
          </a:p>
          <a:p>
            <a:pPr lvl="1">
              <a:spcBef>
                <a:spcPts val="1200"/>
              </a:spcBef>
              <a:buClr>
                <a:schemeClr val="tx1">
                  <a:lumMod val="65000"/>
                  <a:lumOff val="35000"/>
                </a:schemeClr>
              </a:buClr>
            </a:pPr>
            <a:r>
              <a:rPr lang="en-US" altLang="en-US" sz="2400" dirty="0"/>
              <a:t>Lossless compression is possible because most real-world data exhibits </a:t>
            </a:r>
            <a:r>
              <a:rPr lang="en-US" altLang="en-US" sz="2400" dirty="0">
                <a:solidFill>
                  <a:srgbClr val="00B0F0"/>
                </a:solidFill>
              </a:rPr>
              <a:t>statistical redundancy</a:t>
            </a:r>
            <a:r>
              <a:rPr lang="en-US" altLang="en-US" sz="2400" dirty="0"/>
              <a:t>.</a:t>
            </a:r>
          </a:p>
          <a:p>
            <a:pPr>
              <a:spcBef>
                <a:spcPts val="1200"/>
              </a:spcBef>
              <a:buClr>
                <a:schemeClr val="tx1">
                  <a:lumMod val="65000"/>
                  <a:lumOff val="35000"/>
                </a:schemeClr>
              </a:buClr>
            </a:pPr>
            <a:r>
              <a:rPr lang="en-US" altLang="en-US" sz="2800" dirty="0">
                <a:solidFill>
                  <a:srgbClr val="00B0F0"/>
                </a:solidFill>
              </a:rPr>
              <a:t>Lossy compression</a:t>
            </a:r>
            <a:r>
              <a:rPr lang="en-US" altLang="en-US" sz="2800" dirty="0"/>
              <a:t> permits reconstruction only of an approximation of the original data.</a:t>
            </a:r>
          </a:p>
          <a:p>
            <a:pPr lvl="1">
              <a:spcBef>
                <a:spcPts val="1200"/>
              </a:spcBef>
              <a:buClr>
                <a:schemeClr val="tx1">
                  <a:lumMod val="65000"/>
                  <a:lumOff val="35000"/>
                </a:schemeClr>
              </a:buClr>
            </a:pPr>
            <a:r>
              <a:rPr lang="en-US" altLang="en-US" sz="2400" dirty="0"/>
              <a:t>Usually it has greatly improved compression rates, and therefore </a:t>
            </a:r>
            <a:r>
              <a:rPr lang="en-US" altLang="en-US" sz="2400" dirty="0">
                <a:solidFill>
                  <a:srgbClr val="00B0F0"/>
                </a:solidFill>
              </a:rPr>
              <a:t>greatly reduces media size</a:t>
            </a:r>
            <a:r>
              <a:rPr lang="en-US" altLang="en-US" sz="2400" dirty="0"/>
              <a:t>.</a:t>
            </a:r>
            <a:endParaRPr lang="en-US" altLang="en-US" dirty="0"/>
          </a:p>
        </p:txBody>
      </p:sp>
      <p:sp>
        <p:nvSpPr>
          <p:cNvPr id="21508" name="Slide Number Placeholder 1">
            <a:extLst>
              <a:ext uri="{FF2B5EF4-FFF2-40B4-BE49-F238E27FC236}">
                <a16:creationId xmlns:a16="http://schemas.microsoft.com/office/drawing/2014/main" id="{675FBA12-9829-1C60-A711-DD865E27D8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236492-ABC2-49DE-8690-A294886646F9}" type="slidenum">
              <a:rPr lang="en-US" altLang="en-US" sz="1400" smtClean="0"/>
              <a:pPr>
                <a:spcBef>
                  <a:spcPct val="0"/>
                </a:spcBef>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E67D054-1AFE-F024-EF87-CF7609D3C1F1}"/>
              </a:ext>
            </a:extLst>
          </p:cNvPr>
          <p:cNvSpPr>
            <a:spLocks noGrp="1" noChangeArrowheads="1"/>
          </p:cNvSpPr>
          <p:nvPr>
            <p:ph type="title"/>
          </p:nvPr>
        </p:nvSpPr>
        <p:spPr/>
        <p:txBody>
          <a:bodyPr/>
          <a:lstStyle/>
          <a:p>
            <a:r>
              <a:rPr lang="en-US" altLang="en-US" dirty="0"/>
              <a:t>Number of Colors</a:t>
            </a:r>
          </a:p>
        </p:txBody>
      </p:sp>
      <p:sp>
        <p:nvSpPr>
          <p:cNvPr id="22531" name="Rectangle 3">
            <a:extLst>
              <a:ext uri="{FF2B5EF4-FFF2-40B4-BE49-F238E27FC236}">
                <a16:creationId xmlns:a16="http://schemas.microsoft.com/office/drawing/2014/main" id="{66DB0487-47AE-AC04-1876-A47728A48CE2}"/>
              </a:ext>
            </a:extLst>
          </p:cNvPr>
          <p:cNvSpPr>
            <a:spLocks noGrp="1" noChangeArrowheads="1"/>
          </p:cNvSpPr>
          <p:nvPr>
            <p:ph idx="1"/>
          </p:nvPr>
        </p:nvSpPr>
        <p:spPr>
          <a:xfrm>
            <a:off x="381000" y="990600"/>
            <a:ext cx="8382000" cy="5175250"/>
          </a:xfrm>
        </p:spPr>
        <p:txBody>
          <a:bodyPr/>
          <a:lstStyle/>
          <a:p>
            <a:pPr>
              <a:spcBef>
                <a:spcPts val="600"/>
              </a:spcBef>
              <a:buClr>
                <a:schemeClr val="tx1">
                  <a:lumMod val="65000"/>
                  <a:lumOff val="35000"/>
                </a:schemeClr>
              </a:buClr>
            </a:pPr>
            <a:r>
              <a:rPr lang="en-US" altLang="en-US" dirty="0"/>
              <a:t>The simplest image may contain only two colors (white </a:t>
            </a:r>
            <a:r>
              <a:rPr lang="en-US" altLang="en-US" sz="2400" dirty="0"/>
              <a:t>&amp;</a:t>
            </a:r>
            <a:r>
              <a:rPr lang="en-US" altLang="en-US" dirty="0"/>
              <a:t> black) and requires only 1 bit to represent the intensity of each pixel.</a:t>
            </a:r>
          </a:p>
          <a:p>
            <a:pPr>
              <a:spcBef>
                <a:spcPts val="600"/>
              </a:spcBef>
              <a:buClr>
                <a:schemeClr val="tx1">
                  <a:lumMod val="65000"/>
                  <a:lumOff val="35000"/>
                </a:schemeClr>
              </a:buClr>
            </a:pPr>
            <a:r>
              <a:rPr lang="en-US" altLang="en-US" dirty="0"/>
              <a:t>More complex images can use 24 bits to represent the color of 1 pixel and are therefore capable of displaying 2</a:t>
            </a:r>
            <a:r>
              <a:rPr lang="en-US" altLang="en-US" baseline="30000" dirty="0"/>
              <a:t>24</a:t>
            </a:r>
            <a:r>
              <a:rPr lang="en-US" altLang="en-US" dirty="0"/>
              <a:t> or 16 million colors.</a:t>
            </a:r>
          </a:p>
          <a:p>
            <a:pPr>
              <a:spcBef>
                <a:spcPts val="600"/>
              </a:spcBef>
              <a:buClr>
                <a:schemeClr val="tx1">
                  <a:lumMod val="65000"/>
                  <a:lumOff val="35000"/>
                </a:schemeClr>
              </a:buClr>
            </a:pPr>
            <a:r>
              <a:rPr lang="en-US" altLang="en-US" dirty="0"/>
              <a:t>Because it is difficult for the human eye to distinguish similar colors, </a:t>
            </a:r>
            <a:r>
              <a:rPr lang="en-US" altLang="en-US" dirty="0">
                <a:solidFill>
                  <a:srgbClr val="00B0F0"/>
                </a:solidFill>
              </a:rPr>
              <a:t>24 bits per pixel</a:t>
            </a:r>
            <a:r>
              <a:rPr lang="en-US" altLang="en-US" dirty="0"/>
              <a:t> (16 million colors) is called “</a:t>
            </a:r>
            <a:r>
              <a:rPr lang="en-US" altLang="en-US" dirty="0">
                <a:solidFill>
                  <a:srgbClr val="00B0F0"/>
                </a:solidFill>
              </a:rPr>
              <a:t>true color</a:t>
            </a:r>
            <a:r>
              <a:rPr lang="en-US" altLang="en-US" dirty="0"/>
              <a:t>”.</a:t>
            </a:r>
          </a:p>
        </p:txBody>
      </p:sp>
      <p:sp>
        <p:nvSpPr>
          <p:cNvPr id="22532" name="Slide Number Placeholder 1">
            <a:extLst>
              <a:ext uri="{FF2B5EF4-FFF2-40B4-BE49-F238E27FC236}">
                <a16:creationId xmlns:a16="http://schemas.microsoft.com/office/drawing/2014/main" id="{8F21E7D7-6BE8-2F06-55C8-935124256D2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414464E-7F94-477F-BD5E-5C08FCF20A89}" type="slidenum">
              <a:rPr lang="en-US" altLang="en-US" sz="1400" smtClean="0"/>
              <a:pPr>
                <a:spcBef>
                  <a:spcPct val="0"/>
                </a:spcBef>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ashed vertical">
            <a:extLst>
              <a:ext uri="{FF2B5EF4-FFF2-40B4-BE49-F238E27FC236}">
                <a16:creationId xmlns:a16="http://schemas.microsoft.com/office/drawing/2014/main" id="{FA51B337-CA47-A474-DF07-077CD8F3D946}"/>
              </a:ext>
            </a:extLst>
          </p:cNvPr>
          <p:cNvSpPr txBox="1">
            <a:spLocks noChangeArrowheads="1"/>
          </p:cNvSpPr>
          <p:nvPr/>
        </p:nvSpPr>
        <p:spPr>
          <a:xfrm>
            <a:off x="0" y="0"/>
            <a:ext cx="9144000" cy="731838"/>
          </a:xfrm>
          <a:prstGeom prst="rect">
            <a:avLst/>
          </a:prstGeom>
        </p:spPr>
        <p:txBody>
          <a:bodyPr/>
          <a:lstStyle>
            <a:lvl1pPr algn="r" rtl="0" eaLnBrk="0" fontAlgn="base" hangingPunct="0">
              <a:spcBef>
                <a:spcPct val="0"/>
              </a:spcBef>
              <a:spcAft>
                <a:spcPct val="0"/>
              </a:spcAft>
              <a:defRPr sz="4000">
                <a:solidFill>
                  <a:schemeClr val="tx1"/>
                </a:solidFill>
                <a:latin typeface="+mj-lt"/>
                <a:ea typeface="MS PGothic" panose="020B0600070205080204" pitchFamily="34" charset="-128"/>
                <a:cs typeface="+mj-cs"/>
              </a:defRPr>
            </a:lvl1pPr>
            <a:lvl2pPr algn="r" rtl="0" eaLnBrk="0" fontAlgn="base" hangingPunct="0">
              <a:spcBef>
                <a:spcPct val="0"/>
              </a:spcBef>
              <a:spcAft>
                <a:spcPct val="0"/>
              </a:spcAft>
              <a:defRPr sz="4000">
                <a:solidFill>
                  <a:schemeClr val="tx1"/>
                </a:solidFill>
                <a:latin typeface="Arial" pitchFamily="-111" charset="0"/>
                <a:ea typeface="MS PGothic" panose="020B0600070205080204" pitchFamily="34" charset="-128"/>
              </a:defRPr>
            </a:lvl2pPr>
            <a:lvl3pPr algn="r" rtl="0" eaLnBrk="0" fontAlgn="base" hangingPunct="0">
              <a:spcBef>
                <a:spcPct val="0"/>
              </a:spcBef>
              <a:spcAft>
                <a:spcPct val="0"/>
              </a:spcAft>
              <a:defRPr sz="4000">
                <a:solidFill>
                  <a:schemeClr val="tx1"/>
                </a:solidFill>
                <a:latin typeface="Arial" pitchFamily="-111" charset="0"/>
                <a:ea typeface="MS PGothic" panose="020B0600070205080204" pitchFamily="34" charset="-128"/>
              </a:defRPr>
            </a:lvl3pPr>
            <a:lvl4pPr algn="r" rtl="0" eaLnBrk="0" fontAlgn="base" hangingPunct="0">
              <a:spcBef>
                <a:spcPct val="0"/>
              </a:spcBef>
              <a:spcAft>
                <a:spcPct val="0"/>
              </a:spcAft>
              <a:defRPr sz="4000">
                <a:solidFill>
                  <a:schemeClr val="tx1"/>
                </a:solidFill>
                <a:latin typeface="Arial" pitchFamily="-111" charset="0"/>
                <a:ea typeface="MS PGothic" panose="020B0600070205080204" pitchFamily="34" charset="-128"/>
              </a:defRPr>
            </a:lvl4pPr>
            <a:lvl5pPr algn="r" rtl="0" eaLnBrk="0" fontAlgn="base" hangingPunct="0">
              <a:spcBef>
                <a:spcPct val="0"/>
              </a:spcBef>
              <a:spcAft>
                <a:spcPct val="0"/>
              </a:spcAft>
              <a:defRPr sz="4000">
                <a:solidFill>
                  <a:schemeClr val="tx1"/>
                </a:solidFill>
                <a:latin typeface="Arial" pitchFamily="-111" charset="0"/>
                <a:ea typeface="MS PGothic" panose="020B0600070205080204" pitchFamily="34" charset="-128"/>
              </a:defRPr>
            </a:lvl5pPr>
            <a:lvl6pPr marL="457200" algn="r" rtl="0" fontAlgn="base">
              <a:spcBef>
                <a:spcPct val="0"/>
              </a:spcBef>
              <a:spcAft>
                <a:spcPct val="0"/>
              </a:spcAft>
              <a:defRPr sz="4000">
                <a:solidFill>
                  <a:schemeClr val="bg1"/>
                </a:solidFill>
                <a:latin typeface="Arial" pitchFamily="-111" charset="0"/>
              </a:defRPr>
            </a:lvl6pPr>
            <a:lvl7pPr marL="914400" algn="r" rtl="0" fontAlgn="base">
              <a:spcBef>
                <a:spcPct val="0"/>
              </a:spcBef>
              <a:spcAft>
                <a:spcPct val="0"/>
              </a:spcAft>
              <a:defRPr sz="4000">
                <a:solidFill>
                  <a:schemeClr val="bg1"/>
                </a:solidFill>
                <a:latin typeface="Arial" pitchFamily="-111" charset="0"/>
              </a:defRPr>
            </a:lvl7pPr>
            <a:lvl8pPr marL="1371600" algn="r" rtl="0" fontAlgn="base">
              <a:spcBef>
                <a:spcPct val="0"/>
              </a:spcBef>
              <a:spcAft>
                <a:spcPct val="0"/>
              </a:spcAft>
              <a:defRPr sz="4000">
                <a:solidFill>
                  <a:schemeClr val="bg1"/>
                </a:solidFill>
                <a:latin typeface="Arial" pitchFamily="-111" charset="0"/>
              </a:defRPr>
            </a:lvl8pPr>
            <a:lvl9pPr marL="1828800" algn="r" rtl="0" fontAlgn="base">
              <a:spcBef>
                <a:spcPct val="0"/>
              </a:spcBef>
              <a:spcAft>
                <a:spcPct val="0"/>
              </a:spcAft>
              <a:defRPr sz="4000">
                <a:solidFill>
                  <a:schemeClr val="bg1"/>
                </a:solidFill>
                <a:latin typeface="Arial" pitchFamily="-111" charset="0"/>
              </a:defRPr>
            </a:lvl9pPr>
          </a:lstStyle>
          <a:p>
            <a:r>
              <a:rPr lang="en-US" altLang="en-US" kern="0" dirty="0">
                <a:solidFill>
                  <a:srgbClr val="00B0F0"/>
                </a:solidFill>
              </a:rPr>
              <a:t>Contents</a:t>
            </a:r>
          </a:p>
        </p:txBody>
      </p:sp>
      <p:sp>
        <p:nvSpPr>
          <p:cNvPr id="5" name="Rectangle 3">
            <a:extLst>
              <a:ext uri="{FF2B5EF4-FFF2-40B4-BE49-F238E27FC236}">
                <a16:creationId xmlns:a16="http://schemas.microsoft.com/office/drawing/2014/main" id="{7202AD1A-391B-44EE-95DA-29E3F3378A2B}"/>
              </a:ext>
            </a:extLst>
          </p:cNvPr>
          <p:cNvSpPr txBox="1">
            <a:spLocks noChangeArrowheads="1"/>
          </p:cNvSpPr>
          <p:nvPr/>
        </p:nvSpPr>
        <p:spPr bwMode="auto">
          <a:xfrm>
            <a:off x="457200" y="1333500"/>
            <a:ext cx="8229600" cy="5524500"/>
          </a:xfrm>
          <a:prstGeom prst="rect">
            <a:avLst/>
          </a:prstGeom>
          <a:noFill/>
          <a:ln w="9525">
            <a:noFill/>
            <a:miter lim="800000"/>
            <a:headEnd/>
            <a:tailEnd/>
          </a:ln>
        </p:spPr>
        <p:txBody>
          <a:bodyPr/>
          <a:lstStyle/>
          <a:p>
            <a:pPr eaLnBrk="1" hangingPunct="1">
              <a:spcBef>
                <a:spcPct val="20000"/>
              </a:spcBef>
              <a:defRPr/>
            </a:pPr>
            <a:endParaRPr lang="en-US" sz="3200" kern="0" dirty="0">
              <a:latin typeface="+mn-lt"/>
              <a:ea typeface="ＭＳ Ｐゴシック" pitchFamily="34" charset="-128"/>
              <a:cs typeface="ＭＳ Ｐゴシック" pitchFamily="-107" charset="-128"/>
            </a:endParaRPr>
          </a:p>
        </p:txBody>
      </p:sp>
      <p:sp>
        <p:nvSpPr>
          <p:cNvPr id="5124" name="Rectangle 3">
            <a:extLst>
              <a:ext uri="{FF2B5EF4-FFF2-40B4-BE49-F238E27FC236}">
                <a16:creationId xmlns:a16="http://schemas.microsoft.com/office/drawing/2014/main" id="{93204E51-CFC7-AE3C-96F8-43A519D09CEB}"/>
              </a:ext>
            </a:extLst>
          </p:cNvPr>
          <p:cNvSpPr txBox="1">
            <a:spLocks noChangeArrowheads="1"/>
          </p:cNvSpPr>
          <p:nvPr/>
        </p:nvSpPr>
        <p:spPr bwMode="auto">
          <a:xfrm>
            <a:off x="609600" y="1333500"/>
            <a:ext cx="8077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1200"/>
              </a:spcBef>
              <a:buClr>
                <a:schemeClr val="tx1">
                  <a:lumMod val="65000"/>
                  <a:lumOff val="35000"/>
                </a:schemeClr>
              </a:buClr>
              <a:buNone/>
            </a:pPr>
            <a:r>
              <a:rPr lang="en-IE" altLang="en-US" dirty="0">
                <a:solidFill>
                  <a:schemeClr val="tx1">
                    <a:lumMod val="65000"/>
                    <a:lumOff val="35000"/>
                  </a:schemeClr>
                </a:solidFill>
              </a:rPr>
              <a:t>This part covers:</a:t>
            </a:r>
          </a:p>
          <a:p>
            <a:pPr marL="1200150" lvl="1" indent="-457200" eaLnBrk="1" hangingPunct="1">
              <a:spcBef>
                <a:spcPts val="1200"/>
              </a:spcBef>
              <a:buClr>
                <a:schemeClr val="tx1">
                  <a:lumMod val="65000"/>
                  <a:lumOff val="35000"/>
                </a:schemeClr>
              </a:buClr>
              <a:buFont typeface="Wingdings" panose="05000000000000000000" pitchFamily="2" charset="2"/>
              <a:buChar char="ü"/>
            </a:pPr>
            <a:r>
              <a:rPr lang="en-IE" altLang="en-US" dirty="0">
                <a:solidFill>
                  <a:schemeClr val="tx1">
                    <a:lumMod val="65000"/>
                    <a:lumOff val="35000"/>
                  </a:schemeClr>
                </a:solidFill>
              </a:rPr>
              <a:t>Computer graphics: vector and raster</a:t>
            </a:r>
          </a:p>
          <a:p>
            <a:pPr marL="1200150" lvl="1" indent="-457200" eaLnBrk="1" hangingPunct="1">
              <a:spcBef>
                <a:spcPts val="1200"/>
              </a:spcBef>
              <a:buClr>
                <a:schemeClr val="tx1">
                  <a:lumMod val="65000"/>
                  <a:lumOff val="35000"/>
                </a:schemeClr>
              </a:buClr>
              <a:buFont typeface="Wingdings" panose="05000000000000000000" pitchFamily="2" charset="2"/>
              <a:buChar char="ü"/>
            </a:pPr>
            <a:r>
              <a:rPr lang="en-IE" altLang="en-US" dirty="0">
                <a:solidFill>
                  <a:schemeClr val="tx1">
                    <a:lumMod val="65000"/>
                    <a:lumOff val="35000"/>
                  </a:schemeClr>
                </a:solidFill>
              </a:rPr>
              <a:t>Image file formats</a:t>
            </a:r>
          </a:p>
          <a:p>
            <a:pPr marL="1200150" lvl="1" indent="-457200" eaLnBrk="1" hangingPunct="1">
              <a:spcBef>
                <a:spcPts val="1200"/>
              </a:spcBef>
              <a:buClr>
                <a:schemeClr val="tx1">
                  <a:lumMod val="65000"/>
                  <a:lumOff val="35000"/>
                </a:schemeClr>
              </a:buClr>
              <a:buFont typeface="Wingdings" panose="05000000000000000000" pitchFamily="2" charset="2"/>
              <a:buChar char="ü"/>
            </a:pPr>
            <a:r>
              <a:rPr lang="en-IE" altLang="en-US" dirty="0">
                <a:solidFill>
                  <a:schemeClr val="tx1">
                    <a:lumMod val="65000"/>
                    <a:lumOff val="35000"/>
                  </a:schemeClr>
                </a:solidFill>
              </a:rPr>
              <a:t>Colour models</a:t>
            </a:r>
          </a:p>
          <a:p>
            <a:pPr marL="1200150" lvl="1" indent="-457200" eaLnBrk="1" hangingPunct="1">
              <a:spcBef>
                <a:spcPts val="1200"/>
              </a:spcBef>
              <a:buClr>
                <a:schemeClr val="tx1">
                  <a:lumMod val="65000"/>
                  <a:lumOff val="35000"/>
                </a:schemeClr>
              </a:buClr>
              <a:buFont typeface="Wingdings" panose="05000000000000000000" pitchFamily="2" charset="2"/>
              <a:buChar char="ü"/>
            </a:pPr>
            <a:r>
              <a:rPr lang="en-IE" altLang="en-US" dirty="0">
                <a:solidFill>
                  <a:schemeClr val="tx1">
                    <a:lumMod val="65000"/>
                    <a:lumOff val="35000"/>
                  </a:schemeClr>
                </a:solidFill>
              </a:rPr>
              <a:t>Image printing techniques</a:t>
            </a:r>
          </a:p>
        </p:txBody>
      </p:sp>
      <p:sp>
        <p:nvSpPr>
          <p:cNvPr id="5125" name="Slide Number Placeholder 1">
            <a:extLst>
              <a:ext uri="{FF2B5EF4-FFF2-40B4-BE49-F238E27FC236}">
                <a16:creationId xmlns:a16="http://schemas.microsoft.com/office/drawing/2014/main" id="{69C618FC-1612-9EB9-AF83-D53B887C34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C2CB80C-5475-4FBE-A9BB-D4F8E52FA801}" type="slidenum">
              <a:rPr lang="en-US" altLang="en-US" sz="1400" smtClean="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AADDDD4-6298-916B-B630-572846D3CFC4}"/>
              </a:ext>
            </a:extLst>
          </p:cNvPr>
          <p:cNvSpPr>
            <a:spLocks noGrp="1" noChangeArrowheads="1"/>
          </p:cNvSpPr>
          <p:nvPr>
            <p:ph type="title"/>
          </p:nvPr>
        </p:nvSpPr>
        <p:spPr/>
        <p:txBody>
          <a:bodyPr/>
          <a:lstStyle/>
          <a:p>
            <a:r>
              <a:rPr lang="en-US" altLang="en-US"/>
              <a:t>TIFF</a:t>
            </a:r>
          </a:p>
        </p:txBody>
      </p:sp>
      <p:sp>
        <p:nvSpPr>
          <p:cNvPr id="23555" name="Rectangle 3">
            <a:extLst>
              <a:ext uri="{FF2B5EF4-FFF2-40B4-BE49-F238E27FC236}">
                <a16:creationId xmlns:a16="http://schemas.microsoft.com/office/drawing/2014/main" id="{926F3531-DD62-6EC0-6CD7-2DE968F09434}"/>
              </a:ext>
            </a:extLst>
          </p:cNvPr>
          <p:cNvSpPr>
            <a:spLocks noGrp="1" noChangeArrowheads="1"/>
          </p:cNvSpPr>
          <p:nvPr>
            <p:ph idx="1"/>
          </p:nvPr>
        </p:nvSpPr>
        <p:spPr>
          <a:xfrm>
            <a:off x="381000" y="914400"/>
            <a:ext cx="8382000" cy="5251450"/>
          </a:xfrm>
        </p:spPr>
        <p:txBody>
          <a:bodyPr/>
          <a:lstStyle/>
          <a:p>
            <a:pPr>
              <a:spcBef>
                <a:spcPts val="1200"/>
              </a:spcBef>
            </a:pPr>
            <a:r>
              <a:rPr lang="en-US" altLang="en-US" sz="2800" dirty="0">
                <a:solidFill>
                  <a:srgbClr val="00B0F0"/>
                </a:solidFill>
              </a:rPr>
              <a:t>Lossless</a:t>
            </a:r>
            <a:r>
              <a:rPr lang="en-US" altLang="en-US" sz="2800" dirty="0"/>
              <a:t> (including LZW compression option), considered to be the highest quality format for commercial work.</a:t>
            </a:r>
          </a:p>
          <a:p>
            <a:pPr>
              <a:spcBef>
                <a:spcPts val="1200"/>
              </a:spcBef>
            </a:pPr>
            <a:r>
              <a:rPr lang="en-US" altLang="en-US" sz="2800" dirty="0"/>
              <a:t>TIFF is the most versatile, except that web pages don't show TIF files. TIF does most of anything you might want, from 1-bit to 48-bit color, RGB, CMYK, etc.</a:t>
            </a:r>
          </a:p>
          <a:p>
            <a:pPr>
              <a:spcBef>
                <a:spcPts val="1200"/>
              </a:spcBef>
            </a:pPr>
            <a:r>
              <a:rPr lang="en-US" altLang="en-US" sz="2800" dirty="0"/>
              <a:t>Generally, TIFF is either </a:t>
            </a:r>
            <a:r>
              <a:rPr lang="en-US" altLang="en-US" sz="2800" dirty="0">
                <a:solidFill>
                  <a:srgbClr val="00B0F0"/>
                </a:solidFill>
              </a:rPr>
              <a:t>uncompressed</a:t>
            </a:r>
            <a:r>
              <a:rPr lang="en-US" altLang="en-US" sz="2800" dirty="0"/>
              <a:t> or </a:t>
            </a:r>
            <a:r>
              <a:rPr lang="en-US" altLang="en-US" sz="2800" dirty="0">
                <a:solidFill>
                  <a:srgbClr val="00B0F0"/>
                </a:solidFill>
              </a:rPr>
              <a:t>compressed using lossless compression</a:t>
            </a:r>
            <a:r>
              <a:rPr lang="en-US" altLang="en-US" sz="2800" dirty="0"/>
              <a:t>.</a:t>
            </a:r>
          </a:p>
          <a:p>
            <a:pPr>
              <a:spcBef>
                <a:spcPts val="1200"/>
              </a:spcBef>
            </a:pPr>
            <a:r>
              <a:rPr lang="en-US" altLang="en-US" sz="2800" dirty="0"/>
              <a:t>Note: TIFF can be lossy if the compression scheme is lossy such as JPG.</a:t>
            </a:r>
          </a:p>
        </p:txBody>
      </p:sp>
      <p:sp>
        <p:nvSpPr>
          <p:cNvPr id="23556" name="Slide Number Placeholder 1">
            <a:extLst>
              <a:ext uri="{FF2B5EF4-FFF2-40B4-BE49-F238E27FC236}">
                <a16:creationId xmlns:a16="http://schemas.microsoft.com/office/drawing/2014/main" id="{3F34FD3F-9E67-F8B0-B4B6-FB4074A527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93EF0FF-C166-46FE-A36A-7ABF4F398411}" type="slidenum">
              <a:rPr lang="en-US" altLang="en-US" sz="1400" smtClean="0"/>
              <a:pPr>
                <a:spcBef>
                  <a:spcPct val="0"/>
                </a:spcBef>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B772000-F015-BEB7-0B7F-A53E6F6904E4}"/>
              </a:ext>
            </a:extLst>
          </p:cNvPr>
          <p:cNvSpPr>
            <a:spLocks noGrp="1" noChangeArrowheads="1"/>
          </p:cNvSpPr>
          <p:nvPr>
            <p:ph type="title"/>
          </p:nvPr>
        </p:nvSpPr>
        <p:spPr/>
        <p:txBody>
          <a:bodyPr/>
          <a:lstStyle/>
          <a:p>
            <a:r>
              <a:rPr lang="en-US" altLang="en-US"/>
              <a:t>JPG</a:t>
            </a:r>
          </a:p>
        </p:txBody>
      </p:sp>
      <p:sp>
        <p:nvSpPr>
          <p:cNvPr id="24579" name="Rectangle 3">
            <a:extLst>
              <a:ext uri="{FF2B5EF4-FFF2-40B4-BE49-F238E27FC236}">
                <a16:creationId xmlns:a16="http://schemas.microsoft.com/office/drawing/2014/main" id="{3B4304EE-38A6-3FF5-08AA-45036E129B66}"/>
              </a:ext>
            </a:extLst>
          </p:cNvPr>
          <p:cNvSpPr>
            <a:spLocks noGrp="1" noChangeArrowheads="1"/>
          </p:cNvSpPr>
          <p:nvPr>
            <p:ph idx="1"/>
          </p:nvPr>
        </p:nvSpPr>
        <p:spPr>
          <a:xfrm>
            <a:off x="381000" y="692150"/>
            <a:ext cx="8382000" cy="5473700"/>
          </a:xfrm>
        </p:spPr>
        <p:txBody>
          <a:bodyPr/>
          <a:lstStyle/>
          <a:p>
            <a:pPr>
              <a:spcBef>
                <a:spcPts val="600"/>
              </a:spcBef>
            </a:pPr>
            <a:r>
              <a:rPr lang="en-US" altLang="en-US" sz="2800" dirty="0"/>
              <a:t>The </a:t>
            </a:r>
            <a:r>
              <a:rPr lang="en-US" altLang="en-US" sz="2800" dirty="0">
                <a:solidFill>
                  <a:srgbClr val="00B0F0"/>
                </a:solidFill>
              </a:rPr>
              <a:t>most used</a:t>
            </a:r>
            <a:r>
              <a:rPr lang="en-US" altLang="en-US" sz="2800" dirty="0"/>
              <a:t> image file format.</a:t>
            </a:r>
          </a:p>
          <a:p>
            <a:pPr>
              <a:spcBef>
                <a:spcPts val="600"/>
              </a:spcBef>
            </a:pPr>
            <a:r>
              <a:rPr lang="en-US" altLang="en-US" sz="2800" dirty="0"/>
              <a:t>Digital cameras, web pages and many others use JPG files.</a:t>
            </a:r>
          </a:p>
          <a:p>
            <a:pPr>
              <a:spcBef>
                <a:spcPts val="600"/>
              </a:spcBef>
            </a:pPr>
            <a:r>
              <a:rPr lang="en-US" altLang="en-US" sz="2800" dirty="0"/>
              <a:t>The compressed data size is considerably small at the cost of image quality. JPG uses </a:t>
            </a:r>
            <a:r>
              <a:rPr lang="en-US" altLang="en-US" sz="2800" dirty="0">
                <a:solidFill>
                  <a:srgbClr val="00B0F0"/>
                </a:solidFill>
              </a:rPr>
              <a:t>lossy compressions</a:t>
            </a:r>
            <a:r>
              <a:rPr lang="en-US" altLang="en-US" sz="2800" dirty="0"/>
              <a:t>. The compression degree can be selectable (with an option setting named JPG Quality in your editor), to be lower quality smaller files, or to be higher quality larger files.</a:t>
            </a:r>
          </a:p>
          <a:p>
            <a:pPr>
              <a:spcBef>
                <a:spcPts val="600"/>
              </a:spcBef>
            </a:pPr>
            <a:r>
              <a:rPr lang="en-US" altLang="en-US" sz="2800" dirty="0"/>
              <a:t>JPG is used when small file size (for transfer or storage, web pages, email, memory cards, etc.) is more important than maximum image quality.</a:t>
            </a:r>
          </a:p>
        </p:txBody>
      </p:sp>
      <p:sp>
        <p:nvSpPr>
          <p:cNvPr id="24580" name="Slide Number Placeholder 1">
            <a:extLst>
              <a:ext uri="{FF2B5EF4-FFF2-40B4-BE49-F238E27FC236}">
                <a16:creationId xmlns:a16="http://schemas.microsoft.com/office/drawing/2014/main" id="{39AAF456-1858-60BB-DF54-0A9F2C6B492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3061B07-8F46-4C41-99CC-89AEE0CE2866}" type="slidenum">
              <a:rPr lang="en-US" altLang="en-US" sz="1400" smtClean="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2787D61-2674-79E8-B8E1-258BC7A8FC04}"/>
              </a:ext>
            </a:extLst>
          </p:cNvPr>
          <p:cNvSpPr>
            <a:spLocks noGrp="1" noChangeArrowheads="1"/>
          </p:cNvSpPr>
          <p:nvPr>
            <p:ph type="title"/>
          </p:nvPr>
        </p:nvSpPr>
        <p:spPr/>
        <p:txBody>
          <a:bodyPr/>
          <a:lstStyle/>
          <a:p>
            <a:r>
              <a:rPr lang="en-US" altLang="en-US"/>
              <a:t>GIF</a:t>
            </a:r>
          </a:p>
        </p:txBody>
      </p:sp>
      <p:sp>
        <p:nvSpPr>
          <p:cNvPr id="26627" name="Rectangle 3">
            <a:extLst>
              <a:ext uri="{FF2B5EF4-FFF2-40B4-BE49-F238E27FC236}">
                <a16:creationId xmlns:a16="http://schemas.microsoft.com/office/drawing/2014/main" id="{AE9D5A74-879B-01A2-BC83-B0B61A0F5072}"/>
              </a:ext>
            </a:extLst>
          </p:cNvPr>
          <p:cNvSpPr>
            <a:spLocks noGrp="1" noChangeArrowheads="1"/>
          </p:cNvSpPr>
          <p:nvPr>
            <p:ph idx="1"/>
          </p:nvPr>
        </p:nvSpPr>
        <p:spPr>
          <a:xfrm>
            <a:off x="381000" y="990600"/>
            <a:ext cx="8382000" cy="5175250"/>
          </a:xfrm>
        </p:spPr>
        <p:txBody>
          <a:bodyPr/>
          <a:lstStyle/>
          <a:p>
            <a:pPr>
              <a:spcBef>
                <a:spcPts val="600"/>
              </a:spcBef>
            </a:pPr>
            <a:r>
              <a:rPr lang="en-US" altLang="en-US" sz="2800" dirty="0"/>
              <a:t>Widely used on the Internet due to its wide support and portability between applications and operating systems;</a:t>
            </a:r>
          </a:p>
          <a:p>
            <a:pPr>
              <a:spcBef>
                <a:spcPts val="600"/>
              </a:spcBef>
            </a:pPr>
            <a:r>
              <a:rPr lang="en-US" altLang="en-US" sz="2800" dirty="0">
                <a:solidFill>
                  <a:srgbClr val="00B0F0"/>
                </a:solidFill>
              </a:rPr>
              <a:t>Support up to 8 bits per pixel</a:t>
            </a:r>
            <a:r>
              <a:rPr lang="en-US" altLang="en-US" sz="2800" dirty="0"/>
              <a:t> for each image, allowing a single image to reference its own palette of up to</a:t>
            </a:r>
            <a:r>
              <a:rPr lang="en-US" altLang="en-US" sz="2800" dirty="0">
                <a:solidFill>
                  <a:srgbClr val="00B0F0"/>
                </a:solidFill>
              </a:rPr>
              <a:t> 256 different colors </a:t>
            </a:r>
            <a:r>
              <a:rPr lang="en-US" altLang="en-US" sz="2800" dirty="0"/>
              <a:t>chosen from the 24-bit RGB color space;</a:t>
            </a:r>
          </a:p>
          <a:p>
            <a:pPr>
              <a:spcBef>
                <a:spcPts val="600"/>
              </a:spcBef>
            </a:pPr>
            <a:r>
              <a:rPr lang="en-US" altLang="en-US" sz="2800" dirty="0">
                <a:solidFill>
                  <a:srgbClr val="00B0F0"/>
                </a:solidFill>
              </a:rPr>
              <a:t>Supports animations </a:t>
            </a:r>
            <a:r>
              <a:rPr lang="en-US" altLang="en-US" sz="2800" dirty="0"/>
              <a:t>and allows a separate palette of up to 256 colors for each frame;</a:t>
            </a:r>
          </a:p>
          <a:p>
            <a:pPr>
              <a:spcBef>
                <a:spcPts val="600"/>
              </a:spcBef>
            </a:pPr>
            <a:r>
              <a:rPr lang="en-US" altLang="en-US" sz="2800" dirty="0"/>
              <a:t>Less suitable for reproducing color photographs and other images with color gradients;</a:t>
            </a:r>
          </a:p>
        </p:txBody>
      </p:sp>
      <p:sp>
        <p:nvSpPr>
          <p:cNvPr id="26628" name="Slide Number Placeholder 1">
            <a:extLst>
              <a:ext uri="{FF2B5EF4-FFF2-40B4-BE49-F238E27FC236}">
                <a16:creationId xmlns:a16="http://schemas.microsoft.com/office/drawing/2014/main" id="{47E82C0C-298E-9D5D-0F28-EC5CEEB85A4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401E72F-F7F1-4221-85FC-86EBFA6A5FA8}" type="slidenum">
              <a:rPr lang="en-US" altLang="en-US" sz="1400" smtClean="0"/>
              <a:pPr>
                <a:spcBef>
                  <a:spcPct val="0"/>
                </a:spcBef>
                <a:buFontTx/>
                <a:buNone/>
              </a:pPr>
              <a:t>22</a:t>
            </a:fld>
            <a:endParaRPr lang="en-US" altLang="en-US" sz="1400"/>
          </a:p>
        </p:txBody>
      </p:sp>
    </p:spTree>
    <p:extLst>
      <p:ext uri="{BB962C8B-B14F-4D97-AF65-F5344CB8AC3E}">
        <p14:creationId xmlns:p14="http://schemas.microsoft.com/office/powerpoint/2010/main" val="1835370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2787D61-2674-79E8-B8E1-258BC7A8FC04}"/>
              </a:ext>
            </a:extLst>
          </p:cNvPr>
          <p:cNvSpPr>
            <a:spLocks noGrp="1" noChangeArrowheads="1"/>
          </p:cNvSpPr>
          <p:nvPr>
            <p:ph type="title"/>
          </p:nvPr>
        </p:nvSpPr>
        <p:spPr/>
        <p:txBody>
          <a:bodyPr/>
          <a:lstStyle/>
          <a:p>
            <a:r>
              <a:rPr lang="en-US" altLang="en-US"/>
              <a:t>GIF</a:t>
            </a:r>
          </a:p>
        </p:txBody>
      </p:sp>
      <p:sp>
        <p:nvSpPr>
          <p:cNvPr id="26627" name="Rectangle 3">
            <a:extLst>
              <a:ext uri="{FF2B5EF4-FFF2-40B4-BE49-F238E27FC236}">
                <a16:creationId xmlns:a16="http://schemas.microsoft.com/office/drawing/2014/main" id="{AE9D5A74-879B-01A2-BC83-B0B61A0F5072}"/>
              </a:ext>
            </a:extLst>
          </p:cNvPr>
          <p:cNvSpPr>
            <a:spLocks noGrp="1" noChangeArrowheads="1"/>
          </p:cNvSpPr>
          <p:nvPr>
            <p:ph idx="1"/>
          </p:nvPr>
        </p:nvSpPr>
        <p:spPr/>
        <p:txBody>
          <a:bodyPr/>
          <a:lstStyle/>
          <a:p>
            <a:r>
              <a:rPr lang="en-US" altLang="en-US" sz="2800" dirty="0"/>
              <a:t>Well-suited for simpler images such as graphics or logos with solid areas of color.</a:t>
            </a:r>
          </a:p>
          <a:p>
            <a:r>
              <a:rPr lang="en-US" altLang="en-US" sz="2800" dirty="0">
                <a:solidFill>
                  <a:srgbClr val="00B0F0"/>
                </a:solidFill>
              </a:rPr>
              <a:t>Always use the Lempel–Ziv–Welch (LZW)</a:t>
            </a:r>
            <a:r>
              <a:rPr lang="en-US" altLang="en-US" sz="2800" dirty="0"/>
              <a:t> lossless data compression technique to reduce the file size without degrading the visual quality;</a:t>
            </a:r>
          </a:p>
          <a:p>
            <a:r>
              <a:rPr lang="en-US" altLang="en-US" sz="2800" dirty="0">
                <a:solidFill>
                  <a:srgbClr val="00B0F0"/>
                </a:solidFill>
              </a:rPr>
              <a:t>If the image has fewer than 256 colors, GIF can render the image exactly</a:t>
            </a:r>
            <a:r>
              <a:rPr lang="en-US" altLang="en-US" sz="2800" dirty="0"/>
              <a:t>.</a:t>
            </a:r>
          </a:p>
        </p:txBody>
      </p:sp>
      <p:sp>
        <p:nvSpPr>
          <p:cNvPr id="26628" name="Slide Number Placeholder 1">
            <a:extLst>
              <a:ext uri="{FF2B5EF4-FFF2-40B4-BE49-F238E27FC236}">
                <a16:creationId xmlns:a16="http://schemas.microsoft.com/office/drawing/2014/main" id="{47E82C0C-298E-9D5D-0F28-EC5CEEB85A4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401E72F-F7F1-4221-85FC-86EBFA6A5FA8}" type="slidenum">
              <a:rPr lang="en-US" altLang="en-US" sz="1400" smtClean="0"/>
              <a:pPr>
                <a:spcBef>
                  <a:spcPct val="0"/>
                </a:spcBef>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6EF1CFF-37D0-C1B1-92E5-F2EFC5466B04}"/>
              </a:ext>
            </a:extLst>
          </p:cNvPr>
          <p:cNvSpPr>
            <a:spLocks noGrp="1" noChangeArrowheads="1"/>
          </p:cNvSpPr>
          <p:nvPr>
            <p:ph type="title"/>
          </p:nvPr>
        </p:nvSpPr>
        <p:spPr/>
        <p:txBody>
          <a:bodyPr/>
          <a:lstStyle/>
          <a:p>
            <a:r>
              <a:rPr lang="en-US" altLang="en-US" dirty="0"/>
              <a:t>When should you use each?</a:t>
            </a:r>
          </a:p>
        </p:txBody>
      </p:sp>
      <p:sp>
        <p:nvSpPr>
          <p:cNvPr id="28675" name="Rectangle 3">
            <a:extLst>
              <a:ext uri="{FF2B5EF4-FFF2-40B4-BE49-F238E27FC236}">
                <a16:creationId xmlns:a16="http://schemas.microsoft.com/office/drawing/2014/main" id="{ACBCF33A-FBCB-A5AC-7B17-3B0F3B9FC0A1}"/>
              </a:ext>
            </a:extLst>
          </p:cNvPr>
          <p:cNvSpPr>
            <a:spLocks noGrp="1" noChangeArrowheads="1"/>
          </p:cNvSpPr>
          <p:nvPr>
            <p:ph idx="1"/>
          </p:nvPr>
        </p:nvSpPr>
        <p:spPr>
          <a:xfrm>
            <a:off x="381000" y="914400"/>
            <a:ext cx="8382000" cy="5251450"/>
          </a:xfrm>
        </p:spPr>
        <p:txBody>
          <a:bodyPr/>
          <a:lstStyle/>
          <a:p>
            <a:r>
              <a:rPr lang="en-US" altLang="en-US" sz="2400" dirty="0">
                <a:solidFill>
                  <a:srgbClr val="00B0F0"/>
                </a:solidFill>
              </a:rPr>
              <a:t>TIFF</a:t>
            </a:r>
          </a:p>
          <a:p>
            <a:pPr lvl="1"/>
            <a:r>
              <a:rPr lang="en-US" altLang="en-US" sz="2000" dirty="0"/>
              <a:t>This is usually the best quality output from a digital camera. Digital cameras often offer around three JPG quality settings plus TIFF. Since JPG always means at least some loss of quality, TIFF means better quality. However, the file size is huge compared to even the best JPG setting, and the advantages may not be noticeable.</a:t>
            </a:r>
            <a:endParaRPr lang="en-US" altLang="en-US" sz="2400" dirty="0"/>
          </a:p>
          <a:p>
            <a:pPr lvl="1"/>
            <a:r>
              <a:rPr lang="en-US" altLang="en-US" sz="2000" dirty="0"/>
              <a:t>A more important use of TIFF is as the working storage format as you edit and manipulate digital images. You do not want to go through several load, edit, save cycles with JPG storage, as the degradation accumulates with each new save. One or two JPG saves at high quality may not be noticeable, but the tenth certainly will be. TIFF is lossless, so there is no degradation associated with saving a TIFF file.</a:t>
            </a:r>
            <a:endParaRPr lang="en-US" altLang="en-US" sz="2400" dirty="0"/>
          </a:p>
          <a:p>
            <a:pPr lvl="1"/>
            <a:r>
              <a:rPr lang="en-US" altLang="en-US" sz="2000" dirty="0"/>
              <a:t>Do NOT use TIFF for web images. They produce big files, and more importantly, most web browsers will not display TIFFs.</a:t>
            </a:r>
            <a:endParaRPr lang="en-US" altLang="en-US" sz="2400" dirty="0"/>
          </a:p>
        </p:txBody>
      </p:sp>
      <p:sp>
        <p:nvSpPr>
          <p:cNvPr id="28676" name="Slide Number Placeholder 1">
            <a:extLst>
              <a:ext uri="{FF2B5EF4-FFF2-40B4-BE49-F238E27FC236}">
                <a16:creationId xmlns:a16="http://schemas.microsoft.com/office/drawing/2014/main" id="{97F05738-77E1-E8D1-CF4E-87EBDB5722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67A6DF-269F-4023-A5B7-C07A7C3EBAA8}" type="slidenum">
              <a:rPr lang="en-US" altLang="en-US" sz="1400" smtClean="0"/>
              <a:pPr>
                <a:spcBef>
                  <a:spcPct val="0"/>
                </a:spcBef>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012F55C-EB58-C698-A48E-DA96F87B5170}"/>
              </a:ext>
            </a:extLst>
          </p:cNvPr>
          <p:cNvSpPr>
            <a:spLocks noGrp="1" noChangeArrowheads="1"/>
          </p:cNvSpPr>
          <p:nvPr>
            <p:ph type="title"/>
          </p:nvPr>
        </p:nvSpPr>
        <p:spPr/>
        <p:txBody>
          <a:bodyPr/>
          <a:lstStyle/>
          <a:p>
            <a:r>
              <a:rPr lang="en-US" altLang="en-US"/>
              <a:t>PNG</a:t>
            </a:r>
          </a:p>
        </p:txBody>
      </p:sp>
      <p:sp>
        <p:nvSpPr>
          <p:cNvPr id="27651" name="Rectangle 3">
            <a:extLst>
              <a:ext uri="{FF2B5EF4-FFF2-40B4-BE49-F238E27FC236}">
                <a16:creationId xmlns:a16="http://schemas.microsoft.com/office/drawing/2014/main" id="{3F26DA18-2BE3-ECF2-CFAF-F3AB07393B32}"/>
              </a:ext>
            </a:extLst>
          </p:cNvPr>
          <p:cNvSpPr>
            <a:spLocks noGrp="1" noChangeArrowheads="1"/>
          </p:cNvSpPr>
          <p:nvPr>
            <p:ph idx="1"/>
          </p:nvPr>
        </p:nvSpPr>
        <p:spPr>
          <a:xfrm>
            <a:off x="0" y="768350"/>
            <a:ext cx="9067800" cy="5327650"/>
          </a:xfrm>
        </p:spPr>
        <p:txBody>
          <a:bodyPr/>
          <a:lstStyle/>
          <a:p>
            <a:pPr>
              <a:spcBef>
                <a:spcPts val="600"/>
              </a:spcBef>
            </a:pPr>
            <a:r>
              <a:rPr lang="en-US" altLang="en-US" sz="2800" dirty="0"/>
              <a:t>Uses </a:t>
            </a:r>
            <a:r>
              <a:rPr lang="en-US" altLang="en-US" sz="2800" dirty="0">
                <a:solidFill>
                  <a:srgbClr val="00B0F0"/>
                </a:solidFill>
              </a:rPr>
              <a:t>lossless data compression</a:t>
            </a:r>
            <a:r>
              <a:rPr lang="en-US" altLang="en-US" sz="2800" dirty="0"/>
              <a:t>; developed as an improved, non-patented replacement for GIF;</a:t>
            </a:r>
          </a:p>
          <a:p>
            <a:pPr>
              <a:spcBef>
                <a:spcPts val="600"/>
              </a:spcBef>
            </a:pPr>
            <a:r>
              <a:rPr lang="en-US" altLang="en-US" sz="2800" dirty="0"/>
              <a:t>PNG supports palette-based images (with palettes of 24-bit RGB or 32-bit RGBA – RGB Alpha colors), grayscale images (with or without an alpha channel for transparency), and full-color non-palette-based RGB or RGBA images; </a:t>
            </a:r>
          </a:p>
          <a:p>
            <a:pPr>
              <a:spcBef>
                <a:spcPts val="600"/>
              </a:spcBef>
            </a:pPr>
            <a:r>
              <a:rPr lang="en-US" altLang="en-US" sz="2800" dirty="0"/>
              <a:t>Designed the format </a:t>
            </a:r>
            <a:r>
              <a:rPr lang="en-US" altLang="en-US" sz="2800" dirty="0">
                <a:solidFill>
                  <a:srgbClr val="00B0F0"/>
                </a:solidFill>
              </a:rPr>
              <a:t>for transferring images on the Internet</a:t>
            </a:r>
            <a:r>
              <a:rPr lang="en-US" altLang="en-US" sz="2800" dirty="0"/>
              <a:t>, not for professional-quality print graphics; therefore non-RGB color spaces such as CMYK are not supported;</a:t>
            </a:r>
          </a:p>
          <a:p>
            <a:pPr>
              <a:spcBef>
                <a:spcPts val="600"/>
              </a:spcBef>
            </a:pPr>
            <a:r>
              <a:rPr lang="en-US" altLang="en-US" sz="2800" dirty="0"/>
              <a:t>Has a </a:t>
            </a:r>
            <a:r>
              <a:rPr lang="en-US" altLang="en-US" sz="2800" dirty="0">
                <a:solidFill>
                  <a:srgbClr val="00B0F0"/>
                </a:solidFill>
              </a:rPr>
              <a:t>single image</a:t>
            </a:r>
            <a:r>
              <a:rPr lang="en-US" altLang="en-US" sz="2800" dirty="0"/>
              <a:t>; </a:t>
            </a:r>
            <a:r>
              <a:rPr lang="en-US" altLang="en-US" sz="2800" dirty="0">
                <a:solidFill>
                  <a:srgbClr val="00B0F0"/>
                </a:solidFill>
              </a:rPr>
              <a:t>not allows animation</a:t>
            </a:r>
            <a:r>
              <a:rPr lang="en-US" altLang="en-US" sz="2800" dirty="0"/>
              <a:t> like PNG.</a:t>
            </a:r>
          </a:p>
        </p:txBody>
      </p:sp>
      <p:sp>
        <p:nvSpPr>
          <p:cNvPr id="27652" name="Slide Number Placeholder 1">
            <a:extLst>
              <a:ext uri="{FF2B5EF4-FFF2-40B4-BE49-F238E27FC236}">
                <a16:creationId xmlns:a16="http://schemas.microsoft.com/office/drawing/2014/main" id="{2B693DE9-F6E3-3D5E-4503-CDC3D614178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977FAFA-55DE-4209-A1A9-52A82D866DDD}" type="slidenum">
              <a:rPr lang="en-US" altLang="en-US" sz="1400" smtClean="0"/>
              <a:pPr>
                <a:spcBef>
                  <a:spcPct val="0"/>
                </a:spcBef>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6EF1CFF-37D0-C1B1-92E5-F2EFC5466B04}"/>
              </a:ext>
            </a:extLst>
          </p:cNvPr>
          <p:cNvSpPr>
            <a:spLocks noGrp="1" noChangeArrowheads="1"/>
          </p:cNvSpPr>
          <p:nvPr>
            <p:ph type="title"/>
          </p:nvPr>
        </p:nvSpPr>
        <p:spPr/>
        <p:txBody>
          <a:bodyPr/>
          <a:lstStyle/>
          <a:p>
            <a:r>
              <a:rPr lang="en-US" altLang="en-US" dirty="0"/>
              <a:t>When should you use each?</a:t>
            </a:r>
          </a:p>
        </p:txBody>
      </p:sp>
      <p:sp>
        <p:nvSpPr>
          <p:cNvPr id="28675" name="Rectangle 3">
            <a:extLst>
              <a:ext uri="{FF2B5EF4-FFF2-40B4-BE49-F238E27FC236}">
                <a16:creationId xmlns:a16="http://schemas.microsoft.com/office/drawing/2014/main" id="{ACBCF33A-FBCB-A5AC-7B17-3B0F3B9FC0A1}"/>
              </a:ext>
            </a:extLst>
          </p:cNvPr>
          <p:cNvSpPr>
            <a:spLocks noGrp="1" noChangeArrowheads="1"/>
          </p:cNvSpPr>
          <p:nvPr>
            <p:ph idx="1"/>
          </p:nvPr>
        </p:nvSpPr>
        <p:spPr>
          <a:xfrm>
            <a:off x="152400" y="838200"/>
            <a:ext cx="8610600" cy="5327650"/>
          </a:xfrm>
        </p:spPr>
        <p:txBody>
          <a:bodyPr/>
          <a:lstStyle/>
          <a:p>
            <a:r>
              <a:rPr lang="en-US" altLang="en-US" sz="2400" dirty="0">
                <a:solidFill>
                  <a:srgbClr val="00B0F0"/>
                </a:solidFill>
              </a:rPr>
              <a:t>JPG</a:t>
            </a:r>
          </a:p>
          <a:p>
            <a:pPr lvl="1"/>
            <a:r>
              <a:rPr lang="en-US" altLang="en-US" sz="2000" dirty="0"/>
              <a:t>This is the format of choice for nearly all photographs on the web. You can achieve excellent quality even at rather high compression settings. I also use JPG as the ultimate format for all my digital photographs. If I edit a photo, I will use my software's proprietary format until finished, and then save the result as a JPG.</a:t>
            </a:r>
          </a:p>
          <a:p>
            <a:pPr lvl="1"/>
            <a:r>
              <a:rPr lang="en-US" altLang="en-US" sz="2000" dirty="0"/>
              <a:t>Digital cameras save in a JPG format by default. Switching to TIFF or RAW improves quality in principle, but the difference is difficult to see. Shooting in TIFF has two disadvantages compared to JPG: fewer photos per memory card, and a longer wait between photographs as the image transfers to the card. I rarely shoot in TIFF mode.</a:t>
            </a:r>
          </a:p>
          <a:p>
            <a:pPr lvl="1"/>
            <a:r>
              <a:rPr lang="en-US" altLang="en-US" sz="2000" dirty="0"/>
              <a:t>Never use JPG for line art. On images such as these with areas of uniform color with sharp edges, JPG does a poor job. These are tasks for which GIF and PNG are well suited. See JPG vs. GIF for web images.</a:t>
            </a:r>
            <a:endParaRPr lang="en-US" altLang="en-US" sz="2400" dirty="0"/>
          </a:p>
        </p:txBody>
      </p:sp>
      <p:sp>
        <p:nvSpPr>
          <p:cNvPr id="28676" name="Slide Number Placeholder 1">
            <a:extLst>
              <a:ext uri="{FF2B5EF4-FFF2-40B4-BE49-F238E27FC236}">
                <a16:creationId xmlns:a16="http://schemas.microsoft.com/office/drawing/2014/main" id="{97F05738-77E1-E8D1-CF4E-87EBDB5722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67A6DF-269F-4023-A5B7-C07A7C3EBAA8}" type="slidenum">
              <a:rPr lang="en-US" altLang="en-US" sz="1400" smtClean="0"/>
              <a:pPr>
                <a:spcBef>
                  <a:spcPct val="0"/>
                </a:spcBef>
                <a:buFontTx/>
                <a:buNone/>
              </a:pPr>
              <a:t>26</a:t>
            </a:fld>
            <a:endParaRPr lang="en-US" altLang="en-US" sz="1400"/>
          </a:p>
        </p:txBody>
      </p:sp>
    </p:spTree>
    <p:extLst>
      <p:ext uri="{BB962C8B-B14F-4D97-AF65-F5344CB8AC3E}">
        <p14:creationId xmlns:p14="http://schemas.microsoft.com/office/powerpoint/2010/main" val="3290731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6EF1CFF-37D0-C1B1-92E5-F2EFC5466B04}"/>
              </a:ext>
            </a:extLst>
          </p:cNvPr>
          <p:cNvSpPr>
            <a:spLocks noGrp="1" noChangeArrowheads="1"/>
          </p:cNvSpPr>
          <p:nvPr>
            <p:ph type="title"/>
          </p:nvPr>
        </p:nvSpPr>
        <p:spPr/>
        <p:txBody>
          <a:bodyPr/>
          <a:lstStyle/>
          <a:p>
            <a:r>
              <a:rPr lang="en-US" altLang="en-US" dirty="0"/>
              <a:t>When should you use each?</a:t>
            </a:r>
          </a:p>
        </p:txBody>
      </p:sp>
      <p:sp>
        <p:nvSpPr>
          <p:cNvPr id="28675" name="Rectangle 3">
            <a:extLst>
              <a:ext uri="{FF2B5EF4-FFF2-40B4-BE49-F238E27FC236}">
                <a16:creationId xmlns:a16="http://schemas.microsoft.com/office/drawing/2014/main" id="{ACBCF33A-FBCB-A5AC-7B17-3B0F3B9FC0A1}"/>
              </a:ext>
            </a:extLst>
          </p:cNvPr>
          <p:cNvSpPr>
            <a:spLocks noGrp="1" noChangeArrowheads="1"/>
          </p:cNvSpPr>
          <p:nvPr>
            <p:ph idx="1"/>
          </p:nvPr>
        </p:nvSpPr>
        <p:spPr>
          <a:xfrm>
            <a:off x="0" y="692150"/>
            <a:ext cx="9144000" cy="5473700"/>
          </a:xfrm>
        </p:spPr>
        <p:txBody>
          <a:bodyPr/>
          <a:lstStyle/>
          <a:p>
            <a:r>
              <a:rPr lang="en-US" altLang="en-US" sz="2400" dirty="0">
                <a:solidFill>
                  <a:srgbClr val="00B0F0"/>
                </a:solidFill>
              </a:rPr>
              <a:t>GIF</a:t>
            </a:r>
          </a:p>
          <a:p>
            <a:pPr lvl="1"/>
            <a:r>
              <a:rPr lang="en-US" altLang="en-US" sz="2000" dirty="0"/>
              <a:t>If your image has fewer than 256 colors and contains large areas of uniform color, GIF is a good choice, and at one time the only wise choice. The files will be small yet perfect. Here is an example of an image well-suited for GIF:</a:t>
            </a:r>
          </a:p>
          <a:p>
            <a:r>
              <a:rPr lang="en-US" altLang="en-US" sz="2400" dirty="0">
                <a:solidFill>
                  <a:srgbClr val="00B0F0"/>
                </a:solidFill>
              </a:rPr>
              <a:t>PNG</a:t>
            </a:r>
            <a:r>
              <a:rPr lang="en-US" altLang="en-US" sz="2400" dirty="0"/>
              <a:t> or GIF for more than 256 colors</a:t>
            </a:r>
          </a:p>
          <a:p>
            <a:pPr lvl="1"/>
            <a:r>
              <a:rPr lang="en-US" altLang="en-US" sz="2000" dirty="0"/>
              <a:t>If you have an image with large areas of exactly uniform color, but contains more than 256 colors, use PNG. Its strategy is quite similar to that of GIF, but it supports 16 million colors, not just 256.</a:t>
            </a:r>
          </a:p>
          <a:p>
            <a:pPr lvl="1"/>
            <a:r>
              <a:rPr lang="en-US" altLang="en-US" sz="2000" dirty="0"/>
              <a:t>If you want to display a photograph exactly without loss on the web, PNG is your choice. Later generation web browsers support PNG, and PNG is the only lossless format that web browsers support.</a:t>
            </a:r>
          </a:p>
          <a:p>
            <a:pPr lvl="1"/>
            <a:r>
              <a:rPr lang="en-US" altLang="en-US" sz="2000" dirty="0"/>
              <a:t>PNG is superior to GIF in nearly every way. It produces smaller files and allows more colors. PNG also supports partial transparency. Partial transparency can be used for many useful purposes, such as fades and antialiasing of text. GIF's principal remaining use is for animations.</a:t>
            </a:r>
          </a:p>
        </p:txBody>
      </p:sp>
      <p:sp>
        <p:nvSpPr>
          <p:cNvPr id="28676" name="Slide Number Placeholder 1">
            <a:extLst>
              <a:ext uri="{FF2B5EF4-FFF2-40B4-BE49-F238E27FC236}">
                <a16:creationId xmlns:a16="http://schemas.microsoft.com/office/drawing/2014/main" id="{97F05738-77E1-E8D1-CF4E-87EBDB5722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67A6DF-269F-4023-A5B7-C07A7C3EBAA8}" type="slidenum">
              <a:rPr lang="en-US" altLang="en-US" sz="1400" smtClean="0"/>
              <a:pPr>
                <a:spcBef>
                  <a:spcPct val="0"/>
                </a:spcBef>
                <a:buFontTx/>
                <a:buNone/>
              </a:pPr>
              <a:t>27</a:t>
            </a:fld>
            <a:endParaRPr lang="en-US" altLang="en-US" sz="1400"/>
          </a:p>
        </p:txBody>
      </p:sp>
    </p:spTree>
    <p:extLst>
      <p:ext uri="{BB962C8B-B14F-4D97-AF65-F5344CB8AC3E}">
        <p14:creationId xmlns:p14="http://schemas.microsoft.com/office/powerpoint/2010/main" val="57466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6EF1CFF-37D0-C1B1-92E5-F2EFC5466B04}"/>
              </a:ext>
            </a:extLst>
          </p:cNvPr>
          <p:cNvSpPr>
            <a:spLocks noGrp="1" noChangeArrowheads="1"/>
          </p:cNvSpPr>
          <p:nvPr>
            <p:ph type="title"/>
          </p:nvPr>
        </p:nvSpPr>
        <p:spPr/>
        <p:txBody>
          <a:bodyPr/>
          <a:lstStyle/>
          <a:p>
            <a:r>
              <a:rPr lang="en-US" altLang="en-US" dirty="0"/>
              <a:t>Summary</a:t>
            </a:r>
          </a:p>
        </p:txBody>
      </p:sp>
      <p:sp>
        <p:nvSpPr>
          <p:cNvPr id="2" name="Content Placeholder 1">
            <a:extLst>
              <a:ext uri="{FF2B5EF4-FFF2-40B4-BE49-F238E27FC236}">
                <a16:creationId xmlns:a16="http://schemas.microsoft.com/office/drawing/2014/main" id="{AA4711E9-AC84-EA58-A4CF-BC379C177E5D}"/>
              </a:ext>
            </a:extLst>
          </p:cNvPr>
          <p:cNvSpPr>
            <a:spLocks noGrp="1"/>
          </p:cNvSpPr>
          <p:nvPr>
            <p:ph idx="1"/>
          </p:nvPr>
        </p:nvSpPr>
        <p:spPr/>
        <p:txBody>
          <a:bodyPr/>
          <a:lstStyle/>
          <a:p>
            <a:endParaRPr lang="en-US"/>
          </a:p>
        </p:txBody>
      </p:sp>
      <p:sp>
        <p:nvSpPr>
          <p:cNvPr id="28676" name="Slide Number Placeholder 1">
            <a:extLst>
              <a:ext uri="{FF2B5EF4-FFF2-40B4-BE49-F238E27FC236}">
                <a16:creationId xmlns:a16="http://schemas.microsoft.com/office/drawing/2014/main" id="{97F05738-77E1-E8D1-CF4E-87EBDB5722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67A6DF-269F-4023-A5B7-C07A7C3EBAA8}" type="slidenum">
              <a:rPr lang="en-US" altLang="en-US" sz="1400" smtClean="0"/>
              <a:pPr>
                <a:spcBef>
                  <a:spcPct val="0"/>
                </a:spcBef>
                <a:buFontTx/>
                <a:buNone/>
              </a:pPr>
              <a:t>28</a:t>
            </a:fld>
            <a:endParaRPr lang="en-US" altLang="en-US" sz="1400"/>
          </a:p>
        </p:txBody>
      </p:sp>
      <p:graphicFrame>
        <p:nvGraphicFramePr>
          <p:cNvPr id="3" name="Table 2">
            <a:extLst>
              <a:ext uri="{FF2B5EF4-FFF2-40B4-BE49-F238E27FC236}">
                <a16:creationId xmlns:a16="http://schemas.microsoft.com/office/drawing/2014/main" id="{3B226178-6E79-1040-4526-1EF5B165CAA4}"/>
              </a:ext>
            </a:extLst>
          </p:cNvPr>
          <p:cNvGraphicFramePr>
            <a:graphicFrameLocks noGrp="1"/>
          </p:cNvGraphicFramePr>
          <p:nvPr>
            <p:extLst>
              <p:ext uri="{D42A27DB-BD31-4B8C-83A1-F6EECF244321}">
                <p14:modId xmlns:p14="http://schemas.microsoft.com/office/powerpoint/2010/main" val="3852036904"/>
              </p:ext>
            </p:extLst>
          </p:nvPr>
        </p:nvGraphicFramePr>
        <p:xfrm>
          <a:off x="304800" y="990600"/>
          <a:ext cx="8610600" cy="5033327"/>
        </p:xfrm>
        <a:graphic>
          <a:graphicData uri="http://schemas.openxmlformats.org/drawingml/2006/table">
            <a:tbl>
              <a:tblPr/>
              <a:tblGrid>
                <a:gridCol w="990600">
                  <a:extLst>
                    <a:ext uri="{9D8B030D-6E8A-4147-A177-3AD203B41FA5}">
                      <a16:colId xmlns:a16="http://schemas.microsoft.com/office/drawing/2014/main" val="2640927970"/>
                    </a:ext>
                  </a:extLst>
                </a:gridCol>
                <a:gridCol w="2667000">
                  <a:extLst>
                    <a:ext uri="{9D8B030D-6E8A-4147-A177-3AD203B41FA5}">
                      <a16:colId xmlns:a16="http://schemas.microsoft.com/office/drawing/2014/main" val="1643622492"/>
                    </a:ext>
                  </a:extLst>
                </a:gridCol>
                <a:gridCol w="2800350">
                  <a:extLst>
                    <a:ext uri="{9D8B030D-6E8A-4147-A177-3AD203B41FA5}">
                      <a16:colId xmlns:a16="http://schemas.microsoft.com/office/drawing/2014/main" val="1054891924"/>
                    </a:ext>
                  </a:extLst>
                </a:gridCol>
                <a:gridCol w="2152650">
                  <a:extLst>
                    <a:ext uri="{9D8B030D-6E8A-4147-A177-3AD203B41FA5}">
                      <a16:colId xmlns:a16="http://schemas.microsoft.com/office/drawing/2014/main" val="2003350261"/>
                    </a:ext>
                  </a:extLst>
                </a:gridCol>
              </a:tblGrid>
              <a:tr h="343826">
                <a:tc gridSpan="4">
                  <a:txBody>
                    <a:bodyPr/>
                    <a:lstStyle/>
                    <a:p>
                      <a:pPr algn="ctr"/>
                      <a:r>
                        <a:rPr lang="en-US" sz="1800" dirty="0">
                          <a:solidFill>
                            <a:srgbClr val="FFFFFF"/>
                          </a:solidFill>
                          <a:effectLst/>
                        </a:rPr>
                        <a:t>File type comparison of PNG, JPEG, GIF, and TIFF</a:t>
                      </a:r>
                      <a:endParaRPr lang="en-US" sz="1800" dirty="0">
                        <a:effectLst/>
                      </a:endParaRP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lumMod val="2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24906989"/>
                  </a:ext>
                </a:extLst>
              </a:tr>
              <a:tr h="343826">
                <a:tc>
                  <a:txBody>
                    <a:bodyPr/>
                    <a:lstStyle/>
                    <a:p>
                      <a:pPr algn="ctr"/>
                      <a:r>
                        <a:rPr lang="en-US" sz="1800" dirty="0">
                          <a:effectLst/>
                        </a:rPr>
                        <a:t> </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lumMod val="50000"/>
                      </a:schemeClr>
                    </a:solidFill>
                  </a:tcPr>
                </a:tc>
                <a:tc>
                  <a:txBody>
                    <a:bodyPr/>
                    <a:lstStyle/>
                    <a:p>
                      <a:pPr algn="ctr"/>
                      <a:r>
                        <a:rPr lang="en-US" sz="1800" dirty="0">
                          <a:solidFill>
                            <a:srgbClr val="FFFFFF"/>
                          </a:solidFill>
                          <a:effectLst/>
                        </a:rPr>
                        <a:t>Use</a:t>
                      </a:r>
                      <a:endParaRPr lang="en-US" sz="1800" dirty="0">
                        <a:effectLst/>
                      </a:endParaRP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lumMod val="50000"/>
                      </a:schemeClr>
                    </a:solidFill>
                  </a:tcPr>
                </a:tc>
                <a:tc>
                  <a:txBody>
                    <a:bodyPr/>
                    <a:lstStyle/>
                    <a:p>
                      <a:pPr algn="ctr"/>
                      <a:r>
                        <a:rPr lang="en-US" sz="1800" dirty="0">
                          <a:solidFill>
                            <a:srgbClr val="FFFFFF"/>
                          </a:solidFill>
                          <a:effectLst/>
                        </a:rPr>
                        <a:t>Example Uses</a:t>
                      </a:r>
                      <a:endParaRPr lang="en-US" sz="1800" dirty="0">
                        <a:effectLst/>
                      </a:endParaRP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lumMod val="50000"/>
                      </a:schemeClr>
                    </a:solidFill>
                  </a:tcPr>
                </a:tc>
                <a:tc>
                  <a:txBody>
                    <a:bodyPr/>
                    <a:lstStyle/>
                    <a:p>
                      <a:pPr algn="ctr"/>
                      <a:r>
                        <a:rPr lang="en-US" sz="1800" dirty="0">
                          <a:solidFill>
                            <a:srgbClr val="FFFFFF"/>
                          </a:solidFill>
                          <a:effectLst/>
                        </a:rPr>
                        <a:t>Don't Use</a:t>
                      </a:r>
                      <a:endParaRPr lang="en-US" sz="1800" dirty="0">
                        <a:effectLst/>
                      </a:endParaRP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319521577"/>
                  </a:ext>
                </a:extLst>
              </a:tr>
              <a:tr h="1420151">
                <a:tc>
                  <a:txBody>
                    <a:bodyPr/>
                    <a:lstStyle/>
                    <a:p>
                      <a:r>
                        <a:rPr lang="en-US" sz="1800" dirty="0">
                          <a:solidFill>
                            <a:schemeClr val="tx1">
                              <a:lumMod val="85000"/>
                              <a:lumOff val="15000"/>
                            </a:schemeClr>
                          </a:solidFill>
                          <a:effectLst/>
                        </a:rPr>
                        <a:t>PNG</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Graphics, small images that maintain original quality, transparency</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Charts, diagrams, logos, photos</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Sharing high-resolution photos on the web</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extLst>
                  <a:ext uri="{0D108BD9-81ED-4DB2-BD59-A6C34878D82A}">
                    <a16:rowId xmlns:a16="http://schemas.microsoft.com/office/drawing/2014/main" val="3428975235"/>
                  </a:ext>
                </a:extLst>
              </a:tr>
              <a:tr h="1151070">
                <a:tc>
                  <a:txBody>
                    <a:bodyPr/>
                    <a:lstStyle/>
                    <a:p>
                      <a:r>
                        <a:rPr lang="en-US" sz="1800" b="0">
                          <a:solidFill>
                            <a:schemeClr val="tx1">
                              <a:lumMod val="85000"/>
                              <a:lumOff val="15000"/>
                            </a:schemeClr>
                          </a:solidFill>
                          <a:effectLst/>
                          <a:latin typeface="proxima-nova"/>
                        </a:rPr>
                        <a:t>GIF</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b="0">
                          <a:solidFill>
                            <a:schemeClr val="tx1">
                              <a:lumMod val="85000"/>
                              <a:lumOff val="15000"/>
                            </a:schemeClr>
                          </a:solidFill>
                          <a:effectLst/>
                          <a:latin typeface="proxima-nova"/>
                        </a:rPr>
                        <a:t>Small, simple graphics with limited color</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b="0">
                          <a:solidFill>
                            <a:schemeClr val="tx1">
                              <a:lumMod val="85000"/>
                              <a:lumOff val="15000"/>
                            </a:schemeClr>
                          </a:solidFill>
                          <a:effectLst/>
                          <a:latin typeface="proxima-nova"/>
                        </a:rPr>
                        <a:t>Ad banners, simple charts, buttons, animation</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b="0">
                          <a:solidFill>
                            <a:schemeClr val="tx1">
                              <a:lumMod val="85000"/>
                              <a:lumOff val="15000"/>
                            </a:schemeClr>
                          </a:solidFill>
                          <a:effectLst/>
                          <a:latin typeface="proxima-nova"/>
                        </a:rPr>
                        <a:t>Photographs, detailed imagery</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extLst>
                  <a:ext uri="{0D108BD9-81ED-4DB2-BD59-A6C34878D82A}">
                    <a16:rowId xmlns:a16="http://schemas.microsoft.com/office/drawing/2014/main" val="4040990092"/>
                  </a:ext>
                </a:extLst>
              </a:tr>
              <a:tr h="881989">
                <a:tc>
                  <a:txBody>
                    <a:bodyPr/>
                    <a:lstStyle/>
                    <a:p>
                      <a:r>
                        <a:rPr lang="en-US" sz="1800">
                          <a:solidFill>
                            <a:schemeClr val="tx1">
                              <a:lumMod val="85000"/>
                              <a:lumOff val="15000"/>
                            </a:schemeClr>
                          </a:solidFill>
                          <a:effectLst/>
                        </a:rPr>
                        <a:t>TIFF</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Editing and storage</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Storing photos that will be edited, print</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b="0">
                          <a:solidFill>
                            <a:schemeClr val="tx1">
                              <a:lumMod val="85000"/>
                              <a:lumOff val="15000"/>
                            </a:schemeClr>
                          </a:solidFill>
                          <a:effectLst/>
                          <a:latin typeface="proxima-nova"/>
                        </a:rPr>
                        <a:t>Images on the web</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extLst>
                  <a:ext uri="{0D108BD9-81ED-4DB2-BD59-A6C34878D82A}">
                    <a16:rowId xmlns:a16="http://schemas.microsoft.com/office/drawing/2014/main" val="2554976912"/>
                  </a:ext>
                </a:extLst>
              </a:tr>
              <a:tr h="881989">
                <a:tc>
                  <a:txBody>
                    <a:bodyPr/>
                    <a:lstStyle/>
                    <a:p>
                      <a:r>
                        <a:rPr lang="en-US" sz="1800" dirty="0">
                          <a:solidFill>
                            <a:schemeClr val="tx1">
                              <a:lumMod val="85000"/>
                              <a:lumOff val="15000"/>
                            </a:schemeClr>
                          </a:solidFill>
                          <a:effectLst/>
                        </a:rPr>
                        <a:t>JPG</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Photos on the web</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a:solidFill>
                            <a:schemeClr val="tx1">
                              <a:lumMod val="85000"/>
                              <a:lumOff val="15000"/>
                            </a:schemeClr>
                          </a:solidFill>
                          <a:effectLst/>
                        </a:rPr>
                        <a:t>Photos in a slide deck, blog, or social media</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tc>
                  <a:txBody>
                    <a:bodyPr/>
                    <a:lstStyle/>
                    <a:p>
                      <a:r>
                        <a:rPr lang="en-US" sz="1800" dirty="0">
                          <a:solidFill>
                            <a:schemeClr val="tx1">
                              <a:lumMod val="85000"/>
                              <a:lumOff val="15000"/>
                            </a:schemeClr>
                          </a:solidFill>
                          <a:effectLst/>
                        </a:rPr>
                        <a:t>Editing images, line graphics, or print</a:t>
                      </a:r>
                    </a:p>
                  </a:txBody>
                  <a:tcPr marL="37372" marR="37372" marT="37372" marB="37372" anchor="ctr">
                    <a:lnL w="9525" cap="flat" cmpd="sng" algn="ctr">
                      <a:solidFill>
                        <a:srgbClr val="99ACC2"/>
                      </a:solidFill>
                      <a:prstDash val="solid"/>
                      <a:round/>
                      <a:headEnd type="none" w="med" len="med"/>
                      <a:tailEnd type="none" w="med" len="med"/>
                    </a:lnL>
                    <a:lnR w="9525" cap="flat" cmpd="sng" algn="ctr">
                      <a:solidFill>
                        <a:srgbClr val="99ACC2"/>
                      </a:solidFill>
                      <a:prstDash val="solid"/>
                      <a:round/>
                      <a:headEnd type="none" w="med" len="med"/>
                      <a:tailEnd type="none" w="med" len="med"/>
                    </a:lnR>
                    <a:lnT w="9525" cap="flat" cmpd="sng" algn="ctr">
                      <a:solidFill>
                        <a:srgbClr val="99ACC2"/>
                      </a:solidFill>
                      <a:prstDash val="solid"/>
                      <a:round/>
                      <a:headEnd type="none" w="med" len="med"/>
                      <a:tailEnd type="none" w="med" len="med"/>
                    </a:lnT>
                    <a:lnB w="9525" cap="flat" cmpd="sng" algn="ctr">
                      <a:solidFill>
                        <a:srgbClr val="99ACC2"/>
                      </a:solidFill>
                      <a:prstDash val="solid"/>
                      <a:round/>
                      <a:headEnd type="none" w="med" len="med"/>
                      <a:tailEnd type="none" w="med" len="med"/>
                    </a:lnB>
                    <a:solidFill>
                      <a:schemeClr val="accent5"/>
                    </a:solidFill>
                  </a:tcPr>
                </a:tc>
                <a:extLst>
                  <a:ext uri="{0D108BD9-81ED-4DB2-BD59-A6C34878D82A}">
                    <a16:rowId xmlns:a16="http://schemas.microsoft.com/office/drawing/2014/main" val="3232728516"/>
                  </a:ext>
                </a:extLst>
              </a:tr>
            </a:tbl>
          </a:graphicData>
        </a:graphic>
      </p:graphicFrame>
    </p:spTree>
    <p:extLst>
      <p:ext uri="{BB962C8B-B14F-4D97-AF65-F5344CB8AC3E}">
        <p14:creationId xmlns:p14="http://schemas.microsoft.com/office/powerpoint/2010/main" val="23862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C425ECD-5852-03E6-FD65-F9EC899FC241}"/>
              </a:ext>
            </a:extLst>
          </p:cNvPr>
          <p:cNvSpPr>
            <a:spLocks noGrp="1" noChangeArrowheads="1"/>
          </p:cNvSpPr>
          <p:nvPr>
            <p:ph idx="1"/>
          </p:nvPr>
        </p:nvSpPr>
        <p:spPr/>
        <p:txBody>
          <a:bodyPr/>
          <a:lstStyle/>
          <a:p>
            <a:pPr algn="ctr">
              <a:buFontTx/>
              <a:buNone/>
            </a:pPr>
            <a:r>
              <a:rPr lang="en-US" altLang="en-US" dirty="0">
                <a:solidFill>
                  <a:srgbClr val="00B0F0"/>
                </a:solidFill>
              </a:rPr>
              <a:t>	</a:t>
            </a:r>
          </a:p>
          <a:p>
            <a:pPr algn="ctr">
              <a:buFontTx/>
              <a:buNone/>
            </a:pPr>
            <a:endParaRPr lang="en-US" altLang="en-US" dirty="0">
              <a:solidFill>
                <a:srgbClr val="00B0F0"/>
              </a:solidFill>
            </a:endParaRPr>
          </a:p>
          <a:p>
            <a:pPr algn="ctr">
              <a:buFontTx/>
              <a:buNone/>
            </a:pPr>
            <a:endParaRPr lang="en-US" altLang="en-US" dirty="0">
              <a:solidFill>
                <a:srgbClr val="00B0F0"/>
              </a:solidFill>
            </a:endParaRPr>
          </a:p>
          <a:p>
            <a:pPr algn="ctr">
              <a:buFontTx/>
              <a:buNone/>
            </a:pPr>
            <a:r>
              <a:rPr lang="en-US" altLang="en-US" sz="4000" dirty="0">
                <a:solidFill>
                  <a:srgbClr val="00B0F0"/>
                </a:solidFill>
              </a:rPr>
              <a:t>Color Models</a:t>
            </a:r>
          </a:p>
        </p:txBody>
      </p:sp>
    </p:spTree>
    <p:extLst>
      <p:ext uri="{BB962C8B-B14F-4D97-AF65-F5344CB8AC3E}">
        <p14:creationId xmlns:p14="http://schemas.microsoft.com/office/powerpoint/2010/main" val="396071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C425ECD-5852-03E6-FD65-F9EC899FC241}"/>
              </a:ext>
            </a:extLst>
          </p:cNvPr>
          <p:cNvSpPr>
            <a:spLocks noGrp="1" noChangeArrowheads="1"/>
          </p:cNvSpPr>
          <p:nvPr>
            <p:ph idx="1"/>
          </p:nvPr>
        </p:nvSpPr>
        <p:spPr/>
        <p:txBody>
          <a:bodyPr/>
          <a:lstStyle/>
          <a:p>
            <a:pPr algn="ctr">
              <a:buFontTx/>
              <a:buNone/>
            </a:pPr>
            <a:r>
              <a:rPr lang="en-US" altLang="en-US" dirty="0">
                <a:solidFill>
                  <a:srgbClr val="00B0F0"/>
                </a:solidFill>
              </a:rPr>
              <a:t>	</a:t>
            </a:r>
          </a:p>
          <a:p>
            <a:pPr algn="ctr">
              <a:buFontTx/>
              <a:buNone/>
            </a:pPr>
            <a:endParaRPr lang="en-US" altLang="en-US" dirty="0">
              <a:solidFill>
                <a:srgbClr val="00B0F0"/>
              </a:solidFill>
            </a:endParaRPr>
          </a:p>
          <a:p>
            <a:pPr algn="ctr">
              <a:buFontTx/>
              <a:buNone/>
            </a:pPr>
            <a:endParaRPr lang="en-US" altLang="en-US" dirty="0">
              <a:solidFill>
                <a:srgbClr val="00B0F0"/>
              </a:solidFill>
            </a:endParaRPr>
          </a:p>
          <a:p>
            <a:pPr algn="ctr">
              <a:buFontTx/>
              <a:buNone/>
            </a:pPr>
            <a:r>
              <a:rPr lang="en-US" altLang="en-US" sz="4000" dirty="0">
                <a:solidFill>
                  <a:srgbClr val="00B0F0"/>
                </a:solidFill>
              </a:rPr>
              <a:t>Bitmap and Raster Graphics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FA5BD85-EC45-359D-BFD4-EF0EFD33AE64}"/>
              </a:ext>
            </a:extLst>
          </p:cNvPr>
          <p:cNvSpPr>
            <a:spLocks noGrp="1" noChangeArrowheads="1"/>
          </p:cNvSpPr>
          <p:nvPr>
            <p:ph type="title"/>
          </p:nvPr>
        </p:nvSpPr>
        <p:spPr/>
        <p:txBody>
          <a:bodyPr/>
          <a:lstStyle/>
          <a:p>
            <a:r>
              <a:rPr lang="en-US" altLang="en-US" dirty="0"/>
              <a:t>Color Fundamentals</a:t>
            </a:r>
          </a:p>
        </p:txBody>
      </p:sp>
      <p:sp>
        <p:nvSpPr>
          <p:cNvPr id="31747" name="Rectangle 3">
            <a:extLst>
              <a:ext uri="{FF2B5EF4-FFF2-40B4-BE49-F238E27FC236}">
                <a16:creationId xmlns:a16="http://schemas.microsoft.com/office/drawing/2014/main" id="{B94FF79D-B8AF-B207-7480-09A3317FAE1B}"/>
              </a:ext>
            </a:extLst>
          </p:cNvPr>
          <p:cNvSpPr>
            <a:spLocks noGrp="1" noChangeArrowheads="1"/>
          </p:cNvSpPr>
          <p:nvPr>
            <p:ph idx="1"/>
          </p:nvPr>
        </p:nvSpPr>
        <p:spPr/>
        <p:txBody>
          <a:bodyPr/>
          <a:lstStyle/>
          <a:p>
            <a:pPr marL="0" indent="0" algn="just">
              <a:lnSpc>
                <a:spcPct val="90000"/>
              </a:lnSpc>
              <a:buClr>
                <a:schemeClr val="tx1">
                  <a:lumMod val="65000"/>
                  <a:lumOff val="35000"/>
                </a:schemeClr>
              </a:buClr>
              <a:buNone/>
            </a:pPr>
            <a:r>
              <a:rPr lang="en-US" altLang="en-US" dirty="0"/>
              <a:t>In 1666 Sir Isaac Newton discovered that when a beam of sunlight passes through a glass prism, the emerging beam is split into a spectrum of colors</a:t>
            </a:r>
          </a:p>
        </p:txBody>
      </p:sp>
      <p:sp>
        <p:nvSpPr>
          <p:cNvPr id="31748" name="Slide Number Placeholder 1">
            <a:extLst>
              <a:ext uri="{FF2B5EF4-FFF2-40B4-BE49-F238E27FC236}">
                <a16:creationId xmlns:a16="http://schemas.microsoft.com/office/drawing/2014/main" id="{7804192C-564D-B7FC-5994-8856D4AD5A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2C50BE-9B81-422C-81FB-B03A6D7704CF}" type="slidenum">
              <a:rPr lang="en-US" altLang="en-US" sz="1400" smtClean="0"/>
              <a:pPr>
                <a:spcBef>
                  <a:spcPct val="0"/>
                </a:spcBef>
                <a:buFontTx/>
                <a:buNone/>
              </a:pPr>
              <a:t>30</a:t>
            </a:fld>
            <a:endParaRPr lang="en-US" altLang="en-US" sz="1400"/>
          </a:p>
        </p:txBody>
      </p:sp>
      <p:pic>
        <p:nvPicPr>
          <p:cNvPr id="3" name="Picture 2">
            <a:extLst>
              <a:ext uri="{FF2B5EF4-FFF2-40B4-BE49-F238E27FC236}">
                <a16:creationId xmlns:a16="http://schemas.microsoft.com/office/drawing/2014/main" id="{C5EE0495-766D-AE9A-5A89-894F9AC38F67}"/>
              </a:ext>
            </a:extLst>
          </p:cNvPr>
          <p:cNvPicPr>
            <a:picLocks noChangeAspect="1"/>
          </p:cNvPicPr>
          <p:nvPr/>
        </p:nvPicPr>
        <p:blipFill>
          <a:blip r:embed="rId2"/>
          <a:stretch>
            <a:fillRect/>
          </a:stretch>
        </p:blipFill>
        <p:spPr>
          <a:xfrm>
            <a:off x="403649" y="3200400"/>
            <a:ext cx="8343374" cy="2743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FA5BD85-EC45-359D-BFD4-EF0EFD33AE64}"/>
              </a:ext>
            </a:extLst>
          </p:cNvPr>
          <p:cNvSpPr>
            <a:spLocks noGrp="1" noChangeArrowheads="1"/>
          </p:cNvSpPr>
          <p:nvPr>
            <p:ph type="title"/>
          </p:nvPr>
        </p:nvSpPr>
        <p:spPr/>
        <p:txBody>
          <a:bodyPr/>
          <a:lstStyle/>
          <a:p>
            <a:r>
              <a:rPr lang="en-US" altLang="en-US" dirty="0"/>
              <a:t>Color Fundamentals</a:t>
            </a:r>
          </a:p>
        </p:txBody>
      </p:sp>
      <p:sp>
        <p:nvSpPr>
          <p:cNvPr id="31747" name="Rectangle 3">
            <a:extLst>
              <a:ext uri="{FF2B5EF4-FFF2-40B4-BE49-F238E27FC236}">
                <a16:creationId xmlns:a16="http://schemas.microsoft.com/office/drawing/2014/main" id="{B94FF79D-B8AF-B207-7480-09A3317FAE1B}"/>
              </a:ext>
            </a:extLst>
          </p:cNvPr>
          <p:cNvSpPr>
            <a:spLocks noGrp="1" noChangeArrowheads="1"/>
          </p:cNvSpPr>
          <p:nvPr>
            <p:ph idx="1"/>
          </p:nvPr>
        </p:nvSpPr>
        <p:spPr/>
        <p:txBody>
          <a:bodyPr/>
          <a:lstStyle/>
          <a:p>
            <a:pPr marL="722313" indent="-546100" algn="just">
              <a:lnSpc>
                <a:spcPct val="90000"/>
              </a:lnSpc>
              <a:spcBef>
                <a:spcPts val="1200"/>
              </a:spcBef>
              <a:buClr>
                <a:schemeClr val="tx1">
                  <a:lumMod val="65000"/>
                  <a:lumOff val="35000"/>
                </a:schemeClr>
              </a:buClr>
            </a:pPr>
            <a:r>
              <a:rPr lang="en-US" altLang="en-US" sz="2800" dirty="0"/>
              <a:t>Chromatic light spans the electromagnetic spectrum from approximately 400 to 700 nm.</a:t>
            </a:r>
          </a:p>
          <a:p>
            <a:pPr marL="722313" indent="-546100" algn="just">
              <a:lnSpc>
                <a:spcPct val="90000"/>
              </a:lnSpc>
              <a:spcBef>
                <a:spcPts val="1200"/>
              </a:spcBef>
              <a:buClr>
                <a:schemeClr val="tx1">
                  <a:lumMod val="65000"/>
                  <a:lumOff val="35000"/>
                </a:schemeClr>
              </a:buClr>
            </a:pPr>
            <a:r>
              <a:rPr lang="en-US" altLang="en-US" sz="2800" dirty="0"/>
              <a:t>Human color vision is achieved through 6 to 7 million cones in each eye.</a:t>
            </a:r>
          </a:p>
        </p:txBody>
      </p:sp>
      <p:sp>
        <p:nvSpPr>
          <p:cNvPr id="31748" name="Slide Number Placeholder 1">
            <a:extLst>
              <a:ext uri="{FF2B5EF4-FFF2-40B4-BE49-F238E27FC236}">
                <a16:creationId xmlns:a16="http://schemas.microsoft.com/office/drawing/2014/main" id="{7804192C-564D-B7FC-5994-8856D4AD5A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2C50BE-9B81-422C-81FB-B03A6D7704CF}" type="slidenum">
              <a:rPr lang="en-US" altLang="en-US" sz="1400" smtClean="0"/>
              <a:pPr>
                <a:spcBef>
                  <a:spcPct val="0"/>
                </a:spcBef>
                <a:buFontTx/>
                <a:buNone/>
              </a:pPr>
              <a:t>31</a:t>
            </a:fld>
            <a:endParaRPr lang="en-US" altLang="en-US" sz="1400"/>
          </a:p>
        </p:txBody>
      </p:sp>
      <p:pic>
        <p:nvPicPr>
          <p:cNvPr id="4" name="Picture 3">
            <a:extLst>
              <a:ext uri="{FF2B5EF4-FFF2-40B4-BE49-F238E27FC236}">
                <a16:creationId xmlns:a16="http://schemas.microsoft.com/office/drawing/2014/main" id="{D17E6E5A-12DE-C196-259A-4379B4C82503}"/>
              </a:ext>
            </a:extLst>
          </p:cNvPr>
          <p:cNvPicPr>
            <a:picLocks noChangeAspect="1"/>
          </p:cNvPicPr>
          <p:nvPr/>
        </p:nvPicPr>
        <p:blipFill>
          <a:blip r:embed="rId2"/>
          <a:stretch>
            <a:fillRect/>
          </a:stretch>
        </p:blipFill>
        <p:spPr>
          <a:xfrm>
            <a:off x="54244" y="3352800"/>
            <a:ext cx="9089756" cy="2590800"/>
          </a:xfrm>
          <a:prstGeom prst="rect">
            <a:avLst/>
          </a:prstGeom>
        </p:spPr>
      </p:pic>
    </p:spTree>
    <p:extLst>
      <p:ext uri="{BB962C8B-B14F-4D97-AF65-F5344CB8AC3E}">
        <p14:creationId xmlns:p14="http://schemas.microsoft.com/office/powerpoint/2010/main" val="214868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FA5BD85-EC45-359D-BFD4-EF0EFD33AE64}"/>
              </a:ext>
            </a:extLst>
          </p:cNvPr>
          <p:cNvSpPr>
            <a:spLocks noGrp="1" noChangeArrowheads="1"/>
          </p:cNvSpPr>
          <p:nvPr>
            <p:ph type="title"/>
          </p:nvPr>
        </p:nvSpPr>
        <p:spPr/>
        <p:txBody>
          <a:bodyPr/>
          <a:lstStyle/>
          <a:p>
            <a:r>
              <a:rPr lang="en-US" altLang="en-US" dirty="0"/>
              <a:t>Color Fundamentals</a:t>
            </a:r>
          </a:p>
        </p:txBody>
      </p:sp>
      <p:sp>
        <p:nvSpPr>
          <p:cNvPr id="31747" name="Rectangle 3">
            <a:extLst>
              <a:ext uri="{FF2B5EF4-FFF2-40B4-BE49-F238E27FC236}">
                <a16:creationId xmlns:a16="http://schemas.microsoft.com/office/drawing/2014/main" id="{B94FF79D-B8AF-B207-7480-09A3317FAE1B}"/>
              </a:ext>
            </a:extLst>
          </p:cNvPr>
          <p:cNvSpPr>
            <a:spLocks noGrp="1" noChangeArrowheads="1"/>
          </p:cNvSpPr>
          <p:nvPr>
            <p:ph idx="1"/>
          </p:nvPr>
        </p:nvSpPr>
        <p:spPr/>
        <p:txBody>
          <a:bodyPr/>
          <a:lstStyle/>
          <a:p>
            <a:pPr indent="-434975" algn="just">
              <a:lnSpc>
                <a:spcPct val="90000"/>
              </a:lnSpc>
              <a:spcBef>
                <a:spcPts val="1200"/>
              </a:spcBef>
              <a:buClr>
                <a:schemeClr val="tx1">
                  <a:lumMod val="65000"/>
                  <a:lumOff val="35000"/>
                </a:schemeClr>
              </a:buClr>
            </a:pPr>
            <a:r>
              <a:rPr lang="en-US" altLang="en-US" sz="2800" dirty="0"/>
              <a:t>Three principal sensing groups of cones:</a:t>
            </a:r>
          </a:p>
          <a:p>
            <a:pPr lvl="1" indent="-355600" algn="just">
              <a:lnSpc>
                <a:spcPct val="90000"/>
              </a:lnSpc>
              <a:spcBef>
                <a:spcPts val="1200"/>
              </a:spcBef>
              <a:buClr>
                <a:schemeClr val="tx1">
                  <a:lumMod val="65000"/>
                  <a:lumOff val="35000"/>
                </a:schemeClr>
              </a:buClr>
            </a:pPr>
            <a:r>
              <a:rPr lang="en-US" altLang="en-US" sz="2400" dirty="0"/>
              <a:t>66% of these cones are sensitive to red light</a:t>
            </a:r>
          </a:p>
          <a:p>
            <a:pPr lvl="1" indent="-355600" algn="just">
              <a:lnSpc>
                <a:spcPct val="90000"/>
              </a:lnSpc>
              <a:spcBef>
                <a:spcPts val="1200"/>
              </a:spcBef>
              <a:buClr>
                <a:schemeClr val="tx1">
                  <a:lumMod val="65000"/>
                  <a:lumOff val="35000"/>
                </a:schemeClr>
              </a:buClr>
            </a:pPr>
            <a:r>
              <a:rPr lang="en-US" altLang="en-US" sz="2400" dirty="0"/>
              <a:t>33% to green light</a:t>
            </a:r>
          </a:p>
          <a:p>
            <a:pPr lvl="1" indent="-355600" algn="just">
              <a:lnSpc>
                <a:spcPct val="90000"/>
              </a:lnSpc>
              <a:spcBef>
                <a:spcPts val="1200"/>
              </a:spcBef>
              <a:buClr>
                <a:schemeClr val="tx1">
                  <a:lumMod val="65000"/>
                  <a:lumOff val="35000"/>
                </a:schemeClr>
              </a:buClr>
            </a:pPr>
            <a:r>
              <a:rPr lang="en-US" altLang="en-US" sz="2400" dirty="0"/>
              <a:t>2% to blue light.</a:t>
            </a:r>
          </a:p>
          <a:p>
            <a:pPr indent="-434975" algn="just">
              <a:lnSpc>
                <a:spcPct val="90000"/>
              </a:lnSpc>
              <a:spcBef>
                <a:spcPts val="1200"/>
              </a:spcBef>
              <a:buClr>
                <a:schemeClr val="tx1">
                  <a:lumMod val="65000"/>
                  <a:lumOff val="35000"/>
                </a:schemeClr>
              </a:buClr>
            </a:pPr>
            <a:r>
              <a:rPr lang="en-US" altLang="en-US" sz="2800" dirty="0"/>
              <a:t>Absorption curves for the different cones have been determined experimentally.</a:t>
            </a:r>
          </a:p>
          <a:p>
            <a:pPr indent="-434975" algn="just">
              <a:lnSpc>
                <a:spcPct val="90000"/>
              </a:lnSpc>
              <a:spcBef>
                <a:spcPts val="1200"/>
              </a:spcBef>
              <a:buClr>
                <a:schemeClr val="tx1">
                  <a:lumMod val="65000"/>
                  <a:lumOff val="35000"/>
                </a:schemeClr>
              </a:buClr>
            </a:pPr>
            <a:r>
              <a:rPr lang="en-US" altLang="en-US" sz="2800" dirty="0"/>
              <a:t>Strangely these do not match the CIE - International Commission on Illumination standards for red (700nm), green (546.1nm) and blue (435.8nm) light as the standards were developed before the experiments</a:t>
            </a:r>
          </a:p>
        </p:txBody>
      </p:sp>
      <p:sp>
        <p:nvSpPr>
          <p:cNvPr id="31748" name="Slide Number Placeholder 1">
            <a:extLst>
              <a:ext uri="{FF2B5EF4-FFF2-40B4-BE49-F238E27FC236}">
                <a16:creationId xmlns:a16="http://schemas.microsoft.com/office/drawing/2014/main" id="{7804192C-564D-B7FC-5994-8856D4AD5A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2C50BE-9B81-422C-81FB-B03A6D7704CF}" type="slidenum">
              <a:rPr lang="en-US" altLang="en-US" sz="1400" smtClean="0"/>
              <a:pPr>
                <a:spcBef>
                  <a:spcPct val="0"/>
                </a:spcBef>
                <a:buFontTx/>
                <a:buNone/>
              </a:pPr>
              <a:t>32</a:t>
            </a:fld>
            <a:endParaRPr lang="en-US" altLang="en-US" sz="1400"/>
          </a:p>
        </p:txBody>
      </p:sp>
    </p:spTree>
    <p:extLst>
      <p:ext uri="{BB962C8B-B14F-4D97-AF65-F5344CB8AC3E}">
        <p14:creationId xmlns:p14="http://schemas.microsoft.com/office/powerpoint/2010/main" val="2580655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FA5BD85-EC45-359D-BFD4-EF0EFD33AE64}"/>
              </a:ext>
            </a:extLst>
          </p:cNvPr>
          <p:cNvSpPr>
            <a:spLocks noGrp="1" noChangeArrowheads="1"/>
          </p:cNvSpPr>
          <p:nvPr>
            <p:ph type="title"/>
          </p:nvPr>
        </p:nvSpPr>
        <p:spPr/>
        <p:txBody>
          <a:bodyPr/>
          <a:lstStyle/>
          <a:p>
            <a:r>
              <a:rPr lang="en-US" altLang="en-US" dirty="0"/>
              <a:t>Human Color Perception</a:t>
            </a:r>
          </a:p>
        </p:txBody>
      </p:sp>
      <p:sp>
        <p:nvSpPr>
          <p:cNvPr id="2" name="Content Placeholder 1">
            <a:extLst>
              <a:ext uri="{FF2B5EF4-FFF2-40B4-BE49-F238E27FC236}">
                <a16:creationId xmlns:a16="http://schemas.microsoft.com/office/drawing/2014/main" id="{DE8F93A1-4EC9-79E0-ACC7-93A500EB08FC}"/>
              </a:ext>
            </a:extLst>
          </p:cNvPr>
          <p:cNvSpPr>
            <a:spLocks noGrp="1"/>
          </p:cNvSpPr>
          <p:nvPr>
            <p:ph idx="1"/>
          </p:nvPr>
        </p:nvSpPr>
        <p:spPr/>
        <p:txBody>
          <a:bodyPr/>
          <a:lstStyle/>
          <a:p>
            <a:endParaRPr lang="en-US"/>
          </a:p>
        </p:txBody>
      </p:sp>
      <p:sp>
        <p:nvSpPr>
          <p:cNvPr id="31748" name="Slide Number Placeholder 1">
            <a:extLst>
              <a:ext uri="{FF2B5EF4-FFF2-40B4-BE49-F238E27FC236}">
                <a16:creationId xmlns:a16="http://schemas.microsoft.com/office/drawing/2014/main" id="{7804192C-564D-B7FC-5994-8856D4AD5A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2C50BE-9B81-422C-81FB-B03A6D7704CF}" type="slidenum">
              <a:rPr lang="en-US" altLang="en-US" sz="1400" smtClean="0"/>
              <a:pPr>
                <a:spcBef>
                  <a:spcPct val="0"/>
                </a:spcBef>
                <a:buFontTx/>
                <a:buNone/>
              </a:pPr>
              <a:t>33</a:t>
            </a:fld>
            <a:endParaRPr lang="en-US" altLang="en-US" sz="1400"/>
          </a:p>
        </p:txBody>
      </p:sp>
      <p:pic>
        <p:nvPicPr>
          <p:cNvPr id="4" name="Picture 3">
            <a:extLst>
              <a:ext uri="{FF2B5EF4-FFF2-40B4-BE49-F238E27FC236}">
                <a16:creationId xmlns:a16="http://schemas.microsoft.com/office/drawing/2014/main" id="{B1127CDC-D232-7A86-0065-0463B8C339BD}"/>
              </a:ext>
            </a:extLst>
          </p:cNvPr>
          <p:cNvPicPr>
            <a:picLocks noChangeAspect="1"/>
          </p:cNvPicPr>
          <p:nvPr/>
        </p:nvPicPr>
        <p:blipFill>
          <a:blip r:embed="rId2"/>
          <a:stretch>
            <a:fillRect/>
          </a:stretch>
        </p:blipFill>
        <p:spPr>
          <a:xfrm>
            <a:off x="1066800" y="863776"/>
            <a:ext cx="7162800" cy="5241980"/>
          </a:xfrm>
          <a:prstGeom prst="rect">
            <a:avLst/>
          </a:prstGeom>
        </p:spPr>
      </p:pic>
      <p:sp>
        <p:nvSpPr>
          <p:cNvPr id="6" name="TextBox 5">
            <a:extLst>
              <a:ext uri="{FF2B5EF4-FFF2-40B4-BE49-F238E27FC236}">
                <a16:creationId xmlns:a16="http://schemas.microsoft.com/office/drawing/2014/main" id="{975E65A3-464E-E2F5-21B7-DD7FC6E87044}"/>
              </a:ext>
            </a:extLst>
          </p:cNvPr>
          <p:cNvSpPr txBox="1"/>
          <p:nvPr/>
        </p:nvSpPr>
        <p:spPr>
          <a:xfrm>
            <a:off x="1066800" y="6135469"/>
            <a:ext cx="7162800" cy="646331"/>
          </a:xfrm>
          <a:prstGeom prst="rect">
            <a:avLst/>
          </a:prstGeom>
          <a:noFill/>
        </p:spPr>
        <p:txBody>
          <a:bodyPr wrap="square">
            <a:spAutoFit/>
          </a:bodyPr>
          <a:lstStyle/>
          <a:p>
            <a:pPr algn="ctr"/>
            <a:r>
              <a:rPr lang="en-US" dirty="0">
                <a:solidFill>
                  <a:srgbClr val="7030A0"/>
                </a:solidFill>
              </a:rPr>
              <a:t>Absorption of light by the red, green, and blue cones in the human eye as a function of wavelength</a:t>
            </a:r>
          </a:p>
        </p:txBody>
      </p:sp>
    </p:spTree>
    <p:extLst>
      <p:ext uri="{BB962C8B-B14F-4D97-AF65-F5344CB8AC3E}">
        <p14:creationId xmlns:p14="http://schemas.microsoft.com/office/powerpoint/2010/main" val="3481070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614F743-E207-0C30-1BE5-A209BE14824A}"/>
              </a:ext>
            </a:extLst>
          </p:cNvPr>
          <p:cNvSpPr>
            <a:spLocks noGrp="1" noChangeArrowheads="1"/>
          </p:cNvSpPr>
          <p:nvPr>
            <p:ph type="title"/>
          </p:nvPr>
        </p:nvSpPr>
        <p:spPr/>
        <p:txBody>
          <a:bodyPr/>
          <a:lstStyle/>
          <a:p>
            <a:r>
              <a:rPr lang="en-US" altLang="en-US" dirty="0"/>
              <a:t>Human Color Perception</a:t>
            </a:r>
          </a:p>
        </p:txBody>
      </p:sp>
      <p:sp>
        <p:nvSpPr>
          <p:cNvPr id="32771" name="Rectangle 3">
            <a:extLst>
              <a:ext uri="{FF2B5EF4-FFF2-40B4-BE49-F238E27FC236}">
                <a16:creationId xmlns:a16="http://schemas.microsoft.com/office/drawing/2014/main" id="{465BE319-286A-9E59-6EAA-C794A6D39DD7}"/>
              </a:ext>
            </a:extLst>
          </p:cNvPr>
          <p:cNvSpPr>
            <a:spLocks noGrp="1" noChangeArrowheads="1"/>
          </p:cNvSpPr>
          <p:nvPr>
            <p:ph idx="1"/>
          </p:nvPr>
        </p:nvSpPr>
        <p:spPr/>
        <p:txBody>
          <a:bodyPr/>
          <a:lstStyle/>
          <a:p>
            <a:pPr>
              <a:spcBef>
                <a:spcPts val="1200"/>
              </a:spcBef>
              <a:buClr>
                <a:schemeClr val="tx1">
                  <a:lumMod val="65000"/>
                  <a:lumOff val="35000"/>
                </a:schemeClr>
              </a:buClr>
            </a:pPr>
            <a:r>
              <a:rPr lang="en-US" altLang="en-US" sz="2800" dirty="0"/>
              <a:t>The human eye sees colors as variable combinations of the so-called primary colors: </a:t>
            </a:r>
            <a:r>
              <a:rPr lang="en-US" altLang="en-US" sz="2800" dirty="0">
                <a:solidFill>
                  <a:srgbClr val="00B0F0"/>
                </a:solidFill>
              </a:rPr>
              <a:t>Red</a:t>
            </a:r>
            <a:r>
              <a:rPr lang="en-US" altLang="en-US" sz="2800" dirty="0"/>
              <a:t> (R), </a:t>
            </a:r>
            <a:r>
              <a:rPr lang="en-US" altLang="en-US" sz="2800" dirty="0">
                <a:solidFill>
                  <a:srgbClr val="00B0F0"/>
                </a:solidFill>
              </a:rPr>
              <a:t>Green</a:t>
            </a:r>
            <a:r>
              <a:rPr lang="en-US" altLang="en-US" sz="2800" dirty="0"/>
              <a:t> (G), and </a:t>
            </a:r>
            <a:r>
              <a:rPr lang="en-US" altLang="en-US" sz="2800" dirty="0">
                <a:solidFill>
                  <a:srgbClr val="00B0F0"/>
                </a:solidFill>
              </a:rPr>
              <a:t>Blue</a:t>
            </a:r>
            <a:r>
              <a:rPr lang="en-US" altLang="en-US" sz="2800" dirty="0"/>
              <a:t> (B)</a:t>
            </a:r>
          </a:p>
          <a:p>
            <a:pPr>
              <a:spcBef>
                <a:spcPts val="1200"/>
              </a:spcBef>
              <a:buClr>
                <a:schemeClr val="tx1">
                  <a:lumMod val="65000"/>
                  <a:lumOff val="35000"/>
                </a:schemeClr>
              </a:buClr>
            </a:pPr>
            <a:r>
              <a:rPr lang="en-US" altLang="en-US" sz="2800" dirty="0"/>
              <a:t>The primary colors can be added to produce the secondary colors.</a:t>
            </a:r>
          </a:p>
          <a:p>
            <a:pPr>
              <a:spcBef>
                <a:spcPts val="1200"/>
              </a:spcBef>
              <a:buClr>
                <a:schemeClr val="tx1">
                  <a:lumMod val="65000"/>
                  <a:lumOff val="35000"/>
                </a:schemeClr>
              </a:buClr>
            </a:pPr>
            <a:r>
              <a:rPr lang="en-US" altLang="en-US" sz="2800" dirty="0"/>
              <a:t>Mixing the three primaries produces white.</a:t>
            </a:r>
          </a:p>
          <a:p>
            <a:pPr>
              <a:spcBef>
                <a:spcPts val="1200"/>
              </a:spcBef>
              <a:buClr>
                <a:schemeClr val="tx1">
                  <a:lumMod val="65000"/>
                  <a:lumOff val="35000"/>
                </a:schemeClr>
              </a:buClr>
            </a:pPr>
            <a:r>
              <a:rPr lang="en-US" altLang="en-US" sz="2800" dirty="0"/>
              <a:t>Mixing a secondary with its opposite primary produces white (e.g. red + cyan).</a:t>
            </a:r>
          </a:p>
        </p:txBody>
      </p:sp>
      <p:sp>
        <p:nvSpPr>
          <p:cNvPr id="32772" name="Slide Number Placeholder 1">
            <a:extLst>
              <a:ext uri="{FF2B5EF4-FFF2-40B4-BE49-F238E27FC236}">
                <a16:creationId xmlns:a16="http://schemas.microsoft.com/office/drawing/2014/main" id="{801DCAEF-14E9-742A-8086-68485096609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44D54B3-9088-4D1F-BAFE-F39437E0D08E}" type="slidenum">
              <a:rPr lang="en-US" altLang="en-US" sz="1400" smtClean="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614F743-E207-0C30-1BE5-A209BE14824A}"/>
              </a:ext>
            </a:extLst>
          </p:cNvPr>
          <p:cNvSpPr>
            <a:spLocks noGrp="1" noChangeArrowheads="1"/>
          </p:cNvSpPr>
          <p:nvPr>
            <p:ph type="title"/>
          </p:nvPr>
        </p:nvSpPr>
        <p:spPr/>
        <p:txBody>
          <a:bodyPr/>
          <a:lstStyle/>
          <a:p>
            <a:r>
              <a:rPr lang="en-US" altLang="en-US" dirty="0"/>
              <a:t>Human Color Perception</a:t>
            </a:r>
          </a:p>
        </p:txBody>
      </p:sp>
      <p:sp>
        <p:nvSpPr>
          <p:cNvPr id="32771" name="Rectangle 3">
            <a:extLst>
              <a:ext uri="{FF2B5EF4-FFF2-40B4-BE49-F238E27FC236}">
                <a16:creationId xmlns:a16="http://schemas.microsoft.com/office/drawing/2014/main" id="{465BE319-286A-9E59-6EAA-C794A6D39DD7}"/>
              </a:ext>
            </a:extLst>
          </p:cNvPr>
          <p:cNvSpPr>
            <a:spLocks noGrp="1" noChangeArrowheads="1"/>
          </p:cNvSpPr>
          <p:nvPr>
            <p:ph idx="1"/>
          </p:nvPr>
        </p:nvSpPr>
        <p:spPr>
          <a:xfrm>
            <a:off x="0" y="914400"/>
            <a:ext cx="5029200" cy="5273842"/>
          </a:xfrm>
        </p:spPr>
        <p:txBody>
          <a:bodyPr/>
          <a:lstStyle/>
          <a:p>
            <a:pPr>
              <a:spcBef>
                <a:spcPts val="1200"/>
              </a:spcBef>
              <a:buClr>
                <a:schemeClr val="tx1">
                  <a:lumMod val="65000"/>
                  <a:lumOff val="35000"/>
                </a:schemeClr>
              </a:buClr>
            </a:pPr>
            <a:r>
              <a:rPr lang="en-US" altLang="en-US" sz="2800" dirty="0"/>
              <a:t>Important difference:</a:t>
            </a:r>
          </a:p>
          <a:p>
            <a:pPr lvl="1">
              <a:spcBef>
                <a:spcPts val="1200"/>
              </a:spcBef>
              <a:buClr>
                <a:schemeClr val="tx1">
                  <a:lumMod val="65000"/>
                  <a:lumOff val="35000"/>
                </a:schemeClr>
              </a:buClr>
            </a:pPr>
            <a:r>
              <a:rPr lang="en-US" altLang="en-US" sz="2400" dirty="0"/>
              <a:t>Primary colors of light (red, green, blue)</a:t>
            </a:r>
          </a:p>
          <a:p>
            <a:pPr lvl="1">
              <a:spcBef>
                <a:spcPts val="1200"/>
              </a:spcBef>
              <a:buClr>
                <a:schemeClr val="tx1">
                  <a:lumMod val="65000"/>
                  <a:lumOff val="35000"/>
                </a:schemeClr>
              </a:buClr>
            </a:pPr>
            <a:r>
              <a:rPr lang="en-US" altLang="en-US" sz="2400" dirty="0"/>
              <a:t>Primary colors of pigments (colorants)</a:t>
            </a:r>
          </a:p>
          <a:p>
            <a:pPr lvl="2">
              <a:spcBef>
                <a:spcPts val="1200"/>
              </a:spcBef>
              <a:buClr>
                <a:schemeClr val="tx1">
                  <a:lumMod val="65000"/>
                  <a:lumOff val="35000"/>
                </a:schemeClr>
              </a:buClr>
            </a:pPr>
            <a:r>
              <a:rPr lang="en-US" altLang="en-US" sz="2000" dirty="0"/>
              <a:t>A color that subtracts or absorbs a primary color of light and reflects the other two.</a:t>
            </a:r>
          </a:p>
          <a:p>
            <a:pPr lvl="2">
              <a:spcBef>
                <a:spcPts val="1200"/>
              </a:spcBef>
              <a:buClr>
                <a:schemeClr val="tx1">
                  <a:lumMod val="65000"/>
                  <a:lumOff val="35000"/>
                </a:schemeClr>
              </a:buClr>
            </a:pPr>
            <a:r>
              <a:rPr lang="en-US" altLang="en-US" sz="2000" dirty="0"/>
              <a:t>These are cyan, magenta and yellow (CMY).</a:t>
            </a:r>
          </a:p>
          <a:p>
            <a:pPr lvl="2">
              <a:spcBef>
                <a:spcPts val="1200"/>
              </a:spcBef>
              <a:buClr>
                <a:schemeClr val="tx1">
                  <a:lumMod val="65000"/>
                  <a:lumOff val="35000"/>
                </a:schemeClr>
              </a:buClr>
            </a:pPr>
            <a:r>
              <a:rPr lang="en-US" altLang="en-US" sz="2000" dirty="0"/>
              <a:t>A proper combination of pigment primaries produces black.</a:t>
            </a:r>
          </a:p>
        </p:txBody>
      </p:sp>
      <p:sp>
        <p:nvSpPr>
          <p:cNvPr id="32772" name="Slide Number Placeholder 1">
            <a:extLst>
              <a:ext uri="{FF2B5EF4-FFF2-40B4-BE49-F238E27FC236}">
                <a16:creationId xmlns:a16="http://schemas.microsoft.com/office/drawing/2014/main" id="{801DCAEF-14E9-742A-8086-68485096609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44D54B3-9088-4D1F-BAFE-F39437E0D08E}" type="slidenum">
              <a:rPr lang="en-US" altLang="en-US" sz="1400" smtClean="0"/>
              <a:pPr>
                <a:spcBef>
                  <a:spcPct val="0"/>
                </a:spcBef>
                <a:buFontTx/>
                <a:buNone/>
              </a:pPr>
              <a:t>35</a:t>
            </a:fld>
            <a:endParaRPr lang="en-US" altLang="en-US" sz="1400"/>
          </a:p>
        </p:txBody>
      </p:sp>
      <p:pic>
        <p:nvPicPr>
          <p:cNvPr id="3" name="Picture 2">
            <a:extLst>
              <a:ext uri="{FF2B5EF4-FFF2-40B4-BE49-F238E27FC236}">
                <a16:creationId xmlns:a16="http://schemas.microsoft.com/office/drawing/2014/main" id="{BDB46FFC-D142-1268-D523-BE827FD163CD}"/>
              </a:ext>
            </a:extLst>
          </p:cNvPr>
          <p:cNvPicPr>
            <a:picLocks noChangeAspect="1"/>
          </p:cNvPicPr>
          <p:nvPr/>
        </p:nvPicPr>
        <p:blipFill>
          <a:blip r:embed="rId2"/>
          <a:stretch>
            <a:fillRect/>
          </a:stretch>
        </p:blipFill>
        <p:spPr>
          <a:xfrm>
            <a:off x="5257800" y="784392"/>
            <a:ext cx="3559162" cy="5403850"/>
          </a:xfrm>
          <a:prstGeom prst="rect">
            <a:avLst/>
          </a:prstGeom>
        </p:spPr>
      </p:pic>
    </p:spTree>
    <p:extLst>
      <p:ext uri="{BB962C8B-B14F-4D97-AF65-F5344CB8AC3E}">
        <p14:creationId xmlns:p14="http://schemas.microsoft.com/office/powerpoint/2010/main" val="2885229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614F743-E207-0C30-1BE5-A209BE14824A}"/>
              </a:ext>
            </a:extLst>
          </p:cNvPr>
          <p:cNvSpPr>
            <a:spLocks noGrp="1" noChangeArrowheads="1"/>
          </p:cNvSpPr>
          <p:nvPr>
            <p:ph type="title"/>
          </p:nvPr>
        </p:nvSpPr>
        <p:spPr/>
        <p:txBody>
          <a:bodyPr/>
          <a:lstStyle/>
          <a:p>
            <a:r>
              <a:rPr lang="en-US" altLang="en-US" dirty="0"/>
              <a:t>Human Color Perception</a:t>
            </a:r>
          </a:p>
        </p:txBody>
      </p:sp>
      <p:sp>
        <p:nvSpPr>
          <p:cNvPr id="32771" name="Rectangle 3">
            <a:extLst>
              <a:ext uri="{FF2B5EF4-FFF2-40B4-BE49-F238E27FC236}">
                <a16:creationId xmlns:a16="http://schemas.microsoft.com/office/drawing/2014/main" id="{465BE319-286A-9E59-6EAA-C794A6D39DD7}"/>
              </a:ext>
            </a:extLst>
          </p:cNvPr>
          <p:cNvSpPr>
            <a:spLocks noGrp="1" noChangeArrowheads="1"/>
          </p:cNvSpPr>
          <p:nvPr>
            <p:ph idx="1"/>
          </p:nvPr>
        </p:nvSpPr>
        <p:spPr>
          <a:xfrm>
            <a:off x="381000" y="838200"/>
            <a:ext cx="8382000" cy="5327650"/>
          </a:xfrm>
        </p:spPr>
        <p:txBody>
          <a:bodyPr/>
          <a:lstStyle/>
          <a:p>
            <a:pPr>
              <a:spcBef>
                <a:spcPts val="1200"/>
              </a:spcBef>
              <a:buClr>
                <a:schemeClr val="tx1">
                  <a:lumMod val="65000"/>
                  <a:lumOff val="35000"/>
                </a:schemeClr>
              </a:buClr>
            </a:pPr>
            <a:r>
              <a:rPr lang="en-US" altLang="en-US" sz="2800" dirty="0"/>
              <a:t>Distinguishing one color from another:</a:t>
            </a:r>
          </a:p>
          <a:p>
            <a:pPr lvl="1">
              <a:spcBef>
                <a:spcPts val="1200"/>
              </a:spcBef>
              <a:buClr>
                <a:schemeClr val="tx1">
                  <a:lumMod val="65000"/>
                  <a:lumOff val="35000"/>
                </a:schemeClr>
              </a:buClr>
            </a:pPr>
            <a:r>
              <a:rPr lang="en-US" altLang="en-US" sz="2400" dirty="0">
                <a:solidFill>
                  <a:srgbClr val="00B0F0"/>
                </a:solidFill>
              </a:rPr>
              <a:t>Brightness</a:t>
            </a:r>
            <a:r>
              <a:rPr lang="en-US" altLang="en-US" sz="2400" dirty="0"/>
              <a:t>: the achromatic notion of intensity.</a:t>
            </a:r>
          </a:p>
          <a:p>
            <a:pPr lvl="1">
              <a:spcBef>
                <a:spcPts val="1200"/>
              </a:spcBef>
              <a:buClr>
                <a:schemeClr val="tx1">
                  <a:lumMod val="65000"/>
                  <a:lumOff val="35000"/>
                </a:schemeClr>
              </a:buClr>
            </a:pPr>
            <a:r>
              <a:rPr lang="en-US" altLang="en-US" sz="2400" dirty="0">
                <a:solidFill>
                  <a:srgbClr val="00B0F0"/>
                </a:solidFill>
              </a:rPr>
              <a:t>Hue</a:t>
            </a:r>
            <a:r>
              <a:rPr lang="en-US" altLang="en-US" sz="2400" dirty="0"/>
              <a:t>: the dominant wavelength in a mixture of light waves (the dominant color perceived by an observer. When we call an object red, blue we refer to its hue).</a:t>
            </a:r>
          </a:p>
          <a:p>
            <a:pPr lvl="1">
              <a:spcBef>
                <a:spcPts val="1200"/>
              </a:spcBef>
              <a:buClr>
                <a:schemeClr val="tx1">
                  <a:lumMod val="65000"/>
                  <a:lumOff val="35000"/>
                </a:schemeClr>
              </a:buClr>
            </a:pPr>
            <a:r>
              <a:rPr lang="en-US" altLang="en-US" sz="2400" dirty="0">
                <a:solidFill>
                  <a:srgbClr val="00B0F0"/>
                </a:solidFill>
              </a:rPr>
              <a:t>Saturation</a:t>
            </a:r>
            <a:r>
              <a:rPr lang="en-US" altLang="en-US" sz="2400" dirty="0"/>
              <a:t>: the amount of white light mixed with a hue. Pure colors are fully saturated.</a:t>
            </a:r>
          </a:p>
          <a:p>
            <a:pPr marL="457200" lvl="1" indent="0">
              <a:spcBef>
                <a:spcPts val="1200"/>
              </a:spcBef>
              <a:buClr>
                <a:schemeClr val="tx1">
                  <a:lumMod val="65000"/>
                  <a:lumOff val="35000"/>
                </a:schemeClr>
              </a:buClr>
              <a:buNone/>
            </a:pPr>
            <a:r>
              <a:rPr lang="en-US" altLang="en-US" sz="2400" dirty="0"/>
              <a:t>     Pink (red + white) is less saturated.</a:t>
            </a:r>
          </a:p>
          <a:p>
            <a:pPr>
              <a:spcBef>
                <a:spcPts val="1200"/>
              </a:spcBef>
              <a:buClr>
                <a:schemeClr val="tx1">
                  <a:lumMod val="65000"/>
                  <a:lumOff val="35000"/>
                </a:schemeClr>
              </a:buClr>
            </a:pPr>
            <a:r>
              <a:rPr lang="en-US" altLang="en-US" sz="2800" dirty="0">
                <a:solidFill>
                  <a:srgbClr val="00B0F0"/>
                </a:solidFill>
              </a:rPr>
              <a:t>Hue and saturation</a:t>
            </a:r>
            <a:r>
              <a:rPr lang="en-US" altLang="en-US" sz="2800" dirty="0"/>
              <a:t> are called </a:t>
            </a:r>
            <a:r>
              <a:rPr lang="en-US" altLang="en-US" sz="2800" dirty="0">
                <a:solidFill>
                  <a:srgbClr val="00B0F0"/>
                </a:solidFill>
              </a:rPr>
              <a:t>chromaticity</a:t>
            </a:r>
            <a:r>
              <a:rPr lang="en-US" altLang="en-US" sz="2800" dirty="0"/>
              <a:t>.</a:t>
            </a:r>
          </a:p>
          <a:p>
            <a:pPr>
              <a:spcBef>
                <a:spcPts val="1200"/>
              </a:spcBef>
              <a:buClr>
                <a:schemeClr val="tx1">
                  <a:lumMod val="65000"/>
                  <a:lumOff val="35000"/>
                </a:schemeClr>
              </a:buClr>
            </a:pPr>
            <a:r>
              <a:rPr lang="en-US" altLang="en-US" sz="2800" dirty="0">
                <a:solidFill>
                  <a:srgbClr val="00B0F0"/>
                </a:solidFill>
              </a:rPr>
              <a:t>Any color </a:t>
            </a:r>
            <a:r>
              <a:rPr lang="en-US" altLang="en-US" sz="2800" dirty="0"/>
              <a:t>is characterized by its </a:t>
            </a:r>
            <a:r>
              <a:rPr lang="en-US" altLang="en-US" sz="2800" dirty="0">
                <a:solidFill>
                  <a:srgbClr val="00B0F0"/>
                </a:solidFill>
              </a:rPr>
              <a:t>brightness </a:t>
            </a:r>
            <a:r>
              <a:rPr lang="en-US" altLang="en-US" sz="2400" dirty="0">
                <a:solidFill>
                  <a:srgbClr val="00B0F0"/>
                </a:solidFill>
              </a:rPr>
              <a:t>&amp;</a:t>
            </a:r>
            <a:r>
              <a:rPr lang="en-US" altLang="en-US" sz="2800" dirty="0">
                <a:solidFill>
                  <a:srgbClr val="00B0F0"/>
                </a:solidFill>
              </a:rPr>
              <a:t> chromaticity</a:t>
            </a:r>
            <a:r>
              <a:rPr lang="en-US" altLang="en-US" sz="2800" dirty="0"/>
              <a:t>.</a:t>
            </a:r>
          </a:p>
        </p:txBody>
      </p:sp>
      <p:sp>
        <p:nvSpPr>
          <p:cNvPr id="32772" name="Slide Number Placeholder 1">
            <a:extLst>
              <a:ext uri="{FF2B5EF4-FFF2-40B4-BE49-F238E27FC236}">
                <a16:creationId xmlns:a16="http://schemas.microsoft.com/office/drawing/2014/main" id="{801DCAEF-14E9-742A-8086-68485096609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44D54B3-9088-4D1F-BAFE-F39437E0D08E}" type="slidenum">
              <a:rPr lang="en-US" altLang="en-US" sz="1400" smtClean="0"/>
              <a:pPr>
                <a:spcBef>
                  <a:spcPct val="0"/>
                </a:spcBef>
                <a:buFontTx/>
                <a:buNone/>
              </a:pPr>
              <a:t>36</a:t>
            </a:fld>
            <a:endParaRPr lang="en-US" altLang="en-US" sz="1400"/>
          </a:p>
        </p:txBody>
      </p:sp>
    </p:spTree>
    <p:extLst>
      <p:ext uri="{BB962C8B-B14F-4D97-AF65-F5344CB8AC3E}">
        <p14:creationId xmlns:p14="http://schemas.microsoft.com/office/powerpoint/2010/main" val="111121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RGB</a:t>
            </a:r>
          </a:p>
        </p:txBody>
      </p:sp>
      <p:sp>
        <p:nvSpPr>
          <p:cNvPr id="33795" name="Rectangle 3">
            <a:extLst>
              <a:ext uri="{FF2B5EF4-FFF2-40B4-BE49-F238E27FC236}">
                <a16:creationId xmlns:a16="http://schemas.microsoft.com/office/drawing/2014/main" id="{955802EF-C5F5-9A68-6021-4706EBDECD50}"/>
              </a:ext>
            </a:extLst>
          </p:cNvPr>
          <p:cNvSpPr>
            <a:spLocks noGrp="1" noChangeArrowheads="1"/>
          </p:cNvSpPr>
          <p:nvPr>
            <p:ph idx="1"/>
          </p:nvPr>
        </p:nvSpPr>
        <p:spPr/>
        <p:txBody>
          <a:bodyPr/>
          <a:lstStyle/>
          <a:p>
            <a:pPr>
              <a:buClr>
                <a:schemeClr val="tx1">
                  <a:lumMod val="65000"/>
                  <a:lumOff val="35000"/>
                </a:schemeClr>
              </a:buClr>
            </a:pPr>
            <a:r>
              <a:rPr lang="en-US" altLang="en-US" sz="2800" dirty="0"/>
              <a:t>RGB values are at 3 corners.</a:t>
            </a:r>
          </a:p>
          <a:p>
            <a:pPr>
              <a:buClr>
                <a:schemeClr val="tx1">
                  <a:lumMod val="65000"/>
                  <a:lumOff val="35000"/>
                </a:schemeClr>
              </a:buClr>
            </a:pPr>
            <a:r>
              <a:rPr lang="en-US" altLang="en-US" sz="2800" dirty="0"/>
              <a:t>Cyan magenta and yellow are at three other corners.</a:t>
            </a:r>
          </a:p>
          <a:p>
            <a:pPr>
              <a:buClr>
                <a:schemeClr val="tx1">
                  <a:lumMod val="65000"/>
                  <a:lumOff val="35000"/>
                </a:schemeClr>
              </a:buClr>
            </a:pPr>
            <a:r>
              <a:rPr lang="en-US" altLang="en-US" sz="2800" dirty="0"/>
              <a:t>Black is at the origin.</a:t>
            </a:r>
          </a:p>
          <a:p>
            <a:pPr>
              <a:buClr>
                <a:schemeClr val="tx1">
                  <a:lumMod val="65000"/>
                  <a:lumOff val="35000"/>
                </a:schemeClr>
              </a:buClr>
            </a:pPr>
            <a:r>
              <a:rPr lang="en-US" altLang="en-US" sz="2800" dirty="0"/>
              <a:t>White is the corner furthest from the origin.</a:t>
            </a:r>
          </a:p>
          <a:p>
            <a:pPr>
              <a:buClr>
                <a:schemeClr val="tx1">
                  <a:lumMod val="65000"/>
                  <a:lumOff val="35000"/>
                </a:schemeClr>
              </a:buClr>
            </a:pPr>
            <a:r>
              <a:rPr lang="en-US" altLang="en-US" sz="2800" dirty="0"/>
              <a:t>Different colors are points on or inside the cube represented by RGB vectors</a:t>
            </a:r>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37</a:t>
            </a:fld>
            <a:endParaRPr lang="en-US" altLang="en-US" sz="1400"/>
          </a:p>
        </p:txBody>
      </p:sp>
      <p:pic>
        <p:nvPicPr>
          <p:cNvPr id="3" name="Picture 2">
            <a:extLst>
              <a:ext uri="{FF2B5EF4-FFF2-40B4-BE49-F238E27FC236}">
                <a16:creationId xmlns:a16="http://schemas.microsoft.com/office/drawing/2014/main" id="{BE332227-9342-4630-79DA-CC0471CFE7BF}"/>
              </a:ext>
            </a:extLst>
          </p:cNvPr>
          <p:cNvPicPr>
            <a:picLocks noChangeAspect="1"/>
          </p:cNvPicPr>
          <p:nvPr/>
        </p:nvPicPr>
        <p:blipFill rotWithShape="1">
          <a:blip r:embed="rId2"/>
          <a:srcRect t="2250"/>
          <a:stretch/>
        </p:blipFill>
        <p:spPr>
          <a:xfrm>
            <a:off x="4953000" y="762000"/>
            <a:ext cx="4191000" cy="3556668"/>
          </a:xfrm>
          <a:prstGeom prst="rect">
            <a:avLst/>
          </a:prstGeom>
        </p:spPr>
      </p:pic>
      <p:pic>
        <p:nvPicPr>
          <p:cNvPr id="5" name="Picture 4">
            <a:extLst>
              <a:ext uri="{FF2B5EF4-FFF2-40B4-BE49-F238E27FC236}">
                <a16:creationId xmlns:a16="http://schemas.microsoft.com/office/drawing/2014/main" id="{89423DED-7B34-A88C-5D23-2172E2B91710}"/>
              </a:ext>
            </a:extLst>
          </p:cNvPr>
          <p:cNvPicPr>
            <a:picLocks noChangeAspect="1"/>
          </p:cNvPicPr>
          <p:nvPr/>
        </p:nvPicPr>
        <p:blipFill rotWithShape="1">
          <a:blip r:embed="rId3"/>
          <a:srcRect b="5193"/>
          <a:stretch/>
        </p:blipFill>
        <p:spPr>
          <a:xfrm>
            <a:off x="5815012" y="4046119"/>
            <a:ext cx="2466975" cy="204988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RGB</a:t>
            </a:r>
          </a:p>
        </p:txBody>
      </p:sp>
      <p:sp>
        <p:nvSpPr>
          <p:cNvPr id="33795" name="Rectangle 3">
            <a:extLst>
              <a:ext uri="{FF2B5EF4-FFF2-40B4-BE49-F238E27FC236}">
                <a16:creationId xmlns:a16="http://schemas.microsoft.com/office/drawing/2014/main" id="{955802EF-C5F5-9A68-6021-4706EBDECD50}"/>
              </a:ext>
            </a:extLst>
          </p:cNvPr>
          <p:cNvSpPr>
            <a:spLocks noGrp="1" noChangeArrowheads="1"/>
          </p:cNvSpPr>
          <p:nvPr>
            <p:ph idx="1"/>
          </p:nvPr>
        </p:nvSpPr>
        <p:spPr/>
        <p:txBody>
          <a:bodyPr/>
          <a:lstStyle/>
          <a:p>
            <a:pPr>
              <a:spcBef>
                <a:spcPts val="1200"/>
              </a:spcBef>
              <a:buClr>
                <a:schemeClr val="tx1">
                  <a:lumMod val="65000"/>
                  <a:lumOff val="35000"/>
                </a:schemeClr>
              </a:buClr>
            </a:pPr>
            <a:r>
              <a:rPr lang="en-US" altLang="en-US" sz="2800" dirty="0"/>
              <a:t>Images represented in the RGB color model consist of </a:t>
            </a:r>
            <a:r>
              <a:rPr lang="en-US" altLang="en-US" sz="2800" dirty="0">
                <a:solidFill>
                  <a:srgbClr val="00B0F0"/>
                </a:solidFill>
              </a:rPr>
              <a:t>three component images</a:t>
            </a:r>
            <a:r>
              <a:rPr lang="en-US" altLang="en-US" sz="2800" dirty="0"/>
              <a:t> – one for each primary color.</a:t>
            </a:r>
          </a:p>
          <a:p>
            <a:pPr>
              <a:spcBef>
                <a:spcPts val="1200"/>
              </a:spcBef>
              <a:buClr>
                <a:schemeClr val="tx1">
                  <a:lumMod val="65000"/>
                  <a:lumOff val="35000"/>
                </a:schemeClr>
              </a:buClr>
            </a:pPr>
            <a:r>
              <a:rPr lang="en-US" altLang="en-US" sz="2800" dirty="0"/>
              <a:t>When fed into a monitor these images are combined to create a composite color image.</a:t>
            </a:r>
          </a:p>
          <a:p>
            <a:pPr>
              <a:spcBef>
                <a:spcPts val="1200"/>
              </a:spcBef>
              <a:buClr>
                <a:schemeClr val="tx1">
                  <a:lumMod val="65000"/>
                  <a:lumOff val="35000"/>
                </a:schemeClr>
              </a:buClr>
            </a:pPr>
            <a:r>
              <a:rPr lang="en-US" altLang="en-US" sz="2800" dirty="0"/>
              <a:t>The </a:t>
            </a:r>
            <a:r>
              <a:rPr lang="en-US" altLang="en-US" sz="2800" dirty="0">
                <a:solidFill>
                  <a:srgbClr val="00B0F0"/>
                </a:solidFill>
              </a:rPr>
              <a:t>number of bits</a:t>
            </a:r>
            <a:r>
              <a:rPr lang="en-US" altLang="en-US" sz="2800" dirty="0"/>
              <a:t> used to represent each pixel is referred to as the </a:t>
            </a:r>
            <a:r>
              <a:rPr lang="en-US" altLang="en-US" sz="2800" dirty="0">
                <a:solidFill>
                  <a:srgbClr val="00B0F0"/>
                </a:solidFill>
              </a:rPr>
              <a:t>color depth</a:t>
            </a:r>
            <a:r>
              <a:rPr lang="en-US" altLang="en-US" sz="2800" dirty="0"/>
              <a:t>.</a:t>
            </a:r>
          </a:p>
          <a:p>
            <a:pPr lvl="1">
              <a:spcBef>
                <a:spcPts val="1200"/>
              </a:spcBef>
              <a:buClr>
                <a:schemeClr val="tx1">
                  <a:lumMod val="65000"/>
                  <a:lumOff val="35000"/>
                </a:schemeClr>
              </a:buClr>
            </a:pPr>
            <a:r>
              <a:rPr lang="en-US" altLang="en-US" sz="2400" dirty="0"/>
              <a:t>A </a:t>
            </a:r>
            <a:r>
              <a:rPr lang="en-US" altLang="en-US" sz="2400" dirty="0">
                <a:solidFill>
                  <a:srgbClr val="00B0F0"/>
                </a:solidFill>
              </a:rPr>
              <a:t>24-bit</a:t>
            </a:r>
            <a:r>
              <a:rPr lang="en-US" altLang="en-US" sz="2400" dirty="0"/>
              <a:t> image is often referred to as a full-color image as it allows (2</a:t>
            </a:r>
            <a:r>
              <a:rPr lang="en-US" altLang="en-US" sz="2400" baseline="30000" dirty="0"/>
              <a:t>8</a:t>
            </a:r>
            <a:r>
              <a:rPr lang="en-US" altLang="en-US" sz="2400" dirty="0"/>
              <a:t>)</a:t>
            </a:r>
            <a:r>
              <a:rPr lang="en-US" altLang="en-US" sz="2400" baseline="30000" dirty="0"/>
              <a:t>3</a:t>
            </a:r>
            <a:r>
              <a:rPr lang="en-US" altLang="en-US" sz="2400" dirty="0"/>
              <a:t> = 16,777,216 colors.</a:t>
            </a:r>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38</a:t>
            </a:fld>
            <a:endParaRPr lang="en-US" altLang="en-US" sz="1400"/>
          </a:p>
        </p:txBody>
      </p:sp>
    </p:spTree>
    <p:extLst>
      <p:ext uri="{BB962C8B-B14F-4D97-AF65-F5344CB8AC3E}">
        <p14:creationId xmlns:p14="http://schemas.microsoft.com/office/powerpoint/2010/main" val="3593602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CMY</a:t>
            </a:r>
          </a:p>
        </p:txBody>
      </p:sp>
      <p:sp>
        <p:nvSpPr>
          <p:cNvPr id="33795" name="Rectangle 3">
            <a:extLst>
              <a:ext uri="{FF2B5EF4-FFF2-40B4-BE49-F238E27FC236}">
                <a16:creationId xmlns:a16="http://schemas.microsoft.com/office/drawing/2014/main" id="{955802EF-C5F5-9A68-6021-4706EBDECD50}"/>
              </a:ext>
            </a:extLst>
          </p:cNvPr>
          <p:cNvSpPr>
            <a:spLocks noGrp="1" noChangeArrowheads="1"/>
          </p:cNvSpPr>
          <p:nvPr>
            <p:ph idx="1"/>
          </p:nvPr>
        </p:nvSpPr>
        <p:spPr/>
        <p:txBody>
          <a:bodyPr/>
          <a:lstStyle/>
          <a:p>
            <a:pPr>
              <a:buClr>
                <a:schemeClr val="tx1">
                  <a:lumMod val="65000"/>
                  <a:lumOff val="35000"/>
                </a:schemeClr>
              </a:buClr>
            </a:pPr>
            <a:r>
              <a:rPr lang="en-US" altLang="en-US" sz="2400" dirty="0"/>
              <a:t>Cyan, Magenta, and Yellow are the secondary colors of light or, alternatively, primary colors of pigments.</a:t>
            </a:r>
          </a:p>
          <a:p>
            <a:pPr>
              <a:buClr>
                <a:schemeClr val="tx1">
                  <a:lumMod val="65000"/>
                  <a:lumOff val="35000"/>
                </a:schemeClr>
              </a:buClr>
            </a:pPr>
            <a:r>
              <a:rPr lang="en-US" altLang="en-US" sz="2400" dirty="0"/>
              <a:t>For example, when a surface coated with cyan pigment is illuminated with white light, no red light is reflected from the surface. That is, cyan subtracts red light from reflected white light, which itself is composed of equal amounts of red, green, and blue light.</a:t>
            </a:r>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39</a:t>
            </a:fld>
            <a:endParaRPr lang="en-US" altLang="en-US" sz="1400"/>
          </a:p>
        </p:txBody>
      </p:sp>
      <p:pic>
        <p:nvPicPr>
          <p:cNvPr id="3" name="Picture 2">
            <a:extLst>
              <a:ext uri="{FF2B5EF4-FFF2-40B4-BE49-F238E27FC236}">
                <a16:creationId xmlns:a16="http://schemas.microsoft.com/office/drawing/2014/main" id="{BE332227-9342-4630-79DA-CC0471CFE7BF}"/>
              </a:ext>
            </a:extLst>
          </p:cNvPr>
          <p:cNvPicPr>
            <a:picLocks noChangeAspect="1"/>
          </p:cNvPicPr>
          <p:nvPr/>
        </p:nvPicPr>
        <p:blipFill rotWithShape="1">
          <a:blip r:embed="rId2"/>
          <a:srcRect t="2250"/>
          <a:stretch/>
        </p:blipFill>
        <p:spPr>
          <a:xfrm>
            <a:off x="4953000" y="762000"/>
            <a:ext cx="4191000" cy="3556668"/>
          </a:xfrm>
          <a:prstGeom prst="rect">
            <a:avLst/>
          </a:prstGeom>
        </p:spPr>
      </p:pic>
      <p:pic>
        <p:nvPicPr>
          <p:cNvPr id="5" name="Picture 4">
            <a:extLst>
              <a:ext uri="{FF2B5EF4-FFF2-40B4-BE49-F238E27FC236}">
                <a16:creationId xmlns:a16="http://schemas.microsoft.com/office/drawing/2014/main" id="{89423DED-7B34-A88C-5D23-2172E2B91710}"/>
              </a:ext>
            </a:extLst>
          </p:cNvPr>
          <p:cNvPicPr>
            <a:picLocks noChangeAspect="1"/>
          </p:cNvPicPr>
          <p:nvPr/>
        </p:nvPicPr>
        <p:blipFill rotWithShape="1">
          <a:blip r:embed="rId3"/>
          <a:srcRect b="5193"/>
          <a:stretch/>
        </p:blipFill>
        <p:spPr>
          <a:xfrm>
            <a:off x="5815012" y="4046119"/>
            <a:ext cx="2466975" cy="2049881"/>
          </a:xfrm>
          <a:prstGeom prst="rect">
            <a:avLst/>
          </a:prstGeom>
        </p:spPr>
      </p:pic>
    </p:spTree>
    <p:extLst>
      <p:ext uri="{BB962C8B-B14F-4D97-AF65-F5344CB8AC3E}">
        <p14:creationId xmlns:p14="http://schemas.microsoft.com/office/powerpoint/2010/main" val="263232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EFA1412-D466-23D9-521D-8A238EACC22C}"/>
              </a:ext>
            </a:extLst>
          </p:cNvPr>
          <p:cNvSpPr>
            <a:spLocks noGrp="1" noChangeArrowheads="1"/>
          </p:cNvSpPr>
          <p:nvPr>
            <p:ph type="title"/>
          </p:nvPr>
        </p:nvSpPr>
        <p:spPr/>
        <p:txBody>
          <a:bodyPr/>
          <a:lstStyle/>
          <a:p>
            <a:pPr eaLnBrk="1" hangingPunct="1"/>
            <a:r>
              <a:rPr lang="en-US" altLang="en-US" dirty="0"/>
              <a:t>Introduction</a:t>
            </a:r>
          </a:p>
        </p:txBody>
      </p:sp>
      <p:sp>
        <p:nvSpPr>
          <p:cNvPr id="8195" name="Rectangle 3">
            <a:extLst>
              <a:ext uri="{FF2B5EF4-FFF2-40B4-BE49-F238E27FC236}">
                <a16:creationId xmlns:a16="http://schemas.microsoft.com/office/drawing/2014/main" id="{398425DC-15D6-A64A-6B09-667D436ABB0D}"/>
              </a:ext>
            </a:extLst>
          </p:cNvPr>
          <p:cNvSpPr>
            <a:spLocks noGrp="1" noChangeArrowheads="1"/>
          </p:cNvSpPr>
          <p:nvPr>
            <p:ph idx="1"/>
          </p:nvPr>
        </p:nvSpPr>
        <p:spPr/>
        <p:txBody>
          <a:bodyPr/>
          <a:lstStyle/>
          <a:p>
            <a:pPr eaLnBrk="1" hangingPunct="1">
              <a:spcBef>
                <a:spcPts val="1200"/>
              </a:spcBef>
            </a:pPr>
            <a:r>
              <a:rPr lang="en-US" altLang="en-US" dirty="0"/>
              <a:t>The data structure used in computer graphics plays and important role on image display, printing, and processing.</a:t>
            </a:r>
          </a:p>
          <a:p>
            <a:pPr eaLnBrk="1" hangingPunct="1">
              <a:spcBef>
                <a:spcPts val="1200"/>
              </a:spcBef>
            </a:pPr>
            <a:r>
              <a:rPr lang="en-US" altLang="en-US" dirty="0"/>
              <a:t>Image requirements:</a:t>
            </a:r>
          </a:p>
          <a:p>
            <a:pPr lvl="1" eaLnBrk="1" hangingPunct="1">
              <a:spcBef>
                <a:spcPts val="1200"/>
              </a:spcBef>
            </a:pPr>
            <a:r>
              <a:rPr lang="en-US" altLang="en-US" dirty="0"/>
              <a:t>Memory saving</a:t>
            </a:r>
          </a:p>
          <a:p>
            <a:pPr lvl="1" eaLnBrk="1" hangingPunct="1">
              <a:spcBef>
                <a:spcPts val="1200"/>
              </a:spcBef>
            </a:pPr>
            <a:r>
              <a:rPr lang="en-US" altLang="en-US" dirty="0"/>
              <a:t>Reducing processing time</a:t>
            </a:r>
          </a:p>
        </p:txBody>
      </p:sp>
      <p:sp>
        <p:nvSpPr>
          <p:cNvPr id="8196" name="Slide Number Placeholder 1">
            <a:extLst>
              <a:ext uri="{FF2B5EF4-FFF2-40B4-BE49-F238E27FC236}">
                <a16:creationId xmlns:a16="http://schemas.microsoft.com/office/drawing/2014/main" id="{988CF2B7-140A-DA1F-C07E-6ADAAABC3F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33FD68A-0501-4658-ABD4-42121AD275E3}" type="slidenum">
              <a:rPr lang="en-US" altLang="en-US" sz="1400" smtClean="0"/>
              <a:pPr>
                <a:spcBef>
                  <a:spcPct val="0"/>
                </a:spcBef>
                <a:buFontTx/>
                <a:buNone/>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CMY</a:t>
            </a:r>
          </a:p>
        </p:txBody>
      </p:sp>
      <p:sp>
        <p:nvSpPr>
          <p:cNvPr id="33795" name="Rectangle 3">
            <a:extLst>
              <a:ext uri="{FF2B5EF4-FFF2-40B4-BE49-F238E27FC236}">
                <a16:creationId xmlns:a16="http://schemas.microsoft.com/office/drawing/2014/main" id="{955802EF-C5F5-9A68-6021-4706EBDECD50}"/>
              </a:ext>
            </a:extLst>
          </p:cNvPr>
          <p:cNvSpPr>
            <a:spLocks noGrp="1" noChangeArrowheads="1"/>
          </p:cNvSpPr>
          <p:nvPr>
            <p:ph idx="1"/>
          </p:nvPr>
        </p:nvSpPr>
        <p:spPr>
          <a:xfrm>
            <a:off x="152400" y="914400"/>
            <a:ext cx="5051438" cy="5251450"/>
          </a:xfrm>
        </p:spPr>
        <p:txBody>
          <a:bodyPr/>
          <a:lstStyle/>
          <a:p>
            <a:pPr>
              <a:buClr>
                <a:schemeClr val="tx1">
                  <a:lumMod val="65000"/>
                  <a:lumOff val="35000"/>
                </a:schemeClr>
              </a:buClr>
            </a:pPr>
            <a:r>
              <a:rPr lang="en-US" altLang="en-US" sz="2800" dirty="0"/>
              <a:t>Most devices that deposit colored pigments on paper, such as color printers and copiers, require CMY data input or perform an </a:t>
            </a:r>
            <a:r>
              <a:rPr lang="en-US" altLang="en-US" sz="2800" dirty="0">
                <a:solidFill>
                  <a:srgbClr val="00B0F0"/>
                </a:solidFill>
              </a:rPr>
              <a:t>RGB to CMY conversion</a:t>
            </a:r>
            <a:r>
              <a:rPr lang="en-US" altLang="en-US" sz="2800" dirty="0"/>
              <a:t> internally.   This conversion is performed using the simple operation →           (</a:t>
            </a:r>
            <a:r>
              <a:rPr lang="en-US" altLang="en-US" sz="2400" dirty="0"/>
              <a:t>where we assume all RGB color values have been normalized to the range [0, 1])</a:t>
            </a:r>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40</a:t>
            </a:fld>
            <a:endParaRPr lang="en-US" altLang="en-US" sz="1400"/>
          </a:p>
        </p:txBody>
      </p:sp>
      <p:pic>
        <p:nvPicPr>
          <p:cNvPr id="2" name="Picture 1">
            <a:extLst>
              <a:ext uri="{FF2B5EF4-FFF2-40B4-BE49-F238E27FC236}">
                <a16:creationId xmlns:a16="http://schemas.microsoft.com/office/drawing/2014/main" id="{17DAA7D8-7554-160C-39E2-E8560FDF77DF}"/>
              </a:ext>
            </a:extLst>
          </p:cNvPr>
          <p:cNvPicPr>
            <a:picLocks noChangeAspect="1"/>
          </p:cNvPicPr>
          <p:nvPr/>
        </p:nvPicPr>
        <p:blipFill rotWithShape="1">
          <a:blip r:embed="rId2"/>
          <a:srcRect t="47826" b="10316"/>
          <a:stretch/>
        </p:blipFill>
        <p:spPr>
          <a:xfrm>
            <a:off x="5203838" y="1066800"/>
            <a:ext cx="3559162" cy="2261937"/>
          </a:xfrm>
          <a:prstGeom prst="rect">
            <a:avLst/>
          </a:prstGeom>
        </p:spPr>
      </p:pic>
      <p:pic>
        <p:nvPicPr>
          <p:cNvPr id="6" name="Picture 5">
            <a:extLst>
              <a:ext uri="{FF2B5EF4-FFF2-40B4-BE49-F238E27FC236}">
                <a16:creationId xmlns:a16="http://schemas.microsoft.com/office/drawing/2014/main" id="{B01B197C-8A4C-3401-466C-7018727E6E24}"/>
              </a:ext>
            </a:extLst>
          </p:cNvPr>
          <p:cNvPicPr>
            <a:picLocks noChangeAspect="1"/>
          </p:cNvPicPr>
          <p:nvPr/>
        </p:nvPicPr>
        <p:blipFill>
          <a:blip r:embed="rId3"/>
          <a:stretch>
            <a:fillRect/>
          </a:stretch>
        </p:blipFill>
        <p:spPr>
          <a:xfrm>
            <a:off x="5488596" y="3643229"/>
            <a:ext cx="2989657" cy="2002506"/>
          </a:xfrm>
          <a:prstGeom prst="rect">
            <a:avLst/>
          </a:prstGeom>
        </p:spPr>
      </p:pic>
    </p:spTree>
    <p:extLst>
      <p:ext uri="{BB962C8B-B14F-4D97-AF65-F5344CB8AC3E}">
        <p14:creationId xmlns:p14="http://schemas.microsoft.com/office/powerpoint/2010/main" val="3943434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HSI</a:t>
            </a:r>
          </a:p>
        </p:txBody>
      </p:sp>
      <p:sp>
        <p:nvSpPr>
          <p:cNvPr id="33795" name="Rectangle 3">
            <a:extLst>
              <a:ext uri="{FF2B5EF4-FFF2-40B4-BE49-F238E27FC236}">
                <a16:creationId xmlns:a16="http://schemas.microsoft.com/office/drawing/2014/main" id="{955802EF-C5F5-9A68-6021-4706EBDECD50}"/>
              </a:ext>
            </a:extLst>
          </p:cNvPr>
          <p:cNvSpPr>
            <a:spLocks noGrp="1" noChangeArrowheads="1"/>
          </p:cNvSpPr>
          <p:nvPr>
            <p:ph idx="1"/>
          </p:nvPr>
        </p:nvSpPr>
        <p:spPr/>
        <p:txBody>
          <a:bodyPr/>
          <a:lstStyle/>
          <a:p>
            <a:pPr>
              <a:spcBef>
                <a:spcPts val="1200"/>
              </a:spcBef>
              <a:buClr>
                <a:schemeClr val="tx1">
                  <a:lumMod val="65000"/>
                  <a:lumOff val="35000"/>
                </a:schemeClr>
              </a:buClr>
            </a:pPr>
            <a:r>
              <a:rPr lang="en-US" altLang="en-US" sz="2800" dirty="0"/>
              <a:t>RGB is useful for hardware implementations and is serendipitously related to the way in which the human visual system works.</a:t>
            </a:r>
          </a:p>
          <a:p>
            <a:pPr>
              <a:spcBef>
                <a:spcPts val="1200"/>
              </a:spcBef>
              <a:buClr>
                <a:schemeClr val="tx1">
                  <a:lumMod val="65000"/>
                  <a:lumOff val="35000"/>
                </a:schemeClr>
              </a:buClr>
            </a:pPr>
            <a:r>
              <a:rPr lang="en-US" altLang="en-US" sz="2800" dirty="0"/>
              <a:t>However, RGB is not a particularly intuitive way to describe colors.</a:t>
            </a:r>
          </a:p>
          <a:p>
            <a:pPr>
              <a:spcBef>
                <a:spcPts val="1200"/>
              </a:spcBef>
              <a:buClr>
                <a:schemeClr val="tx1">
                  <a:lumMod val="65000"/>
                  <a:lumOff val="35000"/>
                </a:schemeClr>
              </a:buClr>
            </a:pPr>
            <a:r>
              <a:rPr lang="en-US" altLang="en-US" sz="2800" dirty="0"/>
              <a:t>Rather when people describe colors they tend to use hue, saturation and brightness (intensity)   → HSI.</a:t>
            </a:r>
          </a:p>
          <a:p>
            <a:pPr>
              <a:spcBef>
                <a:spcPts val="1200"/>
              </a:spcBef>
              <a:buClr>
                <a:schemeClr val="tx1">
                  <a:lumMod val="65000"/>
                  <a:lumOff val="35000"/>
                </a:schemeClr>
              </a:buClr>
            </a:pPr>
            <a:r>
              <a:rPr lang="en-US" altLang="en-US" sz="2800" dirty="0"/>
              <a:t>RGB is great for color generation, but HSI is great for color description.</a:t>
            </a:r>
            <a:endParaRPr lang="en-US" altLang="en-US" sz="2400" dirty="0"/>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41</a:t>
            </a:fld>
            <a:endParaRPr lang="en-US" altLang="en-US" sz="1400"/>
          </a:p>
        </p:txBody>
      </p:sp>
    </p:spTree>
    <p:extLst>
      <p:ext uri="{BB962C8B-B14F-4D97-AF65-F5344CB8AC3E}">
        <p14:creationId xmlns:p14="http://schemas.microsoft.com/office/powerpoint/2010/main" val="2895732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HSI</a:t>
            </a:r>
          </a:p>
        </p:txBody>
      </p:sp>
      <p:sp>
        <p:nvSpPr>
          <p:cNvPr id="33795" name="Rectangle 3">
            <a:extLst>
              <a:ext uri="{FF2B5EF4-FFF2-40B4-BE49-F238E27FC236}">
                <a16:creationId xmlns:a16="http://schemas.microsoft.com/office/drawing/2014/main" id="{955802EF-C5F5-9A68-6021-4706EBDECD50}"/>
              </a:ext>
            </a:extLst>
          </p:cNvPr>
          <p:cNvSpPr>
            <a:spLocks noGrp="1" noChangeArrowheads="1"/>
          </p:cNvSpPr>
          <p:nvPr>
            <p:ph idx="1"/>
          </p:nvPr>
        </p:nvSpPr>
        <p:spPr>
          <a:xfrm>
            <a:off x="381000" y="990600"/>
            <a:ext cx="8382000" cy="5175250"/>
          </a:xfrm>
        </p:spPr>
        <p:txBody>
          <a:bodyPr/>
          <a:lstStyle/>
          <a:p>
            <a:pPr>
              <a:spcBef>
                <a:spcPts val="1200"/>
              </a:spcBef>
              <a:buClr>
                <a:schemeClr val="tx1">
                  <a:lumMod val="65000"/>
                  <a:lumOff val="35000"/>
                </a:schemeClr>
              </a:buClr>
            </a:pPr>
            <a:r>
              <a:rPr lang="en-US" altLang="en-US" dirty="0"/>
              <a:t>Reminder:</a:t>
            </a:r>
          </a:p>
          <a:p>
            <a:pPr lvl="1">
              <a:spcBef>
                <a:spcPts val="1200"/>
              </a:spcBef>
              <a:buClr>
                <a:schemeClr val="tx1">
                  <a:lumMod val="65000"/>
                  <a:lumOff val="35000"/>
                </a:schemeClr>
              </a:buClr>
            </a:pPr>
            <a:r>
              <a:rPr lang="en-US" altLang="en-US" dirty="0">
                <a:solidFill>
                  <a:srgbClr val="00B0F0"/>
                </a:solidFill>
              </a:rPr>
              <a:t>Hue</a:t>
            </a:r>
            <a:r>
              <a:rPr lang="en-US" altLang="en-US" dirty="0"/>
              <a:t>: A color attribute that describes a pure color (pure yellow, orange or red).</a:t>
            </a:r>
          </a:p>
          <a:p>
            <a:pPr lvl="1">
              <a:spcBef>
                <a:spcPts val="1200"/>
              </a:spcBef>
              <a:buClr>
                <a:schemeClr val="tx1">
                  <a:lumMod val="65000"/>
                  <a:lumOff val="35000"/>
                </a:schemeClr>
              </a:buClr>
            </a:pPr>
            <a:r>
              <a:rPr lang="en-US" altLang="en-US" dirty="0">
                <a:solidFill>
                  <a:srgbClr val="00B0F0"/>
                </a:solidFill>
              </a:rPr>
              <a:t>Saturation</a:t>
            </a:r>
            <a:r>
              <a:rPr lang="en-US" altLang="en-US" dirty="0"/>
              <a:t>: Gives a measure of how much a pure color is diluted with white light.</a:t>
            </a:r>
          </a:p>
          <a:p>
            <a:pPr lvl="1">
              <a:spcBef>
                <a:spcPts val="1200"/>
              </a:spcBef>
              <a:buClr>
                <a:schemeClr val="tx1">
                  <a:lumMod val="65000"/>
                  <a:lumOff val="35000"/>
                </a:schemeClr>
              </a:buClr>
            </a:pPr>
            <a:r>
              <a:rPr lang="en-US" altLang="en-US" dirty="0">
                <a:solidFill>
                  <a:srgbClr val="00B0F0"/>
                </a:solidFill>
              </a:rPr>
              <a:t>Intensity</a:t>
            </a:r>
            <a:r>
              <a:rPr lang="en-US" altLang="en-US" dirty="0"/>
              <a:t>: Brightness is nearly impossible to measure because it is so subjective. Instead we use intensity. Intensity is the same achromatic notion that we have seen in grey level images.</a:t>
            </a:r>
            <a:endParaRPr lang="en-US" altLang="en-US" sz="2400" dirty="0"/>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42</a:t>
            </a:fld>
            <a:endParaRPr lang="en-US" altLang="en-US" sz="1400"/>
          </a:p>
        </p:txBody>
      </p:sp>
    </p:spTree>
    <p:extLst>
      <p:ext uri="{BB962C8B-B14F-4D97-AF65-F5344CB8AC3E}">
        <p14:creationId xmlns:p14="http://schemas.microsoft.com/office/powerpoint/2010/main" val="564085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92215AB-75B6-A3C0-B3CA-C76BD7BCCEA4}"/>
              </a:ext>
            </a:extLst>
          </p:cNvPr>
          <p:cNvSpPr>
            <a:spLocks noGrp="1" noChangeArrowheads="1"/>
          </p:cNvSpPr>
          <p:nvPr>
            <p:ph type="title"/>
          </p:nvPr>
        </p:nvSpPr>
        <p:spPr/>
        <p:txBody>
          <a:bodyPr/>
          <a:lstStyle/>
          <a:p>
            <a:r>
              <a:rPr lang="en-US" altLang="en-US" dirty="0"/>
              <a:t>Color Models: HSI</a:t>
            </a:r>
          </a:p>
        </p:txBody>
      </p:sp>
      <p:sp>
        <p:nvSpPr>
          <p:cNvPr id="2" name="Content Placeholder 1">
            <a:extLst>
              <a:ext uri="{FF2B5EF4-FFF2-40B4-BE49-F238E27FC236}">
                <a16:creationId xmlns:a16="http://schemas.microsoft.com/office/drawing/2014/main" id="{F685B03A-656F-37BA-4E0A-4394FE58EE30}"/>
              </a:ext>
            </a:extLst>
          </p:cNvPr>
          <p:cNvSpPr>
            <a:spLocks noGrp="1"/>
          </p:cNvSpPr>
          <p:nvPr>
            <p:ph idx="1"/>
          </p:nvPr>
        </p:nvSpPr>
        <p:spPr/>
        <p:txBody>
          <a:bodyPr/>
          <a:lstStyle/>
          <a:p>
            <a:endParaRPr lang="en-US"/>
          </a:p>
        </p:txBody>
      </p:sp>
      <p:sp>
        <p:nvSpPr>
          <p:cNvPr id="33796" name="Slide Number Placeholder 1">
            <a:extLst>
              <a:ext uri="{FF2B5EF4-FFF2-40B4-BE49-F238E27FC236}">
                <a16:creationId xmlns:a16="http://schemas.microsoft.com/office/drawing/2014/main" id="{39918CE1-FFC4-5D86-CDCF-4361E4417F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676167-2CF0-4D6B-A7A1-B67B208C7D4E}" type="slidenum">
              <a:rPr lang="en-US" altLang="en-US" sz="1400" smtClean="0"/>
              <a:pPr>
                <a:spcBef>
                  <a:spcPct val="0"/>
                </a:spcBef>
                <a:buFontTx/>
                <a:buNone/>
              </a:pPr>
              <a:t>43</a:t>
            </a:fld>
            <a:endParaRPr lang="en-US" altLang="en-US" sz="1400"/>
          </a:p>
        </p:txBody>
      </p:sp>
      <p:pic>
        <p:nvPicPr>
          <p:cNvPr id="1026" name="Picture 2">
            <a:extLst>
              <a:ext uri="{FF2B5EF4-FFF2-40B4-BE49-F238E27FC236}">
                <a16:creationId xmlns:a16="http://schemas.microsoft.com/office/drawing/2014/main" id="{E55E99C5-3F94-021F-361F-B3005808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67392"/>
            <a:ext cx="6725166" cy="505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4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C425ECD-5852-03E6-FD65-F9EC899FC241}"/>
              </a:ext>
            </a:extLst>
          </p:cNvPr>
          <p:cNvSpPr>
            <a:spLocks noGrp="1" noChangeArrowheads="1"/>
          </p:cNvSpPr>
          <p:nvPr>
            <p:ph idx="1"/>
          </p:nvPr>
        </p:nvSpPr>
        <p:spPr/>
        <p:txBody>
          <a:bodyPr/>
          <a:lstStyle/>
          <a:p>
            <a:pPr algn="ctr">
              <a:buFontTx/>
              <a:buNone/>
            </a:pPr>
            <a:r>
              <a:rPr lang="en-US" altLang="en-US" dirty="0">
                <a:solidFill>
                  <a:srgbClr val="00B0F0"/>
                </a:solidFill>
              </a:rPr>
              <a:t>	</a:t>
            </a:r>
          </a:p>
          <a:p>
            <a:pPr algn="ctr">
              <a:buFontTx/>
              <a:buNone/>
            </a:pPr>
            <a:endParaRPr lang="en-US" altLang="en-US" dirty="0">
              <a:solidFill>
                <a:srgbClr val="00B0F0"/>
              </a:solidFill>
            </a:endParaRPr>
          </a:p>
          <a:p>
            <a:pPr algn="ctr">
              <a:buFontTx/>
              <a:buNone/>
            </a:pPr>
            <a:endParaRPr lang="en-US" altLang="en-US" dirty="0">
              <a:solidFill>
                <a:srgbClr val="00B0F0"/>
              </a:solidFill>
            </a:endParaRPr>
          </a:p>
          <a:p>
            <a:pPr algn="ctr">
              <a:buFontTx/>
              <a:buNone/>
            </a:pPr>
            <a:r>
              <a:rPr lang="en-US" altLang="en-US" sz="4000" dirty="0">
                <a:solidFill>
                  <a:srgbClr val="00B0F0"/>
                </a:solidFill>
              </a:rPr>
              <a:t>Digital Halftoning</a:t>
            </a:r>
          </a:p>
        </p:txBody>
      </p:sp>
    </p:spTree>
    <p:extLst>
      <p:ext uri="{BB962C8B-B14F-4D97-AF65-F5344CB8AC3E}">
        <p14:creationId xmlns:p14="http://schemas.microsoft.com/office/powerpoint/2010/main" val="1835386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53DFA-28C6-5858-30CB-795B9831B57E}"/>
              </a:ext>
            </a:extLst>
          </p:cNvPr>
          <p:cNvSpPr>
            <a:spLocks noGrp="1"/>
          </p:cNvSpPr>
          <p:nvPr>
            <p:ph idx="1"/>
          </p:nvPr>
        </p:nvSpPr>
        <p:spPr/>
        <p:txBody>
          <a:bodyPr/>
          <a:lstStyle/>
          <a:p>
            <a:endParaRPr lang="en-US"/>
          </a:p>
        </p:txBody>
      </p:sp>
      <p:sp>
        <p:nvSpPr>
          <p:cNvPr id="50178" name="Slide Number Placeholder 1">
            <a:extLst>
              <a:ext uri="{FF2B5EF4-FFF2-40B4-BE49-F238E27FC236}">
                <a16:creationId xmlns:a16="http://schemas.microsoft.com/office/drawing/2014/main" id="{A9352EFB-08F5-F5C3-D379-3EB35A8A5E9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A86D98A-431B-4575-A80E-4C8D4586BE3C}" type="slidenum">
              <a:rPr lang="en-US" altLang="en-US" sz="1400" smtClean="0"/>
              <a:pPr>
                <a:spcBef>
                  <a:spcPct val="0"/>
                </a:spcBef>
                <a:buFontTx/>
                <a:buNone/>
              </a:pPr>
              <a:t>45</a:t>
            </a:fld>
            <a:endParaRPr lang="en-US" altLang="en-US" sz="1400"/>
          </a:p>
        </p:txBody>
      </p:sp>
      <p:pic>
        <p:nvPicPr>
          <p:cNvPr id="50179" name="Picture 1">
            <a:extLst>
              <a:ext uri="{FF2B5EF4-FFF2-40B4-BE49-F238E27FC236}">
                <a16:creationId xmlns:a16="http://schemas.microsoft.com/office/drawing/2014/main" id="{B97CDDA7-FEBD-4E45-1E6C-3E8ABCBDE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06116"/>
            <a:ext cx="3754438" cy="534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2">
            <a:extLst>
              <a:ext uri="{FF2B5EF4-FFF2-40B4-BE49-F238E27FC236}">
                <a16:creationId xmlns:a16="http://schemas.microsoft.com/office/drawing/2014/main" id="{649B00CB-9E2C-0916-94B9-4BEFD98FA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373" y="2590889"/>
            <a:ext cx="1168240" cy="166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63B4001-F249-0BE1-66EF-2CD801A0E0E7}"/>
              </a:ext>
            </a:extLst>
          </p:cNvPr>
          <p:cNvSpPr>
            <a:spLocks noGrp="1" noChangeArrowheads="1"/>
          </p:cNvSpPr>
          <p:nvPr>
            <p:ph type="title"/>
          </p:nvPr>
        </p:nvSpPr>
        <p:spPr/>
        <p:txBody>
          <a:bodyPr/>
          <a:lstStyle/>
          <a:p>
            <a:r>
              <a:rPr lang="en-US" altLang="en-US" dirty="0"/>
              <a:t>Introduction</a:t>
            </a:r>
          </a:p>
        </p:txBody>
      </p:sp>
      <p:sp>
        <p:nvSpPr>
          <p:cNvPr id="55299" name="Rectangle 3">
            <a:extLst>
              <a:ext uri="{FF2B5EF4-FFF2-40B4-BE49-F238E27FC236}">
                <a16:creationId xmlns:a16="http://schemas.microsoft.com/office/drawing/2014/main" id="{2EC1343C-2F32-5918-EC15-08BB25562D27}"/>
              </a:ext>
            </a:extLst>
          </p:cNvPr>
          <p:cNvSpPr>
            <a:spLocks noGrp="1" noChangeArrowheads="1"/>
          </p:cNvSpPr>
          <p:nvPr>
            <p:ph idx="1"/>
          </p:nvPr>
        </p:nvSpPr>
        <p:spPr>
          <a:xfrm>
            <a:off x="152400" y="914400"/>
            <a:ext cx="8763000" cy="5251450"/>
          </a:xfrm>
        </p:spPr>
        <p:txBody>
          <a:bodyPr/>
          <a:lstStyle/>
          <a:p>
            <a:pPr>
              <a:spcBef>
                <a:spcPts val="1200"/>
              </a:spcBef>
              <a:defRPr/>
            </a:pPr>
            <a:r>
              <a:rPr lang="en-US" sz="2800" dirty="0"/>
              <a:t>Halftoning or analog halftoning is a process that simulates shades of gray by varying the size of tiny black dots arranged in a regular pattern. </a:t>
            </a:r>
          </a:p>
          <a:p>
            <a:pPr>
              <a:spcBef>
                <a:spcPts val="1200"/>
              </a:spcBef>
              <a:defRPr/>
            </a:pPr>
            <a:r>
              <a:rPr lang="en-US" sz="2800" dirty="0"/>
              <a:t>This technique is used in printers, as well as the publishing industry.</a:t>
            </a:r>
          </a:p>
          <a:p>
            <a:pPr>
              <a:spcBef>
                <a:spcPts val="1200"/>
              </a:spcBef>
              <a:defRPr/>
            </a:pPr>
            <a:r>
              <a:rPr lang="en-US" sz="2800" dirty="0"/>
              <a:t>Inspect a photograph in a newspaper, you will notice that the picture is composed of black dots even though it appears to be composed of grays. </a:t>
            </a:r>
          </a:p>
          <a:p>
            <a:pPr>
              <a:spcBef>
                <a:spcPts val="1200"/>
              </a:spcBef>
              <a:defRPr/>
            </a:pPr>
            <a:r>
              <a:rPr lang="en-US" sz="2800" dirty="0"/>
              <a:t>This is possible because of the spatial integration performed by our eyes. Our eyes blend fine details and record the overall intensity.</a:t>
            </a:r>
          </a:p>
        </p:txBody>
      </p:sp>
      <p:sp>
        <p:nvSpPr>
          <p:cNvPr id="52228" name="Slide Number Placeholder 1">
            <a:extLst>
              <a:ext uri="{FF2B5EF4-FFF2-40B4-BE49-F238E27FC236}">
                <a16:creationId xmlns:a16="http://schemas.microsoft.com/office/drawing/2014/main" id="{00353883-D763-C9AE-4C27-CB5962E879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027D294-5486-4C7D-A862-BEB47307BEF9}" type="slidenum">
              <a:rPr lang="en-US" altLang="en-US" sz="1400" smtClean="0"/>
              <a:pPr>
                <a:spcBef>
                  <a:spcPct val="0"/>
                </a:spcBef>
                <a:buFontTx/>
                <a:buNone/>
              </a:pPr>
              <a:t>46</a:t>
            </a:fld>
            <a:endParaRPr lang="en-US"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63B4001-F249-0BE1-66EF-2CD801A0E0E7}"/>
              </a:ext>
            </a:extLst>
          </p:cNvPr>
          <p:cNvSpPr>
            <a:spLocks noGrp="1" noChangeArrowheads="1"/>
          </p:cNvSpPr>
          <p:nvPr>
            <p:ph type="title"/>
          </p:nvPr>
        </p:nvSpPr>
        <p:spPr/>
        <p:txBody>
          <a:bodyPr/>
          <a:lstStyle/>
          <a:p>
            <a:r>
              <a:rPr lang="en-US" altLang="en-US" dirty="0"/>
              <a:t>Introduction</a:t>
            </a:r>
          </a:p>
        </p:txBody>
      </p:sp>
      <p:sp>
        <p:nvSpPr>
          <p:cNvPr id="55299" name="Rectangle 3">
            <a:extLst>
              <a:ext uri="{FF2B5EF4-FFF2-40B4-BE49-F238E27FC236}">
                <a16:creationId xmlns:a16="http://schemas.microsoft.com/office/drawing/2014/main" id="{2EC1343C-2F32-5918-EC15-08BB25562D27}"/>
              </a:ext>
            </a:extLst>
          </p:cNvPr>
          <p:cNvSpPr>
            <a:spLocks noGrp="1" noChangeArrowheads="1"/>
          </p:cNvSpPr>
          <p:nvPr>
            <p:ph idx="1"/>
          </p:nvPr>
        </p:nvSpPr>
        <p:spPr>
          <a:xfrm>
            <a:off x="0" y="914400"/>
            <a:ext cx="6248400" cy="5251450"/>
          </a:xfrm>
        </p:spPr>
        <p:txBody>
          <a:bodyPr/>
          <a:lstStyle/>
          <a:p>
            <a:pPr>
              <a:spcBef>
                <a:spcPts val="1200"/>
              </a:spcBef>
              <a:defRPr/>
            </a:pPr>
            <a:r>
              <a:rPr lang="en-US" sz="2800" dirty="0"/>
              <a:t>Digital halftoning: same as halftoning. An image is decomposed into a grid of halftone cells.</a:t>
            </a:r>
          </a:p>
          <a:p>
            <a:pPr>
              <a:spcBef>
                <a:spcPts val="1200"/>
              </a:spcBef>
              <a:defRPr/>
            </a:pPr>
            <a:r>
              <a:rPr lang="en-US" sz="2800" dirty="0"/>
              <a:t>Elements (or dots that halftoning uses in simulates shades of grays) of an image are simulated by filling the appropriate halftone cells. </a:t>
            </a:r>
          </a:p>
          <a:p>
            <a:pPr>
              <a:spcBef>
                <a:spcPts val="1200"/>
              </a:spcBef>
              <a:defRPr/>
            </a:pPr>
            <a:r>
              <a:rPr lang="en-US" sz="2800" dirty="0"/>
              <a:t>The more number of black dots in a halftone cell, the darker the cell appears.</a:t>
            </a:r>
          </a:p>
        </p:txBody>
      </p:sp>
      <p:sp>
        <p:nvSpPr>
          <p:cNvPr id="52228" name="Slide Number Placeholder 1">
            <a:extLst>
              <a:ext uri="{FF2B5EF4-FFF2-40B4-BE49-F238E27FC236}">
                <a16:creationId xmlns:a16="http://schemas.microsoft.com/office/drawing/2014/main" id="{00353883-D763-C9AE-4C27-CB5962E879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027D294-5486-4C7D-A862-BEB47307BEF9}" type="slidenum">
              <a:rPr lang="en-US" altLang="en-US" sz="1400" smtClean="0"/>
              <a:pPr>
                <a:spcBef>
                  <a:spcPct val="0"/>
                </a:spcBef>
                <a:buFontTx/>
                <a:buNone/>
              </a:pPr>
              <a:t>47</a:t>
            </a:fld>
            <a:endParaRPr lang="en-US" altLang="en-US" sz="1400"/>
          </a:p>
        </p:txBody>
      </p:sp>
      <p:pic>
        <p:nvPicPr>
          <p:cNvPr id="2050" name="Picture 2">
            <a:extLst>
              <a:ext uri="{FF2B5EF4-FFF2-40B4-BE49-F238E27FC236}">
                <a16:creationId xmlns:a16="http://schemas.microsoft.com/office/drawing/2014/main" id="{8192F9C4-4C5F-E3B1-5EBE-0AC969BA5D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162"/>
          <a:stretch/>
        </p:blipFill>
        <p:spPr bwMode="auto">
          <a:xfrm>
            <a:off x="6477000" y="1235242"/>
            <a:ext cx="2470485" cy="39463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133346-07EE-2277-622D-8A55E443065B}"/>
              </a:ext>
            </a:extLst>
          </p:cNvPr>
          <p:cNvSpPr txBox="1"/>
          <p:nvPr/>
        </p:nvSpPr>
        <p:spPr>
          <a:xfrm>
            <a:off x="6444915" y="5362256"/>
            <a:ext cx="2546685" cy="646331"/>
          </a:xfrm>
          <a:prstGeom prst="rect">
            <a:avLst/>
          </a:prstGeom>
          <a:noFill/>
        </p:spPr>
        <p:txBody>
          <a:bodyPr wrap="square">
            <a:spAutoFit/>
          </a:bodyPr>
          <a:lstStyle/>
          <a:p>
            <a:pPr algn="ctr"/>
            <a:r>
              <a:rPr lang="en-US" dirty="0">
                <a:solidFill>
                  <a:srgbClr val="7030A0"/>
                </a:solidFill>
              </a:rPr>
              <a:t>A sample of digital halftoning</a:t>
            </a:r>
          </a:p>
        </p:txBody>
      </p:sp>
    </p:spTree>
    <p:extLst>
      <p:ext uri="{BB962C8B-B14F-4D97-AF65-F5344CB8AC3E}">
        <p14:creationId xmlns:p14="http://schemas.microsoft.com/office/powerpoint/2010/main" val="824272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005A18B-26BA-5814-DC21-F34BC58E45BD}"/>
              </a:ext>
            </a:extLst>
          </p:cNvPr>
          <p:cNvSpPr>
            <a:spLocks noGrp="1" noChangeArrowheads="1"/>
          </p:cNvSpPr>
          <p:nvPr>
            <p:ph type="title"/>
          </p:nvPr>
        </p:nvSpPr>
        <p:spPr/>
        <p:txBody>
          <a:bodyPr/>
          <a:lstStyle/>
          <a:p>
            <a:r>
              <a:rPr lang="en-US" altLang="en-US" dirty="0"/>
              <a:t>Introduction</a:t>
            </a:r>
          </a:p>
        </p:txBody>
      </p:sp>
      <p:sp>
        <p:nvSpPr>
          <p:cNvPr id="55302" name="Slide Number Placeholder 1">
            <a:extLst>
              <a:ext uri="{FF2B5EF4-FFF2-40B4-BE49-F238E27FC236}">
                <a16:creationId xmlns:a16="http://schemas.microsoft.com/office/drawing/2014/main" id="{E1833C97-A9A0-3E7E-028B-8B7E447F48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1ABFABC-B07A-479A-951D-B4009B0E0397}" type="slidenum">
              <a:rPr lang="en-US" altLang="en-US" sz="1400" smtClean="0"/>
              <a:pPr>
                <a:spcBef>
                  <a:spcPct val="0"/>
                </a:spcBef>
                <a:buFontTx/>
                <a:buNone/>
              </a:pPr>
              <a:t>48</a:t>
            </a:fld>
            <a:endParaRPr lang="en-US" altLang="en-US" sz="1400"/>
          </a:p>
        </p:txBody>
      </p:sp>
      <p:pic>
        <p:nvPicPr>
          <p:cNvPr id="55300" name="Picture 2">
            <a:extLst>
              <a:ext uri="{FF2B5EF4-FFF2-40B4-BE49-F238E27FC236}">
                <a16:creationId xmlns:a16="http://schemas.microsoft.com/office/drawing/2014/main" id="{77B3A961-9E25-9AAC-933A-37CFF2AC6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2216"/>
          <a:stretch>
            <a:fillRect/>
          </a:stretch>
        </p:blipFill>
        <p:spPr bwMode="auto">
          <a:xfrm>
            <a:off x="76200" y="1914525"/>
            <a:ext cx="38100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7" descr="260px-Halftoning_introduction">
            <a:extLst>
              <a:ext uri="{FF2B5EF4-FFF2-40B4-BE49-F238E27FC236}">
                <a16:creationId xmlns:a16="http://schemas.microsoft.com/office/drawing/2014/main" id="{25361BEC-08E2-6EC0-F8CB-FC7426C09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833563"/>
            <a:ext cx="4876800" cy="409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7" descr="260px-Halftoning_introduction">
            <a:extLst>
              <a:ext uri="{FF2B5EF4-FFF2-40B4-BE49-F238E27FC236}">
                <a16:creationId xmlns:a16="http://schemas.microsoft.com/office/drawing/2014/main" id="{B75E5BA2-C390-94A2-F705-60780B093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0" y="1169988"/>
            <a:ext cx="387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row: Down 1">
            <a:extLst>
              <a:ext uri="{FF2B5EF4-FFF2-40B4-BE49-F238E27FC236}">
                <a16:creationId xmlns:a16="http://schemas.microsoft.com/office/drawing/2014/main" id="{6DEF6C7C-738A-8208-330E-86AF0774F7EE}"/>
              </a:ext>
            </a:extLst>
          </p:cNvPr>
          <p:cNvSpPr/>
          <p:nvPr/>
        </p:nvSpPr>
        <p:spPr>
          <a:xfrm rot="6867647">
            <a:off x="7822407" y="1462881"/>
            <a:ext cx="446088" cy="422275"/>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5" name="TextBox 2">
            <a:extLst>
              <a:ext uri="{FF2B5EF4-FFF2-40B4-BE49-F238E27FC236}">
                <a16:creationId xmlns:a16="http://schemas.microsoft.com/office/drawing/2014/main" id="{29510DE4-5D26-FB10-D0A2-A204EEF9ADA0}"/>
              </a:ext>
            </a:extLst>
          </p:cNvPr>
          <p:cNvSpPr txBox="1">
            <a:spLocks noChangeArrowheads="1"/>
          </p:cNvSpPr>
          <p:nvPr/>
        </p:nvSpPr>
        <p:spPr bwMode="auto">
          <a:xfrm>
            <a:off x="4953000" y="1066800"/>
            <a:ext cx="1725613" cy="523875"/>
          </a:xfrm>
          <a:prstGeom prst="rect">
            <a:avLst/>
          </a:prstGeom>
          <a:solidFill>
            <a:srgbClr val="00B0F0"/>
          </a:solidFill>
          <a:ln>
            <a:noFill/>
          </a:ln>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solidFill>
                  <a:schemeClr val="bg1"/>
                </a:solidFill>
              </a:rPr>
              <a:t>Identical?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B9543B5-915C-A8A4-FFBB-AFE2C0084581}"/>
              </a:ext>
            </a:extLst>
          </p:cNvPr>
          <p:cNvSpPr>
            <a:spLocks noGrp="1" noChangeArrowheads="1"/>
          </p:cNvSpPr>
          <p:nvPr>
            <p:ph type="title"/>
          </p:nvPr>
        </p:nvSpPr>
        <p:spPr/>
        <p:txBody>
          <a:bodyPr/>
          <a:lstStyle/>
          <a:p>
            <a:r>
              <a:rPr lang="en-US" altLang="en-US" dirty="0"/>
              <a:t>Halftoning Parameters</a:t>
            </a:r>
          </a:p>
        </p:txBody>
      </p:sp>
      <p:sp>
        <p:nvSpPr>
          <p:cNvPr id="3" name="Content Placeholder 2">
            <a:extLst>
              <a:ext uri="{FF2B5EF4-FFF2-40B4-BE49-F238E27FC236}">
                <a16:creationId xmlns:a16="http://schemas.microsoft.com/office/drawing/2014/main" id="{11F760B9-E50D-50CA-097F-FD6479189FD1}"/>
              </a:ext>
            </a:extLst>
          </p:cNvPr>
          <p:cNvSpPr>
            <a:spLocks noGrp="1"/>
          </p:cNvSpPr>
          <p:nvPr>
            <p:ph idx="1"/>
          </p:nvPr>
        </p:nvSpPr>
        <p:spPr>
          <a:xfrm>
            <a:off x="0" y="914400"/>
            <a:ext cx="6172200" cy="5251450"/>
          </a:xfrm>
        </p:spPr>
        <p:txBody>
          <a:bodyPr/>
          <a:lstStyle/>
          <a:p>
            <a:pPr>
              <a:buFont typeface="Wingdings" pitchFamily="2" charset="2"/>
              <a:buChar char="Ø"/>
              <a:defRPr/>
            </a:pPr>
            <a:r>
              <a:rPr lang="en-US" sz="2800" dirty="0"/>
              <a:t>Shape of grid elements:</a:t>
            </a:r>
          </a:p>
          <a:p>
            <a:pPr lvl="1">
              <a:defRPr/>
            </a:pPr>
            <a:r>
              <a:rPr lang="en-US" sz="2400" dirty="0"/>
              <a:t>square, circle, ellipse, hexagon, cross, diamond, triangle, line</a:t>
            </a:r>
          </a:p>
          <a:p>
            <a:pPr>
              <a:defRPr/>
            </a:pPr>
            <a:r>
              <a:rPr lang="en-US" sz="2800" dirty="0"/>
              <a:t>Screen frequency</a:t>
            </a:r>
          </a:p>
          <a:p>
            <a:pPr lvl="1">
              <a:defRPr/>
            </a:pPr>
            <a:r>
              <a:rPr lang="en-US" sz="2400" dirty="0"/>
              <a:t>Density of lines on the grid, specified in lines per inch (</a:t>
            </a:r>
            <a:r>
              <a:rPr lang="en-US" sz="2400" dirty="0" err="1"/>
              <a:t>lpi</a:t>
            </a:r>
            <a:r>
              <a:rPr lang="en-US" sz="2400" dirty="0"/>
              <a:t>)</a:t>
            </a:r>
          </a:p>
          <a:p>
            <a:pPr lvl="1">
              <a:defRPr/>
            </a:pPr>
            <a:r>
              <a:rPr lang="en-US" sz="2400" dirty="0"/>
              <a:t>Newspapers: 85 </a:t>
            </a:r>
            <a:r>
              <a:rPr lang="en-US" sz="2400" dirty="0" err="1"/>
              <a:t>lpi</a:t>
            </a:r>
            <a:r>
              <a:rPr lang="en-US" sz="2400" dirty="0"/>
              <a:t>, magazines: 200~300 </a:t>
            </a:r>
            <a:r>
              <a:rPr lang="en-US" sz="2400" dirty="0" err="1"/>
              <a:t>lpi</a:t>
            </a:r>
            <a:endParaRPr lang="en-US" sz="2400" dirty="0"/>
          </a:p>
          <a:p>
            <a:pPr>
              <a:buFont typeface="Wingdings" pitchFamily="2" charset="2"/>
              <a:buChar char="Ø"/>
              <a:defRPr/>
            </a:pPr>
            <a:r>
              <a:rPr lang="en-US" sz="2800" dirty="0"/>
              <a:t>Screen angle: most common angle is 45</a:t>
            </a:r>
            <a:r>
              <a:rPr lang="en-US" sz="2800" baseline="30000" dirty="0"/>
              <a:t>o</a:t>
            </a:r>
          </a:p>
          <a:p>
            <a:pPr lvl="1">
              <a:defRPr/>
            </a:pPr>
            <a:r>
              <a:rPr lang="en-US" sz="2400" dirty="0"/>
              <a:t>Human eye is less prone to notice the dots</a:t>
            </a:r>
            <a:endParaRPr lang="en-US" dirty="0"/>
          </a:p>
        </p:txBody>
      </p:sp>
      <p:sp>
        <p:nvSpPr>
          <p:cNvPr id="53253" name="Slide Number Placeholder 1">
            <a:extLst>
              <a:ext uri="{FF2B5EF4-FFF2-40B4-BE49-F238E27FC236}">
                <a16:creationId xmlns:a16="http://schemas.microsoft.com/office/drawing/2014/main" id="{F652BB2B-41BF-2F46-E7C1-7B1E881609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1CCA9C3-A6CC-4609-B284-AB38910E2C59}" type="slidenum">
              <a:rPr lang="en-US" altLang="en-US" sz="1400" smtClean="0"/>
              <a:pPr>
                <a:spcBef>
                  <a:spcPct val="0"/>
                </a:spcBef>
                <a:buFontTx/>
                <a:buNone/>
              </a:pPr>
              <a:t>49</a:t>
            </a:fld>
            <a:endParaRPr lang="en-US" altLang="en-US" sz="1400"/>
          </a:p>
        </p:txBody>
      </p:sp>
      <p:pic>
        <p:nvPicPr>
          <p:cNvPr id="53252" name="Picture 2">
            <a:extLst>
              <a:ext uri="{FF2B5EF4-FFF2-40B4-BE49-F238E27FC236}">
                <a16:creationId xmlns:a16="http://schemas.microsoft.com/office/drawing/2014/main" id="{6AECFAB0-8E41-C0EC-A3BA-C38565B919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571"/>
          <a:stretch/>
        </p:blipFill>
        <p:spPr bwMode="auto">
          <a:xfrm>
            <a:off x="6324600" y="1040564"/>
            <a:ext cx="19812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A6FAA8DC-ACC5-E858-7D19-ECEF51323C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571"/>
          <a:stretch/>
        </p:blipFill>
        <p:spPr bwMode="auto">
          <a:xfrm>
            <a:off x="6388768" y="3697203"/>
            <a:ext cx="19812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949D75A-3740-3D2F-72EA-5FB86A51303E}"/>
              </a:ext>
            </a:extLst>
          </p:cNvPr>
          <p:cNvSpPr>
            <a:spLocks noGrp="1" noChangeArrowheads="1"/>
          </p:cNvSpPr>
          <p:nvPr>
            <p:ph type="title"/>
          </p:nvPr>
        </p:nvSpPr>
        <p:spPr/>
        <p:txBody>
          <a:bodyPr/>
          <a:lstStyle/>
          <a:p>
            <a:pPr eaLnBrk="1" hangingPunct="1"/>
            <a:r>
              <a:rPr lang="en-US" altLang="en-US" dirty="0"/>
              <a:t>Introduction</a:t>
            </a:r>
          </a:p>
        </p:txBody>
      </p:sp>
      <p:sp>
        <p:nvSpPr>
          <p:cNvPr id="6147" name="Rectangle 3">
            <a:extLst>
              <a:ext uri="{FF2B5EF4-FFF2-40B4-BE49-F238E27FC236}">
                <a16:creationId xmlns:a16="http://schemas.microsoft.com/office/drawing/2014/main" id="{307D0882-FDDD-B8E3-3071-305B596D4D66}"/>
              </a:ext>
            </a:extLst>
          </p:cNvPr>
          <p:cNvSpPr>
            <a:spLocks noGrp="1" noChangeArrowheads="1"/>
          </p:cNvSpPr>
          <p:nvPr>
            <p:ph idx="1"/>
          </p:nvPr>
        </p:nvSpPr>
        <p:spPr>
          <a:xfrm>
            <a:off x="381000" y="914400"/>
            <a:ext cx="8382000" cy="5251450"/>
          </a:xfrm>
        </p:spPr>
        <p:txBody>
          <a:bodyPr/>
          <a:lstStyle/>
          <a:p>
            <a:pPr eaLnBrk="1" hangingPunct="1">
              <a:spcBef>
                <a:spcPts val="1200"/>
              </a:spcBef>
              <a:defRPr/>
            </a:pPr>
            <a:r>
              <a:rPr lang="en-US" dirty="0"/>
              <a:t>Spatial data can represent:</a:t>
            </a:r>
          </a:p>
          <a:p>
            <a:pPr marL="977900" lvl="1" indent="-528638" eaLnBrk="1" hangingPunct="1">
              <a:spcBef>
                <a:spcPts val="1200"/>
              </a:spcBef>
              <a:buFont typeface="+mj-lt"/>
              <a:buAutoNum type="arabicParenR"/>
              <a:defRPr/>
            </a:pPr>
            <a:r>
              <a:rPr lang="en-US" dirty="0"/>
              <a:t>Features of the real world with discrete boundaries (roads, buildings, lakes, rivers, administrative boundaries etc.)</a:t>
            </a:r>
          </a:p>
          <a:p>
            <a:pPr marL="977900" lvl="1" indent="-528638" eaLnBrk="1" hangingPunct="1">
              <a:spcBef>
                <a:spcPts val="1200"/>
              </a:spcBef>
              <a:buFont typeface="+mj-lt"/>
              <a:buAutoNum type="arabicParenR"/>
              <a:defRPr/>
            </a:pPr>
            <a:r>
              <a:rPr lang="en-US" dirty="0"/>
              <a:t>Real-world phenomena with non-discrete boundaries (such as precipitation, nutrient levels, terrain etc.)</a:t>
            </a:r>
          </a:p>
          <a:p>
            <a:pPr eaLnBrk="1" hangingPunct="1">
              <a:spcBef>
                <a:spcPts val="1200"/>
              </a:spcBef>
              <a:defRPr/>
            </a:pPr>
            <a:r>
              <a:rPr lang="en-US" dirty="0"/>
              <a:t>In computer graphics:</a:t>
            </a:r>
          </a:p>
          <a:p>
            <a:pPr lvl="1" eaLnBrk="1" hangingPunct="1">
              <a:spcBef>
                <a:spcPts val="1200"/>
              </a:spcBef>
              <a:defRPr/>
            </a:pPr>
            <a:r>
              <a:rPr lang="en-US" dirty="0"/>
              <a:t>Vector graphics: represent the former</a:t>
            </a:r>
          </a:p>
          <a:p>
            <a:pPr lvl="1" eaLnBrk="1" hangingPunct="1">
              <a:spcBef>
                <a:spcPts val="1200"/>
              </a:spcBef>
              <a:defRPr/>
            </a:pPr>
            <a:r>
              <a:rPr lang="en-US" dirty="0"/>
              <a:t>Raster or bitmap graphics: for the latter</a:t>
            </a:r>
          </a:p>
        </p:txBody>
      </p:sp>
      <p:sp>
        <p:nvSpPr>
          <p:cNvPr id="9220" name="Slide Number Placeholder 1">
            <a:extLst>
              <a:ext uri="{FF2B5EF4-FFF2-40B4-BE49-F238E27FC236}">
                <a16:creationId xmlns:a16="http://schemas.microsoft.com/office/drawing/2014/main" id="{585BE0E4-E23A-DE6C-0CD3-68F68217BA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C7FE6D7-6261-4BE6-BDAD-F951B9A5B273}" type="slidenum">
              <a:rPr lang="en-US" altLang="en-US" sz="1400" smtClean="0"/>
              <a:pPr>
                <a:spcBef>
                  <a:spcPct val="0"/>
                </a:spcBef>
                <a:buFontTx/>
                <a:buNone/>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1557FC5-DB1B-1CDC-D03F-6C38D140DE90}"/>
              </a:ext>
            </a:extLst>
          </p:cNvPr>
          <p:cNvSpPr>
            <a:spLocks noGrp="1" noChangeArrowheads="1"/>
          </p:cNvSpPr>
          <p:nvPr>
            <p:ph type="title"/>
          </p:nvPr>
        </p:nvSpPr>
        <p:spPr/>
        <p:txBody>
          <a:bodyPr/>
          <a:lstStyle/>
          <a:p>
            <a:r>
              <a:rPr lang="en-US" altLang="en-US" dirty="0"/>
              <a:t>Halftoning Example</a:t>
            </a:r>
          </a:p>
        </p:txBody>
      </p:sp>
      <p:sp>
        <p:nvSpPr>
          <p:cNvPr id="3" name="Content Placeholder 2">
            <a:extLst>
              <a:ext uri="{FF2B5EF4-FFF2-40B4-BE49-F238E27FC236}">
                <a16:creationId xmlns:a16="http://schemas.microsoft.com/office/drawing/2014/main" id="{3A938CF0-9A3D-26DC-2A8B-E69810D0AECE}"/>
              </a:ext>
            </a:extLst>
          </p:cNvPr>
          <p:cNvSpPr>
            <a:spLocks noGrp="1"/>
          </p:cNvSpPr>
          <p:nvPr>
            <p:ph idx="1"/>
          </p:nvPr>
        </p:nvSpPr>
        <p:spPr>
          <a:xfrm>
            <a:off x="381000" y="1143000"/>
            <a:ext cx="2971800" cy="5022850"/>
          </a:xfrm>
        </p:spPr>
        <p:txBody>
          <a:bodyPr/>
          <a:lstStyle/>
          <a:p>
            <a:pPr>
              <a:defRPr/>
            </a:pPr>
            <a:r>
              <a:rPr lang="en-US" dirty="0"/>
              <a:t>6x6 grid</a:t>
            </a:r>
          </a:p>
          <a:p>
            <a:pPr>
              <a:defRPr/>
            </a:pPr>
            <a:r>
              <a:rPr lang="en-US" dirty="0"/>
              <a:t>Representing 37 brightness levels                 </a:t>
            </a:r>
          </a:p>
          <a:p>
            <a:pPr marL="546100" indent="0">
              <a:buNone/>
              <a:defRPr/>
            </a:pPr>
            <a:r>
              <a:rPr lang="en-US" sz="2800" dirty="0"/>
              <a:t>from left to right, top to bottom</a:t>
            </a:r>
          </a:p>
        </p:txBody>
      </p:sp>
      <p:sp>
        <p:nvSpPr>
          <p:cNvPr id="54277" name="Slide Number Placeholder 1">
            <a:extLst>
              <a:ext uri="{FF2B5EF4-FFF2-40B4-BE49-F238E27FC236}">
                <a16:creationId xmlns:a16="http://schemas.microsoft.com/office/drawing/2014/main" id="{F2BAA0DC-771C-50F9-74F3-C98B441B06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5BF191-05AB-40CE-A67C-4B050EEDC038}" type="slidenum">
              <a:rPr lang="en-US" altLang="en-US" sz="1400" smtClean="0"/>
              <a:pPr>
                <a:spcBef>
                  <a:spcPct val="0"/>
                </a:spcBef>
                <a:buFontTx/>
                <a:buNone/>
              </a:pPr>
              <a:t>50</a:t>
            </a:fld>
            <a:endParaRPr lang="en-US" altLang="en-US" sz="1400"/>
          </a:p>
        </p:txBody>
      </p:sp>
      <p:pic>
        <p:nvPicPr>
          <p:cNvPr id="54276" name="Picture 2">
            <a:extLst>
              <a:ext uri="{FF2B5EF4-FFF2-40B4-BE49-F238E27FC236}">
                <a16:creationId xmlns:a16="http://schemas.microsoft.com/office/drawing/2014/main" id="{05F9A1E2-FA77-FAB8-7982-53125AE2D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662" y="950494"/>
            <a:ext cx="5081337" cy="5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FC0F106-8329-F36F-B504-E9BD94860C8C}"/>
              </a:ext>
            </a:extLst>
          </p:cNvPr>
          <p:cNvSpPr>
            <a:spLocks noGrp="1" noChangeArrowheads="1"/>
          </p:cNvSpPr>
          <p:nvPr>
            <p:ph type="title"/>
          </p:nvPr>
        </p:nvSpPr>
        <p:spPr/>
        <p:txBody>
          <a:bodyPr/>
          <a:lstStyle/>
          <a:p>
            <a:r>
              <a:rPr lang="en-US" altLang="en-US" dirty="0"/>
              <a:t>Halftoning for Color Images</a:t>
            </a:r>
          </a:p>
        </p:txBody>
      </p:sp>
      <p:sp>
        <p:nvSpPr>
          <p:cNvPr id="56323" name="Content Placeholder 2">
            <a:extLst>
              <a:ext uri="{FF2B5EF4-FFF2-40B4-BE49-F238E27FC236}">
                <a16:creationId xmlns:a16="http://schemas.microsoft.com/office/drawing/2014/main" id="{48E08D31-126A-8B00-2890-F317F29A41EE}"/>
              </a:ext>
            </a:extLst>
          </p:cNvPr>
          <p:cNvSpPr>
            <a:spLocks noGrp="1" noChangeArrowheads="1"/>
          </p:cNvSpPr>
          <p:nvPr>
            <p:ph idx="1"/>
          </p:nvPr>
        </p:nvSpPr>
        <p:spPr>
          <a:xfrm>
            <a:off x="381000" y="801706"/>
            <a:ext cx="8382000" cy="5364144"/>
          </a:xfrm>
        </p:spPr>
        <p:txBody>
          <a:bodyPr/>
          <a:lstStyle/>
          <a:p>
            <a:r>
              <a:rPr lang="en-US" altLang="en-US" sz="2800" dirty="0"/>
              <a:t>4 halftone screens are used</a:t>
            </a:r>
          </a:p>
          <a:p>
            <a:pPr lvl="1"/>
            <a:r>
              <a:rPr lang="en-US" altLang="en-US" sz="2400" dirty="0"/>
              <a:t>cyan, magenta, yellow, black</a:t>
            </a:r>
          </a:p>
          <a:p>
            <a:pPr lvl="1"/>
            <a:r>
              <a:rPr lang="en-US" altLang="en-US" sz="2400" dirty="0"/>
              <a:t>each screen is placed at a different                      angle to eliminate </a:t>
            </a:r>
            <a:r>
              <a:rPr lang="en-US" altLang="en-US" sz="2400" dirty="0">
                <a:solidFill>
                  <a:srgbClr val="00B0F0"/>
                </a:solidFill>
              </a:rPr>
              <a:t>Moiré patterns</a:t>
            </a:r>
            <a:r>
              <a:rPr lang="en-US" altLang="en-US" sz="2400" dirty="0"/>
              <a:t> →</a:t>
            </a:r>
          </a:p>
          <a:p>
            <a:r>
              <a:rPr lang="en-US" altLang="en-US" sz="2800" dirty="0"/>
              <a:t>Yellow: 0</a:t>
            </a:r>
            <a:r>
              <a:rPr lang="en-US" altLang="en-US" sz="2800" baseline="30000" dirty="0"/>
              <a:t>o</a:t>
            </a:r>
            <a:r>
              <a:rPr lang="en-US" altLang="en-US" sz="2800" dirty="0"/>
              <a:t>; Magenta: 75</a:t>
            </a:r>
            <a:r>
              <a:rPr lang="en-US" altLang="en-US" sz="2800" baseline="30000" dirty="0"/>
              <a:t>o</a:t>
            </a:r>
            <a:r>
              <a:rPr lang="en-US" altLang="en-US" sz="2800" dirty="0"/>
              <a:t>; Black: 45</a:t>
            </a:r>
            <a:r>
              <a:rPr lang="en-US" altLang="en-US" sz="2800" baseline="30000" dirty="0"/>
              <a:t>o</a:t>
            </a:r>
            <a:r>
              <a:rPr lang="en-US" altLang="en-US" sz="2800" dirty="0"/>
              <a:t>; Cyan: 15</a:t>
            </a:r>
            <a:r>
              <a:rPr lang="en-US" altLang="en-US" sz="2800" baseline="30000" dirty="0"/>
              <a:t>o</a:t>
            </a:r>
          </a:p>
        </p:txBody>
      </p:sp>
      <p:sp>
        <p:nvSpPr>
          <p:cNvPr id="56324" name="Slide Number Placeholder 3">
            <a:extLst>
              <a:ext uri="{FF2B5EF4-FFF2-40B4-BE49-F238E27FC236}">
                <a16:creationId xmlns:a16="http://schemas.microsoft.com/office/drawing/2014/main" id="{AADE9059-C55A-034D-1DD5-DF7867378D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BFC86D8-5870-4043-8157-FCD4A964F92A}" type="slidenum">
              <a:rPr lang="en-US" altLang="en-US" sz="1400" smtClean="0"/>
              <a:pPr>
                <a:spcBef>
                  <a:spcPct val="0"/>
                </a:spcBef>
                <a:buFontTx/>
                <a:buNone/>
              </a:pPr>
              <a:t>51</a:t>
            </a:fld>
            <a:endParaRPr lang="en-US" altLang="en-US" sz="1400"/>
          </a:p>
        </p:txBody>
      </p:sp>
      <p:pic>
        <p:nvPicPr>
          <p:cNvPr id="56325" name="Picture 2" descr="https://upload.wikimedia.org/wikipedia/commons/thumb/e/ef/Halftoningcolor.svg/408px-Halftoningcolor.svg.png">
            <a:extLst>
              <a:ext uri="{FF2B5EF4-FFF2-40B4-BE49-F238E27FC236}">
                <a16:creationId xmlns:a16="http://schemas.microsoft.com/office/drawing/2014/main" id="{18F0417E-C0D3-1316-539B-4BAF04C5F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90888"/>
            <a:ext cx="3817938"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7" descr="https://upload.wikimedia.org/wikipedia/commons/thumb/3/35/CMYK_screen_angles.svg/512px-CMYK_screen_angles.svg.png">
            <a:extLst>
              <a:ext uri="{FF2B5EF4-FFF2-40B4-BE49-F238E27FC236}">
                <a16:creationId xmlns:a16="http://schemas.microsoft.com/office/drawing/2014/main" id="{DBAF4E61-68A9-CDD2-7CDD-1E05BA370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00400"/>
            <a:ext cx="38862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FFDE4CB-0940-670C-E950-E667D8AFC275}"/>
              </a:ext>
            </a:extLst>
          </p:cNvPr>
          <p:cNvPicPr>
            <a:picLocks noChangeAspect="1"/>
          </p:cNvPicPr>
          <p:nvPr/>
        </p:nvPicPr>
        <p:blipFill>
          <a:blip r:embed="rId4"/>
          <a:stretch>
            <a:fillRect/>
          </a:stretch>
        </p:blipFill>
        <p:spPr>
          <a:xfrm>
            <a:off x="6793832" y="801706"/>
            <a:ext cx="1828800" cy="184889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CADB2C9-979F-2C3A-CAD7-0ED35D7D3910}"/>
              </a:ext>
            </a:extLst>
          </p:cNvPr>
          <p:cNvSpPr>
            <a:spLocks noGrp="1" noChangeArrowheads="1"/>
          </p:cNvSpPr>
          <p:nvPr>
            <p:ph type="title"/>
          </p:nvPr>
        </p:nvSpPr>
        <p:spPr/>
        <p:txBody>
          <a:bodyPr/>
          <a:lstStyle/>
          <a:p>
            <a:r>
              <a:rPr lang="en-US" altLang="en-US" dirty="0"/>
              <a:t>Methods</a:t>
            </a:r>
          </a:p>
        </p:txBody>
      </p:sp>
      <p:sp>
        <p:nvSpPr>
          <p:cNvPr id="57347" name="Content Placeholder 2">
            <a:extLst>
              <a:ext uri="{FF2B5EF4-FFF2-40B4-BE49-F238E27FC236}">
                <a16:creationId xmlns:a16="http://schemas.microsoft.com/office/drawing/2014/main" id="{C0903A91-AD78-0AD2-2337-97A57178D4E6}"/>
              </a:ext>
            </a:extLst>
          </p:cNvPr>
          <p:cNvSpPr>
            <a:spLocks noGrp="1" noChangeArrowheads="1"/>
          </p:cNvSpPr>
          <p:nvPr>
            <p:ph idx="1"/>
          </p:nvPr>
        </p:nvSpPr>
        <p:spPr/>
        <p:txBody>
          <a:bodyPr/>
          <a:lstStyle/>
          <a:p>
            <a:pPr marL="0" indent="0">
              <a:spcBef>
                <a:spcPts val="1200"/>
              </a:spcBef>
              <a:buClr>
                <a:srgbClr val="FF0000"/>
              </a:buClr>
              <a:buNone/>
            </a:pPr>
            <a:r>
              <a:rPr lang="en-US" altLang="en-US" sz="4000" dirty="0">
                <a:solidFill>
                  <a:srgbClr val="00B0F0"/>
                </a:solidFill>
              </a:rPr>
              <a:t>4</a:t>
            </a:r>
            <a:r>
              <a:rPr lang="en-US" altLang="en-US" dirty="0"/>
              <a:t> common methods for generating digital halftoning images:</a:t>
            </a:r>
          </a:p>
          <a:p>
            <a:pPr marL="1074738" indent="-528638">
              <a:spcBef>
                <a:spcPts val="1200"/>
              </a:spcBef>
              <a:buClr>
                <a:schemeClr val="tx1">
                  <a:lumMod val="65000"/>
                  <a:lumOff val="35000"/>
                </a:schemeClr>
              </a:buClr>
              <a:buFont typeface="Wingdings" panose="05000000000000000000" pitchFamily="2" charset="2"/>
              <a:buChar char="Ø"/>
            </a:pPr>
            <a:r>
              <a:rPr lang="en-US" altLang="en-US" dirty="0"/>
              <a:t>Thresholding</a:t>
            </a:r>
          </a:p>
          <a:p>
            <a:pPr marL="1074738" indent="-528638">
              <a:spcBef>
                <a:spcPts val="1200"/>
              </a:spcBef>
              <a:buClr>
                <a:schemeClr val="tx1">
                  <a:lumMod val="65000"/>
                  <a:lumOff val="35000"/>
                </a:schemeClr>
              </a:buClr>
              <a:buFont typeface="Wingdings" panose="05000000000000000000" pitchFamily="2" charset="2"/>
              <a:buChar char="Ø"/>
            </a:pPr>
            <a:r>
              <a:rPr lang="en-US" altLang="en-US" dirty="0"/>
              <a:t>Patterning</a:t>
            </a:r>
          </a:p>
          <a:p>
            <a:pPr marL="1074738" indent="-528638">
              <a:spcBef>
                <a:spcPts val="1200"/>
              </a:spcBef>
              <a:buClr>
                <a:schemeClr val="tx1">
                  <a:lumMod val="65000"/>
                  <a:lumOff val="35000"/>
                </a:schemeClr>
              </a:buClr>
              <a:buFont typeface="Wingdings" panose="05000000000000000000" pitchFamily="2" charset="2"/>
              <a:buChar char="Ø"/>
            </a:pPr>
            <a:r>
              <a:rPr lang="en-US" altLang="en-US" dirty="0"/>
              <a:t>Dithering</a:t>
            </a:r>
          </a:p>
          <a:p>
            <a:pPr marL="1074738" indent="-528638">
              <a:spcBef>
                <a:spcPts val="1200"/>
              </a:spcBef>
              <a:buClr>
                <a:schemeClr val="tx1">
                  <a:lumMod val="65000"/>
                  <a:lumOff val="35000"/>
                </a:schemeClr>
              </a:buClr>
              <a:buFont typeface="Wingdings" panose="05000000000000000000" pitchFamily="2" charset="2"/>
              <a:buChar char="Ø"/>
            </a:pPr>
            <a:r>
              <a:rPr lang="en-US" altLang="en-US" dirty="0"/>
              <a:t>Error diffusion</a:t>
            </a:r>
          </a:p>
        </p:txBody>
      </p:sp>
      <p:sp>
        <p:nvSpPr>
          <p:cNvPr id="57348" name="Slide Number Placeholder 1">
            <a:extLst>
              <a:ext uri="{FF2B5EF4-FFF2-40B4-BE49-F238E27FC236}">
                <a16:creationId xmlns:a16="http://schemas.microsoft.com/office/drawing/2014/main" id="{ABA3D34F-8235-FE03-D96D-27E7B597C6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5E96094-C3AE-44CB-9B16-9CF0AF2B68FB}" type="slidenum">
              <a:rPr lang="en-US" altLang="en-US" sz="1400" smtClean="0"/>
              <a:pPr>
                <a:spcBef>
                  <a:spcPct val="0"/>
                </a:spcBef>
                <a:buFontTx/>
                <a:buNone/>
              </a:pPr>
              <a:t>52</a:t>
            </a:fld>
            <a:endParaRPr lang="en-US" altLang="en-US"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06F9BC-8B93-5FB0-D8B3-E179EA1E37E5}"/>
              </a:ext>
            </a:extLst>
          </p:cNvPr>
          <p:cNvSpPr>
            <a:spLocks noGrp="1"/>
          </p:cNvSpPr>
          <p:nvPr>
            <p:ph type="title"/>
          </p:nvPr>
        </p:nvSpPr>
        <p:spPr/>
        <p:txBody>
          <a:bodyPr/>
          <a:lstStyle/>
          <a:p>
            <a:r>
              <a:rPr lang="en-US" dirty="0"/>
              <a:t>Thresholding</a:t>
            </a:r>
          </a:p>
        </p:txBody>
      </p:sp>
      <p:sp>
        <p:nvSpPr>
          <p:cNvPr id="58371" name="Content Placeholder 2">
            <a:extLst>
              <a:ext uri="{FF2B5EF4-FFF2-40B4-BE49-F238E27FC236}">
                <a16:creationId xmlns:a16="http://schemas.microsoft.com/office/drawing/2014/main" id="{115AC8F8-7ABA-6747-5756-428501C5B0D3}"/>
              </a:ext>
            </a:extLst>
          </p:cNvPr>
          <p:cNvSpPr>
            <a:spLocks noGrp="1" noChangeArrowheads="1"/>
          </p:cNvSpPr>
          <p:nvPr>
            <p:ph idx="1"/>
          </p:nvPr>
        </p:nvSpPr>
        <p:spPr>
          <a:xfrm>
            <a:off x="381000" y="1143000"/>
            <a:ext cx="5715000" cy="5022850"/>
          </a:xfrm>
        </p:spPr>
        <p:txBody>
          <a:bodyPr/>
          <a:lstStyle/>
          <a:p>
            <a:pPr marL="0" indent="0">
              <a:buNone/>
            </a:pPr>
            <a:r>
              <a:rPr lang="en-US" altLang="en-US" dirty="0"/>
              <a:t>Assume that the image falls in the </a:t>
            </a:r>
            <a:r>
              <a:rPr lang="en-US" altLang="en-US" dirty="0">
                <a:solidFill>
                  <a:srgbClr val="00B0F0"/>
                </a:solidFill>
              </a:rPr>
              <a:t>range of 0 to 255</a:t>
            </a:r>
            <a:r>
              <a:rPr lang="en-US" altLang="en-US" dirty="0"/>
              <a:t>:</a:t>
            </a:r>
          </a:p>
          <a:p>
            <a:pPr lvl="1"/>
            <a:r>
              <a:rPr lang="en-US" altLang="en-US" dirty="0"/>
              <a:t>255 ⇒ Black and                 0 ⇒ White</a:t>
            </a:r>
          </a:p>
          <a:p>
            <a:pPr lvl="1"/>
            <a:endParaRPr lang="en-US" altLang="en-US" sz="1400" dirty="0"/>
          </a:p>
          <a:p>
            <a:pPr lvl="1"/>
            <a:r>
              <a:rPr lang="en-US" altLang="en-US" dirty="0"/>
              <a:t> </a:t>
            </a:r>
            <a:r>
              <a:rPr lang="en-US" altLang="en-US" dirty="0">
                <a:solidFill>
                  <a:schemeClr val="bg1"/>
                </a:solidFill>
              </a:rPr>
              <a:t>v</a:t>
            </a:r>
          </a:p>
          <a:p>
            <a:pPr marL="457200" lvl="1" indent="0">
              <a:buNone/>
            </a:pPr>
            <a:endParaRPr lang="en-US" altLang="en-US" sz="1800" dirty="0"/>
          </a:p>
          <a:p>
            <a:pPr marL="457200" lvl="1" indent="0">
              <a:buNone/>
            </a:pPr>
            <a:r>
              <a:rPr lang="en-US" altLang="en-US" dirty="0"/>
              <a:t>     </a:t>
            </a:r>
            <a:r>
              <a:rPr lang="en-US" altLang="en-US" sz="2400" dirty="0"/>
              <a:t>where T = 127</a:t>
            </a:r>
          </a:p>
          <a:p>
            <a:pPr lvl="1"/>
            <a:r>
              <a:rPr lang="en-US" altLang="en-US" dirty="0"/>
              <a:t>This produces a poor quality rendering of a continuous tone image.</a:t>
            </a:r>
          </a:p>
        </p:txBody>
      </p:sp>
      <p:sp>
        <p:nvSpPr>
          <p:cNvPr id="58374" name="Slide Number Placeholder 1">
            <a:extLst>
              <a:ext uri="{FF2B5EF4-FFF2-40B4-BE49-F238E27FC236}">
                <a16:creationId xmlns:a16="http://schemas.microsoft.com/office/drawing/2014/main" id="{AD1F180B-F521-D8A2-D9C0-857F3FB6FD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676C17-3C38-4871-A58D-B1454892C336}" type="slidenum">
              <a:rPr lang="en-US" altLang="en-US" sz="1400" smtClean="0"/>
              <a:pPr>
                <a:spcBef>
                  <a:spcPct val="0"/>
                </a:spcBef>
                <a:buFontTx/>
                <a:buNone/>
              </a:pPr>
              <a:t>53</a:t>
            </a:fld>
            <a:endParaRPr lang="en-US" altLang="en-US" sz="1400"/>
          </a:p>
        </p:txBody>
      </p:sp>
      <p:pic>
        <p:nvPicPr>
          <p:cNvPr id="58372" name="Picture 3">
            <a:extLst>
              <a:ext uri="{FF2B5EF4-FFF2-40B4-BE49-F238E27FC236}">
                <a16:creationId xmlns:a16="http://schemas.microsoft.com/office/drawing/2014/main" id="{374F78BF-9A2D-1FDF-4AD8-D20E4626F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439" y="979488"/>
            <a:ext cx="30670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3" name="Picture 4">
            <a:extLst>
              <a:ext uri="{FF2B5EF4-FFF2-40B4-BE49-F238E27FC236}">
                <a16:creationId xmlns:a16="http://schemas.microsoft.com/office/drawing/2014/main" id="{C2FB279E-33EC-D576-3517-5272809C1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377" y="3833813"/>
            <a:ext cx="31146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8B09AC6C-E871-05D7-1BDE-6E2D046E4B70}"/>
              </a:ext>
            </a:extLst>
          </p:cNvPr>
          <p:cNvPicPr>
            <a:picLocks noChangeAspect="1"/>
          </p:cNvPicPr>
          <p:nvPr/>
        </p:nvPicPr>
        <p:blipFill>
          <a:blip r:embed="rId4"/>
          <a:stretch>
            <a:fillRect/>
          </a:stretch>
        </p:blipFill>
        <p:spPr>
          <a:xfrm>
            <a:off x="1219199" y="2782095"/>
            <a:ext cx="4435091" cy="942975"/>
          </a:xfrm>
          <a:prstGeom prst="rect">
            <a:avLst/>
          </a:prstGeom>
        </p:spPr>
      </p:pic>
      <p:sp>
        <p:nvSpPr>
          <p:cNvPr id="6" name="Arrow: Down 5">
            <a:extLst>
              <a:ext uri="{FF2B5EF4-FFF2-40B4-BE49-F238E27FC236}">
                <a16:creationId xmlns:a16="http://schemas.microsoft.com/office/drawing/2014/main" id="{2C21A555-8755-27FA-CB27-E30268CF0BE6}"/>
              </a:ext>
            </a:extLst>
          </p:cNvPr>
          <p:cNvSpPr/>
          <p:nvPr/>
        </p:nvSpPr>
        <p:spPr>
          <a:xfrm>
            <a:off x="7467600" y="3253582"/>
            <a:ext cx="457201" cy="397668"/>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752306E8-4478-315E-883E-F18EE262E015}"/>
              </a:ext>
            </a:extLst>
          </p:cNvPr>
          <p:cNvSpPr>
            <a:spLocks noGrp="1" noChangeArrowheads="1"/>
          </p:cNvSpPr>
          <p:nvPr>
            <p:ph type="title"/>
          </p:nvPr>
        </p:nvSpPr>
        <p:spPr/>
        <p:txBody>
          <a:bodyPr/>
          <a:lstStyle/>
          <a:p>
            <a:r>
              <a:rPr lang="en-US" altLang="en-US" sz="4000" dirty="0"/>
              <a:t>Patterning</a:t>
            </a:r>
          </a:p>
        </p:txBody>
      </p:sp>
      <p:sp>
        <p:nvSpPr>
          <p:cNvPr id="59395" name="Content Placeholder 2">
            <a:extLst>
              <a:ext uri="{FF2B5EF4-FFF2-40B4-BE49-F238E27FC236}">
                <a16:creationId xmlns:a16="http://schemas.microsoft.com/office/drawing/2014/main" id="{11561C1C-1DF7-B04F-154C-C6F139B0B661}"/>
              </a:ext>
            </a:extLst>
          </p:cNvPr>
          <p:cNvSpPr>
            <a:spLocks noGrp="1" noChangeArrowheads="1"/>
          </p:cNvSpPr>
          <p:nvPr>
            <p:ph idx="1"/>
          </p:nvPr>
        </p:nvSpPr>
        <p:spPr/>
        <p:txBody>
          <a:bodyPr/>
          <a:lstStyle/>
          <a:p>
            <a:pPr algn="just">
              <a:buClr>
                <a:schemeClr val="tx1">
                  <a:lumMod val="65000"/>
                  <a:lumOff val="35000"/>
                </a:schemeClr>
              </a:buClr>
            </a:pPr>
            <a:r>
              <a:rPr lang="en-US" altLang="en-US" sz="2800" dirty="0"/>
              <a:t>It generates an image that is of higher spatial resolution than the source image.</a:t>
            </a:r>
          </a:p>
          <a:p>
            <a:pPr algn="just">
              <a:buClr>
                <a:schemeClr val="tx1">
                  <a:lumMod val="65000"/>
                  <a:lumOff val="35000"/>
                </a:schemeClr>
              </a:buClr>
            </a:pPr>
            <a:r>
              <a:rPr lang="en-US" altLang="en-US" sz="2800" dirty="0"/>
              <a:t>The number of halftone cells of the output image is the same as the number of pixels of the source image. However, each halftone cell is subdivided into a 4x4 grid. Each input pixel value is represented by a different number of filled squares in the halftone cell.</a:t>
            </a:r>
          </a:p>
          <a:p>
            <a:pPr algn="just">
              <a:buClr>
                <a:schemeClr val="tx1">
                  <a:lumMod val="65000"/>
                  <a:lumOff val="35000"/>
                </a:schemeClr>
              </a:buClr>
            </a:pPr>
            <a:r>
              <a:rPr lang="en-US" altLang="en-US" sz="2800" dirty="0"/>
              <a:t>Since a 4x4 grid can only represents 17 different intensity levels, the source image must be quantized.</a:t>
            </a:r>
          </a:p>
        </p:txBody>
      </p:sp>
      <p:sp>
        <p:nvSpPr>
          <p:cNvPr id="59396" name="Slide Number Placeholder 1">
            <a:extLst>
              <a:ext uri="{FF2B5EF4-FFF2-40B4-BE49-F238E27FC236}">
                <a16:creationId xmlns:a16="http://schemas.microsoft.com/office/drawing/2014/main" id="{FFD19487-B017-6324-58A8-77B092D60B9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F538D8-0CFA-44E4-B3C8-483780E02710}" type="slidenum">
              <a:rPr lang="en-US" altLang="en-US" sz="1400" smtClean="0"/>
              <a:pPr>
                <a:spcBef>
                  <a:spcPct val="0"/>
                </a:spcBef>
                <a:buFontTx/>
                <a:buNone/>
              </a:pPr>
              <a:t>54</a:t>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752306E8-4478-315E-883E-F18EE262E015}"/>
              </a:ext>
            </a:extLst>
          </p:cNvPr>
          <p:cNvSpPr>
            <a:spLocks noGrp="1" noChangeArrowheads="1"/>
          </p:cNvSpPr>
          <p:nvPr>
            <p:ph type="title"/>
          </p:nvPr>
        </p:nvSpPr>
        <p:spPr/>
        <p:txBody>
          <a:bodyPr/>
          <a:lstStyle/>
          <a:p>
            <a:r>
              <a:rPr lang="en-US" altLang="en-US" sz="4000" dirty="0"/>
              <a:t>Patterning</a:t>
            </a:r>
          </a:p>
        </p:txBody>
      </p:sp>
      <p:sp>
        <p:nvSpPr>
          <p:cNvPr id="2" name="Content Placeholder 1">
            <a:extLst>
              <a:ext uri="{FF2B5EF4-FFF2-40B4-BE49-F238E27FC236}">
                <a16:creationId xmlns:a16="http://schemas.microsoft.com/office/drawing/2014/main" id="{6D6B81AF-13D4-60D2-4F68-3890E0366809}"/>
              </a:ext>
            </a:extLst>
          </p:cNvPr>
          <p:cNvSpPr>
            <a:spLocks noGrp="1"/>
          </p:cNvSpPr>
          <p:nvPr>
            <p:ph idx="1"/>
          </p:nvPr>
        </p:nvSpPr>
        <p:spPr/>
        <p:txBody>
          <a:bodyPr/>
          <a:lstStyle/>
          <a:p>
            <a:endParaRPr lang="en-US"/>
          </a:p>
        </p:txBody>
      </p:sp>
      <p:sp>
        <p:nvSpPr>
          <p:cNvPr id="59396" name="Slide Number Placeholder 1">
            <a:extLst>
              <a:ext uri="{FF2B5EF4-FFF2-40B4-BE49-F238E27FC236}">
                <a16:creationId xmlns:a16="http://schemas.microsoft.com/office/drawing/2014/main" id="{FFD19487-B017-6324-58A8-77B092D60B9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F538D8-0CFA-44E4-B3C8-483780E02710}" type="slidenum">
              <a:rPr lang="en-US" altLang="en-US" sz="1400" smtClean="0"/>
              <a:pPr>
                <a:spcBef>
                  <a:spcPct val="0"/>
                </a:spcBef>
                <a:buFontTx/>
                <a:buNone/>
              </a:pPr>
              <a:t>55</a:t>
            </a:fld>
            <a:endParaRPr lang="en-US" altLang="en-US" sz="1400"/>
          </a:p>
        </p:txBody>
      </p:sp>
      <p:pic>
        <p:nvPicPr>
          <p:cNvPr id="3074" name="Picture 2">
            <a:extLst>
              <a:ext uri="{FF2B5EF4-FFF2-40B4-BE49-F238E27FC236}">
                <a16:creationId xmlns:a16="http://schemas.microsoft.com/office/drawing/2014/main" id="{8B59FE6F-D042-EDAF-7B95-095BF5107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391" y="927100"/>
            <a:ext cx="6263217"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DDC232-C767-8AE5-4343-E6CE91D5B064}"/>
              </a:ext>
            </a:extLst>
          </p:cNvPr>
          <p:cNvSpPr txBox="1"/>
          <p:nvPr/>
        </p:nvSpPr>
        <p:spPr>
          <a:xfrm>
            <a:off x="2229852" y="6210801"/>
            <a:ext cx="4684294" cy="369332"/>
          </a:xfrm>
          <a:prstGeom prst="rect">
            <a:avLst/>
          </a:prstGeom>
          <a:noFill/>
        </p:spPr>
        <p:txBody>
          <a:bodyPr wrap="square">
            <a:spAutoFit/>
          </a:bodyPr>
          <a:lstStyle/>
          <a:p>
            <a:pPr algn="ctr"/>
            <a:r>
              <a:rPr lang="en-US" dirty="0">
                <a:solidFill>
                  <a:srgbClr val="7030A0"/>
                </a:solidFill>
              </a:rPr>
              <a:t>Rylander's recursive patterning matrices</a:t>
            </a:r>
          </a:p>
        </p:txBody>
      </p:sp>
    </p:spTree>
    <p:extLst>
      <p:ext uri="{BB962C8B-B14F-4D97-AF65-F5344CB8AC3E}">
        <p14:creationId xmlns:p14="http://schemas.microsoft.com/office/powerpoint/2010/main" val="3821575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CC2CE4C-D1D3-B5B1-DE63-699AE2EDDED6}"/>
              </a:ext>
            </a:extLst>
          </p:cNvPr>
          <p:cNvSpPr>
            <a:spLocks noGrp="1" noChangeArrowheads="1"/>
          </p:cNvSpPr>
          <p:nvPr>
            <p:ph type="title"/>
          </p:nvPr>
        </p:nvSpPr>
        <p:spPr/>
        <p:txBody>
          <a:bodyPr/>
          <a:lstStyle/>
          <a:p>
            <a:r>
              <a:rPr lang="en-US" altLang="en-US" dirty="0"/>
              <a:t>Patterning</a:t>
            </a:r>
          </a:p>
        </p:txBody>
      </p:sp>
      <p:sp>
        <p:nvSpPr>
          <p:cNvPr id="2" name="Content Placeholder 1">
            <a:extLst>
              <a:ext uri="{FF2B5EF4-FFF2-40B4-BE49-F238E27FC236}">
                <a16:creationId xmlns:a16="http://schemas.microsoft.com/office/drawing/2014/main" id="{7D75441B-594C-DC09-A1B0-D5B12258B414}"/>
              </a:ext>
            </a:extLst>
          </p:cNvPr>
          <p:cNvSpPr>
            <a:spLocks noGrp="1"/>
          </p:cNvSpPr>
          <p:nvPr>
            <p:ph idx="1"/>
          </p:nvPr>
        </p:nvSpPr>
        <p:spPr/>
        <p:txBody>
          <a:bodyPr/>
          <a:lstStyle/>
          <a:p>
            <a:endParaRPr lang="en-US"/>
          </a:p>
        </p:txBody>
      </p:sp>
      <p:sp>
        <p:nvSpPr>
          <p:cNvPr id="60421" name="Slide Number Placeholder 1">
            <a:extLst>
              <a:ext uri="{FF2B5EF4-FFF2-40B4-BE49-F238E27FC236}">
                <a16:creationId xmlns:a16="http://schemas.microsoft.com/office/drawing/2014/main" id="{A279C307-5679-A1F3-ECDA-A7B8135071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C6C2ED-C080-4354-B2FC-BCA9F63A2C1B}" type="slidenum">
              <a:rPr lang="en-US" altLang="en-US" sz="1400" smtClean="0"/>
              <a:pPr>
                <a:spcBef>
                  <a:spcPct val="0"/>
                </a:spcBef>
                <a:buFontTx/>
                <a:buNone/>
              </a:pPr>
              <a:t>56</a:t>
            </a:fld>
            <a:endParaRPr lang="en-US" altLang="en-US" sz="1400"/>
          </a:p>
        </p:txBody>
      </p:sp>
      <p:pic>
        <p:nvPicPr>
          <p:cNvPr id="4098" name="Picture 2">
            <a:extLst>
              <a:ext uri="{FF2B5EF4-FFF2-40B4-BE49-F238E27FC236}">
                <a16:creationId xmlns:a16="http://schemas.microsoft.com/office/drawing/2014/main" id="{8AACBECE-84D2-0E85-8688-45FFEB0AD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656982"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EBD173-9FBE-E575-742E-F28F81EA0EBF}"/>
              </a:ext>
            </a:extLst>
          </p:cNvPr>
          <p:cNvSpPr txBox="1"/>
          <p:nvPr/>
        </p:nvSpPr>
        <p:spPr>
          <a:xfrm>
            <a:off x="5334000" y="5646777"/>
            <a:ext cx="2911641" cy="369332"/>
          </a:xfrm>
          <a:prstGeom prst="rect">
            <a:avLst/>
          </a:prstGeom>
          <a:noFill/>
        </p:spPr>
        <p:txBody>
          <a:bodyPr wrap="square">
            <a:spAutoFit/>
          </a:bodyPr>
          <a:lstStyle/>
          <a:p>
            <a:pPr algn="ctr"/>
            <a:r>
              <a:rPr lang="en-US" dirty="0">
                <a:solidFill>
                  <a:srgbClr val="7030A0"/>
                </a:solidFill>
              </a:rPr>
              <a:t>The Patterning operation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94C30DD-3890-59BE-4903-B85045119EFF}"/>
              </a:ext>
            </a:extLst>
          </p:cNvPr>
          <p:cNvSpPr>
            <a:spLocks noGrp="1" noChangeArrowheads="1"/>
          </p:cNvSpPr>
          <p:nvPr>
            <p:ph type="title"/>
          </p:nvPr>
        </p:nvSpPr>
        <p:spPr/>
        <p:txBody>
          <a:bodyPr/>
          <a:lstStyle/>
          <a:p>
            <a:r>
              <a:rPr lang="en-US" altLang="en-US" dirty="0"/>
              <a:t>Patterning</a:t>
            </a:r>
          </a:p>
        </p:txBody>
      </p:sp>
      <p:sp>
        <p:nvSpPr>
          <p:cNvPr id="63491" name="Rectangle 3">
            <a:extLst>
              <a:ext uri="{FF2B5EF4-FFF2-40B4-BE49-F238E27FC236}">
                <a16:creationId xmlns:a16="http://schemas.microsoft.com/office/drawing/2014/main" id="{C198B062-2625-2866-F484-E084872432D1}"/>
              </a:ext>
            </a:extLst>
          </p:cNvPr>
          <p:cNvSpPr>
            <a:spLocks noGrp="1" noChangeArrowheads="1"/>
          </p:cNvSpPr>
          <p:nvPr>
            <p:ph idx="1"/>
          </p:nvPr>
        </p:nvSpPr>
        <p:spPr>
          <a:xfrm>
            <a:off x="381000" y="1017058"/>
            <a:ext cx="5029200" cy="5022850"/>
          </a:xfrm>
        </p:spPr>
        <p:txBody>
          <a:bodyPr/>
          <a:lstStyle/>
          <a:p>
            <a:r>
              <a:rPr lang="en-US" altLang="en-US" sz="2600" dirty="0"/>
              <a:t>Halftone image has higher resolution than the original one.</a:t>
            </a:r>
          </a:p>
          <a:p>
            <a:r>
              <a:rPr lang="en-US" altLang="en-US" sz="2600" dirty="0"/>
              <a:t>If the output resolution is sufficiently high, patterning yields acceptable result.</a:t>
            </a:r>
          </a:p>
          <a:p>
            <a:r>
              <a:rPr lang="en-US" altLang="en-US" sz="2600" dirty="0"/>
              <a:t>At lower resolution, output appears blocky and lack detail.</a:t>
            </a:r>
          </a:p>
          <a:p>
            <a:r>
              <a:rPr lang="en-US" altLang="en-US" sz="2600" dirty="0"/>
              <a:t>There is tradeoff between detail resolution and number of quantization levels.</a:t>
            </a:r>
          </a:p>
        </p:txBody>
      </p:sp>
      <p:sp>
        <p:nvSpPr>
          <p:cNvPr id="63494" name="Slide Number Placeholder 1">
            <a:extLst>
              <a:ext uri="{FF2B5EF4-FFF2-40B4-BE49-F238E27FC236}">
                <a16:creationId xmlns:a16="http://schemas.microsoft.com/office/drawing/2014/main" id="{78F6A481-7789-E320-01F9-67D9A8FCF4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2BCBB81-D025-4539-AC87-30910EFEB1C4}" type="slidenum">
              <a:rPr lang="en-US" altLang="en-US" sz="1400" smtClean="0"/>
              <a:pPr>
                <a:spcBef>
                  <a:spcPct val="0"/>
                </a:spcBef>
                <a:buFontTx/>
                <a:buNone/>
              </a:pPr>
              <a:t>57</a:t>
            </a:fld>
            <a:endParaRPr lang="en-US" altLang="en-US" sz="1400"/>
          </a:p>
        </p:txBody>
      </p:sp>
      <p:pic>
        <p:nvPicPr>
          <p:cNvPr id="63492" name="Picture 4" descr="gull_peq">
            <a:extLst>
              <a:ext uri="{FF2B5EF4-FFF2-40B4-BE49-F238E27FC236}">
                <a16:creationId xmlns:a16="http://schemas.microsoft.com/office/drawing/2014/main" id="{F0E32AA0-7340-C058-31D4-8B5A88A55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787" y="4724400"/>
            <a:ext cx="12160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5" descr="gull_III">
            <a:extLst>
              <a:ext uri="{FF2B5EF4-FFF2-40B4-BE49-F238E27FC236}">
                <a16:creationId xmlns:a16="http://schemas.microsoft.com/office/drawing/2014/main" id="{AD4CEEE2-7251-D4E1-E9D4-6CEAA9CD8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33474"/>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row: Down 1">
            <a:extLst>
              <a:ext uri="{FF2B5EF4-FFF2-40B4-BE49-F238E27FC236}">
                <a16:creationId xmlns:a16="http://schemas.microsoft.com/office/drawing/2014/main" id="{4CDE9FAA-99C8-166E-71A7-F86D61047D5A}"/>
              </a:ext>
            </a:extLst>
          </p:cNvPr>
          <p:cNvSpPr/>
          <p:nvPr/>
        </p:nvSpPr>
        <p:spPr>
          <a:xfrm>
            <a:off x="6858000" y="4191000"/>
            <a:ext cx="457200" cy="381000"/>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2C13B48-4563-8A75-5277-28238B720850}"/>
              </a:ext>
            </a:extLst>
          </p:cNvPr>
          <p:cNvSpPr>
            <a:spLocks noGrp="1" noChangeArrowheads="1"/>
          </p:cNvSpPr>
          <p:nvPr>
            <p:ph type="title"/>
          </p:nvPr>
        </p:nvSpPr>
        <p:spPr/>
        <p:txBody>
          <a:bodyPr/>
          <a:lstStyle/>
          <a:p>
            <a:r>
              <a:rPr lang="en-US" altLang="en-US" dirty="0"/>
              <a:t>Dithering</a:t>
            </a:r>
          </a:p>
        </p:txBody>
      </p:sp>
      <p:sp>
        <p:nvSpPr>
          <p:cNvPr id="64515" name="Rectangle 3">
            <a:extLst>
              <a:ext uri="{FF2B5EF4-FFF2-40B4-BE49-F238E27FC236}">
                <a16:creationId xmlns:a16="http://schemas.microsoft.com/office/drawing/2014/main" id="{D13BF1AF-F509-D149-B391-C8E9B3EC64BD}"/>
              </a:ext>
            </a:extLst>
          </p:cNvPr>
          <p:cNvSpPr>
            <a:spLocks noGrp="1" noChangeArrowheads="1"/>
          </p:cNvSpPr>
          <p:nvPr>
            <p:ph idx="1"/>
          </p:nvPr>
        </p:nvSpPr>
        <p:spPr>
          <a:xfrm>
            <a:off x="381000" y="838200"/>
            <a:ext cx="8382000" cy="5327650"/>
          </a:xfrm>
        </p:spPr>
        <p:txBody>
          <a:bodyPr/>
          <a:lstStyle/>
          <a:p>
            <a:pPr>
              <a:buClr>
                <a:schemeClr val="tx1">
                  <a:lumMod val="65000"/>
                  <a:lumOff val="35000"/>
                </a:schemeClr>
              </a:buClr>
            </a:pPr>
            <a:r>
              <a:rPr lang="en-US" altLang="ja-JP" sz="2800" dirty="0">
                <a:ea typeface="ＭＳ Ｐゴシック" panose="020B0600070205080204" pitchFamily="34" charset="-128"/>
              </a:rPr>
              <a:t>Unlike patterning, dithering creates an output image with the same resolution as that of the source image.</a:t>
            </a:r>
          </a:p>
          <a:p>
            <a:pPr>
              <a:buClr>
                <a:schemeClr val="tx1">
                  <a:lumMod val="65000"/>
                  <a:lumOff val="35000"/>
                </a:schemeClr>
              </a:buClr>
            </a:pPr>
            <a:r>
              <a:rPr lang="en-US" altLang="ja-JP" sz="2800" dirty="0">
                <a:ea typeface="ＭＳ Ｐゴシック" panose="020B0600070205080204" pitchFamily="34" charset="-128"/>
              </a:rPr>
              <a:t>Dithering can be thought of as thresholding the source image with a dither matrix. The matrix is laid repeatedly over the source image. Wherever the pixel value of the image is greater than the value in the matrix, a dot on the output image is filled.</a:t>
            </a:r>
          </a:p>
          <a:p>
            <a:pPr>
              <a:buClr>
                <a:schemeClr val="tx1">
                  <a:lumMod val="65000"/>
                  <a:lumOff val="35000"/>
                </a:schemeClr>
              </a:buClr>
            </a:pPr>
            <a:r>
              <a:rPr lang="en-US" altLang="ja-JP" sz="2800" dirty="0">
                <a:ea typeface="ＭＳ Ｐゴシック" panose="020B0600070205080204" pitchFamily="34" charset="-128"/>
              </a:rPr>
              <a:t>A well-known problem of dithering is that it produces artifacts of patterns introduced by fixed thresholding matrices.</a:t>
            </a:r>
            <a:endParaRPr lang="en-US" altLang="en-US" sz="2800" dirty="0"/>
          </a:p>
        </p:txBody>
      </p:sp>
      <p:sp>
        <p:nvSpPr>
          <p:cNvPr id="64516" name="Slide Number Placeholder 1">
            <a:extLst>
              <a:ext uri="{FF2B5EF4-FFF2-40B4-BE49-F238E27FC236}">
                <a16:creationId xmlns:a16="http://schemas.microsoft.com/office/drawing/2014/main" id="{AAC6B2AE-1944-B0F6-E6B2-15812A0920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5E7B24C-80B3-41AC-BCE4-DDD434FD14A9}" type="slidenum">
              <a:rPr lang="en-US" altLang="en-US" sz="1400" smtClean="0"/>
              <a:pPr>
                <a:spcBef>
                  <a:spcPct val="0"/>
                </a:spcBef>
                <a:buFontTx/>
                <a:buNone/>
              </a:pPr>
              <a:t>58</a:t>
            </a:fld>
            <a:endParaRPr lang="en-US" altLang="en-US"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1CDA438-70AC-926E-FD7F-403DD7F56AF6}"/>
              </a:ext>
            </a:extLst>
          </p:cNvPr>
          <p:cNvSpPr>
            <a:spLocks noGrp="1" noChangeArrowheads="1"/>
          </p:cNvSpPr>
          <p:nvPr>
            <p:ph type="title"/>
          </p:nvPr>
        </p:nvSpPr>
        <p:spPr/>
        <p:txBody>
          <a:bodyPr/>
          <a:lstStyle/>
          <a:p>
            <a:r>
              <a:rPr lang="en-US" altLang="en-US" dirty="0"/>
              <a:t>Dithering</a:t>
            </a:r>
          </a:p>
        </p:txBody>
      </p:sp>
      <p:pic>
        <p:nvPicPr>
          <p:cNvPr id="65539" name="Picture 4" descr="Img00027">
            <a:extLst>
              <a:ext uri="{FF2B5EF4-FFF2-40B4-BE49-F238E27FC236}">
                <a16:creationId xmlns:a16="http://schemas.microsoft.com/office/drawing/2014/main" id="{7208CC0D-80E1-B345-5A6C-A750C60C13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019300" y="2768600"/>
            <a:ext cx="5105400" cy="177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1" name="Slide Number Placeholder 1">
            <a:extLst>
              <a:ext uri="{FF2B5EF4-FFF2-40B4-BE49-F238E27FC236}">
                <a16:creationId xmlns:a16="http://schemas.microsoft.com/office/drawing/2014/main" id="{D2CF7955-3168-758E-58A6-19AC7FB1DA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1CFF970-AD40-4406-A0DA-B7B3B9DE982B}" type="slidenum">
              <a:rPr lang="en-US" altLang="en-US" sz="1400" smtClean="0"/>
              <a:pPr>
                <a:spcBef>
                  <a:spcPct val="0"/>
                </a:spcBef>
                <a:buFontTx/>
                <a:buNone/>
              </a:pPr>
              <a:t>59</a:t>
            </a:fld>
            <a:endParaRPr lang="en-US" altLang="en-US" sz="1400"/>
          </a:p>
        </p:txBody>
      </p:sp>
      <p:sp>
        <p:nvSpPr>
          <p:cNvPr id="3" name="TextBox 2">
            <a:extLst>
              <a:ext uri="{FF2B5EF4-FFF2-40B4-BE49-F238E27FC236}">
                <a16:creationId xmlns:a16="http://schemas.microsoft.com/office/drawing/2014/main" id="{035E5448-8CA6-CB27-1EFB-CAB20EC37730}"/>
              </a:ext>
            </a:extLst>
          </p:cNvPr>
          <p:cNvSpPr txBox="1"/>
          <p:nvPr/>
        </p:nvSpPr>
        <p:spPr>
          <a:xfrm>
            <a:off x="2514600" y="5311850"/>
            <a:ext cx="4684294" cy="400110"/>
          </a:xfrm>
          <a:prstGeom prst="rect">
            <a:avLst/>
          </a:prstGeom>
          <a:noFill/>
        </p:spPr>
        <p:txBody>
          <a:bodyPr wrap="square">
            <a:spAutoFit/>
          </a:bodyPr>
          <a:lstStyle/>
          <a:p>
            <a:pPr algn="ctr"/>
            <a:r>
              <a:rPr lang="en-US" sz="2000" dirty="0">
                <a:solidFill>
                  <a:srgbClr val="7030A0"/>
                </a:solidFill>
              </a:rPr>
              <a:t>The dithering operation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A73D7B-F851-D592-2735-F1BFF94730C5}"/>
              </a:ext>
            </a:extLst>
          </p:cNvPr>
          <p:cNvSpPr>
            <a:spLocks noGrp="1" noChangeArrowheads="1"/>
          </p:cNvSpPr>
          <p:nvPr>
            <p:ph type="title"/>
          </p:nvPr>
        </p:nvSpPr>
        <p:spPr/>
        <p:txBody>
          <a:bodyPr/>
          <a:lstStyle/>
          <a:p>
            <a:pPr eaLnBrk="1" hangingPunct="1"/>
            <a:r>
              <a:rPr lang="en-US" altLang="en-US" dirty="0"/>
              <a:t>Introduction</a:t>
            </a:r>
          </a:p>
        </p:txBody>
      </p:sp>
      <p:pic>
        <p:nvPicPr>
          <p:cNvPr id="10244" name="Picture 2">
            <a:extLst>
              <a:ext uri="{FF2B5EF4-FFF2-40B4-BE49-F238E27FC236}">
                <a16:creationId xmlns:a16="http://schemas.microsoft.com/office/drawing/2014/main" id="{90FB8517-FBB9-EC01-7FF8-F73440E87F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148012" y="1136650"/>
            <a:ext cx="2847975" cy="1600200"/>
          </a:xfrm>
        </p:spPr>
      </p:pic>
      <p:sp>
        <p:nvSpPr>
          <p:cNvPr id="10243" name="Slide Number Placeholder 3">
            <a:extLst>
              <a:ext uri="{FF2B5EF4-FFF2-40B4-BE49-F238E27FC236}">
                <a16:creationId xmlns:a16="http://schemas.microsoft.com/office/drawing/2014/main" id="{599FBFE3-0FC3-38E4-39AB-B60BB3AD0C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8CC52D5-80A5-4DD8-A6BF-E5190FC98F2B}" type="slidenum">
              <a:rPr lang="en-US" altLang="en-US" sz="1400" smtClean="0"/>
              <a:pPr>
                <a:spcBef>
                  <a:spcPct val="0"/>
                </a:spcBef>
                <a:buFontTx/>
                <a:buNone/>
              </a:pPr>
              <a:t>6</a:t>
            </a:fld>
            <a:endParaRPr lang="en-US" altLang="en-US" sz="1400"/>
          </a:p>
        </p:txBody>
      </p:sp>
      <p:pic>
        <p:nvPicPr>
          <p:cNvPr id="10245" name="Picture 3">
            <a:extLst>
              <a:ext uri="{FF2B5EF4-FFF2-40B4-BE49-F238E27FC236}">
                <a16:creationId xmlns:a16="http://schemas.microsoft.com/office/drawing/2014/main" id="{4413B7B6-6FD5-8880-D9EA-67D96666E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066" y="3651251"/>
            <a:ext cx="4041534"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4">
            <a:extLst>
              <a:ext uri="{FF2B5EF4-FFF2-40B4-BE49-F238E27FC236}">
                <a16:creationId xmlns:a16="http://schemas.microsoft.com/office/drawing/2014/main" id="{E820FB93-D2AD-888B-A455-8D91134B97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51251"/>
            <a:ext cx="2133600"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75A446F-4C9F-0B83-CBF2-E25CE61EFBB8}"/>
              </a:ext>
            </a:extLst>
          </p:cNvPr>
          <p:cNvSpPr>
            <a:spLocks noGrp="1" noChangeArrowheads="1"/>
          </p:cNvSpPr>
          <p:nvPr>
            <p:ph type="title"/>
          </p:nvPr>
        </p:nvSpPr>
        <p:spPr/>
        <p:txBody>
          <a:bodyPr/>
          <a:lstStyle/>
          <a:p>
            <a:r>
              <a:rPr lang="en-US" altLang="en-US" dirty="0"/>
              <a:t>Error Diffusion</a:t>
            </a:r>
          </a:p>
        </p:txBody>
      </p:sp>
      <p:sp>
        <p:nvSpPr>
          <p:cNvPr id="66563" name="Rectangle 3">
            <a:extLst>
              <a:ext uri="{FF2B5EF4-FFF2-40B4-BE49-F238E27FC236}">
                <a16:creationId xmlns:a16="http://schemas.microsoft.com/office/drawing/2014/main" id="{E186D795-3400-D3A5-D3BF-AC9D787130D4}"/>
              </a:ext>
            </a:extLst>
          </p:cNvPr>
          <p:cNvSpPr>
            <a:spLocks noGrp="1" noChangeArrowheads="1"/>
          </p:cNvSpPr>
          <p:nvPr>
            <p:ph idx="1"/>
          </p:nvPr>
        </p:nvSpPr>
        <p:spPr>
          <a:xfrm>
            <a:off x="381000" y="990600"/>
            <a:ext cx="8382000" cy="5175250"/>
          </a:xfrm>
        </p:spPr>
        <p:txBody>
          <a:bodyPr/>
          <a:lstStyle/>
          <a:p>
            <a:pPr>
              <a:lnSpc>
                <a:spcPct val="90000"/>
              </a:lnSpc>
              <a:spcBef>
                <a:spcPts val="1200"/>
              </a:spcBef>
              <a:buClr>
                <a:schemeClr val="tx1">
                  <a:lumMod val="65000"/>
                  <a:lumOff val="35000"/>
                </a:schemeClr>
              </a:buClr>
              <a:buFont typeface="Wingdings" panose="05000000000000000000" pitchFamily="2" charset="2"/>
              <a:buChar char="ü"/>
            </a:pPr>
            <a:r>
              <a:rPr lang="en-US" altLang="en-US" sz="2800" dirty="0"/>
              <a:t>Sometimes it is called spatial dithering.</a:t>
            </a:r>
          </a:p>
          <a:p>
            <a:pPr>
              <a:lnSpc>
                <a:spcPct val="90000"/>
              </a:lnSpc>
              <a:spcBef>
                <a:spcPts val="1200"/>
              </a:spcBef>
              <a:buClr>
                <a:schemeClr val="tx1">
                  <a:lumMod val="65000"/>
                  <a:lumOff val="35000"/>
                </a:schemeClr>
              </a:buClr>
              <a:buFont typeface="Wingdings" panose="05000000000000000000" pitchFamily="2" charset="2"/>
              <a:buChar char="ü"/>
            </a:pPr>
            <a:r>
              <a:rPr lang="en-US" altLang="en-US" sz="2800" dirty="0"/>
              <a:t>Error diffusion sequentially traverses each pixel of the source image. Each pixel is compared to a threshold. If the pixel value is higher than the threshold, a 255 is outputted; otherwise, a 0 is outputted.</a:t>
            </a:r>
          </a:p>
          <a:p>
            <a:pPr>
              <a:lnSpc>
                <a:spcPct val="90000"/>
              </a:lnSpc>
              <a:spcBef>
                <a:spcPts val="1200"/>
              </a:spcBef>
              <a:buClr>
                <a:schemeClr val="tx1">
                  <a:lumMod val="65000"/>
                  <a:lumOff val="35000"/>
                </a:schemeClr>
              </a:buClr>
              <a:buFont typeface="Wingdings" panose="05000000000000000000" pitchFamily="2" charset="2"/>
              <a:buChar char="ü"/>
            </a:pPr>
            <a:r>
              <a:rPr lang="en-US" altLang="en-US" sz="2800" dirty="0"/>
              <a:t>The error - the difference between the input pixel value and the output value - is dispersed to nearby neighbors.</a:t>
            </a:r>
          </a:p>
          <a:p>
            <a:pPr>
              <a:lnSpc>
                <a:spcPct val="90000"/>
              </a:lnSpc>
              <a:spcBef>
                <a:spcPts val="1200"/>
              </a:spcBef>
              <a:buClr>
                <a:schemeClr val="tx1">
                  <a:lumMod val="65000"/>
                  <a:lumOff val="35000"/>
                </a:schemeClr>
              </a:buClr>
              <a:buFont typeface="Wingdings" panose="05000000000000000000" pitchFamily="2" charset="2"/>
              <a:buChar char="ü"/>
            </a:pPr>
            <a:r>
              <a:rPr lang="en-US" altLang="en-US" sz="2800" dirty="0"/>
              <a:t>Error diffusion is a neighborhood operation since it operates not only on the input pixel, but also its neighbors.</a:t>
            </a:r>
          </a:p>
        </p:txBody>
      </p:sp>
      <p:sp>
        <p:nvSpPr>
          <p:cNvPr id="66564" name="Slide Number Placeholder 1">
            <a:extLst>
              <a:ext uri="{FF2B5EF4-FFF2-40B4-BE49-F238E27FC236}">
                <a16:creationId xmlns:a16="http://schemas.microsoft.com/office/drawing/2014/main" id="{FC99799C-A931-8221-390D-2892C96684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6F94A97-0730-4C98-9A00-EB228AA7AEA3}" type="slidenum">
              <a:rPr lang="en-US" altLang="en-US" sz="1400" smtClean="0"/>
              <a:pPr>
                <a:spcBef>
                  <a:spcPct val="0"/>
                </a:spcBef>
                <a:buFontTx/>
                <a:buNone/>
              </a:pPr>
              <a:t>60</a:t>
            </a:fld>
            <a:endParaRPr lang="en-US" altLang="en-US"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75A446F-4C9F-0B83-CBF2-E25CE61EFBB8}"/>
              </a:ext>
            </a:extLst>
          </p:cNvPr>
          <p:cNvSpPr>
            <a:spLocks noGrp="1" noChangeArrowheads="1"/>
          </p:cNvSpPr>
          <p:nvPr>
            <p:ph type="title"/>
          </p:nvPr>
        </p:nvSpPr>
        <p:spPr/>
        <p:txBody>
          <a:bodyPr/>
          <a:lstStyle/>
          <a:p>
            <a:r>
              <a:rPr lang="en-US" altLang="en-US" dirty="0"/>
              <a:t>Error Diffusion</a:t>
            </a:r>
          </a:p>
        </p:txBody>
      </p:sp>
      <p:sp>
        <p:nvSpPr>
          <p:cNvPr id="66563" name="Rectangle 3">
            <a:extLst>
              <a:ext uri="{FF2B5EF4-FFF2-40B4-BE49-F238E27FC236}">
                <a16:creationId xmlns:a16="http://schemas.microsoft.com/office/drawing/2014/main" id="{E186D795-3400-D3A5-D3BF-AC9D787130D4}"/>
              </a:ext>
            </a:extLst>
          </p:cNvPr>
          <p:cNvSpPr>
            <a:spLocks noGrp="1" noChangeArrowheads="1"/>
          </p:cNvSpPr>
          <p:nvPr>
            <p:ph idx="1"/>
          </p:nvPr>
        </p:nvSpPr>
        <p:spPr/>
        <p:txBody>
          <a:bodyPr/>
          <a:lstStyle/>
          <a:p>
            <a:pPr>
              <a:lnSpc>
                <a:spcPct val="90000"/>
              </a:lnSpc>
              <a:buClr>
                <a:schemeClr val="tx1">
                  <a:lumMod val="65000"/>
                  <a:lumOff val="35000"/>
                </a:schemeClr>
              </a:buClr>
              <a:buFont typeface="Wingdings" panose="05000000000000000000" pitchFamily="2" charset="2"/>
              <a:buChar char="ü"/>
            </a:pPr>
            <a:r>
              <a:rPr lang="en-US" altLang="en-US" sz="2800" dirty="0"/>
              <a:t>Generally, neighborhood operations produce higher quality results than point operations. </a:t>
            </a:r>
          </a:p>
          <a:p>
            <a:pPr>
              <a:lnSpc>
                <a:spcPct val="90000"/>
              </a:lnSpc>
              <a:spcBef>
                <a:spcPts val="1200"/>
              </a:spcBef>
              <a:buClr>
                <a:schemeClr val="tx1">
                  <a:lumMod val="65000"/>
                  <a:lumOff val="35000"/>
                </a:schemeClr>
              </a:buClr>
              <a:buFont typeface="Wingdings" panose="05000000000000000000" pitchFamily="2" charset="2"/>
              <a:buChar char="ü"/>
            </a:pPr>
            <a:r>
              <a:rPr lang="en-US" altLang="en-US" sz="2800" dirty="0"/>
              <a:t>Error diffusion, when compared to dithering, does not generate those artifacts introduced by fix thresholding matrices. However, since error diffusion requires neighborhood operations, it is very computationally intensive.</a:t>
            </a:r>
          </a:p>
        </p:txBody>
      </p:sp>
      <p:sp>
        <p:nvSpPr>
          <p:cNvPr id="66564" name="Slide Number Placeholder 1">
            <a:extLst>
              <a:ext uri="{FF2B5EF4-FFF2-40B4-BE49-F238E27FC236}">
                <a16:creationId xmlns:a16="http://schemas.microsoft.com/office/drawing/2014/main" id="{FC99799C-A931-8221-390D-2892C96684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6F94A97-0730-4C98-9A00-EB228AA7AEA3}" type="slidenum">
              <a:rPr lang="en-US" altLang="en-US" sz="1400" smtClean="0"/>
              <a:pPr>
                <a:spcBef>
                  <a:spcPct val="0"/>
                </a:spcBef>
                <a:buFontTx/>
                <a:buNone/>
              </a:pPr>
              <a:t>61</a:t>
            </a:fld>
            <a:endParaRPr lang="en-US" altLang="en-US" sz="1400"/>
          </a:p>
        </p:txBody>
      </p:sp>
    </p:spTree>
    <p:extLst>
      <p:ext uri="{BB962C8B-B14F-4D97-AF65-F5344CB8AC3E}">
        <p14:creationId xmlns:p14="http://schemas.microsoft.com/office/powerpoint/2010/main" val="1773954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CF3E0FB-C04C-2577-05CD-4F88DF6A4FC6}"/>
              </a:ext>
            </a:extLst>
          </p:cNvPr>
          <p:cNvSpPr>
            <a:spLocks noGrp="1" noChangeArrowheads="1"/>
          </p:cNvSpPr>
          <p:nvPr>
            <p:ph type="title"/>
          </p:nvPr>
        </p:nvSpPr>
        <p:spPr/>
        <p:txBody>
          <a:bodyPr/>
          <a:lstStyle/>
          <a:p>
            <a:r>
              <a:rPr lang="en-US" altLang="en-US" dirty="0"/>
              <a:t>Error Diffusion</a:t>
            </a:r>
          </a:p>
        </p:txBody>
      </p:sp>
      <p:sp>
        <p:nvSpPr>
          <p:cNvPr id="2" name="Content Placeholder 1">
            <a:extLst>
              <a:ext uri="{FF2B5EF4-FFF2-40B4-BE49-F238E27FC236}">
                <a16:creationId xmlns:a16="http://schemas.microsoft.com/office/drawing/2014/main" id="{4475EE25-6864-9AC8-D58D-BE30CAFEB1BF}"/>
              </a:ext>
            </a:extLst>
          </p:cNvPr>
          <p:cNvSpPr>
            <a:spLocks noGrp="1"/>
          </p:cNvSpPr>
          <p:nvPr>
            <p:ph idx="1"/>
          </p:nvPr>
        </p:nvSpPr>
        <p:spPr/>
        <p:txBody>
          <a:bodyPr/>
          <a:lstStyle/>
          <a:p>
            <a:endParaRPr lang="en-US"/>
          </a:p>
        </p:txBody>
      </p:sp>
      <p:sp>
        <p:nvSpPr>
          <p:cNvPr id="67588" name="Slide Number Placeholder 1">
            <a:extLst>
              <a:ext uri="{FF2B5EF4-FFF2-40B4-BE49-F238E27FC236}">
                <a16:creationId xmlns:a16="http://schemas.microsoft.com/office/drawing/2014/main" id="{7395D53C-073E-7C16-6648-BF6C167BE02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E42AD18-FF46-4197-8A39-0B31FF81E4BB}" type="slidenum">
              <a:rPr lang="en-US" altLang="en-US" sz="1400" smtClean="0"/>
              <a:pPr>
                <a:spcBef>
                  <a:spcPct val="0"/>
                </a:spcBef>
                <a:buFontTx/>
                <a:buNone/>
              </a:pPr>
              <a:t>62</a:t>
            </a:fld>
            <a:endParaRPr lang="en-US" altLang="en-US" sz="1400"/>
          </a:p>
        </p:txBody>
      </p:sp>
      <p:pic>
        <p:nvPicPr>
          <p:cNvPr id="67587" name="Picture 5">
            <a:extLst>
              <a:ext uri="{FF2B5EF4-FFF2-40B4-BE49-F238E27FC236}">
                <a16:creationId xmlns:a16="http://schemas.microsoft.com/office/drawing/2014/main" id="{1AE3F2B6-E067-17F8-C424-C88AFC7D8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23"/>
          <a:stretch/>
        </p:blipFill>
        <p:spPr bwMode="auto">
          <a:xfrm>
            <a:off x="87313" y="1066800"/>
            <a:ext cx="8904287"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Box 1">
            <a:extLst>
              <a:ext uri="{FF2B5EF4-FFF2-40B4-BE49-F238E27FC236}">
                <a16:creationId xmlns:a16="http://schemas.microsoft.com/office/drawing/2014/main" id="{2FECD708-001A-A9A1-C809-F60A451D0846}"/>
              </a:ext>
            </a:extLst>
          </p:cNvPr>
          <p:cNvSpPr txBox="1">
            <a:spLocks noChangeArrowheads="1"/>
          </p:cNvSpPr>
          <p:nvPr/>
        </p:nvSpPr>
        <p:spPr bwMode="auto">
          <a:xfrm>
            <a:off x="444500" y="5103813"/>
            <a:ext cx="82026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0 ≤ I(x,y) ≤ 1     → Threshold = 0.5;  Black = 0; White = 1</a:t>
            </a:r>
          </a:p>
          <a:p>
            <a:pPr>
              <a:spcBef>
                <a:spcPct val="0"/>
              </a:spcBef>
              <a:buFontTx/>
              <a:buNone/>
            </a:pPr>
            <a:endParaRPr lang="en-US" altLang="en-US" sz="1100"/>
          </a:p>
          <a:p>
            <a:pPr>
              <a:spcBef>
                <a:spcPct val="0"/>
              </a:spcBef>
              <a:buFontTx/>
              <a:buNone/>
            </a:pPr>
            <a:r>
              <a:rPr lang="en-US" altLang="en-US" sz="2400"/>
              <a:t>0 ≤ I(x,y) ≤ 255 → Threshold = 127; Black = 0; White = 255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3C12EDB-BB76-4C53-E4E4-1D8253735597}"/>
              </a:ext>
            </a:extLst>
          </p:cNvPr>
          <p:cNvSpPr>
            <a:spLocks noGrp="1" noChangeArrowheads="1"/>
          </p:cNvSpPr>
          <p:nvPr>
            <p:ph type="title"/>
          </p:nvPr>
        </p:nvSpPr>
        <p:spPr/>
        <p:txBody>
          <a:bodyPr/>
          <a:lstStyle/>
          <a:p>
            <a:r>
              <a:rPr lang="en-US" altLang="en-US" dirty="0"/>
              <a:t>1D Error Diffusion</a:t>
            </a:r>
          </a:p>
        </p:txBody>
      </p:sp>
      <p:sp>
        <p:nvSpPr>
          <p:cNvPr id="68611" name="Rectangle 3">
            <a:extLst>
              <a:ext uri="{FF2B5EF4-FFF2-40B4-BE49-F238E27FC236}">
                <a16:creationId xmlns:a16="http://schemas.microsoft.com/office/drawing/2014/main" id="{C3DC8CCD-B65C-6F85-163F-2839FF234534}"/>
              </a:ext>
            </a:extLst>
          </p:cNvPr>
          <p:cNvSpPr>
            <a:spLocks noGrp="1" noChangeArrowheads="1"/>
          </p:cNvSpPr>
          <p:nvPr>
            <p:ph idx="1"/>
          </p:nvPr>
        </p:nvSpPr>
        <p:spPr/>
        <p:txBody>
          <a:bodyPr/>
          <a:lstStyle/>
          <a:p>
            <a:pPr>
              <a:spcBef>
                <a:spcPts val="1200"/>
              </a:spcBef>
              <a:buClr>
                <a:schemeClr val="tx1">
                  <a:lumMod val="65000"/>
                  <a:lumOff val="35000"/>
                </a:schemeClr>
              </a:buClr>
            </a:pPr>
            <a:r>
              <a:rPr lang="en-US" altLang="en-US" sz="2800" dirty="0"/>
              <a:t>The image is read from left to right, top to bottom.</a:t>
            </a:r>
          </a:p>
          <a:p>
            <a:pPr>
              <a:spcBef>
                <a:spcPts val="1200"/>
              </a:spcBef>
              <a:buClr>
                <a:schemeClr val="tx1">
                  <a:lumMod val="65000"/>
                  <a:lumOff val="35000"/>
                </a:schemeClr>
              </a:buClr>
            </a:pPr>
            <a:r>
              <a:rPr lang="en-US" altLang="en-US" sz="2800" dirty="0"/>
              <a:t>Decide for each image point whether to print or not</a:t>
            </a:r>
          </a:p>
          <a:p>
            <a:pPr>
              <a:spcBef>
                <a:spcPts val="1200"/>
              </a:spcBef>
              <a:buClr>
                <a:schemeClr val="tx1">
                  <a:lumMod val="65000"/>
                  <a:lumOff val="35000"/>
                </a:schemeClr>
              </a:buClr>
            </a:pPr>
            <a:r>
              <a:rPr lang="en-US" altLang="en-US" sz="2800" dirty="0"/>
              <a:t>Take error between the desired output at that position and the printed level.</a:t>
            </a:r>
          </a:p>
          <a:p>
            <a:pPr>
              <a:spcBef>
                <a:spcPts val="1200"/>
              </a:spcBef>
              <a:buClr>
                <a:schemeClr val="tx1">
                  <a:lumMod val="65000"/>
                  <a:lumOff val="35000"/>
                </a:schemeClr>
              </a:buClr>
            </a:pPr>
            <a:r>
              <a:rPr lang="en-US" altLang="en-US" sz="2800" dirty="0"/>
              <a:t>Distribute that error forward to pixels yet-to-be printed.</a:t>
            </a:r>
          </a:p>
        </p:txBody>
      </p:sp>
      <p:sp>
        <p:nvSpPr>
          <p:cNvPr id="68612" name="Slide Number Placeholder 1">
            <a:extLst>
              <a:ext uri="{FF2B5EF4-FFF2-40B4-BE49-F238E27FC236}">
                <a16:creationId xmlns:a16="http://schemas.microsoft.com/office/drawing/2014/main" id="{A95527AC-0F9E-8A6E-3918-57E3EF2D11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9CA1BA6-1AB3-4ACE-AA2A-FBB70F881EE1}" type="slidenum">
              <a:rPr lang="en-US" altLang="en-US" sz="1400" smtClean="0"/>
              <a:pPr>
                <a:spcBef>
                  <a:spcPct val="0"/>
                </a:spcBef>
                <a:buFontTx/>
                <a:buNone/>
              </a:pPr>
              <a:t>63</a:t>
            </a:fld>
            <a:endParaRPr lang="en-US" altLang="en-US"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E8D96FC-3A0A-8BA7-6F6D-43AE3F1E1217}"/>
              </a:ext>
            </a:extLst>
          </p:cNvPr>
          <p:cNvSpPr>
            <a:spLocks noGrp="1" noChangeArrowheads="1"/>
          </p:cNvSpPr>
          <p:nvPr>
            <p:ph type="title"/>
          </p:nvPr>
        </p:nvSpPr>
        <p:spPr/>
        <p:txBody>
          <a:bodyPr/>
          <a:lstStyle/>
          <a:p>
            <a:r>
              <a:rPr lang="en-US" altLang="en-US" dirty="0"/>
              <a:t>Error Diffusion: Example</a:t>
            </a:r>
          </a:p>
        </p:txBody>
      </p:sp>
      <p:sp>
        <p:nvSpPr>
          <p:cNvPr id="2" name="Content Placeholder 1">
            <a:extLst>
              <a:ext uri="{FF2B5EF4-FFF2-40B4-BE49-F238E27FC236}">
                <a16:creationId xmlns:a16="http://schemas.microsoft.com/office/drawing/2014/main" id="{F0F7E859-0943-431A-4E4F-210C4F5C76E1}"/>
              </a:ext>
            </a:extLst>
          </p:cNvPr>
          <p:cNvSpPr>
            <a:spLocks noGrp="1"/>
          </p:cNvSpPr>
          <p:nvPr>
            <p:ph idx="1"/>
          </p:nvPr>
        </p:nvSpPr>
        <p:spPr/>
        <p:txBody>
          <a:bodyPr/>
          <a:lstStyle/>
          <a:p>
            <a:endParaRPr lang="en-US"/>
          </a:p>
        </p:txBody>
      </p:sp>
      <p:sp>
        <p:nvSpPr>
          <p:cNvPr id="69636" name="Slide Number Placeholder 1">
            <a:extLst>
              <a:ext uri="{FF2B5EF4-FFF2-40B4-BE49-F238E27FC236}">
                <a16:creationId xmlns:a16="http://schemas.microsoft.com/office/drawing/2014/main" id="{169E67D2-BDA5-CF92-AE74-FF92D377FB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211BD98-0E78-451A-9B39-14F9D78CB892}" type="slidenum">
              <a:rPr lang="en-US" altLang="en-US" sz="1400" smtClean="0"/>
              <a:pPr>
                <a:spcBef>
                  <a:spcPct val="0"/>
                </a:spcBef>
                <a:buFontTx/>
                <a:buNone/>
              </a:pPr>
              <a:t>64</a:t>
            </a:fld>
            <a:endParaRPr lang="en-US" altLang="en-US" sz="1400"/>
          </a:p>
        </p:txBody>
      </p:sp>
      <p:pic>
        <p:nvPicPr>
          <p:cNvPr id="4" name="Picture 3">
            <a:extLst>
              <a:ext uri="{FF2B5EF4-FFF2-40B4-BE49-F238E27FC236}">
                <a16:creationId xmlns:a16="http://schemas.microsoft.com/office/drawing/2014/main" id="{7D267A4E-4BEB-5FDC-4B02-056900DCF4DE}"/>
              </a:ext>
            </a:extLst>
          </p:cNvPr>
          <p:cNvPicPr>
            <a:picLocks noChangeAspect="1"/>
          </p:cNvPicPr>
          <p:nvPr/>
        </p:nvPicPr>
        <p:blipFill>
          <a:blip r:embed="rId2"/>
          <a:stretch>
            <a:fillRect/>
          </a:stretch>
        </p:blipFill>
        <p:spPr>
          <a:xfrm>
            <a:off x="2200274" y="990600"/>
            <a:ext cx="5038725" cy="5180376"/>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F82F22D-72EB-79E4-B603-D7306F2CBF8B}"/>
              </a:ext>
            </a:extLst>
          </p:cNvPr>
          <p:cNvSpPr>
            <a:spLocks noGrp="1" noChangeArrowheads="1"/>
          </p:cNvSpPr>
          <p:nvPr>
            <p:ph type="title"/>
          </p:nvPr>
        </p:nvSpPr>
        <p:spPr/>
        <p:txBody>
          <a:bodyPr/>
          <a:lstStyle/>
          <a:p>
            <a:r>
              <a:rPr lang="en-US" altLang="en-US" dirty="0"/>
              <a:t>Error Diffusion: Example</a:t>
            </a:r>
          </a:p>
        </p:txBody>
      </p:sp>
      <p:sp>
        <p:nvSpPr>
          <p:cNvPr id="70659" name="Rectangle 3">
            <a:extLst>
              <a:ext uri="{FF2B5EF4-FFF2-40B4-BE49-F238E27FC236}">
                <a16:creationId xmlns:a16="http://schemas.microsoft.com/office/drawing/2014/main" id="{72BDA4D8-113D-2874-6A2D-B042D0D0C321}"/>
              </a:ext>
            </a:extLst>
          </p:cNvPr>
          <p:cNvSpPr>
            <a:spLocks noGrp="1" noChangeArrowheads="1"/>
          </p:cNvSpPr>
          <p:nvPr>
            <p:ph idx="1"/>
          </p:nvPr>
        </p:nvSpPr>
        <p:spPr/>
        <p:txBody>
          <a:bodyPr/>
          <a:lstStyle/>
          <a:p>
            <a:pPr algn="justLow">
              <a:buClr>
                <a:schemeClr val="tx1">
                  <a:lumMod val="65000"/>
                  <a:lumOff val="35000"/>
                </a:schemeClr>
              </a:buClr>
            </a:pPr>
            <a:r>
              <a:rPr lang="en-US" altLang="en-US" sz="2800" dirty="0"/>
              <a:t>Carry out the error diffusion procedure for the image I below using a threshold of 127</a:t>
            </a:r>
          </a:p>
          <a:p>
            <a:pPr algn="justLow">
              <a:buClr>
                <a:schemeClr val="tx1">
                  <a:lumMod val="65000"/>
                  <a:lumOff val="35000"/>
                </a:schemeClr>
              </a:buClr>
            </a:pPr>
            <a:r>
              <a:rPr lang="en-US" altLang="en-US" sz="2800" dirty="0"/>
              <a:t>Assume that I has 256 grey levels in the range [0, 255]. </a:t>
            </a:r>
          </a:p>
        </p:txBody>
      </p:sp>
      <p:sp>
        <p:nvSpPr>
          <p:cNvPr id="70661" name="Slide Number Placeholder 1">
            <a:extLst>
              <a:ext uri="{FF2B5EF4-FFF2-40B4-BE49-F238E27FC236}">
                <a16:creationId xmlns:a16="http://schemas.microsoft.com/office/drawing/2014/main" id="{7CE4E48D-9F1B-C811-DB26-53088AA4C6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D1F76D2-1736-4FEA-8387-0B3A6DDC16C9}" type="slidenum">
              <a:rPr lang="en-US" altLang="en-US" sz="1400" smtClean="0"/>
              <a:pPr>
                <a:spcBef>
                  <a:spcPct val="0"/>
                </a:spcBef>
                <a:buFontTx/>
                <a:buNone/>
              </a:pPr>
              <a:t>65</a:t>
            </a:fld>
            <a:endParaRPr lang="en-US" altLang="en-US" sz="1400"/>
          </a:p>
        </p:txBody>
      </p:sp>
      <p:pic>
        <p:nvPicPr>
          <p:cNvPr id="70660" name="Picture 5" descr="wps_clip_image1">
            <a:extLst>
              <a:ext uri="{FF2B5EF4-FFF2-40B4-BE49-F238E27FC236}">
                <a16:creationId xmlns:a16="http://schemas.microsoft.com/office/drawing/2014/main" id="{8DBF6DE6-2AAB-8E73-9AD7-04F709483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4425"/>
            <a:ext cx="42672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4C25EA6-9F9C-0763-4354-0E11812269C2}"/>
              </a:ext>
            </a:extLst>
          </p:cNvPr>
          <p:cNvSpPr>
            <a:spLocks noGrp="1" noChangeArrowheads="1"/>
          </p:cNvSpPr>
          <p:nvPr>
            <p:ph type="title"/>
          </p:nvPr>
        </p:nvSpPr>
        <p:spPr/>
        <p:txBody>
          <a:bodyPr/>
          <a:lstStyle/>
          <a:p>
            <a:r>
              <a:rPr lang="en-US" altLang="en-US" dirty="0"/>
              <a:t>2D Error Diffusion</a:t>
            </a:r>
          </a:p>
        </p:txBody>
      </p:sp>
      <p:sp>
        <p:nvSpPr>
          <p:cNvPr id="71683" name="Rectangle 3">
            <a:extLst>
              <a:ext uri="{FF2B5EF4-FFF2-40B4-BE49-F238E27FC236}">
                <a16:creationId xmlns:a16="http://schemas.microsoft.com/office/drawing/2014/main" id="{3D8CF639-E3A8-50E6-875D-1AE66BC26910}"/>
              </a:ext>
            </a:extLst>
          </p:cNvPr>
          <p:cNvSpPr>
            <a:spLocks noGrp="1" noChangeArrowheads="1"/>
          </p:cNvSpPr>
          <p:nvPr>
            <p:ph idx="1"/>
          </p:nvPr>
        </p:nvSpPr>
        <p:spPr/>
        <p:txBody>
          <a:bodyPr/>
          <a:lstStyle/>
          <a:p>
            <a:pPr>
              <a:spcBef>
                <a:spcPts val="1200"/>
              </a:spcBef>
              <a:buClr>
                <a:schemeClr val="tx1">
                  <a:lumMod val="65000"/>
                  <a:lumOff val="35000"/>
                </a:schemeClr>
              </a:buClr>
            </a:pPr>
            <a:r>
              <a:rPr lang="en-US" altLang="en-US" sz="2800" dirty="0"/>
              <a:t>Disperses halftone quantization error to nearby four or more pixels</a:t>
            </a:r>
          </a:p>
          <a:p>
            <a:pPr>
              <a:spcBef>
                <a:spcPts val="1200"/>
              </a:spcBef>
              <a:buClr>
                <a:schemeClr val="tx1">
                  <a:lumMod val="65000"/>
                  <a:lumOff val="35000"/>
                </a:schemeClr>
              </a:buClr>
            </a:pPr>
            <a:r>
              <a:rPr lang="en-US" altLang="en-US" sz="2800" dirty="0"/>
              <a:t>Error weights must sum to 1</a:t>
            </a:r>
          </a:p>
          <a:p>
            <a:pPr>
              <a:spcBef>
                <a:spcPts val="1200"/>
              </a:spcBef>
              <a:buClr>
                <a:schemeClr val="tx1">
                  <a:lumMod val="65000"/>
                  <a:lumOff val="35000"/>
                </a:schemeClr>
              </a:buClr>
            </a:pPr>
            <a:r>
              <a:rPr lang="en-US" altLang="en-US" sz="2800" dirty="0"/>
              <a:t>Several error filters:</a:t>
            </a:r>
          </a:p>
          <a:p>
            <a:pPr>
              <a:spcBef>
                <a:spcPts val="1200"/>
              </a:spcBef>
              <a:buClr>
                <a:schemeClr val="tx1">
                  <a:lumMod val="65000"/>
                  <a:lumOff val="35000"/>
                </a:schemeClr>
              </a:buClr>
              <a:buFont typeface="Wingdings" panose="05000000000000000000" pitchFamily="2" charset="2"/>
              <a:buChar char="v"/>
            </a:pPr>
            <a:endParaRPr lang="en-US" altLang="en-US" sz="2800" dirty="0"/>
          </a:p>
        </p:txBody>
      </p:sp>
      <p:sp>
        <p:nvSpPr>
          <p:cNvPr id="71685" name="Slide Number Placeholder 1">
            <a:extLst>
              <a:ext uri="{FF2B5EF4-FFF2-40B4-BE49-F238E27FC236}">
                <a16:creationId xmlns:a16="http://schemas.microsoft.com/office/drawing/2014/main" id="{94F20E2D-262D-3C83-2635-3131995D99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2A10BCD-BE01-4DC7-8DCA-297A095A6FC4}" type="slidenum">
              <a:rPr lang="en-US" altLang="en-US" sz="1400" smtClean="0"/>
              <a:pPr>
                <a:spcBef>
                  <a:spcPct val="0"/>
                </a:spcBef>
                <a:buFontTx/>
                <a:buNone/>
              </a:pPr>
              <a:t>66</a:t>
            </a:fld>
            <a:endParaRPr lang="en-US" altLang="en-US" sz="1400"/>
          </a:p>
        </p:txBody>
      </p:sp>
      <p:pic>
        <p:nvPicPr>
          <p:cNvPr id="71684" name="Picture 4">
            <a:extLst>
              <a:ext uri="{FF2B5EF4-FFF2-40B4-BE49-F238E27FC236}">
                <a16:creationId xmlns:a16="http://schemas.microsoft.com/office/drawing/2014/main" id="{29CA8153-07F3-1A8A-99F9-5195E70587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31"/>
          <a:stretch/>
        </p:blipFill>
        <p:spPr bwMode="auto">
          <a:xfrm>
            <a:off x="91072" y="3630696"/>
            <a:ext cx="89566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011ED45-48DB-46AE-F748-A44E99809429}"/>
              </a:ext>
            </a:extLst>
          </p:cNvPr>
          <p:cNvSpPr>
            <a:spLocks noGrp="1" noChangeArrowheads="1"/>
          </p:cNvSpPr>
          <p:nvPr>
            <p:ph type="title"/>
          </p:nvPr>
        </p:nvSpPr>
        <p:spPr/>
        <p:txBody>
          <a:bodyPr/>
          <a:lstStyle/>
          <a:p>
            <a:pPr eaLnBrk="1" hangingPunct="1"/>
            <a:r>
              <a:rPr lang="en-US" altLang="en-US" dirty="0"/>
              <a:t>Bitmap Image</a:t>
            </a:r>
          </a:p>
        </p:txBody>
      </p:sp>
      <p:sp>
        <p:nvSpPr>
          <p:cNvPr id="3" name="Content Placeholder 2">
            <a:extLst>
              <a:ext uri="{FF2B5EF4-FFF2-40B4-BE49-F238E27FC236}">
                <a16:creationId xmlns:a16="http://schemas.microsoft.com/office/drawing/2014/main" id="{8A9462F5-5810-B7BA-6AD7-103B213AB1A0}"/>
              </a:ext>
            </a:extLst>
          </p:cNvPr>
          <p:cNvSpPr>
            <a:spLocks noGrp="1"/>
          </p:cNvSpPr>
          <p:nvPr>
            <p:ph idx="1"/>
          </p:nvPr>
        </p:nvSpPr>
        <p:spPr>
          <a:xfrm>
            <a:off x="381000" y="733425"/>
            <a:ext cx="8686800" cy="5432425"/>
          </a:xfrm>
        </p:spPr>
        <p:txBody>
          <a:bodyPr/>
          <a:lstStyle/>
          <a:p>
            <a:pPr>
              <a:defRPr/>
            </a:pPr>
            <a:r>
              <a:rPr lang="en-US" sz="2400" dirty="0"/>
              <a:t>A bitmap is made up of pixels </a:t>
            </a:r>
            <a:r>
              <a:rPr lang="vi-VN" sz="2400" dirty="0"/>
              <a:t> </a:t>
            </a:r>
          </a:p>
          <a:p>
            <a:pPr>
              <a:defRPr/>
            </a:pPr>
            <a:r>
              <a:rPr lang="en-US" sz="2400" dirty="0"/>
              <a:t>When enlarged, individual pixels appear as squares. Zooming in further, they can be analyzed, with their colors constructed by adding the values for red, green and blue.</a:t>
            </a:r>
          </a:p>
          <a:p>
            <a:pPr>
              <a:defRPr/>
            </a:pPr>
            <a:r>
              <a:rPr lang="en-US" sz="2400" dirty="0"/>
              <a:t>The higher the resolution, the better the image quality</a:t>
            </a:r>
          </a:p>
        </p:txBody>
      </p:sp>
      <p:sp>
        <p:nvSpPr>
          <p:cNvPr id="12293" name="Slide Number Placeholder 1">
            <a:extLst>
              <a:ext uri="{FF2B5EF4-FFF2-40B4-BE49-F238E27FC236}">
                <a16:creationId xmlns:a16="http://schemas.microsoft.com/office/drawing/2014/main" id="{AD33FF1F-692E-2FE3-EB6F-AF040D59AC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1DF6C35-CD0D-4D31-AB7F-19B3525E0F44}" type="slidenum">
              <a:rPr lang="en-US" altLang="en-US" sz="1400" smtClean="0"/>
              <a:pPr>
                <a:spcBef>
                  <a:spcPct val="0"/>
                </a:spcBef>
                <a:buFontTx/>
                <a:buNone/>
              </a:pPr>
              <a:t>7</a:t>
            </a:fld>
            <a:endParaRPr lang="en-US" altLang="en-US" sz="1400"/>
          </a:p>
        </p:txBody>
      </p:sp>
      <p:pic>
        <p:nvPicPr>
          <p:cNvPr id="12292" name="Picture 2">
            <a:extLst>
              <a:ext uri="{FF2B5EF4-FFF2-40B4-BE49-F238E27FC236}">
                <a16:creationId xmlns:a16="http://schemas.microsoft.com/office/drawing/2014/main" id="{B4E9706D-90BB-F654-B395-69C61DEC37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140"/>
          <a:stretch/>
        </p:blipFill>
        <p:spPr bwMode="auto">
          <a:xfrm rot="16200000">
            <a:off x="1285917" y="2769811"/>
            <a:ext cx="2209800" cy="307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1">
            <a:extLst>
              <a:ext uri="{FF2B5EF4-FFF2-40B4-BE49-F238E27FC236}">
                <a16:creationId xmlns:a16="http://schemas.microsoft.com/office/drawing/2014/main" id="{6B64820F-D51F-6006-ED20-3AC2F0B368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4940" y="2895600"/>
            <a:ext cx="28575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45663533-0329-218D-28AF-2AECC809EA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422"/>
          <a:stretch/>
        </p:blipFill>
        <p:spPr bwMode="auto">
          <a:xfrm>
            <a:off x="1285917" y="5550568"/>
            <a:ext cx="2209800" cy="4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5BF1142-81CF-4DB5-37C2-660BA27C1E15}"/>
              </a:ext>
            </a:extLst>
          </p:cNvPr>
          <p:cNvSpPr>
            <a:spLocks noGrp="1" noChangeArrowheads="1"/>
          </p:cNvSpPr>
          <p:nvPr>
            <p:ph type="title"/>
          </p:nvPr>
        </p:nvSpPr>
        <p:spPr/>
        <p:txBody>
          <a:bodyPr/>
          <a:lstStyle/>
          <a:p>
            <a:r>
              <a:rPr lang="en-US" altLang="en-US" dirty="0"/>
              <a:t>Bitmap Image</a:t>
            </a:r>
          </a:p>
        </p:txBody>
      </p:sp>
      <p:sp>
        <p:nvSpPr>
          <p:cNvPr id="3" name="Content Placeholder 2">
            <a:extLst>
              <a:ext uri="{FF2B5EF4-FFF2-40B4-BE49-F238E27FC236}">
                <a16:creationId xmlns:a16="http://schemas.microsoft.com/office/drawing/2014/main" id="{26D4D56E-107D-BC1D-E270-F1C9D18FC8CC}"/>
              </a:ext>
            </a:extLst>
          </p:cNvPr>
          <p:cNvSpPr>
            <a:spLocks noGrp="1"/>
          </p:cNvSpPr>
          <p:nvPr>
            <p:ph idx="1"/>
          </p:nvPr>
        </p:nvSpPr>
        <p:spPr>
          <a:xfrm>
            <a:off x="381000" y="914400"/>
            <a:ext cx="8382000" cy="5251450"/>
          </a:xfrm>
        </p:spPr>
        <p:txBody>
          <a:bodyPr/>
          <a:lstStyle/>
          <a:p>
            <a:pPr>
              <a:spcBef>
                <a:spcPts val="1200"/>
              </a:spcBef>
              <a:defRPr/>
            </a:pPr>
            <a:r>
              <a:rPr lang="en-US" dirty="0"/>
              <a:t>Bitmaps are an image format suited for creation of:</a:t>
            </a:r>
          </a:p>
          <a:p>
            <a:pPr lvl="1">
              <a:spcBef>
                <a:spcPts val="600"/>
              </a:spcBef>
              <a:defRPr/>
            </a:pPr>
            <a:r>
              <a:rPr lang="en-US" dirty="0"/>
              <a:t>Photo-realistic images.</a:t>
            </a:r>
          </a:p>
          <a:p>
            <a:pPr lvl="1">
              <a:spcBef>
                <a:spcPts val="600"/>
              </a:spcBef>
              <a:defRPr/>
            </a:pPr>
            <a:r>
              <a:rPr lang="en-US" dirty="0"/>
              <a:t>Complex drawings.</a:t>
            </a:r>
          </a:p>
          <a:p>
            <a:pPr lvl="1">
              <a:spcBef>
                <a:spcPts val="600"/>
              </a:spcBef>
              <a:defRPr/>
            </a:pPr>
            <a:r>
              <a:rPr lang="en-US" dirty="0"/>
              <a:t>Images that require fine detail.</a:t>
            </a:r>
          </a:p>
          <a:p>
            <a:pPr>
              <a:spcBef>
                <a:spcPts val="1200"/>
              </a:spcBef>
              <a:defRPr/>
            </a:pPr>
            <a:r>
              <a:rPr lang="en-US" dirty="0"/>
              <a:t>Scanner and digital cameras' output is </a:t>
            </a:r>
            <a:r>
              <a:rPr lang="vi-VN" dirty="0"/>
              <a:t>bitmap</a:t>
            </a:r>
            <a:r>
              <a:rPr lang="en-US" dirty="0"/>
              <a:t>. Software like Photoshop can create bitmap image.</a:t>
            </a:r>
          </a:p>
          <a:p>
            <a:pPr>
              <a:spcBef>
                <a:spcPts val="1200"/>
              </a:spcBef>
              <a:defRPr/>
            </a:pPr>
            <a:r>
              <a:rPr lang="en-US" dirty="0"/>
              <a:t>Bitmap file formats:</a:t>
            </a:r>
            <a:r>
              <a:rPr lang="en-US" sz="2800" dirty="0">
                <a:solidFill>
                  <a:srgbClr val="00B0F0"/>
                </a:solidFill>
              </a:rPr>
              <a:t> </a:t>
            </a:r>
            <a:r>
              <a:rPr lang="en-US" sz="2400" b="1" dirty="0">
                <a:solidFill>
                  <a:srgbClr val="00B0F0"/>
                </a:solidFill>
              </a:rPr>
              <a:t>PSD, TIFF, JPEG, PNG, GIF, PICT, BMP etc.</a:t>
            </a:r>
            <a:endParaRPr lang="en-US" b="1" dirty="0">
              <a:solidFill>
                <a:srgbClr val="00B0F0"/>
              </a:solidFill>
            </a:endParaRPr>
          </a:p>
        </p:txBody>
      </p:sp>
      <p:sp>
        <p:nvSpPr>
          <p:cNvPr id="13316" name="Slide Number Placeholder 1">
            <a:extLst>
              <a:ext uri="{FF2B5EF4-FFF2-40B4-BE49-F238E27FC236}">
                <a16:creationId xmlns:a16="http://schemas.microsoft.com/office/drawing/2014/main" id="{52CF9519-8972-92F2-E3A0-94DA83FA98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0A6201E-99F7-4CDF-9E0E-1424B16E78BE}" type="slidenum">
              <a:rPr lang="en-US" altLang="en-US" sz="1400" smtClean="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AE8B74B-36B6-97ED-947C-82E49FF1F428}"/>
              </a:ext>
            </a:extLst>
          </p:cNvPr>
          <p:cNvSpPr>
            <a:spLocks noGrp="1" noChangeArrowheads="1"/>
          </p:cNvSpPr>
          <p:nvPr>
            <p:ph type="title"/>
          </p:nvPr>
        </p:nvSpPr>
        <p:spPr/>
        <p:txBody>
          <a:bodyPr/>
          <a:lstStyle/>
          <a:p>
            <a:r>
              <a:rPr lang="en-US" altLang="en-US" dirty="0"/>
              <a:t>Vector graphics</a:t>
            </a:r>
          </a:p>
        </p:txBody>
      </p:sp>
      <p:sp>
        <p:nvSpPr>
          <p:cNvPr id="3" name="Content Placeholder 2">
            <a:extLst>
              <a:ext uri="{FF2B5EF4-FFF2-40B4-BE49-F238E27FC236}">
                <a16:creationId xmlns:a16="http://schemas.microsoft.com/office/drawing/2014/main" id="{2E67AEB0-DBDA-65AD-29BF-B8D1B5CFC17D}"/>
              </a:ext>
            </a:extLst>
          </p:cNvPr>
          <p:cNvSpPr>
            <a:spLocks noGrp="1"/>
          </p:cNvSpPr>
          <p:nvPr>
            <p:ph idx="1"/>
          </p:nvPr>
        </p:nvSpPr>
        <p:spPr>
          <a:xfrm>
            <a:off x="381000" y="716212"/>
            <a:ext cx="8382000" cy="5449638"/>
          </a:xfrm>
        </p:spPr>
        <p:txBody>
          <a:bodyPr/>
          <a:lstStyle/>
          <a:p>
            <a:pPr>
              <a:spcBef>
                <a:spcPts val="1200"/>
              </a:spcBef>
              <a:defRPr/>
            </a:pPr>
            <a:r>
              <a:rPr lang="en-US" sz="2800" dirty="0"/>
              <a:t>A vector is a line that is described by the location of its two endpoints.</a:t>
            </a:r>
          </a:p>
          <a:p>
            <a:pPr lvl="1">
              <a:spcBef>
                <a:spcPts val="1200"/>
              </a:spcBef>
              <a:defRPr/>
            </a:pPr>
            <a:r>
              <a:rPr lang="en-US" sz="2400" dirty="0"/>
              <a:t>Vector drawing makes use of Cartesian co-ordinates.</a:t>
            </a:r>
          </a:p>
          <a:p>
            <a:pPr lvl="1">
              <a:spcBef>
                <a:spcPts val="1200"/>
              </a:spcBef>
              <a:defRPr/>
            </a:pPr>
            <a:r>
              <a:rPr lang="en-US" sz="2400" dirty="0"/>
              <a:t>Cartesian coordinates are numbers that describe a point in two or three-dimensional space as the intersection of X, Y, and Z axis.</a:t>
            </a:r>
          </a:p>
        </p:txBody>
      </p:sp>
      <p:sp>
        <p:nvSpPr>
          <p:cNvPr id="14341" name="Slide Number Placeholder 1">
            <a:extLst>
              <a:ext uri="{FF2B5EF4-FFF2-40B4-BE49-F238E27FC236}">
                <a16:creationId xmlns:a16="http://schemas.microsoft.com/office/drawing/2014/main" id="{22260E9B-3234-FAF4-6D66-60A19A50D0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DD6F6DF-0945-45EC-9C5D-5C05AA58B165}" type="slidenum">
              <a:rPr lang="en-US" altLang="en-US" sz="1400" smtClean="0"/>
              <a:pPr>
                <a:spcBef>
                  <a:spcPct val="0"/>
                </a:spcBef>
                <a:buFontTx/>
                <a:buNone/>
              </a:pPr>
              <a:t>9</a:t>
            </a:fld>
            <a:endParaRPr lang="en-US" altLang="en-US" sz="1400"/>
          </a:p>
        </p:txBody>
      </p:sp>
      <p:pic>
        <p:nvPicPr>
          <p:cNvPr id="14340" name="Picture 2">
            <a:extLst>
              <a:ext uri="{FF2B5EF4-FFF2-40B4-BE49-F238E27FC236}">
                <a16:creationId xmlns:a16="http://schemas.microsoft.com/office/drawing/2014/main" id="{C4C0571C-A52B-445F-E6BC-F8B3E4CBF1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0" r="4325" b="8280"/>
          <a:stretch/>
        </p:blipFill>
        <p:spPr bwMode="auto">
          <a:xfrm rot="16200000">
            <a:off x="1667671" y="2980531"/>
            <a:ext cx="2286000" cy="318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A6EFDE6F-D2AA-389E-7994-EB389AE5BA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019"/>
          <a:stretch/>
        </p:blipFill>
        <p:spPr bwMode="auto">
          <a:xfrm>
            <a:off x="1515271" y="5830137"/>
            <a:ext cx="2590800" cy="31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F81D18D-DAFE-4FD7-2EBC-3BE51C74F1EA}"/>
              </a:ext>
            </a:extLst>
          </p:cNvPr>
          <p:cNvPicPr>
            <a:picLocks noChangeAspect="1"/>
          </p:cNvPicPr>
          <p:nvPr/>
        </p:nvPicPr>
        <p:blipFill>
          <a:blip r:embed="rId3"/>
          <a:stretch>
            <a:fillRect/>
          </a:stretch>
        </p:blipFill>
        <p:spPr>
          <a:xfrm>
            <a:off x="5029200" y="3540972"/>
            <a:ext cx="2978291" cy="228916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8338</TotalTime>
  <Words>3629</Words>
  <Application>Microsoft Office PowerPoint</Application>
  <PresentationFormat>On-screen Show (4:3)</PresentationFormat>
  <Paragraphs>370</Paragraphs>
  <Slides>66</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1" baseType="lpstr">
      <vt:lpstr>Arial</vt:lpstr>
      <vt:lpstr>proxima-nova</vt:lpstr>
      <vt:lpstr>Wingdings</vt:lpstr>
      <vt:lpstr>Default Design</vt:lpstr>
      <vt:lpstr>Photo Editor Photo</vt:lpstr>
      <vt:lpstr>PowerPoint Presentation</vt:lpstr>
      <vt:lpstr>PowerPoint Presentation</vt:lpstr>
      <vt:lpstr>PowerPoint Presentation</vt:lpstr>
      <vt:lpstr>Introduction</vt:lpstr>
      <vt:lpstr>Introduction</vt:lpstr>
      <vt:lpstr>Introduction</vt:lpstr>
      <vt:lpstr>Bitmap Image</vt:lpstr>
      <vt:lpstr>Bitmap Image</vt:lpstr>
      <vt:lpstr>Vector graphics</vt:lpstr>
      <vt:lpstr>Vector graphics</vt:lpstr>
      <vt:lpstr>Bitmap vs Vector</vt:lpstr>
      <vt:lpstr>Bitmap vs Vector</vt:lpstr>
      <vt:lpstr>Bitmap vs Vector</vt:lpstr>
      <vt:lpstr>Bitmap vs Vector</vt:lpstr>
      <vt:lpstr>Bitmap vs Vector</vt:lpstr>
      <vt:lpstr>PowerPoint Presentation</vt:lpstr>
      <vt:lpstr>Introduction</vt:lpstr>
      <vt:lpstr>Lossless vs lossy compressions</vt:lpstr>
      <vt:lpstr>Number of Colors</vt:lpstr>
      <vt:lpstr>TIFF</vt:lpstr>
      <vt:lpstr>JPG</vt:lpstr>
      <vt:lpstr>GIF</vt:lpstr>
      <vt:lpstr>GIF</vt:lpstr>
      <vt:lpstr>When should you use each?</vt:lpstr>
      <vt:lpstr>PNG</vt:lpstr>
      <vt:lpstr>When should you use each?</vt:lpstr>
      <vt:lpstr>When should you use each?</vt:lpstr>
      <vt:lpstr>Summary</vt:lpstr>
      <vt:lpstr>PowerPoint Presentation</vt:lpstr>
      <vt:lpstr>Color Fundamentals</vt:lpstr>
      <vt:lpstr>Color Fundamentals</vt:lpstr>
      <vt:lpstr>Color Fundamentals</vt:lpstr>
      <vt:lpstr>Human Color Perception</vt:lpstr>
      <vt:lpstr>Human Color Perception</vt:lpstr>
      <vt:lpstr>Human Color Perception</vt:lpstr>
      <vt:lpstr>Human Color Perception</vt:lpstr>
      <vt:lpstr>Color Models: RGB</vt:lpstr>
      <vt:lpstr>Color Models: RGB</vt:lpstr>
      <vt:lpstr>Color Models: CMY</vt:lpstr>
      <vt:lpstr>Color Models: CMY</vt:lpstr>
      <vt:lpstr>Color Models: HSI</vt:lpstr>
      <vt:lpstr>Color Models: HSI</vt:lpstr>
      <vt:lpstr>Color Models: HSI</vt:lpstr>
      <vt:lpstr>PowerPoint Presentation</vt:lpstr>
      <vt:lpstr>PowerPoint Presentation</vt:lpstr>
      <vt:lpstr>Introduction</vt:lpstr>
      <vt:lpstr>Introduction</vt:lpstr>
      <vt:lpstr>Introduction</vt:lpstr>
      <vt:lpstr>Halftoning Parameters</vt:lpstr>
      <vt:lpstr>Halftoning Example</vt:lpstr>
      <vt:lpstr>Halftoning for Color Images</vt:lpstr>
      <vt:lpstr>Methods</vt:lpstr>
      <vt:lpstr>Thresholding</vt:lpstr>
      <vt:lpstr>Patterning</vt:lpstr>
      <vt:lpstr>Patterning</vt:lpstr>
      <vt:lpstr>Patterning</vt:lpstr>
      <vt:lpstr>Patterning</vt:lpstr>
      <vt:lpstr>Dithering</vt:lpstr>
      <vt:lpstr>Dithering</vt:lpstr>
      <vt:lpstr>Error Diffusion</vt:lpstr>
      <vt:lpstr>Error Diffusion</vt:lpstr>
      <vt:lpstr>Error Diffusion</vt:lpstr>
      <vt:lpstr>1D Error Diffusion</vt:lpstr>
      <vt:lpstr>Error Diffusion: Example</vt:lpstr>
      <vt:lpstr>Error Diffusion: Example</vt:lpstr>
      <vt:lpstr>2D Error Diffusion</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RASTER AND VECTOR</dc:title>
  <dc:creator>Thao</dc:creator>
  <cp:lastModifiedBy>Admin</cp:lastModifiedBy>
  <cp:revision>163</cp:revision>
  <cp:lastPrinted>2014-09-05T02:33:52Z</cp:lastPrinted>
  <dcterms:created xsi:type="dcterms:W3CDTF">2014-08-15T16:22:14Z</dcterms:created>
  <dcterms:modified xsi:type="dcterms:W3CDTF">2022-12-15T22:02:10Z</dcterms:modified>
</cp:coreProperties>
</file>