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3" r:id="rId1"/>
  </p:sldMasterIdLst>
  <p:notesMasterIdLst>
    <p:notesMasterId r:id="rId62"/>
  </p:notesMasterIdLst>
  <p:handoutMasterIdLst>
    <p:handoutMasterId r:id="rId63"/>
  </p:handoutMasterIdLst>
  <p:sldIdLst>
    <p:sldId id="256" r:id="rId2"/>
    <p:sldId id="381" r:id="rId3"/>
    <p:sldId id="383" r:id="rId4"/>
    <p:sldId id="392" r:id="rId5"/>
    <p:sldId id="384" r:id="rId6"/>
    <p:sldId id="382" r:id="rId7"/>
    <p:sldId id="386" r:id="rId8"/>
    <p:sldId id="385" r:id="rId9"/>
    <p:sldId id="387" r:id="rId10"/>
    <p:sldId id="388" r:id="rId11"/>
    <p:sldId id="389" r:id="rId12"/>
    <p:sldId id="391" r:id="rId13"/>
    <p:sldId id="390" r:id="rId14"/>
    <p:sldId id="394" r:id="rId15"/>
    <p:sldId id="395" r:id="rId16"/>
    <p:sldId id="393" r:id="rId17"/>
    <p:sldId id="396" r:id="rId18"/>
    <p:sldId id="397" r:id="rId19"/>
    <p:sldId id="415" r:id="rId20"/>
    <p:sldId id="339" r:id="rId21"/>
    <p:sldId id="417" r:id="rId22"/>
    <p:sldId id="416" r:id="rId23"/>
    <p:sldId id="340" r:id="rId24"/>
    <p:sldId id="398" r:id="rId25"/>
    <p:sldId id="419" r:id="rId26"/>
    <p:sldId id="349" r:id="rId27"/>
    <p:sldId id="350" r:id="rId28"/>
    <p:sldId id="351" r:id="rId29"/>
    <p:sldId id="421" r:id="rId30"/>
    <p:sldId id="418" r:id="rId31"/>
    <p:sldId id="420" r:id="rId32"/>
    <p:sldId id="422" r:id="rId33"/>
    <p:sldId id="423" r:id="rId34"/>
    <p:sldId id="424" r:id="rId35"/>
    <p:sldId id="425" r:id="rId36"/>
    <p:sldId id="426" r:id="rId37"/>
    <p:sldId id="358" r:id="rId38"/>
    <p:sldId id="359" r:id="rId39"/>
    <p:sldId id="427" r:id="rId40"/>
    <p:sldId id="379" r:id="rId41"/>
    <p:sldId id="428" r:id="rId42"/>
    <p:sldId id="374" r:id="rId43"/>
    <p:sldId id="429" r:id="rId44"/>
    <p:sldId id="431" r:id="rId45"/>
    <p:sldId id="432" r:id="rId46"/>
    <p:sldId id="433" r:id="rId47"/>
    <p:sldId id="434" r:id="rId48"/>
    <p:sldId id="435" r:id="rId49"/>
    <p:sldId id="436" r:id="rId50"/>
    <p:sldId id="441" r:id="rId51"/>
    <p:sldId id="437" r:id="rId52"/>
    <p:sldId id="438" r:id="rId53"/>
    <p:sldId id="439" r:id="rId54"/>
    <p:sldId id="442" r:id="rId55"/>
    <p:sldId id="440" r:id="rId56"/>
    <p:sldId id="443" r:id="rId57"/>
    <p:sldId id="444" r:id="rId58"/>
    <p:sldId id="448" r:id="rId59"/>
    <p:sldId id="445" r:id="rId60"/>
    <p:sldId id="447" r:id="rId61"/>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265">
          <p15:clr>
            <a:srgbClr val="A4A3A4"/>
          </p15:clr>
        </p15:guide>
        <p15:guide id="2" pos="2879">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CCFF33"/>
    <a:srgbClr val="FF9933"/>
    <a:srgbClr val="66FFCC"/>
    <a:srgbClr val="FF9900"/>
    <a:srgbClr val="CC0000"/>
    <a:srgbClr val="FF505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3431" autoAdjust="0"/>
  </p:normalViewPr>
  <p:slideViewPr>
    <p:cSldViewPr snapToGrid="0">
      <p:cViewPr varScale="1">
        <p:scale>
          <a:sx n="60" d="100"/>
          <a:sy n="60" d="100"/>
        </p:scale>
        <p:origin x="1560" y="78"/>
      </p:cViewPr>
      <p:guideLst>
        <p:guide orient="horz" pos="1265"/>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60"/>
    </p:cViewPr>
  </p:sorterViewPr>
  <p:notesViewPr>
    <p:cSldViewPr snapToGrid="0">
      <p:cViewPr varScale="1">
        <p:scale>
          <a:sx n="53" d="100"/>
          <a:sy n="53" d="100"/>
        </p:scale>
        <p:origin x="-960"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C0767549-33AE-FF2E-F284-0FB10470876B}"/>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ea typeface="ＭＳ Ｐゴシック" pitchFamily="34" charset="-128"/>
                <a:cs typeface="+mn-cs"/>
              </a:defRPr>
            </a:lvl1pPr>
          </a:lstStyle>
          <a:p>
            <a:pPr>
              <a:defRPr/>
            </a:pPr>
            <a:endParaRPr lang="en-US"/>
          </a:p>
        </p:txBody>
      </p:sp>
      <p:sp>
        <p:nvSpPr>
          <p:cNvPr id="156675" name="Rectangle 3">
            <a:extLst>
              <a:ext uri="{FF2B5EF4-FFF2-40B4-BE49-F238E27FC236}">
                <a16:creationId xmlns:a16="http://schemas.microsoft.com/office/drawing/2014/main" id="{B01CA94C-6BAA-6F66-E6B6-21A8B6F3A466}"/>
              </a:ext>
            </a:extLst>
          </p:cNvPr>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ea typeface="ＭＳ Ｐゴシック" pitchFamily="34" charset="-128"/>
                <a:cs typeface="+mn-cs"/>
              </a:defRPr>
            </a:lvl1pPr>
          </a:lstStyle>
          <a:p>
            <a:pPr>
              <a:defRPr/>
            </a:pPr>
            <a:endParaRPr lang="en-US"/>
          </a:p>
        </p:txBody>
      </p:sp>
      <p:sp>
        <p:nvSpPr>
          <p:cNvPr id="156676" name="Rectangle 4">
            <a:extLst>
              <a:ext uri="{FF2B5EF4-FFF2-40B4-BE49-F238E27FC236}">
                <a16:creationId xmlns:a16="http://schemas.microsoft.com/office/drawing/2014/main" id="{FEF8360C-F041-A4E1-C34E-236CF39B401B}"/>
              </a:ext>
            </a:extLst>
          </p:cNvPr>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ea typeface="ＭＳ Ｐゴシック" pitchFamily="34" charset="-128"/>
                <a:cs typeface="+mn-cs"/>
              </a:defRPr>
            </a:lvl1pPr>
          </a:lstStyle>
          <a:p>
            <a:pPr>
              <a:defRPr/>
            </a:pPr>
            <a:endParaRPr lang="en-US"/>
          </a:p>
        </p:txBody>
      </p:sp>
      <p:sp>
        <p:nvSpPr>
          <p:cNvPr id="156677" name="Rectangle 5">
            <a:extLst>
              <a:ext uri="{FF2B5EF4-FFF2-40B4-BE49-F238E27FC236}">
                <a16:creationId xmlns:a16="http://schemas.microsoft.com/office/drawing/2014/main" id="{85B3F244-A6B9-AA9E-2D99-DE497F9E9CAA}"/>
              </a:ext>
            </a:extLst>
          </p:cNvPr>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3F7F4C65-46C2-4060-A8F9-289D5313443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F3FB507-DC02-442B-D23F-51FE03849CA9}"/>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ea typeface="ＭＳ Ｐゴシック" pitchFamily="34" charset="-128"/>
                <a:cs typeface="+mn-cs"/>
              </a:defRPr>
            </a:lvl1pPr>
          </a:lstStyle>
          <a:p>
            <a:pPr>
              <a:defRPr/>
            </a:pPr>
            <a:endParaRPr lang="en-US"/>
          </a:p>
        </p:txBody>
      </p:sp>
      <p:sp>
        <p:nvSpPr>
          <p:cNvPr id="8195" name="Rectangle 3">
            <a:extLst>
              <a:ext uri="{FF2B5EF4-FFF2-40B4-BE49-F238E27FC236}">
                <a16:creationId xmlns:a16="http://schemas.microsoft.com/office/drawing/2014/main" id="{5335618A-3698-4434-4EC3-CC56C18E78E3}"/>
              </a:ext>
            </a:extLst>
          </p:cNvPr>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ea typeface="ＭＳ Ｐゴシック" pitchFamily="34" charset="-128"/>
                <a:cs typeface="+mn-cs"/>
              </a:defRPr>
            </a:lvl1pPr>
          </a:lstStyle>
          <a:p>
            <a:pPr>
              <a:defRPr/>
            </a:pPr>
            <a:endParaRPr lang="en-US"/>
          </a:p>
        </p:txBody>
      </p:sp>
      <p:sp>
        <p:nvSpPr>
          <p:cNvPr id="6148" name="Rectangle 4">
            <a:extLst>
              <a:ext uri="{FF2B5EF4-FFF2-40B4-BE49-F238E27FC236}">
                <a16:creationId xmlns:a16="http://schemas.microsoft.com/office/drawing/2014/main" id="{72C405DF-0CA5-792F-5A73-AB7A6156A4F3}"/>
              </a:ext>
            </a:extLst>
          </p:cNvPr>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D6685B7B-B960-D9B9-E985-AD9F61BF6709}"/>
              </a:ext>
            </a:extLst>
          </p:cNvPr>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2FC9AE87-3BFC-D151-4977-2F55B93AFBC8}"/>
              </a:ext>
            </a:extLst>
          </p:cNvPr>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ea typeface="ＭＳ Ｐゴシック" pitchFamily="34" charset="-128"/>
                <a:cs typeface="+mn-cs"/>
              </a:defRPr>
            </a:lvl1pPr>
          </a:lstStyle>
          <a:p>
            <a:pPr>
              <a:defRPr/>
            </a:pPr>
            <a:endParaRPr lang="en-US"/>
          </a:p>
        </p:txBody>
      </p:sp>
      <p:sp>
        <p:nvSpPr>
          <p:cNvPr id="8199" name="Rectangle 7">
            <a:extLst>
              <a:ext uri="{FF2B5EF4-FFF2-40B4-BE49-F238E27FC236}">
                <a16:creationId xmlns:a16="http://schemas.microsoft.com/office/drawing/2014/main" id="{B4A386B9-486F-8D3F-C139-5C5110A6ABB4}"/>
              </a:ext>
            </a:extLst>
          </p:cNvPr>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D6F63AEA-2948-45FA-9EC3-70B320645BE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240616D-2CD9-2CD9-DE09-D167DEC89E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D99A381-6091-42FC-B805-E4858B0AC6CE}" type="slidenum">
              <a:rPr lang="en-US" altLang="en-US" sz="1300"/>
              <a:pPr>
                <a:spcBef>
                  <a:spcPct val="0"/>
                </a:spcBef>
              </a:pPr>
              <a:t>1</a:t>
            </a:fld>
            <a:endParaRPr lang="en-US" altLang="en-US" sz="1300"/>
          </a:p>
        </p:txBody>
      </p:sp>
      <p:sp>
        <p:nvSpPr>
          <p:cNvPr id="9219" name="Rectangle 2">
            <a:extLst>
              <a:ext uri="{FF2B5EF4-FFF2-40B4-BE49-F238E27FC236}">
                <a16:creationId xmlns:a16="http://schemas.microsoft.com/office/drawing/2014/main" id="{80DD5B66-A294-4947-C6D0-29E009CD88A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BB00411E-E3E0-4B44-CB76-2986F650BA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85D0-C3C2-DB3F-C782-0A2BC2C0FDC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8EE7F5-34FC-3C1C-BD9E-2FE74E449708}"/>
              </a:ext>
            </a:extLst>
          </p:cNvPr>
          <p:cNvSpPr>
            <a:spLocks noGrp="1"/>
          </p:cNvSpPr>
          <p:nvPr>
            <p:ph type="body" idx="1"/>
          </p:nvPr>
        </p:nvSpPr>
        <p:spPr>
          <a:xfrm>
            <a:off x="623888" y="4589463"/>
            <a:ext cx="7886700" cy="1500187"/>
          </a:xfrm>
          <a:prstGeom prst="rect">
            <a:avLst/>
          </a:prstGeom>
        </p:spPr>
        <p:txBody>
          <a:bodyPr/>
          <a:lstStyle>
            <a:lvl1pPr marL="0" indent="0" algn="r">
              <a:buNone/>
              <a:defRPr sz="36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E2F3D9D-0C17-2D8F-8405-BFA17E403BE4}"/>
              </a:ext>
            </a:extLst>
          </p:cNvPr>
          <p:cNvSpPr>
            <a:spLocks noGrp="1"/>
          </p:cNvSpPr>
          <p:nvPr>
            <p:ph type="dt" sz="half" idx="10"/>
          </p:nvPr>
        </p:nvSpPr>
        <p:spPr/>
        <p:txBody>
          <a:bodyPr/>
          <a:lstStyle/>
          <a:p>
            <a:fld id="{F9AD0752-0F03-4B08-BD27-F221471D2F2A}" type="datetime1">
              <a:rPr lang="en-US" smtClean="0"/>
              <a:t>16/12/2022</a:t>
            </a:fld>
            <a:endParaRPr lang="en-US"/>
          </a:p>
        </p:txBody>
      </p:sp>
      <p:sp>
        <p:nvSpPr>
          <p:cNvPr id="5" name="Footer Placeholder 4">
            <a:extLst>
              <a:ext uri="{FF2B5EF4-FFF2-40B4-BE49-F238E27FC236}">
                <a16:creationId xmlns:a16="http://schemas.microsoft.com/office/drawing/2014/main" id="{01F61555-FD7D-3E06-92AE-2678E650F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27D1F-C2D3-8A3C-2F6E-511C26C42C81}"/>
              </a:ext>
            </a:extLst>
          </p:cNvPr>
          <p:cNvSpPr>
            <a:spLocks noGrp="1"/>
          </p:cNvSpPr>
          <p:nvPr>
            <p:ph type="sldNum" sz="quarter" idx="12"/>
          </p:nvPr>
        </p:nvSpPr>
        <p:spPr/>
        <p:txBody>
          <a:bodyPr/>
          <a:lstStyle/>
          <a:p>
            <a:fld id="{E7FCE739-E9C0-4DAA-AA19-7FF37128EDD7}" type="slidenum">
              <a:rPr lang="en-US" smtClean="0"/>
              <a:t>‹#›</a:t>
            </a:fld>
            <a:endParaRPr lang="en-US"/>
          </a:p>
        </p:txBody>
      </p:sp>
    </p:spTree>
    <p:extLst>
      <p:ext uri="{BB962C8B-B14F-4D97-AF65-F5344CB8AC3E}">
        <p14:creationId xmlns:p14="http://schemas.microsoft.com/office/powerpoint/2010/main" val="404746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0030F-A236-0417-189A-3CA8007FF3D9}"/>
              </a:ext>
            </a:extLst>
          </p:cNvPr>
          <p:cNvSpPr>
            <a:spLocks noGrp="1"/>
          </p:cNvSpPr>
          <p:nvPr>
            <p:ph idx="1"/>
          </p:nvPr>
        </p:nvSpPr>
        <p:spPr>
          <a:xfrm>
            <a:off x="628650" y="1023582"/>
            <a:ext cx="7886700" cy="5153381"/>
          </a:xfrm>
          <a:prstGeom prst="rect">
            <a:avLst/>
          </a:prstGeom>
        </p:spPr>
        <p:txBody>
          <a:body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B3917829-11FE-0A1F-8C40-7C803CBD3716}"/>
              </a:ext>
            </a:extLst>
          </p:cNvPr>
          <p:cNvSpPr>
            <a:spLocks noGrp="1"/>
          </p:cNvSpPr>
          <p:nvPr>
            <p:ph type="dt" sz="half" idx="10"/>
          </p:nvPr>
        </p:nvSpPr>
        <p:spPr/>
        <p:txBody>
          <a:bodyPr/>
          <a:lstStyle/>
          <a:p>
            <a:fld id="{448E6B5D-29B5-4414-8411-DBEB25949359}" type="datetime1">
              <a:rPr lang="en-US" smtClean="0"/>
              <a:t>16/12/2022</a:t>
            </a:fld>
            <a:endParaRPr lang="en-US"/>
          </a:p>
        </p:txBody>
      </p:sp>
      <p:sp>
        <p:nvSpPr>
          <p:cNvPr id="5" name="Footer Placeholder 4">
            <a:extLst>
              <a:ext uri="{FF2B5EF4-FFF2-40B4-BE49-F238E27FC236}">
                <a16:creationId xmlns:a16="http://schemas.microsoft.com/office/drawing/2014/main" id="{91888887-220C-4366-B811-1DDE117F4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40EAD-1388-4E39-01E4-51F4C347CAF7}"/>
              </a:ext>
            </a:extLst>
          </p:cNvPr>
          <p:cNvSpPr>
            <a:spLocks noGrp="1"/>
          </p:cNvSpPr>
          <p:nvPr>
            <p:ph type="sldNum" sz="quarter" idx="12"/>
          </p:nvPr>
        </p:nvSpPr>
        <p:spPr/>
        <p:txBody>
          <a:bodyPr/>
          <a:lstStyle/>
          <a:p>
            <a:fld id="{E7FCE739-E9C0-4DAA-AA19-7FF37128EDD7}" type="slidenum">
              <a:rPr lang="en-US" smtClean="0"/>
              <a:t>‹#›</a:t>
            </a:fld>
            <a:endParaRPr lang="en-US"/>
          </a:p>
        </p:txBody>
      </p:sp>
      <p:sp>
        <p:nvSpPr>
          <p:cNvPr id="7" name="Title Placeholder 1">
            <a:extLst>
              <a:ext uri="{FF2B5EF4-FFF2-40B4-BE49-F238E27FC236}">
                <a16:creationId xmlns:a16="http://schemas.microsoft.com/office/drawing/2014/main" id="{174C8380-F995-88CB-5218-BEAB94429FCE}"/>
              </a:ext>
            </a:extLst>
          </p:cNvPr>
          <p:cNvSpPr>
            <a:spLocks noGrp="1"/>
          </p:cNvSpPr>
          <p:nvPr>
            <p:ph type="title"/>
          </p:nvPr>
        </p:nvSpPr>
        <p:spPr>
          <a:xfrm>
            <a:off x="0" y="0"/>
            <a:ext cx="9144000" cy="731836"/>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015785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0B8C306F-3B0A-D9A7-A775-B2C9CFCE71F4}"/>
              </a:ext>
            </a:extLst>
          </p:cNvPr>
          <p:cNvSpPr txBox="1">
            <a:spLocks noChangeArrowheads="1"/>
          </p:cNvSpPr>
          <p:nvPr userDrawn="1"/>
        </p:nvSpPr>
        <p:spPr bwMode="auto">
          <a:xfrm>
            <a:off x="0" y="6165850"/>
            <a:ext cx="9144000" cy="768350"/>
          </a:xfrm>
          <a:prstGeom prst="rect">
            <a:avLst/>
          </a:prstGeom>
          <a:gradFill flip="none" rotWithShape="1">
            <a:gsLst>
              <a:gs pos="0">
                <a:srgbClr val="61BFDD">
                  <a:tint val="66000"/>
                  <a:satMod val="160000"/>
                </a:srgbClr>
              </a:gs>
              <a:gs pos="50000">
                <a:srgbClr val="61BFDD">
                  <a:tint val="44500"/>
                  <a:satMod val="160000"/>
                </a:srgbClr>
              </a:gs>
              <a:gs pos="100000">
                <a:srgbClr val="61BFDD">
                  <a:tint val="23500"/>
                  <a:satMod val="160000"/>
                </a:srgbClr>
              </a:gs>
            </a:gsLst>
            <a:lin ang="18900000" scaled="1"/>
            <a:tileRect/>
          </a:gradFill>
          <a:ln w="25400">
            <a:noFill/>
            <a:miter lim="800000"/>
            <a:headEnd/>
            <a:tailEnd/>
          </a:ln>
        </p:spPr>
        <p:txBody>
          <a:bodyPr>
            <a:spAutoFit/>
          </a:bodyPr>
          <a:lstStyle>
            <a:lvl1pPr eaLnBrk="0" hangingPunct="0">
              <a:defRPr>
                <a:solidFill>
                  <a:schemeClr val="tx1"/>
                </a:solidFill>
                <a:latin typeface="Arial" charset="0"/>
                <a:ea typeface="ＭＳ Ｐゴシック" pitchFamily="-110" charset="-128"/>
              </a:defRPr>
            </a:lvl1pPr>
            <a:lvl2pPr marL="742950" indent="-285750" eaLnBrk="0" hangingPunct="0">
              <a:defRPr>
                <a:solidFill>
                  <a:schemeClr val="tx1"/>
                </a:solidFill>
                <a:latin typeface="Arial" charset="0"/>
                <a:ea typeface="ＭＳ Ｐゴシック" pitchFamily="-110" charset="-128"/>
              </a:defRPr>
            </a:lvl2pPr>
            <a:lvl3pPr marL="1143000" indent="-228600" eaLnBrk="0" hangingPunct="0">
              <a:defRPr>
                <a:solidFill>
                  <a:schemeClr val="tx1"/>
                </a:solidFill>
                <a:latin typeface="Arial" charset="0"/>
                <a:ea typeface="ＭＳ Ｐゴシック" pitchFamily="-110" charset="-128"/>
              </a:defRPr>
            </a:lvl3pPr>
            <a:lvl4pPr marL="1600200" indent="-228600" eaLnBrk="0" hangingPunct="0">
              <a:defRPr>
                <a:solidFill>
                  <a:schemeClr val="tx1"/>
                </a:solidFill>
                <a:latin typeface="Arial" charset="0"/>
                <a:ea typeface="ＭＳ Ｐゴシック" pitchFamily="-110" charset="-128"/>
              </a:defRPr>
            </a:lvl4pPr>
            <a:lvl5pPr marL="2057400" indent="-228600" eaLnBrk="0" hangingPunct="0">
              <a:defRPr>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0" charset="-128"/>
              </a:defRPr>
            </a:lvl9pPr>
          </a:lstStyle>
          <a:p>
            <a:pPr algn="r" eaLnBrk="1" hangingPunct="1">
              <a:defRPr/>
            </a:pPr>
            <a:endParaRPr lang="en-US" sz="4400"/>
          </a:p>
        </p:txBody>
      </p:sp>
      <p:sp>
        <p:nvSpPr>
          <p:cNvPr id="4" name="Date Placeholder 3">
            <a:extLst>
              <a:ext uri="{FF2B5EF4-FFF2-40B4-BE49-F238E27FC236}">
                <a16:creationId xmlns:a16="http://schemas.microsoft.com/office/drawing/2014/main" id="{21583102-781B-D910-6B93-0271735D3BA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C4F04-34E6-4230-B780-8E57B36DC44F}" type="datetime1">
              <a:rPr lang="en-US" smtClean="0"/>
              <a:t>16/12/2022</a:t>
            </a:fld>
            <a:endParaRPr lang="en-US"/>
          </a:p>
        </p:txBody>
      </p:sp>
      <p:sp>
        <p:nvSpPr>
          <p:cNvPr id="5" name="Footer Placeholder 4">
            <a:extLst>
              <a:ext uri="{FF2B5EF4-FFF2-40B4-BE49-F238E27FC236}">
                <a16:creationId xmlns:a16="http://schemas.microsoft.com/office/drawing/2014/main" id="{9523225B-4996-02FA-7050-D83F89C2922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80615-2E36-A0FC-F54D-74ACFDBABCD4}"/>
              </a:ext>
            </a:extLst>
          </p:cNvPr>
          <p:cNvSpPr>
            <a:spLocks noGrp="1"/>
          </p:cNvSpPr>
          <p:nvPr>
            <p:ph type="sldNum" sz="quarter" idx="4"/>
          </p:nvPr>
        </p:nvSpPr>
        <p:spPr>
          <a:xfrm>
            <a:off x="8515350" y="6356350"/>
            <a:ext cx="628650" cy="365125"/>
          </a:xfrm>
          <a:prstGeom prst="rect">
            <a:avLst/>
          </a:prstGeom>
        </p:spPr>
        <p:txBody>
          <a:bodyPr vert="horz" lIns="91440" tIns="45720" rIns="91440" bIns="45720" rtlCol="0" anchor="ctr"/>
          <a:lstStyle>
            <a:lvl1pPr algn="ctr">
              <a:defRPr sz="1800">
                <a:solidFill>
                  <a:schemeClr val="tx1">
                    <a:lumMod val="75000"/>
                    <a:lumOff val="25000"/>
                  </a:schemeClr>
                </a:solidFill>
              </a:defRPr>
            </a:lvl1pPr>
          </a:lstStyle>
          <a:p>
            <a:fld id="{E7FCE739-E9C0-4DAA-AA19-7FF37128EDD7}" type="slidenum">
              <a:rPr lang="en-US" smtClean="0"/>
              <a:pPr/>
              <a:t>‹#›</a:t>
            </a:fld>
            <a:endParaRPr lang="en-US" dirty="0"/>
          </a:p>
        </p:txBody>
      </p:sp>
      <p:sp>
        <p:nvSpPr>
          <p:cNvPr id="8" name="Title Placeholder 1">
            <a:extLst>
              <a:ext uri="{FF2B5EF4-FFF2-40B4-BE49-F238E27FC236}">
                <a16:creationId xmlns:a16="http://schemas.microsoft.com/office/drawing/2014/main" id="{B2E83E26-C98E-E7B2-2B26-848E84448135}"/>
              </a:ext>
            </a:extLst>
          </p:cNvPr>
          <p:cNvSpPr>
            <a:spLocks noGrp="1"/>
          </p:cNvSpPr>
          <p:nvPr>
            <p:ph type="title"/>
          </p:nvPr>
        </p:nvSpPr>
        <p:spPr>
          <a:xfrm>
            <a:off x="0" y="0"/>
            <a:ext cx="9144000" cy="731836"/>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9325EAE0-847D-BC9F-03F1-B4460A4C1590}"/>
              </a:ext>
            </a:extLst>
          </p:cNvPr>
          <p:cNvSpPr>
            <a:spLocks noGrp="1"/>
          </p:cNvSpPr>
          <p:nvPr>
            <p:ph type="body" idx="1"/>
          </p:nvPr>
        </p:nvSpPr>
        <p:spPr bwMode="auto">
          <a:xfrm>
            <a:off x="457200" y="952500"/>
            <a:ext cx="8229600" cy="517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cxnSp>
        <p:nvCxnSpPr>
          <p:cNvPr id="10" name="Straight Connector 9">
            <a:extLst>
              <a:ext uri="{FF2B5EF4-FFF2-40B4-BE49-F238E27FC236}">
                <a16:creationId xmlns:a16="http://schemas.microsoft.com/office/drawing/2014/main" id="{878E79B2-AD0E-23FF-1A5A-1FD273DA6559}"/>
              </a:ext>
            </a:extLst>
          </p:cNvPr>
          <p:cNvCxnSpPr/>
          <p:nvPr userDrawn="1"/>
        </p:nvCxnSpPr>
        <p:spPr bwMode="auto">
          <a:xfrm>
            <a:off x="0" y="731838"/>
            <a:ext cx="9144000" cy="0"/>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3328734523"/>
      </p:ext>
    </p:extLst>
  </p:cSld>
  <p:clrMap bg1="lt1" tx1="dk1" bg2="lt2" tx2="dk2" accent1="accent1" accent2="accent2" accent3="accent3" accent4="accent4" accent5="accent5" accent6="accent6" hlink="hlink" folHlink="folHlink"/>
  <p:sldLayoutIdLst>
    <p:sldLayoutId id="2147484056" r:id="rId1"/>
    <p:sldLayoutId id="2147484055" r:id="rId2"/>
  </p:sldLayoutIdLst>
  <p:hf hdr="0" ftr="0" dt="0"/>
  <p:txStyles>
    <p:titleStyle>
      <a:lvl1pPr algn="r" defTabSz="914400" rtl="0" eaLnBrk="1" latinLnBrk="0" hangingPunct="1">
        <a:lnSpc>
          <a:spcPct val="90000"/>
        </a:lnSpc>
        <a:spcBef>
          <a:spcPct val="0"/>
        </a:spcBef>
        <a:buNone/>
        <a:defRPr sz="3600" kern="1200">
          <a:solidFill>
            <a:srgbClr val="00B0F0"/>
          </a:solidFill>
          <a:latin typeface="Arial" panose="020B0604020202020204" pitchFamily="34" charset="0"/>
          <a:ea typeface="+mj-ea"/>
          <a:cs typeface="Arial" panose="020B0604020202020204" pitchFamily="34" charset="0"/>
        </a:defRPr>
      </a:lvl1pPr>
    </p:titleStyle>
    <p:bodyStyle>
      <a:lvl1pPr marL="355600" indent="-355600" algn="l" defTabSz="914400" rtl="0" eaLnBrk="1" latinLnBrk="0" hangingPunct="1">
        <a:lnSpc>
          <a:spcPct val="90000"/>
        </a:lnSpc>
        <a:spcBef>
          <a:spcPts val="1200"/>
        </a:spcBef>
        <a:buFont typeface="Wingdings" panose="05000000000000000000" pitchFamily="2" charset="2"/>
        <a:buChar char="Ø"/>
        <a:defRPr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804863" indent="-347663" algn="l" defTabSz="914400" rtl="0" eaLnBrk="1" latinLnBrk="0" hangingPunct="1">
        <a:lnSpc>
          <a:spcPct val="90000"/>
        </a:lnSpc>
        <a:spcBef>
          <a:spcPts val="1200"/>
        </a:spcBef>
        <a:buFont typeface="Wingdings" panose="05000000000000000000" pitchFamily="2" charset="2"/>
        <a:buChar char="ü"/>
        <a:defRPr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255713" indent="-341313" algn="l" defTabSz="914400" rtl="0" eaLnBrk="1" latinLnBrk="0" hangingPunct="1">
        <a:lnSpc>
          <a:spcPct val="90000"/>
        </a:lnSpc>
        <a:spcBef>
          <a:spcPts val="1200"/>
        </a:spcBef>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16C7927-8FA4-5DAD-3EC2-02EB12BFCD09}"/>
              </a:ext>
            </a:extLst>
          </p:cNvPr>
          <p:cNvSpPr txBox="1">
            <a:spLocks noChangeArrowheads="1"/>
          </p:cNvSpPr>
          <p:nvPr/>
        </p:nvSpPr>
        <p:spPr>
          <a:xfrm>
            <a:off x="685800" y="2130425"/>
            <a:ext cx="7772400" cy="2401888"/>
          </a:xfrm>
          <a:prstGeom prst="rect">
            <a:avLst/>
          </a:prstGeom>
          <a:noFill/>
          <a:ln w="25400">
            <a:noFill/>
          </a:ln>
        </p:spPr>
        <p:txBody>
          <a:bodyPr/>
          <a:lstStyle>
            <a:lvl1pPr algn="r" rtl="0" eaLnBrk="0" fontAlgn="base" hangingPunct="0">
              <a:spcBef>
                <a:spcPct val="0"/>
              </a:spcBef>
              <a:spcAft>
                <a:spcPct val="0"/>
              </a:spcAft>
              <a:defRPr sz="4000">
                <a:solidFill>
                  <a:srgbClr val="00B0F0"/>
                </a:solidFill>
                <a:latin typeface="+mj-lt"/>
                <a:ea typeface="MS PGothic" panose="020B0600070205080204" pitchFamily="34" charset="-128"/>
                <a:cs typeface="ＭＳ Ｐゴシック" pitchFamily="-110" charset="-128"/>
              </a:defRPr>
            </a:lvl1pPr>
            <a:lvl2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2pPr>
            <a:lvl3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3pPr>
            <a:lvl4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4pPr>
            <a:lvl5pPr algn="r" rtl="0" eaLnBrk="0" fontAlgn="base" hangingPunct="0">
              <a:spcBef>
                <a:spcPct val="0"/>
              </a:spcBef>
              <a:spcAft>
                <a:spcPct val="0"/>
              </a:spcAft>
              <a:defRPr sz="4000">
                <a:solidFill>
                  <a:srgbClr val="FFFF99"/>
                </a:solidFill>
                <a:latin typeface="Arial" pitchFamily="-107" charset="0"/>
                <a:ea typeface="MS PGothic" panose="020B0600070205080204" pitchFamily="34" charset="-128"/>
                <a:cs typeface="ＭＳ Ｐゴシック" pitchFamily="-110" charset="-128"/>
              </a:defRPr>
            </a:lvl5pPr>
            <a:lvl6pPr marL="457200" algn="r" rtl="0" fontAlgn="base">
              <a:spcBef>
                <a:spcPct val="0"/>
              </a:spcBef>
              <a:spcAft>
                <a:spcPct val="0"/>
              </a:spcAft>
              <a:defRPr sz="4000">
                <a:solidFill>
                  <a:schemeClr val="bg1"/>
                </a:solidFill>
                <a:latin typeface="Arial" pitchFamily="-107" charset="0"/>
              </a:defRPr>
            </a:lvl6pPr>
            <a:lvl7pPr marL="914400" algn="r" rtl="0" fontAlgn="base">
              <a:spcBef>
                <a:spcPct val="0"/>
              </a:spcBef>
              <a:spcAft>
                <a:spcPct val="0"/>
              </a:spcAft>
              <a:defRPr sz="4000">
                <a:solidFill>
                  <a:schemeClr val="bg1"/>
                </a:solidFill>
                <a:latin typeface="Arial" pitchFamily="-107" charset="0"/>
              </a:defRPr>
            </a:lvl7pPr>
            <a:lvl8pPr marL="1371600" algn="r" rtl="0" fontAlgn="base">
              <a:spcBef>
                <a:spcPct val="0"/>
              </a:spcBef>
              <a:spcAft>
                <a:spcPct val="0"/>
              </a:spcAft>
              <a:defRPr sz="4000">
                <a:solidFill>
                  <a:schemeClr val="bg1"/>
                </a:solidFill>
                <a:latin typeface="Arial" pitchFamily="-107" charset="0"/>
              </a:defRPr>
            </a:lvl8pPr>
            <a:lvl9pPr marL="1828800" algn="r" rtl="0" fontAlgn="base">
              <a:spcBef>
                <a:spcPct val="0"/>
              </a:spcBef>
              <a:spcAft>
                <a:spcPct val="0"/>
              </a:spcAft>
              <a:defRPr sz="4000">
                <a:solidFill>
                  <a:schemeClr val="bg1"/>
                </a:solidFill>
                <a:latin typeface="Arial" pitchFamily="-107"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IE" altLang="en-US" sz="4000" b="1"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t>Digital Image Processing</a:t>
            </a:r>
            <a:br>
              <a:rPr kumimoji="0" lang="en-IE" altLang="en-US" sz="4000" b="1"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br>
            <a:br>
              <a:rPr kumimoji="0" lang="en-IE" altLang="en-US" sz="4000" b="1"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br>
            <a:r>
              <a:rPr kumimoji="0" lang="en-IE" altLang="en-US" sz="3200" b="0" i="0" u="none" strike="noStrike" kern="0" cap="none" spc="0" normalizeH="0" baseline="0" noProof="0">
                <a:ln>
                  <a:noFill/>
                </a:ln>
                <a:solidFill>
                  <a:srgbClr val="000000">
                    <a:lumMod val="65000"/>
                    <a:lumOff val="35000"/>
                  </a:srgbClr>
                </a:solidFill>
                <a:effectLst/>
                <a:uLnTx/>
                <a:uFillTx/>
                <a:latin typeface="Arial"/>
                <a:ea typeface="ＭＳ Ｐゴシック" panose="020B0600070205080204" pitchFamily="34" charset="-128"/>
              </a:rPr>
              <a:t>Chapter 6:</a:t>
            </a:r>
            <a:r>
              <a:rPr kumimoji="0" lang="en-IE" altLang="en-US" sz="3200" b="0" i="0" u="none" strike="noStrike" kern="0" cap="none" spc="0" normalizeH="0" baseline="0" noProof="0">
                <a:ln>
                  <a:noFill/>
                </a:ln>
                <a:solidFill>
                  <a:srgbClr val="00B0F0"/>
                </a:solidFill>
                <a:effectLst/>
                <a:uLnTx/>
                <a:uFillTx/>
                <a:latin typeface="Arial"/>
                <a:ea typeface="ＭＳ Ｐゴシック" panose="020B0600070205080204" pitchFamily="34" charset="-128"/>
              </a:rPr>
              <a:t> </a:t>
            </a:r>
            <a:r>
              <a:rPr kumimoji="0" lang="en-IE" altLang="en-US" sz="3200" b="0" i="0" u="none" strike="noStrike" kern="0" cap="none" spc="0" normalizeH="0" baseline="0" noProof="0" dirty="0">
                <a:ln>
                  <a:noFill/>
                </a:ln>
                <a:solidFill>
                  <a:srgbClr val="00B0F0"/>
                </a:solidFill>
                <a:effectLst/>
                <a:uLnTx/>
                <a:uFillTx/>
                <a:latin typeface="Arial"/>
                <a:ea typeface="ＭＳ Ｐゴシック" panose="020B0600070205080204" pitchFamily="34" charset="-128"/>
              </a:rPr>
              <a:t>Image Compression</a:t>
            </a:r>
            <a:endParaRPr kumimoji="0" lang="en-US" altLang="en-US" sz="3200" b="0" i="0" u="none" strike="noStrike" kern="0" cap="none" spc="0" normalizeH="0" baseline="0" noProof="0" dirty="0">
              <a:ln>
                <a:noFill/>
              </a:ln>
              <a:solidFill>
                <a:srgbClr val="00B0F0"/>
              </a:solidFill>
              <a:effectLst/>
              <a:uLnTx/>
              <a:uFillTx/>
              <a:latin typeface="Arial"/>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53FC7F3-4442-4291-C14C-527A7E0F1F7C}"/>
              </a:ext>
            </a:extLst>
          </p:cNvPr>
          <p:cNvSpPr>
            <a:spLocks noGrp="1"/>
          </p:cNvSpPr>
          <p:nvPr>
            <p:ph type="sldNum" sz="quarter" idx="12"/>
          </p:nvPr>
        </p:nvSpPr>
        <p:spPr/>
        <p:txBody>
          <a:bodyPr/>
          <a:lstStyle/>
          <a:p>
            <a:fld id="{E7FCE739-E9C0-4DAA-AA19-7FF37128EDD7}"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Fidelity criteria:</a:t>
            </a:r>
          </a:p>
          <a:p>
            <a:pPr lvl="1"/>
            <a:r>
              <a:rPr lang="en-US" dirty="0"/>
              <a:t>Reproducible means of quantifying the nature and extent of information loss</a:t>
            </a:r>
          </a:p>
          <a:p>
            <a:pPr lvl="2"/>
            <a:r>
              <a:rPr lang="en-US" dirty="0"/>
              <a:t>Objective fidelity criteria</a:t>
            </a:r>
            <a:endParaRPr lang="en-US" altLang="ko-KR" dirty="0"/>
          </a:p>
          <a:p>
            <a:pPr lvl="2"/>
            <a:r>
              <a:rPr lang="en-US" altLang="ko-KR" dirty="0"/>
              <a:t>S</a:t>
            </a:r>
            <a:r>
              <a:rPr lang="en-US" dirty="0"/>
              <a:t>ubjective fidelity criteria</a:t>
            </a:r>
            <a:endParaRPr lang="en-US" altLang="ko-KR" dirty="0"/>
          </a:p>
          <a:p>
            <a:pPr lvl="1"/>
            <a:r>
              <a:rPr lang="en-US" altLang="ko-KR" dirty="0"/>
              <a:t>O</a:t>
            </a:r>
            <a:r>
              <a:rPr lang="en-US" dirty="0"/>
              <a:t>bjective fidelity criteria offer a simple and convenient mechanism for evaluating information loss</a:t>
            </a:r>
          </a:p>
          <a:p>
            <a:pPr lvl="1"/>
            <a:r>
              <a:rPr lang="en-US" dirty="0"/>
              <a:t>Sometimes, subjective evaluations by a human observer is more appropriate</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10</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spTree>
    <p:extLst>
      <p:ext uri="{BB962C8B-B14F-4D97-AF65-F5344CB8AC3E}">
        <p14:creationId xmlns:p14="http://schemas.microsoft.com/office/powerpoint/2010/main" val="337363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Example of objective fidelity criteria:</a:t>
                </a:r>
              </a:p>
              <a:p>
                <a:pPr lvl="1"/>
                <a:r>
                  <a:rPr lang="en-US" dirty="0"/>
                  <a:t>Root-mean-square (rms) error between an input and output image</a:t>
                </a:r>
              </a:p>
              <a:p>
                <a:pPr lvl="1"/>
                <a:r>
                  <a:rPr lang="en-US" dirty="0"/>
                  <a:t>Let f(</a:t>
                </a:r>
                <a:r>
                  <a:rPr lang="en-US" dirty="0" err="1"/>
                  <a:t>x,y</a:t>
                </a:r>
                <a:r>
                  <a:rPr lang="en-US" dirty="0"/>
                  <a:t>) </a:t>
                </a:r>
                <a:r>
                  <a:rPr lang="en-US" sz="2000" dirty="0"/>
                  <a:t>&amp;</a:t>
                </a: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a:t>
                </a:r>
                <a:r>
                  <a:rPr lang="en-US" dirty="0" err="1"/>
                  <a:t>x,y</a:t>
                </a:r>
                <a:r>
                  <a:rPr lang="en-US" dirty="0"/>
                  <a:t>) be input and estimate of input image, then the total error between the two images is </a:t>
                </a:r>
              </a:p>
              <a:p>
                <a:pPr lvl="1"/>
                <a:endParaRPr lang="en-US" dirty="0"/>
              </a:p>
              <a:p>
                <a:pPr marL="457200" lvl="1" indent="0">
                  <a:buNone/>
                </a:pPr>
                <a:r>
                  <a:rPr lang="en-US" dirty="0"/>
                  <a:t>	where the images are of size </a:t>
                </a:r>
                <a:r>
                  <a:rPr lang="en-US" dirty="0" err="1"/>
                  <a:t>MxN</a:t>
                </a:r>
                <a:endParaRPr lang="en-US" dirty="0"/>
              </a:p>
              <a:p>
                <a:pPr lvl="1"/>
                <a:r>
                  <a:rPr lang="en-US" dirty="0"/>
                  <a:t>The root-mean-square </a:t>
                </a:r>
                <a:r>
                  <a:rPr lang="en-US" dirty="0" err="1"/>
                  <a:t>erms</a:t>
                </a:r>
                <a:r>
                  <a:rPr lang="en-US" dirty="0"/>
                  <a:t> between the two images is:</a:t>
                </a:r>
              </a:p>
            </p:txBody>
          </p:sp>
        </mc:Choice>
        <mc:Fallback>
          <p:sp>
            <p:nvSpPr>
              <p:cNvPr id="2" name="Content Placeholder 1">
                <a:extLst>
                  <a:ext uri="{FF2B5EF4-FFF2-40B4-BE49-F238E27FC236}">
                    <a16:creationId xmlns:a16="http://schemas.microsoft.com/office/drawing/2014/main" id="{1A2EEE82-3326-58CA-5219-7401EE3E6A9B}"/>
                  </a:ext>
                </a:extLst>
              </p:cNvPr>
              <p:cNvSpPr>
                <a:spLocks noGrp="1" noRot="1" noChangeAspect="1" noMove="1" noResize="1" noEditPoints="1" noAdjustHandles="1" noChangeArrowheads="1" noChangeShapeType="1" noTextEdit="1"/>
              </p:cNvSpPr>
              <p:nvPr>
                <p:ph idx="1"/>
              </p:nvPr>
            </p:nvSpPr>
            <p:spPr>
              <a:blipFill>
                <a:blip r:embed="rId2"/>
                <a:stretch>
                  <a:fillRect l="-1314" t="-2130" r="-18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11</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pic>
        <p:nvPicPr>
          <p:cNvPr id="5" name="Picture 4">
            <a:extLst>
              <a:ext uri="{FF2B5EF4-FFF2-40B4-BE49-F238E27FC236}">
                <a16:creationId xmlns:a16="http://schemas.microsoft.com/office/drawing/2014/main" id="{55B843E7-05C0-4880-D65A-962595D24C3E}"/>
              </a:ext>
            </a:extLst>
          </p:cNvPr>
          <p:cNvPicPr>
            <a:picLocks noChangeAspect="1"/>
          </p:cNvPicPr>
          <p:nvPr/>
        </p:nvPicPr>
        <p:blipFill>
          <a:blip r:embed="rId3"/>
          <a:stretch>
            <a:fillRect/>
          </a:stretch>
        </p:blipFill>
        <p:spPr>
          <a:xfrm>
            <a:off x="3199025" y="3149417"/>
            <a:ext cx="2745950" cy="837966"/>
          </a:xfrm>
          <a:prstGeom prst="rect">
            <a:avLst/>
          </a:prstGeom>
        </p:spPr>
      </p:pic>
      <p:pic>
        <p:nvPicPr>
          <p:cNvPr id="7" name="Picture 6">
            <a:extLst>
              <a:ext uri="{FF2B5EF4-FFF2-40B4-BE49-F238E27FC236}">
                <a16:creationId xmlns:a16="http://schemas.microsoft.com/office/drawing/2014/main" id="{6705E807-15A8-BB28-2FD9-03BB83076423}"/>
              </a:ext>
            </a:extLst>
          </p:cNvPr>
          <p:cNvPicPr>
            <a:picLocks noChangeAspect="1"/>
          </p:cNvPicPr>
          <p:nvPr/>
        </p:nvPicPr>
        <p:blipFill>
          <a:blip r:embed="rId4"/>
          <a:stretch>
            <a:fillRect/>
          </a:stretch>
        </p:blipFill>
        <p:spPr>
          <a:xfrm>
            <a:off x="2400888" y="5202430"/>
            <a:ext cx="4342223" cy="974533"/>
          </a:xfrm>
          <a:prstGeom prst="rect">
            <a:avLst/>
          </a:prstGeom>
        </p:spPr>
      </p:pic>
    </p:spTree>
    <p:extLst>
      <p:ext uri="{BB962C8B-B14F-4D97-AF65-F5344CB8AC3E}">
        <p14:creationId xmlns:p14="http://schemas.microsoft.com/office/powerpoint/2010/main" val="310187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Example of objective fidelity criteria:</a:t>
            </a:r>
          </a:p>
          <a:p>
            <a:pPr lvl="1"/>
            <a:r>
              <a:rPr lang="en-US" dirty="0"/>
              <a:t>Mean-square signal-to-noise ratio of the estimated image, denoted </a:t>
            </a:r>
            <a:r>
              <a:rPr lang="en-US" dirty="0" err="1"/>
              <a:t>SNR</a:t>
            </a:r>
            <a:r>
              <a:rPr lang="en-US" baseline="-25000" dirty="0" err="1"/>
              <a:t>ms</a:t>
            </a:r>
            <a:r>
              <a:rPr lang="en-US" dirty="0"/>
              <a:t> is:</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12</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pic>
        <p:nvPicPr>
          <p:cNvPr id="5" name="Picture 4">
            <a:extLst>
              <a:ext uri="{FF2B5EF4-FFF2-40B4-BE49-F238E27FC236}">
                <a16:creationId xmlns:a16="http://schemas.microsoft.com/office/drawing/2014/main" id="{4707CB40-EC8B-A7AD-EDC4-D7D9CDDFFEEE}"/>
              </a:ext>
            </a:extLst>
          </p:cNvPr>
          <p:cNvPicPr>
            <a:picLocks noChangeAspect="1"/>
          </p:cNvPicPr>
          <p:nvPr/>
        </p:nvPicPr>
        <p:blipFill>
          <a:blip r:embed="rId2"/>
          <a:stretch>
            <a:fillRect/>
          </a:stretch>
        </p:blipFill>
        <p:spPr>
          <a:xfrm>
            <a:off x="2019923" y="2682536"/>
            <a:ext cx="5104154" cy="2174277"/>
          </a:xfrm>
          <a:prstGeom prst="rect">
            <a:avLst/>
          </a:prstGeom>
        </p:spPr>
      </p:pic>
    </p:spTree>
    <p:extLst>
      <p:ext uri="{BB962C8B-B14F-4D97-AF65-F5344CB8AC3E}">
        <p14:creationId xmlns:p14="http://schemas.microsoft.com/office/powerpoint/2010/main" val="13090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Image Compression System:</a:t>
            </a:r>
          </a:p>
          <a:p>
            <a:pPr lvl="1"/>
            <a:r>
              <a:rPr lang="en-US" dirty="0"/>
              <a:t>Two distinct structural blocks: Encoder and Decoder</a:t>
            </a:r>
          </a:p>
          <a:p>
            <a:pPr lvl="1"/>
            <a:r>
              <a:rPr lang="en-US" dirty="0"/>
              <a:t>Source encoder: removes input redundancies</a:t>
            </a:r>
          </a:p>
          <a:p>
            <a:pPr lvl="1"/>
            <a:r>
              <a:rPr lang="en-US" dirty="0"/>
              <a:t>Channel encoder: increases the noise immunity</a:t>
            </a:r>
          </a:p>
          <a:p>
            <a:pPr lvl="1"/>
            <a:r>
              <a:rPr lang="en-US" dirty="0"/>
              <a:t>Noise free environment, the channel encoder/decoder are omitted</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13</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Image Compression Model</a:t>
            </a:r>
          </a:p>
        </p:txBody>
      </p:sp>
      <p:pic>
        <p:nvPicPr>
          <p:cNvPr id="5" name="Picture 4">
            <a:extLst>
              <a:ext uri="{FF2B5EF4-FFF2-40B4-BE49-F238E27FC236}">
                <a16:creationId xmlns:a16="http://schemas.microsoft.com/office/drawing/2014/main" id="{102C85AE-3425-174D-E410-DEC4C034DAEE}"/>
              </a:ext>
            </a:extLst>
          </p:cNvPr>
          <p:cNvPicPr>
            <a:picLocks noChangeAspect="1"/>
          </p:cNvPicPr>
          <p:nvPr/>
        </p:nvPicPr>
        <p:blipFill>
          <a:blip r:embed="rId2"/>
          <a:stretch>
            <a:fillRect/>
          </a:stretch>
        </p:blipFill>
        <p:spPr>
          <a:xfrm>
            <a:off x="628650" y="4430764"/>
            <a:ext cx="7886700" cy="1278039"/>
          </a:xfrm>
          <a:prstGeom prst="rect">
            <a:avLst/>
          </a:prstGeom>
        </p:spPr>
      </p:pic>
    </p:spTree>
    <p:extLst>
      <p:ext uri="{BB962C8B-B14F-4D97-AF65-F5344CB8AC3E}">
        <p14:creationId xmlns:p14="http://schemas.microsoft.com/office/powerpoint/2010/main" val="351132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Source encoder:</a:t>
            </a:r>
          </a:p>
          <a:p>
            <a:pPr lvl="1"/>
            <a:r>
              <a:rPr lang="en-US" dirty="0"/>
              <a:t>Reduces or eliminates any coding, interpixel, psychovisual redundancies in the input image</a:t>
            </a:r>
          </a:p>
          <a:p>
            <a:r>
              <a:rPr lang="en-US" dirty="0"/>
              <a:t>Source encoding stages:</a:t>
            </a:r>
          </a:p>
          <a:p>
            <a:pPr lvl="1"/>
            <a:r>
              <a:rPr lang="en-US" dirty="0"/>
              <a:t>Mapper: reversible</a:t>
            </a:r>
          </a:p>
          <a:p>
            <a:pPr lvl="1"/>
            <a:r>
              <a:rPr lang="en-US" dirty="0"/>
              <a:t>Quantizer: irreversible</a:t>
            </a:r>
          </a:p>
          <a:p>
            <a:pPr lvl="1"/>
            <a:r>
              <a:rPr lang="en-US" dirty="0"/>
              <a:t>Symbol encoder: reversible</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14</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Image Compression Model</a:t>
            </a:r>
          </a:p>
        </p:txBody>
      </p:sp>
      <p:pic>
        <p:nvPicPr>
          <p:cNvPr id="5" name="Picture 4">
            <a:extLst>
              <a:ext uri="{FF2B5EF4-FFF2-40B4-BE49-F238E27FC236}">
                <a16:creationId xmlns:a16="http://schemas.microsoft.com/office/drawing/2014/main" id="{EF3E5975-1855-C071-654E-467128EAADCC}"/>
              </a:ext>
            </a:extLst>
          </p:cNvPr>
          <p:cNvPicPr>
            <a:picLocks noChangeAspect="1"/>
          </p:cNvPicPr>
          <p:nvPr/>
        </p:nvPicPr>
        <p:blipFill>
          <a:blip r:embed="rId2"/>
          <a:stretch>
            <a:fillRect/>
          </a:stretch>
        </p:blipFill>
        <p:spPr>
          <a:xfrm>
            <a:off x="628649" y="4437856"/>
            <a:ext cx="7886699" cy="1699491"/>
          </a:xfrm>
          <a:prstGeom prst="rect">
            <a:avLst/>
          </a:prstGeom>
        </p:spPr>
      </p:pic>
    </p:spTree>
    <p:extLst>
      <p:ext uri="{BB962C8B-B14F-4D97-AF65-F5344CB8AC3E}">
        <p14:creationId xmlns:p14="http://schemas.microsoft.com/office/powerpoint/2010/main" val="82444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a:xfrm>
            <a:off x="481263" y="898358"/>
            <a:ext cx="8325853" cy="5278605"/>
          </a:xfrm>
        </p:spPr>
        <p:txBody>
          <a:bodyPr/>
          <a:lstStyle/>
          <a:p>
            <a:pPr>
              <a:spcBef>
                <a:spcPts val="300"/>
              </a:spcBef>
            </a:pPr>
            <a:r>
              <a:rPr lang="en-US" dirty="0"/>
              <a:t>Mapper</a:t>
            </a:r>
          </a:p>
          <a:p>
            <a:pPr lvl="1">
              <a:spcBef>
                <a:spcPts val="300"/>
              </a:spcBef>
            </a:pPr>
            <a:r>
              <a:rPr lang="en-US" dirty="0"/>
              <a:t>Transforms the input data into a format designed to reduce interpixel redundancies in the input image</a:t>
            </a:r>
          </a:p>
          <a:p>
            <a:pPr lvl="1">
              <a:spcBef>
                <a:spcPts val="300"/>
              </a:spcBef>
            </a:pPr>
            <a:r>
              <a:rPr lang="en-US" dirty="0"/>
              <a:t>May or may not reduce the amount of data</a:t>
            </a:r>
          </a:p>
          <a:p>
            <a:pPr lvl="1">
              <a:spcBef>
                <a:spcPts val="300"/>
              </a:spcBef>
            </a:pPr>
            <a:r>
              <a:rPr lang="en-US" dirty="0"/>
              <a:t>Example: run-length coding</a:t>
            </a:r>
          </a:p>
          <a:p>
            <a:pPr lvl="1">
              <a:spcBef>
                <a:spcPts val="300"/>
              </a:spcBef>
            </a:pPr>
            <a:r>
              <a:rPr lang="en-US" dirty="0"/>
              <a:t>Transformed results : array of coefficients</a:t>
            </a:r>
          </a:p>
          <a:p>
            <a:pPr>
              <a:spcBef>
                <a:spcPts val="300"/>
              </a:spcBef>
            </a:pPr>
            <a:r>
              <a:rPr lang="en-US" dirty="0"/>
              <a:t>Quantizer</a:t>
            </a:r>
          </a:p>
          <a:p>
            <a:pPr lvl="1">
              <a:spcBef>
                <a:spcPts val="300"/>
              </a:spcBef>
            </a:pPr>
            <a:r>
              <a:rPr lang="en-US" dirty="0"/>
              <a:t>Reduces the accuracy of the mapper’s output</a:t>
            </a:r>
          </a:p>
          <a:p>
            <a:pPr lvl="1">
              <a:spcBef>
                <a:spcPts val="300"/>
              </a:spcBef>
            </a:pPr>
            <a:r>
              <a:rPr lang="en-US" dirty="0"/>
              <a:t>Reduces the psychovisual redundancy</a:t>
            </a:r>
          </a:p>
          <a:p>
            <a:pPr lvl="1">
              <a:spcBef>
                <a:spcPts val="300"/>
              </a:spcBef>
            </a:pPr>
            <a:r>
              <a:rPr lang="en-US" dirty="0"/>
              <a:t>Must be omitted when error-free compression is desired</a:t>
            </a:r>
          </a:p>
          <a:p>
            <a:pPr>
              <a:spcBef>
                <a:spcPts val="300"/>
              </a:spcBef>
            </a:pPr>
            <a:r>
              <a:rPr lang="en-US" dirty="0"/>
              <a:t>Symbol Encoder</a:t>
            </a:r>
          </a:p>
          <a:p>
            <a:pPr lvl="1">
              <a:spcBef>
                <a:spcPts val="300"/>
              </a:spcBef>
            </a:pPr>
            <a:r>
              <a:rPr lang="en-US" dirty="0"/>
              <a:t>Reduces the coding redundancy</a:t>
            </a:r>
          </a:p>
          <a:p>
            <a:pPr lvl="1">
              <a:spcBef>
                <a:spcPts val="300"/>
              </a:spcBef>
            </a:pPr>
            <a:r>
              <a:rPr lang="en-US" dirty="0"/>
              <a:t>Creates a fixed- or variable-length code</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15</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Image Compression Model</a:t>
            </a:r>
          </a:p>
        </p:txBody>
      </p:sp>
    </p:spTree>
    <p:extLst>
      <p:ext uri="{BB962C8B-B14F-4D97-AF65-F5344CB8AC3E}">
        <p14:creationId xmlns:p14="http://schemas.microsoft.com/office/powerpoint/2010/main" val="280634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F9683-42AA-A208-FDFB-BEADD3F16096}"/>
              </a:ext>
            </a:extLst>
          </p:cNvPr>
          <p:cNvSpPr>
            <a:spLocks noGrp="1"/>
          </p:cNvSpPr>
          <p:nvPr>
            <p:ph idx="1"/>
          </p:nvPr>
        </p:nvSpPr>
        <p:spPr/>
        <p:txBody>
          <a:bodyPr/>
          <a:lstStyle/>
          <a:p>
            <a:r>
              <a:rPr lang="en-US" dirty="0"/>
              <a:t>Source Decoder</a:t>
            </a:r>
          </a:p>
          <a:p>
            <a:pPr lvl="1"/>
            <a:r>
              <a:rPr lang="en-US" dirty="0"/>
              <a:t>Performs the inverse operations of the source encoder</a:t>
            </a:r>
          </a:p>
          <a:p>
            <a:pPr lvl="1"/>
            <a:r>
              <a:rPr lang="en-US" dirty="0"/>
              <a:t>Inverse quantizer block is not included in the general source decoder</a:t>
            </a:r>
          </a:p>
          <a:p>
            <a:r>
              <a:rPr lang="en-US" dirty="0"/>
              <a:t>Source Decoding stages:</a:t>
            </a:r>
          </a:p>
          <a:p>
            <a:pPr lvl="1"/>
            <a:r>
              <a:rPr lang="en-US" dirty="0"/>
              <a:t>Symbol decoder: inverse operations of the symbol encoder</a:t>
            </a:r>
          </a:p>
          <a:p>
            <a:pPr lvl="1"/>
            <a:r>
              <a:rPr lang="en-US" dirty="0"/>
              <a:t>Inverse mapper: inverse operations of the mapper</a:t>
            </a:r>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16</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Image Compression Model</a:t>
            </a:r>
          </a:p>
        </p:txBody>
      </p:sp>
      <p:pic>
        <p:nvPicPr>
          <p:cNvPr id="5" name="Picture 4">
            <a:extLst>
              <a:ext uri="{FF2B5EF4-FFF2-40B4-BE49-F238E27FC236}">
                <a16:creationId xmlns:a16="http://schemas.microsoft.com/office/drawing/2014/main" id="{F688B342-F6B4-46A3-44DD-6BAB02C24B61}"/>
              </a:ext>
            </a:extLst>
          </p:cNvPr>
          <p:cNvPicPr>
            <a:picLocks noChangeAspect="1"/>
          </p:cNvPicPr>
          <p:nvPr/>
        </p:nvPicPr>
        <p:blipFill>
          <a:blip r:embed="rId2"/>
          <a:stretch>
            <a:fillRect/>
          </a:stretch>
        </p:blipFill>
        <p:spPr>
          <a:xfrm>
            <a:off x="1977623" y="4822754"/>
            <a:ext cx="5188753" cy="1286195"/>
          </a:xfrm>
          <a:prstGeom prst="rect">
            <a:avLst/>
          </a:prstGeom>
        </p:spPr>
      </p:pic>
    </p:spTree>
    <p:extLst>
      <p:ext uri="{BB962C8B-B14F-4D97-AF65-F5344CB8AC3E}">
        <p14:creationId xmlns:p14="http://schemas.microsoft.com/office/powerpoint/2010/main" val="355104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F9683-42AA-A208-FDFB-BEADD3F16096}"/>
              </a:ext>
            </a:extLst>
          </p:cNvPr>
          <p:cNvSpPr>
            <a:spLocks noGrp="1"/>
          </p:cNvSpPr>
          <p:nvPr>
            <p:ph idx="1"/>
          </p:nvPr>
        </p:nvSpPr>
        <p:spPr/>
        <p:txBody>
          <a:bodyPr/>
          <a:lstStyle/>
          <a:p>
            <a:pPr>
              <a:spcBef>
                <a:spcPts val="400"/>
              </a:spcBef>
            </a:pPr>
            <a:r>
              <a:rPr lang="en-US" dirty="0"/>
              <a:t>Error-free compression</a:t>
            </a:r>
          </a:p>
          <a:p>
            <a:pPr lvl="1">
              <a:spcBef>
                <a:spcPts val="400"/>
              </a:spcBef>
            </a:pPr>
            <a:r>
              <a:rPr lang="en-US" dirty="0"/>
              <a:t>Means for data reduction</a:t>
            </a:r>
          </a:p>
          <a:p>
            <a:pPr lvl="1">
              <a:spcBef>
                <a:spcPts val="400"/>
              </a:spcBef>
            </a:pPr>
            <a:r>
              <a:rPr lang="en-US" dirty="0"/>
              <a:t>Reduces interpixel, coding redundancy</a:t>
            </a:r>
          </a:p>
          <a:p>
            <a:pPr>
              <a:spcBef>
                <a:spcPts val="400"/>
              </a:spcBef>
            </a:pPr>
            <a:r>
              <a:rPr lang="en-US" dirty="0"/>
              <a:t>Application</a:t>
            </a:r>
          </a:p>
          <a:p>
            <a:pPr lvl="1">
              <a:spcBef>
                <a:spcPts val="400"/>
              </a:spcBef>
            </a:pPr>
            <a:r>
              <a:rPr lang="en-US" dirty="0"/>
              <a:t>Medical or business documents</a:t>
            </a:r>
          </a:p>
          <a:p>
            <a:pPr lvl="1">
              <a:spcBef>
                <a:spcPts val="400"/>
              </a:spcBef>
            </a:pPr>
            <a:r>
              <a:rPr lang="en-US" dirty="0"/>
              <a:t>Satellite imagery : cost of collecting the data</a:t>
            </a:r>
          </a:p>
          <a:p>
            <a:pPr lvl="1">
              <a:spcBef>
                <a:spcPts val="400"/>
              </a:spcBef>
            </a:pPr>
            <a:r>
              <a:rPr lang="en-US" dirty="0"/>
              <a:t>Digital radiography</a:t>
            </a:r>
            <a:r>
              <a:rPr lang="en-US" altLang="ko-KR" dirty="0"/>
              <a:t>: </a:t>
            </a:r>
            <a:r>
              <a:rPr lang="en-US" dirty="0"/>
              <a:t>for diagnostic accuracy</a:t>
            </a:r>
          </a:p>
          <a:p>
            <a:pPr lvl="1">
              <a:spcBef>
                <a:spcPts val="400"/>
              </a:spcBef>
            </a:pPr>
            <a:r>
              <a:rPr lang="en-US" dirty="0"/>
              <a:t>Normally provide compression ratios of 2 to 10</a:t>
            </a:r>
          </a:p>
          <a:p>
            <a:pPr>
              <a:spcBef>
                <a:spcPts val="400"/>
              </a:spcBef>
            </a:pPr>
            <a:r>
              <a:rPr lang="en-US" dirty="0"/>
              <a:t>Error-free compression techniques</a:t>
            </a:r>
          </a:p>
          <a:p>
            <a:pPr lvl="1">
              <a:spcBef>
                <a:spcPts val="400"/>
              </a:spcBef>
            </a:pPr>
            <a:r>
              <a:rPr lang="en-US" dirty="0"/>
              <a:t>Variable-length coding</a:t>
            </a:r>
          </a:p>
          <a:p>
            <a:pPr lvl="1">
              <a:spcBef>
                <a:spcPts val="400"/>
              </a:spcBef>
            </a:pPr>
            <a:r>
              <a:rPr lang="en-US" dirty="0"/>
              <a:t>Arithmetic coding</a:t>
            </a:r>
          </a:p>
          <a:p>
            <a:pPr lvl="1">
              <a:spcBef>
                <a:spcPts val="400"/>
              </a:spcBef>
            </a:pPr>
            <a:r>
              <a:rPr lang="en-US" dirty="0"/>
              <a:t>Bit-plane coding: Run-length coding</a:t>
            </a:r>
          </a:p>
          <a:p>
            <a:pPr lvl="1">
              <a:spcBef>
                <a:spcPts val="400"/>
              </a:spcBef>
            </a:pPr>
            <a:r>
              <a:rPr lang="en-US" dirty="0"/>
              <a:t>Lossless predictive coding, etc.</a:t>
            </a:r>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17</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Error-Free Compression</a:t>
            </a:r>
          </a:p>
        </p:txBody>
      </p:sp>
    </p:spTree>
    <p:extLst>
      <p:ext uri="{BB962C8B-B14F-4D97-AF65-F5344CB8AC3E}">
        <p14:creationId xmlns:p14="http://schemas.microsoft.com/office/powerpoint/2010/main" val="123970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F9683-42AA-A208-FDFB-BEADD3F16096}"/>
              </a:ext>
            </a:extLst>
          </p:cNvPr>
          <p:cNvSpPr>
            <a:spLocks noGrp="1"/>
          </p:cNvSpPr>
          <p:nvPr>
            <p:ph idx="1"/>
          </p:nvPr>
        </p:nvSpPr>
        <p:spPr>
          <a:xfrm>
            <a:off x="628650" y="850232"/>
            <a:ext cx="7886700" cy="5326731"/>
          </a:xfrm>
        </p:spPr>
        <p:txBody>
          <a:bodyPr/>
          <a:lstStyle/>
          <a:p>
            <a:pPr>
              <a:spcBef>
                <a:spcPts val="500"/>
              </a:spcBef>
            </a:pPr>
            <a:r>
              <a:rPr lang="en-US" dirty="0"/>
              <a:t>Variable-length coding</a:t>
            </a:r>
          </a:p>
          <a:p>
            <a:pPr lvl="1">
              <a:spcBef>
                <a:spcPts val="500"/>
              </a:spcBef>
            </a:pPr>
            <a:r>
              <a:rPr lang="en-US" dirty="0"/>
              <a:t>The simplest approach to error-free compression technique</a:t>
            </a:r>
          </a:p>
          <a:p>
            <a:pPr lvl="1">
              <a:spcBef>
                <a:spcPts val="500"/>
              </a:spcBef>
            </a:pPr>
            <a:r>
              <a:rPr lang="en-US" dirty="0"/>
              <a:t>Reduces coding redundancy only</a:t>
            </a:r>
          </a:p>
          <a:p>
            <a:pPr lvl="1">
              <a:spcBef>
                <a:spcPts val="500"/>
              </a:spcBef>
            </a:pPr>
            <a:r>
              <a:rPr lang="en-US" dirty="0"/>
              <a:t>Assigns the shortest possible code words to the most probable gray levels</a:t>
            </a:r>
          </a:p>
          <a:p>
            <a:pPr lvl="1">
              <a:spcBef>
                <a:spcPts val="500"/>
              </a:spcBef>
            </a:pPr>
            <a:r>
              <a:rPr lang="en-US" dirty="0"/>
              <a:t>Source symbol could be gray levels or pixel differences of an image, output of run-length encoding, etc.</a:t>
            </a:r>
          </a:p>
          <a:p>
            <a:pPr>
              <a:spcBef>
                <a:spcPts val="500"/>
              </a:spcBef>
            </a:pPr>
            <a:r>
              <a:rPr lang="en-US" dirty="0"/>
              <a:t>Types of variable-length coding</a:t>
            </a:r>
          </a:p>
          <a:p>
            <a:pPr lvl="1">
              <a:spcBef>
                <a:spcPts val="500"/>
              </a:spcBef>
            </a:pPr>
            <a:r>
              <a:rPr lang="en-US" dirty="0"/>
              <a:t>Huffman coding</a:t>
            </a:r>
          </a:p>
          <a:p>
            <a:pPr lvl="1">
              <a:spcBef>
                <a:spcPts val="500"/>
              </a:spcBef>
            </a:pPr>
            <a:r>
              <a:rPr lang="en-US" dirty="0"/>
              <a:t>Truncated Huffman coding</a:t>
            </a:r>
          </a:p>
          <a:p>
            <a:pPr lvl="1">
              <a:spcBef>
                <a:spcPts val="500"/>
              </a:spcBef>
            </a:pPr>
            <a:r>
              <a:rPr lang="en-US" dirty="0"/>
              <a:t>Shift coding</a:t>
            </a:r>
          </a:p>
          <a:p>
            <a:pPr lvl="1">
              <a:spcBef>
                <a:spcPts val="500"/>
              </a:spcBef>
            </a:pPr>
            <a:r>
              <a:rPr lang="en-US" dirty="0"/>
              <a:t>Huffman shift coding, etc.</a:t>
            </a:r>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18</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Error-Free Compression</a:t>
            </a:r>
          </a:p>
        </p:txBody>
      </p:sp>
    </p:spTree>
    <p:extLst>
      <p:ext uri="{BB962C8B-B14F-4D97-AF65-F5344CB8AC3E}">
        <p14:creationId xmlns:p14="http://schemas.microsoft.com/office/powerpoint/2010/main" val="404450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C425ECD-5852-03E6-FD65-F9EC899FC241}"/>
              </a:ext>
            </a:extLst>
          </p:cNvPr>
          <p:cNvSpPr>
            <a:spLocks noGrp="1" noChangeArrowheads="1"/>
          </p:cNvSpPr>
          <p:nvPr>
            <p:ph idx="1"/>
          </p:nvPr>
        </p:nvSpPr>
        <p:spPr/>
        <p:txBody>
          <a:bodyPr/>
          <a:lstStyle/>
          <a:p>
            <a:pPr algn="ctr">
              <a:buFontTx/>
              <a:buNone/>
            </a:pPr>
            <a:r>
              <a:rPr lang="en-US" altLang="en-US" dirty="0">
                <a:solidFill>
                  <a:srgbClr val="00B0F0"/>
                </a:solidFill>
              </a:rPr>
              <a:t>	</a:t>
            </a:r>
          </a:p>
          <a:p>
            <a:pPr algn="ctr">
              <a:buFontTx/>
              <a:buNone/>
            </a:pPr>
            <a:endParaRPr lang="en-US" altLang="en-US" dirty="0">
              <a:solidFill>
                <a:srgbClr val="00B0F0"/>
              </a:solidFill>
            </a:endParaRPr>
          </a:p>
          <a:p>
            <a:pPr algn="ctr">
              <a:buFontTx/>
              <a:buNone/>
            </a:pPr>
            <a:r>
              <a:rPr lang="en-US" altLang="en-US" sz="4000" dirty="0">
                <a:solidFill>
                  <a:srgbClr val="00B0F0"/>
                </a:solidFill>
              </a:rPr>
              <a:t>Lossless Compression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A2891F-D951-5326-FFA0-10E8C3E25071}"/>
              </a:ext>
            </a:extLst>
          </p:cNvPr>
          <p:cNvSpPr>
            <a:spLocks noGrp="1"/>
          </p:cNvSpPr>
          <p:nvPr>
            <p:ph idx="1"/>
          </p:nvPr>
        </p:nvSpPr>
        <p:spPr/>
        <p:txBody>
          <a:bodyPr/>
          <a:lstStyle/>
          <a:p>
            <a:r>
              <a:rPr lang="en-US" dirty="0"/>
              <a:t>The storage and communication of video requirements are immense</a:t>
            </a:r>
          </a:p>
          <a:p>
            <a:pPr lvl="1"/>
            <a:r>
              <a:rPr lang="en-US" dirty="0"/>
              <a:t>Storage requirement for uncompressed video:</a:t>
            </a:r>
          </a:p>
          <a:p>
            <a:pPr lvl="2"/>
            <a:r>
              <a:rPr lang="en-US" sz="1800" dirty="0"/>
              <a:t>512pixel x 512 pixel x 3bytes/pixel x 30frame/sec</a:t>
            </a:r>
          </a:p>
          <a:p>
            <a:pPr lvl="2"/>
            <a:r>
              <a:rPr lang="en-US" sz="1800" dirty="0"/>
              <a:t>= 23.6MBytes/sec</a:t>
            </a:r>
          </a:p>
          <a:p>
            <a:r>
              <a:rPr lang="en-US" dirty="0"/>
              <a:t>Image compression: reducing the amount of data required to represent a digital image</a:t>
            </a:r>
          </a:p>
          <a:p>
            <a:pPr lvl="1"/>
            <a:r>
              <a:rPr lang="en-US" dirty="0"/>
              <a:t>Ex. 23.6MBytes =&gt;187KBytes</a:t>
            </a:r>
          </a:p>
          <a:p>
            <a:r>
              <a:rPr lang="en-US" dirty="0"/>
              <a:t>Fundamentals of image compression</a:t>
            </a:r>
          </a:p>
          <a:p>
            <a:pPr lvl="1"/>
            <a:r>
              <a:rPr lang="en-US" dirty="0"/>
              <a:t>Reduce or eliminate the redundant data in the image or video</a:t>
            </a:r>
          </a:p>
        </p:txBody>
      </p:sp>
      <p:sp>
        <p:nvSpPr>
          <p:cNvPr id="4" name="Slide Number Placeholder 3">
            <a:extLst>
              <a:ext uri="{FF2B5EF4-FFF2-40B4-BE49-F238E27FC236}">
                <a16:creationId xmlns:a16="http://schemas.microsoft.com/office/drawing/2014/main" id="{4CEEBCA4-9331-CA1B-D47C-8EC8D55D8134}"/>
              </a:ext>
            </a:extLst>
          </p:cNvPr>
          <p:cNvSpPr>
            <a:spLocks noGrp="1"/>
          </p:cNvSpPr>
          <p:nvPr>
            <p:ph type="sldNum" sz="quarter" idx="12"/>
          </p:nvPr>
        </p:nvSpPr>
        <p:spPr/>
        <p:txBody>
          <a:bodyPr/>
          <a:lstStyle/>
          <a:p>
            <a:fld id="{E7FCE739-E9C0-4DAA-AA19-7FF37128EDD7}" type="slidenum">
              <a:rPr lang="en-US" smtClean="0"/>
              <a:t>2</a:t>
            </a:fld>
            <a:endParaRPr lang="en-US"/>
          </a:p>
        </p:txBody>
      </p:sp>
      <p:sp>
        <p:nvSpPr>
          <p:cNvPr id="3" name="Title 2">
            <a:extLst>
              <a:ext uri="{FF2B5EF4-FFF2-40B4-BE49-F238E27FC236}">
                <a16:creationId xmlns:a16="http://schemas.microsoft.com/office/drawing/2014/main" id="{33078ADF-6D6D-CB91-EE9A-442F2CFACEFA}"/>
              </a:ext>
            </a:extLst>
          </p:cNvPr>
          <p:cNvSpPr>
            <a:spLocks noGrp="1"/>
          </p:cNvSpPr>
          <p:nvPr>
            <p:ph type="title"/>
          </p:nvPr>
        </p:nvSpPr>
        <p:spPr/>
        <p:txBody>
          <a:bodyPr/>
          <a:lstStyle/>
          <a:p>
            <a:r>
              <a:rPr lang="en-US" dirty="0"/>
              <a:t>Image Compression</a:t>
            </a:r>
          </a:p>
        </p:txBody>
      </p:sp>
    </p:spTree>
    <p:extLst>
      <p:ext uri="{BB962C8B-B14F-4D97-AF65-F5344CB8AC3E}">
        <p14:creationId xmlns:p14="http://schemas.microsoft.com/office/powerpoint/2010/main" val="2758288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8E2FA-23BB-E10B-1CAD-989E41CEE6B9}"/>
              </a:ext>
            </a:extLst>
          </p:cNvPr>
          <p:cNvSpPr>
            <a:spLocks noGrp="1"/>
          </p:cNvSpPr>
          <p:nvPr>
            <p:ph idx="1"/>
          </p:nvPr>
        </p:nvSpPr>
        <p:spPr>
          <a:xfrm>
            <a:off x="628650" y="914400"/>
            <a:ext cx="7886700" cy="5262563"/>
          </a:xfrm>
        </p:spPr>
        <p:txBody>
          <a:bodyPr/>
          <a:lstStyle/>
          <a:p>
            <a:pPr>
              <a:spcBef>
                <a:spcPts val="400"/>
              </a:spcBef>
            </a:pPr>
            <a:r>
              <a:rPr lang="en-US" dirty="0"/>
              <a:t>Run-length coding:</a:t>
            </a:r>
          </a:p>
          <a:p>
            <a:pPr lvl="1">
              <a:spcBef>
                <a:spcPts val="400"/>
              </a:spcBef>
            </a:pPr>
            <a:r>
              <a:rPr lang="en-US" dirty="0"/>
              <a:t>Reduces interpixel redundancy</a:t>
            </a:r>
          </a:p>
          <a:p>
            <a:pPr lvl="1">
              <a:spcBef>
                <a:spcPts val="400"/>
              </a:spcBef>
            </a:pPr>
            <a:r>
              <a:rPr lang="en-US" dirty="0"/>
              <a:t>Binary image compression methods</a:t>
            </a:r>
          </a:p>
          <a:p>
            <a:pPr lvl="1">
              <a:spcBef>
                <a:spcPts val="400"/>
              </a:spcBef>
            </a:pPr>
            <a:r>
              <a:rPr lang="en-US" dirty="0"/>
              <a:t>Applied each bit-plane of gray level image</a:t>
            </a:r>
          </a:p>
          <a:p>
            <a:pPr lvl="1">
              <a:spcBef>
                <a:spcPts val="400"/>
              </a:spcBef>
            </a:pPr>
            <a:r>
              <a:rPr lang="en-US" dirty="0"/>
              <a:t>Describe successive runs of black and white pixels</a:t>
            </a:r>
          </a:p>
          <a:p>
            <a:pPr lvl="1">
              <a:spcBef>
                <a:spcPts val="400"/>
              </a:spcBef>
            </a:pPr>
            <a:r>
              <a:rPr lang="en-US" dirty="0"/>
              <a:t>Standard compression approach in FAX coding</a:t>
            </a:r>
          </a:p>
          <a:p>
            <a:pPr lvl="1">
              <a:spcBef>
                <a:spcPts val="400"/>
              </a:spcBef>
            </a:pPr>
            <a:r>
              <a:rPr lang="en-US" dirty="0"/>
              <a:t>Compression technique in bmp file</a:t>
            </a:r>
          </a:p>
          <a:p>
            <a:pPr lvl="1">
              <a:spcBef>
                <a:spcPts val="400"/>
              </a:spcBef>
            </a:pPr>
            <a:r>
              <a:rPr lang="en-US" dirty="0"/>
              <a:t>Applied for 1, 2, 4-bit gray level image</a:t>
            </a:r>
          </a:p>
          <a:p>
            <a:pPr lvl="1">
              <a:spcBef>
                <a:spcPts val="400"/>
              </a:spcBef>
            </a:pPr>
            <a:r>
              <a:rPr lang="en-US" dirty="0"/>
              <a:t>Additional compression can be realized by variable-length</a:t>
            </a:r>
          </a:p>
          <a:p>
            <a:pPr lvl="1">
              <a:spcBef>
                <a:spcPts val="400"/>
              </a:spcBef>
            </a:pPr>
            <a:r>
              <a:rPr lang="en-US" dirty="0"/>
              <a:t>Coding the run lengths themselves</a:t>
            </a:r>
          </a:p>
          <a:p>
            <a:pPr lvl="2">
              <a:spcBef>
                <a:spcPts val="400"/>
              </a:spcBef>
            </a:pPr>
            <a:r>
              <a:rPr lang="en-US" dirty="0"/>
              <a:t>Input: AAAABBBBBCCCCCCCCDEEEE</a:t>
            </a:r>
          </a:p>
          <a:p>
            <a:pPr lvl="2">
              <a:spcBef>
                <a:spcPts val="400"/>
              </a:spcBef>
            </a:pPr>
            <a:r>
              <a:rPr lang="en-US" dirty="0"/>
              <a:t>Output: 4A5B8C1D4E</a:t>
            </a:r>
          </a:p>
          <a:p>
            <a:pPr lvl="2">
              <a:spcBef>
                <a:spcPts val="400"/>
              </a:spcBef>
            </a:pPr>
            <a:r>
              <a:rPr lang="en-US" dirty="0"/>
              <a:t>Compression ratio : 22/10 = 2.2</a:t>
            </a:r>
          </a:p>
        </p:txBody>
      </p:sp>
      <p:sp>
        <p:nvSpPr>
          <p:cNvPr id="2" name="Slide Number Placeholder 1">
            <a:extLst>
              <a:ext uri="{FF2B5EF4-FFF2-40B4-BE49-F238E27FC236}">
                <a16:creationId xmlns:a16="http://schemas.microsoft.com/office/drawing/2014/main" id="{E8716FA7-05F9-F03B-5920-8169F7C487DD}"/>
              </a:ext>
            </a:extLst>
          </p:cNvPr>
          <p:cNvSpPr>
            <a:spLocks noGrp="1"/>
          </p:cNvSpPr>
          <p:nvPr>
            <p:ph type="sldNum" sz="quarter" idx="12"/>
          </p:nvPr>
        </p:nvSpPr>
        <p:spPr/>
        <p:txBody>
          <a:bodyPr/>
          <a:lstStyle/>
          <a:p>
            <a:fld id="{E7FCE739-E9C0-4DAA-AA19-7FF37128EDD7}" type="slidenum">
              <a:rPr lang="en-US" smtClean="0"/>
              <a:t>20</a:t>
            </a:fld>
            <a:endParaRPr lang="en-US"/>
          </a:p>
        </p:txBody>
      </p:sp>
      <p:sp>
        <p:nvSpPr>
          <p:cNvPr id="14338" name="Title 1">
            <a:extLst>
              <a:ext uri="{FF2B5EF4-FFF2-40B4-BE49-F238E27FC236}">
                <a16:creationId xmlns:a16="http://schemas.microsoft.com/office/drawing/2014/main" id="{8E4D7CEF-C087-13AE-8407-D6A08B6FD631}"/>
              </a:ext>
            </a:extLst>
          </p:cNvPr>
          <p:cNvSpPr>
            <a:spLocks noGrp="1"/>
          </p:cNvSpPr>
          <p:nvPr>
            <p:ph type="title"/>
          </p:nvPr>
        </p:nvSpPr>
        <p:spPr/>
        <p:txBody>
          <a:bodyPr/>
          <a:lstStyle/>
          <a:p>
            <a:pPr algn="r" eaLnBrk="1" fontAlgn="auto" hangingPunct="1">
              <a:spcAft>
                <a:spcPts val="0"/>
              </a:spcAft>
              <a:defRPr/>
            </a:pPr>
            <a:r>
              <a:rPr lang="en-US" dirty="0"/>
              <a:t>Run Length Coding - RLC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8E2FA-23BB-E10B-1CAD-989E41CEE6B9}"/>
              </a:ext>
            </a:extLst>
          </p:cNvPr>
          <p:cNvSpPr>
            <a:spLocks noGrp="1"/>
          </p:cNvSpPr>
          <p:nvPr>
            <p:ph idx="1"/>
          </p:nvPr>
        </p:nvSpPr>
        <p:spPr/>
        <p:txBody>
          <a:bodyPr/>
          <a:lstStyle/>
          <a:p>
            <a:pPr>
              <a:spcBef>
                <a:spcPts val="400"/>
              </a:spcBef>
            </a:pPr>
            <a:r>
              <a:rPr lang="en-US" dirty="0"/>
              <a:t>Notes for RLC:</a:t>
            </a:r>
          </a:p>
          <a:p>
            <a:pPr lvl="1">
              <a:spcBef>
                <a:spcPts val="400"/>
              </a:spcBef>
            </a:pPr>
            <a:r>
              <a:rPr lang="en-US" dirty="0"/>
              <a:t>If compression ratio is less than 1, send the original data, for example:</a:t>
            </a:r>
          </a:p>
          <a:p>
            <a:pPr lvl="2">
              <a:spcBef>
                <a:spcPts val="400"/>
              </a:spcBef>
            </a:pPr>
            <a:r>
              <a:rPr lang="en-US" dirty="0"/>
              <a:t>Input: </a:t>
            </a:r>
            <a:r>
              <a:rPr lang="en-US" dirty="0" err="1"/>
              <a:t>MyDogHasFleas</a:t>
            </a:r>
            <a:endParaRPr lang="en-US" dirty="0"/>
          </a:p>
          <a:p>
            <a:pPr lvl="2">
              <a:spcBef>
                <a:spcPts val="400"/>
              </a:spcBef>
            </a:pPr>
            <a:r>
              <a:rPr lang="en-US" dirty="0"/>
              <a:t>Output: 1M1y1D1o1g1H1a1s1F1l1e1a1s</a:t>
            </a:r>
          </a:p>
          <a:p>
            <a:pPr lvl="2">
              <a:spcBef>
                <a:spcPts val="400"/>
              </a:spcBef>
            </a:pPr>
            <a:r>
              <a:rPr lang="en-US" dirty="0"/>
              <a:t>Compression ratio: 13/26 = 0.5</a:t>
            </a:r>
          </a:p>
          <a:p>
            <a:pPr lvl="1">
              <a:spcBef>
                <a:spcPts val="400"/>
              </a:spcBef>
            </a:pPr>
            <a:r>
              <a:rPr lang="en-US" dirty="0"/>
              <a:t>Use special prefix character (for example: +)</a:t>
            </a:r>
          </a:p>
          <a:p>
            <a:pPr lvl="2">
              <a:spcBef>
                <a:spcPts val="400"/>
              </a:spcBef>
            </a:pPr>
            <a:r>
              <a:rPr lang="en-US" dirty="0"/>
              <a:t>Input: ABCDDDDDDDDEEEEEEEEE</a:t>
            </a:r>
          </a:p>
          <a:p>
            <a:pPr lvl="2">
              <a:spcBef>
                <a:spcPts val="400"/>
              </a:spcBef>
            </a:pPr>
            <a:r>
              <a:rPr lang="en-US" dirty="0"/>
              <a:t>Output: ABC+8D+9E</a:t>
            </a:r>
          </a:p>
          <a:p>
            <a:pPr lvl="2">
              <a:spcBef>
                <a:spcPts val="400"/>
              </a:spcBef>
            </a:pPr>
            <a:r>
              <a:rPr lang="en-US" dirty="0"/>
              <a:t>Compression ratio: 19/9 = 2.11</a:t>
            </a:r>
          </a:p>
          <a:p>
            <a:pPr lvl="1">
              <a:spcBef>
                <a:spcPts val="400"/>
              </a:spcBef>
            </a:pPr>
            <a:r>
              <a:rPr lang="en-US" dirty="0"/>
              <a:t>It make sense to encode only runs of 3 or longer</a:t>
            </a:r>
          </a:p>
          <a:p>
            <a:pPr lvl="1">
              <a:spcBef>
                <a:spcPts val="400"/>
              </a:spcBef>
            </a:pPr>
            <a:r>
              <a:rPr lang="en-US" dirty="0"/>
              <a:t>If the special prefix character is found in the source: use 3 byte notation (run of length 1: + =&gt; +1+)</a:t>
            </a:r>
          </a:p>
        </p:txBody>
      </p:sp>
      <p:sp>
        <p:nvSpPr>
          <p:cNvPr id="2" name="Slide Number Placeholder 1">
            <a:extLst>
              <a:ext uri="{FF2B5EF4-FFF2-40B4-BE49-F238E27FC236}">
                <a16:creationId xmlns:a16="http://schemas.microsoft.com/office/drawing/2014/main" id="{6E3BC31D-AC6B-784F-EF22-0F4F3A4DD114}"/>
              </a:ext>
            </a:extLst>
          </p:cNvPr>
          <p:cNvSpPr>
            <a:spLocks noGrp="1"/>
          </p:cNvSpPr>
          <p:nvPr>
            <p:ph type="sldNum" sz="quarter" idx="12"/>
          </p:nvPr>
        </p:nvSpPr>
        <p:spPr/>
        <p:txBody>
          <a:bodyPr/>
          <a:lstStyle/>
          <a:p>
            <a:fld id="{E7FCE739-E9C0-4DAA-AA19-7FF37128EDD7}" type="slidenum">
              <a:rPr lang="en-US" smtClean="0"/>
              <a:t>21</a:t>
            </a:fld>
            <a:endParaRPr lang="en-US"/>
          </a:p>
        </p:txBody>
      </p:sp>
      <p:sp>
        <p:nvSpPr>
          <p:cNvPr id="14338" name="Title 1">
            <a:extLst>
              <a:ext uri="{FF2B5EF4-FFF2-40B4-BE49-F238E27FC236}">
                <a16:creationId xmlns:a16="http://schemas.microsoft.com/office/drawing/2014/main" id="{8E4D7CEF-C087-13AE-8407-D6A08B6FD631}"/>
              </a:ext>
            </a:extLst>
          </p:cNvPr>
          <p:cNvSpPr>
            <a:spLocks noGrp="1"/>
          </p:cNvSpPr>
          <p:nvPr>
            <p:ph type="title"/>
          </p:nvPr>
        </p:nvSpPr>
        <p:spPr/>
        <p:txBody>
          <a:bodyPr/>
          <a:lstStyle/>
          <a:p>
            <a:pPr algn="r" eaLnBrk="1" fontAlgn="auto" hangingPunct="1">
              <a:spcAft>
                <a:spcPts val="0"/>
              </a:spcAft>
              <a:defRPr/>
            </a:pPr>
            <a:r>
              <a:rPr lang="en-US" dirty="0"/>
              <a:t>Run Length Coding - RLC</a:t>
            </a:r>
          </a:p>
        </p:txBody>
      </p:sp>
    </p:spTree>
    <p:extLst>
      <p:ext uri="{BB962C8B-B14F-4D97-AF65-F5344CB8AC3E}">
        <p14:creationId xmlns:p14="http://schemas.microsoft.com/office/powerpoint/2010/main" val="1209903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BA3A6D-E403-4248-0AC6-9C108EC6302F}"/>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D9BB7556-8423-90EC-04A6-D996D3E89AB2}"/>
              </a:ext>
            </a:extLst>
          </p:cNvPr>
          <p:cNvSpPr>
            <a:spLocks noGrp="1"/>
          </p:cNvSpPr>
          <p:nvPr>
            <p:ph type="sldNum" sz="quarter" idx="12"/>
          </p:nvPr>
        </p:nvSpPr>
        <p:spPr/>
        <p:txBody>
          <a:bodyPr/>
          <a:lstStyle/>
          <a:p>
            <a:fld id="{E7FCE739-E9C0-4DAA-AA19-7FF37128EDD7}" type="slidenum">
              <a:rPr lang="en-US" smtClean="0"/>
              <a:t>22</a:t>
            </a:fld>
            <a:endParaRPr lang="en-US"/>
          </a:p>
        </p:txBody>
      </p:sp>
      <p:sp>
        <p:nvSpPr>
          <p:cNvPr id="14338" name="Title 1">
            <a:extLst>
              <a:ext uri="{FF2B5EF4-FFF2-40B4-BE49-F238E27FC236}">
                <a16:creationId xmlns:a16="http://schemas.microsoft.com/office/drawing/2014/main" id="{8E4D7CEF-C087-13AE-8407-D6A08B6FD631}"/>
              </a:ext>
            </a:extLst>
          </p:cNvPr>
          <p:cNvSpPr>
            <a:spLocks noGrp="1"/>
          </p:cNvSpPr>
          <p:nvPr>
            <p:ph type="title"/>
          </p:nvPr>
        </p:nvSpPr>
        <p:spPr/>
        <p:txBody>
          <a:bodyPr/>
          <a:lstStyle/>
          <a:p>
            <a:pPr algn="r" eaLnBrk="1" fontAlgn="auto" hangingPunct="1">
              <a:spcAft>
                <a:spcPts val="0"/>
              </a:spcAft>
              <a:defRPr/>
            </a:pPr>
            <a:r>
              <a:rPr lang="en-US" dirty="0"/>
              <a:t>Run Length Coding - RLC</a:t>
            </a:r>
          </a:p>
        </p:txBody>
      </p:sp>
      <p:pic>
        <p:nvPicPr>
          <p:cNvPr id="21508" name="Picture 4">
            <a:extLst>
              <a:ext uri="{FF2B5EF4-FFF2-40B4-BE49-F238E27FC236}">
                <a16:creationId xmlns:a16="http://schemas.microsoft.com/office/drawing/2014/main" id="{8A413E1C-F077-6F06-1BE9-000DCD40A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41588"/>
            <a:ext cx="8151813"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65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a:extLst>
              <a:ext uri="{FF2B5EF4-FFF2-40B4-BE49-F238E27FC236}">
                <a16:creationId xmlns:a16="http://schemas.microsoft.com/office/drawing/2014/main" id="{C3B6DB62-64D9-03F1-7E10-B85405F80254}"/>
              </a:ext>
            </a:extLst>
          </p:cNvPr>
          <p:cNvSpPr>
            <a:spLocks noGrp="1"/>
          </p:cNvSpPr>
          <p:nvPr>
            <p:ph idx="1"/>
          </p:nvPr>
        </p:nvSpPr>
        <p:spPr/>
        <p:txBody>
          <a:bodyPr/>
          <a:lstStyle/>
          <a:p>
            <a:pPr marL="0" indent="0" algn="ctr" eaLnBrk="1" hangingPunct="1">
              <a:buFont typeface="Arial" panose="020B0604020202020204" pitchFamily="34" charset="0"/>
              <a:buNone/>
            </a:pPr>
            <a:r>
              <a:rPr lang="en-US" altLang="en-US"/>
              <a:t>(I.e. the number of 0s in between two 1s)</a:t>
            </a:r>
          </a:p>
        </p:txBody>
      </p:sp>
      <p:sp>
        <p:nvSpPr>
          <p:cNvPr id="2" name="Slide Number Placeholder 1">
            <a:extLst>
              <a:ext uri="{FF2B5EF4-FFF2-40B4-BE49-F238E27FC236}">
                <a16:creationId xmlns:a16="http://schemas.microsoft.com/office/drawing/2014/main" id="{8ECE872C-9F02-A5F4-9344-0E2A1B0B9ACA}"/>
              </a:ext>
            </a:extLst>
          </p:cNvPr>
          <p:cNvSpPr>
            <a:spLocks noGrp="1"/>
          </p:cNvSpPr>
          <p:nvPr>
            <p:ph type="sldNum" sz="quarter" idx="12"/>
          </p:nvPr>
        </p:nvSpPr>
        <p:spPr/>
        <p:txBody>
          <a:bodyPr/>
          <a:lstStyle/>
          <a:p>
            <a:fld id="{E7FCE739-E9C0-4DAA-AA19-7FF37128EDD7}" type="slidenum">
              <a:rPr lang="en-US" smtClean="0"/>
              <a:t>23</a:t>
            </a:fld>
            <a:endParaRPr lang="en-US"/>
          </a:p>
        </p:txBody>
      </p:sp>
      <p:sp>
        <p:nvSpPr>
          <p:cNvPr id="15362" name="Title 1">
            <a:extLst>
              <a:ext uri="{FF2B5EF4-FFF2-40B4-BE49-F238E27FC236}">
                <a16:creationId xmlns:a16="http://schemas.microsoft.com/office/drawing/2014/main" id="{B0846170-746F-C003-442B-097EADCB44F2}"/>
              </a:ext>
            </a:extLst>
          </p:cNvPr>
          <p:cNvSpPr>
            <a:spLocks noGrp="1"/>
          </p:cNvSpPr>
          <p:nvPr>
            <p:ph type="title"/>
          </p:nvPr>
        </p:nvSpPr>
        <p:spPr/>
        <p:txBody>
          <a:bodyPr/>
          <a:lstStyle/>
          <a:p>
            <a:pPr algn="r" eaLnBrk="1" fontAlgn="auto" hangingPunct="1">
              <a:spcAft>
                <a:spcPts val="0"/>
              </a:spcAft>
              <a:defRPr/>
            </a:pPr>
            <a:r>
              <a:rPr lang="en-US" dirty="0"/>
              <a:t>Run Length Coding - RLC</a:t>
            </a:r>
          </a:p>
        </p:txBody>
      </p:sp>
      <p:pic>
        <p:nvPicPr>
          <p:cNvPr id="3" name="Picture 3">
            <a:extLst>
              <a:ext uri="{FF2B5EF4-FFF2-40B4-BE49-F238E27FC236}">
                <a16:creationId xmlns:a16="http://schemas.microsoft.com/office/drawing/2014/main" id="{A15DA9AB-747B-2101-DA6F-E999E7EB9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2132013"/>
            <a:ext cx="8574087"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F9683-42AA-A208-FDFB-BEADD3F16096}"/>
              </a:ext>
            </a:extLst>
          </p:cNvPr>
          <p:cNvSpPr>
            <a:spLocks noGrp="1"/>
          </p:cNvSpPr>
          <p:nvPr>
            <p:ph idx="1"/>
          </p:nvPr>
        </p:nvSpPr>
        <p:spPr/>
        <p:txBody>
          <a:bodyPr/>
          <a:lstStyle/>
          <a:p>
            <a:r>
              <a:rPr lang="en-US" dirty="0"/>
              <a:t>Huffman coding:</a:t>
            </a:r>
          </a:p>
          <a:p>
            <a:pPr lvl="1"/>
            <a:r>
              <a:rPr lang="en-US" dirty="0"/>
              <a:t>In 1952, a paper by David Huffman was published</a:t>
            </a:r>
          </a:p>
          <a:p>
            <a:pPr lvl="1"/>
            <a:r>
              <a:rPr lang="en-US" dirty="0"/>
              <a:t>Variable length codes can achieve a higher data density than fixed length codes</a:t>
            </a:r>
          </a:p>
          <a:p>
            <a:pPr lvl="1"/>
            <a:r>
              <a:rPr lang="en-US" dirty="0"/>
              <a:t>Assigns short code for the most frequently occurring data</a:t>
            </a:r>
          </a:p>
          <a:p>
            <a:pPr lvl="1"/>
            <a:r>
              <a:rPr lang="en-US" dirty="0"/>
              <a:t>Yields the smallest possible number of code symbols per source symbol</a:t>
            </a:r>
          </a:p>
          <a:p>
            <a:pPr lvl="1"/>
            <a:r>
              <a:rPr lang="en-US" dirty="0"/>
              <a:t>Resulting code is optimal with constraint that the source symbols be coded one at a time</a:t>
            </a:r>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24</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Huffman Coding</a:t>
            </a:r>
          </a:p>
        </p:txBody>
      </p:sp>
    </p:spTree>
    <p:extLst>
      <p:ext uri="{BB962C8B-B14F-4D97-AF65-F5344CB8AC3E}">
        <p14:creationId xmlns:p14="http://schemas.microsoft.com/office/powerpoint/2010/main" val="348419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F9683-42AA-A208-FDFB-BEADD3F16096}"/>
              </a:ext>
            </a:extLst>
          </p:cNvPr>
          <p:cNvSpPr>
            <a:spLocks noGrp="1"/>
          </p:cNvSpPr>
          <p:nvPr>
            <p:ph idx="1"/>
          </p:nvPr>
        </p:nvSpPr>
        <p:spPr/>
        <p:txBody>
          <a:bodyPr/>
          <a:lstStyle/>
          <a:p>
            <a:r>
              <a:rPr lang="en-US" dirty="0"/>
              <a:t>Huffman coding process:</a:t>
            </a:r>
          </a:p>
          <a:p>
            <a:pPr marL="809625" lvl="1" indent="-352425">
              <a:buNone/>
            </a:pPr>
            <a:r>
              <a:rPr lang="en-US" dirty="0"/>
              <a:t>1. Ordering the probabilities of symbols</a:t>
            </a:r>
          </a:p>
          <a:p>
            <a:pPr marL="809625" lvl="1" indent="-352425">
              <a:buNone/>
            </a:pPr>
            <a:r>
              <a:rPr lang="en-US" dirty="0"/>
              <a:t>2. Combining the lowest probability symbols into a single symbol. This process </a:t>
            </a:r>
            <a:r>
              <a:rPr lang="en-US" dirty="0">
                <a:solidFill>
                  <a:srgbClr val="00B0F0"/>
                </a:solidFill>
              </a:rPr>
              <a:t>(steps 1 </a:t>
            </a:r>
            <a:r>
              <a:rPr lang="en-US" sz="2000" dirty="0">
                <a:solidFill>
                  <a:srgbClr val="00B0F0"/>
                </a:solidFill>
              </a:rPr>
              <a:t>&amp;</a:t>
            </a:r>
            <a:r>
              <a:rPr lang="en-US" dirty="0">
                <a:solidFill>
                  <a:srgbClr val="00B0F0"/>
                </a:solidFill>
              </a:rPr>
              <a:t> 2)</a:t>
            </a:r>
            <a:r>
              <a:rPr lang="en-US" dirty="0"/>
              <a:t> is repeated until a reduced source with two symbols is reached</a:t>
            </a:r>
          </a:p>
          <a:p>
            <a:pPr marL="809625" lvl="1" indent="-352425">
              <a:buNone/>
            </a:pPr>
            <a:r>
              <a:rPr lang="en-US" dirty="0"/>
              <a:t>3. To code each reduced source starting with the smallest source</a:t>
            </a:r>
          </a:p>
          <a:p>
            <a:pPr marL="809625" lvl="1" indent="-352425">
              <a:buNone/>
            </a:pPr>
            <a:r>
              <a:rPr lang="en-US" dirty="0"/>
              <a:t>4. Working back to the original source</a:t>
            </a:r>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25</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Huffman Coding</a:t>
            </a:r>
          </a:p>
        </p:txBody>
      </p:sp>
    </p:spTree>
    <p:extLst>
      <p:ext uri="{BB962C8B-B14F-4D97-AF65-F5344CB8AC3E}">
        <p14:creationId xmlns:p14="http://schemas.microsoft.com/office/powerpoint/2010/main" val="17529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767EA5-CEA4-091E-D507-6CAD83C32222}"/>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4B050EFC-8AA0-F5C1-DFEC-CBCBD228B7F1}"/>
              </a:ext>
            </a:extLst>
          </p:cNvPr>
          <p:cNvSpPr>
            <a:spLocks noGrp="1"/>
          </p:cNvSpPr>
          <p:nvPr>
            <p:ph type="sldNum" sz="quarter" idx="12"/>
          </p:nvPr>
        </p:nvSpPr>
        <p:spPr/>
        <p:txBody>
          <a:bodyPr/>
          <a:lstStyle/>
          <a:p>
            <a:fld id="{E7FCE739-E9C0-4DAA-AA19-7FF37128EDD7}" type="slidenum">
              <a:rPr lang="en-US" smtClean="0"/>
              <a:t>26</a:t>
            </a:fld>
            <a:endParaRPr lang="en-US"/>
          </a:p>
        </p:txBody>
      </p:sp>
      <p:sp>
        <p:nvSpPr>
          <p:cNvPr id="17410" name="Title 1">
            <a:extLst>
              <a:ext uri="{FF2B5EF4-FFF2-40B4-BE49-F238E27FC236}">
                <a16:creationId xmlns:a16="http://schemas.microsoft.com/office/drawing/2014/main" id="{DB621AAE-704E-1813-494F-F98684E56782}"/>
              </a:ext>
            </a:extLst>
          </p:cNvPr>
          <p:cNvSpPr>
            <a:spLocks noGrp="1"/>
          </p:cNvSpPr>
          <p:nvPr>
            <p:ph type="title"/>
          </p:nvPr>
        </p:nvSpPr>
        <p:spPr/>
        <p:txBody>
          <a:bodyPr/>
          <a:lstStyle/>
          <a:p>
            <a:pPr eaLnBrk="1" fontAlgn="auto" hangingPunct="1">
              <a:spcAft>
                <a:spcPts val="0"/>
              </a:spcAft>
              <a:defRPr/>
            </a:pPr>
            <a:r>
              <a:rPr lang="en-US" dirty="0"/>
              <a:t>Huffman Coding: Example 1</a:t>
            </a:r>
          </a:p>
        </p:txBody>
      </p:sp>
      <p:pic>
        <p:nvPicPr>
          <p:cNvPr id="4" name="Picture 4">
            <a:extLst>
              <a:ext uri="{FF2B5EF4-FFF2-40B4-BE49-F238E27FC236}">
                <a16:creationId xmlns:a16="http://schemas.microsoft.com/office/drawing/2014/main" id="{1984874A-6FB7-AE3A-4698-019C7ED988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8847" y="2569509"/>
            <a:ext cx="6526306" cy="2061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4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009CD5-70DF-A7A5-3E05-345A7953733A}"/>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9437DD88-A769-D30D-11BA-64CEB8C60247}"/>
              </a:ext>
            </a:extLst>
          </p:cNvPr>
          <p:cNvSpPr>
            <a:spLocks noGrp="1"/>
          </p:cNvSpPr>
          <p:nvPr>
            <p:ph type="sldNum" sz="quarter" idx="12"/>
          </p:nvPr>
        </p:nvSpPr>
        <p:spPr/>
        <p:txBody>
          <a:bodyPr/>
          <a:lstStyle/>
          <a:p>
            <a:fld id="{E7FCE739-E9C0-4DAA-AA19-7FF37128EDD7}" type="slidenum">
              <a:rPr lang="en-US" smtClean="0"/>
              <a:t>27</a:t>
            </a:fld>
            <a:endParaRPr lang="en-US"/>
          </a:p>
        </p:txBody>
      </p:sp>
      <p:sp>
        <p:nvSpPr>
          <p:cNvPr id="18434" name="Title 1">
            <a:extLst>
              <a:ext uri="{FF2B5EF4-FFF2-40B4-BE49-F238E27FC236}">
                <a16:creationId xmlns:a16="http://schemas.microsoft.com/office/drawing/2014/main" id="{9BBD73F0-24D5-C9C6-DF45-DD5185AB7531}"/>
              </a:ext>
            </a:extLst>
          </p:cNvPr>
          <p:cNvSpPr>
            <a:spLocks noGrp="1"/>
          </p:cNvSpPr>
          <p:nvPr>
            <p:ph type="title"/>
          </p:nvPr>
        </p:nvSpPr>
        <p:spPr/>
        <p:txBody>
          <a:bodyPr/>
          <a:lstStyle/>
          <a:p>
            <a:pPr eaLnBrk="1" fontAlgn="auto" hangingPunct="1">
              <a:spcAft>
                <a:spcPts val="0"/>
              </a:spcAft>
              <a:defRPr/>
            </a:pPr>
            <a:r>
              <a:rPr lang="en-US" dirty="0"/>
              <a:t>Huffman Coding: Example 1</a:t>
            </a:r>
          </a:p>
        </p:txBody>
      </p:sp>
      <p:pic>
        <p:nvPicPr>
          <p:cNvPr id="4" name="Content Placeholder 3">
            <a:extLst>
              <a:ext uri="{FF2B5EF4-FFF2-40B4-BE49-F238E27FC236}">
                <a16:creationId xmlns:a16="http://schemas.microsoft.com/office/drawing/2014/main" id="{53A3EF91-AE7B-4522-98C5-75AD3FEEDB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650" y="1507658"/>
            <a:ext cx="7886700" cy="4185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36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a:extLst>
              <a:ext uri="{FF2B5EF4-FFF2-40B4-BE49-F238E27FC236}">
                <a16:creationId xmlns:a16="http://schemas.microsoft.com/office/drawing/2014/main" id="{29C36007-66FA-1E47-AAE9-8FD6A0E7B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60" y="851109"/>
            <a:ext cx="4852260" cy="225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4CE8A9DA-DF52-471F-C176-754A3AD9B5B4}"/>
              </a:ext>
            </a:extLst>
          </p:cNvPr>
          <p:cNvSpPr>
            <a:spLocks noGrp="1"/>
          </p:cNvSpPr>
          <p:nvPr>
            <p:ph idx="1"/>
          </p:nvPr>
        </p:nvSpPr>
        <p:spPr/>
        <p:txBody>
          <a:bodyPr/>
          <a:lstStyle/>
          <a:p>
            <a:endParaRPr lang="en-US"/>
          </a:p>
        </p:txBody>
      </p:sp>
      <p:sp>
        <p:nvSpPr>
          <p:cNvPr id="7" name="Slide Number Placeholder 6">
            <a:extLst>
              <a:ext uri="{FF2B5EF4-FFF2-40B4-BE49-F238E27FC236}">
                <a16:creationId xmlns:a16="http://schemas.microsoft.com/office/drawing/2014/main" id="{84AF7FBD-2374-793C-6854-7B3264EE2FDB}"/>
              </a:ext>
            </a:extLst>
          </p:cNvPr>
          <p:cNvSpPr>
            <a:spLocks noGrp="1"/>
          </p:cNvSpPr>
          <p:nvPr>
            <p:ph type="sldNum" sz="quarter" idx="12"/>
          </p:nvPr>
        </p:nvSpPr>
        <p:spPr/>
        <p:txBody>
          <a:bodyPr/>
          <a:lstStyle/>
          <a:p>
            <a:fld id="{E7FCE739-E9C0-4DAA-AA19-7FF37128EDD7}" type="slidenum">
              <a:rPr lang="en-US" smtClean="0"/>
              <a:t>28</a:t>
            </a:fld>
            <a:endParaRPr lang="en-US"/>
          </a:p>
        </p:txBody>
      </p:sp>
      <p:sp>
        <p:nvSpPr>
          <p:cNvPr id="19458" name="Title 1">
            <a:extLst>
              <a:ext uri="{FF2B5EF4-FFF2-40B4-BE49-F238E27FC236}">
                <a16:creationId xmlns:a16="http://schemas.microsoft.com/office/drawing/2014/main" id="{32E45C4F-C5CA-CD3C-ED04-A22AE1D93E16}"/>
              </a:ext>
            </a:extLst>
          </p:cNvPr>
          <p:cNvSpPr>
            <a:spLocks noGrp="1"/>
          </p:cNvSpPr>
          <p:nvPr>
            <p:ph type="title"/>
          </p:nvPr>
        </p:nvSpPr>
        <p:spPr/>
        <p:txBody>
          <a:bodyPr/>
          <a:lstStyle/>
          <a:p>
            <a:pPr algn="r" eaLnBrk="1" fontAlgn="auto" hangingPunct="1">
              <a:spcAft>
                <a:spcPts val="0"/>
              </a:spcAft>
              <a:defRPr/>
            </a:pPr>
            <a:r>
              <a:rPr lang="en-US" dirty="0"/>
              <a:t>Huffman Coding: Example 1</a:t>
            </a:r>
          </a:p>
        </p:txBody>
      </p:sp>
      <p:sp>
        <p:nvSpPr>
          <p:cNvPr id="5" name="Arrow: Down 4">
            <a:extLst>
              <a:ext uri="{FF2B5EF4-FFF2-40B4-BE49-F238E27FC236}">
                <a16:creationId xmlns:a16="http://schemas.microsoft.com/office/drawing/2014/main" id="{208D5433-EF7E-0C60-70A9-3CE80ADA78BF}"/>
              </a:ext>
            </a:extLst>
          </p:cNvPr>
          <p:cNvSpPr/>
          <p:nvPr/>
        </p:nvSpPr>
        <p:spPr>
          <a:xfrm>
            <a:off x="6865496" y="2653259"/>
            <a:ext cx="402454" cy="441236"/>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8D2AAEE1-EA23-B11B-EB7E-DE301BC70354}"/>
              </a:ext>
            </a:extLst>
          </p:cNvPr>
          <p:cNvSpPr/>
          <p:nvPr/>
        </p:nvSpPr>
        <p:spPr>
          <a:xfrm rot="5400000">
            <a:off x="4370773" y="4418569"/>
            <a:ext cx="402454" cy="441236"/>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5">
            <a:extLst>
              <a:ext uri="{FF2B5EF4-FFF2-40B4-BE49-F238E27FC236}">
                <a16:creationId xmlns:a16="http://schemas.microsoft.com/office/drawing/2014/main" id="{5BCFA8C7-278D-C0F6-BA68-1C796495A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76" y="3273885"/>
            <a:ext cx="3365641" cy="290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a:extLst>
              <a:ext uri="{FF2B5EF4-FFF2-40B4-BE49-F238E27FC236}">
                <a16:creationId xmlns:a16="http://schemas.microsoft.com/office/drawing/2014/main" id="{37EA56F8-FB11-1D94-E67A-2D36EB56C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701" y="3273883"/>
            <a:ext cx="3400548" cy="290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29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221871-9927-34E0-156E-21D0F84420C9}"/>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6498669C-A647-FA1F-D997-B87372C524FB}"/>
              </a:ext>
            </a:extLst>
          </p:cNvPr>
          <p:cNvSpPr>
            <a:spLocks noGrp="1"/>
          </p:cNvSpPr>
          <p:nvPr>
            <p:ph type="sldNum" sz="quarter" idx="12"/>
          </p:nvPr>
        </p:nvSpPr>
        <p:spPr/>
        <p:txBody>
          <a:bodyPr/>
          <a:lstStyle/>
          <a:p>
            <a:fld id="{E7FCE739-E9C0-4DAA-AA19-7FF37128EDD7}" type="slidenum">
              <a:rPr lang="en-US" smtClean="0"/>
              <a:t>29</a:t>
            </a:fld>
            <a:endParaRPr lang="en-US"/>
          </a:p>
        </p:txBody>
      </p:sp>
      <p:sp>
        <p:nvSpPr>
          <p:cNvPr id="4" name="Title 3">
            <a:extLst>
              <a:ext uri="{FF2B5EF4-FFF2-40B4-BE49-F238E27FC236}">
                <a16:creationId xmlns:a16="http://schemas.microsoft.com/office/drawing/2014/main" id="{BA6BFEE2-8C41-F7CE-3AF2-610E5820D218}"/>
              </a:ext>
            </a:extLst>
          </p:cNvPr>
          <p:cNvSpPr>
            <a:spLocks noGrp="1"/>
          </p:cNvSpPr>
          <p:nvPr>
            <p:ph type="title"/>
          </p:nvPr>
        </p:nvSpPr>
        <p:spPr/>
        <p:txBody>
          <a:bodyPr/>
          <a:lstStyle/>
          <a:p>
            <a:r>
              <a:rPr lang="en-US" dirty="0"/>
              <a:t>Huffman Coding: Example 2</a:t>
            </a:r>
          </a:p>
        </p:txBody>
      </p:sp>
      <p:pic>
        <p:nvPicPr>
          <p:cNvPr id="7" name="Picture 6">
            <a:extLst>
              <a:ext uri="{FF2B5EF4-FFF2-40B4-BE49-F238E27FC236}">
                <a16:creationId xmlns:a16="http://schemas.microsoft.com/office/drawing/2014/main" id="{4EDD5893-24DF-7444-BCCC-31830167BC8B}"/>
              </a:ext>
            </a:extLst>
          </p:cNvPr>
          <p:cNvPicPr>
            <a:picLocks noChangeAspect="1"/>
          </p:cNvPicPr>
          <p:nvPr/>
        </p:nvPicPr>
        <p:blipFill rotWithShape="1">
          <a:blip r:embed="rId2"/>
          <a:srcRect r="37551"/>
          <a:stretch/>
        </p:blipFill>
        <p:spPr>
          <a:xfrm>
            <a:off x="538162" y="1720687"/>
            <a:ext cx="8121336" cy="3930600"/>
          </a:xfrm>
          <a:prstGeom prst="rect">
            <a:avLst/>
          </a:prstGeom>
        </p:spPr>
      </p:pic>
    </p:spTree>
    <p:extLst>
      <p:ext uri="{BB962C8B-B14F-4D97-AF65-F5344CB8AC3E}">
        <p14:creationId xmlns:p14="http://schemas.microsoft.com/office/powerpoint/2010/main" val="306267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a:xfrm>
            <a:off x="628650" y="850232"/>
            <a:ext cx="7886700" cy="5326731"/>
          </a:xfrm>
        </p:spPr>
        <p:txBody>
          <a:bodyPr/>
          <a:lstStyle/>
          <a:p>
            <a:r>
              <a:rPr lang="en-US" dirty="0"/>
              <a:t>Application:</a:t>
            </a:r>
          </a:p>
          <a:p>
            <a:pPr lvl="1">
              <a:spcBef>
                <a:spcPts val="600"/>
              </a:spcBef>
            </a:pPr>
            <a:r>
              <a:rPr lang="en-US" dirty="0"/>
              <a:t>Digital TV broadcasting</a:t>
            </a:r>
          </a:p>
          <a:p>
            <a:pPr lvl="1">
              <a:spcBef>
                <a:spcPts val="600"/>
              </a:spcBef>
            </a:pPr>
            <a:r>
              <a:rPr lang="en-US" dirty="0"/>
              <a:t>VOD (Video on Demand)</a:t>
            </a:r>
          </a:p>
          <a:p>
            <a:pPr lvl="1">
              <a:spcBef>
                <a:spcPts val="600"/>
              </a:spcBef>
            </a:pPr>
            <a:r>
              <a:rPr lang="en-US" dirty="0" err="1"/>
              <a:t>Televideo</a:t>
            </a:r>
            <a:r>
              <a:rPr lang="en-US" dirty="0"/>
              <a:t>-conferencing</a:t>
            </a:r>
          </a:p>
          <a:p>
            <a:pPr lvl="1">
              <a:spcBef>
                <a:spcPts val="600"/>
              </a:spcBef>
            </a:pPr>
            <a:r>
              <a:rPr lang="en-US" dirty="0"/>
              <a:t>Medical imaging</a:t>
            </a:r>
          </a:p>
          <a:p>
            <a:pPr lvl="1">
              <a:spcBef>
                <a:spcPts val="600"/>
              </a:spcBef>
            </a:pPr>
            <a:r>
              <a:rPr lang="en-US" dirty="0"/>
              <a:t>Facsimile transmission</a:t>
            </a:r>
          </a:p>
          <a:p>
            <a:pPr lvl="1">
              <a:spcBef>
                <a:spcPts val="600"/>
              </a:spcBef>
            </a:pPr>
            <a:r>
              <a:rPr lang="en-US" dirty="0"/>
              <a:t>or diverse Multi-media environment</a:t>
            </a:r>
          </a:p>
          <a:p>
            <a:pPr marL="457200" lvl="1" indent="0">
              <a:spcBef>
                <a:spcPts val="600"/>
              </a:spcBef>
              <a:buNone/>
            </a:pPr>
            <a:r>
              <a:rPr lang="en-US" dirty="0"/>
              <a:t>	</a:t>
            </a:r>
            <a:r>
              <a:rPr lang="en-US" dirty="0">
                <a:solidFill>
                  <a:srgbClr val="00B0F0"/>
                </a:solidFill>
              </a:rPr>
              <a:t>=&gt; mainly used for storages and transmissions</a:t>
            </a:r>
          </a:p>
          <a:p>
            <a:r>
              <a:rPr lang="en-US" dirty="0"/>
              <a:t>Evaluation of compression efficiency</a:t>
            </a:r>
          </a:p>
          <a:p>
            <a:pPr lvl="1">
              <a:spcBef>
                <a:spcPts val="600"/>
              </a:spcBef>
            </a:pPr>
            <a:r>
              <a:rPr lang="en-US" dirty="0"/>
              <a:t>Compression ratio</a:t>
            </a:r>
          </a:p>
          <a:p>
            <a:pPr lvl="2">
              <a:spcBef>
                <a:spcPts val="600"/>
              </a:spcBef>
            </a:pPr>
            <a:r>
              <a:rPr lang="en-US" dirty="0">
                <a:solidFill>
                  <a:srgbClr val="00B0F0"/>
                </a:solidFill>
              </a:rPr>
              <a:t>Compression ratio = original data/compressed data</a:t>
            </a:r>
          </a:p>
          <a:p>
            <a:pPr lvl="1">
              <a:spcBef>
                <a:spcPts val="600"/>
              </a:spcBef>
            </a:pPr>
            <a:r>
              <a:rPr lang="en-US" dirty="0"/>
              <a:t>The greater the compression ratio, the smaller the final image will be</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3</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Image Compression</a:t>
            </a:r>
          </a:p>
        </p:txBody>
      </p:sp>
    </p:spTree>
    <p:extLst>
      <p:ext uri="{BB962C8B-B14F-4D97-AF65-F5344CB8AC3E}">
        <p14:creationId xmlns:p14="http://schemas.microsoft.com/office/powerpoint/2010/main" val="1120352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68FFD0-9049-1529-5EBD-33B99A4363CE}"/>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30</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Huffman Coding: Example 2</a:t>
            </a:r>
          </a:p>
        </p:txBody>
      </p:sp>
      <p:pic>
        <p:nvPicPr>
          <p:cNvPr id="6" name="Picture 5">
            <a:extLst>
              <a:ext uri="{FF2B5EF4-FFF2-40B4-BE49-F238E27FC236}">
                <a16:creationId xmlns:a16="http://schemas.microsoft.com/office/drawing/2014/main" id="{F6818A66-07FF-88F4-7A20-667AFA5C199B}"/>
              </a:ext>
            </a:extLst>
          </p:cNvPr>
          <p:cNvPicPr>
            <a:picLocks noChangeAspect="1"/>
          </p:cNvPicPr>
          <p:nvPr/>
        </p:nvPicPr>
        <p:blipFill>
          <a:blip r:embed="rId2"/>
          <a:stretch>
            <a:fillRect/>
          </a:stretch>
        </p:blipFill>
        <p:spPr>
          <a:xfrm>
            <a:off x="0" y="2024172"/>
            <a:ext cx="9144000" cy="2809656"/>
          </a:xfrm>
          <a:prstGeom prst="rect">
            <a:avLst/>
          </a:prstGeom>
        </p:spPr>
      </p:pic>
    </p:spTree>
    <p:extLst>
      <p:ext uri="{BB962C8B-B14F-4D97-AF65-F5344CB8AC3E}">
        <p14:creationId xmlns:p14="http://schemas.microsoft.com/office/powerpoint/2010/main" val="288333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F9683-42AA-A208-FDFB-BEADD3F16096}"/>
              </a:ext>
            </a:extLst>
          </p:cNvPr>
          <p:cNvSpPr>
            <a:spLocks noGrp="1"/>
          </p:cNvSpPr>
          <p:nvPr>
            <p:ph idx="1"/>
          </p:nvPr>
        </p:nvSpPr>
        <p:spPr>
          <a:xfrm>
            <a:off x="0" y="731836"/>
            <a:ext cx="9144000" cy="5445127"/>
          </a:xfrm>
        </p:spPr>
        <p:txBody>
          <a:bodyPr/>
          <a:lstStyle/>
          <a:p>
            <a:pPr algn="just">
              <a:spcBef>
                <a:spcPts val="600"/>
              </a:spcBef>
            </a:pPr>
            <a:r>
              <a:rPr lang="en-US" dirty="0"/>
              <a:t>Advantages:</a:t>
            </a:r>
          </a:p>
          <a:p>
            <a:pPr lvl="1" algn="just">
              <a:spcBef>
                <a:spcPts val="600"/>
              </a:spcBef>
            </a:pPr>
            <a:r>
              <a:rPr lang="en-US" dirty="0"/>
              <a:t>Creates the optimal code for a set of symbols and probabilities</a:t>
            </a:r>
          </a:p>
          <a:p>
            <a:pPr lvl="1" algn="just">
              <a:spcBef>
                <a:spcPts val="600"/>
              </a:spcBef>
            </a:pPr>
            <a:r>
              <a:rPr lang="en-US" dirty="0"/>
              <a:t>Coding/decoding is accomplished in a simple lookup table</a:t>
            </a:r>
          </a:p>
          <a:p>
            <a:pPr lvl="1" algn="just">
              <a:spcBef>
                <a:spcPts val="600"/>
              </a:spcBef>
            </a:pPr>
            <a:r>
              <a:rPr lang="en-US" dirty="0"/>
              <a:t>Block code: each source symbol is mapped into a fixed sequence of code symbols</a:t>
            </a:r>
          </a:p>
          <a:p>
            <a:pPr lvl="1" algn="just">
              <a:spcBef>
                <a:spcPts val="600"/>
              </a:spcBef>
            </a:pPr>
            <a:r>
              <a:rPr lang="en-US" dirty="0"/>
              <a:t>Can be decoded without referencing succeeding symbols</a:t>
            </a:r>
          </a:p>
          <a:p>
            <a:pPr algn="just">
              <a:spcBef>
                <a:spcPts val="600"/>
              </a:spcBef>
            </a:pPr>
            <a:r>
              <a:rPr lang="en-US" dirty="0"/>
              <a:t>Disadvantages:</a:t>
            </a:r>
          </a:p>
          <a:p>
            <a:pPr lvl="1" algn="just">
              <a:spcBef>
                <a:spcPts val="600"/>
              </a:spcBef>
            </a:pPr>
            <a:r>
              <a:rPr lang="en-US" dirty="0"/>
              <a:t>Encoding requires two nontrivial passes over the data (probability calculation, code table creation)</a:t>
            </a:r>
          </a:p>
          <a:p>
            <a:pPr lvl="1" algn="just">
              <a:spcBef>
                <a:spcPts val="600"/>
              </a:spcBef>
            </a:pPr>
            <a:r>
              <a:rPr lang="en-US" dirty="0"/>
              <a:t>One corrupted bit will wipe out the rest of the data (disadvantage of variable length coding)</a:t>
            </a:r>
          </a:p>
          <a:p>
            <a:pPr lvl="1" algn="just">
              <a:spcBef>
                <a:spcPts val="600"/>
              </a:spcBef>
            </a:pPr>
            <a:r>
              <a:rPr lang="en-US" dirty="0"/>
              <a:t>When a large number of symbols is decoded, the construction of the optimal code is an nontrivial case</a:t>
            </a:r>
          </a:p>
        </p:txBody>
      </p:sp>
      <p:sp>
        <p:nvSpPr>
          <p:cNvPr id="3" name="Slide Number Placeholder 2">
            <a:extLst>
              <a:ext uri="{FF2B5EF4-FFF2-40B4-BE49-F238E27FC236}">
                <a16:creationId xmlns:a16="http://schemas.microsoft.com/office/drawing/2014/main" id="{2B7CE5AF-4464-7FD1-3CB2-54FA9E6FACBE}"/>
              </a:ext>
            </a:extLst>
          </p:cNvPr>
          <p:cNvSpPr>
            <a:spLocks noGrp="1"/>
          </p:cNvSpPr>
          <p:nvPr>
            <p:ph type="sldNum" sz="quarter" idx="12"/>
          </p:nvPr>
        </p:nvSpPr>
        <p:spPr/>
        <p:txBody>
          <a:bodyPr/>
          <a:lstStyle/>
          <a:p>
            <a:fld id="{E7FCE739-E9C0-4DAA-AA19-7FF37128EDD7}" type="slidenum">
              <a:rPr lang="en-US" smtClean="0"/>
              <a:t>31</a:t>
            </a:fld>
            <a:endParaRPr lang="en-US"/>
          </a:p>
        </p:txBody>
      </p:sp>
      <p:sp>
        <p:nvSpPr>
          <p:cNvPr id="4" name="Title 3">
            <a:extLst>
              <a:ext uri="{FF2B5EF4-FFF2-40B4-BE49-F238E27FC236}">
                <a16:creationId xmlns:a16="http://schemas.microsoft.com/office/drawing/2014/main" id="{83007DDB-9240-4134-EDE0-A4B1994B70B9}"/>
              </a:ext>
            </a:extLst>
          </p:cNvPr>
          <p:cNvSpPr>
            <a:spLocks noGrp="1"/>
          </p:cNvSpPr>
          <p:nvPr>
            <p:ph type="title"/>
          </p:nvPr>
        </p:nvSpPr>
        <p:spPr/>
        <p:txBody>
          <a:bodyPr/>
          <a:lstStyle/>
          <a:p>
            <a:r>
              <a:rPr lang="en-US" dirty="0"/>
              <a:t>Huffman Coding</a:t>
            </a:r>
          </a:p>
        </p:txBody>
      </p:sp>
    </p:spTree>
    <p:extLst>
      <p:ext uri="{BB962C8B-B14F-4D97-AF65-F5344CB8AC3E}">
        <p14:creationId xmlns:p14="http://schemas.microsoft.com/office/powerpoint/2010/main" val="2052843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B57874-8885-1E2F-B28C-EA3E21B70876}"/>
              </a:ext>
            </a:extLst>
          </p:cNvPr>
          <p:cNvSpPr>
            <a:spLocks noGrp="1"/>
          </p:cNvSpPr>
          <p:nvPr>
            <p:ph idx="1"/>
          </p:nvPr>
        </p:nvSpPr>
        <p:spPr/>
        <p:txBody>
          <a:bodyPr/>
          <a:lstStyle/>
          <a:p>
            <a:pPr algn="just"/>
            <a:r>
              <a:rPr lang="en-US" sz="2400" dirty="0"/>
              <a:t>Carry out Huffman coding for the following image I which composes of 2x2 data blocks as shown below.</a:t>
            </a:r>
          </a:p>
          <a:p>
            <a:pPr algn="just"/>
            <a:r>
              <a:rPr lang="en-US" sz="2400" dirty="0"/>
              <a:t>Each data block is one coding unit, i.e. the same as one character in the previous examples.</a:t>
            </a:r>
          </a:p>
        </p:txBody>
      </p:sp>
      <p:sp>
        <p:nvSpPr>
          <p:cNvPr id="3" name="Slide Number Placeholder 2">
            <a:extLst>
              <a:ext uri="{FF2B5EF4-FFF2-40B4-BE49-F238E27FC236}">
                <a16:creationId xmlns:a16="http://schemas.microsoft.com/office/drawing/2014/main" id="{35884BAA-58C0-EBEE-F034-A876683FF7BE}"/>
              </a:ext>
            </a:extLst>
          </p:cNvPr>
          <p:cNvSpPr>
            <a:spLocks noGrp="1"/>
          </p:cNvSpPr>
          <p:nvPr>
            <p:ph type="sldNum" sz="quarter" idx="12"/>
          </p:nvPr>
        </p:nvSpPr>
        <p:spPr/>
        <p:txBody>
          <a:bodyPr/>
          <a:lstStyle/>
          <a:p>
            <a:fld id="{E7FCE739-E9C0-4DAA-AA19-7FF37128EDD7}" type="slidenum">
              <a:rPr lang="en-US" smtClean="0"/>
              <a:t>32</a:t>
            </a:fld>
            <a:endParaRPr lang="en-US"/>
          </a:p>
        </p:txBody>
      </p:sp>
      <p:sp>
        <p:nvSpPr>
          <p:cNvPr id="4" name="Title 3">
            <a:extLst>
              <a:ext uri="{FF2B5EF4-FFF2-40B4-BE49-F238E27FC236}">
                <a16:creationId xmlns:a16="http://schemas.microsoft.com/office/drawing/2014/main" id="{36A186C9-00E2-0FB9-8185-C4A3785AB719}"/>
              </a:ext>
            </a:extLst>
          </p:cNvPr>
          <p:cNvSpPr>
            <a:spLocks noGrp="1"/>
          </p:cNvSpPr>
          <p:nvPr>
            <p:ph type="title"/>
          </p:nvPr>
        </p:nvSpPr>
        <p:spPr/>
        <p:txBody>
          <a:bodyPr/>
          <a:lstStyle/>
          <a:p>
            <a:r>
              <a:rPr lang="en-US" dirty="0"/>
              <a:t>Huffman Coding: Practice</a:t>
            </a:r>
          </a:p>
        </p:txBody>
      </p:sp>
      <p:pic>
        <p:nvPicPr>
          <p:cNvPr id="6" name="Content Placeholder 4">
            <a:extLst>
              <a:ext uri="{FF2B5EF4-FFF2-40B4-BE49-F238E27FC236}">
                <a16:creationId xmlns:a16="http://schemas.microsoft.com/office/drawing/2014/main" id="{B6821F60-051F-B8DE-F0F6-39D5789CF2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27" t="31163" r="14153"/>
          <a:stretch/>
        </p:blipFill>
        <p:spPr bwMode="auto">
          <a:xfrm>
            <a:off x="623064" y="3013023"/>
            <a:ext cx="7892286" cy="282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14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45F282-BB3A-3DB6-CD69-7892C4F2A455}"/>
              </a:ext>
            </a:extLst>
          </p:cNvPr>
          <p:cNvSpPr>
            <a:spLocks noGrp="1"/>
          </p:cNvSpPr>
          <p:nvPr>
            <p:ph idx="1"/>
          </p:nvPr>
        </p:nvSpPr>
        <p:spPr>
          <a:xfrm>
            <a:off x="1" y="866274"/>
            <a:ext cx="9144000" cy="5310689"/>
          </a:xfrm>
        </p:spPr>
        <p:txBody>
          <a:bodyPr/>
          <a:lstStyle/>
          <a:p>
            <a:pPr>
              <a:spcBef>
                <a:spcPts val="600"/>
              </a:spcBef>
            </a:pPr>
            <a:r>
              <a:rPr lang="en-US" dirty="0"/>
              <a:t>LZW (Lempel-Ziv-Welch) coding:</a:t>
            </a:r>
          </a:p>
          <a:p>
            <a:pPr lvl="1">
              <a:spcBef>
                <a:spcPts val="600"/>
              </a:spcBef>
            </a:pPr>
            <a:r>
              <a:rPr lang="en-US" dirty="0"/>
              <a:t>Assigns fixed-length code words to variable length sequences of source symbols</a:t>
            </a:r>
          </a:p>
          <a:p>
            <a:pPr lvl="1">
              <a:spcBef>
                <a:spcPts val="600"/>
              </a:spcBef>
            </a:pPr>
            <a:r>
              <a:rPr lang="en-US" dirty="0"/>
              <a:t>For 8-bit images:</a:t>
            </a:r>
          </a:p>
          <a:p>
            <a:pPr lvl="2">
              <a:spcBef>
                <a:spcPts val="600"/>
              </a:spcBef>
            </a:pPr>
            <a:r>
              <a:rPr lang="en-US" dirty="0"/>
              <a:t>First 256 words of the dictionary are assigned to the gray values 0, 1, …, 255</a:t>
            </a:r>
          </a:p>
          <a:p>
            <a:pPr lvl="2">
              <a:spcBef>
                <a:spcPts val="600"/>
              </a:spcBef>
            </a:pPr>
            <a:r>
              <a:rPr lang="en-US" dirty="0"/>
              <a:t>Image sequences are added to the next code word (39-39 =&gt; 256, 39-126=&gt;257, etc.)</a:t>
            </a:r>
          </a:p>
          <a:p>
            <a:pPr>
              <a:spcBef>
                <a:spcPts val="600"/>
              </a:spcBef>
            </a:pPr>
            <a:r>
              <a:rPr lang="en-US" dirty="0"/>
              <a:t>Properties of LZW coding:</a:t>
            </a:r>
          </a:p>
          <a:p>
            <a:pPr lvl="1">
              <a:spcBef>
                <a:spcPts val="600"/>
              </a:spcBef>
            </a:pPr>
            <a:r>
              <a:rPr lang="en-US" dirty="0"/>
              <a:t>Requires no a priori knowledge of the probability</a:t>
            </a:r>
          </a:p>
          <a:p>
            <a:pPr lvl="1">
              <a:spcBef>
                <a:spcPts val="600"/>
              </a:spcBef>
            </a:pPr>
            <a:r>
              <a:rPr lang="en-US" dirty="0"/>
              <a:t>Codebook is created while the data are being encoded</a:t>
            </a:r>
          </a:p>
          <a:p>
            <a:pPr lvl="1">
              <a:spcBef>
                <a:spcPts val="600"/>
              </a:spcBef>
            </a:pPr>
            <a:r>
              <a:rPr lang="en-US" dirty="0"/>
              <a:t>Repeated source symbols such as “the”, “. “ are compressed effectively</a:t>
            </a:r>
          </a:p>
          <a:p>
            <a:pPr lvl="1">
              <a:spcBef>
                <a:spcPts val="600"/>
              </a:spcBef>
            </a:pPr>
            <a:r>
              <a:rPr lang="en-US" dirty="0"/>
              <a:t>Has been integrated into gif, tiff, pdf file format, etc.</a:t>
            </a:r>
          </a:p>
        </p:txBody>
      </p:sp>
      <p:sp>
        <p:nvSpPr>
          <p:cNvPr id="3" name="Slide Number Placeholder 2">
            <a:extLst>
              <a:ext uri="{FF2B5EF4-FFF2-40B4-BE49-F238E27FC236}">
                <a16:creationId xmlns:a16="http://schemas.microsoft.com/office/drawing/2014/main" id="{F48AB81B-C59E-62A2-3FD9-5A1ADCB3431E}"/>
              </a:ext>
            </a:extLst>
          </p:cNvPr>
          <p:cNvSpPr>
            <a:spLocks noGrp="1"/>
          </p:cNvSpPr>
          <p:nvPr>
            <p:ph type="sldNum" sz="quarter" idx="12"/>
          </p:nvPr>
        </p:nvSpPr>
        <p:spPr/>
        <p:txBody>
          <a:bodyPr/>
          <a:lstStyle/>
          <a:p>
            <a:fld id="{E7FCE739-E9C0-4DAA-AA19-7FF37128EDD7}" type="slidenum">
              <a:rPr lang="en-US" smtClean="0"/>
              <a:t>33</a:t>
            </a:fld>
            <a:endParaRPr lang="en-US"/>
          </a:p>
        </p:txBody>
      </p:sp>
      <p:sp>
        <p:nvSpPr>
          <p:cNvPr id="4" name="Title 3">
            <a:extLst>
              <a:ext uri="{FF2B5EF4-FFF2-40B4-BE49-F238E27FC236}">
                <a16:creationId xmlns:a16="http://schemas.microsoft.com/office/drawing/2014/main" id="{AF228764-85DC-C54D-1900-73130DD7647A}"/>
              </a:ext>
            </a:extLst>
          </p:cNvPr>
          <p:cNvSpPr>
            <a:spLocks noGrp="1"/>
          </p:cNvSpPr>
          <p:nvPr>
            <p:ph type="title"/>
          </p:nvPr>
        </p:nvSpPr>
        <p:spPr/>
        <p:txBody>
          <a:bodyPr/>
          <a:lstStyle/>
          <a:p>
            <a:r>
              <a:rPr lang="en-US" dirty="0"/>
              <a:t>LZW (Lempel-Ziv-Welch) Coding</a:t>
            </a:r>
          </a:p>
        </p:txBody>
      </p:sp>
    </p:spTree>
    <p:extLst>
      <p:ext uri="{BB962C8B-B14F-4D97-AF65-F5344CB8AC3E}">
        <p14:creationId xmlns:p14="http://schemas.microsoft.com/office/powerpoint/2010/main" val="1164510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42694B-7290-A684-79B0-9C58A1B77AD8}"/>
              </a:ext>
            </a:extLst>
          </p:cNvPr>
          <p:cNvSpPr>
            <a:spLocks noGrp="1"/>
          </p:cNvSpPr>
          <p:nvPr>
            <p:ph idx="1"/>
          </p:nvPr>
        </p:nvSpPr>
        <p:spPr/>
        <p:txBody>
          <a:bodyPr/>
          <a:lstStyle/>
          <a:p>
            <a:r>
              <a:rPr lang="en-US" dirty="0"/>
              <a:t>LZW coding of:</a:t>
            </a:r>
          </a:p>
        </p:txBody>
      </p:sp>
      <p:sp>
        <p:nvSpPr>
          <p:cNvPr id="3" name="Slide Number Placeholder 2">
            <a:extLst>
              <a:ext uri="{FF2B5EF4-FFF2-40B4-BE49-F238E27FC236}">
                <a16:creationId xmlns:a16="http://schemas.microsoft.com/office/drawing/2014/main" id="{53665FCC-5C64-D54C-F3C0-A383E1E2278E}"/>
              </a:ext>
            </a:extLst>
          </p:cNvPr>
          <p:cNvSpPr>
            <a:spLocks noGrp="1"/>
          </p:cNvSpPr>
          <p:nvPr>
            <p:ph type="sldNum" sz="quarter" idx="12"/>
          </p:nvPr>
        </p:nvSpPr>
        <p:spPr/>
        <p:txBody>
          <a:bodyPr/>
          <a:lstStyle/>
          <a:p>
            <a:fld id="{E7FCE739-E9C0-4DAA-AA19-7FF37128EDD7}" type="slidenum">
              <a:rPr lang="en-US" smtClean="0"/>
              <a:t>34</a:t>
            </a:fld>
            <a:endParaRPr lang="en-US"/>
          </a:p>
        </p:txBody>
      </p:sp>
      <p:sp>
        <p:nvSpPr>
          <p:cNvPr id="4" name="Title 3">
            <a:extLst>
              <a:ext uri="{FF2B5EF4-FFF2-40B4-BE49-F238E27FC236}">
                <a16:creationId xmlns:a16="http://schemas.microsoft.com/office/drawing/2014/main" id="{BDB687ED-EDC4-FB2B-D30B-C8BF13868BCE}"/>
              </a:ext>
            </a:extLst>
          </p:cNvPr>
          <p:cNvSpPr>
            <a:spLocks noGrp="1"/>
          </p:cNvSpPr>
          <p:nvPr>
            <p:ph type="title"/>
          </p:nvPr>
        </p:nvSpPr>
        <p:spPr/>
        <p:txBody>
          <a:bodyPr/>
          <a:lstStyle/>
          <a:p>
            <a:r>
              <a:rPr lang="en-US" dirty="0"/>
              <a:t>LZW (Lempel-Ziv-Welch) Coding</a:t>
            </a:r>
          </a:p>
        </p:txBody>
      </p:sp>
      <p:sp>
        <p:nvSpPr>
          <p:cNvPr id="6" name="Text Box 5">
            <a:extLst>
              <a:ext uri="{FF2B5EF4-FFF2-40B4-BE49-F238E27FC236}">
                <a16:creationId xmlns:a16="http://schemas.microsoft.com/office/drawing/2014/main" id="{BEAB6B60-6442-5777-E156-22ADD87809D9}"/>
              </a:ext>
            </a:extLst>
          </p:cNvPr>
          <p:cNvSpPr txBox="1">
            <a:spLocks noChangeArrowheads="1"/>
          </p:cNvSpPr>
          <p:nvPr/>
        </p:nvSpPr>
        <p:spPr bwMode="auto">
          <a:xfrm>
            <a:off x="475574" y="1703075"/>
            <a:ext cx="8158761" cy="2185214"/>
          </a:xfrm>
          <a:prstGeom prst="rect">
            <a:avLst/>
          </a:prstGeom>
          <a:solidFill>
            <a:schemeClr val="accent6">
              <a:lumMod val="20000"/>
              <a:lumOff val="80000"/>
            </a:schemeClr>
          </a:solidFill>
          <a:ln>
            <a:noFill/>
          </a:ln>
        </p:spPr>
        <p:txBody>
          <a:bodyPr wrap="square">
            <a:spAutoFit/>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1. BA</a:t>
            </a:r>
            <a:r>
              <a:rPr lang="en-US" altLang="en-US" sz="1700" dirty="0">
                <a:solidFill>
                  <a:schemeClr val="tx1">
                    <a:lumMod val="65000"/>
                    <a:lumOff val="35000"/>
                  </a:schemeClr>
                </a:solidFill>
                <a:cs typeface="Arial" panose="020B0604020202020204" pitchFamily="34" charset="0"/>
              </a:rPr>
              <a:t> is not in the Dictionary; insert </a:t>
            </a:r>
            <a:r>
              <a:rPr lang="en-US" altLang="en-US" sz="1700" b="1" dirty="0">
                <a:solidFill>
                  <a:schemeClr val="tx1">
                    <a:lumMod val="65000"/>
                    <a:lumOff val="35000"/>
                  </a:schemeClr>
                </a:solidFill>
                <a:cs typeface="Arial" panose="020B0604020202020204" pitchFamily="34" charset="0"/>
              </a:rPr>
              <a:t>BA</a:t>
            </a:r>
            <a:r>
              <a:rPr lang="en-US" altLang="en-US" sz="1700" dirty="0">
                <a:solidFill>
                  <a:schemeClr val="tx1">
                    <a:lumMod val="65000"/>
                    <a:lumOff val="35000"/>
                  </a:schemeClr>
                </a:solidFill>
                <a:cs typeface="Arial" panose="020B0604020202020204" pitchFamily="34" charset="0"/>
              </a:rPr>
              <a:t>, output the code for its prefix: </a:t>
            </a:r>
            <a:r>
              <a:rPr lang="en-US" altLang="en-US" sz="1700" b="1" dirty="0">
                <a:solidFill>
                  <a:schemeClr val="tx1">
                    <a:lumMod val="65000"/>
                    <a:lumOff val="35000"/>
                  </a:schemeClr>
                </a:solidFill>
                <a:cs typeface="Arial" panose="020B0604020202020204" pitchFamily="34" charset="0"/>
              </a:rPr>
              <a:t>code(B)</a:t>
            </a: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2. AB</a:t>
            </a:r>
            <a:r>
              <a:rPr lang="en-US" altLang="en-US" sz="1700" dirty="0">
                <a:solidFill>
                  <a:schemeClr val="tx1">
                    <a:lumMod val="65000"/>
                    <a:lumOff val="35000"/>
                  </a:schemeClr>
                </a:solidFill>
                <a:cs typeface="Arial" panose="020B0604020202020204" pitchFamily="34" charset="0"/>
              </a:rPr>
              <a:t> is not in the Dictionary; insert </a:t>
            </a:r>
            <a:r>
              <a:rPr lang="en-US" altLang="en-US" sz="1700" b="1" dirty="0">
                <a:solidFill>
                  <a:schemeClr val="tx1">
                    <a:lumMod val="65000"/>
                    <a:lumOff val="35000"/>
                  </a:schemeClr>
                </a:solidFill>
                <a:cs typeface="Arial" panose="020B0604020202020204" pitchFamily="34" charset="0"/>
              </a:rPr>
              <a:t>AB</a:t>
            </a:r>
            <a:r>
              <a:rPr lang="en-US" altLang="en-US" sz="1700" dirty="0">
                <a:solidFill>
                  <a:schemeClr val="tx1">
                    <a:lumMod val="65000"/>
                    <a:lumOff val="35000"/>
                  </a:schemeClr>
                </a:solidFill>
                <a:cs typeface="Arial" panose="020B0604020202020204" pitchFamily="34" charset="0"/>
              </a:rPr>
              <a:t>, output the code for its prefix: </a:t>
            </a:r>
            <a:r>
              <a:rPr lang="en-US" altLang="en-US" sz="1700" b="1" dirty="0">
                <a:solidFill>
                  <a:schemeClr val="tx1">
                    <a:lumMod val="65000"/>
                    <a:lumOff val="35000"/>
                  </a:schemeClr>
                </a:solidFill>
                <a:cs typeface="Arial" panose="020B0604020202020204" pitchFamily="34" charset="0"/>
              </a:rPr>
              <a:t>code(A)</a:t>
            </a: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3. BA</a:t>
            </a:r>
            <a:r>
              <a:rPr lang="en-US" altLang="en-US" sz="1700" dirty="0">
                <a:solidFill>
                  <a:schemeClr val="tx1">
                    <a:lumMod val="65000"/>
                    <a:lumOff val="35000"/>
                  </a:schemeClr>
                </a:solidFill>
                <a:cs typeface="Arial" panose="020B0604020202020204" pitchFamily="34" charset="0"/>
              </a:rPr>
              <a:t> is in the Dictionary.</a:t>
            </a:r>
            <a:endParaRPr lang="en-US" altLang="en-US" sz="1700" b="1" dirty="0">
              <a:solidFill>
                <a:schemeClr val="tx1">
                  <a:lumMod val="65000"/>
                  <a:lumOff val="35000"/>
                </a:schemeClr>
              </a:solidFill>
              <a:cs typeface="Arial" panose="020B0604020202020204" pitchFamily="34" charset="0"/>
            </a:endParaRP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    BAA</a:t>
            </a:r>
            <a:r>
              <a:rPr lang="en-US" altLang="en-US" sz="1700" dirty="0">
                <a:solidFill>
                  <a:schemeClr val="tx1">
                    <a:lumMod val="65000"/>
                    <a:lumOff val="35000"/>
                  </a:schemeClr>
                </a:solidFill>
                <a:cs typeface="Arial" panose="020B0604020202020204" pitchFamily="34" charset="0"/>
              </a:rPr>
              <a:t> is not in Dictionary; insert </a:t>
            </a:r>
            <a:r>
              <a:rPr lang="en-US" altLang="en-US" sz="1700" b="1" dirty="0">
                <a:solidFill>
                  <a:schemeClr val="tx1">
                    <a:lumMod val="65000"/>
                    <a:lumOff val="35000"/>
                  </a:schemeClr>
                </a:solidFill>
                <a:cs typeface="Arial" panose="020B0604020202020204" pitchFamily="34" charset="0"/>
              </a:rPr>
              <a:t>BAA</a:t>
            </a:r>
            <a:r>
              <a:rPr lang="en-US" altLang="en-US" sz="1700" dirty="0">
                <a:solidFill>
                  <a:schemeClr val="tx1">
                    <a:lumMod val="65000"/>
                    <a:lumOff val="35000"/>
                  </a:schemeClr>
                </a:solidFill>
                <a:cs typeface="Arial" panose="020B0604020202020204" pitchFamily="34" charset="0"/>
              </a:rPr>
              <a:t>, output the code for its prefix: </a:t>
            </a:r>
            <a:r>
              <a:rPr lang="en-US" altLang="en-US" sz="1700" b="1" dirty="0">
                <a:solidFill>
                  <a:schemeClr val="tx1">
                    <a:lumMod val="65000"/>
                    <a:lumOff val="35000"/>
                  </a:schemeClr>
                </a:solidFill>
                <a:cs typeface="Arial" panose="020B0604020202020204" pitchFamily="34" charset="0"/>
              </a:rPr>
              <a:t>code(BA)</a:t>
            </a: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4. AB</a:t>
            </a:r>
            <a:r>
              <a:rPr lang="en-US" altLang="en-US" sz="1700" dirty="0">
                <a:solidFill>
                  <a:schemeClr val="tx1">
                    <a:lumMod val="65000"/>
                    <a:lumOff val="35000"/>
                  </a:schemeClr>
                </a:solidFill>
                <a:cs typeface="Arial" panose="020B0604020202020204" pitchFamily="34" charset="0"/>
              </a:rPr>
              <a:t> is in the Dictionary.</a:t>
            </a:r>
            <a:endParaRPr lang="en-US" altLang="en-US" sz="1700" b="1" dirty="0">
              <a:solidFill>
                <a:schemeClr val="tx1">
                  <a:lumMod val="65000"/>
                  <a:lumOff val="35000"/>
                </a:schemeClr>
              </a:solidFill>
              <a:cs typeface="Arial" panose="020B0604020202020204" pitchFamily="34" charset="0"/>
            </a:endParaRP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    ABA</a:t>
            </a:r>
            <a:r>
              <a:rPr lang="en-US" altLang="en-US" sz="1700" dirty="0">
                <a:solidFill>
                  <a:schemeClr val="tx1">
                    <a:lumMod val="65000"/>
                    <a:lumOff val="35000"/>
                  </a:schemeClr>
                </a:solidFill>
                <a:cs typeface="Arial" panose="020B0604020202020204" pitchFamily="34" charset="0"/>
              </a:rPr>
              <a:t> is not in the Dictionary; insert </a:t>
            </a:r>
            <a:r>
              <a:rPr lang="en-US" altLang="en-US" sz="1700" b="1" dirty="0">
                <a:solidFill>
                  <a:schemeClr val="tx1">
                    <a:lumMod val="65000"/>
                    <a:lumOff val="35000"/>
                  </a:schemeClr>
                </a:solidFill>
                <a:cs typeface="Arial" panose="020B0604020202020204" pitchFamily="34" charset="0"/>
              </a:rPr>
              <a:t>ABA</a:t>
            </a:r>
            <a:r>
              <a:rPr lang="en-US" altLang="en-US" sz="1700" dirty="0">
                <a:solidFill>
                  <a:schemeClr val="tx1">
                    <a:lumMod val="65000"/>
                    <a:lumOff val="35000"/>
                  </a:schemeClr>
                </a:solidFill>
                <a:cs typeface="Arial" panose="020B0604020202020204" pitchFamily="34" charset="0"/>
              </a:rPr>
              <a:t>, output the code for its prefix: </a:t>
            </a:r>
            <a:r>
              <a:rPr lang="en-US" altLang="en-US" sz="1700" b="1" dirty="0">
                <a:solidFill>
                  <a:schemeClr val="tx1">
                    <a:lumMod val="65000"/>
                    <a:lumOff val="35000"/>
                  </a:schemeClr>
                </a:solidFill>
                <a:cs typeface="Arial" panose="020B0604020202020204" pitchFamily="34" charset="0"/>
              </a:rPr>
              <a:t>code(AB)</a:t>
            </a: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5. AA</a:t>
            </a:r>
            <a:r>
              <a:rPr lang="en-US" altLang="en-US" sz="1700" dirty="0">
                <a:solidFill>
                  <a:schemeClr val="tx1">
                    <a:lumMod val="65000"/>
                    <a:lumOff val="35000"/>
                  </a:schemeClr>
                </a:solidFill>
                <a:cs typeface="Arial" panose="020B0604020202020204" pitchFamily="34" charset="0"/>
              </a:rPr>
              <a:t> is not in the Dictionary; insert </a:t>
            </a:r>
            <a:r>
              <a:rPr lang="en-US" altLang="en-US" sz="1700" b="1" dirty="0">
                <a:solidFill>
                  <a:schemeClr val="tx1">
                    <a:lumMod val="65000"/>
                    <a:lumOff val="35000"/>
                  </a:schemeClr>
                </a:solidFill>
                <a:cs typeface="Arial" panose="020B0604020202020204" pitchFamily="34" charset="0"/>
              </a:rPr>
              <a:t>AA</a:t>
            </a:r>
            <a:r>
              <a:rPr lang="en-US" altLang="en-US" sz="1700" dirty="0">
                <a:solidFill>
                  <a:schemeClr val="tx1">
                    <a:lumMod val="65000"/>
                    <a:lumOff val="35000"/>
                  </a:schemeClr>
                </a:solidFill>
                <a:cs typeface="Arial" panose="020B0604020202020204" pitchFamily="34" charset="0"/>
              </a:rPr>
              <a:t>, output the code for its prefix: </a:t>
            </a:r>
            <a:r>
              <a:rPr lang="en-US" altLang="en-US" sz="1700" b="1" dirty="0">
                <a:solidFill>
                  <a:schemeClr val="tx1">
                    <a:lumMod val="65000"/>
                    <a:lumOff val="35000"/>
                  </a:schemeClr>
                </a:solidFill>
                <a:cs typeface="Arial" panose="020B0604020202020204" pitchFamily="34" charset="0"/>
              </a:rPr>
              <a:t>code(A)</a:t>
            </a:r>
          </a:p>
          <a:p>
            <a:pPr algn="just" eaLnBrk="1" hangingPunct="1">
              <a:spcBef>
                <a:spcPct val="0"/>
              </a:spcBef>
              <a:buClrTx/>
              <a:buSzTx/>
              <a:buFontTx/>
              <a:buNone/>
            </a:pPr>
            <a:r>
              <a:rPr lang="en-US" altLang="en-US" sz="1700" b="1" dirty="0">
                <a:solidFill>
                  <a:schemeClr val="tx1">
                    <a:lumMod val="65000"/>
                    <a:lumOff val="35000"/>
                  </a:schemeClr>
                </a:solidFill>
                <a:cs typeface="Arial" panose="020B0604020202020204" pitchFamily="34" charset="0"/>
              </a:rPr>
              <a:t>6. AA</a:t>
            </a:r>
            <a:r>
              <a:rPr lang="en-US" altLang="en-US" sz="1700" dirty="0">
                <a:solidFill>
                  <a:schemeClr val="tx1">
                    <a:lumMod val="65000"/>
                    <a:lumOff val="35000"/>
                  </a:schemeClr>
                </a:solidFill>
                <a:cs typeface="Arial" panose="020B0604020202020204" pitchFamily="34" charset="0"/>
              </a:rPr>
              <a:t> is in the Dictionary and it is the last pattern; output its code: </a:t>
            </a:r>
            <a:r>
              <a:rPr lang="en-US" altLang="en-US" sz="1700" b="1" dirty="0">
                <a:solidFill>
                  <a:schemeClr val="tx1">
                    <a:lumMod val="65000"/>
                    <a:lumOff val="35000"/>
                  </a:schemeClr>
                </a:solidFill>
                <a:cs typeface="Arial" panose="020B0604020202020204" pitchFamily="34" charset="0"/>
              </a:rPr>
              <a:t>code(AA)</a:t>
            </a:r>
          </a:p>
        </p:txBody>
      </p:sp>
      <p:sp>
        <p:nvSpPr>
          <p:cNvPr id="8" name="Text Box 7">
            <a:extLst>
              <a:ext uri="{FF2B5EF4-FFF2-40B4-BE49-F238E27FC236}">
                <a16:creationId xmlns:a16="http://schemas.microsoft.com/office/drawing/2014/main" id="{FE724B3F-F7B9-BCF8-3B1C-2121CAA34295}"/>
              </a:ext>
            </a:extLst>
          </p:cNvPr>
          <p:cNvSpPr txBox="1">
            <a:spLocks noChangeArrowheads="1"/>
          </p:cNvSpPr>
          <p:nvPr/>
        </p:nvSpPr>
        <p:spPr bwMode="auto">
          <a:xfrm>
            <a:off x="7210272" y="4000051"/>
            <a:ext cx="1469033" cy="2031325"/>
          </a:xfrm>
          <a:prstGeom prst="rect">
            <a:avLst/>
          </a:prstGeom>
          <a:solidFill>
            <a:srgbClr val="00B0F0"/>
          </a:solidFill>
          <a:ln>
            <a:noFill/>
          </a:ln>
        </p:spPr>
        <p:txBody>
          <a:bodyPr wrap="squar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dirty="0">
                <a:solidFill>
                  <a:schemeClr val="bg1"/>
                </a:solidFill>
              </a:rPr>
              <a:t>The compressed message is: </a:t>
            </a:r>
            <a:r>
              <a:rPr lang="en-US" altLang="en-US" sz="1800" b="1" dirty="0">
                <a:solidFill>
                  <a:schemeClr val="bg1"/>
                </a:solidFill>
              </a:rPr>
              <a:t>&lt;66&gt;&lt;65&gt; &lt;256&gt;&lt;257&gt;&lt;65&gt; &lt;260&gt;</a:t>
            </a:r>
          </a:p>
        </p:txBody>
      </p:sp>
      <p:pic>
        <p:nvPicPr>
          <p:cNvPr id="9" name="Picture 8" descr="lzw02">
            <a:extLst>
              <a:ext uri="{FF2B5EF4-FFF2-40B4-BE49-F238E27FC236}">
                <a16:creationId xmlns:a16="http://schemas.microsoft.com/office/drawing/2014/main" id="{D00FDF0F-85DB-3A3C-DEFD-C159F28EB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57" y="3908271"/>
            <a:ext cx="688498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lzw01">
            <a:extLst>
              <a:ext uri="{FF2B5EF4-FFF2-40B4-BE49-F238E27FC236}">
                <a16:creationId xmlns:a16="http://schemas.microsoft.com/office/drawing/2014/main" id="{74032896-1B09-E39C-E9B8-1B634C8F9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163" y="764092"/>
            <a:ext cx="514508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370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42694B-7290-A684-79B0-9C58A1B77AD8}"/>
              </a:ext>
            </a:extLst>
          </p:cNvPr>
          <p:cNvSpPr>
            <a:spLocks noGrp="1"/>
          </p:cNvSpPr>
          <p:nvPr>
            <p:ph idx="1"/>
          </p:nvPr>
        </p:nvSpPr>
        <p:spPr/>
        <p:txBody>
          <a:bodyPr/>
          <a:lstStyle/>
          <a:p>
            <a:r>
              <a:rPr lang="en-US" dirty="0"/>
              <a:t>LZW coding of:</a:t>
            </a:r>
          </a:p>
        </p:txBody>
      </p:sp>
      <p:sp>
        <p:nvSpPr>
          <p:cNvPr id="3" name="Slide Number Placeholder 2">
            <a:extLst>
              <a:ext uri="{FF2B5EF4-FFF2-40B4-BE49-F238E27FC236}">
                <a16:creationId xmlns:a16="http://schemas.microsoft.com/office/drawing/2014/main" id="{53665FCC-5C64-D54C-F3C0-A383E1E2278E}"/>
              </a:ext>
            </a:extLst>
          </p:cNvPr>
          <p:cNvSpPr>
            <a:spLocks noGrp="1"/>
          </p:cNvSpPr>
          <p:nvPr>
            <p:ph type="sldNum" sz="quarter" idx="12"/>
          </p:nvPr>
        </p:nvSpPr>
        <p:spPr/>
        <p:txBody>
          <a:bodyPr/>
          <a:lstStyle/>
          <a:p>
            <a:fld id="{E7FCE739-E9C0-4DAA-AA19-7FF37128EDD7}" type="slidenum">
              <a:rPr lang="en-US" smtClean="0"/>
              <a:t>35</a:t>
            </a:fld>
            <a:endParaRPr lang="en-US"/>
          </a:p>
        </p:txBody>
      </p:sp>
      <p:sp>
        <p:nvSpPr>
          <p:cNvPr id="4" name="Title 3">
            <a:extLst>
              <a:ext uri="{FF2B5EF4-FFF2-40B4-BE49-F238E27FC236}">
                <a16:creationId xmlns:a16="http://schemas.microsoft.com/office/drawing/2014/main" id="{BDB687ED-EDC4-FB2B-D30B-C8BF13868BCE}"/>
              </a:ext>
            </a:extLst>
          </p:cNvPr>
          <p:cNvSpPr>
            <a:spLocks noGrp="1"/>
          </p:cNvSpPr>
          <p:nvPr>
            <p:ph type="title"/>
          </p:nvPr>
        </p:nvSpPr>
        <p:spPr/>
        <p:txBody>
          <a:bodyPr/>
          <a:lstStyle/>
          <a:p>
            <a:r>
              <a:rPr lang="en-US" dirty="0"/>
              <a:t>LZW (Lempel-Ziv-Welch) Coding</a:t>
            </a:r>
          </a:p>
        </p:txBody>
      </p:sp>
      <p:sp>
        <p:nvSpPr>
          <p:cNvPr id="5" name="Text Box 5">
            <a:extLst>
              <a:ext uri="{FF2B5EF4-FFF2-40B4-BE49-F238E27FC236}">
                <a16:creationId xmlns:a16="http://schemas.microsoft.com/office/drawing/2014/main" id="{B070519F-4B35-5A37-FF72-0B78ABCCF0B9}"/>
              </a:ext>
            </a:extLst>
          </p:cNvPr>
          <p:cNvSpPr txBox="1">
            <a:spLocks noChangeArrowheads="1"/>
          </p:cNvSpPr>
          <p:nvPr/>
        </p:nvSpPr>
        <p:spPr bwMode="auto">
          <a:xfrm>
            <a:off x="268890" y="1576132"/>
            <a:ext cx="8606219" cy="2554545"/>
          </a:xfrm>
          <a:prstGeom prst="rect">
            <a:avLst/>
          </a:prstGeom>
          <a:solidFill>
            <a:schemeClr val="accent6">
              <a:lumMod val="20000"/>
              <a:lumOff val="80000"/>
            </a:schemeClr>
          </a:solidFill>
          <a:ln>
            <a:noFill/>
          </a:ln>
        </p:spPr>
        <p:txBody>
          <a:bodyPr wrap="square">
            <a:spAutoFit/>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1. </a:t>
            </a:r>
            <a:r>
              <a:rPr lang="en-US" altLang="en-US" sz="1600" b="1" dirty="0">
                <a:solidFill>
                  <a:schemeClr val="tx1">
                    <a:lumMod val="65000"/>
                    <a:lumOff val="35000"/>
                  </a:schemeClr>
                </a:solidFill>
                <a:cs typeface="Arial" panose="020B0604020202020204" pitchFamily="34" charset="0"/>
              </a:rPr>
              <a:t>BA</a:t>
            </a:r>
            <a:r>
              <a:rPr lang="en-US" altLang="en-US" sz="1600" dirty="0">
                <a:solidFill>
                  <a:schemeClr val="tx1">
                    <a:lumMod val="65000"/>
                    <a:lumOff val="35000"/>
                  </a:schemeClr>
                </a:solidFill>
                <a:cs typeface="Arial" panose="020B0604020202020204" pitchFamily="34" charset="0"/>
              </a:rPr>
              <a:t> is not in the Dictionary; insert </a:t>
            </a:r>
            <a:r>
              <a:rPr lang="en-US" altLang="en-US" sz="1600" b="1" dirty="0">
                <a:solidFill>
                  <a:schemeClr val="tx1">
                    <a:lumMod val="65000"/>
                    <a:lumOff val="35000"/>
                  </a:schemeClr>
                </a:solidFill>
                <a:cs typeface="Arial" panose="020B0604020202020204" pitchFamily="34" charset="0"/>
              </a:rPr>
              <a:t>BA</a:t>
            </a:r>
            <a:r>
              <a:rPr lang="en-US" altLang="en-US" sz="1600" dirty="0">
                <a:solidFill>
                  <a:schemeClr val="tx1">
                    <a:lumMod val="65000"/>
                    <a:lumOff val="35000"/>
                  </a:schemeClr>
                </a:solidFill>
                <a:cs typeface="Arial" panose="020B0604020202020204" pitchFamily="34" charset="0"/>
              </a:rPr>
              <a:t>, output the code for its prefix: </a:t>
            </a:r>
            <a:r>
              <a:rPr lang="en-US" altLang="en-US" sz="1600" b="1" dirty="0">
                <a:solidFill>
                  <a:schemeClr val="tx1">
                    <a:lumMod val="65000"/>
                    <a:lumOff val="35000"/>
                  </a:schemeClr>
                </a:solidFill>
                <a:cs typeface="Arial" panose="020B0604020202020204" pitchFamily="34" charset="0"/>
              </a:rPr>
              <a:t>code(B)</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2. </a:t>
            </a:r>
            <a:r>
              <a:rPr lang="en-US" altLang="en-US" sz="1600" b="1" dirty="0">
                <a:solidFill>
                  <a:schemeClr val="tx1">
                    <a:lumMod val="65000"/>
                    <a:lumOff val="35000"/>
                  </a:schemeClr>
                </a:solidFill>
                <a:cs typeface="Arial" panose="020B0604020202020204" pitchFamily="34" charset="0"/>
              </a:rPr>
              <a:t>AB</a:t>
            </a:r>
            <a:r>
              <a:rPr lang="en-US" altLang="en-US" sz="1600" dirty="0">
                <a:solidFill>
                  <a:schemeClr val="tx1">
                    <a:lumMod val="65000"/>
                    <a:lumOff val="35000"/>
                  </a:schemeClr>
                </a:solidFill>
                <a:cs typeface="Arial" panose="020B0604020202020204" pitchFamily="34" charset="0"/>
              </a:rPr>
              <a:t> is not in the Dictionary; insert </a:t>
            </a:r>
            <a:r>
              <a:rPr lang="en-US" altLang="en-US" sz="1600" b="1" dirty="0">
                <a:solidFill>
                  <a:schemeClr val="tx1">
                    <a:lumMod val="65000"/>
                    <a:lumOff val="35000"/>
                  </a:schemeClr>
                </a:solidFill>
                <a:cs typeface="Arial" panose="020B0604020202020204" pitchFamily="34" charset="0"/>
              </a:rPr>
              <a:t>AB</a:t>
            </a:r>
            <a:r>
              <a:rPr lang="en-US" altLang="en-US" sz="1600" dirty="0">
                <a:solidFill>
                  <a:schemeClr val="tx1">
                    <a:lumMod val="65000"/>
                    <a:lumOff val="35000"/>
                  </a:schemeClr>
                </a:solidFill>
                <a:cs typeface="Arial" panose="020B0604020202020204" pitchFamily="34" charset="0"/>
              </a:rPr>
              <a:t>, output the code for its prefix: </a:t>
            </a:r>
            <a:r>
              <a:rPr lang="en-US" altLang="en-US" sz="1600" b="1" dirty="0">
                <a:solidFill>
                  <a:schemeClr val="tx1">
                    <a:lumMod val="65000"/>
                    <a:lumOff val="35000"/>
                  </a:schemeClr>
                </a:solidFill>
                <a:cs typeface="Arial" panose="020B0604020202020204" pitchFamily="34" charset="0"/>
              </a:rPr>
              <a:t>code(A)</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3. </a:t>
            </a:r>
            <a:r>
              <a:rPr lang="en-US" altLang="en-US" sz="1600" b="1" dirty="0">
                <a:solidFill>
                  <a:schemeClr val="tx1">
                    <a:lumMod val="65000"/>
                    <a:lumOff val="35000"/>
                  </a:schemeClr>
                </a:solidFill>
                <a:cs typeface="Arial" panose="020B0604020202020204" pitchFamily="34" charset="0"/>
              </a:rPr>
              <a:t>BA</a:t>
            </a:r>
            <a:r>
              <a:rPr lang="en-US" altLang="en-US" sz="1600" dirty="0">
                <a:solidFill>
                  <a:schemeClr val="tx1">
                    <a:lumMod val="65000"/>
                    <a:lumOff val="35000"/>
                  </a:schemeClr>
                </a:solidFill>
                <a:cs typeface="Arial" panose="020B0604020202020204" pitchFamily="34" charset="0"/>
              </a:rPr>
              <a:t> is in the Dictionary.</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    </a:t>
            </a:r>
            <a:r>
              <a:rPr lang="en-US" altLang="en-US" sz="1600" b="1" dirty="0">
                <a:solidFill>
                  <a:schemeClr val="tx1">
                    <a:lumMod val="65000"/>
                    <a:lumOff val="35000"/>
                  </a:schemeClr>
                </a:solidFill>
                <a:cs typeface="Arial" panose="020B0604020202020204" pitchFamily="34" charset="0"/>
              </a:rPr>
              <a:t>BAA</a:t>
            </a:r>
            <a:r>
              <a:rPr lang="en-US" altLang="en-US" sz="1600" dirty="0">
                <a:solidFill>
                  <a:schemeClr val="tx1">
                    <a:lumMod val="65000"/>
                    <a:lumOff val="35000"/>
                  </a:schemeClr>
                </a:solidFill>
                <a:cs typeface="Arial" panose="020B0604020202020204" pitchFamily="34" charset="0"/>
              </a:rPr>
              <a:t> is not in Dictionary; insert </a:t>
            </a:r>
            <a:r>
              <a:rPr lang="en-US" altLang="en-US" sz="1600" b="1" dirty="0">
                <a:solidFill>
                  <a:schemeClr val="tx1">
                    <a:lumMod val="65000"/>
                    <a:lumOff val="35000"/>
                  </a:schemeClr>
                </a:solidFill>
                <a:cs typeface="Arial" panose="020B0604020202020204" pitchFamily="34" charset="0"/>
              </a:rPr>
              <a:t>BAA</a:t>
            </a:r>
            <a:r>
              <a:rPr lang="en-US" altLang="en-US" sz="1600" dirty="0">
                <a:solidFill>
                  <a:schemeClr val="tx1">
                    <a:lumMod val="65000"/>
                    <a:lumOff val="35000"/>
                  </a:schemeClr>
                </a:solidFill>
                <a:cs typeface="Arial" panose="020B0604020202020204" pitchFamily="34" charset="0"/>
              </a:rPr>
              <a:t>, output the code for its prefix: </a:t>
            </a:r>
            <a:r>
              <a:rPr lang="en-US" altLang="en-US" sz="1600" b="1" dirty="0">
                <a:solidFill>
                  <a:schemeClr val="tx1">
                    <a:lumMod val="65000"/>
                    <a:lumOff val="35000"/>
                  </a:schemeClr>
                </a:solidFill>
                <a:cs typeface="Arial" panose="020B0604020202020204" pitchFamily="34" charset="0"/>
              </a:rPr>
              <a:t>code(BA)</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4. </a:t>
            </a:r>
            <a:r>
              <a:rPr lang="en-US" altLang="en-US" sz="1600" b="1" dirty="0">
                <a:solidFill>
                  <a:schemeClr val="tx1">
                    <a:lumMod val="65000"/>
                    <a:lumOff val="35000"/>
                  </a:schemeClr>
                </a:solidFill>
                <a:cs typeface="Arial" panose="020B0604020202020204" pitchFamily="34" charset="0"/>
              </a:rPr>
              <a:t>AB</a:t>
            </a:r>
            <a:r>
              <a:rPr lang="en-US" altLang="en-US" sz="1600" dirty="0">
                <a:solidFill>
                  <a:schemeClr val="tx1">
                    <a:lumMod val="65000"/>
                    <a:lumOff val="35000"/>
                  </a:schemeClr>
                </a:solidFill>
                <a:cs typeface="Arial" panose="020B0604020202020204" pitchFamily="34" charset="0"/>
              </a:rPr>
              <a:t> is in the Dictionary.</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    </a:t>
            </a:r>
            <a:r>
              <a:rPr lang="en-US" altLang="en-US" sz="1600" b="1" dirty="0">
                <a:solidFill>
                  <a:schemeClr val="tx1">
                    <a:lumMod val="65000"/>
                    <a:lumOff val="35000"/>
                  </a:schemeClr>
                </a:solidFill>
                <a:cs typeface="Arial" panose="020B0604020202020204" pitchFamily="34" charset="0"/>
              </a:rPr>
              <a:t>ABR</a:t>
            </a:r>
            <a:r>
              <a:rPr lang="en-US" altLang="en-US" sz="1600" dirty="0">
                <a:solidFill>
                  <a:schemeClr val="tx1">
                    <a:lumMod val="65000"/>
                    <a:lumOff val="35000"/>
                  </a:schemeClr>
                </a:solidFill>
                <a:cs typeface="Arial" panose="020B0604020202020204" pitchFamily="34" charset="0"/>
              </a:rPr>
              <a:t> is not in the Dictionary; insert </a:t>
            </a:r>
            <a:r>
              <a:rPr lang="en-US" altLang="en-US" sz="1600" b="1" dirty="0">
                <a:solidFill>
                  <a:schemeClr val="tx1">
                    <a:lumMod val="65000"/>
                    <a:lumOff val="35000"/>
                  </a:schemeClr>
                </a:solidFill>
                <a:cs typeface="Arial" panose="020B0604020202020204" pitchFamily="34" charset="0"/>
              </a:rPr>
              <a:t>ABR</a:t>
            </a:r>
            <a:r>
              <a:rPr lang="en-US" altLang="en-US" sz="1600" dirty="0">
                <a:solidFill>
                  <a:schemeClr val="tx1">
                    <a:lumMod val="65000"/>
                    <a:lumOff val="35000"/>
                  </a:schemeClr>
                </a:solidFill>
                <a:cs typeface="Arial" panose="020B0604020202020204" pitchFamily="34" charset="0"/>
              </a:rPr>
              <a:t>, output the code for its prefix: </a:t>
            </a:r>
            <a:r>
              <a:rPr lang="en-US" altLang="en-US" sz="1600" b="1" dirty="0">
                <a:solidFill>
                  <a:schemeClr val="tx1">
                    <a:lumMod val="65000"/>
                    <a:lumOff val="35000"/>
                  </a:schemeClr>
                </a:solidFill>
                <a:cs typeface="Arial" panose="020B0604020202020204" pitchFamily="34" charset="0"/>
              </a:rPr>
              <a:t>code(AB)</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5. </a:t>
            </a:r>
            <a:r>
              <a:rPr lang="en-US" altLang="en-US" sz="1600" b="1" dirty="0">
                <a:solidFill>
                  <a:schemeClr val="tx1">
                    <a:lumMod val="65000"/>
                    <a:lumOff val="35000"/>
                  </a:schemeClr>
                </a:solidFill>
                <a:cs typeface="Arial" panose="020B0604020202020204" pitchFamily="34" charset="0"/>
              </a:rPr>
              <a:t>RR</a:t>
            </a:r>
            <a:r>
              <a:rPr lang="en-US" altLang="en-US" sz="1600" dirty="0">
                <a:solidFill>
                  <a:schemeClr val="tx1">
                    <a:lumMod val="65000"/>
                    <a:lumOff val="35000"/>
                  </a:schemeClr>
                </a:solidFill>
                <a:cs typeface="Arial" panose="020B0604020202020204" pitchFamily="34" charset="0"/>
              </a:rPr>
              <a:t> is not in the Dictionary; insert </a:t>
            </a:r>
            <a:r>
              <a:rPr lang="en-US" altLang="en-US" sz="1600" b="1" dirty="0">
                <a:solidFill>
                  <a:schemeClr val="tx1">
                    <a:lumMod val="65000"/>
                    <a:lumOff val="35000"/>
                  </a:schemeClr>
                </a:solidFill>
                <a:cs typeface="Arial" panose="020B0604020202020204" pitchFamily="34" charset="0"/>
              </a:rPr>
              <a:t>RR</a:t>
            </a:r>
            <a:r>
              <a:rPr lang="en-US" altLang="en-US" sz="1600" dirty="0">
                <a:solidFill>
                  <a:schemeClr val="tx1">
                    <a:lumMod val="65000"/>
                    <a:lumOff val="35000"/>
                  </a:schemeClr>
                </a:solidFill>
                <a:cs typeface="Arial" panose="020B0604020202020204" pitchFamily="34" charset="0"/>
              </a:rPr>
              <a:t>, output the code for its prefix: </a:t>
            </a:r>
            <a:r>
              <a:rPr lang="en-US" altLang="en-US" sz="1600" b="1" dirty="0">
                <a:solidFill>
                  <a:schemeClr val="tx1">
                    <a:lumMod val="65000"/>
                    <a:lumOff val="35000"/>
                  </a:schemeClr>
                </a:solidFill>
                <a:cs typeface="Arial" panose="020B0604020202020204" pitchFamily="34" charset="0"/>
              </a:rPr>
              <a:t>code(R)</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6. RR is in the Dictionary.</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    </a:t>
            </a:r>
            <a:r>
              <a:rPr lang="en-US" altLang="en-US" sz="1600" b="1" dirty="0">
                <a:solidFill>
                  <a:schemeClr val="tx1">
                    <a:lumMod val="65000"/>
                    <a:lumOff val="35000"/>
                  </a:schemeClr>
                </a:solidFill>
                <a:cs typeface="Arial" panose="020B0604020202020204" pitchFamily="34" charset="0"/>
              </a:rPr>
              <a:t>RRA</a:t>
            </a:r>
            <a:r>
              <a:rPr lang="en-US" altLang="en-US" sz="1600" dirty="0">
                <a:solidFill>
                  <a:schemeClr val="tx1">
                    <a:lumMod val="65000"/>
                    <a:lumOff val="35000"/>
                  </a:schemeClr>
                </a:solidFill>
                <a:cs typeface="Arial" panose="020B0604020202020204" pitchFamily="34" charset="0"/>
              </a:rPr>
              <a:t> is not in the Dictionary and it is the last pattern; insert </a:t>
            </a:r>
            <a:r>
              <a:rPr lang="en-US" altLang="en-US" sz="1600" b="1" dirty="0">
                <a:solidFill>
                  <a:schemeClr val="tx1">
                    <a:lumMod val="65000"/>
                    <a:lumOff val="35000"/>
                  </a:schemeClr>
                </a:solidFill>
                <a:cs typeface="Arial" panose="020B0604020202020204" pitchFamily="34" charset="0"/>
              </a:rPr>
              <a:t>RRA</a:t>
            </a:r>
            <a:r>
              <a:rPr lang="en-US" altLang="en-US" sz="1600" dirty="0">
                <a:solidFill>
                  <a:schemeClr val="tx1">
                    <a:lumMod val="65000"/>
                    <a:lumOff val="35000"/>
                  </a:schemeClr>
                </a:solidFill>
                <a:cs typeface="Arial" panose="020B0604020202020204" pitchFamily="34" charset="0"/>
              </a:rPr>
              <a:t>, output code for its prefix:</a:t>
            </a:r>
          </a:p>
          <a:p>
            <a:pPr eaLnBrk="1" hangingPunct="1">
              <a:spcBef>
                <a:spcPct val="0"/>
              </a:spcBef>
              <a:buClrTx/>
              <a:buSzTx/>
              <a:buFontTx/>
              <a:buNone/>
            </a:pPr>
            <a:r>
              <a:rPr lang="en-US" altLang="en-US" sz="1600" dirty="0">
                <a:solidFill>
                  <a:schemeClr val="tx1">
                    <a:lumMod val="65000"/>
                    <a:lumOff val="35000"/>
                  </a:schemeClr>
                </a:solidFill>
                <a:cs typeface="Arial" panose="020B0604020202020204" pitchFamily="34" charset="0"/>
              </a:rPr>
              <a:t>    </a:t>
            </a:r>
            <a:r>
              <a:rPr lang="en-US" altLang="en-US" sz="1600" b="1" dirty="0">
                <a:solidFill>
                  <a:schemeClr val="tx1">
                    <a:lumMod val="65000"/>
                    <a:lumOff val="35000"/>
                  </a:schemeClr>
                </a:solidFill>
                <a:cs typeface="Arial" panose="020B0604020202020204" pitchFamily="34" charset="0"/>
              </a:rPr>
              <a:t>code(RR), </a:t>
            </a:r>
            <a:r>
              <a:rPr lang="en-US" altLang="en-US" sz="1600" dirty="0">
                <a:solidFill>
                  <a:schemeClr val="tx1">
                    <a:lumMod val="65000"/>
                    <a:lumOff val="35000"/>
                  </a:schemeClr>
                </a:solidFill>
                <a:cs typeface="Arial" panose="020B0604020202020204" pitchFamily="34" charset="0"/>
              </a:rPr>
              <a:t>then output code for last character: </a:t>
            </a:r>
            <a:r>
              <a:rPr lang="en-US" altLang="en-US" sz="1600" b="1" dirty="0">
                <a:solidFill>
                  <a:schemeClr val="tx1">
                    <a:lumMod val="65000"/>
                    <a:lumOff val="35000"/>
                  </a:schemeClr>
                </a:solidFill>
                <a:cs typeface="Arial" panose="020B0604020202020204" pitchFamily="34" charset="0"/>
              </a:rPr>
              <a:t>code(A)</a:t>
            </a:r>
          </a:p>
        </p:txBody>
      </p:sp>
      <p:sp>
        <p:nvSpPr>
          <p:cNvPr id="6" name="Text Box 7">
            <a:extLst>
              <a:ext uri="{FF2B5EF4-FFF2-40B4-BE49-F238E27FC236}">
                <a16:creationId xmlns:a16="http://schemas.microsoft.com/office/drawing/2014/main" id="{AF5B0073-937F-300C-EA73-532EDC6F3E7F}"/>
              </a:ext>
            </a:extLst>
          </p:cNvPr>
          <p:cNvSpPr txBox="1">
            <a:spLocks noChangeArrowheads="1"/>
          </p:cNvSpPr>
          <p:nvPr/>
        </p:nvSpPr>
        <p:spPr bwMode="auto">
          <a:xfrm>
            <a:off x="6356864" y="4390677"/>
            <a:ext cx="2082593" cy="1631216"/>
          </a:xfrm>
          <a:prstGeom prst="rect">
            <a:avLst/>
          </a:prstGeom>
          <a:solidFill>
            <a:srgbClr val="00B0F0"/>
          </a:solidFill>
          <a:ln>
            <a:noFill/>
          </a:ln>
        </p:spPr>
        <p:txBody>
          <a:bodyPr wrap="squar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50000"/>
              </a:spcBef>
              <a:buClrTx/>
              <a:buSzTx/>
              <a:buFontTx/>
              <a:buNone/>
            </a:pPr>
            <a:r>
              <a:rPr lang="en-US" altLang="en-US" sz="2000" dirty="0">
                <a:solidFill>
                  <a:schemeClr val="bg1"/>
                </a:solidFill>
              </a:rPr>
              <a:t>The compressed message is: </a:t>
            </a:r>
            <a:r>
              <a:rPr lang="en-US" altLang="en-US" sz="2000" b="1" dirty="0">
                <a:solidFill>
                  <a:schemeClr val="bg1"/>
                </a:solidFill>
              </a:rPr>
              <a:t>&lt;66&gt;&lt;65&gt;&lt;256&gt;&lt;257&gt;&lt;82&gt; &lt;260&gt; &lt;65&gt;</a:t>
            </a:r>
          </a:p>
        </p:txBody>
      </p:sp>
      <p:pic>
        <p:nvPicPr>
          <p:cNvPr id="9" name="Picture 9" descr="lzw04">
            <a:extLst>
              <a:ext uri="{FF2B5EF4-FFF2-40B4-BE49-F238E27FC236}">
                <a16:creationId xmlns:a16="http://schemas.microsoft.com/office/drawing/2014/main" id="{DAB94A30-B52C-E553-3B13-281B481ED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51" y="4216810"/>
            <a:ext cx="53276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lzw03">
            <a:extLst>
              <a:ext uri="{FF2B5EF4-FFF2-40B4-BE49-F238E27FC236}">
                <a16:creationId xmlns:a16="http://schemas.microsoft.com/office/drawing/2014/main" id="{90F90A47-8FEF-8CA7-E0C3-9FC0AEC61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407" y="803110"/>
            <a:ext cx="43195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493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42694B-7290-A684-79B0-9C58A1B77AD8}"/>
              </a:ext>
            </a:extLst>
          </p:cNvPr>
          <p:cNvSpPr>
            <a:spLocks noGrp="1"/>
          </p:cNvSpPr>
          <p:nvPr>
            <p:ph idx="1"/>
          </p:nvPr>
        </p:nvSpPr>
        <p:spPr>
          <a:xfrm>
            <a:off x="368968" y="895246"/>
            <a:ext cx="8454190" cy="5153381"/>
          </a:xfrm>
        </p:spPr>
        <p:txBody>
          <a:bodyPr/>
          <a:lstStyle/>
          <a:p>
            <a:r>
              <a:rPr lang="en-US" dirty="0"/>
              <a:t>Uncompressed string:  </a:t>
            </a:r>
            <a:r>
              <a:rPr lang="en-US" dirty="0" err="1">
                <a:solidFill>
                  <a:srgbClr val="00B0F0"/>
                </a:solidFill>
              </a:rPr>
              <a:t>aaabbbbbbaabaaba</a:t>
            </a:r>
            <a:endParaRPr lang="en-US" dirty="0">
              <a:solidFill>
                <a:srgbClr val="00B0F0"/>
              </a:solidFill>
            </a:endParaRPr>
          </a:p>
          <a:p>
            <a:r>
              <a:rPr lang="en-US" dirty="0"/>
              <a:t>Number</a:t>
            </a:r>
            <a:r>
              <a:rPr lang="en-US" sz="2400" dirty="0"/>
              <a:t> of </a:t>
            </a:r>
            <a:r>
              <a:rPr lang="en-US" dirty="0"/>
              <a:t>bits</a:t>
            </a:r>
            <a:r>
              <a:rPr lang="en-US" sz="2400" dirty="0"/>
              <a:t> = </a:t>
            </a:r>
            <a:r>
              <a:rPr lang="en-US" dirty="0"/>
              <a:t>Total number</a:t>
            </a:r>
            <a:r>
              <a:rPr lang="en-US" sz="2400" dirty="0"/>
              <a:t> of </a:t>
            </a:r>
            <a:r>
              <a:rPr lang="en-US" dirty="0"/>
              <a:t>characters</a:t>
            </a:r>
            <a:r>
              <a:rPr lang="en-US" sz="2400" dirty="0"/>
              <a:t> * </a:t>
            </a:r>
            <a:r>
              <a:rPr lang="en-US" dirty="0"/>
              <a:t>8</a:t>
            </a:r>
          </a:p>
          <a:p>
            <a:pPr marL="0" indent="0">
              <a:spcBef>
                <a:spcPts val="600"/>
              </a:spcBef>
              <a:buNone/>
            </a:pPr>
            <a:r>
              <a:rPr lang="en-US" dirty="0"/>
              <a:t>                         </a:t>
            </a:r>
            <a:r>
              <a:rPr lang="en-US" sz="2400" dirty="0"/>
              <a:t>   =</a:t>
            </a:r>
            <a:r>
              <a:rPr lang="en-US" dirty="0"/>
              <a:t> 16 * 8</a:t>
            </a:r>
          </a:p>
          <a:p>
            <a:pPr marL="0" indent="0">
              <a:spcBef>
                <a:spcPts val="600"/>
              </a:spcBef>
              <a:buNone/>
            </a:pPr>
            <a:r>
              <a:rPr lang="en-US" dirty="0"/>
              <a:t>                         </a:t>
            </a:r>
            <a:r>
              <a:rPr lang="en-US" sz="2400" dirty="0"/>
              <a:t>   </a:t>
            </a:r>
            <a:r>
              <a:rPr lang="en-US" sz="2400" dirty="0">
                <a:solidFill>
                  <a:srgbClr val="00B0F0"/>
                </a:solidFill>
              </a:rPr>
              <a:t>=</a:t>
            </a:r>
            <a:r>
              <a:rPr lang="en-US" dirty="0">
                <a:solidFill>
                  <a:srgbClr val="00B0F0"/>
                </a:solidFill>
              </a:rPr>
              <a:t> 128 bits</a:t>
            </a:r>
          </a:p>
          <a:p>
            <a:r>
              <a:rPr lang="en-US" dirty="0"/>
              <a:t>Compressed string (codewords):  </a:t>
            </a:r>
            <a:r>
              <a:rPr lang="en-US" dirty="0">
                <a:solidFill>
                  <a:srgbClr val="00B0F0"/>
                </a:solidFill>
              </a:rPr>
              <a:t>&lt;97&gt;&lt;256&gt;&lt;98&gt;&lt;258&gt;&lt;259&gt;&lt;257&gt;&lt;261&gt;</a:t>
            </a:r>
          </a:p>
          <a:p>
            <a:r>
              <a:rPr lang="en-US" dirty="0"/>
              <a:t>Number</a:t>
            </a:r>
            <a:r>
              <a:rPr lang="en-US" sz="2400" dirty="0"/>
              <a:t> of </a:t>
            </a:r>
            <a:r>
              <a:rPr lang="en-US" dirty="0"/>
              <a:t>bits</a:t>
            </a:r>
            <a:r>
              <a:rPr lang="en-US" sz="2400" dirty="0"/>
              <a:t> = </a:t>
            </a:r>
            <a:r>
              <a:rPr lang="en-US" dirty="0"/>
              <a:t>Total number</a:t>
            </a:r>
            <a:r>
              <a:rPr lang="en-US" sz="2400" dirty="0"/>
              <a:t> of </a:t>
            </a:r>
            <a:r>
              <a:rPr lang="en-US" dirty="0"/>
              <a:t>codewords</a:t>
            </a:r>
            <a:r>
              <a:rPr lang="en-US" sz="2400" dirty="0"/>
              <a:t> * </a:t>
            </a:r>
            <a:r>
              <a:rPr lang="en-US" dirty="0"/>
              <a:t>12</a:t>
            </a:r>
          </a:p>
          <a:p>
            <a:pPr marL="0" indent="0">
              <a:spcBef>
                <a:spcPts val="600"/>
              </a:spcBef>
              <a:buNone/>
            </a:pPr>
            <a:r>
              <a:rPr lang="en-US" dirty="0"/>
              <a:t>                           = 7 * 12</a:t>
            </a:r>
          </a:p>
          <a:p>
            <a:pPr marL="0" indent="0">
              <a:spcBef>
                <a:spcPts val="600"/>
              </a:spcBef>
              <a:buNone/>
            </a:pPr>
            <a:r>
              <a:rPr lang="en-US" dirty="0"/>
              <a:t>                           </a:t>
            </a:r>
            <a:r>
              <a:rPr lang="en-US" dirty="0">
                <a:solidFill>
                  <a:srgbClr val="00B0F0"/>
                </a:solidFill>
              </a:rPr>
              <a:t>= 84 bits</a:t>
            </a:r>
          </a:p>
          <a:p>
            <a:r>
              <a:rPr lang="en-US" dirty="0"/>
              <a:t>Note: Each codeword is 12 bits to accommodate a 4096 word dictionary</a:t>
            </a:r>
          </a:p>
        </p:txBody>
      </p:sp>
      <p:sp>
        <p:nvSpPr>
          <p:cNvPr id="3" name="Slide Number Placeholder 2">
            <a:extLst>
              <a:ext uri="{FF2B5EF4-FFF2-40B4-BE49-F238E27FC236}">
                <a16:creationId xmlns:a16="http://schemas.microsoft.com/office/drawing/2014/main" id="{53665FCC-5C64-D54C-F3C0-A383E1E2278E}"/>
              </a:ext>
            </a:extLst>
          </p:cNvPr>
          <p:cNvSpPr>
            <a:spLocks noGrp="1"/>
          </p:cNvSpPr>
          <p:nvPr>
            <p:ph type="sldNum" sz="quarter" idx="12"/>
          </p:nvPr>
        </p:nvSpPr>
        <p:spPr/>
        <p:txBody>
          <a:bodyPr/>
          <a:lstStyle/>
          <a:p>
            <a:fld id="{E7FCE739-E9C0-4DAA-AA19-7FF37128EDD7}" type="slidenum">
              <a:rPr lang="en-US" smtClean="0"/>
              <a:t>36</a:t>
            </a:fld>
            <a:endParaRPr lang="en-US"/>
          </a:p>
        </p:txBody>
      </p:sp>
      <p:sp>
        <p:nvSpPr>
          <p:cNvPr id="4" name="Title 3">
            <a:extLst>
              <a:ext uri="{FF2B5EF4-FFF2-40B4-BE49-F238E27FC236}">
                <a16:creationId xmlns:a16="http://schemas.microsoft.com/office/drawing/2014/main" id="{BDB687ED-EDC4-FB2B-D30B-C8BF13868BCE}"/>
              </a:ext>
            </a:extLst>
          </p:cNvPr>
          <p:cNvSpPr>
            <a:spLocks noGrp="1"/>
          </p:cNvSpPr>
          <p:nvPr>
            <p:ph type="title"/>
          </p:nvPr>
        </p:nvSpPr>
        <p:spPr/>
        <p:txBody>
          <a:bodyPr/>
          <a:lstStyle/>
          <a:p>
            <a:r>
              <a:rPr lang="en-US" dirty="0"/>
              <a:t>LZW (Lempel-Ziv-Welch) Coding</a:t>
            </a:r>
          </a:p>
        </p:txBody>
      </p:sp>
    </p:spTree>
    <p:extLst>
      <p:ext uri="{BB962C8B-B14F-4D97-AF65-F5344CB8AC3E}">
        <p14:creationId xmlns:p14="http://schemas.microsoft.com/office/powerpoint/2010/main" val="1010597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5E228-42CC-6C5F-CE66-2BAC4D08A7E4}"/>
              </a:ext>
            </a:extLst>
          </p:cNvPr>
          <p:cNvSpPr>
            <a:spLocks noGrp="1"/>
          </p:cNvSpPr>
          <p:nvPr>
            <p:ph idx="1"/>
          </p:nvPr>
        </p:nvSpPr>
        <p:spPr/>
        <p:txBody>
          <a:bodyPr/>
          <a:lstStyle/>
          <a:p>
            <a:r>
              <a:rPr lang="en-US" sz="2400" dirty="0"/>
              <a:t>Decode the message:</a:t>
            </a:r>
          </a:p>
        </p:txBody>
      </p:sp>
      <p:sp>
        <p:nvSpPr>
          <p:cNvPr id="2" name="Slide Number Placeholder 1">
            <a:extLst>
              <a:ext uri="{FF2B5EF4-FFF2-40B4-BE49-F238E27FC236}">
                <a16:creationId xmlns:a16="http://schemas.microsoft.com/office/drawing/2014/main" id="{089C3544-CE51-C8F3-34D8-A6A7882CEE5C}"/>
              </a:ext>
            </a:extLst>
          </p:cNvPr>
          <p:cNvSpPr>
            <a:spLocks noGrp="1"/>
          </p:cNvSpPr>
          <p:nvPr>
            <p:ph type="sldNum" sz="quarter" idx="12"/>
          </p:nvPr>
        </p:nvSpPr>
        <p:spPr/>
        <p:txBody>
          <a:bodyPr/>
          <a:lstStyle/>
          <a:p>
            <a:fld id="{E7FCE739-E9C0-4DAA-AA19-7FF37128EDD7}" type="slidenum">
              <a:rPr lang="en-US" smtClean="0"/>
              <a:t>37</a:t>
            </a:fld>
            <a:endParaRPr lang="en-US"/>
          </a:p>
        </p:txBody>
      </p:sp>
      <p:sp>
        <p:nvSpPr>
          <p:cNvPr id="27650" name="Title 1">
            <a:extLst>
              <a:ext uri="{FF2B5EF4-FFF2-40B4-BE49-F238E27FC236}">
                <a16:creationId xmlns:a16="http://schemas.microsoft.com/office/drawing/2014/main" id="{5CA4D885-B2DB-8EB0-2166-581EDF525259}"/>
              </a:ext>
            </a:extLst>
          </p:cNvPr>
          <p:cNvSpPr>
            <a:spLocks noGrp="1"/>
          </p:cNvSpPr>
          <p:nvPr>
            <p:ph type="title"/>
          </p:nvPr>
        </p:nvSpPr>
        <p:spPr/>
        <p:txBody>
          <a:bodyPr/>
          <a:lstStyle/>
          <a:p>
            <a:pPr algn="r" eaLnBrk="1" fontAlgn="auto" hangingPunct="1">
              <a:spcAft>
                <a:spcPts val="0"/>
              </a:spcAft>
              <a:defRPr/>
            </a:pPr>
            <a:r>
              <a:rPr lang="en-US" dirty="0"/>
              <a:t>LZW (Lempel-Ziv-Welch) Decoding</a:t>
            </a:r>
            <a:endParaRPr lang="en-US" sz="3600" dirty="0"/>
          </a:p>
        </p:txBody>
      </p:sp>
      <p:sp>
        <p:nvSpPr>
          <p:cNvPr id="35843" name="Rectangle 3">
            <a:extLst>
              <a:ext uri="{FF2B5EF4-FFF2-40B4-BE49-F238E27FC236}">
                <a16:creationId xmlns:a16="http://schemas.microsoft.com/office/drawing/2014/main" id="{95E6BAEF-1B75-5059-6381-12007922F101}"/>
              </a:ext>
            </a:extLst>
          </p:cNvPr>
          <p:cNvSpPr txBox="1">
            <a:spLocks noChangeArrowheads="1"/>
          </p:cNvSpPr>
          <p:nvPr/>
        </p:nvSpPr>
        <p:spPr bwMode="auto">
          <a:xfrm>
            <a:off x="4167265" y="858692"/>
            <a:ext cx="4542019"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buClrTx/>
              <a:buSzTx/>
              <a:buFontTx/>
              <a:buNone/>
            </a:pPr>
            <a:r>
              <a:rPr lang="en-US" altLang="en-US" sz="2000" b="1" dirty="0">
                <a:solidFill>
                  <a:srgbClr val="00B0F0"/>
                </a:solidFill>
                <a:cs typeface="Arial" panose="020B0604020202020204" pitchFamily="34" charset="0"/>
              </a:rPr>
              <a:t>&lt;66&gt; &lt;65&gt; &lt;256&gt; &lt;257&gt; &lt;65&gt; &lt;260&gt;</a:t>
            </a:r>
            <a:r>
              <a:rPr lang="en-US" altLang="en-US" sz="2000" dirty="0">
                <a:solidFill>
                  <a:srgbClr val="00B0F0"/>
                </a:solidFill>
                <a:cs typeface="Arial" panose="020B0604020202020204" pitchFamily="34" charset="0"/>
              </a:rPr>
              <a:t> </a:t>
            </a:r>
          </a:p>
        </p:txBody>
      </p:sp>
      <p:sp>
        <p:nvSpPr>
          <p:cNvPr id="35845" name="Text Box 5">
            <a:extLst>
              <a:ext uri="{FF2B5EF4-FFF2-40B4-BE49-F238E27FC236}">
                <a16:creationId xmlns:a16="http://schemas.microsoft.com/office/drawing/2014/main" id="{11EAF38A-451F-3855-8E6F-C275EDCDD54E}"/>
              </a:ext>
            </a:extLst>
          </p:cNvPr>
          <p:cNvSpPr txBox="1">
            <a:spLocks noChangeArrowheads="1"/>
          </p:cNvSpPr>
          <p:nvPr/>
        </p:nvSpPr>
        <p:spPr bwMode="auto">
          <a:xfrm>
            <a:off x="539649" y="4528823"/>
            <a:ext cx="8064707" cy="2031325"/>
          </a:xfrm>
          <a:prstGeom prst="rect">
            <a:avLst/>
          </a:prstGeom>
          <a:solidFill>
            <a:schemeClr val="accent6">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AutoNum type="arabicPeriod"/>
            </a:pPr>
            <a:r>
              <a:rPr lang="en-US" altLang="en-US" sz="1800" b="1" dirty="0">
                <a:cs typeface="Arial" panose="020B0604020202020204" pitchFamily="34" charset="0"/>
              </a:rPr>
              <a:t>66</a:t>
            </a:r>
            <a:r>
              <a:rPr lang="en-US" altLang="en-US" sz="1800" dirty="0">
                <a:cs typeface="Arial" panose="020B0604020202020204" pitchFamily="34" charset="0"/>
              </a:rPr>
              <a:t> is in Dictionary; output </a:t>
            </a:r>
            <a:r>
              <a:rPr lang="en-US" altLang="en-US" sz="1800" b="1" dirty="0">
                <a:cs typeface="Arial" panose="020B0604020202020204" pitchFamily="34" charset="0"/>
              </a:rPr>
              <a:t>string(66)</a:t>
            </a:r>
            <a:r>
              <a:rPr lang="en-US" altLang="en-US" sz="1800" dirty="0">
                <a:cs typeface="Arial" panose="020B0604020202020204" pitchFamily="34" charset="0"/>
              </a:rPr>
              <a:t> i.e. </a:t>
            </a:r>
            <a:r>
              <a:rPr lang="en-US" altLang="en-US" sz="1800" b="1" dirty="0">
                <a:solidFill>
                  <a:srgbClr val="3333FF"/>
                </a:solidFill>
                <a:cs typeface="Arial" panose="020B0604020202020204" pitchFamily="34" charset="0"/>
              </a:rPr>
              <a:t>B</a:t>
            </a:r>
          </a:p>
          <a:p>
            <a:pPr eaLnBrk="1" hangingPunct="1">
              <a:spcBef>
                <a:spcPct val="0"/>
              </a:spcBef>
              <a:buClrTx/>
              <a:buSzTx/>
              <a:buFontTx/>
              <a:buAutoNum type="arabicPeriod"/>
            </a:pPr>
            <a:r>
              <a:rPr lang="en-US" altLang="en-US" sz="1800" b="1" dirty="0">
                <a:cs typeface="Arial" panose="020B0604020202020204" pitchFamily="34" charset="0"/>
              </a:rPr>
              <a:t>65 </a:t>
            </a:r>
            <a:r>
              <a:rPr lang="en-US" altLang="en-US" sz="1800" dirty="0">
                <a:cs typeface="Arial" panose="020B0604020202020204" pitchFamily="34" charset="0"/>
              </a:rPr>
              <a:t>is in Dictionary; output </a:t>
            </a:r>
            <a:r>
              <a:rPr lang="en-US" altLang="en-US" sz="1800" b="1" dirty="0">
                <a:cs typeface="Arial" panose="020B0604020202020204" pitchFamily="34" charset="0"/>
              </a:rPr>
              <a:t>string(65)</a:t>
            </a:r>
            <a:r>
              <a:rPr lang="en-US" altLang="en-US" sz="1800" dirty="0">
                <a:cs typeface="Arial" panose="020B0604020202020204" pitchFamily="34" charset="0"/>
              </a:rPr>
              <a:t> i.e. </a:t>
            </a:r>
            <a:r>
              <a:rPr lang="en-US" altLang="en-US" sz="1800" b="1" dirty="0">
                <a:solidFill>
                  <a:srgbClr val="FF0000"/>
                </a:solidFill>
                <a:cs typeface="Arial" panose="020B0604020202020204" pitchFamily="34" charset="0"/>
              </a:rPr>
              <a:t>A</a:t>
            </a:r>
            <a:r>
              <a:rPr lang="en-US" altLang="en-US" sz="1800" dirty="0">
                <a:cs typeface="Arial" panose="020B0604020202020204" pitchFamily="34" charset="0"/>
              </a:rPr>
              <a:t>, insert </a:t>
            </a:r>
            <a:r>
              <a:rPr lang="en-US" altLang="en-US" sz="1800" dirty="0">
                <a:solidFill>
                  <a:srgbClr val="3333FF"/>
                </a:solidFill>
                <a:cs typeface="Arial" panose="020B0604020202020204" pitchFamily="34" charset="0"/>
              </a:rPr>
              <a:t>B</a:t>
            </a:r>
            <a:r>
              <a:rPr lang="en-US" altLang="en-US" sz="1800" dirty="0">
                <a:solidFill>
                  <a:srgbClr val="FF0000"/>
                </a:solidFill>
                <a:cs typeface="Arial" panose="020B0604020202020204" pitchFamily="34" charset="0"/>
              </a:rPr>
              <a:t>A</a:t>
            </a:r>
            <a:r>
              <a:rPr lang="en-US" altLang="en-US" sz="1800" dirty="0">
                <a:cs typeface="Arial" panose="020B0604020202020204" pitchFamily="34" charset="0"/>
              </a:rPr>
              <a:t> </a:t>
            </a:r>
          </a:p>
          <a:p>
            <a:pPr eaLnBrk="1" hangingPunct="1">
              <a:spcBef>
                <a:spcPct val="0"/>
              </a:spcBef>
              <a:buClrTx/>
              <a:buSzTx/>
              <a:buFontTx/>
              <a:buAutoNum type="arabicPeriod"/>
            </a:pPr>
            <a:r>
              <a:rPr lang="en-US" altLang="en-US" sz="1800" b="1" dirty="0">
                <a:cs typeface="Arial" panose="020B0604020202020204" pitchFamily="34" charset="0"/>
              </a:rPr>
              <a:t>256</a:t>
            </a:r>
            <a:r>
              <a:rPr lang="en-US" altLang="en-US" sz="1800" dirty="0">
                <a:cs typeface="Arial" panose="020B0604020202020204" pitchFamily="34" charset="0"/>
              </a:rPr>
              <a:t> is in Dictionary; output </a:t>
            </a:r>
            <a:r>
              <a:rPr lang="en-US" altLang="en-US" sz="1800" b="1" dirty="0">
                <a:cs typeface="Arial" panose="020B0604020202020204" pitchFamily="34" charset="0"/>
              </a:rPr>
              <a:t>string(256)</a:t>
            </a:r>
            <a:r>
              <a:rPr lang="en-US" altLang="en-US" sz="1800" dirty="0">
                <a:cs typeface="Arial" panose="020B0604020202020204" pitchFamily="34" charset="0"/>
              </a:rPr>
              <a:t> i.e. </a:t>
            </a:r>
            <a:r>
              <a:rPr lang="en-US" altLang="en-US" sz="1800" b="1" dirty="0">
                <a:solidFill>
                  <a:srgbClr val="3333FF"/>
                </a:solidFill>
                <a:cs typeface="Arial" panose="020B0604020202020204" pitchFamily="34" charset="0"/>
              </a:rPr>
              <a:t>B</a:t>
            </a:r>
            <a:r>
              <a:rPr lang="en-US" altLang="en-US" sz="1800" b="1" dirty="0">
                <a:cs typeface="Arial" panose="020B0604020202020204" pitchFamily="34" charset="0"/>
              </a:rPr>
              <a:t>A</a:t>
            </a:r>
            <a:r>
              <a:rPr lang="en-US" altLang="en-US" sz="1800" dirty="0">
                <a:cs typeface="Arial" panose="020B0604020202020204" pitchFamily="34" charset="0"/>
              </a:rPr>
              <a:t>, insert </a:t>
            </a:r>
            <a:r>
              <a:rPr lang="en-US" altLang="en-US" sz="1800" b="1" dirty="0">
                <a:solidFill>
                  <a:srgbClr val="FF0000"/>
                </a:solidFill>
                <a:cs typeface="Arial" panose="020B0604020202020204" pitchFamily="34" charset="0"/>
              </a:rPr>
              <a:t>A</a:t>
            </a:r>
            <a:r>
              <a:rPr lang="en-US" altLang="en-US" sz="1800" b="1" dirty="0">
                <a:solidFill>
                  <a:srgbClr val="3333FF"/>
                </a:solidFill>
                <a:cs typeface="Arial" panose="020B0604020202020204" pitchFamily="34" charset="0"/>
              </a:rPr>
              <a:t>B</a:t>
            </a:r>
          </a:p>
          <a:p>
            <a:pPr eaLnBrk="1" hangingPunct="1">
              <a:spcBef>
                <a:spcPct val="0"/>
              </a:spcBef>
              <a:buClrTx/>
              <a:buSzTx/>
              <a:buFontTx/>
              <a:buAutoNum type="arabicPeriod"/>
            </a:pPr>
            <a:r>
              <a:rPr lang="en-US" altLang="en-US" sz="1800" b="1" dirty="0">
                <a:cs typeface="Arial" panose="020B0604020202020204" pitchFamily="34" charset="0"/>
              </a:rPr>
              <a:t>257</a:t>
            </a:r>
            <a:r>
              <a:rPr lang="en-US" altLang="en-US" sz="1800" dirty="0">
                <a:cs typeface="Arial" panose="020B0604020202020204" pitchFamily="34" charset="0"/>
              </a:rPr>
              <a:t> is in Dictionary; output </a:t>
            </a:r>
            <a:r>
              <a:rPr lang="en-US" altLang="en-US" sz="1800" b="1" dirty="0">
                <a:cs typeface="Arial" panose="020B0604020202020204" pitchFamily="34" charset="0"/>
              </a:rPr>
              <a:t>string(257)</a:t>
            </a:r>
            <a:r>
              <a:rPr lang="en-US" altLang="en-US" sz="1800" dirty="0">
                <a:cs typeface="Arial" panose="020B0604020202020204" pitchFamily="34" charset="0"/>
              </a:rPr>
              <a:t> i.e. </a:t>
            </a:r>
            <a:r>
              <a:rPr lang="en-US" altLang="en-US" sz="1800" b="1" dirty="0">
                <a:solidFill>
                  <a:srgbClr val="FF0000"/>
                </a:solidFill>
                <a:cs typeface="Arial" panose="020B0604020202020204" pitchFamily="34" charset="0"/>
              </a:rPr>
              <a:t>A</a:t>
            </a:r>
            <a:r>
              <a:rPr lang="en-US" altLang="en-US" sz="1800" b="1" dirty="0">
                <a:cs typeface="Arial" panose="020B0604020202020204" pitchFamily="34" charset="0"/>
              </a:rPr>
              <a:t>B</a:t>
            </a:r>
            <a:r>
              <a:rPr lang="en-US" altLang="en-US" sz="1800" dirty="0">
                <a:cs typeface="Arial" panose="020B0604020202020204" pitchFamily="34" charset="0"/>
              </a:rPr>
              <a:t>, insert </a:t>
            </a:r>
            <a:r>
              <a:rPr lang="en-US" altLang="en-US" sz="1800" b="1" dirty="0">
                <a:solidFill>
                  <a:srgbClr val="3333FF"/>
                </a:solidFill>
                <a:cs typeface="Arial" panose="020B0604020202020204" pitchFamily="34" charset="0"/>
              </a:rPr>
              <a:t>B</a:t>
            </a:r>
            <a:r>
              <a:rPr lang="en-US" altLang="en-US" sz="1800" b="1" dirty="0">
                <a:cs typeface="Arial" panose="020B0604020202020204" pitchFamily="34" charset="0"/>
              </a:rPr>
              <a:t>A</a:t>
            </a:r>
            <a:r>
              <a:rPr lang="en-US" altLang="en-US" sz="1800" b="1" dirty="0">
                <a:solidFill>
                  <a:srgbClr val="FF0000"/>
                </a:solidFill>
                <a:cs typeface="Arial" panose="020B0604020202020204" pitchFamily="34" charset="0"/>
              </a:rPr>
              <a:t>A</a:t>
            </a:r>
          </a:p>
          <a:p>
            <a:pPr eaLnBrk="1" hangingPunct="1">
              <a:spcBef>
                <a:spcPct val="0"/>
              </a:spcBef>
              <a:buClrTx/>
              <a:buSzTx/>
              <a:buFontTx/>
              <a:buAutoNum type="arabicPeriod"/>
            </a:pPr>
            <a:r>
              <a:rPr lang="en-US" altLang="en-US" sz="1800" b="1" dirty="0">
                <a:cs typeface="Arial" panose="020B0604020202020204" pitchFamily="34" charset="0"/>
              </a:rPr>
              <a:t>65 </a:t>
            </a:r>
            <a:r>
              <a:rPr lang="en-US" altLang="en-US" sz="1800" dirty="0">
                <a:cs typeface="Arial" panose="020B0604020202020204" pitchFamily="34" charset="0"/>
              </a:rPr>
              <a:t>is in Dictionary; output </a:t>
            </a:r>
            <a:r>
              <a:rPr lang="en-US" altLang="en-US" sz="1800" b="1" dirty="0">
                <a:cs typeface="Arial" panose="020B0604020202020204" pitchFamily="34" charset="0"/>
              </a:rPr>
              <a:t>string(65)</a:t>
            </a:r>
            <a:r>
              <a:rPr lang="en-US" altLang="en-US" sz="1800" dirty="0">
                <a:cs typeface="Arial" panose="020B0604020202020204" pitchFamily="34" charset="0"/>
              </a:rPr>
              <a:t> i.e. </a:t>
            </a:r>
            <a:r>
              <a:rPr lang="en-US" altLang="en-US" sz="1800" b="1" dirty="0">
                <a:solidFill>
                  <a:srgbClr val="3333FF"/>
                </a:solidFill>
                <a:cs typeface="Arial" panose="020B0604020202020204" pitchFamily="34" charset="0"/>
              </a:rPr>
              <a:t>A</a:t>
            </a:r>
            <a:r>
              <a:rPr lang="en-US" altLang="en-US" sz="1800" dirty="0">
                <a:cs typeface="Arial" panose="020B0604020202020204" pitchFamily="34" charset="0"/>
              </a:rPr>
              <a:t>, insert </a:t>
            </a:r>
            <a:r>
              <a:rPr lang="en-US" altLang="en-US" sz="1800" b="1" dirty="0">
                <a:solidFill>
                  <a:srgbClr val="FF0000"/>
                </a:solidFill>
                <a:cs typeface="Arial" panose="020B0604020202020204" pitchFamily="34" charset="0"/>
              </a:rPr>
              <a:t>A</a:t>
            </a:r>
            <a:r>
              <a:rPr lang="en-US" altLang="en-US" sz="1800" b="1" dirty="0">
                <a:cs typeface="Arial" panose="020B0604020202020204" pitchFamily="34" charset="0"/>
              </a:rPr>
              <a:t>B</a:t>
            </a:r>
            <a:r>
              <a:rPr lang="en-US" altLang="en-US" sz="1800" b="1" dirty="0">
                <a:solidFill>
                  <a:srgbClr val="3333FF"/>
                </a:solidFill>
                <a:cs typeface="Arial" panose="020B0604020202020204" pitchFamily="34" charset="0"/>
              </a:rPr>
              <a:t>A</a:t>
            </a:r>
            <a:endParaRPr lang="en-US" altLang="en-US" sz="1800" b="1" dirty="0">
              <a:cs typeface="Arial" panose="020B0604020202020204" pitchFamily="34" charset="0"/>
            </a:endParaRPr>
          </a:p>
          <a:p>
            <a:pPr eaLnBrk="1" hangingPunct="1">
              <a:spcBef>
                <a:spcPct val="0"/>
              </a:spcBef>
              <a:buClrTx/>
              <a:buSzTx/>
              <a:buFontTx/>
              <a:buAutoNum type="arabicPeriod"/>
            </a:pPr>
            <a:r>
              <a:rPr lang="en-US" altLang="en-US" sz="1800" b="1" dirty="0">
                <a:cs typeface="Arial" panose="020B0604020202020204" pitchFamily="34" charset="0"/>
              </a:rPr>
              <a:t>260 </a:t>
            </a:r>
            <a:r>
              <a:rPr lang="en-US" altLang="en-US" sz="1800" dirty="0">
                <a:cs typeface="Arial" panose="020B0604020202020204" pitchFamily="34" charset="0"/>
              </a:rPr>
              <a:t>is </a:t>
            </a:r>
            <a:r>
              <a:rPr lang="en-US" altLang="en-US" sz="1800" b="1" u="sng" dirty="0">
                <a:cs typeface="Arial" panose="020B0604020202020204" pitchFamily="34" charset="0"/>
              </a:rPr>
              <a:t>not</a:t>
            </a:r>
            <a:r>
              <a:rPr lang="en-US" altLang="en-US" sz="1800" dirty="0">
                <a:cs typeface="Arial" panose="020B0604020202020204" pitchFamily="34" charset="0"/>
              </a:rPr>
              <a:t> in Dictionary; output </a:t>
            </a:r>
          </a:p>
          <a:p>
            <a:pPr eaLnBrk="1" hangingPunct="1">
              <a:spcBef>
                <a:spcPct val="0"/>
              </a:spcBef>
              <a:buClrTx/>
              <a:buSzTx/>
              <a:buFontTx/>
              <a:buNone/>
            </a:pPr>
            <a:r>
              <a:rPr lang="en-US" altLang="en-US" sz="1800" b="1" dirty="0">
                <a:cs typeface="Arial" panose="020B0604020202020204" pitchFamily="34" charset="0"/>
              </a:rPr>
              <a:t>              previous output </a:t>
            </a:r>
            <a:r>
              <a:rPr lang="en-US" altLang="en-US" sz="1800" dirty="0">
                <a:cs typeface="Arial" panose="020B0604020202020204" pitchFamily="34" charset="0"/>
              </a:rPr>
              <a:t>+ </a:t>
            </a:r>
            <a:r>
              <a:rPr lang="en-US" altLang="en-US" sz="1800" b="1" dirty="0">
                <a:cs typeface="Arial" panose="020B0604020202020204" pitchFamily="34" charset="0"/>
              </a:rPr>
              <a:t>previous output first character: </a:t>
            </a:r>
            <a:r>
              <a:rPr lang="en-US" altLang="en-US" sz="1800" b="1" dirty="0">
                <a:solidFill>
                  <a:srgbClr val="3333FF"/>
                </a:solidFill>
                <a:cs typeface="Arial" panose="020B0604020202020204" pitchFamily="34" charset="0"/>
              </a:rPr>
              <a:t>AA</a:t>
            </a:r>
            <a:r>
              <a:rPr lang="en-US" altLang="en-US" sz="1800" b="1" dirty="0">
                <a:cs typeface="Arial" panose="020B0604020202020204" pitchFamily="34" charset="0"/>
              </a:rPr>
              <a:t>, insert AA</a:t>
            </a:r>
            <a:r>
              <a:rPr lang="en-US" altLang="en-US" sz="1800" b="1" dirty="0">
                <a:solidFill>
                  <a:srgbClr val="3333FF"/>
                </a:solidFill>
                <a:cs typeface="Arial" panose="020B0604020202020204" pitchFamily="34" charset="0"/>
              </a:rPr>
              <a:t>                                                                                </a:t>
            </a:r>
          </a:p>
        </p:txBody>
      </p:sp>
      <p:pic>
        <p:nvPicPr>
          <p:cNvPr id="4" name="Picture 4" descr="lzw05">
            <a:extLst>
              <a:ext uri="{FF2B5EF4-FFF2-40B4-BE49-F238E27FC236}">
                <a16:creationId xmlns:a16="http://schemas.microsoft.com/office/drawing/2014/main" id="{243E7DA5-61B6-053D-5FB2-7E026FB95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112" y="1325417"/>
            <a:ext cx="632777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1EC4D-5440-BFEC-6D01-A92E59535678}"/>
              </a:ext>
            </a:extLst>
          </p:cNvPr>
          <p:cNvSpPr>
            <a:spLocks noGrp="1"/>
          </p:cNvSpPr>
          <p:nvPr>
            <p:ph idx="1"/>
          </p:nvPr>
        </p:nvSpPr>
        <p:spPr/>
        <p:txBody>
          <a:bodyPr/>
          <a:lstStyle/>
          <a:p>
            <a:r>
              <a:rPr lang="en-US" sz="2400" dirty="0"/>
              <a:t>Decode the message:</a:t>
            </a:r>
          </a:p>
        </p:txBody>
      </p:sp>
      <p:sp>
        <p:nvSpPr>
          <p:cNvPr id="2" name="Slide Number Placeholder 1">
            <a:extLst>
              <a:ext uri="{FF2B5EF4-FFF2-40B4-BE49-F238E27FC236}">
                <a16:creationId xmlns:a16="http://schemas.microsoft.com/office/drawing/2014/main" id="{235675DA-33AC-1CAF-1432-4717FAAC42FB}"/>
              </a:ext>
            </a:extLst>
          </p:cNvPr>
          <p:cNvSpPr>
            <a:spLocks noGrp="1"/>
          </p:cNvSpPr>
          <p:nvPr>
            <p:ph type="sldNum" sz="quarter" idx="12"/>
          </p:nvPr>
        </p:nvSpPr>
        <p:spPr/>
        <p:txBody>
          <a:bodyPr/>
          <a:lstStyle/>
          <a:p>
            <a:fld id="{E7FCE739-E9C0-4DAA-AA19-7FF37128EDD7}" type="slidenum">
              <a:rPr lang="en-US" smtClean="0"/>
              <a:t>38</a:t>
            </a:fld>
            <a:endParaRPr lang="en-US"/>
          </a:p>
        </p:txBody>
      </p:sp>
      <p:sp>
        <p:nvSpPr>
          <p:cNvPr id="28674" name="Title 1">
            <a:extLst>
              <a:ext uri="{FF2B5EF4-FFF2-40B4-BE49-F238E27FC236}">
                <a16:creationId xmlns:a16="http://schemas.microsoft.com/office/drawing/2014/main" id="{64ADB273-791C-123B-C46E-2F96ABD1C948}"/>
              </a:ext>
            </a:extLst>
          </p:cNvPr>
          <p:cNvSpPr>
            <a:spLocks noGrp="1"/>
          </p:cNvSpPr>
          <p:nvPr>
            <p:ph type="title"/>
          </p:nvPr>
        </p:nvSpPr>
        <p:spPr/>
        <p:txBody>
          <a:bodyPr/>
          <a:lstStyle/>
          <a:p>
            <a:pPr algn="r" eaLnBrk="1" fontAlgn="auto" hangingPunct="1">
              <a:spcAft>
                <a:spcPts val="0"/>
              </a:spcAft>
              <a:defRPr/>
            </a:pPr>
            <a:r>
              <a:rPr lang="en-US" dirty="0"/>
              <a:t>LZW (Lempel-Ziv-Welch) Decoding</a:t>
            </a:r>
            <a:endParaRPr lang="en-US" sz="3600" dirty="0"/>
          </a:p>
        </p:txBody>
      </p:sp>
      <p:sp>
        <p:nvSpPr>
          <p:cNvPr id="36867" name="Rectangle 3">
            <a:extLst>
              <a:ext uri="{FF2B5EF4-FFF2-40B4-BE49-F238E27FC236}">
                <a16:creationId xmlns:a16="http://schemas.microsoft.com/office/drawing/2014/main" id="{E97565FC-C9BC-F4FB-E132-65BC00E85DB1}"/>
              </a:ext>
            </a:extLst>
          </p:cNvPr>
          <p:cNvSpPr txBox="1">
            <a:spLocks noChangeArrowheads="1"/>
          </p:cNvSpPr>
          <p:nvPr/>
        </p:nvSpPr>
        <p:spPr bwMode="auto">
          <a:xfrm>
            <a:off x="3906968" y="863445"/>
            <a:ext cx="492270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buClrTx/>
              <a:buSzTx/>
              <a:buFontTx/>
              <a:buNone/>
            </a:pPr>
            <a:r>
              <a:rPr lang="en-US" altLang="en-US" sz="2000" b="1" dirty="0">
                <a:solidFill>
                  <a:srgbClr val="00B0F0"/>
                </a:solidFill>
                <a:cs typeface="Arial" panose="020B0604020202020204" pitchFamily="34" charset="0"/>
              </a:rPr>
              <a:t>&lt;67&gt; &lt;70&gt; &lt;256&gt; &lt;258&gt; &lt;259&gt; &lt;257</a:t>
            </a:r>
            <a:r>
              <a:rPr lang="en-US" altLang="en-US" sz="2000" dirty="0">
                <a:solidFill>
                  <a:srgbClr val="00B0F0"/>
                </a:solidFill>
                <a:cs typeface="Arial" panose="020B0604020202020204" pitchFamily="34" charset="0"/>
              </a:rPr>
              <a:t>&gt;</a:t>
            </a:r>
          </a:p>
        </p:txBody>
      </p:sp>
      <p:sp>
        <p:nvSpPr>
          <p:cNvPr id="36868" name="Text Box 5">
            <a:extLst>
              <a:ext uri="{FF2B5EF4-FFF2-40B4-BE49-F238E27FC236}">
                <a16:creationId xmlns:a16="http://schemas.microsoft.com/office/drawing/2014/main" id="{14774BD5-1C84-5697-CDC0-FCC224432AA4}"/>
              </a:ext>
            </a:extLst>
          </p:cNvPr>
          <p:cNvSpPr txBox="1">
            <a:spLocks noChangeArrowheads="1"/>
          </p:cNvSpPr>
          <p:nvPr/>
        </p:nvSpPr>
        <p:spPr bwMode="auto">
          <a:xfrm>
            <a:off x="300273" y="4574726"/>
            <a:ext cx="8424472" cy="1754326"/>
          </a:xfrm>
          <a:prstGeom prst="rect">
            <a:avLst/>
          </a:prstGeom>
          <a:solidFill>
            <a:schemeClr val="accent6">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AutoNum type="arabicPeriod"/>
            </a:pPr>
            <a:r>
              <a:rPr lang="en-US" altLang="en-US" sz="1800" b="1" dirty="0">
                <a:cs typeface="Arial" panose="020B0604020202020204" pitchFamily="34" charset="0"/>
              </a:rPr>
              <a:t>67</a:t>
            </a:r>
            <a:r>
              <a:rPr lang="en-US" altLang="en-US" sz="1800" dirty="0">
                <a:cs typeface="Arial" panose="020B0604020202020204" pitchFamily="34" charset="0"/>
              </a:rPr>
              <a:t> is in Dictionary; output </a:t>
            </a:r>
            <a:r>
              <a:rPr lang="en-US" altLang="en-US" sz="1800" b="1" dirty="0">
                <a:cs typeface="Arial" panose="020B0604020202020204" pitchFamily="34" charset="0"/>
              </a:rPr>
              <a:t>string(67)</a:t>
            </a:r>
            <a:r>
              <a:rPr lang="en-US" altLang="en-US" sz="1800" dirty="0">
                <a:cs typeface="Arial" panose="020B0604020202020204" pitchFamily="34" charset="0"/>
              </a:rPr>
              <a:t> i.e. </a:t>
            </a:r>
            <a:r>
              <a:rPr lang="en-US" altLang="en-US" sz="1800" b="1" dirty="0">
                <a:solidFill>
                  <a:srgbClr val="3333FF"/>
                </a:solidFill>
                <a:cs typeface="Arial" panose="020B0604020202020204" pitchFamily="34" charset="0"/>
              </a:rPr>
              <a:t>C</a:t>
            </a:r>
          </a:p>
          <a:p>
            <a:pPr eaLnBrk="1" hangingPunct="1">
              <a:spcBef>
                <a:spcPct val="0"/>
              </a:spcBef>
              <a:buClrTx/>
              <a:buSzTx/>
              <a:buFontTx/>
              <a:buAutoNum type="arabicPeriod"/>
            </a:pPr>
            <a:r>
              <a:rPr lang="en-US" altLang="en-US" sz="1800" b="1" dirty="0">
                <a:cs typeface="Arial" panose="020B0604020202020204" pitchFamily="34" charset="0"/>
              </a:rPr>
              <a:t>70 </a:t>
            </a:r>
            <a:r>
              <a:rPr lang="en-US" altLang="en-US" sz="1800" dirty="0">
                <a:cs typeface="Arial" panose="020B0604020202020204" pitchFamily="34" charset="0"/>
              </a:rPr>
              <a:t>is in Dictionary; output </a:t>
            </a:r>
            <a:r>
              <a:rPr lang="en-US" altLang="en-US" sz="1800" b="1" dirty="0">
                <a:cs typeface="Arial" panose="020B0604020202020204" pitchFamily="34" charset="0"/>
              </a:rPr>
              <a:t>string(70)</a:t>
            </a:r>
            <a:r>
              <a:rPr lang="en-US" altLang="en-US" sz="1800" dirty="0">
                <a:cs typeface="Arial" panose="020B0604020202020204" pitchFamily="34" charset="0"/>
              </a:rPr>
              <a:t> i.e. </a:t>
            </a:r>
            <a:r>
              <a:rPr lang="en-US" altLang="en-US" sz="1800" b="1" dirty="0">
                <a:solidFill>
                  <a:srgbClr val="FF0000"/>
                </a:solidFill>
                <a:cs typeface="Arial" panose="020B0604020202020204" pitchFamily="34" charset="0"/>
              </a:rPr>
              <a:t>F</a:t>
            </a:r>
            <a:r>
              <a:rPr lang="en-US" altLang="en-US" sz="1800" dirty="0">
                <a:cs typeface="Arial" panose="020B0604020202020204" pitchFamily="34" charset="0"/>
              </a:rPr>
              <a:t>, insert </a:t>
            </a:r>
            <a:r>
              <a:rPr lang="en-US" altLang="en-US" sz="1800" b="1" dirty="0">
                <a:solidFill>
                  <a:srgbClr val="3333FF"/>
                </a:solidFill>
                <a:cs typeface="Arial" panose="020B0604020202020204" pitchFamily="34" charset="0"/>
              </a:rPr>
              <a:t>C</a:t>
            </a:r>
            <a:r>
              <a:rPr lang="en-US" altLang="en-US" sz="1800" b="1" dirty="0">
                <a:solidFill>
                  <a:srgbClr val="FF0000"/>
                </a:solidFill>
                <a:cs typeface="Arial" panose="020B0604020202020204" pitchFamily="34" charset="0"/>
              </a:rPr>
              <a:t>F</a:t>
            </a:r>
            <a:r>
              <a:rPr lang="en-US" altLang="en-US" sz="1800" b="1" dirty="0">
                <a:cs typeface="Arial" panose="020B0604020202020204" pitchFamily="34" charset="0"/>
              </a:rPr>
              <a:t> </a:t>
            </a:r>
          </a:p>
          <a:p>
            <a:pPr eaLnBrk="1" hangingPunct="1">
              <a:spcBef>
                <a:spcPct val="0"/>
              </a:spcBef>
              <a:buClrTx/>
              <a:buSzTx/>
              <a:buFontTx/>
              <a:buAutoNum type="arabicPeriod"/>
            </a:pPr>
            <a:r>
              <a:rPr lang="en-US" altLang="en-US" sz="1800" b="1" dirty="0">
                <a:cs typeface="Arial" panose="020B0604020202020204" pitchFamily="34" charset="0"/>
              </a:rPr>
              <a:t>256 </a:t>
            </a:r>
            <a:r>
              <a:rPr lang="en-US" altLang="en-US" sz="1800" dirty="0">
                <a:cs typeface="Arial" panose="020B0604020202020204" pitchFamily="34" charset="0"/>
              </a:rPr>
              <a:t>is in Dictionary; output </a:t>
            </a:r>
            <a:r>
              <a:rPr lang="en-US" altLang="en-US" sz="1800" b="1" dirty="0">
                <a:cs typeface="Arial" panose="020B0604020202020204" pitchFamily="34" charset="0"/>
              </a:rPr>
              <a:t>string(256)</a:t>
            </a:r>
            <a:r>
              <a:rPr lang="en-US" altLang="en-US" sz="1800" dirty="0">
                <a:cs typeface="Arial" panose="020B0604020202020204" pitchFamily="34" charset="0"/>
              </a:rPr>
              <a:t> i.e. </a:t>
            </a:r>
            <a:r>
              <a:rPr lang="en-US" altLang="en-US" sz="1800" b="1" dirty="0">
                <a:solidFill>
                  <a:srgbClr val="3333FF"/>
                </a:solidFill>
                <a:cs typeface="Arial" panose="020B0604020202020204" pitchFamily="34" charset="0"/>
              </a:rPr>
              <a:t>C</a:t>
            </a:r>
            <a:r>
              <a:rPr lang="en-US" altLang="en-US" sz="1800" b="1" dirty="0">
                <a:cs typeface="Arial" panose="020B0604020202020204" pitchFamily="34" charset="0"/>
              </a:rPr>
              <a:t>F</a:t>
            </a:r>
            <a:r>
              <a:rPr lang="en-US" altLang="en-US" sz="1800" dirty="0">
                <a:cs typeface="Arial" panose="020B0604020202020204" pitchFamily="34" charset="0"/>
              </a:rPr>
              <a:t>, insert</a:t>
            </a:r>
            <a:r>
              <a:rPr lang="en-US" altLang="en-US" sz="1800" b="1" dirty="0">
                <a:cs typeface="Arial" panose="020B0604020202020204" pitchFamily="34" charset="0"/>
              </a:rPr>
              <a:t> </a:t>
            </a:r>
            <a:r>
              <a:rPr lang="en-US" altLang="en-US" sz="1800" b="1" dirty="0">
                <a:solidFill>
                  <a:srgbClr val="FF0000"/>
                </a:solidFill>
                <a:cs typeface="Arial" panose="020B0604020202020204" pitchFamily="34" charset="0"/>
              </a:rPr>
              <a:t>F</a:t>
            </a:r>
            <a:r>
              <a:rPr lang="en-US" altLang="en-US" sz="1800" b="1" dirty="0">
                <a:solidFill>
                  <a:srgbClr val="3333FF"/>
                </a:solidFill>
                <a:cs typeface="Arial" panose="020B0604020202020204" pitchFamily="34" charset="0"/>
              </a:rPr>
              <a:t>C</a:t>
            </a:r>
          </a:p>
          <a:p>
            <a:pPr eaLnBrk="1" hangingPunct="1">
              <a:spcBef>
                <a:spcPct val="0"/>
              </a:spcBef>
              <a:buClrTx/>
              <a:buSzTx/>
              <a:buFontTx/>
              <a:buAutoNum type="arabicPeriod"/>
            </a:pPr>
            <a:r>
              <a:rPr lang="en-US" altLang="en-US" sz="1800" b="1" dirty="0">
                <a:cs typeface="Arial" panose="020B0604020202020204" pitchFamily="34" charset="0"/>
              </a:rPr>
              <a:t>258</a:t>
            </a:r>
            <a:r>
              <a:rPr lang="en-US" altLang="en-US" sz="1800" dirty="0">
                <a:cs typeface="Arial" panose="020B0604020202020204" pitchFamily="34" charset="0"/>
              </a:rPr>
              <a:t> is </a:t>
            </a:r>
            <a:r>
              <a:rPr lang="en-US" altLang="en-US" sz="1800" b="1" u="sng" dirty="0">
                <a:cs typeface="Arial" panose="020B0604020202020204" pitchFamily="34" charset="0"/>
              </a:rPr>
              <a:t>not</a:t>
            </a:r>
            <a:r>
              <a:rPr lang="en-US" altLang="en-US" sz="1800" dirty="0">
                <a:cs typeface="Arial" panose="020B0604020202020204" pitchFamily="34" charset="0"/>
              </a:rPr>
              <a:t> in Dictionary; output </a:t>
            </a:r>
            <a:r>
              <a:rPr lang="en-US" altLang="en-US" sz="1800" b="1" dirty="0">
                <a:cs typeface="Arial" panose="020B0604020202020204" pitchFamily="34" charset="0"/>
              </a:rPr>
              <a:t>previous output + C</a:t>
            </a:r>
            <a:r>
              <a:rPr lang="en-US" altLang="en-US" sz="1800" dirty="0">
                <a:cs typeface="Arial" panose="020B0604020202020204" pitchFamily="34" charset="0"/>
              </a:rPr>
              <a:t> i.e. </a:t>
            </a:r>
            <a:r>
              <a:rPr lang="en-US" altLang="en-US" sz="1800" b="1" dirty="0">
                <a:cs typeface="Arial" panose="020B0604020202020204" pitchFamily="34" charset="0"/>
              </a:rPr>
              <a:t>CFC</a:t>
            </a:r>
            <a:r>
              <a:rPr lang="en-US" altLang="en-US" sz="1800" dirty="0">
                <a:cs typeface="Arial" panose="020B0604020202020204" pitchFamily="34" charset="0"/>
              </a:rPr>
              <a:t>, insert </a:t>
            </a:r>
            <a:r>
              <a:rPr lang="en-US" altLang="en-US" sz="1800" b="1" dirty="0">
                <a:cs typeface="Arial" panose="020B0604020202020204" pitchFamily="34" charset="0"/>
              </a:rPr>
              <a:t>CFC</a:t>
            </a:r>
          </a:p>
          <a:p>
            <a:pPr eaLnBrk="1" hangingPunct="1">
              <a:spcBef>
                <a:spcPct val="0"/>
              </a:spcBef>
              <a:buClrTx/>
              <a:buSzTx/>
              <a:buFontTx/>
              <a:buAutoNum type="arabicPeriod"/>
            </a:pPr>
            <a:r>
              <a:rPr lang="en-US" altLang="en-US" sz="1800" b="1" dirty="0">
                <a:cs typeface="Arial" panose="020B0604020202020204" pitchFamily="34" charset="0"/>
              </a:rPr>
              <a:t>259</a:t>
            </a:r>
            <a:r>
              <a:rPr lang="en-US" altLang="en-US" sz="1800" dirty="0">
                <a:cs typeface="Arial" panose="020B0604020202020204" pitchFamily="34" charset="0"/>
              </a:rPr>
              <a:t> is </a:t>
            </a:r>
            <a:r>
              <a:rPr lang="en-US" altLang="en-US" sz="1800" b="1" u="sng" dirty="0">
                <a:cs typeface="Arial" panose="020B0604020202020204" pitchFamily="34" charset="0"/>
              </a:rPr>
              <a:t>not</a:t>
            </a:r>
            <a:r>
              <a:rPr lang="en-US" altLang="en-US" sz="1800" dirty="0">
                <a:cs typeface="Arial" panose="020B0604020202020204" pitchFamily="34" charset="0"/>
              </a:rPr>
              <a:t> in Dictionary; output </a:t>
            </a:r>
            <a:r>
              <a:rPr lang="en-US" altLang="en-US" sz="1800" b="1" dirty="0">
                <a:cs typeface="Arial" panose="020B0604020202020204" pitchFamily="34" charset="0"/>
              </a:rPr>
              <a:t>previous output + C</a:t>
            </a:r>
            <a:r>
              <a:rPr lang="en-US" altLang="en-US" sz="1800" dirty="0">
                <a:cs typeface="Arial" panose="020B0604020202020204" pitchFamily="34" charset="0"/>
              </a:rPr>
              <a:t> i.e. </a:t>
            </a:r>
            <a:r>
              <a:rPr lang="en-US" altLang="en-US" sz="1800" b="1" dirty="0">
                <a:solidFill>
                  <a:srgbClr val="FF0000"/>
                </a:solidFill>
                <a:cs typeface="Arial" panose="020B0604020202020204" pitchFamily="34" charset="0"/>
              </a:rPr>
              <a:t>CFCC</a:t>
            </a:r>
            <a:r>
              <a:rPr lang="en-US" altLang="en-US" sz="1800" dirty="0">
                <a:cs typeface="Arial" panose="020B0604020202020204" pitchFamily="34" charset="0"/>
              </a:rPr>
              <a:t>, insert </a:t>
            </a:r>
            <a:r>
              <a:rPr lang="en-US" altLang="en-US" sz="1800" b="1" dirty="0">
                <a:cs typeface="Arial" panose="020B0604020202020204" pitchFamily="34" charset="0"/>
              </a:rPr>
              <a:t>CFCC</a:t>
            </a:r>
          </a:p>
          <a:p>
            <a:pPr eaLnBrk="1" hangingPunct="1">
              <a:spcBef>
                <a:spcPct val="0"/>
              </a:spcBef>
              <a:buClrTx/>
              <a:buSzTx/>
              <a:buFontTx/>
              <a:buAutoNum type="arabicPeriod"/>
            </a:pPr>
            <a:r>
              <a:rPr lang="en-US" altLang="en-US" sz="1800" b="1" dirty="0">
                <a:cs typeface="Arial" panose="020B0604020202020204" pitchFamily="34" charset="0"/>
              </a:rPr>
              <a:t>257 </a:t>
            </a:r>
            <a:r>
              <a:rPr lang="en-US" altLang="en-US" sz="1800" dirty="0">
                <a:cs typeface="Arial" panose="020B0604020202020204" pitchFamily="34" charset="0"/>
              </a:rPr>
              <a:t>is in Dictionary; output </a:t>
            </a:r>
            <a:r>
              <a:rPr lang="en-US" altLang="en-US" sz="1800" b="1" dirty="0">
                <a:cs typeface="Arial" panose="020B0604020202020204" pitchFamily="34" charset="0"/>
              </a:rPr>
              <a:t>string(257)</a:t>
            </a:r>
            <a:r>
              <a:rPr lang="en-US" altLang="en-US" sz="1800" dirty="0">
                <a:cs typeface="Arial" panose="020B0604020202020204" pitchFamily="34" charset="0"/>
              </a:rPr>
              <a:t> i.e. </a:t>
            </a:r>
            <a:r>
              <a:rPr lang="en-US" altLang="en-US" sz="1800" b="1" dirty="0">
                <a:solidFill>
                  <a:srgbClr val="3333FF"/>
                </a:solidFill>
                <a:cs typeface="Arial" panose="020B0604020202020204" pitchFamily="34" charset="0"/>
              </a:rPr>
              <a:t>F</a:t>
            </a:r>
            <a:r>
              <a:rPr lang="en-US" altLang="en-US" sz="1800" b="1" dirty="0">
                <a:cs typeface="Arial" panose="020B0604020202020204" pitchFamily="34" charset="0"/>
              </a:rPr>
              <a:t>C</a:t>
            </a:r>
            <a:r>
              <a:rPr lang="en-US" altLang="en-US" sz="1800" dirty="0">
                <a:cs typeface="Arial" panose="020B0604020202020204" pitchFamily="34" charset="0"/>
              </a:rPr>
              <a:t>, insert </a:t>
            </a:r>
            <a:r>
              <a:rPr lang="en-US" altLang="en-US" sz="1800" b="1" dirty="0">
                <a:solidFill>
                  <a:srgbClr val="FF0000"/>
                </a:solidFill>
                <a:cs typeface="Arial" panose="020B0604020202020204" pitchFamily="34" charset="0"/>
              </a:rPr>
              <a:t>CFCC</a:t>
            </a:r>
            <a:r>
              <a:rPr lang="en-US" altLang="en-US" sz="1800" b="1" dirty="0">
                <a:solidFill>
                  <a:srgbClr val="3333FF"/>
                </a:solidFill>
                <a:cs typeface="Arial" panose="020B0604020202020204" pitchFamily="34" charset="0"/>
              </a:rPr>
              <a:t>F                                                                                  </a:t>
            </a:r>
          </a:p>
        </p:txBody>
      </p:sp>
      <p:pic>
        <p:nvPicPr>
          <p:cNvPr id="4" name="Picture 6" descr="lzw06">
            <a:extLst>
              <a:ext uri="{FF2B5EF4-FFF2-40B4-BE49-F238E27FC236}">
                <a16:creationId xmlns:a16="http://schemas.microsoft.com/office/drawing/2014/main" id="{1B2BD4C7-7AE6-ADF9-EC21-89977C5D1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315276"/>
            <a:ext cx="6991350"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97E574-CEE0-A755-FBD4-DB8F901C5972}"/>
              </a:ext>
            </a:extLst>
          </p:cNvPr>
          <p:cNvSpPr>
            <a:spLocks noGrp="1"/>
          </p:cNvSpPr>
          <p:nvPr>
            <p:ph idx="1"/>
          </p:nvPr>
        </p:nvSpPr>
        <p:spPr/>
        <p:txBody>
          <a:bodyPr/>
          <a:lstStyle/>
          <a:p>
            <a:r>
              <a:rPr lang="en-US" sz="2400" dirty="0"/>
              <a:t>Using the LZW algorithm, code and decode the image I below.</a:t>
            </a:r>
          </a:p>
          <a:p>
            <a:r>
              <a:rPr lang="en-US" sz="2400" dirty="0"/>
              <a:t>Consider the 1x2 bocks shown in the figure as the coding unit.</a:t>
            </a:r>
          </a:p>
        </p:txBody>
      </p:sp>
      <p:sp>
        <p:nvSpPr>
          <p:cNvPr id="3" name="Slide Number Placeholder 2">
            <a:extLst>
              <a:ext uri="{FF2B5EF4-FFF2-40B4-BE49-F238E27FC236}">
                <a16:creationId xmlns:a16="http://schemas.microsoft.com/office/drawing/2014/main" id="{08575D61-A5C3-F3F0-0768-B2D38CAA9283}"/>
              </a:ext>
            </a:extLst>
          </p:cNvPr>
          <p:cNvSpPr>
            <a:spLocks noGrp="1"/>
          </p:cNvSpPr>
          <p:nvPr>
            <p:ph type="sldNum" sz="quarter" idx="12"/>
          </p:nvPr>
        </p:nvSpPr>
        <p:spPr/>
        <p:txBody>
          <a:bodyPr/>
          <a:lstStyle/>
          <a:p>
            <a:fld id="{E7FCE739-E9C0-4DAA-AA19-7FF37128EDD7}" type="slidenum">
              <a:rPr lang="en-US" smtClean="0"/>
              <a:t>39</a:t>
            </a:fld>
            <a:endParaRPr lang="en-US"/>
          </a:p>
        </p:txBody>
      </p:sp>
      <p:sp>
        <p:nvSpPr>
          <p:cNvPr id="4" name="Title 3">
            <a:extLst>
              <a:ext uri="{FF2B5EF4-FFF2-40B4-BE49-F238E27FC236}">
                <a16:creationId xmlns:a16="http://schemas.microsoft.com/office/drawing/2014/main" id="{86449428-DCE0-4BC7-CA7B-74773A303D17}"/>
              </a:ext>
            </a:extLst>
          </p:cNvPr>
          <p:cNvSpPr>
            <a:spLocks noGrp="1"/>
          </p:cNvSpPr>
          <p:nvPr>
            <p:ph type="title"/>
          </p:nvPr>
        </p:nvSpPr>
        <p:spPr/>
        <p:txBody>
          <a:bodyPr/>
          <a:lstStyle/>
          <a:p>
            <a:r>
              <a:rPr lang="en-US" dirty="0"/>
              <a:t>LZW (Lempel-Ziv-Welch) Coding: Practice</a:t>
            </a:r>
          </a:p>
        </p:txBody>
      </p:sp>
      <p:pic>
        <p:nvPicPr>
          <p:cNvPr id="6" name="Content Placeholder 4">
            <a:extLst>
              <a:ext uri="{FF2B5EF4-FFF2-40B4-BE49-F238E27FC236}">
                <a16:creationId xmlns:a16="http://schemas.microsoft.com/office/drawing/2014/main" id="{B566DEB2-DD5C-11BA-9E9A-024D105EF3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31" t="61854" r="32731" b="-14"/>
          <a:stretch/>
        </p:blipFill>
        <p:spPr bwMode="auto">
          <a:xfrm>
            <a:off x="2206074" y="3072982"/>
            <a:ext cx="4731851" cy="226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84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3BECDC-E788-1902-7CF9-F4D78E6244C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4</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Image Compression</a:t>
            </a:r>
          </a:p>
        </p:txBody>
      </p:sp>
      <p:pic>
        <p:nvPicPr>
          <p:cNvPr id="6" name="Picture 5">
            <a:extLst>
              <a:ext uri="{FF2B5EF4-FFF2-40B4-BE49-F238E27FC236}">
                <a16:creationId xmlns:a16="http://schemas.microsoft.com/office/drawing/2014/main" id="{759425CB-4C44-3557-E0E4-66D7A5FA2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8919"/>
            <a:ext cx="9124566" cy="326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249741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7CDCAF-01B8-F4DE-EA62-CE31A9B14D4E}"/>
              </a:ext>
            </a:extLst>
          </p:cNvPr>
          <p:cNvSpPr>
            <a:spLocks noGrp="1"/>
          </p:cNvSpPr>
          <p:nvPr>
            <p:ph idx="1"/>
          </p:nvPr>
        </p:nvSpPr>
        <p:spPr/>
        <p:txBody>
          <a:bodyPr/>
          <a:lstStyle/>
          <a:p>
            <a:r>
              <a:rPr lang="en-US" sz="2800" dirty="0"/>
              <a:t>Using the LZW algorithm, code and decode the image I below.</a:t>
            </a:r>
            <a:endParaRPr lang="en-US" dirty="0"/>
          </a:p>
        </p:txBody>
      </p:sp>
      <p:sp>
        <p:nvSpPr>
          <p:cNvPr id="5" name="Slide Number Placeholder 4">
            <a:extLst>
              <a:ext uri="{FF2B5EF4-FFF2-40B4-BE49-F238E27FC236}">
                <a16:creationId xmlns:a16="http://schemas.microsoft.com/office/drawing/2014/main" id="{AE07542D-6A24-9203-5508-A275F26908B1}"/>
              </a:ext>
            </a:extLst>
          </p:cNvPr>
          <p:cNvSpPr>
            <a:spLocks noGrp="1"/>
          </p:cNvSpPr>
          <p:nvPr>
            <p:ph type="sldNum" sz="quarter" idx="12"/>
          </p:nvPr>
        </p:nvSpPr>
        <p:spPr/>
        <p:txBody>
          <a:bodyPr/>
          <a:lstStyle/>
          <a:p>
            <a:fld id="{E7FCE739-E9C0-4DAA-AA19-7FF37128EDD7}" type="slidenum">
              <a:rPr lang="en-US" smtClean="0"/>
              <a:t>40</a:t>
            </a:fld>
            <a:endParaRPr lang="en-US"/>
          </a:p>
        </p:txBody>
      </p:sp>
      <p:sp>
        <p:nvSpPr>
          <p:cNvPr id="3" name="Title 2">
            <a:extLst>
              <a:ext uri="{FF2B5EF4-FFF2-40B4-BE49-F238E27FC236}">
                <a16:creationId xmlns:a16="http://schemas.microsoft.com/office/drawing/2014/main" id="{53542F5C-AA82-CBB4-6E98-71575EB8D82D}"/>
              </a:ext>
            </a:extLst>
          </p:cNvPr>
          <p:cNvSpPr>
            <a:spLocks noGrp="1"/>
          </p:cNvSpPr>
          <p:nvPr>
            <p:ph type="title"/>
          </p:nvPr>
        </p:nvSpPr>
        <p:spPr/>
        <p:txBody>
          <a:bodyPr/>
          <a:lstStyle/>
          <a:p>
            <a:r>
              <a:rPr lang="en-US" dirty="0"/>
              <a:t>LZW (Lempel-Ziv-Welch) Coding: Practice</a:t>
            </a:r>
          </a:p>
        </p:txBody>
      </p:sp>
      <p:sp>
        <p:nvSpPr>
          <p:cNvPr id="4" name="Rectangle 5">
            <a:extLst>
              <a:ext uri="{FF2B5EF4-FFF2-40B4-BE49-F238E27FC236}">
                <a16:creationId xmlns:a16="http://schemas.microsoft.com/office/drawing/2014/main" id="{79D54321-1FB7-64F7-4C8D-0EE7AD949F8B}"/>
              </a:ext>
            </a:extLst>
          </p:cNvPr>
          <p:cNvSpPr>
            <a:spLocks noChangeArrowheads="1"/>
          </p:cNvSpPr>
          <p:nvPr/>
        </p:nvSpPr>
        <p:spPr bwMode="auto">
          <a:xfrm>
            <a:off x="2397125" y="2862926"/>
            <a:ext cx="43497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800" dirty="0"/>
              <a:t>39   39   126   126</a:t>
            </a:r>
          </a:p>
          <a:p>
            <a:pPr algn="ctr" eaLnBrk="1" hangingPunct="1">
              <a:spcBef>
                <a:spcPct val="0"/>
              </a:spcBef>
              <a:buClrTx/>
              <a:buSzTx/>
              <a:buFontTx/>
              <a:buNone/>
            </a:pPr>
            <a:r>
              <a:rPr lang="en-US" altLang="en-US" sz="2800" dirty="0"/>
              <a:t>39   39   126   126</a:t>
            </a:r>
          </a:p>
          <a:p>
            <a:pPr algn="ctr" eaLnBrk="1" hangingPunct="1">
              <a:spcBef>
                <a:spcPct val="0"/>
              </a:spcBef>
              <a:buClrTx/>
              <a:buSzTx/>
              <a:buFontTx/>
              <a:buNone/>
            </a:pPr>
            <a:r>
              <a:rPr lang="en-US" altLang="en-US" sz="2800" dirty="0"/>
              <a:t>39   39   126   126</a:t>
            </a:r>
          </a:p>
          <a:p>
            <a:pPr algn="ctr" eaLnBrk="1" hangingPunct="1">
              <a:spcBef>
                <a:spcPct val="0"/>
              </a:spcBef>
              <a:buClrTx/>
              <a:buSzTx/>
              <a:buFontTx/>
              <a:buNone/>
            </a:pPr>
            <a:r>
              <a:rPr lang="en-US" altLang="en-US" sz="2800" dirty="0"/>
              <a:t>39   39   126   126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E0477D-3DE3-3687-1DEB-C6CF3F93FB10}"/>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DB4A71A1-6434-2EDD-14E4-91EB8A40471E}"/>
              </a:ext>
            </a:extLst>
          </p:cNvPr>
          <p:cNvSpPr>
            <a:spLocks noGrp="1"/>
          </p:cNvSpPr>
          <p:nvPr>
            <p:ph type="sldNum" sz="quarter" idx="12"/>
          </p:nvPr>
        </p:nvSpPr>
        <p:spPr/>
        <p:txBody>
          <a:bodyPr/>
          <a:lstStyle/>
          <a:p>
            <a:fld id="{E7FCE739-E9C0-4DAA-AA19-7FF37128EDD7}" type="slidenum">
              <a:rPr lang="en-US" smtClean="0"/>
              <a:t>41</a:t>
            </a:fld>
            <a:endParaRPr lang="en-US"/>
          </a:p>
        </p:txBody>
      </p:sp>
      <p:sp>
        <p:nvSpPr>
          <p:cNvPr id="4" name="Title 3">
            <a:extLst>
              <a:ext uri="{FF2B5EF4-FFF2-40B4-BE49-F238E27FC236}">
                <a16:creationId xmlns:a16="http://schemas.microsoft.com/office/drawing/2014/main" id="{116E0B4E-CB8A-D876-BE39-88695B6D2836}"/>
              </a:ext>
            </a:extLst>
          </p:cNvPr>
          <p:cNvSpPr>
            <a:spLocks noGrp="1"/>
          </p:cNvSpPr>
          <p:nvPr>
            <p:ph type="title"/>
          </p:nvPr>
        </p:nvSpPr>
        <p:spPr/>
        <p:txBody>
          <a:bodyPr/>
          <a:lstStyle/>
          <a:p>
            <a:r>
              <a:rPr lang="en-US" dirty="0"/>
              <a:t>LZW (Lempel-Ziv-Welch) Coding: Example</a:t>
            </a:r>
          </a:p>
        </p:txBody>
      </p:sp>
      <p:pic>
        <p:nvPicPr>
          <p:cNvPr id="6" name="Picture 5">
            <a:extLst>
              <a:ext uri="{FF2B5EF4-FFF2-40B4-BE49-F238E27FC236}">
                <a16:creationId xmlns:a16="http://schemas.microsoft.com/office/drawing/2014/main" id="{2989061D-F31A-7A92-68A1-BE841D507671}"/>
              </a:ext>
            </a:extLst>
          </p:cNvPr>
          <p:cNvPicPr>
            <a:picLocks noChangeAspect="1"/>
          </p:cNvPicPr>
          <p:nvPr/>
        </p:nvPicPr>
        <p:blipFill>
          <a:blip r:embed="rId2"/>
          <a:stretch>
            <a:fillRect/>
          </a:stretch>
        </p:blipFill>
        <p:spPr>
          <a:xfrm>
            <a:off x="823912" y="762000"/>
            <a:ext cx="7496175" cy="5334000"/>
          </a:xfrm>
          <a:prstGeom prst="rect">
            <a:avLst/>
          </a:prstGeom>
        </p:spPr>
      </p:pic>
    </p:spTree>
    <p:extLst>
      <p:ext uri="{BB962C8B-B14F-4D97-AF65-F5344CB8AC3E}">
        <p14:creationId xmlns:p14="http://schemas.microsoft.com/office/powerpoint/2010/main" val="2536623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a:extLst>
              <a:ext uri="{FF2B5EF4-FFF2-40B4-BE49-F238E27FC236}">
                <a16:creationId xmlns:a16="http://schemas.microsoft.com/office/drawing/2014/main" id="{2ACCFE1D-C9F4-D9AF-B71F-8B599214DEA1}"/>
              </a:ext>
            </a:extLst>
          </p:cNvPr>
          <p:cNvSpPr>
            <a:spLocks noGrp="1"/>
          </p:cNvSpPr>
          <p:nvPr>
            <p:ph idx="1"/>
          </p:nvPr>
        </p:nvSpPr>
        <p:spPr/>
        <p:txBody>
          <a:bodyPr/>
          <a:lstStyle/>
          <a:p>
            <a:r>
              <a:rPr lang="en-US" sz="2400" dirty="0"/>
              <a:t>Using the LZW algorithm, code and decode the image I below.</a:t>
            </a:r>
          </a:p>
          <a:p>
            <a:r>
              <a:rPr lang="en-US" sz="2400" dirty="0"/>
              <a:t>Consider the 1x3 bocks shown in the figure as the coding unit which can be assigned values 0 to 7 in the dictionary. The next codeword of the dictionary starts from 8.</a:t>
            </a:r>
          </a:p>
        </p:txBody>
      </p:sp>
      <p:sp>
        <p:nvSpPr>
          <p:cNvPr id="40964" name="Slide Number Placeholder 3">
            <a:extLst>
              <a:ext uri="{FF2B5EF4-FFF2-40B4-BE49-F238E27FC236}">
                <a16:creationId xmlns:a16="http://schemas.microsoft.com/office/drawing/2014/main" id="{31C5B41B-7B75-B92E-C867-C3316DF3B92F}"/>
              </a:ext>
            </a:extLst>
          </p:cNvPr>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7308287-F225-454A-B8C1-59B9FAD00628}" type="slidenum">
              <a:rPr lang="en-US" altLang="en-US">
                <a:solidFill>
                  <a:srgbClr val="FFFFFF"/>
                </a:solidFill>
              </a:rPr>
              <a:pPr/>
              <a:t>42</a:t>
            </a:fld>
            <a:endParaRPr lang="en-US" altLang="en-US">
              <a:solidFill>
                <a:srgbClr val="FFFFFF"/>
              </a:solidFill>
            </a:endParaRPr>
          </a:p>
        </p:txBody>
      </p:sp>
      <p:sp>
        <p:nvSpPr>
          <p:cNvPr id="2" name="Title 1">
            <a:extLst>
              <a:ext uri="{FF2B5EF4-FFF2-40B4-BE49-F238E27FC236}">
                <a16:creationId xmlns:a16="http://schemas.microsoft.com/office/drawing/2014/main" id="{EB5BEA7D-0442-9E9E-94ED-CD5D24AD5E9A}"/>
              </a:ext>
            </a:extLst>
          </p:cNvPr>
          <p:cNvSpPr>
            <a:spLocks noGrp="1"/>
          </p:cNvSpPr>
          <p:nvPr>
            <p:ph type="title"/>
          </p:nvPr>
        </p:nvSpPr>
        <p:spPr/>
        <p:txBody>
          <a:bodyPr/>
          <a:lstStyle/>
          <a:p>
            <a:pPr>
              <a:defRPr/>
            </a:pPr>
            <a:r>
              <a:rPr lang="en-US" dirty="0"/>
              <a:t>LZW (Lempel-Ziv-Welch) Coding: Practice</a:t>
            </a:r>
          </a:p>
        </p:txBody>
      </p:sp>
      <p:graphicFrame>
        <p:nvGraphicFramePr>
          <p:cNvPr id="3" name="Object 5">
            <a:extLst>
              <a:ext uri="{FF2B5EF4-FFF2-40B4-BE49-F238E27FC236}">
                <a16:creationId xmlns:a16="http://schemas.microsoft.com/office/drawing/2014/main" id="{93EDEECA-12A4-4E6A-B7FC-CF7978739EE1}"/>
              </a:ext>
            </a:extLst>
          </p:cNvPr>
          <p:cNvGraphicFramePr>
            <a:graphicFrameLocks noChangeAspect="1"/>
          </p:cNvGraphicFramePr>
          <p:nvPr/>
        </p:nvGraphicFramePr>
        <p:xfrm>
          <a:off x="2020888" y="3595688"/>
          <a:ext cx="4800600" cy="1998662"/>
        </p:xfrm>
        <a:graphic>
          <a:graphicData uri="http://schemas.openxmlformats.org/presentationml/2006/ole">
            <mc:AlternateContent xmlns:mc="http://schemas.openxmlformats.org/markup-compatibility/2006">
              <mc:Choice xmlns:v="urn:schemas-microsoft-com:vml" Requires="v">
                <p:oleObj name="Equation" r:id="rId2" imgW="2197100" imgH="914400" progId="Equation.DSMT4">
                  <p:embed/>
                </p:oleObj>
              </mc:Choice>
              <mc:Fallback>
                <p:oleObj name="Equation" r:id="rId2" imgW="2197100" imgH="914400" progId="Equation.DSMT4">
                  <p:embed/>
                  <p:pic>
                    <p:nvPicPr>
                      <p:cNvPr id="40965" name="Object 5">
                        <a:extLst>
                          <a:ext uri="{FF2B5EF4-FFF2-40B4-BE49-F238E27FC236}">
                            <a16:creationId xmlns:a16="http://schemas.microsoft.com/office/drawing/2014/main" id="{36B52EF1-954A-2FFC-B089-51FDFCFBE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888" y="3595688"/>
                        <a:ext cx="480060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C425ECD-5852-03E6-FD65-F9EC899FC241}"/>
              </a:ext>
            </a:extLst>
          </p:cNvPr>
          <p:cNvSpPr>
            <a:spLocks noGrp="1" noChangeArrowheads="1"/>
          </p:cNvSpPr>
          <p:nvPr>
            <p:ph idx="1"/>
          </p:nvPr>
        </p:nvSpPr>
        <p:spPr/>
        <p:txBody>
          <a:bodyPr/>
          <a:lstStyle/>
          <a:p>
            <a:pPr algn="ctr">
              <a:buFontTx/>
              <a:buNone/>
            </a:pPr>
            <a:r>
              <a:rPr lang="en-US" altLang="en-US" dirty="0">
                <a:solidFill>
                  <a:srgbClr val="00B0F0"/>
                </a:solidFill>
              </a:rPr>
              <a:t>	</a:t>
            </a:r>
          </a:p>
          <a:p>
            <a:pPr algn="ctr">
              <a:buFontTx/>
              <a:buNone/>
            </a:pPr>
            <a:endParaRPr lang="en-US" altLang="en-US" dirty="0">
              <a:solidFill>
                <a:srgbClr val="00B0F0"/>
              </a:solidFill>
            </a:endParaRPr>
          </a:p>
          <a:p>
            <a:pPr algn="ctr">
              <a:buFontTx/>
              <a:buNone/>
            </a:pPr>
            <a:r>
              <a:rPr lang="en-US" altLang="en-US" sz="4000" dirty="0">
                <a:solidFill>
                  <a:srgbClr val="00B0F0"/>
                </a:solidFill>
              </a:rPr>
              <a:t>Lossy Compression</a:t>
            </a:r>
          </a:p>
          <a:p>
            <a:pPr algn="ctr">
              <a:buFontTx/>
              <a:buNone/>
            </a:pPr>
            <a:r>
              <a:rPr lang="en-US" altLang="en-US" sz="4000" dirty="0">
                <a:solidFill>
                  <a:srgbClr val="00B0F0"/>
                </a:solidFill>
              </a:rPr>
              <a:t>— JPEG Encoding —</a:t>
            </a:r>
          </a:p>
        </p:txBody>
      </p:sp>
    </p:spTree>
    <p:extLst>
      <p:ext uri="{BB962C8B-B14F-4D97-AF65-F5344CB8AC3E}">
        <p14:creationId xmlns:p14="http://schemas.microsoft.com/office/powerpoint/2010/main" val="2000233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2A1345-DD31-5E50-16D6-A025F5BBA45C}"/>
              </a:ext>
            </a:extLst>
          </p:cNvPr>
          <p:cNvSpPr>
            <a:spLocks noGrp="1"/>
          </p:cNvSpPr>
          <p:nvPr>
            <p:ph idx="1"/>
          </p:nvPr>
        </p:nvSpPr>
        <p:spPr/>
        <p:txBody>
          <a:bodyPr/>
          <a:lstStyle/>
          <a:p>
            <a:r>
              <a:rPr lang="en-US" sz="2400" dirty="0"/>
              <a:t>Loss of information is not acceptable in a text file or a program file, but acceptable in an image, video, or audio file since our eyes and ears cannot distinguish subtle changes.</a:t>
            </a:r>
          </a:p>
          <a:p>
            <a:r>
              <a:rPr lang="en-US" sz="2400" dirty="0"/>
              <a:t>Use of lossy data compression method: cheaper, take less time and space, especially for images and videos, etc.</a:t>
            </a:r>
          </a:p>
          <a:p>
            <a:r>
              <a:rPr lang="en-US" sz="2400" dirty="0"/>
              <a:t>Several methods have been developed using lossy compression techniques:</a:t>
            </a:r>
          </a:p>
          <a:p>
            <a:pPr lvl="1"/>
            <a:r>
              <a:rPr lang="en-US" sz="2000" dirty="0">
                <a:solidFill>
                  <a:srgbClr val="00B0F0"/>
                </a:solidFill>
              </a:rPr>
              <a:t>JPEG</a:t>
            </a:r>
            <a:r>
              <a:rPr lang="en-US" sz="2000" dirty="0"/>
              <a:t> (</a:t>
            </a:r>
            <a:r>
              <a:rPr lang="en-US" sz="2000" dirty="0">
                <a:solidFill>
                  <a:srgbClr val="00B0F0"/>
                </a:solidFill>
              </a:rPr>
              <a:t>Joint Photographic Experts Group</a:t>
            </a:r>
            <a:r>
              <a:rPr lang="en-US" sz="2000" dirty="0"/>
              <a:t>) encoding used to compress pictures and graphics,</a:t>
            </a:r>
          </a:p>
          <a:p>
            <a:pPr lvl="1"/>
            <a:r>
              <a:rPr lang="en-US" sz="2000" dirty="0">
                <a:solidFill>
                  <a:srgbClr val="00B0F0"/>
                </a:solidFill>
              </a:rPr>
              <a:t>MPEG</a:t>
            </a:r>
            <a:r>
              <a:rPr lang="en-US" sz="2000" dirty="0"/>
              <a:t> (</a:t>
            </a:r>
            <a:r>
              <a:rPr lang="en-US" sz="2000" dirty="0">
                <a:solidFill>
                  <a:srgbClr val="00B0F0"/>
                </a:solidFill>
              </a:rPr>
              <a:t>Moving Picture Experts Group</a:t>
            </a:r>
            <a:r>
              <a:rPr lang="en-US" sz="2000" dirty="0"/>
              <a:t>) encoding: used to compress video, and MP3</a:t>
            </a:r>
          </a:p>
          <a:p>
            <a:pPr lvl="1"/>
            <a:r>
              <a:rPr lang="en-US" sz="2000" dirty="0">
                <a:solidFill>
                  <a:srgbClr val="00B0F0"/>
                </a:solidFill>
              </a:rPr>
              <a:t>MPEG audio layer 3</a:t>
            </a:r>
            <a:r>
              <a:rPr lang="en-US" sz="2000" dirty="0"/>
              <a:t> for audio compression.</a:t>
            </a:r>
          </a:p>
        </p:txBody>
      </p:sp>
      <p:sp>
        <p:nvSpPr>
          <p:cNvPr id="3" name="Slide Number Placeholder 2">
            <a:extLst>
              <a:ext uri="{FF2B5EF4-FFF2-40B4-BE49-F238E27FC236}">
                <a16:creationId xmlns:a16="http://schemas.microsoft.com/office/drawing/2014/main" id="{55F524E9-26E5-2543-1AE7-76D12EFF2331}"/>
              </a:ext>
            </a:extLst>
          </p:cNvPr>
          <p:cNvSpPr>
            <a:spLocks noGrp="1"/>
          </p:cNvSpPr>
          <p:nvPr>
            <p:ph type="sldNum" sz="quarter" idx="12"/>
          </p:nvPr>
        </p:nvSpPr>
        <p:spPr/>
        <p:txBody>
          <a:bodyPr/>
          <a:lstStyle/>
          <a:p>
            <a:fld id="{E7FCE739-E9C0-4DAA-AA19-7FF37128EDD7}" type="slidenum">
              <a:rPr lang="en-US" smtClean="0"/>
              <a:t>44</a:t>
            </a:fld>
            <a:endParaRPr lang="en-US"/>
          </a:p>
        </p:txBody>
      </p:sp>
      <p:sp>
        <p:nvSpPr>
          <p:cNvPr id="4" name="Title 3">
            <a:extLst>
              <a:ext uri="{FF2B5EF4-FFF2-40B4-BE49-F238E27FC236}">
                <a16:creationId xmlns:a16="http://schemas.microsoft.com/office/drawing/2014/main" id="{2633A398-853A-399C-60C5-CCFB5EFEF007}"/>
              </a:ext>
            </a:extLst>
          </p:cNvPr>
          <p:cNvSpPr>
            <a:spLocks noGrp="1"/>
          </p:cNvSpPr>
          <p:nvPr>
            <p:ph type="title"/>
          </p:nvPr>
        </p:nvSpPr>
        <p:spPr/>
        <p:txBody>
          <a:bodyPr/>
          <a:lstStyle/>
          <a:p>
            <a:r>
              <a:rPr lang="en-US" dirty="0"/>
              <a:t>Lossy Compression Methods</a:t>
            </a:r>
          </a:p>
        </p:txBody>
      </p:sp>
    </p:spTree>
    <p:extLst>
      <p:ext uri="{BB962C8B-B14F-4D97-AF65-F5344CB8AC3E}">
        <p14:creationId xmlns:p14="http://schemas.microsoft.com/office/powerpoint/2010/main" val="245820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6A0E8-D81D-2FBF-EFE4-0F073A08FFED}"/>
              </a:ext>
            </a:extLst>
          </p:cNvPr>
          <p:cNvSpPr>
            <a:spLocks noGrp="1"/>
          </p:cNvSpPr>
          <p:nvPr>
            <p:ph idx="1"/>
          </p:nvPr>
        </p:nvSpPr>
        <p:spPr/>
        <p:txBody>
          <a:bodyPr/>
          <a:lstStyle/>
          <a:p>
            <a:r>
              <a:rPr lang="en-US" sz="2400" dirty="0"/>
              <a:t>Motivation:</a:t>
            </a:r>
          </a:p>
          <a:p>
            <a:pPr lvl="1"/>
            <a:r>
              <a:rPr lang="en-US" sz="2000" dirty="0"/>
              <a:t>The compression ratio of lossless methods (e.g., Huffman, Arithmetic, LZW) is not high enough for image and video compression, especially when the distribution of pixel values is relatively flat.</a:t>
            </a:r>
          </a:p>
          <a:p>
            <a:pPr lvl="1"/>
            <a:r>
              <a:rPr lang="en-US" sz="2000" dirty="0"/>
              <a:t>JPEG uses transform coding, it is largely based on the following observations:</a:t>
            </a:r>
          </a:p>
          <a:p>
            <a:pPr lvl="2"/>
            <a:r>
              <a:rPr lang="en-US" sz="1600" dirty="0">
                <a:solidFill>
                  <a:srgbClr val="00B0F0"/>
                </a:solidFill>
              </a:rPr>
              <a:t>Observation 1</a:t>
            </a:r>
            <a:r>
              <a:rPr lang="en-US" sz="1600" dirty="0"/>
              <a:t>: A large majority of useful image contents change relatively slowly across images, i.e., it is unusual for intensity values to alter up and down several times in a small area, for example, within an 8 x 8 image block. Translate this into the spatial frequency domain, it says that, generally, lower spatial frequency components contain more information than the high frequency components which often correspond to less useful details and noises.</a:t>
            </a:r>
          </a:p>
          <a:p>
            <a:pPr lvl="2"/>
            <a:r>
              <a:rPr lang="en-US" sz="1600" dirty="0">
                <a:solidFill>
                  <a:srgbClr val="00B0F0"/>
                </a:solidFill>
              </a:rPr>
              <a:t>Observation 2</a:t>
            </a:r>
            <a:r>
              <a:rPr lang="en-US" sz="1600" dirty="0"/>
              <a:t>: </a:t>
            </a:r>
            <a:r>
              <a:rPr lang="en-US" sz="1600" dirty="0" err="1"/>
              <a:t>Pshchophysical</a:t>
            </a:r>
            <a:r>
              <a:rPr lang="en-US" sz="1600" dirty="0"/>
              <a:t> experiments suggest that humans are more receptive to loss of higher spatial frequency components than loss of lower frequency components.</a:t>
            </a:r>
          </a:p>
        </p:txBody>
      </p:sp>
      <p:sp>
        <p:nvSpPr>
          <p:cNvPr id="3" name="Slide Number Placeholder 2">
            <a:extLst>
              <a:ext uri="{FF2B5EF4-FFF2-40B4-BE49-F238E27FC236}">
                <a16:creationId xmlns:a16="http://schemas.microsoft.com/office/drawing/2014/main" id="{F52D0B9B-BEE5-BB75-C9D9-8E4FE464B0F4}"/>
              </a:ext>
            </a:extLst>
          </p:cNvPr>
          <p:cNvSpPr>
            <a:spLocks noGrp="1"/>
          </p:cNvSpPr>
          <p:nvPr>
            <p:ph type="sldNum" sz="quarter" idx="12"/>
          </p:nvPr>
        </p:nvSpPr>
        <p:spPr/>
        <p:txBody>
          <a:bodyPr/>
          <a:lstStyle/>
          <a:p>
            <a:fld id="{E7FCE739-E9C0-4DAA-AA19-7FF37128EDD7}" type="slidenum">
              <a:rPr lang="en-US" smtClean="0"/>
              <a:t>45</a:t>
            </a:fld>
            <a:endParaRPr lang="en-US"/>
          </a:p>
        </p:txBody>
      </p:sp>
      <p:sp>
        <p:nvSpPr>
          <p:cNvPr id="4" name="Title 3">
            <a:extLst>
              <a:ext uri="{FF2B5EF4-FFF2-40B4-BE49-F238E27FC236}">
                <a16:creationId xmlns:a16="http://schemas.microsoft.com/office/drawing/2014/main" id="{A6FB39ED-F118-C81F-528B-3B53E2F62385}"/>
              </a:ext>
            </a:extLst>
          </p:cNvPr>
          <p:cNvSpPr>
            <a:spLocks noGrp="1"/>
          </p:cNvSpPr>
          <p:nvPr>
            <p:ph type="title"/>
          </p:nvPr>
        </p:nvSpPr>
        <p:spPr/>
        <p:txBody>
          <a:bodyPr/>
          <a:lstStyle/>
          <a:p>
            <a:r>
              <a:rPr lang="en-US" dirty="0"/>
              <a:t>Motivations of JPEG</a:t>
            </a:r>
          </a:p>
        </p:txBody>
      </p:sp>
    </p:spTree>
    <p:extLst>
      <p:ext uri="{BB962C8B-B14F-4D97-AF65-F5344CB8AC3E}">
        <p14:creationId xmlns:p14="http://schemas.microsoft.com/office/powerpoint/2010/main" val="3481539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2D0B9B-BEE5-BB75-C9D9-8E4FE464B0F4}"/>
              </a:ext>
            </a:extLst>
          </p:cNvPr>
          <p:cNvSpPr>
            <a:spLocks noGrp="1"/>
          </p:cNvSpPr>
          <p:nvPr>
            <p:ph type="sldNum" sz="quarter" idx="12"/>
          </p:nvPr>
        </p:nvSpPr>
        <p:spPr/>
        <p:txBody>
          <a:bodyPr/>
          <a:lstStyle/>
          <a:p>
            <a:fld id="{E7FCE739-E9C0-4DAA-AA19-7FF37128EDD7}" type="slidenum">
              <a:rPr lang="en-US" smtClean="0"/>
              <a:t>46</a:t>
            </a:fld>
            <a:endParaRPr lang="en-US"/>
          </a:p>
        </p:txBody>
      </p:sp>
      <p:sp>
        <p:nvSpPr>
          <p:cNvPr id="4" name="Title 3">
            <a:extLst>
              <a:ext uri="{FF2B5EF4-FFF2-40B4-BE49-F238E27FC236}">
                <a16:creationId xmlns:a16="http://schemas.microsoft.com/office/drawing/2014/main" id="{A6FB39ED-F118-C81F-528B-3B53E2F62385}"/>
              </a:ext>
            </a:extLst>
          </p:cNvPr>
          <p:cNvSpPr>
            <a:spLocks noGrp="1"/>
          </p:cNvSpPr>
          <p:nvPr>
            <p:ph type="title"/>
          </p:nvPr>
        </p:nvSpPr>
        <p:spPr/>
        <p:txBody>
          <a:bodyPr/>
          <a:lstStyle/>
          <a:p>
            <a:r>
              <a:rPr lang="en-US" dirty="0"/>
              <a:t>JPEG Encoding Diagram</a:t>
            </a:r>
          </a:p>
        </p:txBody>
      </p:sp>
      <p:pic>
        <p:nvPicPr>
          <p:cNvPr id="1026" name="Picture 2">
            <a:extLst>
              <a:ext uri="{FF2B5EF4-FFF2-40B4-BE49-F238E27FC236}">
                <a16:creationId xmlns:a16="http://schemas.microsoft.com/office/drawing/2014/main" id="{B516437B-3D1F-5EBA-8486-6470A095A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467" y="1023582"/>
            <a:ext cx="7625962" cy="5153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DF3EF8-5814-CD66-073E-2FC4041419AB}"/>
              </a:ext>
            </a:extLst>
          </p:cNvPr>
          <p:cNvSpPr txBox="1"/>
          <p:nvPr/>
        </p:nvSpPr>
        <p:spPr>
          <a:xfrm>
            <a:off x="-4730" y="844194"/>
            <a:ext cx="4014945" cy="369332"/>
          </a:xfrm>
          <a:prstGeom prst="rect">
            <a:avLst/>
          </a:prstGeom>
          <a:noFill/>
        </p:spPr>
        <p:txBody>
          <a:bodyPr wrap="none" rtlCol="0">
            <a:spAutoFit/>
          </a:bodyPr>
          <a:lstStyle/>
          <a:p>
            <a:r>
              <a:rPr lang="en-US" dirty="0">
                <a:solidFill>
                  <a:srgbClr val="00B0F0"/>
                </a:solidFill>
              </a:rPr>
              <a:t>Images (greyscale, color YIQ or YUV)</a:t>
            </a:r>
          </a:p>
        </p:txBody>
      </p:sp>
      <p:sp>
        <p:nvSpPr>
          <p:cNvPr id="7" name="TextBox 6">
            <a:extLst>
              <a:ext uri="{FF2B5EF4-FFF2-40B4-BE49-F238E27FC236}">
                <a16:creationId xmlns:a16="http://schemas.microsoft.com/office/drawing/2014/main" id="{0AD8557B-68D9-EB11-122B-F358FB5DFEE4}"/>
              </a:ext>
            </a:extLst>
          </p:cNvPr>
          <p:cNvSpPr txBox="1"/>
          <p:nvPr/>
        </p:nvSpPr>
        <p:spPr>
          <a:xfrm>
            <a:off x="4987349" y="844194"/>
            <a:ext cx="3268203" cy="369332"/>
          </a:xfrm>
          <a:prstGeom prst="rect">
            <a:avLst/>
          </a:prstGeom>
          <a:solidFill>
            <a:srgbClr val="00B0F0"/>
          </a:solidFill>
        </p:spPr>
        <p:txBody>
          <a:bodyPr wrap="square">
            <a:spAutoFit/>
          </a:bodyPr>
          <a:lstStyle/>
          <a:p>
            <a:r>
              <a:rPr lang="en-US" dirty="0">
                <a:solidFill>
                  <a:schemeClr val="bg1"/>
                </a:solidFill>
              </a:rPr>
              <a:t>Decoding -- Reverse the order</a:t>
            </a:r>
          </a:p>
        </p:txBody>
      </p:sp>
    </p:spTree>
    <p:extLst>
      <p:ext uri="{BB962C8B-B14F-4D97-AF65-F5344CB8AC3E}">
        <p14:creationId xmlns:p14="http://schemas.microsoft.com/office/powerpoint/2010/main" val="3242169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6A0E8-D81D-2FBF-EFE4-0F073A08FFED}"/>
              </a:ext>
            </a:extLst>
          </p:cNvPr>
          <p:cNvSpPr>
            <a:spLocks noGrp="1"/>
          </p:cNvSpPr>
          <p:nvPr>
            <p:ph idx="1"/>
          </p:nvPr>
        </p:nvSpPr>
        <p:spPr/>
        <p:txBody>
          <a:bodyPr/>
          <a:lstStyle/>
          <a:p>
            <a:r>
              <a:rPr lang="en-US" sz="2400" dirty="0"/>
              <a:t>In JPEG, a grayscale picture                                           is divided into blocks of 8 × 8                                    pixel blocks.</a:t>
            </a:r>
          </a:p>
          <a:p>
            <a:r>
              <a:rPr lang="en-US" sz="2400" dirty="0"/>
              <a:t>The purpose of dividing the                                           picture into blocks is to                                                    decrease the number of                                       calculations.</a:t>
            </a:r>
          </a:p>
          <a:p>
            <a:r>
              <a:rPr lang="en-US" sz="2400" dirty="0"/>
              <a:t>The whole idea of JPEG is to change the picture into a linear (vector) set of numbers that reveals the redundancies. The </a:t>
            </a:r>
            <a:r>
              <a:rPr lang="en-US" sz="2400" dirty="0">
                <a:solidFill>
                  <a:srgbClr val="00B0F0"/>
                </a:solidFill>
              </a:rPr>
              <a:t>redundancies</a:t>
            </a:r>
            <a:r>
              <a:rPr lang="en-US" sz="2400" dirty="0"/>
              <a:t> (</a:t>
            </a:r>
            <a:r>
              <a:rPr lang="en-US" sz="2400" dirty="0">
                <a:solidFill>
                  <a:srgbClr val="00B0F0"/>
                </a:solidFill>
              </a:rPr>
              <a:t>lack of changes</a:t>
            </a:r>
            <a:r>
              <a:rPr lang="en-US" sz="2400" dirty="0"/>
              <a:t>) can then be removed using one of the lossless compression methods we studied previously. </a:t>
            </a:r>
          </a:p>
        </p:txBody>
      </p:sp>
      <p:sp>
        <p:nvSpPr>
          <p:cNvPr id="3" name="Slide Number Placeholder 2">
            <a:extLst>
              <a:ext uri="{FF2B5EF4-FFF2-40B4-BE49-F238E27FC236}">
                <a16:creationId xmlns:a16="http://schemas.microsoft.com/office/drawing/2014/main" id="{F52D0B9B-BEE5-BB75-C9D9-8E4FE464B0F4}"/>
              </a:ext>
            </a:extLst>
          </p:cNvPr>
          <p:cNvSpPr>
            <a:spLocks noGrp="1"/>
          </p:cNvSpPr>
          <p:nvPr>
            <p:ph type="sldNum" sz="quarter" idx="12"/>
          </p:nvPr>
        </p:nvSpPr>
        <p:spPr/>
        <p:txBody>
          <a:bodyPr/>
          <a:lstStyle/>
          <a:p>
            <a:fld id="{E7FCE739-E9C0-4DAA-AA19-7FF37128EDD7}" type="slidenum">
              <a:rPr lang="en-US" smtClean="0"/>
              <a:t>47</a:t>
            </a:fld>
            <a:endParaRPr lang="en-US"/>
          </a:p>
        </p:txBody>
      </p:sp>
      <p:sp>
        <p:nvSpPr>
          <p:cNvPr id="4" name="Title 3">
            <a:extLst>
              <a:ext uri="{FF2B5EF4-FFF2-40B4-BE49-F238E27FC236}">
                <a16:creationId xmlns:a16="http://schemas.microsoft.com/office/drawing/2014/main" id="{A6FB39ED-F118-C81F-528B-3B53E2F62385}"/>
              </a:ext>
            </a:extLst>
          </p:cNvPr>
          <p:cNvSpPr>
            <a:spLocks noGrp="1"/>
          </p:cNvSpPr>
          <p:nvPr>
            <p:ph type="title"/>
          </p:nvPr>
        </p:nvSpPr>
        <p:spPr/>
        <p:txBody>
          <a:bodyPr/>
          <a:lstStyle/>
          <a:p>
            <a:r>
              <a:rPr lang="en-US" dirty="0"/>
              <a:t>JPEG Encoding</a:t>
            </a:r>
          </a:p>
        </p:txBody>
      </p:sp>
      <p:pic>
        <p:nvPicPr>
          <p:cNvPr id="6" name="Picture 5">
            <a:extLst>
              <a:ext uri="{FF2B5EF4-FFF2-40B4-BE49-F238E27FC236}">
                <a16:creationId xmlns:a16="http://schemas.microsoft.com/office/drawing/2014/main" id="{B0FB82EC-32DF-B520-03EC-58BA0AFA3DD6}"/>
              </a:ext>
            </a:extLst>
          </p:cNvPr>
          <p:cNvPicPr>
            <a:picLocks noChangeAspect="1"/>
          </p:cNvPicPr>
          <p:nvPr/>
        </p:nvPicPr>
        <p:blipFill>
          <a:blip r:embed="rId2"/>
          <a:stretch>
            <a:fillRect/>
          </a:stretch>
        </p:blipFill>
        <p:spPr>
          <a:xfrm>
            <a:off x="5558540" y="1023582"/>
            <a:ext cx="2971800" cy="2238375"/>
          </a:xfrm>
          <a:prstGeom prst="rect">
            <a:avLst/>
          </a:prstGeom>
        </p:spPr>
      </p:pic>
    </p:spTree>
    <p:extLst>
      <p:ext uri="{BB962C8B-B14F-4D97-AF65-F5344CB8AC3E}">
        <p14:creationId xmlns:p14="http://schemas.microsoft.com/office/powerpoint/2010/main" val="611798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9C9A2-0A2D-FF6D-75BB-75DBAC41CB0B}"/>
              </a:ext>
            </a:extLst>
          </p:cNvPr>
          <p:cNvSpPr>
            <a:spLocks noGrp="1"/>
          </p:cNvSpPr>
          <p:nvPr>
            <p:ph idx="1"/>
          </p:nvPr>
        </p:nvSpPr>
        <p:spPr/>
        <p:txBody>
          <a:bodyPr/>
          <a:lstStyle/>
          <a:p>
            <a:r>
              <a:rPr lang="en-US" b="0" dirty="0">
                <a:solidFill>
                  <a:srgbClr val="242021"/>
                </a:solidFill>
                <a:effectLst/>
                <a:latin typeface="Frutiger-Italic"/>
              </a:rPr>
              <a:t>The JPEG compression process</a:t>
            </a:r>
            <a:r>
              <a:rPr lang="en-US" sz="4000" dirty="0"/>
              <a:t> </a:t>
            </a:r>
            <a:br>
              <a:rPr lang="en-US" sz="4000" dirty="0"/>
            </a:br>
            <a:endParaRPr lang="en-US" sz="4000" dirty="0"/>
          </a:p>
        </p:txBody>
      </p:sp>
      <p:sp>
        <p:nvSpPr>
          <p:cNvPr id="3" name="Slide Number Placeholder 2">
            <a:extLst>
              <a:ext uri="{FF2B5EF4-FFF2-40B4-BE49-F238E27FC236}">
                <a16:creationId xmlns:a16="http://schemas.microsoft.com/office/drawing/2014/main" id="{04AABE2C-CD33-8084-4006-B0147731E058}"/>
              </a:ext>
            </a:extLst>
          </p:cNvPr>
          <p:cNvSpPr>
            <a:spLocks noGrp="1"/>
          </p:cNvSpPr>
          <p:nvPr>
            <p:ph type="sldNum" sz="quarter" idx="12"/>
          </p:nvPr>
        </p:nvSpPr>
        <p:spPr/>
        <p:txBody>
          <a:bodyPr/>
          <a:lstStyle/>
          <a:p>
            <a:fld id="{E7FCE739-E9C0-4DAA-AA19-7FF37128EDD7}" type="slidenum">
              <a:rPr lang="en-US" smtClean="0"/>
              <a:t>48</a:t>
            </a:fld>
            <a:endParaRPr lang="en-US"/>
          </a:p>
        </p:txBody>
      </p:sp>
      <p:sp>
        <p:nvSpPr>
          <p:cNvPr id="4" name="Title 3">
            <a:extLst>
              <a:ext uri="{FF2B5EF4-FFF2-40B4-BE49-F238E27FC236}">
                <a16:creationId xmlns:a16="http://schemas.microsoft.com/office/drawing/2014/main" id="{37C8C87B-8E31-195D-5C0D-794336BF3CFE}"/>
              </a:ext>
            </a:extLst>
          </p:cNvPr>
          <p:cNvSpPr>
            <a:spLocks noGrp="1"/>
          </p:cNvSpPr>
          <p:nvPr>
            <p:ph type="title"/>
          </p:nvPr>
        </p:nvSpPr>
        <p:spPr/>
        <p:txBody>
          <a:bodyPr/>
          <a:lstStyle/>
          <a:p>
            <a:r>
              <a:rPr lang="en-US" dirty="0"/>
              <a:t>JPEG Encoding</a:t>
            </a:r>
          </a:p>
        </p:txBody>
      </p:sp>
      <p:pic>
        <p:nvPicPr>
          <p:cNvPr id="7" name="Picture 6">
            <a:extLst>
              <a:ext uri="{FF2B5EF4-FFF2-40B4-BE49-F238E27FC236}">
                <a16:creationId xmlns:a16="http://schemas.microsoft.com/office/drawing/2014/main" id="{417333A6-B29D-2201-553F-548993701657}"/>
              </a:ext>
            </a:extLst>
          </p:cNvPr>
          <p:cNvPicPr>
            <a:picLocks noChangeAspect="1"/>
          </p:cNvPicPr>
          <p:nvPr/>
        </p:nvPicPr>
        <p:blipFill>
          <a:blip r:embed="rId2"/>
          <a:stretch>
            <a:fillRect/>
          </a:stretch>
        </p:blipFill>
        <p:spPr>
          <a:xfrm>
            <a:off x="813556" y="2863119"/>
            <a:ext cx="7624786" cy="1588957"/>
          </a:xfrm>
          <a:prstGeom prst="rect">
            <a:avLst/>
          </a:prstGeom>
        </p:spPr>
      </p:pic>
    </p:spTree>
    <p:extLst>
      <p:ext uri="{BB962C8B-B14F-4D97-AF65-F5344CB8AC3E}">
        <p14:creationId xmlns:p14="http://schemas.microsoft.com/office/powerpoint/2010/main" val="4001086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0FB09B-9BA8-2F9E-5D13-199602BDDC73}"/>
              </a:ext>
            </a:extLst>
          </p:cNvPr>
          <p:cNvSpPr>
            <a:spLocks noGrp="1"/>
          </p:cNvSpPr>
          <p:nvPr>
            <p:ph idx="1"/>
          </p:nvPr>
        </p:nvSpPr>
        <p:spPr>
          <a:xfrm>
            <a:off x="128337" y="731836"/>
            <a:ext cx="8662737" cy="5445127"/>
          </a:xfrm>
        </p:spPr>
        <p:txBody>
          <a:bodyPr/>
          <a:lstStyle/>
          <a:p>
            <a:pPr algn="just">
              <a:spcBef>
                <a:spcPts val="600"/>
              </a:spcBef>
            </a:pPr>
            <a:r>
              <a:rPr lang="en-US" dirty="0"/>
              <a:t>In this step, each block of 64 pixels goes through DCT transformation.</a:t>
            </a:r>
          </a:p>
          <a:p>
            <a:pPr algn="just">
              <a:spcBef>
                <a:spcPts val="600"/>
              </a:spcBef>
            </a:pPr>
            <a:r>
              <a:rPr lang="en-US" dirty="0"/>
              <a:t>According to an important property of DCT, it changes the 64 values so that the relative relationships between pixels are kept but the redundancies are revealed.</a:t>
            </a:r>
          </a:p>
          <a:p>
            <a:pPr algn="just">
              <a:spcBef>
                <a:spcPts val="600"/>
              </a:spcBef>
            </a:pPr>
            <a:r>
              <a:rPr lang="en-US" dirty="0"/>
              <a:t>Let P(x, y) define one value in the image block 8x8, while T (m, n) define the value in the transformed block.</a:t>
            </a:r>
          </a:p>
          <a:p>
            <a:pPr algn="just">
              <a:spcBef>
                <a:spcPts val="600"/>
              </a:spcBef>
            </a:pPr>
            <a:r>
              <a:rPr lang="en-US" dirty="0">
                <a:solidFill>
                  <a:srgbClr val="00B0F0"/>
                </a:solidFill>
              </a:rPr>
              <a:t>T(0,0) </a:t>
            </a:r>
            <a:r>
              <a:rPr lang="en-US" dirty="0"/>
              <a:t>is the average of the other values and is called the </a:t>
            </a:r>
            <a:r>
              <a:rPr lang="en-US" dirty="0">
                <a:solidFill>
                  <a:srgbClr val="00B0F0"/>
                </a:solidFill>
              </a:rPr>
              <a:t>DC value </a:t>
            </a:r>
            <a:r>
              <a:rPr lang="en-US" dirty="0"/>
              <a:t>(Direct Current).</a:t>
            </a:r>
          </a:p>
          <a:p>
            <a:pPr algn="just">
              <a:spcBef>
                <a:spcPts val="600"/>
              </a:spcBef>
            </a:pPr>
            <a:r>
              <a:rPr lang="en-US" dirty="0"/>
              <a:t>The rest of the values, called </a:t>
            </a:r>
            <a:r>
              <a:rPr lang="en-US" dirty="0">
                <a:solidFill>
                  <a:srgbClr val="00B0F0"/>
                </a:solidFill>
              </a:rPr>
              <a:t>AC values</a:t>
            </a:r>
            <a:r>
              <a:rPr lang="en-US" dirty="0"/>
              <a:t>, in </a:t>
            </a:r>
            <a:r>
              <a:rPr lang="en-US" dirty="0">
                <a:solidFill>
                  <a:srgbClr val="00B0F0"/>
                </a:solidFill>
              </a:rPr>
              <a:t>T(m, n) </a:t>
            </a:r>
            <a:r>
              <a:rPr lang="en-US" dirty="0"/>
              <a:t>represent changes in the pixel values.</a:t>
            </a:r>
          </a:p>
        </p:txBody>
      </p:sp>
      <p:sp>
        <p:nvSpPr>
          <p:cNvPr id="3" name="Slide Number Placeholder 2">
            <a:extLst>
              <a:ext uri="{FF2B5EF4-FFF2-40B4-BE49-F238E27FC236}">
                <a16:creationId xmlns:a16="http://schemas.microsoft.com/office/drawing/2014/main" id="{4117242E-C7D6-AF5D-E183-334A880CB2BE}"/>
              </a:ext>
            </a:extLst>
          </p:cNvPr>
          <p:cNvSpPr>
            <a:spLocks noGrp="1"/>
          </p:cNvSpPr>
          <p:nvPr>
            <p:ph type="sldNum" sz="quarter" idx="12"/>
          </p:nvPr>
        </p:nvSpPr>
        <p:spPr/>
        <p:txBody>
          <a:bodyPr/>
          <a:lstStyle/>
          <a:p>
            <a:fld id="{E7FCE739-E9C0-4DAA-AA19-7FF37128EDD7}" type="slidenum">
              <a:rPr lang="en-US" smtClean="0"/>
              <a:t>49</a:t>
            </a:fld>
            <a:endParaRPr lang="en-US"/>
          </a:p>
        </p:txBody>
      </p:sp>
      <p:sp>
        <p:nvSpPr>
          <p:cNvPr id="4" name="Title 3">
            <a:extLst>
              <a:ext uri="{FF2B5EF4-FFF2-40B4-BE49-F238E27FC236}">
                <a16:creationId xmlns:a16="http://schemas.microsoft.com/office/drawing/2014/main" id="{17DDB2A0-DA37-425E-8EDB-E41B77F5BA74}"/>
              </a:ext>
            </a:extLst>
          </p:cNvPr>
          <p:cNvSpPr>
            <a:spLocks noGrp="1"/>
          </p:cNvSpPr>
          <p:nvPr>
            <p:ph type="title"/>
          </p:nvPr>
        </p:nvSpPr>
        <p:spPr/>
        <p:txBody>
          <a:bodyPr/>
          <a:lstStyle/>
          <a:p>
            <a:r>
              <a:rPr lang="en-US" dirty="0"/>
              <a:t>DCT – Discrete Cosine Transform</a:t>
            </a:r>
          </a:p>
        </p:txBody>
      </p:sp>
    </p:spTree>
    <p:extLst>
      <p:ext uri="{BB962C8B-B14F-4D97-AF65-F5344CB8AC3E}">
        <p14:creationId xmlns:p14="http://schemas.microsoft.com/office/powerpoint/2010/main" val="206815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Selection criteria for image compression techniques:</a:t>
            </a:r>
          </a:p>
          <a:p>
            <a:pPr lvl="1"/>
            <a:r>
              <a:rPr lang="en-US" dirty="0"/>
              <a:t>Achievable compression ratio</a:t>
            </a:r>
          </a:p>
          <a:p>
            <a:pPr lvl="1"/>
            <a:r>
              <a:rPr lang="en-US" dirty="0"/>
              <a:t>Compression/decompression time</a:t>
            </a:r>
          </a:p>
          <a:p>
            <a:pPr lvl="1"/>
            <a:r>
              <a:rPr lang="en-US" dirty="0"/>
              <a:t>Complexity of algorithm</a:t>
            </a:r>
          </a:p>
          <a:p>
            <a:pPr lvl="1"/>
            <a:r>
              <a:rPr lang="en-US" dirty="0"/>
              <a:t>Cost of computational resources</a:t>
            </a:r>
          </a:p>
          <a:p>
            <a:pPr lvl="1"/>
            <a:r>
              <a:rPr lang="en-US" dirty="0"/>
              <a:t>Availability of computational resources</a:t>
            </a:r>
          </a:p>
          <a:p>
            <a:pPr lvl="1"/>
            <a:r>
              <a:rPr lang="en-US" dirty="0"/>
              <a:t>Adoption of standard or not</a:t>
            </a:r>
          </a:p>
          <a:p>
            <a:pPr lvl="1"/>
            <a:r>
              <a:rPr lang="en-US" dirty="0"/>
              <a:t>Lossy or lossless compression</a:t>
            </a:r>
          </a:p>
          <a:p>
            <a:pPr lvl="1"/>
            <a:r>
              <a:rPr lang="en-US" dirty="0"/>
              <a:t>The quality of decoded image when lossy compression is used</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5</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Image Compression</a:t>
            </a:r>
          </a:p>
        </p:txBody>
      </p:sp>
    </p:spTree>
    <p:extLst>
      <p:ext uri="{BB962C8B-B14F-4D97-AF65-F5344CB8AC3E}">
        <p14:creationId xmlns:p14="http://schemas.microsoft.com/office/powerpoint/2010/main" val="16160491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17242E-C7D6-AF5D-E183-334A880CB2BE}"/>
              </a:ext>
            </a:extLst>
          </p:cNvPr>
          <p:cNvSpPr>
            <a:spLocks noGrp="1"/>
          </p:cNvSpPr>
          <p:nvPr>
            <p:ph type="sldNum" sz="quarter" idx="12"/>
          </p:nvPr>
        </p:nvSpPr>
        <p:spPr/>
        <p:txBody>
          <a:bodyPr/>
          <a:lstStyle/>
          <a:p>
            <a:fld id="{E7FCE739-E9C0-4DAA-AA19-7FF37128EDD7}" type="slidenum">
              <a:rPr lang="en-US" smtClean="0"/>
              <a:t>50</a:t>
            </a:fld>
            <a:endParaRPr lang="en-US"/>
          </a:p>
        </p:txBody>
      </p:sp>
      <p:sp>
        <p:nvSpPr>
          <p:cNvPr id="4" name="Title 3">
            <a:extLst>
              <a:ext uri="{FF2B5EF4-FFF2-40B4-BE49-F238E27FC236}">
                <a16:creationId xmlns:a16="http://schemas.microsoft.com/office/drawing/2014/main" id="{17DDB2A0-DA37-425E-8EDB-E41B77F5BA74}"/>
              </a:ext>
            </a:extLst>
          </p:cNvPr>
          <p:cNvSpPr>
            <a:spLocks noGrp="1"/>
          </p:cNvSpPr>
          <p:nvPr>
            <p:ph type="title"/>
          </p:nvPr>
        </p:nvSpPr>
        <p:spPr/>
        <p:txBody>
          <a:bodyPr/>
          <a:lstStyle/>
          <a:p>
            <a:r>
              <a:rPr lang="en-US" dirty="0"/>
              <a:t>DCT – Discrete Cosine Transform</a:t>
            </a:r>
          </a:p>
        </p:txBody>
      </p:sp>
      <p:pic>
        <p:nvPicPr>
          <p:cNvPr id="2050" name="Picture 2">
            <a:extLst>
              <a:ext uri="{FF2B5EF4-FFF2-40B4-BE49-F238E27FC236}">
                <a16:creationId xmlns:a16="http://schemas.microsoft.com/office/drawing/2014/main" id="{A5C6102F-67CD-D78A-3804-DC59C205E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560" y="824459"/>
            <a:ext cx="5768090" cy="1462525"/>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0EB807-BD8D-218C-B03C-F7417286E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2619605"/>
            <a:ext cx="7886701" cy="1462525"/>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5E62542-7357-D4E4-38B3-592E1522B9EA}"/>
              </a:ext>
            </a:extLst>
          </p:cNvPr>
          <p:cNvPicPr>
            <a:picLocks noChangeAspect="1" noChangeArrowheads="1"/>
          </p:cNvPicPr>
          <p:nvPr/>
        </p:nvPicPr>
        <p:blipFill>
          <a:blip r:embed="rId4">
            <a:duotone>
              <a:prstClr val="black"/>
              <a:schemeClr val="accent5">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603845" y="4667793"/>
            <a:ext cx="7911506" cy="1403223"/>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8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51</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DCT – Discrete Cosine Transform</a:t>
            </a:r>
          </a:p>
        </p:txBody>
      </p:sp>
      <p:pic>
        <p:nvPicPr>
          <p:cNvPr id="6" name="Picture 5">
            <a:extLst>
              <a:ext uri="{FF2B5EF4-FFF2-40B4-BE49-F238E27FC236}">
                <a16:creationId xmlns:a16="http://schemas.microsoft.com/office/drawing/2014/main" id="{B1A171E5-82D0-78B6-D5FC-B761B87698DE}"/>
              </a:ext>
            </a:extLst>
          </p:cNvPr>
          <p:cNvPicPr>
            <a:picLocks noChangeAspect="1"/>
          </p:cNvPicPr>
          <p:nvPr/>
        </p:nvPicPr>
        <p:blipFill>
          <a:blip r:embed="rId2"/>
          <a:stretch>
            <a:fillRect/>
          </a:stretch>
        </p:blipFill>
        <p:spPr>
          <a:xfrm>
            <a:off x="2274595" y="1023582"/>
            <a:ext cx="5734050" cy="1609725"/>
          </a:xfrm>
          <a:prstGeom prst="rect">
            <a:avLst/>
          </a:prstGeom>
        </p:spPr>
      </p:pic>
      <p:pic>
        <p:nvPicPr>
          <p:cNvPr id="8" name="Picture 7">
            <a:extLst>
              <a:ext uri="{FF2B5EF4-FFF2-40B4-BE49-F238E27FC236}">
                <a16:creationId xmlns:a16="http://schemas.microsoft.com/office/drawing/2014/main" id="{C25FF4F6-921F-2569-3B6C-AAD737402E7D}"/>
              </a:ext>
            </a:extLst>
          </p:cNvPr>
          <p:cNvPicPr>
            <a:picLocks noChangeAspect="1"/>
          </p:cNvPicPr>
          <p:nvPr/>
        </p:nvPicPr>
        <p:blipFill>
          <a:blip r:embed="rId3"/>
          <a:stretch>
            <a:fillRect/>
          </a:stretch>
        </p:blipFill>
        <p:spPr>
          <a:xfrm>
            <a:off x="2274595" y="2764512"/>
            <a:ext cx="5734050" cy="1653495"/>
          </a:xfrm>
          <a:prstGeom prst="rect">
            <a:avLst/>
          </a:prstGeom>
        </p:spPr>
      </p:pic>
      <p:pic>
        <p:nvPicPr>
          <p:cNvPr id="10" name="Picture 9">
            <a:extLst>
              <a:ext uri="{FF2B5EF4-FFF2-40B4-BE49-F238E27FC236}">
                <a16:creationId xmlns:a16="http://schemas.microsoft.com/office/drawing/2014/main" id="{BFAED3C2-93C5-20A1-A8FF-BFA0A174664D}"/>
              </a:ext>
            </a:extLst>
          </p:cNvPr>
          <p:cNvPicPr>
            <a:picLocks noChangeAspect="1"/>
          </p:cNvPicPr>
          <p:nvPr/>
        </p:nvPicPr>
        <p:blipFill>
          <a:blip r:embed="rId4"/>
          <a:stretch>
            <a:fillRect/>
          </a:stretch>
        </p:blipFill>
        <p:spPr>
          <a:xfrm>
            <a:off x="2312695" y="4586436"/>
            <a:ext cx="5657850" cy="1552575"/>
          </a:xfrm>
          <a:prstGeom prst="rect">
            <a:avLst/>
          </a:prstGeom>
        </p:spPr>
      </p:pic>
      <p:sp>
        <p:nvSpPr>
          <p:cNvPr id="11" name="TextBox 10">
            <a:extLst>
              <a:ext uri="{FF2B5EF4-FFF2-40B4-BE49-F238E27FC236}">
                <a16:creationId xmlns:a16="http://schemas.microsoft.com/office/drawing/2014/main" id="{1ED35D11-F8A6-380D-87C5-8CFF23A20EB6}"/>
              </a:ext>
            </a:extLst>
          </p:cNvPr>
          <p:cNvSpPr txBox="1"/>
          <p:nvPr/>
        </p:nvSpPr>
        <p:spPr>
          <a:xfrm>
            <a:off x="869423" y="1514007"/>
            <a:ext cx="1160895" cy="461665"/>
          </a:xfrm>
          <a:prstGeom prst="rect">
            <a:avLst/>
          </a:prstGeom>
          <a:solidFill>
            <a:srgbClr val="00B0F0"/>
          </a:solidFill>
        </p:spPr>
        <p:txBody>
          <a:bodyPr wrap="none" rtlCol="0">
            <a:spAutoFit/>
          </a:bodyPr>
          <a:lstStyle/>
          <a:p>
            <a:r>
              <a:rPr lang="en-US" sz="2400" dirty="0">
                <a:solidFill>
                  <a:schemeClr val="bg1"/>
                </a:solidFill>
              </a:rPr>
              <a:t>Case 1</a:t>
            </a:r>
          </a:p>
        </p:txBody>
      </p:sp>
      <p:sp>
        <p:nvSpPr>
          <p:cNvPr id="12" name="TextBox 11">
            <a:extLst>
              <a:ext uri="{FF2B5EF4-FFF2-40B4-BE49-F238E27FC236}">
                <a16:creationId xmlns:a16="http://schemas.microsoft.com/office/drawing/2014/main" id="{FD483B09-4079-B269-777D-EF90C2389C04}"/>
              </a:ext>
            </a:extLst>
          </p:cNvPr>
          <p:cNvSpPr txBox="1"/>
          <p:nvPr/>
        </p:nvSpPr>
        <p:spPr>
          <a:xfrm>
            <a:off x="869423" y="3244334"/>
            <a:ext cx="1160895" cy="461665"/>
          </a:xfrm>
          <a:prstGeom prst="rect">
            <a:avLst/>
          </a:prstGeom>
          <a:solidFill>
            <a:srgbClr val="00B0F0"/>
          </a:solidFill>
        </p:spPr>
        <p:txBody>
          <a:bodyPr wrap="none" rtlCol="0">
            <a:spAutoFit/>
          </a:bodyPr>
          <a:lstStyle/>
          <a:p>
            <a:r>
              <a:rPr lang="en-US" sz="2400" dirty="0">
                <a:solidFill>
                  <a:schemeClr val="bg1"/>
                </a:solidFill>
              </a:rPr>
              <a:t>Case 2</a:t>
            </a:r>
          </a:p>
        </p:txBody>
      </p:sp>
      <p:sp>
        <p:nvSpPr>
          <p:cNvPr id="13" name="TextBox 12">
            <a:extLst>
              <a:ext uri="{FF2B5EF4-FFF2-40B4-BE49-F238E27FC236}">
                <a16:creationId xmlns:a16="http://schemas.microsoft.com/office/drawing/2014/main" id="{76BFD02C-183F-8248-CD61-73093F271257}"/>
              </a:ext>
            </a:extLst>
          </p:cNvPr>
          <p:cNvSpPr txBox="1"/>
          <p:nvPr/>
        </p:nvSpPr>
        <p:spPr>
          <a:xfrm>
            <a:off x="877798" y="5178057"/>
            <a:ext cx="1160895" cy="461665"/>
          </a:xfrm>
          <a:prstGeom prst="rect">
            <a:avLst/>
          </a:prstGeom>
          <a:solidFill>
            <a:srgbClr val="00B0F0"/>
          </a:solidFill>
        </p:spPr>
        <p:txBody>
          <a:bodyPr wrap="none" rtlCol="0">
            <a:spAutoFit/>
          </a:bodyPr>
          <a:lstStyle/>
          <a:p>
            <a:r>
              <a:rPr lang="en-US" sz="2400" dirty="0">
                <a:solidFill>
                  <a:schemeClr val="bg1"/>
                </a:solidFill>
              </a:rPr>
              <a:t>Case 3</a:t>
            </a:r>
          </a:p>
        </p:txBody>
      </p:sp>
    </p:spTree>
    <p:extLst>
      <p:ext uri="{BB962C8B-B14F-4D97-AF65-F5344CB8AC3E}">
        <p14:creationId xmlns:p14="http://schemas.microsoft.com/office/powerpoint/2010/main" val="2783948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59022D9-C3AD-42F7-010B-E9B63CB58DBA}"/>
                  </a:ext>
                </a:extLst>
              </p:cNvPr>
              <p:cNvSpPr>
                <a:spLocks noGrp="1"/>
              </p:cNvSpPr>
              <p:nvPr>
                <p:ph idx="1"/>
              </p:nvPr>
            </p:nvSpPr>
            <p:spPr/>
            <p:txBody>
              <a:bodyPr/>
              <a:lstStyle/>
              <a:p>
                <a:r>
                  <a:rPr lang="en-US" dirty="0"/>
                  <a:t>The transformation creates table T (or F in the DCT formulae) from table P (or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a:t>).</a:t>
                </a:r>
              </a:p>
              <a:p>
                <a:r>
                  <a:rPr lang="en-US" dirty="0"/>
                  <a:t>The DC (i.e. T(0,0) or F(0,0)) value gives the average value of the pixels.</a:t>
                </a:r>
              </a:p>
              <a:p>
                <a:r>
                  <a:rPr lang="en-US" dirty="0"/>
                  <a:t>The AC values gives the changes.</a:t>
                </a:r>
              </a:p>
              <a:p>
                <a:r>
                  <a:rPr lang="en-US" dirty="0"/>
                  <a:t>Lack of changes in adjacent pixels creates 0s (case 1, 2, 3).</a:t>
                </a:r>
              </a:p>
              <a:p>
                <a:r>
                  <a:rPr lang="en-US" dirty="0"/>
                  <a:t>Note that the DCT transformation is reversible.</a:t>
                </a:r>
              </a:p>
            </p:txBody>
          </p:sp>
        </mc:Choice>
        <mc:Fallback>
          <p:sp>
            <p:nvSpPr>
              <p:cNvPr id="2" name="Content Placeholder 1">
                <a:extLst>
                  <a:ext uri="{FF2B5EF4-FFF2-40B4-BE49-F238E27FC236}">
                    <a16:creationId xmlns:a16="http://schemas.microsoft.com/office/drawing/2014/main" id="{159022D9-C3AD-42F7-010B-E9B63CB58DBA}"/>
                  </a:ext>
                </a:extLst>
              </p:cNvPr>
              <p:cNvSpPr>
                <a:spLocks noGrp="1" noRot="1" noChangeAspect="1" noMove="1" noResize="1" noEditPoints="1" noAdjustHandles="1" noChangeArrowheads="1" noChangeShapeType="1" noTextEdit="1"/>
              </p:cNvSpPr>
              <p:nvPr>
                <p:ph idx="1"/>
              </p:nvPr>
            </p:nvSpPr>
            <p:spPr>
              <a:blipFill>
                <a:blip r:embed="rId2"/>
                <a:stretch>
                  <a:fillRect l="-1314" t="-2130" r="-162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52</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DCT – Discrete Cosine Transform</a:t>
            </a:r>
          </a:p>
        </p:txBody>
      </p:sp>
    </p:spTree>
    <p:extLst>
      <p:ext uri="{BB962C8B-B14F-4D97-AF65-F5344CB8AC3E}">
        <p14:creationId xmlns:p14="http://schemas.microsoft.com/office/powerpoint/2010/main" val="3640414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9022D9-C3AD-42F7-010B-E9B63CB58DBA}"/>
              </a:ext>
            </a:extLst>
          </p:cNvPr>
          <p:cNvSpPr>
            <a:spLocks noGrp="1"/>
          </p:cNvSpPr>
          <p:nvPr>
            <p:ph idx="1"/>
          </p:nvPr>
        </p:nvSpPr>
        <p:spPr>
          <a:xfrm>
            <a:off x="628650" y="866274"/>
            <a:ext cx="7886700" cy="5310689"/>
          </a:xfrm>
        </p:spPr>
        <p:txBody>
          <a:bodyPr/>
          <a:lstStyle/>
          <a:p>
            <a:pPr>
              <a:spcBef>
                <a:spcPts val="600"/>
              </a:spcBef>
            </a:pPr>
            <a:r>
              <a:rPr lang="en-US" sz="2400" dirty="0"/>
              <a:t>Next the values of T are quantized to reduce the number of bits needed for encoding. </a:t>
            </a:r>
          </a:p>
          <a:p>
            <a:pPr>
              <a:spcBef>
                <a:spcPts val="600"/>
              </a:spcBef>
            </a:pPr>
            <a:r>
              <a:rPr lang="en-US" sz="2400" dirty="0"/>
              <a:t>Quantization divides the number of bits by a constant and then drops the fraction. This reduces the required number of bits even more.</a:t>
            </a:r>
          </a:p>
          <a:p>
            <a:pPr>
              <a:spcBef>
                <a:spcPts val="600"/>
              </a:spcBef>
            </a:pPr>
            <a:r>
              <a:rPr lang="en-US" sz="2400" dirty="0"/>
              <a:t>In most implementations, a quantizing table (8 by 8) defines how to quantize each value. The divisor depends on the position of the value in the T table. This is done to optimize the number of bits and the number of 0s for each particular application.</a:t>
            </a:r>
          </a:p>
          <a:p>
            <a:pPr>
              <a:spcBef>
                <a:spcPts val="600"/>
              </a:spcBef>
            </a:pPr>
            <a:r>
              <a:rPr lang="en-US" sz="2400" dirty="0"/>
              <a:t>Note that the only phase in the process that is not reversible is the quantizing phase. You lose some information here that is not recoverable. The only reason that JPEG is a lossy compression method is because of the quantization phase.</a:t>
            </a:r>
          </a:p>
        </p:txBody>
      </p:sp>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53</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Quantization</a:t>
            </a:r>
          </a:p>
        </p:txBody>
      </p:sp>
    </p:spTree>
    <p:extLst>
      <p:ext uri="{BB962C8B-B14F-4D97-AF65-F5344CB8AC3E}">
        <p14:creationId xmlns:p14="http://schemas.microsoft.com/office/powerpoint/2010/main" val="4173565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7D0A4B5-1841-044D-EF2E-35DE4282C076}"/>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4F8701F-896A-C7E9-C6E9-87F90454531A}"/>
              </a:ext>
            </a:extLst>
          </p:cNvPr>
          <p:cNvSpPr>
            <a:spLocks noGrp="1"/>
          </p:cNvSpPr>
          <p:nvPr>
            <p:ph type="sldNum" sz="quarter" idx="12"/>
          </p:nvPr>
        </p:nvSpPr>
        <p:spPr/>
        <p:txBody>
          <a:bodyPr/>
          <a:lstStyle/>
          <a:p>
            <a:fld id="{E7FCE739-E9C0-4DAA-AA19-7FF37128EDD7}" type="slidenum">
              <a:rPr lang="en-US" smtClean="0"/>
              <a:t>54</a:t>
            </a:fld>
            <a:endParaRPr lang="en-US"/>
          </a:p>
        </p:txBody>
      </p:sp>
      <p:sp>
        <p:nvSpPr>
          <p:cNvPr id="4" name="Title 3">
            <a:extLst>
              <a:ext uri="{FF2B5EF4-FFF2-40B4-BE49-F238E27FC236}">
                <a16:creationId xmlns:a16="http://schemas.microsoft.com/office/drawing/2014/main" id="{2FAB1325-97EB-791F-8E87-0F1070A0435F}"/>
              </a:ext>
            </a:extLst>
          </p:cNvPr>
          <p:cNvSpPr>
            <a:spLocks noGrp="1"/>
          </p:cNvSpPr>
          <p:nvPr>
            <p:ph type="title"/>
          </p:nvPr>
        </p:nvSpPr>
        <p:spPr/>
        <p:txBody>
          <a:bodyPr/>
          <a:lstStyle/>
          <a:p>
            <a:r>
              <a:rPr lang="en-US" dirty="0"/>
              <a:t>Quantization: Example</a:t>
            </a:r>
          </a:p>
        </p:txBody>
      </p:sp>
      <p:pic>
        <p:nvPicPr>
          <p:cNvPr id="5" name="Picture 4">
            <a:extLst>
              <a:ext uri="{FF2B5EF4-FFF2-40B4-BE49-F238E27FC236}">
                <a16:creationId xmlns:a16="http://schemas.microsoft.com/office/drawing/2014/main" id="{DF1A27E4-7405-185F-8AEF-1F82B7E2C9C8}"/>
              </a:ext>
            </a:extLst>
          </p:cNvPr>
          <p:cNvPicPr>
            <a:picLocks noChangeAspect="1"/>
          </p:cNvPicPr>
          <p:nvPr/>
        </p:nvPicPr>
        <p:blipFill>
          <a:blip r:embed="rId2">
            <a:extLst>
              <a:ext uri="{28A0092B-C50C-407E-A947-70E740481C1C}">
                <a14:useLocalDpi xmlns:a14="http://schemas.microsoft.com/office/drawing/2010/main" val="0"/>
              </a:ext>
            </a:extLst>
          </a:blip>
          <a:srcRect t="17151" r="10025"/>
          <a:stretch>
            <a:fillRect/>
          </a:stretch>
        </p:blipFill>
        <p:spPr bwMode="auto">
          <a:xfrm>
            <a:off x="819890" y="795237"/>
            <a:ext cx="7695460" cy="53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514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9022D9-C3AD-42F7-010B-E9B63CB58DBA}"/>
              </a:ext>
            </a:extLst>
          </p:cNvPr>
          <p:cNvSpPr>
            <a:spLocks noGrp="1"/>
          </p:cNvSpPr>
          <p:nvPr>
            <p:ph idx="1"/>
          </p:nvPr>
        </p:nvSpPr>
        <p:spPr/>
        <p:txBody>
          <a:bodyPr/>
          <a:lstStyle/>
          <a:p>
            <a:r>
              <a:rPr lang="en-US" dirty="0"/>
              <a:t>After quantization the values are read from the table, and redundant 0s are removed.</a:t>
            </a:r>
          </a:p>
          <a:p>
            <a:r>
              <a:rPr lang="en-US" dirty="0"/>
              <a:t>To cluster the 0s together, the process reads the table diagonally in a </a:t>
            </a:r>
            <a:r>
              <a:rPr lang="en-US" dirty="0">
                <a:solidFill>
                  <a:srgbClr val="00B0F0"/>
                </a:solidFill>
              </a:rPr>
              <a:t>zigzag fashion</a:t>
            </a:r>
            <a:r>
              <a:rPr lang="en-US" dirty="0"/>
              <a:t> rather than row by row or column by column. The reason is that if the picture does not have fine changes, the bottom right corner of the T table is all 0s.</a:t>
            </a:r>
          </a:p>
          <a:p>
            <a:r>
              <a:rPr lang="en-US" dirty="0"/>
              <a:t>JPEG usually uses run-length encoding at the compression phase to compress the bit pattern resulting from the zigzag linearization.</a:t>
            </a:r>
          </a:p>
        </p:txBody>
      </p:sp>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55</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Compression</a:t>
            </a:r>
          </a:p>
        </p:txBody>
      </p:sp>
    </p:spTree>
    <p:extLst>
      <p:ext uri="{BB962C8B-B14F-4D97-AF65-F5344CB8AC3E}">
        <p14:creationId xmlns:p14="http://schemas.microsoft.com/office/powerpoint/2010/main" val="2446671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2DC4154-50EE-AD57-C6B1-1D5BA7AF835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56</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Compression</a:t>
            </a:r>
          </a:p>
        </p:txBody>
      </p:sp>
      <p:pic>
        <p:nvPicPr>
          <p:cNvPr id="6" name="Picture 5">
            <a:extLst>
              <a:ext uri="{FF2B5EF4-FFF2-40B4-BE49-F238E27FC236}">
                <a16:creationId xmlns:a16="http://schemas.microsoft.com/office/drawing/2014/main" id="{29A796E1-1EA8-9A02-44EA-D10A9AACCA42}"/>
              </a:ext>
            </a:extLst>
          </p:cNvPr>
          <p:cNvPicPr>
            <a:picLocks noChangeAspect="1"/>
          </p:cNvPicPr>
          <p:nvPr/>
        </p:nvPicPr>
        <p:blipFill>
          <a:blip r:embed="rId2"/>
          <a:stretch>
            <a:fillRect/>
          </a:stretch>
        </p:blipFill>
        <p:spPr>
          <a:xfrm>
            <a:off x="2550694" y="862767"/>
            <a:ext cx="4185749" cy="5314196"/>
          </a:xfrm>
          <a:prstGeom prst="rect">
            <a:avLst/>
          </a:prstGeom>
        </p:spPr>
      </p:pic>
    </p:spTree>
    <p:extLst>
      <p:ext uri="{BB962C8B-B14F-4D97-AF65-F5344CB8AC3E}">
        <p14:creationId xmlns:p14="http://schemas.microsoft.com/office/powerpoint/2010/main" val="1320153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9022D9-C3AD-42F7-010B-E9B63CB58DBA}"/>
              </a:ext>
            </a:extLst>
          </p:cNvPr>
          <p:cNvSpPr>
            <a:spLocks noGrp="1"/>
          </p:cNvSpPr>
          <p:nvPr>
            <p:ph idx="1"/>
          </p:nvPr>
        </p:nvSpPr>
        <p:spPr/>
        <p:txBody>
          <a:bodyPr/>
          <a:lstStyle/>
          <a:p>
            <a:r>
              <a:rPr lang="en-US" dirty="0"/>
              <a:t>Differential Pulse Code Modulation - </a:t>
            </a:r>
            <a:r>
              <a:rPr lang="en-US" dirty="0">
                <a:solidFill>
                  <a:srgbClr val="00B0F0"/>
                </a:solidFill>
              </a:rPr>
              <a:t>DPCM</a:t>
            </a:r>
            <a:r>
              <a:rPr lang="en-US" dirty="0"/>
              <a:t> on DC component:</a:t>
            </a:r>
          </a:p>
          <a:p>
            <a:pPr lvl="1"/>
            <a:r>
              <a:rPr lang="en-US" dirty="0"/>
              <a:t>DC component is large and varied, but often close to previous value.</a:t>
            </a:r>
          </a:p>
          <a:p>
            <a:pPr lvl="1"/>
            <a:r>
              <a:rPr lang="en-US" dirty="0"/>
              <a:t>Encode the difference from previous 8 x 8 blocks -- DPCM</a:t>
            </a:r>
          </a:p>
          <a:p>
            <a:r>
              <a:rPr lang="en-US" dirty="0"/>
              <a:t>Run Length Encode - </a:t>
            </a:r>
            <a:r>
              <a:rPr lang="en-US" dirty="0">
                <a:solidFill>
                  <a:srgbClr val="00B0F0"/>
                </a:solidFill>
              </a:rPr>
              <a:t>RLE</a:t>
            </a:r>
            <a:r>
              <a:rPr lang="en-US" dirty="0"/>
              <a:t> on AC components</a:t>
            </a:r>
          </a:p>
          <a:p>
            <a:pPr lvl="1"/>
            <a:r>
              <a:rPr lang="en-US" dirty="0"/>
              <a:t>1 x 64 vector has lots of zeros in it</a:t>
            </a:r>
          </a:p>
          <a:p>
            <a:pPr lvl="1"/>
            <a:r>
              <a:rPr lang="en-US" dirty="0"/>
              <a:t>Keeps skip and value, where skip is the number of zeros and value is the next non-zero component.</a:t>
            </a:r>
          </a:p>
          <a:p>
            <a:pPr lvl="1"/>
            <a:r>
              <a:rPr lang="en-US" dirty="0"/>
              <a:t>Send (0,0) as end-of-block sentinel value.</a:t>
            </a:r>
          </a:p>
        </p:txBody>
      </p:sp>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57</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Compression</a:t>
            </a:r>
          </a:p>
        </p:txBody>
      </p:sp>
    </p:spTree>
    <p:extLst>
      <p:ext uri="{BB962C8B-B14F-4D97-AF65-F5344CB8AC3E}">
        <p14:creationId xmlns:p14="http://schemas.microsoft.com/office/powerpoint/2010/main" val="3944917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A6F304-2A1B-47E6-1308-9E7492DC3A41}"/>
              </a:ext>
            </a:extLst>
          </p:cNvPr>
          <p:cNvSpPr>
            <a:spLocks noGrp="1"/>
          </p:cNvSpPr>
          <p:nvPr>
            <p:ph idx="1"/>
          </p:nvPr>
        </p:nvSpPr>
        <p:spPr/>
        <p:txBody>
          <a:bodyPr/>
          <a:lstStyle/>
          <a:p>
            <a:r>
              <a:rPr lang="en-US" dirty="0">
                <a:solidFill>
                  <a:srgbClr val="00B0F0"/>
                </a:solidFill>
              </a:rPr>
              <a:t>DPCM</a:t>
            </a:r>
          </a:p>
        </p:txBody>
      </p:sp>
      <p:sp>
        <p:nvSpPr>
          <p:cNvPr id="3" name="Slide Number Placeholder 2">
            <a:extLst>
              <a:ext uri="{FF2B5EF4-FFF2-40B4-BE49-F238E27FC236}">
                <a16:creationId xmlns:a16="http://schemas.microsoft.com/office/drawing/2014/main" id="{96718104-EA86-DC08-367F-4976F9CE04D1}"/>
              </a:ext>
            </a:extLst>
          </p:cNvPr>
          <p:cNvSpPr>
            <a:spLocks noGrp="1"/>
          </p:cNvSpPr>
          <p:nvPr>
            <p:ph type="sldNum" sz="quarter" idx="12"/>
          </p:nvPr>
        </p:nvSpPr>
        <p:spPr/>
        <p:txBody>
          <a:bodyPr/>
          <a:lstStyle/>
          <a:p>
            <a:fld id="{E7FCE739-E9C0-4DAA-AA19-7FF37128EDD7}" type="slidenum">
              <a:rPr lang="en-US" smtClean="0"/>
              <a:t>58</a:t>
            </a:fld>
            <a:endParaRPr lang="en-US"/>
          </a:p>
        </p:txBody>
      </p:sp>
      <p:sp>
        <p:nvSpPr>
          <p:cNvPr id="4" name="Title 3">
            <a:extLst>
              <a:ext uri="{FF2B5EF4-FFF2-40B4-BE49-F238E27FC236}">
                <a16:creationId xmlns:a16="http://schemas.microsoft.com/office/drawing/2014/main" id="{B67BC13A-1970-6EFB-E2AC-8AF76C7033E5}"/>
              </a:ext>
            </a:extLst>
          </p:cNvPr>
          <p:cNvSpPr>
            <a:spLocks noGrp="1"/>
          </p:cNvSpPr>
          <p:nvPr>
            <p:ph type="title"/>
          </p:nvPr>
        </p:nvSpPr>
        <p:spPr/>
        <p:txBody>
          <a:bodyPr/>
          <a:lstStyle/>
          <a:p>
            <a:r>
              <a:rPr lang="en-US" dirty="0"/>
              <a:t>Compression</a:t>
            </a:r>
          </a:p>
        </p:txBody>
      </p:sp>
      <p:grpSp>
        <p:nvGrpSpPr>
          <p:cNvPr id="5" name="Group 93">
            <a:extLst>
              <a:ext uri="{FF2B5EF4-FFF2-40B4-BE49-F238E27FC236}">
                <a16:creationId xmlns:a16="http://schemas.microsoft.com/office/drawing/2014/main" id="{A93A57D4-098F-C206-A5A1-A62395AED26C}"/>
              </a:ext>
            </a:extLst>
          </p:cNvPr>
          <p:cNvGrpSpPr>
            <a:grpSpLocks/>
          </p:cNvGrpSpPr>
          <p:nvPr/>
        </p:nvGrpSpPr>
        <p:grpSpPr bwMode="auto">
          <a:xfrm>
            <a:off x="336884" y="1674257"/>
            <a:ext cx="8823158" cy="4502705"/>
            <a:chOff x="600" y="1896"/>
            <a:chExt cx="3840" cy="1996"/>
          </a:xfrm>
        </p:grpSpPr>
        <p:sp>
          <p:nvSpPr>
            <p:cNvPr id="6" name="Rectangle 5">
              <a:extLst>
                <a:ext uri="{FF2B5EF4-FFF2-40B4-BE49-F238E27FC236}">
                  <a16:creationId xmlns:a16="http://schemas.microsoft.com/office/drawing/2014/main" id="{F4DBDDF6-F424-25F2-F22A-B9C0999DAE66}"/>
                </a:ext>
              </a:extLst>
            </p:cNvPr>
            <p:cNvSpPr>
              <a:spLocks noChangeArrowheads="1"/>
            </p:cNvSpPr>
            <p:nvPr/>
          </p:nvSpPr>
          <p:spPr bwMode="auto">
            <a:xfrm>
              <a:off x="624"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 name="Rectangle 6">
              <a:extLst>
                <a:ext uri="{FF2B5EF4-FFF2-40B4-BE49-F238E27FC236}">
                  <a16:creationId xmlns:a16="http://schemas.microsoft.com/office/drawing/2014/main" id="{C4B12285-6772-4A87-143D-F934CA47C7BF}"/>
                </a:ext>
              </a:extLst>
            </p:cNvPr>
            <p:cNvSpPr>
              <a:spLocks noChangeArrowheads="1"/>
            </p:cNvSpPr>
            <p:nvPr/>
          </p:nvSpPr>
          <p:spPr bwMode="auto">
            <a:xfrm>
              <a:off x="768"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 name="Rectangle 7">
              <a:extLst>
                <a:ext uri="{FF2B5EF4-FFF2-40B4-BE49-F238E27FC236}">
                  <a16:creationId xmlns:a16="http://schemas.microsoft.com/office/drawing/2014/main" id="{123FD9E6-8C32-0B62-D783-A87F94CCC5EE}"/>
                </a:ext>
              </a:extLst>
            </p:cNvPr>
            <p:cNvSpPr>
              <a:spLocks noChangeArrowheads="1"/>
            </p:cNvSpPr>
            <p:nvPr/>
          </p:nvSpPr>
          <p:spPr bwMode="auto">
            <a:xfrm>
              <a:off x="912"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 name="Rectangle 8">
              <a:extLst>
                <a:ext uri="{FF2B5EF4-FFF2-40B4-BE49-F238E27FC236}">
                  <a16:creationId xmlns:a16="http://schemas.microsoft.com/office/drawing/2014/main" id="{1040E901-53B7-D9A3-E706-CA0DEA44C888}"/>
                </a:ext>
              </a:extLst>
            </p:cNvPr>
            <p:cNvSpPr>
              <a:spLocks noChangeArrowheads="1"/>
            </p:cNvSpPr>
            <p:nvPr/>
          </p:nvSpPr>
          <p:spPr bwMode="auto">
            <a:xfrm>
              <a:off x="1056"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 name="Rectangle 9">
              <a:extLst>
                <a:ext uri="{FF2B5EF4-FFF2-40B4-BE49-F238E27FC236}">
                  <a16:creationId xmlns:a16="http://schemas.microsoft.com/office/drawing/2014/main" id="{C74DE727-2E54-C745-B65A-2775F0427800}"/>
                </a:ext>
              </a:extLst>
            </p:cNvPr>
            <p:cNvSpPr>
              <a:spLocks noChangeArrowheads="1"/>
            </p:cNvSpPr>
            <p:nvPr/>
          </p:nvSpPr>
          <p:spPr bwMode="auto">
            <a:xfrm>
              <a:off x="1200"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1" name="Rectangle 10">
              <a:extLst>
                <a:ext uri="{FF2B5EF4-FFF2-40B4-BE49-F238E27FC236}">
                  <a16:creationId xmlns:a16="http://schemas.microsoft.com/office/drawing/2014/main" id="{B22CCF76-CE5E-BAE7-54B1-5908B8A43A6D}"/>
                </a:ext>
              </a:extLst>
            </p:cNvPr>
            <p:cNvSpPr>
              <a:spLocks noChangeArrowheads="1"/>
            </p:cNvSpPr>
            <p:nvPr/>
          </p:nvSpPr>
          <p:spPr bwMode="auto">
            <a:xfrm>
              <a:off x="1602"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2" name="Rectangle 11">
              <a:extLst>
                <a:ext uri="{FF2B5EF4-FFF2-40B4-BE49-F238E27FC236}">
                  <a16:creationId xmlns:a16="http://schemas.microsoft.com/office/drawing/2014/main" id="{9B3EED75-95A9-B821-80B2-9B5D085678BA}"/>
                </a:ext>
              </a:extLst>
            </p:cNvPr>
            <p:cNvSpPr>
              <a:spLocks noChangeArrowheads="1"/>
            </p:cNvSpPr>
            <p:nvPr/>
          </p:nvSpPr>
          <p:spPr bwMode="auto">
            <a:xfrm>
              <a:off x="1746" y="1896"/>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 name="Rectangle 12">
              <a:extLst>
                <a:ext uri="{FF2B5EF4-FFF2-40B4-BE49-F238E27FC236}">
                  <a16:creationId xmlns:a16="http://schemas.microsoft.com/office/drawing/2014/main" id="{2F875E70-143A-6525-0D11-F119ED949159}"/>
                </a:ext>
              </a:extLst>
            </p:cNvPr>
            <p:cNvSpPr>
              <a:spLocks noChangeArrowheads="1"/>
            </p:cNvSpPr>
            <p:nvPr/>
          </p:nvSpPr>
          <p:spPr bwMode="auto">
            <a:xfrm>
              <a:off x="756" y="223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 name="Rectangle 13">
              <a:extLst>
                <a:ext uri="{FF2B5EF4-FFF2-40B4-BE49-F238E27FC236}">
                  <a16:creationId xmlns:a16="http://schemas.microsoft.com/office/drawing/2014/main" id="{B9E8C35F-CF7B-8FED-5FA2-813219EA7EFA}"/>
                </a:ext>
              </a:extLst>
            </p:cNvPr>
            <p:cNvSpPr>
              <a:spLocks noChangeArrowheads="1"/>
            </p:cNvSpPr>
            <p:nvPr/>
          </p:nvSpPr>
          <p:spPr bwMode="auto">
            <a:xfrm>
              <a:off x="900" y="223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5" name="Rectangle 14">
              <a:extLst>
                <a:ext uri="{FF2B5EF4-FFF2-40B4-BE49-F238E27FC236}">
                  <a16:creationId xmlns:a16="http://schemas.microsoft.com/office/drawing/2014/main" id="{D6BC16A3-FEF4-E7D9-A090-481E93D51F1D}"/>
                </a:ext>
              </a:extLst>
            </p:cNvPr>
            <p:cNvSpPr>
              <a:spLocks noChangeArrowheads="1"/>
            </p:cNvSpPr>
            <p:nvPr/>
          </p:nvSpPr>
          <p:spPr bwMode="auto">
            <a:xfrm>
              <a:off x="1044" y="223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 name="Rectangle 15">
              <a:extLst>
                <a:ext uri="{FF2B5EF4-FFF2-40B4-BE49-F238E27FC236}">
                  <a16:creationId xmlns:a16="http://schemas.microsoft.com/office/drawing/2014/main" id="{CF65CC4F-8DC9-24B3-1A84-2D79F2313B05}"/>
                </a:ext>
              </a:extLst>
            </p:cNvPr>
            <p:cNvSpPr>
              <a:spLocks noChangeArrowheads="1"/>
            </p:cNvSpPr>
            <p:nvPr/>
          </p:nvSpPr>
          <p:spPr bwMode="auto">
            <a:xfrm>
              <a:off x="1188" y="223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7" name="Rectangle 16">
              <a:extLst>
                <a:ext uri="{FF2B5EF4-FFF2-40B4-BE49-F238E27FC236}">
                  <a16:creationId xmlns:a16="http://schemas.microsoft.com/office/drawing/2014/main" id="{EEEE9004-C7B3-90B9-4F5F-377C61D71385}"/>
                </a:ext>
              </a:extLst>
            </p:cNvPr>
            <p:cNvSpPr>
              <a:spLocks noChangeArrowheads="1"/>
            </p:cNvSpPr>
            <p:nvPr/>
          </p:nvSpPr>
          <p:spPr bwMode="auto">
            <a:xfrm>
              <a:off x="1590" y="223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 name="Rectangle 17">
              <a:extLst>
                <a:ext uri="{FF2B5EF4-FFF2-40B4-BE49-F238E27FC236}">
                  <a16:creationId xmlns:a16="http://schemas.microsoft.com/office/drawing/2014/main" id="{F53C9D51-D0E2-309D-8C4B-62C40C79B0E5}"/>
                </a:ext>
              </a:extLst>
            </p:cNvPr>
            <p:cNvSpPr>
              <a:spLocks noChangeArrowheads="1"/>
            </p:cNvSpPr>
            <p:nvPr/>
          </p:nvSpPr>
          <p:spPr bwMode="auto">
            <a:xfrm>
              <a:off x="1734" y="223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 name="Rectangle 18">
              <a:extLst>
                <a:ext uri="{FF2B5EF4-FFF2-40B4-BE49-F238E27FC236}">
                  <a16:creationId xmlns:a16="http://schemas.microsoft.com/office/drawing/2014/main" id="{2669DD96-3C3C-D591-44CE-88F145A8832A}"/>
                </a:ext>
              </a:extLst>
            </p:cNvPr>
            <p:cNvSpPr>
              <a:spLocks noChangeArrowheads="1"/>
            </p:cNvSpPr>
            <p:nvPr/>
          </p:nvSpPr>
          <p:spPr bwMode="auto">
            <a:xfrm>
              <a:off x="756" y="258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0" name="Rectangle 19">
              <a:extLst>
                <a:ext uri="{FF2B5EF4-FFF2-40B4-BE49-F238E27FC236}">
                  <a16:creationId xmlns:a16="http://schemas.microsoft.com/office/drawing/2014/main" id="{E6B530C4-8DC9-AF68-42A0-E545A834A3DB}"/>
                </a:ext>
              </a:extLst>
            </p:cNvPr>
            <p:cNvSpPr>
              <a:spLocks noChangeArrowheads="1"/>
            </p:cNvSpPr>
            <p:nvPr/>
          </p:nvSpPr>
          <p:spPr bwMode="auto">
            <a:xfrm>
              <a:off x="900" y="258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1" name="Rectangle 20">
              <a:extLst>
                <a:ext uri="{FF2B5EF4-FFF2-40B4-BE49-F238E27FC236}">
                  <a16:creationId xmlns:a16="http://schemas.microsoft.com/office/drawing/2014/main" id="{420D0A2D-D200-CFC3-A097-702B93BFC8D3}"/>
                </a:ext>
              </a:extLst>
            </p:cNvPr>
            <p:cNvSpPr>
              <a:spLocks noChangeArrowheads="1"/>
            </p:cNvSpPr>
            <p:nvPr/>
          </p:nvSpPr>
          <p:spPr bwMode="auto">
            <a:xfrm>
              <a:off x="1044" y="258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2" name="Rectangle 21">
              <a:extLst>
                <a:ext uri="{FF2B5EF4-FFF2-40B4-BE49-F238E27FC236}">
                  <a16:creationId xmlns:a16="http://schemas.microsoft.com/office/drawing/2014/main" id="{19F0F77D-0F69-239D-7641-049F8B2CFAAD}"/>
                </a:ext>
              </a:extLst>
            </p:cNvPr>
            <p:cNvSpPr>
              <a:spLocks noChangeArrowheads="1"/>
            </p:cNvSpPr>
            <p:nvPr/>
          </p:nvSpPr>
          <p:spPr bwMode="auto">
            <a:xfrm>
              <a:off x="1188" y="258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3" name="Rectangle 22">
              <a:extLst>
                <a:ext uri="{FF2B5EF4-FFF2-40B4-BE49-F238E27FC236}">
                  <a16:creationId xmlns:a16="http://schemas.microsoft.com/office/drawing/2014/main" id="{A1193706-78E7-BFB0-20F4-3ADEB545130E}"/>
                </a:ext>
              </a:extLst>
            </p:cNvPr>
            <p:cNvSpPr>
              <a:spLocks noChangeArrowheads="1"/>
            </p:cNvSpPr>
            <p:nvPr/>
          </p:nvSpPr>
          <p:spPr bwMode="auto">
            <a:xfrm>
              <a:off x="1590" y="258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4" name="Rectangle 23">
              <a:extLst>
                <a:ext uri="{FF2B5EF4-FFF2-40B4-BE49-F238E27FC236}">
                  <a16:creationId xmlns:a16="http://schemas.microsoft.com/office/drawing/2014/main" id="{357F0F23-065A-6F09-FA93-DC979AF0485D}"/>
                </a:ext>
              </a:extLst>
            </p:cNvPr>
            <p:cNvSpPr>
              <a:spLocks noChangeArrowheads="1"/>
            </p:cNvSpPr>
            <p:nvPr/>
          </p:nvSpPr>
          <p:spPr bwMode="auto">
            <a:xfrm>
              <a:off x="1734" y="258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5" name="Rectangle 24">
              <a:extLst>
                <a:ext uri="{FF2B5EF4-FFF2-40B4-BE49-F238E27FC236}">
                  <a16:creationId xmlns:a16="http://schemas.microsoft.com/office/drawing/2014/main" id="{07107D77-1CC4-F029-DF39-E14F43A34ACC}"/>
                </a:ext>
              </a:extLst>
            </p:cNvPr>
            <p:cNvSpPr>
              <a:spLocks noChangeArrowheads="1"/>
            </p:cNvSpPr>
            <p:nvPr/>
          </p:nvSpPr>
          <p:spPr bwMode="auto">
            <a:xfrm>
              <a:off x="744" y="330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6" name="Rectangle 25">
              <a:extLst>
                <a:ext uri="{FF2B5EF4-FFF2-40B4-BE49-F238E27FC236}">
                  <a16:creationId xmlns:a16="http://schemas.microsoft.com/office/drawing/2014/main" id="{06EF7F1A-2EAD-40DB-D8B9-09B17846CB43}"/>
                </a:ext>
              </a:extLst>
            </p:cNvPr>
            <p:cNvSpPr>
              <a:spLocks noChangeArrowheads="1"/>
            </p:cNvSpPr>
            <p:nvPr/>
          </p:nvSpPr>
          <p:spPr bwMode="auto">
            <a:xfrm>
              <a:off x="888" y="330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7" name="Rectangle 26">
              <a:extLst>
                <a:ext uri="{FF2B5EF4-FFF2-40B4-BE49-F238E27FC236}">
                  <a16:creationId xmlns:a16="http://schemas.microsoft.com/office/drawing/2014/main" id="{01F3CA9F-04CC-DE29-0E62-AD0FBA2FE0A2}"/>
                </a:ext>
              </a:extLst>
            </p:cNvPr>
            <p:cNvSpPr>
              <a:spLocks noChangeArrowheads="1"/>
            </p:cNvSpPr>
            <p:nvPr/>
          </p:nvSpPr>
          <p:spPr bwMode="auto">
            <a:xfrm>
              <a:off x="1032" y="330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8" name="Rectangle 27">
              <a:extLst>
                <a:ext uri="{FF2B5EF4-FFF2-40B4-BE49-F238E27FC236}">
                  <a16:creationId xmlns:a16="http://schemas.microsoft.com/office/drawing/2014/main" id="{55E4C806-E6DC-0C26-6D9D-758909D8541F}"/>
                </a:ext>
              </a:extLst>
            </p:cNvPr>
            <p:cNvSpPr>
              <a:spLocks noChangeArrowheads="1"/>
            </p:cNvSpPr>
            <p:nvPr/>
          </p:nvSpPr>
          <p:spPr bwMode="auto">
            <a:xfrm>
              <a:off x="1176" y="330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9" name="Rectangle 28">
              <a:extLst>
                <a:ext uri="{FF2B5EF4-FFF2-40B4-BE49-F238E27FC236}">
                  <a16:creationId xmlns:a16="http://schemas.microsoft.com/office/drawing/2014/main" id="{77AEE3A8-FD73-2D17-7437-D4252C04EDD4}"/>
                </a:ext>
              </a:extLst>
            </p:cNvPr>
            <p:cNvSpPr>
              <a:spLocks noChangeArrowheads="1"/>
            </p:cNvSpPr>
            <p:nvPr/>
          </p:nvSpPr>
          <p:spPr bwMode="auto">
            <a:xfrm>
              <a:off x="1578" y="330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0" name="Rectangle 29">
              <a:extLst>
                <a:ext uri="{FF2B5EF4-FFF2-40B4-BE49-F238E27FC236}">
                  <a16:creationId xmlns:a16="http://schemas.microsoft.com/office/drawing/2014/main" id="{B5F5E5DC-6CD0-DB4F-F83A-5D8031B433E0}"/>
                </a:ext>
              </a:extLst>
            </p:cNvPr>
            <p:cNvSpPr>
              <a:spLocks noChangeArrowheads="1"/>
            </p:cNvSpPr>
            <p:nvPr/>
          </p:nvSpPr>
          <p:spPr bwMode="auto">
            <a:xfrm>
              <a:off x="1722" y="330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1" name="Rectangle 30">
              <a:extLst>
                <a:ext uri="{FF2B5EF4-FFF2-40B4-BE49-F238E27FC236}">
                  <a16:creationId xmlns:a16="http://schemas.microsoft.com/office/drawing/2014/main" id="{2DA100DB-4B62-0ECE-9280-F847A4DADFAA}"/>
                </a:ext>
              </a:extLst>
            </p:cNvPr>
            <p:cNvSpPr>
              <a:spLocks noChangeArrowheads="1"/>
            </p:cNvSpPr>
            <p:nvPr/>
          </p:nvSpPr>
          <p:spPr bwMode="auto">
            <a:xfrm>
              <a:off x="624" y="1896"/>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45</a:t>
              </a:r>
            </a:p>
          </p:txBody>
        </p:sp>
        <p:sp>
          <p:nvSpPr>
            <p:cNvPr id="32" name="Rectangle 31">
              <a:extLst>
                <a:ext uri="{FF2B5EF4-FFF2-40B4-BE49-F238E27FC236}">
                  <a16:creationId xmlns:a16="http://schemas.microsoft.com/office/drawing/2014/main" id="{605297FF-02DA-E526-49E7-CABF1C837219}"/>
                </a:ext>
              </a:extLst>
            </p:cNvPr>
            <p:cNvSpPr>
              <a:spLocks noChangeArrowheads="1"/>
            </p:cNvSpPr>
            <p:nvPr/>
          </p:nvSpPr>
          <p:spPr bwMode="auto">
            <a:xfrm>
              <a:off x="612" y="2232"/>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54</a:t>
              </a:r>
            </a:p>
          </p:txBody>
        </p:sp>
        <p:sp>
          <p:nvSpPr>
            <p:cNvPr id="33" name="Rectangle 32">
              <a:extLst>
                <a:ext uri="{FF2B5EF4-FFF2-40B4-BE49-F238E27FC236}">
                  <a16:creationId xmlns:a16="http://schemas.microsoft.com/office/drawing/2014/main" id="{37C08319-976A-A538-431B-2A8FD282B0B4}"/>
                </a:ext>
              </a:extLst>
            </p:cNvPr>
            <p:cNvSpPr>
              <a:spLocks noChangeArrowheads="1"/>
            </p:cNvSpPr>
            <p:nvPr/>
          </p:nvSpPr>
          <p:spPr bwMode="auto">
            <a:xfrm>
              <a:off x="612" y="2580"/>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48</a:t>
              </a:r>
            </a:p>
          </p:txBody>
        </p:sp>
        <p:sp>
          <p:nvSpPr>
            <p:cNvPr id="34" name="Rectangle 33">
              <a:extLst>
                <a:ext uri="{FF2B5EF4-FFF2-40B4-BE49-F238E27FC236}">
                  <a16:creationId xmlns:a16="http://schemas.microsoft.com/office/drawing/2014/main" id="{29CFAC00-9D7C-6051-19EC-F0FEB85F86FA}"/>
                </a:ext>
              </a:extLst>
            </p:cNvPr>
            <p:cNvSpPr>
              <a:spLocks noChangeArrowheads="1"/>
            </p:cNvSpPr>
            <p:nvPr/>
          </p:nvSpPr>
          <p:spPr bwMode="auto">
            <a:xfrm>
              <a:off x="600" y="3300"/>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32</a:t>
              </a:r>
            </a:p>
          </p:txBody>
        </p:sp>
        <p:sp>
          <p:nvSpPr>
            <p:cNvPr id="35" name="Rectangle 34">
              <a:extLst>
                <a:ext uri="{FF2B5EF4-FFF2-40B4-BE49-F238E27FC236}">
                  <a16:creationId xmlns:a16="http://schemas.microsoft.com/office/drawing/2014/main" id="{2E975D93-F046-B709-42CC-FA1A13831C88}"/>
                </a:ext>
              </a:extLst>
            </p:cNvPr>
            <p:cNvSpPr>
              <a:spLocks noChangeArrowheads="1"/>
            </p:cNvSpPr>
            <p:nvPr/>
          </p:nvSpPr>
          <p:spPr bwMode="auto">
            <a:xfrm>
              <a:off x="2958"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6" name="Rectangle 35">
              <a:extLst>
                <a:ext uri="{FF2B5EF4-FFF2-40B4-BE49-F238E27FC236}">
                  <a16:creationId xmlns:a16="http://schemas.microsoft.com/office/drawing/2014/main" id="{3FF96BE7-6306-67CA-E43D-1DE0A9B48B41}"/>
                </a:ext>
              </a:extLst>
            </p:cNvPr>
            <p:cNvSpPr>
              <a:spLocks noChangeArrowheads="1"/>
            </p:cNvSpPr>
            <p:nvPr/>
          </p:nvSpPr>
          <p:spPr bwMode="auto">
            <a:xfrm>
              <a:off x="3102"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7" name="Rectangle 36">
              <a:extLst>
                <a:ext uri="{FF2B5EF4-FFF2-40B4-BE49-F238E27FC236}">
                  <a16:creationId xmlns:a16="http://schemas.microsoft.com/office/drawing/2014/main" id="{BF1B46EA-B45B-BEE8-0534-CABF4C03DB43}"/>
                </a:ext>
              </a:extLst>
            </p:cNvPr>
            <p:cNvSpPr>
              <a:spLocks noChangeArrowheads="1"/>
            </p:cNvSpPr>
            <p:nvPr/>
          </p:nvSpPr>
          <p:spPr bwMode="auto">
            <a:xfrm>
              <a:off x="3246"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8" name="Rectangle 37">
              <a:extLst>
                <a:ext uri="{FF2B5EF4-FFF2-40B4-BE49-F238E27FC236}">
                  <a16:creationId xmlns:a16="http://schemas.microsoft.com/office/drawing/2014/main" id="{CEADBA50-54DC-DB87-B8A7-A6128D62B122}"/>
                </a:ext>
              </a:extLst>
            </p:cNvPr>
            <p:cNvSpPr>
              <a:spLocks noChangeArrowheads="1"/>
            </p:cNvSpPr>
            <p:nvPr/>
          </p:nvSpPr>
          <p:spPr bwMode="auto">
            <a:xfrm>
              <a:off x="3390"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9" name="Rectangle 38">
              <a:extLst>
                <a:ext uri="{FF2B5EF4-FFF2-40B4-BE49-F238E27FC236}">
                  <a16:creationId xmlns:a16="http://schemas.microsoft.com/office/drawing/2014/main" id="{12696D78-36AE-279D-5A8F-A64196C9CA06}"/>
                </a:ext>
              </a:extLst>
            </p:cNvPr>
            <p:cNvSpPr>
              <a:spLocks noChangeArrowheads="1"/>
            </p:cNvSpPr>
            <p:nvPr/>
          </p:nvSpPr>
          <p:spPr bwMode="auto">
            <a:xfrm>
              <a:off x="3534"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0" name="Rectangle 39">
              <a:extLst>
                <a:ext uri="{FF2B5EF4-FFF2-40B4-BE49-F238E27FC236}">
                  <a16:creationId xmlns:a16="http://schemas.microsoft.com/office/drawing/2014/main" id="{E51F7DB9-D678-8563-A557-351EF302B4EA}"/>
                </a:ext>
              </a:extLst>
            </p:cNvPr>
            <p:cNvSpPr>
              <a:spLocks noChangeArrowheads="1"/>
            </p:cNvSpPr>
            <p:nvPr/>
          </p:nvSpPr>
          <p:spPr bwMode="auto">
            <a:xfrm>
              <a:off x="3936"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1" name="Rectangle 40">
              <a:extLst>
                <a:ext uri="{FF2B5EF4-FFF2-40B4-BE49-F238E27FC236}">
                  <a16:creationId xmlns:a16="http://schemas.microsoft.com/office/drawing/2014/main" id="{9D5BAA94-3643-62BC-851E-9924D363E116}"/>
                </a:ext>
              </a:extLst>
            </p:cNvPr>
            <p:cNvSpPr>
              <a:spLocks noChangeArrowheads="1"/>
            </p:cNvSpPr>
            <p:nvPr/>
          </p:nvSpPr>
          <p:spPr bwMode="auto">
            <a:xfrm>
              <a:off x="4080" y="191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2" name="Rectangle 41">
              <a:extLst>
                <a:ext uri="{FF2B5EF4-FFF2-40B4-BE49-F238E27FC236}">
                  <a16:creationId xmlns:a16="http://schemas.microsoft.com/office/drawing/2014/main" id="{47250EA5-C71A-CFD3-CA24-076FF9F6EFA7}"/>
                </a:ext>
              </a:extLst>
            </p:cNvPr>
            <p:cNvSpPr>
              <a:spLocks noChangeArrowheads="1"/>
            </p:cNvSpPr>
            <p:nvPr/>
          </p:nvSpPr>
          <p:spPr bwMode="auto">
            <a:xfrm>
              <a:off x="3090"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3" name="Rectangle 42">
              <a:extLst>
                <a:ext uri="{FF2B5EF4-FFF2-40B4-BE49-F238E27FC236}">
                  <a16:creationId xmlns:a16="http://schemas.microsoft.com/office/drawing/2014/main" id="{5622A04D-D1BB-FC9D-904C-C9F30D8526D2}"/>
                </a:ext>
              </a:extLst>
            </p:cNvPr>
            <p:cNvSpPr>
              <a:spLocks noChangeArrowheads="1"/>
            </p:cNvSpPr>
            <p:nvPr/>
          </p:nvSpPr>
          <p:spPr bwMode="auto">
            <a:xfrm>
              <a:off x="3234"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4" name="Rectangle 43">
              <a:extLst>
                <a:ext uri="{FF2B5EF4-FFF2-40B4-BE49-F238E27FC236}">
                  <a16:creationId xmlns:a16="http://schemas.microsoft.com/office/drawing/2014/main" id="{85F9BCA9-B9B1-A234-840C-2CCD52DD5751}"/>
                </a:ext>
              </a:extLst>
            </p:cNvPr>
            <p:cNvSpPr>
              <a:spLocks noChangeArrowheads="1"/>
            </p:cNvSpPr>
            <p:nvPr/>
          </p:nvSpPr>
          <p:spPr bwMode="auto">
            <a:xfrm>
              <a:off x="3378"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5" name="Rectangle 44">
              <a:extLst>
                <a:ext uri="{FF2B5EF4-FFF2-40B4-BE49-F238E27FC236}">
                  <a16:creationId xmlns:a16="http://schemas.microsoft.com/office/drawing/2014/main" id="{644E416A-1757-260D-33E4-92EF50322FC4}"/>
                </a:ext>
              </a:extLst>
            </p:cNvPr>
            <p:cNvSpPr>
              <a:spLocks noChangeArrowheads="1"/>
            </p:cNvSpPr>
            <p:nvPr/>
          </p:nvSpPr>
          <p:spPr bwMode="auto">
            <a:xfrm>
              <a:off x="3522"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6" name="Rectangle 45">
              <a:extLst>
                <a:ext uri="{FF2B5EF4-FFF2-40B4-BE49-F238E27FC236}">
                  <a16:creationId xmlns:a16="http://schemas.microsoft.com/office/drawing/2014/main" id="{D6251708-F6B9-C4FB-EB6E-554E12CD38F5}"/>
                </a:ext>
              </a:extLst>
            </p:cNvPr>
            <p:cNvSpPr>
              <a:spLocks noChangeArrowheads="1"/>
            </p:cNvSpPr>
            <p:nvPr/>
          </p:nvSpPr>
          <p:spPr bwMode="auto">
            <a:xfrm>
              <a:off x="3924"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7" name="Rectangle 46">
              <a:extLst>
                <a:ext uri="{FF2B5EF4-FFF2-40B4-BE49-F238E27FC236}">
                  <a16:creationId xmlns:a16="http://schemas.microsoft.com/office/drawing/2014/main" id="{A4BB9923-4DD4-F3FE-9209-54AB96B024AF}"/>
                </a:ext>
              </a:extLst>
            </p:cNvPr>
            <p:cNvSpPr>
              <a:spLocks noChangeArrowheads="1"/>
            </p:cNvSpPr>
            <p:nvPr/>
          </p:nvSpPr>
          <p:spPr bwMode="auto">
            <a:xfrm>
              <a:off x="4068"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8" name="Rectangle 47">
              <a:extLst>
                <a:ext uri="{FF2B5EF4-FFF2-40B4-BE49-F238E27FC236}">
                  <a16:creationId xmlns:a16="http://schemas.microsoft.com/office/drawing/2014/main" id="{83F60E4B-B9B1-6C35-01D0-4F22B91B90D4}"/>
                </a:ext>
              </a:extLst>
            </p:cNvPr>
            <p:cNvSpPr>
              <a:spLocks noChangeArrowheads="1"/>
            </p:cNvSpPr>
            <p:nvPr/>
          </p:nvSpPr>
          <p:spPr bwMode="auto">
            <a:xfrm>
              <a:off x="3090" y="259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49" name="Rectangle 48">
              <a:extLst>
                <a:ext uri="{FF2B5EF4-FFF2-40B4-BE49-F238E27FC236}">
                  <a16:creationId xmlns:a16="http://schemas.microsoft.com/office/drawing/2014/main" id="{7BF89E86-B49E-42F2-003E-B400175CE7AB}"/>
                </a:ext>
              </a:extLst>
            </p:cNvPr>
            <p:cNvSpPr>
              <a:spLocks noChangeArrowheads="1"/>
            </p:cNvSpPr>
            <p:nvPr/>
          </p:nvSpPr>
          <p:spPr bwMode="auto">
            <a:xfrm>
              <a:off x="3234" y="259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0" name="Rectangle 49">
              <a:extLst>
                <a:ext uri="{FF2B5EF4-FFF2-40B4-BE49-F238E27FC236}">
                  <a16:creationId xmlns:a16="http://schemas.microsoft.com/office/drawing/2014/main" id="{763106A0-E912-5B40-0612-4AEB8D620B5A}"/>
                </a:ext>
              </a:extLst>
            </p:cNvPr>
            <p:cNvSpPr>
              <a:spLocks noChangeArrowheads="1"/>
            </p:cNvSpPr>
            <p:nvPr/>
          </p:nvSpPr>
          <p:spPr bwMode="auto">
            <a:xfrm>
              <a:off x="3378" y="259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1" name="Rectangle 50">
              <a:extLst>
                <a:ext uri="{FF2B5EF4-FFF2-40B4-BE49-F238E27FC236}">
                  <a16:creationId xmlns:a16="http://schemas.microsoft.com/office/drawing/2014/main" id="{967541D7-EDA9-25BE-D972-B9A148BF81E4}"/>
                </a:ext>
              </a:extLst>
            </p:cNvPr>
            <p:cNvSpPr>
              <a:spLocks noChangeArrowheads="1"/>
            </p:cNvSpPr>
            <p:nvPr/>
          </p:nvSpPr>
          <p:spPr bwMode="auto">
            <a:xfrm>
              <a:off x="3522" y="259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2" name="Rectangle 51">
              <a:extLst>
                <a:ext uri="{FF2B5EF4-FFF2-40B4-BE49-F238E27FC236}">
                  <a16:creationId xmlns:a16="http://schemas.microsoft.com/office/drawing/2014/main" id="{A3F8BE9A-578A-A577-F68B-94C48928284C}"/>
                </a:ext>
              </a:extLst>
            </p:cNvPr>
            <p:cNvSpPr>
              <a:spLocks noChangeArrowheads="1"/>
            </p:cNvSpPr>
            <p:nvPr/>
          </p:nvSpPr>
          <p:spPr bwMode="auto">
            <a:xfrm>
              <a:off x="3924" y="259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3" name="Rectangle 52">
              <a:extLst>
                <a:ext uri="{FF2B5EF4-FFF2-40B4-BE49-F238E27FC236}">
                  <a16:creationId xmlns:a16="http://schemas.microsoft.com/office/drawing/2014/main" id="{1DD23187-3676-7F03-4317-ED0F98406987}"/>
                </a:ext>
              </a:extLst>
            </p:cNvPr>
            <p:cNvSpPr>
              <a:spLocks noChangeArrowheads="1"/>
            </p:cNvSpPr>
            <p:nvPr/>
          </p:nvSpPr>
          <p:spPr bwMode="auto">
            <a:xfrm>
              <a:off x="4068" y="259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4" name="Rectangle 53">
              <a:extLst>
                <a:ext uri="{FF2B5EF4-FFF2-40B4-BE49-F238E27FC236}">
                  <a16:creationId xmlns:a16="http://schemas.microsoft.com/office/drawing/2014/main" id="{ABE3FC79-A310-9B99-F1D8-CDED0A1AAD07}"/>
                </a:ext>
              </a:extLst>
            </p:cNvPr>
            <p:cNvSpPr>
              <a:spLocks noChangeArrowheads="1"/>
            </p:cNvSpPr>
            <p:nvPr/>
          </p:nvSpPr>
          <p:spPr bwMode="auto">
            <a:xfrm>
              <a:off x="3078" y="331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5" name="Rectangle 54">
              <a:extLst>
                <a:ext uri="{FF2B5EF4-FFF2-40B4-BE49-F238E27FC236}">
                  <a16:creationId xmlns:a16="http://schemas.microsoft.com/office/drawing/2014/main" id="{3515AB1D-3F64-5870-D9B4-BF5D9B5F8059}"/>
                </a:ext>
              </a:extLst>
            </p:cNvPr>
            <p:cNvSpPr>
              <a:spLocks noChangeArrowheads="1"/>
            </p:cNvSpPr>
            <p:nvPr/>
          </p:nvSpPr>
          <p:spPr bwMode="auto">
            <a:xfrm>
              <a:off x="3222" y="331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6" name="Rectangle 55">
              <a:extLst>
                <a:ext uri="{FF2B5EF4-FFF2-40B4-BE49-F238E27FC236}">
                  <a16:creationId xmlns:a16="http://schemas.microsoft.com/office/drawing/2014/main" id="{905013B6-5F44-7864-2BBD-C5B3B86762CA}"/>
                </a:ext>
              </a:extLst>
            </p:cNvPr>
            <p:cNvSpPr>
              <a:spLocks noChangeArrowheads="1"/>
            </p:cNvSpPr>
            <p:nvPr/>
          </p:nvSpPr>
          <p:spPr bwMode="auto">
            <a:xfrm>
              <a:off x="3366" y="331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7" name="Rectangle 56">
              <a:extLst>
                <a:ext uri="{FF2B5EF4-FFF2-40B4-BE49-F238E27FC236}">
                  <a16:creationId xmlns:a16="http://schemas.microsoft.com/office/drawing/2014/main" id="{FAE90635-F6CE-9453-657E-2DE45BF660EC}"/>
                </a:ext>
              </a:extLst>
            </p:cNvPr>
            <p:cNvSpPr>
              <a:spLocks noChangeArrowheads="1"/>
            </p:cNvSpPr>
            <p:nvPr/>
          </p:nvSpPr>
          <p:spPr bwMode="auto">
            <a:xfrm>
              <a:off x="3510" y="331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8" name="Rectangle 57">
              <a:extLst>
                <a:ext uri="{FF2B5EF4-FFF2-40B4-BE49-F238E27FC236}">
                  <a16:creationId xmlns:a16="http://schemas.microsoft.com/office/drawing/2014/main" id="{4E5D2A50-01A8-1D83-4BD5-B282DFFC8E64}"/>
                </a:ext>
              </a:extLst>
            </p:cNvPr>
            <p:cNvSpPr>
              <a:spLocks noChangeArrowheads="1"/>
            </p:cNvSpPr>
            <p:nvPr/>
          </p:nvSpPr>
          <p:spPr bwMode="auto">
            <a:xfrm>
              <a:off x="3912" y="331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59" name="Rectangle 58">
              <a:extLst>
                <a:ext uri="{FF2B5EF4-FFF2-40B4-BE49-F238E27FC236}">
                  <a16:creationId xmlns:a16="http://schemas.microsoft.com/office/drawing/2014/main" id="{DF965A34-FAE5-FF27-6E7D-42B3559D65D5}"/>
                </a:ext>
              </a:extLst>
            </p:cNvPr>
            <p:cNvSpPr>
              <a:spLocks noChangeArrowheads="1"/>
            </p:cNvSpPr>
            <p:nvPr/>
          </p:nvSpPr>
          <p:spPr bwMode="auto">
            <a:xfrm>
              <a:off x="4056" y="3318"/>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0" name="Rectangle 59">
              <a:extLst>
                <a:ext uri="{FF2B5EF4-FFF2-40B4-BE49-F238E27FC236}">
                  <a16:creationId xmlns:a16="http://schemas.microsoft.com/office/drawing/2014/main" id="{220FD841-4507-281C-BC1D-2E1E6B1011DC}"/>
                </a:ext>
              </a:extLst>
            </p:cNvPr>
            <p:cNvSpPr>
              <a:spLocks noChangeArrowheads="1"/>
            </p:cNvSpPr>
            <p:nvPr/>
          </p:nvSpPr>
          <p:spPr bwMode="auto">
            <a:xfrm>
              <a:off x="2958" y="1914"/>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45</a:t>
              </a:r>
            </a:p>
          </p:txBody>
        </p:sp>
        <p:sp>
          <p:nvSpPr>
            <p:cNvPr id="61" name="Rectangle 60">
              <a:extLst>
                <a:ext uri="{FF2B5EF4-FFF2-40B4-BE49-F238E27FC236}">
                  <a16:creationId xmlns:a16="http://schemas.microsoft.com/office/drawing/2014/main" id="{1D4BD346-E1FB-FF24-3786-0C05FC7FCB9F}"/>
                </a:ext>
              </a:extLst>
            </p:cNvPr>
            <p:cNvSpPr>
              <a:spLocks noChangeArrowheads="1"/>
            </p:cNvSpPr>
            <p:nvPr/>
          </p:nvSpPr>
          <p:spPr bwMode="auto">
            <a:xfrm>
              <a:off x="2946" y="2250"/>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9</a:t>
              </a:r>
            </a:p>
          </p:txBody>
        </p:sp>
        <p:sp>
          <p:nvSpPr>
            <p:cNvPr id="62" name="Rectangle 61">
              <a:extLst>
                <a:ext uri="{FF2B5EF4-FFF2-40B4-BE49-F238E27FC236}">
                  <a16:creationId xmlns:a16="http://schemas.microsoft.com/office/drawing/2014/main" id="{0091AFE6-C3F1-07EC-17F3-22EA5C40446C}"/>
                </a:ext>
              </a:extLst>
            </p:cNvPr>
            <p:cNvSpPr>
              <a:spLocks noChangeArrowheads="1"/>
            </p:cNvSpPr>
            <p:nvPr/>
          </p:nvSpPr>
          <p:spPr bwMode="auto">
            <a:xfrm>
              <a:off x="2946" y="2598"/>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-6</a:t>
              </a:r>
            </a:p>
          </p:txBody>
        </p:sp>
        <p:sp>
          <p:nvSpPr>
            <p:cNvPr id="63" name="Rectangle 62">
              <a:extLst>
                <a:ext uri="{FF2B5EF4-FFF2-40B4-BE49-F238E27FC236}">
                  <a16:creationId xmlns:a16="http://schemas.microsoft.com/office/drawing/2014/main" id="{DF2BDC68-0432-3D6F-732B-AD630BD0588D}"/>
                </a:ext>
              </a:extLst>
            </p:cNvPr>
            <p:cNvSpPr>
              <a:spLocks noChangeArrowheads="1"/>
            </p:cNvSpPr>
            <p:nvPr/>
          </p:nvSpPr>
          <p:spPr bwMode="auto">
            <a:xfrm>
              <a:off x="2934" y="3318"/>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12</a:t>
              </a:r>
            </a:p>
          </p:txBody>
        </p:sp>
        <p:sp>
          <p:nvSpPr>
            <p:cNvPr id="64" name="Rectangle 63">
              <a:extLst>
                <a:ext uri="{FF2B5EF4-FFF2-40B4-BE49-F238E27FC236}">
                  <a16:creationId xmlns:a16="http://schemas.microsoft.com/office/drawing/2014/main" id="{67A03CDC-826F-3C56-C603-343C154F9CA0}"/>
                </a:ext>
              </a:extLst>
            </p:cNvPr>
            <p:cNvSpPr>
              <a:spLocks noChangeArrowheads="1"/>
            </p:cNvSpPr>
            <p:nvPr/>
          </p:nvSpPr>
          <p:spPr bwMode="auto">
            <a:xfrm>
              <a:off x="744" y="359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5" name="Rectangle 64">
              <a:extLst>
                <a:ext uri="{FF2B5EF4-FFF2-40B4-BE49-F238E27FC236}">
                  <a16:creationId xmlns:a16="http://schemas.microsoft.com/office/drawing/2014/main" id="{E7DD4858-EBC8-133B-4444-20B56D3DF893}"/>
                </a:ext>
              </a:extLst>
            </p:cNvPr>
            <p:cNvSpPr>
              <a:spLocks noChangeArrowheads="1"/>
            </p:cNvSpPr>
            <p:nvPr/>
          </p:nvSpPr>
          <p:spPr bwMode="auto">
            <a:xfrm>
              <a:off x="888" y="359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6" name="Rectangle 65">
              <a:extLst>
                <a:ext uri="{FF2B5EF4-FFF2-40B4-BE49-F238E27FC236}">
                  <a16:creationId xmlns:a16="http://schemas.microsoft.com/office/drawing/2014/main" id="{B3C3A18B-AA1C-45A4-ECBD-87E2843D1416}"/>
                </a:ext>
              </a:extLst>
            </p:cNvPr>
            <p:cNvSpPr>
              <a:spLocks noChangeArrowheads="1"/>
            </p:cNvSpPr>
            <p:nvPr/>
          </p:nvSpPr>
          <p:spPr bwMode="auto">
            <a:xfrm>
              <a:off x="1032" y="359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7" name="Rectangle 66">
              <a:extLst>
                <a:ext uri="{FF2B5EF4-FFF2-40B4-BE49-F238E27FC236}">
                  <a16:creationId xmlns:a16="http://schemas.microsoft.com/office/drawing/2014/main" id="{D41086E4-1611-417B-9020-1D5B68028611}"/>
                </a:ext>
              </a:extLst>
            </p:cNvPr>
            <p:cNvSpPr>
              <a:spLocks noChangeArrowheads="1"/>
            </p:cNvSpPr>
            <p:nvPr/>
          </p:nvSpPr>
          <p:spPr bwMode="auto">
            <a:xfrm>
              <a:off x="1176" y="359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8" name="Rectangle 67">
              <a:extLst>
                <a:ext uri="{FF2B5EF4-FFF2-40B4-BE49-F238E27FC236}">
                  <a16:creationId xmlns:a16="http://schemas.microsoft.com/office/drawing/2014/main" id="{6FB0EAA8-BC50-EB72-5355-2BD81BE7C867}"/>
                </a:ext>
              </a:extLst>
            </p:cNvPr>
            <p:cNvSpPr>
              <a:spLocks noChangeArrowheads="1"/>
            </p:cNvSpPr>
            <p:nvPr/>
          </p:nvSpPr>
          <p:spPr bwMode="auto">
            <a:xfrm>
              <a:off x="1578" y="359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 name="Rectangle 68">
              <a:extLst>
                <a:ext uri="{FF2B5EF4-FFF2-40B4-BE49-F238E27FC236}">
                  <a16:creationId xmlns:a16="http://schemas.microsoft.com/office/drawing/2014/main" id="{5F0171E8-80CB-CA06-790F-542148CD7299}"/>
                </a:ext>
              </a:extLst>
            </p:cNvPr>
            <p:cNvSpPr>
              <a:spLocks noChangeArrowheads="1"/>
            </p:cNvSpPr>
            <p:nvPr/>
          </p:nvSpPr>
          <p:spPr bwMode="auto">
            <a:xfrm>
              <a:off x="1722" y="3594"/>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0" name="Rectangle 69">
              <a:extLst>
                <a:ext uri="{FF2B5EF4-FFF2-40B4-BE49-F238E27FC236}">
                  <a16:creationId xmlns:a16="http://schemas.microsoft.com/office/drawing/2014/main" id="{67EED923-ED34-4BCB-EEBC-2B3593688175}"/>
                </a:ext>
              </a:extLst>
            </p:cNvPr>
            <p:cNvSpPr>
              <a:spLocks noChangeArrowheads="1"/>
            </p:cNvSpPr>
            <p:nvPr/>
          </p:nvSpPr>
          <p:spPr bwMode="auto">
            <a:xfrm>
              <a:off x="600" y="3594"/>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36</a:t>
              </a:r>
            </a:p>
          </p:txBody>
        </p:sp>
        <p:sp>
          <p:nvSpPr>
            <p:cNvPr id="71" name="Rectangle 70">
              <a:extLst>
                <a:ext uri="{FF2B5EF4-FFF2-40B4-BE49-F238E27FC236}">
                  <a16:creationId xmlns:a16="http://schemas.microsoft.com/office/drawing/2014/main" id="{D58A294D-67BE-C4E1-E195-61490C1226D1}"/>
                </a:ext>
              </a:extLst>
            </p:cNvPr>
            <p:cNvSpPr>
              <a:spLocks noChangeArrowheads="1"/>
            </p:cNvSpPr>
            <p:nvPr/>
          </p:nvSpPr>
          <p:spPr bwMode="auto">
            <a:xfrm>
              <a:off x="3078" y="361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2" name="Rectangle 71">
              <a:extLst>
                <a:ext uri="{FF2B5EF4-FFF2-40B4-BE49-F238E27FC236}">
                  <a16:creationId xmlns:a16="http://schemas.microsoft.com/office/drawing/2014/main" id="{5EA02A1D-436C-4BDE-EBB6-8BE1718CA14E}"/>
                </a:ext>
              </a:extLst>
            </p:cNvPr>
            <p:cNvSpPr>
              <a:spLocks noChangeArrowheads="1"/>
            </p:cNvSpPr>
            <p:nvPr/>
          </p:nvSpPr>
          <p:spPr bwMode="auto">
            <a:xfrm>
              <a:off x="3222" y="361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3" name="Rectangle 72">
              <a:extLst>
                <a:ext uri="{FF2B5EF4-FFF2-40B4-BE49-F238E27FC236}">
                  <a16:creationId xmlns:a16="http://schemas.microsoft.com/office/drawing/2014/main" id="{525B722A-C50B-A41A-260F-80FC85493EFE}"/>
                </a:ext>
              </a:extLst>
            </p:cNvPr>
            <p:cNvSpPr>
              <a:spLocks noChangeArrowheads="1"/>
            </p:cNvSpPr>
            <p:nvPr/>
          </p:nvSpPr>
          <p:spPr bwMode="auto">
            <a:xfrm>
              <a:off x="3366" y="361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 name="Rectangle 73">
              <a:extLst>
                <a:ext uri="{FF2B5EF4-FFF2-40B4-BE49-F238E27FC236}">
                  <a16:creationId xmlns:a16="http://schemas.microsoft.com/office/drawing/2014/main" id="{7A7E7996-146E-55A5-66DA-A9C40669C675}"/>
                </a:ext>
              </a:extLst>
            </p:cNvPr>
            <p:cNvSpPr>
              <a:spLocks noChangeArrowheads="1"/>
            </p:cNvSpPr>
            <p:nvPr/>
          </p:nvSpPr>
          <p:spPr bwMode="auto">
            <a:xfrm>
              <a:off x="3510" y="361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5" name="Rectangle 74">
              <a:extLst>
                <a:ext uri="{FF2B5EF4-FFF2-40B4-BE49-F238E27FC236}">
                  <a16:creationId xmlns:a16="http://schemas.microsoft.com/office/drawing/2014/main" id="{5CC0E5C9-6408-DBF3-5485-5165C8947741}"/>
                </a:ext>
              </a:extLst>
            </p:cNvPr>
            <p:cNvSpPr>
              <a:spLocks noChangeArrowheads="1"/>
            </p:cNvSpPr>
            <p:nvPr/>
          </p:nvSpPr>
          <p:spPr bwMode="auto">
            <a:xfrm>
              <a:off x="3912" y="361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6" name="Rectangle 75">
              <a:extLst>
                <a:ext uri="{FF2B5EF4-FFF2-40B4-BE49-F238E27FC236}">
                  <a16:creationId xmlns:a16="http://schemas.microsoft.com/office/drawing/2014/main" id="{C266815C-D1C5-CA7A-2F75-45B0E58E25C4}"/>
                </a:ext>
              </a:extLst>
            </p:cNvPr>
            <p:cNvSpPr>
              <a:spLocks noChangeArrowheads="1"/>
            </p:cNvSpPr>
            <p:nvPr/>
          </p:nvSpPr>
          <p:spPr bwMode="auto">
            <a:xfrm>
              <a:off x="4056" y="3612"/>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7" name="Rectangle 76">
              <a:extLst>
                <a:ext uri="{FF2B5EF4-FFF2-40B4-BE49-F238E27FC236}">
                  <a16:creationId xmlns:a16="http://schemas.microsoft.com/office/drawing/2014/main" id="{8337803C-0054-C34E-02E1-C8E532372818}"/>
                </a:ext>
              </a:extLst>
            </p:cNvPr>
            <p:cNvSpPr>
              <a:spLocks noChangeArrowheads="1"/>
            </p:cNvSpPr>
            <p:nvPr/>
          </p:nvSpPr>
          <p:spPr bwMode="auto">
            <a:xfrm>
              <a:off x="2934" y="3612"/>
              <a:ext cx="144" cy="138"/>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4</a:t>
              </a:r>
            </a:p>
          </p:txBody>
        </p:sp>
        <p:sp>
          <p:nvSpPr>
            <p:cNvPr id="78" name="Text Box 77">
              <a:extLst>
                <a:ext uri="{FF2B5EF4-FFF2-40B4-BE49-F238E27FC236}">
                  <a16:creationId xmlns:a16="http://schemas.microsoft.com/office/drawing/2014/main" id="{D1D26A7F-E629-1441-B5EC-1C241BDF52B9}"/>
                </a:ext>
              </a:extLst>
            </p:cNvPr>
            <p:cNvSpPr txBox="1">
              <a:spLocks noChangeArrowheads="1"/>
            </p:cNvSpPr>
            <p:nvPr/>
          </p:nvSpPr>
          <p:spPr bwMode="auto">
            <a:xfrm>
              <a:off x="1182" y="2767"/>
              <a:ext cx="139"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400">
                  <a:latin typeface="Times New Roman" panose="02020603050405020304" pitchFamily="18" charset="0"/>
                </a:rPr>
                <a:t>.</a:t>
              </a:r>
            </a:p>
            <a:p>
              <a:r>
                <a:rPr lang="en-US" altLang="en-US" sz="1400">
                  <a:latin typeface="Times New Roman" panose="02020603050405020304" pitchFamily="18" charset="0"/>
                </a:rPr>
                <a:t>.</a:t>
              </a:r>
            </a:p>
            <a:p>
              <a:r>
                <a:rPr lang="en-US" altLang="en-US" sz="1400">
                  <a:latin typeface="Times New Roman" panose="02020603050405020304" pitchFamily="18" charset="0"/>
                </a:rPr>
                <a:t>.</a:t>
              </a:r>
            </a:p>
          </p:txBody>
        </p:sp>
        <p:sp>
          <p:nvSpPr>
            <p:cNvPr id="79" name="Text Box 78">
              <a:extLst>
                <a:ext uri="{FF2B5EF4-FFF2-40B4-BE49-F238E27FC236}">
                  <a16:creationId xmlns:a16="http://schemas.microsoft.com/office/drawing/2014/main" id="{E8A654C1-0AB8-A25D-B693-306BD5B5A3EC}"/>
                </a:ext>
              </a:extLst>
            </p:cNvPr>
            <p:cNvSpPr txBox="1">
              <a:spLocks noChangeArrowheads="1"/>
            </p:cNvSpPr>
            <p:nvPr/>
          </p:nvSpPr>
          <p:spPr bwMode="auto">
            <a:xfrm>
              <a:off x="3530" y="2797"/>
              <a:ext cx="139"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400">
                  <a:latin typeface="Times New Roman" panose="02020603050405020304" pitchFamily="18" charset="0"/>
                </a:rPr>
                <a:t>.</a:t>
              </a:r>
            </a:p>
            <a:p>
              <a:r>
                <a:rPr lang="en-US" altLang="en-US" sz="1400">
                  <a:latin typeface="Times New Roman" panose="02020603050405020304" pitchFamily="18" charset="0"/>
                </a:rPr>
                <a:t>.</a:t>
              </a:r>
            </a:p>
            <a:p>
              <a:r>
                <a:rPr lang="en-US" altLang="en-US" sz="1400">
                  <a:latin typeface="Times New Roman" panose="02020603050405020304" pitchFamily="18" charset="0"/>
                </a:rPr>
                <a:t>.</a:t>
              </a:r>
            </a:p>
          </p:txBody>
        </p:sp>
        <p:sp>
          <p:nvSpPr>
            <p:cNvPr id="80" name="Line 79">
              <a:extLst>
                <a:ext uri="{FF2B5EF4-FFF2-40B4-BE49-F238E27FC236}">
                  <a16:creationId xmlns:a16="http://schemas.microsoft.com/office/drawing/2014/main" id="{24899920-31EF-EC9B-7ABC-107EA5154C59}"/>
                </a:ext>
              </a:extLst>
            </p:cNvPr>
            <p:cNvSpPr>
              <a:spLocks noChangeShapeType="1"/>
            </p:cNvSpPr>
            <p:nvPr/>
          </p:nvSpPr>
          <p:spPr bwMode="auto">
            <a:xfrm>
              <a:off x="2208" y="2760"/>
              <a:ext cx="53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 name="Text Box 80">
              <a:extLst>
                <a:ext uri="{FF2B5EF4-FFF2-40B4-BE49-F238E27FC236}">
                  <a16:creationId xmlns:a16="http://schemas.microsoft.com/office/drawing/2014/main" id="{6979AED1-6D27-D8FF-7EE1-3C9CF9EB4D07}"/>
                </a:ext>
              </a:extLst>
            </p:cNvPr>
            <p:cNvSpPr txBox="1">
              <a:spLocks noChangeArrowheads="1"/>
            </p:cNvSpPr>
            <p:nvPr/>
          </p:nvSpPr>
          <p:spPr bwMode="auto">
            <a:xfrm>
              <a:off x="1814" y="2031"/>
              <a:ext cx="286"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2" name="Text Box 81">
              <a:extLst>
                <a:ext uri="{FF2B5EF4-FFF2-40B4-BE49-F238E27FC236}">
                  <a16:creationId xmlns:a16="http://schemas.microsoft.com/office/drawing/2014/main" id="{F6A615D7-4BAE-8B70-BC64-D603CF114562}"/>
                </a:ext>
              </a:extLst>
            </p:cNvPr>
            <p:cNvSpPr txBox="1">
              <a:spLocks noChangeArrowheads="1"/>
            </p:cNvSpPr>
            <p:nvPr/>
          </p:nvSpPr>
          <p:spPr bwMode="auto">
            <a:xfrm>
              <a:off x="1802" y="2367"/>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3" name="Text Box 82">
              <a:extLst>
                <a:ext uri="{FF2B5EF4-FFF2-40B4-BE49-F238E27FC236}">
                  <a16:creationId xmlns:a16="http://schemas.microsoft.com/office/drawing/2014/main" id="{E3EC0E58-D9E4-7851-F993-075BA20323C4}"/>
                </a:ext>
              </a:extLst>
            </p:cNvPr>
            <p:cNvSpPr txBox="1">
              <a:spLocks noChangeArrowheads="1"/>
            </p:cNvSpPr>
            <p:nvPr/>
          </p:nvSpPr>
          <p:spPr bwMode="auto">
            <a:xfrm>
              <a:off x="1808" y="2715"/>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4" name="Text Box 83">
              <a:extLst>
                <a:ext uri="{FF2B5EF4-FFF2-40B4-BE49-F238E27FC236}">
                  <a16:creationId xmlns:a16="http://schemas.microsoft.com/office/drawing/2014/main" id="{7DBE62B2-A7B7-1021-27D4-135481345350}"/>
                </a:ext>
              </a:extLst>
            </p:cNvPr>
            <p:cNvSpPr txBox="1">
              <a:spLocks noChangeArrowheads="1"/>
            </p:cNvSpPr>
            <p:nvPr/>
          </p:nvSpPr>
          <p:spPr bwMode="auto">
            <a:xfrm>
              <a:off x="1796" y="3435"/>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5" name="Text Box 84">
              <a:extLst>
                <a:ext uri="{FF2B5EF4-FFF2-40B4-BE49-F238E27FC236}">
                  <a16:creationId xmlns:a16="http://schemas.microsoft.com/office/drawing/2014/main" id="{11FD116F-0054-8A3E-AF6A-6C519083D824}"/>
                </a:ext>
              </a:extLst>
            </p:cNvPr>
            <p:cNvSpPr txBox="1">
              <a:spLocks noChangeArrowheads="1"/>
            </p:cNvSpPr>
            <p:nvPr/>
          </p:nvSpPr>
          <p:spPr bwMode="auto">
            <a:xfrm>
              <a:off x="1796" y="3735"/>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6" name="Text Box 85">
              <a:extLst>
                <a:ext uri="{FF2B5EF4-FFF2-40B4-BE49-F238E27FC236}">
                  <a16:creationId xmlns:a16="http://schemas.microsoft.com/office/drawing/2014/main" id="{4CC54827-433C-2ECD-D0AA-E80D8178C31C}"/>
                </a:ext>
              </a:extLst>
            </p:cNvPr>
            <p:cNvSpPr txBox="1">
              <a:spLocks noChangeArrowheads="1"/>
            </p:cNvSpPr>
            <p:nvPr/>
          </p:nvSpPr>
          <p:spPr bwMode="auto">
            <a:xfrm>
              <a:off x="4154" y="2043"/>
              <a:ext cx="28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7" name="Text Box 86">
              <a:extLst>
                <a:ext uri="{FF2B5EF4-FFF2-40B4-BE49-F238E27FC236}">
                  <a16:creationId xmlns:a16="http://schemas.microsoft.com/office/drawing/2014/main" id="{DC58BC35-B766-70F0-D547-164E631BC57C}"/>
                </a:ext>
              </a:extLst>
            </p:cNvPr>
            <p:cNvSpPr txBox="1">
              <a:spLocks noChangeArrowheads="1"/>
            </p:cNvSpPr>
            <p:nvPr/>
          </p:nvSpPr>
          <p:spPr bwMode="auto">
            <a:xfrm>
              <a:off x="4142" y="2379"/>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8" name="Text Box 87">
              <a:extLst>
                <a:ext uri="{FF2B5EF4-FFF2-40B4-BE49-F238E27FC236}">
                  <a16:creationId xmlns:a16="http://schemas.microsoft.com/office/drawing/2014/main" id="{1F5A337A-0F53-26E5-256B-38A5C2793244}"/>
                </a:ext>
              </a:extLst>
            </p:cNvPr>
            <p:cNvSpPr txBox="1">
              <a:spLocks noChangeArrowheads="1"/>
            </p:cNvSpPr>
            <p:nvPr/>
          </p:nvSpPr>
          <p:spPr bwMode="auto">
            <a:xfrm>
              <a:off x="4148" y="2727"/>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89" name="Text Box 88">
              <a:extLst>
                <a:ext uri="{FF2B5EF4-FFF2-40B4-BE49-F238E27FC236}">
                  <a16:creationId xmlns:a16="http://schemas.microsoft.com/office/drawing/2014/main" id="{768CE219-3F6C-0E40-6DA9-8CEA9156CEFD}"/>
                </a:ext>
              </a:extLst>
            </p:cNvPr>
            <p:cNvSpPr txBox="1">
              <a:spLocks noChangeArrowheads="1"/>
            </p:cNvSpPr>
            <p:nvPr/>
          </p:nvSpPr>
          <p:spPr bwMode="auto">
            <a:xfrm>
              <a:off x="4136" y="3447"/>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90" name="Text Box 89">
              <a:extLst>
                <a:ext uri="{FF2B5EF4-FFF2-40B4-BE49-F238E27FC236}">
                  <a16:creationId xmlns:a16="http://schemas.microsoft.com/office/drawing/2014/main" id="{AD75BFC3-B510-91B0-8D36-B1FEEFF61F19}"/>
                </a:ext>
              </a:extLst>
            </p:cNvPr>
            <p:cNvSpPr txBox="1">
              <a:spLocks noChangeArrowheads="1"/>
            </p:cNvSpPr>
            <p:nvPr/>
          </p:nvSpPr>
          <p:spPr bwMode="auto">
            <a:xfrm>
              <a:off x="4136" y="3747"/>
              <a:ext cx="28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000">
                  <a:latin typeface="Comic Sans MS" panose="030F0702030302020204" pitchFamily="66" charset="0"/>
                </a:rPr>
                <a:t>1x64</a:t>
              </a:r>
            </a:p>
          </p:txBody>
        </p:sp>
        <p:sp>
          <p:nvSpPr>
            <p:cNvPr id="91" name="Rectangle 91">
              <a:extLst>
                <a:ext uri="{FF2B5EF4-FFF2-40B4-BE49-F238E27FC236}">
                  <a16:creationId xmlns:a16="http://schemas.microsoft.com/office/drawing/2014/main" id="{0567CD9F-A717-D759-3FCD-DB7CB63BBB4D}"/>
                </a:ext>
              </a:extLst>
            </p:cNvPr>
            <p:cNvSpPr>
              <a:spLocks noChangeArrowheads="1"/>
            </p:cNvSpPr>
            <p:nvPr/>
          </p:nvSpPr>
          <p:spPr bwMode="auto">
            <a:xfrm>
              <a:off x="4068" y="2250"/>
              <a:ext cx="144" cy="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grpSp>
    </p:spTree>
    <p:extLst>
      <p:ext uri="{BB962C8B-B14F-4D97-AF65-F5344CB8AC3E}">
        <p14:creationId xmlns:p14="http://schemas.microsoft.com/office/powerpoint/2010/main" val="2668502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9022D9-C3AD-42F7-010B-E9B63CB58DBA}"/>
              </a:ext>
            </a:extLst>
          </p:cNvPr>
          <p:cNvSpPr>
            <a:spLocks noGrp="1"/>
          </p:cNvSpPr>
          <p:nvPr>
            <p:ph idx="1"/>
          </p:nvPr>
        </p:nvSpPr>
        <p:spPr/>
        <p:txBody>
          <a:bodyPr/>
          <a:lstStyle/>
          <a:p>
            <a:r>
              <a:rPr lang="en-US" sz="2400" dirty="0"/>
              <a:t>Categorize DC values into SIZE (number of bits needed to represent) and actual bits.</a:t>
            </a:r>
          </a:p>
          <a:p>
            <a:pPr marL="0" indent="0">
              <a:lnSpc>
                <a:spcPct val="100000"/>
              </a:lnSpc>
              <a:spcBef>
                <a:spcPts val="0"/>
              </a:spcBef>
              <a:buNone/>
            </a:pPr>
            <a:r>
              <a:rPr lang="en-US" sz="1800" dirty="0"/>
              <a:t>    ------------------------------------</a:t>
            </a:r>
          </a:p>
          <a:p>
            <a:pPr marL="0" indent="0">
              <a:lnSpc>
                <a:spcPct val="100000"/>
              </a:lnSpc>
              <a:spcBef>
                <a:spcPts val="0"/>
              </a:spcBef>
              <a:buNone/>
            </a:pPr>
            <a:r>
              <a:rPr lang="en-US" sz="1800" dirty="0"/>
              <a:t>       SIZE               Value</a:t>
            </a:r>
          </a:p>
          <a:p>
            <a:pPr marL="0" indent="0">
              <a:lnSpc>
                <a:spcPct val="100000"/>
              </a:lnSpc>
              <a:spcBef>
                <a:spcPts val="0"/>
              </a:spcBef>
              <a:buNone/>
            </a:pPr>
            <a:r>
              <a:rPr lang="en-US" sz="1800" dirty="0"/>
              <a:t>    ------------------------------------</a:t>
            </a:r>
          </a:p>
          <a:p>
            <a:pPr marL="0" indent="0">
              <a:lnSpc>
                <a:spcPct val="100000"/>
              </a:lnSpc>
              <a:spcBef>
                <a:spcPts val="0"/>
              </a:spcBef>
              <a:buNone/>
            </a:pPr>
            <a:r>
              <a:rPr lang="en-US" sz="1800" dirty="0"/>
              <a:t>         1               -1, 1</a:t>
            </a:r>
          </a:p>
          <a:p>
            <a:pPr marL="0" indent="0">
              <a:lnSpc>
                <a:spcPct val="100000"/>
              </a:lnSpc>
              <a:spcBef>
                <a:spcPts val="0"/>
              </a:spcBef>
              <a:buNone/>
            </a:pPr>
            <a:r>
              <a:rPr lang="en-US" sz="1800" dirty="0"/>
              <a:t>         2           -3, -2, 2, 3</a:t>
            </a:r>
          </a:p>
          <a:p>
            <a:pPr marL="0" indent="0">
              <a:lnSpc>
                <a:spcPct val="100000"/>
              </a:lnSpc>
              <a:spcBef>
                <a:spcPts val="0"/>
              </a:spcBef>
              <a:buNone/>
            </a:pPr>
            <a:r>
              <a:rPr lang="en-US" sz="1800" dirty="0"/>
              <a:t>         3           -7..-4, 4..7</a:t>
            </a:r>
          </a:p>
          <a:p>
            <a:pPr marL="0" indent="0">
              <a:lnSpc>
                <a:spcPct val="100000"/>
              </a:lnSpc>
              <a:spcBef>
                <a:spcPts val="0"/>
              </a:spcBef>
              <a:buNone/>
            </a:pPr>
            <a:r>
              <a:rPr lang="en-US" sz="1800" dirty="0"/>
              <a:t>         4          -15..-8, 8..15</a:t>
            </a:r>
          </a:p>
          <a:p>
            <a:pPr marL="0" indent="0">
              <a:lnSpc>
                <a:spcPct val="100000"/>
              </a:lnSpc>
              <a:spcBef>
                <a:spcPts val="0"/>
              </a:spcBef>
              <a:buNone/>
            </a:pPr>
            <a:r>
              <a:rPr lang="en-US" sz="1800" dirty="0"/>
              <a:t>          .                  .</a:t>
            </a:r>
          </a:p>
          <a:p>
            <a:pPr marL="0" indent="0">
              <a:lnSpc>
                <a:spcPct val="100000"/>
              </a:lnSpc>
              <a:spcBef>
                <a:spcPts val="0"/>
              </a:spcBef>
              <a:buNone/>
            </a:pPr>
            <a:r>
              <a:rPr lang="en-US" sz="1800" dirty="0"/>
              <a:t>          .                  .</a:t>
            </a:r>
          </a:p>
          <a:p>
            <a:pPr marL="0" indent="0">
              <a:lnSpc>
                <a:spcPct val="100000"/>
              </a:lnSpc>
              <a:spcBef>
                <a:spcPts val="0"/>
              </a:spcBef>
              <a:buNone/>
            </a:pPr>
            <a:r>
              <a:rPr lang="en-US" sz="1800" dirty="0"/>
              <a:t>          .                  .</a:t>
            </a:r>
          </a:p>
          <a:p>
            <a:pPr marL="0" indent="0">
              <a:lnSpc>
                <a:spcPct val="100000"/>
              </a:lnSpc>
              <a:spcBef>
                <a:spcPts val="0"/>
              </a:spcBef>
              <a:buNone/>
            </a:pPr>
            <a:r>
              <a:rPr lang="en-US" sz="1800" dirty="0"/>
              <a:t>        10      -1023..-512, 512..1023</a:t>
            </a:r>
          </a:p>
          <a:p>
            <a:pPr marL="0" indent="0">
              <a:lnSpc>
                <a:spcPct val="100000"/>
              </a:lnSpc>
              <a:spcBef>
                <a:spcPts val="0"/>
              </a:spcBef>
              <a:buNone/>
            </a:pPr>
            <a:r>
              <a:rPr lang="en-US" sz="1800" dirty="0"/>
              <a:t>    ------------------------------------</a:t>
            </a:r>
          </a:p>
          <a:p>
            <a:r>
              <a:rPr lang="en-US" sz="2400" dirty="0"/>
              <a:t>Example: if DC value is 4, 3 bits are needed.</a:t>
            </a:r>
          </a:p>
        </p:txBody>
      </p:sp>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59</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Compression</a:t>
            </a:r>
          </a:p>
        </p:txBody>
      </p:sp>
    </p:spTree>
    <p:extLst>
      <p:ext uri="{BB962C8B-B14F-4D97-AF65-F5344CB8AC3E}">
        <p14:creationId xmlns:p14="http://schemas.microsoft.com/office/powerpoint/2010/main" val="27831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a:xfrm>
            <a:off x="628649" y="850232"/>
            <a:ext cx="8098255" cy="5326731"/>
          </a:xfrm>
        </p:spPr>
        <p:txBody>
          <a:bodyPr/>
          <a:lstStyle/>
          <a:p>
            <a:pPr>
              <a:spcBef>
                <a:spcPts val="300"/>
              </a:spcBef>
            </a:pPr>
            <a:r>
              <a:rPr lang="en-US" dirty="0"/>
              <a:t>Two basic types of image compression:</a:t>
            </a:r>
          </a:p>
          <a:p>
            <a:pPr lvl="1">
              <a:spcBef>
                <a:spcPts val="300"/>
              </a:spcBef>
            </a:pPr>
            <a:r>
              <a:rPr lang="en-US" dirty="0">
                <a:solidFill>
                  <a:srgbClr val="00B0F0"/>
                </a:solidFill>
              </a:rPr>
              <a:t>Lossless</a:t>
            </a:r>
            <a:r>
              <a:rPr lang="en-US" dirty="0"/>
              <a:t> compression: encodes &amp; decodes the data perfectly. Resulted image matches the original image exactly</a:t>
            </a:r>
          </a:p>
          <a:p>
            <a:pPr lvl="1">
              <a:spcBef>
                <a:spcPts val="300"/>
              </a:spcBef>
            </a:pPr>
            <a:r>
              <a:rPr lang="en-US" dirty="0">
                <a:solidFill>
                  <a:srgbClr val="00B0F0"/>
                </a:solidFill>
              </a:rPr>
              <a:t>Lossy</a:t>
            </a:r>
            <a:r>
              <a:rPr lang="en-US" dirty="0"/>
              <a:t> compression : allows redundant and nonessential information to be lost</a:t>
            </a:r>
          </a:p>
          <a:p>
            <a:pPr>
              <a:spcBef>
                <a:spcPts val="300"/>
              </a:spcBef>
            </a:pPr>
            <a:r>
              <a:rPr lang="en-US" dirty="0"/>
              <a:t>Data compression:</a:t>
            </a:r>
          </a:p>
          <a:p>
            <a:pPr lvl="1">
              <a:spcBef>
                <a:spcPts val="300"/>
              </a:spcBef>
            </a:pPr>
            <a:r>
              <a:rPr lang="en-US" dirty="0"/>
              <a:t>Process of reducing the amount of data required to represent a given quantity of information</a:t>
            </a:r>
          </a:p>
          <a:p>
            <a:pPr lvl="1">
              <a:spcBef>
                <a:spcPts val="300"/>
              </a:spcBef>
            </a:pPr>
            <a:r>
              <a:rPr lang="en-US" dirty="0"/>
              <a:t>Key idea: reducing the data redundancy</a:t>
            </a:r>
          </a:p>
          <a:p>
            <a:pPr>
              <a:spcBef>
                <a:spcPts val="300"/>
              </a:spcBef>
            </a:pPr>
            <a:r>
              <a:rPr lang="en-US" dirty="0"/>
              <a:t>Three basic data redundancies in digital images</a:t>
            </a:r>
          </a:p>
          <a:p>
            <a:pPr lvl="1">
              <a:spcBef>
                <a:spcPts val="300"/>
              </a:spcBef>
            </a:pPr>
            <a:r>
              <a:rPr lang="en-US" dirty="0"/>
              <a:t>Coding redundancy</a:t>
            </a:r>
          </a:p>
          <a:p>
            <a:pPr lvl="1">
              <a:spcBef>
                <a:spcPts val="300"/>
              </a:spcBef>
            </a:pPr>
            <a:r>
              <a:rPr lang="en-US" dirty="0"/>
              <a:t>Interpixel redundancy</a:t>
            </a:r>
          </a:p>
          <a:p>
            <a:pPr lvl="1">
              <a:spcBef>
                <a:spcPts val="300"/>
              </a:spcBef>
            </a:pPr>
            <a:r>
              <a:rPr lang="en-US" dirty="0"/>
              <a:t>Psychovisual redundancy</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6</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spTree>
    <p:extLst>
      <p:ext uri="{BB962C8B-B14F-4D97-AF65-F5344CB8AC3E}">
        <p14:creationId xmlns:p14="http://schemas.microsoft.com/office/powerpoint/2010/main" val="1722180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9022D9-C3AD-42F7-010B-E9B63CB58DBA}"/>
              </a:ext>
            </a:extLst>
          </p:cNvPr>
          <p:cNvSpPr>
            <a:spLocks noGrp="1"/>
          </p:cNvSpPr>
          <p:nvPr>
            <p:ph idx="1"/>
          </p:nvPr>
        </p:nvSpPr>
        <p:spPr/>
        <p:txBody>
          <a:bodyPr/>
          <a:lstStyle/>
          <a:p>
            <a:r>
              <a:rPr lang="en-US" sz="2400" dirty="0"/>
              <a:t>Send off SIZE as Huffman symbol, followed by actual 3 bits.</a:t>
            </a:r>
          </a:p>
          <a:p>
            <a:r>
              <a:rPr lang="en-US" sz="2400" dirty="0"/>
              <a:t>For AC components two symbols are used: Symbol_1: (skip, SIZE), Symbol_2: actual bits. Symbol_1 (skip, SIZE) is encoded using the Huffman coding, Symbol_2 is not encoded.</a:t>
            </a:r>
          </a:p>
          <a:p>
            <a:r>
              <a:rPr lang="en-US" sz="2400" dirty="0"/>
              <a:t>Huffman Tables can be custom (sent in header) or default.</a:t>
            </a:r>
          </a:p>
        </p:txBody>
      </p:sp>
      <p:sp>
        <p:nvSpPr>
          <p:cNvPr id="3" name="Slide Number Placeholder 2">
            <a:extLst>
              <a:ext uri="{FF2B5EF4-FFF2-40B4-BE49-F238E27FC236}">
                <a16:creationId xmlns:a16="http://schemas.microsoft.com/office/drawing/2014/main" id="{D99502B4-BE3C-4109-0CF4-29A1BE978E43}"/>
              </a:ext>
            </a:extLst>
          </p:cNvPr>
          <p:cNvSpPr>
            <a:spLocks noGrp="1"/>
          </p:cNvSpPr>
          <p:nvPr>
            <p:ph type="sldNum" sz="quarter" idx="12"/>
          </p:nvPr>
        </p:nvSpPr>
        <p:spPr/>
        <p:txBody>
          <a:bodyPr/>
          <a:lstStyle/>
          <a:p>
            <a:fld id="{E7FCE739-E9C0-4DAA-AA19-7FF37128EDD7}" type="slidenum">
              <a:rPr lang="en-US" smtClean="0"/>
              <a:t>60</a:t>
            </a:fld>
            <a:endParaRPr lang="en-US"/>
          </a:p>
        </p:txBody>
      </p:sp>
      <p:sp>
        <p:nvSpPr>
          <p:cNvPr id="4" name="Title 3">
            <a:extLst>
              <a:ext uri="{FF2B5EF4-FFF2-40B4-BE49-F238E27FC236}">
                <a16:creationId xmlns:a16="http://schemas.microsoft.com/office/drawing/2014/main" id="{505C84A4-B091-7AB7-32F8-815F8918C2C4}"/>
              </a:ext>
            </a:extLst>
          </p:cNvPr>
          <p:cNvSpPr>
            <a:spLocks noGrp="1"/>
          </p:cNvSpPr>
          <p:nvPr>
            <p:ph type="title"/>
          </p:nvPr>
        </p:nvSpPr>
        <p:spPr/>
        <p:txBody>
          <a:bodyPr/>
          <a:lstStyle/>
          <a:p>
            <a:r>
              <a:rPr lang="en-US" dirty="0"/>
              <a:t>Compression</a:t>
            </a:r>
          </a:p>
        </p:txBody>
      </p:sp>
      <p:grpSp>
        <p:nvGrpSpPr>
          <p:cNvPr id="5" name="Group 1">
            <a:extLst>
              <a:ext uri="{FF2B5EF4-FFF2-40B4-BE49-F238E27FC236}">
                <a16:creationId xmlns:a16="http://schemas.microsoft.com/office/drawing/2014/main" id="{55583D74-5F5A-E7B4-7552-D0E104226640}"/>
              </a:ext>
            </a:extLst>
          </p:cNvPr>
          <p:cNvGrpSpPr>
            <a:grpSpLocks/>
          </p:cNvGrpSpPr>
          <p:nvPr/>
        </p:nvGrpSpPr>
        <p:grpSpPr bwMode="auto">
          <a:xfrm>
            <a:off x="1092200" y="4540940"/>
            <a:ext cx="7423150" cy="1281112"/>
            <a:chOff x="1157288" y="5186363"/>
            <a:chExt cx="7423150" cy="1281112"/>
          </a:xfrm>
        </p:grpSpPr>
        <p:sp>
          <p:nvSpPr>
            <p:cNvPr id="6" name="Rectangle 5">
              <a:extLst>
                <a:ext uri="{FF2B5EF4-FFF2-40B4-BE49-F238E27FC236}">
                  <a16:creationId xmlns:a16="http://schemas.microsoft.com/office/drawing/2014/main" id="{156C50FA-BB99-7667-3AA5-71BA83D4376F}"/>
                </a:ext>
              </a:extLst>
            </p:cNvPr>
            <p:cNvSpPr>
              <a:spLocks noChangeArrowheads="1"/>
            </p:cNvSpPr>
            <p:nvPr/>
          </p:nvSpPr>
          <p:spPr bwMode="auto">
            <a:xfrm>
              <a:off x="1157288" y="5299075"/>
              <a:ext cx="236537"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 name="Rectangle 6">
              <a:extLst>
                <a:ext uri="{FF2B5EF4-FFF2-40B4-BE49-F238E27FC236}">
                  <a16:creationId xmlns:a16="http://schemas.microsoft.com/office/drawing/2014/main" id="{5E9E9EE6-A857-DA0F-45FD-866F80A4AD07}"/>
                </a:ext>
              </a:extLst>
            </p:cNvPr>
            <p:cNvSpPr>
              <a:spLocks noChangeArrowheads="1"/>
            </p:cNvSpPr>
            <p:nvPr/>
          </p:nvSpPr>
          <p:spPr bwMode="auto">
            <a:xfrm>
              <a:off x="1393825" y="5299075"/>
              <a:ext cx="236538"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 name="Rectangle 7">
              <a:extLst>
                <a:ext uri="{FF2B5EF4-FFF2-40B4-BE49-F238E27FC236}">
                  <a16:creationId xmlns:a16="http://schemas.microsoft.com/office/drawing/2014/main" id="{658D9BDD-5501-D006-6D8A-CEB810ABD6AA}"/>
                </a:ext>
              </a:extLst>
            </p:cNvPr>
            <p:cNvSpPr>
              <a:spLocks noChangeArrowheads="1"/>
            </p:cNvSpPr>
            <p:nvPr/>
          </p:nvSpPr>
          <p:spPr bwMode="auto">
            <a:xfrm>
              <a:off x="1630363" y="5299075"/>
              <a:ext cx="236537"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 name="Rectangle 8">
              <a:extLst>
                <a:ext uri="{FF2B5EF4-FFF2-40B4-BE49-F238E27FC236}">
                  <a16:creationId xmlns:a16="http://schemas.microsoft.com/office/drawing/2014/main" id="{6E72FF4D-3C96-46B7-EAAC-B4C797C12892}"/>
                </a:ext>
              </a:extLst>
            </p:cNvPr>
            <p:cNvSpPr>
              <a:spLocks noChangeArrowheads="1"/>
            </p:cNvSpPr>
            <p:nvPr/>
          </p:nvSpPr>
          <p:spPr bwMode="auto">
            <a:xfrm>
              <a:off x="1866900" y="5299075"/>
              <a:ext cx="234950"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0" name="Rectangle 9">
              <a:extLst>
                <a:ext uri="{FF2B5EF4-FFF2-40B4-BE49-F238E27FC236}">
                  <a16:creationId xmlns:a16="http://schemas.microsoft.com/office/drawing/2014/main" id="{5E5536A0-0AF7-6C81-61FE-EF08D07C593A}"/>
                </a:ext>
              </a:extLst>
            </p:cNvPr>
            <p:cNvSpPr>
              <a:spLocks noChangeArrowheads="1"/>
            </p:cNvSpPr>
            <p:nvPr/>
          </p:nvSpPr>
          <p:spPr bwMode="auto">
            <a:xfrm>
              <a:off x="2478088" y="5299075"/>
              <a:ext cx="234950"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1" name="Rectangle 10">
              <a:extLst>
                <a:ext uri="{FF2B5EF4-FFF2-40B4-BE49-F238E27FC236}">
                  <a16:creationId xmlns:a16="http://schemas.microsoft.com/office/drawing/2014/main" id="{7C798E69-6EB6-A362-8B08-635302BD8D7E}"/>
                </a:ext>
              </a:extLst>
            </p:cNvPr>
            <p:cNvSpPr>
              <a:spLocks noChangeArrowheads="1"/>
            </p:cNvSpPr>
            <p:nvPr/>
          </p:nvSpPr>
          <p:spPr bwMode="auto">
            <a:xfrm>
              <a:off x="2713038" y="5299075"/>
              <a:ext cx="238125"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2" name="Rectangle 11">
              <a:extLst>
                <a:ext uri="{FF2B5EF4-FFF2-40B4-BE49-F238E27FC236}">
                  <a16:creationId xmlns:a16="http://schemas.microsoft.com/office/drawing/2014/main" id="{EA3D18FB-D15F-44DD-6DA6-771BAA98727D}"/>
                </a:ext>
              </a:extLst>
            </p:cNvPr>
            <p:cNvSpPr>
              <a:spLocks noChangeArrowheads="1"/>
            </p:cNvSpPr>
            <p:nvPr/>
          </p:nvSpPr>
          <p:spPr bwMode="auto">
            <a:xfrm>
              <a:off x="2951163" y="5299075"/>
              <a:ext cx="234950"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 name="Rectangle 12">
              <a:extLst>
                <a:ext uri="{FF2B5EF4-FFF2-40B4-BE49-F238E27FC236}">
                  <a16:creationId xmlns:a16="http://schemas.microsoft.com/office/drawing/2014/main" id="{9D006FD4-5A0F-4996-51AD-466A1A0051FD}"/>
                </a:ext>
              </a:extLst>
            </p:cNvPr>
            <p:cNvSpPr>
              <a:spLocks noChangeArrowheads="1"/>
            </p:cNvSpPr>
            <p:nvPr/>
          </p:nvSpPr>
          <p:spPr bwMode="auto">
            <a:xfrm>
              <a:off x="3186113" y="5299075"/>
              <a:ext cx="236537"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 name="Text Box 13">
              <a:extLst>
                <a:ext uri="{FF2B5EF4-FFF2-40B4-BE49-F238E27FC236}">
                  <a16:creationId xmlns:a16="http://schemas.microsoft.com/office/drawing/2014/main" id="{1993371E-8BCF-93B4-DA9F-FA2BA0346FD8}"/>
                </a:ext>
              </a:extLst>
            </p:cNvPr>
            <p:cNvSpPr txBox="1">
              <a:spLocks noChangeArrowheads="1"/>
            </p:cNvSpPr>
            <p:nvPr/>
          </p:nvSpPr>
          <p:spPr bwMode="auto">
            <a:xfrm>
              <a:off x="2085975" y="5186363"/>
              <a:ext cx="422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400">
                  <a:latin typeface="Comic Sans MS" panose="030F0702030302020204" pitchFamily="66" charset="0"/>
                </a:rPr>
                <a:t>. . .</a:t>
              </a:r>
            </a:p>
          </p:txBody>
        </p:sp>
        <p:sp>
          <p:nvSpPr>
            <p:cNvPr id="15" name="Text Box 14">
              <a:extLst>
                <a:ext uri="{FF2B5EF4-FFF2-40B4-BE49-F238E27FC236}">
                  <a16:creationId xmlns:a16="http://schemas.microsoft.com/office/drawing/2014/main" id="{3A7C909D-9B0E-DF1D-73C3-93D21D14B6A3}"/>
                </a:ext>
              </a:extLst>
            </p:cNvPr>
            <p:cNvSpPr txBox="1">
              <a:spLocks noChangeArrowheads="1"/>
            </p:cNvSpPr>
            <p:nvPr/>
          </p:nvSpPr>
          <p:spPr bwMode="auto">
            <a:xfrm>
              <a:off x="7997825" y="5730875"/>
              <a:ext cx="582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400">
                  <a:latin typeface="Comic Sans MS" panose="030F0702030302020204" pitchFamily="66" charset="0"/>
                </a:rPr>
                <a:t>1x64</a:t>
              </a:r>
            </a:p>
          </p:txBody>
        </p:sp>
        <p:sp>
          <p:nvSpPr>
            <p:cNvPr id="16" name="Rectangle 15">
              <a:extLst>
                <a:ext uri="{FF2B5EF4-FFF2-40B4-BE49-F238E27FC236}">
                  <a16:creationId xmlns:a16="http://schemas.microsoft.com/office/drawing/2014/main" id="{A55A54A6-0C3E-3E4D-370E-7BAD0D7B9A76}"/>
                </a:ext>
              </a:extLst>
            </p:cNvPr>
            <p:cNvSpPr>
              <a:spLocks noChangeArrowheads="1"/>
            </p:cNvSpPr>
            <p:nvPr/>
          </p:nvSpPr>
          <p:spPr bwMode="auto">
            <a:xfrm>
              <a:off x="3422650" y="5299075"/>
              <a:ext cx="238125"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17" name="Rectangle 16">
              <a:extLst>
                <a:ext uri="{FF2B5EF4-FFF2-40B4-BE49-F238E27FC236}">
                  <a16:creationId xmlns:a16="http://schemas.microsoft.com/office/drawing/2014/main" id="{9C2DB214-693B-0508-3F58-E22A2D16558C}"/>
                </a:ext>
              </a:extLst>
            </p:cNvPr>
            <p:cNvSpPr>
              <a:spLocks noChangeArrowheads="1"/>
            </p:cNvSpPr>
            <p:nvPr/>
          </p:nvSpPr>
          <p:spPr bwMode="auto">
            <a:xfrm>
              <a:off x="3649663" y="5299075"/>
              <a:ext cx="236537"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18" name="Rectangle 17">
              <a:extLst>
                <a:ext uri="{FF2B5EF4-FFF2-40B4-BE49-F238E27FC236}">
                  <a16:creationId xmlns:a16="http://schemas.microsoft.com/office/drawing/2014/main" id="{E778A39C-E350-C911-0677-022CD9AD4F83}"/>
                </a:ext>
              </a:extLst>
            </p:cNvPr>
            <p:cNvSpPr>
              <a:spLocks noChangeArrowheads="1"/>
            </p:cNvSpPr>
            <p:nvPr/>
          </p:nvSpPr>
          <p:spPr bwMode="auto">
            <a:xfrm>
              <a:off x="3886200" y="5299075"/>
              <a:ext cx="236538"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19" name="Rectangle 18">
              <a:extLst>
                <a:ext uri="{FF2B5EF4-FFF2-40B4-BE49-F238E27FC236}">
                  <a16:creationId xmlns:a16="http://schemas.microsoft.com/office/drawing/2014/main" id="{9FB29EAD-9C65-4C0B-FC3E-647E5DB04B9E}"/>
                </a:ext>
              </a:extLst>
            </p:cNvPr>
            <p:cNvSpPr>
              <a:spLocks noChangeArrowheads="1"/>
            </p:cNvSpPr>
            <p:nvPr/>
          </p:nvSpPr>
          <p:spPr bwMode="auto">
            <a:xfrm>
              <a:off x="4122738" y="5299075"/>
              <a:ext cx="234950"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0" name="Rectangle 19">
              <a:extLst>
                <a:ext uri="{FF2B5EF4-FFF2-40B4-BE49-F238E27FC236}">
                  <a16:creationId xmlns:a16="http://schemas.microsoft.com/office/drawing/2014/main" id="{38BE2AE6-71C7-5279-0998-927A6CA5E1E1}"/>
                </a:ext>
              </a:extLst>
            </p:cNvPr>
            <p:cNvSpPr>
              <a:spLocks noChangeArrowheads="1"/>
            </p:cNvSpPr>
            <p:nvPr/>
          </p:nvSpPr>
          <p:spPr bwMode="auto">
            <a:xfrm>
              <a:off x="4357688" y="5299075"/>
              <a:ext cx="238125"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1" name="Rectangle 20">
              <a:extLst>
                <a:ext uri="{FF2B5EF4-FFF2-40B4-BE49-F238E27FC236}">
                  <a16:creationId xmlns:a16="http://schemas.microsoft.com/office/drawing/2014/main" id="{9FD7BF7B-9C3D-9798-EB69-424D1D4075F7}"/>
                </a:ext>
              </a:extLst>
            </p:cNvPr>
            <p:cNvSpPr>
              <a:spLocks noChangeArrowheads="1"/>
            </p:cNvSpPr>
            <p:nvPr/>
          </p:nvSpPr>
          <p:spPr bwMode="auto">
            <a:xfrm>
              <a:off x="4586288" y="5299075"/>
              <a:ext cx="234950"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1</a:t>
              </a:r>
            </a:p>
          </p:txBody>
        </p:sp>
        <p:sp>
          <p:nvSpPr>
            <p:cNvPr id="22" name="Rectangle 21">
              <a:extLst>
                <a:ext uri="{FF2B5EF4-FFF2-40B4-BE49-F238E27FC236}">
                  <a16:creationId xmlns:a16="http://schemas.microsoft.com/office/drawing/2014/main" id="{95CCD205-C860-C421-5EC9-6F2238EC2D28}"/>
                </a:ext>
              </a:extLst>
            </p:cNvPr>
            <p:cNvSpPr>
              <a:spLocks noChangeArrowheads="1"/>
            </p:cNvSpPr>
            <p:nvPr/>
          </p:nvSpPr>
          <p:spPr bwMode="auto">
            <a:xfrm>
              <a:off x="4821238" y="5299075"/>
              <a:ext cx="236537"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1</a:t>
              </a:r>
            </a:p>
          </p:txBody>
        </p:sp>
        <p:sp>
          <p:nvSpPr>
            <p:cNvPr id="23" name="Rectangle 22">
              <a:extLst>
                <a:ext uri="{FF2B5EF4-FFF2-40B4-BE49-F238E27FC236}">
                  <a16:creationId xmlns:a16="http://schemas.microsoft.com/office/drawing/2014/main" id="{BDB85FA5-B86E-AEA7-E88D-028666689048}"/>
                </a:ext>
              </a:extLst>
            </p:cNvPr>
            <p:cNvSpPr>
              <a:spLocks noChangeArrowheads="1"/>
            </p:cNvSpPr>
            <p:nvPr/>
          </p:nvSpPr>
          <p:spPr bwMode="auto">
            <a:xfrm>
              <a:off x="5057775" y="5299075"/>
              <a:ext cx="238125"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4" name="Rectangle 23">
              <a:extLst>
                <a:ext uri="{FF2B5EF4-FFF2-40B4-BE49-F238E27FC236}">
                  <a16:creationId xmlns:a16="http://schemas.microsoft.com/office/drawing/2014/main" id="{0DE498FA-10A0-828C-C4D6-BC2A6194C3AC}"/>
                </a:ext>
              </a:extLst>
            </p:cNvPr>
            <p:cNvSpPr>
              <a:spLocks noChangeArrowheads="1"/>
            </p:cNvSpPr>
            <p:nvPr/>
          </p:nvSpPr>
          <p:spPr bwMode="auto">
            <a:xfrm>
              <a:off x="5295900" y="5299075"/>
              <a:ext cx="234950"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5" name="Rectangle 24">
              <a:extLst>
                <a:ext uri="{FF2B5EF4-FFF2-40B4-BE49-F238E27FC236}">
                  <a16:creationId xmlns:a16="http://schemas.microsoft.com/office/drawing/2014/main" id="{FD242280-3796-5654-7669-9DE950D1DFFD}"/>
                </a:ext>
              </a:extLst>
            </p:cNvPr>
            <p:cNvSpPr>
              <a:spLocks noChangeArrowheads="1"/>
            </p:cNvSpPr>
            <p:nvPr/>
          </p:nvSpPr>
          <p:spPr bwMode="auto">
            <a:xfrm>
              <a:off x="5521325" y="5299075"/>
              <a:ext cx="236538"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6" name="Rectangle 25">
              <a:extLst>
                <a:ext uri="{FF2B5EF4-FFF2-40B4-BE49-F238E27FC236}">
                  <a16:creationId xmlns:a16="http://schemas.microsoft.com/office/drawing/2014/main" id="{B7000F56-361F-D92E-D6BB-E91C72310A05}"/>
                </a:ext>
              </a:extLst>
            </p:cNvPr>
            <p:cNvSpPr>
              <a:spLocks noChangeArrowheads="1"/>
            </p:cNvSpPr>
            <p:nvPr/>
          </p:nvSpPr>
          <p:spPr bwMode="auto">
            <a:xfrm>
              <a:off x="5757863" y="5299075"/>
              <a:ext cx="234950"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7" name="Rectangle 26">
              <a:extLst>
                <a:ext uri="{FF2B5EF4-FFF2-40B4-BE49-F238E27FC236}">
                  <a16:creationId xmlns:a16="http://schemas.microsoft.com/office/drawing/2014/main" id="{7E1ACD9B-EE3D-7273-5FAA-CD9ED424B2AD}"/>
                </a:ext>
              </a:extLst>
            </p:cNvPr>
            <p:cNvSpPr>
              <a:spLocks noChangeArrowheads="1"/>
            </p:cNvSpPr>
            <p:nvPr/>
          </p:nvSpPr>
          <p:spPr bwMode="auto">
            <a:xfrm>
              <a:off x="5992813" y="5299075"/>
              <a:ext cx="238125"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28" name="Line 27">
              <a:extLst>
                <a:ext uri="{FF2B5EF4-FFF2-40B4-BE49-F238E27FC236}">
                  <a16:creationId xmlns:a16="http://schemas.microsoft.com/office/drawing/2014/main" id="{56086B17-5213-77AA-BEAD-41855FEB7602}"/>
                </a:ext>
              </a:extLst>
            </p:cNvPr>
            <p:cNvSpPr>
              <a:spLocks noChangeShapeType="1"/>
            </p:cNvSpPr>
            <p:nvPr/>
          </p:nvSpPr>
          <p:spPr bwMode="auto">
            <a:xfrm>
              <a:off x="3422650" y="5605463"/>
              <a:ext cx="374650" cy="5175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8">
              <a:extLst>
                <a:ext uri="{FF2B5EF4-FFF2-40B4-BE49-F238E27FC236}">
                  <a16:creationId xmlns:a16="http://schemas.microsoft.com/office/drawing/2014/main" id="{F4603E85-3E7A-02E2-86C2-6817872D0A4A}"/>
                </a:ext>
              </a:extLst>
            </p:cNvPr>
            <p:cNvSpPr>
              <a:spLocks noChangeShapeType="1"/>
            </p:cNvSpPr>
            <p:nvPr/>
          </p:nvSpPr>
          <p:spPr bwMode="auto">
            <a:xfrm flipH="1">
              <a:off x="4171950" y="5591175"/>
              <a:ext cx="414338" cy="5715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Rectangle 29">
              <a:extLst>
                <a:ext uri="{FF2B5EF4-FFF2-40B4-BE49-F238E27FC236}">
                  <a16:creationId xmlns:a16="http://schemas.microsoft.com/office/drawing/2014/main" id="{47FBEF9E-6CA8-224F-BE60-5099FEC879F8}"/>
                </a:ext>
              </a:extLst>
            </p:cNvPr>
            <p:cNvSpPr>
              <a:spLocks noChangeArrowheads="1"/>
            </p:cNvSpPr>
            <p:nvPr/>
          </p:nvSpPr>
          <p:spPr bwMode="auto">
            <a:xfrm>
              <a:off x="3787775" y="6148388"/>
              <a:ext cx="384175" cy="3048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5,1</a:t>
              </a:r>
            </a:p>
          </p:txBody>
        </p:sp>
        <p:sp>
          <p:nvSpPr>
            <p:cNvPr id="31" name="Rectangle 30">
              <a:extLst>
                <a:ext uri="{FF2B5EF4-FFF2-40B4-BE49-F238E27FC236}">
                  <a16:creationId xmlns:a16="http://schemas.microsoft.com/office/drawing/2014/main" id="{780A347D-72BD-44CB-F2E3-1ABAD7151609}"/>
                </a:ext>
              </a:extLst>
            </p:cNvPr>
            <p:cNvSpPr>
              <a:spLocks noChangeArrowheads="1"/>
            </p:cNvSpPr>
            <p:nvPr/>
          </p:nvSpPr>
          <p:spPr bwMode="auto">
            <a:xfrm>
              <a:off x="6230938" y="5299075"/>
              <a:ext cx="236537"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32" name="Rectangle 31">
              <a:extLst>
                <a:ext uri="{FF2B5EF4-FFF2-40B4-BE49-F238E27FC236}">
                  <a16:creationId xmlns:a16="http://schemas.microsoft.com/office/drawing/2014/main" id="{A283C979-EEE8-42DC-E041-F5A7647CA508}"/>
                </a:ext>
              </a:extLst>
            </p:cNvPr>
            <p:cNvSpPr>
              <a:spLocks noChangeArrowheads="1"/>
            </p:cNvSpPr>
            <p:nvPr/>
          </p:nvSpPr>
          <p:spPr bwMode="auto">
            <a:xfrm>
              <a:off x="6467475" y="5299075"/>
              <a:ext cx="234950"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sp>
          <p:nvSpPr>
            <p:cNvPr id="33" name="Line 32">
              <a:extLst>
                <a:ext uri="{FF2B5EF4-FFF2-40B4-BE49-F238E27FC236}">
                  <a16:creationId xmlns:a16="http://schemas.microsoft.com/office/drawing/2014/main" id="{D3A74B5D-7A93-9031-8C3C-7DD1FB63E205}"/>
                </a:ext>
              </a:extLst>
            </p:cNvPr>
            <p:cNvSpPr>
              <a:spLocks noChangeShapeType="1"/>
            </p:cNvSpPr>
            <p:nvPr/>
          </p:nvSpPr>
          <p:spPr bwMode="auto">
            <a:xfrm>
              <a:off x="5057775" y="5605463"/>
              <a:ext cx="571500" cy="5175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33">
              <a:extLst>
                <a:ext uri="{FF2B5EF4-FFF2-40B4-BE49-F238E27FC236}">
                  <a16:creationId xmlns:a16="http://schemas.microsoft.com/office/drawing/2014/main" id="{D51166FA-26BD-7AB1-E2C0-694FCC66169D}"/>
                </a:ext>
              </a:extLst>
            </p:cNvPr>
            <p:cNvSpPr>
              <a:spLocks noChangeShapeType="1"/>
            </p:cNvSpPr>
            <p:nvPr/>
          </p:nvSpPr>
          <p:spPr bwMode="auto">
            <a:xfrm flipH="1">
              <a:off x="6015038" y="5618163"/>
              <a:ext cx="687387" cy="530225"/>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34">
              <a:extLst>
                <a:ext uri="{FF2B5EF4-FFF2-40B4-BE49-F238E27FC236}">
                  <a16:creationId xmlns:a16="http://schemas.microsoft.com/office/drawing/2014/main" id="{434A0A05-5714-93BC-DA54-CEEC80CDBAF6}"/>
                </a:ext>
              </a:extLst>
            </p:cNvPr>
            <p:cNvSpPr>
              <a:spLocks noChangeArrowheads="1"/>
            </p:cNvSpPr>
            <p:nvPr/>
          </p:nvSpPr>
          <p:spPr bwMode="auto">
            <a:xfrm>
              <a:off x="5640388" y="6162675"/>
              <a:ext cx="384175" cy="3048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7,2</a:t>
              </a:r>
            </a:p>
          </p:txBody>
        </p:sp>
        <p:sp>
          <p:nvSpPr>
            <p:cNvPr id="36" name="Rectangle 35">
              <a:extLst>
                <a:ext uri="{FF2B5EF4-FFF2-40B4-BE49-F238E27FC236}">
                  <a16:creationId xmlns:a16="http://schemas.microsoft.com/office/drawing/2014/main" id="{9849D994-76E0-D94D-853B-3F957721CC72}"/>
                </a:ext>
              </a:extLst>
            </p:cNvPr>
            <p:cNvSpPr>
              <a:spLocks noChangeArrowheads="1"/>
            </p:cNvSpPr>
            <p:nvPr/>
          </p:nvSpPr>
          <p:spPr bwMode="auto">
            <a:xfrm>
              <a:off x="6702425" y="5299075"/>
              <a:ext cx="238125"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2</a:t>
              </a:r>
            </a:p>
          </p:txBody>
        </p:sp>
        <p:sp>
          <p:nvSpPr>
            <p:cNvPr id="37" name="Rectangle 36">
              <a:extLst>
                <a:ext uri="{FF2B5EF4-FFF2-40B4-BE49-F238E27FC236}">
                  <a16:creationId xmlns:a16="http://schemas.microsoft.com/office/drawing/2014/main" id="{7CCAB1B2-AC23-35E8-B84C-0DB6BB39259F}"/>
                </a:ext>
              </a:extLst>
            </p:cNvPr>
            <p:cNvSpPr>
              <a:spLocks noChangeArrowheads="1"/>
            </p:cNvSpPr>
            <p:nvPr/>
          </p:nvSpPr>
          <p:spPr bwMode="auto">
            <a:xfrm>
              <a:off x="7580313" y="5299075"/>
              <a:ext cx="236537"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8" name="Rectangle 37">
              <a:extLst>
                <a:ext uri="{FF2B5EF4-FFF2-40B4-BE49-F238E27FC236}">
                  <a16:creationId xmlns:a16="http://schemas.microsoft.com/office/drawing/2014/main" id="{CC5789E6-1EC0-644D-05DA-75228F2F2A78}"/>
                </a:ext>
              </a:extLst>
            </p:cNvPr>
            <p:cNvSpPr>
              <a:spLocks noChangeArrowheads="1"/>
            </p:cNvSpPr>
            <p:nvPr/>
          </p:nvSpPr>
          <p:spPr bwMode="auto">
            <a:xfrm>
              <a:off x="7816850" y="5299075"/>
              <a:ext cx="236538" cy="30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39" name="Text Box 38">
              <a:extLst>
                <a:ext uri="{FF2B5EF4-FFF2-40B4-BE49-F238E27FC236}">
                  <a16:creationId xmlns:a16="http://schemas.microsoft.com/office/drawing/2014/main" id="{2B2777C0-A438-85B4-B997-E01894C94726}"/>
                </a:ext>
              </a:extLst>
            </p:cNvPr>
            <p:cNvSpPr txBox="1">
              <a:spLocks noChangeArrowheads="1"/>
            </p:cNvSpPr>
            <p:nvPr/>
          </p:nvSpPr>
          <p:spPr bwMode="auto">
            <a:xfrm>
              <a:off x="7150100" y="5211763"/>
              <a:ext cx="422275"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400">
                  <a:latin typeface="Comic Sans MS" panose="030F0702030302020204" pitchFamily="66" charset="0"/>
                </a:rPr>
                <a:t>. . .</a:t>
              </a:r>
            </a:p>
          </p:txBody>
        </p:sp>
        <p:sp>
          <p:nvSpPr>
            <p:cNvPr id="40" name="Rectangle 39">
              <a:extLst>
                <a:ext uri="{FF2B5EF4-FFF2-40B4-BE49-F238E27FC236}">
                  <a16:creationId xmlns:a16="http://schemas.microsoft.com/office/drawing/2014/main" id="{811FAC0A-63A0-CB2F-B039-37A36284DC87}"/>
                </a:ext>
              </a:extLst>
            </p:cNvPr>
            <p:cNvSpPr>
              <a:spLocks noChangeArrowheads="1"/>
            </p:cNvSpPr>
            <p:nvPr/>
          </p:nvSpPr>
          <p:spPr bwMode="auto">
            <a:xfrm>
              <a:off x="6921500" y="5299075"/>
              <a:ext cx="234950" cy="30638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Times New Roman" panose="02020603050405020304" pitchFamily="18" charset="0"/>
                </a:rPr>
                <a:t>0</a:t>
              </a:r>
            </a:p>
          </p:txBody>
        </p:sp>
      </p:grpSp>
    </p:spTree>
    <p:extLst>
      <p:ext uri="{BB962C8B-B14F-4D97-AF65-F5344CB8AC3E}">
        <p14:creationId xmlns:p14="http://schemas.microsoft.com/office/powerpoint/2010/main" val="393887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sz="3200" dirty="0"/>
              <a:t>Elimination of coding redundancy:</a:t>
            </a:r>
          </a:p>
          <a:p>
            <a:pPr lvl="1"/>
            <a:r>
              <a:rPr lang="en-US" sz="2800" dirty="0"/>
              <a:t>Assigning fewer bits to the more probable data</a:t>
            </a:r>
          </a:p>
          <a:p>
            <a:pPr lvl="1"/>
            <a:r>
              <a:rPr lang="en-US" sz="2800" dirty="0"/>
              <a:t>Assigning longer bits to the less probable data</a:t>
            </a:r>
          </a:p>
          <a:p>
            <a:pPr lvl="1"/>
            <a:r>
              <a:rPr lang="en-US" sz="2800" dirty="0"/>
              <a:t>This process is referred to as variable length coding reduces the total number of encoded bits</a:t>
            </a:r>
          </a:p>
          <a:p>
            <a:r>
              <a:rPr lang="en-US" sz="3200" dirty="0"/>
              <a:t>Image data: assigning fewer bits to the gray levels with higher histogram</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7</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spTree>
    <p:extLst>
      <p:ext uri="{BB962C8B-B14F-4D97-AF65-F5344CB8AC3E}">
        <p14:creationId xmlns:p14="http://schemas.microsoft.com/office/powerpoint/2010/main" val="85287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Elimination of interpixel redundancy:</a:t>
            </a:r>
          </a:p>
          <a:p>
            <a:pPr lvl="1"/>
            <a:r>
              <a:rPr lang="en-US" dirty="0"/>
              <a:t>Use similarities between adjacent pixels</a:t>
            </a:r>
          </a:p>
          <a:p>
            <a:pPr lvl="1"/>
            <a:r>
              <a:rPr lang="en-US" dirty="0"/>
              <a:t>Use similarities between adjacent fields</a:t>
            </a:r>
          </a:p>
          <a:p>
            <a:pPr lvl="1"/>
            <a:r>
              <a:rPr lang="en-US" dirty="0"/>
              <a:t>Run-length encoding, DPCM, ADPCM, etc.</a:t>
            </a:r>
          </a:p>
          <a:p>
            <a:r>
              <a:rPr lang="en-US" dirty="0"/>
              <a:t>Terminologies for representing interpixel redundancy</a:t>
            </a:r>
          </a:p>
          <a:p>
            <a:pPr lvl="1"/>
            <a:r>
              <a:rPr lang="en-US" dirty="0"/>
              <a:t>Spatial redundancy</a:t>
            </a:r>
          </a:p>
          <a:p>
            <a:pPr lvl="1"/>
            <a:r>
              <a:rPr lang="en-US" dirty="0"/>
              <a:t>Geometric redundancy</a:t>
            </a:r>
          </a:p>
          <a:p>
            <a:pPr lvl="1"/>
            <a:r>
              <a:rPr lang="en-US" dirty="0"/>
              <a:t>Interframe redundancy</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8</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spTree>
    <p:extLst>
      <p:ext uri="{BB962C8B-B14F-4D97-AF65-F5344CB8AC3E}">
        <p14:creationId xmlns:p14="http://schemas.microsoft.com/office/powerpoint/2010/main" val="357527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2EEE82-3326-58CA-5219-7401EE3E6A9B}"/>
              </a:ext>
            </a:extLst>
          </p:cNvPr>
          <p:cNvSpPr>
            <a:spLocks noGrp="1"/>
          </p:cNvSpPr>
          <p:nvPr>
            <p:ph idx="1"/>
          </p:nvPr>
        </p:nvSpPr>
        <p:spPr/>
        <p:txBody>
          <a:bodyPr/>
          <a:lstStyle/>
          <a:p>
            <a:r>
              <a:rPr lang="en-US" dirty="0"/>
              <a:t>Elimination of psychovisual redundancy:</a:t>
            </a:r>
          </a:p>
          <a:p>
            <a:pPr lvl="1"/>
            <a:r>
              <a:rPr lang="en-US" dirty="0"/>
              <a:t>Brightness of region depends on factors other than simply the light reflected by the regions</a:t>
            </a:r>
          </a:p>
          <a:p>
            <a:pPr lvl="1"/>
            <a:r>
              <a:rPr lang="en-US" dirty="0"/>
              <a:t>Certain information has less importance than other information in normal visual processing</a:t>
            </a:r>
          </a:p>
          <a:p>
            <a:pPr lvl="1"/>
            <a:r>
              <a:rPr lang="en-US" dirty="0"/>
              <a:t>This information is said to be psychovisual redundant</a:t>
            </a:r>
          </a:p>
          <a:p>
            <a:pPr lvl="1"/>
            <a:r>
              <a:rPr lang="en-US" dirty="0"/>
              <a:t>This redundancy can be eliminated without significantly impairing the quality of image perception</a:t>
            </a:r>
          </a:p>
          <a:p>
            <a:pPr marL="457200" lvl="1" indent="0">
              <a:buNone/>
            </a:pPr>
            <a:r>
              <a:rPr lang="en-US" dirty="0"/>
              <a:t>	=&gt; results in a loss of quantitative information</a:t>
            </a:r>
          </a:p>
          <a:p>
            <a:pPr lvl="1"/>
            <a:r>
              <a:rPr lang="en-US" dirty="0"/>
              <a:t>Related to the sampling, quantization</a:t>
            </a:r>
          </a:p>
        </p:txBody>
      </p:sp>
      <p:sp>
        <p:nvSpPr>
          <p:cNvPr id="4" name="Slide Number Placeholder 3">
            <a:extLst>
              <a:ext uri="{FF2B5EF4-FFF2-40B4-BE49-F238E27FC236}">
                <a16:creationId xmlns:a16="http://schemas.microsoft.com/office/drawing/2014/main" id="{6026410A-3B91-920B-88AA-36A74E8BB799}"/>
              </a:ext>
            </a:extLst>
          </p:cNvPr>
          <p:cNvSpPr>
            <a:spLocks noGrp="1"/>
          </p:cNvSpPr>
          <p:nvPr>
            <p:ph type="sldNum" sz="quarter" idx="12"/>
          </p:nvPr>
        </p:nvSpPr>
        <p:spPr/>
        <p:txBody>
          <a:bodyPr/>
          <a:lstStyle/>
          <a:p>
            <a:fld id="{E7FCE739-E9C0-4DAA-AA19-7FF37128EDD7}" type="slidenum">
              <a:rPr lang="en-US" smtClean="0"/>
              <a:t>9</a:t>
            </a:fld>
            <a:endParaRPr lang="en-US"/>
          </a:p>
        </p:txBody>
      </p:sp>
      <p:sp>
        <p:nvSpPr>
          <p:cNvPr id="3" name="Title 2">
            <a:extLst>
              <a:ext uri="{FF2B5EF4-FFF2-40B4-BE49-F238E27FC236}">
                <a16:creationId xmlns:a16="http://schemas.microsoft.com/office/drawing/2014/main" id="{49EA9395-87F3-9E8E-F5B9-1F2AAB91F7A2}"/>
              </a:ext>
            </a:extLst>
          </p:cNvPr>
          <p:cNvSpPr>
            <a:spLocks noGrp="1"/>
          </p:cNvSpPr>
          <p:nvPr>
            <p:ph type="title"/>
          </p:nvPr>
        </p:nvSpPr>
        <p:spPr/>
        <p:txBody>
          <a:bodyPr/>
          <a:lstStyle/>
          <a:p>
            <a:r>
              <a:rPr lang="en-US" dirty="0"/>
              <a:t>Fundamentals</a:t>
            </a:r>
          </a:p>
        </p:txBody>
      </p:sp>
    </p:spTree>
    <p:extLst>
      <p:ext uri="{BB962C8B-B14F-4D97-AF65-F5344CB8AC3E}">
        <p14:creationId xmlns:p14="http://schemas.microsoft.com/office/powerpoint/2010/main" val="16218088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16174</TotalTime>
  <Words>3536</Words>
  <Application>Microsoft Office PowerPoint</Application>
  <PresentationFormat>On-screen Show (4:3)</PresentationFormat>
  <Paragraphs>472</Paragraphs>
  <Slides>60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9" baseType="lpstr">
      <vt:lpstr>Arial</vt:lpstr>
      <vt:lpstr>Calibri</vt:lpstr>
      <vt:lpstr>Cambria Math</vt:lpstr>
      <vt:lpstr>Comic Sans MS</vt:lpstr>
      <vt:lpstr>Frutiger-Italic</vt:lpstr>
      <vt:lpstr>Times New Roman</vt:lpstr>
      <vt:lpstr>Wingdings</vt:lpstr>
      <vt:lpstr>Custom Design</vt:lpstr>
      <vt:lpstr>Equation</vt:lpstr>
      <vt:lpstr>PowerPoint Presentation</vt:lpstr>
      <vt:lpstr>Image Compression</vt:lpstr>
      <vt:lpstr>Image Compression</vt:lpstr>
      <vt:lpstr>Image Compression</vt:lpstr>
      <vt:lpstr>Image Compression</vt:lpstr>
      <vt:lpstr>Fundamentals</vt:lpstr>
      <vt:lpstr>Fundamentals</vt:lpstr>
      <vt:lpstr>Fundamentals</vt:lpstr>
      <vt:lpstr>Fundamentals</vt:lpstr>
      <vt:lpstr>Fundamentals</vt:lpstr>
      <vt:lpstr>Fundamentals</vt:lpstr>
      <vt:lpstr>Fundamentals</vt:lpstr>
      <vt:lpstr>Image Compression Model</vt:lpstr>
      <vt:lpstr>Image Compression Model</vt:lpstr>
      <vt:lpstr>Image Compression Model</vt:lpstr>
      <vt:lpstr>Image Compression Model</vt:lpstr>
      <vt:lpstr>Error-Free Compression</vt:lpstr>
      <vt:lpstr>Error-Free Compression</vt:lpstr>
      <vt:lpstr>PowerPoint Presentation</vt:lpstr>
      <vt:lpstr>Run Length Coding - RLC</vt:lpstr>
      <vt:lpstr>Run Length Coding - RLC</vt:lpstr>
      <vt:lpstr>Run Length Coding - RLC</vt:lpstr>
      <vt:lpstr>Run Length Coding - RLC</vt:lpstr>
      <vt:lpstr>Huffman Coding</vt:lpstr>
      <vt:lpstr>Huffman Coding</vt:lpstr>
      <vt:lpstr>Huffman Coding: Example 1</vt:lpstr>
      <vt:lpstr>Huffman Coding: Example 1</vt:lpstr>
      <vt:lpstr>Huffman Coding: Example 1</vt:lpstr>
      <vt:lpstr>Huffman Coding: Example 2</vt:lpstr>
      <vt:lpstr>Huffman Coding: Example 2</vt:lpstr>
      <vt:lpstr>Huffman Coding</vt:lpstr>
      <vt:lpstr>Huffman Coding: Practice</vt:lpstr>
      <vt:lpstr>LZW (Lempel-Ziv-Welch) Coding</vt:lpstr>
      <vt:lpstr>LZW (Lempel-Ziv-Welch) Coding</vt:lpstr>
      <vt:lpstr>LZW (Lempel-Ziv-Welch) Coding</vt:lpstr>
      <vt:lpstr>LZW (Lempel-Ziv-Welch) Coding</vt:lpstr>
      <vt:lpstr>LZW (Lempel-Ziv-Welch) Decoding</vt:lpstr>
      <vt:lpstr>LZW (Lempel-Ziv-Welch) Decoding</vt:lpstr>
      <vt:lpstr>LZW (Lempel-Ziv-Welch) Coding: Practice</vt:lpstr>
      <vt:lpstr>LZW (Lempel-Ziv-Welch) Coding: Practice</vt:lpstr>
      <vt:lpstr>LZW (Lempel-Ziv-Welch) Coding: Example</vt:lpstr>
      <vt:lpstr>LZW (Lempel-Ziv-Welch) Coding: Practice</vt:lpstr>
      <vt:lpstr>PowerPoint Presentation</vt:lpstr>
      <vt:lpstr>Lossy Compression Methods</vt:lpstr>
      <vt:lpstr>Motivations of JPEG</vt:lpstr>
      <vt:lpstr>JPEG Encoding Diagram</vt:lpstr>
      <vt:lpstr>JPEG Encoding</vt:lpstr>
      <vt:lpstr>JPEG Encoding</vt:lpstr>
      <vt:lpstr>DCT – Discrete Cosine Transform</vt:lpstr>
      <vt:lpstr>DCT – Discrete Cosine Transform</vt:lpstr>
      <vt:lpstr>DCT – Discrete Cosine Transform</vt:lpstr>
      <vt:lpstr>DCT – Discrete Cosine Transform</vt:lpstr>
      <vt:lpstr>Quantization</vt:lpstr>
      <vt:lpstr>Quantization: Example</vt:lpstr>
      <vt:lpstr>Compression</vt:lpstr>
      <vt:lpstr>Compression</vt:lpstr>
      <vt:lpstr>Compression</vt:lpstr>
      <vt:lpstr>Compression</vt:lpstr>
      <vt:lpstr>Compression</vt:lpstr>
      <vt:lpstr>Compression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Introduction</dc:title>
  <dc:creator>Brian Mac Namee</dc:creator>
  <cp:lastModifiedBy>Admin</cp:lastModifiedBy>
  <cp:revision>393</cp:revision>
  <dcterms:created xsi:type="dcterms:W3CDTF">2008-02-07T11:01:42Z</dcterms:created>
  <dcterms:modified xsi:type="dcterms:W3CDTF">2022-12-15T22:31:35Z</dcterms:modified>
</cp:coreProperties>
</file>