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53"/>
  </p:notesMasterIdLst>
  <p:sldIdLst>
    <p:sldId id="256" r:id="rId2"/>
    <p:sldId id="452" r:id="rId3"/>
    <p:sldId id="462" r:id="rId4"/>
    <p:sldId id="463" r:id="rId5"/>
    <p:sldId id="464" r:id="rId6"/>
    <p:sldId id="465" r:id="rId7"/>
    <p:sldId id="466" r:id="rId8"/>
    <p:sldId id="453" r:id="rId9"/>
    <p:sldId id="454" r:id="rId10"/>
    <p:sldId id="458" r:id="rId11"/>
    <p:sldId id="455" r:id="rId12"/>
    <p:sldId id="456" r:id="rId13"/>
    <p:sldId id="459" r:id="rId14"/>
    <p:sldId id="457" r:id="rId15"/>
    <p:sldId id="460" r:id="rId16"/>
    <p:sldId id="461" r:id="rId17"/>
    <p:sldId id="467" r:id="rId18"/>
    <p:sldId id="468" r:id="rId19"/>
    <p:sldId id="469" r:id="rId20"/>
    <p:sldId id="470" r:id="rId21"/>
    <p:sldId id="471" r:id="rId22"/>
    <p:sldId id="472" r:id="rId23"/>
    <p:sldId id="473" r:id="rId24"/>
    <p:sldId id="474" r:id="rId25"/>
    <p:sldId id="476" r:id="rId26"/>
    <p:sldId id="475" r:id="rId27"/>
    <p:sldId id="477" r:id="rId28"/>
    <p:sldId id="479" r:id="rId29"/>
    <p:sldId id="480" r:id="rId30"/>
    <p:sldId id="481" r:id="rId31"/>
    <p:sldId id="482" r:id="rId32"/>
    <p:sldId id="483" r:id="rId33"/>
    <p:sldId id="487" r:id="rId34"/>
    <p:sldId id="484" r:id="rId35"/>
    <p:sldId id="485" r:id="rId36"/>
    <p:sldId id="488" r:id="rId37"/>
    <p:sldId id="486" r:id="rId38"/>
    <p:sldId id="489" r:id="rId39"/>
    <p:sldId id="491" r:id="rId40"/>
    <p:sldId id="492" r:id="rId41"/>
    <p:sldId id="493" r:id="rId42"/>
    <p:sldId id="494" r:id="rId43"/>
    <p:sldId id="495" r:id="rId44"/>
    <p:sldId id="496" r:id="rId45"/>
    <p:sldId id="490" r:id="rId46"/>
    <p:sldId id="497" r:id="rId47"/>
    <p:sldId id="499" r:id="rId48"/>
    <p:sldId id="500" r:id="rId49"/>
    <p:sldId id="501" r:id="rId50"/>
    <p:sldId id="498" r:id="rId51"/>
    <p:sldId id="502"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4101">
          <p15:clr>
            <a:srgbClr val="A4A3A4"/>
          </p15:clr>
        </p15:guide>
        <p15:guide id="2" pos="3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600"/>
    <a:srgbClr val="FFCC00"/>
    <a:srgbClr val="FF9999"/>
    <a:srgbClr val="FF9933"/>
    <a:srgbClr val="A50021"/>
    <a:srgbClr val="FF7C8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5" d="100"/>
          <a:sy n="65" d="100"/>
        </p:scale>
        <p:origin x="1476" y="54"/>
      </p:cViewPr>
      <p:guideLst>
        <p:guide orient="horz" pos="4101"/>
        <p:guide pos="3083"/>
      </p:guideLst>
    </p:cSldViewPr>
  </p:slideViewPr>
  <p:notesTextViewPr>
    <p:cViewPr>
      <p:scale>
        <a:sx n="100" d="100"/>
        <a:sy n="100" d="100"/>
      </p:scale>
      <p:origin x="0" y="0"/>
    </p:cViewPr>
  </p:notesTextViewPr>
  <p:sorterViewPr>
    <p:cViewPr>
      <p:scale>
        <a:sx n="66" d="100"/>
        <a:sy n="66" d="100"/>
      </p:scale>
      <p:origin x="0" y="30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53A0972-D6AA-E8D7-DD32-276C6CC75D3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itchFamily="-110" charset="-128"/>
                <a:cs typeface="+mn-cs"/>
              </a:defRPr>
            </a:lvl1pPr>
          </a:lstStyle>
          <a:p>
            <a:pPr>
              <a:defRPr/>
            </a:pPr>
            <a:endParaRPr lang="en-US"/>
          </a:p>
        </p:txBody>
      </p:sp>
      <p:sp>
        <p:nvSpPr>
          <p:cNvPr id="8195" name="Rectangle 3">
            <a:extLst>
              <a:ext uri="{FF2B5EF4-FFF2-40B4-BE49-F238E27FC236}">
                <a16:creationId xmlns:a16="http://schemas.microsoft.com/office/drawing/2014/main" id="{712655A4-FCB8-E929-7DA8-470BF2765CD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10" charset="-128"/>
                <a:cs typeface="+mn-cs"/>
              </a:defRPr>
            </a:lvl1pPr>
          </a:lstStyle>
          <a:p>
            <a:pPr>
              <a:defRPr/>
            </a:pPr>
            <a:endParaRPr lang="en-US"/>
          </a:p>
        </p:txBody>
      </p:sp>
      <p:sp>
        <p:nvSpPr>
          <p:cNvPr id="3076" name="Rectangle 4">
            <a:extLst>
              <a:ext uri="{FF2B5EF4-FFF2-40B4-BE49-F238E27FC236}">
                <a16:creationId xmlns:a16="http://schemas.microsoft.com/office/drawing/2014/main" id="{C385D7F3-9CCF-F1A2-B8C5-DB1193C5321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3CBEBE87-2A1B-C903-90EE-29A318B84A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A72F5691-C816-2222-1B88-8F03AB4C124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itchFamily="-110" charset="-128"/>
                <a:cs typeface="+mn-cs"/>
              </a:defRPr>
            </a:lvl1pPr>
          </a:lstStyle>
          <a:p>
            <a:pPr>
              <a:defRPr/>
            </a:pPr>
            <a:endParaRPr lang="en-US"/>
          </a:p>
        </p:txBody>
      </p:sp>
      <p:sp>
        <p:nvSpPr>
          <p:cNvPr id="8199" name="Rectangle 7">
            <a:extLst>
              <a:ext uri="{FF2B5EF4-FFF2-40B4-BE49-F238E27FC236}">
                <a16:creationId xmlns:a16="http://schemas.microsoft.com/office/drawing/2014/main" id="{7EB1FE05-7D73-9412-5C75-25BC0C40879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4D5BC86C-07F8-48F4-9938-D11806FE87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321571B-51F7-F95C-D71A-2A2D7444B0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2F8091A-9916-41DA-9E1B-419D6677D5AD}" type="slidenum">
              <a:rPr lang="en-US" altLang="en-US" smtClean="0"/>
              <a:pPr>
                <a:spcBef>
                  <a:spcPct val="0"/>
                </a:spcBef>
              </a:pPr>
              <a:t>1</a:t>
            </a:fld>
            <a:endParaRPr lang="en-US" altLang="en-US"/>
          </a:p>
        </p:txBody>
      </p:sp>
      <p:sp>
        <p:nvSpPr>
          <p:cNvPr id="5123" name="Rectangle 2">
            <a:extLst>
              <a:ext uri="{FF2B5EF4-FFF2-40B4-BE49-F238E27FC236}">
                <a16:creationId xmlns:a16="http://schemas.microsoft.com/office/drawing/2014/main" id="{88435829-D582-00E7-C461-2CFE71BDCA89}"/>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EC37F9AE-8C8C-7298-7800-4B800EE838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130425"/>
            <a:ext cx="7772400" cy="1470025"/>
          </a:xfrm>
          <a:noFill/>
          <a:ln w="9525">
            <a:noFill/>
          </a:ln>
        </p:spPr>
        <p:txBody>
          <a:bodyPr/>
          <a:lstStyle>
            <a:lvl1pPr>
              <a:defRPr>
                <a:solidFill>
                  <a:srgbClr val="00B0F0"/>
                </a:solidFill>
              </a:defRPr>
            </a:lvl1pPr>
          </a:lstStyle>
          <a:p>
            <a:r>
              <a:rPr lang="en-US" dirty="0"/>
              <a:t>Click to edit Master title style</a:t>
            </a:r>
          </a:p>
        </p:txBody>
      </p:sp>
      <p:sp>
        <p:nvSpPr>
          <p:cNvPr id="5123" name="Rectangle 3"/>
          <p:cNvSpPr>
            <a:spLocks noGrp="1" noChangeArrowheads="1"/>
          </p:cNvSpPr>
          <p:nvPr>
            <p:ph type="subTitle" idx="1"/>
          </p:nvPr>
        </p:nvSpPr>
        <p:spPr>
          <a:xfrm>
            <a:off x="2057400" y="4400550"/>
            <a:ext cx="6400800" cy="1238250"/>
          </a:xfrm>
        </p:spPr>
        <p:txBody>
          <a:bodyPr/>
          <a:lstStyle>
            <a:lvl1pPr marL="0" indent="0" algn="r">
              <a:buNone/>
              <a:defRPr>
                <a:solidFill>
                  <a:srgbClr val="00B0F0"/>
                </a:solidFill>
              </a:defRPr>
            </a:lvl1pPr>
          </a:lstStyle>
          <a:p>
            <a:r>
              <a:rPr lang="en-US" dirty="0"/>
              <a:t>Click to edit Master subtitle style</a:t>
            </a:r>
          </a:p>
        </p:txBody>
      </p:sp>
    </p:spTree>
    <p:extLst>
      <p:ext uri="{BB962C8B-B14F-4D97-AF65-F5344CB8AC3E}">
        <p14:creationId xmlns:p14="http://schemas.microsoft.com/office/powerpoint/2010/main" val="202339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Click to edit Master title style</a:t>
            </a:r>
            <a:endParaRPr lang="en-US" dirty="0"/>
          </a:p>
        </p:txBody>
      </p:sp>
      <p:sp>
        <p:nvSpPr>
          <p:cNvPr id="3" name="Content Placeholder 2"/>
          <p:cNvSpPr>
            <a:spLocks noGrp="1"/>
          </p:cNvSpPr>
          <p:nvPr>
            <p:ph idx="1"/>
          </p:nvPr>
        </p:nvSpPr>
        <p:spPr>
          <a:xfrm>
            <a:off x="457200" y="972457"/>
            <a:ext cx="8229600" cy="5196114"/>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Tree>
    <p:extLst>
      <p:ext uri="{BB962C8B-B14F-4D97-AF65-F5344CB8AC3E}">
        <p14:creationId xmlns:p14="http://schemas.microsoft.com/office/powerpoint/2010/main" val="14703721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4CD9BC3-D342-2308-956B-3221FF3093F4}"/>
              </a:ext>
            </a:extLst>
          </p:cNvPr>
          <p:cNvSpPr txBox="1">
            <a:spLocks noChangeArrowheads="1"/>
          </p:cNvSpPr>
          <p:nvPr userDrawn="1"/>
        </p:nvSpPr>
        <p:spPr bwMode="auto">
          <a:xfrm>
            <a:off x="0" y="6165850"/>
            <a:ext cx="9144000" cy="768350"/>
          </a:xfrm>
          <a:prstGeom prst="rect">
            <a:avLst/>
          </a:prstGeom>
          <a:gradFill flip="none" rotWithShape="1">
            <a:gsLst>
              <a:gs pos="0">
                <a:srgbClr val="61BFDD">
                  <a:tint val="66000"/>
                  <a:satMod val="160000"/>
                </a:srgbClr>
              </a:gs>
              <a:gs pos="50000">
                <a:srgbClr val="61BFDD">
                  <a:tint val="44500"/>
                  <a:satMod val="160000"/>
                </a:srgbClr>
              </a:gs>
              <a:gs pos="100000">
                <a:srgbClr val="61BFDD">
                  <a:tint val="23500"/>
                  <a:satMod val="160000"/>
                </a:srgbClr>
              </a:gs>
            </a:gsLst>
            <a:lin ang="18900000" scaled="1"/>
            <a:tileRect/>
          </a:gradFill>
          <a:ln w="25400">
            <a:noFill/>
            <a:miter lim="800000"/>
            <a:headEnd/>
            <a:tailEnd/>
          </a:ln>
        </p:spPr>
        <p:txBody>
          <a:bodyPr>
            <a:spAutoFit/>
          </a:bodyPr>
          <a:lstStyle>
            <a:lvl1pPr eaLnBrk="0" hangingPunct="0">
              <a:defRPr>
                <a:solidFill>
                  <a:schemeClr val="tx1"/>
                </a:solidFill>
                <a:latin typeface="Arial" charset="0"/>
                <a:ea typeface="ＭＳ Ｐゴシック" pitchFamily="-110" charset="-128"/>
              </a:defRPr>
            </a:lvl1pPr>
            <a:lvl2pPr marL="742950" indent="-285750" eaLnBrk="0" hangingPunct="0">
              <a:defRPr>
                <a:solidFill>
                  <a:schemeClr val="tx1"/>
                </a:solidFill>
                <a:latin typeface="Arial" charset="0"/>
                <a:ea typeface="ＭＳ Ｐゴシック" pitchFamily="-110" charset="-128"/>
              </a:defRPr>
            </a:lvl2pPr>
            <a:lvl3pPr marL="1143000" indent="-228600" eaLnBrk="0" hangingPunct="0">
              <a:defRPr>
                <a:solidFill>
                  <a:schemeClr val="tx1"/>
                </a:solidFill>
                <a:latin typeface="Arial" charset="0"/>
                <a:ea typeface="ＭＳ Ｐゴシック" pitchFamily="-110" charset="-128"/>
              </a:defRPr>
            </a:lvl3pPr>
            <a:lvl4pPr marL="1600200" indent="-228600" eaLnBrk="0" hangingPunct="0">
              <a:defRPr>
                <a:solidFill>
                  <a:schemeClr val="tx1"/>
                </a:solidFill>
                <a:latin typeface="Arial" charset="0"/>
                <a:ea typeface="ＭＳ Ｐゴシック" pitchFamily="-110" charset="-128"/>
              </a:defRPr>
            </a:lvl4pPr>
            <a:lvl5pPr marL="2057400" indent="-228600" eaLnBrk="0" hangingPunct="0">
              <a:defRPr>
                <a:solidFill>
                  <a:schemeClr val="tx1"/>
                </a:solidFill>
                <a:latin typeface="Arial" charset="0"/>
                <a:ea typeface="ＭＳ Ｐゴシック" pitchFamily="-11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0" charset="-128"/>
              </a:defRPr>
            </a:lvl9pPr>
          </a:lstStyle>
          <a:p>
            <a:pPr algn="r" eaLnBrk="1" hangingPunct="1">
              <a:defRPr/>
            </a:pPr>
            <a:endParaRPr lang="en-US" sz="4400"/>
          </a:p>
        </p:txBody>
      </p:sp>
      <p:cxnSp>
        <p:nvCxnSpPr>
          <p:cNvPr id="3" name="Straight Connector 2">
            <a:extLst>
              <a:ext uri="{FF2B5EF4-FFF2-40B4-BE49-F238E27FC236}">
                <a16:creationId xmlns:a16="http://schemas.microsoft.com/office/drawing/2014/main" id="{758C438A-F199-CC13-5B30-45E1D3924E09}"/>
              </a:ext>
            </a:extLst>
          </p:cNvPr>
          <p:cNvCxnSpPr/>
          <p:nvPr userDrawn="1"/>
        </p:nvCxnSpPr>
        <p:spPr bwMode="auto">
          <a:xfrm>
            <a:off x="0" y="731838"/>
            <a:ext cx="9144000" cy="0"/>
          </a:xfrm>
          <a:prstGeom prst="line">
            <a:avLst/>
          </a:prstGeom>
          <a:solidFill>
            <a:schemeClr val="accent1"/>
          </a:solidFill>
          <a:ln w="57150" cap="flat" cmpd="sng" algn="ctr">
            <a:solidFill>
              <a:schemeClr val="bg1">
                <a:lumMod val="75000"/>
              </a:schemeClr>
            </a:solidFill>
            <a:prstDash val="solid"/>
            <a:round/>
            <a:headEnd type="none" w="med" len="med"/>
            <a:tailEnd type="none" w="med" len="med"/>
          </a:ln>
          <a:effectLst/>
        </p:spPr>
      </p:cxnSp>
      <p:sp>
        <p:nvSpPr>
          <p:cNvPr id="1026" name="Rectangle 2">
            <a:extLst>
              <a:ext uri="{FF2B5EF4-FFF2-40B4-BE49-F238E27FC236}">
                <a16:creationId xmlns:a16="http://schemas.microsoft.com/office/drawing/2014/main" id="{3276371C-E0EC-742F-4297-5A88CE8C1B9C}"/>
              </a:ext>
            </a:extLst>
          </p:cNvPr>
          <p:cNvSpPr>
            <a:spLocks noGrp="1" noChangeArrowheads="1"/>
          </p:cNvSpPr>
          <p:nvPr>
            <p:ph type="title"/>
          </p:nvPr>
        </p:nvSpPr>
        <p:spPr bwMode="auto">
          <a:xfrm>
            <a:off x="1" y="0"/>
            <a:ext cx="9144000" cy="731837"/>
          </a:xfrm>
          <a:prstGeom prst="rect">
            <a:avLst/>
          </a:prstGeom>
          <a:noFill/>
          <a:ln w="25400">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3F9CAB11-8AAD-06FE-B05F-CE86D5F9DCD4}"/>
              </a:ext>
            </a:extLst>
          </p:cNvPr>
          <p:cNvSpPr>
            <a:spLocks noGrp="1" noChangeArrowheads="1"/>
          </p:cNvSpPr>
          <p:nvPr>
            <p:ph type="body" idx="1"/>
          </p:nvPr>
        </p:nvSpPr>
        <p:spPr bwMode="auto">
          <a:xfrm>
            <a:off x="457200" y="972457"/>
            <a:ext cx="8229600" cy="5248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100" name="Text Box 4">
            <a:extLst>
              <a:ext uri="{FF2B5EF4-FFF2-40B4-BE49-F238E27FC236}">
                <a16:creationId xmlns:a16="http://schemas.microsoft.com/office/drawing/2014/main" id="{59A9330B-A2C1-C213-EC6F-5B7F7D84321A}"/>
              </a:ext>
            </a:extLst>
          </p:cNvPr>
          <p:cNvSpPr txBox="1">
            <a:spLocks noChangeArrowheads="1"/>
          </p:cNvSpPr>
          <p:nvPr/>
        </p:nvSpPr>
        <p:spPr bwMode="auto">
          <a:xfrm>
            <a:off x="8403771" y="6299200"/>
            <a:ext cx="740229" cy="556986"/>
          </a:xfrm>
          <a:prstGeom prst="rect">
            <a:avLst/>
          </a:prstGeom>
          <a:noFill/>
          <a:ln w="25400">
            <a:noFill/>
            <a:miter lim="800000"/>
            <a:headEnd/>
            <a:tailEnd/>
          </a:ln>
        </p:spPr>
        <p:txBody>
          <a:bodyPr anchor="ctr" anchorCtr="1"/>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defRPr/>
            </a:pPr>
            <a:fld id="{3F37CC46-AD60-4FC5-9FE2-254050E2AD75}" type="slidenum">
              <a:rPr lang="en-US" altLang="en-US" smtClean="0">
                <a:solidFill>
                  <a:schemeClr val="tx1">
                    <a:lumMod val="75000"/>
                    <a:lumOff val="25000"/>
                  </a:schemeClr>
                </a:solidFill>
                <a:cs typeface="Arial" panose="020B0604020202020204" pitchFamily="34" charset="0"/>
              </a:rPr>
              <a:pPr algn="ctr" eaLnBrk="1" hangingPunct="1">
                <a:spcBef>
                  <a:spcPct val="50000"/>
                </a:spcBef>
                <a:defRPr/>
              </a:pPr>
              <a:t>‹#›</a:t>
            </a:fld>
            <a:endParaRPr lang="en-US" altLang="en-US" dirty="0">
              <a:solidFill>
                <a:schemeClr val="tx1">
                  <a:lumMod val="75000"/>
                  <a:lumOff val="25000"/>
                </a:schemeClr>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40" r:id="rId1"/>
    <p:sldLayoutId id="2147483830" r:id="rId2"/>
  </p:sldLayoutIdLst>
  <p:txStyles>
    <p:titleStyle>
      <a:lvl1pPr algn="r" rtl="0" eaLnBrk="0" fontAlgn="base" hangingPunct="0">
        <a:spcBef>
          <a:spcPct val="0"/>
        </a:spcBef>
        <a:spcAft>
          <a:spcPct val="0"/>
        </a:spcAft>
        <a:defRPr sz="3600">
          <a:solidFill>
            <a:srgbClr val="00B0F0"/>
          </a:solidFill>
          <a:latin typeface="+mj-lt"/>
          <a:ea typeface="MS PGothic" pitchFamily="34" charset="-128"/>
          <a:cs typeface="+mj-cs"/>
        </a:defRPr>
      </a:lvl1pPr>
      <a:lvl2pPr algn="r" rtl="0" eaLnBrk="0" fontAlgn="base" hangingPunct="0">
        <a:spcBef>
          <a:spcPct val="0"/>
        </a:spcBef>
        <a:spcAft>
          <a:spcPct val="0"/>
        </a:spcAft>
        <a:defRPr sz="4000">
          <a:solidFill>
            <a:srgbClr val="663300"/>
          </a:solidFill>
          <a:latin typeface="Arial" pitchFamily="-112" charset="0"/>
          <a:ea typeface="MS PGothic" pitchFamily="34" charset="-128"/>
        </a:defRPr>
      </a:lvl2pPr>
      <a:lvl3pPr algn="r" rtl="0" eaLnBrk="0" fontAlgn="base" hangingPunct="0">
        <a:spcBef>
          <a:spcPct val="0"/>
        </a:spcBef>
        <a:spcAft>
          <a:spcPct val="0"/>
        </a:spcAft>
        <a:defRPr sz="4000">
          <a:solidFill>
            <a:srgbClr val="663300"/>
          </a:solidFill>
          <a:latin typeface="Arial" pitchFamily="-112" charset="0"/>
          <a:ea typeface="MS PGothic" pitchFamily="34" charset="-128"/>
        </a:defRPr>
      </a:lvl3pPr>
      <a:lvl4pPr algn="r" rtl="0" eaLnBrk="0" fontAlgn="base" hangingPunct="0">
        <a:spcBef>
          <a:spcPct val="0"/>
        </a:spcBef>
        <a:spcAft>
          <a:spcPct val="0"/>
        </a:spcAft>
        <a:defRPr sz="4000">
          <a:solidFill>
            <a:srgbClr val="663300"/>
          </a:solidFill>
          <a:latin typeface="Arial" pitchFamily="-112" charset="0"/>
          <a:ea typeface="MS PGothic" pitchFamily="34" charset="-128"/>
        </a:defRPr>
      </a:lvl4pPr>
      <a:lvl5pPr algn="r" rtl="0" eaLnBrk="0" fontAlgn="base" hangingPunct="0">
        <a:spcBef>
          <a:spcPct val="0"/>
        </a:spcBef>
        <a:spcAft>
          <a:spcPct val="0"/>
        </a:spcAft>
        <a:defRPr sz="4000">
          <a:solidFill>
            <a:srgbClr val="663300"/>
          </a:solidFill>
          <a:latin typeface="Arial" pitchFamily="-112" charset="0"/>
          <a:ea typeface="MS PGothic" pitchFamily="34" charset="-128"/>
        </a:defRPr>
      </a:lvl5pPr>
      <a:lvl6pPr marL="457200" algn="r" rtl="0" fontAlgn="base">
        <a:spcBef>
          <a:spcPct val="0"/>
        </a:spcBef>
        <a:spcAft>
          <a:spcPct val="0"/>
        </a:spcAft>
        <a:defRPr sz="4000">
          <a:solidFill>
            <a:schemeClr val="bg1"/>
          </a:solidFill>
          <a:latin typeface="Arial" pitchFamily="-112" charset="0"/>
        </a:defRPr>
      </a:lvl6pPr>
      <a:lvl7pPr marL="914400" algn="r" rtl="0" fontAlgn="base">
        <a:spcBef>
          <a:spcPct val="0"/>
        </a:spcBef>
        <a:spcAft>
          <a:spcPct val="0"/>
        </a:spcAft>
        <a:defRPr sz="4000">
          <a:solidFill>
            <a:schemeClr val="bg1"/>
          </a:solidFill>
          <a:latin typeface="Arial" pitchFamily="-112" charset="0"/>
        </a:defRPr>
      </a:lvl7pPr>
      <a:lvl8pPr marL="1371600" algn="r" rtl="0" fontAlgn="base">
        <a:spcBef>
          <a:spcPct val="0"/>
        </a:spcBef>
        <a:spcAft>
          <a:spcPct val="0"/>
        </a:spcAft>
        <a:defRPr sz="4000">
          <a:solidFill>
            <a:schemeClr val="bg1"/>
          </a:solidFill>
          <a:latin typeface="Arial" pitchFamily="-112" charset="0"/>
        </a:defRPr>
      </a:lvl8pPr>
      <a:lvl9pPr marL="1828800" algn="r" rtl="0" fontAlgn="base">
        <a:spcBef>
          <a:spcPct val="0"/>
        </a:spcBef>
        <a:spcAft>
          <a:spcPct val="0"/>
        </a:spcAft>
        <a:defRPr sz="4000">
          <a:solidFill>
            <a:schemeClr val="bg1"/>
          </a:solidFill>
          <a:latin typeface="Arial" pitchFamily="-112" charset="0"/>
        </a:defRPr>
      </a:lvl9pPr>
    </p:titleStyle>
    <p:bodyStyle>
      <a:lvl1pPr marL="449263" indent="-449263" algn="l" rtl="0" eaLnBrk="0" fontAlgn="base" hangingPunct="0">
        <a:spcBef>
          <a:spcPts val="1200"/>
        </a:spcBef>
        <a:spcAft>
          <a:spcPct val="0"/>
        </a:spcAft>
        <a:buFont typeface="Wingdings" panose="05000000000000000000" pitchFamily="2" charset="2"/>
        <a:buChar char="Ø"/>
        <a:defRPr sz="2800">
          <a:solidFill>
            <a:schemeClr val="tx1">
              <a:lumMod val="65000"/>
              <a:lumOff val="35000"/>
            </a:schemeClr>
          </a:solidFill>
          <a:latin typeface="+mn-lt"/>
          <a:ea typeface="MS PGothic" pitchFamily="34" charset="-128"/>
          <a:cs typeface="+mn-cs"/>
        </a:defRPr>
      </a:lvl1pPr>
      <a:lvl2pPr marL="998538" indent="-457200" algn="l" rtl="0" eaLnBrk="0" fontAlgn="base" hangingPunct="0">
        <a:spcBef>
          <a:spcPts val="1200"/>
        </a:spcBef>
        <a:spcAft>
          <a:spcPct val="0"/>
        </a:spcAft>
        <a:buFont typeface="Wingdings" panose="05000000000000000000" pitchFamily="2" charset="2"/>
        <a:buChar char="ü"/>
        <a:defRPr sz="2400">
          <a:solidFill>
            <a:schemeClr val="tx1">
              <a:lumMod val="65000"/>
              <a:lumOff val="35000"/>
            </a:schemeClr>
          </a:solidFill>
          <a:latin typeface="+mn-lt"/>
          <a:ea typeface="MS PGothic" pitchFamily="34" charset="-128"/>
        </a:defRPr>
      </a:lvl2pPr>
      <a:lvl3pPr marL="1349375" indent="-342900" algn="l" rtl="0" eaLnBrk="0" fontAlgn="base" hangingPunct="0">
        <a:spcBef>
          <a:spcPts val="1200"/>
        </a:spcBef>
        <a:spcAft>
          <a:spcPct val="0"/>
        </a:spcAft>
        <a:buFont typeface="Wingdings" panose="05000000000000000000" pitchFamily="2" charset="2"/>
        <a:buChar char="q"/>
        <a:defRPr sz="2000">
          <a:solidFill>
            <a:schemeClr val="tx1">
              <a:lumMod val="95000"/>
              <a:lumOff val="5000"/>
            </a:schemeClr>
          </a:solidFill>
          <a:latin typeface="+mn-lt"/>
          <a:ea typeface="MS PGothic" pitchFamily="34" charset="-128"/>
        </a:defRPr>
      </a:lvl3pPr>
      <a:lvl4pPr marL="1414463" indent="0" algn="l" rtl="0" eaLnBrk="0" fontAlgn="base" hangingPunct="0">
        <a:spcBef>
          <a:spcPts val="1200"/>
        </a:spcBef>
        <a:spcAft>
          <a:spcPct val="0"/>
        </a:spcAft>
        <a:buNone/>
        <a:defRPr sz="1800">
          <a:solidFill>
            <a:schemeClr val="tx1">
              <a:lumMod val="95000"/>
              <a:lumOff val="5000"/>
            </a:schemeClr>
          </a:solidFill>
          <a:latin typeface="+mn-lt"/>
          <a:ea typeface="MS PGothic" pitchFamily="34" charset="-128"/>
        </a:defRPr>
      </a:lvl4pPr>
      <a:lvl5pPr marL="1828800" indent="0" algn="l" rtl="0" eaLnBrk="0" fontAlgn="base" hangingPunct="0">
        <a:spcBef>
          <a:spcPts val="1200"/>
        </a:spcBef>
        <a:spcAft>
          <a:spcPct val="0"/>
        </a:spcAft>
        <a:buNone/>
        <a:defRPr sz="1800">
          <a:solidFill>
            <a:schemeClr val="tx1">
              <a:lumMod val="95000"/>
              <a:lumOff val="5000"/>
            </a:schemeClr>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AE7D89-7D69-8670-3099-AB6BD76FB979}"/>
              </a:ext>
            </a:extLst>
          </p:cNvPr>
          <p:cNvSpPr txBox="1">
            <a:spLocks noChangeArrowheads="1"/>
          </p:cNvSpPr>
          <p:nvPr/>
        </p:nvSpPr>
        <p:spPr>
          <a:xfrm>
            <a:off x="685800" y="2130425"/>
            <a:ext cx="7772400" cy="2401888"/>
          </a:xfrm>
          <a:prstGeom prst="rect">
            <a:avLst/>
          </a:prstGeom>
          <a:noFill/>
          <a:ln w="25400">
            <a:noFill/>
          </a:ln>
        </p:spPr>
        <p:txBody>
          <a:bodyPr/>
          <a:lstStyle>
            <a:lvl1pPr algn="r" rtl="0" eaLnBrk="0" fontAlgn="base" hangingPunct="0">
              <a:spcBef>
                <a:spcPct val="0"/>
              </a:spcBef>
              <a:spcAft>
                <a:spcPct val="0"/>
              </a:spcAft>
              <a:defRPr sz="4000">
                <a:solidFill>
                  <a:srgbClr val="00B0F0"/>
                </a:solidFill>
                <a:latin typeface="+mj-lt"/>
                <a:ea typeface="MS PGothic" panose="020B0600070205080204" pitchFamily="34" charset="-128"/>
                <a:cs typeface="ＭＳ Ｐゴシック" pitchFamily="-110" charset="-128"/>
              </a:defRPr>
            </a:lvl1pPr>
            <a:lvl2pPr algn="r" rtl="0" eaLnBrk="0" fontAlgn="base" hangingPunct="0">
              <a:spcBef>
                <a:spcPct val="0"/>
              </a:spcBef>
              <a:spcAft>
                <a:spcPct val="0"/>
              </a:spcAft>
              <a:defRPr sz="4000">
                <a:solidFill>
                  <a:srgbClr val="FFFF99"/>
                </a:solidFill>
                <a:latin typeface="Arial" pitchFamily="-107" charset="0"/>
                <a:ea typeface="MS PGothic" panose="020B0600070205080204" pitchFamily="34" charset="-128"/>
                <a:cs typeface="ＭＳ Ｐゴシック" pitchFamily="-110" charset="-128"/>
              </a:defRPr>
            </a:lvl2pPr>
            <a:lvl3pPr algn="r" rtl="0" eaLnBrk="0" fontAlgn="base" hangingPunct="0">
              <a:spcBef>
                <a:spcPct val="0"/>
              </a:spcBef>
              <a:spcAft>
                <a:spcPct val="0"/>
              </a:spcAft>
              <a:defRPr sz="4000">
                <a:solidFill>
                  <a:srgbClr val="FFFF99"/>
                </a:solidFill>
                <a:latin typeface="Arial" pitchFamily="-107" charset="0"/>
                <a:ea typeface="MS PGothic" panose="020B0600070205080204" pitchFamily="34" charset="-128"/>
                <a:cs typeface="ＭＳ Ｐゴシック" pitchFamily="-110" charset="-128"/>
              </a:defRPr>
            </a:lvl3pPr>
            <a:lvl4pPr algn="r" rtl="0" eaLnBrk="0" fontAlgn="base" hangingPunct="0">
              <a:spcBef>
                <a:spcPct val="0"/>
              </a:spcBef>
              <a:spcAft>
                <a:spcPct val="0"/>
              </a:spcAft>
              <a:defRPr sz="4000">
                <a:solidFill>
                  <a:srgbClr val="FFFF99"/>
                </a:solidFill>
                <a:latin typeface="Arial" pitchFamily="-107" charset="0"/>
                <a:ea typeface="MS PGothic" panose="020B0600070205080204" pitchFamily="34" charset="-128"/>
                <a:cs typeface="ＭＳ Ｐゴシック" pitchFamily="-110" charset="-128"/>
              </a:defRPr>
            </a:lvl4pPr>
            <a:lvl5pPr algn="r" rtl="0" eaLnBrk="0" fontAlgn="base" hangingPunct="0">
              <a:spcBef>
                <a:spcPct val="0"/>
              </a:spcBef>
              <a:spcAft>
                <a:spcPct val="0"/>
              </a:spcAft>
              <a:defRPr sz="4000">
                <a:solidFill>
                  <a:srgbClr val="FFFF99"/>
                </a:solidFill>
                <a:latin typeface="Arial" pitchFamily="-107" charset="0"/>
                <a:ea typeface="MS PGothic" panose="020B0600070205080204" pitchFamily="34" charset="-128"/>
                <a:cs typeface="ＭＳ Ｐゴシック" pitchFamily="-110" charset="-128"/>
              </a:defRPr>
            </a:lvl5pPr>
            <a:lvl6pPr marL="457200" algn="r" rtl="0" fontAlgn="base">
              <a:spcBef>
                <a:spcPct val="0"/>
              </a:spcBef>
              <a:spcAft>
                <a:spcPct val="0"/>
              </a:spcAft>
              <a:defRPr sz="4000">
                <a:solidFill>
                  <a:schemeClr val="bg1"/>
                </a:solidFill>
                <a:latin typeface="Arial" pitchFamily="-107" charset="0"/>
              </a:defRPr>
            </a:lvl6pPr>
            <a:lvl7pPr marL="914400" algn="r" rtl="0" fontAlgn="base">
              <a:spcBef>
                <a:spcPct val="0"/>
              </a:spcBef>
              <a:spcAft>
                <a:spcPct val="0"/>
              </a:spcAft>
              <a:defRPr sz="4000">
                <a:solidFill>
                  <a:schemeClr val="bg1"/>
                </a:solidFill>
                <a:latin typeface="Arial" pitchFamily="-107" charset="0"/>
              </a:defRPr>
            </a:lvl7pPr>
            <a:lvl8pPr marL="1371600" algn="r" rtl="0" fontAlgn="base">
              <a:spcBef>
                <a:spcPct val="0"/>
              </a:spcBef>
              <a:spcAft>
                <a:spcPct val="0"/>
              </a:spcAft>
              <a:defRPr sz="4000">
                <a:solidFill>
                  <a:schemeClr val="bg1"/>
                </a:solidFill>
                <a:latin typeface="Arial" pitchFamily="-107" charset="0"/>
              </a:defRPr>
            </a:lvl8pPr>
            <a:lvl9pPr marL="1828800" algn="r" rtl="0" fontAlgn="base">
              <a:spcBef>
                <a:spcPct val="0"/>
              </a:spcBef>
              <a:spcAft>
                <a:spcPct val="0"/>
              </a:spcAft>
              <a:defRPr sz="4000">
                <a:solidFill>
                  <a:schemeClr val="bg1"/>
                </a:solidFill>
                <a:latin typeface="Arial" pitchFamily="-107"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IE" altLang="en-US" sz="4000" b="1" i="0" u="none" strike="noStrike" kern="0" cap="none" spc="0" normalizeH="0" baseline="0" noProof="0" dirty="0">
                <a:ln>
                  <a:noFill/>
                </a:ln>
                <a:solidFill>
                  <a:srgbClr val="00B0F0"/>
                </a:solidFill>
                <a:effectLst/>
                <a:uLnTx/>
                <a:uFillTx/>
                <a:latin typeface="Arial"/>
                <a:ea typeface="ＭＳ Ｐゴシック" panose="020B0600070205080204" pitchFamily="34" charset="-128"/>
              </a:rPr>
              <a:t>Digital Image Processing</a:t>
            </a:r>
            <a:br>
              <a:rPr kumimoji="0" lang="en-IE" altLang="en-US" sz="4000" b="1" i="0" u="none" strike="noStrike" kern="0" cap="none" spc="0" normalizeH="0" baseline="0" noProof="0" dirty="0">
                <a:ln>
                  <a:noFill/>
                </a:ln>
                <a:solidFill>
                  <a:srgbClr val="00B0F0"/>
                </a:solidFill>
                <a:effectLst/>
                <a:uLnTx/>
                <a:uFillTx/>
                <a:latin typeface="Arial"/>
                <a:ea typeface="ＭＳ Ｐゴシック" panose="020B0600070205080204" pitchFamily="34" charset="-128"/>
              </a:rPr>
            </a:br>
            <a:br>
              <a:rPr kumimoji="0" lang="en-IE" altLang="en-US" sz="4000" b="1" i="0" u="none" strike="noStrike" kern="0" cap="none" spc="0" normalizeH="0" baseline="0" noProof="0" dirty="0">
                <a:ln>
                  <a:noFill/>
                </a:ln>
                <a:solidFill>
                  <a:srgbClr val="00B0F0"/>
                </a:solidFill>
                <a:effectLst/>
                <a:uLnTx/>
                <a:uFillTx/>
                <a:latin typeface="Arial"/>
                <a:ea typeface="ＭＳ Ｐゴシック" panose="020B0600070205080204" pitchFamily="34" charset="-128"/>
              </a:rPr>
            </a:br>
            <a:r>
              <a:rPr kumimoji="0" lang="en-IE" altLang="en-US" sz="3200" b="0" i="0" u="none" strike="noStrike" kern="0" cap="none" spc="0" normalizeH="0" baseline="0" noProof="0" dirty="0">
                <a:ln>
                  <a:noFill/>
                </a:ln>
                <a:solidFill>
                  <a:srgbClr val="000000">
                    <a:lumMod val="65000"/>
                    <a:lumOff val="35000"/>
                  </a:srgbClr>
                </a:solidFill>
                <a:effectLst/>
                <a:uLnTx/>
                <a:uFillTx/>
                <a:latin typeface="Arial"/>
                <a:ea typeface="ＭＳ Ｐゴシック" panose="020B0600070205080204" pitchFamily="34" charset="-128"/>
              </a:rPr>
              <a:t>Chapter 8:</a:t>
            </a:r>
            <a:r>
              <a:rPr kumimoji="0" lang="en-IE" altLang="en-US" sz="3200" b="0" i="0" u="none" strike="noStrike" kern="0" cap="none" spc="0" normalizeH="0" baseline="0" noProof="0" dirty="0">
                <a:ln>
                  <a:noFill/>
                </a:ln>
                <a:solidFill>
                  <a:srgbClr val="00B0F0"/>
                </a:solidFill>
                <a:effectLst/>
                <a:uLnTx/>
                <a:uFillTx/>
                <a:latin typeface="Arial"/>
                <a:ea typeface="ＭＳ Ｐゴシック" panose="020B0600070205080204" pitchFamily="34" charset="-128"/>
              </a:rPr>
              <a:t> Image Recognition              </a:t>
            </a:r>
            <a:r>
              <a:rPr kumimoji="0" lang="en-IE" altLang="en-US" sz="2400" b="0" i="0" u="none" strike="noStrike" kern="0" cap="none" spc="0" normalizeH="0" baseline="0" noProof="0" dirty="0">
                <a:ln>
                  <a:noFill/>
                </a:ln>
                <a:solidFill>
                  <a:srgbClr val="00B0F0"/>
                </a:solidFill>
                <a:effectLst/>
                <a:uLnTx/>
                <a:uFillTx/>
                <a:latin typeface="Arial"/>
                <a:ea typeface="ＭＳ Ｐゴシック" panose="020B0600070205080204" pitchFamily="34" charset="-128"/>
              </a:rPr>
              <a:t>(Object Recognition, Pattern Recognition, etc.)</a:t>
            </a:r>
            <a:endParaRPr kumimoji="0" lang="en-US" altLang="en-US" sz="2400" b="0" i="0" u="none" strike="noStrike" kern="0" cap="none" spc="0" normalizeH="0" baseline="0" noProof="0" dirty="0">
              <a:ln>
                <a:noFill/>
              </a:ln>
              <a:solidFill>
                <a:srgbClr val="00B0F0"/>
              </a:solidFill>
              <a:effectLst/>
              <a:uLnTx/>
              <a:uFillTx/>
              <a:latin typeface="Arial"/>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AC95-E3FF-CDA2-266B-D6949F5FFF60}"/>
              </a:ext>
            </a:extLst>
          </p:cNvPr>
          <p:cNvSpPr>
            <a:spLocks noGrp="1"/>
          </p:cNvSpPr>
          <p:nvPr>
            <p:ph type="title"/>
          </p:nvPr>
        </p:nvSpPr>
        <p:spPr/>
        <p:txBody>
          <a:bodyPr/>
          <a:lstStyle/>
          <a:p>
            <a:r>
              <a:rPr lang="en-US" dirty="0"/>
              <a:t>Pattern Vectors</a:t>
            </a:r>
          </a:p>
        </p:txBody>
      </p:sp>
      <p:sp>
        <p:nvSpPr>
          <p:cNvPr id="3" name="Content Placeholder 2">
            <a:extLst>
              <a:ext uri="{FF2B5EF4-FFF2-40B4-BE49-F238E27FC236}">
                <a16:creationId xmlns:a16="http://schemas.microsoft.com/office/drawing/2014/main" id="{006BB213-B221-D4E9-DEBB-A16E2E161F3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DF99A4E-2ADD-4BF0-81C0-40B0E67FB2D7}"/>
              </a:ext>
            </a:extLst>
          </p:cNvPr>
          <p:cNvPicPr>
            <a:picLocks noChangeAspect="1"/>
          </p:cNvPicPr>
          <p:nvPr/>
        </p:nvPicPr>
        <p:blipFill rotWithShape="1">
          <a:blip r:embed="rId2"/>
          <a:srcRect l="55000"/>
          <a:stretch/>
        </p:blipFill>
        <p:spPr>
          <a:xfrm>
            <a:off x="1395248" y="972457"/>
            <a:ext cx="6353504" cy="4584321"/>
          </a:xfrm>
          <a:prstGeom prst="rect">
            <a:avLst/>
          </a:prstGeom>
        </p:spPr>
      </p:pic>
      <p:sp>
        <p:nvSpPr>
          <p:cNvPr id="7" name="TextBox 6">
            <a:extLst>
              <a:ext uri="{FF2B5EF4-FFF2-40B4-BE49-F238E27FC236}">
                <a16:creationId xmlns:a16="http://schemas.microsoft.com/office/drawing/2014/main" id="{96AC5051-6D4F-3C12-18EC-CE78593D23D5}"/>
              </a:ext>
            </a:extLst>
          </p:cNvPr>
          <p:cNvSpPr txBox="1"/>
          <p:nvPr/>
        </p:nvSpPr>
        <p:spPr>
          <a:xfrm>
            <a:off x="1395248" y="5704271"/>
            <a:ext cx="6503276" cy="400110"/>
          </a:xfrm>
          <a:prstGeom prst="rect">
            <a:avLst/>
          </a:prstGeom>
          <a:noFill/>
        </p:spPr>
        <p:txBody>
          <a:bodyPr wrap="square">
            <a:spAutoFit/>
          </a:bodyPr>
          <a:lstStyle/>
          <a:p>
            <a:pPr algn="ctr"/>
            <a:r>
              <a:rPr lang="en-US" sz="2000" dirty="0">
                <a:solidFill>
                  <a:schemeClr val="tx1">
                    <a:lumMod val="95000"/>
                    <a:lumOff val="5000"/>
                  </a:schemeClr>
                </a:solidFill>
              </a:rPr>
              <a:t>Using linear indexing to vectorize a grayscale image.</a:t>
            </a:r>
          </a:p>
        </p:txBody>
      </p:sp>
    </p:spTree>
    <p:extLst>
      <p:ext uri="{BB962C8B-B14F-4D97-AF65-F5344CB8AC3E}">
        <p14:creationId xmlns:p14="http://schemas.microsoft.com/office/powerpoint/2010/main" val="224854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F54F-A56D-561D-F0E3-5F6EA58D3290}"/>
              </a:ext>
            </a:extLst>
          </p:cNvPr>
          <p:cNvSpPr>
            <a:spLocks noGrp="1"/>
          </p:cNvSpPr>
          <p:nvPr>
            <p:ph type="title"/>
          </p:nvPr>
        </p:nvSpPr>
        <p:spPr/>
        <p:txBody>
          <a:bodyPr/>
          <a:lstStyle/>
          <a:p>
            <a:r>
              <a:rPr lang="en-US" dirty="0"/>
              <a:t>Pattern Vectors</a:t>
            </a:r>
          </a:p>
        </p:txBody>
      </p:sp>
      <p:sp>
        <p:nvSpPr>
          <p:cNvPr id="3" name="Content Placeholder 2">
            <a:extLst>
              <a:ext uri="{FF2B5EF4-FFF2-40B4-BE49-F238E27FC236}">
                <a16:creationId xmlns:a16="http://schemas.microsoft.com/office/drawing/2014/main" id="{4C58751A-096F-5D91-CA5D-92261DC46C9A}"/>
              </a:ext>
            </a:extLst>
          </p:cNvPr>
          <p:cNvSpPr>
            <a:spLocks noGrp="1"/>
          </p:cNvSpPr>
          <p:nvPr>
            <p:ph idx="1"/>
          </p:nvPr>
        </p:nvSpPr>
        <p:spPr>
          <a:xfrm>
            <a:off x="457200" y="914400"/>
            <a:ext cx="8229600" cy="5254171"/>
          </a:xfrm>
        </p:spPr>
        <p:txBody>
          <a:bodyPr/>
          <a:lstStyle/>
          <a:p>
            <a:pPr>
              <a:spcBef>
                <a:spcPts val="600"/>
              </a:spcBef>
            </a:pPr>
            <a:r>
              <a:rPr lang="en-US" sz="2400" dirty="0"/>
              <a:t>Shape signature represented by the sampled amplitude values.</a:t>
            </a:r>
          </a:p>
          <a:p>
            <a:pPr>
              <a:spcBef>
                <a:spcPts val="600"/>
              </a:spcBef>
            </a:pPr>
            <a:r>
              <a:rPr lang="en-US" sz="2400" dirty="0"/>
              <a:t>Cloud of n-dimensional points.</a:t>
            </a:r>
          </a:p>
          <a:p>
            <a:pPr>
              <a:spcBef>
                <a:spcPts val="600"/>
              </a:spcBef>
            </a:pPr>
            <a:r>
              <a:rPr lang="en-US" sz="2400" dirty="0"/>
              <a:t>Other shape characteristics could have been employed (e.g. moments).</a:t>
            </a:r>
          </a:p>
          <a:p>
            <a:pPr>
              <a:spcBef>
                <a:spcPts val="600"/>
              </a:spcBef>
            </a:pPr>
            <a:r>
              <a:rPr lang="en-US" sz="2400" dirty="0"/>
              <a:t>The choice of descriptors has a profound role in the recognition performance.</a:t>
            </a:r>
          </a:p>
        </p:txBody>
      </p:sp>
      <p:pic>
        <p:nvPicPr>
          <p:cNvPr id="5" name="Picture 4">
            <a:extLst>
              <a:ext uri="{FF2B5EF4-FFF2-40B4-BE49-F238E27FC236}">
                <a16:creationId xmlns:a16="http://schemas.microsoft.com/office/drawing/2014/main" id="{0F2FAEA6-D959-9971-1A68-9E9833F1D30C}"/>
              </a:ext>
            </a:extLst>
          </p:cNvPr>
          <p:cNvPicPr>
            <a:picLocks noChangeAspect="1"/>
          </p:cNvPicPr>
          <p:nvPr/>
        </p:nvPicPr>
        <p:blipFill>
          <a:blip r:embed="rId2"/>
          <a:stretch>
            <a:fillRect/>
          </a:stretch>
        </p:blipFill>
        <p:spPr>
          <a:xfrm>
            <a:off x="688099" y="3938671"/>
            <a:ext cx="5696935" cy="222989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41B20CB-72E1-5344-3935-D04BF3FACA25}"/>
                  </a:ext>
                </a:extLst>
              </p:cNvPr>
              <p:cNvSpPr txBox="1"/>
              <p:nvPr/>
            </p:nvSpPr>
            <p:spPr>
              <a:xfrm>
                <a:off x="6385034" y="3938670"/>
                <a:ext cx="1831720" cy="2133341"/>
              </a:xfrm>
              <a:prstGeom prst="rect">
                <a:avLst/>
              </a:prstGeom>
              <a:noFill/>
            </p:spPr>
            <p:txBody>
              <a:bodyPr wrap="none" rtlCol="0">
                <a:spAutoFit/>
              </a:bodyPr>
              <a:lstStyle/>
              <a:p>
                <a:r>
                  <a:rPr lang="en-US" sz="3600" b="1" i="1" dirty="0">
                    <a:solidFill>
                      <a:schemeClr val="tx1">
                        <a:lumMod val="75000"/>
                        <a:lumOff val="25000"/>
                      </a:schemeClr>
                    </a:solidFill>
                    <a:latin typeface="Times New Roman" panose="02020603050405020304" pitchFamily="18" charset="0"/>
                    <a:cs typeface="Times New Roman" panose="02020603050405020304" pitchFamily="18" charset="0"/>
                  </a:rPr>
                  <a:t>x</a:t>
                </a:r>
                <a:r>
                  <a:rPr lang="en-US" sz="3600" i="1" dirty="0">
                    <a:solidFill>
                      <a:schemeClr val="tx1">
                        <a:lumMod val="75000"/>
                        <a:lumOff val="25000"/>
                      </a:schemeClr>
                    </a:solidFill>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3600" i="1" smtClean="0">
                            <a:solidFill>
                              <a:schemeClr val="tx1">
                                <a:lumMod val="75000"/>
                                <a:lumOff val="25000"/>
                              </a:schemeClr>
                            </a:solidFill>
                            <a:latin typeface="Cambria Math" panose="02040503050406030204" pitchFamily="18" charset="0"/>
                          </a:rPr>
                        </m:ctrlPr>
                      </m:dPr>
                      <m:e>
                        <m:eqArr>
                          <m:eqArrPr>
                            <m:ctrlPr>
                              <a:rPr lang="en-US" sz="3600" i="1" smtClean="0">
                                <a:solidFill>
                                  <a:schemeClr val="tx1">
                                    <a:lumMod val="75000"/>
                                    <a:lumOff val="25000"/>
                                  </a:schemeClr>
                                </a:solidFill>
                                <a:latin typeface="Cambria Math" panose="02040503050406030204" pitchFamily="18" charset="0"/>
                              </a:rPr>
                            </m:ctrlPr>
                          </m:eqArrPr>
                          <m:e>
                            <m:sSub>
                              <m:sSubPr>
                                <m:ctrlPr>
                                  <a:rPr lang="en-US" sz="3600" i="1">
                                    <a:solidFill>
                                      <a:schemeClr val="tx1">
                                        <a:lumMod val="75000"/>
                                        <a:lumOff val="25000"/>
                                      </a:schemeClr>
                                    </a:solidFill>
                                    <a:latin typeface="Cambria Math" panose="02040503050406030204" pitchFamily="18" charset="0"/>
                                  </a:rPr>
                                </m:ctrlPr>
                              </m:sSubPr>
                              <m:e>
                                <m:r>
                                  <a:rPr lang="en-US" sz="3600" i="1">
                                    <a:solidFill>
                                      <a:schemeClr val="tx1">
                                        <a:lumMod val="75000"/>
                                        <a:lumOff val="25000"/>
                                      </a:schemeClr>
                                    </a:solidFill>
                                    <a:latin typeface="Cambria Math" panose="02040503050406030204" pitchFamily="18" charset="0"/>
                                  </a:rPr>
                                  <m:t>𝑥</m:t>
                                </m:r>
                              </m:e>
                              <m:sub>
                                <m:r>
                                  <a:rPr lang="en-US" sz="3600" b="0" i="1" smtClean="0">
                                    <a:solidFill>
                                      <a:schemeClr val="tx1">
                                        <a:lumMod val="75000"/>
                                        <a:lumOff val="25000"/>
                                      </a:schemeClr>
                                    </a:solidFill>
                                    <a:latin typeface="Cambria Math" panose="02040503050406030204" pitchFamily="18" charset="0"/>
                                  </a:rPr>
                                  <m:t>1</m:t>
                                </m:r>
                              </m:sub>
                            </m:sSub>
                          </m:e>
                          <m:e>
                            <m:sSub>
                              <m:sSubPr>
                                <m:ctrlPr>
                                  <a:rPr lang="en-US" sz="3600" i="1">
                                    <a:solidFill>
                                      <a:schemeClr val="tx1">
                                        <a:lumMod val="75000"/>
                                        <a:lumOff val="25000"/>
                                      </a:schemeClr>
                                    </a:solidFill>
                                    <a:latin typeface="Cambria Math" panose="02040503050406030204" pitchFamily="18" charset="0"/>
                                  </a:rPr>
                                </m:ctrlPr>
                              </m:sSubPr>
                              <m:e>
                                <m:r>
                                  <a:rPr lang="en-US" sz="3600" i="1">
                                    <a:solidFill>
                                      <a:schemeClr val="tx1">
                                        <a:lumMod val="75000"/>
                                        <a:lumOff val="25000"/>
                                      </a:schemeClr>
                                    </a:solidFill>
                                    <a:latin typeface="Cambria Math" panose="02040503050406030204" pitchFamily="18" charset="0"/>
                                  </a:rPr>
                                  <m:t>𝑥</m:t>
                                </m:r>
                              </m:e>
                              <m:sub>
                                <m:r>
                                  <a:rPr lang="en-US" sz="3600" b="0" i="1" smtClean="0">
                                    <a:solidFill>
                                      <a:schemeClr val="tx1">
                                        <a:lumMod val="75000"/>
                                        <a:lumOff val="25000"/>
                                      </a:schemeClr>
                                    </a:solidFill>
                                    <a:latin typeface="Cambria Math" panose="02040503050406030204" pitchFamily="18" charset="0"/>
                                  </a:rPr>
                                  <m:t>2</m:t>
                                </m:r>
                              </m:sub>
                            </m:sSub>
                          </m:e>
                          <m:e>
                            <m:r>
                              <a:rPr lang="en-US" sz="3600" i="1" smtClean="0">
                                <a:solidFill>
                                  <a:schemeClr val="tx1">
                                    <a:lumMod val="75000"/>
                                    <a:lumOff val="25000"/>
                                  </a:schemeClr>
                                </a:solidFill>
                                <a:latin typeface="Cambria Math" panose="02040503050406030204" pitchFamily="18" charset="0"/>
                              </a:rPr>
                              <m:t>⋮</m:t>
                            </m:r>
                          </m:e>
                          <m:e>
                            <m:sSub>
                              <m:sSubPr>
                                <m:ctrlPr>
                                  <a:rPr lang="en-US" sz="3600" i="1" smtClean="0">
                                    <a:solidFill>
                                      <a:schemeClr val="tx1">
                                        <a:lumMod val="75000"/>
                                        <a:lumOff val="25000"/>
                                      </a:schemeClr>
                                    </a:solidFill>
                                    <a:latin typeface="Cambria Math" panose="02040503050406030204" pitchFamily="18" charset="0"/>
                                  </a:rPr>
                                </m:ctrlPr>
                              </m:sSubPr>
                              <m:e>
                                <m:r>
                                  <a:rPr lang="en-US" sz="3600" b="0" i="1" smtClean="0">
                                    <a:solidFill>
                                      <a:schemeClr val="tx1">
                                        <a:lumMod val="75000"/>
                                        <a:lumOff val="25000"/>
                                      </a:schemeClr>
                                    </a:solidFill>
                                    <a:latin typeface="Cambria Math" panose="02040503050406030204" pitchFamily="18" charset="0"/>
                                  </a:rPr>
                                  <m:t>𝑥</m:t>
                                </m:r>
                              </m:e>
                              <m:sub>
                                <m:r>
                                  <a:rPr lang="en-US" sz="3600" b="0" i="1" smtClean="0">
                                    <a:solidFill>
                                      <a:schemeClr val="tx1">
                                        <a:lumMod val="75000"/>
                                        <a:lumOff val="25000"/>
                                      </a:schemeClr>
                                    </a:solidFill>
                                    <a:latin typeface="Cambria Math" panose="02040503050406030204" pitchFamily="18" charset="0"/>
                                  </a:rPr>
                                  <m:t>𝑛</m:t>
                                </m:r>
                              </m:sub>
                            </m:sSub>
                          </m:e>
                        </m:eqArr>
                      </m:e>
                    </m:d>
                  </m:oMath>
                </a14:m>
                <a:endParaRPr lang="en-US" sz="36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C41B20CB-72E1-5344-3935-D04BF3FACA25}"/>
                  </a:ext>
                </a:extLst>
              </p:cNvPr>
              <p:cNvSpPr txBox="1">
                <a:spLocks noRot="1" noChangeAspect="1" noMove="1" noResize="1" noEditPoints="1" noAdjustHandles="1" noChangeArrowheads="1" noChangeShapeType="1" noTextEdit="1"/>
              </p:cNvSpPr>
              <p:nvPr/>
            </p:nvSpPr>
            <p:spPr>
              <a:xfrm>
                <a:off x="6385034" y="3938670"/>
                <a:ext cx="1831720" cy="2133341"/>
              </a:xfrm>
              <a:prstGeom prst="rect">
                <a:avLst/>
              </a:prstGeom>
              <a:blipFill>
                <a:blip r:embed="rId3"/>
                <a:stretch>
                  <a:fillRect l="-9967"/>
                </a:stretch>
              </a:blipFill>
            </p:spPr>
            <p:txBody>
              <a:bodyPr/>
              <a:lstStyle/>
              <a:p>
                <a:r>
                  <a:rPr lang="en-US">
                    <a:noFill/>
                  </a:rPr>
                  <a:t> </a:t>
                </a:r>
              </a:p>
            </p:txBody>
          </p:sp>
        </mc:Fallback>
      </mc:AlternateContent>
    </p:spTree>
    <p:extLst>
      <p:ext uri="{BB962C8B-B14F-4D97-AF65-F5344CB8AC3E}">
        <p14:creationId xmlns:p14="http://schemas.microsoft.com/office/powerpoint/2010/main" val="299264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F54F-A56D-561D-F0E3-5F6EA58D3290}"/>
              </a:ext>
            </a:extLst>
          </p:cNvPr>
          <p:cNvSpPr>
            <a:spLocks noGrp="1"/>
          </p:cNvSpPr>
          <p:nvPr>
            <p:ph type="title"/>
          </p:nvPr>
        </p:nvSpPr>
        <p:spPr/>
        <p:txBody>
          <a:bodyPr/>
          <a:lstStyle/>
          <a:p>
            <a:r>
              <a:rPr lang="en-US" dirty="0"/>
              <a:t>String Descriptors</a:t>
            </a:r>
          </a:p>
        </p:txBody>
      </p:sp>
      <p:sp>
        <p:nvSpPr>
          <p:cNvPr id="3" name="Content Placeholder 2">
            <a:extLst>
              <a:ext uri="{FF2B5EF4-FFF2-40B4-BE49-F238E27FC236}">
                <a16:creationId xmlns:a16="http://schemas.microsoft.com/office/drawing/2014/main" id="{4C58751A-096F-5D91-CA5D-92261DC46C9A}"/>
              </a:ext>
            </a:extLst>
          </p:cNvPr>
          <p:cNvSpPr>
            <a:spLocks noGrp="1"/>
          </p:cNvSpPr>
          <p:nvPr>
            <p:ph idx="1"/>
          </p:nvPr>
        </p:nvSpPr>
        <p:spPr/>
        <p:txBody>
          <a:bodyPr/>
          <a:lstStyle/>
          <a:p>
            <a:r>
              <a:rPr lang="en-US" dirty="0"/>
              <a:t>Description of structural relationships.</a:t>
            </a:r>
          </a:p>
          <a:p>
            <a:r>
              <a:rPr lang="en-US" dirty="0"/>
              <a:t>Example: fingerprint recognition.</a:t>
            </a:r>
          </a:p>
          <a:p>
            <a:r>
              <a:rPr lang="en-US" dirty="0"/>
              <a:t>Primitive components that describe fingerprint ridge properties.</a:t>
            </a:r>
          </a:p>
          <a:p>
            <a:pPr lvl="1"/>
            <a:r>
              <a:rPr lang="en-US" dirty="0"/>
              <a:t>Interrelationships of print features (minutiae).</a:t>
            </a:r>
          </a:p>
          <a:p>
            <a:pPr lvl="2"/>
            <a:r>
              <a:rPr lang="en-US" dirty="0"/>
              <a:t>Abrupt endings, branching, merging, disconnected segments,…</a:t>
            </a:r>
          </a:p>
          <a:p>
            <a:pPr lvl="1"/>
            <a:r>
              <a:rPr lang="en-US" dirty="0"/>
              <a:t>Relative sizes and locations of print features.</a:t>
            </a:r>
          </a:p>
        </p:txBody>
      </p:sp>
    </p:spTree>
    <p:extLst>
      <p:ext uri="{BB962C8B-B14F-4D97-AF65-F5344CB8AC3E}">
        <p14:creationId xmlns:p14="http://schemas.microsoft.com/office/powerpoint/2010/main" val="401693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F54F-A56D-561D-F0E3-5F6EA58D3290}"/>
              </a:ext>
            </a:extLst>
          </p:cNvPr>
          <p:cNvSpPr>
            <a:spLocks noGrp="1"/>
          </p:cNvSpPr>
          <p:nvPr>
            <p:ph type="title"/>
          </p:nvPr>
        </p:nvSpPr>
        <p:spPr/>
        <p:txBody>
          <a:bodyPr/>
          <a:lstStyle/>
          <a:p>
            <a:r>
              <a:rPr lang="en-US" dirty="0"/>
              <a:t>String Descriptors</a:t>
            </a:r>
          </a:p>
        </p:txBody>
      </p:sp>
      <p:sp>
        <p:nvSpPr>
          <p:cNvPr id="3" name="Content Placeholder 2">
            <a:extLst>
              <a:ext uri="{FF2B5EF4-FFF2-40B4-BE49-F238E27FC236}">
                <a16:creationId xmlns:a16="http://schemas.microsoft.com/office/drawing/2014/main" id="{4C58751A-096F-5D91-CA5D-92261DC46C9A}"/>
              </a:ext>
            </a:extLst>
          </p:cNvPr>
          <p:cNvSpPr>
            <a:spLocks noGrp="1"/>
          </p:cNvSpPr>
          <p:nvPr>
            <p:ph idx="1"/>
          </p:nvPr>
        </p:nvSpPr>
        <p:spPr/>
        <p:txBody>
          <a:bodyPr/>
          <a:lstStyle/>
          <a:p>
            <a:r>
              <a:rPr lang="en-US" dirty="0"/>
              <a:t>Staircase pattern described by a head-to-tail structural relationship.</a:t>
            </a:r>
          </a:p>
          <a:p>
            <a:pPr lvl="1"/>
            <a:r>
              <a:rPr lang="en-US" dirty="0"/>
              <a:t>The rule allows only alternating pattern.</a:t>
            </a:r>
          </a:p>
          <a:p>
            <a:pPr lvl="1"/>
            <a:r>
              <a:rPr lang="en-US" dirty="0"/>
              <a:t>It excludes other types of structures.</a:t>
            </a:r>
          </a:p>
          <a:p>
            <a:pPr lvl="1"/>
            <a:r>
              <a:rPr lang="en-US" dirty="0"/>
              <a:t>Other rules may be defined.</a:t>
            </a:r>
          </a:p>
          <a:p>
            <a:endParaRPr lang="en-US" dirty="0"/>
          </a:p>
        </p:txBody>
      </p:sp>
      <p:pic>
        <p:nvPicPr>
          <p:cNvPr id="5" name="Picture 4">
            <a:extLst>
              <a:ext uri="{FF2B5EF4-FFF2-40B4-BE49-F238E27FC236}">
                <a16:creationId xmlns:a16="http://schemas.microsoft.com/office/drawing/2014/main" id="{C73A47F0-2F86-0CC1-72E7-926CE4550651}"/>
              </a:ext>
            </a:extLst>
          </p:cNvPr>
          <p:cNvPicPr>
            <a:picLocks noChangeAspect="1"/>
          </p:cNvPicPr>
          <p:nvPr/>
        </p:nvPicPr>
        <p:blipFill>
          <a:blip r:embed="rId2"/>
          <a:stretch>
            <a:fillRect/>
          </a:stretch>
        </p:blipFill>
        <p:spPr>
          <a:xfrm>
            <a:off x="1152525" y="3570514"/>
            <a:ext cx="6838950" cy="2600325"/>
          </a:xfrm>
          <a:prstGeom prst="rect">
            <a:avLst/>
          </a:prstGeom>
        </p:spPr>
      </p:pic>
    </p:spTree>
    <p:extLst>
      <p:ext uri="{BB962C8B-B14F-4D97-AF65-F5344CB8AC3E}">
        <p14:creationId xmlns:p14="http://schemas.microsoft.com/office/powerpoint/2010/main" val="271646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F54F-A56D-561D-F0E3-5F6EA58D3290}"/>
              </a:ext>
            </a:extLst>
          </p:cNvPr>
          <p:cNvSpPr>
            <a:spLocks noGrp="1"/>
          </p:cNvSpPr>
          <p:nvPr>
            <p:ph type="title"/>
          </p:nvPr>
        </p:nvSpPr>
        <p:spPr/>
        <p:txBody>
          <a:bodyPr/>
          <a:lstStyle/>
          <a:p>
            <a:r>
              <a:rPr lang="en-US" dirty="0"/>
              <a:t>Tree Descriptors</a:t>
            </a:r>
          </a:p>
        </p:txBody>
      </p:sp>
      <p:sp>
        <p:nvSpPr>
          <p:cNvPr id="3" name="Content Placeholder 2">
            <a:extLst>
              <a:ext uri="{FF2B5EF4-FFF2-40B4-BE49-F238E27FC236}">
                <a16:creationId xmlns:a16="http://schemas.microsoft.com/office/drawing/2014/main" id="{4C58751A-096F-5D91-CA5D-92261DC46C9A}"/>
              </a:ext>
            </a:extLst>
          </p:cNvPr>
          <p:cNvSpPr>
            <a:spLocks noGrp="1"/>
          </p:cNvSpPr>
          <p:nvPr>
            <p:ph idx="1"/>
          </p:nvPr>
        </p:nvSpPr>
        <p:spPr>
          <a:xfrm>
            <a:off x="457200" y="972457"/>
            <a:ext cx="4398579" cy="5196114"/>
          </a:xfrm>
        </p:spPr>
        <p:txBody>
          <a:bodyPr/>
          <a:lstStyle/>
          <a:p>
            <a:r>
              <a:rPr lang="en-US" dirty="0"/>
              <a:t>Hierarchical ordering</a:t>
            </a:r>
          </a:p>
          <a:p>
            <a:r>
              <a:rPr lang="en-US" dirty="0"/>
              <a:t>In the satellite image example, the structural relationship is defined as: “composed of”</a:t>
            </a:r>
          </a:p>
        </p:txBody>
      </p:sp>
      <p:pic>
        <p:nvPicPr>
          <p:cNvPr id="5" name="Picture 4">
            <a:extLst>
              <a:ext uri="{FF2B5EF4-FFF2-40B4-BE49-F238E27FC236}">
                <a16:creationId xmlns:a16="http://schemas.microsoft.com/office/drawing/2014/main" id="{F6EEC804-E503-94A6-F9D4-14BE2B656773}"/>
              </a:ext>
            </a:extLst>
          </p:cNvPr>
          <p:cNvPicPr>
            <a:picLocks noChangeAspect="1"/>
          </p:cNvPicPr>
          <p:nvPr/>
        </p:nvPicPr>
        <p:blipFill>
          <a:blip r:embed="rId2"/>
          <a:stretch>
            <a:fillRect/>
          </a:stretch>
        </p:blipFill>
        <p:spPr>
          <a:xfrm>
            <a:off x="5792414" y="972457"/>
            <a:ext cx="2452952" cy="2456543"/>
          </a:xfrm>
          <a:prstGeom prst="rect">
            <a:avLst/>
          </a:prstGeom>
        </p:spPr>
      </p:pic>
      <p:pic>
        <p:nvPicPr>
          <p:cNvPr id="7" name="Picture 6">
            <a:extLst>
              <a:ext uri="{FF2B5EF4-FFF2-40B4-BE49-F238E27FC236}">
                <a16:creationId xmlns:a16="http://schemas.microsoft.com/office/drawing/2014/main" id="{945799C4-567D-2F91-9F50-DE85F693A31D}"/>
              </a:ext>
            </a:extLst>
          </p:cNvPr>
          <p:cNvPicPr>
            <a:picLocks noChangeAspect="1"/>
          </p:cNvPicPr>
          <p:nvPr/>
        </p:nvPicPr>
        <p:blipFill>
          <a:blip r:embed="rId3"/>
          <a:stretch>
            <a:fillRect/>
          </a:stretch>
        </p:blipFill>
        <p:spPr>
          <a:xfrm>
            <a:off x="0" y="3632509"/>
            <a:ext cx="9144000" cy="2536062"/>
          </a:xfrm>
          <a:prstGeom prst="rect">
            <a:avLst/>
          </a:prstGeom>
        </p:spPr>
      </p:pic>
    </p:spTree>
    <p:extLst>
      <p:ext uri="{BB962C8B-B14F-4D97-AF65-F5344CB8AC3E}">
        <p14:creationId xmlns:p14="http://schemas.microsoft.com/office/powerpoint/2010/main" val="348956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2477-4549-28D8-2204-8E760411BB87}"/>
              </a:ext>
            </a:extLst>
          </p:cNvPr>
          <p:cNvSpPr>
            <a:spLocks noGrp="1"/>
          </p:cNvSpPr>
          <p:nvPr>
            <p:ph type="title"/>
          </p:nvPr>
        </p:nvSpPr>
        <p:spPr/>
        <p:txBody>
          <a:bodyPr/>
          <a:lstStyle/>
          <a:p>
            <a:r>
              <a:rPr lang="en-US" dirty="0"/>
              <a:t>Decision-Theoretic Methods</a:t>
            </a:r>
          </a:p>
        </p:txBody>
      </p:sp>
      <p:sp>
        <p:nvSpPr>
          <p:cNvPr id="3" name="Content Placeholder 2">
            <a:extLst>
              <a:ext uri="{FF2B5EF4-FFF2-40B4-BE49-F238E27FC236}">
                <a16:creationId xmlns:a16="http://schemas.microsoft.com/office/drawing/2014/main" id="{B587F96A-6EED-1AFC-4A29-1D8E000C6203}"/>
              </a:ext>
            </a:extLst>
          </p:cNvPr>
          <p:cNvSpPr>
            <a:spLocks noGrp="1"/>
          </p:cNvSpPr>
          <p:nvPr>
            <p:ph idx="1"/>
          </p:nvPr>
        </p:nvSpPr>
        <p:spPr>
          <a:xfrm>
            <a:off x="457200" y="1213945"/>
            <a:ext cx="8229600" cy="4954626"/>
          </a:xfrm>
        </p:spPr>
        <p:txBody>
          <a:bodyPr/>
          <a:lstStyle/>
          <a:p>
            <a:r>
              <a:rPr lang="en-US" dirty="0"/>
              <a:t>They are based on decision (discriminant) functions.</a:t>
            </a:r>
          </a:p>
          <a:p>
            <a:r>
              <a:rPr lang="en-US" dirty="0"/>
              <a:t>Let x=[x</a:t>
            </a:r>
            <a:r>
              <a:rPr lang="en-US" baseline="-25000" dirty="0"/>
              <a:t>1</a:t>
            </a:r>
            <a:r>
              <a:rPr lang="en-US" dirty="0"/>
              <a:t>, x</a:t>
            </a:r>
            <a:r>
              <a:rPr lang="en-US" baseline="-25000" dirty="0"/>
              <a:t>2</a:t>
            </a:r>
            <a:r>
              <a:rPr lang="en-US" dirty="0"/>
              <a:t>,…, </a:t>
            </a:r>
            <a:r>
              <a:rPr lang="en-US" dirty="0" err="1"/>
              <a:t>x</a:t>
            </a:r>
            <a:r>
              <a:rPr lang="en-US" baseline="-25000" dirty="0" err="1"/>
              <a:t>n</a:t>
            </a:r>
            <a:r>
              <a:rPr lang="en-US" dirty="0"/>
              <a:t>]</a:t>
            </a:r>
            <a:r>
              <a:rPr lang="en-US" baseline="30000" dirty="0"/>
              <a:t>T</a:t>
            </a:r>
            <a:r>
              <a:rPr lang="en-US" dirty="0"/>
              <a:t> represent a pattern vector.</a:t>
            </a:r>
          </a:p>
          <a:p>
            <a:r>
              <a:rPr lang="en-US" dirty="0"/>
              <a:t>For W pattern classes ω</a:t>
            </a:r>
            <a:r>
              <a:rPr lang="en-US" baseline="-25000" dirty="0"/>
              <a:t>1</a:t>
            </a:r>
            <a:r>
              <a:rPr lang="en-US" dirty="0"/>
              <a:t>, ω</a:t>
            </a:r>
            <a:r>
              <a:rPr lang="en-US" baseline="-25000" dirty="0"/>
              <a:t>2</a:t>
            </a:r>
            <a:r>
              <a:rPr lang="en-US" dirty="0"/>
              <a:t>,…, </a:t>
            </a:r>
            <a:r>
              <a:rPr lang="en-US" dirty="0" err="1"/>
              <a:t>ω</a:t>
            </a:r>
            <a:r>
              <a:rPr lang="en-US" baseline="-25000" dirty="0" err="1"/>
              <a:t>W</a:t>
            </a:r>
            <a:r>
              <a:rPr lang="en-US" dirty="0"/>
              <a:t>, the basic problem is to find W decision functions d</a:t>
            </a:r>
            <a:r>
              <a:rPr lang="en-US" baseline="-25000" dirty="0"/>
              <a:t>1</a:t>
            </a:r>
            <a:r>
              <a:rPr lang="en-US" dirty="0"/>
              <a:t>(x), d</a:t>
            </a:r>
            <a:r>
              <a:rPr lang="en-US" baseline="-25000" dirty="0"/>
              <a:t>2</a:t>
            </a:r>
            <a:r>
              <a:rPr lang="en-US" dirty="0"/>
              <a:t>(x),…, </a:t>
            </a:r>
            <a:r>
              <a:rPr lang="en-US" dirty="0" err="1"/>
              <a:t>d</a:t>
            </a:r>
            <a:r>
              <a:rPr lang="en-US" baseline="-25000" dirty="0" err="1"/>
              <a:t>W</a:t>
            </a:r>
            <a:r>
              <a:rPr lang="en-US" dirty="0"/>
              <a:t> (x) with the property that if x belongs to class </a:t>
            </a:r>
            <a:r>
              <a:rPr lang="en-US" dirty="0" err="1"/>
              <a:t>ω</a:t>
            </a:r>
            <a:r>
              <a:rPr lang="en-US" baseline="-25000" dirty="0" err="1"/>
              <a:t>i</a:t>
            </a:r>
            <a:r>
              <a:rPr lang="en-US" dirty="0"/>
              <a:t>:</a:t>
            </a:r>
          </a:p>
        </p:txBody>
      </p:sp>
      <p:pic>
        <p:nvPicPr>
          <p:cNvPr id="5" name="Picture 4">
            <a:extLst>
              <a:ext uri="{FF2B5EF4-FFF2-40B4-BE49-F238E27FC236}">
                <a16:creationId xmlns:a16="http://schemas.microsoft.com/office/drawing/2014/main" id="{1777BB52-42D9-A391-2B59-A054F4C0ED4C}"/>
              </a:ext>
            </a:extLst>
          </p:cNvPr>
          <p:cNvPicPr>
            <a:picLocks noChangeAspect="1"/>
          </p:cNvPicPr>
          <p:nvPr/>
        </p:nvPicPr>
        <p:blipFill>
          <a:blip r:embed="rId2"/>
          <a:stretch>
            <a:fillRect/>
          </a:stretch>
        </p:blipFill>
        <p:spPr>
          <a:xfrm>
            <a:off x="1709737" y="4792061"/>
            <a:ext cx="5724525" cy="647700"/>
          </a:xfrm>
          <a:prstGeom prst="rect">
            <a:avLst/>
          </a:prstGeom>
        </p:spPr>
      </p:pic>
    </p:spTree>
    <p:extLst>
      <p:ext uri="{BB962C8B-B14F-4D97-AF65-F5344CB8AC3E}">
        <p14:creationId xmlns:p14="http://schemas.microsoft.com/office/powerpoint/2010/main" val="376745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2477-4549-28D8-2204-8E760411BB87}"/>
              </a:ext>
            </a:extLst>
          </p:cNvPr>
          <p:cNvSpPr>
            <a:spLocks noGrp="1"/>
          </p:cNvSpPr>
          <p:nvPr>
            <p:ph type="title"/>
          </p:nvPr>
        </p:nvSpPr>
        <p:spPr/>
        <p:txBody>
          <a:bodyPr/>
          <a:lstStyle/>
          <a:p>
            <a:r>
              <a:rPr lang="en-US" sz="3600" dirty="0"/>
              <a:t>Decision-Theoretic Methods</a:t>
            </a:r>
            <a:endParaRPr lang="en-US" dirty="0"/>
          </a:p>
        </p:txBody>
      </p:sp>
      <p:sp>
        <p:nvSpPr>
          <p:cNvPr id="3" name="Content Placeholder 2">
            <a:extLst>
              <a:ext uri="{FF2B5EF4-FFF2-40B4-BE49-F238E27FC236}">
                <a16:creationId xmlns:a16="http://schemas.microsoft.com/office/drawing/2014/main" id="{B587F96A-6EED-1AFC-4A29-1D8E000C6203}"/>
              </a:ext>
            </a:extLst>
          </p:cNvPr>
          <p:cNvSpPr>
            <a:spLocks noGrp="1"/>
          </p:cNvSpPr>
          <p:nvPr>
            <p:ph idx="1"/>
          </p:nvPr>
        </p:nvSpPr>
        <p:spPr>
          <a:xfrm>
            <a:off x="457200" y="1135625"/>
            <a:ext cx="8229600" cy="5032945"/>
          </a:xfrm>
        </p:spPr>
        <p:txBody>
          <a:bodyPr/>
          <a:lstStyle/>
          <a:p>
            <a:r>
              <a:rPr lang="en-US" sz="2400" dirty="0">
                <a:solidFill>
                  <a:srgbClr val="00B0F0"/>
                </a:solidFill>
              </a:rPr>
              <a:t>Matching</a:t>
            </a:r>
            <a:r>
              <a:rPr lang="en-US" sz="2400" dirty="0"/>
              <a:t>: an unknown pattern is assigned to the class to which it is closest with respect to a metric, i.e. a measurement outcome.</a:t>
            </a:r>
          </a:p>
          <a:p>
            <a:pPr lvl="1"/>
            <a:r>
              <a:rPr lang="en-US" sz="2000" dirty="0"/>
              <a:t>Minimum distance classifier</a:t>
            </a:r>
          </a:p>
          <a:p>
            <a:pPr lvl="2"/>
            <a:r>
              <a:rPr lang="en-US" sz="1600" dirty="0"/>
              <a:t>Computes the Euclidean distance between the unknown pattern and each of the prototype vectors.</a:t>
            </a:r>
          </a:p>
          <a:p>
            <a:pPr lvl="1"/>
            <a:r>
              <a:rPr lang="en-US" sz="2000" dirty="0"/>
              <a:t>Correlation</a:t>
            </a:r>
          </a:p>
          <a:p>
            <a:pPr lvl="2"/>
            <a:r>
              <a:rPr lang="en-US" sz="1600" dirty="0"/>
              <a:t>It can be directly formulated in terms of images</a:t>
            </a:r>
          </a:p>
          <a:p>
            <a:pPr lvl="1"/>
            <a:r>
              <a:rPr lang="en-US" sz="2000" dirty="0"/>
              <a:t>Optimum statistical classifiers</a:t>
            </a:r>
          </a:p>
          <a:p>
            <a:pPr lvl="1"/>
            <a:r>
              <a:rPr lang="en-US" sz="2000" dirty="0"/>
              <a:t>Neural networks</a:t>
            </a:r>
          </a:p>
        </p:txBody>
      </p:sp>
    </p:spTree>
    <p:extLst>
      <p:ext uri="{BB962C8B-B14F-4D97-AF65-F5344CB8AC3E}">
        <p14:creationId xmlns:p14="http://schemas.microsoft.com/office/powerpoint/2010/main" val="287452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E5DA-CDA7-8F06-6CBE-EA8981A5DDBD}"/>
              </a:ext>
            </a:extLst>
          </p:cNvPr>
          <p:cNvSpPr>
            <a:spLocks noGrp="1"/>
          </p:cNvSpPr>
          <p:nvPr>
            <p:ph type="title"/>
          </p:nvPr>
        </p:nvSpPr>
        <p:spPr>
          <a:xfrm>
            <a:off x="1" y="0"/>
            <a:ext cx="9144000" cy="731837"/>
          </a:xfrm>
        </p:spPr>
        <p:txBody>
          <a:bodyPr/>
          <a:lstStyle/>
          <a:p>
            <a:r>
              <a:rPr lang="en-US" sz="3600" dirty="0"/>
              <a:t>Minimum Distance Classifier</a:t>
            </a:r>
            <a:endParaRPr lang="en-US" dirty="0"/>
          </a:p>
        </p:txBody>
      </p:sp>
      <p:sp>
        <p:nvSpPr>
          <p:cNvPr id="3" name="Content Placeholder 2">
            <a:extLst>
              <a:ext uri="{FF2B5EF4-FFF2-40B4-BE49-F238E27FC236}">
                <a16:creationId xmlns:a16="http://schemas.microsoft.com/office/drawing/2014/main" id="{14D36C5C-9262-414B-6214-DBA7D56FB42A}"/>
              </a:ext>
            </a:extLst>
          </p:cNvPr>
          <p:cNvSpPr>
            <a:spLocks noGrp="1"/>
          </p:cNvSpPr>
          <p:nvPr>
            <p:ph idx="1"/>
          </p:nvPr>
        </p:nvSpPr>
        <p:spPr/>
        <p:txBody>
          <a:bodyPr/>
          <a:lstStyle/>
          <a:p>
            <a:r>
              <a:rPr lang="en-US" dirty="0"/>
              <a:t>The prototype of each pattern class </a:t>
            </a:r>
            <a:r>
              <a:rPr lang="en-US" dirty="0">
                <a:solidFill>
                  <a:schemeClr val="tx1"/>
                </a:solidFill>
              </a:rPr>
              <a:t>j</a:t>
            </a:r>
            <a:r>
              <a:rPr lang="en-US" dirty="0"/>
              <a:t> is the mean vector:</a:t>
            </a:r>
          </a:p>
          <a:p>
            <a:pPr marL="0" indent="0">
              <a:buNone/>
            </a:pPr>
            <a:endParaRPr lang="en-US" sz="4800" dirty="0"/>
          </a:p>
          <a:p>
            <a:r>
              <a:rPr lang="en-US" dirty="0"/>
              <a:t>Using the Euclidean distance as a measure of closeness:</a:t>
            </a:r>
          </a:p>
          <a:p>
            <a:pPr marL="0" indent="0">
              <a:buNone/>
            </a:pPr>
            <a:endParaRPr lang="en-US" sz="4400" dirty="0"/>
          </a:p>
          <a:p>
            <a:r>
              <a:rPr lang="en-US" dirty="0"/>
              <a:t>We assign x to class </a:t>
            </a:r>
            <a:r>
              <a:rPr lang="en-US" dirty="0" err="1"/>
              <a:t>ω</a:t>
            </a:r>
            <a:r>
              <a:rPr lang="en-US" baseline="-25000" dirty="0" err="1"/>
              <a:t>j</a:t>
            </a:r>
            <a:r>
              <a:rPr lang="en-US" dirty="0"/>
              <a:t> if </a:t>
            </a:r>
            <a:r>
              <a:rPr lang="en-US" dirty="0" err="1"/>
              <a:t>D</a:t>
            </a:r>
            <a:r>
              <a:rPr lang="en-US" baseline="-25000" dirty="0" err="1"/>
              <a:t>j</a:t>
            </a:r>
            <a:r>
              <a:rPr lang="en-US" dirty="0"/>
              <a:t>(x) is the smallest distance. That is, the smallest distance implies the best match in this formulation.</a:t>
            </a:r>
          </a:p>
        </p:txBody>
      </p:sp>
      <p:pic>
        <p:nvPicPr>
          <p:cNvPr id="5" name="Picture 4">
            <a:extLst>
              <a:ext uri="{FF2B5EF4-FFF2-40B4-BE49-F238E27FC236}">
                <a16:creationId xmlns:a16="http://schemas.microsoft.com/office/drawing/2014/main" id="{A9A67B3D-88E9-8E72-E959-EDD70B984F87}"/>
              </a:ext>
            </a:extLst>
          </p:cNvPr>
          <p:cNvPicPr>
            <a:picLocks noChangeAspect="1"/>
          </p:cNvPicPr>
          <p:nvPr/>
        </p:nvPicPr>
        <p:blipFill>
          <a:blip r:embed="rId2"/>
          <a:stretch>
            <a:fillRect/>
          </a:stretch>
        </p:blipFill>
        <p:spPr>
          <a:xfrm>
            <a:off x="2900362" y="1938487"/>
            <a:ext cx="3343275" cy="857250"/>
          </a:xfrm>
          <a:prstGeom prst="rect">
            <a:avLst/>
          </a:prstGeom>
        </p:spPr>
      </p:pic>
      <p:pic>
        <p:nvPicPr>
          <p:cNvPr id="7" name="Picture 6">
            <a:extLst>
              <a:ext uri="{FF2B5EF4-FFF2-40B4-BE49-F238E27FC236}">
                <a16:creationId xmlns:a16="http://schemas.microsoft.com/office/drawing/2014/main" id="{9501F9E9-5957-0597-E1FD-95C8385BDC11}"/>
              </a:ext>
            </a:extLst>
          </p:cNvPr>
          <p:cNvPicPr>
            <a:picLocks noChangeAspect="1"/>
          </p:cNvPicPr>
          <p:nvPr/>
        </p:nvPicPr>
        <p:blipFill>
          <a:blip r:embed="rId3"/>
          <a:stretch>
            <a:fillRect/>
          </a:stretch>
        </p:blipFill>
        <p:spPr>
          <a:xfrm>
            <a:off x="2847974" y="3995888"/>
            <a:ext cx="3448050" cy="600075"/>
          </a:xfrm>
          <a:prstGeom prst="rect">
            <a:avLst/>
          </a:prstGeom>
        </p:spPr>
      </p:pic>
    </p:spTree>
    <p:extLst>
      <p:ext uri="{BB962C8B-B14F-4D97-AF65-F5344CB8AC3E}">
        <p14:creationId xmlns:p14="http://schemas.microsoft.com/office/powerpoint/2010/main" val="99127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256A-E333-C820-8C5B-182594C36B1F}"/>
              </a:ext>
            </a:extLst>
          </p:cNvPr>
          <p:cNvSpPr>
            <a:spLocks noGrp="1"/>
          </p:cNvSpPr>
          <p:nvPr>
            <p:ph type="title"/>
          </p:nvPr>
        </p:nvSpPr>
        <p:spPr/>
        <p:txBody>
          <a:bodyPr/>
          <a:lstStyle/>
          <a:p>
            <a:r>
              <a:rPr lang="en-US" dirty="0"/>
              <a:t>Minimum Distance Classifier</a:t>
            </a:r>
          </a:p>
        </p:txBody>
      </p:sp>
      <p:sp>
        <p:nvSpPr>
          <p:cNvPr id="3" name="Content Placeholder 2">
            <a:extLst>
              <a:ext uri="{FF2B5EF4-FFF2-40B4-BE49-F238E27FC236}">
                <a16:creationId xmlns:a16="http://schemas.microsoft.com/office/drawing/2014/main" id="{D40DAC46-8976-DA87-66E1-1A629B4A5395}"/>
              </a:ext>
            </a:extLst>
          </p:cNvPr>
          <p:cNvSpPr>
            <a:spLocks noGrp="1"/>
          </p:cNvSpPr>
          <p:nvPr>
            <p:ph idx="1"/>
          </p:nvPr>
        </p:nvSpPr>
        <p:spPr/>
        <p:txBody>
          <a:bodyPr/>
          <a:lstStyle/>
          <a:p>
            <a:r>
              <a:rPr lang="en-US" dirty="0"/>
              <a:t>Theoretically selecting the smallest distance is equivalent to evaluating the functions:</a:t>
            </a:r>
          </a:p>
          <a:p>
            <a:pPr marL="0" indent="0">
              <a:buNone/>
            </a:pPr>
            <a:endParaRPr lang="en-US" sz="5400" dirty="0"/>
          </a:p>
          <a:p>
            <a:pPr marL="442913" indent="0">
              <a:buNone/>
            </a:pPr>
            <a:r>
              <a:rPr lang="en-US" dirty="0"/>
              <a:t>and assigning x to class </a:t>
            </a:r>
            <a:r>
              <a:rPr lang="en-US" dirty="0" err="1"/>
              <a:t>ω</a:t>
            </a:r>
            <a:r>
              <a:rPr lang="en-US" baseline="-25000" dirty="0" err="1"/>
              <a:t>j</a:t>
            </a:r>
            <a:r>
              <a:rPr lang="en-US" dirty="0"/>
              <a:t> if </a:t>
            </a:r>
            <a:r>
              <a:rPr lang="en-US" dirty="0" err="1"/>
              <a:t>d</a:t>
            </a:r>
            <a:r>
              <a:rPr lang="en-US" baseline="-25000" dirty="0" err="1"/>
              <a:t>j</a:t>
            </a:r>
            <a:r>
              <a:rPr lang="en-US" dirty="0"/>
              <a:t>(x) yields the largest numerical value.</a:t>
            </a:r>
          </a:p>
          <a:p>
            <a:r>
              <a:rPr lang="en-US" dirty="0"/>
              <a:t>This formulation agrees with the concept of a decision function.</a:t>
            </a:r>
          </a:p>
        </p:txBody>
      </p:sp>
      <p:pic>
        <p:nvPicPr>
          <p:cNvPr id="5" name="Picture 4">
            <a:extLst>
              <a:ext uri="{FF2B5EF4-FFF2-40B4-BE49-F238E27FC236}">
                <a16:creationId xmlns:a16="http://schemas.microsoft.com/office/drawing/2014/main" id="{321A719A-9971-7C79-9465-C6698FF2737D}"/>
              </a:ext>
            </a:extLst>
          </p:cNvPr>
          <p:cNvPicPr>
            <a:picLocks noChangeAspect="1"/>
          </p:cNvPicPr>
          <p:nvPr/>
        </p:nvPicPr>
        <p:blipFill>
          <a:blip r:embed="rId2"/>
          <a:stretch>
            <a:fillRect/>
          </a:stretch>
        </p:blipFill>
        <p:spPr>
          <a:xfrm>
            <a:off x="2157412" y="1984119"/>
            <a:ext cx="4829175" cy="942975"/>
          </a:xfrm>
          <a:prstGeom prst="rect">
            <a:avLst/>
          </a:prstGeom>
        </p:spPr>
      </p:pic>
    </p:spTree>
    <p:extLst>
      <p:ext uri="{BB962C8B-B14F-4D97-AF65-F5344CB8AC3E}">
        <p14:creationId xmlns:p14="http://schemas.microsoft.com/office/powerpoint/2010/main" val="339107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8180-B8F5-EDB7-C674-F7AE50783A14}"/>
              </a:ext>
            </a:extLst>
          </p:cNvPr>
          <p:cNvSpPr>
            <a:spLocks noGrp="1"/>
          </p:cNvSpPr>
          <p:nvPr>
            <p:ph type="title"/>
          </p:nvPr>
        </p:nvSpPr>
        <p:spPr/>
        <p:txBody>
          <a:bodyPr/>
          <a:lstStyle/>
          <a:p>
            <a:r>
              <a:rPr lang="en-US" dirty="0"/>
              <a:t>Minimum Distance Classifier</a:t>
            </a:r>
          </a:p>
        </p:txBody>
      </p:sp>
      <p:sp>
        <p:nvSpPr>
          <p:cNvPr id="3" name="Content Placeholder 2">
            <a:extLst>
              <a:ext uri="{FF2B5EF4-FFF2-40B4-BE49-F238E27FC236}">
                <a16:creationId xmlns:a16="http://schemas.microsoft.com/office/drawing/2014/main" id="{39C187D9-3EEF-6584-E72A-9899F890E64B}"/>
              </a:ext>
            </a:extLst>
          </p:cNvPr>
          <p:cNvSpPr>
            <a:spLocks noGrp="1"/>
          </p:cNvSpPr>
          <p:nvPr>
            <p:ph idx="1"/>
          </p:nvPr>
        </p:nvSpPr>
        <p:spPr/>
        <p:txBody>
          <a:bodyPr/>
          <a:lstStyle/>
          <a:p>
            <a:r>
              <a:rPr lang="en-US" dirty="0"/>
              <a:t>The decision boundary between classes </a:t>
            </a:r>
            <a:r>
              <a:rPr lang="en-US" dirty="0" err="1"/>
              <a:t>ω</a:t>
            </a:r>
            <a:r>
              <a:rPr lang="en-US" baseline="-25000" dirty="0" err="1"/>
              <a:t>i</a:t>
            </a:r>
            <a:r>
              <a:rPr lang="en-US" dirty="0"/>
              <a:t> and </a:t>
            </a:r>
            <a:r>
              <a:rPr lang="en-US" dirty="0" err="1"/>
              <a:t>ω</a:t>
            </a:r>
            <a:r>
              <a:rPr lang="en-US" baseline="-25000" dirty="0" err="1"/>
              <a:t>j</a:t>
            </a:r>
            <a:r>
              <a:rPr lang="en-US" dirty="0"/>
              <a:t> is given by:</a:t>
            </a:r>
          </a:p>
          <a:p>
            <a:pPr marL="0" indent="0">
              <a:buNone/>
            </a:pPr>
            <a:endParaRPr lang="en-US" dirty="0"/>
          </a:p>
          <a:p>
            <a:pPr marL="0" indent="0">
              <a:buNone/>
            </a:pPr>
            <a:endParaRPr lang="en-US" dirty="0"/>
          </a:p>
          <a:p>
            <a:pPr marL="0" indent="0">
              <a:buNone/>
            </a:pPr>
            <a:endParaRPr lang="en-US" dirty="0"/>
          </a:p>
          <a:p>
            <a:r>
              <a:rPr lang="en-US" dirty="0"/>
              <a:t>The surface is the perpendicular bisector of the line segment joining m</a:t>
            </a:r>
            <a:r>
              <a:rPr lang="en-US" baseline="-25000" dirty="0"/>
              <a:t>i</a:t>
            </a:r>
            <a:r>
              <a:rPr lang="en-US" dirty="0"/>
              <a:t> and </a:t>
            </a:r>
            <a:r>
              <a:rPr lang="en-US" dirty="0" err="1"/>
              <a:t>m</a:t>
            </a:r>
            <a:r>
              <a:rPr lang="en-US" baseline="-25000" dirty="0" err="1"/>
              <a:t>j</a:t>
            </a:r>
            <a:r>
              <a:rPr lang="en-US" dirty="0"/>
              <a:t>.</a:t>
            </a:r>
          </a:p>
          <a:p>
            <a:r>
              <a:rPr lang="en-US" dirty="0"/>
              <a:t>For n=2, the perpendicular bisector is a line, for n=3 it is a plane and for n&gt;3 it is called a </a:t>
            </a:r>
            <a:r>
              <a:rPr lang="en-US" dirty="0">
                <a:solidFill>
                  <a:srgbClr val="00B0F0"/>
                </a:solidFill>
              </a:rPr>
              <a:t>hyperplane</a:t>
            </a:r>
            <a:r>
              <a:rPr lang="en-US" dirty="0"/>
              <a:t>.</a:t>
            </a:r>
          </a:p>
        </p:txBody>
      </p:sp>
      <p:pic>
        <p:nvPicPr>
          <p:cNvPr id="5" name="Picture 4">
            <a:extLst>
              <a:ext uri="{FF2B5EF4-FFF2-40B4-BE49-F238E27FC236}">
                <a16:creationId xmlns:a16="http://schemas.microsoft.com/office/drawing/2014/main" id="{42174B4C-82FC-F400-4792-93686294A407}"/>
              </a:ext>
            </a:extLst>
          </p:cNvPr>
          <p:cNvPicPr>
            <a:picLocks noChangeAspect="1"/>
          </p:cNvPicPr>
          <p:nvPr/>
        </p:nvPicPr>
        <p:blipFill>
          <a:blip r:embed="rId2"/>
          <a:stretch>
            <a:fillRect/>
          </a:stretch>
        </p:blipFill>
        <p:spPr>
          <a:xfrm>
            <a:off x="2085975" y="2200275"/>
            <a:ext cx="4972050" cy="1228725"/>
          </a:xfrm>
          <a:prstGeom prst="rect">
            <a:avLst/>
          </a:prstGeom>
        </p:spPr>
      </p:pic>
    </p:spTree>
    <p:extLst>
      <p:ext uri="{BB962C8B-B14F-4D97-AF65-F5344CB8AC3E}">
        <p14:creationId xmlns:p14="http://schemas.microsoft.com/office/powerpoint/2010/main" val="23213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039B-A2DC-0927-F323-89FE8B0E07F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5510508-300F-8C58-1FCE-5E8B4DC7DEF9}"/>
              </a:ext>
            </a:extLst>
          </p:cNvPr>
          <p:cNvSpPr>
            <a:spLocks noGrp="1"/>
          </p:cNvSpPr>
          <p:nvPr>
            <p:ph idx="1"/>
          </p:nvPr>
        </p:nvSpPr>
        <p:spPr>
          <a:xfrm>
            <a:off x="457200" y="1040523"/>
            <a:ext cx="8229600" cy="5139559"/>
          </a:xfrm>
        </p:spPr>
        <p:txBody>
          <a:bodyPr/>
          <a:lstStyle/>
          <a:p>
            <a:pPr>
              <a:spcBef>
                <a:spcPts val="1200"/>
              </a:spcBef>
            </a:pPr>
            <a:r>
              <a:rPr lang="en-US" sz="2400" dirty="0"/>
              <a:t>One of the most interesting aspects of the world is that it can be considered to be made up of patterns.</a:t>
            </a:r>
          </a:p>
          <a:p>
            <a:pPr>
              <a:spcBef>
                <a:spcPts val="1200"/>
              </a:spcBef>
            </a:pPr>
            <a:r>
              <a:rPr lang="en-US" sz="2400" dirty="0"/>
              <a:t>In image pattern recognition, we think of </a:t>
            </a:r>
            <a:r>
              <a:rPr lang="en-US" sz="2400" dirty="0">
                <a:solidFill>
                  <a:srgbClr val="00B0F0"/>
                </a:solidFill>
              </a:rPr>
              <a:t>a pattern as a spatial arrangement of features</a:t>
            </a:r>
            <a:r>
              <a:rPr lang="en-US" sz="2400" dirty="0"/>
              <a:t>. A </a:t>
            </a:r>
            <a:r>
              <a:rPr lang="en-US" sz="2400" dirty="0">
                <a:solidFill>
                  <a:srgbClr val="00B0F0"/>
                </a:solidFill>
              </a:rPr>
              <a:t>pattern class is a set of patterns that share some common properties</a:t>
            </a:r>
            <a:r>
              <a:rPr lang="en-US" sz="2400" dirty="0"/>
              <a:t>.</a:t>
            </a:r>
          </a:p>
          <a:p>
            <a:pPr>
              <a:spcBef>
                <a:spcPts val="1200"/>
              </a:spcBef>
            </a:pPr>
            <a:r>
              <a:rPr lang="en-US" sz="2400" b="1" dirty="0">
                <a:solidFill>
                  <a:srgbClr val="00B0F0"/>
                </a:solidFill>
              </a:rPr>
              <a:t>4</a:t>
            </a:r>
            <a:r>
              <a:rPr lang="en-US" sz="2400" dirty="0"/>
              <a:t> main stages involved in recognition: </a:t>
            </a:r>
            <a:r>
              <a:rPr lang="en-US" sz="2400" dirty="0">
                <a:solidFill>
                  <a:srgbClr val="00B0F0"/>
                </a:solidFill>
              </a:rPr>
              <a:t>(1) sensing, (2) preprocessing, (3) feature extraction, and (4) classification</a:t>
            </a:r>
            <a:r>
              <a:rPr lang="en-US" sz="2400" dirty="0"/>
              <a:t>.</a:t>
            </a:r>
          </a:p>
          <a:p>
            <a:pPr>
              <a:spcBef>
                <a:spcPts val="1200"/>
              </a:spcBef>
            </a:pPr>
            <a:r>
              <a:rPr lang="en-US" sz="2400" dirty="0">
                <a:solidFill>
                  <a:srgbClr val="00B0F0"/>
                </a:solidFill>
              </a:rPr>
              <a:t>Classification</a:t>
            </a:r>
            <a:r>
              <a:rPr lang="en-US" sz="2400" dirty="0"/>
              <a:t>: using a set of features as the basis for assigning class labels to unknown input image patterns.</a:t>
            </a:r>
          </a:p>
          <a:p>
            <a:pPr lvl="1">
              <a:spcBef>
                <a:spcPts val="1200"/>
              </a:spcBef>
            </a:pPr>
            <a:r>
              <a:rPr lang="en-US" sz="2000" dirty="0"/>
              <a:t>They are denoted by ω</a:t>
            </a:r>
            <a:r>
              <a:rPr lang="en-US" sz="2000" baseline="-25000" dirty="0"/>
              <a:t>1</a:t>
            </a:r>
            <a:r>
              <a:rPr lang="en-US" sz="2000" dirty="0"/>
              <a:t>, ω</a:t>
            </a:r>
            <a:r>
              <a:rPr lang="en-US" sz="2000" baseline="-25000" dirty="0"/>
              <a:t>2</a:t>
            </a:r>
            <a:r>
              <a:rPr lang="en-US" sz="2000" dirty="0"/>
              <a:t>,…, </a:t>
            </a:r>
            <a:r>
              <a:rPr lang="en-US" sz="2000" dirty="0" err="1"/>
              <a:t>ω</a:t>
            </a:r>
            <a:r>
              <a:rPr lang="en-US" sz="2000" baseline="-25000" dirty="0" err="1"/>
              <a:t>W</a:t>
            </a:r>
            <a:r>
              <a:rPr lang="en-US" sz="2000" dirty="0"/>
              <a:t>, W being the number of classes</a:t>
            </a:r>
          </a:p>
        </p:txBody>
      </p:sp>
    </p:spTree>
    <p:extLst>
      <p:ext uri="{BB962C8B-B14F-4D97-AF65-F5344CB8AC3E}">
        <p14:creationId xmlns:p14="http://schemas.microsoft.com/office/powerpoint/2010/main" val="3242376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33DD-849D-55EA-8655-5A802C0D0B32}"/>
              </a:ext>
            </a:extLst>
          </p:cNvPr>
          <p:cNvSpPr>
            <a:spLocks noGrp="1"/>
          </p:cNvSpPr>
          <p:nvPr>
            <p:ph type="title"/>
          </p:nvPr>
        </p:nvSpPr>
        <p:spPr/>
        <p:txBody>
          <a:bodyPr/>
          <a:lstStyle/>
          <a:p>
            <a:r>
              <a:rPr lang="en-US" dirty="0"/>
              <a:t>Minimum Distance Classifier</a:t>
            </a:r>
          </a:p>
        </p:txBody>
      </p:sp>
      <p:sp>
        <p:nvSpPr>
          <p:cNvPr id="3" name="Content Placeholder 2">
            <a:extLst>
              <a:ext uri="{FF2B5EF4-FFF2-40B4-BE49-F238E27FC236}">
                <a16:creationId xmlns:a16="http://schemas.microsoft.com/office/drawing/2014/main" id="{B7C95F01-8628-E76A-A91A-D3644ED51AF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051CA56-75EB-7D56-EFF9-E697CCE2D6AB}"/>
              </a:ext>
            </a:extLst>
          </p:cNvPr>
          <p:cNvPicPr>
            <a:picLocks noChangeAspect="1"/>
          </p:cNvPicPr>
          <p:nvPr/>
        </p:nvPicPr>
        <p:blipFill>
          <a:blip r:embed="rId2"/>
          <a:stretch>
            <a:fillRect/>
          </a:stretch>
        </p:blipFill>
        <p:spPr>
          <a:xfrm>
            <a:off x="604837" y="879063"/>
            <a:ext cx="7934325" cy="5276850"/>
          </a:xfrm>
          <a:prstGeom prst="rect">
            <a:avLst/>
          </a:prstGeom>
        </p:spPr>
      </p:pic>
    </p:spTree>
    <p:extLst>
      <p:ext uri="{BB962C8B-B14F-4D97-AF65-F5344CB8AC3E}">
        <p14:creationId xmlns:p14="http://schemas.microsoft.com/office/powerpoint/2010/main" val="5843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87DB-B5F0-3435-746D-F59BB65F9F9C}"/>
              </a:ext>
            </a:extLst>
          </p:cNvPr>
          <p:cNvSpPr>
            <a:spLocks noGrp="1"/>
          </p:cNvSpPr>
          <p:nvPr>
            <p:ph type="title"/>
          </p:nvPr>
        </p:nvSpPr>
        <p:spPr/>
        <p:txBody>
          <a:bodyPr/>
          <a:lstStyle/>
          <a:p>
            <a:r>
              <a:rPr lang="en-US" dirty="0"/>
              <a:t>Minimum Distance Classifier</a:t>
            </a:r>
          </a:p>
        </p:txBody>
      </p:sp>
      <p:sp>
        <p:nvSpPr>
          <p:cNvPr id="3" name="Content Placeholder 2">
            <a:extLst>
              <a:ext uri="{FF2B5EF4-FFF2-40B4-BE49-F238E27FC236}">
                <a16:creationId xmlns:a16="http://schemas.microsoft.com/office/drawing/2014/main" id="{A59C52D0-C5B0-D9C6-6AC3-C0D93AF6E8F5}"/>
              </a:ext>
            </a:extLst>
          </p:cNvPr>
          <p:cNvSpPr>
            <a:spLocks noGrp="1"/>
          </p:cNvSpPr>
          <p:nvPr>
            <p:ph idx="1"/>
          </p:nvPr>
        </p:nvSpPr>
        <p:spPr>
          <a:xfrm>
            <a:off x="457200" y="1106129"/>
            <a:ext cx="8229600" cy="5062442"/>
          </a:xfrm>
        </p:spPr>
        <p:txBody>
          <a:bodyPr/>
          <a:lstStyle/>
          <a:p>
            <a:r>
              <a:rPr lang="en-US" dirty="0"/>
              <a:t>In practice, the classifier works well when the distance between means is large compared to the spread of each class.</a:t>
            </a:r>
          </a:p>
          <a:p>
            <a:r>
              <a:rPr lang="en-US" dirty="0"/>
              <a:t>This occurs seldom unless the system designer controls the nature of the input.</a:t>
            </a:r>
          </a:p>
          <a:p>
            <a:r>
              <a:rPr lang="en-US" dirty="0"/>
              <a:t>An example is the recognition of characters on bank checks</a:t>
            </a:r>
          </a:p>
          <a:p>
            <a:pPr lvl="1"/>
            <a:r>
              <a:rPr lang="en-US" dirty="0"/>
              <a:t>American Banker’s Association E-13B font character set.</a:t>
            </a:r>
          </a:p>
        </p:txBody>
      </p:sp>
    </p:spTree>
    <p:extLst>
      <p:ext uri="{BB962C8B-B14F-4D97-AF65-F5344CB8AC3E}">
        <p14:creationId xmlns:p14="http://schemas.microsoft.com/office/powerpoint/2010/main" val="234953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FEB63-30D2-B321-8584-1849D3EA76C3}"/>
              </a:ext>
            </a:extLst>
          </p:cNvPr>
          <p:cNvSpPr>
            <a:spLocks noGrp="1"/>
          </p:cNvSpPr>
          <p:nvPr>
            <p:ph type="title"/>
          </p:nvPr>
        </p:nvSpPr>
        <p:spPr/>
        <p:txBody>
          <a:bodyPr/>
          <a:lstStyle/>
          <a:p>
            <a:r>
              <a:rPr lang="en-US" dirty="0"/>
              <a:t>Minimum Distance Classifier</a:t>
            </a:r>
          </a:p>
        </p:txBody>
      </p:sp>
      <p:sp>
        <p:nvSpPr>
          <p:cNvPr id="3" name="Content Placeholder 2">
            <a:extLst>
              <a:ext uri="{FF2B5EF4-FFF2-40B4-BE49-F238E27FC236}">
                <a16:creationId xmlns:a16="http://schemas.microsoft.com/office/drawing/2014/main" id="{E7A9541C-C736-BE95-4E9D-9D872DA4916B}"/>
              </a:ext>
            </a:extLst>
          </p:cNvPr>
          <p:cNvSpPr>
            <a:spLocks noGrp="1"/>
          </p:cNvSpPr>
          <p:nvPr>
            <p:ph idx="1"/>
          </p:nvPr>
        </p:nvSpPr>
        <p:spPr>
          <a:xfrm>
            <a:off x="457201" y="972457"/>
            <a:ext cx="4114800" cy="5196114"/>
          </a:xfrm>
        </p:spPr>
        <p:txBody>
          <a:bodyPr/>
          <a:lstStyle/>
          <a:p>
            <a:r>
              <a:rPr lang="en-US" sz="2400" dirty="0"/>
              <a:t>Characters designed on a 9x7 grid.</a:t>
            </a:r>
          </a:p>
          <a:p>
            <a:r>
              <a:rPr lang="en-US" sz="2400" dirty="0"/>
              <a:t>The characters are scanned horizontally by a head that is narrower but taller than the character which produces a </a:t>
            </a:r>
            <a:r>
              <a:rPr lang="en-US" sz="2400" dirty="0">
                <a:solidFill>
                  <a:srgbClr val="00B0F0"/>
                </a:solidFill>
              </a:rPr>
              <a:t>waveform</a:t>
            </a:r>
            <a:r>
              <a:rPr lang="en-US" sz="2400" dirty="0"/>
              <a:t> proportional to the </a:t>
            </a:r>
            <a:r>
              <a:rPr lang="en-US" sz="2400" dirty="0">
                <a:solidFill>
                  <a:srgbClr val="00B0F0"/>
                </a:solidFill>
              </a:rPr>
              <a:t>rate of change</a:t>
            </a:r>
            <a:r>
              <a:rPr lang="en-US" sz="2400" dirty="0"/>
              <a:t> of the quantity of the ink.</a:t>
            </a:r>
          </a:p>
          <a:p>
            <a:r>
              <a:rPr lang="en-US" sz="2400" dirty="0"/>
              <a:t>The waveforms (signatures) are different for each character.</a:t>
            </a:r>
          </a:p>
        </p:txBody>
      </p:sp>
      <p:pic>
        <p:nvPicPr>
          <p:cNvPr id="5" name="Picture 4">
            <a:extLst>
              <a:ext uri="{FF2B5EF4-FFF2-40B4-BE49-F238E27FC236}">
                <a16:creationId xmlns:a16="http://schemas.microsoft.com/office/drawing/2014/main" id="{FC76AD97-2282-BE38-79C6-4EBCFA486E4A}"/>
              </a:ext>
            </a:extLst>
          </p:cNvPr>
          <p:cNvPicPr>
            <a:picLocks noChangeAspect="1"/>
          </p:cNvPicPr>
          <p:nvPr/>
        </p:nvPicPr>
        <p:blipFill>
          <a:blip r:embed="rId2"/>
          <a:stretch>
            <a:fillRect/>
          </a:stretch>
        </p:blipFill>
        <p:spPr>
          <a:xfrm>
            <a:off x="4810540" y="840658"/>
            <a:ext cx="4048101" cy="5327913"/>
          </a:xfrm>
          <a:prstGeom prst="rect">
            <a:avLst/>
          </a:prstGeom>
        </p:spPr>
      </p:pic>
    </p:spTree>
    <p:extLst>
      <p:ext uri="{BB962C8B-B14F-4D97-AF65-F5344CB8AC3E}">
        <p14:creationId xmlns:p14="http://schemas.microsoft.com/office/powerpoint/2010/main" val="2350382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7383-6DA6-25ED-F95D-9E1185A0C453}"/>
              </a:ext>
            </a:extLst>
          </p:cNvPr>
          <p:cNvSpPr>
            <a:spLocks noGrp="1"/>
          </p:cNvSpPr>
          <p:nvPr>
            <p:ph type="title"/>
          </p:nvPr>
        </p:nvSpPr>
        <p:spPr/>
        <p:txBody>
          <a:bodyPr/>
          <a:lstStyle/>
          <a:p>
            <a:r>
              <a:rPr lang="en-US" dirty="0"/>
              <a:t>Matching Shape Numbers</a:t>
            </a:r>
          </a:p>
        </p:txBody>
      </p:sp>
      <p:sp>
        <p:nvSpPr>
          <p:cNvPr id="3" name="Content Placeholder 2">
            <a:extLst>
              <a:ext uri="{FF2B5EF4-FFF2-40B4-BE49-F238E27FC236}">
                <a16:creationId xmlns:a16="http://schemas.microsoft.com/office/drawing/2014/main" id="{AD355F02-2203-0177-D5A6-52C9D226DD81}"/>
              </a:ext>
            </a:extLst>
          </p:cNvPr>
          <p:cNvSpPr>
            <a:spLocks noGrp="1"/>
          </p:cNvSpPr>
          <p:nvPr>
            <p:ph idx="1"/>
          </p:nvPr>
        </p:nvSpPr>
        <p:spPr>
          <a:xfrm>
            <a:off x="457200" y="1165123"/>
            <a:ext cx="8229600" cy="5003448"/>
          </a:xfrm>
        </p:spPr>
        <p:txBody>
          <a:bodyPr/>
          <a:lstStyle/>
          <a:p>
            <a:r>
              <a:rPr lang="en-US" dirty="0">
                <a:solidFill>
                  <a:srgbClr val="00B0F0"/>
                </a:solidFill>
              </a:rPr>
              <a:t>Structural approach</a:t>
            </a:r>
          </a:p>
          <a:p>
            <a:r>
              <a:rPr lang="en-US" dirty="0"/>
              <a:t>The </a:t>
            </a:r>
            <a:r>
              <a:rPr lang="en-US" dirty="0">
                <a:solidFill>
                  <a:srgbClr val="00B0F0"/>
                </a:solidFill>
              </a:rPr>
              <a:t>degree of similarity</a:t>
            </a:r>
            <a:r>
              <a:rPr lang="en-US" dirty="0"/>
              <a:t>, k, between two shapes is defined as the largest order for which their shape numbers still coincide.</a:t>
            </a:r>
          </a:p>
          <a:p>
            <a:pPr lvl="1"/>
            <a:r>
              <a:rPr lang="en-US" dirty="0"/>
              <a:t>Reminder: The </a:t>
            </a:r>
            <a:r>
              <a:rPr lang="en-US" dirty="0">
                <a:solidFill>
                  <a:srgbClr val="00B0F0"/>
                </a:solidFill>
              </a:rPr>
              <a:t>shape number</a:t>
            </a:r>
            <a:r>
              <a:rPr lang="en-US" dirty="0"/>
              <a:t> of a boundary is the first difference of smallest magnitude of its chain code (invariance to rotation).</a:t>
            </a:r>
          </a:p>
          <a:p>
            <a:pPr lvl="1"/>
            <a:r>
              <a:rPr lang="en-US" dirty="0"/>
              <a:t>The </a:t>
            </a:r>
            <a:r>
              <a:rPr lang="en-US" dirty="0">
                <a:solidFill>
                  <a:srgbClr val="00B0F0"/>
                </a:solidFill>
              </a:rPr>
              <a:t>order n</a:t>
            </a:r>
            <a:r>
              <a:rPr lang="en-US" dirty="0"/>
              <a:t> of a shape number is defined as the number of digits in its representation.</a:t>
            </a:r>
          </a:p>
        </p:txBody>
      </p:sp>
    </p:spTree>
    <p:extLst>
      <p:ext uri="{BB962C8B-B14F-4D97-AF65-F5344CB8AC3E}">
        <p14:creationId xmlns:p14="http://schemas.microsoft.com/office/powerpoint/2010/main" val="284343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7383-6DA6-25ED-F95D-9E1185A0C453}"/>
              </a:ext>
            </a:extLst>
          </p:cNvPr>
          <p:cNvSpPr>
            <a:spLocks noGrp="1"/>
          </p:cNvSpPr>
          <p:nvPr>
            <p:ph type="title"/>
          </p:nvPr>
        </p:nvSpPr>
        <p:spPr/>
        <p:txBody>
          <a:bodyPr/>
          <a:lstStyle/>
          <a:p>
            <a:r>
              <a:rPr lang="en-US" dirty="0"/>
              <a:t>Matching Shape Numbers</a:t>
            </a:r>
          </a:p>
        </p:txBody>
      </p:sp>
      <p:sp>
        <p:nvSpPr>
          <p:cNvPr id="3" name="Content Placeholder 2">
            <a:extLst>
              <a:ext uri="{FF2B5EF4-FFF2-40B4-BE49-F238E27FC236}">
                <a16:creationId xmlns:a16="http://schemas.microsoft.com/office/drawing/2014/main" id="{AD355F02-2203-0177-D5A6-52C9D226DD81}"/>
              </a:ext>
            </a:extLst>
          </p:cNvPr>
          <p:cNvSpPr>
            <a:spLocks noGrp="1"/>
          </p:cNvSpPr>
          <p:nvPr>
            <p:ph idx="1"/>
          </p:nvPr>
        </p:nvSpPr>
        <p:spPr/>
        <p:txBody>
          <a:bodyPr/>
          <a:lstStyle/>
          <a:p>
            <a:r>
              <a:rPr lang="en-US" sz="2400" dirty="0"/>
              <a:t>Examples. All closed shapes of order n=4, 6 and 8.</a:t>
            </a:r>
          </a:p>
          <a:p>
            <a:r>
              <a:rPr lang="en-US" sz="2400" dirty="0"/>
              <a:t>First differences are computed by treating the chain as a circular sequence.</a:t>
            </a:r>
          </a:p>
        </p:txBody>
      </p:sp>
      <p:pic>
        <p:nvPicPr>
          <p:cNvPr id="5" name="Picture 4">
            <a:extLst>
              <a:ext uri="{FF2B5EF4-FFF2-40B4-BE49-F238E27FC236}">
                <a16:creationId xmlns:a16="http://schemas.microsoft.com/office/drawing/2014/main" id="{2E0073AA-0ED1-CFD3-2948-E5AA683F3360}"/>
              </a:ext>
            </a:extLst>
          </p:cNvPr>
          <p:cNvPicPr>
            <a:picLocks noChangeAspect="1"/>
          </p:cNvPicPr>
          <p:nvPr/>
        </p:nvPicPr>
        <p:blipFill>
          <a:blip r:embed="rId2"/>
          <a:stretch>
            <a:fillRect/>
          </a:stretch>
        </p:blipFill>
        <p:spPr>
          <a:xfrm>
            <a:off x="6416777" y="4700152"/>
            <a:ext cx="1503106" cy="1468419"/>
          </a:xfrm>
          <a:prstGeom prst="rect">
            <a:avLst/>
          </a:prstGeom>
        </p:spPr>
      </p:pic>
      <p:pic>
        <p:nvPicPr>
          <p:cNvPr id="7" name="Picture 6">
            <a:extLst>
              <a:ext uri="{FF2B5EF4-FFF2-40B4-BE49-F238E27FC236}">
                <a16:creationId xmlns:a16="http://schemas.microsoft.com/office/drawing/2014/main" id="{5DEA82CB-A194-D31A-C987-9EA0115184BE}"/>
              </a:ext>
            </a:extLst>
          </p:cNvPr>
          <p:cNvPicPr>
            <a:picLocks noChangeAspect="1"/>
          </p:cNvPicPr>
          <p:nvPr/>
        </p:nvPicPr>
        <p:blipFill rotWithShape="1">
          <a:blip r:embed="rId3"/>
          <a:srcRect l="998" t="2422"/>
          <a:stretch/>
        </p:blipFill>
        <p:spPr>
          <a:xfrm>
            <a:off x="914400" y="2448232"/>
            <a:ext cx="4505015" cy="3720339"/>
          </a:xfrm>
          <a:prstGeom prst="rect">
            <a:avLst/>
          </a:prstGeom>
        </p:spPr>
      </p:pic>
      <p:sp>
        <p:nvSpPr>
          <p:cNvPr id="8" name="TextBox 7">
            <a:extLst>
              <a:ext uri="{FF2B5EF4-FFF2-40B4-BE49-F238E27FC236}">
                <a16:creationId xmlns:a16="http://schemas.microsoft.com/office/drawing/2014/main" id="{C6193F64-3167-9DED-ACF2-48612F646105}"/>
              </a:ext>
            </a:extLst>
          </p:cNvPr>
          <p:cNvSpPr txBox="1"/>
          <p:nvPr/>
        </p:nvSpPr>
        <p:spPr>
          <a:xfrm>
            <a:off x="4218039" y="2025297"/>
            <a:ext cx="4241389" cy="2554545"/>
          </a:xfrm>
          <a:prstGeom prst="rect">
            <a:avLst/>
          </a:prstGeom>
          <a:noFill/>
          <a:ln>
            <a:solidFill>
              <a:srgbClr val="00B0F0"/>
            </a:solidFill>
          </a:ln>
        </p:spPr>
        <p:txBody>
          <a:bodyPr wrap="square" rtlCol="0">
            <a:spAutoFit/>
          </a:bodyPr>
          <a:lstStyle/>
          <a:p>
            <a:pPr algn="just"/>
            <a:r>
              <a:rPr lang="en-US" sz="1600" dirty="0">
                <a:solidFill>
                  <a:schemeClr val="tx1">
                    <a:lumMod val="95000"/>
                    <a:lumOff val="5000"/>
                  </a:schemeClr>
                </a:solidFill>
              </a:rPr>
              <a:t>The first difference is obtained by counting the number of direction changes (counterclockwise) that separate two adjacent (left to right) elements of the code. Treat the code as a circular sequence, the first element of the difference is computed by using the transition between the last and first components of the chain. For instance, the first difference of the 4-directional chain code 10103322 is 3133030. </a:t>
            </a:r>
          </a:p>
        </p:txBody>
      </p:sp>
    </p:spTree>
    <p:extLst>
      <p:ext uri="{BB962C8B-B14F-4D97-AF65-F5344CB8AC3E}">
        <p14:creationId xmlns:p14="http://schemas.microsoft.com/office/powerpoint/2010/main" val="4292679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7383-6DA6-25ED-F95D-9E1185A0C453}"/>
              </a:ext>
            </a:extLst>
          </p:cNvPr>
          <p:cNvSpPr>
            <a:spLocks noGrp="1"/>
          </p:cNvSpPr>
          <p:nvPr>
            <p:ph type="title"/>
          </p:nvPr>
        </p:nvSpPr>
        <p:spPr/>
        <p:txBody>
          <a:bodyPr/>
          <a:lstStyle/>
          <a:p>
            <a:r>
              <a:rPr lang="en-US" dirty="0"/>
              <a:t>Matching Shape Numbers</a:t>
            </a:r>
          </a:p>
        </p:txBody>
      </p:sp>
      <p:sp>
        <p:nvSpPr>
          <p:cNvPr id="3" name="Content Placeholder 2">
            <a:extLst>
              <a:ext uri="{FF2B5EF4-FFF2-40B4-BE49-F238E27FC236}">
                <a16:creationId xmlns:a16="http://schemas.microsoft.com/office/drawing/2014/main" id="{AD355F02-2203-0177-D5A6-52C9D226DD81}"/>
              </a:ext>
            </a:extLst>
          </p:cNvPr>
          <p:cNvSpPr>
            <a:spLocks noGrp="1"/>
          </p:cNvSpPr>
          <p:nvPr>
            <p:ph idx="1"/>
          </p:nvPr>
        </p:nvSpPr>
        <p:spPr/>
        <p:txBody>
          <a:bodyPr/>
          <a:lstStyle/>
          <a:p>
            <a:r>
              <a:rPr lang="en-US" sz="2400" dirty="0"/>
              <a:t>Let a and b denote two closed shapes which are represented by 4-directional chain codes; and s(a) and s(b) their shape numbers.</a:t>
            </a:r>
          </a:p>
          <a:p>
            <a:r>
              <a:rPr lang="en-US" sz="2400" dirty="0"/>
              <a:t>The shapes have a degree of similarity, k, if:</a:t>
            </a:r>
          </a:p>
          <a:p>
            <a:pPr marL="0" indent="0">
              <a:buNone/>
            </a:pPr>
            <a:endParaRPr lang="en-US" sz="2400" dirty="0"/>
          </a:p>
          <a:p>
            <a:pPr marL="0" indent="0">
              <a:buNone/>
            </a:pPr>
            <a:endParaRPr lang="en-US" sz="2400" dirty="0"/>
          </a:p>
          <a:p>
            <a:pPr marL="0" indent="0">
              <a:buNone/>
            </a:pPr>
            <a:endParaRPr lang="en-US" sz="2400" dirty="0"/>
          </a:p>
          <a:p>
            <a:r>
              <a:rPr lang="en-US" sz="2400" dirty="0"/>
              <a:t>This means that the first k digits should be equal.</a:t>
            </a:r>
          </a:p>
          <a:p>
            <a:r>
              <a:rPr lang="en-US" sz="2400" dirty="0"/>
              <a:t>The subscript indicates the order. For 4-directional chain codes, the minimum order for a closed boundary is 4.</a:t>
            </a:r>
          </a:p>
        </p:txBody>
      </p:sp>
      <p:pic>
        <p:nvPicPr>
          <p:cNvPr id="6" name="Picture 5">
            <a:extLst>
              <a:ext uri="{FF2B5EF4-FFF2-40B4-BE49-F238E27FC236}">
                <a16:creationId xmlns:a16="http://schemas.microsoft.com/office/drawing/2014/main" id="{A0B2C507-5BD4-6911-F997-99C021CA175F}"/>
              </a:ext>
            </a:extLst>
          </p:cNvPr>
          <p:cNvPicPr>
            <a:picLocks noChangeAspect="1"/>
          </p:cNvPicPr>
          <p:nvPr/>
        </p:nvPicPr>
        <p:blipFill>
          <a:blip r:embed="rId2"/>
          <a:stretch>
            <a:fillRect/>
          </a:stretch>
        </p:blipFill>
        <p:spPr>
          <a:xfrm>
            <a:off x="1864715" y="2951760"/>
            <a:ext cx="5414569" cy="1101960"/>
          </a:xfrm>
          <a:prstGeom prst="rect">
            <a:avLst/>
          </a:prstGeom>
        </p:spPr>
      </p:pic>
    </p:spTree>
    <p:extLst>
      <p:ext uri="{BB962C8B-B14F-4D97-AF65-F5344CB8AC3E}">
        <p14:creationId xmlns:p14="http://schemas.microsoft.com/office/powerpoint/2010/main" val="4239929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B6EC-7E99-F323-1ABD-D39C55E9036C}"/>
              </a:ext>
            </a:extLst>
          </p:cNvPr>
          <p:cNvSpPr>
            <a:spLocks noGrp="1"/>
          </p:cNvSpPr>
          <p:nvPr>
            <p:ph type="title"/>
          </p:nvPr>
        </p:nvSpPr>
        <p:spPr/>
        <p:txBody>
          <a:bodyPr/>
          <a:lstStyle/>
          <a:p>
            <a:r>
              <a:rPr lang="en-US" dirty="0"/>
              <a:t>Matching Shape Numbers</a:t>
            </a:r>
          </a:p>
        </p:txBody>
      </p:sp>
      <p:sp>
        <p:nvSpPr>
          <p:cNvPr id="3" name="Content Placeholder 2">
            <a:extLst>
              <a:ext uri="{FF2B5EF4-FFF2-40B4-BE49-F238E27FC236}">
                <a16:creationId xmlns:a16="http://schemas.microsoft.com/office/drawing/2014/main" id="{36867374-91EE-124F-42E9-8D3468292F26}"/>
              </a:ext>
            </a:extLst>
          </p:cNvPr>
          <p:cNvSpPr>
            <a:spLocks noGrp="1"/>
          </p:cNvSpPr>
          <p:nvPr>
            <p:ph idx="1"/>
          </p:nvPr>
        </p:nvSpPr>
        <p:spPr/>
        <p:txBody>
          <a:bodyPr/>
          <a:lstStyle/>
          <a:p>
            <a:r>
              <a:rPr lang="en-US" dirty="0"/>
              <a:t>Alternatively, the distance between two shapes a and b is defined as the inverse of their degree of similarity:</a:t>
            </a:r>
          </a:p>
          <a:p>
            <a:pPr marL="0" indent="0">
              <a:buNone/>
            </a:pPr>
            <a:endParaRPr lang="en-US" dirty="0"/>
          </a:p>
          <a:p>
            <a:pPr marL="0" indent="0">
              <a:buNone/>
            </a:pPr>
            <a:endParaRPr lang="en-US" dirty="0"/>
          </a:p>
          <a:p>
            <a:r>
              <a:rPr lang="en-US" dirty="0"/>
              <a:t>It satisfies the properties:</a:t>
            </a:r>
          </a:p>
        </p:txBody>
      </p:sp>
      <p:pic>
        <p:nvPicPr>
          <p:cNvPr id="7" name="Picture 6">
            <a:extLst>
              <a:ext uri="{FF2B5EF4-FFF2-40B4-BE49-F238E27FC236}">
                <a16:creationId xmlns:a16="http://schemas.microsoft.com/office/drawing/2014/main" id="{0CA4F5D0-E6AC-D835-0EB3-B879B5B3B679}"/>
              </a:ext>
            </a:extLst>
          </p:cNvPr>
          <p:cNvPicPr>
            <a:picLocks noChangeAspect="1"/>
          </p:cNvPicPr>
          <p:nvPr/>
        </p:nvPicPr>
        <p:blipFill>
          <a:blip r:embed="rId2"/>
          <a:stretch>
            <a:fillRect/>
          </a:stretch>
        </p:blipFill>
        <p:spPr>
          <a:xfrm>
            <a:off x="2482708" y="4266615"/>
            <a:ext cx="4178584" cy="1618928"/>
          </a:xfrm>
          <a:prstGeom prst="rect">
            <a:avLst/>
          </a:prstGeom>
        </p:spPr>
      </p:pic>
      <p:pic>
        <p:nvPicPr>
          <p:cNvPr id="9" name="Picture 8">
            <a:extLst>
              <a:ext uri="{FF2B5EF4-FFF2-40B4-BE49-F238E27FC236}">
                <a16:creationId xmlns:a16="http://schemas.microsoft.com/office/drawing/2014/main" id="{F8F04CFD-1001-1938-3038-312238BF7D10}"/>
              </a:ext>
            </a:extLst>
          </p:cNvPr>
          <p:cNvPicPr>
            <a:picLocks noChangeAspect="1"/>
          </p:cNvPicPr>
          <p:nvPr/>
        </p:nvPicPr>
        <p:blipFill>
          <a:blip r:embed="rId3"/>
          <a:stretch>
            <a:fillRect/>
          </a:stretch>
        </p:blipFill>
        <p:spPr>
          <a:xfrm>
            <a:off x="3631713" y="2228243"/>
            <a:ext cx="1880574" cy="1071213"/>
          </a:xfrm>
          <a:prstGeom prst="rect">
            <a:avLst/>
          </a:prstGeom>
        </p:spPr>
      </p:pic>
    </p:spTree>
    <p:extLst>
      <p:ext uri="{BB962C8B-B14F-4D97-AF65-F5344CB8AC3E}">
        <p14:creationId xmlns:p14="http://schemas.microsoft.com/office/powerpoint/2010/main" val="1370305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B6EC-7E99-F323-1ABD-D39C55E9036C}"/>
              </a:ext>
            </a:extLst>
          </p:cNvPr>
          <p:cNvSpPr>
            <a:spLocks noGrp="1"/>
          </p:cNvSpPr>
          <p:nvPr>
            <p:ph type="title"/>
          </p:nvPr>
        </p:nvSpPr>
        <p:spPr/>
        <p:txBody>
          <a:bodyPr/>
          <a:lstStyle/>
          <a:p>
            <a:r>
              <a:rPr lang="en-US" dirty="0"/>
              <a:t>String Matching</a:t>
            </a:r>
          </a:p>
        </p:txBody>
      </p:sp>
      <p:sp>
        <p:nvSpPr>
          <p:cNvPr id="3" name="Content Placeholder 2">
            <a:extLst>
              <a:ext uri="{FF2B5EF4-FFF2-40B4-BE49-F238E27FC236}">
                <a16:creationId xmlns:a16="http://schemas.microsoft.com/office/drawing/2014/main" id="{36867374-91EE-124F-42E9-8D3468292F26}"/>
              </a:ext>
            </a:extLst>
          </p:cNvPr>
          <p:cNvSpPr>
            <a:spLocks noGrp="1"/>
          </p:cNvSpPr>
          <p:nvPr>
            <p:ph idx="1"/>
          </p:nvPr>
        </p:nvSpPr>
        <p:spPr/>
        <p:txBody>
          <a:bodyPr/>
          <a:lstStyle/>
          <a:p>
            <a:r>
              <a:rPr lang="en-US" dirty="0">
                <a:solidFill>
                  <a:srgbClr val="00B0F0"/>
                </a:solidFill>
              </a:rPr>
              <a:t>Structural approach</a:t>
            </a:r>
          </a:p>
          <a:p>
            <a:r>
              <a:rPr lang="en-US" dirty="0"/>
              <a:t>Region boundaries a and b are coded into strings denoted by a</a:t>
            </a:r>
            <a:r>
              <a:rPr lang="en-US" baseline="-25000" dirty="0"/>
              <a:t>1</a:t>
            </a:r>
            <a:r>
              <a:rPr lang="en-US" dirty="0"/>
              <a:t>a</a:t>
            </a:r>
            <a:r>
              <a:rPr lang="en-US" baseline="-25000" dirty="0"/>
              <a:t>2</a:t>
            </a:r>
            <a:r>
              <a:rPr lang="en-US" dirty="0"/>
              <a:t>a</a:t>
            </a:r>
            <a:r>
              <a:rPr lang="en-US" baseline="-25000" dirty="0"/>
              <a:t>3</a:t>
            </a:r>
            <a:r>
              <a:rPr lang="en-US" dirty="0"/>
              <a:t> …a</a:t>
            </a:r>
            <a:r>
              <a:rPr lang="en-US" baseline="-25000" dirty="0"/>
              <a:t>n</a:t>
            </a:r>
            <a:r>
              <a:rPr lang="en-US" dirty="0"/>
              <a:t> and b</a:t>
            </a:r>
            <a:r>
              <a:rPr lang="en-US" baseline="-25000" dirty="0"/>
              <a:t>1</a:t>
            </a:r>
            <a:r>
              <a:rPr lang="en-US" dirty="0"/>
              <a:t>b</a:t>
            </a:r>
            <a:r>
              <a:rPr lang="en-US" baseline="-25000" dirty="0"/>
              <a:t>2</a:t>
            </a:r>
            <a:r>
              <a:rPr lang="en-US" dirty="0"/>
              <a:t>b</a:t>
            </a:r>
            <a:r>
              <a:rPr lang="en-US" baseline="-25000" dirty="0"/>
              <a:t>3</a:t>
            </a:r>
            <a:r>
              <a:rPr lang="en-US" dirty="0"/>
              <a:t> …b</a:t>
            </a:r>
            <a:r>
              <a:rPr lang="en-US" baseline="-25000" dirty="0"/>
              <a:t>m</a:t>
            </a:r>
            <a:r>
              <a:rPr lang="en-US" dirty="0"/>
              <a:t>.</a:t>
            </a:r>
          </a:p>
          <a:p>
            <a:r>
              <a:rPr lang="en-US" dirty="0"/>
              <a:t>Let </a:t>
            </a:r>
            <a:r>
              <a:rPr lang="el-GR" dirty="0"/>
              <a:t>α</a:t>
            </a:r>
            <a:r>
              <a:rPr lang="en-US" dirty="0"/>
              <a:t> represent the number of matches between the two strings.</a:t>
            </a:r>
          </a:p>
          <a:p>
            <a:pPr lvl="1"/>
            <a:r>
              <a:rPr lang="en-US" dirty="0"/>
              <a:t>A match at the k</a:t>
            </a:r>
            <a:r>
              <a:rPr lang="en-US" baseline="30000" dirty="0"/>
              <a:t>th</a:t>
            </a:r>
            <a:r>
              <a:rPr lang="en-US" dirty="0"/>
              <a:t> position occurs if </a:t>
            </a:r>
            <a:r>
              <a:rPr lang="en-US" dirty="0" err="1"/>
              <a:t>a</a:t>
            </a:r>
            <a:r>
              <a:rPr lang="en-US" baseline="-25000" dirty="0" err="1"/>
              <a:t>k</a:t>
            </a:r>
            <a:r>
              <a:rPr lang="en-US" dirty="0"/>
              <a:t>=b</a:t>
            </a:r>
            <a:r>
              <a:rPr lang="en-US" baseline="-25000" dirty="0"/>
              <a:t>k</a:t>
            </a:r>
            <a:r>
              <a:rPr lang="en-US" dirty="0"/>
              <a:t>.</a:t>
            </a:r>
          </a:p>
          <a:p>
            <a:r>
              <a:rPr lang="en-US" dirty="0"/>
              <a:t>The number of symbols that do not match is:</a:t>
            </a:r>
          </a:p>
          <a:p>
            <a:pPr marL="0" indent="0">
              <a:buNone/>
            </a:pPr>
            <a:endParaRPr lang="en-US" dirty="0"/>
          </a:p>
          <a:p>
            <a:r>
              <a:rPr lang="en-US" dirty="0"/>
              <a:t>A simple measure of similarity:</a:t>
            </a:r>
          </a:p>
        </p:txBody>
      </p:sp>
      <p:pic>
        <p:nvPicPr>
          <p:cNvPr id="5" name="Picture 4">
            <a:extLst>
              <a:ext uri="{FF2B5EF4-FFF2-40B4-BE49-F238E27FC236}">
                <a16:creationId xmlns:a16="http://schemas.microsoft.com/office/drawing/2014/main" id="{A2FFE71C-B7EA-0C2E-0CA2-35A2A09DF379}"/>
              </a:ext>
            </a:extLst>
          </p:cNvPr>
          <p:cNvPicPr>
            <a:picLocks noChangeAspect="1"/>
          </p:cNvPicPr>
          <p:nvPr/>
        </p:nvPicPr>
        <p:blipFill>
          <a:blip r:embed="rId2"/>
          <a:stretch>
            <a:fillRect/>
          </a:stretch>
        </p:blipFill>
        <p:spPr>
          <a:xfrm>
            <a:off x="2812717" y="4545422"/>
            <a:ext cx="3518566" cy="728697"/>
          </a:xfrm>
          <a:prstGeom prst="rect">
            <a:avLst/>
          </a:prstGeom>
        </p:spPr>
      </p:pic>
      <p:pic>
        <p:nvPicPr>
          <p:cNvPr id="7" name="Picture 6">
            <a:extLst>
              <a:ext uri="{FF2B5EF4-FFF2-40B4-BE49-F238E27FC236}">
                <a16:creationId xmlns:a16="http://schemas.microsoft.com/office/drawing/2014/main" id="{497F1232-923F-633A-8FC4-DD5C84CD9A98}"/>
              </a:ext>
            </a:extLst>
          </p:cNvPr>
          <p:cNvPicPr>
            <a:picLocks noChangeAspect="1"/>
          </p:cNvPicPr>
          <p:nvPr/>
        </p:nvPicPr>
        <p:blipFill>
          <a:blip r:embed="rId3"/>
          <a:stretch>
            <a:fillRect/>
          </a:stretch>
        </p:blipFill>
        <p:spPr>
          <a:xfrm>
            <a:off x="5874083" y="5102584"/>
            <a:ext cx="3225673" cy="876721"/>
          </a:xfrm>
          <a:prstGeom prst="rect">
            <a:avLst/>
          </a:prstGeom>
        </p:spPr>
      </p:pic>
    </p:spTree>
    <p:extLst>
      <p:ext uri="{BB962C8B-B14F-4D97-AF65-F5344CB8AC3E}">
        <p14:creationId xmlns:p14="http://schemas.microsoft.com/office/powerpoint/2010/main" val="3274037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6605-7B52-B116-B541-2895A66FB4D1}"/>
              </a:ext>
            </a:extLst>
          </p:cNvPr>
          <p:cNvSpPr>
            <a:spLocks noGrp="1"/>
          </p:cNvSpPr>
          <p:nvPr>
            <p:ph type="title"/>
          </p:nvPr>
        </p:nvSpPr>
        <p:spPr/>
        <p:txBody>
          <a:bodyPr/>
          <a:lstStyle/>
          <a:p>
            <a:r>
              <a:rPr lang="en-US" sz="3200" dirty="0"/>
              <a:t>Pattern Classification</a:t>
            </a:r>
            <a:r>
              <a:rPr lang="en-US" sz="2800" dirty="0"/>
              <a:t> by </a:t>
            </a:r>
            <a:r>
              <a:rPr lang="en-US" sz="3200" dirty="0"/>
              <a:t>Neural Network</a:t>
            </a:r>
          </a:p>
        </p:txBody>
      </p:sp>
      <p:sp>
        <p:nvSpPr>
          <p:cNvPr id="3" name="Content Placeholder 2">
            <a:extLst>
              <a:ext uri="{FF2B5EF4-FFF2-40B4-BE49-F238E27FC236}">
                <a16:creationId xmlns:a16="http://schemas.microsoft.com/office/drawing/2014/main" id="{196B8C9E-14F8-319E-0E69-CA9920010164}"/>
              </a:ext>
            </a:extLst>
          </p:cNvPr>
          <p:cNvSpPr>
            <a:spLocks noGrp="1"/>
          </p:cNvSpPr>
          <p:nvPr>
            <p:ph idx="1"/>
          </p:nvPr>
        </p:nvSpPr>
        <p:spPr/>
        <p:txBody>
          <a:bodyPr/>
          <a:lstStyle/>
          <a:p>
            <a:r>
              <a:rPr lang="en-US" dirty="0"/>
              <a:t>Neural Network – NN</a:t>
            </a:r>
          </a:p>
          <a:p>
            <a:r>
              <a:rPr lang="en-US" dirty="0"/>
              <a:t>An extremely simplified model of the human’s brain.</a:t>
            </a:r>
          </a:p>
          <a:p>
            <a:r>
              <a:rPr lang="en-US" dirty="0"/>
              <a:t>Transforms inputs into the best outputs (some neural networks are the universal function approximators).</a:t>
            </a:r>
          </a:p>
          <a:p>
            <a:endParaRPr lang="en-US" dirty="0"/>
          </a:p>
        </p:txBody>
      </p:sp>
      <p:pic>
        <p:nvPicPr>
          <p:cNvPr id="4" name="Picture 4">
            <a:extLst>
              <a:ext uri="{FF2B5EF4-FFF2-40B4-BE49-F238E27FC236}">
                <a16:creationId xmlns:a16="http://schemas.microsoft.com/office/drawing/2014/main" id="{088E2EC0-05F6-1C20-829B-C66B69FCE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571" y="4055807"/>
            <a:ext cx="3426858" cy="197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742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6605-7B52-B116-B541-2895A66FB4D1}"/>
              </a:ext>
            </a:extLst>
          </p:cNvPr>
          <p:cNvSpPr>
            <a:spLocks noGrp="1"/>
          </p:cNvSpPr>
          <p:nvPr>
            <p:ph type="title"/>
          </p:nvPr>
        </p:nvSpPr>
        <p:spPr/>
        <p:txBody>
          <a:bodyPr/>
          <a:lstStyle/>
          <a:p>
            <a:r>
              <a:rPr lang="en-US" sz="3200" dirty="0"/>
              <a:t>Pattern Classification</a:t>
            </a:r>
            <a:r>
              <a:rPr lang="en-US" sz="2800" dirty="0"/>
              <a:t> by </a:t>
            </a:r>
            <a:r>
              <a:rPr lang="en-US" sz="3200" dirty="0"/>
              <a:t>Neural Network</a:t>
            </a:r>
          </a:p>
        </p:txBody>
      </p:sp>
      <p:sp>
        <p:nvSpPr>
          <p:cNvPr id="3" name="Content Placeholder 2">
            <a:extLst>
              <a:ext uri="{FF2B5EF4-FFF2-40B4-BE49-F238E27FC236}">
                <a16:creationId xmlns:a16="http://schemas.microsoft.com/office/drawing/2014/main" id="{196B8C9E-14F8-319E-0E69-CA9920010164}"/>
              </a:ext>
            </a:extLst>
          </p:cNvPr>
          <p:cNvSpPr>
            <a:spLocks noGrp="1"/>
          </p:cNvSpPr>
          <p:nvPr>
            <p:ph idx="1"/>
          </p:nvPr>
        </p:nvSpPr>
        <p:spPr>
          <a:xfrm>
            <a:off x="179387" y="972457"/>
            <a:ext cx="8507413" cy="5196114"/>
          </a:xfrm>
        </p:spPr>
        <p:txBody>
          <a:bodyPr/>
          <a:lstStyle/>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Biological</a:t>
            </a:r>
          </a:p>
          <a:p>
            <a:pPr marL="0" indent="0">
              <a:buNone/>
            </a:pPr>
            <a:r>
              <a:rPr lang="en-US" dirty="0">
                <a:solidFill>
                  <a:srgbClr val="FF0000"/>
                </a:solidFill>
              </a:rPr>
              <a:t>     neuron</a:t>
            </a:r>
          </a:p>
        </p:txBody>
      </p:sp>
      <p:pic>
        <p:nvPicPr>
          <p:cNvPr id="8" name="Picture 6">
            <a:extLst>
              <a:ext uri="{FF2B5EF4-FFF2-40B4-BE49-F238E27FC236}">
                <a16:creationId xmlns:a16="http://schemas.microsoft.com/office/drawing/2014/main" id="{8072C091-D270-B919-2081-7EC5E8B91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765175"/>
            <a:ext cx="4608513" cy="2646363"/>
          </a:xfrm>
          <a:prstGeom prst="rect">
            <a:avLst/>
          </a:prstGeom>
          <a:solidFill>
            <a:srgbClr val="FFFFFF"/>
          </a:solidFill>
        </p:spPr>
      </p:pic>
      <p:pic>
        <p:nvPicPr>
          <p:cNvPr id="9" name="Picture 7">
            <a:extLst>
              <a:ext uri="{FF2B5EF4-FFF2-40B4-BE49-F238E27FC236}">
                <a16:creationId xmlns:a16="http://schemas.microsoft.com/office/drawing/2014/main" id="{C59F760E-3E0D-537C-ECF0-049F9452E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05" y="3411538"/>
            <a:ext cx="6048375" cy="332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id="{8CE83C41-9E80-AAB8-757F-5220982496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9" y="765175"/>
            <a:ext cx="4032250" cy="2660650"/>
          </a:xfrm>
          <a:prstGeom prst="rect">
            <a:avLst/>
          </a:prstGeom>
          <a:solidFill>
            <a:srgbClr val="FFFFFF"/>
          </a:solidFill>
        </p:spPr>
      </p:pic>
    </p:spTree>
    <p:extLst>
      <p:ext uri="{BB962C8B-B14F-4D97-AF65-F5344CB8AC3E}">
        <p14:creationId xmlns:p14="http://schemas.microsoft.com/office/powerpoint/2010/main" val="237190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2EE4-817B-A3D3-B52A-EB2EBBA2F66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BF3A021-4F91-A4BE-C5DD-2EA082FC15A2}"/>
              </a:ext>
            </a:extLst>
          </p:cNvPr>
          <p:cNvSpPr>
            <a:spLocks noGrp="1"/>
          </p:cNvSpPr>
          <p:nvPr>
            <p:ph idx="1"/>
          </p:nvPr>
        </p:nvSpPr>
        <p:spPr>
          <a:xfrm>
            <a:off x="457200" y="884903"/>
            <a:ext cx="8229600" cy="5283668"/>
          </a:xfrm>
        </p:spPr>
        <p:txBody>
          <a:bodyPr/>
          <a:lstStyle/>
          <a:p>
            <a:r>
              <a:rPr lang="en-US" sz="2400" b="1" dirty="0">
                <a:solidFill>
                  <a:srgbClr val="00B0F0"/>
                </a:solidFill>
              </a:rPr>
              <a:t>3</a:t>
            </a:r>
            <a:r>
              <a:rPr lang="en-US" sz="2400" dirty="0"/>
              <a:t> basic approaches used for image pattern classification:</a:t>
            </a:r>
          </a:p>
          <a:p>
            <a:pPr lvl="1"/>
            <a:r>
              <a:rPr lang="en-US" sz="2000" dirty="0"/>
              <a:t>(1) Classification based on matching unknown patterns against specified prototypes:</a:t>
            </a:r>
          </a:p>
          <a:p>
            <a:pPr lvl="2"/>
            <a:r>
              <a:rPr lang="en-US" sz="1600" dirty="0">
                <a:solidFill>
                  <a:schemeClr val="tx1">
                    <a:lumMod val="95000"/>
                    <a:lumOff val="5000"/>
                  </a:schemeClr>
                </a:solidFill>
              </a:rPr>
              <a:t>Objective: to make the features so unique and easily detectable that classification itself becomes a simple task.</a:t>
            </a:r>
          </a:p>
          <a:p>
            <a:pPr lvl="1"/>
            <a:r>
              <a:rPr lang="en-US" sz="2000" dirty="0"/>
              <a:t>(2) Optimum statistical classifiers:</a:t>
            </a:r>
          </a:p>
          <a:p>
            <a:pPr lvl="2"/>
            <a:r>
              <a:rPr lang="en-US" sz="1600" dirty="0"/>
              <a:t>Objective: to yield optimum classification performance in a statistical sense. Emphasis is placed on both the features used, and the design of the classifier.</a:t>
            </a:r>
          </a:p>
          <a:p>
            <a:pPr lvl="1"/>
            <a:r>
              <a:rPr lang="en-US" sz="2000" dirty="0"/>
              <a:t>(3) Neural networks</a:t>
            </a:r>
          </a:p>
          <a:p>
            <a:pPr lvl="2"/>
            <a:r>
              <a:rPr lang="en-US" sz="1600" dirty="0"/>
              <a:t>Neural networks can operate using engineered features. But they have the unique ability of being able to generate, on their own, representations (features) suitable for recognition. These systems can accomplish this using raw data, without the need for engineered features.</a:t>
            </a:r>
          </a:p>
        </p:txBody>
      </p:sp>
    </p:spTree>
    <p:extLst>
      <p:ext uri="{BB962C8B-B14F-4D97-AF65-F5344CB8AC3E}">
        <p14:creationId xmlns:p14="http://schemas.microsoft.com/office/powerpoint/2010/main" val="2735125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95C0-5150-9B1E-7006-4D77D5AFF9D0}"/>
              </a:ext>
            </a:extLst>
          </p:cNvPr>
          <p:cNvSpPr>
            <a:spLocks noGrp="1"/>
          </p:cNvSpPr>
          <p:nvPr>
            <p:ph type="title"/>
          </p:nvPr>
        </p:nvSpPr>
        <p:spPr/>
        <p:txBody>
          <a:bodyPr/>
          <a:lstStyle/>
          <a:p>
            <a:r>
              <a:rPr lang="en-US" sz="3600" dirty="0"/>
              <a:t>Biological Neuron</a:t>
            </a:r>
            <a:endParaRPr lang="en-US" dirty="0"/>
          </a:p>
        </p:txBody>
      </p:sp>
      <p:sp>
        <p:nvSpPr>
          <p:cNvPr id="3" name="Content Placeholder 2">
            <a:extLst>
              <a:ext uri="{FF2B5EF4-FFF2-40B4-BE49-F238E27FC236}">
                <a16:creationId xmlns:a16="http://schemas.microsoft.com/office/drawing/2014/main" id="{9475CDA2-BF9E-04BE-D7E1-22857396093E}"/>
              </a:ext>
            </a:extLst>
          </p:cNvPr>
          <p:cNvSpPr>
            <a:spLocks noGrp="1"/>
          </p:cNvSpPr>
          <p:nvPr>
            <p:ph idx="1"/>
          </p:nvPr>
        </p:nvSpPr>
        <p:spPr/>
        <p:txBody>
          <a:bodyPr/>
          <a:lstStyle/>
          <a:p>
            <a:r>
              <a:rPr lang="en-US" dirty="0"/>
              <a:t>Many “neurons” co-operate to perform the desired function</a:t>
            </a:r>
          </a:p>
          <a:p>
            <a:endParaRPr lang="en-US" dirty="0"/>
          </a:p>
          <a:p>
            <a:endParaRPr lang="en-US" dirty="0"/>
          </a:p>
          <a:p>
            <a:endParaRPr lang="en-US" dirty="0"/>
          </a:p>
          <a:p>
            <a:endParaRPr lang="en-US" dirty="0"/>
          </a:p>
          <a:p>
            <a:r>
              <a:rPr lang="en-US" dirty="0"/>
              <a:t>Basic elements:</a:t>
            </a:r>
          </a:p>
          <a:p>
            <a:pPr lvl="1">
              <a:spcBef>
                <a:spcPts val="600"/>
              </a:spcBef>
            </a:pPr>
            <a:r>
              <a:rPr lang="en-US" dirty="0"/>
              <a:t>Axon</a:t>
            </a:r>
          </a:p>
          <a:p>
            <a:pPr lvl="1">
              <a:spcBef>
                <a:spcPts val="600"/>
              </a:spcBef>
            </a:pPr>
            <a:r>
              <a:rPr lang="en-US" dirty="0"/>
              <a:t>Dendrite</a:t>
            </a:r>
          </a:p>
          <a:p>
            <a:pPr lvl="1">
              <a:spcBef>
                <a:spcPts val="600"/>
              </a:spcBef>
            </a:pPr>
            <a:r>
              <a:rPr lang="en-US" dirty="0"/>
              <a:t>Synapse</a:t>
            </a:r>
          </a:p>
          <a:p>
            <a:endParaRPr lang="en-US" dirty="0"/>
          </a:p>
          <a:p>
            <a:endParaRPr lang="en-US" dirty="0"/>
          </a:p>
        </p:txBody>
      </p:sp>
      <p:pic>
        <p:nvPicPr>
          <p:cNvPr id="4" name="Picture 4">
            <a:extLst>
              <a:ext uri="{FF2B5EF4-FFF2-40B4-BE49-F238E27FC236}">
                <a16:creationId xmlns:a16="http://schemas.microsoft.com/office/drawing/2014/main" id="{75EA4BB5-6884-BFDA-470E-F8F20876C7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5"/>
          <a:stretch/>
        </p:blipFill>
        <p:spPr bwMode="auto">
          <a:xfrm>
            <a:off x="693174" y="2133600"/>
            <a:ext cx="7911076" cy="19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529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95C0-5150-9B1E-7006-4D77D5AFF9D0}"/>
              </a:ext>
            </a:extLst>
          </p:cNvPr>
          <p:cNvSpPr>
            <a:spLocks noGrp="1"/>
          </p:cNvSpPr>
          <p:nvPr>
            <p:ph type="title"/>
          </p:nvPr>
        </p:nvSpPr>
        <p:spPr/>
        <p:txBody>
          <a:bodyPr/>
          <a:lstStyle/>
          <a:p>
            <a:r>
              <a:rPr lang="en-US" dirty="0"/>
              <a:t>Artificial Neuron Structure</a:t>
            </a:r>
          </a:p>
        </p:txBody>
      </p:sp>
      <p:sp>
        <p:nvSpPr>
          <p:cNvPr id="3" name="Content Placeholder 2">
            <a:extLst>
              <a:ext uri="{FF2B5EF4-FFF2-40B4-BE49-F238E27FC236}">
                <a16:creationId xmlns:a16="http://schemas.microsoft.com/office/drawing/2014/main" id="{9475CDA2-BF9E-04BE-D7E1-22857396093E}"/>
              </a:ext>
            </a:extLst>
          </p:cNvPr>
          <p:cNvSpPr>
            <a:spLocks noGrp="1"/>
          </p:cNvSpPr>
          <p:nvPr>
            <p:ph idx="1"/>
          </p:nvPr>
        </p:nvSpPr>
        <p:spPr/>
        <p:txBody>
          <a:bodyPr/>
          <a:lstStyle/>
          <a:p>
            <a:r>
              <a:rPr lang="en-US" dirty="0"/>
              <a:t>The output of a neuron is a function of the weighted sum of the inputs plus a bias</a:t>
            </a:r>
          </a:p>
          <a:p>
            <a:endParaRPr lang="en-US" dirty="0"/>
          </a:p>
          <a:p>
            <a:endParaRPr lang="en-US" dirty="0"/>
          </a:p>
          <a:p>
            <a:endParaRPr lang="en-US" dirty="0"/>
          </a:p>
          <a:p>
            <a:endParaRPr lang="en-US" dirty="0"/>
          </a:p>
          <a:p>
            <a:endParaRPr lang="en-US" dirty="0"/>
          </a:p>
          <a:p>
            <a:r>
              <a:rPr lang="en-US" dirty="0">
                <a:solidFill>
                  <a:srgbClr val="00B0F0"/>
                </a:solidFill>
              </a:rPr>
              <a:t>Artificial Neuron Network</a:t>
            </a:r>
          </a:p>
          <a:p>
            <a:pPr marL="0" indent="0">
              <a:buNone/>
            </a:pPr>
            <a:r>
              <a:rPr lang="en-US" dirty="0">
                <a:solidFill>
                  <a:srgbClr val="00B0F0"/>
                </a:solidFill>
              </a:rPr>
              <a:t>                    </a:t>
            </a:r>
            <a:r>
              <a:rPr lang="en-US" b="1" dirty="0">
                <a:solidFill>
                  <a:srgbClr val="FF0000"/>
                </a:solidFill>
              </a:rPr>
              <a:t>ANN</a:t>
            </a:r>
          </a:p>
          <a:p>
            <a:endParaRPr lang="en-US" dirty="0"/>
          </a:p>
        </p:txBody>
      </p:sp>
      <p:pic>
        <p:nvPicPr>
          <p:cNvPr id="7" name="Picture 4">
            <a:extLst>
              <a:ext uri="{FF2B5EF4-FFF2-40B4-BE49-F238E27FC236}">
                <a16:creationId xmlns:a16="http://schemas.microsoft.com/office/drawing/2014/main" id="{C38343EB-B5A5-48ED-875E-00025829E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914" y="2063957"/>
            <a:ext cx="42481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6">
            <a:extLst>
              <a:ext uri="{FF2B5EF4-FFF2-40B4-BE49-F238E27FC236}">
                <a16:creationId xmlns:a16="http://schemas.microsoft.com/office/drawing/2014/main" id="{90A66D6C-DA73-3012-D255-A0BD2C0C7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451" y="2340182"/>
            <a:ext cx="2519363" cy="20558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8">
            <a:extLst>
              <a:ext uri="{FF2B5EF4-FFF2-40B4-BE49-F238E27FC236}">
                <a16:creationId xmlns:a16="http://schemas.microsoft.com/office/drawing/2014/main" id="{8DF7DAC8-DF31-E3D2-7250-B288BD35A522}"/>
              </a:ext>
            </a:extLst>
          </p:cNvPr>
          <p:cNvGraphicFramePr>
            <a:graphicFrameLocks noChangeAspect="1"/>
          </p:cNvGraphicFramePr>
          <p:nvPr>
            <p:extLst>
              <p:ext uri="{D42A27DB-BD31-4B8C-83A1-F6EECF244321}">
                <p14:modId xmlns:p14="http://schemas.microsoft.com/office/powerpoint/2010/main" val="1122098179"/>
              </p:ext>
            </p:extLst>
          </p:nvPr>
        </p:nvGraphicFramePr>
        <p:xfrm>
          <a:off x="5704451" y="5170058"/>
          <a:ext cx="2811462" cy="701675"/>
        </p:xfrm>
        <a:graphic>
          <a:graphicData uri="http://schemas.openxmlformats.org/presentationml/2006/ole">
            <mc:AlternateContent xmlns:mc="http://schemas.openxmlformats.org/markup-compatibility/2006">
              <mc:Choice xmlns:v="urn:schemas-microsoft-com:vml" Requires="v">
                <p:oleObj name="Формула" r:id="rId4" imgW="1777680" imgH="444240" progId="Equation.3">
                  <p:embed/>
                </p:oleObj>
              </mc:Choice>
              <mc:Fallback>
                <p:oleObj name="Формула" r:id="rId4" imgW="1777680" imgH="444240" progId="Equation.3">
                  <p:embed/>
                  <p:pic>
                    <p:nvPicPr>
                      <p:cNvPr id="1366024" name="Object 8">
                        <a:extLst>
                          <a:ext uri="{FF2B5EF4-FFF2-40B4-BE49-F238E27FC236}">
                            <a16:creationId xmlns:a16="http://schemas.microsoft.com/office/drawing/2014/main" id="{337CF282-14AF-CE72-8336-F38A3E60E4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4451" y="5170058"/>
                        <a:ext cx="2811462" cy="701675"/>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971845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0EF4-4DE3-390E-11E1-82A1127043F0}"/>
              </a:ext>
            </a:extLst>
          </p:cNvPr>
          <p:cNvSpPr>
            <a:spLocks noGrp="1"/>
          </p:cNvSpPr>
          <p:nvPr>
            <p:ph type="title"/>
          </p:nvPr>
        </p:nvSpPr>
        <p:spPr/>
        <p:txBody>
          <a:bodyPr/>
          <a:lstStyle/>
          <a:p>
            <a:r>
              <a:rPr lang="en-US" dirty="0"/>
              <a:t>Common Activation Functions</a:t>
            </a:r>
          </a:p>
        </p:txBody>
      </p:sp>
      <p:sp>
        <p:nvSpPr>
          <p:cNvPr id="3" name="Content Placeholder 2">
            <a:extLst>
              <a:ext uri="{FF2B5EF4-FFF2-40B4-BE49-F238E27FC236}">
                <a16:creationId xmlns:a16="http://schemas.microsoft.com/office/drawing/2014/main" id="{21B6C871-F453-F12D-B0AD-A41D908CDAA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EBF394F-C36A-35F2-9D5D-DB7B34F7D62F}"/>
              </a:ext>
            </a:extLst>
          </p:cNvPr>
          <p:cNvPicPr>
            <a:picLocks noChangeAspect="1"/>
          </p:cNvPicPr>
          <p:nvPr/>
        </p:nvPicPr>
        <p:blipFill rotWithShape="1">
          <a:blip r:embed="rId2"/>
          <a:srcRect b="6891"/>
          <a:stretch/>
        </p:blipFill>
        <p:spPr>
          <a:xfrm>
            <a:off x="733905" y="1109772"/>
            <a:ext cx="7676190" cy="4921483"/>
          </a:xfrm>
          <a:prstGeom prst="rect">
            <a:avLst/>
          </a:prstGeom>
        </p:spPr>
      </p:pic>
    </p:spTree>
    <p:extLst>
      <p:ext uri="{BB962C8B-B14F-4D97-AF65-F5344CB8AC3E}">
        <p14:creationId xmlns:p14="http://schemas.microsoft.com/office/powerpoint/2010/main" val="3252425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0EF4-4DE3-390E-11E1-82A1127043F0}"/>
              </a:ext>
            </a:extLst>
          </p:cNvPr>
          <p:cNvSpPr>
            <a:spLocks noGrp="1"/>
          </p:cNvSpPr>
          <p:nvPr>
            <p:ph type="title"/>
          </p:nvPr>
        </p:nvSpPr>
        <p:spPr/>
        <p:txBody>
          <a:bodyPr/>
          <a:lstStyle/>
          <a:p>
            <a:r>
              <a:rPr lang="en-US" dirty="0"/>
              <a:t>Common Activation Functions</a:t>
            </a:r>
          </a:p>
        </p:txBody>
      </p:sp>
      <p:sp>
        <p:nvSpPr>
          <p:cNvPr id="3" name="Content Placeholder 2">
            <a:extLst>
              <a:ext uri="{FF2B5EF4-FFF2-40B4-BE49-F238E27FC236}">
                <a16:creationId xmlns:a16="http://schemas.microsoft.com/office/drawing/2014/main" id="{21B6C871-F453-F12D-B0AD-A41D908CDA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D5C8B3B-67EE-056D-2F2B-2758437BB6E1}"/>
              </a:ext>
            </a:extLst>
          </p:cNvPr>
          <p:cNvPicPr>
            <a:picLocks noChangeAspect="1"/>
          </p:cNvPicPr>
          <p:nvPr/>
        </p:nvPicPr>
        <p:blipFill rotWithShape="1">
          <a:blip r:embed="rId2"/>
          <a:srcRect b="5279"/>
          <a:stretch/>
        </p:blipFill>
        <p:spPr>
          <a:xfrm>
            <a:off x="862476" y="972457"/>
            <a:ext cx="7419048" cy="5196114"/>
          </a:xfrm>
          <a:prstGeom prst="rect">
            <a:avLst/>
          </a:prstGeom>
        </p:spPr>
      </p:pic>
    </p:spTree>
    <p:extLst>
      <p:ext uri="{BB962C8B-B14F-4D97-AF65-F5344CB8AC3E}">
        <p14:creationId xmlns:p14="http://schemas.microsoft.com/office/powerpoint/2010/main" val="2509859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a:t>Examples of ANN Topologies</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p:txBody>
          <a:bodyPr/>
          <a:lstStyle/>
          <a:p>
            <a:endParaRPr lang="en-US"/>
          </a:p>
        </p:txBody>
      </p:sp>
      <p:pic>
        <p:nvPicPr>
          <p:cNvPr id="4" name="Picture 8">
            <a:extLst>
              <a:ext uri="{FF2B5EF4-FFF2-40B4-BE49-F238E27FC236}">
                <a16:creationId xmlns:a16="http://schemas.microsoft.com/office/drawing/2014/main" id="{46D068C1-AF43-A354-230C-CDA8AFA64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900" y="1037318"/>
            <a:ext cx="2001838" cy="16811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a:extLst>
              <a:ext uri="{FF2B5EF4-FFF2-40B4-BE49-F238E27FC236}">
                <a16:creationId xmlns:a16="http://schemas.microsoft.com/office/drawing/2014/main" id="{3216B096-9E4F-64C4-890A-E7F81E746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0" y="1034143"/>
            <a:ext cx="3313113" cy="1701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7">
            <a:extLst>
              <a:ext uri="{FF2B5EF4-FFF2-40B4-BE49-F238E27FC236}">
                <a16:creationId xmlns:a16="http://schemas.microsoft.com/office/drawing/2014/main" id="{7FA5AF70-1189-CE51-8523-ECB5E92A5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3925" y="3429000"/>
            <a:ext cx="2216150" cy="2255837"/>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9">
            <a:extLst>
              <a:ext uri="{FF2B5EF4-FFF2-40B4-BE49-F238E27FC236}">
                <a16:creationId xmlns:a16="http://schemas.microsoft.com/office/drawing/2014/main" id="{D9AE578D-0151-09C6-EEEE-7205FCEDE028}"/>
              </a:ext>
            </a:extLst>
          </p:cNvPr>
          <p:cNvSpPr txBox="1">
            <a:spLocks noChangeArrowheads="1"/>
          </p:cNvSpPr>
          <p:nvPr/>
        </p:nvSpPr>
        <p:spPr bwMode="auto">
          <a:xfrm>
            <a:off x="1231900" y="2849108"/>
            <a:ext cx="1944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chemeClr val="hlink"/>
                </a:solidFill>
              </a:rPr>
              <a:t>Single layer ANN</a:t>
            </a:r>
            <a:endParaRPr lang="ru-RU" altLang="en-US" dirty="0">
              <a:solidFill>
                <a:schemeClr val="hlink"/>
              </a:solidFill>
            </a:endParaRPr>
          </a:p>
        </p:txBody>
      </p:sp>
      <p:sp>
        <p:nvSpPr>
          <p:cNvPr id="8" name="Text Box 13">
            <a:extLst>
              <a:ext uri="{FF2B5EF4-FFF2-40B4-BE49-F238E27FC236}">
                <a16:creationId xmlns:a16="http://schemas.microsoft.com/office/drawing/2014/main" id="{17D2A7FC-689D-EB19-FCCC-D24876E4DDBF}"/>
              </a:ext>
            </a:extLst>
          </p:cNvPr>
          <p:cNvSpPr txBox="1">
            <a:spLocks noChangeArrowheads="1"/>
          </p:cNvSpPr>
          <p:nvPr/>
        </p:nvSpPr>
        <p:spPr bwMode="auto">
          <a:xfrm>
            <a:off x="5840412" y="2993571"/>
            <a:ext cx="19446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Multilayer ANN</a:t>
            </a:r>
            <a:endParaRPr lang="ru-RU" altLang="en-US">
              <a:solidFill>
                <a:schemeClr val="hlink"/>
              </a:solidFill>
            </a:endParaRPr>
          </a:p>
        </p:txBody>
      </p:sp>
      <p:sp>
        <p:nvSpPr>
          <p:cNvPr id="9" name="Text Box 18">
            <a:extLst>
              <a:ext uri="{FF2B5EF4-FFF2-40B4-BE49-F238E27FC236}">
                <a16:creationId xmlns:a16="http://schemas.microsoft.com/office/drawing/2014/main" id="{8F7E720D-A4FD-DF87-AEA2-4A8F1297E5A1}"/>
              </a:ext>
            </a:extLst>
          </p:cNvPr>
          <p:cNvSpPr txBox="1">
            <a:spLocks noChangeArrowheads="1"/>
          </p:cNvSpPr>
          <p:nvPr/>
        </p:nvSpPr>
        <p:spPr bwMode="auto">
          <a:xfrm>
            <a:off x="3105150" y="5801858"/>
            <a:ext cx="3527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chemeClr val="hlink"/>
                </a:solidFill>
              </a:rPr>
              <a:t>ANN with one recurrent layer</a:t>
            </a:r>
            <a:endParaRPr lang="ru-RU" altLang="en-US" dirty="0">
              <a:solidFill>
                <a:schemeClr val="hlink"/>
              </a:solidFill>
            </a:endParaRPr>
          </a:p>
        </p:txBody>
      </p:sp>
    </p:spTree>
    <p:extLst>
      <p:ext uri="{BB962C8B-B14F-4D97-AF65-F5344CB8AC3E}">
        <p14:creationId xmlns:p14="http://schemas.microsoft.com/office/powerpoint/2010/main" val="232108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0EF4-4DE3-390E-11E1-82A1127043F0}"/>
              </a:ext>
            </a:extLst>
          </p:cNvPr>
          <p:cNvSpPr>
            <a:spLocks noGrp="1"/>
          </p:cNvSpPr>
          <p:nvPr>
            <p:ph type="title"/>
          </p:nvPr>
        </p:nvSpPr>
        <p:spPr/>
        <p:txBody>
          <a:bodyPr/>
          <a:lstStyle/>
          <a:p>
            <a:r>
              <a:rPr lang="en-US" dirty="0"/>
              <a:t>Fundamentals of ANN Learning</a:t>
            </a:r>
          </a:p>
        </p:txBody>
      </p:sp>
      <p:sp>
        <p:nvSpPr>
          <p:cNvPr id="3" name="Content Placeholder 2">
            <a:extLst>
              <a:ext uri="{FF2B5EF4-FFF2-40B4-BE49-F238E27FC236}">
                <a16:creationId xmlns:a16="http://schemas.microsoft.com/office/drawing/2014/main" id="{21B6C871-F453-F12D-B0AD-A41D908CDAAB}"/>
              </a:ext>
            </a:extLst>
          </p:cNvPr>
          <p:cNvSpPr>
            <a:spLocks noGrp="1"/>
          </p:cNvSpPr>
          <p:nvPr>
            <p:ph idx="1"/>
          </p:nvPr>
        </p:nvSpPr>
        <p:spPr/>
        <p:txBody>
          <a:bodyPr/>
          <a:lstStyle/>
          <a:p>
            <a:r>
              <a:rPr lang="en-US" dirty="0"/>
              <a:t>A </a:t>
            </a:r>
            <a:r>
              <a:rPr lang="en-US" dirty="0">
                <a:solidFill>
                  <a:srgbClr val="00B0F0"/>
                </a:solidFill>
              </a:rPr>
              <a:t>training pattern</a:t>
            </a:r>
            <a:r>
              <a:rPr lang="en-US" dirty="0"/>
              <a:t> is an input vector p with the components x</a:t>
            </a:r>
            <a:r>
              <a:rPr lang="en-US" baseline="-25000" dirty="0"/>
              <a:t>1</a:t>
            </a:r>
            <a:r>
              <a:rPr lang="en-US" dirty="0"/>
              <a:t>, x</a:t>
            </a:r>
            <a:r>
              <a:rPr lang="en-US" baseline="-25000" dirty="0"/>
              <a:t>2</a:t>
            </a:r>
            <a:r>
              <a:rPr lang="en-US" dirty="0"/>
              <a:t>, . . . , </a:t>
            </a:r>
            <a:r>
              <a:rPr lang="en-US" dirty="0" err="1"/>
              <a:t>x</a:t>
            </a:r>
            <a:r>
              <a:rPr lang="en-US" baseline="-25000" dirty="0" err="1"/>
              <a:t>n</a:t>
            </a:r>
            <a:r>
              <a:rPr lang="en-US" dirty="0"/>
              <a:t> whose desired output is known. </a:t>
            </a:r>
          </a:p>
          <a:p>
            <a:r>
              <a:rPr lang="en-US" dirty="0"/>
              <a:t>By entering the training pattern into the network we receive an output that can be compared with the desired output. </a:t>
            </a:r>
          </a:p>
          <a:p>
            <a:r>
              <a:rPr lang="en-US" dirty="0"/>
              <a:t>The </a:t>
            </a:r>
            <a:r>
              <a:rPr lang="en-US" dirty="0">
                <a:solidFill>
                  <a:srgbClr val="00B0F0"/>
                </a:solidFill>
              </a:rPr>
              <a:t>set of training patterns</a:t>
            </a:r>
            <a:r>
              <a:rPr lang="en-US" dirty="0"/>
              <a:t> is called </a:t>
            </a:r>
            <a:r>
              <a:rPr lang="en-US" dirty="0">
                <a:solidFill>
                  <a:srgbClr val="00B0F0"/>
                </a:solidFill>
              </a:rPr>
              <a:t>P</a:t>
            </a:r>
            <a:r>
              <a:rPr lang="en-US" dirty="0"/>
              <a:t>. It contains a finite number of ordered pairs (p, t) of training patterns with corresponding desired output t.</a:t>
            </a:r>
          </a:p>
        </p:txBody>
      </p:sp>
    </p:spTree>
    <p:extLst>
      <p:ext uri="{BB962C8B-B14F-4D97-AF65-F5344CB8AC3E}">
        <p14:creationId xmlns:p14="http://schemas.microsoft.com/office/powerpoint/2010/main" val="1505127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0EF4-4DE3-390E-11E1-82A1127043F0}"/>
              </a:ext>
            </a:extLst>
          </p:cNvPr>
          <p:cNvSpPr>
            <a:spLocks noGrp="1"/>
          </p:cNvSpPr>
          <p:nvPr>
            <p:ph type="title"/>
          </p:nvPr>
        </p:nvSpPr>
        <p:spPr/>
        <p:txBody>
          <a:bodyPr/>
          <a:lstStyle/>
          <a:p>
            <a:r>
              <a:rPr lang="en-US" dirty="0"/>
              <a:t>Fundamentals of ANN Learning</a:t>
            </a:r>
          </a:p>
        </p:txBody>
      </p:sp>
      <p:sp>
        <p:nvSpPr>
          <p:cNvPr id="3" name="Content Placeholder 2">
            <a:extLst>
              <a:ext uri="{FF2B5EF4-FFF2-40B4-BE49-F238E27FC236}">
                <a16:creationId xmlns:a16="http://schemas.microsoft.com/office/drawing/2014/main" id="{21B6C871-F453-F12D-B0AD-A41D908CDAAB}"/>
              </a:ext>
            </a:extLst>
          </p:cNvPr>
          <p:cNvSpPr>
            <a:spLocks noGrp="1"/>
          </p:cNvSpPr>
          <p:nvPr>
            <p:ph idx="1"/>
          </p:nvPr>
        </p:nvSpPr>
        <p:spPr/>
        <p:txBody>
          <a:bodyPr/>
          <a:lstStyle/>
          <a:p>
            <a:r>
              <a:rPr lang="en-US" dirty="0"/>
              <a:t>Learning procedure:</a:t>
            </a:r>
          </a:p>
          <a:p>
            <a:pPr marL="530225" indent="0">
              <a:buNone/>
            </a:pPr>
            <a:r>
              <a:rPr lang="en-US" sz="2400" dirty="0">
                <a:solidFill>
                  <a:srgbClr val="00B0F0"/>
                </a:solidFill>
              </a:rPr>
              <a:t>1. Let P be the set of n training patterns </a:t>
            </a:r>
            <a:r>
              <a:rPr lang="en-US" sz="2400" dirty="0" err="1">
                <a:solidFill>
                  <a:srgbClr val="00B0F0"/>
                </a:solidFill>
              </a:rPr>
              <a:t>p</a:t>
            </a:r>
            <a:r>
              <a:rPr lang="en-US" sz="2400" baseline="-25000" dirty="0" err="1">
                <a:solidFill>
                  <a:srgbClr val="00B0F0"/>
                </a:solidFill>
              </a:rPr>
              <a:t>n</a:t>
            </a:r>
            <a:endParaRPr lang="en-US" sz="2400" baseline="-25000" dirty="0">
              <a:solidFill>
                <a:srgbClr val="00B0F0"/>
              </a:solidFill>
            </a:endParaRPr>
          </a:p>
          <a:p>
            <a:pPr marL="530225" indent="0">
              <a:buNone/>
            </a:pPr>
            <a:r>
              <a:rPr lang="en-US" sz="2400" dirty="0">
                <a:solidFill>
                  <a:srgbClr val="00B0F0"/>
                </a:solidFill>
              </a:rPr>
              <a:t>2. For </a:t>
            </a:r>
            <a:r>
              <a:rPr lang="en-US" sz="2400" dirty="0" err="1">
                <a:solidFill>
                  <a:srgbClr val="00B0F0"/>
                </a:solidFill>
              </a:rPr>
              <a:t>i</a:t>
            </a:r>
            <a:r>
              <a:rPr lang="en-US" sz="2400" dirty="0">
                <a:solidFill>
                  <a:srgbClr val="00B0F0"/>
                </a:solidFill>
              </a:rPr>
              <a:t>=1 to n</a:t>
            </a:r>
          </a:p>
          <a:p>
            <a:pPr marL="530225" indent="280988">
              <a:buNone/>
            </a:pPr>
            <a:r>
              <a:rPr lang="en-US" sz="2400" dirty="0">
                <a:solidFill>
                  <a:srgbClr val="00B0F0"/>
                </a:solidFill>
              </a:rPr>
              <a:t>Begin</a:t>
            </a:r>
          </a:p>
          <a:p>
            <a:pPr marL="722313" indent="354013">
              <a:buNone/>
            </a:pPr>
            <a:r>
              <a:rPr lang="en-US" sz="2400" dirty="0">
                <a:solidFill>
                  <a:srgbClr val="00B0F0"/>
                </a:solidFill>
              </a:rPr>
              <a:t>Calculate output vector </a:t>
            </a:r>
            <a:r>
              <a:rPr lang="en-US" sz="2400" dirty="0" err="1">
                <a:solidFill>
                  <a:srgbClr val="00B0F0"/>
                </a:solidFill>
              </a:rPr>
              <a:t>y</a:t>
            </a:r>
            <a:r>
              <a:rPr lang="en-US" sz="2400" baseline="-25000" dirty="0" err="1">
                <a:solidFill>
                  <a:srgbClr val="00B0F0"/>
                </a:solidFill>
              </a:rPr>
              <a:t>i</a:t>
            </a:r>
            <a:r>
              <a:rPr lang="en-US" sz="2400" dirty="0">
                <a:solidFill>
                  <a:srgbClr val="00B0F0"/>
                </a:solidFill>
              </a:rPr>
              <a:t> for the training pattern p</a:t>
            </a:r>
            <a:r>
              <a:rPr lang="en-US" sz="2400" baseline="-25000" dirty="0">
                <a:solidFill>
                  <a:srgbClr val="00B0F0"/>
                </a:solidFill>
              </a:rPr>
              <a:t>i</a:t>
            </a:r>
            <a:r>
              <a:rPr lang="en-US" sz="2400" dirty="0">
                <a:solidFill>
                  <a:srgbClr val="00B0F0"/>
                </a:solidFill>
              </a:rPr>
              <a:t>.</a:t>
            </a:r>
          </a:p>
          <a:p>
            <a:pPr marL="1076325" indent="0">
              <a:buNone/>
            </a:pPr>
            <a:r>
              <a:rPr lang="en-US" sz="2400" dirty="0">
                <a:solidFill>
                  <a:srgbClr val="00B0F0"/>
                </a:solidFill>
              </a:rPr>
              <a:t>Compare </a:t>
            </a:r>
            <a:r>
              <a:rPr lang="en-US" sz="2400" dirty="0" err="1">
                <a:solidFill>
                  <a:srgbClr val="00B0F0"/>
                </a:solidFill>
              </a:rPr>
              <a:t>y</a:t>
            </a:r>
            <a:r>
              <a:rPr lang="en-US" sz="2400" baseline="-25000" dirty="0" err="1">
                <a:solidFill>
                  <a:srgbClr val="00B0F0"/>
                </a:solidFill>
              </a:rPr>
              <a:t>i</a:t>
            </a:r>
            <a:r>
              <a:rPr lang="en-US" sz="2400" dirty="0">
                <a:solidFill>
                  <a:srgbClr val="00B0F0"/>
                </a:solidFill>
              </a:rPr>
              <a:t> with desired output </a:t>
            </a:r>
            <a:r>
              <a:rPr lang="en-US" sz="2400" dirty="0" err="1">
                <a:solidFill>
                  <a:srgbClr val="00B0F0"/>
                </a:solidFill>
              </a:rPr>
              <a:t>t</a:t>
            </a:r>
            <a:r>
              <a:rPr lang="en-US" sz="2400" baseline="-25000" dirty="0" err="1">
                <a:solidFill>
                  <a:srgbClr val="00B0F0"/>
                </a:solidFill>
              </a:rPr>
              <a:t>i</a:t>
            </a:r>
            <a:r>
              <a:rPr lang="en-US" sz="2400" dirty="0">
                <a:solidFill>
                  <a:srgbClr val="00B0F0"/>
                </a:solidFill>
              </a:rPr>
              <a:t>, then calculate the error of output and make modification of weights.</a:t>
            </a:r>
          </a:p>
          <a:p>
            <a:pPr marL="530225" indent="280988">
              <a:buNone/>
            </a:pPr>
            <a:r>
              <a:rPr lang="en-US" sz="2400" dirty="0">
                <a:solidFill>
                  <a:srgbClr val="00B0F0"/>
                </a:solidFill>
              </a:rPr>
              <a:t>End</a:t>
            </a:r>
          </a:p>
          <a:p>
            <a:pPr marL="811213" indent="-280988">
              <a:buNone/>
            </a:pPr>
            <a:r>
              <a:rPr lang="en-US" sz="2400" dirty="0"/>
              <a:t>3. If total error for the training set P more than some threshold then go to the step 2.</a:t>
            </a:r>
          </a:p>
        </p:txBody>
      </p:sp>
    </p:spTree>
    <p:extLst>
      <p:ext uri="{BB962C8B-B14F-4D97-AF65-F5344CB8AC3E}">
        <p14:creationId xmlns:p14="http://schemas.microsoft.com/office/powerpoint/2010/main" val="1497685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a:t>Hopfield Networks</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a:xfrm>
            <a:off x="457200" y="976943"/>
            <a:ext cx="8229600" cy="5196114"/>
          </a:xfrm>
        </p:spPr>
        <p:txBody>
          <a:bodyPr/>
          <a:lstStyle/>
          <a:p>
            <a:r>
              <a:rPr lang="en-US" dirty="0"/>
              <a:t>Act as “</a:t>
            </a:r>
            <a:r>
              <a:rPr lang="en-US" dirty="0">
                <a:solidFill>
                  <a:srgbClr val="00B0F0"/>
                </a:solidFill>
              </a:rPr>
              <a:t>auto-associative</a:t>
            </a:r>
            <a:r>
              <a:rPr lang="en-US" dirty="0"/>
              <a:t>” memories to store patterns, and </a:t>
            </a:r>
            <a:r>
              <a:rPr lang="en-US" dirty="0">
                <a:solidFill>
                  <a:srgbClr val="00B0F0"/>
                </a:solidFill>
              </a:rPr>
              <a:t>an error correction</a:t>
            </a:r>
            <a:r>
              <a:rPr lang="en-US" dirty="0"/>
              <a:t> network</a:t>
            </a:r>
          </a:p>
          <a:p>
            <a:r>
              <a:rPr lang="en-US" dirty="0"/>
              <a:t>All neurons connected to each other:</a:t>
            </a:r>
          </a:p>
          <a:p>
            <a:pPr lvl="1"/>
            <a:r>
              <a:rPr lang="en-US" dirty="0"/>
              <a:t>Symmetric weights (</a:t>
            </a:r>
            <a:r>
              <a:rPr lang="en-US" dirty="0" err="1"/>
              <a:t>w</a:t>
            </a:r>
            <a:r>
              <a:rPr lang="en-US" baseline="-25000" dirty="0" err="1"/>
              <a:t>ij</a:t>
            </a:r>
            <a:r>
              <a:rPr lang="en-US" dirty="0"/>
              <a:t> = </a:t>
            </a:r>
            <a:r>
              <a:rPr lang="en-US" dirty="0" err="1"/>
              <a:t>w</a:t>
            </a:r>
            <a:r>
              <a:rPr lang="en-US" baseline="-25000" dirty="0" err="1"/>
              <a:t>ji</a:t>
            </a:r>
            <a:r>
              <a:rPr lang="en-US" dirty="0"/>
              <a:t>) and </a:t>
            </a:r>
            <a:r>
              <a:rPr lang="en-US" dirty="0" err="1"/>
              <a:t>w</a:t>
            </a:r>
            <a:r>
              <a:rPr lang="en-US" baseline="-25000" dirty="0" err="1"/>
              <a:t>ii</a:t>
            </a:r>
            <a:r>
              <a:rPr lang="en-US" dirty="0"/>
              <a:t> = 0</a:t>
            </a:r>
          </a:p>
          <a:p>
            <a:r>
              <a:rPr lang="en-US" dirty="0"/>
              <a:t>The activation function:</a:t>
            </a:r>
          </a:p>
        </p:txBody>
      </p:sp>
      <p:grpSp>
        <p:nvGrpSpPr>
          <p:cNvPr id="4" name="Group 7">
            <a:extLst>
              <a:ext uri="{FF2B5EF4-FFF2-40B4-BE49-F238E27FC236}">
                <a16:creationId xmlns:a16="http://schemas.microsoft.com/office/drawing/2014/main" id="{EBD60462-8985-6C7B-2066-0A0998CE93BA}"/>
              </a:ext>
            </a:extLst>
          </p:cNvPr>
          <p:cNvGrpSpPr>
            <a:grpSpLocks/>
          </p:cNvGrpSpPr>
          <p:nvPr/>
        </p:nvGrpSpPr>
        <p:grpSpPr bwMode="auto">
          <a:xfrm>
            <a:off x="6858000" y="3429000"/>
            <a:ext cx="1828800" cy="2624138"/>
            <a:chOff x="432" y="1344"/>
            <a:chExt cx="1152" cy="1653"/>
          </a:xfrm>
        </p:grpSpPr>
        <p:sp>
          <p:nvSpPr>
            <p:cNvPr id="5" name="Line 8">
              <a:extLst>
                <a:ext uri="{FF2B5EF4-FFF2-40B4-BE49-F238E27FC236}">
                  <a16:creationId xmlns:a16="http://schemas.microsoft.com/office/drawing/2014/main" id="{22C178DA-3D27-896B-581A-EBC0D976B499}"/>
                </a:ext>
              </a:extLst>
            </p:cNvPr>
            <p:cNvSpPr>
              <a:spLocks noChangeShapeType="1"/>
            </p:cNvSpPr>
            <p:nvPr/>
          </p:nvSpPr>
          <p:spPr bwMode="auto">
            <a:xfrm>
              <a:off x="528" y="1776"/>
              <a:ext cx="48"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9">
              <a:extLst>
                <a:ext uri="{FF2B5EF4-FFF2-40B4-BE49-F238E27FC236}">
                  <a16:creationId xmlns:a16="http://schemas.microsoft.com/office/drawing/2014/main" id="{C492E4A3-BF96-AB1E-A5F4-D0A16D484BF9}"/>
                </a:ext>
              </a:extLst>
            </p:cNvPr>
            <p:cNvSpPr>
              <a:spLocks noChangeShapeType="1"/>
            </p:cNvSpPr>
            <p:nvPr/>
          </p:nvSpPr>
          <p:spPr bwMode="auto">
            <a:xfrm>
              <a:off x="576" y="2208"/>
              <a:ext cx="432"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0">
              <a:extLst>
                <a:ext uri="{FF2B5EF4-FFF2-40B4-BE49-F238E27FC236}">
                  <a16:creationId xmlns:a16="http://schemas.microsoft.com/office/drawing/2014/main" id="{5DDD45F7-ECFE-FC4A-84D8-B7F46CB745DE}"/>
                </a:ext>
              </a:extLst>
            </p:cNvPr>
            <p:cNvSpPr>
              <a:spLocks noChangeShapeType="1"/>
            </p:cNvSpPr>
            <p:nvPr/>
          </p:nvSpPr>
          <p:spPr bwMode="auto">
            <a:xfrm flipV="1">
              <a:off x="1008" y="2160"/>
              <a:ext cx="384"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1">
              <a:extLst>
                <a:ext uri="{FF2B5EF4-FFF2-40B4-BE49-F238E27FC236}">
                  <a16:creationId xmlns:a16="http://schemas.microsoft.com/office/drawing/2014/main" id="{6A8D0A72-1744-A4A8-A7DC-838E2DC24D92}"/>
                </a:ext>
              </a:extLst>
            </p:cNvPr>
            <p:cNvSpPr>
              <a:spLocks noChangeShapeType="1"/>
            </p:cNvSpPr>
            <p:nvPr/>
          </p:nvSpPr>
          <p:spPr bwMode="auto">
            <a:xfrm flipV="1">
              <a:off x="1392" y="1728"/>
              <a:ext cx="9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2">
              <a:extLst>
                <a:ext uri="{FF2B5EF4-FFF2-40B4-BE49-F238E27FC236}">
                  <a16:creationId xmlns:a16="http://schemas.microsoft.com/office/drawing/2014/main" id="{76CC6AC2-B8FC-9489-9176-2D0A86CC8E7B}"/>
                </a:ext>
              </a:extLst>
            </p:cNvPr>
            <p:cNvSpPr>
              <a:spLocks noChangeShapeType="1"/>
            </p:cNvSpPr>
            <p:nvPr/>
          </p:nvSpPr>
          <p:spPr bwMode="auto">
            <a:xfrm flipH="1" flipV="1">
              <a:off x="1200" y="1536"/>
              <a:ext cx="28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3">
              <a:extLst>
                <a:ext uri="{FF2B5EF4-FFF2-40B4-BE49-F238E27FC236}">
                  <a16:creationId xmlns:a16="http://schemas.microsoft.com/office/drawing/2014/main" id="{821C38A9-4F9A-D9D8-2537-8FF2B9F8CE4F}"/>
                </a:ext>
              </a:extLst>
            </p:cNvPr>
            <p:cNvSpPr>
              <a:spLocks noChangeShapeType="1"/>
            </p:cNvSpPr>
            <p:nvPr/>
          </p:nvSpPr>
          <p:spPr bwMode="auto">
            <a:xfrm flipH="1" flipV="1">
              <a:off x="816" y="1440"/>
              <a:ext cx="384"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4">
              <a:extLst>
                <a:ext uri="{FF2B5EF4-FFF2-40B4-BE49-F238E27FC236}">
                  <a16:creationId xmlns:a16="http://schemas.microsoft.com/office/drawing/2014/main" id="{3D41A99E-0D08-1C6C-6B96-7C90E26DBAAC}"/>
                </a:ext>
              </a:extLst>
            </p:cNvPr>
            <p:cNvSpPr>
              <a:spLocks noChangeShapeType="1"/>
            </p:cNvSpPr>
            <p:nvPr/>
          </p:nvSpPr>
          <p:spPr bwMode="auto">
            <a:xfrm flipH="1">
              <a:off x="528" y="1440"/>
              <a:ext cx="288"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5">
              <a:extLst>
                <a:ext uri="{FF2B5EF4-FFF2-40B4-BE49-F238E27FC236}">
                  <a16:creationId xmlns:a16="http://schemas.microsoft.com/office/drawing/2014/main" id="{3EF1C2A5-130D-D58E-9555-7B75A6EE5EEB}"/>
                </a:ext>
              </a:extLst>
            </p:cNvPr>
            <p:cNvSpPr>
              <a:spLocks noChangeShapeType="1"/>
            </p:cNvSpPr>
            <p:nvPr/>
          </p:nvSpPr>
          <p:spPr bwMode="auto">
            <a:xfrm flipV="1">
              <a:off x="528" y="1536"/>
              <a:ext cx="672"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6">
              <a:extLst>
                <a:ext uri="{FF2B5EF4-FFF2-40B4-BE49-F238E27FC236}">
                  <a16:creationId xmlns:a16="http://schemas.microsoft.com/office/drawing/2014/main" id="{9C3CCE37-EC88-1029-A2F0-3BABFE7A3360}"/>
                </a:ext>
              </a:extLst>
            </p:cNvPr>
            <p:cNvSpPr>
              <a:spLocks noChangeShapeType="1"/>
            </p:cNvSpPr>
            <p:nvPr/>
          </p:nvSpPr>
          <p:spPr bwMode="auto">
            <a:xfrm>
              <a:off x="1200" y="1536"/>
              <a:ext cx="192" cy="6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7">
              <a:extLst>
                <a:ext uri="{FF2B5EF4-FFF2-40B4-BE49-F238E27FC236}">
                  <a16:creationId xmlns:a16="http://schemas.microsoft.com/office/drawing/2014/main" id="{270CBF9B-B438-F11E-70A5-C76D8E39CB0E}"/>
                </a:ext>
              </a:extLst>
            </p:cNvPr>
            <p:cNvSpPr>
              <a:spLocks noChangeShapeType="1"/>
            </p:cNvSpPr>
            <p:nvPr/>
          </p:nvSpPr>
          <p:spPr bwMode="auto">
            <a:xfrm flipH="1">
              <a:off x="576" y="2160"/>
              <a:ext cx="816"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80F1254C-D85B-7160-884D-5FCF5F7CF40C}"/>
                </a:ext>
              </a:extLst>
            </p:cNvPr>
            <p:cNvSpPr>
              <a:spLocks noChangeShapeType="1"/>
            </p:cNvSpPr>
            <p:nvPr/>
          </p:nvSpPr>
          <p:spPr bwMode="auto">
            <a:xfrm flipV="1">
              <a:off x="576" y="1440"/>
              <a:ext cx="240" cy="7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9">
              <a:extLst>
                <a:ext uri="{FF2B5EF4-FFF2-40B4-BE49-F238E27FC236}">
                  <a16:creationId xmlns:a16="http://schemas.microsoft.com/office/drawing/2014/main" id="{D974BE74-2506-EEEE-CCD1-E420B1CBF7DB}"/>
                </a:ext>
              </a:extLst>
            </p:cNvPr>
            <p:cNvSpPr>
              <a:spLocks noChangeShapeType="1"/>
            </p:cNvSpPr>
            <p:nvPr/>
          </p:nvSpPr>
          <p:spPr bwMode="auto">
            <a:xfrm>
              <a:off x="816" y="1440"/>
              <a:ext cx="672"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0">
              <a:extLst>
                <a:ext uri="{FF2B5EF4-FFF2-40B4-BE49-F238E27FC236}">
                  <a16:creationId xmlns:a16="http://schemas.microsoft.com/office/drawing/2014/main" id="{3B646230-4C59-6D8D-8531-D42D7930F3AC}"/>
                </a:ext>
              </a:extLst>
            </p:cNvPr>
            <p:cNvSpPr>
              <a:spLocks noChangeShapeType="1"/>
            </p:cNvSpPr>
            <p:nvPr/>
          </p:nvSpPr>
          <p:spPr bwMode="auto">
            <a:xfrm flipH="1">
              <a:off x="1008" y="1728"/>
              <a:ext cx="480" cy="6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1">
              <a:extLst>
                <a:ext uri="{FF2B5EF4-FFF2-40B4-BE49-F238E27FC236}">
                  <a16:creationId xmlns:a16="http://schemas.microsoft.com/office/drawing/2014/main" id="{EE5A3AB8-DDE8-EFDF-B844-C78ECE385AA0}"/>
                </a:ext>
              </a:extLst>
            </p:cNvPr>
            <p:cNvSpPr>
              <a:spLocks noChangeShapeType="1"/>
            </p:cNvSpPr>
            <p:nvPr/>
          </p:nvSpPr>
          <p:spPr bwMode="auto">
            <a:xfrm flipH="1" flipV="1">
              <a:off x="528" y="1776"/>
              <a:ext cx="480"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2">
              <a:extLst>
                <a:ext uri="{FF2B5EF4-FFF2-40B4-BE49-F238E27FC236}">
                  <a16:creationId xmlns:a16="http://schemas.microsoft.com/office/drawing/2014/main" id="{18AF04D4-CCED-4440-A8CE-E47A51035BE4}"/>
                </a:ext>
              </a:extLst>
            </p:cNvPr>
            <p:cNvSpPr>
              <a:spLocks noChangeShapeType="1"/>
            </p:cNvSpPr>
            <p:nvPr/>
          </p:nvSpPr>
          <p:spPr bwMode="auto">
            <a:xfrm>
              <a:off x="816" y="1440"/>
              <a:ext cx="576"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3">
              <a:extLst>
                <a:ext uri="{FF2B5EF4-FFF2-40B4-BE49-F238E27FC236}">
                  <a16:creationId xmlns:a16="http://schemas.microsoft.com/office/drawing/2014/main" id="{E7D2EAEC-916C-E8BE-70FA-626D7AB17DD9}"/>
                </a:ext>
              </a:extLst>
            </p:cNvPr>
            <p:cNvSpPr>
              <a:spLocks noChangeShapeType="1"/>
            </p:cNvSpPr>
            <p:nvPr/>
          </p:nvSpPr>
          <p:spPr bwMode="auto">
            <a:xfrm flipH="1" flipV="1">
              <a:off x="528" y="1776"/>
              <a:ext cx="864"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4">
              <a:extLst>
                <a:ext uri="{FF2B5EF4-FFF2-40B4-BE49-F238E27FC236}">
                  <a16:creationId xmlns:a16="http://schemas.microsoft.com/office/drawing/2014/main" id="{E88E1DD1-DCBF-2ED9-37C3-291AFCD1A82B}"/>
                </a:ext>
              </a:extLst>
            </p:cNvPr>
            <p:cNvSpPr>
              <a:spLocks noChangeShapeType="1"/>
            </p:cNvSpPr>
            <p:nvPr/>
          </p:nvSpPr>
          <p:spPr bwMode="auto">
            <a:xfrm flipV="1">
              <a:off x="576" y="1536"/>
              <a:ext cx="624" cy="6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5">
              <a:extLst>
                <a:ext uri="{FF2B5EF4-FFF2-40B4-BE49-F238E27FC236}">
                  <a16:creationId xmlns:a16="http://schemas.microsoft.com/office/drawing/2014/main" id="{2DB0D468-5D33-409B-FB15-65EE38CF61FA}"/>
                </a:ext>
              </a:extLst>
            </p:cNvPr>
            <p:cNvSpPr>
              <a:spLocks noChangeShapeType="1"/>
            </p:cNvSpPr>
            <p:nvPr/>
          </p:nvSpPr>
          <p:spPr bwMode="auto">
            <a:xfrm flipV="1">
              <a:off x="576" y="1728"/>
              <a:ext cx="912"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6">
              <a:extLst>
                <a:ext uri="{FF2B5EF4-FFF2-40B4-BE49-F238E27FC236}">
                  <a16:creationId xmlns:a16="http://schemas.microsoft.com/office/drawing/2014/main" id="{DD8B25D1-DB29-7E80-52D0-34905FE386EC}"/>
                </a:ext>
              </a:extLst>
            </p:cNvPr>
            <p:cNvSpPr>
              <a:spLocks noChangeShapeType="1"/>
            </p:cNvSpPr>
            <p:nvPr/>
          </p:nvSpPr>
          <p:spPr bwMode="auto">
            <a:xfrm flipH="1" flipV="1">
              <a:off x="816" y="1440"/>
              <a:ext cx="192" cy="9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7">
              <a:extLst>
                <a:ext uri="{FF2B5EF4-FFF2-40B4-BE49-F238E27FC236}">
                  <a16:creationId xmlns:a16="http://schemas.microsoft.com/office/drawing/2014/main" id="{273DC7A9-15B2-438A-0E7F-5554A645CF95}"/>
                </a:ext>
              </a:extLst>
            </p:cNvPr>
            <p:cNvSpPr>
              <a:spLocks noChangeShapeType="1"/>
            </p:cNvSpPr>
            <p:nvPr/>
          </p:nvSpPr>
          <p:spPr bwMode="auto">
            <a:xfrm flipV="1">
              <a:off x="1008" y="1536"/>
              <a:ext cx="192" cy="8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8">
              <a:extLst>
                <a:ext uri="{FF2B5EF4-FFF2-40B4-BE49-F238E27FC236}">
                  <a16:creationId xmlns:a16="http://schemas.microsoft.com/office/drawing/2014/main" id="{34AFE07C-0ECD-7DFD-BCAF-5802D7E656AC}"/>
                </a:ext>
              </a:extLst>
            </p:cNvPr>
            <p:cNvSpPr>
              <a:spLocks noChangeShapeType="1"/>
            </p:cNvSpPr>
            <p:nvPr/>
          </p:nvSpPr>
          <p:spPr bwMode="auto">
            <a:xfrm flipV="1">
              <a:off x="528" y="1728"/>
              <a:ext cx="960"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9">
              <a:extLst>
                <a:ext uri="{FF2B5EF4-FFF2-40B4-BE49-F238E27FC236}">
                  <a16:creationId xmlns:a16="http://schemas.microsoft.com/office/drawing/2014/main" id="{15DCAE0F-CAE2-9A85-9F0A-4A2863519401}"/>
                </a:ext>
              </a:extLst>
            </p:cNvPr>
            <p:cNvSpPr>
              <a:spLocks noChangeArrowheads="1"/>
            </p:cNvSpPr>
            <p:nvPr/>
          </p:nvSpPr>
          <p:spPr bwMode="auto">
            <a:xfrm>
              <a:off x="720" y="1344"/>
              <a:ext cx="192"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 name="Oval 30">
              <a:extLst>
                <a:ext uri="{FF2B5EF4-FFF2-40B4-BE49-F238E27FC236}">
                  <a16:creationId xmlns:a16="http://schemas.microsoft.com/office/drawing/2014/main" id="{DAA0A30A-45FF-A580-537C-E3A267A21BD9}"/>
                </a:ext>
              </a:extLst>
            </p:cNvPr>
            <p:cNvSpPr>
              <a:spLocks noChangeArrowheads="1"/>
            </p:cNvSpPr>
            <p:nvPr/>
          </p:nvSpPr>
          <p:spPr bwMode="auto">
            <a:xfrm>
              <a:off x="912" y="2256"/>
              <a:ext cx="192"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 name="Oval 31">
              <a:extLst>
                <a:ext uri="{FF2B5EF4-FFF2-40B4-BE49-F238E27FC236}">
                  <a16:creationId xmlns:a16="http://schemas.microsoft.com/office/drawing/2014/main" id="{121CB974-BA3A-3B56-7E80-106AEB9B19B2}"/>
                </a:ext>
              </a:extLst>
            </p:cNvPr>
            <p:cNvSpPr>
              <a:spLocks noChangeArrowheads="1"/>
            </p:cNvSpPr>
            <p:nvPr/>
          </p:nvSpPr>
          <p:spPr bwMode="auto">
            <a:xfrm>
              <a:off x="432" y="1680"/>
              <a:ext cx="192"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 name="Oval 32">
              <a:extLst>
                <a:ext uri="{FF2B5EF4-FFF2-40B4-BE49-F238E27FC236}">
                  <a16:creationId xmlns:a16="http://schemas.microsoft.com/office/drawing/2014/main" id="{A7C74DD5-1159-0235-F332-9B421A6922E2}"/>
                </a:ext>
              </a:extLst>
            </p:cNvPr>
            <p:cNvSpPr>
              <a:spLocks noChangeArrowheads="1"/>
            </p:cNvSpPr>
            <p:nvPr/>
          </p:nvSpPr>
          <p:spPr bwMode="auto">
            <a:xfrm>
              <a:off x="1104" y="1440"/>
              <a:ext cx="192"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 name="Oval 33">
              <a:extLst>
                <a:ext uri="{FF2B5EF4-FFF2-40B4-BE49-F238E27FC236}">
                  <a16:creationId xmlns:a16="http://schemas.microsoft.com/office/drawing/2014/main" id="{2B3D7E13-1989-2527-E9F1-72B3379B0925}"/>
                </a:ext>
              </a:extLst>
            </p:cNvPr>
            <p:cNvSpPr>
              <a:spLocks noChangeArrowheads="1"/>
            </p:cNvSpPr>
            <p:nvPr/>
          </p:nvSpPr>
          <p:spPr bwMode="auto">
            <a:xfrm>
              <a:off x="1296" y="2064"/>
              <a:ext cx="192"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 name="Oval 34">
              <a:extLst>
                <a:ext uri="{FF2B5EF4-FFF2-40B4-BE49-F238E27FC236}">
                  <a16:creationId xmlns:a16="http://schemas.microsoft.com/office/drawing/2014/main" id="{F22E7B43-F616-8924-7CB4-F2704FF7FC68}"/>
                </a:ext>
              </a:extLst>
            </p:cNvPr>
            <p:cNvSpPr>
              <a:spLocks noChangeArrowheads="1"/>
            </p:cNvSpPr>
            <p:nvPr/>
          </p:nvSpPr>
          <p:spPr bwMode="auto">
            <a:xfrm>
              <a:off x="1392" y="1632"/>
              <a:ext cx="192"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 name="Oval 35">
              <a:extLst>
                <a:ext uri="{FF2B5EF4-FFF2-40B4-BE49-F238E27FC236}">
                  <a16:creationId xmlns:a16="http://schemas.microsoft.com/office/drawing/2014/main" id="{55A5E4B2-8D27-D488-98C0-36C5B0ADF65B}"/>
                </a:ext>
              </a:extLst>
            </p:cNvPr>
            <p:cNvSpPr>
              <a:spLocks noChangeArrowheads="1"/>
            </p:cNvSpPr>
            <p:nvPr/>
          </p:nvSpPr>
          <p:spPr bwMode="auto">
            <a:xfrm>
              <a:off x="480" y="2112"/>
              <a:ext cx="192"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 name="Text Box 36">
              <a:extLst>
                <a:ext uri="{FF2B5EF4-FFF2-40B4-BE49-F238E27FC236}">
                  <a16:creationId xmlns:a16="http://schemas.microsoft.com/office/drawing/2014/main" id="{44C9619D-E85A-3639-1F28-88CDBFDAEBFD}"/>
                </a:ext>
              </a:extLst>
            </p:cNvPr>
            <p:cNvSpPr txBox="1">
              <a:spLocks noChangeArrowheads="1"/>
            </p:cNvSpPr>
            <p:nvPr/>
          </p:nvSpPr>
          <p:spPr bwMode="auto">
            <a:xfrm>
              <a:off x="586" y="2590"/>
              <a:ext cx="84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dirty="0">
                  <a:latin typeface="+mj-lt"/>
                </a:rPr>
                <a:t>Completely</a:t>
              </a:r>
              <a:br>
                <a:rPr lang="en-US" altLang="en-US" sz="1800" dirty="0">
                  <a:latin typeface="+mj-lt"/>
                </a:rPr>
              </a:br>
              <a:r>
                <a:rPr lang="en-US" altLang="en-US" sz="1800" dirty="0">
                  <a:latin typeface="+mj-lt"/>
                </a:rPr>
                <a:t>connected</a:t>
              </a:r>
            </a:p>
          </p:txBody>
        </p:sp>
      </p:grpSp>
      <p:pic>
        <p:nvPicPr>
          <p:cNvPr id="34" name="Picture 3">
            <a:extLst>
              <a:ext uri="{FF2B5EF4-FFF2-40B4-BE49-F238E27FC236}">
                <a16:creationId xmlns:a16="http://schemas.microsoft.com/office/drawing/2014/main" id="{ACC46216-20E4-4AA6-20CF-D641C0C67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911" y="3679825"/>
            <a:ext cx="52705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
            <a:extLst>
              <a:ext uri="{FF2B5EF4-FFF2-40B4-BE49-F238E27FC236}">
                <a16:creationId xmlns:a16="http://schemas.microsoft.com/office/drawing/2014/main" id="{68D64F9E-05BE-068E-EDB7-E365C83ED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472" y="4800600"/>
            <a:ext cx="24987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381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a:t>Hopfield Networks</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a:xfrm>
            <a:off x="457200" y="1253613"/>
            <a:ext cx="8229600" cy="4914957"/>
          </a:xfrm>
        </p:spPr>
        <p:txBody>
          <a:bodyPr/>
          <a:lstStyle/>
          <a:p>
            <a:r>
              <a:rPr lang="en-US" dirty="0"/>
              <a:t>Single-layer n-neuron Hopfield network</a:t>
            </a:r>
          </a:p>
        </p:txBody>
      </p:sp>
      <p:pic>
        <p:nvPicPr>
          <p:cNvPr id="5" name="Picture 4">
            <a:extLst>
              <a:ext uri="{FF2B5EF4-FFF2-40B4-BE49-F238E27FC236}">
                <a16:creationId xmlns:a16="http://schemas.microsoft.com/office/drawing/2014/main" id="{1C5DF61F-69DE-AECD-7254-00ECB48F8CC7}"/>
              </a:ext>
            </a:extLst>
          </p:cNvPr>
          <p:cNvPicPr>
            <a:picLocks noChangeAspect="1"/>
          </p:cNvPicPr>
          <p:nvPr/>
        </p:nvPicPr>
        <p:blipFill>
          <a:blip r:embed="rId2"/>
          <a:stretch>
            <a:fillRect/>
          </a:stretch>
        </p:blipFill>
        <p:spPr>
          <a:xfrm>
            <a:off x="457199" y="2158786"/>
            <a:ext cx="8229441" cy="4006030"/>
          </a:xfrm>
          <a:prstGeom prst="rect">
            <a:avLst/>
          </a:prstGeom>
        </p:spPr>
      </p:pic>
    </p:spTree>
    <p:extLst>
      <p:ext uri="{BB962C8B-B14F-4D97-AF65-F5344CB8AC3E}">
        <p14:creationId xmlns:p14="http://schemas.microsoft.com/office/powerpoint/2010/main" val="2467952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a:t>Hopfield Networks: Training</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a:xfrm>
            <a:off x="457200" y="1253613"/>
            <a:ext cx="8229600" cy="4914957"/>
          </a:xfrm>
        </p:spPr>
        <p:txBody>
          <a:bodyPr/>
          <a:lstStyle/>
          <a:p>
            <a:pPr marL="0" indent="0">
              <a:buNone/>
            </a:pPr>
            <a:r>
              <a:rPr lang="en-US" dirty="0"/>
              <a:t>Step 1: </a:t>
            </a:r>
            <a:r>
              <a:rPr lang="en-US" dirty="0">
                <a:solidFill>
                  <a:srgbClr val="00B0F0"/>
                </a:solidFill>
              </a:rPr>
              <a:t>Storage</a:t>
            </a:r>
          </a:p>
          <a:p>
            <a:pPr marL="549275" lvl="1" indent="0">
              <a:buNone/>
            </a:pPr>
            <a:r>
              <a:rPr lang="en-US" dirty="0"/>
              <a:t>The n-neuron Hopfield network is required to store a set of M fundamental memories, Y</a:t>
            </a:r>
            <a:r>
              <a:rPr lang="en-US" baseline="-25000" dirty="0"/>
              <a:t>1</a:t>
            </a:r>
            <a:r>
              <a:rPr lang="en-US" dirty="0"/>
              <a:t>; Y</a:t>
            </a:r>
            <a:r>
              <a:rPr lang="en-US" baseline="-25000" dirty="0"/>
              <a:t>2</a:t>
            </a:r>
            <a:r>
              <a:rPr lang="en-US" dirty="0"/>
              <a:t>; ...; Y</a:t>
            </a:r>
            <a:r>
              <a:rPr lang="en-US" baseline="-25000" dirty="0"/>
              <a:t>M</a:t>
            </a:r>
            <a:r>
              <a:rPr lang="en-US" dirty="0"/>
              <a:t>. The synaptic weight from neuron </a:t>
            </a:r>
            <a:r>
              <a:rPr lang="en-US" dirty="0" err="1"/>
              <a:t>i</a:t>
            </a:r>
            <a:r>
              <a:rPr lang="en-US" dirty="0"/>
              <a:t> to neuron j is calculated as:</a:t>
            </a:r>
          </a:p>
          <a:p>
            <a:pPr marL="549275" lvl="1" indent="0">
              <a:buNone/>
            </a:pPr>
            <a:endParaRPr lang="en-US" dirty="0"/>
          </a:p>
          <a:p>
            <a:pPr marL="549275" lvl="1" indent="0">
              <a:buNone/>
            </a:pPr>
            <a:endParaRPr lang="en-US" dirty="0"/>
          </a:p>
          <a:p>
            <a:pPr marL="549275" lvl="1" indent="0">
              <a:buNone/>
            </a:pPr>
            <a:endParaRPr lang="en-US" dirty="0"/>
          </a:p>
          <a:p>
            <a:pPr marL="549275" lvl="1" indent="0">
              <a:buNone/>
            </a:pPr>
            <a:r>
              <a:rPr lang="en-US" dirty="0"/>
              <a:t>where </a:t>
            </a:r>
            <a:r>
              <a:rPr lang="en-US" dirty="0" err="1"/>
              <a:t>y</a:t>
            </a:r>
            <a:r>
              <a:rPr lang="en-US" baseline="-25000" dirty="0" err="1"/>
              <a:t>m,i</a:t>
            </a:r>
            <a:r>
              <a:rPr lang="en-US" dirty="0"/>
              <a:t> and </a:t>
            </a:r>
            <a:r>
              <a:rPr lang="en-US" dirty="0" err="1"/>
              <a:t>y</a:t>
            </a:r>
            <a:r>
              <a:rPr lang="en-US" baseline="-25000" dirty="0" err="1"/>
              <a:t>m,j</a:t>
            </a:r>
            <a:r>
              <a:rPr lang="en-US" dirty="0"/>
              <a:t> are the </a:t>
            </a:r>
            <a:r>
              <a:rPr lang="en-US" dirty="0" err="1"/>
              <a:t>i</a:t>
            </a:r>
            <a:r>
              <a:rPr lang="en-US" baseline="30000" dirty="0" err="1"/>
              <a:t>th</a:t>
            </a:r>
            <a:r>
              <a:rPr lang="en-US" dirty="0"/>
              <a:t> and the </a:t>
            </a:r>
            <a:r>
              <a:rPr lang="en-US" dirty="0" err="1"/>
              <a:t>j</a:t>
            </a:r>
            <a:r>
              <a:rPr lang="en-US" baseline="30000" dirty="0" err="1"/>
              <a:t>th</a:t>
            </a:r>
            <a:r>
              <a:rPr lang="en-US" dirty="0"/>
              <a:t> elements of the fundamental memory </a:t>
            </a:r>
            <a:r>
              <a:rPr lang="en-US" dirty="0" err="1"/>
              <a:t>Y</a:t>
            </a:r>
            <a:r>
              <a:rPr lang="en-US" baseline="-25000" dirty="0" err="1"/>
              <a:t>m</a:t>
            </a:r>
            <a:r>
              <a:rPr lang="en-US" dirty="0"/>
              <a:t>, respectively. </a:t>
            </a:r>
          </a:p>
        </p:txBody>
      </p:sp>
      <p:pic>
        <p:nvPicPr>
          <p:cNvPr id="6" name="Picture 5">
            <a:extLst>
              <a:ext uri="{FF2B5EF4-FFF2-40B4-BE49-F238E27FC236}">
                <a16:creationId xmlns:a16="http://schemas.microsoft.com/office/drawing/2014/main" id="{5B4DB88B-6A57-48D0-F4EA-F2038C892867}"/>
              </a:ext>
            </a:extLst>
          </p:cNvPr>
          <p:cNvPicPr>
            <a:picLocks noChangeAspect="1"/>
          </p:cNvPicPr>
          <p:nvPr/>
        </p:nvPicPr>
        <p:blipFill>
          <a:blip r:embed="rId2"/>
          <a:stretch>
            <a:fillRect/>
          </a:stretch>
        </p:blipFill>
        <p:spPr>
          <a:xfrm>
            <a:off x="2167014" y="3045547"/>
            <a:ext cx="4809972" cy="1932039"/>
          </a:xfrm>
          <a:prstGeom prst="rect">
            <a:avLst/>
          </a:prstGeom>
        </p:spPr>
      </p:pic>
    </p:spTree>
    <p:extLst>
      <p:ext uri="{BB962C8B-B14F-4D97-AF65-F5344CB8AC3E}">
        <p14:creationId xmlns:p14="http://schemas.microsoft.com/office/powerpoint/2010/main" val="123161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C33B-9F30-4447-8F8B-4FE8053FB62C}"/>
              </a:ext>
            </a:extLst>
          </p:cNvPr>
          <p:cNvSpPr>
            <a:spLocks noGrp="1"/>
          </p:cNvSpPr>
          <p:nvPr>
            <p:ph type="title"/>
          </p:nvPr>
        </p:nvSpPr>
        <p:spPr/>
        <p:txBody>
          <a:bodyPr/>
          <a:lstStyle/>
          <a:p>
            <a:r>
              <a:rPr lang="en-US" dirty="0"/>
              <a:t>Supervised vs Unsupervised Learning</a:t>
            </a:r>
          </a:p>
        </p:txBody>
      </p:sp>
      <p:sp>
        <p:nvSpPr>
          <p:cNvPr id="3" name="Content Placeholder 2">
            <a:extLst>
              <a:ext uri="{FF2B5EF4-FFF2-40B4-BE49-F238E27FC236}">
                <a16:creationId xmlns:a16="http://schemas.microsoft.com/office/drawing/2014/main" id="{71E688A4-5FAB-1DE4-E57C-FAE380A95958}"/>
              </a:ext>
            </a:extLst>
          </p:cNvPr>
          <p:cNvSpPr>
            <a:spLocks noGrp="1"/>
          </p:cNvSpPr>
          <p:nvPr>
            <p:ph idx="1"/>
          </p:nvPr>
        </p:nvSpPr>
        <p:spPr/>
        <p:txBody>
          <a:bodyPr/>
          <a:lstStyle/>
          <a:p>
            <a:r>
              <a:rPr lang="en-US" sz="2400" dirty="0"/>
              <a:t>3 approaches are based on parameters that must be either </a:t>
            </a:r>
            <a:r>
              <a:rPr lang="en-US" sz="2400" dirty="0">
                <a:solidFill>
                  <a:srgbClr val="00B0F0"/>
                </a:solidFill>
              </a:rPr>
              <a:t>specified</a:t>
            </a:r>
            <a:r>
              <a:rPr lang="en-US" sz="2400" dirty="0"/>
              <a:t> or </a:t>
            </a:r>
            <a:r>
              <a:rPr lang="en-US" sz="2400" dirty="0">
                <a:solidFill>
                  <a:srgbClr val="00B0F0"/>
                </a:solidFill>
              </a:rPr>
              <a:t>learned </a:t>
            </a:r>
            <a:r>
              <a:rPr lang="en-US" sz="2400" dirty="0"/>
              <a:t>from patterns.</a:t>
            </a:r>
          </a:p>
          <a:p>
            <a:r>
              <a:rPr lang="en-US" sz="2400" dirty="0"/>
              <a:t>The patterns can be </a:t>
            </a:r>
            <a:r>
              <a:rPr lang="en-US" sz="2400" dirty="0">
                <a:solidFill>
                  <a:srgbClr val="00B0F0"/>
                </a:solidFill>
              </a:rPr>
              <a:t>labeled</a:t>
            </a:r>
            <a:r>
              <a:rPr lang="en-US" sz="2400" dirty="0"/>
              <a:t>, meaning that we know the class of each pattern:</a:t>
            </a:r>
          </a:p>
          <a:p>
            <a:pPr lvl="1"/>
            <a:r>
              <a:rPr lang="en-US" sz="2000" dirty="0"/>
              <a:t>Example of labeled data: the character recognition problem, in which a set of character samples is collected and the identity of each character is recorded as a label from the group 0 through 9 and a through z.</a:t>
            </a:r>
          </a:p>
          <a:p>
            <a:r>
              <a:rPr lang="en-US" sz="2400" dirty="0"/>
              <a:t>Or </a:t>
            </a:r>
            <a:r>
              <a:rPr lang="en-US" sz="2400" dirty="0">
                <a:solidFill>
                  <a:srgbClr val="00B0F0"/>
                </a:solidFill>
              </a:rPr>
              <a:t>unlabeled</a:t>
            </a:r>
            <a:r>
              <a:rPr lang="en-US" sz="2400" dirty="0"/>
              <a:t>:</a:t>
            </a:r>
          </a:p>
          <a:p>
            <a:pPr lvl="1"/>
            <a:r>
              <a:rPr lang="en-US" sz="2000" dirty="0"/>
              <a:t>An example of unlabeled data is when we are seeking clusters in a data set, with the aim of utilizing the resulting cluster centers as being prototypes of the pattern classes contained in the data.</a:t>
            </a:r>
          </a:p>
        </p:txBody>
      </p:sp>
    </p:spTree>
    <p:extLst>
      <p:ext uri="{BB962C8B-B14F-4D97-AF65-F5344CB8AC3E}">
        <p14:creationId xmlns:p14="http://schemas.microsoft.com/office/powerpoint/2010/main" val="2510826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a:t>Hopfield Networks: Training</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a:xfrm>
            <a:off x="457200" y="884903"/>
            <a:ext cx="8229600" cy="5283667"/>
          </a:xfrm>
        </p:spPr>
        <p:txBody>
          <a:bodyPr/>
          <a:lstStyle/>
          <a:p>
            <a:pPr marL="0" indent="0">
              <a:buNone/>
            </a:pPr>
            <a:r>
              <a:rPr lang="en-US" dirty="0"/>
              <a:t>Step 2: </a:t>
            </a:r>
            <a:r>
              <a:rPr lang="en-US" dirty="0">
                <a:solidFill>
                  <a:srgbClr val="00B0F0"/>
                </a:solidFill>
              </a:rPr>
              <a:t>Testing</a:t>
            </a:r>
          </a:p>
          <a:p>
            <a:pPr marL="549275" lvl="1" indent="0">
              <a:buNone/>
            </a:pPr>
            <a:r>
              <a:rPr lang="en-US" dirty="0"/>
              <a:t>We need to confirm that the Hopfield network is capable of recalling all fundamental memories. In other words, the network must recall any fundamental memory </a:t>
            </a:r>
            <a:r>
              <a:rPr lang="en-US" dirty="0" err="1"/>
              <a:t>Y</a:t>
            </a:r>
            <a:r>
              <a:rPr lang="en-US" baseline="-25000" dirty="0" err="1"/>
              <a:t>m</a:t>
            </a:r>
            <a:r>
              <a:rPr lang="en-US" dirty="0"/>
              <a:t> when presented with it as an input. That is:</a:t>
            </a:r>
          </a:p>
          <a:p>
            <a:pPr marL="549275" lvl="1" indent="0">
              <a:buNone/>
            </a:pPr>
            <a:endParaRPr lang="en-US" sz="1400" dirty="0"/>
          </a:p>
          <a:p>
            <a:pPr marL="549275" lvl="1" indent="0">
              <a:buNone/>
            </a:pPr>
            <a:endParaRPr lang="en-US" dirty="0"/>
          </a:p>
          <a:p>
            <a:pPr marL="549275" lvl="1" indent="0">
              <a:buNone/>
            </a:pPr>
            <a:endParaRPr lang="en-US" dirty="0"/>
          </a:p>
          <a:p>
            <a:pPr marL="549275" lvl="1" indent="0">
              <a:buNone/>
            </a:pPr>
            <a:r>
              <a:rPr lang="en-US" dirty="0"/>
              <a:t>where </a:t>
            </a:r>
            <a:r>
              <a:rPr lang="en-US" dirty="0" err="1"/>
              <a:t>y</a:t>
            </a:r>
            <a:r>
              <a:rPr lang="en-US" baseline="-25000" dirty="0" err="1"/>
              <a:t>m,i</a:t>
            </a:r>
            <a:r>
              <a:rPr lang="en-US" dirty="0"/>
              <a:t> is the </a:t>
            </a:r>
            <a:r>
              <a:rPr lang="en-US" dirty="0" err="1"/>
              <a:t>i</a:t>
            </a:r>
            <a:r>
              <a:rPr lang="en-US" baseline="30000" dirty="0" err="1"/>
              <a:t>th</a:t>
            </a:r>
            <a:r>
              <a:rPr lang="en-US" dirty="0"/>
              <a:t> element of the actual output vector </a:t>
            </a:r>
            <a:r>
              <a:rPr lang="en-US" dirty="0" err="1"/>
              <a:t>Y</a:t>
            </a:r>
            <a:r>
              <a:rPr lang="en-US" baseline="-25000" dirty="0" err="1"/>
              <a:t>m</a:t>
            </a:r>
            <a:r>
              <a:rPr lang="en-US" dirty="0"/>
              <a:t>, and </a:t>
            </a:r>
            <a:r>
              <a:rPr lang="en-US" dirty="0" err="1"/>
              <a:t>x</a:t>
            </a:r>
            <a:r>
              <a:rPr lang="en-US" baseline="-25000" dirty="0" err="1"/>
              <a:t>m,j</a:t>
            </a:r>
            <a:r>
              <a:rPr lang="en-US" dirty="0"/>
              <a:t> is the </a:t>
            </a:r>
            <a:r>
              <a:rPr lang="en-US" dirty="0" err="1"/>
              <a:t>j</a:t>
            </a:r>
            <a:r>
              <a:rPr lang="en-US" baseline="30000" dirty="0" err="1"/>
              <a:t>th</a:t>
            </a:r>
            <a:r>
              <a:rPr lang="en-US" dirty="0"/>
              <a:t> element of the input vector </a:t>
            </a:r>
            <a:r>
              <a:rPr lang="en-US" dirty="0" err="1"/>
              <a:t>X</a:t>
            </a:r>
            <a:r>
              <a:rPr lang="en-US" baseline="-25000" dirty="0" err="1"/>
              <a:t>m</a:t>
            </a:r>
            <a:r>
              <a:rPr lang="en-US" dirty="0"/>
              <a:t>.</a:t>
            </a:r>
          </a:p>
          <a:p>
            <a:pPr marL="549275" lvl="1" indent="0">
              <a:buNone/>
            </a:pPr>
            <a:r>
              <a:rPr lang="en-US" dirty="0">
                <a:solidFill>
                  <a:srgbClr val="00B0F0"/>
                </a:solidFill>
              </a:rPr>
              <a:t>If all fundamental memories are recalled perfectly we may proceed to the next step.</a:t>
            </a:r>
          </a:p>
        </p:txBody>
      </p:sp>
      <p:pic>
        <p:nvPicPr>
          <p:cNvPr id="5" name="Picture 4">
            <a:extLst>
              <a:ext uri="{FF2B5EF4-FFF2-40B4-BE49-F238E27FC236}">
                <a16:creationId xmlns:a16="http://schemas.microsoft.com/office/drawing/2014/main" id="{5BB00D4D-8383-10DF-7B45-2AA912B71EFD}"/>
              </a:ext>
            </a:extLst>
          </p:cNvPr>
          <p:cNvPicPr>
            <a:picLocks noChangeAspect="1"/>
          </p:cNvPicPr>
          <p:nvPr/>
        </p:nvPicPr>
        <p:blipFill>
          <a:blip r:embed="rId2"/>
          <a:stretch>
            <a:fillRect/>
          </a:stretch>
        </p:blipFill>
        <p:spPr>
          <a:xfrm>
            <a:off x="1622325" y="3016051"/>
            <a:ext cx="6158232" cy="1562088"/>
          </a:xfrm>
          <a:prstGeom prst="rect">
            <a:avLst/>
          </a:prstGeom>
        </p:spPr>
      </p:pic>
      <p:sp>
        <p:nvSpPr>
          <p:cNvPr id="7" name="TextBox 6">
            <a:extLst>
              <a:ext uri="{FF2B5EF4-FFF2-40B4-BE49-F238E27FC236}">
                <a16:creationId xmlns:a16="http://schemas.microsoft.com/office/drawing/2014/main" id="{337D3AAC-C43C-03C4-90A9-56CCFDD49A4B}"/>
              </a:ext>
            </a:extLst>
          </p:cNvPr>
          <p:cNvSpPr txBox="1"/>
          <p:nvPr/>
        </p:nvSpPr>
        <p:spPr>
          <a:xfrm>
            <a:off x="7054734" y="3923071"/>
            <a:ext cx="1390124" cy="369332"/>
          </a:xfrm>
          <a:prstGeom prst="rect">
            <a:avLst/>
          </a:prstGeom>
          <a:solidFill>
            <a:schemeClr val="accent5"/>
          </a:solidFill>
        </p:spPr>
        <p:txBody>
          <a:bodyPr wrap="none" rtlCol="0">
            <a:spAutoFit/>
          </a:bodyPr>
          <a:lstStyle/>
          <a:p>
            <a:r>
              <a:rPr lang="el-GR" dirty="0">
                <a:solidFill>
                  <a:schemeClr val="tx1">
                    <a:lumMod val="75000"/>
                    <a:lumOff val="25000"/>
                  </a:schemeClr>
                </a:solidFill>
              </a:rPr>
              <a:t>θ</a:t>
            </a:r>
            <a:r>
              <a:rPr lang="en-US" dirty="0">
                <a:solidFill>
                  <a:schemeClr val="tx1">
                    <a:lumMod val="75000"/>
                    <a:lumOff val="25000"/>
                  </a:schemeClr>
                </a:solidFill>
              </a:rPr>
              <a:t>: threshold</a:t>
            </a:r>
          </a:p>
        </p:txBody>
      </p:sp>
    </p:spTree>
    <p:extLst>
      <p:ext uri="{BB962C8B-B14F-4D97-AF65-F5344CB8AC3E}">
        <p14:creationId xmlns:p14="http://schemas.microsoft.com/office/powerpoint/2010/main" val="1298992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a:t>Hopfield Networks: Training</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a:xfrm>
            <a:off x="457200" y="884903"/>
            <a:ext cx="8229600" cy="5283667"/>
          </a:xfrm>
        </p:spPr>
        <p:txBody>
          <a:bodyPr/>
          <a:lstStyle/>
          <a:p>
            <a:pPr marL="0" indent="0">
              <a:buNone/>
            </a:pPr>
            <a:r>
              <a:rPr lang="en-US" dirty="0"/>
              <a:t>Step 3: </a:t>
            </a:r>
            <a:r>
              <a:rPr lang="en-US" dirty="0">
                <a:solidFill>
                  <a:srgbClr val="00B0F0"/>
                </a:solidFill>
              </a:rPr>
              <a:t>Retrieval</a:t>
            </a:r>
          </a:p>
          <a:p>
            <a:pPr marL="549275" lvl="1" indent="0">
              <a:buNone/>
            </a:pPr>
            <a:r>
              <a:rPr lang="en-US" dirty="0"/>
              <a:t>Present an unknown n-dimensional vector (probe), X, to the network and retrieve a stable state. Typically, the probe represents a corrupted or incomplete version of the fundamental memory, that is:</a:t>
            </a:r>
            <a:endParaRPr lang="en-US" dirty="0">
              <a:solidFill>
                <a:srgbClr val="00B0F0"/>
              </a:solidFill>
            </a:endParaRPr>
          </a:p>
        </p:txBody>
      </p:sp>
      <p:pic>
        <p:nvPicPr>
          <p:cNvPr id="6" name="Picture 5">
            <a:extLst>
              <a:ext uri="{FF2B5EF4-FFF2-40B4-BE49-F238E27FC236}">
                <a16:creationId xmlns:a16="http://schemas.microsoft.com/office/drawing/2014/main" id="{25B3C766-9609-6F56-9032-DE7D5C64AA37}"/>
              </a:ext>
            </a:extLst>
          </p:cNvPr>
          <p:cNvPicPr>
            <a:picLocks noChangeAspect="1"/>
          </p:cNvPicPr>
          <p:nvPr/>
        </p:nvPicPr>
        <p:blipFill>
          <a:blip r:embed="rId2"/>
          <a:stretch>
            <a:fillRect/>
          </a:stretch>
        </p:blipFill>
        <p:spPr>
          <a:xfrm>
            <a:off x="2947963" y="3094856"/>
            <a:ext cx="3248074" cy="444757"/>
          </a:xfrm>
          <a:prstGeom prst="rect">
            <a:avLst/>
          </a:prstGeom>
        </p:spPr>
      </p:pic>
    </p:spTree>
    <p:extLst>
      <p:ext uri="{BB962C8B-B14F-4D97-AF65-F5344CB8AC3E}">
        <p14:creationId xmlns:p14="http://schemas.microsoft.com/office/powerpoint/2010/main" val="1617881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a:t>Hopfield Networks: Training</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a:xfrm>
            <a:off x="457200" y="884903"/>
            <a:ext cx="8229600" cy="5283667"/>
          </a:xfrm>
        </p:spPr>
        <p:txBody>
          <a:bodyPr/>
          <a:lstStyle/>
          <a:p>
            <a:pPr marL="0" indent="0">
              <a:buNone/>
            </a:pPr>
            <a:r>
              <a:rPr lang="en-US" dirty="0"/>
              <a:t>Step 3: </a:t>
            </a:r>
            <a:r>
              <a:rPr lang="en-US" dirty="0">
                <a:solidFill>
                  <a:srgbClr val="00B0F0"/>
                </a:solidFill>
              </a:rPr>
              <a:t>Retrieval</a:t>
            </a:r>
          </a:p>
          <a:p>
            <a:pPr marL="549275" lvl="1" indent="0">
              <a:buNone/>
            </a:pPr>
            <a:r>
              <a:rPr lang="en-US" dirty="0"/>
              <a:t>…</a:t>
            </a:r>
            <a:endParaRPr lang="en-US" dirty="0">
              <a:solidFill>
                <a:srgbClr val="00B0F0"/>
              </a:solidFill>
            </a:endParaRPr>
          </a:p>
        </p:txBody>
      </p:sp>
      <p:pic>
        <p:nvPicPr>
          <p:cNvPr id="5" name="Picture 4">
            <a:extLst>
              <a:ext uri="{FF2B5EF4-FFF2-40B4-BE49-F238E27FC236}">
                <a16:creationId xmlns:a16="http://schemas.microsoft.com/office/drawing/2014/main" id="{D70C54D6-E42B-064E-34B2-0EB682457AE2}"/>
              </a:ext>
            </a:extLst>
          </p:cNvPr>
          <p:cNvPicPr>
            <a:picLocks noChangeAspect="1"/>
          </p:cNvPicPr>
          <p:nvPr/>
        </p:nvPicPr>
        <p:blipFill>
          <a:blip r:embed="rId2"/>
          <a:stretch>
            <a:fillRect/>
          </a:stretch>
        </p:blipFill>
        <p:spPr>
          <a:xfrm>
            <a:off x="987527" y="2050361"/>
            <a:ext cx="7643008" cy="3922736"/>
          </a:xfrm>
          <a:prstGeom prst="rect">
            <a:avLst/>
          </a:prstGeom>
        </p:spPr>
      </p:pic>
    </p:spTree>
    <p:extLst>
      <p:ext uri="{BB962C8B-B14F-4D97-AF65-F5344CB8AC3E}">
        <p14:creationId xmlns:p14="http://schemas.microsoft.com/office/powerpoint/2010/main" val="3135093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a:t>Hopfield Networks: Training</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a:xfrm>
            <a:off x="457200" y="884903"/>
            <a:ext cx="8229600" cy="5283667"/>
          </a:xfrm>
        </p:spPr>
        <p:txBody>
          <a:bodyPr/>
          <a:lstStyle/>
          <a:p>
            <a:pPr marL="0" indent="0">
              <a:buNone/>
            </a:pPr>
            <a:r>
              <a:rPr lang="en-US" dirty="0"/>
              <a:t>Step 3: </a:t>
            </a:r>
            <a:r>
              <a:rPr lang="en-US" dirty="0">
                <a:solidFill>
                  <a:srgbClr val="00B0F0"/>
                </a:solidFill>
              </a:rPr>
              <a:t>Retrieval</a:t>
            </a:r>
          </a:p>
          <a:p>
            <a:pPr marL="549275" lvl="1" indent="0">
              <a:buNone/>
            </a:pPr>
            <a:r>
              <a:rPr lang="en-US" dirty="0"/>
              <a:t>…</a:t>
            </a:r>
            <a:endParaRPr lang="en-US" dirty="0">
              <a:solidFill>
                <a:srgbClr val="00B0F0"/>
              </a:solidFill>
            </a:endParaRPr>
          </a:p>
        </p:txBody>
      </p:sp>
      <p:pic>
        <p:nvPicPr>
          <p:cNvPr id="6" name="Picture 5">
            <a:extLst>
              <a:ext uri="{FF2B5EF4-FFF2-40B4-BE49-F238E27FC236}">
                <a16:creationId xmlns:a16="http://schemas.microsoft.com/office/drawing/2014/main" id="{AD7EEE97-055D-8419-E409-C6FA88957FBF}"/>
              </a:ext>
            </a:extLst>
          </p:cNvPr>
          <p:cNvPicPr>
            <a:picLocks noChangeAspect="1"/>
          </p:cNvPicPr>
          <p:nvPr/>
        </p:nvPicPr>
        <p:blipFill>
          <a:blip r:embed="rId2"/>
          <a:stretch>
            <a:fillRect/>
          </a:stretch>
        </p:blipFill>
        <p:spPr>
          <a:xfrm>
            <a:off x="1036074" y="2105639"/>
            <a:ext cx="7119784" cy="4105742"/>
          </a:xfrm>
          <a:prstGeom prst="rect">
            <a:avLst/>
          </a:prstGeom>
        </p:spPr>
      </p:pic>
    </p:spTree>
    <p:extLst>
      <p:ext uri="{BB962C8B-B14F-4D97-AF65-F5344CB8AC3E}">
        <p14:creationId xmlns:p14="http://schemas.microsoft.com/office/powerpoint/2010/main" val="44980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890DA0-24B2-AFC2-C6C7-82A7AC684768}"/>
              </a:ext>
            </a:extLst>
          </p:cNvPr>
          <p:cNvSpPr txBox="1"/>
          <p:nvPr/>
        </p:nvSpPr>
        <p:spPr>
          <a:xfrm>
            <a:off x="398199" y="855415"/>
            <a:ext cx="3008671" cy="5355312"/>
          </a:xfrm>
          <a:prstGeom prst="rect">
            <a:avLst/>
          </a:prstGeom>
          <a:solidFill>
            <a:schemeClr val="accent5"/>
          </a:solidFill>
        </p:spPr>
        <p:txBody>
          <a:bodyPr wrap="square" rtlCol="0">
            <a:spAutoFit/>
          </a:bodyPr>
          <a:lstStyle/>
          <a:p>
            <a:endParaRPr lang="en-US" dirty="0"/>
          </a:p>
          <a:p>
            <a:endParaRPr lang="en-US" dirty="0"/>
          </a:p>
          <a:p>
            <a:r>
              <a:rPr lang="en-US" dirty="0"/>
              <a:t>Original image</a:t>
            </a:r>
          </a:p>
          <a:p>
            <a:endParaRPr lang="en-US" dirty="0"/>
          </a:p>
          <a:p>
            <a:endParaRPr lang="en-US" dirty="0"/>
          </a:p>
          <a:p>
            <a:r>
              <a:rPr lang="en-US" dirty="0"/>
              <a:t>Image with noise at 2 pixels</a:t>
            </a:r>
          </a:p>
          <a:p>
            <a:r>
              <a:rPr lang="en-US" dirty="0"/>
              <a:t>Pattern classified by Hopfield network</a:t>
            </a:r>
          </a:p>
          <a:p>
            <a:r>
              <a:rPr lang="en-US" dirty="0"/>
              <a:t>Number of iterations</a:t>
            </a:r>
          </a:p>
          <a:p>
            <a:endParaRPr lang="en-US" dirty="0"/>
          </a:p>
          <a:p>
            <a:r>
              <a:rPr lang="en-US" dirty="0"/>
              <a:t>Image with noise at 5 pixels</a:t>
            </a:r>
          </a:p>
          <a:p>
            <a:endParaRPr lang="en-US" dirty="0"/>
          </a:p>
          <a:p>
            <a:endParaRPr lang="en-US" dirty="0"/>
          </a:p>
          <a:p>
            <a:endParaRPr lang="en-US" dirty="0"/>
          </a:p>
          <a:p>
            <a:endParaRPr lang="en-US" dirty="0"/>
          </a:p>
          <a:p>
            <a:r>
              <a:rPr lang="en-US" dirty="0"/>
              <a:t>Image with noise at 13 pixels</a:t>
            </a:r>
          </a:p>
          <a:p>
            <a:endParaRPr lang="en-US" dirty="0"/>
          </a:p>
          <a:p>
            <a:endParaRPr lang="en-US" dirty="0"/>
          </a:p>
        </p:txBody>
      </p:sp>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a:t>Hopfield Networks: Application</a:t>
            </a:r>
          </a:p>
        </p:txBody>
      </p:sp>
      <p:pic>
        <p:nvPicPr>
          <p:cNvPr id="4" name="Picture 1">
            <a:extLst>
              <a:ext uri="{FF2B5EF4-FFF2-40B4-BE49-F238E27FC236}">
                <a16:creationId xmlns:a16="http://schemas.microsoft.com/office/drawing/2014/main" id="{1AA29EF3-301C-AE78-6277-07E8645354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071" t="6989"/>
          <a:stretch/>
        </p:blipFill>
        <p:spPr bwMode="auto">
          <a:xfrm>
            <a:off x="3406870" y="1253570"/>
            <a:ext cx="5476111" cy="49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E5CBFE4-7FBD-7AA0-0FE7-B6A26A46572E}"/>
              </a:ext>
            </a:extLst>
          </p:cNvPr>
          <p:cNvSpPr txBox="1"/>
          <p:nvPr/>
        </p:nvSpPr>
        <p:spPr>
          <a:xfrm>
            <a:off x="2684199" y="884238"/>
            <a:ext cx="6198782" cy="369332"/>
          </a:xfrm>
          <a:prstGeom prst="rect">
            <a:avLst/>
          </a:prstGeom>
          <a:solidFill>
            <a:schemeClr val="accent5"/>
          </a:solidFill>
        </p:spPr>
        <p:txBody>
          <a:bodyPr wrap="square" rtlCol="0">
            <a:spAutoFit/>
          </a:bodyPr>
          <a:lstStyle/>
          <a:p>
            <a:r>
              <a:rPr lang="en-US" dirty="0"/>
              <a:t>Patterns  X1                  X2                  X3                 X4</a:t>
            </a:r>
          </a:p>
        </p:txBody>
      </p:sp>
    </p:spTree>
    <p:extLst>
      <p:ext uri="{BB962C8B-B14F-4D97-AF65-F5344CB8AC3E}">
        <p14:creationId xmlns:p14="http://schemas.microsoft.com/office/powerpoint/2010/main" val="1389745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err="1"/>
              <a:t>Kohonen</a:t>
            </a:r>
            <a:r>
              <a:rPr lang="en-US" dirty="0"/>
              <a:t> Network</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p:txBody>
          <a:bodyPr/>
          <a:lstStyle/>
          <a:p>
            <a:r>
              <a:rPr lang="en-US" dirty="0"/>
              <a:t>Self Organizing Map - </a:t>
            </a:r>
            <a:r>
              <a:rPr lang="en-US" b="1" dirty="0">
                <a:solidFill>
                  <a:srgbClr val="FF0000"/>
                </a:solidFill>
              </a:rPr>
              <a:t>SOM</a:t>
            </a:r>
          </a:p>
          <a:p>
            <a:r>
              <a:rPr lang="en-US" dirty="0"/>
              <a:t>Architecture</a:t>
            </a:r>
          </a:p>
          <a:p>
            <a:endParaRPr lang="en-US" dirty="0"/>
          </a:p>
        </p:txBody>
      </p:sp>
      <p:sp>
        <p:nvSpPr>
          <p:cNvPr id="4" name="CustomShape 2">
            <a:extLst>
              <a:ext uri="{FF2B5EF4-FFF2-40B4-BE49-F238E27FC236}">
                <a16:creationId xmlns:a16="http://schemas.microsoft.com/office/drawing/2014/main" id="{E7FB8AF0-1599-B48A-1826-77D4F6331CF4}"/>
              </a:ext>
            </a:extLst>
          </p:cNvPr>
          <p:cNvSpPr/>
          <p:nvPr/>
        </p:nvSpPr>
        <p:spPr>
          <a:xfrm>
            <a:off x="2135009" y="2288371"/>
            <a:ext cx="4647600" cy="1370880"/>
          </a:xfrm>
          <a:prstGeom prst="parallelogram">
            <a:avLst>
              <a:gd name="adj" fmla="val 84722"/>
            </a:avLst>
          </a:prstGeom>
          <a:noFill/>
          <a:ln w="28440" cap="rnd">
            <a:solidFill>
              <a:srgbClr val="008000"/>
            </a:solidFill>
            <a:custDash>
              <a:ds d="400000" sp="300000"/>
              <a:ds d="100000" sp="300000"/>
            </a:custDash>
            <a:miter/>
          </a:ln>
        </p:spPr>
        <p:style>
          <a:lnRef idx="0">
            <a:scrgbClr r="0" g="0" b="0"/>
          </a:lnRef>
          <a:fillRef idx="0">
            <a:scrgbClr r="0" g="0" b="0"/>
          </a:fillRef>
          <a:effectRef idx="0">
            <a:scrgbClr r="0" g="0" b="0"/>
          </a:effectRef>
          <a:fontRef idx="minor"/>
        </p:style>
      </p:sp>
      <p:sp>
        <p:nvSpPr>
          <p:cNvPr id="5" name="CustomShape 3">
            <a:extLst>
              <a:ext uri="{FF2B5EF4-FFF2-40B4-BE49-F238E27FC236}">
                <a16:creationId xmlns:a16="http://schemas.microsoft.com/office/drawing/2014/main" id="{D29A231C-0A29-E1EF-9F6C-814B5C285641}"/>
              </a:ext>
            </a:extLst>
          </p:cNvPr>
          <p:cNvSpPr/>
          <p:nvPr/>
        </p:nvSpPr>
        <p:spPr>
          <a:xfrm>
            <a:off x="2363609" y="4574371"/>
            <a:ext cx="227880" cy="227880"/>
          </a:xfrm>
          <a:prstGeom prst="ellipse">
            <a:avLst/>
          </a:prstGeom>
          <a:gradFill>
            <a:gsLst>
              <a:gs pos="0">
                <a:srgbClr val="C0C0C0"/>
              </a:gs>
              <a:gs pos="100000">
                <a:srgbClr val="585858"/>
              </a:gs>
            </a:gsLst>
            <a:lin ang="0"/>
          </a:gradFill>
          <a:ln>
            <a:noFill/>
          </a:ln>
        </p:spPr>
        <p:style>
          <a:lnRef idx="0">
            <a:scrgbClr r="0" g="0" b="0"/>
          </a:lnRef>
          <a:fillRef idx="0">
            <a:scrgbClr r="0" g="0" b="0"/>
          </a:fillRef>
          <a:effectRef idx="0">
            <a:scrgbClr r="0" g="0" b="0"/>
          </a:effectRef>
          <a:fontRef idx="minor"/>
        </p:style>
      </p:sp>
      <p:sp>
        <p:nvSpPr>
          <p:cNvPr id="6" name="CustomShape 4">
            <a:extLst>
              <a:ext uri="{FF2B5EF4-FFF2-40B4-BE49-F238E27FC236}">
                <a16:creationId xmlns:a16="http://schemas.microsoft.com/office/drawing/2014/main" id="{AA02582B-FCC5-7915-8FD8-8DC4C31DC22D}"/>
              </a:ext>
            </a:extLst>
          </p:cNvPr>
          <p:cNvSpPr/>
          <p:nvPr/>
        </p:nvSpPr>
        <p:spPr>
          <a:xfrm>
            <a:off x="4496969" y="3202771"/>
            <a:ext cx="227880" cy="227880"/>
          </a:xfrm>
          <a:prstGeom prst="ellipse">
            <a:avLst/>
          </a:prstGeom>
          <a:gradFill>
            <a:gsLst>
              <a:gs pos="0">
                <a:srgbClr val="FFFF99"/>
              </a:gs>
              <a:gs pos="100000">
                <a:srgbClr val="AAAA66"/>
              </a:gs>
            </a:gsLst>
            <a:lin ang="0"/>
          </a:gradFill>
          <a:ln>
            <a:noFill/>
          </a:ln>
        </p:spPr>
        <p:style>
          <a:lnRef idx="0">
            <a:scrgbClr r="0" g="0" b="0"/>
          </a:lnRef>
          <a:fillRef idx="0">
            <a:scrgbClr r="0" g="0" b="0"/>
          </a:fillRef>
          <a:effectRef idx="0">
            <a:scrgbClr r="0" g="0" b="0"/>
          </a:effectRef>
          <a:fontRef idx="minor"/>
        </p:style>
      </p:sp>
      <p:sp>
        <p:nvSpPr>
          <p:cNvPr id="7" name="CustomShape 5">
            <a:extLst>
              <a:ext uri="{FF2B5EF4-FFF2-40B4-BE49-F238E27FC236}">
                <a16:creationId xmlns:a16="http://schemas.microsoft.com/office/drawing/2014/main" id="{AFEBBCE6-4A4B-0266-02F1-4F817900965B}"/>
              </a:ext>
            </a:extLst>
          </p:cNvPr>
          <p:cNvSpPr/>
          <p:nvPr/>
        </p:nvSpPr>
        <p:spPr>
          <a:xfrm>
            <a:off x="3125369" y="4574371"/>
            <a:ext cx="227880" cy="227880"/>
          </a:xfrm>
          <a:prstGeom prst="ellipse">
            <a:avLst/>
          </a:prstGeom>
          <a:gradFill>
            <a:gsLst>
              <a:gs pos="0">
                <a:srgbClr val="C0C0C0"/>
              </a:gs>
              <a:gs pos="100000">
                <a:srgbClr val="585858"/>
              </a:gs>
            </a:gsLst>
            <a:lin ang="0"/>
          </a:gradFill>
          <a:ln>
            <a:noFill/>
          </a:ln>
        </p:spPr>
        <p:style>
          <a:lnRef idx="0">
            <a:scrgbClr r="0" g="0" b="0"/>
          </a:lnRef>
          <a:fillRef idx="0">
            <a:scrgbClr r="0" g="0" b="0"/>
          </a:fillRef>
          <a:effectRef idx="0">
            <a:scrgbClr r="0" g="0" b="0"/>
          </a:effectRef>
          <a:fontRef idx="minor"/>
        </p:style>
      </p:sp>
      <p:sp>
        <p:nvSpPr>
          <p:cNvPr id="8" name="CustomShape 6">
            <a:extLst>
              <a:ext uri="{FF2B5EF4-FFF2-40B4-BE49-F238E27FC236}">
                <a16:creationId xmlns:a16="http://schemas.microsoft.com/office/drawing/2014/main" id="{EA0B949C-15E9-7C1C-5AAF-0237141DE6EF}"/>
              </a:ext>
            </a:extLst>
          </p:cNvPr>
          <p:cNvSpPr/>
          <p:nvPr/>
        </p:nvSpPr>
        <p:spPr>
          <a:xfrm>
            <a:off x="3811169" y="4574371"/>
            <a:ext cx="227880" cy="227880"/>
          </a:xfrm>
          <a:prstGeom prst="ellipse">
            <a:avLst/>
          </a:prstGeom>
          <a:gradFill>
            <a:gsLst>
              <a:gs pos="0">
                <a:srgbClr val="C0C0C0"/>
              </a:gs>
              <a:gs pos="100000">
                <a:srgbClr val="585858"/>
              </a:gs>
            </a:gsLst>
            <a:lin ang="0"/>
          </a:gradFill>
          <a:ln>
            <a:noFill/>
          </a:ln>
        </p:spPr>
        <p:style>
          <a:lnRef idx="0">
            <a:scrgbClr r="0" g="0" b="0"/>
          </a:lnRef>
          <a:fillRef idx="0">
            <a:scrgbClr r="0" g="0" b="0"/>
          </a:fillRef>
          <a:effectRef idx="0">
            <a:scrgbClr r="0" g="0" b="0"/>
          </a:effectRef>
          <a:fontRef idx="minor"/>
        </p:style>
      </p:sp>
      <p:sp>
        <p:nvSpPr>
          <p:cNvPr id="9" name="CustomShape 7">
            <a:extLst>
              <a:ext uri="{FF2B5EF4-FFF2-40B4-BE49-F238E27FC236}">
                <a16:creationId xmlns:a16="http://schemas.microsoft.com/office/drawing/2014/main" id="{3F08B53D-FFD9-895B-743F-4BA0C7712659}"/>
              </a:ext>
            </a:extLst>
          </p:cNvPr>
          <p:cNvSpPr/>
          <p:nvPr/>
        </p:nvSpPr>
        <p:spPr>
          <a:xfrm>
            <a:off x="4496969" y="4574371"/>
            <a:ext cx="227880" cy="227880"/>
          </a:xfrm>
          <a:prstGeom prst="ellipse">
            <a:avLst/>
          </a:prstGeom>
          <a:gradFill>
            <a:gsLst>
              <a:gs pos="0">
                <a:srgbClr val="C0C0C0"/>
              </a:gs>
              <a:gs pos="100000">
                <a:srgbClr val="585858"/>
              </a:gs>
            </a:gsLst>
            <a:lin ang="0"/>
          </a:gradFill>
          <a:ln>
            <a:noFill/>
          </a:ln>
        </p:spPr>
        <p:style>
          <a:lnRef idx="0">
            <a:scrgbClr r="0" g="0" b="0"/>
          </a:lnRef>
          <a:fillRef idx="0">
            <a:scrgbClr r="0" g="0" b="0"/>
          </a:fillRef>
          <a:effectRef idx="0">
            <a:scrgbClr r="0" g="0" b="0"/>
          </a:effectRef>
          <a:fontRef idx="minor"/>
        </p:style>
      </p:sp>
      <p:sp>
        <p:nvSpPr>
          <p:cNvPr id="10" name="CustomShape 8">
            <a:extLst>
              <a:ext uri="{FF2B5EF4-FFF2-40B4-BE49-F238E27FC236}">
                <a16:creationId xmlns:a16="http://schemas.microsoft.com/office/drawing/2014/main" id="{D643F5E8-4140-5696-EAD5-9A91A8FBE257}"/>
              </a:ext>
            </a:extLst>
          </p:cNvPr>
          <p:cNvSpPr/>
          <p:nvPr/>
        </p:nvSpPr>
        <p:spPr>
          <a:xfrm>
            <a:off x="5182769" y="4574371"/>
            <a:ext cx="227880" cy="227880"/>
          </a:xfrm>
          <a:prstGeom prst="ellipse">
            <a:avLst/>
          </a:prstGeom>
          <a:gradFill>
            <a:gsLst>
              <a:gs pos="0">
                <a:srgbClr val="C0C0C0"/>
              </a:gs>
              <a:gs pos="100000">
                <a:srgbClr val="585858"/>
              </a:gs>
            </a:gsLst>
            <a:lin ang="0"/>
          </a:gradFill>
          <a:ln>
            <a:noFill/>
          </a:ln>
        </p:spPr>
        <p:style>
          <a:lnRef idx="0">
            <a:scrgbClr r="0" g="0" b="0"/>
          </a:lnRef>
          <a:fillRef idx="0">
            <a:scrgbClr r="0" g="0" b="0"/>
          </a:fillRef>
          <a:effectRef idx="0">
            <a:scrgbClr r="0" g="0" b="0"/>
          </a:effectRef>
          <a:fontRef idx="minor"/>
        </p:style>
      </p:sp>
      <p:sp>
        <p:nvSpPr>
          <p:cNvPr id="11" name="CustomShape 9">
            <a:extLst>
              <a:ext uri="{FF2B5EF4-FFF2-40B4-BE49-F238E27FC236}">
                <a16:creationId xmlns:a16="http://schemas.microsoft.com/office/drawing/2014/main" id="{31B4E56B-46B4-563B-7894-3DE4F816102F}"/>
              </a:ext>
            </a:extLst>
          </p:cNvPr>
          <p:cNvSpPr/>
          <p:nvPr/>
        </p:nvSpPr>
        <p:spPr>
          <a:xfrm>
            <a:off x="5030489" y="3888571"/>
            <a:ext cx="23616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alibri"/>
                <a:ea typeface="DejaVu Sans"/>
              </a:rPr>
              <a:t>Winning neuron</a:t>
            </a:r>
            <a:endParaRPr lang="en-US" sz="1800" b="0" strike="noStrike" spc="-1">
              <a:solidFill>
                <a:srgbClr val="000000"/>
              </a:solidFill>
              <a:uFill>
                <a:solidFill>
                  <a:srgbClr val="FFFFFF"/>
                </a:solidFill>
              </a:uFill>
              <a:latin typeface="Arial"/>
            </a:endParaRPr>
          </a:p>
        </p:txBody>
      </p:sp>
      <p:sp>
        <p:nvSpPr>
          <p:cNvPr id="12" name="Line 10">
            <a:extLst>
              <a:ext uri="{FF2B5EF4-FFF2-40B4-BE49-F238E27FC236}">
                <a16:creationId xmlns:a16="http://schemas.microsoft.com/office/drawing/2014/main" id="{43C6DB3F-3D03-BCD5-0EC8-0773C1498212}"/>
              </a:ext>
            </a:extLst>
          </p:cNvPr>
          <p:cNvSpPr/>
          <p:nvPr/>
        </p:nvSpPr>
        <p:spPr>
          <a:xfrm flipH="1" flipV="1">
            <a:off x="4877849" y="3431011"/>
            <a:ext cx="457200" cy="53352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3" name="CustomShape 11">
            <a:extLst>
              <a:ext uri="{FF2B5EF4-FFF2-40B4-BE49-F238E27FC236}">
                <a16:creationId xmlns:a16="http://schemas.microsoft.com/office/drawing/2014/main" id="{F3B1FB5E-211B-C02E-CEE5-134AB27D4AEA}"/>
              </a:ext>
            </a:extLst>
          </p:cNvPr>
          <p:cNvSpPr/>
          <p:nvPr/>
        </p:nvSpPr>
        <p:spPr>
          <a:xfrm>
            <a:off x="1601489" y="3126451"/>
            <a:ext cx="990000" cy="40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a:solidFill>
                  <a:srgbClr val="000000"/>
                </a:solidFill>
                <a:uFill>
                  <a:solidFill>
                    <a:srgbClr val="FFFFFF"/>
                  </a:solidFill>
                </a:uFill>
                <a:latin typeface="Calibri"/>
                <a:ea typeface="DejaVu Sans"/>
              </a:rPr>
              <a:t>w</a:t>
            </a:r>
            <a:r>
              <a:rPr lang="en-US" sz="1800" b="0" i="1" strike="noStrike" spc="-1" baseline="-25000">
                <a:solidFill>
                  <a:srgbClr val="000000"/>
                </a:solidFill>
                <a:uFill>
                  <a:solidFill>
                    <a:srgbClr val="FFFFFF"/>
                  </a:solidFill>
                </a:uFill>
                <a:latin typeface="Calibri"/>
                <a:ea typeface="DejaVu Sans"/>
              </a:rPr>
              <a:t>i</a:t>
            </a:r>
            <a:endParaRPr lang="en-US" sz="1800" b="0" strike="noStrike" spc="-1">
              <a:solidFill>
                <a:srgbClr val="000000"/>
              </a:solidFill>
              <a:uFill>
                <a:solidFill>
                  <a:srgbClr val="FFFFFF"/>
                </a:solidFill>
              </a:uFill>
              <a:latin typeface="Arial"/>
            </a:endParaRPr>
          </a:p>
        </p:txBody>
      </p:sp>
      <p:sp>
        <p:nvSpPr>
          <p:cNvPr id="14" name="Line 12">
            <a:extLst>
              <a:ext uri="{FF2B5EF4-FFF2-40B4-BE49-F238E27FC236}">
                <a16:creationId xmlns:a16="http://schemas.microsoft.com/office/drawing/2014/main" id="{C1175D96-BD0C-03D5-2FEB-B0589365B943}"/>
              </a:ext>
            </a:extLst>
          </p:cNvPr>
          <p:cNvSpPr/>
          <p:nvPr/>
        </p:nvSpPr>
        <p:spPr>
          <a:xfrm flipV="1">
            <a:off x="2439569" y="3431011"/>
            <a:ext cx="380880" cy="1143000"/>
          </a:xfrm>
          <a:prstGeom prst="line">
            <a:avLst/>
          </a:prstGeom>
          <a:ln w="6480">
            <a:solidFill>
              <a:schemeClr val="tx1"/>
            </a:solidFill>
            <a:round/>
          </a:ln>
        </p:spPr>
        <p:style>
          <a:lnRef idx="0">
            <a:scrgbClr r="0" g="0" b="0"/>
          </a:lnRef>
          <a:fillRef idx="0">
            <a:scrgbClr r="0" g="0" b="0"/>
          </a:fillRef>
          <a:effectRef idx="0">
            <a:scrgbClr r="0" g="0" b="0"/>
          </a:effectRef>
          <a:fontRef idx="minor"/>
        </p:style>
      </p:sp>
      <p:sp>
        <p:nvSpPr>
          <p:cNvPr id="15" name="Line 13">
            <a:extLst>
              <a:ext uri="{FF2B5EF4-FFF2-40B4-BE49-F238E27FC236}">
                <a16:creationId xmlns:a16="http://schemas.microsoft.com/office/drawing/2014/main" id="{EBE4E912-BB15-6DDD-4519-8976B702A8E2}"/>
              </a:ext>
            </a:extLst>
          </p:cNvPr>
          <p:cNvSpPr/>
          <p:nvPr/>
        </p:nvSpPr>
        <p:spPr>
          <a:xfrm flipH="1" flipV="1">
            <a:off x="2820449" y="3431011"/>
            <a:ext cx="380880" cy="1143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6" name="Line 14">
            <a:extLst>
              <a:ext uri="{FF2B5EF4-FFF2-40B4-BE49-F238E27FC236}">
                <a16:creationId xmlns:a16="http://schemas.microsoft.com/office/drawing/2014/main" id="{37A73C8D-DB6D-6A8C-F575-BBA0543B2961}"/>
              </a:ext>
            </a:extLst>
          </p:cNvPr>
          <p:cNvSpPr/>
          <p:nvPr/>
        </p:nvSpPr>
        <p:spPr>
          <a:xfrm flipH="1" flipV="1">
            <a:off x="2820449" y="3431011"/>
            <a:ext cx="1066680" cy="1143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7" name="Line 15">
            <a:extLst>
              <a:ext uri="{FF2B5EF4-FFF2-40B4-BE49-F238E27FC236}">
                <a16:creationId xmlns:a16="http://schemas.microsoft.com/office/drawing/2014/main" id="{F44084BC-7F48-2B78-5D16-2CD3F768159A}"/>
              </a:ext>
            </a:extLst>
          </p:cNvPr>
          <p:cNvSpPr/>
          <p:nvPr/>
        </p:nvSpPr>
        <p:spPr>
          <a:xfrm flipH="1" flipV="1">
            <a:off x="2820449" y="3431011"/>
            <a:ext cx="1752480" cy="1143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8" name="Line 16">
            <a:extLst>
              <a:ext uri="{FF2B5EF4-FFF2-40B4-BE49-F238E27FC236}">
                <a16:creationId xmlns:a16="http://schemas.microsoft.com/office/drawing/2014/main" id="{61A5490D-9893-5DE1-99ED-91E69612C5B3}"/>
              </a:ext>
            </a:extLst>
          </p:cNvPr>
          <p:cNvSpPr/>
          <p:nvPr/>
        </p:nvSpPr>
        <p:spPr>
          <a:xfrm flipH="1" flipV="1">
            <a:off x="2820449" y="3431011"/>
            <a:ext cx="2438280" cy="11430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 name="Line 17">
            <a:extLst>
              <a:ext uri="{FF2B5EF4-FFF2-40B4-BE49-F238E27FC236}">
                <a16:creationId xmlns:a16="http://schemas.microsoft.com/office/drawing/2014/main" id="{1CCC9777-4E76-2164-38E2-1F5BC7635C00}"/>
              </a:ext>
            </a:extLst>
          </p:cNvPr>
          <p:cNvSpPr/>
          <p:nvPr/>
        </p:nvSpPr>
        <p:spPr>
          <a:xfrm>
            <a:off x="2134649" y="3431011"/>
            <a:ext cx="53352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0" name="CustomShape 18">
            <a:extLst>
              <a:ext uri="{FF2B5EF4-FFF2-40B4-BE49-F238E27FC236}">
                <a16:creationId xmlns:a16="http://schemas.microsoft.com/office/drawing/2014/main" id="{06CF597B-31E0-50E6-F38F-EA71BA637596}"/>
              </a:ext>
            </a:extLst>
          </p:cNvPr>
          <p:cNvSpPr/>
          <p:nvPr/>
        </p:nvSpPr>
        <p:spPr>
          <a:xfrm>
            <a:off x="1677809" y="2669251"/>
            <a:ext cx="1142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Calibri"/>
                <a:ea typeface="DejaVu Sans"/>
              </a:rPr>
              <a:t>neuron </a:t>
            </a:r>
            <a:r>
              <a:rPr lang="en-US" sz="1800" b="0" i="1" strike="noStrike" spc="-1" dirty="0" err="1">
                <a:solidFill>
                  <a:srgbClr val="000000"/>
                </a:solidFill>
                <a:uFill>
                  <a:solidFill>
                    <a:srgbClr val="FFFFFF"/>
                  </a:solidFill>
                </a:uFill>
                <a:latin typeface="Calibri"/>
                <a:ea typeface="DejaVu Sans"/>
              </a:rPr>
              <a:t>i</a:t>
            </a:r>
            <a:endParaRPr lang="en-US" sz="1800" b="0" strike="noStrike" spc="-1" dirty="0">
              <a:solidFill>
                <a:srgbClr val="000000"/>
              </a:solidFill>
              <a:uFill>
                <a:solidFill>
                  <a:srgbClr val="FFFFFF"/>
                </a:solidFill>
              </a:uFill>
              <a:latin typeface="Arial"/>
            </a:endParaRPr>
          </a:p>
        </p:txBody>
      </p:sp>
      <p:sp>
        <p:nvSpPr>
          <p:cNvPr id="21" name="Line 19">
            <a:extLst>
              <a:ext uri="{FF2B5EF4-FFF2-40B4-BE49-F238E27FC236}">
                <a16:creationId xmlns:a16="http://schemas.microsoft.com/office/drawing/2014/main" id="{55AAC775-16B3-ECE4-677E-BD9AA18AF66C}"/>
              </a:ext>
            </a:extLst>
          </p:cNvPr>
          <p:cNvSpPr/>
          <p:nvPr/>
        </p:nvSpPr>
        <p:spPr>
          <a:xfrm>
            <a:off x="2363249" y="2897851"/>
            <a:ext cx="380880" cy="3045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2" name="Line 20">
            <a:extLst>
              <a:ext uri="{FF2B5EF4-FFF2-40B4-BE49-F238E27FC236}">
                <a16:creationId xmlns:a16="http://schemas.microsoft.com/office/drawing/2014/main" id="{50577E69-A097-95B7-B1D8-FED11F6A8B61}"/>
              </a:ext>
            </a:extLst>
          </p:cNvPr>
          <p:cNvSpPr/>
          <p:nvPr/>
        </p:nvSpPr>
        <p:spPr>
          <a:xfrm>
            <a:off x="2134649" y="4955251"/>
            <a:ext cx="350532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3" name="Line 21">
            <a:extLst>
              <a:ext uri="{FF2B5EF4-FFF2-40B4-BE49-F238E27FC236}">
                <a16:creationId xmlns:a16="http://schemas.microsoft.com/office/drawing/2014/main" id="{213C86A9-A92B-A3EA-09DD-A55DB30E5966}"/>
              </a:ext>
            </a:extLst>
          </p:cNvPr>
          <p:cNvSpPr/>
          <p:nvPr/>
        </p:nvSpPr>
        <p:spPr>
          <a:xfrm flipV="1">
            <a:off x="2134649" y="4726651"/>
            <a:ext cx="360" cy="2286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4" name="Line 22">
            <a:extLst>
              <a:ext uri="{FF2B5EF4-FFF2-40B4-BE49-F238E27FC236}">
                <a16:creationId xmlns:a16="http://schemas.microsoft.com/office/drawing/2014/main" id="{1E4CBC9D-8056-E1B4-DE10-83C510425EF1}"/>
              </a:ext>
            </a:extLst>
          </p:cNvPr>
          <p:cNvSpPr/>
          <p:nvPr/>
        </p:nvSpPr>
        <p:spPr>
          <a:xfrm flipV="1">
            <a:off x="5639969" y="4650331"/>
            <a:ext cx="360" cy="30492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5" name="Line 23">
            <a:extLst>
              <a:ext uri="{FF2B5EF4-FFF2-40B4-BE49-F238E27FC236}">
                <a16:creationId xmlns:a16="http://schemas.microsoft.com/office/drawing/2014/main" id="{E1CA749A-BEDE-DEE8-0087-F5A255790242}"/>
              </a:ext>
            </a:extLst>
          </p:cNvPr>
          <p:cNvSpPr/>
          <p:nvPr/>
        </p:nvSpPr>
        <p:spPr>
          <a:xfrm flipV="1">
            <a:off x="1677449" y="5031211"/>
            <a:ext cx="1295280" cy="38124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6" name="CustomShape 24">
            <a:extLst>
              <a:ext uri="{FF2B5EF4-FFF2-40B4-BE49-F238E27FC236}">
                <a16:creationId xmlns:a16="http://schemas.microsoft.com/office/drawing/2014/main" id="{CB810A41-FFB5-86B3-C946-7F46406E1B4B}"/>
              </a:ext>
            </a:extLst>
          </p:cNvPr>
          <p:cNvSpPr/>
          <p:nvPr/>
        </p:nvSpPr>
        <p:spPr>
          <a:xfrm>
            <a:off x="610769" y="5412451"/>
            <a:ext cx="2361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Input vector</a:t>
            </a:r>
            <a:r>
              <a:rPr lang="en-US" sz="1800" b="0" i="1" strike="noStrike" spc="-1">
                <a:solidFill>
                  <a:srgbClr val="000000"/>
                </a:solidFill>
                <a:uFill>
                  <a:solidFill>
                    <a:srgbClr val="FFFFFF"/>
                  </a:solidFill>
                </a:uFill>
                <a:latin typeface="Calibri"/>
                <a:ea typeface="DejaVu Sans"/>
              </a:rPr>
              <a:t> X</a:t>
            </a:r>
            <a:endParaRPr lang="en-US" sz="1800" b="0" strike="noStrike" spc="-1">
              <a:solidFill>
                <a:srgbClr val="000000"/>
              </a:solidFill>
              <a:uFill>
                <a:solidFill>
                  <a:srgbClr val="FFFFFF"/>
                </a:solidFill>
              </a:uFill>
              <a:latin typeface="Arial"/>
            </a:endParaRPr>
          </a:p>
        </p:txBody>
      </p:sp>
      <p:sp>
        <p:nvSpPr>
          <p:cNvPr id="27" name="CustomShape 25">
            <a:extLst>
              <a:ext uri="{FF2B5EF4-FFF2-40B4-BE49-F238E27FC236}">
                <a16:creationId xmlns:a16="http://schemas.microsoft.com/office/drawing/2014/main" id="{46E65420-1287-AAFE-F83C-ED8A5969B87C}"/>
              </a:ext>
            </a:extLst>
          </p:cNvPr>
          <p:cNvSpPr/>
          <p:nvPr/>
        </p:nvSpPr>
        <p:spPr>
          <a:xfrm>
            <a:off x="3049409" y="5488771"/>
            <a:ext cx="3656880" cy="82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dirty="0">
                <a:solidFill>
                  <a:srgbClr val="000000"/>
                </a:solidFill>
                <a:uFill>
                  <a:solidFill>
                    <a:srgbClr val="FFFFFF"/>
                  </a:solidFill>
                </a:uFill>
                <a:latin typeface="Calibri"/>
                <a:ea typeface="DejaVu Sans"/>
              </a:rPr>
              <a:t>X</a:t>
            </a:r>
            <a:r>
              <a:rPr lang="en-US" sz="1800" b="0" strike="noStrike" spc="-1" dirty="0">
                <a:solidFill>
                  <a:srgbClr val="000000"/>
                </a:solidFill>
                <a:uFill>
                  <a:solidFill>
                    <a:srgbClr val="FFFFFF"/>
                  </a:solidFill>
                </a:uFill>
                <a:latin typeface="Calibri"/>
                <a:ea typeface="DejaVu Sans"/>
              </a:rPr>
              <a:t>=[</a:t>
            </a:r>
            <a:r>
              <a:rPr lang="en-US" sz="1800" b="0" i="1" strike="noStrike" spc="-1" dirty="0">
                <a:solidFill>
                  <a:srgbClr val="000000"/>
                </a:solidFill>
                <a:uFill>
                  <a:solidFill>
                    <a:srgbClr val="FFFFFF"/>
                  </a:solidFill>
                </a:uFill>
                <a:latin typeface="Calibri"/>
                <a:ea typeface="DejaVu Sans"/>
              </a:rPr>
              <a:t>x</a:t>
            </a:r>
            <a:r>
              <a:rPr lang="en-US" sz="1800" b="0" strike="noStrike" spc="-1" baseline="-25000" dirty="0">
                <a:solidFill>
                  <a:srgbClr val="000000"/>
                </a:solidFill>
                <a:uFill>
                  <a:solidFill>
                    <a:srgbClr val="FFFFFF"/>
                  </a:solidFill>
                </a:uFill>
                <a:latin typeface="Calibri"/>
                <a:ea typeface="DejaVu Sans"/>
              </a:rPr>
              <a:t>1</a:t>
            </a:r>
            <a:r>
              <a:rPr lang="en-US" sz="1800" b="0" strike="noStrike" spc="-1" dirty="0">
                <a:solidFill>
                  <a:srgbClr val="000000"/>
                </a:solidFill>
                <a:uFill>
                  <a:solidFill>
                    <a:srgbClr val="FFFFFF"/>
                  </a:solidFill>
                </a:uFill>
                <a:latin typeface="Calibri"/>
                <a:ea typeface="DejaVu Sans"/>
              </a:rPr>
              <a:t>,</a:t>
            </a:r>
            <a:r>
              <a:rPr lang="en-US" sz="1800" b="0" i="1" strike="noStrike" spc="-1" dirty="0">
                <a:solidFill>
                  <a:srgbClr val="000000"/>
                </a:solidFill>
                <a:uFill>
                  <a:solidFill>
                    <a:srgbClr val="FFFFFF"/>
                  </a:solidFill>
                </a:uFill>
                <a:latin typeface="Calibri"/>
                <a:ea typeface="DejaVu Sans"/>
              </a:rPr>
              <a:t>x</a:t>
            </a:r>
            <a:r>
              <a:rPr lang="en-US" sz="1800" b="0" strike="noStrike" spc="-1" baseline="-25000" dirty="0">
                <a:solidFill>
                  <a:srgbClr val="000000"/>
                </a:solidFill>
                <a:uFill>
                  <a:solidFill>
                    <a:srgbClr val="FFFFFF"/>
                  </a:solidFill>
                </a:uFill>
                <a:latin typeface="Calibri"/>
                <a:ea typeface="DejaVu Sans"/>
              </a:rPr>
              <a:t>2</a:t>
            </a:r>
            <a:r>
              <a:rPr lang="en-US" sz="1800" b="0" strike="noStrike" spc="-1" dirty="0">
                <a:solidFill>
                  <a:srgbClr val="000000"/>
                </a:solidFill>
                <a:uFill>
                  <a:solidFill>
                    <a:srgbClr val="FFFFFF"/>
                  </a:solidFill>
                </a:uFill>
                <a:latin typeface="Calibri"/>
                <a:ea typeface="DejaVu Sans"/>
              </a:rPr>
              <a:t>,…</a:t>
            </a:r>
            <a:r>
              <a:rPr lang="en-US" sz="1800" b="0" i="1" strike="noStrike" spc="-1" dirty="0" err="1">
                <a:solidFill>
                  <a:srgbClr val="000000"/>
                </a:solidFill>
                <a:uFill>
                  <a:solidFill>
                    <a:srgbClr val="FFFFFF"/>
                  </a:solidFill>
                </a:uFill>
                <a:latin typeface="Calibri"/>
                <a:ea typeface="DejaVu Sans"/>
              </a:rPr>
              <a:t>x</a:t>
            </a:r>
            <a:r>
              <a:rPr lang="en-US" sz="1800" b="0" strike="noStrike" spc="-1" baseline="-25000" dirty="0" err="1">
                <a:solidFill>
                  <a:srgbClr val="000000"/>
                </a:solidFill>
                <a:uFill>
                  <a:solidFill>
                    <a:srgbClr val="FFFFFF"/>
                  </a:solidFill>
                </a:uFill>
                <a:latin typeface="Calibri"/>
                <a:ea typeface="DejaVu Sans"/>
              </a:rPr>
              <a:t>n</a:t>
            </a:r>
            <a:r>
              <a:rPr lang="en-US" sz="1800" b="0" strike="noStrike" spc="-1" dirty="0">
                <a:solidFill>
                  <a:srgbClr val="000000"/>
                </a:solidFill>
                <a:uFill>
                  <a:solidFill>
                    <a:srgbClr val="FFFFFF"/>
                  </a:solidFill>
                </a:uFill>
                <a:latin typeface="Calibri"/>
                <a:ea typeface="DejaVu Sans"/>
              </a:rPr>
              <a:t>] </a:t>
            </a:r>
            <a:r>
              <a:rPr lang="en-US" sz="1800" b="0" strike="noStrike" spc="-1" dirty="0">
                <a:solidFill>
                  <a:srgbClr val="000000"/>
                </a:solidFill>
                <a:uFill>
                  <a:solidFill>
                    <a:srgbClr val="FFFFFF"/>
                  </a:solidFill>
                </a:uFill>
                <a:latin typeface="Symbol"/>
                <a:ea typeface="DejaVu Sans"/>
              </a:rPr>
              <a:t></a:t>
            </a:r>
            <a:r>
              <a:rPr lang="en-US" sz="1800" b="0" strike="noStrike" spc="-1" dirty="0">
                <a:solidFill>
                  <a:srgbClr val="000000"/>
                </a:solidFill>
                <a:uFill>
                  <a:solidFill>
                    <a:srgbClr val="FFFFFF"/>
                  </a:solidFill>
                </a:uFill>
                <a:latin typeface="Calibri"/>
                <a:ea typeface="DejaVu Sans"/>
              </a:rPr>
              <a:t> R</a:t>
            </a:r>
            <a:r>
              <a:rPr lang="en-US" sz="1800" b="0" i="1" strike="noStrike" spc="-1" baseline="30000" dirty="0">
                <a:solidFill>
                  <a:srgbClr val="000000"/>
                </a:solidFill>
                <a:uFill>
                  <a:solidFill>
                    <a:srgbClr val="FFFFFF"/>
                  </a:solidFill>
                </a:uFill>
                <a:latin typeface="Calibri"/>
                <a:ea typeface="DejaVu Sans"/>
              </a:rPr>
              <a:t>n</a:t>
            </a:r>
            <a:endParaRPr lang="en-US" sz="1800" b="0" strike="noStrike" spc="-1" dirty="0">
              <a:solidFill>
                <a:srgbClr val="000000"/>
              </a:solidFill>
              <a:uFill>
                <a:solidFill>
                  <a:srgbClr val="FFFFFF"/>
                </a:solidFill>
              </a:uFill>
              <a:latin typeface="Arial"/>
            </a:endParaRPr>
          </a:p>
          <a:p>
            <a:pPr>
              <a:lnSpc>
                <a:spcPct val="100000"/>
              </a:lnSpc>
            </a:pPr>
            <a:r>
              <a:rPr lang="en-US" sz="1800" b="0" i="1" strike="noStrike" spc="-1" dirty="0" err="1">
                <a:solidFill>
                  <a:srgbClr val="000000"/>
                </a:solidFill>
                <a:uFill>
                  <a:solidFill>
                    <a:srgbClr val="FFFFFF"/>
                  </a:solidFill>
                </a:uFill>
                <a:latin typeface="Calibri"/>
                <a:ea typeface="DejaVu Sans"/>
              </a:rPr>
              <a:t>w</a:t>
            </a:r>
            <a:r>
              <a:rPr lang="en-US" sz="1800" b="0" i="1" strike="noStrike" spc="-1" baseline="-25000" dirty="0" err="1">
                <a:solidFill>
                  <a:srgbClr val="000000"/>
                </a:solidFill>
                <a:uFill>
                  <a:solidFill>
                    <a:srgbClr val="FFFFFF"/>
                  </a:solidFill>
                </a:uFill>
                <a:latin typeface="Calibri"/>
                <a:ea typeface="DejaVu Sans"/>
              </a:rPr>
              <a:t>i</a:t>
            </a:r>
            <a:r>
              <a:rPr lang="en-US" sz="1800" b="0" i="1" strike="noStrike" spc="-1" dirty="0">
                <a:solidFill>
                  <a:srgbClr val="000000"/>
                </a:solidFill>
                <a:uFill>
                  <a:solidFill>
                    <a:srgbClr val="FFFFFF"/>
                  </a:solidFill>
                </a:uFill>
                <a:latin typeface="Calibri"/>
                <a:ea typeface="DejaVu Sans"/>
              </a:rPr>
              <a:t>=</a:t>
            </a:r>
            <a:r>
              <a:rPr lang="en-US" sz="1800" b="0" strike="noStrike" spc="-1" dirty="0">
                <a:solidFill>
                  <a:srgbClr val="000000"/>
                </a:solidFill>
                <a:uFill>
                  <a:solidFill>
                    <a:srgbClr val="FFFFFF"/>
                  </a:solidFill>
                </a:uFill>
                <a:latin typeface="Calibri"/>
                <a:ea typeface="DejaVu Sans"/>
              </a:rPr>
              <a:t>[</a:t>
            </a:r>
            <a:r>
              <a:rPr lang="en-US" sz="1800" b="0" i="1" strike="noStrike" spc="-1" dirty="0">
                <a:solidFill>
                  <a:srgbClr val="000000"/>
                </a:solidFill>
                <a:uFill>
                  <a:solidFill>
                    <a:srgbClr val="FFFFFF"/>
                  </a:solidFill>
                </a:uFill>
                <a:latin typeface="Calibri"/>
                <a:ea typeface="DejaVu Sans"/>
              </a:rPr>
              <a:t>w</a:t>
            </a:r>
            <a:r>
              <a:rPr lang="en-US" sz="1800" b="0" i="1" strike="noStrike" spc="-1" baseline="-25000" dirty="0">
                <a:solidFill>
                  <a:srgbClr val="000000"/>
                </a:solidFill>
                <a:uFill>
                  <a:solidFill>
                    <a:srgbClr val="FFFFFF"/>
                  </a:solidFill>
                </a:uFill>
                <a:latin typeface="Calibri"/>
                <a:ea typeface="DejaVu Sans"/>
              </a:rPr>
              <a:t>i</a:t>
            </a:r>
            <a:r>
              <a:rPr lang="en-US" sz="1800" b="0" strike="noStrike" spc="-1" baseline="-25000" dirty="0">
                <a:solidFill>
                  <a:srgbClr val="000000"/>
                </a:solidFill>
                <a:uFill>
                  <a:solidFill>
                    <a:srgbClr val="FFFFFF"/>
                  </a:solidFill>
                </a:uFill>
                <a:latin typeface="Calibri"/>
                <a:ea typeface="DejaVu Sans"/>
              </a:rPr>
              <a:t>1</a:t>
            </a:r>
            <a:r>
              <a:rPr lang="en-US" sz="1800" b="0" strike="noStrike" spc="-1" dirty="0">
                <a:solidFill>
                  <a:srgbClr val="000000"/>
                </a:solidFill>
                <a:uFill>
                  <a:solidFill>
                    <a:srgbClr val="FFFFFF"/>
                  </a:solidFill>
                </a:uFill>
                <a:latin typeface="Calibri"/>
                <a:ea typeface="DejaVu Sans"/>
              </a:rPr>
              <a:t>,</a:t>
            </a:r>
            <a:r>
              <a:rPr lang="en-US" sz="1800" b="0" i="1" strike="noStrike" spc="-1" dirty="0">
                <a:solidFill>
                  <a:srgbClr val="000000"/>
                </a:solidFill>
                <a:uFill>
                  <a:solidFill>
                    <a:srgbClr val="FFFFFF"/>
                  </a:solidFill>
                </a:uFill>
                <a:latin typeface="Calibri"/>
                <a:ea typeface="DejaVu Sans"/>
              </a:rPr>
              <a:t>w</a:t>
            </a:r>
            <a:r>
              <a:rPr lang="en-US" sz="1800" b="0" i="1" strike="noStrike" spc="-1" baseline="-25000" dirty="0">
                <a:solidFill>
                  <a:srgbClr val="000000"/>
                </a:solidFill>
                <a:uFill>
                  <a:solidFill>
                    <a:srgbClr val="FFFFFF"/>
                  </a:solidFill>
                </a:uFill>
                <a:latin typeface="Calibri"/>
                <a:ea typeface="DejaVu Sans"/>
              </a:rPr>
              <a:t>i</a:t>
            </a:r>
            <a:r>
              <a:rPr lang="en-US" sz="1800" b="0" strike="noStrike" spc="-1" baseline="-25000" dirty="0">
                <a:solidFill>
                  <a:srgbClr val="000000"/>
                </a:solidFill>
                <a:uFill>
                  <a:solidFill>
                    <a:srgbClr val="FFFFFF"/>
                  </a:solidFill>
                </a:uFill>
                <a:latin typeface="Calibri"/>
                <a:ea typeface="DejaVu Sans"/>
              </a:rPr>
              <a:t>2</a:t>
            </a:r>
            <a:r>
              <a:rPr lang="en-US" sz="1800" b="0" strike="noStrike" spc="-1" dirty="0">
                <a:solidFill>
                  <a:srgbClr val="000000"/>
                </a:solidFill>
                <a:uFill>
                  <a:solidFill>
                    <a:srgbClr val="FFFFFF"/>
                  </a:solidFill>
                </a:uFill>
                <a:latin typeface="Calibri"/>
                <a:ea typeface="DejaVu Sans"/>
              </a:rPr>
              <a:t>,…,</a:t>
            </a:r>
            <a:r>
              <a:rPr lang="en-US" sz="1800" b="0" i="1" strike="noStrike" spc="-1" dirty="0">
                <a:solidFill>
                  <a:srgbClr val="000000"/>
                </a:solidFill>
                <a:uFill>
                  <a:solidFill>
                    <a:srgbClr val="FFFFFF"/>
                  </a:solidFill>
                </a:uFill>
                <a:latin typeface="Calibri"/>
                <a:ea typeface="DejaVu Sans"/>
              </a:rPr>
              <a:t>w</a:t>
            </a:r>
            <a:r>
              <a:rPr lang="en-US" sz="1800" b="0" i="1" strike="noStrike" spc="-1" baseline="-25000" dirty="0">
                <a:solidFill>
                  <a:srgbClr val="000000"/>
                </a:solidFill>
                <a:uFill>
                  <a:solidFill>
                    <a:srgbClr val="FFFFFF"/>
                  </a:solidFill>
                </a:uFill>
                <a:latin typeface="Calibri"/>
                <a:ea typeface="DejaVu Sans"/>
              </a:rPr>
              <a:t>in</a:t>
            </a:r>
            <a:r>
              <a:rPr lang="en-US" sz="1800" b="0" strike="noStrike" spc="-1" dirty="0">
                <a:solidFill>
                  <a:srgbClr val="000000"/>
                </a:solidFill>
                <a:uFill>
                  <a:solidFill>
                    <a:srgbClr val="FFFFFF"/>
                  </a:solidFill>
                </a:uFill>
                <a:latin typeface="Calibri"/>
                <a:ea typeface="DejaVu Sans"/>
              </a:rPr>
              <a:t>] </a:t>
            </a:r>
            <a:r>
              <a:rPr lang="en-US" sz="1800" b="0" strike="noStrike" spc="-1" dirty="0">
                <a:solidFill>
                  <a:srgbClr val="000000"/>
                </a:solidFill>
                <a:uFill>
                  <a:solidFill>
                    <a:srgbClr val="FFFFFF"/>
                  </a:solidFill>
                </a:uFill>
                <a:latin typeface="Symbol"/>
                <a:ea typeface="DejaVu Sans"/>
              </a:rPr>
              <a:t></a:t>
            </a:r>
            <a:r>
              <a:rPr lang="en-US" sz="1800" b="0" strike="noStrike" spc="-1" dirty="0">
                <a:solidFill>
                  <a:srgbClr val="000000"/>
                </a:solidFill>
                <a:uFill>
                  <a:solidFill>
                    <a:srgbClr val="FFFFFF"/>
                  </a:solidFill>
                </a:uFill>
                <a:latin typeface="Calibri"/>
                <a:ea typeface="DejaVu Sans"/>
              </a:rPr>
              <a:t> R</a:t>
            </a:r>
            <a:r>
              <a:rPr lang="en-US" sz="1800" b="0" i="1" strike="noStrike" spc="-1" baseline="30000" dirty="0">
                <a:solidFill>
                  <a:srgbClr val="000000"/>
                </a:solidFill>
                <a:uFill>
                  <a:solidFill>
                    <a:srgbClr val="FFFFFF"/>
                  </a:solidFill>
                </a:uFill>
                <a:latin typeface="Calibri"/>
                <a:ea typeface="DejaVu Sans"/>
              </a:rPr>
              <a:t>n</a:t>
            </a:r>
            <a:r>
              <a:rPr lang="en-US" sz="18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p:txBody>
      </p:sp>
      <p:sp>
        <p:nvSpPr>
          <p:cNvPr id="28" name="Line 26">
            <a:extLst>
              <a:ext uri="{FF2B5EF4-FFF2-40B4-BE49-F238E27FC236}">
                <a16:creationId xmlns:a16="http://schemas.microsoft.com/office/drawing/2014/main" id="{F917F03E-23B9-A119-ED81-20BC6C3F2C8A}"/>
              </a:ext>
            </a:extLst>
          </p:cNvPr>
          <p:cNvSpPr/>
          <p:nvPr/>
        </p:nvSpPr>
        <p:spPr>
          <a:xfrm flipH="1">
            <a:off x="6097169" y="3126451"/>
            <a:ext cx="53316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29" name="CustomShape 27">
            <a:extLst>
              <a:ext uri="{FF2B5EF4-FFF2-40B4-BE49-F238E27FC236}">
                <a16:creationId xmlns:a16="http://schemas.microsoft.com/office/drawing/2014/main" id="{7B585B6F-AF90-1FB2-E456-6C204137A581}"/>
              </a:ext>
            </a:extLst>
          </p:cNvPr>
          <p:cNvSpPr/>
          <p:nvPr/>
        </p:nvSpPr>
        <p:spPr>
          <a:xfrm>
            <a:off x="6630689" y="2897851"/>
            <a:ext cx="190440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ea typeface="DejaVu Sans"/>
              </a:rPr>
              <a:t>Kohonen layer</a:t>
            </a:r>
            <a:endParaRPr lang="en-US" sz="1800" b="0" strike="noStrike" spc="-1">
              <a:solidFill>
                <a:srgbClr val="000000"/>
              </a:solidFill>
              <a:uFill>
                <a:solidFill>
                  <a:srgbClr val="FFFFFF"/>
                </a:solidFill>
              </a:uFill>
              <a:latin typeface="Arial"/>
            </a:endParaRPr>
          </a:p>
        </p:txBody>
      </p:sp>
      <p:sp>
        <p:nvSpPr>
          <p:cNvPr id="30" name="CustomShape 28">
            <a:extLst>
              <a:ext uri="{FF2B5EF4-FFF2-40B4-BE49-F238E27FC236}">
                <a16:creationId xmlns:a16="http://schemas.microsoft.com/office/drawing/2014/main" id="{CCE8EBFD-119D-2EDD-285B-8E832D1AFFAB}"/>
              </a:ext>
            </a:extLst>
          </p:cNvPr>
          <p:cNvSpPr/>
          <p:nvPr/>
        </p:nvSpPr>
        <p:spPr>
          <a:xfrm>
            <a:off x="3430289" y="244065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
        <p:nvSpPr>
          <p:cNvPr id="31" name="CustomShape 29">
            <a:extLst>
              <a:ext uri="{FF2B5EF4-FFF2-40B4-BE49-F238E27FC236}">
                <a16:creationId xmlns:a16="http://schemas.microsoft.com/office/drawing/2014/main" id="{D9455763-9769-17DC-8085-CD3975D1377F}"/>
              </a:ext>
            </a:extLst>
          </p:cNvPr>
          <p:cNvSpPr/>
          <p:nvPr/>
        </p:nvSpPr>
        <p:spPr>
          <a:xfrm>
            <a:off x="3049409" y="282153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
        <p:nvSpPr>
          <p:cNvPr id="32" name="CustomShape 30">
            <a:extLst>
              <a:ext uri="{FF2B5EF4-FFF2-40B4-BE49-F238E27FC236}">
                <a16:creationId xmlns:a16="http://schemas.microsoft.com/office/drawing/2014/main" id="{435DE984-B7A5-2B90-ED45-1F4AD5027BF0}"/>
              </a:ext>
            </a:extLst>
          </p:cNvPr>
          <p:cNvSpPr/>
          <p:nvPr/>
        </p:nvSpPr>
        <p:spPr>
          <a:xfrm>
            <a:off x="2744489" y="320277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
        <p:nvSpPr>
          <p:cNvPr id="33" name="CustomShape 31">
            <a:extLst>
              <a:ext uri="{FF2B5EF4-FFF2-40B4-BE49-F238E27FC236}">
                <a16:creationId xmlns:a16="http://schemas.microsoft.com/office/drawing/2014/main" id="{9C0CC889-73E5-3A01-3F79-FCC01ADFE27C}"/>
              </a:ext>
            </a:extLst>
          </p:cNvPr>
          <p:cNvSpPr/>
          <p:nvPr/>
        </p:nvSpPr>
        <p:spPr>
          <a:xfrm>
            <a:off x="4192409" y="244065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
        <p:nvSpPr>
          <p:cNvPr id="34" name="CustomShape 32">
            <a:extLst>
              <a:ext uri="{FF2B5EF4-FFF2-40B4-BE49-F238E27FC236}">
                <a16:creationId xmlns:a16="http://schemas.microsoft.com/office/drawing/2014/main" id="{383E7B6C-DD42-0605-927F-A26E0017D6D7}"/>
              </a:ext>
            </a:extLst>
          </p:cNvPr>
          <p:cNvSpPr/>
          <p:nvPr/>
        </p:nvSpPr>
        <p:spPr>
          <a:xfrm>
            <a:off x="3887489" y="282153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
        <p:nvSpPr>
          <p:cNvPr id="35" name="CustomShape 33">
            <a:extLst>
              <a:ext uri="{FF2B5EF4-FFF2-40B4-BE49-F238E27FC236}">
                <a16:creationId xmlns:a16="http://schemas.microsoft.com/office/drawing/2014/main" id="{15EA1745-5EF5-39F0-3BA6-B03919885198}"/>
              </a:ext>
            </a:extLst>
          </p:cNvPr>
          <p:cNvSpPr/>
          <p:nvPr/>
        </p:nvSpPr>
        <p:spPr>
          <a:xfrm>
            <a:off x="3582569" y="320277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
        <p:nvSpPr>
          <p:cNvPr id="36" name="CustomShape 34">
            <a:extLst>
              <a:ext uri="{FF2B5EF4-FFF2-40B4-BE49-F238E27FC236}">
                <a16:creationId xmlns:a16="http://schemas.microsoft.com/office/drawing/2014/main" id="{C8C027C7-9954-8B77-4CD5-2CD489B0D3F5}"/>
              </a:ext>
            </a:extLst>
          </p:cNvPr>
          <p:cNvSpPr/>
          <p:nvPr/>
        </p:nvSpPr>
        <p:spPr>
          <a:xfrm>
            <a:off x="5182769" y="244065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
        <p:nvSpPr>
          <p:cNvPr id="37" name="CustomShape 35">
            <a:extLst>
              <a:ext uri="{FF2B5EF4-FFF2-40B4-BE49-F238E27FC236}">
                <a16:creationId xmlns:a16="http://schemas.microsoft.com/office/drawing/2014/main" id="{72824430-0375-CBE3-FA28-CB64074606DA}"/>
              </a:ext>
            </a:extLst>
          </p:cNvPr>
          <p:cNvSpPr/>
          <p:nvPr/>
        </p:nvSpPr>
        <p:spPr>
          <a:xfrm>
            <a:off x="4878209" y="282153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
        <p:nvSpPr>
          <p:cNvPr id="38" name="CustomShape 36">
            <a:extLst>
              <a:ext uri="{FF2B5EF4-FFF2-40B4-BE49-F238E27FC236}">
                <a16:creationId xmlns:a16="http://schemas.microsoft.com/office/drawing/2014/main" id="{FC495D1A-ACB6-EE04-03E2-1295BDE42CBA}"/>
              </a:ext>
            </a:extLst>
          </p:cNvPr>
          <p:cNvSpPr/>
          <p:nvPr/>
        </p:nvSpPr>
        <p:spPr>
          <a:xfrm>
            <a:off x="5716289" y="282153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
        <p:nvSpPr>
          <p:cNvPr id="39" name="CustomShape 37">
            <a:extLst>
              <a:ext uri="{FF2B5EF4-FFF2-40B4-BE49-F238E27FC236}">
                <a16:creationId xmlns:a16="http://schemas.microsoft.com/office/drawing/2014/main" id="{89EB2EEA-DDBF-B1BF-8850-6EEF5D3C976D}"/>
              </a:ext>
            </a:extLst>
          </p:cNvPr>
          <p:cNvSpPr/>
          <p:nvPr/>
        </p:nvSpPr>
        <p:spPr>
          <a:xfrm>
            <a:off x="5335409" y="320277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
        <p:nvSpPr>
          <p:cNvPr id="40" name="CustomShape 38">
            <a:extLst>
              <a:ext uri="{FF2B5EF4-FFF2-40B4-BE49-F238E27FC236}">
                <a16:creationId xmlns:a16="http://schemas.microsoft.com/office/drawing/2014/main" id="{8083E172-60A8-9D02-ECCB-13F0CCE838A3}"/>
              </a:ext>
            </a:extLst>
          </p:cNvPr>
          <p:cNvSpPr/>
          <p:nvPr/>
        </p:nvSpPr>
        <p:spPr>
          <a:xfrm>
            <a:off x="6021209" y="2440651"/>
            <a:ext cx="227880" cy="227880"/>
          </a:xfrm>
          <a:prstGeom prst="ellipse">
            <a:avLst/>
          </a:prstGeom>
          <a:gradFill>
            <a:gsLst>
              <a:gs pos="0">
                <a:schemeClr val="accent1"/>
              </a:gs>
              <a:gs pos="100000">
                <a:schemeClr val="accent1">
                  <a:gamma/>
                  <a:shade val="46275"/>
                  <a:invGamma/>
                </a:schemeClr>
              </a:gs>
            </a:gsLst>
            <a:lin ang="0"/>
          </a:grad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052962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err="1"/>
              <a:t>Kohonen</a:t>
            </a:r>
            <a:r>
              <a:rPr lang="en-US" dirty="0"/>
              <a:t> Network</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p:txBody>
          <a:bodyPr/>
          <a:lstStyle/>
          <a:p>
            <a:pPr marL="0" indent="0">
              <a:buNone/>
            </a:pPr>
            <a:r>
              <a:rPr lang="en-US" dirty="0"/>
              <a:t>Training of weights</a:t>
            </a:r>
          </a:p>
          <a:p>
            <a:pPr marL="354013" indent="-354013">
              <a:buNone/>
            </a:pPr>
            <a:r>
              <a:rPr lang="en-US" sz="2400" dirty="0">
                <a:solidFill>
                  <a:srgbClr val="00B0F0"/>
                </a:solidFill>
              </a:rPr>
              <a:t>1) The weights are initialized to random values (e.g. in the interval -0.1 to 0.1) and the neighborhood sizes set to cover over half of the network;</a:t>
            </a:r>
          </a:p>
          <a:p>
            <a:pPr marL="354013" indent="-354013">
              <a:buNone/>
            </a:pPr>
            <a:r>
              <a:rPr lang="en-US" sz="2400" dirty="0">
                <a:solidFill>
                  <a:srgbClr val="00B0F0"/>
                </a:solidFill>
              </a:rPr>
              <a:t>2) A m-dimensional input vector </a:t>
            </a:r>
            <a:r>
              <a:rPr lang="en-US" sz="2400" dirty="0" err="1">
                <a:solidFill>
                  <a:srgbClr val="00B0F0"/>
                </a:solidFill>
              </a:rPr>
              <a:t>X</a:t>
            </a:r>
            <a:r>
              <a:rPr lang="en-US" sz="2400" baseline="-25000" dirty="0" err="1">
                <a:solidFill>
                  <a:srgbClr val="00B0F0"/>
                </a:solidFill>
              </a:rPr>
              <a:t>s</a:t>
            </a:r>
            <a:r>
              <a:rPr lang="en-US" sz="2400" dirty="0">
                <a:solidFill>
                  <a:srgbClr val="00B0F0"/>
                </a:solidFill>
              </a:rPr>
              <a:t> enters the network;</a:t>
            </a:r>
          </a:p>
          <a:p>
            <a:pPr marL="354013" indent="-354013">
              <a:buNone/>
            </a:pPr>
            <a:r>
              <a:rPr lang="en-US" sz="2400" dirty="0">
                <a:solidFill>
                  <a:srgbClr val="00B0F0"/>
                </a:solidFill>
              </a:rPr>
              <a:t>3) The distances d</a:t>
            </a:r>
            <a:r>
              <a:rPr lang="en-US" sz="2400" baseline="-25000" dirty="0">
                <a:solidFill>
                  <a:srgbClr val="00B0F0"/>
                </a:solidFill>
              </a:rPr>
              <a:t>i</a:t>
            </a:r>
            <a:r>
              <a:rPr lang="en-US" sz="2400" dirty="0">
                <a:solidFill>
                  <a:srgbClr val="00B0F0"/>
                </a:solidFill>
              </a:rPr>
              <a:t>(W</a:t>
            </a:r>
            <a:r>
              <a:rPr lang="en-US" sz="2400" baseline="-25000" dirty="0">
                <a:solidFill>
                  <a:srgbClr val="00B0F0"/>
                </a:solidFill>
              </a:rPr>
              <a:t>i</a:t>
            </a:r>
            <a:r>
              <a:rPr lang="en-US" sz="2400" dirty="0">
                <a:solidFill>
                  <a:srgbClr val="00B0F0"/>
                </a:solidFill>
              </a:rPr>
              <a:t>, </a:t>
            </a:r>
            <a:r>
              <a:rPr lang="en-US" sz="2400" dirty="0" err="1">
                <a:solidFill>
                  <a:srgbClr val="00B0F0"/>
                </a:solidFill>
              </a:rPr>
              <a:t>X</a:t>
            </a:r>
            <a:r>
              <a:rPr lang="en-US" sz="2400" baseline="-25000" dirty="0" err="1">
                <a:solidFill>
                  <a:srgbClr val="00B0F0"/>
                </a:solidFill>
              </a:rPr>
              <a:t>s</a:t>
            </a:r>
            <a:r>
              <a:rPr lang="en-US" sz="2400" dirty="0">
                <a:solidFill>
                  <a:srgbClr val="00B0F0"/>
                </a:solidFill>
              </a:rPr>
              <a:t>) between all the weight vectors on the SOM and </a:t>
            </a:r>
            <a:r>
              <a:rPr lang="en-US" sz="2400" dirty="0" err="1">
                <a:solidFill>
                  <a:srgbClr val="00B0F0"/>
                </a:solidFill>
              </a:rPr>
              <a:t>X</a:t>
            </a:r>
            <a:r>
              <a:rPr lang="en-US" sz="2400" baseline="-25000" dirty="0" err="1">
                <a:solidFill>
                  <a:srgbClr val="00B0F0"/>
                </a:solidFill>
              </a:rPr>
              <a:t>s</a:t>
            </a:r>
            <a:r>
              <a:rPr lang="en-US" sz="2400" dirty="0">
                <a:solidFill>
                  <a:srgbClr val="00B0F0"/>
                </a:solidFill>
              </a:rPr>
              <a:t> are calculated by using (for instance):</a:t>
            </a:r>
          </a:p>
          <a:p>
            <a:pPr marL="354013" indent="-354013">
              <a:buNone/>
            </a:pPr>
            <a:endParaRPr lang="en-US" sz="4000" dirty="0">
              <a:solidFill>
                <a:srgbClr val="00B0F0"/>
              </a:solidFill>
            </a:endParaRPr>
          </a:p>
          <a:p>
            <a:pPr marL="354013" indent="0">
              <a:buNone/>
            </a:pPr>
            <a:r>
              <a:rPr lang="en-US" sz="2400" dirty="0">
                <a:solidFill>
                  <a:srgbClr val="00B0F0"/>
                </a:solidFill>
              </a:rPr>
              <a:t>where: W</a:t>
            </a:r>
            <a:r>
              <a:rPr lang="en-US" sz="2400" baseline="-25000" dirty="0">
                <a:solidFill>
                  <a:srgbClr val="00B0F0"/>
                </a:solidFill>
              </a:rPr>
              <a:t>i</a:t>
            </a:r>
            <a:r>
              <a:rPr lang="en-US" sz="2400" dirty="0">
                <a:solidFill>
                  <a:srgbClr val="00B0F0"/>
                </a:solidFill>
              </a:rPr>
              <a:t> denotes the </a:t>
            </a:r>
            <a:r>
              <a:rPr lang="en-US" sz="2400" dirty="0" err="1">
                <a:solidFill>
                  <a:srgbClr val="00B0F0"/>
                </a:solidFill>
              </a:rPr>
              <a:t>i</a:t>
            </a:r>
            <a:r>
              <a:rPr lang="en-US" sz="2400" baseline="30000" dirty="0" err="1">
                <a:solidFill>
                  <a:srgbClr val="00B0F0"/>
                </a:solidFill>
              </a:rPr>
              <a:t>th</a:t>
            </a:r>
            <a:r>
              <a:rPr lang="en-US" sz="2400" dirty="0">
                <a:solidFill>
                  <a:srgbClr val="00B0F0"/>
                </a:solidFill>
              </a:rPr>
              <a:t> weight vector; </a:t>
            </a:r>
            <a:r>
              <a:rPr lang="en-US" sz="2400" dirty="0" err="1">
                <a:solidFill>
                  <a:srgbClr val="00B0F0"/>
                </a:solidFill>
              </a:rPr>
              <a:t>w</a:t>
            </a:r>
            <a:r>
              <a:rPr lang="en-US" sz="2400" baseline="-25000" dirty="0" err="1">
                <a:solidFill>
                  <a:srgbClr val="00B0F0"/>
                </a:solidFill>
              </a:rPr>
              <a:t>j</a:t>
            </a:r>
            <a:r>
              <a:rPr lang="en-US" sz="2400" dirty="0">
                <a:solidFill>
                  <a:srgbClr val="00B0F0"/>
                </a:solidFill>
              </a:rPr>
              <a:t> and </a:t>
            </a:r>
            <a:r>
              <a:rPr lang="en-US" sz="2400" dirty="0" err="1">
                <a:solidFill>
                  <a:srgbClr val="00B0F0"/>
                </a:solidFill>
              </a:rPr>
              <a:t>x</a:t>
            </a:r>
            <a:r>
              <a:rPr lang="en-US" sz="2400" baseline="-25000" dirty="0" err="1">
                <a:solidFill>
                  <a:srgbClr val="00B0F0"/>
                </a:solidFill>
              </a:rPr>
              <a:t>j</a:t>
            </a:r>
            <a:r>
              <a:rPr lang="en-US" sz="2400" dirty="0">
                <a:solidFill>
                  <a:srgbClr val="00B0F0"/>
                </a:solidFill>
              </a:rPr>
              <a:t> represent the </a:t>
            </a:r>
            <a:r>
              <a:rPr lang="en-US" sz="2400" dirty="0" err="1">
                <a:solidFill>
                  <a:srgbClr val="00B0F0"/>
                </a:solidFill>
              </a:rPr>
              <a:t>j</a:t>
            </a:r>
            <a:r>
              <a:rPr lang="en-US" sz="2400" baseline="30000" dirty="0" err="1">
                <a:solidFill>
                  <a:srgbClr val="00B0F0"/>
                </a:solidFill>
              </a:rPr>
              <a:t>th</a:t>
            </a:r>
            <a:r>
              <a:rPr lang="en-US" sz="2400" dirty="0">
                <a:solidFill>
                  <a:srgbClr val="00B0F0"/>
                </a:solidFill>
              </a:rPr>
              <a:t> elements of W</a:t>
            </a:r>
            <a:r>
              <a:rPr lang="en-US" sz="2400" baseline="-25000" dirty="0">
                <a:solidFill>
                  <a:srgbClr val="00B0F0"/>
                </a:solidFill>
              </a:rPr>
              <a:t>i</a:t>
            </a:r>
            <a:r>
              <a:rPr lang="en-US" sz="2400" dirty="0">
                <a:solidFill>
                  <a:srgbClr val="00B0F0"/>
                </a:solidFill>
              </a:rPr>
              <a:t> and X</a:t>
            </a:r>
            <a:r>
              <a:rPr lang="en-US" sz="2400" baseline="-25000" dirty="0">
                <a:solidFill>
                  <a:srgbClr val="00B0F0"/>
                </a:solidFill>
              </a:rPr>
              <a:t>i</a:t>
            </a:r>
            <a:r>
              <a:rPr lang="en-US" sz="2400" dirty="0">
                <a:solidFill>
                  <a:srgbClr val="00B0F0"/>
                </a:solidFill>
              </a:rPr>
              <a:t> respectively</a:t>
            </a:r>
          </a:p>
          <a:p>
            <a:pPr marL="0" indent="0">
              <a:buNone/>
            </a:pPr>
            <a:endParaRPr lang="en-US" sz="2400" dirty="0"/>
          </a:p>
        </p:txBody>
      </p:sp>
      <p:pic>
        <p:nvPicPr>
          <p:cNvPr id="41" name="Picture 40">
            <a:extLst>
              <a:ext uri="{FF2B5EF4-FFF2-40B4-BE49-F238E27FC236}">
                <a16:creationId xmlns:a16="http://schemas.microsoft.com/office/drawing/2014/main" id="{0FF01673-9ADE-1E37-1EE2-3677BE973DDC}"/>
              </a:ext>
            </a:extLst>
          </p:cNvPr>
          <p:cNvPicPr/>
          <p:nvPr/>
        </p:nvPicPr>
        <p:blipFill>
          <a:blip r:embed="rId2"/>
          <a:stretch/>
        </p:blipFill>
        <p:spPr>
          <a:xfrm>
            <a:off x="3060289" y="4214600"/>
            <a:ext cx="2986550" cy="1050573"/>
          </a:xfrm>
          <a:prstGeom prst="rect">
            <a:avLst/>
          </a:prstGeom>
          <a:ln>
            <a:noFill/>
          </a:ln>
        </p:spPr>
      </p:pic>
    </p:spTree>
    <p:extLst>
      <p:ext uri="{BB962C8B-B14F-4D97-AF65-F5344CB8AC3E}">
        <p14:creationId xmlns:p14="http://schemas.microsoft.com/office/powerpoint/2010/main" val="1170525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err="1"/>
              <a:t>Kohonen</a:t>
            </a:r>
            <a:r>
              <a:rPr lang="en-US" dirty="0"/>
              <a:t> Network</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p:txBody>
          <a:bodyPr/>
          <a:lstStyle/>
          <a:p>
            <a:pPr marL="0" indent="0">
              <a:buNone/>
            </a:pPr>
            <a:r>
              <a:rPr lang="en-US" dirty="0"/>
              <a:t>Training of weights</a:t>
            </a:r>
          </a:p>
          <a:p>
            <a:pPr marL="0" indent="0">
              <a:buNone/>
            </a:pPr>
            <a:r>
              <a:rPr lang="en-US" dirty="0"/>
              <a:t>…</a:t>
            </a:r>
          </a:p>
          <a:p>
            <a:pPr marL="354013" indent="-354013">
              <a:buNone/>
            </a:pPr>
            <a:r>
              <a:rPr lang="en-US" sz="2400" dirty="0">
                <a:solidFill>
                  <a:srgbClr val="00B0F0"/>
                </a:solidFill>
              </a:rPr>
              <a:t>4) Find the best matching neuron or “winning” neuron whose weight vector </a:t>
            </a:r>
            <a:r>
              <a:rPr lang="en-US" sz="2400" dirty="0" err="1">
                <a:solidFill>
                  <a:srgbClr val="00B0F0"/>
                </a:solidFill>
              </a:rPr>
              <a:t>W</a:t>
            </a:r>
            <a:r>
              <a:rPr lang="en-US" sz="2400" baseline="-25000" dirty="0" err="1">
                <a:solidFill>
                  <a:srgbClr val="00B0F0"/>
                </a:solidFill>
              </a:rPr>
              <a:t>k</a:t>
            </a:r>
            <a:r>
              <a:rPr lang="en-US" sz="2400" dirty="0">
                <a:solidFill>
                  <a:srgbClr val="00B0F0"/>
                </a:solidFill>
              </a:rPr>
              <a:t> is closest to the current input vector X</a:t>
            </a:r>
            <a:r>
              <a:rPr lang="en-US" sz="2400" baseline="-25000" dirty="0">
                <a:solidFill>
                  <a:srgbClr val="00B0F0"/>
                </a:solidFill>
              </a:rPr>
              <a:t>i</a:t>
            </a:r>
            <a:endParaRPr lang="en-US" sz="2400" dirty="0">
              <a:solidFill>
                <a:srgbClr val="00B0F0"/>
              </a:solidFill>
            </a:endParaRPr>
          </a:p>
          <a:p>
            <a:pPr marL="354013" indent="-354013">
              <a:buNone/>
            </a:pPr>
            <a:r>
              <a:rPr lang="en-US" sz="2400" dirty="0">
                <a:solidFill>
                  <a:srgbClr val="00B0F0"/>
                </a:solidFill>
              </a:rPr>
              <a:t>5) Modify the weights of the winning neuron and all the neuron in the neighborhood </a:t>
            </a:r>
            <a:r>
              <a:rPr lang="en-US" sz="2400" dirty="0" err="1">
                <a:solidFill>
                  <a:srgbClr val="00B0F0"/>
                </a:solidFill>
              </a:rPr>
              <a:t>N</a:t>
            </a:r>
            <a:r>
              <a:rPr lang="en-US" sz="2400" baseline="-25000" dirty="0" err="1">
                <a:solidFill>
                  <a:srgbClr val="00B0F0"/>
                </a:solidFill>
              </a:rPr>
              <a:t>k</a:t>
            </a:r>
            <a:r>
              <a:rPr lang="en-US" sz="2400" dirty="0">
                <a:solidFill>
                  <a:srgbClr val="00B0F0"/>
                </a:solidFill>
              </a:rPr>
              <a:t> by applying:</a:t>
            </a:r>
          </a:p>
          <a:p>
            <a:pPr marL="354013" indent="-354013">
              <a:buNone/>
            </a:pPr>
            <a:r>
              <a:rPr lang="en-US" sz="2400" dirty="0">
                <a:solidFill>
                  <a:srgbClr val="00B0F0"/>
                </a:solidFill>
              </a:rPr>
              <a:t>    </a:t>
            </a:r>
            <a:r>
              <a:rPr lang="en-US" sz="2400" dirty="0" err="1">
                <a:solidFill>
                  <a:srgbClr val="00B0F0"/>
                </a:solidFill>
              </a:rPr>
              <a:t>W</a:t>
            </a:r>
            <a:r>
              <a:rPr lang="en-US" sz="2400" baseline="-25000" dirty="0" err="1">
                <a:solidFill>
                  <a:srgbClr val="00B0F0"/>
                </a:solidFill>
              </a:rPr>
              <a:t>jnew</a:t>
            </a:r>
            <a:r>
              <a:rPr lang="en-US" sz="2400" dirty="0">
                <a:solidFill>
                  <a:srgbClr val="00B0F0"/>
                </a:solidFill>
              </a:rPr>
              <a:t> = </a:t>
            </a:r>
            <a:r>
              <a:rPr lang="en-US" sz="2400" dirty="0" err="1">
                <a:solidFill>
                  <a:srgbClr val="00B0F0"/>
                </a:solidFill>
              </a:rPr>
              <a:t>W</a:t>
            </a:r>
            <a:r>
              <a:rPr lang="en-US" sz="2400" baseline="-25000" dirty="0" err="1">
                <a:solidFill>
                  <a:srgbClr val="00B0F0"/>
                </a:solidFill>
              </a:rPr>
              <a:t>jold</a:t>
            </a:r>
            <a:r>
              <a:rPr lang="en-US" sz="2400" dirty="0">
                <a:solidFill>
                  <a:srgbClr val="00B0F0"/>
                </a:solidFill>
              </a:rPr>
              <a:t> + </a:t>
            </a:r>
            <a:r>
              <a:rPr lang="el-GR" sz="2400" dirty="0">
                <a:solidFill>
                  <a:srgbClr val="00B0F0"/>
                </a:solidFill>
              </a:rPr>
              <a:t>α</a:t>
            </a:r>
            <a:r>
              <a:rPr lang="en-US" sz="2400" dirty="0">
                <a:solidFill>
                  <a:srgbClr val="00B0F0"/>
                </a:solidFill>
              </a:rPr>
              <a:t>(X</a:t>
            </a:r>
            <a:r>
              <a:rPr lang="en-US" sz="2400" baseline="-25000" dirty="0">
                <a:solidFill>
                  <a:srgbClr val="00B0F0"/>
                </a:solidFill>
              </a:rPr>
              <a:t>i</a:t>
            </a:r>
            <a:r>
              <a:rPr lang="en-US" sz="2400" dirty="0">
                <a:solidFill>
                  <a:srgbClr val="00B0F0"/>
                </a:solidFill>
              </a:rPr>
              <a:t> - </a:t>
            </a:r>
            <a:r>
              <a:rPr lang="en-US" sz="2400" dirty="0" err="1">
                <a:solidFill>
                  <a:srgbClr val="00B0F0"/>
                </a:solidFill>
              </a:rPr>
              <a:t>W</a:t>
            </a:r>
            <a:r>
              <a:rPr lang="en-US" sz="2400" baseline="-25000" dirty="0" err="1">
                <a:solidFill>
                  <a:srgbClr val="00B0F0"/>
                </a:solidFill>
              </a:rPr>
              <a:t>jold</a:t>
            </a:r>
            <a:r>
              <a:rPr lang="en-US" sz="2400" dirty="0">
                <a:solidFill>
                  <a:srgbClr val="00B0F0"/>
                </a:solidFill>
              </a:rPr>
              <a:t>)</a:t>
            </a:r>
          </a:p>
          <a:p>
            <a:pPr marL="354013" indent="-354013">
              <a:buNone/>
            </a:pPr>
            <a:r>
              <a:rPr lang="en-US" sz="2400" dirty="0">
                <a:solidFill>
                  <a:srgbClr val="00B0F0"/>
                </a:solidFill>
              </a:rPr>
              <a:t>    where </a:t>
            </a:r>
            <a:r>
              <a:rPr lang="el-GR" sz="2400" dirty="0">
                <a:solidFill>
                  <a:srgbClr val="00B0F0"/>
                </a:solidFill>
              </a:rPr>
              <a:t>α</a:t>
            </a:r>
            <a:r>
              <a:rPr lang="en-US" sz="2400" dirty="0">
                <a:solidFill>
                  <a:srgbClr val="00B0F0"/>
                </a:solidFill>
              </a:rPr>
              <a:t> represents the learning rate;</a:t>
            </a:r>
          </a:p>
          <a:p>
            <a:pPr marL="354013" indent="-354013">
              <a:buNone/>
            </a:pPr>
            <a:r>
              <a:rPr lang="en-US" sz="2400" dirty="0">
                <a:solidFill>
                  <a:srgbClr val="00B0F0"/>
                </a:solidFill>
              </a:rPr>
              <a:t>6) Next input vector X</a:t>
            </a:r>
            <a:r>
              <a:rPr lang="en-US" sz="2400" baseline="-25000" dirty="0">
                <a:solidFill>
                  <a:srgbClr val="00B0F0"/>
                </a:solidFill>
              </a:rPr>
              <a:t>(i+1)</a:t>
            </a:r>
            <a:r>
              <a:rPr lang="en-US" sz="2400" dirty="0">
                <a:solidFill>
                  <a:srgbClr val="00B0F0"/>
                </a:solidFill>
              </a:rPr>
              <a:t>, the process is repeated.</a:t>
            </a:r>
          </a:p>
          <a:p>
            <a:pPr marL="354013" indent="-354013">
              <a:buNone/>
            </a:pPr>
            <a:endParaRPr lang="en-US" sz="2400" dirty="0">
              <a:solidFill>
                <a:srgbClr val="00B0F0"/>
              </a:solidFill>
            </a:endParaRPr>
          </a:p>
          <a:p>
            <a:pPr marL="0" indent="0">
              <a:buNone/>
            </a:pPr>
            <a:endParaRPr lang="en-US" sz="2400" dirty="0"/>
          </a:p>
        </p:txBody>
      </p:sp>
    </p:spTree>
    <p:extLst>
      <p:ext uri="{BB962C8B-B14F-4D97-AF65-F5344CB8AC3E}">
        <p14:creationId xmlns:p14="http://schemas.microsoft.com/office/powerpoint/2010/main" val="3335194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err="1"/>
              <a:t>Kohonen</a:t>
            </a:r>
            <a:r>
              <a:rPr lang="en-US" dirty="0"/>
              <a:t> Network</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p:txBody>
          <a:bodyPr/>
          <a:lstStyle/>
          <a:p>
            <a:pPr marL="0" indent="0">
              <a:buNone/>
            </a:pPr>
            <a:r>
              <a:rPr lang="en-US" dirty="0"/>
              <a:t>Training of weights: </a:t>
            </a:r>
            <a:r>
              <a:rPr lang="en-US" dirty="0">
                <a:solidFill>
                  <a:srgbClr val="00B0F0"/>
                </a:solidFill>
              </a:rPr>
              <a:t>Linear</a:t>
            </a:r>
          </a:p>
          <a:p>
            <a:pPr marL="0" indent="0">
              <a:buNone/>
            </a:pPr>
            <a:endParaRPr lang="en-US" sz="2400" dirty="0">
              <a:solidFill>
                <a:srgbClr val="00B0F0"/>
              </a:solidFill>
            </a:endParaRPr>
          </a:p>
          <a:p>
            <a:pPr marL="354013" indent="-354013">
              <a:buNone/>
            </a:pPr>
            <a:endParaRPr lang="en-US" sz="2400" dirty="0">
              <a:solidFill>
                <a:srgbClr val="00B0F0"/>
              </a:solidFill>
            </a:endParaRPr>
          </a:p>
          <a:p>
            <a:pPr marL="0" indent="0">
              <a:buNone/>
            </a:pPr>
            <a:endParaRPr lang="en-US" sz="2400" dirty="0"/>
          </a:p>
        </p:txBody>
      </p:sp>
      <p:sp>
        <p:nvSpPr>
          <p:cNvPr id="4" name="CustomShape 1">
            <a:extLst>
              <a:ext uri="{FF2B5EF4-FFF2-40B4-BE49-F238E27FC236}">
                <a16:creationId xmlns:a16="http://schemas.microsoft.com/office/drawing/2014/main" id="{7D181FD6-66D8-016A-DA9A-962198F20754}"/>
              </a:ext>
            </a:extLst>
          </p:cNvPr>
          <p:cNvSpPr/>
          <p:nvPr/>
        </p:nvSpPr>
        <p:spPr>
          <a:xfrm>
            <a:off x="2747996" y="2992876"/>
            <a:ext cx="380160" cy="38016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 name="CustomShape 2">
            <a:extLst>
              <a:ext uri="{FF2B5EF4-FFF2-40B4-BE49-F238E27FC236}">
                <a16:creationId xmlns:a16="http://schemas.microsoft.com/office/drawing/2014/main" id="{8097BFDF-5C77-8E16-C5F7-5251098F7536}"/>
              </a:ext>
            </a:extLst>
          </p:cNvPr>
          <p:cNvSpPr/>
          <p:nvPr/>
        </p:nvSpPr>
        <p:spPr>
          <a:xfrm>
            <a:off x="3433796" y="2992876"/>
            <a:ext cx="380160" cy="38016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 name="CustomShape 3">
            <a:extLst>
              <a:ext uri="{FF2B5EF4-FFF2-40B4-BE49-F238E27FC236}">
                <a16:creationId xmlns:a16="http://schemas.microsoft.com/office/drawing/2014/main" id="{78321031-9CA8-A4CA-1A38-63D38130425B}"/>
              </a:ext>
            </a:extLst>
          </p:cNvPr>
          <p:cNvSpPr/>
          <p:nvPr/>
        </p:nvSpPr>
        <p:spPr>
          <a:xfrm>
            <a:off x="4805396" y="2992876"/>
            <a:ext cx="380160" cy="38016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7" name="CustomShape 4">
            <a:extLst>
              <a:ext uri="{FF2B5EF4-FFF2-40B4-BE49-F238E27FC236}">
                <a16:creationId xmlns:a16="http://schemas.microsoft.com/office/drawing/2014/main" id="{81F1A9C2-BFE2-E56C-1F76-528A6D78EEAB}"/>
              </a:ext>
            </a:extLst>
          </p:cNvPr>
          <p:cNvSpPr/>
          <p:nvPr/>
        </p:nvSpPr>
        <p:spPr>
          <a:xfrm>
            <a:off x="1986236" y="2992876"/>
            <a:ext cx="380160" cy="38016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8" name="CustomShape 5">
            <a:extLst>
              <a:ext uri="{FF2B5EF4-FFF2-40B4-BE49-F238E27FC236}">
                <a16:creationId xmlns:a16="http://schemas.microsoft.com/office/drawing/2014/main" id="{FC6ED4E3-D899-700A-E3AC-EA5116950D6F}"/>
              </a:ext>
            </a:extLst>
          </p:cNvPr>
          <p:cNvSpPr/>
          <p:nvPr/>
        </p:nvSpPr>
        <p:spPr>
          <a:xfrm>
            <a:off x="1300436" y="2992876"/>
            <a:ext cx="380160" cy="38016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9" name="CustomShape 6">
            <a:extLst>
              <a:ext uri="{FF2B5EF4-FFF2-40B4-BE49-F238E27FC236}">
                <a16:creationId xmlns:a16="http://schemas.microsoft.com/office/drawing/2014/main" id="{4EBF192A-0C3F-CAFD-C3BF-7EA7F11C9C51}"/>
              </a:ext>
            </a:extLst>
          </p:cNvPr>
          <p:cNvSpPr/>
          <p:nvPr/>
        </p:nvSpPr>
        <p:spPr>
          <a:xfrm>
            <a:off x="4119596" y="2992876"/>
            <a:ext cx="380160" cy="380160"/>
          </a:xfrm>
          <a:prstGeom prst="ellipse">
            <a:avLst/>
          </a:prstGeom>
          <a:solidFill>
            <a:schemeClr val="tx2"/>
          </a:solidFill>
          <a:ln w="9360">
            <a:solidFill>
              <a:schemeClr val="tx1"/>
            </a:solidFill>
            <a:round/>
          </a:ln>
        </p:spPr>
        <p:style>
          <a:lnRef idx="0">
            <a:scrgbClr r="0" g="0" b="0"/>
          </a:lnRef>
          <a:fillRef idx="0">
            <a:scrgbClr r="0" g="0" b="0"/>
          </a:fillRef>
          <a:effectRef idx="0">
            <a:scrgbClr r="0" g="0" b="0"/>
          </a:effectRef>
          <a:fontRef idx="minor"/>
        </p:style>
      </p:sp>
      <p:sp>
        <p:nvSpPr>
          <p:cNvPr id="10" name="CustomShape 7">
            <a:extLst>
              <a:ext uri="{FF2B5EF4-FFF2-40B4-BE49-F238E27FC236}">
                <a16:creationId xmlns:a16="http://schemas.microsoft.com/office/drawing/2014/main" id="{CA77AF73-26C6-AB80-8D04-5D858334014B}"/>
              </a:ext>
            </a:extLst>
          </p:cNvPr>
          <p:cNvSpPr/>
          <p:nvPr/>
        </p:nvSpPr>
        <p:spPr>
          <a:xfrm>
            <a:off x="5491196" y="2992876"/>
            <a:ext cx="380160" cy="38016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11" name="CustomShape 8">
            <a:extLst>
              <a:ext uri="{FF2B5EF4-FFF2-40B4-BE49-F238E27FC236}">
                <a16:creationId xmlns:a16="http://schemas.microsoft.com/office/drawing/2014/main" id="{8EB6D9EA-9D66-983C-9468-D4F109992A19}"/>
              </a:ext>
            </a:extLst>
          </p:cNvPr>
          <p:cNvSpPr/>
          <p:nvPr/>
        </p:nvSpPr>
        <p:spPr>
          <a:xfrm>
            <a:off x="6253316" y="2992876"/>
            <a:ext cx="380160" cy="38016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12" name="CustomShape 9">
            <a:extLst>
              <a:ext uri="{FF2B5EF4-FFF2-40B4-BE49-F238E27FC236}">
                <a16:creationId xmlns:a16="http://schemas.microsoft.com/office/drawing/2014/main" id="{2468940F-DCA5-50B0-8D06-23813908ED38}"/>
              </a:ext>
            </a:extLst>
          </p:cNvPr>
          <p:cNvSpPr/>
          <p:nvPr/>
        </p:nvSpPr>
        <p:spPr>
          <a:xfrm>
            <a:off x="7015436" y="2992876"/>
            <a:ext cx="380160" cy="38016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13" name="CustomShape 10">
            <a:extLst>
              <a:ext uri="{FF2B5EF4-FFF2-40B4-BE49-F238E27FC236}">
                <a16:creationId xmlns:a16="http://schemas.microsoft.com/office/drawing/2014/main" id="{E21F3026-5BD9-EF3D-2FB5-9174B728E944}"/>
              </a:ext>
            </a:extLst>
          </p:cNvPr>
          <p:cNvSpPr/>
          <p:nvPr/>
        </p:nvSpPr>
        <p:spPr>
          <a:xfrm>
            <a:off x="3357836" y="2764276"/>
            <a:ext cx="1980360" cy="761400"/>
          </a:xfrm>
          <a:prstGeom prst="rect">
            <a:avLst/>
          </a:prstGeom>
          <a:noFill/>
          <a:ln w="9360" cap="rnd">
            <a:solidFill>
              <a:schemeClr val="tx1"/>
            </a:solidFill>
            <a:custDash>
              <a:ds d="600000" sp="500000"/>
            </a:custDash>
            <a:miter/>
          </a:ln>
        </p:spPr>
        <p:style>
          <a:lnRef idx="0">
            <a:scrgbClr r="0" g="0" b="0"/>
          </a:lnRef>
          <a:fillRef idx="0">
            <a:scrgbClr r="0" g="0" b="0"/>
          </a:fillRef>
          <a:effectRef idx="0">
            <a:scrgbClr r="0" g="0" b="0"/>
          </a:effectRef>
          <a:fontRef idx="minor"/>
        </p:style>
      </p:sp>
      <p:sp>
        <p:nvSpPr>
          <p:cNvPr id="14" name="CustomShape 11">
            <a:extLst>
              <a:ext uri="{FF2B5EF4-FFF2-40B4-BE49-F238E27FC236}">
                <a16:creationId xmlns:a16="http://schemas.microsoft.com/office/drawing/2014/main" id="{33797CB9-8324-78BB-D942-55C6CAE56A44}"/>
              </a:ext>
            </a:extLst>
          </p:cNvPr>
          <p:cNvSpPr/>
          <p:nvPr/>
        </p:nvSpPr>
        <p:spPr>
          <a:xfrm>
            <a:off x="2443436" y="2383036"/>
            <a:ext cx="3733200" cy="1523160"/>
          </a:xfrm>
          <a:prstGeom prst="rect">
            <a:avLst/>
          </a:prstGeom>
          <a:noFill/>
          <a:ln w="9360" cap="rnd">
            <a:solidFill>
              <a:schemeClr val="tx1"/>
            </a:solidFill>
            <a:custDash>
              <a:ds d="600000" sp="500000"/>
              <a:ds d="100000" sp="500000"/>
            </a:custDash>
            <a:miter/>
          </a:ln>
        </p:spPr>
        <p:style>
          <a:lnRef idx="0">
            <a:scrgbClr r="0" g="0" b="0"/>
          </a:lnRef>
          <a:fillRef idx="0">
            <a:scrgbClr r="0" g="0" b="0"/>
          </a:fillRef>
          <a:effectRef idx="0">
            <a:scrgbClr r="0" g="0" b="0"/>
          </a:effectRef>
          <a:fontRef idx="minor"/>
        </p:style>
      </p:sp>
      <p:sp>
        <p:nvSpPr>
          <p:cNvPr id="15" name="CustomShape 12">
            <a:extLst>
              <a:ext uri="{FF2B5EF4-FFF2-40B4-BE49-F238E27FC236}">
                <a16:creationId xmlns:a16="http://schemas.microsoft.com/office/drawing/2014/main" id="{7EDAF929-6D57-0F28-59CA-3A40207D2EE7}"/>
              </a:ext>
            </a:extLst>
          </p:cNvPr>
          <p:cNvSpPr/>
          <p:nvPr/>
        </p:nvSpPr>
        <p:spPr>
          <a:xfrm>
            <a:off x="1833596" y="1905316"/>
            <a:ext cx="5028480" cy="2666160"/>
          </a:xfrm>
          <a:prstGeom prst="rect">
            <a:avLst/>
          </a:prstGeom>
          <a:noFill/>
          <a:ln w="9360" cap="rnd">
            <a:solidFill>
              <a:schemeClr val="tx1"/>
            </a:solidFill>
            <a:custDash>
              <a:ds d="100000" sp="100000"/>
            </a:custDash>
            <a:miter/>
          </a:ln>
        </p:spPr>
        <p:style>
          <a:lnRef idx="0">
            <a:scrgbClr r="0" g="0" b="0"/>
          </a:lnRef>
          <a:fillRef idx="0">
            <a:scrgbClr r="0" g="0" b="0"/>
          </a:fillRef>
          <a:effectRef idx="0">
            <a:scrgbClr r="0" g="0" b="0"/>
          </a:effectRef>
          <a:fontRef idx="minor"/>
        </p:style>
      </p:sp>
      <p:sp>
        <p:nvSpPr>
          <p:cNvPr id="16" name="Line 13">
            <a:extLst>
              <a:ext uri="{FF2B5EF4-FFF2-40B4-BE49-F238E27FC236}">
                <a16:creationId xmlns:a16="http://schemas.microsoft.com/office/drawing/2014/main" id="{7ED0E44C-C949-4C02-53BD-5AE783D9D005}"/>
              </a:ext>
            </a:extLst>
          </p:cNvPr>
          <p:cNvSpPr/>
          <p:nvPr/>
        </p:nvSpPr>
        <p:spPr>
          <a:xfrm flipV="1">
            <a:off x="3586076" y="3526036"/>
            <a:ext cx="360" cy="129528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7" name="CustomShape 14">
            <a:extLst>
              <a:ext uri="{FF2B5EF4-FFF2-40B4-BE49-F238E27FC236}">
                <a16:creationId xmlns:a16="http://schemas.microsoft.com/office/drawing/2014/main" id="{C912C2E9-0F68-1EE1-8804-134FBF7E3A0F}"/>
              </a:ext>
            </a:extLst>
          </p:cNvPr>
          <p:cNvSpPr/>
          <p:nvPr/>
        </p:nvSpPr>
        <p:spPr>
          <a:xfrm>
            <a:off x="1757636" y="4897636"/>
            <a:ext cx="37332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strike="noStrike" spc="-1" dirty="0">
                <a:solidFill>
                  <a:srgbClr val="000000"/>
                </a:solidFill>
                <a:uFill>
                  <a:solidFill>
                    <a:srgbClr val="FFFFFF"/>
                  </a:solidFill>
                </a:uFill>
                <a:latin typeface="Calibri"/>
                <a:ea typeface="DejaVu Sans"/>
              </a:rPr>
              <a:t>First neighborhood</a:t>
            </a:r>
            <a:endParaRPr lang="en-US" sz="1800" b="0" strike="noStrike" spc="-1" dirty="0">
              <a:solidFill>
                <a:srgbClr val="000000"/>
              </a:solidFill>
              <a:uFill>
                <a:solidFill>
                  <a:srgbClr val="FFFFFF"/>
                </a:solidFill>
              </a:uFill>
              <a:latin typeface="Arial"/>
            </a:endParaRPr>
          </a:p>
        </p:txBody>
      </p:sp>
      <p:sp>
        <p:nvSpPr>
          <p:cNvPr id="18" name="Line 15">
            <a:extLst>
              <a:ext uri="{FF2B5EF4-FFF2-40B4-BE49-F238E27FC236}">
                <a16:creationId xmlns:a16="http://schemas.microsoft.com/office/drawing/2014/main" id="{D92EB876-1AB9-D64E-A799-ACEBA050867B}"/>
              </a:ext>
            </a:extLst>
          </p:cNvPr>
          <p:cNvSpPr/>
          <p:nvPr/>
        </p:nvSpPr>
        <p:spPr>
          <a:xfrm flipV="1">
            <a:off x="4957676" y="3830956"/>
            <a:ext cx="360" cy="160020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9" name="CustomShape 16">
            <a:extLst>
              <a:ext uri="{FF2B5EF4-FFF2-40B4-BE49-F238E27FC236}">
                <a16:creationId xmlns:a16="http://schemas.microsoft.com/office/drawing/2014/main" id="{D15C2249-1B6F-124A-07C2-317C93CA62D7}"/>
              </a:ext>
            </a:extLst>
          </p:cNvPr>
          <p:cNvSpPr/>
          <p:nvPr/>
        </p:nvSpPr>
        <p:spPr>
          <a:xfrm>
            <a:off x="3087212" y="5412774"/>
            <a:ext cx="37332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strike="noStrike" spc="-1" dirty="0">
                <a:solidFill>
                  <a:srgbClr val="000000"/>
                </a:solidFill>
                <a:uFill>
                  <a:solidFill>
                    <a:srgbClr val="FFFFFF"/>
                  </a:solidFill>
                </a:uFill>
                <a:latin typeface="Calibri"/>
                <a:ea typeface="DejaVu Sans"/>
              </a:rPr>
              <a:t>Second neighborhood</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824609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err="1"/>
              <a:t>Kohonen</a:t>
            </a:r>
            <a:r>
              <a:rPr lang="en-US" dirty="0"/>
              <a:t> Network</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p:txBody>
          <a:bodyPr/>
          <a:lstStyle/>
          <a:p>
            <a:pPr marL="0" indent="0">
              <a:buNone/>
            </a:pPr>
            <a:r>
              <a:rPr lang="en-US" dirty="0"/>
              <a:t>Training of weights: </a:t>
            </a:r>
            <a:r>
              <a:rPr lang="en-US" dirty="0">
                <a:solidFill>
                  <a:srgbClr val="00B0F0"/>
                </a:solidFill>
              </a:rPr>
              <a:t>Rectangle</a:t>
            </a:r>
          </a:p>
          <a:p>
            <a:pPr marL="0" indent="0">
              <a:buNone/>
            </a:pPr>
            <a:endParaRPr lang="en-US" sz="2400" dirty="0">
              <a:solidFill>
                <a:srgbClr val="00B0F0"/>
              </a:solidFill>
            </a:endParaRPr>
          </a:p>
          <a:p>
            <a:pPr marL="354013" indent="-354013">
              <a:buNone/>
            </a:pPr>
            <a:endParaRPr lang="en-US" sz="2400" dirty="0">
              <a:solidFill>
                <a:srgbClr val="00B0F0"/>
              </a:solidFill>
            </a:endParaRPr>
          </a:p>
          <a:p>
            <a:pPr marL="0" indent="0">
              <a:buNone/>
            </a:pPr>
            <a:endParaRPr lang="en-US" sz="2400" dirty="0"/>
          </a:p>
        </p:txBody>
      </p:sp>
      <p:sp>
        <p:nvSpPr>
          <p:cNvPr id="20" name="CustomShape 1">
            <a:extLst>
              <a:ext uri="{FF2B5EF4-FFF2-40B4-BE49-F238E27FC236}">
                <a16:creationId xmlns:a16="http://schemas.microsoft.com/office/drawing/2014/main" id="{17CDF73A-DFBE-D742-EC60-0EFCEDDBED3D}"/>
              </a:ext>
            </a:extLst>
          </p:cNvPr>
          <p:cNvSpPr/>
          <p:nvPr/>
        </p:nvSpPr>
        <p:spPr>
          <a:xfrm>
            <a:off x="314512" y="2821291"/>
            <a:ext cx="1904400" cy="57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0" strike="noStrike" spc="-1">
                <a:solidFill>
                  <a:srgbClr val="000000"/>
                </a:solidFill>
                <a:uFill>
                  <a:solidFill>
                    <a:srgbClr val="FFFFFF"/>
                  </a:solidFill>
                </a:uFill>
                <a:latin typeface="Calibri"/>
                <a:ea typeface="DejaVu Sans"/>
              </a:rPr>
              <a:t>First neighbourhood</a:t>
            </a:r>
            <a:endParaRPr lang="en-US" sz="1800" b="0" strike="noStrike" spc="-1">
              <a:solidFill>
                <a:srgbClr val="000000"/>
              </a:solidFill>
              <a:uFill>
                <a:solidFill>
                  <a:srgbClr val="FFFFFF"/>
                </a:solidFill>
              </a:uFill>
              <a:latin typeface="Arial"/>
            </a:endParaRPr>
          </a:p>
        </p:txBody>
      </p:sp>
      <p:sp>
        <p:nvSpPr>
          <p:cNvPr id="21" name="CustomShape 2">
            <a:extLst>
              <a:ext uri="{FF2B5EF4-FFF2-40B4-BE49-F238E27FC236}">
                <a16:creationId xmlns:a16="http://schemas.microsoft.com/office/drawing/2014/main" id="{11F73767-80A5-762F-5BEF-B75A5965474B}"/>
              </a:ext>
            </a:extLst>
          </p:cNvPr>
          <p:cNvSpPr/>
          <p:nvPr/>
        </p:nvSpPr>
        <p:spPr>
          <a:xfrm>
            <a:off x="162232" y="3430771"/>
            <a:ext cx="2067840" cy="57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0" strike="noStrike" spc="-1">
                <a:solidFill>
                  <a:srgbClr val="000000"/>
                </a:solidFill>
                <a:uFill>
                  <a:solidFill>
                    <a:srgbClr val="FFFFFF"/>
                  </a:solidFill>
                </a:uFill>
                <a:latin typeface="Calibri"/>
                <a:ea typeface="DejaVu Sans"/>
              </a:rPr>
              <a:t>Second neighbourhood</a:t>
            </a:r>
            <a:endParaRPr lang="en-US" sz="1800" b="0" strike="noStrike" spc="-1">
              <a:solidFill>
                <a:srgbClr val="000000"/>
              </a:solidFill>
              <a:uFill>
                <a:solidFill>
                  <a:srgbClr val="FFFFFF"/>
                </a:solidFill>
              </a:uFill>
              <a:latin typeface="Arial"/>
            </a:endParaRPr>
          </a:p>
        </p:txBody>
      </p:sp>
      <p:sp>
        <p:nvSpPr>
          <p:cNvPr id="22" name="CustomShape 3">
            <a:extLst>
              <a:ext uri="{FF2B5EF4-FFF2-40B4-BE49-F238E27FC236}">
                <a16:creationId xmlns:a16="http://schemas.microsoft.com/office/drawing/2014/main" id="{433C1FF3-3462-0D4A-CE12-739AB031A193}"/>
              </a:ext>
            </a:extLst>
          </p:cNvPr>
          <p:cNvSpPr/>
          <p:nvPr/>
        </p:nvSpPr>
        <p:spPr>
          <a:xfrm>
            <a:off x="3872392" y="38832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23" name="CustomShape 4">
            <a:extLst>
              <a:ext uri="{FF2B5EF4-FFF2-40B4-BE49-F238E27FC236}">
                <a16:creationId xmlns:a16="http://schemas.microsoft.com/office/drawing/2014/main" id="{B0656D3A-EE33-03AD-2E96-2E460F6FDF17}"/>
              </a:ext>
            </a:extLst>
          </p:cNvPr>
          <p:cNvSpPr/>
          <p:nvPr/>
        </p:nvSpPr>
        <p:spPr>
          <a:xfrm>
            <a:off x="3872392" y="51785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24" name="CustomShape 5">
            <a:extLst>
              <a:ext uri="{FF2B5EF4-FFF2-40B4-BE49-F238E27FC236}">
                <a16:creationId xmlns:a16="http://schemas.microsoft.com/office/drawing/2014/main" id="{A6DDE7A0-A093-2618-7780-1F537C03711A}"/>
              </a:ext>
            </a:extLst>
          </p:cNvPr>
          <p:cNvSpPr/>
          <p:nvPr/>
        </p:nvSpPr>
        <p:spPr>
          <a:xfrm>
            <a:off x="3872392" y="25116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25" name="CustomShape 6">
            <a:extLst>
              <a:ext uri="{FF2B5EF4-FFF2-40B4-BE49-F238E27FC236}">
                <a16:creationId xmlns:a16="http://schemas.microsoft.com/office/drawing/2014/main" id="{D39A38BD-1DDF-961A-A5FF-324CC2B3FCFE}"/>
              </a:ext>
            </a:extLst>
          </p:cNvPr>
          <p:cNvSpPr/>
          <p:nvPr/>
        </p:nvSpPr>
        <p:spPr>
          <a:xfrm>
            <a:off x="3872392" y="44927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26" name="CustomShape 7">
            <a:extLst>
              <a:ext uri="{FF2B5EF4-FFF2-40B4-BE49-F238E27FC236}">
                <a16:creationId xmlns:a16="http://schemas.microsoft.com/office/drawing/2014/main" id="{6727E83B-331A-9D74-2740-6BB38908BB18}"/>
              </a:ext>
            </a:extLst>
          </p:cNvPr>
          <p:cNvSpPr/>
          <p:nvPr/>
        </p:nvSpPr>
        <p:spPr>
          <a:xfrm>
            <a:off x="3872392" y="31974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27" name="CustomShape 8">
            <a:extLst>
              <a:ext uri="{FF2B5EF4-FFF2-40B4-BE49-F238E27FC236}">
                <a16:creationId xmlns:a16="http://schemas.microsoft.com/office/drawing/2014/main" id="{7D25B9F1-1D56-981B-A48E-C3C032D24078}"/>
              </a:ext>
            </a:extLst>
          </p:cNvPr>
          <p:cNvSpPr/>
          <p:nvPr/>
        </p:nvSpPr>
        <p:spPr>
          <a:xfrm>
            <a:off x="3872392" y="19781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28" name="CustomShape 9">
            <a:extLst>
              <a:ext uri="{FF2B5EF4-FFF2-40B4-BE49-F238E27FC236}">
                <a16:creationId xmlns:a16="http://schemas.microsoft.com/office/drawing/2014/main" id="{8D49CA10-D60F-1E39-5B1A-729E899A4904}"/>
              </a:ext>
            </a:extLst>
          </p:cNvPr>
          <p:cNvSpPr/>
          <p:nvPr/>
        </p:nvSpPr>
        <p:spPr>
          <a:xfrm>
            <a:off x="3872392" y="578841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29" name="CustomShape 10">
            <a:extLst>
              <a:ext uri="{FF2B5EF4-FFF2-40B4-BE49-F238E27FC236}">
                <a16:creationId xmlns:a16="http://schemas.microsoft.com/office/drawing/2014/main" id="{AFF832B9-D113-D4DD-2294-F2ACCE78EA47}"/>
              </a:ext>
            </a:extLst>
          </p:cNvPr>
          <p:cNvSpPr/>
          <p:nvPr/>
        </p:nvSpPr>
        <p:spPr>
          <a:xfrm>
            <a:off x="4634152" y="3883291"/>
            <a:ext cx="227880" cy="227880"/>
          </a:xfrm>
          <a:prstGeom prst="ellipse">
            <a:avLst/>
          </a:prstGeom>
          <a:solidFill>
            <a:schemeClr val="tx2"/>
          </a:solidFill>
          <a:ln w="9360">
            <a:solidFill>
              <a:schemeClr val="tx1"/>
            </a:solidFill>
            <a:round/>
          </a:ln>
        </p:spPr>
        <p:style>
          <a:lnRef idx="0">
            <a:scrgbClr r="0" g="0" b="0"/>
          </a:lnRef>
          <a:fillRef idx="0">
            <a:scrgbClr r="0" g="0" b="0"/>
          </a:fillRef>
          <a:effectRef idx="0">
            <a:scrgbClr r="0" g="0" b="0"/>
          </a:effectRef>
          <a:fontRef idx="minor"/>
        </p:style>
      </p:sp>
      <p:sp>
        <p:nvSpPr>
          <p:cNvPr id="30" name="CustomShape 11">
            <a:extLst>
              <a:ext uri="{FF2B5EF4-FFF2-40B4-BE49-F238E27FC236}">
                <a16:creationId xmlns:a16="http://schemas.microsoft.com/office/drawing/2014/main" id="{577A61E3-FEC3-427F-2FD8-17C6EBCA13CF}"/>
              </a:ext>
            </a:extLst>
          </p:cNvPr>
          <p:cNvSpPr/>
          <p:nvPr/>
        </p:nvSpPr>
        <p:spPr>
          <a:xfrm>
            <a:off x="4634152" y="51785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31" name="CustomShape 12">
            <a:extLst>
              <a:ext uri="{FF2B5EF4-FFF2-40B4-BE49-F238E27FC236}">
                <a16:creationId xmlns:a16="http://schemas.microsoft.com/office/drawing/2014/main" id="{E648F0C1-3880-A0D6-75AA-D842BB24B92D}"/>
              </a:ext>
            </a:extLst>
          </p:cNvPr>
          <p:cNvSpPr/>
          <p:nvPr/>
        </p:nvSpPr>
        <p:spPr>
          <a:xfrm>
            <a:off x="4634152" y="25116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32" name="CustomShape 13">
            <a:extLst>
              <a:ext uri="{FF2B5EF4-FFF2-40B4-BE49-F238E27FC236}">
                <a16:creationId xmlns:a16="http://schemas.microsoft.com/office/drawing/2014/main" id="{2AB64BF8-A89D-C4EA-903B-26729993D978}"/>
              </a:ext>
            </a:extLst>
          </p:cNvPr>
          <p:cNvSpPr/>
          <p:nvPr/>
        </p:nvSpPr>
        <p:spPr>
          <a:xfrm>
            <a:off x="4634152" y="44927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33" name="CustomShape 14">
            <a:extLst>
              <a:ext uri="{FF2B5EF4-FFF2-40B4-BE49-F238E27FC236}">
                <a16:creationId xmlns:a16="http://schemas.microsoft.com/office/drawing/2014/main" id="{FC0EEF91-B866-A603-AC69-50408EADCAE7}"/>
              </a:ext>
            </a:extLst>
          </p:cNvPr>
          <p:cNvSpPr/>
          <p:nvPr/>
        </p:nvSpPr>
        <p:spPr>
          <a:xfrm>
            <a:off x="4634152" y="31974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34" name="CustomShape 15">
            <a:extLst>
              <a:ext uri="{FF2B5EF4-FFF2-40B4-BE49-F238E27FC236}">
                <a16:creationId xmlns:a16="http://schemas.microsoft.com/office/drawing/2014/main" id="{6B8AF71B-0EDD-6F08-9CB7-FE781578C60E}"/>
              </a:ext>
            </a:extLst>
          </p:cNvPr>
          <p:cNvSpPr/>
          <p:nvPr/>
        </p:nvSpPr>
        <p:spPr>
          <a:xfrm>
            <a:off x="4634152" y="19781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35" name="CustomShape 16">
            <a:extLst>
              <a:ext uri="{FF2B5EF4-FFF2-40B4-BE49-F238E27FC236}">
                <a16:creationId xmlns:a16="http://schemas.microsoft.com/office/drawing/2014/main" id="{FB418B99-172F-40C8-5176-61EC12A867C3}"/>
              </a:ext>
            </a:extLst>
          </p:cNvPr>
          <p:cNvSpPr/>
          <p:nvPr/>
        </p:nvSpPr>
        <p:spPr>
          <a:xfrm>
            <a:off x="4634152" y="578841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36" name="CustomShape 17">
            <a:extLst>
              <a:ext uri="{FF2B5EF4-FFF2-40B4-BE49-F238E27FC236}">
                <a16:creationId xmlns:a16="http://schemas.microsoft.com/office/drawing/2014/main" id="{FF0A9FFE-E41E-19AB-CF2A-C14BD27ADC25}"/>
              </a:ext>
            </a:extLst>
          </p:cNvPr>
          <p:cNvSpPr/>
          <p:nvPr/>
        </p:nvSpPr>
        <p:spPr>
          <a:xfrm>
            <a:off x="5396272" y="38832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37" name="CustomShape 18">
            <a:extLst>
              <a:ext uri="{FF2B5EF4-FFF2-40B4-BE49-F238E27FC236}">
                <a16:creationId xmlns:a16="http://schemas.microsoft.com/office/drawing/2014/main" id="{6E51DC3F-4C61-6A2F-ED4B-6F487FE87700}"/>
              </a:ext>
            </a:extLst>
          </p:cNvPr>
          <p:cNvSpPr/>
          <p:nvPr/>
        </p:nvSpPr>
        <p:spPr>
          <a:xfrm>
            <a:off x="5396272" y="51785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38" name="CustomShape 19">
            <a:extLst>
              <a:ext uri="{FF2B5EF4-FFF2-40B4-BE49-F238E27FC236}">
                <a16:creationId xmlns:a16="http://schemas.microsoft.com/office/drawing/2014/main" id="{E3E467DA-2126-D3DC-F1AE-818FD5E9DF1B}"/>
              </a:ext>
            </a:extLst>
          </p:cNvPr>
          <p:cNvSpPr/>
          <p:nvPr/>
        </p:nvSpPr>
        <p:spPr>
          <a:xfrm>
            <a:off x="5396272" y="25116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39" name="CustomShape 20">
            <a:extLst>
              <a:ext uri="{FF2B5EF4-FFF2-40B4-BE49-F238E27FC236}">
                <a16:creationId xmlns:a16="http://schemas.microsoft.com/office/drawing/2014/main" id="{2DCAA5D1-92B3-7F65-1651-3C12537B86F7}"/>
              </a:ext>
            </a:extLst>
          </p:cNvPr>
          <p:cNvSpPr/>
          <p:nvPr/>
        </p:nvSpPr>
        <p:spPr>
          <a:xfrm>
            <a:off x="5396272" y="44927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40" name="CustomShape 21">
            <a:extLst>
              <a:ext uri="{FF2B5EF4-FFF2-40B4-BE49-F238E27FC236}">
                <a16:creationId xmlns:a16="http://schemas.microsoft.com/office/drawing/2014/main" id="{7DAA2D5A-BB46-596F-0EBD-D7E2C26B51CF}"/>
              </a:ext>
            </a:extLst>
          </p:cNvPr>
          <p:cNvSpPr/>
          <p:nvPr/>
        </p:nvSpPr>
        <p:spPr>
          <a:xfrm>
            <a:off x="5396272" y="31974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41" name="CustomShape 22">
            <a:extLst>
              <a:ext uri="{FF2B5EF4-FFF2-40B4-BE49-F238E27FC236}">
                <a16:creationId xmlns:a16="http://schemas.microsoft.com/office/drawing/2014/main" id="{47538D86-6F86-2768-17B4-BD2F53A27D7A}"/>
              </a:ext>
            </a:extLst>
          </p:cNvPr>
          <p:cNvSpPr/>
          <p:nvPr/>
        </p:nvSpPr>
        <p:spPr>
          <a:xfrm>
            <a:off x="5396272" y="19781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42" name="CustomShape 23">
            <a:extLst>
              <a:ext uri="{FF2B5EF4-FFF2-40B4-BE49-F238E27FC236}">
                <a16:creationId xmlns:a16="http://schemas.microsoft.com/office/drawing/2014/main" id="{2D26DE5E-A047-E58E-8FB8-E08C27E62D9A}"/>
              </a:ext>
            </a:extLst>
          </p:cNvPr>
          <p:cNvSpPr/>
          <p:nvPr/>
        </p:nvSpPr>
        <p:spPr>
          <a:xfrm>
            <a:off x="5396272" y="578841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43" name="CustomShape 24">
            <a:extLst>
              <a:ext uri="{FF2B5EF4-FFF2-40B4-BE49-F238E27FC236}">
                <a16:creationId xmlns:a16="http://schemas.microsoft.com/office/drawing/2014/main" id="{3EDA8692-DF61-C7C8-E37A-B1ADB2C3DC5A}"/>
              </a:ext>
            </a:extLst>
          </p:cNvPr>
          <p:cNvSpPr/>
          <p:nvPr/>
        </p:nvSpPr>
        <p:spPr>
          <a:xfrm>
            <a:off x="6158392" y="38832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44" name="CustomShape 25">
            <a:extLst>
              <a:ext uri="{FF2B5EF4-FFF2-40B4-BE49-F238E27FC236}">
                <a16:creationId xmlns:a16="http://schemas.microsoft.com/office/drawing/2014/main" id="{5DACD76A-8EEE-42A5-C3F0-AF93192EF807}"/>
              </a:ext>
            </a:extLst>
          </p:cNvPr>
          <p:cNvSpPr/>
          <p:nvPr/>
        </p:nvSpPr>
        <p:spPr>
          <a:xfrm>
            <a:off x="6158392" y="51785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45" name="CustomShape 26">
            <a:extLst>
              <a:ext uri="{FF2B5EF4-FFF2-40B4-BE49-F238E27FC236}">
                <a16:creationId xmlns:a16="http://schemas.microsoft.com/office/drawing/2014/main" id="{3CFAAFD0-3347-CE75-BD51-BDFC51DB5DF5}"/>
              </a:ext>
            </a:extLst>
          </p:cNvPr>
          <p:cNvSpPr/>
          <p:nvPr/>
        </p:nvSpPr>
        <p:spPr>
          <a:xfrm>
            <a:off x="6158392" y="25116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46" name="CustomShape 27">
            <a:extLst>
              <a:ext uri="{FF2B5EF4-FFF2-40B4-BE49-F238E27FC236}">
                <a16:creationId xmlns:a16="http://schemas.microsoft.com/office/drawing/2014/main" id="{07242EC3-3E5A-D9E5-9012-FDFE11CA8EA8}"/>
              </a:ext>
            </a:extLst>
          </p:cNvPr>
          <p:cNvSpPr/>
          <p:nvPr/>
        </p:nvSpPr>
        <p:spPr>
          <a:xfrm>
            <a:off x="6158392" y="44927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47" name="CustomShape 28">
            <a:extLst>
              <a:ext uri="{FF2B5EF4-FFF2-40B4-BE49-F238E27FC236}">
                <a16:creationId xmlns:a16="http://schemas.microsoft.com/office/drawing/2014/main" id="{FF28EF20-E5C9-5F10-A986-2C5594F42B0A}"/>
              </a:ext>
            </a:extLst>
          </p:cNvPr>
          <p:cNvSpPr/>
          <p:nvPr/>
        </p:nvSpPr>
        <p:spPr>
          <a:xfrm>
            <a:off x="6158392" y="31974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48" name="CustomShape 29">
            <a:extLst>
              <a:ext uri="{FF2B5EF4-FFF2-40B4-BE49-F238E27FC236}">
                <a16:creationId xmlns:a16="http://schemas.microsoft.com/office/drawing/2014/main" id="{D6570A83-CBA5-161E-A11D-50D01F12177A}"/>
              </a:ext>
            </a:extLst>
          </p:cNvPr>
          <p:cNvSpPr/>
          <p:nvPr/>
        </p:nvSpPr>
        <p:spPr>
          <a:xfrm>
            <a:off x="6158392" y="19781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49" name="CustomShape 30">
            <a:extLst>
              <a:ext uri="{FF2B5EF4-FFF2-40B4-BE49-F238E27FC236}">
                <a16:creationId xmlns:a16="http://schemas.microsoft.com/office/drawing/2014/main" id="{CAFCA034-05AE-9DDC-7000-3C927224EA97}"/>
              </a:ext>
            </a:extLst>
          </p:cNvPr>
          <p:cNvSpPr/>
          <p:nvPr/>
        </p:nvSpPr>
        <p:spPr>
          <a:xfrm>
            <a:off x="6158392" y="578841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0" name="CustomShape 31">
            <a:extLst>
              <a:ext uri="{FF2B5EF4-FFF2-40B4-BE49-F238E27FC236}">
                <a16:creationId xmlns:a16="http://schemas.microsoft.com/office/drawing/2014/main" id="{F9B09FCF-0672-3048-B992-ED248FDCB0B5}"/>
              </a:ext>
            </a:extLst>
          </p:cNvPr>
          <p:cNvSpPr/>
          <p:nvPr/>
        </p:nvSpPr>
        <p:spPr>
          <a:xfrm>
            <a:off x="6996472" y="38832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1" name="CustomShape 32">
            <a:extLst>
              <a:ext uri="{FF2B5EF4-FFF2-40B4-BE49-F238E27FC236}">
                <a16:creationId xmlns:a16="http://schemas.microsoft.com/office/drawing/2014/main" id="{49ED015F-EEE1-F464-B564-AD7F1682E111}"/>
              </a:ext>
            </a:extLst>
          </p:cNvPr>
          <p:cNvSpPr/>
          <p:nvPr/>
        </p:nvSpPr>
        <p:spPr>
          <a:xfrm>
            <a:off x="6996472" y="51785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2" name="CustomShape 33">
            <a:extLst>
              <a:ext uri="{FF2B5EF4-FFF2-40B4-BE49-F238E27FC236}">
                <a16:creationId xmlns:a16="http://schemas.microsoft.com/office/drawing/2014/main" id="{5F36C62C-D5E4-CF1C-9EAA-A08804E6A6E1}"/>
              </a:ext>
            </a:extLst>
          </p:cNvPr>
          <p:cNvSpPr/>
          <p:nvPr/>
        </p:nvSpPr>
        <p:spPr>
          <a:xfrm>
            <a:off x="6996472" y="25116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3" name="CustomShape 34">
            <a:extLst>
              <a:ext uri="{FF2B5EF4-FFF2-40B4-BE49-F238E27FC236}">
                <a16:creationId xmlns:a16="http://schemas.microsoft.com/office/drawing/2014/main" id="{581FD087-4EE2-5A97-05EA-8F894E2F4113}"/>
              </a:ext>
            </a:extLst>
          </p:cNvPr>
          <p:cNvSpPr/>
          <p:nvPr/>
        </p:nvSpPr>
        <p:spPr>
          <a:xfrm>
            <a:off x="6996472" y="44927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4" name="CustomShape 35">
            <a:extLst>
              <a:ext uri="{FF2B5EF4-FFF2-40B4-BE49-F238E27FC236}">
                <a16:creationId xmlns:a16="http://schemas.microsoft.com/office/drawing/2014/main" id="{64194172-04FE-421B-C072-812FFEFE0EBF}"/>
              </a:ext>
            </a:extLst>
          </p:cNvPr>
          <p:cNvSpPr/>
          <p:nvPr/>
        </p:nvSpPr>
        <p:spPr>
          <a:xfrm>
            <a:off x="6996472" y="31974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5" name="CustomShape 36">
            <a:extLst>
              <a:ext uri="{FF2B5EF4-FFF2-40B4-BE49-F238E27FC236}">
                <a16:creationId xmlns:a16="http://schemas.microsoft.com/office/drawing/2014/main" id="{ABAEB7C9-A7B8-FC8F-6D8D-C0EC781E65CA}"/>
              </a:ext>
            </a:extLst>
          </p:cNvPr>
          <p:cNvSpPr/>
          <p:nvPr/>
        </p:nvSpPr>
        <p:spPr>
          <a:xfrm>
            <a:off x="6996472" y="19781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6" name="CustomShape 37">
            <a:extLst>
              <a:ext uri="{FF2B5EF4-FFF2-40B4-BE49-F238E27FC236}">
                <a16:creationId xmlns:a16="http://schemas.microsoft.com/office/drawing/2014/main" id="{6E2CBC55-8BC1-1DF0-78B9-56E46ED57BCB}"/>
              </a:ext>
            </a:extLst>
          </p:cNvPr>
          <p:cNvSpPr/>
          <p:nvPr/>
        </p:nvSpPr>
        <p:spPr>
          <a:xfrm>
            <a:off x="6996472" y="578841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7" name="CustomShape 38">
            <a:extLst>
              <a:ext uri="{FF2B5EF4-FFF2-40B4-BE49-F238E27FC236}">
                <a16:creationId xmlns:a16="http://schemas.microsoft.com/office/drawing/2014/main" id="{FD01FF2E-F453-6EE9-6F6D-4B68AB0C75F5}"/>
              </a:ext>
            </a:extLst>
          </p:cNvPr>
          <p:cNvSpPr/>
          <p:nvPr/>
        </p:nvSpPr>
        <p:spPr>
          <a:xfrm>
            <a:off x="3110272" y="40355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8" name="CustomShape 39">
            <a:extLst>
              <a:ext uri="{FF2B5EF4-FFF2-40B4-BE49-F238E27FC236}">
                <a16:creationId xmlns:a16="http://schemas.microsoft.com/office/drawing/2014/main" id="{0BF2B90E-51C5-BA90-CD6B-930505ADC91B}"/>
              </a:ext>
            </a:extLst>
          </p:cNvPr>
          <p:cNvSpPr/>
          <p:nvPr/>
        </p:nvSpPr>
        <p:spPr>
          <a:xfrm>
            <a:off x="3110272" y="51785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59" name="CustomShape 40">
            <a:extLst>
              <a:ext uri="{FF2B5EF4-FFF2-40B4-BE49-F238E27FC236}">
                <a16:creationId xmlns:a16="http://schemas.microsoft.com/office/drawing/2014/main" id="{7F4F48F4-9388-F9E2-FF96-52FC8072EBB2}"/>
              </a:ext>
            </a:extLst>
          </p:cNvPr>
          <p:cNvSpPr/>
          <p:nvPr/>
        </p:nvSpPr>
        <p:spPr>
          <a:xfrm>
            <a:off x="3110272" y="25116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0" name="CustomShape 41">
            <a:extLst>
              <a:ext uri="{FF2B5EF4-FFF2-40B4-BE49-F238E27FC236}">
                <a16:creationId xmlns:a16="http://schemas.microsoft.com/office/drawing/2014/main" id="{75ADFAF1-38EA-E6FB-A1A1-B4DB4CA4002E}"/>
              </a:ext>
            </a:extLst>
          </p:cNvPr>
          <p:cNvSpPr/>
          <p:nvPr/>
        </p:nvSpPr>
        <p:spPr>
          <a:xfrm>
            <a:off x="3110272" y="44927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1" name="CustomShape 42">
            <a:extLst>
              <a:ext uri="{FF2B5EF4-FFF2-40B4-BE49-F238E27FC236}">
                <a16:creationId xmlns:a16="http://schemas.microsoft.com/office/drawing/2014/main" id="{270429DA-652F-FF0F-82DA-9214F0144282}"/>
              </a:ext>
            </a:extLst>
          </p:cNvPr>
          <p:cNvSpPr/>
          <p:nvPr/>
        </p:nvSpPr>
        <p:spPr>
          <a:xfrm>
            <a:off x="3110272" y="31974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2" name="CustomShape 43">
            <a:extLst>
              <a:ext uri="{FF2B5EF4-FFF2-40B4-BE49-F238E27FC236}">
                <a16:creationId xmlns:a16="http://schemas.microsoft.com/office/drawing/2014/main" id="{73DF20F4-32CE-2D58-5FC5-CFB3024DDDBE}"/>
              </a:ext>
            </a:extLst>
          </p:cNvPr>
          <p:cNvSpPr/>
          <p:nvPr/>
        </p:nvSpPr>
        <p:spPr>
          <a:xfrm>
            <a:off x="3110272" y="19781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3" name="CustomShape 44">
            <a:extLst>
              <a:ext uri="{FF2B5EF4-FFF2-40B4-BE49-F238E27FC236}">
                <a16:creationId xmlns:a16="http://schemas.microsoft.com/office/drawing/2014/main" id="{8FF003A6-E5AF-348A-8331-8E913D7D38CB}"/>
              </a:ext>
            </a:extLst>
          </p:cNvPr>
          <p:cNvSpPr/>
          <p:nvPr/>
        </p:nvSpPr>
        <p:spPr>
          <a:xfrm>
            <a:off x="3110272" y="578841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4" name="CustomShape 45">
            <a:extLst>
              <a:ext uri="{FF2B5EF4-FFF2-40B4-BE49-F238E27FC236}">
                <a16:creationId xmlns:a16="http://schemas.microsoft.com/office/drawing/2014/main" id="{DD86931B-9752-D498-72BC-1E04D6E3FD75}"/>
              </a:ext>
            </a:extLst>
          </p:cNvPr>
          <p:cNvSpPr/>
          <p:nvPr/>
        </p:nvSpPr>
        <p:spPr>
          <a:xfrm>
            <a:off x="2424472" y="40355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5" name="CustomShape 46">
            <a:extLst>
              <a:ext uri="{FF2B5EF4-FFF2-40B4-BE49-F238E27FC236}">
                <a16:creationId xmlns:a16="http://schemas.microsoft.com/office/drawing/2014/main" id="{A51D4839-423E-9965-F32F-8C6FA04590F8}"/>
              </a:ext>
            </a:extLst>
          </p:cNvPr>
          <p:cNvSpPr/>
          <p:nvPr/>
        </p:nvSpPr>
        <p:spPr>
          <a:xfrm>
            <a:off x="2424472" y="51785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6" name="CustomShape 47">
            <a:extLst>
              <a:ext uri="{FF2B5EF4-FFF2-40B4-BE49-F238E27FC236}">
                <a16:creationId xmlns:a16="http://schemas.microsoft.com/office/drawing/2014/main" id="{0D300D78-63B0-FBC3-C1B3-50B5B53E12F3}"/>
              </a:ext>
            </a:extLst>
          </p:cNvPr>
          <p:cNvSpPr/>
          <p:nvPr/>
        </p:nvSpPr>
        <p:spPr>
          <a:xfrm>
            <a:off x="2424472" y="25116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7" name="CustomShape 48">
            <a:extLst>
              <a:ext uri="{FF2B5EF4-FFF2-40B4-BE49-F238E27FC236}">
                <a16:creationId xmlns:a16="http://schemas.microsoft.com/office/drawing/2014/main" id="{7F324026-C3E0-531F-49DB-E3984F4ECAD4}"/>
              </a:ext>
            </a:extLst>
          </p:cNvPr>
          <p:cNvSpPr/>
          <p:nvPr/>
        </p:nvSpPr>
        <p:spPr>
          <a:xfrm>
            <a:off x="2424472" y="44927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8" name="CustomShape 49">
            <a:extLst>
              <a:ext uri="{FF2B5EF4-FFF2-40B4-BE49-F238E27FC236}">
                <a16:creationId xmlns:a16="http://schemas.microsoft.com/office/drawing/2014/main" id="{DA3EC0FE-7E02-132B-427E-39BEA1F3ED50}"/>
              </a:ext>
            </a:extLst>
          </p:cNvPr>
          <p:cNvSpPr/>
          <p:nvPr/>
        </p:nvSpPr>
        <p:spPr>
          <a:xfrm>
            <a:off x="2424472" y="319749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69" name="CustomShape 50">
            <a:extLst>
              <a:ext uri="{FF2B5EF4-FFF2-40B4-BE49-F238E27FC236}">
                <a16:creationId xmlns:a16="http://schemas.microsoft.com/office/drawing/2014/main" id="{D8751F1D-8014-52B8-9DD1-A47AC8592B87}"/>
              </a:ext>
            </a:extLst>
          </p:cNvPr>
          <p:cNvSpPr/>
          <p:nvPr/>
        </p:nvSpPr>
        <p:spPr>
          <a:xfrm>
            <a:off x="2424472" y="197817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70" name="CustomShape 51">
            <a:extLst>
              <a:ext uri="{FF2B5EF4-FFF2-40B4-BE49-F238E27FC236}">
                <a16:creationId xmlns:a16="http://schemas.microsoft.com/office/drawing/2014/main" id="{8D661058-C87B-CFD2-DE3A-54A0BC9619C7}"/>
              </a:ext>
            </a:extLst>
          </p:cNvPr>
          <p:cNvSpPr/>
          <p:nvPr/>
        </p:nvSpPr>
        <p:spPr>
          <a:xfrm>
            <a:off x="2424472" y="5788411"/>
            <a:ext cx="227880" cy="227880"/>
          </a:xfrm>
          <a:prstGeom prst="ellipse">
            <a:avLst/>
          </a:prstGeom>
          <a:noFill/>
          <a:ln w="9360">
            <a:solidFill>
              <a:schemeClr val="tx1"/>
            </a:solidFill>
            <a:round/>
          </a:ln>
        </p:spPr>
        <p:style>
          <a:lnRef idx="0">
            <a:scrgbClr r="0" g="0" b="0"/>
          </a:lnRef>
          <a:fillRef idx="0">
            <a:scrgbClr r="0" g="0" b="0"/>
          </a:fillRef>
          <a:effectRef idx="0">
            <a:scrgbClr r="0" g="0" b="0"/>
          </a:effectRef>
          <a:fontRef idx="minor"/>
        </p:style>
      </p:sp>
      <p:sp>
        <p:nvSpPr>
          <p:cNvPr id="71" name="CustomShape 52">
            <a:extLst>
              <a:ext uri="{FF2B5EF4-FFF2-40B4-BE49-F238E27FC236}">
                <a16:creationId xmlns:a16="http://schemas.microsoft.com/office/drawing/2014/main" id="{6E9C3719-6FA8-E070-E0A5-D563B6582D92}"/>
              </a:ext>
            </a:extLst>
          </p:cNvPr>
          <p:cNvSpPr/>
          <p:nvPr/>
        </p:nvSpPr>
        <p:spPr>
          <a:xfrm>
            <a:off x="3719752" y="3121171"/>
            <a:ext cx="2056680" cy="1675800"/>
          </a:xfrm>
          <a:prstGeom prst="rect">
            <a:avLst/>
          </a:prstGeom>
          <a:noFill/>
          <a:ln w="9360" cap="rnd">
            <a:solidFill>
              <a:schemeClr val="tx1"/>
            </a:solidFill>
            <a:custDash>
              <a:ds d="600000" sp="500000"/>
            </a:custDash>
            <a:miter/>
          </a:ln>
        </p:spPr>
        <p:style>
          <a:lnRef idx="0">
            <a:scrgbClr r="0" g="0" b="0"/>
          </a:lnRef>
          <a:fillRef idx="0">
            <a:scrgbClr r="0" g="0" b="0"/>
          </a:fillRef>
          <a:effectRef idx="0">
            <a:scrgbClr r="0" g="0" b="0"/>
          </a:effectRef>
          <a:fontRef idx="minor"/>
        </p:style>
      </p:sp>
      <p:sp>
        <p:nvSpPr>
          <p:cNvPr id="72" name="CustomShape 53">
            <a:extLst>
              <a:ext uri="{FF2B5EF4-FFF2-40B4-BE49-F238E27FC236}">
                <a16:creationId xmlns:a16="http://schemas.microsoft.com/office/drawing/2014/main" id="{8A93550E-755E-E3D0-765E-96F352D99618}"/>
              </a:ext>
            </a:extLst>
          </p:cNvPr>
          <p:cNvSpPr/>
          <p:nvPr/>
        </p:nvSpPr>
        <p:spPr>
          <a:xfrm>
            <a:off x="2881672" y="2359411"/>
            <a:ext cx="3809160" cy="3199680"/>
          </a:xfrm>
          <a:prstGeom prst="rect">
            <a:avLst/>
          </a:prstGeom>
          <a:noFill/>
          <a:ln w="9360" cap="rnd">
            <a:solidFill>
              <a:schemeClr val="tx1"/>
            </a:solidFill>
            <a:custDash>
              <a:ds d="600000" sp="500000"/>
            </a:custDash>
            <a:miter/>
          </a:ln>
        </p:spPr>
        <p:style>
          <a:lnRef idx="0">
            <a:scrgbClr r="0" g="0" b="0"/>
          </a:lnRef>
          <a:fillRef idx="0">
            <a:scrgbClr r="0" g="0" b="0"/>
          </a:fillRef>
          <a:effectRef idx="0">
            <a:scrgbClr r="0" g="0" b="0"/>
          </a:effectRef>
          <a:fontRef idx="minor"/>
        </p:style>
      </p:sp>
      <p:sp>
        <p:nvSpPr>
          <p:cNvPr id="73" name="CustomShape 54">
            <a:extLst>
              <a:ext uri="{FF2B5EF4-FFF2-40B4-BE49-F238E27FC236}">
                <a16:creationId xmlns:a16="http://schemas.microsoft.com/office/drawing/2014/main" id="{41FE94FB-4A4D-0C5B-C952-27D1688422BC}"/>
              </a:ext>
            </a:extLst>
          </p:cNvPr>
          <p:cNvSpPr/>
          <p:nvPr/>
        </p:nvSpPr>
        <p:spPr>
          <a:xfrm>
            <a:off x="2272192" y="1825891"/>
            <a:ext cx="5180760" cy="4342680"/>
          </a:xfrm>
          <a:prstGeom prst="rect">
            <a:avLst/>
          </a:prstGeom>
          <a:noFill/>
          <a:ln w="9360" cap="rnd">
            <a:solidFill>
              <a:schemeClr val="tx1"/>
            </a:solidFill>
            <a:custDash>
              <a:ds d="600000" sp="500000"/>
            </a:custDash>
            <a:miter/>
          </a:ln>
        </p:spPr>
        <p:style>
          <a:lnRef idx="0">
            <a:scrgbClr r="0" g="0" b="0"/>
          </a:lnRef>
          <a:fillRef idx="0">
            <a:scrgbClr r="0" g="0" b="0"/>
          </a:fillRef>
          <a:effectRef idx="0">
            <a:scrgbClr r="0" g="0" b="0"/>
          </a:effectRef>
          <a:fontRef idx="minor"/>
        </p:style>
      </p:sp>
      <p:sp>
        <p:nvSpPr>
          <p:cNvPr id="74" name="Line 55">
            <a:extLst>
              <a:ext uri="{FF2B5EF4-FFF2-40B4-BE49-F238E27FC236}">
                <a16:creationId xmlns:a16="http://schemas.microsoft.com/office/drawing/2014/main" id="{2019E4F6-6ACB-ACA7-0A10-4DE37665BB59}"/>
              </a:ext>
            </a:extLst>
          </p:cNvPr>
          <p:cNvSpPr/>
          <p:nvPr/>
        </p:nvSpPr>
        <p:spPr>
          <a:xfrm>
            <a:off x="1357432" y="3197491"/>
            <a:ext cx="236232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75" name="Line 56">
            <a:extLst>
              <a:ext uri="{FF2B5EF4-FFF2-40B4-BE49-F238E27FC236}">
                <a16:creationId xmlns:a16="http://schemas.microsoft.com/office/drawing/2014/main" id="{4CD4D0E9-B319-2AF4-D1E0-41BD0F521313}"/>
              </a:ext>
            </a:extLst>
          </p:cNvPr>
          <p:cNvSpPr/>
          <p:nvPr/>
        </p:nvSpPr>
        <p:spPr>
          <a:xfrm>
            <a:off x="1357432" y="3806971"/>
            <a:ext cx="1523880" cy="36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24090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C33B-9F30-4447-8F8B-4FE8053FB62C}"/>
              </a:ext>
            </a:extLst>
          </p:cNvPr>
          <p:cNvSpPr>
            <a:spLocks noGrp="1"/>
          </p:cNvSpPr>
          <p:nvPr>
            <p:ph type="title"/>
          </p:nvPr>
        </p:nvSpPr>
        <p:spPr/>
        <p:txBody>
          <a:bodyPr/>
          <a:lstStyle/>
          <a:p>
            <a:r>
              <a:rPr lang="en-US" dirty="0"/>
              <a:t>Supervised vs Unsupervised Learning</a:t>
            </a:r>
          </a:p>
        </p:txBody>
      </p:sp>
      <p:sp>
        <p:nvSpPr>
          <p:cNvPr id="3" name="Content Placeholder 2">
            <a:extLst>
              <a:ext uri="{FF2B5EF4-FFF2-40B4-BE49-F238E27FC236}">
                <a16:creationId xmlns:a16="http://schemas.microsoft.com/office/drawing/2014/main" id="{71E688A4-5FAB-1DE4-E57C-FAE380A95958}"/>
              </a:ext>
            </a:extLst>
          </p:cNvPr>
          <p:cNvSpPr>
            <a:spLocks noGrp="1"/>
          </p:cNvSpPr>
          <p:nvPr>
            <p:ph idx="1"/>
          </p:nvPr>
        </p:nvSpPr>
        <p:spPr>
          <a:xfrm>
            <a:off x="457200" y="1106129"/>
            <a:ext cx="8229600" cy="5062442"/>
          </a:xfrm>
        </p:spPr>
        <p:txBody>
          <a:bodyPr/>
          <a:lstStyle/>
          <a:p>
            <a:r>
              <a:rPr lang="en-US" sz="2000" dirty="0"/>
              <a:t>When working with a labeled data, a given data set generally is subdivided into three subsets: </a:t>
            </a:r>
            <a:r>
              <a:rPr lang="en-US" sz="2000" dirty="0">
                <a:solidFill>
                  <a:srgbClr val="00B0F0"/>
                </a:solidFill>
              </a:rPr>
              <a:t>a training set</a:t>
            </a:r>
            <a:r>
              <a:rPr lang="en-US" sz="2000" dirty="0"/>
              <a:t>, </a:t>
            </a:r>
            <a:r>
              <a:rPr lang="en-US" sz="2000" dirty="0">
                <a:solidFill>
                  <a:srgbClr val="00B0F0"/>
                </a:solidFill>
              </a:rPr>
              <a:t>a validation set</a:t>
            </a:r>
            <a:r>
              <a:rPr lang="en-US" sz="2000" dirty="0"/>
              <a:t>, and </a:t>
            </a:r>
            <a:r>
              <a:rPr lang="en-US" sz="2000" dirty="0">
                <a:solidFill>
                  <a:srgbClr val="00B0F0"/>
                </a:solidFill>
              </a:rPr>
              <a:t>a test set</a:t>
            </a:r>
            <a:r>
              <a:rPr lang="en-US" sz="2000" dirty="0"/>
              <a:t> (a typical subdivision might be 50% training, and 25% each for the validation and test sets).</a:t>
            </a:r>
          </a:p>
          <a:p>
            <a:r>
              <a:rPr lang="en-US" sz="2000" dirty="0">
                <a:solidFill>
                  <a:srgbClr val="00B0F0"/>
                </a:solidFill>
              </a:rPr>
              <a:t>The process by which a training set is used to generate classifier parameters is called training</a:t>
            </a:r>
            <a:r>
              <a:rPr lang="en-US" sz="2000" dirty="0"/>
              <a:t>. In this mode, a classifier is given the class label of each pattern, the objective being to make adjustments in the parameters if the classifier makes a mistake in identifying the class of the given pattern. At this point, we might be working with several candidate designs.</a:t>
            </a:r>
          </a:p>
          <a:p>
            <a:r>
              <a:rPr lang="en-US" sz="2000" dirty="0"/>
              <a:t>At the end of training, we use the validation set to compare the various designs against a performance objective. Typically, several iterations of training/validation are required to establish the design that comes closest to meeting the desired objective.</a:t>
            </a:r>
          </a:p>
        </p:txBody>
      </p:sp>
    </p:spTree>
    <p:extLst>
      <p:ext uri="{BB962C8B-B14F-4D97-AF65-F5344CB8AC3E}">
        <p14:creationId xmlns:p14="http://schemas.microsoft.com/office/powerpoint/2010/main" val="3973555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err="1"/>
              <a:t>Kohonen</a:t>
            </a:r>
            <a:r>
              <a:rPr lang="en-US" dirty="0"/>
              <a:t> Network: Application</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48CCFDF-0EA9-F17A-7B29-733D284FFFAE}"/>
              </a:ext>
            </a:extLst>
          </p:cNvPr>
          <p:cNvPicPr>
            <a:picLocks noChangeAspect="1"/>
          </p:cNvPicPr>
          <p:nvPr/>
        </p:nvPicPr>
        <p:blipFill rotWithShape="1">
          <a:blip r:embed="rId2">
            <a:duotone>
              <a:prstClr val="black"/>
              <a:schemeClr val="accent1">
                <a:tint val="45000"/>
                <a:satMod val="400000"/>
              </a:schemeClr>
            </a:duotone>
          </a:blip>
          <a:srcRect l="3454"/>
          <a:stretch/>
        </p:blipFill>
        <p:spPr>
          <a:xfrm>
            <a:off x="0" y="789452"/>
            <a:ext cx="3770339" cy="3257550"/>
          </a:xfrm>
          <a:prstGeom prst="rect">
            <a:avLst/>
          </a:prstGeom>
        </p:spPr>
      </p:pic>
      <p:pic>
        <p:nvPicPr>
          <p:cNvPr id="5" name="Picture 4">
            <a:extLst>
              <a:ext uri="{FF2B5EF4-FFF2-40B4-BE49-F238E27FC236}">
                <a16:creationId xmlns:a16="http://schemas.microsoft.com/office/drawing/2014/main" id="{11537C73-52E2-4B4B-0C2C-3D9B221B997C}"/>
              </a:ext>
            </a:extLst>
          </p:cNvPr>
          <p:cNvPicPr>
            <a:picLocks noChangeAspect="1"/>
          </p:cNvPicPr>
          <p:nvPr/>
        </p:nvPicPr>
        <p:blipFill>
          <a:blip r:embed="rId3">
            <a:duotone>
              <a:prstClr val="black"/>
              <a:schemeClr val="accent1">
                <a:tint val="45000"/>
                <a:satMod val="400000"/>
              </a:schemeClr>
            </a:duotone>
          </a:blip>
          <a:stretch>
            <a:fillRect/>
          </a:stretch>
        </p:blipFill>
        <p:spPr>
          <a:xfrm>
            <a:off x="3850755" y="2056992"/>
            <a:ext cx="5248275" cy="4048125"/>
          </a:xfrm>
          <a:prstGeom prst="rect">
            <a:avLst/>
          </a:prstGeom>
        </p:spPr>
      </p:pic>
    </p:spTree>
    <p:extLst>
      <p:ext uri="{BB962C8B-B14F-4D97-AF65-F5344CB8AC3E}">
        <p14:creationId xmlns:p14="http://schemas.microsoft.com/office/powerpoint/2010/main" val="2700600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5B6F-B550-C16A-007B-D2ACF3C800C3}"/>
              </a:ext>
            </a:extLst>
          </p:cNvPr>
          <p:cNvSpPr>
            <a:spLocks noGrp="1"/>
          </p:cNvSpPr>
          <p:nvPr>
            <p:ph type="title"/>
          </p:nvPr>
        </p:nvSpPr>
        <p:spPr/>
        <p:txBody>
          <a:bodyPr/>
          <a:lstStyle/>
          <a:p>
            <a:r>
              <a:rPr lang="en-US" dirty="0" err="1"/>
              <a:t>Kohonen</a:t>
            </a:r>
            <a:r>
              <a:rPr lang="en-US" dirty="0"/>
              <a:t> Network: Application</a:t>
            </a:r>
          </a:p>
        </p:txBody>
      </p:sp>
      <p:sp>
        <p:nvSpPr>
          <p:cNvPr id="3" name="Content Placeholder 2">
            <a:extLst>
              <a:ext uri="{FF2B5EF4-FFF2-40B4-BE49-F238E27FC236}">
                <a16:creationId xmlns:a16="http://schemas.microsoft.com/office/drawing/2014/main" id="{7DFCF198-F915-4991-6CD9-4DEB1AF1E415}"/>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75C9FC3A-8BFD-D4AE-49E0-DA581C5EAD5B}"/>
              </a:ext>
            </a:extLst>
          </p:cNvPr>
          <p:cNvPicPr>
            <a:picLocks noChangeAspect="1"/>
          </p:cNvPicPr>
          <p:nvPr/>
        </p:nvPicPr>
        <p:blipFill rotWithShape="1">
          <a:blip r:embed="rId2">
            <a:duotone>
              <a:prstClr val="black"/>
              <a:schemeClr val="accent1">
                <a:tint val="45000"/>
                <a:satMod val="400000"/>
              </a:schemeClr>
            </a:duotone>
          </a:blip>
          <a:srcRect l="3454"/>
          <a:stretch/>
        </p:blipFill>
        <p:spPr>
          <a:xfrm>
            <a:off x="0" y="804202"/>
            <a:ext cx="3770339" cy="3257550"/>
          </a:xfrm>
          <a:prstGeom prst="rect">
            <a:avLst/>
          </a:prstGeom>
        </p:spPr>
      </p:pic>
      <p:pic>
        <p:nvPicPr>
          <p:cNvPr id="7" name="Picture 6">
            <a:extLst>
              <a:ext uri="{FF2B5EF4-FFF2-40B4-BE49-F238E27FC236}">
                <a16:creationId xmlns:a16="http://schemas.microsoft.com/office/drawing/2014/main" id="{FE7FE505-2797-5285-F846-1731F376BB66}"/>
              </a:ext>
            </a:extLst>
          </p:cNvPr>
          <p:cNvPicPr>
            <a:picLocks noChangeAspect="1"/>
          </p:cNvPicPr>
          <p:nvPr/>
        </p:nvPicPr>
        <p:blipFill>
          <a:blip r:embed="rId3">
            <a:duotone>
              <a:prstClr val="black"/>
              <a:schemeClr val="accent1">
                <a:tint val="45000"/>
                <a:satMod val="400000"/>
              </a:schemeClr>
            </a:duotone>
          </a:blip>
          <a:stretch>
            <a:fillRect/>
          </a:stretch>
        </p:blipFill>
        <p:spPr>
          <a:xfrm>
            <a:off x="3627992" y="791659"/>
            <a:ext cx="5425684" cy="5363747"/>
          </a:xfrm>
          <a:prstGeom prst="rect">
            <a:avLst/>
          </a:prstGeom>
          <a:ln>
            <a:solidFill>
              <a:schemeClr val="tx1"/>
            </a:solidFill>
          </a:ln>
        </p:spPr>
      </p:pic>
    </p:spTree>
    <p:extLst>
      <p:ext uri="{BB962C8B-B14F-4D97-AF65-F5344CB8AC3E}">
        <p14:creationId xmlns:p14="http://schemas.microsoft.com/office/powerpoint/2010/main" val="364762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C33B-9F30-4447-8F8B-4FE8053FB62C}"/>
              </a:ext>
            </a:extLst>
          </p:cNvPr>
          <p:cNvSpPr>
            <a:spLocks noGrp="1"/>
          </p:cNvSpPr>
          <p:nvPr>
            <p:ph type="title"/>
          </p:nvPr>
        </p:nvSpPr>
        <p:spPr/>
        <p:txBody>
          <a:bodyPr/>
          <a:lstStyle/>
          <a:p>
            <a:r>
              <a:rPr lang="en-US" dirty="0"/>
              <a:t>Supervised vs Unsupervised Learning</a:t>
            </a:r>
          </a:p>
        </p:txBody>
      </p:sp>
      <p:sp>
        <p:nvSpPr>
          <p:cNvPr id="3" name="Content Placeholder 2">
            <a:extLst>
              <a:ext uri="{FF2B5EF4-FFF2-40B4-BE49-F238E27FC236}">
                <a16:creationId xmlns:a16="http://schemas.microsoft.com/office/drawing/2014/main" id="{71E688A4-5FAB-1DE4-E57C-FAE380A95958}"/>
              </a:ext>
            </a:extLst>
          </p:cNvPr>
          <p:cNvSpPr>
            <a:spLocks noGrp="1"/>
          </p:cNvSpPr>
          <p:nvPr>
            <p:ph idx="1"/>
          </p:nvPr>
        </p:nvSpPr>
        <p:spPr/>
        <p:txBody>
          <a:bodyPr/>
          <a:lstStyle/>
          <a:p>
            <a:r>
              <a:rPr lang="en-US" sz="2000" dirty="0"/>
              <a:t>The final step is to determine how it will perform “in the field.” For this, we use the test set, which consists of patterns that the system has never “seen” before.</a:t>
            </a:r>
          </a:p>
          <a:p>
            <a:r>
              <a:rPr lang="en-US" sz="2000" dirty="0"/>
              <a:t>If the training and validation sets are truly representative of the data the system will encounter in practice, the results of training/validation should be close to the performance using the test set.</a:t>
            </a:r>
          </a:p>
          <a:p>
            <a:r>
              <a:rPr lang="en-US" sz="2000" dirty="0">
                <a:solidFill>
                  <a:srgbClr val="00B0F0"/>
                </a:solidFill>
              </a:rPr>
              <a:t>If training/validation results are acceptable, but test results are not, we say that training/validation “over fit” the system parameters to the available data</a:t>
            </a:r>
            <a:r>
              <a:rPr lang="en-US" sz="2000" dirty="0"/>
              <a:t>, in which case further work on the system architecture is required.</a:t>
            </a:r>
          </a:p>
          <a:p>
            <a:r>
              <a:rPr lang="en-US" sz="2000" dirty="0"/>
              <a:t>Of course all this assumes that the given data are truly representative of the problem we want to solve, and that the problem in fact can be solved by available technology.</a:t>
            </a:r>
          </a:p>
        </p:txBody>
      </p:sp>
    </p:spTree>
    <p:extLst>
      <p:ext uri="{BB962C8B-B14F-4D97-AF65-F5344CB8AC3E}">
        <p14:creationId xmlns:p14="http://schemas.microsoft.com/office/powerpoint/2010/main" val="411093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C33B-9F30-4447-8F8B-4FE8053FB62C}"/>
              </a:ext>
            </a:extLst>
          </p:cNvPr>
          <p:cNvSpPr>
            <a:spLocks noGrp="1"/>
          </p:cNvSpPr>
          <p:nvPr>
            <p:ph type="title"/>
          </p:nvPr>
        </p:nvSpPr>
        <p:spPr/>
        <p:txBody>
          <a:bodyPr/>
          <a:lstStyle/>
          <a:p>
            <a:r>
              <a:rPr lang="en-US" dirty="0"/>
              <a:t>Supervised vs Unsupervised Learning</a:t>
            </a:r>
          </a:p>
        </p:txBody>
      </p:sp>
      <p:sp>
        <p:nvSpPr>
          <p:cNvPr id="3" name="Content Placeholder 2">
            <a:extLst>
              <a:ext uri="{FF2B5EF4-FFF2-40B4-BE49-F238E27FC236}">
                <a16:creationId xmlns:a16="http://schemas.microsoft.com/office/drawing/2014/main" id="{71E688A4-5FAB-1DE4-E57C-FAE380A95958}"/>
              </a:ext>
            </a:extLst>
          </p:cNvPr>
          <p:cNvSpPr>
            <a:spLocks noGrp="1"/>
          </p:cNvSpPr>
          <p:nvPr>
            <p:ph idx="1"/>
          </p:nvPr>
        </p:nvSpPr>
        <p:spPr>
          <a:xfrm>
            <a:off x="457200" y="1047135"/>
            <a:ext cx="8229600" cy="5121436"/>
          </a:xfrm>
        </p:spPr>
        <p:txBody>
          <a:bodyPr/>
          <a:lstStyle/>
          <a:p>
            <a:r>
              <a:rPr lang="en-US" sz="2000" dirty="0"/>
              <a:t>A system that is designed using training data is said to undergo </a:t>
            </a:r>
            <a:r>
              <a:rPr lang="en-US" sz="2000" dirty="0">
                <a:solidFill>
                  <a:srgbClr val="FF0000"/>
                </a:solidFill>
              </a:rPr>
              <a:t>supervised learning</a:t>
            </a:r>
            <a:r>
              <a:rPr lang="en-US" sz="2000" dirty="0"/>
              <a:t>.</a:t>
            </a:r>
          </a:p>
          <a:p>
            <a:r>
              <a:rPr lang="en-US" sz="2000" dirty="0"/>
              <a:t>If we are </a:t>
            </a:r>
            <a:r>
              <a:rPr lang="en-US" sz="2000" dirty="0">
                <a:solidFill>
                  <a:srgbClr val="00B0F0"/>
                </a:solidFill>
              </a:rPr>
              <a:t>working with unlabeled data</a:t>
            </a:r>
            <a:r>
              <a:rPr lang="en-US" sz="2000" dirty="0"/>
              <a:t>,</a:t>
            </a:r>
            <a:r>
              <a:rPr lang="en-US" sz="2000" dirty="0">
                <a:solidFill>
                  <a:srgbClr val="00B0F0"/>
                </a:solidFill>
              </a:rPr>
              <a:t> the system learns the pattern classes themselves</a:t>
            </a:r>
            <a:r>
              <a:rPr lang="en-US" sz="2000" dirty="0"/>
              <a:t> while in an </a:t>
            </a:r>
            <a:r>
              <a:rPr lang="en-US" sz="2000" dirty="0">
                <a:solidFill>
                  <a:srgbClr val="FF0000"/>
                </a:solidFill>
              </a:rPr>
              <a:t>unsupervised learning</a:t>
            </a:r>
            <a:r>
              <a:rPr lang="en-US" sz="2000" dirty="0"/>
              <a:t> mode.</a:t>
            </a:r>
          </a:p>
          <a:p>
            <a:r>
              <a:rPr lang="en-US" sz="2000" dirty="0"/>
              <a:t>Supervised learning covers a broad range of approaches, from applications in which a system learns parameters of features whose form is fixed by a designer, to systems that utilize deep learning and large sets of raw data sets to learn, on their own, the features required for classification.</a:t>
            </a:r>
          </a:p>
          <a:p>
            <a:r>
              <a:rPr lang="en-US" sz="2000" dirty="0">
                <a:solidFill>
                  <a:srgbClr val="00B0F0"/>
                </a:solidFill>
              </a:rPr>
              <a:t>Deep learning</a:t>
            </a:r>
            <a:r>
              <a:rPr lang="en-US" sz="2000" dirty="0"/>
              <a:t>: Learning with the use of  a </a:t>
            </a:r>
            <a:r>
              <a:rPr lang="en-US" sz="2000" dirty="0">
                <a:solidFill>
                  <a:srgbClr val="00B0F0"/>
                </a:solidFill>
              </a:rPr>
              <a:t>multilayered neural network</a:t>
            </a:r>
            <a:r>
              <a:rPr lang="en-US" sz="2000" dirty="0"/>
              <a:t>.</a:t>
            </a:r>
          </a:p>
          <a:p>
            <a:r>
              <a:rPr lang="en-US" sz="2000" dirty="0"/>
              <a:t>These systems accomplish this task without a human designer having to specify the features, a priori.</a:t>
            </a:r>
          </a:p>
        </p:txBody>
      </p:sp>
    </p:spTree>
    <p:extLst>
      <p:ext uri="{BB962C8B-B14F-4D97-AF65-F5344CB8AC3E}">
        <p14:creationId xmlns:p14="http://schemas.microsoft.com/office/powerpoint/2010/main" val="51709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7D57-5891-07EF-4AF2-A057EBC8A669}"/>
              </a:ext>
            </a:extLst>
          </p:cNvPr>
          <p:cNvSpPr>
            <a:spLocks noGrp="1"/>
          </p:cNvSpPr>
          <p:nvPr>
            <p:ph type="title"/>
          </p:nvPr>
        </p:nvSpPr>
        <p:spPr/>
        <p:txBody>
          <a:bodyPr/>
          <a:lstStyle/>
          <a:p>
            <a:r>
              <a:rPr lang="en-US" dirty="0"/>
              <a:t>Pattern Classification Techniques</a:t>
            </a:r>
          </a:p>
        </p:txBody>
      </p:sp>
      <p:sp>
        <p:nvSpPr>
          <p:cNvPr id="3" name="Content Placeholder 2">
            <a:extLst>
              <a:ext uri="{FF2B5EF4-FFF2-40B4-BE49-F238E27FC236}">
                <a16:creationId xmlns:a16="http://schemas.microsoft.com/office/drawing/2014/main" id="{B4784E81-B3CA-0C52-26AE-AD8019BEF0EF}"/>
              </a:ext>
            </a:extLst>
          </p:cNvPr>
          <p:cNvSpPr>
            <a:spLocks noGrp="1"/>
          </p:cNvSpPr>
          <p:nvPr>
            <p:ph idx="1"/>
          </p:nvPr>
        </p:nvSpPr>
        <p:spPr/>
        <p:txBody>
          <a:bodyPr/>
          <a:lstStyle/>
          <a:p>
            <a:pPr>
              <a:spcBef>
                <a:spcPts val="1200"/>
              </a:spcBef>
            </a:pPr>
            <a:r>
              <a:rPr lang="en-US" dirty="0"/>
              <a:t>Introduction to basic techniques:</a:t>
            </a:r>
          </a:p>
          <a:p>
            <a:pPr lvl="1">
              <a:spcBef>
                <a:spcPts val="1200"/>
              </a:spcBef>
            </a:pPr>
            <a:r>
              <a:rPr lang="en-US" dirty="0">
                <a:solidFill>
                  <a:srgbClr val="00B0F0"/>
                </a:solidFill>
              </a:rPr>
              <a:t>Decision theoretic techniques</a:t>
            </a:r>
            <a:endParaRPr lang="en-US" dirty="0"/>
          </a:p>
          <a:p>
            <a:pPr lvl="2">
              <a:spcBef>
                <a:spcPts val="1200"/>
              </a:spcBef>
            </a:pPr>
            <a:r>
              <a:rPr lang="en-US" dirty="0"/>
              <a:t>Quantitative descriptors (e.g. area, length…).</a:t>
            </a:r>
          </a:p>
          <a:p>
            <a:pPr lvl="2">
              <a:spcBef>
                <a:spcPts val="1200"/>
              </a:spcBef>
            </a:pPr>
            <a:r>
              <a:rPr lang="en-US" dirty="0">
                <a:solidFill>
                  <a:schemeClr val="tx1">
                    <a:lumMod val="95000"/>
                    <a:lumOff val="5000"/>
                  </a:schemeClr>
                </a:solidFill>
              </a:rPr>
              <a:t>Patterns arranged in </a:t>
            </a:r>
            <a:r>
              <a:rPr lang="en-US" dirty="0">
                <a:solidFill>
                  <a:srgbClr val="FF0000"/>
                </a:solidFill>
              </a:rPr>
              <a:t>vectors</a:t>
            </a:r>
            <a:r>
              <a:rPr lang="en-US" dirty="0"/>
              <a:t>.</a:t>
            </a:r>
          </a:p>
          <a:p>
            <a:pPr lvl="1">
              <a:spcBef>
                <a:spcPts val="1200"/>
              </a:spcBef>
            </a:pPr>
            <a:r>
              <a:rPr lang="en-US" dirty="0">
                <a:solidFill>
                  <a:srgbClr val="00B0F0"/>
                </a:solidFill>
              </a:rPr>
              <a:t>Structural techniques</a:t>
            </a:r>
            <a:endParaRPr lang="en-US" dirty="0"/>
          </a:p>
          <a:p>
            <a:pPr lvl="2">
              <a:spcBef>
                <a:spcPts val="1200"/>
              </a:spcBef>
            </a:pPr>
            <a:r>
              <a:rPr lang="en-US" dirty="0"/>
              <a:t>Qualitative descriptors (relational descriptors for repetitive structures, e.g. staircase).</a:t>
            </a:r>
          </a:p>
          <a:p>
            <a:pPr lvl="2">
              <a:spcBef>
                <a:spcPts val="1200"/>
              </a:spcBef>
            </a:pPr>
            <a:r>
              <a:rPr lang="en-US" dirty="0">
                <a:solidFill>
                  <a:schemeClr val="tx1">
                    <a:lumMod val="95000"/>
                    <a:lumOff val="5000"/>
                  </a:schemeClr>
                </a:solidFill>
              </a:rPr>
              <a:t>Patterns arranged in </a:t>
            </a:r>
            <a:r>
              <a:rPr lang="en-US" dirty="0">
                <a:solidFill>
                  <a:srgbClr val="FF0000"/>
                </a:solidFill>
              </a:rPr>
              <a:t>strings</a:t>
            </a:r>
            <a:r>
              <a:rPr lang="en-US" dirty="0">
                <a:solidFill>
                  <a:schemeClr val="tx1">
                    <a:lumMod val="95000"/>
                    <a:lumOff val="5000"/>
                  </a:schemeClr>
                </a:solidFill>
              </a:rPr>
              <a:t> or trees</a:t>
            </a:r>
            <a:r>
              <a:rPr lang="en-US" dirty="0"/>
              <a:t>.</a:t>
            </a:r>
          </a:p>
          <a:p>
            <a:pPr>
              <a:spcBef>
                <a:spcPts val="1200"/>
              </a:spcBef>
            </a:pPr>
            <a:r>
              <a:rPr lang="en-US" dirty="0"/>
              <a:t>Central idea: Learning from sample patterns.</a:t>
            </a:r>
          </a:p>
        </p:txBody>
      </p:sp>
    </p:spTree>
    <p:extLst>
      <p:ext uri="{BB962C8B-B14F-4D97-AF65-F5344CB8AC3E}">
        <p14:creationId xmlns:p14="http://schemas.microsoft.com/office/powerpoint/2010/main" val="73346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F54F-A56D-561D-F0E3-5F6EA58D3290}"/>
              </a:ext>
            </a:extLst>
          </p:cNvPr>
          <p:cNvSpPr>
            <a:spLocks noGrp="1"/>
          </p:cNvSpPr>
          <p:nvPr>
            <p:ph type="title"/>
          </p:nvPr>
        </p:nvSpPr>
        <p:spPr/>
        <p:txBody>
          <a:bodyPr/>
          <a:lstStyle/>
          <a:p>
            <a:r>
              <a:rPr lang="en-US" dirty="0"/>
              <a:t>Pattern Vectors</a:t>
            </a:r>
          </a:p>
        </p:txBody>
      </p:sp>
      <p:sp>
        <p:nvSpPr>
          <p:cNvPr id="3" name="Content Placeholder 2">
            <a:extLst>
              <a:ext uri="{FF2B5EF4-FFF2-40B4-BE49-F238E27FC236}">
                <a16:creationId xmlns:a16="http://schemas.microsoft.com/office/drawing/2014/main" id="{4C58751A-096F-5D91-CA5D-92261DC46C9A}"/>
              </a:ext>
            </a:extLst>
          </p:cNvPr>
          <p:cNvSpPr>
            <a:spLocks noGrp="1"/>
          </p:cNvSpPr>
          <p:nvPr>
            <p:ph idx="1"/>
          </p:nvPr>
        </p:nvSpPr>
        <p:spPr>
          <a:xfrm>
            <a:off x="220717" y="945931"/>
            <a:ext cx="4540469" cy="5222640"/>
          </a:xfrm>
        </p:spPr>
        <p:txBody>
          <a:bodyPr/>
          <a:lstStyle/>
          <a:p>
            <a:r>
              <a:rPr lang="en-US" dirty="0"/>
              <a:t>Historical example:</a:t>
            </a:r>
          </a:p>
          <a:p>
            <a:pPr lvl="1"/>
            <a:r>
              <a:rPr lang="en-US" dirty="0"/>
              <a:t>Recognition of 3 types  of iris flowers by the lengths and widths of their petals             (Fisher 1936).</a:t>
            </a:r>
          </a:p>
          <a:p>
            <a:r>
              <a:rPr lang="en-US" dirty="0"/>
              <a:t>Variations between and within classes.</a:t>
            </a:r>
          </a:p>
          <a:p>
            <a:r>
              <a:rPr lang="en-US" dirty="0"/>
              <a:t>Class separability depends strongly on the choice of descriptors.</a:t>
            </a:r>
          </a:p>
        </p:txBody>
      </p:sp>
      <p:pic>
        <p:nvPicPr>
          <p:cNvPr id="5" name="Picture 4">
            <a:extLst>
              <a:ext uri="{FF2B5EF4-FFF2-40B4-BE49-F238E27FC236}">
                <a16:creationId xmlns:a16="http://schemas.microsoft.com/office/drawing/2014/main" id="{3AC848A5-4C17-1323-DB76-4F25273D8736}"/>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Lst>
          </a:blip>
          <a:srcRect l="3273" r="5914"/>
          <a:stretch/>
        </p:blipFill>
        <p:spPr>
          <a:xfrm>
            <a:off x="4690975" y="1103586"/>
            <a:ext cx="4396511" cy="374552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7C449A9-A816-33A7-8477-C1222FB4E732}"/>
                  </a:ext>
                </a:extLst>
              </p:cNvPr>
              <p:cNvSpPr txBox="1"/>
              <p:nvPr/>
            </p:nvSpPr>
            <p:spPr>
              <a:xfrm>
                <a:off x="6112094" y="5038483"/>
                <a:ext cx="1672446" cy="917431"/>
              </a:xfrm>
              <a:prstGeom prst="rect">
                <a:avLst/>
              </a:prstGeom>
              <a:noFill/>
            </p:spPr>
            <p:txBody>
              <a:bodyPr wrap="none" rtlCol="0">
                <a:spAutoFit/>
              </a:bodyPr>
              <a:lstStyle/>
              <a:p>
                <a:r>
                  <a:rPr lang="en-US" sz="3600" b="1" i="1" dirty="0">
                    <a:solidFill>
                      <a:schemeClr val="tx1">
                        <a:lumMod val="75000"/>
                        <a:lumOff val="25000"/>
                      </a:schemeClr>
                    </a:solidFill>
                    <a:latin typeface="Times New Roman" panose="02020603050405020304" pitchFamily="18" charset="0"/>
                    <a:cs typeface="Times New Roman" panose="02020603050405020304" pitchFamily="18" charset="0"/>
                  </a:rPr>
                  <a:t>x</a:t>
                </a:r>
                <a:r>
                  <a:rPr lang="en-US" sz="3600" i="1" dirty="0">
                    <a:solidFill>
                      <a:schemeClr val="tx1">
                        <a:lumMod val="75000"/>
                        <a:lumOff val="25000"/>
                      </a:schemeClr>
                    </a:solidFill>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3600" i="1" smtClean="0">
                            <a:solidFill>
                              <a:schemeClr val="tx1">
                                <a:lumMod val="75000"/>
                                <a:lumOff val="25000"/>
                              </a:schemeClr>
                            </a:solidFill>
                            <a:latin typeface="Cambria Math" panose="02040503050406030204" pitchFamily="18" charset="0"/>
                          </a:rPr>
                        </m:ctrlPr>
                      </m:dPr>
                      <m:e>
                        <m:f>
                          <m:fPr>
                            <m:type m:val="noBar"/>
                            <m:ctrlPr>
                              <a:rPr lang="en-US" sz="3600" i="1" smtClean="0">
                                <a:solidFill>
                                  <a:schemeClr val="tx1">
                                    <a:lumMod val="75000"/>
                                    <a:lumOff val="25000"/>
                                  </a:schemeClr>
                                </a:solidFill>
                                <a:latin typeface="Cambria Math" panose="02040503050406030204" pitchFamily="18" charset="0"/>
                              </a:rPr>
                            </m:ctrlPr>
                          </m:fPr>
                          <m:num>
                            <m:sSub>
                              <m:sSubPr>
                                <m:ctrlPr>
                                  <a:rPr lang="en-US" sz="3600" i="1">
                                    <a:solidFill>
                                      <a:schemeClr val="tx1">
                                        <a:lumMod val="75000"/>
                                        <a:lumOff val="25000"/>
                                      </a:schemeClr>
                                    </a:solidFill>
                                    <a:latin typeface="Cambria Math" panose="02040503050406030204" pitchFamily="18" charset="0"/>
                                  </a:rPr>
                                </m:ctrlPr>
                              </m:sSubPr>
                              <m:e>
                                <m:r>
                                  <a:rPr lang="en-US" sz="3600" i="1">
                                    <a:solidFill>
                                      <a:schemeClr val="tx1">
                                        <a:lumMod val="75000"/>
                                        <a:lumOff val="25000"/>
                                      </a:schemeClr>
                                    </a:solidFill>
                                    <a:latin typeface="Cambria Math" panose="02040503050406030204" pitchFamily="18" charset="0"/>
                                  </a:rPr>
                                  <m:t>𝑥</m:t>
                                </m:r>
                              </m:e>
                              <m:sub>
                                <m:r>
                                  <a:rPr lang="en-US" sz="3600" i="1">
                                    <a:solidFill>
                                      <a:schemeClr val="tx1">
                                        <a:lumMod val="75000"/>
                                        <a:lumOff val="25000"/>
                                      </a:schemeClr>
                                    </a:solidFill>
                                    <a:latin typeface="Cambria Math" panose="02040503050406030204" pitchFamily="18" charset="0"/>
                                  </a:rPr>
                                  <m:t>1</m:t>
                                </m:r>
                              </m:sub>
                            </m:sSub>
                          </m:num>
                          <m:den>
                            <m:sSub>
                              <m:sSubPr>
                                <m:ctrlPr>
                                  <a:rPr lang="en-US" sz="3600" i="1">
                                    <a:solidFill>
                                      <a:schemeClr val="tx1">
                                        <a:lumMod val="75000"/>
                                        <a:lumOff val="25000"/>
                                      </a:schemeClr>
                                    </a:solidFill>
                                    <a:latin typeface="Cambria Math" panose="02040503050406030204" pitchFamily="18" charset="0"/>
                                  </a:rPr>
                                </m:ctrlPr>
                              </m:sSubPr>
                              <m:e>
                                <m:r>
                                  <a:rPr lang="en-US" sz="3600" i="1">
                                    <a:solidFill>
                                      <a:schemeClr val="tx1">
                                        <a:lumMod val="75000"/>
                                        <a:lumOff val="25000"/>
                                      </a:schemeClr>
                                    </a:solidFill>
                                    <a:latin typeface="Cambria Math" panose="02040503050406030204" pitchFamily="18" charset="0"/>
                                  </a:rPr>
                                  <m:t>𝑥</m:t>
                                </m:r>
                              </m:e>
                              <m:sub>
                                <m:r>
                                  <a:rPr lang="en-US" sz="3600" i="1">
                                    <a:solidFill>
                                      <a:schemeClr val="tx1">
                                        <a:lumMod val="75000"/>
                                        <a:lumOff val="25000"/>
                                      </a:schemeClr>
                                    </a:solidFill>
                                    <a:latin typeface="Cambria Math" panose="02040503050406030204" pitchFamily="18" charset="0"/>
                                  </a:rPr>
                                  <m:t>2</m:t>
                                </m:r>
                              </m:sub>
                            </m:sSub>
                          </m:den>
                        </m:f>
                      </m:e>
                    </m:d>
                  </m:oMath>
                </a14:m>
                <a:endParaRPr lang="en-US" sz="36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F7C449A9-A816-33A7-8477-C1222FB4E732}"/>
                  </a:ext>
                </a:extLst>
              </p:cNvPr>
              <p:cNvSpPr txBox="1">
                <a:spLocks noRot="1" noChangeAspect="1" noMove="1" noResize="1" noEditPoints="1" noAdjustHandles="1" noChangeArrowheads="1" noChangeShapeType="1" noTextEdit="1"/>
              </p:cNvSpPr>
              <p:nvPr/>
            </p:nvSpPr>
            <p:spPr>
              <a:xfrm>
                <a:off x="6112094" y="5038483"/>
                <a:ext cx="1672446" cy="917431"/>
              </a:xfrm>
              <a:prstGeom prst="rect">
                <a:avLst/>
              </a:prstGeom>
              <a:blipFill>
                <a:blip r:embed="rId4"/>
                <a:stretch>
                  <a:fillRect l="-11314" b="-9333"/>
                </a:stretch>
              </a:blipFill>
            </p:spPr>
            <p:txBody>
              <a:bodyPr/>
              <a:lstStyle/>
              <a:p>
                <a:r>
                  <a:rPr lang="en-US">
                    <a:noFill/>
                  </a:rPr>
                  <a:t> </a:t>
                </a:r>
              </a:p>
            </p:txBody>
          </p:sp>
        </mc:Fallback>
      </mc:AlternateContent>
    </p:spTree>
    <p:extLst>
      <p:ext uri="{BB962C8B-B14F-4D97-AF65-F5344CB8AC3E}">
        <p14:creationId xmlns:p14="http://schemas.microsoft.com/office/powerpoint/2010/main" val="3247676730"/>
      </p:ext>
    </p:extLst>
  </p:cSld>
  <p:clrMapOvr>
    <a:masterClrMapping/>
  </p:clrMapOvr>
</p:sld>
</file>

<file path=ppt/theme/theme1.xml><?xml version="1.0" encoding="utf-8"?>
<a:theme xmlns:a="http://schemas.openxmlformats.org/drawingml/2006/main" name="BriansTemplate">
  <a:themeElements>
    <a:clrScheme name="Brian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rians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12" charset="0"/>
          </a:defRPr>
        </a:defPPr>
      </a:lstStyle>
    </a:lnDef>
  </a:objectDefaults>
  <a:extraClrSchemeLst>
    <a:extraClrScheme>
      <a:clrScheme name="Brian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rian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rian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rian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rian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rian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rian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rian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rian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rian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rian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rian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9202</TotalTime>
  <Words>2669</Words>
  <Application>Microsoft Office PowerPoint</Application>
  <PresentationFormat>On-screen Show (4:3)</PresentationFormat>
  <Paragraphs>283</Paragraphs>
  <Slides>51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9" baseType="lpstr">
      <vt:lpstr>Arial</vt:lpstr>
      <vt:lpstr>Calibri</vt:lpstr>
      <vt:lpstr>Cambria Math</vt:lpstr>
      <vt:lpstr>Symbol</vt:lpstr>
      <vt:lpstr>Times New Roman</vt:lpstr>
      <vt:lpstr>Wingdings</vt:lpstr>
      <vt:lpstr>BriansTemplate</vt:lpstr>
      <vt:lpstr>Формула</vt:lpstr>
      <vt:lpstr>PowerPoint Presentation</vt:lpstr>
      <vt:lpstr>Introduction</vt:lpstr>
      <vt:lpstr>Introduction</vt:lpstr>
      <vt:lpstr>Supervised vs Unsupervised Learning</vt:lpstr>
      <vt:lpstr>Supervised vs Unsupervised Learning</vt:lpstr>
      <vt:lpstr>Supervised vs Unsupervised Learning</vt:lpstr>
      <vt:lpstr>Supervised vs Unsupervised Learning</vt:lpstr>
      <vt:lpstr>Pattern Classification Techniques</vt:lpstr>
      <vt:lpstr>Pattern Vectors</vt:lpstr>
      <vt:lpstr>Pattern Vectors</vt:lpstr>
      <vt:lpstr>Pattern Vectors</vt:lpstr>
      <vt:lpstr>String Descriptors</vt:lpstr>
      <vt:lpstr>String Descriptors</vt:lpstr>
      <vt:lpstr>Tree Descriptors</vt:lpstr>
      <vt:lpstr>Decision-Theoretic Methods</vt:lpstr>
      <vt:lpstr>Decision-Theoretic Methods</vt:lpstr>
      <vt:lpstr>Minimum Distance Classifier</vt:lpstr>
      <vt:lpstr>Minimum Distance Classifier</vt:lpstr>
      <vt:lpstr>Minimum Distance Classifier</vt:lpstr>
      <vt:lpstr>Minimum Distance Classifier</vt:lpstr>
      <vt:lpstr>Minimum Distance Classifier</vt:lpstr>
      <vt:lpstr>Minimum Distance Classifier</vt:lpstr>
      <vt:lpstr>Matching Shape Numbers</vt:lpstr>
      <vt:lpstr>Matching Shape Numbers</vt:lpstr>
      <vt:lpstr>Matching Shape Numbers</vt:lpstr>
      <vt:lpstr>Matching Shape Numbers</vt:lpstr>
      <vt:lpstr>String Matching</vt:lpstr>
      <vt:lpstr>Pattern Classification by Neural Network</vt:lpstr>
      <vt:lpstr>Pattern Classification by Neural Network</vt:lpstr>
      <vt:lpstr>Biological Neuron</vt:lpstr>
      <vt:lpstr>Artificial Neuron Structure</vt:lpstr>
      <vt:lpstr>Common Activation Functions</vt:lpstr>
      <vt:lpstr>Common Activation Functions</vt:lpstr>
      <vt:lpstr>Examples of ANN Topologies</vt:lpstr>
      <vt:lpstr>Fundamentals of ANN Learning</vt:lpstr>
      <vt:lpstr>Fundamentals of ANN Learning</vt:lpstr>
      <vt:lpstr>Hopfield Networks</vt:lpstr>
      <vt:lpstr>Hopfield Networks</vt:lpstr>
      <vt:lpstr>Hopfield Networks: Training</vt:lpstr>
      <vt:lpstr>Hopfield Networks: Training</vt:lpstr>
      <vt:lpstr>Hopfield Networks: Training</vt:lpstr>
      <vt:lpstr>Hopfield Networks: Training</vt:lpstr>
      <vt:lpstr>Hopfield Networks: Training</vt:lpstr>
      <vt:lpstr>Hopfield Networks: Application</vt:lpstr>
      <vt:lpstr>Kohonen Network</vt:lpstr>
      <vt:lpstr>Kohonen Network</vt:lpstr>
      <vt:lpstr>Kohonen Network</vt:lpstr>
      <vt:lpstr>Kohonen Network</vt:lpstr>
      <vt:lpstr>Kohonen Network</vt:lpstr>
      <vt:lpstr>Kohonen Network: Application</vt:lpstr>
      <vt:lpstr>Kohonen Network: Application</vt:lpstr>
    </vt:vector>
  </TitlesOfParts>
  <Company>Dublin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Brian Mac Namee</dc:creator>
  <cp:lastModifiedBy>Admin</cp:lastModifiedBy>
  <cp:revision>465</cp:revision>
  <dcterms:created xsi:type="dcterms:W3CDTF">2006-03-19T11:05:29Z</dcterms:created>
  <dcterms:modified xsi:type="dcterms:W3CDTF">2022-12-15T21:07:57Z</dcterms:modified>
</cp:coreProperties>
</file>