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86"/>
  </p:notesMasterIdLst>
  <p:sldIdLst>
    <p:sldId id="272" r:id="rId2"/>
    <p:sldId id="463" r:id="rId3"/>
    <p:sldId id="492" r:id="rId4"/>
    <p:sldId id="510" r:id="rId5"/>
    <p:sldId id="580" r:id="rId6"/>
    <p:sldId id="511" r:id="rId7"/>
    <p:sldId id="581" r:id="rId8"/>
    <p:sldId id="619" r:id="rId9"/>
    <p:sldId id="512" r:id="rId10"/>
    <p:sldId id="582" r:id="rId11"/>
    <p:sldId id="504" r:id="rId12"/>
    <p:sldId id="503" r:id="rId13"/>
    <p:sldId id="502" r:id="rId14"/>
    <p:sldId id="524" r:id="rId15"/>
    <p:sldId id="584" r:id="rId16"/>
    <p:sldId id="569" r:id="rId17"/>
    <p:sldId id="523" r:id="rId18"/>
    <p:sldId id="570" r:id="rId19"/>
    <p:sldId id="571" r:id="rId20"/>
    <p:sldId id="585" r:id="rId21"/>
    <p:sldId id="620" r:id="rId22"/>
    <p:sldId id="621" r:id="rId23"/>
    <p:sldId id="622" r:id="rId24"/>
    <p:sldId id="566" r:id="rId25"/>
    <p:sldId id="608" r:id="rId26"/>
    <p:sldId id="565" r:id="rId27"/>
    <p:sldId id="520" r:id="rId28"/>
    <p:sldId id="572" r:id="rId29"/>
    <p:sldId id="525" r:id="rId30"/>
    <p:sldId id="609" r:id="rId31"/>
    <p:sldId id="529" r:id="rId32"/>
    <p:sldId id="601" r:id="rId33"/>
    <p:sldId id="589" r:id="rId34"/>
    <p:sldId id="592" r:id="rId35"/>
    <p:sldId id="528" r:id="rId36"/>
    <p:sldId id="603" r:id="rId37"/>
    <p:sldId id="527" r:id="rId38"/>
    <p:sldId id="591" r:id="rId39"/>
    <p:sldId id="533" r:id="rId40"/>
    <p:sldId id="573" r:id="rId41"/>
    <p:sldId id="593" r:id="rId42"/>
    <p:sldId id="545" r:id="rId43"/>
    <p:sldId id="594" r:id="rId44"/>
    <p:sldId id="595" r:id="rId45"/>
    <p:sldId id="596" r:id="rId46"/>
    <p:sldId id="597" r:id="rId47"/>
    <p:sldId id="546" r:id="rId48"/>
    <p:sldId id="547" r:id="rId49"/>
    <p:sldId id="599" r:id="rId50"/>
    <p:sldId id="610" r:id="rId51"/>
    <p:sldId id="541" r:id="rId52"/>
    <p:sldId id="542" r:id="rId53"/>
    <p:sldId id="607" r:id="rId54"/>
    <p:sldId id="611" r:id="rId55"/>
    <p:sldId id="537" r:id="rId56"/>
    <p:sldId id="548" r:id="rId57"/>
    <p:sldId id="612" r:id="rId58"/>
    <p:sldId id="549" r:id="rId59"/>
    <p:sldId id="613" r:id="rId60"/>
    <p:sldId id="614" r:id="rId61"/>
    <p:sldId id="615" r:id="rId62"/>
    <p:sldId id="604" r:id="rId63"/>
    <p:sldId id="605" r:id="rId64"/>
    <p:sldId id="551" r:id="rId65"/>
    <p:sldId id="552" r:id="rId66"/>
    <p:sldId id="617" r:id="rId67"/>
    <p:sldId id="616" r:id="rId68"/>
    <p:sldId id="538" r:id="rId69"/>
    <p:sldId id="539" r:id="rId70"/>
    <p:sldId id="606" r:id="rId71"/>
    <p:sldId id="623" r:id="rId72"/>
    <p:sldId id="624" r:id="rId73"/>
    <p:sldId id="625" r:id="rId74"/>
    <p:sldId id="626" r:id="rId75"/>
    <p:sldId id="627" r:id="rId76"/>
    <p:sldId id="535" r:id="rId77"/>
    <p:sldId id="526" r:id="rId78"/>
    <p:sldId id="618" r:id="rId79"/>
    <p:sldId id="553" r:id="rId80"/>
    <p:sldId id="567" r:id="rId81"/>
    <p:sldId id="560" r:id="rId82"/>
    <p:sldId id="559" r:id="rId83"/>
    <p:sldId id="558" r:id="rId84"/>
    <p:sldId id="563" r:id="rId8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i hongling" initials="ch" lastIdx="1" clrIdx="0">
    <p:extLst>
      <p:ext uri="{19B8F6BF-5375-455C-9EA6-DF929625EA0E}">
        <p15:presenceInfo xmlns:p15="http://schemas.microsoft.com/office/powerpoint/2012/main" userId="688b58b4f3530f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00FFFF"/>
    <a:srgbClr val="FFFF99"/>
    <a:srgbClr val="FF0000"/>
    <a:srgbClr val="A50021"/>
    <a:srgbClr val="0000FF"/>
    <a:srgbClr val="E9FCA2"/>
    <a:srgbClr val="66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04" autoAdjust="0"/>
  </p:normalViewPr>
  <p:slideViewPr>
    <p:cSldViewPr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1.wmf"/><Relationship Id="rId7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6.wmf"/><Relationship Id="rId5" Type="http://schemas.openxmlformats.org/officeDocument/2006/relationships/image" Target="../media/image92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4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4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72D501-E7F4-4BCB-A4B0-7895EB2A2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74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8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93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6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57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51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892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761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0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980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6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753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31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215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248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63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86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631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627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0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47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270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86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608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73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522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994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16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604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790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252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31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997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529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90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168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95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275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8646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628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216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7437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74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5049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419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0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230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1887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301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405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855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576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8102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56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8920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4840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0092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4481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067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9300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4441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9291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6287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1616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1139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0879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0045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8114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2977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4245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677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18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3995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6BA03A5-FA1D-4983-AC12-93A99B067F6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EFAAB7A-C061-4F24-8F0A-B63B3BE4DEB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54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D501-E7F4-4BCB-A4B0-7895EB2A207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6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6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6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EFBD4-5334-427F-AB69-0AC066DBD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13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EDEEF-7CD4-48DA-8FFB-6DA87A89A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20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74D68-F0DA-4B12-AE41-1D23E4B72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68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9B97-56D2-4C22-B934-BBFB4E414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48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303E-F40C-4E81-8D33-E23EC0190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95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9722E-A4A2-417A-8F0D-8829B1192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9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B239-3132-4827-BFDF-E3727E51D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06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4EA2F-FFCC-4A89-AAE6-DD84BF5BB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96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7B5B-DCCF-4A35-B3E2-87D89DC12A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90985-A00C-425D-822B-BA50D796A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2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F33EA-C17C-473D-8C37-559203AA4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1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5A39-56BA-4B3F-9B31-E6ACB5113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8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B71E2-4AC7-45B2-AE38-B8351DA82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49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 Black" panose="020B0A04020102020204" pitchFamily="34" charset="0"/>
                <a:ea typeface="+mn-ea"/>
              </a:defRPr>
            </a:lvl1pPr>
          </a:lstStyle>
          <a:p>
            <a:pPr>
              <a:defRPr/>
            </a:pPr>
            <a:fld id="{9A26CEBB-CD04-43DF-B982-96E654849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3.jpeg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Relationship Id="rId9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.png"/><Relationship Id="rId9" Type="http://schemas.openxmlformats.org/officeDocument/2006/relationships/image" Target="../media/image4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1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.png"/><Relationship Id="rId9" Type="http://schemas.openxmlformats.org/officeDocument/2006/relationships/image" Target="../media/image5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5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.png"/><Relationship Id="rId9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5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6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6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4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.png"/><Relationship Id="rId9" Type="http://schemas.openxmlformats.org/officeDocument/2006/relationships/image" Target="../media/image6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png"/><Relationship Id="rId5" Type="http://schemas.openxmlformats.org/officeDocument/2006/relationships/image" Target="../media/image48.png"/><Relationship Id="rId10" Type="http://schemas.openxmlformats.org/officeDocument/2006/relationships/image" Target="../media/image6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jpe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3.png"/><Relationship Id="rId4" Type="http://schemas.openxmlformats.org/officeDocument/2006/relationships/image" Target="../media/image2.png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72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pn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82.png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8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86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73.xml"/><Relationship Id="rId21" Type="http://schemas.openxmlformats.org/officeDocument/2006/relationships/oleObject" Target="../embeddings/oleObject57.bin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91.wmf"/><Relationship Id="rId5" Type="http://schemas.openxmlformats.org/officeDocument/2006/relationships/image" Target="../media/image88.png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87.wmf"/><Relationship Id="rId4" Type="http://schemas.openxmlformats.org/officeDocument/2006/relationships/image" Target="../media/image2.png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53.bin"/><Relationship Id="rId22" Type="http://schemas.openxmlformats.org/officeDocument/2006/relationships/image" Target="../media/image9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2.png"/><Relationship Id="rId9" Type="http://schemas.openxmlformats.org/officeDocument/2006/relationships/image" Target="../media/image94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99.png"/><Relationship Id="rId4" Type="http://schemas.openxmlformats.org/officeDocument/2006/relationships/image" Target="../media/image1.jpeg"/><Relationship Id="rId9" Type="http://schemas.openxmlformats.org/officeDocument/2006/relationships/image" Target="../media/image98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99.png"/><Relationship Id="rId4" Type="http://schemas.openxmlformats.org/officeDocument/2006/relationships/image" Target="../media/image1.jpeg"/><Relationship Id="rId9" Type="http://schemas.openxmlformats.org/officeDocument/2006/relationships/image" Target="../media/image10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175" y="-12700"/>
            <a:ext cx="136525" cy="6910388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9045575" y="0"/>
            <a:ext cx="100013" cy="6910388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 rot="5400000">
            <a:off x="4542631" y="-4471194"/>
            <a:ext cx="65088" cy="8997950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 rot="5400000">
            <a:off x="4542631" y="2377282"/>
            <a:ext cx="65087" cy="8997950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2" name="WordArt 12"/>
          <p:cNvSpPr>
            <a:spLocks noChangeAspect="1" noChangeArrowheads="1" noChangeShapeType="1" noTextEdit="1"/>
          </p:cNvSpPr>
          <p:nvPr/>
        </p:nvSpPr>
        <p:spPr bwMode="auto">
          <a:xfrm>
            <a:off x="457200" y="2036763"/>
            <a:ext cx="8305800" cy="9350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04040"/>
                </a:solidFill>
                <a:effectLst>
                  <a:outerShdw blurRad="38100" dist="38100" dir="2700000" algn="t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Fundamentals of Analogue Circuits</a:t>
            </a:r>
            <a:endParaRPr lang="zh-CN" altLang="en-US" sz="3600" b="1" kern="10">
              <a:solidFill>
                <a:srgbClr val="404040"/>
              </a:solidFill>
              <a:effectLst>
                <a:outerShdw blurRad="38100" dist="38100" dir="2700000" algn="tl" rotWithShape="0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103" name="WordArt 23"/>
          <p:cNvSpPr>
            <a:spLocks noChangeAspect="1" noChangeArrowheads="1" noChangeShapeType="1" noTextEdit="1"/>
          </p:cNvSpPr>
          <p:nvPr/>
        </p:nvSpPr>
        <p:spPr bwMode="auto">
          <a:xfrm>
            <a:off x="2667000" y="3733800"/>
            <a:ext cx="3411538" cy="568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008A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cript MT Bold" panose="03040602040607080904" pitchFamily="66" charset="0"/>
              </a:rPr>
              <a:t>Hongling Cui</a:t>
            </a:r>
            <a:endParaRPr lang="zh-CN" altLang="en-US" sz="3600" kern="10">
              <a:solidFill>
                <a:srgbClr val="008A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225" y="1794680"/>
            <a:ext cx="84010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3200" b="1" dirty="0" smtClean="0">
                <a:solidFill>
                  <a:srgbClr val="C00000"/>
                </a:solidFill>
              </a:rPr>
              <a:t>TOPIC: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what’s </a:t>
            </a:r>
            <a:r>
              <a:rPr lang="en-US" altLang="zh-CN" sz="3200" b="1" dirty="0">
                <a:solidFill>
                  <a:schemeClr val="tx1"/>
                </a:solidFill>
              </a:rPr>
              <a:t>the difference between discrete circuits and integrated circuits? I'll give you five minutes to figure out it. if you like, you can search the web for that.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You can send text messages to answer question.</a:t>
            </a:r>
          </a:p>
        </p:txBody>
      </p:sp>
      <p:sp>
        <p:nvSpPr>
          <p:cNvPr id="11" name="矩形 10"/>
          <p:cNvSpPr/>
          <p:nvPr/>
        </p:nvSpPr>
        <p:spPr>
          <a:xfrm>
            <a:off x="3211019" y="786497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accent1">
                    <a:lumMod val="25000"/>
                  </a:schemeClr>
                </a:solidFill>
              </a:rPr>
              <a:t>Discussion: </a:t>
            </a:r>
            <a:endParaRPr lang="en-US" altLang="zh-CN" sz="36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2"/>
          <p:cNvSpPr txBox="1">
            <a:spLocks noChangeArrowheads="1"/>
          </p:cNvSpPr>
          <p:nvPr/>
        </p:nvSpPr>
        <p:spPr bwMode="auto">
          <a:xfrm>
            <a:off x="525463" y="1838325"/>
            <a:ext cx="77724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Signals and Amplifiers</a:t>
            </a:r>
          </a:p>
        </p:txBody>
      </p:sp>
      <p:sp>
        <p:nvSpPr>
          <p:cNvPr id="11270" name="Rectangle 3"/>
          <p:cNvSpPr txBox="1">
            <a:spLocks noChangeArrowheads="1"/>
          </p:cNvSpPr>
          <p:nvPr/>
        </p:nvSpPr>
        <p:spPr bwMode="auto">
          <a:xfrm>
            <a:off x="1600200" y="3152775"/>
            <a:ext cx="58674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Text:   Microelectronic Circuits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(From p4 to p51)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2819400" y="457200"/>
            <a:ext cx="3048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371600"/>
            <a:ext cx="8763000" cy="3200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 YOU WILL LEARN…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Norton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signal sources.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 of a signal.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a signal as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sine waves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347788"/>
            <a:ext cx="8763000" cy="35290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 YOU WILL LEARN…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amplifiers are characterized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(modeled) as circuit building blocks independent of their internal circuitry.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 amplifier is measured.</a:t>
            </a:r>
          </a:p>
        </p:txBody>
      </p:sp>
      <p:sp>
        <p:nvSpPr>
          <p:cNvPr id="13317" name="Rectangle 2"/>
          <p:cNvSpPr txBox="1">
            <a:spLocks noChangeArrowheads="1"/>
          </p:cNvSpPr>
          <p:nvPr/>
        </p:nvSpPr>
        <p:spPr bwMode="auto">
          <a:xfrm>
            <a:off x="2819400" y="457200"/>
            <a:ext cx="3048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43200" y="608013"/>
            <a:ext cx="3200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§1.1   Signals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3063" y="1541463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information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43200" y="608013"/>
            <a:ext cx="3200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§1.1   Signals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3063" y="1541463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information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an operation which allows an observer to understand this information from a signal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done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transducer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device which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signal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non-electrical to electrical form </a:t>
            </a:r>
          </a:p>
        </p:txBody>
      </p:sp>
    </p:spTree>
    <p:extLst>
      <p:ext uri="{BB962C8B-B14F-4D97-AF65-F5344CB8AC3E}">
        <p14:creationId xmlns:p14="http://schemas.microsoft.com/office/powerpoint/2010/main" val="36467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263" y="5189537"/>
            <a:ext cx="86868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Figure 1.1: 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Two alternative representations of a signal source:</a:t>
            </a: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(a)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</a:t>
            </a:r>
            <a:r>
              <a:rPr lang="en-US" altLang="zh-CN" sz="24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Thévenin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form; </a:t>
            </a: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(b)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Norton form.</a:t>
            </a:r>
          </a:p>
        </p:txBody>
      </p:sp>
      <p:pic>
        <p:nvPicPr>
          <p:cNvPr id="1638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389" name="Picture 8" descr="se01F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1644649"/>
            <a:ext cx="809942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19200" y="531167"/>
            <a:ext cx="516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Q: How are signals represented?</a:t>
            </a:r>
          </a:p>
        </p:txBody>
      </p:sp>
    </p:spTree>
    <p:extLst>
      <p:ext uri="{BB962C8B-B14F-4D97-AF65-F5344CB8AC3E}">
        <p14:creationId xmlns:p14="http://schemas.microsoft.com/office/powerpoint/2010/main" val="3587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457200"/>
            <a:ext cx="8229600" cy="37655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are signals represented?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hevenin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series resistance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2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preferable when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low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Norton form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parallel resistance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2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preferable when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high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206" y="4205544"/>
            <a:ext cx="7762875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609600"/>
            <a:ext cx="8686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chemeClr val="tx1"/>
                </a:solidFill>
              </a:rPr>
              <a:t>Example: Consider the signal source when connected to a load resistance 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L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as shown in below Figure. For the case in which the source is represented by its </a:t>
            </a:r>
            <a:r>
              <a:rPr lang="en-US" altLang="zh-CN" sz="2600" b="1" dirty="0" err="1" smtClean="0">
                <a:solidFill>
                  <a:schemeClr val="tx1"/>
                </a:solidFill>
              </a:rPr>
              <a:t>Thévenin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equivalent form, find the voltage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that appears across 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L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, and hence the condition that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must satisfy for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to be close to the value of 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v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s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. Repeat for the Norton-represented source; in this case finding the current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and hence the condition that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must satisfy for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600" b="1" baseline="-250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to be close to the value of 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i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s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.</a:t>
            </a:r>
            <a:endParaRPr lang="en-US" altLang="zh-CN" sz="26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38600"/>
            <a:ext cx="8008018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5" y="569913"/>
            <a:ext cx="3708389" cy="21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983857"/>
            <a:ext cx="3015000" cy="122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534315"/>
            <a:ext cx="15621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5587206"/>
            <a:ext cx="1676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1109663"/>
            <a:ext cx="6400800" cy="485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INSTRUCTOR:   </a:t>
            </a:r>
            <a:r>
              <a:rPr lang="en-US" altLang="zh-CN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Hongling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Cui</a:t>
            </a:r>
          </a:p>
        </p:txBody>
      </p:sp>
      <p:sp>
        <p:nvSpPr>
          <p:cNvPr id="3" name="矩形 2"/>
          <p:cNvSpPr/>
          <p:nvPr/>
        </p:nvSpPr>
        <p:spPr>
          <a:xfrm>
            <a:off x="1084262" y="1943100"/>
            <a:ext cx="7297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altLang="zh-CN" sz="3200" b="1" dirty="0">
                <a:solidFill>
                  <a:srgbClr val="C00000"/>
                </a:solidFill>
              </a:rPr>
              <a:t>Email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cuihl@uestc.edu.cn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US" altLang="zh-CN" sz="3200" b="1" dirty="0">
                <a:solidFill>
                  <a:srgbClr val="C00000"/>
                </a:solidFill>
              </a:rPr>
              <a:t>Office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A414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Lab Building</a:t>
            </a:r>
          </a:p>
          <a:p>
            <a:pPr marL="0" lvl="1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3.</a:t>
            </a:r>
            <a:r>
              <a:rPr lang="en-US" altLang="zh-CN" sz="3200" b="1" dirty="0">
                <a:solidFill>
                  <a:srgbClr val="C00000"/>
                </a:solidFill>
              </a:rPr>
              <a:t>Office hours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Monday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4:00 to 6:00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</a:t>
            </a:r>
          </a:p>
          <a:p>
            <a:pPr marL="0" lvl="1" eaLnBrk="1" hangingPunct="1">
              <a:lnSpc>
                <a:spcPct val="150000"/>
              </a:lnSpc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4.Telephone:      61831063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5" y="569913"/>
            <a:ext cx="3708389" cy="21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983857"/>
            <a:ext cx="3015000" cy="122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534315"/>
            <a:ext cx="15621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5587206"/>
            <a:ext cx="1676400" cy="638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1600" y="2811582"/>
            <a:ext cx="2981325" cy="1343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0531" y="4458225"/>
            <a:ext cx="1476375" cy="581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0531" y="5402915"/>
            <a:ext cx="175260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6469" y="826920"/>
            <a:ext cx="36755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1360"/>
            <a:ext cx="839784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200400" y="467540"/>
            <a:ext cx="3505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93" y="1498500"/>
            <a:ext cx="6796087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 descr="IMG_00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5" y="1109663"/>
            <a:ext cx="9019325" cy="38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819400" y="434975"/>
            <a:ext cx="4191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flipH="1">
            <a:off x="457198" y="5448400"/>
            <a:ext cx="8458201" cy="733425"/>
          </a:xfrm>
          <a:prstGeom prst="wedgeRoundRectCallout">
            <a:avLst>
              <a:gd name="adj1" fmla="val -40854"/>
              <a:gd name="adj2" fmla="val -282180"/>
              <a:gd name="adj3" fmla="val 16667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signal source has an internal resistance of 50</a:t>
            </a:r>
            <a:endParaRPr lang="en-US" altLang="zh-CN" sz="28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" y="5852764"/>
            <a:ext cx="86868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Figure 1.1: 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Two alternative representations of a signal source:</a:t>
            </a: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(a)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</a:t>
            </a:r>
            <a:r>
              <a:rPr lang="en-US" altLang="zh-CN" sz="24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Thévenin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form; </a:t>
            </a:r>
            <a:r>
              <a:rPr lang="en-US" altLang="zh-CN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(b)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Norton form.</a:t>
            </a:r>
          </a:p>
        </p:txBody>
      </p:sp>
      <p:pic>
        <p:nvPicPr>
          <p:cNvPr id="1638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3663" y="467964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Q: How </a:t>
            </a:r>
            <a:r>
              <a:rPr lang="en-US" altLang="zh-CN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draw the equivalent of this ?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63" y="1204564"/>
            <a:ext cx="5562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20840309"/>
              </p:ext>
            </p:extLst>
          </p:nvPr>
        </p:nvGraphicFramePr>
        <p:xfrm>
          <a:off x="2160588" y="37338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" name="Equation" r:id="rId6" imgW="1320480" imgH="228600" progId="Equation.DSMT4">
                  <p:embed/>
                </p:oleObj>
              </mc:Choice>
              <mc:Fallback>
                <p:oleObj name="Equation" r:id="rId6" imgW="1320480" imgH="228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733800"/>
                        <a:ext cx="330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286000" y="1371600"/>
            <a:ext cx="3725863" cy="2043113"/>
            <a:chOff x="1472" y="1353"/>
            <a:chExt cx="2347" cy="1287"/>
          </a:xfrm>
        </p:grpSpPr>
        <p:sp>
          <p:nvSpPr>
            <p:cNvPr id="18439" name="Freeform 11"/>
            <p:cNvSpPr>
              <a:spLocks/>
            </p:cNvSpPr>
            <p:nvPr/>
          </p:nvSpPr>
          <p:spPr bwMode="auto">
            <a:xfrm>
              <a:off x="1988" y="1726"/>
              <a:ext cx="330" cy="242"/>
            </a:xfrm>
            <a:custGeom>
              <a:avLst/>
              <a:gdLst>
                <a:gd name="T0" fmla="*/ 0 w 1340"/>
                <a:gd name="T1" fmla="*/ 0 h 1570"/>
                <a:gd name="T2" fmla="*/ 0 w 1340"/>
                <a:gd name="T3" fmla="*/ 0 h 1570"/>
                <a:gd name="T4" fmla="*/ 0 w 1340"/>
                <a:gd name="T5" fmla="*/ 0 h 1570"/>
                <a:gd name="T6" fmla="*/ 0 w 1340"/>
                <a:gd name="T7" fmla="*/ 0 h 1570"/>
                <a:gd name="T8" fmla="*/ 0 w 1340"/>
                <a:gd name="T9" fmla="*/ 0 h 1570"/>
                <a:gd name="T10" fmla="*/ 0 w 1340"/>
                <a:gd name="T11" fmla="*/ 0 h 1570"/>
                <a:gd name="T12" fmla="*/ 0 w 1340"/>
                <a:gd name="T13" fmla="*/ 0 h 1570"/>
                <a:gd name="T14" fmla="*/ 0 w 1340"/>
                <a:gd name="T15" fmla="*/ 0 h 1570"/>
                <a:gd name="T16" fmla="*/ 0 w 1340"/>
                <a:gd name="T17" fmla="*/ 0 h 1570"/>
                <a:gd name="T18" fmla="*/ 0 w 1340"/>
                <a:gd name="T19" fmla="*/ 0 h 1570"/>
                <a:gd name="T20" fmla="*/ 0 w 1340"/>
                <a:gd name="T21" fmla="*/ 0 h 1570"/>
                <a:gd name="T22" fmla="*/ 0 w 1340"/>
                <a:gd name="T23" fmla="*/ 0 h 1570"/>
                <a:gd name="T24" fmla="*/ 0 w 1340"/>
                <a:gd name="T25" fmla="*/ 0 h 1570"/>
                <a:gd name="T26" fmla="*/ 0 w 1340"/>
                <a:gd name="T27" fmla="*/ 0 h 1570"/>
                <a:gd name="T28" fmla="*/ 0 w 1340"/>
                <a:gd name="T29" fmla="*/ 0 h 1570"/>
                <a:gd name="T30" fmla="*/ 0 w 1340"/>
                <a:gd name="T31" fmla="*/ 0 h 1570"/>
                <a:gd name="T32" fmla="*/ 0 w 1340"/>
                <a:gd name="T33" fmla="*/ 0 h 1570"/>
                <a:gd name="T34" fmla="*/ 0 w 1340"/>
                <a:gd name="T35" fmla="*/ 0 h 1570"/>
                <a:gd name="T36" fmla="*/ 0 w 1340"/>
                <a:gd name="T37" fmla="*/ 0 h 1570"/>
                <a:gd name="T38" fmla="*/ 0 w 1340"/>
                <a:gd name="T39" fmla="*/ 0 h 1570"/>
                <a:gd name="T40" fmla="*/ 0 w 1340"/>
                <a:gd name="T41" fmla="*/ 0 h 1570"/>
                <a:gd name="T42" fmla="*/ 0 w 1340"/>
                <a:gd name="T43" fmla="*/ 0 h 1570"/>
                <a:gd name="T44" fmla="*/ 0 w 1340"/>
                <a:gd name="T45" fmla="*/ 0 h 1570"/>
                <a:gd name="T46" fmla="*/ 0 w 1340"/>
                <a:gd name="T47" fmla="*/ 0 h 1570"/>
                <a:gd name="T48" fmla="*/ 0 w 1340"/>
                <a:gd name="T49" fmla="*/ 0 h 1570"/>
                <a:gd name="T50" fmla="*/ 0 w 1340"/>
                <a:gd name="T51" fmla="*/ 0 h 1570"/>
                <a:gd name="T52" fmla="*/ 0 w 1340"/>
                <a:gd name="T53" fmla="*/ 0 h 1570"/>
                <a:gd name="T54" fmla="*/ 0 w 1340"/>
                <a:gd name="T55" fmla="*/ 0 h 1570"/>
                <a:gd name="T56" fmla="*/ 0 w 1340"/>
                <a:gd name="T57" fmla="*/ 0 h 1570"/>
                <a:gd name="T58" fmla="*/ 0 w 1340"/>
                <a:gd name="T59" fmla="*/ 0 h 1570"/>
                <a:gd name="T60" fmla="*/ 0 w 1340"/>
                <a:gd name="T61" fmla="*/ 0 h 1570"/>
                <a:gd name="T62" fmla="*/ 0 w 1340"/>
                <a:gd name="T63" fmla="*/ 0 h 1570"/>
                <a:gd name="T64" fmla="*/ 0 w 1340"/>
                <a:gd name="T65" fmla="*/ 0 h 1570"/>
                <a:gd name="T66" fmla="*/ 0 w 1340"/>
                <a:gd name="T67" fmla="*/ 0 h 1570"/>
                <a:gd name="T68" fmla="*/ 0 w 1340"/>
                <a:gd name="T69" fmla="*/ 0 h 1570"/>
                <a:gd name="T70" fmla="*/ 0 w 1340"/>
                <a:gd name="T71" fmla="*/ 0 h 1570"/>
                <a:gd name="T72" fmla="*/ 0 w 1340"/>
                <a:gd name="T73" fmla="*/ 0 h 1570"/>
                <a:gd name="T74" fmla="*/ 0 w 1340"/>
                <a:gd name="T75" fmla="*/ 0 h 1570"/>
                <a:gd name="T76" fmla="*/ 0 w 1340"/>
                <a:gd name="T77" fmla="*/ 0 h 1570"/>
                <a:gd name="T78" fmla="*/ 0 w 1340"/>
                <a:gd name="T79" fmla="*/ 0 h 1570"/>
                <a:gd name="T80" fmla="*/ 0 w 1340"/>
                <a:gd name="T81" fmla="*/ 0 h 1570"/>
                <a:gd name="T82" fmla="*/ 0 w 1340"/>
                <a:gd name="T83" fmla="*/ 0 h 15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40" h="1570">
                  <a:moveTo>
                    <a:pt x="0" y="87"/>
                  </a:moveTo>
                  <a:lnTo>
                    <a:pt x="10" y="76"/>
                  </a:lnTo>
                  <a:lnTo>
                    <a:pt x="21" y="65"/>
                  </a:lnTo>
                  <a:lnTo>
                    <a:pt x="32" y="65"/>
                  </a:lnTo>
                  <a:lnTo>
                    <a:pt x="43" y="55"/>
                  </a:lnTo>
                  <a:lnTo>
                    <a:pt x="54" y="44"/>
                  </a:lnTo>
                  <a:lnTo>
                    <a:pt x="64" y="44"/>
                  </a:lnTo>
                  <a:lnTo>
                    <a:pt x="75" y="33"/>
                  </a:lnTo>
                  <a:lnTo>
                    <a:pt x="86" y="33"/>
                  </a:lnTo>
                  <a:lnTo>
                    <a:pt x="97" y="22"/>
                  </a:lnTo>
                  <a:lnTo>
                    <a:pt x="108" y="22"/>
                  </a:lnTo>
                  <a:lnTo>
                    <a:pt x="118" y="22"/>
                  </a:lnTo>
                  <a:lnTo>
                    <a:pt x="129" y="11"/>
                  </a:lnTo>
                  <a:lnTo>
                    <a:pt x="140" y="11"/>
                  </a:lnTo>
                  <a:lnTo>
                    <a:pt x="151" y="11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6" y="0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1" y="0"/>
                  </a:lnTo>
                  <a:lnTo>
                    <a:pt x="291" y="0"/>
                  </a:lnTo>
                  <a:lnTo>
                    <a:pt x="302" y="0"/>
                  </a:lnTo>
                  <a:lnTo>
                    <a:pt x="313" y="0"/>
                  </a:lnTo>
                  <a:lnTo>
                    <a:pt x="324" y="0"/>
                  </a:lnTo>
                  <a:lnTo>
                    <a:pt x="335" y="11"/>
                  </a:lnTo>
                  <a:lnTo>
                    <a:pt x="345" y="11"/>
                  </a:lnTo>
                  <a:lnTo>
                    <a:pt x="356" y="11"/>
                  </a:lnTo>
                  <a:lnTo>
                    <a:pt x="367" y="22"/>
                  </a:lnTo>
                  <a:lnTo>
                    <a:pt x="378" y="22"/>
                  </a:lnTo>
                  <a:lnTo>
                    <a:pt x="389" y="22"/>
                  </a:lnTo>
                  <a:lnTo>
                    <a:pt x="399" y="33"/>
                  </a:lnTo>
                  <a:lnTo>
                    <a:pt x="410" y="33"/>
                  </a:lnTo>
                  <a:lnTo>
                    <a:pt x="421" y="44"/>
                  </a:lnTo>
                  <a:lnTo>
                    <a:pt x="432" y="44"/>
                  </a:lnTo>
                  <a:lnTo>
                    <a:pt x="443" y="55"/>
                  </a:lnTo>
                  <a:lnTo>
                    <a:pt x="453" y="65"/>
                  </a:lnTo>
                  <a:lnTo>
                    <a:pt x="464" y="65"/>
                  </a:lnTo>
                  <a:lnTo>
                    <a:pt x="475" y="76"/>
                  </a:lnTo>
                  <a:lnTo>
                    <a:pt x="486" y="87"/>
                  </a:lnTo>
                  <a:lnTo>
                    <a:pt x="497" y="87"/>
                  </a:lnTo>
                  <a:lnTo>
                    <a:pt x="507" y="98"/>
                  </a:lnTo>
                  <a:lnTo>
                    <a:pt x="518" y="109"/>
                  </a:lnTo>
                  <a:lnTo>
                    <a:pt x="529" y="120"/>
                  </a:lnTo>
                  <a:lnTo>
                    <a:pt x="540" y="130"/>
                  </a:lnTo>
                  <a:lnTo>
                    <a:pt x="551" y="141"/>
                  </a:lnTo>
                  <a:lnTo>
                    <a:pt x="562" y="141"/>
                  </a:lnTo>
                  <a:lnTo>
                    <a:pt x="572" y="152"/>
                  </a:lnTo>
                  <a:lnTo>
                    <a:pt x="583" y="163"/>
                  </a:lnTo>
                  <a:lnTo>
                    <a:pt x="594" y="174"/>
                  </a:lnTo>
                  <a:lnTo>
                    <a:pt x="605" y="184"/>
                  </a:lnTo>
                  <a:lnTo>
                    <a:pt x="626" y="206"/>
                  </a:lnTo>
                  <a:lnTo>
                    <a:pt x="626" y="217"/>
                  </a:lnTo>
                  <a:lnTo>
                    <a:pt x="637" y="228"/>
                  </a:lnTo>
                  <a:lnTo>
                    <a:pt x="648" y="239"/>
                  </a:lnTo>
                  <a:lnTo>
                    <a:pt x="659" y="249"/>
                  </a:lnTo>
                  <a:lnTo>
                    <a:pt x="670" y="260"/>
                  </a:lnTo>
                  <a:lnTo>
                    <a:pt x="691" y="282"/>
                  </a:lnTo>
                  <a:lnTo>
                    <a:pt x="691" y="293"/>
                  </a:lnTo>
                  <a:lnTo>
                    <a:pt x="702" y="304"/>
                  </a:lnTo>
                  <a:lnTo>
                    <a:pt x="724" y="325"/>
                  </a:lnTo>
                  <a:lnTo>
                    <a:pt x="724" y="336"/>
                  </a:lnTo>
                  <a:lnTo>
                    <a:pt x="734" y="347"/>
                  </a:lnTo>
                  <a:lnTo>
                    <a:pt x="756" y="368"/>
                  </a:lnTo>
                  <a:lnTo>
                    <a:pt x="756" y="379"/>
                  </a:lnTo>
                  <a:lnTo>
                    <a:pt x="778" y="401"/>
                  </a:lnTo>
                  <a:lnTo>
                    <a:pt x="778" y="412"/>
                  </a:lnTo>
                  <a:lnTo>
                    <a:pt x="799" y="433"/>
                  </a:lnTo>
                  <a:lnTo>
                    <a:pt x="799" y="444"/>
                  </a:lnTo>
                  <a:lnTo>
                    <a:pt x="821" y="466"/>
                  </a:lnTo>
                  <a:lnTo>
                    <a:pt x="821" y="488"/>
                  </a:lnTo>
                  <a:lnTo>
                    <a:pt x="832" y="498"/>
                  </a:lnTo>
                  <a:lnTo>
                    <a:pt x="853" y="520"/>
                  </a:lnTo>
                  <a:lnTo>
                    <a:pt x="853" y="542"/>
                  </a:lnTo>
                  <a:lnTo>
                    <a:pt x="864" y="553"/>
                  </a:lnTo>
                  <a:lnTo>
                    <a:pt x="886" y="574"/>
                  </a:lnTo>
                  <a:lnTo>
                    <a:pt x="886" y="596"/>
                  </a:lnTo>
                  <a:lnTo>
                    <a:pt x="907" y="617"/>
                  </a:lnTo>
                  <a:lnTo>
                    <a:pt x="907" y="628"/>
                  </a:lnTo>
                  <a:lnTo>
                    <a:pt x="929" y="650"/>
                  </a:lnTo>
                  <a:lnTo>
                    <a:pt x="929" y="672"/>
                  </a:lnTo>
                  <a:lnTo>
                    <a:pt x="951" y="693"/>
                  </a:lnTo>
                  <a:lnTo>
                    <a:pt x="951" y="715"/>
                  </a:lnTo>
                  <a:lnTo>
                    <a:pt x="972" y="737"/>
                  </a:lnTo>
                  <a:lnTo>
                    <a:pt x="972" y="758"/>
                  </a:lnTo>
                  <a:lnTo>
                    <a:pt x="994" y="780"/>
                  </a:lnTo>
                  <a:lnTo>
                    <a:pt x="994" y="801"/>
                  </a:lnTo>
                  <a:lnTo>
                    <a:pt x="1015" y="823"/>
                  </a:lnTo>
                  <a:lnTo>
                    <a:pt x="1015" y="845"/>
                  </a:lnTo>
                  <a:lnTo>
                    <a:pt x="1037" y="866"/>
                  </a:lnTo>
                  <a:lnTo>
                    <a:pt x="1037" y="888"/>
                  </a:lnTo>
                  <a:lnTo>
                    <a:pt x="1059" y="910"/>
                  </a:lnTo>
                  <a:lnTo>
                    <a:pt x="1059" y="931"/>
                  </a:lnTo>
                  <a:lnTo>
                    <a:pt x="1080" y="953"/>
                  </a:lnTo>
                  <a:lnTo>
                    <a:pt x="1080" y="986"/>
                  </a:lnTo>
                  <a:lnTo>
                    <a:pt x="1102" y="1007"/>
                  </a:lnTo>
                  <a:lnTo>
                    <a:pt x="1102" y="1029"/>
                  </a:lnTo>
                  <a:lnTo>
                    <a:pt x="1123" y="1050"/>
                  </a:lnTo>
                  <a:lnTo>
                    <a:pt x="1123" y="1072"/>
                  </a:lnTo>
                  <a:lnTo>
                    <a:pt x="1134" y="1083"/>
                  </a:lnTo>
                  <a:lnTo>
                    <a:pt x="1134" y="1105"/>
                  </a:lnTo>
                  <a:lnTo>
                    <a:pt x="1156" y="1126"/>
                  </a:lnTo>
                  <a:lnTo>
                    <a:pt x="1156" y="1148"/>
                  </a:lnTo>
                  <a:lnTo>
                    <a:pt x="1167" y="1159"/>
                  </a:lnTo>
                  <a:lnTo>
                    <a:pt x="1167" y="1180"/>
                  </a:lnTo>
                  <a:lnTo>
                    <a:pt x="1188" y="1202"/>
                  </a:lnTo>
                  <a:lnTo>
                    <a:pt x="1188" y="1224"/>
                  </a:lnTo>
                  <a:lnTo>
                    <a:pt x="1199" y="1234"/>
                  </a:lnTo>
                  <a:lnTo>
                    <a:pt x="1199" y="1256"/>
                  </a:lnTo>
                  <a:lnTo>
                    <a:pt x="1221" y="1278"/>
                  </a:lnTo>
                  <a:lnTo>
                    <a:pt x="1221" y="1310"/>
                  </a:lnTo>
                  <a:lnTo>
                    <a:pt x="1242" y="1332"/>
                  </a:lnTo>
                  <a:lnTo>
                    <a:pt x="1242" y="1354"/>
                  </a:lnTo>
                  <a:lnTo>
                    <a:pt x="1253" y="1364"/>
                  </a:lnTo>
                  <a:lnTo>
                    <a:pt x="1253" y="1386"/>
                  </a:lnTo>
                  <a:lnTo>
                    <a:pt x="1275" y="1408"/>
                  </a:lnTo>
                  <a:lnTo>
                    <a:pt x="1275" y="1440"/>
                  </a:lnTo>
                  <a:lnTo>
                    <a:pt x="1296" y="1462"/>
                  </a:lnTo>
                  <a:lnTo>
                    <a:pt x="1296" y="1494"/>
                  </a:lnTo>
                  <a:lnTo>
                    <a:pt x="1318" y="1516"/>
                  </a:lnTo>
                  <a:lnTo>
                    <a:pt x="1318" y="1548"/>
                  </a:lnTo>
                  <a:lnTo>
                    <a:pt x="1340" y="157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Freeform 12"/>
            <p:cNvSpPr>
              <a:spLocks/>
            </p:cNvSpPr>
            <p:nvPr/>
          </p:nvSpPr>
          <p:spPr bwMode="auto">
            <a:xfrm>
              <a:off x="2318" y="1968"/>
              <a:ext cx="255" cy="416"/>
            </a:xfrm>
            <a:custGeom>
              <a:avLst/>
              <a:gdLst>
                <a:gd name="T0" fmla="*/ 0 w 1037"/>
                <a:gd name="T1" fmla="*/ 0 h 2706"/>
                <a:gd name="T2" fmla="*/ 0 w 1037"/>
                <a:gd name="T3" fmla="*/ 0 h 2706"/>
                <a:gd name="T4" fmla="*/ 0 w 1037"/>
                <a:gd name="T5" fmla="*/ 0 h 2706"/>
                <a:gd name="T6" fmla="*/ 0 w 1037"/>
                <a:gd name="T7" fmla="*/ 0 h 2706"/>
                <a:gd name="T8" fmla="*/ 0 w 1037"/>
                <a:gd name="T9" fmla="*/ 0 h 2706"/>
                <a:gd name="T10" fmla="*/ 0 w 1037"/>
                <a:gd name="T11" fmla="*/ 0 h 2706"/>
                <a:gd name="T12" fmla="*/ 0 w 1037"/>
                <a:gd name="T13" fmla="*/ 0 h 2706"/>
                <a:gd name="T14" fmla="*/ 0 w 1037"/>
                <a:gd name="T15" fmla="*/ 0 h 2706"/>
                <a:gd name="T16" fmla="*/ 0 w 1037"/>
                <a:gd name="T17" fmla="*/ 0 h 2706"/>
                <a:gd name="T18" fmla="*/ 0 w 1037"/>
                <a:gd name="T19" fmla="*/ 0 h 2706"/>
                <a:gd name="T20" fmla="*/ 0 w 1037"/>
                <a:gd name="T21" fmla="*/ 0 h 2706"/>
                <a:gd name="T22" fmla="*/ 0 w 1037"/>
                <a:gd name="T23" fmla="*/ 0 h 2706"/>
                <a:gd name="T24" fmla="*/ 0 w 1037"/>
                <a:gd name="T25" fmla="*/ 0 h 2706"/>
                <a:gd name="T26" fmla="*/ 0 w 1037"/>
                <a:gd name="T27" fmla="*/ 0 h 2706"/>
                <a:gd name="T28" fmla="*/ 0 w 1037"/>
                <a:gd name="T29" fmla="*/ 0 h 2706"/>
                <a:gd name="T30" fmla="*/ 0 w 1037"/>
                <a:gd name="T31" fmla="*/ 0 h 2706"/>
                <a:gd name="T32" fmla="*/ 0 w 1037"/>
                <a:gd name="T33" fmla="*/ 0 h 2706"/>
                <a:gd name="T34" fmla="*/ 0 w 1037"/>
                <a:gd name="T35" fmla="*/ 0 h 2706"/>
                <a:gd name="T36" fmla="*/ 0 w 1037"/>
                <a:gd name="T37" fmla="*/ 0 h 2706"/>
                <a:gd name="T38" fmla="*/ 0 w 1037"/>
                <a:gd name="T39" fmla="*/ 0 h 2706"/>
                <a:gd name="T40" fmla="*/ 0 w 1037"/>
                <a:gd name="T41" fmla="*/ 0 h 2706"/>
                <a:gd name="T42" fmla="*/ 0 w 1037"/>
                <a:gd name="T43" fmla="*/ 0 h 2706"/>
                <a:gd name="T44" fmla="*/ 0 w 1037"/>
                <a:gd name="T45" fmla="*/ 0 h 2706"/>
                <a:gd name="T46" fmla="*/ 0 w 1037"/>
                <a:gd name="T47" fmla="*/ 0 h 2706"/>
                <a:gd name="T48" fmla="*/ 0 w 1037"/>
                <a:gd name="T49" fmla="*/ 0 h 2706"/>
                <a:gd name="T50" fmla="*/ 0 w 1037"/>
                <a:gd name="T51" fmla="*/ 0 h 2706"/>
                <a:gd name="T52" fmla="*/ 0 w 1037"/>
                <a:gd name="T53" fmla="*/ 0 h 2706"/>
                <a:gd name="T54" fmla="*/ 0 w 1037"/>
                <a:gd name="T55" fmla="*/ 0 h 2706"/>
                <a:gd name="T56" fmla="*/ 0 w 1037"/>
                <a:gd name="T57" fmla="*/ 0 h 2706"/>
                <a:gd name="T58" fmla="*/ 0 w 1037"/>
                <a:gd name="T59" fmla="*/ 0 h 2706"/>
                <a:gd name="T60" fmla="*/ 0 w 1037"/>
                <a:gd name="T61" fmla="*/ 0 h 2706"/>
                <a:gd name="T62" fmla="*/ 0 w 1037"/>
                <a:gd name="T63" fmla="*/ 0 h 2706"/>
                <a:gd name="T64" fmla="*/ 0 w 1037"/>
                <a:gd name="T65" fmla="*/ 0 h 2706"/>
                <a:gd name="T66" fmla="*/ 0 w 1037"/>
                <a:gd name="T67" fmla="*/ 0 h 2706"/>
                <a:gd name="T68" fmla="*/ 0 w 1037"/>
                <a:gd name="T69" fmla="*/ 0 h 2706"/>
                <a:gd name="T70" fmla="*/ 0 w 1037"/>
                <a:gd name="T71" fmla="*/ 0 h 2706"/>
                <a:gd name="T72" fmla="*/ 0 w 1037"/>
                <a:gd name="T73" fmla="*/ 0 h 2706"/>
                <a:gd name="T74" fmla="*/ 0 w 1037"/>
                <a:gd name="T75" fmla="*/ 0 h 2706"/>
                <a:gd name="T76" fmla="*/ 0 w 1037"/>
                <a:gd name="T77" fmla="*/ 0 h 2706"/>
                <a:gd name="T78" fmla="*/ 0 w 1037"/>
                <a:gd name="T79" fmla="*/ 0 h 2706"/>
                <a:gd name="T80" fmla="*/ 0 w 1037"/>
                <a:gd name="T81" fmla="*/ 0 h 2706"/>
                <a:gd name="T82" fmla="*/ 0 w 1037"/>
                <a:gd name="T83" fmla="*/ 0 h 2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37" h="2706">
                  <a:moveTo>
                    <a:pt x="0" y="0"/>
                  </a:moveTo>
                  <a:lnTo>
                    <a:pt x="0" y="33"/>
                  </a:lnTo>
                  <a:lnTo>
                    <a:pt x="10" y="43"/>
                  </a:lnTo>
                  <a:lnTo>
                    <a:pt x="10" y="65"/>
                  </a:lnTo>
                  <a:lnTo>
                    <a:pt x="32" y="87"/>
                  </a:lnTo>
                  <a:lnTo>
                    <a:pt x="32" y="119"/>
                  </a:lnTo>
                  <a:lnTo>
                    <a:pt x="54" y="141"/>
                  </a:lnTo>
                  <a:lnTo>
                    <a:pt x="54" y="173"/>
                  </a:lnTo>
                  <a:lnTo>
                    <a:pt x="64" y="184"/>
                  </a:lnTo>
                  <a:lnTo>
                    <a:pt x="64" y="206"/>
                  </a:lnTo>
                  <a:lnTo>
                    <a:pt x="86" y="227"/>
                  </a:lnTo>
                  <a:lnTo>
                    <a:pt x="86" y="260"/>
                  </a:lnTo>
                  <a:lnTo>
                    <a:pt x="97" y="271"/>
                  </a:lnTo>
                  <a:lnTo>
                    <a:pt x="97" y="292"/>
                  </a:lnTo>
                  <a:lnTo>
                    <a:pt x="119" y="314"/>
                  </a:lnTo>
                  <a:lnTo>
                    <a:pt x="119" y="346"/>
                  </a:lnTo>
                  <a:lnTo>
                    <a:pt x="129" y="357"/>
                  </a:lnTo>
                  <a:lnTo>
                    <a:pt x="129" y="379"/>
                  </a:lnTo>
                  <a:lnTo>
                    <a:pt x="151" y="401"/>
                  </a:lnTo>
                  <a:lnTo>
                    <a:pt x="151" y="433"/>
                  </a:lnTo>
                  <a:lnTo>
                    <a:pt x="162" y="444"/>
                  </a:lnTo>
                  <a:lnTo>
                    <a:pt x="162" y="465"/>
                  </a:lnTo>
                  <a:lnTo>
                    <a:pt x="183" y="487"/>
                  </a:lnTo>
                  <a:lnTo>
                    <a:pt x="183" y="520"/>
                  </a:lnTo>
                  <a:lnTo>
                    <a:pt x="194" y="530"/>
                  </a:lnTo>
                  <a:lnTo>
                    <a:pt x="194" y="552"/>
                  </a:lnTo>
                  <a:lnTo>
                    <a:pt x="205" y="563"/>
                  </a:lnTo>
                  <a:lnTo>
                    <a:pt x="205" y="585"/>
                  </a:lnTo>
                  <a:lnTo>
                    <a:pt x="227" y="606"/>
                  </a:lnTo>
                  <a:lnTo>
                    <a:pt x="227" y="639"/>
                  </a:lnTo>
                  <a:lnTo>
                    <a:pt x="237" y="650"/>
                  </a:lnTo>
                  <a:lnTo>
                    <a:pt x="237" y="671"/>
                  </a:lnTo>
                  <a:lnTo>
                    <a:pt x="248" y="682"/>
                  </a:lnTo>
                  <a:lnTo>
                    <a:pt x="248" y="704"/>
                  </a:lnTo>
                  <a:lnTo>
                    <a:pt x="270" y="725"/>
                  </a:lnTo>
                  <a:lnTo>
                    <a:pt x="270" y="758"/>
                  </a:lnTo>
                  <a:lnTo>
                    <a:pt x="281" y="769"/>
                  </a:lnTo>
                  <a:lnTo>
                    <a:pt x="281" y="790"/>
                  </a:lnTo>
                  <a:lnTo>
                    <a:pt x="291" y="801"/>
                  </a:lnTo>
                  <a:lnTo>
                    <a:pt x="291" y="823"/>
                  </a:lnTo>
                  <a:lnTo>
                    <a:pt x="313" y="844"/>
                  </a:lnTo>
                  <a:lnTo>
                    <a:pt x="313" y="877"/>
                  </a:lnTo>
                  <a:lnTo>
                    <a:pt x="324" y="888"/>
                  </a:lnTo>
                  <a:lnTo>
                    <a:pt x="324" y="909"/>
                  </a:lnTo>
                  <a:lnTo>
                    <a:pt x="335" y="920"/>
                  </a:lnTo>
                  <a:lnTo>
                    <a:pt x="335" y="942"/>
                  </a:lnTo>
                  <a:lnTo>
                    <a:pt x="356" y="963"/>
                  </a:lnTo>
                  <a:lnTo>
                    <a:pt x="356" y="996"/>
                  </a:lnTo>
                  <a:lnTo>
                    <a:pt x="367" y="1007"/>
                  </a:lnTo>
                  <a:lnTo>
                    <a:pt x="367" y="1028"/>
                  </a:lnTo>
                  <a:lnTo>
                    <a:pt x="378" y="1039"/>
                  </a:lnTo>
                  <a:lnTo>
                    <a:pt x="378" y="1061"/>
                  </a:lnTo>
                  <a:lnTo>
                    <a:pt x="400" y="1082"/>
                  </a:lnTo>
                  <a:lnTo>
                    <a:pt x="400" y="1115"/>
                  </a:lnTo>
                  <a:lnTo>
                    <a:pt x="410" y="1126"/>
                  </a:lnTo>
                  <a:lnTo>
                    <a:pt x="410" y="1147"/>
                  </a:lnTo>
                  <a:lnTo>
                    <a:pt x="421" y="1158"/>
                  </a:lnTo>
                  <a:lnTo>
                    <a:pt x="421" y="1180"/>
                  </a:lnTo>
                  <a:lnTo>
                    <a:pt x="443" y="1202"/>
                  </a:lnTo>
                  <a:lnTo>
                    <a:pt x="443" y="1234"/>
                  </a:lnTo>
                  <a:lnTo>
                    <a:pt x="454" y="1245"/>
                  </a:lnTo>
                  <a:lnTo>
                    <a:pt x="454" y="1267"/>
                  </a:lnTo>
                  <a:lnTo>
                    <a:pt x="464" y="1277"/>
                  </a:lnTo>
                  <a:lnTo>
                    <a:pt x="464" y="1299"/>
                  </a:lnTo>
                  <a:lnTo>
                    <a:pt x="486" y="1321"/>
                  </a:lnTo>
                  <a:lnTo>
                    <a:pt x="486" y="1353"/>
                  </a:lnTo>
                  <a:lnTo>
                    <a:pt x="497" y="1364"/>
                  </a:lnTo>
                  <a:lnTo>
                    <a:pt x="497" y="1386"/>
                  </a:lnTo>
                  <a:lnTo>
                    <a:pt x="508" y="1396"/>
                  </a:lnTo>
                  <a:lnTo>
                    <a:pt x="508" y="1418"/>
                  </a:lnTo>
                  <a:lnTo>
                    <a:pt x="529" y="1440"/>
                  </a:lnTo>
                  <a:lnTo>
                    <a:pt x="529" y="1472"/>
                  </a:lnTo>
                  <a:lnTo>
                    <a:pt x="540" y="1483"/>
                  </a:lnTo>
                  <a:lnTo>
                    <a:pt x="540" y="1505"/>
                  </a:lnTo>
                  <a:lnTo>
                    <a:pt x="562" y="1526"/>
                  </a:lnTo>
                  <a:lnTo>
                    <a:pt x="562" y="1559"/>
                  </a:lnTo>
                  <a:lnTo>
                    <a:pt x="572" y="1570"/>
                  </a:lnTo>
                  <a:lnTo>
                    <a:pt x="572" y="1591"/>
                  </a:lnTo>
                  <a:lnTo>
                    <a:pt x="583" y="1602"/>
                  </a:lnTo>
                  <a:lnTo>
                    <a:pt x="583" y="1624"/>
                  </a:lnTo>
                  <a:lnTo>
                    <a:pt x="605" y="1645"/>
                  </a:lnTo>
                  <a:lnTo>
                    <a:pt x="605" y="1678"/>
                  </a:lnTo>
                  <a:lnTo>
                    <a:pt x="616" y="1689"/>
                  </a:lnTo>
                  <a:lnTo>
                    <a:pt x="616" y="1710"/>
                  </a:lnTo>
                  <a:lnTo>
                    <a:pt x="637" y="1732"/>
                  </a:lnTo>
                  <a:lnTo>
                    <a:pt x="637" y="1764"/>
                  </a:lnTo>
                  <a:lnTo>
                    <a:pt x="659" y="1786"/>
                  </a:lnTo>
                  <a:lnTo>
                    <a:pt x="659" y="1819"/>
                  </a:lnTo>
                  <a:lnTo>
                    <a:pt x="670" y="1829"/>
                  </a:lnTo>
                  <a:lnTo>
                    <a:pt x="670" y="1851"/>
                  </a:lnTo>
                  <a:lnTo>
                    <a:pt x="691" y="1873"/>
                  </a:lnTo>
                  <a:lnTo>
                    <a:pt x="691" y="1905"/>
                  </a:lnTo>
                  <a:lnTo>
                    <a:pt x="713" y="1927"/>
                  </a:lnTo>
                  <a:lnTo>
                    <a:pt x="713" y="1959"/>
                  </a:lnTo>
                  <a:lnTo>
                    <a:pt x="735" y="1981"/>
                  </a:lnTo>
                  <a:lnTo>
                    <a:pt x="735" y="2013"/>
                  </a:lnTo>
                  <a:lnTo>
                    <a:pt x="745" y="2024"/>
                  </a:lnTo>
                  <a:lnTo>
                    <a:pt x="745" y="2046"/>
                  </a:lnTo>
                  <a:lnTo>
                    <a:pt x="767" y="2068"/>
                  </a:lnTo>
                  <a:lnTo>
                    <a:pt x="767" y="2089"/>
                  </a:lnTo>
                  <a:lnTo>
                    <a:pt x="778" y="2100"/>
                  </a:lnTo>
                  <a:lnTo>
                    <a:pt x="778" y="2122"/>
                  </a:lnTo>
                  <a:lnTo>
                    <a:pt x="799" y="2143"/>
                  </a:lnTo>
                  <a:lnTo>
                    <a:pt x="799" y="2176"/>
                  </a:lnTo>
                  <a:lnTo>
                    <a:pt x="821" y="2197"/>
                  </a:lnTo>
                  <a:lnTo>
                    <a:pt x="821" y="2230"/>
                  </a:lnTo>
                  <a:lnTo>
                    <a:pt x="843" y="2252"/>
                  </a:lnTo>
                  <a:lnTo>
                    <a:pt x="843" y="2273"/>
                  </a:lnTo>
                  <a:lnTo>
                    <a:pt x="853" y="2284"/>
                  </a:lnTo>
                  <a:lnTo>
                    <a:pt x="853" y="2306"/>
                  </a:lnTo>
                  <a:lnTo>
                    <a:pt x="875" y="2327"/>
                  </a:lnTo>
                  <a:lnTo>
                    <a:pt x="875" y="2360"/>
                  </a:lnTo>
                  <a:lnTo>
                    <a:pt x="897" y="2381"/>
                  </a:lnTo>
                  <a:lnTo>
                    <a:pt x="897" y="2403"/>
                  </a:lnTo>
                  <a:lnTo>
                    <a:pt x="918" y="2425"/>
                  </a:lnTo>
                  <a:lnTo>
                    <a:pt x="918" y="2457"/>
                  </a:lnTo>
                  <a:lnTo>
                    <a:pt x="940" y="2479"/>
                  </a:lnTo>
                  <a:lnTo>
                    <a:pt x="940" y="2501"/>
                  </a:lnTo>
                  <a:lnTo>
                    <a:pt x="961" y="2522"/>
                  </a:lnTo>
                  <a:lnTo>
                    <a:pt x="961" y="2544"/>
                  </a:lnTo>
                  <a:lnTo>
                    <a:pt x="972" y="2555"/>
                  </a:lnTo>
                  <a:lnTo>
                    <a:pt x="972" y="2576"/>
                  </a:lnTo>
                  <a:lnTo>
                    <a:pt x="994" y="2598"/>
                  </a:lnTo>
                  <a:lnTo>
                    <a:pt x="994" y="2620"/>
                  </a:lnTo>
                  <a:lnTo>
                    <a:pt x="1016" y="2641"/>
                  </a:lnTo>
                  <a:lnTo>
                    <a:pt x="1016" y="2663"/>
                  </a:lnTo>
                  <a:lnTo>
                    <a:pt x="1037" y="2685"/>
                  </a:lnTo>
                  <a:lnTo>
                    <a:pt x="1037" y="270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13"/>
            <p:cNvSpPr>
              <a:spLocks/>
            </p:cNvSpPr>
            <p:nvPr/>
          </p:nvSpPr>
          <p:spPr bwMode="auto">
            <a:xfrm>
              <a:off x="2573" y="2384"/>
              <a:ext cx="334" cy="123"/>
            </a:xfrm>
            <a:custGeom>
              <a:avLst/>
              <a:gdLst>
                <a:gd name="T0" fmla="*/ 0 w 1362"/>
                <a:gd name="T1" fmla="*/ 0 h 801"/>
                <a:gd name="T2" fmla="*/ 0 w 1362"/>
                <a:gd name="T3" fmla="*/ 0 h 801"/>
                <a:gd name="T4" fmla="*/ 0 w 1362"/>
                <a:gd name="T5" fmla="*/ 0 h 801"/>
                <a:gd name="T6" fmla="*/ 0 w 1362"/>
                <a:gd name="T7" fmla="*/ 0 h 801"/>
                <a:gd name="T8" fmla="*/ 0 w 1362"/>
                <a:gd name="T9" fmla="*/ 0 h 801"/>
                <a:gd name="T10" fmla="*/ 0 w 1362"/>
                <a:gd name="T11" fmla="*/ 0 h 801"/>
                <a:gd name="T12" fmla="*/ 0 w 1362"/>
                <a:gd name="T13" fmla="*/ 0 h 801"/>
                <a:gd name="T14" fmla="*/ 0 w 1362"/>
                <a:gd name="T15" fmla="*/ 0 h 801"/>
                <a:gd name="T16" fmla="*/ 0 w 1362"/>
                <a:gd name="T17" fmla="*/ 0 h 801"/>
                <a:gd name="T18" fmla="*/ 0 w 1362"/>
                <a:gd name="T19" fmla="*/ 0 h 801"/>
                <a:gd name="T20" fmla="*/ 0 w 1362"/>
                <a:gd name="T21" fmla="*/ 0 h 801"/>
                <a:gd name="T22" fmla="*/ 0 w 1362"/>
                <a:gd name="T23" fmla="*/ 0 h 801"/>
                <a:gd name="T24" fmla="*/ 0 w 1362"/>
                <a:gd name="T25" fmla="*/ 0 h 801"/>
                <a:gd name="T26" fmla="*/ 0 w 1362"/>
                <a:gd name="T27" fmla="*/ 0 h 801"/>
                <a:gd name="T28" fmla="*/ 0 w 1362"/>
                <a:gd name="T29" fmla="*/ 0 h 801"/>
                <a:gd name="T30" fmla="*/ 0 w 1362"/>
                <a:gd name="T31" fmla="*/ 0 h 801"/>
                <a:gd name="T32" fmla="*/ 0 w 1362"/>
                <a:gd name="T33" fmla="*/ 0 h 801"/>
                <a:gd name="T34" fmla="*/ 0 w 1362"/>
                <a:gd name="T35" fmla="*/ 0 h 801"/>
                <a:gd name="T36" fmla="*/ 0 w 1362"/>
                <a:gd name="T37" fmla="*/ 0 h 801"/>
                <a:gd name="T38" fmla="*/ 0 w 1362"/>
                <a:gd name="T39" fmla="*/ 0 h 801"/>
                <a:gd name="T40" fmla="*/ 0 w 1362"/>
                <a:gd name="T41" fmla="*/ 0 h 801"/>
                <a:gd name="T42" fmla="*/ 0 w 1362"/>
                <a:gd name="T43" fmla="*/ 0 h 801"/>
                <a:gd name="T44" fmla="*/ 0 w 1362"/>
                <a:gd name="T45" fmla="*/ 0 h 801"/>
                <a:gd name="T46" fmla="*/ 0 w 1362"/>
                <a:gd name="T47" fmla="*/ 0 h 801"/>
                <a:gd name="T48" fmla="*/ 0 w 1362"/>
                <a:gd name="T49" fmla="*/ 0 h 801"/>
                <a:gd name="T50" fmla="*/ 0 w 1362"/>
                <a:gd name="T51" fmla="*/ 0 h 801"/>
                <a:gd name="T52" fmla="*/ 0 w 1362"/>
                <a:gd name="T53" fmla="*/ 0 h 801"/>
                <a:gd name="T54" fmla="*/ 0 w 1362"/>
                <a:gd name="T55" fmla="*/ 0 h 801"/>
                <a:gd name="T56" fmla="*/ 0 w 1362"/>
                <a:gd name="T57" fmla="*/ 0 h 801"/>
                <a:gd name="T58" fmla="*/ 0 w 1362"/>
                <a:gd name="T59" fmla="*/ 0 h 801"/>
                <a:gd name="T60" fmla="*/ 0 w 1362"/>
                <a:gd name="T61" fmla="*/ 0 h 801"/>
                <a:gd name="T62" fmla="*/ 0 w 1362"/>
                <a:gd name="T63" fmla="*/ 0 h 801"/>
                <a:gd name="T64" fmla="*/ 0 w 1362"/>
                <a:gd name="T65" fmla="*/ 0 h 801"/>
                <a:gd name="T66" fmla="*/ 0 w 1362"/>
                <a:gd name="T67" fmla="*/ 0 h 801"/>
                <a:gd name="T68" fmla="*/ 0 w 1362"/>
                <a:gd name="T69" fmla="*/ 0 h 801"/>
                <a:gd name="T70" fmla="*/ 0 w 1362"/>
                <a:gd name="T71" fmla="*/ 0 h 801"/>
                <a:gd name="T72" fmla="*/ 0 w 1362"/>
                <a:gd name="T73" fmla="*/ 0 h 801"/>
                <a:gd name="T74" fmla="*/ 0 w 1362"/>
                <a:gd name="T75" fmla="*/ 0 h 801"/>
                <a:gd name="T76" fmla="*/ 0 w 1362"/>
                <a:gd name="T77" fmla="*/ 0 h 801"/>
                <a:gd name="T78" fmla="*/ 0 w 1362"/>
                <a:gd name="T79" fmla="*/ 0 h 801"/>
                <a:gd name="T80" fmla="*/ 0 w 1362"/>
                <a:gd name="T81" fmla="*/ 0 h 801"/>
                <a:gd name="T82" fmla="*/ 0 w 1362"/>
                <a:gd name="T83" fmla="*/ 0 h 8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62" h="801">
                  <a:moveTo>
                    <a:pt x="0" y="0"/>
                  </a:moveTo>
                  <a:lnTo>
                    <a:pt x="22" y="22"/>
                  </a:lnTo>
                  <a:lnTo>
                    <a:pt x="22" y="43"/>
                  </a:lnTo>
                  <a:lnTo>
                    <a:pt x="43" y="65"/>
                  </a:lnTo>
                  <a:lnTo>
                    <a:pt x="43" y="87"/>
                  </a:lnTo>
                  <a:lnTo>
                    <a:pt x="65" y="108"/>
                  </a:lnTo>
                  <a:lnTo>
                    <a:pt x="65" y="130"/>
                  </a:lnTo>
                  <a:lnTo>
                    <a:pt x="87" y="152"/>
                  </a:lnTo>
                  <a:lnTo>
                    <a:pt x="87" y="173"/>
                  </a:lnTo>
                  <a:lnTo>
                    <a:pt x="97" y="184"/>
                  </a:lnTo>
                  <a:lnTo>
                    <a:pt x="119" y="206"/>
                  </a:lnTo>
                  <a:lnTo>
                    <a:pt x="119" y="228"/>
                  </a:lnTo>
                  <a:lnTo>
                    <a:pt x="141" y="249"/>
                  </a:lnTo>
                  <a:lnTo>
                    <a:pt x="141" y="260"/>
                  </a:lnTo>
                  <a:lnTo>
                    <a:pt x="162" y="282"/>
                  </a:lnTo>
                  <a:lnTo>
                    <a:pt x="162" y="303"/>
                  </a:lnTo>
                  <a:lnTo>
                    <a:pt x="173" y="314"/>
                  </a:lnTo>
                  <a:lnTo>
                    <a:pt x="195" y="336"/>
                  </a:lnTo>
                  <a:lnTo>
                    <a:pt x="195" y="357"/>
                  </a:lnTo>
                  <a:lnTo>
                    <a:pt x="205" y="368"/>
                  </a:lnTo>
                  <a:lnTo>
                    <a:pt x="227" y="390"/>
                  </a:lnTo>
                  <a:lnTo>
                    <a:pt x="227" y="401"/>
                  </a:lnTo>
                  <a:lnTo>
                    <a:pt x="249" y="422"/>
                  </a:lnTo>
                  <a:lnTo>
                    <a:pt x="249" y="433"/>
                  </a:lnTo>
                  <a:lnTo>
                    <a:pt x="270" y="455"/>
                  </a:lnTo>
                  <a:lnTo>
                    <a:pt x="270" y="466"/>
                  </a:lnTo>
                  <a:lnTo>
                    <a:pt x="281" y="476"/>
                  </a:lnTo>
                  <a:lnTo>
                    <a:pt x="303" y="498"/>
                  </a:lnTo>
                  <a:lnTo>
                    <a:pt x="303" y="509"/>
                  </a:lnTo>
                  <a:lnTo>
                    <a:pt x="314" y="520"/>
                  </a:lnTo>
                  <a:lnTo>
                    <a:pt x="335" y="541"/>
                  </a:lnTo>
                  <a:lnTo>
                    <a:pt x="335" y="552"/>
                  </a:lnTo>
                  <a:lnTo>
                    <a:pt x="346" y="563"/>
                  </a:lnTo>
                  <a:lnTo>
                    <a:pt x="357" y="574"/>
                  </a:lnTo>
                  <a:lnTo>
                    <a:pt x="368" y="585"/>
                  </a:lnTo>
                  <a:lnTo>
                    <a:pt x="378" y="596"/>
                  </a:lnTo>
                  <a:lnTo>
                    <a:pt x="389" y="606"/>
                  </a:lnTo>
                  <a:lnTo>
                    <a:pt x="400" y="617"/>
                  </a:lnTo>
                  <a:lnTo>
                    <a:pt x="411" y="628"/>
                  </a:lnTo>
                  <a:lnTo>
                    <a:pt x="422" y="639"/>
                  </a:lnTo>
                  <a:lnTo>
                    <a:pt x="432" y="650"/>
                  </a:lnTo>
                  <a:lnTo>
                    <a:pt x="443" y="661"/>
                  </a:lnTo>
                  <a:lnTo>
                    <a:pt x="454" y="671"/>
                  </a:lnTo>
                  <a:lnTo>
                    <a:pt x="465" y="682"/>
                  </a:lnTo>
                  <a:lnTo>
                    <a:pt x="476" y="693"/>
                  </a:lnTo>
                  <a:lnTo>
                    <a:pt x="486" y="704"/>
                  </a:lnTo>
                  <a:lnTo>
                    <a:pt x="497" y="715"/>
                  </a:lnTo>
                  <a:lnTo>
                    <a:pt x="508" y="715"/>
                  </a:lnTo>
                  <a:lnTo>
                    <a:pt x="519" y="725"/>
                  </a:lnTo>
                  <a:lnTo>
                    <a:pt x="530" y="736"/>
                  </a:lnTo>
                  <a:lnTo>
                    <a:pt x="541" y="736"/>
                  </a:lnTo>
                  <a:lnTo>
                    <a:pt x="551" y="747"/>
                  </a:lnTo>
                  <a:lnTo>
                    <a:pt x="562" y="758"/>
                  </a:lnTo>
                  <a:lnTo>
                    <a:pt x="573" y="758"/>
                  </a:lnTo>
                  <a:lnTo>
                    <a:pt x="584" y="769"/>
                  </a:lnTo>
                  <a:lnTo>
                    <a:pt x="595" y="769"/>
                  </a:lnTo>
                  <a:lnTo>
                    <a:pt x="605" y="780"/>
                  </a:lnTo>
                  <a:lnTo>
                    <a:pt x="616" y="780"/>
                  </a:lnTo>
                  <a:lnTo>
                    <a:pt x="627" y="780"/>
                  </a:lnTo>
                  <a:lnTo>
                    <a:pt x="638" y="790"/>
                  </a:lnTo>
                  <a:lnTo>
                    <a:pt x="649" y="790"/>
                  </a:lnTo>
                  <a:lnTo>
                    <a:pt x="659" y="790"/>
                  </a:lnTo>
                  <a:lnTo>
                    <a:pt x="670" y="801"/>
                  </a:lnTo>
                  <a:lnTo>
                    <a:pt x="681" y="801"/>
                  </a:lnTo>
                  <a:lnTo>
                    <a:pt x="692" y="801"/>
                  </a:lnTo>
                  <a:lnTo>
                    <a:pt x="703" y="801"/>
                  </a:lnTo>
                  <a:lnTo>
                    <a:pt x="713" y="801"/>
                  </a:lnTo>
                  <a:lnTo>
                    <a:pt x="724" y="801"/>
                  </a:lnTo>
                  <a:lnTo>
                    <a:pt x="735" y="801"/>
                  </a:lnTo>
                  <a:lnTo>
                    <a:pt x="746" y="801"/>
                  </a:lnTo>
                  <a:lnTo>
                    <a:pt x="767" y="801"/>
                  </a:lnTo>
                  <a:lnTo>
                    <a:pt x="757" y="801"/>
                  </a:lnTo>
                  <a:lnTo>
                    <a:pt x="767" y="801"/>
                  </a:lnTo>
                  <a:lnTo>
                    <a:pt x="778" y="801"/>
                  </a:lnTo>
                  <a:lnTo>
                    <a:pt x="789" y="801"/>
                  </a:lnTo>
                  <a:lnTo>
                    <a:pt x="800" y="801"/>
                  </a:lnTo>
                  <a:lnTo>
                    <a:pt x="811" y="801"/>
                  </a:lnTo>
                  <a:lnTo>
                    <a:pt x="821" y="801"/>
                  </a:lnTo>
                  <a:lnTo>
                    <a:pt x="832" y="801"/>
                  </a:lnTo>
                  <a:lnTo>
                    <a:pt x="843" y="790"/>
                  </a:lnTo>
                  <a:lnTo>
                    <a:pt x="854" y="790"/>
                  </a:lnTo>
                  <a:lnTo>
                    <a:pt x="865" y="790"/>
                  </a:lnTo>
                  <a:lnTo>
                    <a:pt x="876" y="780"/>
                  </a:lnTo>
                  <a:lnTo>
                    <a:pt x="886" y="780"/>
                  </a:lnTo>
                  <a:lnTo>
                    <a:pt x="897" y="780"/>
                  </a:lnTo>
                  <a:lnTo>
                    <a:pt x="908" y="769"/>
                  </a:lnTo>
                  <a:lnTo>
                    <a:pt x="919" y="769"/>
                  </a:lnTo>
                  <a:lnTo>
                    <a:pt x="930" y="758"/>
                  </a:lnTo>
                  <a:lnTo>
                    <a:pt x="940" y="758"/>
                  </a:lnTo>
                  <a:lnTo>
                    <a:pt x="951" y="747"/>
                  </a:lnTo>
                  <a:lnTo>
                    <a:pt x="962" y="736"/>
                  </a:lnTo>
                  <a:lnTo>
                    <a:pt x="973" y="736"/>
                  </a:lnTo>
                  <a:lnTo>
                    <a:pt x="984" y="725"/>
                  </a:lnTo>
                  <a:lnTo>
                    <a:pt x="994" y="715"/>
                  </a:lnTo>
                  <a:lnTo>
                    <a:pt x="1005" y="715"/>
                  </a:lnTo>
                  <a:lnTo>
                    <a:pt x="1016" y="704"/>
                  </a:lnTo>
                  <a:lnTo>
                    <a:pt x="1027" y="693"/>
                  </a:lnTo>
                  <a:lnTo>
                    <a:pt x="1038" y="682"/>
                  </a:lnTo>
                  <a:lnTo>
                    <a:pt x="1048" y="671"/>
                  </a:lnTo>
                  <a:lnTo>
                    <a:pt x="1059" y="661"/>
                  </a:lnTo>
                  <a:lnTo>
                    <a:pt x="1070" y="661"/>
                  </a:lnTo>
                  <a:lnTo>
                    <a:pt x="1081" y="650"/>
                  </a:lnTo>
                  <a:lnTo>
                    <a:pt x="1092" y="639"/>
                  </a:lnTo>
                  <a:lnTo>
                    <a:pt x="1102" y="628"/>
                  </a:lnTo>
                  <a:lnTo>
                    <a:pt x="1113" y="617"/>
                  </a:lnTo>
                  <a:lnTo>
                    <a:pt x="1135" y="596"/>
                  </a:lnTo>
                  <a:lnTo>
                    <a:pt x="1135" y="585"/>
                  </a:lnTo>
                  <a:lnTo>
                    <a:pt x="1146" y="574"/>
                  </a:lnTo>
                  <a:lnTo>
                    <a:pt x="1157" y="563"/>
                  </a:lnTo>
                  <a:lnTo>
                    <a:pt x="1167" y="552"/>
                  </a:lnTo>
                  <a:lnTo>
                    <a:pt x="1178" y="541"/>
                  </a:lnTo>
                  <a:lnTo>
                    <a:pt x="1200" y="520"/>
                  </a:lnTo>
                  <a:lnTo>
                    <a:pt x="1200" y="509"/>
                  </a:lnTo>
                  <a:lnTo>
                    <a:pt x="1211" y="498"/>
                  </a:lnTo>
                  <a:lnTo>
                    <a:pt x="1232" y="476"/>
                  </a:lnTo>
                  <a:lnTo>
                    <a:pt x="1232" y="466"/>
                  </a:lnTo>
                  <a:lnTo>
                    <a:pt x="1243" y="455"/>
                  </a:lnTo>
                  <a:lnTo>
                    <a:pt x="1265" y="433"/>
                  </a:lnTo>
                  <a:lnTo>
                    <a:pt x="1265" y="422"/>
                  </a:lnTo>
                  <a:lnTo>
                    <a:pt x="1286" y="401"/>
                  </a:lnTo>
                  <a:lnTo>
                    <a:pt x="1286" y="390"/>
                  </a:lnTo>
                  <a:lnTo>
                    <a:pt x="1308" y="368"/>
                  </a:lnTo>
                  <a:lnTo>
                    <a:pt x="1308" y="357"/>
                  </a:lnTo>
                  <a:lnTo>
                    <a:pt x="1329" y="336"/>
                  </a:lnTo>
                  <a:lnTo>
                    <a:pt x="1329" y="325"/>
                  </a:lnTo>
                  <a:lnTo>
                    <a:pt x="1351" y="303"/>
                  </a:lnTo>
                  <a:lnTo>
                    <a:pt x="1351" y="282"/>
                  </a:lnTo>
                  <a:lnTo>
                    <a:pt x="1362" y="27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Freeform 14"/>
            <p:cNvSpPr>
              <a:spLocks/>
            </p:cNvSpPr>
            <p:nvPr/>
          </p:nvSpPr>
          <p:spPr bwMode="auto">
            <a:xfrm>
              <a:off x="2907" y="2110"/>
              <a:ext cx="210" cy="315"/>
            </a:xfrm>
            <a:custGeom>
              <a:avLst/>
              <a:gdLst>
                <a:gd name="T0" fmla="*/ 0 w 854"/>
                <a:gd name="T1" fmla="*/ 0 h 2046"/>
                <a:gd name="T2" fmla="*/ 0 w 854"/>
                <a:gd name="T3" fmla="*/ 0 h 2046"/>
                <a:gd name="T4" fmla="*/ 0 w 854"/>
                <a:gd name="T5" fmla="*/ 0 h 2046"/>
                <a:gd name="T6" fmla="*/ 0 w 854"/>
                <a:gd name="T7" fmla="*/ 0 h 2046"/>
                <a:gd name="T8" fmla="*/ 0 w 854"/>
                <a:gd name="T9" fmla="*/ 0 h 2046"/>
                <a:gd name="T10" fmla="*/ 0 w 854"/>
                <a:gd name="T11" fmla="*/ 0 h 2046"/>
                <a:gd name="T12" fmla="*/ 0 w 854"/>
                <a:gd name="T13" fmla="*/ 0 h 2046"/>
                <a:gd name="T14" fmla="*/ 0 w 854"/>
                <a:gd name="T15" fmla="*/ 0 h 2046"/>
                <a:gd name="T16" fmla="*/ 0 w 854"/>
                <a:gd name="T17" fmla="*/ 0 h 2046"/>
                <a:gd name="T18" fmla="*/ 0 w 854"/>
                <a:gd name="T19" fmla="*/ 0 h 2046"/>
                <a:gd name="T20" fmla="*/ 0 w 854"/>
                <a:gd name="T21" fmla="*/ 0 h 2046"/>
                <a:gd name="T22" fmla="*/ 0 w 854"/>
                <a:gd name="T23" fmla="*/ 0 h 2046"/>
                <a:gd name="T24" fmla="*/ 0 w 854"/>
                <a:gd name="T25" fmla="*/ 0 h 2046"/>
                <a:gd name="T26" fmla="*/ 0 w 854"/>
                <a:gd name="T27" fmla="*/ 0 h 2046"/>
                <a:gd name="T28" fmla="*/ 0 w 854"/>
                <a:gd name="T29" fmla="*/ 0 h 2046"/>
                <a:gd name="T30" fmla="*/ 0 w 854"/>
                <a:gd name="T31" fmla="*/ 0 h 2046"/>
                <a:gd name="T32" fmla="*/ 0 w 854"/>
                <a:gd name="T33" fmla="*/ 0 h 2046"/>
                <a:gd name="T34" fmla="*/ 0 w 854"/>
                <a:gd name="T35" fmla="*/ 0 h 2046"/>
                <a:gd name="T36" fmla="*/ 0 w 854"/>
                <a:gd name="T37" fmla="*/ 0 h 2046"/>
                <a:gd name="T38" fmla="*/ 0 w 854"/>
                <a:gd name="T39" fmla="*/ 0 h 2046"/>
                <a:gd name="T40" fmla="*/ 0 w 854"/>
                <a:gd name="T41" fmla="*/ 0 h 2046"/>
                <a:gd name="T42" fmla="*/ 0 w 854"/>
                <a:gd name="T43" fmla="*/ 0 h 2046"/>
                <a:gd name="T44" fmla="*/ 0 w 854"/>
                <a:gd name="T45" fmla="*/ 0 h 2046"/>
                <a:gd name="T46" fmla="*/ 0 w 854"/>
                <a:gd name="T47" fmla="*/ 0 h 2046"/>
                <a:gd name="T48" fmla="*/ 0 w 854"/>
                <a:gd name="T49" fmla="*/ 0 h 2046"/>
                <a:gd name="T50" fmla="*/ 0 w 854"/>
                <a:gd name="T51" fmla="*/ 0 h 2046"/>
                <a:gd name="T52" fmla="*/ 0 w 854"/>
                <a:gd name="T53" fmla="*/ 0 h 2046"/>
                <a:gd name="T54" fmla="*/ 0 w 854"/>
                <a:gd name="T55" fmla="*/ 0 h 2046"/>
                <a:gd name="T56" fmla="*/ 0 w 854"/>
                <a:gd name="T57" fmla="*/ 0 h 2046"/>
                <a:gd name="T58" fmla="*/ 0 w 854"/>
                <a:gd name="T59" fmla="*/ 0 h 2046"/>
                <a:gd name="T60" fmla="*/ 0 w 854"/>
                <a:gd name="T61" fmla="*/ 0 h 2046"/>
                <a:gd name="T62" fmla="*/ 0 w 854"/>
                <a:gd name="T63" fmla="*/ 0 h 2046"/>
                <a:gd name="T64" fmla="*/ 0 w 854"/>
                <a:gd name="T65" fmla="*/ 0 h 2046"/>
                <a:gd name="T66" fmla="*/ 0 w 854"/>
                <a:gd name="T67" fmla="*/ 0 h 2046"/>
                <a:gd name="T68" fmla="*/ 0 w 854"/>
                <a:gd name="T69" fmla="*/ 0 h 2046"/>
                <a:gd name="T70" fmla="*/ 0 w 854"/>
                <a:gd name="T71" fmla="*/ 0 h 2046"/>
                <a:gd name="T72" fmla="*/ 0 w 854"/>
                <a:gd name="T73" fmla="*/ 0 h 2046"/>
                <a:gd name="T74" fmla="*/ 0 w 854"/>
                <a:gd name="T75" fmla="*/ 0 h 2046"/>
                <a:gd name="T76" fmla="*/ 0 w 854"/>
                <a:gd name="T77" fmla="*/ 0 h 2046"/>
                <a:gd name="T78" fmla="*/ 0 w 854"/>
                <a:gd name="T79" fmla="*/ 0 h 2046"/>
                <a:gd name="T80" fmla="*/ 0 w 854"/>
                <a:gd name="T81" fmla="*/ 0 h 2046"/>
                <a:gd name="T82" fmla="*/ 0 w 854"/>
                <a:gd name="T83" fmla="*/ 0 h 2046"/>
                <a:gd name="T84" fmla="*/ 0 w 854"/>
                <a:gd name="T85" fmla="*/ 0 h 2046"/>
                <a:gd name="T86" fmla="*/ 0 w 854"/>
                <a:gd name="T87" fmla="*/ 0 h 2046"/>
                <a:gd name="T88" fmla="*/ 0 w 854"/>
                <a:gd name="T89" fmla="*/ 0 h 2046"/>
                <a:gd name="T90" fmla="*/ 0 w 854"/>
                <a:gd name="T91" fmla="*/ 0 h 2046"/>
                <a:gd name="T92" fmla="*/ 0 w 854"/>
                <a:gd name="T93" fmla="*/ 0 h 2046"/>
                <a:gd name="T94" fmla="*/ 0 w 854"/>
                <a:gd name="T95" fmla="*/ 0 h 20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4" h="2046">
                  <a:moveTo>
                    <a:pt x="0" y="2046"/>
                  </a:moveTo>
                  <a:lnTo>
                    <a:pt x="21" y="2024"/>
                  </a:lnTo>
                  <a:lnTo>
                    <a:pt x="21" y="2003"/>
                  </a:lnTo>
                  <a:lnTo>
                    <a:pt x="43" y="1981"/>
                  </a:lnTo>
                  <a:lnTo>
                    <a:pt x="43" y="1970"/>
                  </a:lnTo>
                  <a:lnTo>
                    <a:pt x="65" y="1948"/>
                  </a:lnTo>
                  <a:lnTo>
                    <a:pt x="65" y="1927"/>
                  </a:lnTo>
                  <a:lnTo>
                    <a:pt x="86" y="1905"/>
                  </a:lnTo>
                  <a:lnTo>
                    <a:pt x="86" y="1883"/>
                  </a:lnTo>
                  <a:lnTo>
                    <a:pt x="108" y="1862"/>
                  </a:lnTo>
                  <a:lnTo>
                    <a:pt x="108" y="1840"/>
                  </a:lnTo>
                  <a:lnTo>
                    <a:pt x="130" y="1818"/>
                  </a:lnTo>
                  <a:lnTo>
                    <a:pt x="130" y="1797"/>
                  </a:lnTo>
                  <a:lnTo>
                    <a:pt x="151" y="1775"/>
                  </a:lnTo>
                  <a:lnTo>
                    <a:pt x="151" y="1754"/>
                  </a:lnTo>
                  <a:lnTo>
                    <a:pt x="173" y="1732"/>
                  </a:lnTo>
                  <a:lnTo>
                    <a:pt x="173" y="1710"/>
                  </a:lnTo>
                  <a:lnTo>
                    <a:pt x="194" y="1689"/>
                  </a:lnTo>
                  <a:lnTo>
                    <a:pt x="194" y="1667"/>
                  </a:lnTo>
                  <a:lnTo>
                    <a:pt x="216" y="1645"/>
                  </a:lnTo>
                  <a:lnTo>
                    <a:pt x="216" y="1624"/>
                  </a:lnTo>
                  <a:lnTo>
                    <a:pt x="238" y="1602"/>
                  </a:lnTo>
                  <a:lnTo>
                    <a:pt x="238" y="1570"/>
                  </a:lnTo>
                  <a:lnTo>
                    <a:pt x="259" y="1548"/>
                  </a:lnTo>
                  <a:lnTo>
                    <a:pt x="259" y="1526"/>
                  </a:lnTo>
                  <a:lnTo>
                    <a:pt x="281" y="1505"/>
                  </a:lnTo>
                  <a:lnTo>
                    <a:pt x="281" y="1472"/>
                  </a:lnTo>
                  <a:lnTo>
                    <a:pt x="302" y="1450"/>
                  </a:lnTo>
                  <a:lnTo>
                    <a:pt x="302" y="1429"/>
                  </a:lnTo>
                  <a:lnTo>
                    <a:pt x="313" y="1418"/>
                  </a:lnTo>
                  <a:lnTo>
                    <a:pt x="313" y="1396"/>
                  </a:lnTo>
                  <a:lnTo>
                    <a:pt x="335" y="1375"/>
                  </a:lnTo>
                  <a:lnTo>
                    <a:pt x="335" y="1353"/>
                  </a:lnTo>
                  <a:lnTo>
                    <a:pt x="346" y="1342"/>
                  </a:lnTo>
                  <a:lnTo>
                    <a:pt x="346" y="1321"/>
                  </a:lnTo>
                  <a:lnTo>
                    <a:pt x="367" y="1299"/>
                  </a:lnTo>
                  <a:lnTo>
                    <a:pt x="367" y="1277"/>
                  </a:lnTo>
                  <a:lnTo>
                    <a:pt x="378" y="1266"/>
                  </a:lnTo>
                  <a:lnTo>
                    <a:pt x="378" y="1245"/>
                  </a:lnTo>
                  <a:lnTo>
                    <a:pt x="400" y="1223"/>
                  </a:lnTo>
                  <a:lnTo>
                    <a:pt x="400" y="1191"/>
                  </a:lnTo>
                  <a:lnTo>
                    <a:pt x="421" y="1169"/>
                  </a:lnTo>
                  <a:lnTo>
                    <a:pt x="421" y="1137"/>
                  </a:lnTo>
                  <a:lnTo>
                    <a:pt x="443" y="1115"/>
                  </a:lnTo>
                  <a:lnTo>
                    <a:pt x="443" y="1082"/>
                  </a:lnTo>
                  <a:lnTo>
                    <a:pt x="465" y="1061"/>
                  </a:lnTo>
                  <a:lnTo>
                    <a:pt x="465" y="1028"/>
                  </a:lnTo>
                  <a:lnTo>
                    <a:pt x="486" y="1007"/>
                  </a:lnTo>
                  <a:lnTo>
                    <a:pt x="486" y="974"/>
                  </a:lnTo>
                  <a:lnTo>
                    <a:pt x="508" y="953"/>
                  </a:lnTo>
                  <a:lnTo>
                    <a:pt x="508" y="920"/>
                  </a:lnTo>
                  <a:lnTo>
                    <a:pt x="519" y="909"/>
                  </a:lnTo>
                  <a:lnTo>
                    <a:pt x="519" y="888"/>
                  </a:lnTo>
                  <a:lnTo>
                    <a:pt x="540" y="866"/>
                  </a:lnTo>
                  <a:lnTo>
                    <a:pt x="540" y="833"/>
                  </a:lnTo>
                  <a:lnTo>
                    <a:pt x="551" y="823"/>
                  </a:lnTo>
                  <a:lnTo>
                    <a:pt x="551" y="801"/>
                  </a:lnTo>
                  <a:lnTo>
                    <a:pt x="573" y="779"/>
                  </a:lnTo>
                  <a:lnTo>
                    <a:pt x="573" y="747"/>
                  </a:lnTo>
                  <a:lnTo>
                    <a:pt x="594" y="725"/>
                  </a:lnTo>
                  <a:lnTo>
                    <a:pt x="594" y="693"/>
                  </a:lnTo>
                  <a:lnTo>
                    <a:pt x="605" y="682"/>
                  </a:lnTo>
                  <a:lnTo>
                    <a:pt x="605" y="660"/>
                  </a:lnTo>
                  <a:lnTo>
                    <a:pt x="616" y="649"/>
                  </a:lnTo>
                  <a:lnTo>
                    <a:pt x="616" y="628"/>
                  </a:lnTo>
                  <a:lnTo>
                    <a:pt x="637" y="606"/>
                  </a:lnTo>
                  <a:lnTo>
                    <a:pt x="637" y="574"/>
                  </a:lnTo>
                  <a:lnTo>
                    <a:pt x="648" y="563"/>
                  </a:lnTo>
                  <a:lnTo>
                    <a:pt x="648" y="541"/>
                  </a:lnTo>
                  <a:lnTo>
                    <a:pt x="670" y="520"/>
                  </a:lnTo>
                  <a:lnTo>
                    <a:pt x="670" y="487"/>
                  </a:lnTo>
                  <a:lnTo>
                    <a:pt x="681" y="476"/>
                  </a:lnTo>
                  <a:lnTo>
                    <a:pt x="681" y="455"/>
                  </a:lnTo>
                  <a:lnTo>
                    <a:pt x="692" y="444"/>
                  </a:lnTo>
                  <a:lnTo>
                    <a:pt x="692" y="422"/>
                  </a:lnTo>
                  <a:lnTo>
                    <a:pt x="713" y="400"/>
                  </a:lnTo>
                  <a:lnTo>
                    <a:pt x="713" y="368"/>
                  </a:lnTo>
                  <a:lnTo>
                    <a:pt x="724" y="357"/>
                  </a:lnTo>
                  <a:lnTo>
                    <a:pt x="724" y="336"/>
                  </a:lnTo>
                  <a:lnTo>
                    <a:pt x="746" y="314"/>
                  </a:lnTo>
                  <a:lnTo>
                    <a:pt x="746" y="281"/>
                  </a:lnTo>
                  <a:lnTo>
                    <a:pt x="756" y="271"/>
                  </a:lnTo>
                  <a:lnTo>
                    <a:pt x="756" y="249"/>
                  </a:lnTo>
                  <a:lnTo>
                    <a:pt x="767" y="238"/>
                  </a:lnTo>
                  <a:lnTo>
                    <a:pt x="767" y="216"/>
                  </a:lnTo>
                  <a:lnTo>
                    <a:pt x="789" y="195"/>
                  </a:lnTo>
                  <a:lnTo>
                    <a:pt x="789" y="162"/>
                  </a:lnTo>
                  <a:lnTo>
                    <a:pt x="800" y="151"/>
                  </a:lnTo>
                  <a:lnTo>
                    <a:pt x="800" y="130"/>
                  </a:lnTo>
                  <a:lnTo>
                    <a:pt x="810" y="119"/>
                  </a:lnTo>
                  <a:lnTo>
                    <a:pt x="810" y="97"/>
                  </a:lnTo>
                  <a:lnTo>
                    <a:pt x="821" y="87"/>
                  </a:lnTo>
                  <a:lnTo>
                    <a:pt x="821" y="65"/>
                  </a:lnTo>
                  <a:lnTo>
                    <a:pt x="843" y="43"/>
                  </a:lnTo>
                  <a:lnTo>
                    <a:pt x="843" y="11"/>
                  </a:lnTo>
                  <a:lnTo>
                    <a:pt x="85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5"/>
            <p:cNvSpPr>
              <a:spLocks/>
            </p:cNvSpPr>
            <p:nvPr/>
          </p:nvSpPr>
          <p:spPr bwMode="auto">
            <a:xfrm>
              <a:off x="1696" y="1738"/>
              <a:ext cx="292" cy="380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6"/>
            <p:cNvSpPr>
              <a:spLocks/>
            </p:cNvSpPr>
            <p:nvPr/>
          </p:nvSpPr>
          <p:spPr bwMode="auto">
            <a:xfrm>
              <a:off x="3117" y="1731"/>
              <a:ext cx="292" cy="379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7"/>
            <p:cNvSpPr>
              <a:spLocks noChangeAspect="1" noChangeShapeType="1"/>
            </p:cNvSpPr>
            <p:nvPr/>
          </p:nvSpPr>
          <p:spPr bwMode="auto">
            <a:xfrm>
              <a:off x="1552" y="2113"/>
              <a:ext cx="226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8"/>
            <p:cNvSpPr>
              <a:spLocks noChangeAspect="1" noChangeShapeType="1"/>
            </p:cNvSpPr>
            <p:nvPr/>
          </p:nvSpPr>
          <p:spPr bwMode="auto">
            <a:xfrm flipV="1">
              <a:off x="1878" y="1393"/>
              <a:ext cx="1" cy="12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9"/>
            <p:cNvSpPr txBox="1">
              <a:spLocks noChangeAspect="1" noChangeArrowheads="1"/>
            </p:cNvSpPr>
            <p:nvPr/>
          </p:nvSpPr>
          <p:spPr bwMode="auto">
            <a:xfrm>
              <a:off x="3456" y="1831"/>
              <a:ext cx="3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(ms)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48" name="Text Box 20"/>
            <p:cNvSpPr txBox="1">
              <a:spLocks noChangeAspect="1" noChangeArrowheads="1"/>
            </p:cNvSpPr>
            <p:nvPr/>
          </p:nvSpPr>
          <p:spPr bwMode="auto">
            <a:xfrm>
              <a:off x="1740" y="2113"/>
              <a:ext cx="18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49" name="Text Box 21"/>
            <p:cNvSpPr txBox="1">
              <a:spLocks noChangeAspect="1" noChangeArrowheads="1"/>
            </p:cNvSpPr>
            <p:nvPr/>
          </p:nvSpPr>
          <p:spPr bwMode="auto">
            <a:xfrm>
              <a:off x="1616" y="159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100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50" name="Line 22"/>
            <p:cNvSpPr>
              <a:spLocks noChangeAspect="1" noChangeShapeType="1"/>
            </p:cNvSpPr>
            <p:nvPr/>
          </p:nvSpPr>
          <p:spPr bwMode="auto">
            <a:xfrm>
              <a:off x="1876" y="1720"/>
              <a:ext cx="22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23"/>
            <p:cNvSpPr txBox="1">
              <a:spLocks noChangeAspect="1" noChangeArrowheads="1"/>
            </p:cNvSpPr>
            <p:nvPr/>
          </p:nvSpPr>
          <p:spPr bwMode="auto">
            <a:xfrm>
              <a:off x="1968" y="135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(mA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52" name="Text Box 24"/>
            <p:cNvSpPr txBox="1">
              <a:spLocks noChangeArrowheads="1"/>
            </p:cNvSpPr>
            <p:nvPr/>
          </p:nvSpPr>
          <p:spPr bwMode="auto">
            <a:xfrm>
              <a:off x="1944" y="2152"/>
              <a:ext cx="24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2.5</a:t>
              </a:r>
            </a:p>
          </p:txBody>
        </p:sp>
        <p:sp>
          <p:nvSpPr>
            <p:cNvPr id="18453" name="Line 25"/>
            <p:cNvSpPr>
              <a:spLocks noChangeAspect="1" noChangeShapeType="1"/>
            </p:cNvSpPr>
            <p:nvPr/>
          </p:nvSpPr>
          <p:spPr bwMode="auto">
            <a:xfrm rot="5400000">
              <a:off x="1883" y="1925"/>
              <a:ext cx="3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Text Box 26"/>
            <p:cNvSpPr txBox="1">
              <a:spLocks noChangeArrowheads="1"/>
            </p:cNvSpPr>
            <p:nvPr/>
          </p:nvSpPr>
          <p:spPr bwMode="auto">
            <a:xfrm>
              <a:off x="2208" y="2136"/>
              <a:ext cx="12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</a:p>
          </p:txBody>
        </p:sp>
        <p:sp>
          <p:nvSpPr>
            <p:cNvPr id="18455" name="Line 27"/>
            <p:cNvSpPr>
              <a:spLocks noChangeAspect="1" noChangeShapeType="1"/>
            </p:cNvSpPr>
            <p:nvPr/>
          </p:nvSpPr>
          <p:spPr bwMode="auto">
            <a:xfrm rot="5400000">
              <a:off x="2199" y="2077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8"/>
            <p:cNvSpPr>
              <a:spLocks noChangeAspect="1" noChangeShapeType="1"/>
            </p:cNvSpPr>
            <p:nvPr/>
          </p:nvSpPr>
          <p:spPr bwMode="auto">
            <a:xfrm rot="5400000">
              <a:off x="2543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29"/>
            <p:cNvSpPr txBox="1">
              <a:spLocks noChangeArrowheads="1"/>
            </p:cNvSpPr>
            <p:nvPr/>
          </p:nvSpPr>
          <p:spPr bwMode="auto">
            <a:xfrm>
              <a:off x="2496" y="2112"/>
              <a:ext cx="200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10</a:t>
              </a:r>
            </a:p>
          </p:txBody>
        </p:sp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2832" y="2112"/>
              <a:ext cx="19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15</a:t>
              </a:r>
            </a:p>
          </p:txBody>
        </p:sp>
        <p:sp>
          <p:nvSpPr>
            <p:cNvPr id="18459" name="Line 31"/>
            <p:cNvSpPr>
              <a:spLocks noChangeAspect="1" noChangeShapeType="1"/>
            </p:cNvSpPr>
            <p:nvPr/>
          </p:nvSpPr>
          <p:spPr bwMode="auto">
            <a:xfrm rot="5400000">
              <a:off x="2895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Text Box 32"/>
            <p:cNvSpPr txBox="1">
              <a:spLocks noChangeArrowheads="1"/>
            </p:cNvSpPr>
            <p:nvPr/>
          </p:nvSpPr>
          <p:spPr bwMode="auto">
            <a:xfrm>
              <a:off x="1472" y="2136"/>
              <a:ext cx="24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-2.5</a:t>
              </a:r>
            </a:p>
          </p:txBody>
        </p:sp>
        <p:sp>
          <p:nvSpPr>
            <p:cNvPr id="18461" name="Line 33"/>
            <p:cNvSpPr>
              <a:spLocks noChangeAspect="1" noChangeShapeType="1"/>
            </p:cNvSpPr>
            <p:nvPr/>
          </p:nvSpPr>
          <p:spPr bwMode="auto">
            <a:xfrm>
              <a:off x="1872" y="2508"/>
              <a:ext cx="90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Text Box 34"/>
            <p:cNvSpPr txBox="1">
              <a:spLocks noChangeAspect="1" noChangeArrowheads="1"/>
            </p:cNvSpPr>
            <p:nvPr/>
          </p:nvSpPr>
          <p:spPr bwMode="auto">
            <a:xfrm>
              <a:off x="1520" y="240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-100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63" name="Line 35"/>
            <p:cNvSpPr>
              <a:spLocks noChangeAspect="1" noChangeShapeType="1"/>
            </p:cNvSpPr>
            <p:nvPr/>
          </p:nvSpPr>
          <p:spPr bwMode="auto">
            <a:xfrm rot="5400000">
              <a:off x="3246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Text Box 36"/>
            <p:cNvSpPr txBox="1">
              <a:spLocks noChangeArrowheads="1"/>
            </p:cNvSpPr>
            <p:nvPr/>
          </p:nvSpPr>
          <p:spPr bwMode="auto">
            <a:xfrm>
              <a:off x="3168" y="2112"/>
              <a:ext cx="19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20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275124" y="609600"/>
            <a:ext cx="4830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The </a:t>
            </a:r>
            <a:r>
              <a:rPr lang="en-US" altLang="zh-CN" sz="2800" b="1" dirty="0"/>
              <a:t>properties of the sinusoid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101976" y="4272050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4133938" y="4210136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929188" y="4210136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椭圆形标注 1"/>
          <p:cNvSpPr/>
          <p:nvPr/>
        </p:nvSpPr>
        <p:spPr bwMode="auto">
          <a:xfrm>
            <a:off x="762000" y="4610100"/>
            <a:ext cx="1930400" cy="838200"/>
          </a:xfrm>
          <a:prstGeom prst="wedgeEllipseCallout">
            <a:avLst>
              <a:gd name="adj1" fmla="val 77109"/>
              <a:gd name="adj2" fmla="val -88702"/>
            </a:avLst>
          </a:prstGeom>
          <a:noFill/>
          <a:ln w="2540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anose="02010509060101010101" pitchFamily="49" charset="-122"/>
              </a:rPr>
              <a:t>amplitude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" name="椭圆形标注 38"/>
          <p:cNvSpPr/>
          <p:nvPr/>
        </p:nvSpPr>
        <p:spPr bwMode="auto">
          <a:xfrm>
            <a:off x="3225006" y="5180668"/>
            <a:ext cx="1930400" cy="1184274"/>
          </a:xfrm>
          <a:prstGeom prst="wedgeEllipseCallout">
            <a:avLst>
              <a:gd name="adj1" fmla="val 8349"/>
              <a:gd name="adj2" fmla="val -128576"/>
            </a:avLst>
          </a:prstGeom>
          <a:noFill/>
          <a:ln w="2540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angular</a:t>
            </a:r>
          </a:p>
          <a:p>
            <a:pPr algn="ctr" eaLnBrk="1" hangingPunct="1"/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frequency 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40" name="椭圆形标注 39"/>
          <p:cNvSpPr/>
          <p:nvPr/>
        </p:nvSpPr>
        <p:spPr bwMode="auto">
          <a:xfrm>
            <a:off x="5694362" y="4970463"/>
            <a:ext cx="3124200" cy="838200"/>
          </a:xfrm>
          <a:prstGeom prst="wedgeEllipseCallout">
            <a:avLst>
              <a:gd name="adj1" fmla="val -68462"/>
              <a:gd name="adj2" fmla="val -134450"/>
            </a:avLst>
          </a:prstGeom>
          <a:noFill/>
          <a:ln w="2540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phase angle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204" y="3351355"/>
            <a:ext cx="2420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=2π</a:t>
            </a:r>
            <a:r>
              <a:rPr lang="en-US" altLang="zh-CN" sz="3200" b="1" i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2π/T</a:t>
            </a:r>
            <a:endParaRPr lang="zh-CN" altLang="en-US" sz="32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24971313"/>
              </p:ext>
            </p:extLst>
          </p:nvPr>
        </p:nvGraphicFramePr>
        <p:xfrm>
          <a:off x="2743200" y="5357813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0" name="Equation" r:id="rId6" imgW="1320480" imgH="228600" progId="Equation.DSMT4">
                  <p:embed/>
                </p:oleObj>
              </mc:Choice>
              <mc:Fallback>
                <p:oleObj name="Equation" r:id="rId6" imgW="1320480" imgH="228600" progId="Equation.DSMT4">
                  <p:embed/>
                  <p:pic>
                    <p:nvPicPr>
                      <p:cNvPr id="5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57813"/>
                        <a:ext cx="330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743200" y="2819400"/>
            <a:ext cx="3725863" cy="2043113"/>
            <a:chOff x="1472" y="1353"/>
            <a:chExt cx="2347" cy="1287"/>
          </a:xfrm>
        </p:grpSpPr>
        <p:sp>
          <p:nvSpPr>
            <p:cNvPr id="18439" name="Freeform 11"/>
            <p:cNvSpPr>
              <a:spLocks/>
            </p:cNvSpPr>
            <p:nvPr/>
          </p:nvSpPr>
          <p:spPr bwMode="auto">
            <a:xfrm>
              <a:off x="1988" y="1726"/>
              <a:ext cx="330" cy="242"/>
            </a:xfrm>
            <a:custGeom>
              <a:avLst/>
              <a:gdLst>
                <a:gd name="T0" fmla="*/ 0 w 1340"/>
                <a:gd name="T1" fmla="*/ 0 h 1570"/>
                <a:gd name="T2" fmla="*/ 0 w 1340"/>
                <a:gd name="T3" fmla="*/ 0 h 1570"/>
                <a:gd name="T4" fmla="*/ 0 w 1340"/>
                <a:gd name="T5" fmla="*/ 0 h 1570"/>
                <a:gd name="T6" fmla="*/ 0 w 1340"/>
                <a:gd name="T7" fmla="*/ 0 h 1570"/>
                <a:gd name="T8" fmla="*/ 0 w 1340"/>
                <a:gd name="T9" fmla="*/ 0 h 1570"/>
                <a:gd name="T10" fmla="*/ 0 w 1340"/>
                <a:gd name="T11" fmla="*/ 0 h 1570"/>
                <a:gd name="T12" fmla="*/ 0 w 1340"/>
                <a:gd name="T13" fmla="*/ 0 h 1570"/>
                <a:gd name="T14" fmla="*/ 0 w 1340"/>
                <a:gd name="T15" fmla="*/ 0 h 1570"/>
                <a:gd name="T16" fmla="*/ 0 w 1340"/>
                <a:gd name="T17" fmla="*/ 0 h 1570"/>
                <a:gd name="T18" fmla="*/ 0 w 1340"/>
                <a:gd name="T19" fmla="*/ 0 h 1570"/>
                <a:gd name="T20" fmla="*/ 0 w 1340"/>
                <a:gd name="T21" fmla="*/ 0 h 1570"/>
                <a:gd name="T22" fmla="*/ 0 w 1340"/>
                <a:gd name="T23" fmla="*/ 0 h 1570"/>
                <a:gd name="T24" fmla="*/ 0 w 1340"/>
                <a:gd name="T25" fmla="*/ 0 h 1570"/>
                <a:gd name="T26" fmla="*/ 0 w 1340"/>
                <a:gd name="T27" fmla="*/ 0 h 1570"/>
                <a:gd name="T28" fmla="*/ 0 w 1340"/>
                <a:gd name="T29" fmla="*/ 0 h 1570"/>
                <a:gd name="T30" fmla="*/ 0 w 1340"/>
                <a:gd name="T31" fmla="*/ 0 h 1570"/>
                <a:gd name="T32" fmla="*/ 0 w 1340"/>
                <a:gd name="T33" fmla="*/ 0 h 1570"/>
                <a:gd name="T34" fmla="*/ 0 w 1340"/>
                <a:gd name="T35" fmla="*/ 0 h 1570"/>
                <a:gd name="T36" fmla="*/ 0 w 1340"/>
                <a:gd name="T37" fmla="*/ 0 h 1570"/>
                <a:gd name="T38" fmla="*/ 0 w 1340"/>
                <a:gd name="T39" fmla="*/ 0 h 1570"/>
                <a:gd name="T40" fmla="*/ 0 w 1340"/>
                <a:gd name="T41" fmla="*/ 0 h 1570"/>
                <a:gd name="T42" fmla="*/ 0 w 1340"/>
                <a:gd name="T43" fmla="*/ 0 h 1570"/>
                <a:gd name="T44" fmla="*/ 0 w 1340"/>
                <a:gd name="T45" fmla="*/ 0 h 1570"/>
                <a:gd name="T46" fmla="*/ 0 w 1340"/>
                <a:gd name="T47" fmla="*/ 0 h 1570"/>
                <a:gd name="T48" fmla="*/ 0 w 1340"/>
                <a:gd name="T49" fmla="*/ 0 h 1570"/>
                <a:gd name="T50" fmla="*/ 0 w 1340"/>
                <a:gd name="T51" fmla="*/ 0 h 1570"/>
                <a:gd name="T52" fmla="*/ 0 w 1340"/>
                <a:gd name="T53" fmla="*/ 0 h 1570"/>
                <a:gd name="T54" fmla="*/ 0 w 1340"/>
                <a:gd name="T55" fmla="*/ 0 h 1570"/>
                <a:gd name="T56" fmla="*/ 0 w 1340"/>
                <a:gd name="T57" fmla="*/ 0 h 1570"/>
                <a:gd name="T58" fmla="*/ 0 w 1340"/>
                <a:gd name="T59" fmla="*/ 0 h 1570"/>
                <a:gd name="T60" fmla="*/ 0 w 1340"/>
                <a:gd name="T61" fmla="*/ 0 h 1570"/>
                <a:gd name="T62" fmla="*/ 0 w 1340"/>
                <a:gd name="T63" fmla="*/ 0 h 1570"/>
                <a:gd name="T64" fmla="*/ 0 w 1340"/>
                <a:gd name="T65" fmla="*/ 0 h 1570"/>
                <a:gd name="T66" fmla="*/ 0 w 1340"/>
                <a:gd name="T67" fmla="*/ 0 h 1570"/>
                <a:gd name="T68" fmla="*/ 0 w 1340"/>
                <a:gd name="T69" fmla="*/ 0 h 1570"/>
                <a:gd name="T70" fmla="*/ 0 w 1340"/>
                <a:gd name="T71" fmla="*/ 0 h 1570"/>
                <a:gd name="T72" fmla="*/ 0 w 1340"/>
                <a:gd name="T73" fmla="*/ 0 h 1570"/>
                <a:gd name="T74" fmla="*/ 0 w 1340"/>
                <a:gd name="T75" fmla="*/ 0 h 1570"/>
                <a:gd name="T76" fmla="*/ 0 w 1340"/>
                <a:gd name="T77" fmla="*/ 0 h 1570"/>
                <a:gd name="T78" fmla="*/ 0 w 1340"/>
                <a:gd name="T79" fmla="*/ 0 h 1570"/>
                <a:gd name="T80" fmla="*/ 0 w 1340"/>
                <a:gd name="T81" fmla="*/ 0 h 1570"/>
                <a:gd name="T82" fmla="*/ 0 w 1340"/>
                <a:gd name="T83" fmla="*/ 0 h 15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40" h="1570">
                  <a:moveTo>
                    <a:pt x="0" y="87"/>
                  </a:moveTo>
                  <a:lnTo>
                    <a:pt x="10" y="76"/>
                  </a:lnTo>
                  <a:lnTo>
                    <a:pt x="21" y="65"/>
                  </a:lnTo>
                  <a:lnTo>
                    <a:pt x="32" y="65"/>
                  </a:lnTo>
                  <a:lnTo>
                    <a:pt x="43" y="55"/>
                  </a:lnTo>
                  <a:lnTo>
                    <a:pt x="54" y="44"/>
                  </a:lnTo>
                  <a:lnTo>
                    <a:pt x="64" y="44"/>
                  </a:lnTo>
                  <a:lnTo>
                    <a:pt x="75" y="33"/>
                  </a:lnTo>
                  <a:lnTo>
                    <a:pt x="86" y="33"/>
                  </a:lnTo>
                  <a:lnTo>
                    <a:pt x="97" y="22"/>
                  </a:lnTo>
                  <a:lnTo>
                    <a:pt x="108" y="22"/>
                  </a:lnTo>
                  <a:lnTo>
                    <a:pt x="118" y="22"/>
                  </a:lnTo>
                  <a:lnTo>
                    <a:pt x="129" y="11"/>
                  </a:lnTo>
                  <a:lnTo>
                    <a:pt x="140" y="11"/>
                  </a:lnTo>
                  <a:lnTo>
                    <a:pt x="151" y="11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6" y="0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1" y="0"/>
                  </a:lnTo>
                  <a:lnTo>
                    <a:pt x="291" y="0"/>
                  </a:lnTo>
                  <a:lnTo>
                    <a:pt x="302" y="0"/>
                  </a:lnTo>
                  <a:lnTo>
                    <a:pt x="313" y="0"/>
                  </a:lnTo>
                  <a:lnTo>
                    <a:pt x="324" y="0"/>
                  </a:lnTo>
                  <a:lnTo>
                    <a:pt x="335" y="11"/>
                  </a:lnTo>
                  <a:lnTo>
                    <a:pt x="345" y="11"/>
                  </a:lnTo>
                  <a:lnTo>
                    <a:pt x="356" y="11"/>
                  </a:lnTo>
                  <a:lnTo>
                    <a:pt x="367" y="22"/>
                  </a:lnTo>
                  <a:lnTo>
                    <a:pt x="378" y="22"/>
                  </a:lnTo>
                  <a:lnTo>
                    <a:pt x="389" y="22"/>
                  </a:lnTo>
                  <a:lnTo>
                    <a:pt x="399" y="33"/>
                  </a:lnTo>
                  <a:lnTo>
                    <a:pt x="410" y="33"/>
                  </a:lnTo>
                  <a:lnTo>
                    <a:pt x="421" y="44"/>
                  </a:lnTo>
                  <a:lnTo>
                    <a:pt x="432" y="44"/>
                  </a:lnTo>
                  <a:lnTo>
                    <a:pt x="443" y="55"/>
                  </a:lnTo>
                  <a:lnTo>
                    <a:pt x="453" y="65"/>
                  </a:lnTo>
                  <a:lnTo>
                    <a:pt x="464" y="65"/>
                  </a:lnTo>
                  <a:lnTo>
                    <a:pt x="475" y="76"/>
                  </a:lnTo>
                  <a:lnTo>
                    <a:pt x="486" y="87"/>
                  </a:lnTo>
                  <a:lnTo>
                    <a:pt x="497" y="87"/>
                  </a:lnTo>
                  <a:lnTo>
                    <a:pt x="507" y="98"/>
                  </a:lnTo>
                  <a:lnTo>
                    <a:pt x="518" y="109"/>
                  </a:lnTo>
                  <a:lnTo>
                    <a:pt x="529" y="120"/>
                  </a:lnTo>
                  <a:lnTo>
                    <a:pt x="540" y="130"/>
                  </a:lnTo>
                  <a:lnTo>
                    <a:pt x="551" y="141"/>
                  </a:lnTo>
                  <a:lnTo>
                    <a:pt x="562" y="141"/>
                  </a:lnTo>
                  <a:lnTo>
                    <a:pt x="572" y="152"/>
                  </a:lnTo>
                  <a:lnTo>
                    <a:pt x="583" y="163"/>
                  </a:lnTo>
                  <a:lnTo>
                    <a:pt x="594" y="174"/>
                  </a:lnTo>
                  <a:lnTo>
                    <a:pt x="605" y="184"/>
                  </a:lnTo>
                  <a:lnTo>
                    <a:pt x="626" y="206"/>
                  </a:lnTo>
                  <a:lnTo>
                    <a:pt x="626" y="217"/>
                  </a:lnTo>
                  <a:lnTo>
                    <a:pt x="637" y="228"/>
                  </a:lnTo>
                  <a:lnTo>
                    <a:pt x="648" y="239"/>
                  </a:lnTo>
                  <a:lnTo>
                    <a:pt x="659" y="249"/>
                  </a:lnTo>
                  <a:lnTo>
                    <a:pt x="670" y="260"/>
                  </a:lnTo>
                  <a:lnTo>
                    <a:pt x="691" y="282"/>
                  </a:lnTo>
                  <a:lnTo>
                    <a:pt x="691" y="293"/>
                  </a:lnTo>
                  <a:lnTo>
                    <a:pt x="702" y="304"/>
                  </a:lnTo>
                  <a:lnTo>
                    <a:pt x="724" y="325"/>
                  </a:lnTo>
                  <a:lnTo>
                    <a:pt x="724" y="336"/>
                  </a:lnTo>
                  <a:lnTo>
                    <a:pt x="734" y="347"/>
                  </a:lnTo>
                  <a:lnTo>
                    <a:pt x="756" y="368"/>
                  </a:lnTo>
                  <a:lnTo>
                    <a:pt x="756" y="379"/>
                  </a:lnTo>
                  <a:lnTo>
                    <a:pt x="778" y="401"/>
                  </a:lnTo>
                  <a:lnTo>
                    <a:pt x="778" y="412"/>
                  </a:lnTo>
                  <a:lnTo>
                    <a:pt x="799" y="433"/>
                  </a:lnTo>
                  <a:lnTo>
                    <a:pt x="799" y="444"/>
                  </a:lnTo>
                  <a:lnTo>
                    <a:pt x="821" y="466"/>
                  </a:lnTo>
                  <a:lnTo>
                    <a:pt x="821" y="488"/>
                  </a:lnTo>
                  <a:lnTo>
                    <a:pt x="832" y="498"/>
                  </a:lnTo>
                  <a:lnTo>
                    <a:pt x="853" y="520"/>
                  </a:lnTo>
                  <a:lnTo>
                    <a:pt x="853" y="542"/>
                  </a:lnTo>
                  <a:lnTo>
                    <a:pt x="864" y="553"/>
                  </a:lnTo>
                  <a:lnTo>
                    <a:pt x="886" y="574"/>
                  </a:lnTo>
                  <a:lnTo>
                    <a:pt x="886" y="596"/>
                  </a:lnTo>
                  <a:lnTo>
                    <a:pt x="907" y="617"/>
                  </a:lnTo>
                  <a:lnTo>
                    <a:pt x="907" y="628"/>
                  </a:lnTo>
                  <a:lnTo>
                    <a:pt x="929" y="650"/>
                  </a:lnTo>
                  <a:lnTo>
                    <a:pt x="929" y="672"/>
                  </a:lnTo>
                  <a:lnTo>
                    <a:pt x="951" y="693"/>
                  </a:lnTo>
                  <a:lnTo>
                    <a:pt x="951" y="715"/>
                  </a:lnTo>
                  <a:lnTo>
                    <a:pt x="972" y="737"/>
                  </a:lnTo>
                  <a:lnTo>
                    <a:pt x="972" y="758"/>
                  </a:lnTo>
                  <a:lnTo>
                    <a:pt x="994" y="780"/>
                  </a:lnTo>
                  <a:lnTo>
                    <a:pt x="994" y="801"/>
                  </a:lnTo>
                  <a:lnTo>
                    <a:pt x="1015" y="823"/>
                  </a:lnTo>
                  <a:lnTo>
                    <a:pt x="1015" y="845"/>
                  </a:lnTo>
                  <a:lnTo>
                    <a:pt x="1037" y="866"/>
                  </a:lnTo>
                  <a:lnTo>
                    <a:pt x="1037" y="888"/>
                  </a:lnTo>
                  <a:lnTo>
                    <a:pt x="1059" y="910"/>
                  </a:lnTo>
                  <a:lnTo>
                    <a:pt x="1059" y="931"/>
                  </a:lnTo>
                  <a:lnTo>
                    <a:pt x="1080" y="953"/>
                  </a:lnTo>
                  <a:lnTo>
                    <a:pt x="1080" y="986"/>
                  </a:lnTo>
                  <a:lnTo>
                    <a:pt x="1102" y="1007"/>
                  </a:lnTo>
                  <a:lnTo>
                    <a:pt x="1102" y="1029"/>
                  </a:lnTo>
                  <a:lnTo>
                    <a:pt x="1123" y="1050"/>
                  </a:lnTo>
                  <a:lnTo>
                    <a:pt x="1123" y="1072"/>
                  </a:lnTo>
                  <a:lnTo>
                    <a:pt x="1134" y="1083"/>
                  </a:lnTo>
                  <a:lnTo>
                    <a:pt x="1134" y="1105"/>
                  </a:lnTo>
                  <a:lnTo>
                    <a:pt x="1156" y="1126"/>
                  </a:lnTo>
                  <a:lnTo>
                    <a:pt x="1156" y="1148"/>
                  </a:lnTo>
                  <a:lnTo>
                    <a:pt x="1167" y="1159"/>
                  </a:lnTo>
                  <a:lnTo>
                    <a:pt x="1167" y="1180"/>
                  </a:lnTo>
                  <a:lnTo>
                    <a:pt x="1188" y="1202"/>
                  </a:lnTo>
                  <a:lnTo>
                    <a:pt x="1188" y="1224"/>
                  </a:lnTo>
                  <a:lnTo>
                    <a:pt x="1199" y="1234"/>
                  </a:lnTo>
                  <a:lnTo>
                    <a:pt x="1199" y="1256"/>
                  </a:lnTo>
                  <a:lnTo>
                    <a:pt x="1221" y="1278"/>
                  </a:lnTo>
                  <a:lnTo>
                    <a:pt x="1221" y="1310"/>
                  </a:lnTo>
                  <a:lnTo>
                    <a:pt x="1242" y="1332"/>
                  </a:lnTo>
                  <a:lnTo>
                    <a:pt x="1242" y="1354"/>
                  </a:lnTo>
                  <a:lnTo>
                    <a:pt x="1253" y="1364"/>
                  </a:lnTo>
                  <a:lnTo>
                    <a:pt x="1253" y="1386"/>
                  </a:lnTo>
                  <a:lnTo>
                    <a:pt x="1275" y="1408"/>
                  </a:lnTo>
                  <a:lnTo>
                    <a:pt x="1275" y="1440"/>
                  </a:lnTo>
                  <a:lnTo>
                    <a:pt x="1296" y="1462"/>
                  </a:lnTo>
                  <a:lnTo>
                    <a:pt x="1296" y="1494"/>
                  </a:lnTo>
                  <a:lnTo>
                    <a:pt x="1318" y="1516"/>
                  </a:lnTo>
                  <a:lnTo>
                    <a:pt x="1318" y="1548"/>
                  </a:lnTo>
                  <a:lnTo>
                    <a:pt x="1340" y="157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Freeform 12"/>
            <p:cNvSpPr>
              <a:spLocks/>
            </p:cNvSpPr>
            <p:nvPr/>
          </p:nvSpPr>
          <p:spPr bwMode="auto">
            <a:xfrm>
              <a:off x="2318" y="1968"/>
              <a:ext cx="255" cy="416"/>
            </a:xfrm>
            <a:custGeom>
              <a:avLst/>
              <a:gdLst>
                <a:gd name="T0" fmla="*/ 0 w 1037"/>
                <a:gd name="T1" fmla="*/ 0 h 2706"/>
                <a:gd name="T2" fmla="*/ 0 w 1037"/>
                <a:gd name="T3" fmla="*/ 0 h 2706"/>
                <a:gd name="T4" fmla="*/ 0 w 1037"/>
                <a:gd name="T5" fmla="*/ 0 h 2706"/>
                <a:gd name="T6" fmla="*/ 0 w 1037"/>
                <a:gd name="T7" fmla="*/ 0 h 2706"/>
                <a:gd name="T8" fmla="*/ 0 w 1037"/>
                <a:gd name="T9" fmla="*/ 0 h 2706"/>
                <a:gd name="T10" fmla="*/ 0 w 1037"/>
                <a:gd name="T11" fmla="*/ 0 h 2706"/>
                <a:gd name="T12" fmla="*/ 0 w 1037"/>
                <a:gd name="T13" fmla="*/ 0 h 2706"/>
                <a:gd name="T14" fmla="*/ 0 w 1037"/>
                <a:gd name="T15" fmla="*/ 0 h 2706"/>
                <a:gd name="T16" fmla="*/ 0 w 1037"/>
                <a:gd name="T17" fmla="*/ 0 h 2706"/>
                <a:gd name="T18" fmla="*/ 0 w 1037"/>
                <a:gd name="T19" fmla="*/ 0 h 2706"/>
                <a:gd name="T20" fmla="*/ 0 w 1037"/>
                <a:gd name="T21" fmla="*/ 0 h 2706"/>
                <a:gd name="T22" fmla="*/ 0 w 1037"/>
                <a:gd name="T23" fmla="*/ 0 h 2706"/>
                <a:gd name="T24" fmla="*/ 0 w 1037"/>
                <a:gd name="T25" fmla="*/ 0 h 2706"/>
                <a:gd name="T26" fmla="*/ 0 w 1037"/>
                <a:gd name="T27" fmla="*/ 0 h 2706"/>
                <a:gd name="T28" fmla="*/ 0 w 1037"/>
                <a:gd name="T29" fmla="*/ 0 h 2706"/>
                <a:gd name="T30" fmla="*/ 0 w 1037"/>
                <a:gd name="T31" fmla="*/ 0 h 2706"/>
                <a:gd name="T32" fmla="*/ 0 w 1037"/>
                <a:gd name="T33" fmla="*/ 0 h 2706"/>
                <a:gd name="T34" fmla="*/ 0 w 1037"/>
                <a:gd name="T35" fmla="*/ 0 h 2706"/>
                <a:gd name="T36" fmla="*/ 0 w 1037"/>
                <a:gd name="T37" fmla="*/ 0 h 2706"/>
                <a:gd name="T38" fmla="*/ 0 w 1037"/>
                <a:gd name="T39" fmla="*/ 0 h 2706"/>
                <a:gd name="T40" fmla="*/ 0 w 1037"/>
                <a:gd name="T41" fmla="*/ 0 h 2706"/>
                <a:gd name="T42" fmla="*/ 0 w 1037"/>
                <a:gd name="T43" fmla="*/ 0 h 2706"/>
                <a:gd name="T44" fmla="*/ 0 w 1037"/>
                <a:gd name="T45" fmla="*/ 0 h 2706"/>
                <a:gd name="T46" fmla="*/ 0 w 1037"/>
                <a:gd name="T47" fmla="*/ 0 h 2706"/>
                <a:gd name="T48" fmla="*/ 0 w 1037"/>
                <a:gd name="T49" fmla="*/ 0 h 2706"/>
                <a:gd name="T50" fmla="*/ 0 w 1037"/>
                <a:gd name="T51" fmla="*/ 0 h 2706"/>
                <a:gd name="T52" fmla="*/ 0 w 1037"/>
                <a:gd name="T53" fmla="*/ 0 h 2706"/>
                <a:gd name="T54" fmla="*/ 0 w 1037"/>
                <a:gd name="T55" fmla="*/ 0 h 2706"/>
                <a:gd name="T56" fmla="*/ 0 w 1037"/>
                <a:gd name="T57" fmla="*/ 0 h 2706"/>
                <a:gd name="T58" fmla="*/ 0 w 1037"/>
                <a:gd name="T59" fmla="*/ 0 h 2706"/>
                <a:gd name="T60" fmla="*/ 0 w 1037"/>
                <a:gd name="T61" fmla="*/ 0 h 2706"/>
                <a:gd name="T62" fmla="*/ 0 w 1037"/>
                <a:gd name="T63" fmla="*/ 0 h 2706"/>
                <a:gd name="T64" fmla="*/ 0 w 1037"/>
                <a:gd name="T65" fmla="*/ 0 h 2706"/>
                <a:gd name="T66" fmla="*/ 0 w 1037"/>
                <a:gd name="T67" fmla="*/ 0 h 2706"/>
                <a:gd name="T68" fmla="*/ 0 w 1037"/>
                <a:gd name="T69" fmla="*/ 0 h 2706"/>
                <a:gd name="T70" fmla="*/ 0 w 1037"/>
                <a:gd name="T71" fmla="*/ 0 h 2706"/>
                <a:gd name="T72" fmla="*/ 0 w 1037"/>
                <a:gd name="T73" fmla="*/ 0 h 2706"/>
                <a:gd name="T74" fmla="*/ 0 w 1037"/>
                <a:gd name="T75" fmla="*/ 0 h 2706"/>
                <a:gd name="T76" fmla="*/ 0 w 1037"/>
                <a:gd name="T77" fmla="*/ 0 h 2706"/>
                <a:gd name="T78" fmla="*/ 0 w 1037"/>
                <a:gd name="T79" fmla="*/ 0 h 2706"/>
                <a:gd name="T80" fmla="*/ 0 w 1037"/>
                <a:gd name="T81" fmla="*/ 0 h 2706"/>
                <a:gd name="T82" fmla="*/ 0 w 1037"/>
                <a:gd name="T83" fmla="*/ 0 h 2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37" h="2706">
                  <a:moveTo>
                    <a:pt x="0" y="0"/>
                  </a:moveTo>
                  <a:lnTo>
                    <a:pt x="0" y="33"/>
                  </a:lnTo>
                  <a:lnTo>
                    <a:pt x="10" y="43"/>
                  </a:lnTo>
                  <a:lnTo>
                    <a:pt x="10" y="65"/>
                  </a:lnTo>
                  <a:lnTo>
                    <a:pt x="32" y="87"/>
                  </a:lnTo>
                  <a:lnTo>
                    <a:pt x="32" y="119"/>
                  </a:lnTo>
                  <a:lnTo>
                    <a:pt x="54" y="141"/>
                  </a:lnTo>
                  <a:lnTo>
                    <a:pt x="54" y="173"/>
                  </a:lnTo>
                  <a:lnTo>
                    <a:pt x="64" y="184"/>
                  </a:lnTo>
                  <a:lnTo>
                    <a:pt x="64" y="206"/>
                  </a:lnTo>
                  <a:lnTo>
                    <a:pt x="86" y="227"/>
                  </a:lnTo>
                  <a:lnTo>
                    <a:pt x="86" y="260"/>
                  </a:lnTo>
                  <a:lnTo>
                    <a:pt x="97" y="271"/>
                  </a:lnTo>
                  <a:lnTo>
                    <a:pt x="97" y="292"/>
                  </a:lnTo>
                  <a:lnTo>
                    <a:pt x="119" y="314"/>
                  </a:lnTo>
                  <a:lnTo>
                    <a:pt x="119" y="346"/>
                  </a:lnTo>
                  <a:lnTo>
                    <a:pt x="129" y="357"/>
                  </a:lnTo>
                  <a:lnTo>
                    <a:pt x="129" y="379"/>
                  </a:lnTo>
                  <a:lnTo>
                    <a:pt x="151" y="401"/>
                  </a:lnTo>
                  <a:lnTo>
                    <a:pt x="151" y="433"/>
                  </a:lnTo>
                  <a:lnTo>
                    <a:pt x="162" y="444"/>
                  </a:lnTo>
                  <a:lnTo>
                    <a:pt x="162" y="465"/>
                  </a:lnTo>
                  <a:lnTo>
                    <a:pt x="183" y="487"/>
                  </a:lnTo>
                  <a:lnTo>
                    <a:pt x="183" y="520"/>
                  </a:lnTo>
                  <a:lnTo>
                    <a:pt x="194" y="530"/>
                  </a:lnTo>
                  <a:lnTo>
                    <a:pt x="194" y="552"/>
                  </a:lnTo>
                  <a:lnTo>
                    <a:pt x="205" y="563"/>
                  </a:lnTo>
                  <a:lnTo>
                    <a:pt x="205" y="585"/>
                  </a:lnTo>
                  <a:lnTo>
                    <a:pt x="227" y="606"/>
                  </a:lnTo>
                  <a:lnTo>
                    <a:pt x="227" y="639"/>
                  </a:lnTo>
                  <a:lnTo>
                    <a:pt x="237" y="650"/>
                  </a:lnTo>
                  <a:lnTo>
                    <a:pt x="237" y="671"/>
                  </a:lnTo>
                  <a:lnTo>
                    <a:pt x="248" y="682"/>
                  </a:lnTo>
                  <a:lnTo>
                    <a:pt x="248" y="704"/>
                  </a:lnTo>
                  <a:lnTo>
                    <a:pt x="270" y="725"/>
                  </a:lnTo>
                  <a:lnTo>
                    <a:pt x="270" y="758"/>
                  </a:lnTo>
                  <a:lnTo>
                    <a:pt x="281" y="769"/>
                  </a:lnTo>
                  <a:lnTo>
                    <a:pt x="281" y="790"/>
                  </a:lnTo>
                  <a:lnTo>
                    <a:pt x="291" y="801"/>
                  </a:lnTo>
                  <a:lnTo>
                    <a:pt x="291" y="823"/>
                  </a:lnTo>
                  <a:lnTo>
                    <a:pt x="313" y="844"/>
                  </a:lnTo>
                  <a:lnTo>
                    <a:pt x="313" y="877"/>
                  </a:lnTo>
                  <a:lnTo>
                    <a:pt x="324" y="888"/>
                  </a:lnTo>
                  <a:lnTo>
                    <a:pt x="324" y="909"/>
                  </a:lnTo>
                  <a:lnTo>
                    <a:pt x="335" y="920"/>
                  </a:lnTo>
                  <a:lnTo>
                    <a:pt x="335" y="942"/>
                  </a:lnTo>
                  <a:lnTo>
                    <a:pt x="356" y="963"/>
                  </a:lnTo>
                  <a:lnTo>
                    <a:pt x="356" y="996"/>
                  </a:lnTo>
                  <a:lnTo>
                    <a:pt x="367" y="1007"/>
                  </a:lnTo>
                  <a:lnTo>
                    <a:pt x="367" y="1028"/>
                  </a:lnTo>
                  <a:lnTo>
                    <a:pt x="378" y="1039"/>
                  </a:lnTo>
                  <a:lnTo>
                    <a:pt x="378" y="1061"/>
                  </a:lnTo>
                  <a:lnTo>
                    <a:pt x="400" y="1082"/>
                  </a:lnTo>
                  <a:lnTo>
                    <a:pt x="400" y="1115"/>
                  </a:lnTo>
                  <a:lnTo>
                    <a:pt x="410" y="1126"/>
                  </a:lnTo>
                  <a:lnTo>
                    <a:pt x="410" y="1147"/>
                  </a:lnTo>
                  <a:lnTo>
                    <a:pt x="421" y="1158"/>
                  </a:lnTo>
                  <a:lnTo>
                    <a:pt x="421" y="1180"/>
                  </a:lnTo>
                  <a:lnTo>
                    <a:pt x="443" y="1202"/>
                  </a:lnTo>
                  <a:lnTo>
                    <a:pt x="443" y="1234"/>
                  </a:lnTo>
                  <a:lnTo>
                    <a:pt x="454" y="1245"/>
                  </a:lnTo>
                  <a:lnTo>
                    <a:pt x="454" y="1267"/>
                  </a:lnTo>
                  <a:lnTo>
                    <a:pt x="464" y="1277"/>
                  </a:lnTo>
                  <a:lnTo>
                    <a:pt x="464" y="1299"/>
                  </a:lnTo>
                  <a:lnTo>
                    <a:pt x="486" y="1321"/>
                  </a:lnTo>
                  <a:lnTo>
                    <a:pt x="486" y="1353"/>
                  </a:lnTo>
                  <a:lnTo>
                    <a:pt x="497" y="1364"/>
                  </a:lnTo>
                  <a:lnTo>
                    <a:pt x="497" y="1386"/>
                  </a:lnTo>
                  <a:lnTo>
                    <a:pt x="508" y="1396"/>
                  </a:lnTo>
                  <a:lnTo>
                    <a:pt x="508" y="1418"/>
                  </a:lnTo>
                  <a:lnTo>
                    <a:pt x="529" y="1440"/>
                  </a:lnTo>
                  <a:lnTo>
                    <a:pt x="529" y="1472"/>
                  </a:lnTo>
                  <a:lnTo>
                    <a:pt x="540" y="1483"/>
                  </a:lnTo>
                  <a:lnTo>
                    <a:pt x="540" y="1505"/>
                  </a:lnTo>
                  <a:lnTo>
                    <a:pt x="562" y="1526"/>
                  </a:lnTo>
                  <a:lnTo>
                    <a:pt x="562" y="1559"/>
                  </a:lnTo>
                  <a:lnTo>
                    <a:pt x="572" y="1570"/>
                  </a:lnTo>
                  <a:lnTo>
                    <a:pt x="572" y="1591"/>
                  </a:lnTo>
                  <a:lnTo>
                    <a:pt x="583" y="1602"/>
                  </a:lnTo>
                  <a:lnTo>
                    <a:pt x="583" y="1624"/>
                  </a:lnTo>
                  <a:lnTo>
                    <a:pt x="605" y="1645"/>
                  </a:lnTo>
                  <a:lnTo>
                    <a:pt x="605" y="1678"/>
                  </a:lnTo>
                  <a:lnTo>
                    <a:pt x="616" y="1689"/>
                  </a:lnTo>
                  <a:lnTo>
                    <a:pt x="616" y="1710"/>
                  </a:lnTo>
                  <a:lnTo>
                    <a:pt x="637" y="1732"/>
                  </a:lnTo>
                  <a:lnTo>
                    <a:pt x="637" y="1764"/>
                  </a:lnTo>
                  <a:lnTo>
                    <a:pt x="659" y="1786"/>
                  </a:lnTo>
                  <a:lnTo>
                    <a:pt x="659" y="1819"/>
                  </a:lnTo>
                  <a:lnTo>
                    <a:pt x="670" y="1829"/>
                  </a:lnTo>
                  <a:lnTo>
                    <a:pt x="670" y="1851"/>
                  </a:lnTo>
                  <a:lnTo>
                    <a:pt x="691" y="1873"/>
                  </a:lnTo>
                  <a:lnTo>
                    <a:pt x="691" y="1905"/>
                  </a:lnTo>
                  <a:lnTo>
                    <a:pt x="713" y="1927"/>
                  </a:lnTo>
                  <a:lnTo>
                    <a:pt x="713" y="1959"/>
                  </a:lnTo>
                  <a:lnTo>
                    <a:pt x="735" y="1981"/>
                  </a:lnTo>
                  <a:lnTo>
                    <a:pt x="735" y="2013"/>
                  </a:lnTo>
                  <a:lnTo>
                    <a:pt x="745" y="2024"/>
                  </a:lnTo>
                  <a:lnTo>
                    <a:pt x="745" y="2046"/>
                  </a:lnTo>
                  <a:lnTo>
                    <a:pt x="767" y="2068"/>
                  </a:lnTo>
                  <a:lnTo>
                    <a:pt x="767" y="2089"/>
                  </a:lnTo>
                  <a:lnTo>
                    <a:pt x="778" y="2100"/>
                  </a:lnTo>
                  <a:lnTo>
                    <a:pt x="778" y="2122"/>
                  </a:lnTo>
                  <a:lnTo>
                    <a:pt x="799" y="2143"/>
                  </a:lnTo>
                  <a:lnTo>
                    <a:pt x="799" y="2176"/>
                  </a:lnTo>
                  <a:lnTo>
                    <a:pt x="821" y="2197"/>
                  </a:lnTo>
                  <a:lnTo>
                    <a:pt x="821" y="2230"/>
                  </a:lnTo>
                  <a:lnTo>
                    <a:pt x="843" y="2252"/>
                  </a:lnTo>
                  <a:lnTo>
                    <a:pt x="843" y="2273"/>
                  </a:lnTo>
                  <a:lnTo>
                    <a:pt x="853" y="2284"/>
                  </a:lnTo>
                  <a:lnTo>
                    <a:pt x="853" y="2306"/>
                  </a:lnTo>
                  <a:lnTo>
                    <a:pt x="875" y="2327"/>
                  </a:lnTo>
                  <a:lnTo>
                    <a:pt x="875" y="2360"/>
                  </a:lnTo>
                  <a:lnTo>
                    <a:pt x="897" y="2381"/>
                  </a:lnTo>
                  <a:lnTo>
                    <a:pt x="897" y="2403"/>
                  </a:lnTo>
                  <a:lnTo>
                    <a:pt x="918" y="2425"/>
                  </a:lnTo>
                  <a:lnTo>
                    <a:pt x="918" y="2457"/>
                  </a:lnTo>
                  <a:lnTo>
                    <a:pt x="940" y="2479"/>
                  </a:lnTo>
                  <a:lnTo>
                    <a:pt x="940" y="2501"/>
                  </a:lnTo>
                  <a:lnTo>
                    <a:pt x="961" y="2522"/>
                  </a:lnTo>
                  <a:lnTo>
                    <a:pt x="961" y="2544"/>
                  </a:lnTo>
                  <a:lnTo>
                    <a:pt x="972" y="2555"/>
                  </a:lnTo>
                  <a:lnTo>
                    <a:pt x="972" y="2576"/>
                  </a:lnTo>
                  <a:lnTo>
                    <a:pt x="994" y="2598"/>
                  </a:lnTo>
                  <a:lnTo>
                    <a:pt x="994" y="2620"/>
                  </a:lnTo>
                  <a:lnTo>
                    <a:pt x="1016" y="2641"/>
                  </a:lnTo>
                  <a:lnTo>
                    <a:pt x="1016" y="2663"/>
                  </a:lnTo>
                  <a:lnTo>
                    <a:pt x="1037" y="2685"/>
                  </a:lnTo>
                  <a:lnTo>
                    <a:pt x="1037" y="270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13"/>
            <p:cNvSpPr>
              <a:spLocks/>
            </p:cNvSpPr>
            <p:nvPr/>
          </p:nvSpPr>
          <p:spPr bwMode="auto">
            <a:xfrm>
              <a:off x="2573" y="2384"/>
              <a:ext cx="334" cy="123"/>
            </a:xfrm>
            <a:custGeom>
              <a:avLst/>
              <a:gdLst>
                <a:gd name="T0" fmla="*/ 0 w 1362"/>
                <a:gd name="T1" fmla="*/ 0 h 801"/>
                <a:gd name="T2" fmla="*/ 0 w 1362"/>
                <a:gd name="T3" fmla="*/ 0 h 801"/>
                <a:gd name="T4" fmla="*/ 0 w 1362"/>
                <a:gd name="T5" fmla="*/ 0 h 801"/>
                <a:gd name="T6" fmla="*/ 0 w 1362"/>
                <a:gd name="T7" fmla="*/ 0 h 801"/>
                <a:gd name="T8" fmla="*/ 0 w 1362"/>
                <a:gd name="T9" fmla="*/ 0 h 801"/>
                <a:gd name="T10" fmla="*/ 0 w 1362"/>
                <a:gd name="T11" fmla="*/ 0 h 801"/>
                <a:gd name="T12" fmla="*/ 0 w 1362"/>
                <a:gd name="T13" fmla="*/ 0 h 801"/>
                <a:gd name="T14" fmla="*/ 0 w 1362"/>
                <a:gd name="T15" fmla="*/ 0 h 801"/>
                <a:gd name="T16" fmla="*/ 0 w 1362"/>
                <a:gd name="T17" fmla="*/ 0 h 801"/>
                <a:gd name="T18" fmla="*/ 0 w 1362"/>
                <a:gd name="T19" fmla="*/ 0 h 801"/>
                <a:gd name="T20" fmla="*/ 0 w 1362"/>
                <a:gd name="T21" fmla="*/ 0 h 801"/>
                <a:gd name="T22" fmla="*/ 0 w 1362"/>
                <a:gd name="T23" fmla="*/ 0 h 801"/>
                <a:gd name="T24" fmla="*/ 0 w 1362"/>
                <a:gd name="T25" fmla="*/ 0 h 801"/>
                <a:gd name="T26" fmla="*/ 0 w 1362"/>
                <a:gd name="T27" fmla="*/ 0 h 801"/>
                <a:gd name="T28" fmla="*/ 0 w 1362"/>
                <a:gd name="T29" fmla="*/ 0 h 801"/>
                <a:gd name="T30" fmla="*/ 0 w 1362"/>
                <a:gd name="T31" fmla="*/ 0 h 801"/>
                <a:gd name="T32" fmla="*/ 0 w 1362"/>
                <a:gd name="T33" fmla="*/ 0 h 801"/>
                <a:gd name="T34" fmla="*/ 0 w 1362"/>
                <a:gd name="T35" fmla="*/ 0 h 801"/>
                <a:gd name="T36" fmla="*/ 0 w 1362"/>
                <a:gd name="T37" fmla="*/ 0 h 801"/>
                <a:gd name="T38" fmla="*/ 0 w 1362"/>
                <a:gd name="T39" fmla="*/ 0 h 801"/>
                <a:gd name="T40" fmla="*/ 0 w 1362"/>
                <a:gd name="T41" fmla="*/ 0 h 801"/>
                <a:gd name="T42" fmla="*/ 0 w 1362"/>
                <a:gd name="T43" fmla="*/ 0 h 801"/>
                <a:gd name="T44" fmla="*/ 0 w 1362"/>
                <a:gd name="T45" fmla="*/ 0 h 801"/>
                <a:gd name="T46" fmla="*/ 0 w 1362"/>
                <a:gd name="T47" fmla="*/ 0 h 801"/>
                <a:gd name="T48" fmla="*/ 0 w 1362"/>
                <a:gd name="T49" fmla="*/ 0 h 801"/>
                <a:gd name="T50" fmla="*/ 0 w 1362"/>
                <a:gd name="T51" fmla="*/ 0 h 801"/>
                <a:gd name="T52" fmla="*/ 0 w 1362"/>
                <a:gd name="T53" fmla="*/ 0 h 801"/>
                <a:gd name="T54" fmla="*/ 0 w 1362"/>
                <a:gd name="T55" fmla="*/ 0 h 801"/>
                <a:gd name="T56" fmla="*/ 0 w 1362"/>
                <a:gd name="T57" fmla="*/ 0 h 801"/>
                <a:gd name="T58" fmla="*/ 0 w 1362"/>
                <a:gd name="T59" fmla="*/ 0 h 801"/>
                <a:gd name="T60" fmla="*/ 0 w 1362"/>
                <a:gd name="T61" fmla="*/ 0 h 801"/>
                <a:gd name="T62" fmla="*/ 0 w 1362"/>
                <a:gd name="T63" fmla="*/ 0 h 801"/>
                <a:gd name="T64" fmla="*/ 0 w 1362"/>
                <a:gd name="T65" fmla="*/ 0 h 801"/>
                <a:gd name="T66" fmla="*/ 0 w 1362"/>
                <a:gd name="T67" fmla="*/ 0 h 801"/>
                <a:gd name="T68" fmla="*/ 0 w 1362"/>
                <a:gd name="T69" fmla="*/ 0 h 801"/>
                <a:gd name="T70" fmla="*/ 0 w 1362"/>
                <a:gd name="T71" fmla="*/ 0 h 801"/>
                <a:gd name="T72" fmla="*/ 0 w 1362"/>
                <a:gd name="T73" fmla="*/ 0 h 801"/>
                <a:gd name="T74" fmla="*/ 0 w 1362"/>
                <a:gd name="T75" fmla="*/ 0 h 801"/>
                <a:gd name="T76" fmla="*/ 0 w 1362"/>
                <a:gd name="T77" fmla="*/ 0 h 801"/>
                <a:gd name="T78" fmla="*/ 0 w 1362"/>
                <a:gd name="T79" fmla="*/ 0 h 801"/>
                <a:gd name="T80" fmla="*/ 0 w 1362"/>
                <a:gd name="T81" fmla="*/ 0 h 801"/>
                <a:gd name="T82" fmla="*/ 0 w 1362"/>
                <a:gd name="T83" fmla="*/ 0 h 8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62" h="801">
                  <a:moveTo>
                    <a:pt x="0" y="0"/>
                  </a:moveTo>
                  <a:lnTo>
                    <a:pt x="22" y="22"/>
                  </a:lnTo>
                  <a:lnTo>
                    <a:pt x="22" y="43"/>
                  </a:lnTo>
                  <a:lnTo>
                    <a:pt x="43" y="65"/>
                  </a:lnTo>
                  <a:lnTo>
                    <a:pt x="43" y="87"/>
                  </a:lnTo>
                  <a:lnTo>
                    <a:pt x="65" y="108"/>
                  </a:lnTo>
                  <a:lnTo>
                    <a:pt x="65" y="130"/>
                  </a:lnTo>
                  <a:lnTo>
                    <a:pt x="87" y="152"/>
                  </a:lnTo>
                  <a:lnTo>
                    <a:pt x="87" y="173"/>
                  </a:lnTo>
                  <a:lnTo>
                    <a:pt x="97" y="184"/>
                  </a:lnTo>
                  <a:lnTo>
                    <a:pt x="119" y="206"/>
                  </a:lnTo>
                  <a:lnTo>
                    <a:pt x="119" y="228"/>
                  </a:lnTo>
                  <a:lnTo>
                    <a:pt x="141" y="249"/>
                  </a:lnTo>
                  <a:lnTo>
                    <a:pt x="141" y="260"/>
                  </a:lnTo>
                  <a:lnTo>
                    <a:pt x="162" y="282"/>
                  </a:lnTo>
                  <a:lnTo>
                    <a:pt x="162" y="303"/>
                  </a:lnTo>
                  <a:lnTo>
                    <a:pt x="173" y="314"/>
                  </a:lnTo>
                  <a:lnTo>
                    <a:pt x="195" y="336"/>
                  </a:lnTo>
                  <a:lnTo>
                    <a:pt x="195" y="357"/>
                  </a:lnTo>
                  <a:lnTo>
                    <a:pt x="205" y="368"/>
                  </a:lnTo>
                  <a:lnTo>
                    <a:pt x="227" y="390"/>
                  </a:lnTo>
                  <a:lnTo>
                    <a:pt x="227" y="401"/>
                  </a:lnTo>
                  <a:lnTo>
                    <a:pt x="249" y="422"/>
                  </a:lnTo>
                  <a:lnTo>
                    <a:pt x="249" y="433"/>
                  </a:lnTo>
                  <a:lnTo>
                    <a:pt x="270" y="455"/>
                  </a:lnTo>
                  <a:lnTo>
                    <a:pt x="270" y="466"/>
                  </a:lnTo>
                  <a:lnTo>
                    <a:pt x="281" y="476"/>
                  </a:lnTo>
                  <a:lnTo>
                    <a:pt x="303" y="498"/>
                  </a:lnTo>
                  <a:lnTo>
                    <a:pt x="303" y="509"/>
                  </a:lnTo>
                  <a:lnTo>
                    <a:pt x="314" y="520"/>
                  </a:lnTo>
                  <a:lnTo>
                    <a:pt x="335" y="541"/>
                  </a:lnTo>
                  <a:lnTo>
                    <a:pt x="335" y="552"/>
                  </a:lnTo>
                  <a:lnTo>
                    <a:pt x="346" y="563"/>
                  </a:lnTo>
                  <a:lnTo>
                    <a:pt x="357" y="574"/>
                  </a:lnTo>
                  <a:lnTo>
                    <a:pt x="368" y="585"/>
                  </a:lnTo>
                  <a:lnTo>
                    <a:pt x="378" y="596"/>
                  </a:lnTo>
                  <a:lnTo>
                    <a:pt x="389" y="606"/>
                  </a:lnTo>
                  <a:lnTo>
                    <a:pt x="400" y="617"/>
                  </a:lnTo>
                  <a:lnTo>
                    <a:pt x="411" y="628"/>
                  </a:lnTo>
                  <a:lnTo>
                    <a:pt x="422" y="639"/>
                  </a:lnTo>
                  <a:lnTo>
                    <a:pt x="432" y="650"/>
                  </a:lnTo>
                  <a:lnTo>
                    <a:pt x="443" y="661"/>
                  </a:lnTo>
                  <a:lnTo>
                    <a:pt x="454" y="671"/>
                  </a:lnTo>
                  <a:lnTo>
                    <a:pt x="465" y="682"/>
                  </a:lnTo>
                  <a:lnTo>
                    <a:pt x="476" y="693"/>
                  </a:lnTo>
                  <a:lnTo>
                    <a:pt x="486" y="704"/>
                  </a:lnTo>
                  <a:lnTo>
                    <a:pt x="497" y="715"/>
                  </a:lnTo>
                  <a:lnTo>
                    <a:pt x="508" y="715"/>
                  </a:lnTo>
                  <a:lnTo>
                    <a:pt x="519" y="725"/>
                  </a:lnTo>
                  <a:lnTo>
                    <a:pt x="530" y="736"/>
                  </a:lnTo>
                  <a:lnTo>
                    <a:pt x="541" y="736"/>
                  </a:lnTo>
                  <a:lnTo>
                    <a:pt x="551" y="747"/>
                  </a:lnTo>
                  <a:lnTo>
                    <a:pt x="562" y="758"/>
                  </a:lnTo>
                  <a:lnTo>
                    <a:pt x="573" y="758"/>
                  </a:lnTo>
                  <a:lnTo>
                    <a:pt x="584" y="769"/>
                  </a:lnTo>
                  <a:lnTo>
                    <a:pt x="595" y="769"/>
                  </a:lnTo>
                  <a:lnTo>
                    <a:pt x="605" y="780"/>
                  </a:lnTo>
                  <a:lnTo>
                    <a:pt x="616" y="780"/>
                  </a:lnTo>
                  <a:lnTo>
                    <a:pt x="627" y="780"/>
                  </a:lnTo>
                  <a:lnTo>
                    <a:pt x="638" y="790"/>
                  </a:lnTo>
                  <a:lnTo>
                    <a:pt x="649" y="790"/>
                  </a:lnTo>
                  <a:lnTo>
                    <a:pt x="659" y="790"/>
                  </a:lnTo>
                  <a:lnTo>
                    <a:pt x="670" y="801"/>
                  </a:lnTo>
                  <a:lnTo>
                    <a:pt x="681" y="801"/>
                  </a:lnTo>
                  <a:lnTo>
                    <a:pt x="692" y="801"/>
                  </a:lnTo>
                  <a:lnTo>
                    <a:pt x="703" y="801"/>
                  </a:lnTo>
                  <a:lnTo>
                    <a:pt x="713" y="801"/>
                  </a:lnTo>
                  <a:lnTo>
                    <a:pt x="724" y="801"/>
                  </a:lnTo>
                  <a:lnTo>
                    <a:pt x="735" y="801"/>
                  </a:lnTo>
                  <a:lnTo>
                    <a:pt x="746" y="801"/>
                  </a:lnTo>
                  <a:lnTo>
                    <a:pt x="767" y="801"/>
                  </a:lnTo>
                  <a:lnTo>
                    <a:pt x="757" y="801"/>
                  </a:lnTo>
                  <a:lnTo>
                    <a:pt x="767" y="801"/>
                  </a:lnTo>
                  <a:lnTo>
                    <a:pt x="778" y="801"/>
                  </a:lnTo>
                  <a:lnTo>
                    <a:pt x="789" y="801"/>
                  </a:lnTo>
                  <a:lnTo>
                    <a:pt x="800" y="801"/>
                  </a:lnTo>
                  <a:lnTo>
                    <a:pt x="811" y="801"/>
                  </a:lnTo>
                  <a:lnTo>
                    <a:pt x="821" y="801"/>
                  </a:lnTo>
                  <a:lnTo>
                    <a:pt x="832" y="801"/>
                  </a:lnTo>
                  <a:lnTo>
                    <a:pt x="843" y="790"/>
                  </a:lnTo>
                  <a:lnTo>
                    <a:pt x="854" y="790"/>
                  </a:lnTo>
                  <a:lnTo>
                    <a:pt x="865" y="790"/>
                  </a:lnTo>
                  <a:lnTo>
                    <a:pt x="876" y="780"/>
                  </a:lnTo>
                  <a:lnTo>
                    <a:pt x="886" y="780"/>
                  </a:lnTo>
                  <a:lnTo>
                    <a:pt x="897" y="780"/>
                  </a:lnTo>
                  <a:lnTo>
                    <a:pt x="908" y="769"/>
                  </a:lnTo>
                  <a:lnTo>
                    <a:pt x="919" y="769"/>
                  </a:lnTo>
                  <a:lnTo>
                    <a:pt x="930" y="758"/>
                  </a:lnTo>
                  <a:lnTo>
                    <a:pt x="940" y="758"/>
                  </a:lnTo>
                  <a:lnTo>
                    <a:pt x="951" y="747"/>
                  </a:lnTo>
                  <a:lnTo>
                    <a:pt x="962" y="736"/>
                  </a:lnTo>
                  <a:lnTo>
                    <a:pt x="973" y="736"/>
                  </a:lnTo>
                  <a:lnTo>
                    <a:pt x="984" y="725"/>
                  </a:lnTo>
                  <a:lnTo>
                    <a:pt x="994" y="715"/>
                  </a:lnTo>
                  <a:lnTo>
                    <a:pt x="1005" y="715"/>
                  </a:lnTo>
                  <a:lnTo>
                    <a:pt x="1016" y="704"/>
                  </a:lnTo>
                  <a:lnTo>
                    <a:pt x="1027" y="693"/>
                  </a:lnTo>
                  <a:lnTo>
                    <a:pt x="1038" y="682"/>
                  </a:lnTo>
                  <a:lnTo>
                    <a:pt x="1048" y="671"/>
                  </a:lnTo>
                  <a:lnTo>
                    <a:pt x="1059" y="661"/>
                  </a:lnTo>
                  <a:lnTo>
                    <a:pt x="1070" y="661"/>
                  </a:lnTo>
                  <a:lnTo>
                    <a:pt x="1081" y="650"/>
                  </a:lnTo>
                  <a:lnTo>
                    <a:pt x="1092" y="639"/>
                  </a:lnTo>
                  <a:lnTo>
                    <a:pt x="1102" y="628"/>
                  </a:lnTo>
                  <a:lnTo>
                    <a:pt x="1113" y="617"/>
                  </a:lnTo>
                  <a:lnTo>
                    <a:pt x="1135" y="596"/>
                  </a:lnTo>
                  <a:lnTo>
                    <a:pt x="1135" y="585"/>
                  </a:lnTo>
                  <a:lnTo>
                    <a:pt x="1146" y="574"/>
                  </a:lnTo>
                  <a:lnTo>
                    <a:pt x="1157" y="563"/>
                  </a:lnTo>
                  <a:lnTo>
                    <a:pt x="1167" y="552"/>
                  </a:lnTo>
                  <a:lnTo>
                    <a:pt x="1178" y="541"/>
                  </a:lnTo>
                  <a:lnTo>
                    <a:pt x="1200" y="520"/>
                  </a:lnTo>
                  <a:lnTo>
                    <a:pt x="1200" y="509"/>
                  </a:lnTo>
                  <a:lnTo>
                    <a:pt x="1211" y="498"/>
                  </a:lnTo>
                  <a:lnTo>
                    <a:pt x="1232" y="476"/>
                  </a:lnTo>
                  <a:lnTo>
                    <a:pt x="1232" y="466"/>
                  </a:lnTo>
                  <a:lnTo>
                    <a:pt x="1243" y="455"/>
                  </a:lnTo>
                  <a:lnTo>
                    <a:pt x="1265" y="433"/>
                  </a:lnTo>
                  <a:lnTo>
                    <a:pt x="1265" y="422"/>
                  </a:lnTo>
                  <a:lnTo>
                    <a:pt x="1286" y="401"/>
                  </a:lnTo>
                  <a:lnTo>
                    <a:pt x="1286" y="390"/>
                  </a:lnTo>
                  <a:lnTo>
                    <a:pt x="1308" y="368"/>
                  </a:lnTo>
                  <a:lnTo>
                    <a:pt x="1308" y="357"/>
                  </a:lnTo>
                  <a:lnTo>
                    <a:pt x="1329" y="336"/>
                  </a:lnTo>
                  <a:lnTo>
                    <a:pt x="1329" y="325"/>
                  </a:lnTo>
                  <a:lnTo>
                    <a:pt x="1351" y="303"/>
                  </a:lnTo>
                  <a:lnTo>
                    <a:pt x="1351" y="282"/>
                  </a:lnTo>
                  <a:lnTo>
                    <a:pt x="1362" y="27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Freeform 14"/>
            <p:cNvSpPr>
              <a:spLocks/>
            </p:cNvSpPr>
            <p:nvPr/>
          </p:nvSpPr>
          <p:spPr bwMode="auto">
            <a:xfrm>
              <a:off x="2907" y="2110"/>
              <a:ext cx="210" cy="315"/>
            </a:xfrm>
            <a:custGeom>
              <a:avLst/>
              <a:gdLst>
                <a:gd name="T0" fmla="*/ 0 w 854"/>
                <a:gd name="T1" fmla="*/ 0 h 2046"/>
                <a:gd name="T2" fmla="*/ 0 w 854"/>
                <a:gd name="T3" fmla="*/ 0 h 2046"/>
                <a:gd name="T4" fmla="*/ 0 w 854"/>
                <a:gd name="T5" fmla="*/ 0 h 2046"/>
                <a:gd name="T6" fmla="*/ 0 w 854"/>
                <a:gd name="T7" fmla="*/ 0 h 2046"/>
                <a:gd name="T8" fmla="*/ 0 w 854"/>
                <a:gd name="T9" fmla="*/ 0 h 2046"/>
                <a:gd name="T10" fmla="*/ 0 w 854"/>
                <a:gd name="T11" fmla="*/ 0 h 2046"/>
                <a:gd name="T12" fmla="*/ 0 w 854"/>
                <a:gd name="T13" fmla="*/ 0 h 2046"/>
                <a:gd name="T14" fmla="*/ 0 w 854"/>
                <a:gd name="T15" fmla="*/ 0 h 2046"/>
                <a:gd name="T16" fmla="*/ 0 w 854"/>
                <a:gd name="T17" fmla="*/ 0 h 2046"/>
                <a:gd name="T18" fmla="*/ 0 w 854"/>
                <a:gd name="T19" fmla="*/ 0 h 2046"/>
                <a:gd name="T20" fmla="*/ 0 w 854"/>
                <a:gd name="T21" fmla="*/ 0 h 2046"/>
                <a:gd name="T22" fmla="*/ 0 w 854"/>
                <a:gd name="T23" fmla="*/ 0 h 2046"/>
                <a:gd name="T24" fmla="*/ 0 w 854"/>
                <a:gd name="T25" fmla="*/ 0 h 2046"/>
                <a:gd name="T26" fmla="*/ 0 w 854"/>
                <a:gd name="T27" fmla="*/ 0 h 2046"/>
                <a:gd name="T28" fmla="*/ 0 w 854"/>
                <a:gd name="T29" fmla="*/ 0 h 2046"/>
                <a:gd name="T30" fmla="*/ 0 w 854"/>
                <a:gd name="T31" fmla="*/ 0 h 2046"/>
                <a:gd name="T32" fmla="*/ 0 w 854"/>
                <a:gd name="T33" fmla="*/ 0 h 2046"/>
                <a:gd name="T34" fmla="*/ 0 w 854"/>
                <a:gd name="T35" fmla="*/ 0 h 2046"/>
                <a:gd name="T36" fmla="*/ 0 w 854"/>
                <a:gd name="T37" fmla="*/ 0 h 2046"/>
                <a:gd name="T38" fmla="*/ 0 w 854"/>
                <a:gd name="T39" fmla="*/ 0 h 2046"/>
                <a:gd name="T40" fmla="*/ 0 w 854"/>
                <a:gd name="T41" fmla="*/ 0 h 2046"/>
                <a:gd name="T42" fmla="*/ 0 w 854"/>
                <a:gd name="T43" fmla="*/ 0 h 2046"/>
                <a:gd name="T44" fmla="*/ 0 w 854"/>
                <a:gd name="T45" fmla="*/ 0 h 2046"/>
                <a:gd name="T46" fmla="*/ 0 w 854"/>
                <a:gd name="T47" fmla="*/ 0 h 2046"/>
                <a:gd name="T48" fmla="*/ 0 w 854"/>
                <a:gd name="T49" fmla="*/ 0 h 2046"/>
                <a:gd name="T50" fmla="*/ 0 w 854"/>
                <a:gd name="T51" fmla="*/ 0 h 2046"/>
                <a:gd name="T52" fmla="*/ 0 w 854"/>
                <a:gd name="T53" fmla="*/ 0 h 2046"/>
                <a:gd name="T54" fmla="*/ 0 w 854"/>
                <a:gd name="T55" fmla="*/ 0 h 2046"/>
                <a:gd name="T56" fmla="*/ 0 w 854"/>
                <a:gd name="T57" fmla="*/ 0 h 2046"/>
                <a:gd name="T58" fmla="*/ 0 w 854"/>
                <a:gd name="T59" fmla="*/ 0 h 2046"/>
                <a:gd name="T60" fmla="*/ 0 w 854"/>
                <a:gd name="T61" fmla="*/ 0 h 2046"/>
                <a:gd name="T62" fmla="*/ 0 w 854"/>
                <a:gd name="T63" fmla="*/ 0 h 2046"/>
                <a:gd name="T64" fmla="*/ 0 w 854"/>
                <a:gd name="T65" fmla="*/ 0 h 2046"/>
                <a:gd name="T66" fmla="*/ 0 w 854"/>
                <a:gd name="T67" fmla="*/ 0 h 2046"/>
                <a:gd name="T68" fmla="*/ 0 w 854"/>
                <a:gd name="T69" fmla="*/ 0 h 2046"/>
                <a:gd name="T70" fmla="*/ 0 w 854"/>
                <a:gd name="T71" fmla="*/ 0 h 2046"/>
                <a:gd name="T72" fmla="*/ 0 w 854"/>
                <a:gd name="T73" fmla="*/ 0 h 2046"/>
                <a:gd name="T74" fmla="*/ 0 w 854"/>
                <a:gd name="T75" fmla="*/ 0 h 2046"/>
                <a:gd name="T76" fmla="*/ 0 w 854"/>
                <a:gd name="T77" fmla="*/ 0 h 2046"/>
                <a:gd name="T78" fmla="*/ 0 w 854"/>
                <a:gd name="T79" fmla="*/ 0 h 2046"/>
                <a:gd name="T80" fmla="*/ 0 w 854"/>
                <a:gd name="T81" fmla="*/ 0 h 2046"/>
                <a:gd name="T82" fmla="*/ 0 w 854"/>
                <a:gd name="T83" fmla="*/ 0 h 2046"/>
                <a:gd name="T84" fmla="*/ 0 w 854"/>
                <a:gd name="T85" fmla="*/ 0 h 2046"/>
                <a:gd name="T86" fmla="*/ 0 w 854"/>
                <a:gd name="T87" fmla="*/ 0 h 2046"/>
                <a:gd name="T88" fmla="*/ 0 w 854"/>
                <a:gd name="T89" fmla="*/ 0 h 2046"/>
                <a:gd name="T90" fmla="*/ 0 w 854"/>
                <a:gd name="T91" fmla="*/ 0 h 2046"/>
                <a:gd name="T92" fmla="*/ 0 w 854"/>
                <a:gd name="T93" fmla="*/ 0 h 2046"/>
                <a:gd name="T94" fmla="*/ 0 w 854"/>
                <a:gd name="T95" fmla="*/ 0 h 20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4" h="2046">
                  <a:moveTo>
                    <a:pt x="0" y="2046"/>
                  </a:moveTo>
                  <a:lnTo>
                    <a:pt x="21" y="2024"/>
                  </a:lnTo>
                  <a:lnTo>
                    <a:pt x="21" y="2003"/>
                  </a:lnTo>
                  <a:lnTo>
                    <a:pt x="43" y="1981"/>
                  </a:lnTo>
                  <a:lnTo>
                    <a:pt x="43" y="1970"/>
                  </a:lnTo>
                  <a:lnTo>
                    <a:pt x="65" y="1948"/>
                  </a:lnTo>
                  <a:lnTo>
                    <a:pt x="65" y="1927"/>
                  </a:lnTo>
                  <a:lnTo>
                    <a:pt x="86" y="1905"/>
                  </a:lnTo>
                  <a:lnTo>
                    <a:pt x="86" y="1883"/>
                  </a:lnTo>
                  <a:lnTo>
                    <a:pt x="108" y="1862"/>
                  </a:lnTo>
                  <a:lnTo>
                    <a:pt x="108" y="1840"/>
                  </a:lnTo>
                  <a:lnTo>
                    <a:pt x="130" y="1818"/>
                  </a:lnTo>
                  <a:lnTo>
                    <a:pt x="130" y="1797"/>
                  </a:lnTo>
                  <a:lnTo>
                    <a:pt x="151" y="1775"/>
                  </a:lnTo>
                  <a:lnTo>
                    <a:pt x="151" y="1754"/>
                  </a:lnTo>
                  <a:lnTo>
                    <a:pt x="173" y="1732"/>
                  </a:lnTo>
                  <a:lnTo>
                    <a:pt x="173" y="1710"/>
                  </a:lnTo>
                  <a:lnTo>
                    <a:pt x="194" y="1689"/>
                  </a:lnTo>
                  <a:lnTo>
                    <a:pt x="194" y="1667"/>
                  </a:lnTo>
                  <a:lnTo>
                    <a:pt x="216" y="1645"/>
                  </a:lnTo>
                  <a:lnTo>
                    <a:pt x="216" y="1624"/>
                  </a:lnTo>
                  <a:lnTo>
                    <a:pt x="238" y="1602"/>
                  </a:lnTo>
                  <a:lnTo>
                    <a:pt x="238" y="1570"/>
                  </a:lnTo>
                  <a:lnTo>
                    <a:pt x="259" y="1548"/>
                  </a:lnTo>
                  <a:lnTo>
                    <a:pt x="259" y="1526"/>
                  </a:lnTo>
                  <a:lnTo>
                    <a:pt x="281" y="1505"/>
                  </a:lnTo>
                  <a:lnTo>
                    <a:pt x="281" y="1472"/>
                  </a:lnTo>
                  <a:lnTo>
                    <a:pt x="302" y="1450"/>
                  </a:lnTo>
                  <a:lnTo>
                    <a:pt x="302" y="1429"/>
                  </a:lnTo>
                  <a:lnTo>
                    <a:pt x="313" y="1418"/>
                  </a:lnTo>
                  <a:lnTo>
                    <a:pt x="313" y="1396"/>
                  </a:lnTo>
                  <a:lnTo>
                    <a:pt x="335" y="1375"/>
                  </a:lnTo>
                  <a:lnTo>
                    <a:pt x="335" y="1353"/>
                  </a:lnTo>
                  <a:lnTo>
                    <a:pt x="346" y="1342"/>
                  </a:lnTo>
                  <a:lnTo>
                    <a:pt x="346" y="1321"/>
                  </a:lnTo>
                  <a:lnTo>
                    <a:pt x="367" y="1299"/>
                  </a:lnTo>
                  <a:lnTo>
                    <a:pt x="367" y="1277"/>
                  </a:lnTo>
                  <a:lnTo>
                    <a:pt x="378" y="1266"/>
                  </a:lnTo>
                  <a:lnTo>
                    <a:pt x="378" y="1245"/>
                  </a:lnTo>
                  <a:lnTo>
                    <a:pt x="400" y="1223"/>
                  </a:lnTo>
                  <a:lnTo>
                    <a:pt x="400" y="1191"/>
                  </a:lnTo>
                  <a:lnTo>
                    <a:pt x="421" y="1169"/>
                  </a:lnTo>
                  <a:lnTo>
                    <a:pt x="421" y="1137"/>
                  </a:lnTo>
                  <a:lnTo>
                    <a:pt x="443" y="1115"/>
                  </a:lnTo>
                  <a:lnTo>
                    <a:pt x="443" y="1082"/>
                  </a:lnTo>
                  <a:lnTo>
                    <a:pt x="465" y="1061"/>
                  </a:lnTo>
                  <a:lnTo>
                    <a:pt x="465" y="1028"/>
                  </a:lnTo>
                  <a:lnTo>
                    <a:pt x="486" y="1007"/>
                  </a:lnTo>
                  <a:lnTo>
                    <a:pt x="486" y="974"/>
                  </a:lnTo>
                  <a:lnTo>
                    <a:pt x="508" y="953"/>
                  </a:lnTo>
                  <a:lnTo>
                    <a:pt x="508" y="920"/>
                  </a:lnTo>
                  <a:lnTo>
                    <a:pt x="519" y="909"/>
                  </a:lnTo>
                  <a:lnTo>
                    <a:pt x="519" y="888"/>
                  </a:lnTo>
                  <a:lnTo>
                    <a:pt x="540" y="866"/>
                  </a:lnTo>
                  <a:lnTo>
                    <a:pt x="540" y="833"/>
                  </a:lnTo>
                  <a:lnTo>
                    <a:pt x="551" y="823"/>
                  </a:lnTo>
                  <a:lnTo>
                    <a:pt x="551" y="801"/>
                  </a:lnTo>
                  <a:lnTo>
                    <a:pt x="573" y="779"/>
                  </a:lnTo>
                  <a:lnTo>
                    <a:pt x="573" y="747"/>
                  </a:lnTo>
                  <a:lnTo>
                    <a:pt x="594" y="725"/>
                  </a:lnTo>
                  <a:lnTo>
                    <a:pt x="594" y="693"/>
                  </a:lnTo>
                  <a:lnTo>
                    <a:pt x="605" y="682"/>
                  </a:lnTo>
                  <a:lnTo>
                    <a:pt x="605" y="660"/>
                  </a:lnTo>
                  <a:lnTo>
                    <a:pt x="616" y="649"/>
                  </a:lnTo>
                  <a:lnTo>
                    <a:pt x="616" y="628"/>
                  </a:lnTo>
                  <a:lnTo>
                    <a:pt x="637" y="606"/>
                  </a:lnTo>
                  <a:lnTo>
                    <a:pt x="637" y="574"/>
                  </a:lnTo>
                  <a:lnTo>
                    <a:pt x="648" y="563"/>
                  </a:lnTo>
                  <a:lnTo>
                    <a:pt x="648" y="541"/>
                  </a:lnTo>
                  <a:lnTo>
                    <a:pt x="670" y="520"/>
                  </a:lnTo>
                  <a:lnTo>
                    <a:pt x="670" y="487"/>
                  </a:lnTo>
                  <a:lnTo>
                    <a:pt x="681" y="476"/>
                  </a:lnTo>
                  <a:lnTo>
                    <a:pt x="681" y="455"/>
                  </a:lnTo>
                  <a:lnTo>
                    <a:pt x="692" y="444"/>
                  </a:lnTo>
                  <a:lnTo>
                    <a:pt x="692" y="422"/>
                  </a:lnTo>
                  <a:lnTo>
                    <a:pt x="713" y="400"/>
                  </a:lnTo>
                  <a:lnTo>
                    <a:pt x="713" y="368"/>
                  </a:lnTo>
                  <a:lnTo>
                    <a:pt x="724" y="357"/>
                  </a:lnTo>
                  <a:lnTo>
                    <a:pt x="724" y="336"/>
                  </a:lnTo>
                  <a:lnTo>
                    <a:pt x="746" y="314"/>
                  </a:lnTo>
                  <a:lnTo>
                    <a:pt x="746" y="281"/>
                  </a:lnTo>
                  <a:lnTo>
                    <a:pt x="756" y="271"/>
                  </a:lnTo>
                  <a:lnTo>
                    <a:pt x="756" y="249"/>
                  </a:lnTo>
                  <a:lnTo>
                    <a:pt x="767" y="238"/>
                  </a:lnTo>
                  <a:lnTo>
                    <a:pt x="767" y="216"/>
                  </a:lnTo>
                  <a:lnTo>
                    <a:pt x="789" y="195"/>
                  </a:lnTo>
                  <a:lnTo>
                    <a:pt x="789" y="162"/>
                  </a:lnTo>
                  <a:lnTo>
                    <a:pt x="800" y="151"/>
                  </a:lnTo>
                  <a:lnTo>
                    <a:pt x="800" y="130"/>
                  </a:lnTo>
                  <a:lnTo>
                    <a:pt x="810" y="119"/>
                  </a:lnTo>
                  <a:lnTo>
                    <a:pt x="810" y="97"/>
                  </a:lnTo>
                  <a:lnTo>
                    <a:pt x="821" y="87"/>
                  </a:lnTo>
                  <a:lnTo>
                    <a:pt x="821" y="65"/>
                  </a:lnTo>
                  <a:lnTo>
                    <a:pt x="843" y="43"/>
                  </a:lnTo>
                  <a:lnTo>
                    <a:pt x="843" y="11"/>
                  </a:lnTo>
                  <a:lnTo>
                    <a:pt x="85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5"/>
            <p:cNvSpPr>
              <a:spLocks/>
            </p:cNvSpPr>
            <p:nvPr/>
          </p:nvSpPr>
          <p:spPr bwMode="auto">
            <a:xfrm>
              <a:off x="1696" y="1738"/>
              <a:ext cx="292" cy="380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6"/>
            <p:cNvSpPr>
              <a:spLocks/>
            </p:cNvSpPr>
            <p:nvPr/>
          </p:nvSpPr>
          <p:spPr bwMode="auto">
            <a:xfrm>
              <a:off x="3117" y="1731"/>
              <a:ext cx="292" cy="379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7"/>
            <p:cNvSpPr>
              <a:spLocks noChangeAspect="1" noChangeShapeType="1"/>
            </p:cNvSpPr>
            <p:nvPr/>
          </p:nvSpPr>
          <p:spPr bwMode="auto">
            <a:xfrm>
              <a:off x="1552" y="2113"/>
              <a:ext cx="226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8"/>
            <p:cNvSpPr>
              <a:spLocks noChangeAspect="1" noChangeShapeType="1"/>
            </p:cNvSpPr>
            <p:nvPr/>
          </p:nvSpPr>
          <p:spPr bwMode="auto">
            <a:xfrm flipV="1">
              <a:off x="1878" y="1393"/>
              <a:ext cx="1" cy="12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9"/>
            <p:cNvSpPr txBox="1">
              <a:spLocks noChangeAspect="1" noChangeArrowheads="1"/>
            </p:cNvSpPr>
            <p:nvPr/>
          </p:nvSpPr>
          <p:spPr bwMode="auto">
            <a:xfrm>
              <a:off x="3456" y="1831"/>
              <a:ext cx="3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(ms)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48" name="Text Box 20"/>
            <p:cNvSpPr txBox="1">
              <a:spLocks noChangeAspect="1" noChangeArrowheads="1"/>
            </p:cNvSpPr>
            <p:nvPr/>
          </p:nvSpPr>
          <p:spPr bwMode="auto">
            <a:xfrm>
              <a:off x="1740" y="2113"/>
              <a:ext cx="18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49" name="Text Box 21"/>
            <p:cNvSpPr txBox="1">
              <a:spLocks noChangeAspect="1" noChangeArrowheads="1"/>
            </p:cNvSpPr>
            <p:nvPr/>
          </p:nvSpPr>
          <p:spPr bwMode="auto">
            <a:xfrm>
              <a:off x="1616" y="159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100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50" name="Line 22"/>
            <p:cNvSpPr>
              <a:spLocks noChangeAspect="1" noChangeShapeType="1"/>
            </p:cNvSpPr>
            <p:nvPr/>
          </p:nvSpPr>
          <p:spPr bwMode="auto">
            <a:xfrm>
              <a:off x="1876" y="1720"/>
              <a:ext cx="22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23"/>
            <p:cNvSpPr txBox="1">
              <a:spLocks noChangeAspect="1" noChangeArrowheads="1"/>
            </p:cNvSpPr>
            <p:nvPr/>
          </p:nvSpPr>
          <p:spPr bwMode="auto">
            <a:xfrm>
              <a:off x="1968" y="135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(mA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52" name="Text Box 24"/>
            <p:cNvSpPr txBox="1">
              <a:spLocks noChangeArrowheads="1"/>
            </p:cNvSpPr>
            <p:nvPr/>
          </p:nvSpPr>
          <p:spPr bwMode="auto">
            <a:xfrm>
              <a:off x="1944" y="2152"/>
              <a:ext cx="24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2.5</a:t>
              </a:r>
            </a:p>
          </p:txBody>
        </p:sp>
        <p:sp>
          <p:nvSpPr>
            <p:cNvPr id="18453" name="Line 25"/>
            <p:cNvSpPr>
              <a:spLocks noChangeAspect="1" noChangeShapeType="1"/>
            </p:cNvSpPr>
            <p:nvPr/>
          </p:nvSpPr>
          <p:spPr bwMode="auto">
            <a:xfrm rot="5400000">
              <a:off x="1883" y="1925"/>
              <a:ext cx="3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Text Box 26"/>
            <p:cNvSpPr txBox="1">
              <a:spLocks noChangeArrowheads="1"/>
            </p:cNvSpPr>
            <p:nvPr/>
          </p:nvSpPr>
          <p:spPr bwMode="auto">
            <a:xfrm>
              <a:off x="2208" y="2136"/>
              <a:ext cx="12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</a:p>
          </p:txBody>
        </p:sp>
        <p:sp>
          <p:nvSpPr>
            <p:cNvPr id="18455" name="Line 27"/>
            <p:cNvSpPr>
              <a:spLocks noChangeAspect="1" noChangeShapeType="1"/>
            </p:cNvSpPr>
            <p:nvPr/>
          </p:nvSpPr>
          <p:spPr bwMode="auto">
            <a:xfrm rot="5400000">
              <a:off x="2199" y="2077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8"/>
            <p:cNvSpPr>
              <a:spLocks noChangeAspect="1" noChangeShapeType="1"/>
            </p:cNvSpPr>
            <p:nvPr/>
          </p:nvSpPr>
          <p:spPr bwMode="auto">
            <a:xfrm rot="5400000">
              <a:off x="2543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29"/>
            <p:cNvSpPr txBox="1">
              <a:spLocks noChangeArrowheads="1"/>
            </p:cNvSpPr>
            <p:nvPr/>
          </p:nvSpPr>
          <p:spPr bwMode="auto">
            <a:xfrm>
              <a:off x="2496" y="2112"/>
              <a:ext cx="200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10</a:t>
              </a:r>
            </a:p>
          </p:txBody>
        </p:sp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2832" y="2112"/>
              <a:ext cx="19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15</a:t>
              </a:r>
            </a:p>
          </p:txBody>
        </p:sp>
        <p:sp>
          <p:nvSpPr>
            <p:cNvPr id="18459" name="Line 31"/>
            <p:cNvSpPr>
              <a:spLocks noChangeAspect="1" noChangeShapeType="1"/>
            </p:cNvSpPr>
            <p:nvPr/>
          </p:nvSpPr>
          <p:spPr bwMode="auto">
            <a:xfrm rot="5400000">
              <a:off x="2895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Text Box 32"/>
            <p:cNvSpPr txBox="1">
              <a:spLocks noChangeArrowheads="1"/>
            </p:cNvSpPr>
            <p:nvPr/>
          </p:nvSpPr>
          <p:spPr bwMode="auto">
            <a:xfrm>
              <a:off x="1472" y="2136"/>
              <a:ext cx="24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-2.5</a:t>
              </a:r>
            </a:p>
          </p:txBody>
        </p:sp>
        <p:sp>
          <p:nvSpPr>
            <p:cNvPr id="18461" name="Line 33"/>
            <p:cNvSpPr>
              <a:spLocks noChangeAspect="1" noChangeShapeType="1"/>
            </p:cNvSpPr>
            <p:nvPr/>
          </p:nvSpPr>
          <p:spPr bwMode="auto">
            <a:xfrm>
              <a:off x="1872" y="2508"/>
              <a:ext cx="90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Text Box 34"/>
            <p:cNvSpPr txBox="1">
              <a:spLocks noChangeAspect="1" noChangeArrowheads="1"/>
            </p:cNvSpPr>
            <p:nvPr/>
          </p:nvSpPr>
          <p:spPr bwMode="auto">
            <a:xfrm>
              <a:off x="1520" y="240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-100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463" name="Line 35"/>
            <p:cNvSpPr>
              <a:spLocks noChangeAspect="1" noChangeShapeType="1"/>
            </p:cNvSpPr>
            <p:nvPr/>
          </p:nvSpPr>
          <p:spPr bwMode="auto">
            <a:xfrm rot="5400000">
              <a:off x="3246" y="2081"/>
              <a:ext cx="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Text Box 36"/>
            <p:cNvSpPr txBox="1">
              <a:spLocks noChangeArrowheads="1"/>
            </p:cNvSpPr>
            <p:nvPr/>
          </p:nvSpPr>
          <p:spPr bwMode="auto">
            <a:xfrm>
              <a:off x="3168" y="2112"/>
              <a:ext cx="19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20</a:t>
              </a:r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381000" y="609600"/>
            <a:ext cx="7848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§1.2   Frequency Spectrum of Signals</a:t>
            </a:r>
          </a:p>
        </p:txBody>
      </p:sp>
      <p:sp>
        <p:nvSpPr>
          <p:cNvPr id="3" name="矩形 2"/>
          <p:cNvSpPr/>
          <p:nvPr/>
        </p:nvSpPr>
        <p:spPr>
          <a:xfrm>
            <a:off x="1275124" y="1515309"/>
            <a:ext cx="4830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The </a:t>
            </a:r>
            <a:r>
              <a:rPr lang="en-US" altLang="zh-CN" sz="2800" b="1" dirty="0"/>
              <a:t>properties of the sinusoid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787776" y="5896064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4819738" y="5834150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5614988" y="5834150"/>
            <a:ext cx="328612" cy="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50800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5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7" descr="se01F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828800"/>
            <a:ext cx="7145337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5" name="Rectangle 2"/>
          <p:cNvSpPr txBox="1">
            <a:spLocks noChangeArrowheads="1"/>
          </p:cNvSpPr>
          <p:nvPr/>
        </p:nvSpPr>
        <p:spPr bwMode="auto">
          <a:xfrm>
            <a:off x="381000" y="727075"/>
            <a:ext cx="7848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§1.2   Frequency Spectrum of Signals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43063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defines a time-domain signal in terms of the strength of harmonic components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a Fourier Series?</a:t>
            </a:r>
          </a:p>
          <a:p>
            <a:pPr lvl="2" eaLnBrk="1" hangingPunct="1"/>
            <a:r>
              <a:rPr lang="en-US" altLang="zh-CN" sz="28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of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periodic function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sum of an infinite number of sinusoids whose frequencies are harmonically related.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44" y="685800"/>
            <a:ext cx="7784556" cy="1260000"/>
          </a:xfrm>
          <a:prstGeom prst="rect">
            <a:avLst/>
          </a:prstGeom>
        </p:spPr>
      </p:pic>
      <p:pic>
        <p:nvPicPr>
          <p:cNvPr id="19458" name="Picture 2" descr="book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4012"/>
              </p:ext>
            </p:extLst>
          </p:nvPr>
        </p:nvGraphicFramePr>
        <p:xfrm>
          <a:off x="1192213" y="2209800"/>
          <a:ext cx="67468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8" name="Equation" r:id="rId7" imgW="3301920" imgH="444240" progId="Equation.DSMT4">
                  <p:embed/>
                </p:oleObj>
              </mc:Choice>
              <mc:Fallback>
                <p:oleObj name="Equation" r:id="rId7" imgW="3301920" imgH="444240" progId="Equation.DSMT4">
                  <p:embed/>
                  <p:pic>
                    <p:nvPicPr>
                      <p:cNvPr id="595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209800"/>
                        <a:ext cx="6746875" cy="9159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32326" y="854135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</a:rPr>
              <a:t>V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6520" y="1643043"/>
            <a:ext cx="533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</a:rPr>
              <a:t>-V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2346" y="3200400"/>
            <a:ext cx="4611097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2425" y="8302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the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applied to a non-periodic function of time?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Yes, however (as opposed to a discrete frequency spectrum) it will yield 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continuous…</a:t>
            </a:r>
          </a:p>
        </p:txBody>
      </p:sp>
      <p:pic>
        <p:nvPicPr>
          <p:cNvPr id="13" name="Picture 7" descr="se01F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41148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se01F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738188" y="906463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74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4638" indent="-2746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74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74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74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隶书" panose="02010509060101010101" pitchFamily="49" charset="-122"/>
              </a:rPr>
              <a:t>Overall course grading policies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905000"/>
            <a:ext cx="8458200" cy="2362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 smtClean="0"/>
              <a:t>1</a:t>
            </a:r>
            <a:r>
              <a:rPr lang="en-GB" altLang="zh-CN" b="1" dirty="0" smtClean="0"/>
              <a:t>0</a:t>
            </a:r>
            <a:r>
              <a:rPr lang="en-GB" altLang="zh-CN" b="1" dirty="0" smtClean="0"/>
              <a:t>% </a:t>
            </a:r>
            <a:r>
              <a:rPr lang="en-GB" altLang="zh-CN" b="1" dirty="0" smtClean="0">
                <a:solidFill>
                  <a:srgbClr val="C00000"/>
                </a:solidFill>
              </a:rPr>
              <a:t>homework and in-class records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 smtClean="0"/>
              <a:t>15</a:t>
            </a:r>
            <a:r>
              <a:rPr lang="en-GB" altLang="zh-CN" b="1" dirty="0" smtClean="0"/>
              <a:t>% </a:t>
            </a:r>
            <a:r>
              <a:rPr lang="en-GB" altLang="zh-CN" b="1" dirty="0" smtClean="0">
                <a:solidFill>
                  <a:srgbClr val="C00000"/>
                </a:solidFill>
              </a:rPr>
              <a:t>labs and term project 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 smtClean="0"/>
              <a:t>75</a:t>
            </a:r>
            <a:r>
              <a:rPr lang="en-GB" altLang="zh-CN" b="1" dirty="0" smtClean="0"/>
              <a:t>% </a:t>
            </a:r>
            <a:r>
              <a:rPr lang="en-GB" altLang="zh-CN" b="1" dirty="0" smtClean="0">
                <a:solidFill>
                  <a:srgbClr val="C00000"/>
                </a:solidFill>
              </a:rPr>
              <a:t>open-book final exam (2 hours) </a:t>
            </a:r>
            <a:endParaRPr lang="en-US" altLang="zh-CN" sz="16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7" descr="se01F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03712"/>
            <a:ext cx="41148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se01F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495" y="168224"/>
            <a:ext cx="4611097" cy="349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5" y="1109663"/>
            <a:ext cx="3524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Rectangle 2"/>
          <p:cNvSpPr txBox="1">
            <a:spLocks noChangeArrowheads="1"/>
          </p:cNvSpPr>
          <p:nvPr/>
        </p:nvSpPr>
        <p:spPr bwMode="auto">
          <a:xfrm>
            <a:off x="2209800" y="749300"/>
            <a:ext cx="38100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§ 1.4   Amplifiers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789093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most important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 fundamental signal-processing 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task is that of signal amplification.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Rectangle 2"/>
          <p:cNvSpPr txBox="1">
            <a:spLocks noChangeArrowheads="1"/>
          </p:cNvSpPr>
          <p:nvPr/>
        </p:nvSpPr>
        <p:spPr bwMode="auto">
          <a:xfrm>
            <a:off x="2209800" y="749300"/>
            <a:ext cx="38100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§ 1.4   Amplifiers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724025"/>
            <a:ext cx="8534400" cy="348773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is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amplification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needed?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many transducers provide output at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levels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V-mV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Rectangle 2"/>
          <p:cNvSpPr txBox="1">
            <a:spLocks noChangeArrowheads="1"/>
          </p:cNvSpPr>
          <p:nvPr/>
        </p:nvSpPr>
        <p:spPr bwMode="auto">
          <a:xfrm>
            <a:off x="2209800" y="749300"/>
            <a:ext cx="38100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§ 1.4   Amplifiers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724025"/>
            <a:ext cx="8534400" cy="348773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is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amplification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needed?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many transducers provide output at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levels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V-mV).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is property of an amplifier which ensures a signal is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“altered”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amplification.</a:t>
            </a:r>
          </a:p>
          <a:p>
            <a:pPr eaLnBrk="1" hangingPunct="1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any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unintended change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output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1752600" y="685800"/>
            <a:ext cx="48768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1.4.1. Signal Amplification</a:t>
            </a:r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amplifier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boost voltage levels for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resolution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5323157"/>
              </p:ext>
            </p:extLst>
          </p:nvPr>
        </p:nvGraphicFramePr>
        <p:xfrm>
          <a:off x="2628900" y="2628899"/>
          <a:ext cx="3390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53" name="Equation" r:id="rId6" imgW="1701800" imgH="444500" progId="Equation.DSMT4">
                  <p:embed/>
                </p:oleObj>
              </mc:Choice>
              <mc:Fallback>
                <p:oleObj name="Equation" r:id="rId6" imgW="1701800" imgH="444500" progId="Equation.DSMT4">
                  <p:embed/>
                  <p:pic>
                    <p:nvPicPr>
                      <p:cNvPr id="2765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628899"/>
                        <a:ext cx="33909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895600" y="3514724"/>
            <a:ext cx="2667000" cy="1133475"/>
            <a:chOff x="2112" y="2256"/>
            <a:chExt cx="1680" cy="714"/>
          </a:xfrm>
        </p:grpSpPr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2112" y="2605"/>
              <a:ext cx="1680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5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1752600" y="685800"/>
            <a:ext cx="48768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1.4.1. Signal Amplification</a:t>
            </a:r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305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amplifier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boost voltage levels for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resolution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1752600" y="685800"/>
            <a:ext cx="48768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1.4.1. Signal Amplification</a:t>
            </a:r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305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amplifier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boost voltage levels for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resolution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amplifier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boost current levels for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“intensity”</a:t>
            </a:r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62484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1.4.2    Amplifier Circuit Symbol</a:t>
            </a:r>
          </a:p>
        </p:txBody>
      </p:sp>
      <p:pic>
        <p:nvPicPr>
          <p:cNvPr id="28678" name="Picture 4" descr="se01F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63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457200" y="46482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MS PGothic" panose="020B0600070205080204" pitchFamily="34" charset="-128"/>
              </a:rPr>
              <a:t>Figure 1.11: (a) </a:t>
            </a:r>
            <a:r>
              <a:rPr lang="en-US" altLang="zh-CN" sz="2400" dirty="0">
                <a:latin typeface="Calibri" panose="020F0502020204030204" pitchFamily="34" charset="0"/>
                <a:ea typeface="MS PGothic" panose="020B0600070205080204" pitchFamily="34" charset="-128"/>
              </a:rPr>
              <a:t>Circuit symbol for amplifier. </a:t>
            </a:r>
            <a:r>
              <a:rPr lang="en-US" altLang="zh-CN" sz="2400" b="1" dirty="0">
                <a:latin typeface="Calibri" panose="020F0502020204030204" pitchFamily="34" charset="0"/>
                <a:ea typeface="MS PGothic" panose="020B0600070205080204" pitchFamily="34" charset="-128"/>
              </a:rPr>
              <a:t>(b)</a:t>
            </a:r>
            <a:r>
              <a:rPr lang="en-US" altLang="zh-CN" sz="2400" dirty="0">
                <a:latin typeface="Calibri" panose="020F0502020204030204" pitchFamily="34" charset="0"/>
                <a:ea typeface="MS PGothic" panose="020B0600070205080204" pitchFamily="34" charset="-128"/>
              </a:rPr>
              <a:t> An amplifier with a common terminal (ground) between the input and output 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62484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1.4.2    Amplifier Circuit Symbol</a:t>
            </a:r>
          </a:p>
        </p:txBody>
      </p:sp>
      <p:pic>
        <p:nvPicPr>
          <p:cNvPr id="28678" name="Picture 4" descr="se01F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63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457200" y="46482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  <a:ea typeface="MS PGothic" panose="020B0600070205080204" pitchFamily="34" charset="-128"/>
              </a:rPr>
              <a:t>Figure 1.11: (a) </a:t>
            </a:r>
            <a:r>
              <a:rPr lang="en-US" altLang="zh-CN" sz="2400">
                <a:latin typeface="Calibri" panose="020F0502020204030204" pitchFamily="34" charset="0"/>
                <a:ea typeface="MS PGothic" panose="020B0600070205080204" pitchFamily="34" charset="-128"/>
              </a:rPr>
              <a:t>Circuit symbol for amplifier. </a:t>
            </a:r>
            <a:r>
              <a:rPr lang="en-US" altLang="zh-CN" sz="2400" b="1">
                <a:latin typeface="Calibri" panose="020F0502020204030204" pitchFamily="34" charset="0"/>
                <a:ea typeface="MS PGothic" panose="020B0600070205080204" pitchFamily="34" charset="-128"/>
              </a:rPr>
              <a:t>(b)</a:t>
            </a:r>
            <a:r>
              <a:rPr lang="en-US" altLang="zh-CN" sz="2400">
                <a:latin typeface="Calibri" panose="020F0502020204030204" pitchFamily="34" charset="0"/>
                <a:ea typeface="MS PGothic" panose="020B0600070205080204" pitchFamily="34" charset="-128"/>
              </a:rPr>
              <a:t> An amplifier with a common terminal (ground) between the input and output ports.</a:t>
            </a:r>
          </a:p>
        </p:txBody>
      </p:sp>
    </p:spTree>
    <p:extLst>
      <p:ext uri="{BB962C8B-B14F-4D97-AF65-F5344CB8AC3E}">
        <p14:creationId xmlns:p14="http://schemas.microsoft.com/office/powerpoint/2010/main" val="15538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 txBox="1">
            <a:spLocks noChangeArrowheads="1"/>
          </p:cNvSpPr>
          <p:nvPr/>
        </p:nvSpPr>
        <p:spPr bwMode="auto">
          <a:xfrm>
            <a:off x="1260475" y="709613"/>
            <a:ext cx="6324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1.4.3            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6219230"/>
              </p:ext>
            </p:extLst>
          </p:nvPr>
        </p:nvGraphicFramePr>
        <p:xfrm>
          <a:off x="990600" y="4627230"/>
          <a:ext cx="2141223" cy="14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9" name="Equation" r:id="rId5" imgW="774360" imgH="507960" progId="Equation.DSMT4">
                  <p:embed/>
                </p:oleObj>
              </mc:Choice>
              <mc:Fallback>
                <p:oleObj name="Equation" r:id="rId5" imgW="774360" imgH="507960" progId="Equation.DSMT4">
                  <p:embed/>
                  <p:pic>
                    <p:nvPicPr>
                      <p:cNvPr id="2765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27230"/>
                        <a:ext cx="2141223" cy="14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99" y="1990725"/>
            <a:ext cx="4614443" cy="194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6259" y="1814400"/>
            <a:ext cx="2935291" cy="367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34000" y="5615731"/>
            <a:ext cx="3717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 the transfer characteristic of a linear amplifier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52600" y="762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rgbClr val="C00000"/>
                </a:solidFill>
                <a:ea typeface="华文行楷" panose="02010800040101010101" pitchFamily="2" charset="-122"/>
              </a:rPr>
              <a:t>Some important rules</a:t>
            </a:r>
            <a:endParaRPr kumimoji="0" lang="zh-CN" altLang="en-US" sz="3600" b="1">
              <a:solidFill>
                <a:srgbClr val="C00000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7363" y="1614488"/>
            <a:ext cx="8275637" cy="4376737"/>
          </a:xfrm>
        </p:spPr>
        <p:txBody>
          <a:bodyPr/>
          <a:lstStyle/>
          <a:p>
            <a:pPr marL="595313" indent="-514350">
              <a:lnSpc>
                <a:spcPct val="12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or plagiarism of any works (e.g. homework\report) is a violation Code of Academic Integrity and can results “0” grade of the course.</a:t>
            </a:r>
          </a:p>
          <a:p>
            <a:pPr marL="595313" indent="-514350">
              <a:lnSpc>
                <a:spcPct val="12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be present yourself in the lab every time for experiments or project. Or you will be given “0” of the experiments or project. </a:t>
            </a:r>
          </a:p>
          <a:p>
            <a:pPr marL="595313" indent="-514350">
              <a:lnSpc>
                <a:spcPct val="12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rules in lab.</a:t>
            </a:r>
          </a:p>
          <a:p>
            <a:pPr marL="595313" indent="-514350">
              <a:lnSpc>
                <a:spcPct val="120000"/>
              </a:lnSpc>
              <a:buFontTx/>
              <a:buAutoNum type="arabicPeriod"/>
            </a:pPr>
            <a:endParaRPr lang="en-US" altLang="zh-CN" sz="2800" b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5313" indent="-514350" eaLnBrk="1" hangingPunct="1">
              <a:lnSpc>
                <a:spcPct val="120000"/>
              </a:lnSpc>
              <a:buFontTx/>
              <a:buNone/>
            </a:pPr>
            <a:endParaRPr lang="zh-CN" altLang="en-US" sz="2800" b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 txBox="1">
            <a:spLocks noChangeArrowheads="1"/>
          </p:cNvSpPr>
          <p:nvPr/>
        </p:nvSpPr>
        <p:spPr bwMode="auto">
          <a:xfrm>
            <a:off x="1260475" y="709613"/>
            <a:ext cx="6324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1.4.4    Power and Current Gain</a:t>
            </a:r>
          </a:p>
        </p:txBody>
      </p:sp>
      <p:sp>
        <p:nvSpPr>
          <p:cNvPr id="29702" name="Rectangle 5"/>
          <p:cNvSpPr txBox="1">
            <a:spLocks noChangeArrowheads="1"/>
          </p:cNvSpPr>
          <p:nvPr/>
        </p:nvSpPr>
        <p:spPr bwMode="auto">
          <a:xfrm>
            <a:off x="304800" y="1562894"/>
            <a:ext cx="8610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one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 amplifier and transformer?  …Because both alter voltage levels.</a:t>
            </a: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may be used to boost power delivery.</a:t>
            </a:r>
          </a:p>
          <a:p>
            <a:pPr lvl="1" eaLnBrk="1" hangingPunct="1"/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 txBox="1">
            <a:spLocks noChangeArrowheads="1"/>
          </p:cNvSpPr>
          <p:nvPr/>
        </p:nvSpPr>
        <p:spPr bwMode="auto">
          <a:xfrm>
            <a:off x="1260475" y="709613"/>
            <a:ext cx="6324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1.4.4    Power and Current Gain</a:t>
            </a:r>
          </a:p>
        </p:txBody>
      </p:sp>
      <p:sp>
        <p:nvSpPr>
          <p:cNvPr id="29702" name="Rectangle 5"/>
          <p:cNvSpPr txBox="1">
            <a:spLocks noChangeArrowheads="1"/>
          </p:cNvSpPr>
          <p:nvPr/>
        </p:nvSpPr>
        <p:spPr bwMode="auto">
          <a:xfrm>
            <a:off x="304800" y="1562894"/>
            <a:ext cx="8610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one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 amplifier and transformer?  …Because both alter voltage levels.</a:t>
            </a: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may be used to boost power delivery.</a:t>
            </a:r>
          </a:p>
          <a:p>
            <a:pPr lvl="1" eaLnBrk="1" hangingPunct="1"/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703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3815126"/>
              </p:ext>
            </p:extLst>
          </p:nvPr>
        </p:nvGraphicFramePr>
        <p:xfrm>
          <a:off x="658813" y="3736975"/>
          <a:ext cx="76914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10" name="Equation" r:id="rId5" imgW="3225600" imgH="507960" progId="Equation.DSMT4">
                  <p:embed/>
                </p:oleObj>
              </mc:Choice>
              <mc:Fallback>
                <p:oleObj name="Equation" r:id="rId5" imgW="3225600" imgH="507960" progId="Equation.DSMT4">
                  <p:embed/>
                  <p:pic>
                    <p:nvPicPr>
                      <p:cNvPr id="2970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736975"/>
                        <a:ext cx="7691437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45085705"/>
              </p:ext>
            </p:extLst>
          </p:nvPr>
        </p:nvGraphicFramePr>
        <p:xfrm>
          <a:off x="2565400" y="5162550"/>
          <a:ext cx="40878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11" name="Equation" r:id="rId7" imgW="1714320" imgH="507960" progId="Equation.DSMT4">
                  <p:embed/>
                </p:oleObj>
              </mc:Choice>
              <mc:Fallback>
                <p:oleObj name="Equation" r:id="rId7" imgW="1714320" imgH="507960" progId="Equation.DSMT4">
                  <p:embed/>
                  <p:pic>
                    <p:nvPicPr>
                      <p:cNvPr id="2970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162550"/>
                        <a:ext cx="408781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1143000" y="693738"/>
            <a:ext cx="662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1.4.5     Expressing Gain in Decibels</a:t>
            </a:r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762000" y="1802765"/>
            <a:ext cx="7696200" cy="78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may gain be expressed in </a:t>
            </a:r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decibels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3072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88535308"/>
              </p:ext>
            </p:extLst>
          </p:nvPr>
        </p:nvGraphicFramePr>
        <p:xfrm>
          <a:off x="990600" y="2895600"/>
          <a:ext cx="61055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7" name="Equation" r:id="rId6" imgW="2946240" imgH="939600" progId="Equation.DSMT4">
                  <p:embed/>
                </p:oleObj>
              </mc:Choice>
              <mc:Fallback>
                <p:oleObj name="Equation" r:id="rId6" imgW="2946240" imgH="939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1055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838200" y="693738"/>
            <a:ext cx="7620000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1.4.6    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Amplifier Power Supplies </a:t>
            </a:r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609600" y="1802765"/>
            <a:ext cx="8305800" cy="208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does the 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come from?</a:t>
            </a:r>
            <a:endParaRPr kumimoji="0"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Amplifiers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power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for their operation. </a:t>
            </a:r>
          </a:p>
        </p:txBody>
      </p:sp>
    </p:spTree>
    <p:extLst>
      <p:ext uri="{BB962C8B-B14F-4D97-AF65-F5344CB8AC3E}">
        <p14:creationId xmlns:p14="http://schemas.microsoft.com/office/powerpoint/2010/main" val="24637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838200" y="693738"/>
            <a:ext cx="7620000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1.4.7    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Saturation </a:t>
            </a:r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838200" y="1714025"/>
            <a:ext cx="8001000" cy="24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amplifier operated from two power supplies the output voltage cannot exceed a specified positive limit and cannot decrease below a specified negative limit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amplifiers obey KVL.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1371600" y="609600"/>
            <a:ext cx="5410200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1.4.8    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Convention </a:t>
            </a:r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304800" y="1600201"/>
            <a:ext cx="3200400" cy="278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instantaneous current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sum of the dc current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signal 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424094"/>
            <a:ext cx="5295238" cy="2961905"/>
          </a:xfrm>
          <a:prstGeom prst="rect">
            <a:avLst/>
          </a:prstGeom>
        </p:spPr>
      </p:pic>
      <p:graphicFrame>
        <p:nvGraphicFramePr>
          <p:cNvPr id="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09186328"/>
              </p:ext>
            </p:extLst>
          </p:nvPr>
        </p:nvGraphicFramePr>
        <p:xfrm>
          <a:off x="2159000" y="4673600"/>
          <a:ext cx="51466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72" name="Equation" r:id="rId6" imgW="2031840" imgH="241200" progId="Equation.DSMT4">
                  <p:embed/>
                </p:oleObj>
              </mc:Choice>
              <mc:Fallback>
                <p:oleObj name="Equation" r:id="rId6" imgW="2031840" imgH="241200" progId="Equation.DSMT4">
                  <p:embed/>
                  <p:pic>
                    <p:nvPicPr>
                      <p:cNvPr id="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673600"/>
                        <a:ext cx="51466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线形标注 2 9"/>
          <p:cNvSpPr/>
          <p:nvPr/>
        </p:nvSpPr>
        <p:spPr bwMode="auto">
          <a:xfrm>
            <a:off x="2159000" y="4673600"/>
            <a:ext cx="900000" cy="648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348"/>
              <a:gd name="adj6" fmla="val -8653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000" y="5371475"/>
            <a:ext cx="2304000" cy="138499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instantaneous quantities 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 rot="5400000">
            <a:off x="5037094" y="4808430"/>
            <a:ext cx="684000" cy="468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1658"/>
              <a:gd name="adj6" fmla="val -14612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1419" y="3548952"/>
            <a:ext cx="2412960" cy="95410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Direct-current (dc) quantities 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 rot="5400000">
            <a:off x="4008863" y="4548438"/>
            <a:ext cx="680700" cy="792000"/>
          </a:xfrm>
          <a:prstGeom prst="borderCallout2">
            <a:avLst>
              <a:gd name="adj1" fmla="val 48138"/>
              <a:gd name="adj2" fmla="val 106460"/>
              <a:gd name="adj3" fmla="val 18751"/>
              <a:gd name="adj4" fmla="val 129877"/>
              <a:gd name="adj5" fmla="val -26423"/>
              <a:gd name="adj6" fmla="val 174042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1835" y="5802363"/>
            <a:ext cx="2673840" cy="95410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Incremental signal quantities 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1371600" y="457200"/>
            <a:ext cx="5410200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1.4.8    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Convention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143000"/>
            <a:ext cx="5295238" cy="2961905"/>
          </a:xfrm>
          <a:prstGeom prst="rect">
            <a:avLst/>
          </a:prstGeom>
        </p:spPr>
      </p:pic>
      <p:graphicFrame>
        <p:nvGraphicFramePr>
          <p:cNvPr id="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81910445"/>
              </p:ext>
            </p:extLst>
          </p:nvPr>
        </p:nvGraphicFramePr>
        <p:xfrm>
          <a:off x="1219200" y="3952875"/>
          <a:ext cx="51006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6" name="Equation" r:id="rId6" imgW="2095200" imgH="241200" progId="Equation.DSMT4">
                  <p:embed/>
                </p:oleObj>
              </mc:Choice>
              <mc:Fallback>
                <p:oleObj name="Equation" r:id="rId6" imgW="2095200" imgH="241200" progId="Equation.DSMT4">
                  <p:embed/>
                  <p:pic>
                    <p:nvPicPr>
                      <p:cNvPr id="9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52875"/>
                        <a:ext cx="51006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 bwMode="auto">
          <a:xfrm>
            <a:off x="1255097" y="3946894"/>
            <a:ext cx="396000" cy="587375"/>
          </a:xfrm>
          <a:prstGeom prst="ellipse">
            <a:avLst/>
          </a:prstGeom>
          <a:noFill/>
          <a:ln w="3175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4800" y="4813518"/>
            <a:ext cx="2047337" cy="181588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lowercase symbol with uppercase subscript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437737" y="4519029"/>
            <a:ext cx="0" cy="46800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34925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5857577" y="3950009"/>
            <a:ext cx="468000" cy="587375"/>
          </a:xfrm>
          <a:prstGeom prst="ellipse">
            <a:avLst/>
          </a:prstGeom>
          <a:noFill/>
          <a:ln w="3175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29863" y="4800600"/>
            <a:ext cx="2199737" cy="181588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 uppercase symbol with uppercase 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subscript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101177" y="4537384"/>
            <a:ext cx="0" cy="46800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34925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>
            <a:off x="3089074" y="3934769"/>
            <a:ext cx="432000" cy="587375"/>
          </a:xfrm>
          <a:prstGeom prst="ellipse">
            <a:avLst/>
          </a:prstGeom>
          <a:noFill/>
          <a:ln w="31750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4201" y="4829400"/>
            <a:ext cx="2052000" cy="1800000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lowercase symbol with lowercase 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subscript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3332674" y="4522144"/>
            <a:ext cx="0" cy="468000"/>
          </a:xfrm>
          <a:prstGeom prst="line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34925" cap="flat" cmpd="sng" algn="ctr">
            <a:solidFill>
              <a:srgbClr val="007A3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95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3" name="Rectangle 2"/>
          <p:cNvSpPr txBox="1">
            <a:spLocks noChangeArrowheads="1"/>
          </p:cNvSpPr>
          <p:nvPr/>
        </p:nvSpPr>
        <p:spPr bwMode="auto">
          <a:xfrm>
            <a:off x="838200" y="914400"/>
            <a:ext cx="7086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§ 1.5     Circuit Models for Amplifiers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133600"/>
            <a:ext cx="8229600" cy="1981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is the description of component’s (e.g. amplifier)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behavior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neglecting internal operation / transistor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1676400" y="533400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graphicFrame>
        <p:nvGraphicFramePr>
          <p:cNvPr id="33798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67285314"/>
              </p:ext>
            </p:extLst>
          </p:nvPr>
        </p:nvGraphicFramePr>
        <p:xfrm>
          <a:off x="3623909" y="4929359"/>
          <a:ext cx="1575508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7" name="Equation" r:id="rId6" imgW="634680" imgH="507960" progId="Equation.DSMT4">
                  <p:embed/>
                </p:oleObj>
              </mc:Choice>
              <mc:Fallback>
                <p:oleObj name="Equation" r:id="rId6" imgW="634680" imgH="50796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909" y="4929359"/>
                        <a:ext cx="1575508" cy="12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1823" y="1643100"/>
            <a:ext cx="4786954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1676400" y="533400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46978"/>
              </p:ext>
            </p:extLst>
          </p:nvPr>
        </p:nvGraphicFramePr>
        <p:xfrm>
          <a:off x="2286000" y="3930349"/>
          <a:ext cx="6522882" cy="26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2" name="Equation" r:id="rId5" imgW="2705040" imgH="1104840" progId="Equation.DSMT4">
                  <p:embed/>
                </p:oleObj>
              </mc:Choice>
              <mc:Fallback>
                <p:oleObj name="Equation" r:id="rId5" imgW="2705040" imgH="110484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30349"/>
                        <a:ext cx="6522882" cy="26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61" y="1295400"/>
            <a:ext cx="6532904" cy="2592000"/>
          </a:xfrm>
          <a:prstGeom prst="rect">
            <a:avLst/>
          </a:prstGeom>
        </p:spPr>
      </p:pic>
      <p:graphicFrame>
        <p:nvGraphicFramePr>
          <p:cNvPr id="10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28721271"/>
              </p:ext>
            </p:extLst>
          </p:nvPr>
        </p:nvGraphicFramePr>
        <p:xfrm>
          <a:off x="457200" y="5481600"/>
          <a:ext cx="3883170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3" name="Equation" r:id="rId8" imgW="1612800" imgH="507960" progId="Equation.DSMT4">
                  <p:embed/>
                </p:oleObj>
              </mc:Choice>
              <mc:Fallback>
                <p:oleObj name="Equation" r:id="rId8" imgW="1612800" imgH="507960" progId="Equation.DSMT4">
                  <p:embed/>
                  <p:pic>
                    <p:nvPicPr>
                      <p:cNvPr id="3379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1600"/>
                        <a:ext cx="3883170" cy="1224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938" y="882650"/>
            <a:ext cx="7543800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</a:rPr>
              <a:t>TEXTBOOK: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Microelectronic Circuits,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Sedra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/Smith, Oxford Publishing</a:t>
            </a:r>
          </a:p>
        </p:txBody>
      </p:sp>
      <p:sp>
        <p:nvSpPr>
          <p:cNvPr id="6" name="矩形 5"/>
          <p:cNvSpPr/>
          <p:nvPr/>
        </p:nvSpPr>
        <p:spPr>
          <a:xfrm>
            <a:off x="290513" y="2338388"/>
            <a:ext cx="8548687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</a:rPr>
              <a:t>We will cover selected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chapters, such as chapter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1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338" y="3681389"/>
            <a:ext cx="842486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bg2">
                    <a:lumMod val="75000"/>
                  </a:schemeClr>
                </a:solidFill>
              </a:rPr>
              <a:t>Other Reference Book: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Microelectronic Circuits,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Sedra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/Smith, Oxford Publishing, 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fifth Edition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（中文版）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1676400" y="533400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graphicFrame>
        <p:nvGraphicFramePr>
          <p:cNvPr id="33798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69342472"/>
              </p:ext>
            </p:extLst>
          </p:nvPr>
        </p:nvGraphicFramePr>
        <p:xfrm>
          <a:off x="1865313" y="4005263"/>
          <a:ext cx="5240337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1" name="Equation" r:id="rId5" imgW="2361960" imgH="1130040" progId="Equation.DSMT4">
                  <p:embed/>
                </p:oleObj>
              </mc:Choice>
              <mc:Fallback>
                <p:oleObj name="Equation" r:id="rId5" imgW="2361960" imgH="1130040" progId="Equation.DSMT4">
                  <p:embed/>
                  <p:pic>
                    <p:nvPicPr>
                      <p:cNvPr id="3379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005263"/>
                        <a:ext cx="5240337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61" y="1295400"/>
            <a:ext cx="6532904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1" name="Rectangle 2"/>
          <p:cNvSpPr txBox="1">
            <a:spLocks noChangeArrowheads="1"/>
          </p:cNvSpPr>
          <p:nvPr/>
        </p:nvSpPr>
        <p:spPr bwMode="auto">
          <a:xfrm>
            <a:off x="1981200" y="609600"/>
            <a:ext cx="4648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sp>
        <p:nvSpPr>
          <p:cNvPr id="34822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64393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one model the amplifier behavior from previous slide?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which is function of: </a:t>
            </a:r>
            <a:r>
              <a:rPr kumimoji="0"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kumimoji="0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3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34689781"/>
              </p:ext>
            </p:extLst>
          </p:nvPr>
        </p:nvGraphicFramePr>
        <p:xfrm>
          <a:off x="609600" y="3276600"/>
          <a:ext cx="4112779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9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4112779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501" y="4572000"/>
            <a:ext cx="5534819" cy="21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1981200" y="609600"/>
            <a:ext cx="4724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1.5.1    Voltage Amplifiers</a:t>
            </a: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one “problem” with this behavior?</a:t>
            </a:r>
            <a:endParaRPr kumimoji="0" lang="en-US" altLang="zh-CN" sz="28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Gain (ratio of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is not constant, and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input and load resistance.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13326650"/>
              </p:ext>
            </p:extLst>
          </p:nvPr>
        </p:nvGraphicFramePr>
        <p:xfrm>
          <a:off x="621977" y="2879400"/>
          <a:ext cx="7579371" cy="29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2" name="Equation" r:id="rId5" imgW="3479760" imgH="1371600" progId="Equation.DSMT4">
                  <p:embed/>
                </p:oleObj>
              </mc:Choice>
              <mc:Fallback>
                <p:oleObj name="Equation" r:id="rId5" imgW="3479760" imgH="13716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77" y="2879400"/>
                        <a:ext cx="7579371" cy="29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8674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amplifier model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neglects this nonlinearity.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1676400" y="533400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graphicFrame>
        <p:nvGraphicFramePr>
          <p:cNvPr id="33798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57664234"/>
              </p:ext>
            </p:extLst>
          </p:nvPr>
        </p:nvGraphicFramePr>
        <p:xfrm>
          <a:off x="865981" y="3926429"/>
          <a:ext cx="16208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7" name="Equation" r:id="rId5" imgW="685800" imgH="507960" progId="Equation.DSMT4">
                  <p:embed/>
                </p:oleObj>
              </mc:Choice>
              <mc:Fallback>
                <p:oleObj name="Equation" r:id="rId5" imgW="685800" imgH="507960" progId="Equation.DSMT4">
                  <p:embed/>
                  <p:pic>
                    <p:nvPicPr>
                      <p:cNvPr id="3379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81" y="3926429"/>
                        <a:ext cx="162083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447800"/>
            <a:ext cx="6532904" cy="2592000"/>
          </a:xfrm>
          <a:prstGeom prst="rect">
            <a:avLst/>
          </a:prstGeom>
        </p:spPr>
      </p:pic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24434456"/>
              </p:ext>
            </p:extLst>
          </p:nvPr>
        </p:nvGraphicFramePr>
        <p:xfrm>
          <a:off x="1800225" y="5553075"/>
          <a:ext cx="4676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8" name="Equation" r:id="rId8" imgW="1930320" imgH="444240" progId="Equation.DSMT4">
                  <p:embed/>
                </p:oleObj>
              </mc:Choice>
              <mc:Fallback>
                <p:oleObj name="Equation" r:id="rId8" imgW="1930320" imgH="444240" progId="Equation.DSMT4">
                  <p:embed/>
                  <p:pic>
                    <p:nvPicPr>
                      <p:cNvPr id="3482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53075"/>
                        <a:ext cx="46767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15323521"/>
              </p:ext>
            </p:extLst>
          </p:nvPr>
        </p:nvGraphicFramePr>
        <p:xfrm>
          <a:off x="4368800" y="4105275"/>
          <a:ext cx="36591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9" name="Equation" r:id="rId10" imgW="1612800" imgH="507960" progId="Equation.DSMT4">
                  <p:embed/>
                </p:oleObj>
              </mc:Choice>
              <mc:Fallback>
                <p:oleObj name="Equation" r:id="rId10" imgW="1612800" imgH="507960" progId="Equation.DSMT4">
                  <p:embed/>
                  <p:pic>
                    <p:nvPicPr>
                      <p:cNvPr id="3379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105275"/>
                        <a:ext cx="36591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2057400" y="609600"/>
            <a:ext cx="441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1.5.1. Voltage Amplifiers</a:t>
            </a:r>
          </a:p>
        </p:txBody>
      </p:sp>
      <p:sp>
        <p:nvSpPr>
          <p:cNvPr id="36870" name="Rectangle 4"/>
          <p:cNvSpPr txBox="1">
            <a:spLocks noChangeArrowheads="1"/>
          </p:cNvSpPr>
          <p:nvPr/>
        </p:nvSpPr>
        <p:spPr bwMode="auto">
          <a:xfrm>
            <a:off x="152400" y="1371600"/>
            <a:ext cx="8763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amplifier model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is function of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kumimoji="0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only!!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120000"/>
              </a:lnSpc>
            </a:pP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7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67858696"/>
              </p:ext>
            </p:extLst>
          </p:nvPr>
        </p:nvGraphicFramePr>
        <p:xfrm>
          <a:off x="1447800" y="3364800"/>
          <a:ext cx="5487377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2" name="Equation" r:id="rId6" imgW="2476440" imgH="698400" progId="Equation.DSMT4">
                  <p:embed/>
                </p:oleObj>
              </mc:Choice>
              <mc:Fallback>
                <p:oleObj name="Equation" r:id="rId6" imgW="2476440" imgH="698400" progId="Equation.DSMT4">
                  <p:embed/>
                  <p:pic>
                    <p:nvPicPr>
                      <p:cNvPr id="3687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64800"/>
                        <a:ext cx="5487377" cy="15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152400" y="5105400"/>
            <a:ext cx="8686800" cy="13843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ideal voltage amplifier model =  source resistance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load resistance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no effect on gain</a:t>
            </a:r>
          </a:p>
        </p:txBody>
      </p:sp>
    </p:spTree>
    <p:extLst>
      <p:ext uri="{BB962C8B-B14F-4D97-AF65-F5344CB8AC3E}">
        <p14:creationId xmlns:p14="http://schemas.microsoft.com/office/powerpoint/2010/main" val="39321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3" name="Rectangle 2"/>
          <p:cNvSpPr txBox="1">
            <a:spLocks noChangeArrowheads="1"/>
          </p:cNvSpPr>
          <p:nvPr/>
        </p:nvSpPr>
        <p:spPr bwMode="auto">
          <a:xfrm>
            <a:off x="1752600" y="596900"/>
            <a:ext cx="5105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1.5.2    Cascaded Amplifiers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7363" y="1409700"/>
            <a:ext cx="8351837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real,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amplifier is not ideal and will not have infinite input impedance or zero output impedance.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amplifiers, however, may be used to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desirable characteristics.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amplifier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high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medium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amplifier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medium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low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high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low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7" name="Rectangle 2"/>
          <p:cNvSpPr txBox="1">
            <a:spLocks noChangeArrowheads="1"/>
          </p:cNvSpPr>
          <p:nvPr/>
        </p:nvSpPr>
        <p:spPr bwMode="auto">
          <a:xfrm>
            <a:off x="228600" y="648798"/>
            <a:ext cx="8763000" cy="59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6862" y="1371600"/>
            <a:ext cx="8694737" cy="2057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1.17 depicts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cascaded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Q(a):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overall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gain?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Q(b):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overall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gain?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Q(c):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overall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gain?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" y="3581400"/>
            <a:ext cx="9038932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" y="15240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" y="4724400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solution</a:t>
            </a:r>
            <a:endParaRPr lang="en-US" altLang="zh-CN" sz="2800" b="1"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09600" y="5399088"/>
          <a:ext cx="138787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2" name="Equation" r:id="rId6" imgW="571320" imgH="444240" progId="Equation.DSMT4">
                  <p:embed/>
                </p:oleObj>
              </mc:Choice>
              <mc:Fallback>
                <p:oleObj name="Equation" r:id="rId6" imgW="57132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9088"/>
                        <a:ext cx="1387874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974617" y="5426913"/>
          <a:ext cx="188277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3" name="Equation" r:id="rId8" imgW="774360" imgH="444240" progId="Equation.DSMT4">
                  <p:embed/>
                </p:oleObj>
              </mc:Choice>
              <mc:Fallback>
                <p:oleObj name="Equation" r:id="rId8" imgW="774360" imgH="444240" progId="Equation.DSMT4">
                  <p:embed/>
                  <p:pic>
                    <p:nvPicPr>
                      <p:cNvPr id="1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17" y="5426913"/>
                        <a:ext cx="1882773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886200" y="5435686"/>
          <a:ext cx="1974612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4" name="Equation" r:id="rId10" imgW="812520" imgH="444240" progId="Equation.DSMT4">
                  <p:embed/>
                </p:oleObj>
              </mc:Choice>
              <mc:Fallback>
                <p:oleObj name="Equation" r:id="rId10" imgW="812520" imgH="444240" progId="Equation.DSMT4">
                  <p:embed/>
                  <p:pic>
                    <p:nvPicPr>
                      <p:cNvPr id="1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35686"/>
                        <a:ext cx="1974612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5867400" y="5708400"/>
          <a:ext cx="18933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5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1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08400"/>
                        <a:ext cx="189333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" y="15240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" y="472440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Step #2</a:t>
            </a:r>
            <a:endParaRPr lang="en-US" altLang="zh-CN" sz="2800" b="1"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52299993"/>
              </p:ext>
            </p:extLst>
          </p:nvPr>
        </p:nvGraphicFramePr>
        <p:xfrm>
          <a:off x="0" y="5388020"/>
          <a:ext cx="270857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0" name="Equation" r:id="rId6" imgW="1193760" imgH="444240" progId="Equation.DSMT4">
                  <p:embed/>
                </p:oleObj>
              </mc:Choice>
              <mc:Fallback>
                <p:oleObj name="Equation" r:id="rId6" imgW="119376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88020"/>
                        <a:ext cx="2708576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1898674"/>
              </p:ext>
            </p:extLst>
          </p:nvPr>
        </p:nvGraphicFramePr>
        <p:xfrm>
          <a:off x="2743200" y="5527263"/>
          <a:ext cx="19748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1" name="Equation" r:id="rId8" imgW="1091880" imgH="406080" progId="Equation.DSMT4">
                  <p:embed/>
                </p:oleObj>
              </mc:Choice>
              <mc:Fallback>
                <p:oleObj name="Equation" r:id="rId8" imgW="1091880" imgH="406080" progId="Equation.DSMT4">
                  <p:embed/>
                  <p:pic>
                    <p:nvPicPr>
                      <p:cNvPr id="1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27263"/>
                        <a:ext cx="19748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61776099"/>
              </p:ext>
            </p:extLst>
          </p:nvPr>
        </p:nvGraphicFramePr>
        <p:xfrm>
          <a:off x="4648200" y="5397500"/>
          <a:ext cx="585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2" name="Equation" r:id="rId10" imgW="241200" imgH="444240" progId="Equation.DSMT4">
                  <p:embed/>
                </p:oleObj>
              </mc:Choice>
              <mc:Fallback>
                <p:oleObj name="Equation" r:id="rId10" imgW="24120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97500"/>
                        <a:ext cx="5857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75700679"/>
              </p:ext>
            </p:extLst>
          </p:nvPr>
        </p:nvGraphicFramePr>
        <p:xfrm>
          <a:off x="5181600" y="5562600"/>
          <a:ext cx="3903191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3" name="Equation" r:id="rId12" imgW="2323800" imgH="406080" progId="Equation.DSMT4">
                  <p:embed/>
                </p:oleObj>
              </mc:Choice>
              <mc:Fallback>
                <p:oleObj name="Equation" r:id="rId12" imgW="2323800" imgH="406080" progId="Equation.DSMT4">
                  <p:embed/>
                  <p:pic>
                    <p:nvPicPr>
                      <p:cNvPr id="1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562600"/>
                        <a:ext cx="3903191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" y="15240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" y="472440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Step #3</a:t>
            </a:r>
            <a:endParaRPr lang="en-US" altLang="zh-CN" sz="2800" b="1"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78550347"/>
              </p:ext>
            </p:extLst>
          </p:nvPr>
        </p:nvGraphicFramePr>
        <p:xfrm>
          <a:off x="2163214" y="5387972"/>
          <a:ext cx="237599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6" name="Equation" r:id="rId6" imgW="977760" imgH="444240" progId="Equation.DSMT4">
                  <p:embed/>
                </p:oleObj>
              </mc:Choice>
              <mc:Fallback>
                <p:oleObj name="Equation" r:id="rId6" imgW="97776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214" y="5387972"/>
                        <a:ext cx="237599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98460322"/>
              </p:ext>
            </p:extLst>
          </p:nvPr>
        </p:nvGraphicFramePr>
        <p:xfrm>
          <a:off x="4551045" y="5428800"/>
          <a:ext cx="306895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7" name="Equation" r:id="rId8" imgW="1282680" imgH="406080" progId="Equation.DSMT4">
                  <p:embed/>
                </p:oleObj>
              </mc:Choice>
              <mc:Fallback>
                <p:oleObj name="Equation" r:id="rId8" imgW="1282680" imgH="406080" progId="Equation.DSMT4">
                  <p:embed/>
                  <p:pic>
                    <p:nvPicPr>
                      <p:cNvPr id="1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045" y="5428800"/>
                        <a:ext cx="3068955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6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181" y="569913"/>
            <a:ext cx="4057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1">
                    <a:lumMod val="25000"/>
                  </a:schemeClr>
                </a:solidFill>
              </a:rPr>
              <a:t>Course Objectives: 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" y="1305580"/>
            <a:ext cx="5467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1 Signals and Amplifiers 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3896380"/>
            <a:ext cx="5464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Operational Amplifiers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041029"/>
            <a:ext cx="778344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We will talk about signals and their characterization in the time and frequency domains. </a:t>
            </a:r>
            <a:r>
              <a:rPr lang="en-US" altLang="zh-CN" sz="2600" b="1" dirty="0" smtClean="0">
                <a:solidFill>
                  <a:schemeClr val="tx1"/>
                </a:solidFill>
                <a:ea typeface="等线" panose="02010600030101010101" pitchFamily="2" charset="-122"/>
              </a:rPr>
              <a:t>And I </a:t>
            </a:r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will introduce the amplifier as circuit building blocks and their various types and models.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4498538"/>
            <a:ext cx="82406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we will just review their terminal characteristics, simple applications such as inverting amplifier and non-inverting amplifier and so on.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" y="15240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" y="472440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Step #4</a:t>
            </a:r>
            <a:endParaRPr lang="en-US" altLang="zh-CN" sz="2800" b="1"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64326554"/>
              </p:ext>
            </p:extLst>
          </p:nvPr>
        </p:nvGraphicFramePr>
        <p:xfrm>
          <a:off x="2163214" y="5387972"/>
          <a:ext cx="237599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" name="Equation" r:id="rId6" imgW="977760" imgH="444240" progId="Equation.DSMT4">
                  <p:embed/>
                </p:oleObj>
              </mc:Choice>
              <mc:Fallback>
                <p:oleObj name="Equation" r:id="rId6" imgW="97776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214" y="5387972"/>
                        <a:ext cx="237599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41271157"/>
              </p:ext>
            </p:extLst>
          </p:nvPr>
        </p:nvGraphicFramePr>
        <p:xfrm>
          <a:off x="4572000" y="5429250"/>
          <a:ext cx="2701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9" name="Equation" r:id="rId8" imgW="1130040" imgH="406080" progId="Equation.DSMT4">
                  <p:embed/>
                </p:oleObj>
              </mc:Choice>
              <mc:Fallback>
                <p:oleObj name="Equation" r:id="rId8" imgW="1130040" imgH="406080" progId="Equation.DSMT4">
                  <p:embed/>
                  <p:pic>
                    <p:nvPicPr>
                      <p:cNvPr id="1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29250"/>
                        <a:ext cx="27019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2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 Cascaded Amplifier Configurations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" y="15240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" y="472440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Step #5</a:t>
            </a:r>
            <a:endParaRPr lang="en-US" altLang="zh-CN" sz="2800" b="1" dirty="0"/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13567341"/>
              </p:ext>
            </p:extLst>
          </p:nvPr>
        </p:nvGraphicFramePr>
        <p:xfrm>
          <a:off x="1888375" y="5380375"/>
          <a:ext cx="138787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8" name="Equation" r:id="rId6" imgW="571320" imgH="444240" progId="Equation.DSMT4">
                  <p:embed/>
                </p:oleObj>
              </mc:Choice>
              <mc:Fallback>
                <p:oleObj name="Equation" r:id="rId6" imgW="57132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75" y="5380375"/>
                        <a:ext cx="1387874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36977759"/>
              </p:ext>
            </p:extLst>
          </p:nvPr>
        </p:nvGraphicFramePr>
        <p:xfrm>
          <a:off x="3292475" y="5681663"/>
          <a:ext cx="3482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9" name="Equation" r:id="rId8" imgW="1587240" imgH="228600" progId="Equation.DSMT4">
                  <p:embed/>
                </p:oleObj>
              </mc:Choice>
              <mc:Fallback>
                <p:oleObj name="Equation" r:id="rId8" imgW="1587240" imgH="228600" progId="Equation.DSMT4">
                  <p:embed/>
                  <p:pic>
                    <p:nvPicPr>
                      <p:cNvPr id="1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681663"/>
                        <a:ext cx="3482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5" y="521400"/>
            <a:ext cx="9038932" cy="306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1000" y="4054626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The current gain is found as follows: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52889925"/>
              </p:ext>
            </p:extLst>
          </p:nvPr>
        </p:nvGraphicFramePr>
        <p:xfrm>
          <a:off x="152400" y="5065712"/>
          <a:ext cx="11735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8" name="Equation" r:id="rId6" imgW="482400" imgH="444240" progId="Equation.DSMT4">
                  <p:embed/>
                </p:oleObj>
              </mc:Choice>
              <mc:Fallback>
                <p:oleObj name="Equation" r:id="rId6" imgW="482400" imgH="444240" progId="Equation.DSMT4">
                  <p:embed/>
                  <p:pic>
                    <p:nvPicPr>
                      <p:cNvPr id="1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65712"/>
                        <a:ext cx="1173500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3598768"/>
              </p:ext>
            </p:extLst>
          </p:nvPr>
        </p:nvGraphicFramePr>
        <p:xfrm>
          <a:off x="1371600" y="5105400"/>
          <a:ext cx="4943134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9" name="Equation" r:id="rId8" imgW="2108160" imgH="444240" progId="Equation.DSMT4">
                  <p:embed/>
                </p:oleObj>
              </mc:Choice>
              <mc:Fallback>
                <p:oleObj name="Equation" r:id="rId8" imgW="210816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4943134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94510176"/>
              </p:ext>
            </p:extLst>
          </p:nvPr>
        </p:nvGraphicFramePr>
        <p:xfrm>
          <a:off x="6283416" y="5334000"/>
          <a:ext cx="255578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0" name="Equation" r:id="rId10" imgW="1028520" imgH="203040" progId="Equation.DSMT4">
                  <p:embed/>
                </p:oleObj>
              </mc:Choice>
              <mc:Fallback>
                <p:oleObj name="Equation" r:id="rId10" imgW="1028520" imgH="2030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416" y="5334000"/>
                        <a:ext cx="255578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5" y="521400"/>
            <a:ext cx="9038932" cy="30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6744" y="4040300"/>
            <a:ext cx="4732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The power gain is found </a:t>
            </a:r>
            <a:r>
              <a:rPr lang="en-US" altLang="zh-CN" sz="2800" b="1" dirty="0" smtClean="0"/>
              <a:t>from</a:t>
            </a:r>
            <a:endParaRPr lang="en-US" altLang="zh-CN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953000"/>
            <a:ext cx="1580999" cy="12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607" y="4960267"/>
            <a:ext cx="1526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6732" y="5262180"/>
            <a:ext cx="1608280" cy="612000"/>
          </a:xfrm>
          <a:prstGeom prst="rect">
            <a:avLst/>
          </a:prstGeom>
        </p:spPr>
      </p:pic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76727651"/>
              </p:ext>
            </p:extLst>
          </p:nvPr>
        </p:nvGraphicFramePr>
        <p:xfrm>
          <a:off x="5815975" y="5332413"/>
          <a:ext cx="25558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11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975" y="5332413"/>
                        <a:ext cx="25558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4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5" name="Rectangle 2"/>
          <p:cNvSpPr txBox="1">
            <a:spLocks noChangeArrowheads="1"/>
          </p:cNvSpPr>
          <p:nvPr/>
        </p:nvSpPr>
        <p:spPr bwMode="auto">
          <a:xfrm>
            <a:off x="1600200" y="584200"/>
            <a:ext cx="5638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1.5.3    Other Amplifier Types</a:t>
            </a:r>
          </a:p>
        </p:txBody>
      </p:sp>
      <p:pic>
        <p:nvPicPr>
          <p:cNvPr id="40966" name="Picture 7" descr="se01T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228600" y="1401763"/>
            <a:ext cx="4191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amplifier</a:t>
            </a: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4724400" y="1401763"/>
            <a:ext cx="4191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amplifier</a:t>
            </a: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228600" y="3916363"/>
            <a:ext cx="4191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 amp</a:t>
            </a: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4724400" y="3810000"/>
            <a:ext cx="41910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transresistance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98859"/>
              </p:ext>
            </p:extLst>
          </p:nvPr>
        </p:nvGraphicFramePr>
        <p:xfrm>
          <a:off x="4760912" y="1490360"/>
          <a:ext cx="41560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" name="Equation" r:id="rId5" imgW="1384200" imgH="444240" progId="Equation.DSMT4">
                  <p:embed/>
                </p:oleObj>
              </mc:Choice>
              <mc:Fallback>
                <p:oleObj name="Equation" r:id="rId5" imgW="13842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2" y="1490360"/>
                        <a:ext cx="4156075" cy="13366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8980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36" y="1031874"/>
            <a:ext cx="4279902" cy="2340000"/>
          </a:xfrm>
          <a:prstGeom prst="rect">
            <a:avLst/>
          </a:prstGeom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68550" y="452437"/>
            <a:ext cx="4191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amplifier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91" name="Object 9"/>
          <p:cNvGraphicFramePr>
            <a:graphicFrameLocks noChangeAspect="1"/>
          </p:cNvGraphicFramePr>
          <p:nvPr/>
        </p:nvGraphicFramePr>
        <p:xfrm>
          <a:off x="4757738" y="4618038"/>
          <a:ext cx="42338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8" name="Equation" r:id="rId5" imgW="1409400" imgH="444240" progId="Equation.DSMT4">
                  <p:embed/>
                </p:oleObj>
              </mc:Choice>
              <mc:Fallback>
                <p:oleObj name="Equation" r:id="rId5" imgW="1409400" imgH="444240" progId="Equation.DSMT4">
                  <p:embed/>
                  <p:pic>
                    <p:nvPicPr>
                      <p:cNvPr id="419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618038"/>
                        <a:ext cx="4233862" cy="1335087"/>
                      </a:xfrm>
                      <a:prstGeom prst="rect">
                        <a:avLst/>
                      </a:prstGeom>
                      <a:solidFill>
                        <a:schemeClr val="bg1">
                          <a:alpha val="8980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0"/>
          <p:cNvGraphicFramePr>
            <a:graphicFrameLocks noChangeAspect="1"/>
          </p:cNvGraphicFramePr>
          <p:nvPr/>
        </p:nvGraphicFramePr>
        <p:xfrm>
          <a:off x="4760912" y="1490360"/>
          <a:ext cx="41560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9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4199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2" y="1490360"/>
                        <a:ext cx="4156075" cy="13366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8980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236" y="1031874"/>
            <a:ext cx="4279902" cy="23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335" y="4115581"/>
            <a:ext cx="4256803" cy="2340000"/>
          </a:xfrm>
          <a:prstGeom prst="rect">
            <a:avLst/>
          </a:prstGeom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68550" y="452437"/>
            <a:ext cx="4191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amplifier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828800" y="3453825"/>
            <a:ext cx="521681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60811"/>
              </p:ext>
            </p:extLst>
          </p:nvPr>
        </p:nvGraphicFramePr>
        <p:xfrm>
          <a:off x="2167731" y="5124450"/>
          <a:ext cx="4229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" name="Equation" r:id="rId6" imgW="1409400" imgH="444240" progId="Equation.DSMT4">
                  <p:embed/>
                </p:oleObj>
              </mc:Choice>
              <mc:Fallback>
                <p:oleObj name="Equation" r:id="rId6" imgW="1409400" imgH="444240" progId="Equation.DSMT4">
                  <p:embed/>
                  <p:pic>
                    <p:nvPicPr>
                      <p:cNvPr id="4199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31" y="5124450"/>
                        <a:ext cx="4229100" cy="13335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8980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2"/>
          <p:cNvSpPr txBox="1">
            <a:spLocks noChangeArrowheads="1"/>
          </p:cNvSpPr>
          <p:nvPr/>
        </p:nvSpPr>
        <p:spPr bwMode="auto">
          <a:xfrm>
            <a:off x="1600200" y="584200"/>
            <a:ext cx="5638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1.5.3    Other Amplifier Types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3273" y="2341401"/>
            <a:ext cx="4416127" cy="255600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80704" y="1534914"/>
            <a:ext cx="480109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transresistance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3" name="Rectangle 2"/>
          <p:cNvSpPr txBox="1">
            <a:spLocks noChangeArrowheads="1"/>
          </p:cNvSpPr>
          <p:nvPr/>
        </p:nvSpPr>
        <p:spPr bwMode="auto">
          <a:xfrm>
            <a:off x="133350" y="658264"/>
            <a:ext cx="84582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1.5.4   Relationship Between Four Amp Models</a:t>
            </a:r>
          </a:p>
        </p:txBody>
      </p:sp>
      <p:sp>
        <p:nvSpPr>
          <p:cNvPr id="43014" name="Rectangle 3"/>
          <p:cNvSpPr txBox="1">
            <a:spLocks noChangeArrowheads="1"/>
          </p:cNvSpPr>
          <p:nvPr/>
        </p:nvSpPr>
        <p:spPr bwMode="auto">
          <a:xfrm>
            <a:off x="220663" y="1398818"/>
            <a:ext cx="4656137" cy="38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interchangeability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although these four types exist,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of the four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used to model any amplifier</a:t>
            </a:r>
          </a:p>
          <a:p>
            <a:pPr lvl="1" eaLnBrk="1" hangingPunct="1"/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related through 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(open circuit gain)</a:t>
            </a:r>
          </a:p>
        </p:txBody>
      </p:sp>
      <p:graphicFrame>
        <p:nvGraphicFramePr>
          <p:cNvPr id="4301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36866196"/>
              </p:ext>
            </p:extLst>
          </p:nvPr>
        </p:nvGraphicFramePr>
        <p:xfrm>
          <a:off x="3810000" y="4429125"/>
          <a:ext cx="5154613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6" name="Equation" r:id="rId5" imgW="2260440" imgH="965160" progId="Equation.DSMT4">
                  <p:embed/>
                </p:oleObj>
              </mc:Choice>
              <mc:Fallback>
                <p:oleObj name="Equation" r:id="rId5" imgW="2260440" imgH="96516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29125"/>
                        <a:ext cx="5154613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1524000"/>
            <a:ext cx="4146819" cy="22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7" name="Rectangle 2"/>
          <p:cNvSpPr txBox="1">
            <a:spLocks noChangeArrowheads="1"/>
          </p:cNvSpPr>
          <p:nvPr/>
        </p:nvSpPr>
        <p:spPr bwMode="auto">
          <a:xfrm>
            <a:off x="1676400" y="639763"/>
            <a:ext cx="54864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1.5.5. Determining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46238"/>
            <a:ext cx="8229600" cy="1325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can one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input resistance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terminal behavior?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calculate via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3508375"/>
            <a:ext cx="4146819" cy="223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3429000"/>
            <a:ext cx="745713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2838" y="426230"/>
            <a:ext cx="4057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1">
                    <a:lumMod val="25000"/>
                  </a:schemeClr>
                </a:solidFill>
              </a:rPr>
              <a:t>Course Objectives: </a:t>
            </a:r>
          </a:p>
        </p:txBody>
      </p:sp>
      <p:sp>
        <p:nvSpPr>
          <p:cNvPr id="8" name="矩形 7"/>
          <p:cNvSpPr/>
          <p:nvPr/>
        </p:nvSpPr>
        <p:spPr>
          <a:xfrm>
            <a:off x="437180" y="2286000"/>
            <a:ext cx="8156575" cy="33270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We will learn about the basic properties of silicon and how doping a pure silicon crystal changes its electrical conductivity. 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We will learn about the structure and operation of the </a:t>
            </a:r>
            <a:r>
              <a:rPr lang="en-US" altLang="zh-CN" sz="2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</a:t>
            </a:r>
            <a:r>
              <a:rPr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junction; a basic semiconductor structure that implements the diode and plays a dominant role in transistors. 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" y="1285018"/>
            <a:ext cx="4448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 3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Semiconductors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7" name="Rectangle 2"/>
          <p:cNvSpPr txBox="1">
            <a:spLocks noChangeArrowheads="1"/>
          </p:cNvSpPr>
          <p:nvPr/>
        </p:nvSpPr>
        <p:spPr bwMode="auto">
          <a:xfrm>
            <a:off x="1600200" y="533400"/>
            <a:ext cx="54864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1.5.5. Determining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19200"/>
            <a:ext cx="8534400" cy="323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can one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output resistance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terminal behavior?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source voltage (such that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voltage to output (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negative output current (-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via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8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238905"/>
            <a:ext cx="4304762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8460" y="1350851"/>
            <a:ext cx="8610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wide applications in communication, control, and instrumentation systems. The key component in these applications is the electric filter. </a:t>
            </a:r>
            <a:endParaRPr kumimoji="0" lang="en-US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0" name="Rectangle 3"/>
          <p:cNvSpPr txBox="1">
            <a:spLocks noChangeArrowheads="1"/>
          </p:cNvSpPr>
          <p:nvPr/>
        </p:nvSpPr>
        <p:spPr bwMode="auto">
          <a:xfrm>
            <a:off x="838200" y="569913"/>
            <a:ext cx="7162800" cy="6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  Frequency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of Ampliﬁers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8460" y="2674715"/>
            <a:ext cx="8229600" cy="15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filter is this circuit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pass filter.</a:t>
            </a: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filter.</a:t>
            </a:r>
          </a:p>
          <a:p>
            <a:pPr eaLnBrk="1" hangingPunct="1"/>
            <a:endParaRPr kumimoji="0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399403"/>
            <a:ext cx="5534819" cy="219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1" y="4452600"/>
            <a:ext cx="293684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2" y="1675200"/>
            <a:ext cx="5439866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29" y="2397061"/>
            <a:ext cx="4564571" cy="2174939"/>
          </a:xfrm>
          <a:prstGeom prst="rect">
            <a:avLst/>
          </a:prstGeom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81" y="457200"/>
            <a:ext cx="5534819" cy="219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091" y="4495800"/>
            <a:ext cx="6172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7200"/>
            <a:ext cx="6172200" cy="2209800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 bwMode="auto">
          <a:xfrm>
            <a:off x="3128169" y="537945"/>
            <a:ext cx="304800" cy="2016000"/>
          </a:xfrm>
          <a:prstGeom prst="bentConnector3">
            <a:avLst>
              <a:gd name="adj1" fmla="val 267241"/>
            </a:avLst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shade val="46275"/>
                  <a:invGamma/>
                </a:srgbClr>
              </a:gs>
            </a:gsLst>
            <a:lin ang="2700000" scaled="1"/>
          </a:gradFill>
          <a:ln w="28575" cap="flat" cmpd="sng" algn="ctr">
            <a:solidFill>
              <a:srgbClr val="C00000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75" y="2743200"/>
            <a:ext cx="5000625" cy="2209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977563" y="2811871"/>
            <a:ext cx="131211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90000"/>
              </a:lnSpc>
            </a:pP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//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endParaRPr lang="en-US" altLang="zh-CN" b="1" i="1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/>
          </p:nvPr>
        </p:nvGraphicFramePr>
        <p:xfrm>
          <a:off x="685800" y="3367088"/>
          <a:ext cx="1933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7" imgW="787320" imgH="380880" progId="Equation.DSMT4">
                  <p:embed/>
                </p:oleObj>
              </mc:Choice>
              <mc:Fallback>
                <p:oleObj name="Equation" r:id="rId7" imgW="787320" imgH="380880" progId="Equation.DSMT4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67088"/>
                        <a:ext cx="19335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28600" y="5120729"/>
          <a:ext cx="1411855" cy="110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tion" r:id="rId9" imgW="647640" imgH="507960" progId="Equation.DSMT4">
                  <p:embed/>
                </p:oleObj>
              </mc:Choice>
              <mc:Fallback>
                <p:oleObj name="Equation" r:id="rId9" imgW="647640" imgH="507960" progId="Equation.DSMT4">
                  <p:embed/>
                  <p:pic>
                    <p:nvPicPr>
                      <p:cNvPr id="2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20729"/>
                        <a:ext cx="1411855" cy="11073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630363" y="5131842"/>
          <a:ext cx="21145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11" imgW="965160" imgH="507960" progId="Equation.DSMT4">
                  <p:embed/>
                </p:oleObj>
              </mc:Choice>
              <mc:Fallback>
                <p:oleObj name="Equation" r:id="rId11" imgW="965160" imgH="507960" progId="Equation.DSMT4">
                  <p:embed/>
                  <p:pic>
                    <p:nvPicPr>
                      <p:cNvPr id="2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131842"/>
                        <a:ext cx="2114550" cy="1112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733800" y="5120729"/>
          <a:ext cx="2340058" cy="112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13" imgW="1054080" imgH="507960" progId="Equation.DSMT4">
                  <p:embed/>
                </p:oleObj>
              </mc:Choice>
              <mc:Fallback>
                <p:oleObj name="Equation" r:id="rId13" imgW="1054080" imgH="507960" progId="Equation.DSMT4">
                  <p:embed/>
                  <p:pic>
                    <p:nvPicPr>
                      <p:cNvPr id="2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20729"/>
                        <a:ext cx="2340058" cy="11276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073760" y="5120729"/>
          <a:ext cx="2790806" cy="10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15" imgW="1257120" imgH="495000" progId="Equation.DSMT4">
                  <p:embed/>
                </p:oleObj>
              </mc:Choice>
              <mc:Fallback>
                <p:oleObj name="Equation" r:id="rId15" imgW="1257120" imgH="495000" progId="Equation.DSMT4">
                  <p:embed/>
                  <p:pic>
                    <p:nvPicPr>
                      <p:cNvPr id="3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60" y="5120729"/>
                        <a:ext cx="2790806" cy="1098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1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54320"/>
            <a:ext cx="5000625" cy="2209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20388" y="522991"/>
            <a:ext cx="131211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90000"/>
              </a:lnSpc>
            </a:pP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//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endParaRPr lang="en-US" altLang="zh-CN" b="1" i="1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/>
          </p:nvPr>
        </p:nvGraphicFramePr>
        <p:xfrm>
          <a:off x="457200" y="1077913"/>
          <a:ext cx="1933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77913"/>
                        <a:ext cx="19335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4214666" y="4158900"/>
          <a:ext cx="3862534" cy="10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8" imgW="1739880" imgH="495000" progId="Equation.DSMT4">
                  <p:embed/>
                </p:oleObj>
              </mc:Choice>
              <mc:Fallback>
                <p:oleObj name="Equation" r:id="rId8" imgW="1739880" imgH="495000" progId="Equation.DSMT4">
                  <p:embed/>
                  <p:pic>
                    <p:nvPicPr>
                      <p:cNvPr id="24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666" y="4158900"/>
                        <a:ext cx="3862534" cy="1098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642740" y="4114800"/>
          <a:ext cx="470095" cy="113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10" imgW="215640" imgH="520560" progId="Equation.DSMT4">
                  <p:embed/>
                </p:oleObj>
              </mc:Choice>
              <mc:Fallback>
                <p:oleObj name="Equation" r:id="rId10" imgW="215640" imgH="520560" progId="Equation.DSMT4">
                  <p:embed/>
                  <p:pic>
                    <p:nvPicPr>
                      <p:cNvPr id="2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740" y="4114800"/>
                        <a:ext cx="470095" cy="11348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28600" y="2743200"/>
          <a:ext cx="1411855" cy="110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12" imgW="647640" imgH="507960" progId="Equation.DSMT4">
                  <p:embed/>
                </p:oleObj>
              </mc:Choice>
              <mc:Fallback>
                <p:oleObj name="Equation" r:id="rId12" imgW="647640" imgH="507960" progId="Equation.DSMT4">
                  <p:embed/>
                  <p:pic>
                    <p:nvPicPr>
                      <p:cNvPr id="1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1411855" cy="11073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630608" y="2747818"/>
          <a:ext cx="2113884" cy="112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14" imgW="952200" imgH="507960" progId="Equation.DSMT4">
                  <p:embed/>
                </p:oleObj>
              </mc:Choice>
              <mc:Fallback>
                <p:oleObj name="Equation" r:id="rId14" imgW="952200" imgH="507960" progId="Equation.DSMT4">
                  <p:embed/>
                  <p:pic>
                    <p:nvPicPr>
                      <p:cNvPr id="1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08" y="2747818"/>
                        <a:ext cx="2113884" cy="11276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733800" y="2743200"/>
          <a:ext cx="2340058" cy="112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16" imgW="1054080" imgH="507960" progId="Equation.DSMT4">
                  <p:embed/>
                </p:oleObj>
              </mc:Choice>
              <mc:Fallback>
                <p:oleObj name="Equation" r:id="rId16" imgW="1054080" imgH="507960" progId="Equation.DSMT4">
                  <p:embed/>
                  <p:pic>
                    <p:nvPicPr>
                      <p:cNvPr id="1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2340058" cy="11276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073760" y="2743200"/>
          <a:ext cx="2790806" cy="10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18" imgW="1257120" imgH="495000" progId="Equation.DSMT4">
                  <p:embed/>
                </p:oleObj>
              </mc:Choice>
              <mc:Fallback>
                <p:oleObj name="Equation" r:id="rId18" imgW="1257120" imgH="495000" progId="Equation.DSMT4">
                  <p:embed/>
                  <p:pic>
                    <p:nvPicPr>
                      <p:cNvPr id="2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60" y="2743200"/>
                        <a:ext cx="2790806" cy="1098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886093" y="4164293"/>
          <a:ext cx="2790806" cy="10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20" imgW="1257120" imgH="495000" progId="Equation.DSMT4">
                  <p:embed/>
                </p:oleObj>
              </mc:Choice>
              <mc:Fallback>
                <p:oleObj name="Equation" r:id="rId20" imgW="1257120" imgH="495000" progId="Equation.DSMT4">
                  <p:embed/>
                  <p:pic>
                    <p:nvPicPr>
                      <p:cNvPr id="2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93" y="4164293"/>
                        <a:ext cx="2790806" cy="1098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838200" y="5535450"/>
          <a:ext cx="6286831" cy="10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21" imgW="2844720" imgH="495000" progId="Equation.DSMT4">
                  <p:embed/>
                </p:oleObj>
              </mc:Choice>
              <mc:Fallback>
                <p:oleObj name="Equation" r:id="rId21" imgW="2844720" imgH="495000" progId="Equation.DSMT4">
                  <p:embed/>
                  <p:pic>
                    <p:nvPicPr>
                      <p:cNvPr id="2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35450"/>
                        <a:ext cx="6286831" cy="1093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1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54320"/>
            <a:ext cx="5000625" cy="2209800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ChangeAspect="1"/>
          </p:cNvGraphicFramePr>
          <p:nvPr>
            <p:extLst/>
          </p:nvPr>
        </p:nvGraphicFramePr>
        <p:xfrm>
          <a:off x="457200" y="1077913"/>
          <a:ext cx="1933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77913"/>
                        <a:ext cx="19335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268413" y="2667000"/>
          <a:ext cx="62865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8" imgW="3124080" imgH="495000" progId="Equation.DSMT4">
                  <p:embed/>
                </p:oleObj>
              </mc:Choice>
              <mc:Fallback>
                <p:oleObj name="Equation" r:id="rId8" imgW="3124080" imgH="495000" progId="Equation.DSMT4">
                  <p:embed/>
                  <p:pic>
                    <p:nvPicPr>
                      <p:cNvPr id="12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667000"/>
                        <a:ext cx="6286500" cy="996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3779563"/>
            <a:ext cx="3270519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5957" y="3825600"/>
            <a:ext cx="34998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9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13437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296863" y="18288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does one examine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sine-wave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of amplitude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frequency </a:t>
            </a:r>
            <a:r>
              <a:rPr kumimoji="0" lang="el-GR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Why?</a:t>
            </a:r>
          </a:p>
          <a:p>
            <a:pPr lvl="1" eaLnBrk="1" hangingPunct="1"/>
            <a:r>
              <a:rPr kumimoji="0"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Because, although its amplitude and phase may change, its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and frequency will not.</a:t>
            </a:r>
          </a:p>
          <a:p>
            <a:pPr eaLnBrk="1" hangingPunct="1"/>
            <a:endParaRPr kumimoji="0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0" name="Rectangle 3"/>
          <p:cNvSpPr txBox="1">
            <a:spLocks noChangeArrowheads="1"/>
          </p:cNvSpPr>
          <p:nvPr/>
        </p:nvSpPr>
        <p:spPr bwMode="auto">
          <a:xfrm>
            <a:off x="990600" y="533400"/>
            <a:ext cx="71628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1.6.1   Measuring the Amplifier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Frequency Response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5065713"/>
            <a:ext cx="7772400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characteristic of sine wave applied to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is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4" name="Rectangle 2"/>
          <p:cNvSpPr txBox="1">
            <a:spLocks noChangeArrowheads="1"/>
          </p:cNvSpPr>
          <p:nvPr/>
        </p:nvSpPr>
        <p:spPr bwMode="auto">
          <a:xfrm>
            <a:off x="38100" y="609600"/>
            <a:ext cx="9105900" cy="76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1.6.1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419225"/>
            <a:ext cx="6553200" cy="3381375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76033536"/>
              </p:ext>
            </p:extLst>
          </p:nvPr>
        </p:nvGraphicFramePr>
        <p:xfrm>
          <a:off x="1004455" y="4341666"/>
          <a:ext cx="167020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9" name="Equation" r:id="rId6" imgW="736560" imgH="444240" progId="Equation.DSMT4">
                  <p:embed/>
                </p:oleObj>
              </mc:Choice>
              <mc:Fallback>
                <p:oleObj name="Equation" r:id="rId6" imgW="736560" imgH="444240" progId="Equation.DSMT4">
                  <p:embed/>
                  <p:pic>
                    <p:nvPicPr>
                      <p:cNvPr id="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55" y="4341666"/>
                        <a:ext cx="1670205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2388356"/>
              </p:ext>
            </p:extLst>
          </p:nvPr>
        </p:nvGraphicFramePr>
        <p:xfrm>
          <a:off x="990600" y="5561012"/>
          <a:ext cx="1670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0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1012"/>
                        <a:ext cx="1670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4" name="Rectangle 2"/>
          <p:cNvSpPr txBox="1">
            <a:spLocks noChangeArrowheads="1"/>
          </p:cNvSpPr>
          <p:nvPr/>
        </p:nvSpPr>
        <p:spPr bwMode="auto">
          <a:xfrm>
            <a:off x="38100" y="609600"/>
            <a:ext cx="9105900" cy="76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1.6.1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419225"/>
            <a:ext cx="6553200" cy="3381375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004455" y="4341666"/>
          <a:ext cx="167020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4" name="Equation" r:id="rId6" imgW="736560" imgH="444240" progId="Equation.DSMT4">
                  <p:embed/>
                </p:oleObj>
              </mc:Choice>
              <mc:Fallback>
                <p:oleObj name="Equation" r:id="rId6" imgW="736560" imgH="444240" progId="Equation.DSMT4">
                  <p:embed/>
                  <p:pic>
                    <p:nvPicPr>
                      <p:cNvPr id="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55" y="4341666"/>
                        <a:ext cx="1670205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990600" y="5561012"/>
          <a:ext cx="1670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5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1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1012"/>
                        <a:ext cx="1670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762000" y="2133600"/>
            <a:ext cx="31242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49158" name="Rectangle 2"/>
          <p:cNvSpPr txBox="1">
            <a:spLocks noChangeArrowheads="1"/>
          </p:cNvSpPr>
          <p:nvPr/>
        </p:nvSpPr>
        <p:spPr bwMode="auto">
          <a:xfrm>
            <a:off x="3124200" y="630238"/>
            <a:ext cx="28956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49159" name="Rectangle 3"/>
          <p:cNvSpPr txBox="1">
            <a:spLocks noChangeArrowheads="1"/>
          </p:cNvSpPr>
          <p:nvPr/>
        </p:nvSpPr>
        <p:spPr bwMode="auto">
          <a:xfrm>
            <a:off x="381000" y="1525588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electrical signal source can be represented in either </a:t>
            </a:r>
            <a:r>
              <a:rPr kumimoji="0"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(a voltage source 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series with source resistance </a:t>
            </a:r>
            <a:r>
              <a:rPr kumimoji="0"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the Norton form (a current source 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parallel with resistance </a:t>
            </a:r>
            <a:r>
              <a:rPr kumimoji="0"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open-circuit voltage between the source terminals.  The Norton current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the short-circuit current between the source terminals.  For the two representations to be equivalent,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181" y="463550"/>
            <a:ext cx="4057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1">
                    <a:lumMod val="25000"/>
                  </a:schemeClr>
                </a:solidFill>
              </a:rPr>
              <a:t>Course Objectives: </a:t>
            </a:r>
          </a:p>
        </p:txBody>
      </p:sp>
      <p:sp>
        <p:nvSpPr>
          <p:cNvPr id="2" name="矩形 1"/>
          <p:cNvSpPr/>
          <p:nvPr/>
        </p:nvSpPr>
        <p:spPr>
          <a:xfrm>
            <a:off x="293343" y="3578829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5  </a:t>
            </a:r>
            <a:r>
              <a:rPr lang="en-US" altLang="zh-CN" sz="2800" b="1" dirty="0">
                <a:solidFill>
                  <a:srgbClr val="C00000"/>
                </a:solidFill>
              </a:rPr>
              <a:t>MOS Field-Effect Transistors (MOSFETs)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1294423"/>
            <a:ext cx="4141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 4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Diodes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4827" y="1918563"/>
            <a:ext cx="8229600" cy="1514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learn about the characteristics of the diode and how to abstract it’s model and how to analyze and design circuits containing diodes.</a:t>
            </a:r>
          </a:p>
        </p:txBody>
      </p:sp>
      <p:sp>
        <p:nvSpPr>
          <p:cNvPr id="14" name="矩形 13"/>
          <p:cNvSpPr/>
          <p:nvPr/>
        </p:nvSpPr>
        <p:spPr>
          <a:xfrm>
            <a:off x="394827" y="4184650"/>
            <a:ext cx="8277225" cy="1987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learn about the physical structure of the MOSFET  and how they work.  How to abstract their model and how to analyze and design the actual circuits containing them. </a:t>
            </a:r>
          </a:p>
        </p:txBody>
      </p:sp>
    </p:spTree>
    <p:extLst>
      <p:ext uri="{BB962C8B-B14F-4D97-AF65-F5344CB8AC3E}">
        <p14:creationId xmlns:p14="http://schemas.microsoft.com/office/powerpoint/2010/main" val="13048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3100388" y="598488"/>
            <a:ext cx="2895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1205" name="Rectangle 3"/>
          <p:cNvSpPr txBox="1">
            <a:spLocks noChangeArrowheads="1"/>
          </p:cNvSpPr>
          <p:nvPr/>
        </p:nvSpPr>
        <p:spPr bwMode="auto">
          <a:xfrm>
            <a:off x="457200" y="1287463"/>
            <a:ext cx="8405813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 can be represented either by its waveform vs time or as the sum of sinusoids.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The latter representation is known as the frequency spectrum of the signal.</a:t>
            </a:r>
          </a:p>
        </p:txBody>
      </p:sp>
      <p:sp>
        <p:nvSpPr>
          <p:cNvPr id="51206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61060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signals have magnitudes that can assume any value. 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circuits that process analog signals are called analog circuits.  Sampling the magnitude of an analog signal at discrete instants of time and representing each signal sample by a number results in a digital signal.  Digital signals are processed by digital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91488" y="14288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100013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Rectangle 2"/>
          <p:cNvSpPr txBox="1">
            <a:spLocks noChangeArrowheads="1"/>
          </p:cNvSpPr>
          <p:nvPr/>
        </p:nvSpPr>
        <p:spPr bwMode="auto">
          <a:xfrm>
            <a:off x="3100388" y="598488"/>
            <a:ext cx="2895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Amplifiers increase the signal power and thus require dc power supplies for their operation.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0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amplifier voltage gain can be expressed as a ratio </a:t>
            </a:r>
            <a:r>
              <a:rPr kumimoji="0"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V/V or in decibels, 20log|</a:t>
            </a:r>
            <a:r>
              <a:rPr kumimoji="0"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in </a:t>
            </a:r>
            <a:r>
              <a:rPr kumimoji="0"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endParaRPr kumimoji="0"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signal to be amplified (voltage or current) and on the desired form of output signal (voltage or current) there are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basic amplifier types: voltage, current, transconductance, and transresistance.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A given amplifier may be modeled by any of these configurations, in which case their parameters are related by (1.14) through (1.16) in the text.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3100388" y="598488"/>
            <a:ext cx="2895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1" name="标题 1"/>
          <p:cNvSpPr txBox="1">
            <a:spLocks/>
          </p:cNvSpPr>
          <p:nvPr/>
        </p:nvSpPr>
        <p:spPr bwMode="auto">
          <a:xfrm>
            <a:off x="914400" y="533400"/>
            <a:ext cx="266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6" name="标题 1"/>
          <p:cNvSpPr txBox="1">
            <a:spLocks/>
          </p:cNvSpPr>
          <p:nvPr/>
        </p:nvSpPr>
        <p:spPr bwMode="auto">
          <a:xfrm>
            <a:off x="914400" y="533400"/>
            <a:ext cx="266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1.43  1.44  1.48  1.51  1.55  1.56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6792" y="482927"/>
            <a:ext cx="4057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1">
                    <a:lumMod val="25000"/>
                  </a:schemeClr>
                </a:solidFill>
              </a:rPr>
              <a:t>Course Objectives: 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160600"/>
            <a:ext cx="5274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 7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Transistor Amplifiers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5908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Building Blocks of 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IC 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Amplifiers 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451616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9  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Differential and Multistage Amplifiers 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5125760"/>
            <a:ext cx="5238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10 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Frequency Response </a:t>
            </a:r>
          </a:p>
        </p:txBody>
      </p:sp>
      <p:sp>
        <p:nvSpPr>
          <p:cNvPr id="10" name="矩形 9"/>
          <p:cNvSpPr/>
          <p:nvPr/>
        </p:nvSpPr>
        <p:spPr>
          <a:xfrm>
            <a:off x="457200" y="5801380"/>
            <a:ext cx="3540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Chapter 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11 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Feedback </a:t>
            </a:r>
            <a:endParaRPr lang="zh-CN" alt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400" y="3203138"/>
            <a:ext cx="7772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I will introduce a little bit philosophy of IC design. We will </a:t>
            </a:r>
            <a:r>
              <a:rPr lang="en-US" altLang="zh-CN" sz="2600" b="1" dirty="0" smtClean="0">
                <a:solidFill>
                  <a:schemeClr val="tx1"/>
                </a:solidFill>
                <a:ea typeface="等线" panose="02010600030101010101" pitchFamily="2" charset="-122"/>
              </a:rPr>
              <a:t>learn current </a:t>
            </a:r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mirrors, current sources, gain cells, and </a:t>
            </a:r>
            <a:r>
              <a:rPr lang="en-US" altLang="zh-CN" sz="2600" b="1" dirty="0" err="1">
                <a:solidFill>
                  <a:schemeClr val="tx1"/>
                </a:solidFill>
                <a:ea typeface="等线" panose="02010600030101010101" pitchFamily="2" charset="-122"/>
              </a:rPr>
              <a:t>cascode</a:t>
            </a:r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 amplifiers.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942" y="1676400"/>
            <a:ext cx="85368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we are going to learn the </a:t>
            </a:r>
            <a:r>
              <a:rPr lang="en-US" altLang="zh-CN" sz="2600" b="1" dirty="0" smtClean="0">
                <a:solidFill>
                  <a:schemeClr val="tx1"/>
                </a:solidFill>
                <a:ea typeface="等线" panose="02010600030101010101" pitchFamily="2" charset="-122"/>
              </a:rPr>
              <a:t>concepts </a:t>
            </a:r>
            <a:r>
              <a:rPr lang="en-US" altLang="zh-CN" sz="2600" b="1" dirty="0">
                <a:solidFill>
                  <a:schemeClr val="tx1"/>
                </a:solidFill>
                <a:ea typeface="等线" panose="02010600030101010101" pitchFamily="2" charset="-122"/>
              </a:rPr>
              <a:t>of small-signal operation and modeling</a:t>
            </a:r>
            <a:r>
              <a:rPr lang="en-US" altLang="zh-CN" sz="2600" b="1" dirty="0" smtClean="0">
                <a:solidFill>
                  <a:schemeClr val="tx1"/>
                </a:solidFill>
                <a:ea typeface="等线" panose="02010600030101010101" pitchFamily="2" charset="-122"/>
              </a:rPr>
              <a:t>. 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CC"/>
            </a:gs>
            <a:gs pos="100000">
              <a:srgbClr val="FFCCCC">
                <a:gamma/>
                <a:shade val="46275"/>
                <a:invGamma/>
              </a:srgb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CC"/>
            </a:gs>
            <a:gs pos="100000">
              <a:srgbClr val="FFCCCC">
                <a:gamma/>
                <a:shade val="46275"/>
                <a:invGamma/>
              </a:srgb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49400</TotalTime>
  <Words>2745</Words>
  <Application>Microsoft Office PowerPoint</Application>
  <PresentationFormat>全屏显示(4:3)</PresentationFormat>
  <Paragraphs>423</Paragraphs>
  <Slides>84</Slides>
  <Notes>79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8" baseType="lpstr">
      <vt:lpstr>MS PGothic</vt:lpstr>
      <vt:lpstr>等线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Script MT Bold</vt:lpstr>
      <vt:lpstr>Times New Roman</vt:lpstr>
      <vt:lpstr>Wingdings</vt:lpstr>
      <vt:lpstr>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</dc:creator>
  <cp:lastModifiedBy>cui hongling</cp:lastModifiedBy>
  <cp:revision>1063</cp:revision>
  <cp:lastPrinted>1601-01-01T00:00:00Z</cp:lastPrinted>
  <dcterms:created xsi:type="dcterms:W3CDTF">1601-01-01T00:00:00Z</dcterms:created>
  <dcterms:modified xsi:type="dcterms:W3CDTF">2021-03-01T11:51:12Z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