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21"/>
  </p:notesMasterIdLst>
  <p:sldIdLst>
    <p:sldId id="272" r:id="rId2"/>
    <p:sldId id="561" r:id="rId3"/>
    <p:sldId id="693" r:id="rId4"/>
    <p:sldId id="694" r:id="rId5"/>
    <p:sldId id="690" r:id="rId6"/>
    <p:sldId id="691" r:id="rId7"/>
    <p:sldId id="695" r:id="rId8"/>
    <p:sldId id="767" r:id="rId9"/>
    <p:sldId id="692" r:id="rId10"/>
    <p:sldId id="769" r:id="rId11"/>
    <p:sldId id="687" r:id="rId12"/>
    <p:sldId id="688" r:id="rId13"/>
    <p:sldId id="770" r:id="rId14"/>
    <p:sldId id="684" r:id="rId15"/>
    <p:sldId id="696" r:id="rId16"/>
    <p:sldId id="771" r:id="rId17"/>
    <p:sldId id="800" r:id="rId18"/>
    <p:sldId id="742" r:id="rId19"/>
    <p:sldId id="772" r:id="rId20"/>
    <p:sldId id="773" r:id="rId21"/>
    <p:sldId id="774" r:id="rId22"/>
    <p:sldId id="697" r:id="rId23"/>
    <p:sldId id="803" r:id="rId24"/>
    <p:sldId id="804" r:id="rId25"/>
    <p:sldId id="801" r:id="rId26"/>
    <p:sldId id="806" r:id="rId27"/>
    <p:sldId id="807" r:id="rId28"/>
    <p:sldId id="808" r:id="rId29"/>
    <p:sldId id="802" r:id="rId30"/>
    <p:sldId id="809" r:id="rId31"/>
    <p:sldId id="811" r:id="rId32"/>
    <p:sldId id="812" r:id="rId33"/>
    <p:sldId id="810" r:id="rId34"/>
    <p:sldId id="775" r:id="rId35"/>
    <p:sldId id="698" r:id="rId36"/>
    <p:sldId id="813" r:id="rId37"/>
    <p:sldId id="680" r:id="rId38"/>
    <p:sldId id="675" r:id="rId39"/>
    <p:sldId id="676" r:id="rId40"/>
    <p:sldId id="677" r:id="rId41"/>
    <p:sldId id="701" r:id="rId42"/>
    <p:sldId id="782" r:id="rId43"/>
    <p:sldId id="783" r:id="rId44"/>
    <p:sldId id="672" r:id="rId45"/>
    <p:sldId id="763" r:id="rId46"/>
    <p:sldId id="670" r:id="rId47"/>
    <p:sldId id="671" r:id="rId48"/>
    <p:sldId id="745" r:id="rId49"/>
    <p:sldId id="666" r:id="rId50"/>
    <p:sldId id="667" r:id="rId51"/>
    <p:sldId id="814" r:id="rId52"/>
    <p:sldId id="815" r:id="rId53"/>
    <p:sldId id="715" r:id="rId54"/>
    <p:sldId id="746" r:id="rId55"/>
    <p:sldId id="747" r:id="rId56"/>
    <p:sldId id="751" r:id="rId57"/>
    <p:sldId id="752" r:id="rId58"/>
    <p:sldId id="755" r:id="rId59"/>
    <p:sldId id="756" r:id="rId60"/>
    <p:sldId id="749" r:id="rId61"/>
    <p:sldId id="750" r:id="rId62"/>
    <p:sldId id="784" r:id="rId63"/>
    <p:sldId id="817" r:id="rId64"/>
    <p:sldId id="786" r:id="rId65"/>
    <p:sldId id="788" r:id="rId66"/>
    <p:sldId id="712" r:id="rId67"/>
    <p:sldId id="789" r:id="rId68"/>
    <p:sldId id="711" r:id="rId69"/>
    <p:sldId id="759" r:id="rId70"/>
    <p:sldId id="819" r:id="rId71"/>
    <p:sldId id="820" r:id="rId72"/>
    <p:sldId id="790" r:id="rId73"/>
    <p:sldId id="818" r:id="rId74"/>
    <p:sldId id="710" r:id="rId75"/>
    <p:sldId id="709" r:id="rId76"/>
    <p:sldId id="760" r:id="rId77"/>
    <p:sldId id="761" r:id="rId78"/>
    <p:sldId id="821" r:id="rId79"/>
    <p:sldId id="762" r:id="rId80"/>
    <p:sldId id="708" r:id="rId81"/>
    <p:sldId id="735" r:id="rId82"/>
    <p:sldId id="793" r:id="rId83"/>
    <p:sldId id="822" r:id="rId84"/>
    <p:sldId id="794" r:id="rId85"/>
    <p:sldId id="823" r:id="rId86"/>
    <p:sldId id="797" r:id="rId87"/>
    <p:sldId id="798" r:id="rId88"/>
    <p:sldId id="733" r:id="rId89"/>
    <p:sldId id="796" r:id="rId90"/>
    <p:sldId id="799" r:id="rId91"/>
    <p:sldId id="707" r:id="rId92"/>
    <p:sldId id="723" r:id="rId93"/>
    <p:sldId id="706" r:id="rId94"/>
    <p:sldId id="825" r:id="rId95"/>
    <p:sldId id="826" r:id="rId96"/>
    <p:sldId id="827" r:id="rId97"/>
    <p:sldId id="824" r:id="rId98"/>
    <p:sldId id="705" r:id="rId99"/>
    <p:sldId id="828" r:id="rId100"/>
    <p:sldId id="829" r:id="rId101"/>
    <p:sldId id="732" r:id="rId102"/>
    <p:sldId id="721" r:id="rId103"/>
    <p:sldId id="720" r:id="rId104"/>
    <p:sldId id="719" r:id="rId105"/>
    <p:sldId id="724" r:id="rId106"/>
    <p:sldId id="738" r:id="rId107"/>
    <p:sldId id="740" r:id="rId108"/>
    <p:sldId id="736" r:id="rId109"/>
    <p:sldId id="737" r:id="rId110"/>
    <p:sldId id="831" r:id="rId111"/>
    <p:sldId id="832" r:id="rId112"/>
    <p:sldId id="833" r:id="rId113"/>
    <p:sldId id="741" r:id="rId114"/>
    <p:sldId id="834" r:id="rId115"/>
    <p:sldId id="835" r:id="rId116"/>
    <p:sldId id="766" r:id="rId117"/>
    <p:sldId id="739" r:id="rId118"/>
    <p:sldId id="727" r:id="rId119"/>
    <p:sldId id="764" r:id="rId1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FF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99"/>
    <a:srgbClr val="00FFFF"/>
    <a:srgbClr val="0000FF"/>
    <a:srgbClr val="00CCFF"/>
    <a:srgbClr val="FFFF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7184" autoAdjust="0"/>
  </p:normalViewPr>
  <p:slideViewPr>
    <p:cSldViewPr>
      <p:cViewPr varScale="1">
        <p:scale>
          <a:sx n="64" d="100"/>
          <a:sy n="6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86.wmf"/><Relationship Id="rId4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4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24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4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978106A-4C02-4539-A130-9B317B4A6A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34AF8EE-F6E2-44A7-ABC9-D8E32E046E8C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35BBADA-9DFB-4261-A3F7-1AD5CF134A8F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1AD96BE-DCF4-45BD-944D-B1161D5FCFFE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756CA03-B44A-4C9C-A654-35037C222FEA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DEC66F8-13D4-402D-8993-D4AA92248823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CF07F13-A2B1-4135-9795-73AE785A508D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F0D308A-E5F5-4C3D-AD3A-E28412051565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1D99A42-9E81-4AC1-9B2E-67CAC2FE9B16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2F9A3A4-82EF-4981-A76F-324647573B30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FE94661-4D84-444C-9418-91D1029484B6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6046264-BFFA-482F-AB74-96A0E7BB9E5E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0A5CB49-A53F-463D-B4E1-68899FC35721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B36BC05-0DB4-46E7-B06C-97CFEFF42270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C42B5B3-745B-45B8-AB5B-8A06289F35EC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4440165-5BC3-46A2-8370-2A6594E92AA0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EABAAE0-4174-4BE4-9582-C0EFBE59F927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6C89D06-DE23-4B37-950B-A29A5C22ABEF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A384D66-C348-4069-BFAB-F426DD63CC26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E7F8F6B-9734-40AE-AB48-4D7EBB532F29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FE514F5-3C3F-4C8B-98D2-1D1AE9E0EDD4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B3CEBA2-C26A-45B6-801C-14987826B6F6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3348D08-78B6-451F-A80D-53A5D86566FE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DE30780-588E-432F-AB58-F6A6618EB48C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C97B321-DD93-44E6-9E68-BF269B0906D2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98CB628-86CD-46CD-B737-92A51FBB4046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12267B2-4BA4-45D2-8C6F-BFEB75E6C89B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1152A77-CFC0-47C4-9815-6F8A4AD9F304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31DE5F6-7402-4F1A-932F-09019B629093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B95A101-B2C4-4395-BEB4-4908DCF095B7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1CA8BCA-FA79-4602-8777-7385B7A9E7F1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B6E0680-6A37-42C6-9280-B977BCA132E4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DF4538C-7BB4-4778-8D9A-06D05C8111EA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46EED9D-C82E-426A-AE63-EC041A99EBBF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C55B117-1C67-417B-BEF2-468C83E5D294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B2C14FC-9F20-4569-9346-107257A69D10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FF180D8-F3A4-401B-9E2C-FE5C3E121EA9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A4DDBCD-563D-4B70-B268-5ECF7CFBC64C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36F51CB-1EB9-414C-8FB3-5DA532055A0D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FC12F02-D0ED-4299-9257-723CF26283CF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81A4838-05DF-4256-9ACC-9E3D4A11617D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4AFDEBC-1D5C-4A89-9281-F0C661C41379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363083E-7D41-49FB-94B1-89BA7AAB68A3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6FF89FA-CFCA-4239-9F91-32636BE5AF9A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8E759C3-AE91-4511-98E8-01C057D54607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AC3E03D-F6DE-4B89-A175-210310144F93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9DF2CFC-A895-4218-BB17-9438B4A60321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50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29C047D-0D69-470D-A944-03841096A09E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51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68ACB5B-0914-443D-905D-798634155749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52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DB9C62F-183F-475C-8702-126729BD89E7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53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D3F67FD-97BE-466D-8E51-1016A790CC4D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54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B2B723B-6F0E-472D-8106-49A3E0B4BB87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55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B727DD6-A006-4C72-BDB7-2A20474BB9D3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56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63D3E6-00D4-4D28-AFB7-66AA420C54F1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57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C63A683-0956-45B4-8A37-F993C9D2BD15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58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97BE411-C978-4ABA-B2AB-2B2EF6F9A782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60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E8102F1-2CC3-459A-BADE-94522C830437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A7285C5-D21E-4A43-950C-2DE30691DB18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61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B1D3026-A20C-437F-9222-1B2D857237AA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62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3B70783-DADC-40B3-A167-C70592A4A75C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63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99CA69F-AFE2-4146-AD4E-E1B081F7EA27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64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D1CDC4E-E709-48FB-8D7D-FFAD09382FA3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65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 eaLnBrk="1" hangingPunct="1">
              <a:lnSpc>
                <a:spcPct val="11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3F4C6E0-5115-4AAD-B66F-DCC90EFFCDE1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66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9645A26-DB70-4A84-ADF8-03A025FFC94D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67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E1EA1CA-BC02-417D-8D6F-DFE88AE13E4C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68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CD8F98D-652B-498D-A27E-8C19A625C6FF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69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 eaLnBrk="1" hangingPunct="1">
              <a:lnSpc>
                <a:spcPct val="11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D004F07-320D-47DD-9BF0-0D86DE8BFB5D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70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98DAC14-6EFC-4E42-88F7-3BA0F04855FB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4142B7C-761F-4498-8FC4-0ECE699575C5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71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479661C-41FE-4A57-8CCF-80CFDBE46030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72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80BB8DF-EF42-44A5-906F-D1BBF59E2F8A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73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3C3845D-D83D-4842-9272-DE256619C508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74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FCAF73A-6937-4236-87DA-695A05C36CE0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75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05A60F1-A9A2-4549-A17D-AA85313ABD34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76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95F0633-F59D-472B-87AE-F5FD1B2A7CFB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77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7CF930E-0A46-47D3-AE0D-7011A1935A7B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78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29D6606-F733-4B9D-9A4E-E22289950E1F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79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65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D79206E-E94B-4B2C-BDDF-01E19472ED1B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80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C5140A9-86A6-4522-9236-C8F3A32BC035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D10E86A-85D2-41F7-ADCE-F15041242CC8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81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aseline="-250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E8427E7-9FD1-4C71-A81F-BAD4339EF8BD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82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1519CB4-6425-4D74-9E30-1D4A37A24DA2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83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75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5E2573A-7FFD-4357-9F7E-CC236FC89EA1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85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79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388E808-30EF-4212-87CF-9B6FD6079996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88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81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F717B10-89A0-40D1-B8BD-569246EB43E8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89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2FDDC9B-F331-4DF1-A962-F6A90CFD9002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90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6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C005CCC-B070-44A4-B9A5-8C1CFF732761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92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22A6005-66EB-4B9C-BB0E-4E4A4FCB0BE7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93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90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829D0A4-8034-4528-873B-D2D66A18727E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94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FDAB260-045A-4D7B-9DD4-49B9435251A2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92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31BD48D-43A9-4C72-A722-277D57D11903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95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94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28A6089-88E2-41C3-9E73-E68AF5B96FCA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96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966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A5F38E0-CA6D-42C7-A78D-8A531421CA54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97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99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7A984D5-B140-4EF0-B1DC-746EF1736BCA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99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01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12FBB17-1499-4EF3-9629-EB2451BDD00B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100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03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E75FABE-3D13-4EC0-A85F-BE92E880BFD0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101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06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6A87BB6-4C56-4A41-BC2F-D85BF650548C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103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17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A9AB6F2-E2FD-4A89-BD1D-52B86CFE529A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112</a:t>
            </a:fld>
            <a:endParaRPr kumimoji="0"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68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68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7B013-AC79-4A9F-BD63-F7E5F4D41F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95CB2-5070-48CD-8584-B546BD726F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82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BDC38-746D-40AF-A3F9-D537FF4BB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85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00B2E-6A1D-4529-BA76-199B5924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405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86EF-30CA-43B5-B08A-77D857F1AD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24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C1A2D-6A2C-4D63-BAB7-ECED34E81D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39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91E46-2169-4D48-AEEF-661A851F80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12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AFB2E-9F50-4DE4-BC04-66C3FF8FD0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4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FD83-CBAD-41D1-89F0-EDFA035A17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0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E6F32-EDC4-4561-BDC6-29FBC082BD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98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A41A7-B92A-4494-94D3-6D22539A7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0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CD55E-02D9-455F-B606-16B1F1CF0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6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1F9AF-2797-4D9F-820A-7628C1451B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14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 Black" panose="020B0A04020102020204" pitchFamily="34" charset="0"/>
                <a:ea typeface="+mn-ea"/>
              </a:defRPr>
            </a:lvl1pPr>
          </a:lstStyle>
          <a:p>
            <a:pPr>
              <a:defRPr/>
            </a:pPr>
            <a:fld id="{5667715F-0A2C-4764-839C-BAF54C5A8D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57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  <p:sldLayoutId id="214748430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4.png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56.png"/><Relationship Id="rId4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2.png"/><Relationship Id="rId5" Type="http://schemas.openxmlformats.org/officeDocument/2006/relationships/image" Target="../media/image13.png"/><Relationship Id="rId4" Type="http://schemas.openxmlformats.org/officeDocument/2006/relationships/image" Target="../media/image1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7.png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8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1.jpeg"/><Relationship Id="rId7" Type="http://schemas.openxmlformats.org/officeDocument/2006/relationships/image" Target="../media/image16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171.wmf"/><Relationship Id="rId5" Type="http://schemas.openxmlformats.org/officeDocument/2006/relationships/image" Target="../media/image168.png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2.png"/><Relationship Id="rId9" Type="http://schemas.openxmlformats.org/officeDocument/2006/relationships/image" Target="../media/image170.w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1.jpeg"/><Relationship Id="rId7" Type="http://schemas.openxmlformats.org/officeDocument/2006/relationships/image" Target="../media/image17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174.wmf"/><Relationship Id="rId5" Type="http://schemas.openxmlformats.org/officeDocument/2006/relationships/image" Target="../media/image168.png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2.png"/><Relationship Id="rId9" Type="http://schemas.openxmlformats.org/officeDocument/2006/relationships/image" Target="../media/image173.w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jpe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2.png"/><Relationship Id="rId10" Type="http://schemas.openxmlformats.org/officeDocument/2006/relationships/image" Target="../media/image53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5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jpeg"/><Relationship Id="rId5" Type="http://schemas.openxmlformats.org/officeDocument/2006/relationships/image" Target="../media/image2.png"/><Relationship Id="rId10" Type="http://schemas.openxmlformats.org/officeDocument/2006/relationships/image" Target="../media/image56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jpe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61.png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52.wmf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59.png"/><Relationship Id="rId5" Type="http://schemas.openxmlformats.org/officeDocument/2006/relationships/image" Target="../media/image50.jpeg"/><Relationship Id="rId10" Type="http://schemas.openxmlformats.org/officeDocument/2006/relationships/image" Target="../media/image58.png"/><Relationship Id="rId4" Type="http://schemas.openxmlformats.org/officeDocument/2006/relationships/image" Target="../media/image2.png"/><Relationship Id="rId9" Type="http://schemas.openxmlformats.org/officeDocument/2006/relationships/image" Target="../media/image53.wmf"/><Relationship Id="rId1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63.png"/><Relationship Id="rId5" Type="http://schemas.openxmlformats.org/officeDocument/2006/relationships/image" Target="../media/image50.jpeg"/><Relationship Id="rId10" Type="http://schemas.openxmlformats.org/officeDocument/2006/relationships/image" Target="../media/image62.png"/><Relationship Id="rId4" Type="http://schemas.openxmlformats.org/officeDocument/2006/relationships/image" Target="../media/image2.png"/><Relationship Id="rId9" Type="http://schemas.openxmlformats.org/officeDocument/2006/relationships/image" Target="../media/image5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png"/><Relationship Id="rId9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png"/><Relationship Id="rId9" Type="http://schemas.openxmlformats.org/officeDocument/2006/relationships/image" Target="../media/image57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.jpe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5" Type="http://schemas.openxmlformats.org/officeDocument/2006/relationships/image" Target="../media/image50.jpeg"/><Relationship Id="rId4" Type="http://schemas.openxmlformats.org/officeDocument/2006/relationships/image" Target="../media/image2.png"/><Relationship Id="rId9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jpeg"/><Relationship Id="rId5" Type="http://schemas.openxmlformats.org/officeDocument/2006/relationships/image" Target="../media/image2.png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80.png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png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2.png"/><Relationship Id="rId15" Type="http://schemas.openxmlformats.org/officeDocument/2006/relationships/image" Target="../media/image82.png"/><Relationship Id="rId10" Type="http://schemas.openxmlformats.org/officeDocument/2006/relationships/image" Target="../media/image81.png"/><Relationship Id="rId4" Type="http://schemas.openxmlformats.org/officeDocument/2006/relationships/image" Target="../media/image1.jpeg"/><Relationship Id="rId9" Type="http://schemas.openxmlformats.org/officeDocument/2006/relationships/image" Target="../media/image76.wmf"/><Relationship Id="rId14" Type="http://schemas.openxmlformats.org/officeDocument/2006/relationships/image" Target="../media/image78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3.wmf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0.png"/><Relationship Id="rId11" Type="http://schemas.openxmlformats.org/officeDocument/2006/relationships/image" Target="../media/image77.wmf"/><Relationship Id="rId5" Type="http://schemas.openxmlformats.org/officeDocument/2006/relationships/image" Target="../media/image79.png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2.png"/><Relationship Id="rId9" Type="http://schemas.openxmlformats.org/officeDocument/2006/relationships/image" Target="../media/image81.png"/><Relationship Id="rId14" Type="http://schemas.openxmlformats.org/officeDocument/2006/relationships/oleObject" Target="../embeddings/oleObject2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7.bin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80.png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2.png"/><Relationship Id="rId10" Type="http://schemas.openxmlformats.org/officeDocument/2006/relationships/image" Target="../media/image81.png"/><Relationship Id="rId4" Type="http://schemas.openxmlformats.org/officeDocument/2006/relationships/image" Target="../media/image1.jpeg"/><Relationship Id="rId9" Type="http://schemas.openxmlformats.org/officeDocument/2006/relationships/image" Target="../media/image76.wmf"/><Relationship Id="rId14" Type="http://schemas.openxmlformats.org/officeDocument/2006/relationships/image" Target="../media/image8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3.wmf"/><Relationship Id="rId3" Type="http://schemas.openxmlformats.org/officeDocument/2006/relationships/notesSlide" Target="../notesSlides/notesSlide55.xml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6.wmf"/><Relationship Id="rId11" Type="http://schemas.openxmlformats.org/officeDocument/2006/relationships/image" Target="../media/image77.w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2.png"/><Relationship Id="rId9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notesSlide" Target="../notesSlides/notesSlide57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93.wmf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92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1.jpeg"/><Relationship Id="rId9" Type="http://schemas.openxmlformats.org/officeDocument/2006/relationships/image" Target="../media/image91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notesSlide" Target="../notesSlides/notesSlide59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8.png"/><Relationship Id="rId5" Type="http://schemas.openxmlformats.org/officeDocument/2006/relationships/image" Target="../media/image2.png"/><Relationship Id="rId10" Type="http://schemas.openxmlformats.org/officeDocument/2006/relationships/image" Target="../media/image97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42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46.bin"/><Relationship Id="rId3" Type="http://schemas.openxmlformats.org/officeDocument/2006/relationships/notesSlide" Target="../notesSlides/notesSlide60.xml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8.png"/><Relationship Id="rId11" Type="http://schemas.openxmlformats.org/officeDocument/2006/relationships/oleObject" Target="../embeddings/oleObject45.bin"/><Relationship Id="rId5" Type="http://schemas.openxmlformats.org/officeDocument/2006/relationships/image" Target="../media/image2.png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100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10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0.bin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80.png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9.png"/><Relationship Id="rId11" Type="http://schemas.openxmlformats.org/officeDocument/2006/relationships/oleObject" Target="../embeddings/oleObject49.bin"/><Relationship Id="rId5" Type="http://schemas.openxmlformats.org/officeDocument/2006/relationships/image" Target="../media/image2.png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81.png"/><Relationship Id="rId4" Type="http://schemas.openxmlformats.org/officeDocument/2006/relationships/image" Target="../media/image1.jpeg"/><Relationship Id="rId9" Type="http://schemas.openxmlformats.org/officeDocument/2006/relationships/image" Target="../media/image76.wmf"/><Relationship Id="rId14" Type="http://schemas.openxmlformats.org/officeDocument/2006/relationships/image" Target="../media/image8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3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8.png"/><Relationship Id="rId5" Type="http://schemas.openxmlformats.org/officeDocument/2006/relationships/image" Target="../media/image103.png"/><Relationship Id="rId4" Type="http://schemas.openxmlformats.org/officeDocument/2006/relationships/image" Target="../media/image10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3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8.png"/><Relationship Id="rId5" Type="http://schemas.openxmlformats.org/officeDocument/2006/relationships/image" Target="../media/image103.png"/><Relationship Id="rId4" Type="http://schemas.openxmlformats.org/officeDocument/2006/relationships/image" Target="../media/image10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4.jpe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2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8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9.png"/><Relationship Id="rId5" Type="http://schemas.openxmlformats.org/officeDocument/2006/relationships/image" Target="../media/image117.png"/><Relationship Id="rId4" Type="http://schemas.openxmlformats.org/officeDocument/2006/relationships/image" Target="../media/image11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2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9.png"/><Relationship Id="rId5" Type="http://schemas.openxmlformats.org/officeDocument/2006/relationships/image" Target="../media/image127.png"/><Relationship Id="rId4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1.jpeg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3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4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2.png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7.png"/><Relationship Id="rId4" Type="http://schemas.openxmlformats.org/officeDocument/2006/relationships/image" Target="../media/image14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3175" y="-12700"/>
            <a:ext cx="136525" cy="6910388"/>
          </a:xfrm>
          <a:prstGeom prst="rect">
            <a:avLst/>
          </a:prstGeom>
          <a:solidFill>
            <a:srgbClr val="001F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9045575" y="0"/>
            <a:ext cx="100013" cy="6910388"/>
          </a:xfrm>
          <a:prstGeom prst="rect">
            <a:avLst/>
          </a:prstGeom>
          <a:solidFill>
            <a:srgbClr val="001F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 rot="5400000">
            <a:off x="4542631" y="-4471194"/>
            <a:ext cx="65088" cy="8997950"/>
          </a:xfrm>
          <a:prstGeom prst="rect">
            <a:avLst/>
          </a:prstGeom>
          <a:solidFill>
            <a:srgbClr val="001F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 rot="5400000">
            <a:off x="4542631" y="2377282"/>
            <a:ext cx="65087" cy="8997950"/>
          </a:xfrm>
          <a:prstGeom prst="rect">
            <a:avLst/>
          </a:prstGeom>
          <a:solidFill>
            <a:srgbClr val="001F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102" name="WordArt 12"/>
          <p:cNvSpPr>
            <a:spLocks noChangeAspect="1" noChangeArrowheads="1" noChangeShapeType="1" noTextEdit="1"/>
          </p:cNvSpPr>
          <p:nvPr/>
        </p:nvSpPr>
        <p:spPr bwMode="auto">
          <a:xfrm>
            <a:off x="457200" y="2036763"/>
            <a:ext cx="8305800" cy="9350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04040"/>
                </a:solidFill>
                <a:effectLst>
                  <a:outerShdw blurRad="38100" dist="38100" dir="2700000" algn="tl" rotWithShape="0">
                    <a:srgbClr val="C0C0C0"/>
                  </a:outerShdw>
                </a:effectLst>
                <a:cs typeface="Times New Roman" panose="02020603050405020304" pitchFamily="18" charset="0"/>
              </a:rPr>
              <a:t>Fundamentals of Analogue Circuits</a:t>
            </a:r>
            <a:endParaRPr lang="zh-CN" altLang="en-US" sz="3600" b="1" kern="10">
              <a:solidFill>
                <a:srgbClr val="404040"/>
              </a:solidFill>
              <a:effectLst>
                <a:outerShdw blurRad="38100" dist="38100" dir="2700000" algn="tl" rotWithShape="0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103" name="WordArt 23"/>
          <p:cNvSpPr>
            <a:spLocks noChangeAspect="1" noChangeArrowheads="1" noChangeShapeType="1" noTextEdit="1"/>
          </p:cNvSpPr>
          <p:nvPr/>
        </p:nvSpPr>
        <p:spPr bwMode="auto">
          <a:xfrm>
            <a:off x="2667000" y="3733800"/>
            <a:ext cx="3411538" cy="568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008A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Script MT Bold" panose="03040602040607080904" pitchFamily="66" charset="0"/>
              </a:rPr>
              <a:t>Hongling Cui</a:t>
            </a:r>
            <a:endParaRPr lang="zh-CN" altLang="en-US" sz="3600" kern="10">
              <a:solidFill>
                <a:srgbClr val="008A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Script MT Bold" panose="030406020406070809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2743200"/>
            <a:ext cx="47498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989638"/>
            <a:ext cx="1295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4" name="Rectangle 3"/>
          <p:cNvSpPr txBox="1">
            <a:spLocks noChangeArrowheads="1"/>
          </p:cNvSpPr>
          <p:nvPr/>
        </p:nvSpPr>
        <p:spPr bwMode="auto">
          <a:xfrm>
            <a:off x="304800" y="7112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diode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operates in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modes</a:t>
            </a:r>
          </a:p>
          <a:p>
            <a:pPr lvl="2" eaLnBrk="1" hangingPunct="1"/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 and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070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363"/>
            <a:ext cx="74549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75850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381000" y="5943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4.22: Full-wave rectifier utilizing a transformer with a center-tapped secondary winding.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275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38798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"/>
            <a:ext cx="4395788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3048000"/>
            <a:ext cx="496093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5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5563" y="3921125"/>
            <a:ext cx="2913062" cy="584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PIV </a:t>
            </a:r>
            <a:r>
              <a:rPr lang="en-US" altLang="zh-CN" b="1">
                <a:solidFill>
                  <a:srgbClr val="000000"/>
                </a:solidFill>
                <a:latin typeface="Segoe UI Symbol" panose="020B0502040204020203" pitchFamily="34" charset="0"/>
                <a:ea typeface="隶书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Segoe UI Symbol" panose="020B0502040204020203" pitchFamily="34" charset="0"/>
                <a:ea typeface="隶书" panose="02010509060101010101" pitchFamily="49" charset="-122"/>
                <a:cs typeface="Times New Roman" panose="02020603050405020304" pitchFamily="18" charset="0"/>
              </a:rPr>
              <a:t>−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05" name="Rectangle 2"/>
          <p:cNvSpPr txBox="1">
            <a:spLocks noChangeArrowheads="1"/>
          </p:cNvSpPr>
          <p:nvPr/>
        </p:nvSpPr>
        <p:spPr bwMode="auto">
          <a:xfrm>
            <a:off x="609600" y="609600"/>
            <a:ext cx="5105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4.5.3    The Bridge Rectifier</a:t>
            </a:r>
          </a:p>
        </p:txBody>
      </p:sp>
      <p:sp>
        <p:nvSpPr>
          <p:cNvPr id="204806" name="Rectangle 3"/>
          <p:cNvSpPr txBox="1">
            <a:spLocks noChangeArrowheads="1"/>
          </p:cNvSpPr>
          <p:nvPr/>
        </p:nvSpPr>
        <p:spPr bwMode="auto">
          <a:xfrm>
            <a:off x="715963" y="1295400"/>
            <a:ext cx="7818437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implementation of the full-wave rectifier is </a:t>
            </a:r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rectifier.</a:t>
            </a:r>
          </a:p>
        </p:txBody>
      </p:sp>
      <p:pic>
        <p:nvPicPr>
          <p:cNvPr id="2048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595563"/>
            <a:ext cx="5845175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8" name="Rectangle 2"/>
          <p:cNvSpPr>
            <a:spLocks noChangeArrowheads="1"/>
          </p:cNvSpPr>
          <p:nvPr/>
        </p:nvSpPr>
        <p:spPr bwMode="auto">
          <a:xfrm>
            <a:off x="1219200" y="5994400"/>
            <a:ext cx="601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4.23: The bridge rectifier circuit.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8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924800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0" name="Rectangle 2"/>
          <p:cNvSpPr>
            <a:spLocks noChangeArrowheads="1"/>
          </p:cNvSpPr>
          <p:nvPr/>
        </p:nvSpPr>
        <p:spPr bwMode="auto">
          <a:xfrm>
            <a:off x="228600" y="6003925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4.23: The bridge rectifier circuit.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28600" y="660400"/>
            <a:ext cx="8229600" cy="1092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 instantaneous source voltage is positive,</a:t>
            </a:r>
          </a:p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conduct while </a:t>
            </a:r>
            <a:r>
              <a:rPr lang="en-US" altLang="zh-CN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and D</a:t>
            </a:r>
            <a:r>
              <a:rPr lang="en-US" altLang="zh-CN" sz="3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</p:txBody>
      </p: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5929313" y="2881313"/>
            <a:ext cx="381000" cy="381000"/>
            <a:chOff x="315" y="3888"/>
            <a:chExt cx="240" cy="240"/>
          </a:xfrm>
        </p:grpSpPr>
        <p:sp>
          <p:nvSpPr>
            <p:cNvPr id="205842" name="Line 89"/>
            <p:cNvSpPr>
              <a:spLocks noChangeShapeType="1"/>
            </p:cNvSpPr>
            <p:nvPr/>
          </p:nvSpPr>
          <p:spPr bwMode="auto">
            <a:xfrm>
              <a:off x="336" y="3888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3" name="Line 90"/>
            <p:cNvSpPr>
              <a:spLocks noChangeShapeType="1"/>
            </p:cNvSpPr>
            <p:nvPr/>
          </p:nvSpPr>
          <p:spPr bwMode="auto">
            <a:xfrm rot="5400000">
              <a:off x="339" y="3885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21"/>
          <p:cNvGrpSpPr>
            <a:grpSpLocks/>
          </p:cNvGrpSpPr>
          <p:nvPr/>
        </p:nvGrpSpPr>
        <p:grpSpPr bwMode="auto">
          <a:xfrm>
            <a:off x="7239000" y="4419600"/>
            <a:ext cx="381000" cy="381000"/>
            <a:chOff x="315" y="3888"/>
            <a:chExt cx="240" cy="240"/>
          </a:xfrm>
        </p:grpSpPr>
        <p:sp>
          <p:nvSpPr>
            <p:cNvPr id="205840" name="Line 122"/>
            <p:cNvSpPr>
              <a:spLocks noChangeShapeType="1"/>
            </p:cNvSpPr>
            <p:nvPr/>
          </p:nvSpPr>
          <p:spPr bwMode="auto">
            <a:xfrm>
              <a:off x="336" y="3888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1" name="Line 123"/>
            <p:cNvSpPr>
              <a:spLocks noChangeShapeType="1"/>
            </p:cNvSpPr>
            <p:nvPr/>
          </p:nvSpPr>
          <p:spPr bwMode="auto">
            <a:xfrm rot="5400000">
              <a:off x="339" y="3885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Line 107"/>
          <p:cNvSpPr>
            <a:spLocks noChangeShapeType="1"/>
          </p:cNvSpPr>
          <p:nvPr/>
        </p:nvSpPr>
        <p:spPr bwMode="auto">
          <a:xfrm>
            <a:off x="3505200" y="2187575"/>
            <a:ext cx="3489325" cy="3651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8"/>
          <p:cNvSpPr>
            <a:spLocks noChangeShapeType="1"/>
          </p:cNvSpPr>
          <p:nvPr/>
        </p:nvSpPr>
        <p:spPr bwMode="auto">
          <a:xfrm rot="5400000">
            <a:off x="6861969" y="2347119"/>
            <a:ext cx="258762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9"/>
          <p:cNvSpPr>
            <a:spLocks noChangeShapeType="1"/>
          </p:cNvSpPr>
          <p:nvPr/>
        </p:nvSpPr>
        <p:spPr bwMode="auto">
          <a:xfrm rot="2700000">
            <a:off x="6642894" y="3118644"/>
            <a:ext cx="1935163" cy="18732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14"/>
          <p:cNvSpPr>
            <a:spLocks noChangeShapeType="1"/>
          </p:cNvSpPr>
          <p:nvPr/>
        </p:nvSpPr>
        <p:spPr bwMode="auto">
          <a:xfrm>
            <a:off x="5673725" y="3962400"/>
            <a:ext cx="2555875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16"/>
          <p:cNvSpPr>
            <a:spLocks noChangeShapeType="1"/>
          </p:cNvSpPr>
          <p:nvPr/>
        </p:nvSpPr>
        <p:spPr bwMode="auto">
          <a:xfrm rot="2700000">
            <a:off x="5423694" y="4568031"/>
            <a:ext cx="1671638" cy="9842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17"/>
          <p:cNvSpPr>
            <a:spLocks noChangeShapeType="1"/>
          </p:cNvSpPr>
          <p:nvPr/>
        </p:nvSpPr>
        <p:spPr bwMode="auto">
          <a:xfrm flipV="1">
            <a:off x="3548063" y="5229225"/>
            <a:ext cx="3244850" cy="1428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78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924800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78" name="Rectangle 2"/>
          <p:cNvSpPr>
            <a:spLocks noChangeArrowheads="1"/>
          </p:cNvSpPr>
          <p:nvPr/>
        </p:nvSpPr>
        <p:spPr bwMode="auto">
          <a:xfrm>
            <a:off x="228600" y="6003925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Calibri" panose="020F0502020204030204" pitchFamily="34" charset="0"/>
              </a:rPr>
              <a:t>Figure 4.23: </a:t>
            </a:r>
            <a:r>
              <a:rPr lang="en-US" altLang="zh-CN" sz="2400">
                <a:latin typeface="Calibri" panose="020F0502020204030204" pitchFamily="34" charset="0"/>
              </a:rPr>
              <a:t>The bridge rectifier circuit.</a:t>
            </a:r>
          </a:p>
        </p:txBody>
      </p:sp>
      <p:sp>
        <p:nvSpPr>
          <p:cNvPr id="207879" name="Line 7"/>
          <p:cNvSpPr>
            <a:spLocks noChangeShapeType="1"/>
          </p:cNvSpPr>
          <p:nvPr/>
        </p:nvSpPr>
        <p:spPr bwMode="auto">
          <a:xfrm>
            <a:off x="1066800" y="2286000"/>
            <a:ext cx="0" cy="3124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533400" y="3352800"/>
            <a:ext cx="1066800" cy="10668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latin typeface="Calibri" panose="020F0502020204030204" pitchFamily="34" charset="0"/>
            </a:endParaRPr>
          </a:p>
        </p:txBody>
      </p:sp>
      <p:grpSp>
        <p:nvGrpSpPr>
          <p:cNvPr id="207881" name="Group 9"/>
          <p:cNvGrpSpPr>
            <a:grpSpLocks/>
          </p:cNvGrpSpPr>
          <p:nvPr/>
        </p:nvGrpSpPr>
        <p:grpSpPr bwMode="auto">
          <a:xfrm>
            <a:off x="914400" y="3992563"/>
            <a:ext cx="274638" cy="274637"/>
            <a:chOff x="864" y="3312"/>
            <a:chExt cx="576" cy="576"/>
          </a:xfrm>
        </p:grpSpPr>
        <p:sp>
          <p:nvSpPr>
            <p:cNvPr id="207892" name="Line 10"/>
            <p:cNvSpPr>
              <a:spLocks noChangeShapeType="1"/>
            </p:cNvSpPr>
            <p:nvPr/>
          </p:nvSpPr>
          <p:spPr bwMode="auto">
            <a:xfrm>
              <a:off x="1152" y="3312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3" name="Line 11"/>
            <p:cNvSpPr>
              <a:spLocks noChangeShapeType="1"/>
            </p:cNvSpPr>
            <p:nvPr/>
          </p:nvSpPr>
          <p:spPr bwMode="auto">
            <a:xfrm>
              <a:off x="864" y="3600"/>
              <a:ext cx="57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7882" name="Line 12"/>
          <p:cNvSpPr>
            <a:spLocks noChangeShapeType="1"/>
          </p:cNvSpPr>
          <p:nvPr/>
        </p:nvSpPr>
        <p:spPr bwMode="auto">
          <a:xfrm>
            <a:off x="914400" y="3657600"/>
            <a:ext cx="2746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Rectangle 13"/>
          <p:cNvSpPr>
            <a:spLocks noChangeArrowheads="1"/>
          </p:cNvSpPr>
          <p:nvPr/>
        </p:nvSpPr>
        <p:spPr bwMode="auto">
          <a:xfrm>
            <a:off x="9906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latin typeface="Calibri" panose="020F0502020204030204" pitchFamily="34" charset="0"/>
            </a:endParaRPr>
          </a:p>
        </p:txBody>
      </p:sp>
      <p:sp>
        <p:nvSpPr>
          <p:cNvPr id="79" name="Line 14"/>
          <p:cNvSpPr>
            <a:spLocks noChangeShapeType="1"/>
          </p:cNvSpPr>
          <p:nvPr/>
        </p:nvSpPr>
        <p:spPr bwMode="auto">
          <a:xfrm rot="5400000">
            <a:off x="6781800" y="3505200"/>
            <a:ext cx="0" cy="1371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Text Box 15"/>
          <p:cNvSpPr txBox="1">
            <a:spLocks noChangeArrowheads="1"/>
          </p:cNvSpPr>
          <p:nvPr/>
        </p:nvSpPr>
        <p:spPr bwMode="auto">
          <a:xfrm>
            <a:off x="361950" y="692150"/>
            <a:ext cx="8229600" cy="1092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 instantaneous source voltage is negative, </a:t>
            </a:r>
          </a:p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conduct while </a:t>
            </a:r>
            <a:r>
              <a:rPr lang="en-US" altLang="zh-CN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and D</a:t>
            </a:r>
            <a:r>
              <a:rPr lang="en-US" altLang="zh-CN" sz="3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</p:txBody>
      </p:sp>
      <p:sp>
        <p:nvSpPr>
          <p:cNvPr id="207886" name="Rectangle 16"/>
          <p:cNvSpPr>
            <a:spLocks noChangeArrowheads="1"/>
          </p:cNvSpPr>
          <p:nvPr/>
        </p:nvSpPr>
        <p:spPr bwMode="auto">
          <a:xfrm>
            <a:off x="3657600" y="2438400"/>
            <a:ext cx="5334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latin typeface="Calibri" panose="020F0502020204030204" pitchFamily="34" charset="0"/>
            </a:endParaRPr>
          </a:p>
        </p:txBody>
      </p:sp>
      <p:sp>
        <p:nvSpPr>
          <p:cNvPr id="82" name="Rectangle 17"/>
          <p:cNvSpPr>
            <a:spLocks noChangeArrowheads="1"/>
          </p:cNvSpPr>
          <p:nvPr/>
        </p:nvSpPr>
        <p:spPr bwMode="auto">
          <a:xfrm>
            <a:off x="5867400" y="43434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latin typeface="Calibri" panose="020F0502020204030204" pitchFamily="34" charset="0"/>
            </a:endParaRPr>
          </a:p>
        </p:txBody>
      </p:sp>
      <p:sp>
        <p:nvSpPr>
          <p:cNvPr id="83" name="Rectangle 18"/>
          <p:cNvSpPr>
            <a:spLocks noChangeArrowheads="1"/>
          </p:cNvSpPr>
          <p:nvPr/>
        </p:nvSpPr>
        <p:spPr bwMode="auto">
          <a:xfrm>
            <a:off x="7086600" y="28194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latin typeface="Calibri" panose="020F0502020204030204" pitchFamily="34" charset="0"/>
            </a:endParaRPr>
          </a:p>
        </p:txBody>
      </p:sp>
      <p:sp>
        <p:nvSpPr>
          <p:cNvPr id="207889" name="Rectangle 19"/>
          <p:cNvSpPr>
            <a:spLocks noChangeArrowheads="1"/>
          </p:cNvSpPr>
          <p:nvPr/>
        </p:nvSpPr>
        <p:spPr bwMode="auto">
          <a:xfrm>
            <a:off x="5943600" y="34290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latin typeface="Calibri" panose="020F0502020204030204" pitchFamily="34" charset="0"/>
            </a:endParaRPr>
          </a:p>
        </p:txBody>
      </p:sp>
      <p:sp>
        <p:nvSpPr>
          <p:cNvPr id="207890" name="Rectangle 20"/>
          <p:cNvSpPr>
            <a:spLocks noChangeArrowheads="1"/>
          </p:cNvSpPr>
          <p:nvPr/>
        </p:nvSpPr>
        <p:spPr bwMode="auto">
          <a:xfrm>
            <a:off x="6553200" y="3352800"/>
            <a:ext cx="990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latin typeface="Calibri" panose="020F0502020204030204" pitchFamily="34" charset="0"/>
            </a:endParaRP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228600" y="5876925"/>
            <a:ext cx="2706688" cy="584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PIV </a:t>
            </a:r>
            <a:r>
              <a:rPr lang="en-US" altLang="zh-CN" b="1">
                <a:solidFill>
                  <a:srgbClr val="000000"/>
                </a:solidFill>
                <a:latin typeface="Segoe UI Symbol" panose="020B0502040204020203" pitchFamily="34" charset="0"/>
                <a:ea typeface="隶书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Segoe UI Symbol" panose="020B0502040204020203" pitchFamily="34" charset="0"/>
                <a:ea typeface="隶书" panose="02010509060101010101" pitchFamily="49" charset="-122"/>
                <a:cs typeface="Times New Roman" panose="02020603050405020304" pitchFamily="18" charset="0"/>
              </a:rPr>
              <a:t>−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00364 0.30741 L 0.62223 0.30973 L 0.76025 0.08218 L 0.47917 0.08449 L 0.62049 -0.14537 L -0.00017 -0.14305 L -0.00017 -0.00046 Z " pathEditMode="relative" ptsTypes="AAAAAAAA">
                                      <p:cBhvr>
                                        <p:cTn id="17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  <p:bldP spid="83" grpId="0" animBg="1"/>
      <p:bldP spid="8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901" name="矩形 1"/>
          <p:cNvSpPr>
            <a:spLocks noChangeArrowheads="1"/>
          </p:cNvSpPr>
          <p:nvPr/>
        </p:nvSpPr>
        <p:spPr bwMode="auto">
          <a:xfrm>
            <a:off x="1287463" y="685800"/>
            <a:ext cx="61801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4.5.4    The Rectifier with a Filter Capacitor—The Peak Rectifier </a:t>
            </a:r>
            <a:endParaRPr lang="zh-CN" altLang="en-US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8902" name="矩形 2"/>
          <p:cNvSpPr>
            <a:spLocks noChangeArrowheads="1"/>
          </p:cNvSpPr>
          <p:nvPr/>
        </p:nvSpPr>
        <p:spPr bwMode="auto">
          <a:xfrm>
            <a:off x="601663" y="1962150"/>
            <a:ext cx="77803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 simple way to reduce the variation of the output voltage is to place a capacitor across the load resistor.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8903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40113"/>
            <a:ext cx="448627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600075"/>
            <a:ext cx="36671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23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9926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2862263"/>
            <a:ext cx="85153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7" name="矩形 3"/>
          <p:cNvSpPr>
            <a:spLocks noChangeArrowheads="1"/>
          </p:cNvSpPr>
          <p:nvPr/>
        </p:nvSpPr>
        <p:spPr bwMode="auto">
          <a:xfrm>
            <a:off x="406400" y="598488"/>
            <a:ext cx="4572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9ED5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Figure 4.25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Voltage and current waveforms in the peak rectifier circuit with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 The diode is assumed ideal.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206500"/>
            <a:ext cx="424815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063" y="2292350"/>
            <a:ext cx="8077200" cy="4032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>
                  <a:lumMod val="20000"/>
                  <a:lumOff val="80000"/>
                </a:schemeClr>
              </a:buClr>
              <a:buSzPct val="65000"/>
              <a:buFont typeface="Wingdings" panose="05000000000000000000" pitchFamily="2" charset="2"/>
              <a:buChar char="p"/>
              <a:defRPr/>
            </a:pP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There are other applications, however, where the signal to be rectified is small (e.g., on the order of 100 mV or so) and thus clearly insufficient to turn on a diode. Also, in instrumentation applications, the need arises for rectifier circuits with very precise and predictable transfer characteristics. </a:t>
            </a:r>
            <a:endParaRPr lang="zh-CN" altLang="en-US" sz="3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0950" name="矩形 5"/>
          <p:cNvSpPr>
            <a:spLocks noChangeArrowheads="1"/>
          </p:cNvSpPr>
          <p:nvPr/>
        </p:nvSpPr>
        <p:spPr bwMode="auto">
          <a:xfrm>
            <a:off x="381000" y="569913"/>
            <a:ext cx="8001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4.5.5     Precision Half-Wave Rectifier—The Superdiode The rectifier circuits studied thus far suffer from having one or two diode </a:t>
            </a:r>
            <a:endParaRPr lang="zh-CN" altLang="en-US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3208028"/>
          <p:cNvGrpSpPr>
            <a:grpSpLocks noChangeAspect="1"/>
          </p:cNvGrpSpPr>
          <p:nvPr/>
        </p:nvGrpSpPr>
        <p:grpSpPr bwMode="auto">
          <a:xfrm>
            <a:off x="382588" y="2189163"/>
            <a:ext cx="8058150" cy="3348037"/>
            <a:chOff x="0" y="0"/>
            <a:chExt cx="3752596" cy="1559052"/>
          </a:xfrm>
        </p:grpSpPr>
        <p:pic>
          <p:nvPicPr>
            <p:cNvPr id="211975" name="Picture 4804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28037" cy="1559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Shape 48047"/>
            <p:cNvSpPr/>
            <p:nvPr/>
          </p:nvSpPr>
          <p:spPr>
            <a:xfrm>
              <a:off x="779942" y="329700"/>
              <a:ext cx="421391" cy="481983"/>
            </a:xfrm>
            <a:custGeom>
              <a:avLst/>
              <a:gdLst/>
              <a:ahLst/>
              <a:cxnLst/>
              <a:rect l="0" t="0" r="0" b="0"/>
              <a:pathLst>
                <a:path w="421424" h="481888">
                  <a:moveTo>
                    <a:pt x="0" y="0"/>
                  </a:moveTo>
                  <a:lnTo>
                    <a:pt x="421424" y="233883"/>
                  </a:lnTo>
                  <a:lnTo>
                    <a:pt x="8153" y="481888"/>
                  </a:lnTo>
                  <a:lnTo>
                    <a:pt x="4077" y="24094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1E9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211977" name="Picture 4804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28037" cy="1559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978" name="Picture 4805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134" y="47066"/>
              <a:ext cx="1410462" cy="1166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979" name="Picture 4805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134" y="47066"/>
              <a:ext cx="1410462" cy="1166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642938" y="622300"/>
            <a:ext cx="7754937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ea typeface="Times New Roman" panose="02020603050405020304" pitchFamily="18" charset="0"/>
              </a:rPr>
              <a:t>For small signal applications, a class of circuits has been developed utilizing op amps together with diodes to provide precision rectification. 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8600" y="5443538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9ED5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Figure 4.27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The “superdiode” precision half-wave rectifier and its almost-ideal transfer characteristic. Note that when </a:t>
            </a:r>
            <a:r>
              <a:rPr lang="en-US" altLang="zh-CN" sz="2000" b="1" i="1">
                <a:solidFill>
                  <a:srgbClr val="000000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v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000" b="1">
                <a:solidFill>
                  <a:srgbClr val="000000"/>
                </a:solidFill>
                <a:latin typeface="Segoe UI Symbol" panose="020B0502040204020203" pitchFamily="34" charset="0"/>
                <a:ea typeface="隶书" panose="02010509060101010101" pitchFamily="49" charset="-122"/>
              </a:rPr>
              <a:t>&gt;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 and the diode conducts, the op amp supplies the load current, and the source is conveniently buffered, an added advantage. Not shown are the op-amp power supplies.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997" name="矩形 1"/>
          <p:cNvSpPr>
            <a:spLocks noChangeArrowheads="1"/>
          </p:cNvSpPr>
          <p:nvPr/>
        </p:nvSpPr>
        <p:spPr bwMode="auto">
          <a:xfrm>
            <a:off x="1135063" y="569913"/>
            <a:ext cx="6637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4.6   Limiting and Clamping Circuits</a:t>
            </a:r>
            <a:endParaRPr lang="zh-CN" altLang="en-US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3838" y="1317625"/>
            <a:ext cx="84582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nonlinear device that limits the output voltage to a particular level.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Be used for waveform transformation, waveform shaping, overvoltage protection……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kumimoji="0"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067050" y="3905250"/>
            <a:ext cx="3257550" cy="1352550"/>
            <a:chOff x="2743200" y="4535171"/>
            <a:chExt cx="3257550" cy="1352550"/>
          </a:xfrm>
        </p:grpSpPr>
        <p:pic>
          <p:nvPicPr>
            <p:cNvPr id="21300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535171"/>
              <a:ext cx="3105150" cy="135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3003" name="Rectangle 12780"/>
            <p:cNvSpPr>
              <a:spLocks noChangeArrowheads="1"/>
            </p:cNvSpPr>
            <p:nvPr/>
          </p:nvSpPr>
          <p:spPr bwMode="auto">
            <a:xfrm>
              <a:off x="2895600" y="4759009"/>
              <a:ext cx="838200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004" name="Rectangle 12780"/>
            <p:cNvSpPr>
              <a:spLocks noChangeArrowheads="1"/>
            </p:cNvSpPr>
            <p:nvPr/>
          </p:nvSpPr>
          <p:spPr bwMode="auto">
            <a:xfrm>
              <a:off x="5010150" y="4730909"/>
              <a:ext cx="990600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005" name="Rectangle 12780"/>
            <p:cNvSpPr>
              <a:spLocks noChangeArrowheads="1"/>
            </p:cNvSpPr>
            <p:nvPr/>
          </p:nvSpPr>
          <p:spPr bwMode="auto">
            <a:xfrm>
              <a:off x="3861435" y="4976494"/>
              <a:ext cx="990600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limiter</a:t>
              </a:r>
              <a:endParaRPr lang="zh-CN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6" name="图片 1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3529013"/>
            <a:ext cx="280828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4125913"/>
            <a:ext cx="25923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1" name="Rectangle 2"/>
          <p:cNvSpPr txBox="1">
            <a:spLocks noChangeArrowheads="1"/>
          </p:cNvSpPr>
          <p:nvPr/>
        </p:nvSpPr>
        <p:spPr bwMode="auto">
          <a:xfrm>
            <a:off x="457200" y="596900"/>
            <a:ext cx="80772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4.1.2  A Simple Application – The Rectifier</a:t>
            </a:r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auto">
          <a:xfrm>
            <a:off x="190500" y="1295400"/>
            <a:ext cx="8648700" cy="2663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application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of this piecewise linear behavior is the rectifier.</a:t>
            </a:r>
          </a:p>
          <a:p>
            <a:pPr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a </a:t>
            </a:r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eaLnBrk="1" hangingPunct="1"/>
            <a:r>
              <a:rPr kumimoji="0" lang="en-US" altLang="zh-CN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Circuit which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AC waves in to DC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…ideally with no loss.</a:t>
            </a:r>
          </a:p>
        </p:txBody>
      </p:sp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2400"/>
            <a:ext cx="43434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2667000" y="6224588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Calibri" panose="020F0502020204030204" pitchFamily="34" charset="0"/>
              </a:rPr>
              <a:t>Figure 4.3(a):</a:t>
            </a:r>
            <a:r>
              <a:rPr lang="en-US" altLang="zh-CN" sz="2400">
                <a:latin typeface="Calibri" panose="020F0502020204030204" pitchFamily="34" charset="0"/>
              </a:rPr>
              <a:t> Rectifier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67000"/>
            <a:ext cx="4103688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14021" name="Rectangle 3"/>
          <p:cNvSpPr txBox="1">
            <a:spLocks noChangeArrowheads="1"/>
          </p:cNvSpPr>
          <p:nvPr/>
        </p:nvSpPr>
        <p:spPr bwMode="auto">
          <a:xfrm>
            <a:off x="2133600" y="714375"/>
            <a:ext cx="3500438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input ≥ Positive limit, output =Positive limit. </a:t>
            </a:r>
          </a:p>
          <a:p>
            <a:pPr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input ≤ Negative limit,</a:t>
            </a:r>
          </a:p>
          <a:p>
            <a:pPr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 = Negative limit</a:t>
            </a:r>
          </a:p>
          <a:p>
            <a:pPr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otherwise, output =input.</a:t>
            </a:r>
            <a:endParaRPr kumimoji="0"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022" name="矩形 3"/>
          <p:cNvSpPr>
            <a:spLocks noChangeArrowheads="1"/>
          </p:cNvSpPr>
          <p:nvPr/>
        </p:nvSpPr>
        <p:spPr bwMode="auto">
          <a:xfrm>
            <a:off x="1905000" y="582613"/>
            <a:ext cx="3957638" cy="2922587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cxnSp>
        <p:nvCxnSpPr>
          <p:cNvPr id="214023" name="直接箭头连接符 5"/>
          <p:cNvCxnSpPr>
            <a:cxnSpLocks noChangeShapeType="1"/>
          </p:cNvCxnSpPr>
          <p:nvPr/>
        </p:nvCxnSpPr>
        <p:spPr bwMode="auto">
          <a:xfrm>
            <a:off x="609600" y="1852613"/>
            <a:ext cx="12954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4024" name="直接箭头连接符 16"/>
          <p:cNvCxnSpPr>
            <a:cxnSpLocks noChangeShapeType="1"/>
          </p:cNvCxnSpPr>
          <p:nvPr/>
        </p:nvCxnSpPr>
        <p:spPr bwMode="auto">
          <a:xfrm>
            <a:off x="5862638" y="1866900"/>
            <a:ext cx="12954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45" name="矩形 1"/>
          <p:cNvSpPr>
            <a:spLocks noChangeArrowheads="1"/>
          </p:cNvSpPr>
          <p:nvPr/>
        </p:nvSpPr>
        <p:spPr bwMode="auto">
          <a:xfrm>
            <a:off x="1135063" y="569913"/>
            <a:ext cx="6637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4.6   Limiting and Clamping Circuits</a:t>
            </a:r>
            <a:endParaRPr lang="zh-CN" altLang="en-US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22438" y="6022975"/>
            <a:ext cx="5462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9ED5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Figure 4.31  (d)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basic limiting circuits.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215047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28479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657350"/>
            <a:ext cx="3609975" cy="3248025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2588" y="4494213"/>
            <a:ext cx="4427537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  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2800" b="1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16069" name="矩形 1"/>
          <p:cNvSpPr>
            <a:spLocks noChangeArrowheads="1"/>
          </p:cNvSpPr>
          <p:nvPr/>
        </p:nvSpPr>
        <p:spPr bwMode="auto">
          <a:xfrm>
            <a:off x="1135063" y="569913"/>
            <a:ext cx="6637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4.6   Limiting and Clamping Circuits</a:t>
            </a:r>
            <a:endParaRPr lang="zh-CN" altLang="en-US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531938"/>
            <a:ext cx="55340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22438" y="6022975"/>
            <a:ext cx="5462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9ED5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Figure 4.31  (c)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basic limiting circuits.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4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800" y="584200"/>
            <a:ext cx="7696200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EXERCISE 4.26   </a:t>
            </a:r>
            <a:r>
              <a:rPr lang="en-US" altLang="zh-CN" sz="2800" b="1" dirty="0">
                <a:solidFill>
                  <a:schemeClr val="tx1"/>
                </a:solidFill>
                <a:ea typeface="Times New Roman" panose="02020603050405020304" pitchFamily="18" charset="0"/>
              </a:rPr>
              <a:t>Assuming the diodes to be ideal, describe the transfer characteristic of the circuit shown in Fig. E4.26.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1811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47888"/>
            <a:ext cx="502602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2255838" y="3036888"/>
            <a:ext cx="381000" cy="381000"/>
            <a:chOff x="315" y="3888"/>
            <a:chExt cx="240" cy="240"/>
          </a:xfrm>
        </p:grpSpPr>
        <p:sp>
          <p:nvSpPr>
            <p:cNvPr id="218124" name="Line 89"/>
            <p:cNvSpPr>
              <a:spLocks noChangeShapeType="1"/>
            </p:cNvSpPr>
            <p:nvPr/>
          </p:nvSpPr>
          <p:spPr bwMode="auto">
            <a:xfrm>
              <a:off x="336" y="3888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5" name="Line 90"/>
            <p:cNvSpPr>
              <a:spLocks noChangeShapeType="1"/>
            </p:cNvSpPr>
            <p:nvPr/>
          </p:nvSpPr>
          <p:spPr bwMode="auto">
            <a:xfrm rot="5400000">
              <a:off x="339" y="3885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21"/>
          <p:cNvGrpSpPr>
            <a:grpSpLocks/>
          </p:cNvGrpSpPr>
          <p:nvPr/>
        </p:nvGrpSpPr>
        <p:grpSpPr bwMode="auto">
          <a:xfrm>
            <a:off x="3543300" y="3032125"/>
            <a:ext cx="381000" cy="381000"/>
            <a:chOff x="315" y="3888"/>
            <a:chExt cx="240" cy="240"/>
          </a:xfrm>
        </p:grpSpPr>
        <p:sp>
          <p:nvSpPr>
            <p:cNvPr id="218122" name="Line 122"/>
            <p:cNvSpPr>
              <a:spLocks noChangeShapeType="1"/>
            </p:cNvSpPr>
            <p:nvPr/>
          </p:nvSpPr>
          <p:spPr bwMode="auto">
            <a:xfrm>
              <a:off x="336" y="3888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3" name="Line 123"/>
            <p:cNvSpPr>
              <a:spLocks noChangeShapeType="1"/>
            </p:cNvSpPr>
            <p:nvPr/>
          </p:nvSpPr>
          <p:spPr bwMode="auto">
            <a:xfrm rot="5400000">
              <a:off x="339" y="3885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905000" y="5776913"/>
            <a:ext cx="4732338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-5V &lt;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5V</a:t>
            </a: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5989638"/>
            <a:ext cx="1295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1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800" y="584200"/>
            <a:ext cx="7696200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EXERCISE 4.26   </a:t>
            </a:r>
            <a:r>
              <a:rPr lang="en-US" altLang="zh-CN" sz="2800" b="1" dirty="0">
                <a:solidFill>
                  <a:schemeClr val="tx1"/>
                </a:solidFill>
                <a:ea typeface="Times New Roman" panose="02020603050405020304" pitchFamily="18" charset="0"/>
              </a:rPr>
              <a:t>Assuming the diodes to be ideal, describe the transfer characteristic of the circuit shown in Fig. E4.26.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1914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7888"/>
            <a:ext cx="502602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1951038" y="3036888"/>
            <a:ext cx="381000" cy="381000"/>
            <a:chOff x="315" y="3888"/>
            <a:chExt cx="240" cy="240"/>
          </a:xfrm>
        </p:grpSpPr>
        <p:sp>
          <p:nvSpPr>
            <p:cNvPr id="219154" name="Line 89"/>
            <p:cNvSpPr>
              <a:spLocks noChangeShapeType="1"/>
            </p:cNvSpPr>
            <p:nvPr/>
          </p:nvSpPr>
          <p:spPr bwMode="auto">
            <a:xfrm>
              <a:off x="336" y="3888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55" name="Line 90"/>
            <p:cNvSpPr>
              <a:spLocks noChangeShapeType="1"/>
            </p:cNvSpPr>
            <p:nvPr/>
          </p:nvSpPr>
          <p:spPr bwMode="auto">
            <a:xfrm rot="5400000">
              <a:off x="339" y="3885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618163" y="2003425"/>
            <a:ext cx="25908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</a:p>
        </p:txBody>
      </p:sp>
      <p:graphicFrame>
        <p:nvGraphicFramePr>
          <p:cNvPr id="18" name="Object 16"/>
          <p:cNvGraphicFramePr>
            <a:graphicFrameLocks noChangeAspect="1"/>
          </p:cNvGraphicFramePr>
          <p:nvPr/>
        </p:nvGraphicFramePr>
        <p:xfrm>
          <a:off x="5699125" y="2990850"/>
          <a:ext cx="24876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8" name="Equation" r:id="rId6" imgW="1002865" imgH="228501" progId="Equation.DSMT4">
                  <p:embed/>
                </p:oleObj>
              </mc:Choice>
              <mc:Fallback>
                <p:oleObj name="Equation" r:id="rId6" imgW="1002865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2990850"/>
                        <a:ext cx="24876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227388" y="2879725"/>
            <a:ext cx="381000" cy="685800"/>
            <a:chOff x="1066800" y="3810000"/>
            <a:chExt cx="381000" cy="685800"/>
          </a:xfrm>
        </p:grpSpPr>
        <p:sp>
          <p:nvSpPr>
            <p:cNvPr id="219152" name="矩形 17"/>
            <p:cNvSpPr>
              <a:spLocks noChangeArrowheads="1"/>
            </p:cNvSpPr>
            <p:nvPr/>
          </p:nvSpPr>
          <p:spPr bwMode="auto">
            <a:xfrm>
              <a:off x="1066800" y="4038600"/>
              <a:ext cx="381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cxnSp>
          <p:nvCxnSpPr>
            <p:cNvPr id="219153" name="直接连接符 18"/>
            <p:cNvCxnSpPr>
              <a:cxnSpLocks noChangeShapeType="1"/>
            </p:cNvCxnSpPr>
            <p:nvPr/>
          </p:nvCxnSpPr>
          <p:spPr bwMode="auto">
            <a:xfrm>
              <a:off x="1251284" y="3810000"/>
              <a:ext cx="0" cy="68580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19147" name="组合 9"/>
          <p:cNvGrpSpPr>
            <a:grpSpLocks/>
          </p:cNvGrpSpPr>
          <p:nvPr/>
        </p:nvGrpSpPr>
        <p:grpSpPr bwMode="auto">
          <a:xfrm>
            <a:off x="3422650" y="3290888"/>
            <a:ext cx="452438" cy="452437"/>
            <a:chOff x="7711966" y="3688556"/>
            <a:chExt cx="451753" cy="452437"/>
          </a:xfrm>
        </p:grpSpPr>
        <p:cxnSp>
          <p:nvCxnSpPr>
            <p:cNvPr id="219150" name="直接箭头连接符 7"/>
            <p:cNvCxnSpPr>
              <a:cxnSpLocks noChangeShapeType="1"/>
            </p:cNvCxnSpPr>
            <p:nvPr/>
          </p:nvCxnSpPr>
          <p:spPr bwMode="auto">
            <a:xfrm>
              <a:off x="7711966" y="3841532"/>
              <a:ext cx="0" cy="18000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9151" name="Rectangle 12780"/>
            <p:cNvSpPr>
              <a:spLocks noChangeArrowheads="1"/>
            </p:cNvSpPr>
            <p:nvPr/>
          </p:nvSpPr>
          <p:spPr bwMode="auto">
            <a:xfrm>
              <a:off x="7927372" y="3688556"/>
              <a:ext cx="236347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" name="Object 16"/>
          <p:cNvGraphicFramePr>
            <a:graphicFrameLocks noChangeAspect="1"/>
          </p:cNvGraphicFramePr>
          <p:nvPr/>
        </p:nvGraphicFramePr>
        <p:xfrm>
          <a:off x="6103938" y="3733800"/>
          <a:ext cx="28114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9" name="Equation" r:id="rId8" imgW="1269449" imgH="406224" progId="Equation.DSMT4">
                  <p:embed/>
                </p:oleObj>
              </mc:Choice>
              <mc:Fallback>
                <p:oleObj name="Equation" r:id="rId8" imgW="1269449" imgH="40622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8" y="3733800"/>
                        <a:ext cx="28114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6"/>
          <p:cNvGraphicFramePr>
            <a:graphicFrameLocks noChangeAspect="1"/>
          </p:cNvGraphicFramePr>
          <p:nvPr/>
        </p:nvGraphicFramePr>
        <p:xfrm>
          <a:off x="6172200" y="4872038"/>
          <a:ext cx="19669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0" name="Equation" r:id="rId10" imgW="888614" imgH="406224" progId="Equation.DSMT4">
                  <p:embed/>
                </p:oleObj>
              </mc:Choice>
              <mc:Fallback>
                <p:oleObj name="Equation" r:id="rId10" imgW="888614" imgH="40622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72038"/>
                        <a:ext cx="196691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2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5989638"/>
            <a:ext cx="1295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800" y="584200"/>
            <a:ext cx="7696200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EXERCISE 4.26   </a:t>
            </a:r>
            <a:r>
              <a:rPr lang="en-US" altLang="zh-CN" sz="2800" b="1" dirty="0">
                <a:solidFill>
                  <a:schemeClr val="tx1"/>
                </a:solidFill>
                <a:ea typeface="Times New Roman" panose="02020603050405020304" pitchFamily="18" charset="0"/>
              </a:rPr>
              <a:t>Assuming the diodes to be ideal, describe the transfer characteristic of the circuit shown in Fig. E4.26.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20166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7888"/>
            <a:ext cx="502602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3244850" y="3076575"/>
            <a:ext cx="381000" cy="381000"/>
            <a:chOff x="315" y="3888"/>
            <a:chExt cx="240" cy="240"/>
          </a:xfrm>
        </p:grpSpPr>
        <p:sp>
          <p:nvSpPr>
            <p:cNvPr id="220178" name="Line 89"/>
            <p:cNvSpPr>
              <a:spLocks noChangeShapeType="1"/>
            </p:cNvSpPr>
            <p:nvPr/>
          </p:nvSpPr>
          <p:spPr bwMode="auto">
            <a:xfrm>
              <a:off x="336" y="3888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79" name="Line 90"/>
            <p:cNvSpPr>
              <a:spLocks noChangeShapeType="1"/>
            </p:cNvSpPr>
            <p:nvPr/>
          </p:nvSpPr>
          <p:spPr bwMode="auto">
            <a:xfrm rot="5400000">
              <a:off x="339" y="3885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618163" y="2003425"/>
            <a:ext cx="25908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</a:p>
        </p:txBody>
      </p:sp>
      <p:graphicFrame>
        <p:nvGraphicFramePr>
          <p:cNvPr id="18" name="Object 16"/>
          <p:cNvGraphicFramePr>
            <a:graphicFrameLocks noChangeAspect="1"/>
          </p:cNvGraphicFramePr>
          <p:nvPr/>
        </p:nvGraphicFramePr>
        <p:xfrm>
          <a:off x="5589588" y="2990850"/>
          <a:ext cx="27082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2" name="Equation" r:id="rId6" imgW="1091726" imgH="228501" progId="Equation.DSMT4">
                  <p:embed/>
                </p:oleObj>
              </mc:Choice>
              <mc:Fallback>
                <p:oleObj name="Equation" r:id="rId6" imgW="1091726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2990850"/>
                        <a:ext cx="27082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935163" y="2879725"/>
            <a:ext cx="381000" cy="685800"/>
            <a:chOff x="1066800" y="3810000"/>
            <a:chExt cx="381000" cy="685800"/>
          </a:xfrm>
        </p:grpSpPr>
        <p:sp>
          <p:nvSpPr>
            <p:cNvPr id="220176" name="矩形 17"/>
            <p:cNvSpPr>
              <a:spLocks noChangeArrowheads="1"/>
            </p:cNvSpPr>
            <p:nvPr/>
          </p:nvSpPr>
          <p:spPr bwMode="auto">
            <a:xfrm>
              <a:off x="1066800" y="4038600"/>
              <a:ext cx="381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cxnSp>
          <p:nvCxnSpPr>
            <p:cNvPr id="220177" name="直接连接符 18"/>
            <p:cNvCxnSpPr>
              <a:cxnSpLocks noChangeShapeType="1"/>
            </p:cNvCxnSpPr>
            <p:nvPr/>
          </p:nvCxnSpPr>
          <p:spPr bwMode="auto">
            <a:xfrm>
              <a:off x="1251284" y="3810000"/>
              <a:ext cx="0" cy="68580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20171" name="组合 9"/>
          <p:cNvGrpSpPr>
            <a:grpSpLocks/>
          </p:cNvGrpSpPr>
          <p:nvPr/>
        </p:nvGrpSpPr>
        <p:grpSpPr bwMode="auto">
          <a:xfrm>
            <a:off x="2114550" y="3367088"/>
            <a:ext cx="452438" cy="452437"/>
            <a:chOff x="7711966" y="3688556"/>
            <a:chExt cx="451753" cy="452437"/>
          </a:xfrm>
        </p:grpSpPr>
        <p:cxnSp>
          <p:nvCxnSpPr>
            <p:cNvPr id="220174" name="直接箭头连接符 7"/>
            <p:cNvCxnSpPr>
              <a:cxnSpLocks noChangeShapeType="1"/>
            </p:cNvCxnSpPr>
            <p:nvPr/>
          </p:nvCxnSpPr>
          <p:spPr bwMode="auto">
            <a:xfrm>
              <a:off x="7711966" y="3841532"/>
              <a:ext cx="0" cy="18000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0175" name="Rectangle 12780"/>
            <p:cNvSpPr>
              <a:spLocks noChangeArrowheads="1"/>
            </p:cNvSpPr>
            <p:nvPr/>
          </p:nvSpPr>
          <p:spPr bwMode="auto">
            <a:xfrm>
              <a:off x="7927372" y="3688556"/>
              <a:ext cx="236347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" name="Object 16"/>
          <p:cNvGraphicFramePr>
            <a:graphicFrameLocks noChangeAspect="1"/>
          </p:cNvGraphicFramePr>
          <p:nvPr/>
        </p:nvGraphicFramePr>
        <p:xfrm>
          <a:off x="5992813" y="3733800"/>
          <a:ext cx="30353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3" name="Equation" r:id="rId8" imgW="1371600" imgH="406400" progId="Equation.DSMT4">
                  <p:embed/>
                </p:oleObj>
              </mc:Choice>
              <mc:Fallback>
                <p:oleObj name="Equation" r:id="rId8" imgW="1371600" imgH="40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3733800"/>
                        <a:ext cx="30353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6"/>
          <p:cNvGraphicFramePr>
            <a:graphicFrameLocks noChangeAspect="1"/>
          </p:cNvGraphicFramePr>
          <p:nvPr/>
        </p:nvGraphicFramePr>
        <p:xfrm>
          <a:off x="6073775" y="4872038"/>
          <a:ext cx="216376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4" name="Equation" r:id="rId10" imgW="977476" imgH="406224" progId="Equation.DSMT4">
                  <p:embed/>
                </p:oleObj>
              </mc:Choice>
              <mc:Fallback>
                <p:oleObj name="Equation" r:id="rId10" imgW="977476" imgH="40622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4872038"/>
                        <a:ext cx="216376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21189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133600"/>
            <a:ext cx="36861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190" name="矩形 2"/>
          <p:cNvSpPr>
            <a:spLocks noChangeArrowheads="1"/>
          </p:cNvSpPr>
          <p:nvPr/>
        </p:nvSpPr>
        <p:spPr bwMode="auto">
          <a:xfrm>
            <a:off x="228600" y="693738"/>
            <a:ext cx="807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4.6.2 The Clamped Capacitor or DC Restorer </a:t>
            </a:r>
            <a:endParaRPr lang="zh-CN" altLang="en-US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221191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8" y="1566863"/>
            <a:ext cx="32099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64050"/>
            <a:ext cx="40957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 bwMode="auto">
          <a:xfrm>
            <a:off x="1039813" y="862013"/>
            <a:ext cx="6199187" cy="3024187"/>
            <a:chOff x="838191" y="1828800"/>
            <a:chExt cx="7231696" cy="3528000"/>
          </a:xfrm>
        </p:grpSpPr>
        <p:pic>
          <p:nvPicPr>
            <p:cNvPr id="222216" name="Picture 4875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1" y="1828800"/>
              <a:ext cx="7231696" cy="352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2217" name="Picture 4875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1" y="1828800"/>
              <a:ext cx="7231696" cy="352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218" name="Rectangle 48761"/>
            <p:cNvSpPr>
              <a:spLocks noChangeArrowheads="1"/>
            </p:cNvSpPr>
            <p:nvPr/>
          </p:nvSpPr>
          <p:spPr bwMode="auto">
            <a:xfrm>
              <a:off x="5193876" y="2360314"/>
              <a:ext cx="281490" cy="35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r>
                <a:rPr lang="en-US" altLang="zh-CN" sz="900" i="1">
                  <a:solidFill>
                    <a:srgbClr val="181717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zh-CN" sz="1100">
                <a:solidFill>
                  <a:srgbClr val="000000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22219" name="Rectangle 48762"/>
            <p:cNvSpPr>
              <a:spLocks noChangeArrowheads="1"/>
            </p:cNvSpPr>
            <p:nvPr/>
          </p:nvSpPr>
          <p:spPr bwMode="auto">
            <a:xfrm>
              <a:off x="4032730" y="3806703"/>
              <a:ext cx="281490" cy="35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r>
                <a:rPr lang="en-US" altLang="zh-CN" sz="900" i="1">
                  <a:solidFill>
                    <a:srgbClr val="181717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zh-CN" sz="1100">
                <a:solidFill>
                  <a:srgbClr val="000000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22213" name="矩形 10"/>
          <p:cNvSpPr>
            <a:spLocks noChangeArrowheads="1"/>
          </p:cNvSpPr>
          <p:nvPr/>
        </p:nvSpPr>
        <p:spPr bwMode="auto">
          <a:xfrm>
            <a:off x="2090738" y="482600"/>
            <a:ext cx="4725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9ED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4.6.3 The Voltage Doubler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657600"/>
            <a:ext cx="44005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943600" y="5059363"/>
            <a:ext cx="3048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9ED5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Figure 4.34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Voltage doubler: (a) circuit; (b) waveform of the voltage across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4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2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237" name="矩形 1"/>
          <p:cNvSpPr>
            <a:spLocks noChangeArrowheads="1"/>
          </p:cNvSpPr>
          <p:nvPr/>
        </p:nvSpPr>
        <p:spPr bwMode="auto">
          <a:xfrm>
            <a:off x="381000" y="1076325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The model of the diode is 1N4148,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6" name="Picture 1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3398838"/>
            <a:ext cx="6378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9" name="矩形 2"/>
          <p:cNvSpPr>
            <a:spLocks noChangeArrowheads="1"/>
          </p:cNvSpPr>
          <p:nvPr/>
        </p:nvSpPr>
        <p:spPr bwMode="auto">
          <a:xfrm>
            <a:off x="5837238" y="1076325"/>
            <a:ext cx="2227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=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=10</a:t>
            </a:r>
            <a:r>
              <a:rPr lang="el-GR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μ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906" y="1600200"/>
            <a:ext cx="4648200" cy="57394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23241" name="矩形 4"/>
          <p:cNvSpPr>
            <a:spLocks noChangeArrowheads="1"/>
          </p:cNvSpPr>
          <p:nvPr/>
        </p:nvSpPr>
        <p:spPr bwMode="auto">
          <a:xfrm>
            <a:off x="3505200" y="504825"/>
            <a:ext cx="2097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Simulation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3242" name="矩形 7"/>
          <p:cNvSpPr>
            <a:spLocks noChangeArrowheads="1"/>
          </p:cNvSpPr>
          <p:nvPr/>
        </p:nvSpPr>
        <p:spPr bwMode="auto">
          <a:xfrm>
            <a:off x="342900" y="2155825"/>
            <a:ext cx="807720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8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Observing the output waveform at steady state , we apply the DC supply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=+5V,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=0V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ChangeArrowheads="1"/>
          </p:cNvSpPr>
          <p:nvPr/>
        </p:nvSpPr>
        <p:spPr bwMode="auto">
          <a:xfrm>
            <a:off x="373063" y="533400"/>
            <a:ext cx="7780337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During the positive half-cycles of the input sinusoid,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turn on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3434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21175"/>
            <a:ext cx="40370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2022475"/>
            <a:ext cx="41783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25" y="4164013"/>
            <a:ext cx="4283075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 txBox="1">
            <a:spLocks noChangeArrowheads="1"/>
          </p:cNvSpPr>
          <p:nvPr/>
        </p:nvSpPr>
        <p:spPr bwMode="auto">
          <a:xfrm>
            <a:off x="533400" y="533400"/>
            <a:ext cx="79248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During the negative half-cycles of the input sinusoid,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turn off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30363"/>
            <a:ext cx="43434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1655763"/>
            <a:ext cx="3792537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43400"/>
            <a:ext cx="4316413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4213225"/>
            <a:ext cx="406400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529138"/>
            <a:ext cx="4248150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4" name="Rectangle 2"/>
          <p:cNvSpPr txBox="1">
            <a:spLocks noChangeArrowheads="1"/>
          </p:cNvSpPr>
          <p:nvPr/>
        </p:nvSpPr>
        <p:spPr bwMode="auto">
          <a:xfrm>
            <a:off x="762000" y="506413"/>
            <a:ext cx="53340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4.1  Diode Rectifier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749425" y="6299200"/>
            <a:ext cx="571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Calibri" panose="020F0502020204030204" pitchFamily="34" charset="0"/>
              </a:rPr>
              <a:t>Figure 4.4: Circuit for Example 4.1.</a:t>
            </a:r>
          </a:p>
        </p:txBody>
      </p:sp>
      <p:sp>
        <p:nvSpPr>
          <p:cNvPr id="30726" name="矩形 1"/>
          <p:cNvSpPr>
            <a:spLocks noChangeArrowheads="1"/>
          </p:cNvSpPr>
          <p:nvPr/>
        </p:nvSpPr>
        <p:spPr bwMode="auto">
          <a:xfrm>
            <a:off x="457200" y="1066800"/>
            <a:ext cx="83010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Figure 4.4(a) shows a circuit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for charging a 12-V battery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. If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is a sinusoid with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24-V peak amplitude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find the fraction of each cycle during which the diode conducts. Also, find the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peak value of the diode current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and the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maximum reverse-bias voltage that appears across the diode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</p:txBody>
      </p:sp>
      <p:pic>
        <p:nvPicPr>
          <p:cNvPr id="30727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886200"/>
            <a:ext cx="399732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 txBox="1">
            <a:spLocks noChangeArrowheads="1"/>
          </p:cNvSpPr>
          <p:nvPr/>
        </p:nvSpPr>
        <p:spPr bwMode="auto">
          <a:xfrm>
            <a:off x="609600" y="533400"/>
            <a:ext cx="80772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58775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Q(a):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Find the fraction of each cycle during which the diode conducts.</a:t>
            </a:r>
          </a:p>
          <a:p>
            <a:pPr lvl="1"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Q(b):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Find peak value of diode current and maximum reverse-bias voltage that appears across the diode.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6172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Calibri" panose="020F0502020204030204" pitchFamily="34" charset="0"/>
              </a:rPr>
              <a:t>Figure 4.4: </a:t>
            </a:r>
            <a:r>
              <a:rPr lang="en-US" altLang="zh-CN" sz="2400">
                <a:latin typeface="Calibri" panose="020F0502020204030204" pitchFamily="34" charset="0"/>
              </a:rPr>
              <a:t>Circuit and Waveforms for Example 4.1.</a:t>
            </a:r>
          </a:p>
        </p:txBody>
      </p:sp>
      <p:pic>
        <p:nvPicPr>
          <p:cNvPr id="32774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084513"/>
            <a:ext cx="39671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94050"/>
            <a:ext cx="4691063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482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533400"/>
            <a:ext cx="396716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990600"/>
            <a:ext cx="4691062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4787900" y="1906588"/>
            <a:ext cx="0" cy="1458912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5578475" y="1906588"/>
            <a:ext cx="0" cy="1439862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7378700" y="1925638"/>
            <a:ext cx="0" cy="1458912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8234363" y="1925638"/>
            <a:ext cx="0" cy="1458912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3103563"/>
            <a:ext cx="79216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3276600"/>
            <a:ext cx="19907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5257800"/>
            <a:ext cx="33432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57188" y="3962400"/>
            <a:ext cx="8253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Thus θ =60°and the conduction angle is 120.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2178050"/>
            <a:ext cx="869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57188" y="4502150"/>
            <a:ext cx="78517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The peak value of the diode current is given by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2154238"/>
            <a:ext cx="9540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114800" y="5334000"/>
            <a:ext cx="47958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The maximum reverse voltage is equal to 24+12=36V.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29686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14400"/>
            <a:ext cx="4748213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2" descr="book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989638"/>
            <a:ext cx="1295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71" name="Rectangle 3"/>
          <p:cNvSpPr txBox="1">
            <a:spLocks noChangeArrowheads="1"/>
          </p:cNvSpPr>
          <p:nvPr/>
        </p:nvSpPr>
        <p:spPr bwMode="auto">
          <a:xfrm>
            <a:off x="304800" y="7112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diode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operates in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modes</a:t>
            </a:r>
          </a:p>
          <a:p>
            <a:pPr lvl="2" eaLnBrk="1" hangingPunct="1"/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 and off</a:t>
            </a:r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944563" y="6248400"/>
            <a:ext cx="6675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4.1: Diode characteristics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4419600" y="4038600"/>
            <a:ext cx="4446588" cy="46196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mode#2: forward bias = short ckt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6200" y="4038600"/>
            <a:ext cx="4211638" cy="46196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Calibri" panose="020F0502020204030204" pitchFamily="34" charset="0"/>
              </a:rPr>
              <a:t>mode#1: reverse bias = open ckt</a:t>
            </a:r>
          </a:p>
        </p:txBody>
      </p:sp>
      <p:pic>
        <p:nvPicPr>
          <p:cNvPr id="1844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91050"/>
            <a:ext cx="30575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19625"/>
            <a:ext cx="28956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  <p:bldP spid="184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6" name="Rectangle 2"/>
          <p:cNvSpPr txBox="1">
            <a:spLocks noChangeArrowheads="1"/>
          </p:cNvSpPr>
          <p:nvPr/>
        </p:nvSpPr>
        <p:spPr bwMode="auto">
          <a:xfrm>
            <a:off x="381000" y="457200"/>
            <a:ext cx="7239000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4.2 (Assumed States Method)</a:t>
            </a:r>
          </a:p>
        </p:txBody>
      </p:sp>
      <p:pic>
        <p:nvPicPr>
          <p:cNvPr id="38917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647825"/>
            <a:ext cx="313848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600200"/>
            <a:ext cx="32607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矩形 5"/>
          <p:cNvSpPr>
            <a:spLocks noChangeArrowheads="1"/>
          </p:cNvSpPr>
          <p:nvPr/>
        </p:nvSpPr>
        <p:spPr bwMode="auto">
          <a:xfrm>
            <a:off x="457200" y="1066800"/>
            <a:ext cx="7954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Assuming the diodes to be ideal, find the values of I and V </a:t>
            </a:r>
            <a:endParaRPr lang="zh-CN" altLang="en-US" sz="24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292600" y="1524000"/>
            <a:ext cx="5842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Application of hypothesis method</a:t>
            </a:r>
            <a:endParaRPr lang="zh-CN" altLang="en-US" sz="26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64" name="Rectangle 2"/>
          <p:cNvSpPr txBox="1">
            <a:spLocks noChangeArrowheads="1"/>
          </p:cNvSpPr>
          <p:nvPr/>
        </p:nvSpPr>
        <p:spPr bwMode="auto">
          <a:xfrm>
            <a:off x="381000" y="457200"/>
            <a:ext cx="2438400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4.2</a:t>
            </a:r>
          </a:p>
        </p:txBody>
      </p:sp>
      <p:pic>
        <p:nvPicPr>
          <p:cNvPr id="40965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13848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矩形 5"/>
          <p:cNvSpPr>
            <a:spLocks noChangeArrowheads="1"/>
          </p:cNvSpPr>
          <p:nvPr/>
        </p:nvSpPr>
        <p:spPr bwMode="auto">
          <a:xfrm>
            <a:off x="457200" y="1066800"/>
            <a:ext cx="7954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Assuming the diodes to be ideal, find the values of I and V </a:t>
            </a:r>
            <a:endParaRPr lang="zh-CN" altLang="en-US" sz="24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0967" name="矩形 2"/>
          <p:cNvSpPr>
            <a:spLocks noChangeArrowheads="1"/>
          </p:cNvSpPr>
          <p:nvPr/>
        </p:nvSpPr>
        <p:spPr bwMode="auto">
          <a:xfrm>
            <a:off x="3535363" y="1730375"/>
            <a:ext cx="54562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Solution: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assume that both diodes are conducting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112963" y="3841750"/>
            <a:ext cx="381000" cy="685800"/>
            <a:chOff x="1066800" y="3810000"/>
            <a:chExt cx="381000" cy="685800"/>
          </a:xfrm>
        </p:grpSpPr>
        <p:sp>
          <p:nvSpPr>
            <p:cNvPr id="40981" name="矩形 17"/>
            <p:cNvSpPr>
              <a:spLocks noChangeArrowheads="1"/>
            </p:cNvSpPr>
            <p:nvPr/>
          </p:nvSpPr>
          <p:spPr bwMode="auto">
            <a:xfrm>
              <a:off x="1066800" y="4038600"/>
              <a:ext cx="381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cxnSp>
          <p:nvCxnSpPr>
            <p:cNvPr id="40982" name="直接连接符 18"/>
            <p:cNvCxnSpPr>
              <a:cxnSpLocks noChangeShapeType="1"/>
            </p:cNvCxnSpPr>
            <p:nvPr/>
          </p:nvCxnSpPr>
          <p:spPr bwMode="auto">
            <a:xfrm>
              <a:off x="1251284" y="3810000"/>
              <a:ext cx="0" cy="68580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648200" y="2597150"/>
            <a:ext cx="2722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=0 and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=0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4229100"/>
            <a:ext cx="29146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81675"/>
            <a:ext cx="25908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505200" y="3240088"/>
            <a:ext cx="441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The current through D2 can be determined from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695700" y="5187950"/>
            <a:ext cx="400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Writing a node equation at B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67425"/>
            <a:ext cx="1314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583363" y="5980113"/>
            <a:ext cx="766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then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060450" y="3525838"/>
            <a:ext cx="381000" cy="1295400"/>
            <a:chOff x="1060450" y="2390386"/>
            <a:chExt cx="381000" cy="1295400"/>
          </a:xfrm>
        </p:grpSpPr>
        <p:grpSp>
          <p:nvGrpSpPr>
            <p:cNvPr id="40977" name="组合 10"/>
            <p:cNvGrpSpPr>
              <a:grpSpLocks/>
            </p:cNvGrpSpPr>
            <p:nvPr/>
          </p:nvGrpSpPr>
          <p:grpSpPr bwMode="auto">
            <a:xfrm>
              <a:off x="1060450" y="2580886"/>
              <a:ext cx="381000" cy="685800"/>
              <a:chOff x="1066800" y="3810000"/>
              <a:chExt cx="381000" cy="685800"/>
            </a:xfrm>
          </p:grpSpPr>
          <p:sp>
            <p:nvSpPr>
              <p:cNvPr id="40979" name="矩形 5"/>
              <p:cNvSpPr>
                <a:spLocks noChangeArrowheads="1"/>
              </p:cNvSpPr>
              <p:nvPr/>
            </p:nvSpPr>
            <p:spPr bwMode="auto">
              <a:xfrm>
                <a:off x="1066800" y="4038600"/>
                <a:ext cx="3810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cxnSp>
            <p:nvCxnSpPr>
              <p:cNvPr id="40980" name="直接连接符 9"/>
              <p:cNvCxnSpPr>
                <a:cxnSpLocks noChangeShapeType="1"/>
              </p:cNvCxnSpPr>
              <p:nvPr/>
            </p:nvCxnSpPr>
            <p:spPr bwMode="auto">
              <a:xfrm>
                <a:off x="1251284" y="3810000"/>
                <a:ext cx="0" cy="68580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0978" name="直接连接符 4"/>
            <p:cNvCxnSpPr>
              <a:cxnSpLocks noChangeShapeType="1"/>
            </p:cNvCxnSpPr>
            <p:nvPr/>
          </p:nvCxnSpPr>
          <p:spPr bwMode="auto">
            <a:xfrm>
              <a:off x="1244934" y="2390386"/>
              <a:ext cx="0" cy="129540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9" name="Rectangle 2"/>
          <p:cNvSpPr txBox="1">
            <a:spLocks noChangeArrowheads="1"/>
          </p:cNvSpPr>
          <p:nvPr/>
        </p:nvSpPr>
        <p:spPr bwMode="auto">
          <a:xfrm>
            <a:off x="1668463" y="1295400"/>
            <a:ext cx="51895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4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 4   </a:t>
            </a:r>
            <a:r>
              <a:rPr lang="en-US" altLang="zh-CN" sz="44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Diodes</a:t>
            </a:r>
            <a:endParaRPr kumimoji="0" lang="en-US" altLang="zh-CN" sz="4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0" name="Rectangle 3"/>
          <p:cNvSpPr txBox="1">
            <a:spLocks noChangeArrowheads="1"/>
          </p:cNvSpPr>
          <p:nvPr/>
        </p:nvSpPr>
        <p:spPr bwMode="auto">
          <a:xfrm>
            <a:off x="1371600" y="2663825"/>
            <a:ext cx="64008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from Microelectronic Circuits Text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by Sedra and Smith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Oxford Publishing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12" name="Rectangle 2"/>
          <p:cNvSpPr txBox="1">
            <a:spLocks noChangeArrowheads="1"/>
          </p:cNvSpPr>
          <p:nvPr/>
        </p:nvSpPr>
        <p:spPr bwMode="auto">
          <a:xfrm>
            <a:off x="381000" y="457200"/>
            <a:ext cx="2438400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4.2</a:t>
            </a:r>
          </a:p>
        </p:txBody>
      </p:sp>
      <p:pic>
        <p:nvPicPr>
          <p:cNvPr id="43013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600200"/>
            <a:ext cx="32607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矩形 5"/>
          <p:cNvSpPr>
            <a:spLocks noChangeArrowheads="1"/>
          </p:cNvSpPr>
          <p:nvPr/>
        </p:nvSpPr>
        <p:spPr bwMode="auto">
          <a:xfrm>
            <a:off x="457200" y="1066800"/>
            <a:ext cx="7954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Assuming the diodes to be ideal, find the values of I and V </a:t>
            </a:r>
            <a:endParaRPr lang="zh-CN" altLang="en-US" sz="24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116638" y="3810000"/>
            <a:ext cx="381000" cy="685800"/>
            <a:chOff x="1066800" y="3810000"/>
            <a:chExt cx="381000" cy="685800"/>
          </a:xfrm>
        </p:grpSpPr>
        <p:sp>
          <p:nvSpPr>
            <p:cNvPr id="43027" name="矩形 9"/>
            <p:cNvSpPr>
              <a:spLocks noChangeArrowheads="1"/>
            </p:cNvSpPr>
            <p:nvPr/>
          </p:nvSpPr>
          <p:spPr bwMode="auto">
            <a:xfrm>
              <a:off x="1066800" y="4038600"/>
              <a:ext cx="381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cxnSp>
          <p:nvCxnSpPr>
            <p:cNvPr id="43028" name="直接连接符 10"/>
            <p:cNvCxnSpPr>
              <a:cxnSpLocks noChangeShapeType="1"/>
            </p:cNvCxnSpPr>
            <p:nvPr/>
          </p:nvCxnSpPr>
          <p:spPr bwMode="auto">
            <a:xfrm>
              <a:off x="1251284" y="3810000"/>
              <a:ext cx="0" cy="68580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226300" y="3841750"/>
            <a:ext cx="381000" cy="685800"/>
            <a:chOff x="1066800" y="3810000"/>
            <a:chExt cx="381000" cy="685800"/>
          </a:xfrm>
        </p:grpSpPr>
        <p:sp>
          <p:nvSpPr>
            <p:cNvPr id="43025" name="矩形 12"/>
            <p:cNvSpPr>
              <a:spLocks noChangeArrowheads="1"/>
            </p:cNvSpPr>
            <p:nvPr/>
          </p:nvSpPr>
          <p:spPr bwMode="auto">
            <a:xfrm>
              <a:off x="1066800" y="4038600"/>
              <a:ext cx="381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cxnSp>
          <p:nvCxnSpPr>
            <p:cNvPr id="43026" name="直接连接符 13"/>
            <p:cNvCxnSpPr>
              <a:cxnSpLocks noChangeShapeType="1"/>
            </p:cNvCxnSpPr>
            <p:nvPr/>
          </p:nvCxnSpPr>
          <p:spPr bwMode="auto">
            <a:xfrm>
              <a:off x="1251284" y="3810000"/>
              <a:ext cx="0" cy="68580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43017" name="矩形 14"/>
          <p:cNvSpPr>
            <a:spLocks noChangeArrowheads="1"/>
          </p:cNvSpPr>
          <p:nvPr/>
        </p:nvSpPr>
        <p:spPr bwMode="auto">
          <a:xfrm>
            <a:off x="71438" y="1619250"/>
            <a:ext cx="5456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Solution: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assume that both diodes are conducting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914400" y="2481263"/>
            <a:ext cx="2722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=0 and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=0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33400" y="3048000"/>
            <a:ext cx="441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The current through D2 can be determined from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22713"/>
            <a:ext cx="28575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5503863"/>
            <a:ext cx="2514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74638" y="4795838"/>
            <a:ext cx="400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Writing a node equation at B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971800" y="5710238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then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5791200"/>
            <a:ext cx="1562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60" name="Rectangle 2"/>
          <p:cNvSpPr txBox="1">
            <a:spLocks noChangeArrowheads="1"/>
          </p:cNvSpPr>
          <p:nvPr/>
        </p:nvSpPr>
        <p:spPr bwMode="auto">
          <a:xfrm>
            <a:off x="381000" y="457200"/>
            <a:ext cx="2438400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4.2</a:t>
            </a:r>
          </a:p>
        </p:txBody>
      </p:sp>
      <p:pic>
        <p:nvPicPr>
          <p:cNvPr id="45061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600200"/>
            <a:ext cx="32607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矩形 5"/>
          <p:cNvSpPr>
            <a:spLocks noChangeArrowheads="1"/>
          </p:cNvSpPr>
          <p:nvPr/>
        </p:nvSpPr>
        <p:spPr bwMode="auto">
          <a:xfrm>
            <a:off x="457200" y="1066800"/>
            <a:ext cx="7954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Assuming the diodes to be ideal, find the values of I and V </a:t>
            </a:r>
            <a:endParaRPr lang="zh-CN" altLang="en-US" sz="24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3015" name="矩形 9"/>
          <p:cNvSpPr>
            <a:spLocks noChangeArrowheads="1"/>
          </p:cNvSpPr>
          <p:nvPr/>
        </p:nvSpPr>
        <p:spPr bwMode="auto">
          <a:xfrm>
            <a:off x="6116638" y="4038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226300" y="3841750"/>
            <a:ext cx="381000" cy="685800"/>
            <a:chOff x="1066800" y="3810000"/>
            <a:chExt cx="381000" cy="685800"/>
          </a:xfrm>
        </p:grpSpPr>
        <p:sp>
          <p:nvSpPr>
            <p:cNvPr id="45071" name="矩形 12"/>
            <p:cNvSpPr>
              <a:spLocks noChangeArrowheads="1"/>
            </p:cNvSpPr>
            <p:nvPr/>
          </p:nvSpPr>
          <p:spPr bwMode="auto">
            <a:xfrm>
              <a:off x="1066800" y="4038600"/>
              <a:ext cx="381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cxnSp>
          <p:nvCxnSpPr>
            <p:cNvPr id="45072" name="直接连接符 13"/>
            <p:cNvCxnSpPr>
              <a:cxnSpLocks noChangeShapeType="1"/>
            </p:cNvCxnSpPr>
            <p:nvPr/>
          </p:nvCxnSpPr>
          <p:spPr bwMode="auto">
            <a:xfrm>
              <a:off x="1251284" y="3810000"/>
              <a:ext cx="0" cy="68580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45065" name="矩形 14"/>
          <p:cNvSpPr>
            <a:spLocks noChangeArrowheads="1"/>
          </p:cNvSpPr>
          <p:nvPr/>
        </p:nvSpPr>
        <p:spPr bwMode="auto">
          <a:xfrm>
            <a:off x="381000" y="1649413"/>
            <a:ext cx="4340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Solution: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assume D1 is off and D2 is on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41313" y="2598738"/>
            <a:ext cx="4419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The current through D2 can be determined from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81000" y="4532313"/>
            <a:ext cx="434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Then the voltage at node B is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43020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3662363"/>
            <a:ext cx="39433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238750"/>
            <a:ext cx="4400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2" name="矩形 7"/>
          <p:cNvSpPr>
            <a:spLocks noChangeArrowheads="1"/>
          </p:cNvSpPr>
          <p:nvPr/>
        </p:nvSpPr>
        <p:spPr bwMode="auto">
          <a:xfrm>
            <a:off x="457200" y="57912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Therefor D1 is reverse biased as assumed.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  <p:bldP spid="18" grpId="0"/>
      <p:bldP spid="21" grpId="0"/>
      <p:bldP spid="430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7" name="Rectangle 2"/>
          <p:cNvSpPr txBox="1">
            <a:spLocks noChangeArrowheads="1"/>
          </p:cNvSpPr>
          <p:nvPr/>
        </p:nvSpPr>
        <p:spPr bwMode="auto">
          <a:xfrm>
            <a:off x="304800" y="533400"/>
            <a:ext cx="86868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4.2. Terminal Characteristics of Junction Diodes</a:t>
            </a:r>
          </a:p>
        </p:txBody>
      </p:sp>
      <p:sp>
        <p:nvSpPr>
          <p:cNvPr id="47108" name="Rectangle 3"/>
          <p:cNvSpPr txBox="1">
            <a:spLocks noChangeArrowheads="1"/>
          </p:cNvSpPr>
          <p:nvPr/>
        </p:nvSpPr>
        <p:spPr bwMode="auto">
          <a:xfrm>
            <a:off x="585788" y="1676400"/>
            <a:ext cx="8558212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common implementation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of a diode utilizes pn junction.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6" name="文本框 1"/>
          <p:cNvSpPr txBox="1">
            <a:spLocks noChangeArrowheads="1"/>
          </p:cNvSpPr>
          <p:nvPr/>
        </p:nvSpPr>
        <p:spPr bwMode="auto">
          <a:xfrm>
            <a:off x="347663" y="931863"/>
            <a:ext cx="44227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measurement of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i–</a:t>
            </a:r>
            <a:r>
              <a:rPr lang="en-US" altLang="zh-CN" sz="2800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 of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1N4001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5922963" y="1079500"/>
            <a:ext cx="2651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data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52400" y="2514600"/>
            <a:ext cx="3314700" cy="2555875"/>
            <a:chOff x="251520" y="2001076"/>
            <a:chExt cx="3314434" cy="2556469"/>
          </a:xfrm>
        </p:grpSpPr>
        <p:sp>
          <p:nvSpPr>
            <p:cNvPr id="49211" name="文本框 1"/>
            <p:cNvSpPr txBox="1">
              <a:spLocks noChangeArrowheads="1"/>
            </p:cNvSpPr>
            <p:nvPr/>
          </p:nvSpPr>
          <p:spPr bwMode="auto">
            <a:xfrm>
              <a:off x="291496" y="2001076"/>
              <a:ext cx="3214148" cy="461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 of circuit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9212" name="组合 82"/>
            <p:cNvGrpSpPr>
              <a:grpSpLocks/>
            </p:cNvGrpSpPr>
            <p:nvPr/>
          </p:nvGrpSpPr>
          <p:grpSpPr bwMode="auto">
            <a:xfrm>
              <a:off x="251520" y="2736260"/>
              <a:ext cx="3314434" cy="1821285"/>
              <a:chOff x="609465" y="2061108"/>
              <a:chExt cx="3314434" cy="1821285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2447642" y="2126210"/>
                <a:ext cx="0" cy="1756183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3396891" y="2129386"/>
                <a:ext cx="0" cy="175300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12654" y="2129386"/>
                <a:ext cx="0" cy="175300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216" name="组合 4"/>
              <p:cNvGrpSpPr>
                <a:grpSpLocks noChangeAspect="1"/>
              </p:cNvGrpSpPr>
              <p:nvPr/>
            </p:nvGrpSpPr>
            <p:grpSpPr bwMode="auto">
              <a:xfrm rot="5400000">
                <a:off x="3235279" y="2370681"/>
                <a:ext cx="324036" cy="324036"/>
                <a:chOff x="1624158" y="3955308"/>
                <a:chExt cx="216024" cy="216024"/>
              </a:xfrm>
            </p:grpSpPr>
            <p:sp>
              <p:nvSpPr>
                <p:cNvPr id="46" name="等腰三角形 45"/>
                <p:cNvSpPr/>
                <p:nvPr/>
              </p:nvSpPr>
              <p:spPr>
                <a:xfrm rot="5400000">
                  <a:off x="1624233" y="3955615"/>
                  <a:ext cx="215883" cy="215950"/>
                </a:xfrm>
                <a:prstGeom prst="triangl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7" name="直接连接符 46"/>
                <p:cNvCxnSpPr/>
                <p:nvPr/>
              </p:nvCxnSpPr>
              <p:spPr>
                <a:xfrm rot="5400000">
                  <a:off x="1732208" y="4063590"/>
                  <a:ext cx="215883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912654" y="2129386"/>
                <a:ext cx="248423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912654" y="3882393"/>
                <a:ext cx="248423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219" name="组合 11"/>
              <p:cNvGrpSpPr>
                <a:grpSpLocks/>
              </p:cNvGrpSpPr>
              <p:nvPr/>
            </p:nvGrpSpPr>
            <p:grpSpPr bwMode="auto">
              <a:xfrm>
                <a:off x="3131840" y="3074468"/>
                <a:ext cx="646285" cy="520521"/>
                <a:chOff x="3694446" y="4276747"/>
                <a:chExt cx="646285" cy="520521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3707106" y="4292326"/>
                  <a:ext cx="504784" cy="504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246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3694446" y="4276747"/>
                  <a:ext cx="646285" cy="4617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  <a:cs typeface="Times New Roman" panose="02020603050405020304" pitchFamily="18" charset="0"/>
                    </a:rPr>
                    <a:t>mA</a:t>
                  </a: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>
                <a:off x="2195251" y="2753419"/>
                <a:ext cx="504784" cy="5033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21" name="TextBox 9"/>
              <p:cNvSpPr txBox="1">
                <a:spLocks noChangeArrowheads="1"/>
              </p:cNvSpPr>
              <p:nvPr/>
            </p:nvSpPr>
            <p:spPr bwMode="auto">
              <a:xfrm>
                <a:off x="2278484" y="2844000"/>
                <a:ext cx="407455" cy="461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V</a:t>
                </a: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/>
              <p:cNvSpPr>
                <a:spLocks noChangeAspect="1"/>
              </p:cNvSpPr>
              <p:nvPr/>
            </p:nvSpPr>
            <p:spPr>
              <a:xfrm>
                <a:off x="1522205" y="2061108"/>
                <a:ext cx="473037" cy="1349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223" name="组合 16406"/>
              <p:cNvGrpSpPr>
                <a:grpSpLocks/>
              </p:cNvGrpSpPr>
              <p:nvPr/>
            </p:nvGrpSpPr>
            <p:grpSpPr bwMode="auto">
              <a:xfrm>
                <a:off x="609465" y="2860850"/>
                <a:ext cx="607221" cy="349623"/>
                <a:chOff x="189708" y="4504922"/>
                <a:chExt cx="607221" cy="437029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384955" y="4545299"/>
                  <a:ext cx="238106" cy="3394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237" name="组合 16391"/>
                <p:cNvGrpSpPr>
                  <a:grpSpLocks noChangeAspect="1"/>
                </p:cNvGrpSpPr>
                <p:nvPr/>
              </p:nvGrpSpPr>
              <p:grpSpPr bwMode="auto">
                <a:xfrm>
                  <a:off x="189708" y="4504922"/>
                  <a:ext cx="607220" cy="146666"/>
                  <a:chOff x="854686" y="4383664"/>
                  <a:chExt cx="404813" cy="97777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961569" y="4392057"/>
                    <a:ext cx="205300" cy="8997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隶书" panose="020105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243" name="Line 118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54686" y="4383664"/>
                    <a:ext cx="404813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4" name="Line 118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961842" y="4474152"/>
                    <a:ext cx="1905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238" name="组合 100"/>
                <p:cNvGrpSpPr>
                  <a:grpSpLocks noChangeAspect="1"/>
                </p:cNvGrpSpPr>
                <p:nvPr/>
              </p:nvGrpSpPr>
              <p:grpSpPr bwMode="auto">
                <a:xfrm>
                  <a:off x="189709" y="4795285"/>
                  <a:ext cx="607220" cy="146666"/>
                  <a:chOff x="854686" y="4383664"/>
                  <a:chExt cx="404813" cy="97777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961569" y="4391672"/>
                    <a:ext cx="205300" cy="8997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隶书" panose="020105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240" name="Line 118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54686" y="4383664"/>
                    <a:ext cx="404813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1" name="Line 118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961842" y="4474152"/>
                    <a:ext cx="1905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23" name="直接箭头连接符 22"/>
              <p:cNvCxnSpPr/>
              <p:nvPr/>
            </p:nvCxnSpPr>
            <p:spPr>
              <a:xfrm flipV="1">
                <a:off x="660261" y="2632741"/>
                <a:ext cx="504784" cy="74629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25" name="TextBox 16410"/>
              <p:cNvSpPr txBox="1">
                <a:spLocks noChangeArrowheads="1"/>
              </p:cNvSpPr>
              <p:nvPr/>
            </p:nvSpPr>
            <p:spPr bwMode="auto">
              <a:xfrm>
                <a:off x="1216686" y="2774899"/>
                <a:ext cx="372191" cy="461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E</a:t>
                </a:r>
                <a:endPara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26" name="TextBox 110"/>
              <p:cNvSpPr txBox="1">
                <a:spLocks noChangeArrowheads="1"/>
              </p:cNvSpPr>
              <p:nvPr/>
            </p:nvSpPr>
            <p:spPr bwMode="auto">
              <a:xfrm>
                <a:off x="1573066" y="2195863"/>
                <a:ext cx="372191" cy="461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27" name="TextBox 111"/>
              <p:cNvSpPr txBox="1">
                <a:spLocks noChangeArrowheads="1"/>
              </p:cNvSpPr>
              <p:nvPr/>
            </p:nvSpPr>
            <p:spPr bwMode="auto">
              <a:xfrm>
                <a:off x="3516444" y="2301866"/>
                <a:ext cx="407455" cy="461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D</a:t>
                </a:r>
                <a:endPara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228" name="组合 78"/>
              <p:cNvGrpSpPr>
                <a:grpSpLocks/>
              </p:cNvGrpSpPr>
              <p:nvPr/>
            </p:nvGrpSpPr>
            <p:grpSpPr bwMode="auto">
              <a:xfrm>
                <a:off x="2545030" y="2573238"/>
                <a:ext cx="144016" cy="804338"/>
                <a:chOff x="2411760" y="4415662"/>
                <a:chExt cx="144016" cy="804338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2411203" y="4487868"/>
                  <a:ext cx="14445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2484222" y="4416413"/>
                  <a:ext cx="0" cy="14449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2411203" y="5219875"/>
                  <a:ext cx="14445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229" name="组合 123"/>
              <p:cNvGrpSpPr>
                <a:grpSpLocks/>
              </p:cNvGrpSpPr>
              <p:nvPr/>
            </p:nvGrpSpPr>
            <p:grpSpPr bwMode="auto">
              <a:xfrm>
                <a:off x="3491880" y="2904809"/>
                <a:ext cx="144016" cy="804338"/>
                <a:chOff x="2411760" y="4415662"/>
                <a:chExt cx="144016" cy="804338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>
                  <a:off x="2412014" y="4486573"/>
                  <a:ext cx="144451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2485033" y="4415119"/>
                  <a:ext cx="0" cy="14449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2412014" y="5220169"/>
                  <a:ext cx="144451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864225" y="1590675"/>
          <a:ext cx="2898775" cy="519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8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i="1" u="none" strike="noStrike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200" u="none" strike="noStrike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2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  <a:endParaRPr lang="zh-CN" altLang="en-US" sz="22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i="1" u="none" strike="noStrike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200" u="none" strike="noStrike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2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  <a:endParaRPr lang="zh-CN" altLang="en-US" sz="22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0.000V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0.000μ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0.100V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0.189μ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0.200V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1.496μ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0.300V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10.527μ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0.400V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72.940μ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0.500V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504.126μ</a:t>
                      </a:r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0.535V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1.000mA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0.571V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2.000mA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0.592V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3.000mA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0.600V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3.476mA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0.700V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23.625mA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0.800V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147.375mA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0.900V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663.944mA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1.000V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1.796A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49209" name="图片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857375"/>
            <a:ext cx="47339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210" name="Rectangle 2"/>
          <p:cNvSpPr txBox="1">
            <a:spLocks noChangeArrowheads="1"/>
          </p:cNvSpPr>
          <p:nvPr/>
        </p:nvSpPr>
        <p:spPr bwMode="auto">
          <a:xfrm>
            <a:off x="1738313" y="457200"/>
            <a:ext cx="5867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4.2.1. The Forward-Bias Region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4" name="文本框 1"/>
          <p:cNvSpPr txBox="1">
            <a:spLocks noChangeArrowheads="1"/>
          </p:cNvSpPr>
          <p:nvPr/>
        </p:nvSpPr>
        <p:spPr bwMode="auto">
          <a:xfrm>
            <a:off x="301625" y="533400"/>
            <a:ext cx="861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measurement of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i–</a:t>
            </a:r>
            <a:r>
              <a:rPr lang="en-US" altLang="zh-CN" sz="2800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 of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1N4001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5867400" y="1016000"/>
            <a:ext cx="2649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data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52400" y="2514600"/>
            <a:ext cx="3314700" cy="2555875"/>
            <a:chOff x="251520" y="2001076"/>
            <a:chExt cx="3314434" cy="2556469"/>
          </a:xfrm>
        </p:grpSpPr>
        <p:sp>
          <p:nvSpPr>
            <p:cNvPr id="51258" name="文本框 1"/>
            <p:cNvSpPr txBox="1">
              <a:spLocks noChangeArrowheads="1"/>
            </p:cNvSpPr>
            <p:nvPr/>
          </p:nvSpPr>
          <p:spPr bwMode="auto">
            <a:xfrm>
              <a:off x="291496" y="2001076"/>
              <a:ext cx="3214148" cy="461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 of circuit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259" name="组合 82"/>
            <p:cNvGrpSpPr>
              <a:grpSpLocks/>
            </p:cNvGrpSpPr>
            <p:nvPr/>
          </p:nvGrpSpPr>
          <p:grpSpPr bwMode="auto">
            <a:xfrm>
              <a:off x="251520" y="2736260"/>
              <a:ext cx="3314434" cy="1821285"/>
              <a:chOff x="609465" y="2061108"/>
              <a:chExt cx="3314434" cy="1821285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2447642" y="2126210"/>
                <a:ext cx="0" cy="1756183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3396891" y="2129386"/>
                <a:ext cx="0" cy="175300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12654" y="2129386"/>
                <a:ext cx="0" cy="175300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263" name="组合 4"/>
              <p:cNvGrpSpPr>
                <a:grpSpLocks noChangeAspect="1"/>
              </p:cNvGrpSpPr>
              <p:nvPr/>
            </p:nvGrpSpPr>
            <p:grpSpPr bwMode="auto">
              <a:xfrm rot="5400000">
                <a:off x="3235279" y="2370681"/>
                <a:ext cx="324036" cy="324036"/>
                <a:chOff x="1624158" y="3955308"/>
                <a:chExt cx="216024" cy="216024"/>
              </a:xfrm>
            </p:grpSpPr>
            <p:sp>
              <p:nvSpPr>
                <p:cNvPr id="46" name="等腰三角形 45"/>
                <p:cNvSpPr/>
                <p:nvPr/>
              </p:nvSpPr>
              <p:spPr>
                <a:xfrm rot="5400000">
                  <a:off x="1624233" y="3955615"/>
                  <a:ext cx="215883" cy="215950"/>
                </a:xfrm>
                <a:prstGeom prst="triangl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7" name="直接连接符 46"/>
                <p:cNvCxnSpPr/>
                <p:nvPr/>
              </p:nvCxnSpPr>
              <p:spPr>
                <a:xfrm rot="5400000">
                  <a:off x="1732208" y="4063590"/>
                  <a:ext cx="215883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912654" y="2129386"/>
                <a:ext cx="248423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912654" y="3882393"/>
                <a:ext cx="248423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266" name="组合 11"/>
              <p:cNvGrpSpPr>
                <a:grpSpLocks/>
              </p:cNvGrpSpPr>
              <p:nvPr/>
            </p:nvGrpSpPr>
            <p:grpSpPr bwMode="auto">
              <a:xfrm>
                <a:off x="3131840" y="3074468"/>
                <a:ext cx="646285" cy="520521"/>
                <a:chOff x="3694446" y="4276747"/>
                <a:chExt cx="646285" cy="520521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3707106" y="4292326"/>
                  <a:ext cx="504784" cy="504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293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3694446" y="4276747"/>
                  <a:ext cx="646285" cy="4617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  <a:cs typeface="Times New Roman" panose="02020603050405020304" pitchFamily="18" charset="0"/>
                    </a:rPr>
                    <a:t>mA</a:t>
                  </a: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>
                <a:off x="2195251" y="2753419"/>
                <a:ext cx="504784" cy="5033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68" name="TextBox 9"/>
              <p:cNvSpPr txBox="1">
                <a:spLocks noChangeArrowheads="1"/>
              </p:cNvSpPr>
              <p:nvPr/>
            </p:nvSpPr>
            <p:spPr bwMode="auto">
              <a:xfrm>
                <a:off x="2278484" y="2844000"/>
                <a:ext cx="407455" cy="461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V</a:t>
                </a: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/>
              <p:cNvSpPr>
                <a:spLocks noChangeAspect="1"/>
              </p:cNvSpPr>
              <p:nvPr/>
            </p:nvSpPr>
            <p:spPr>
              <a:xfrm>
                <a:off x="1522205" y="2061108"/>
                <a:ext cx="473037" cy="1349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270" name="组合 16406"/>
              <p:cNvGrpSpPr>
                <a:grpSpLocks/>
              </p:cNvGrpSpPr>
              <p:nvPr/>
            </p:nvGrpSpPr>
            <p:grpSpPr bwMode="auto">
              <a:xfrm>
                <a:off x="609465" y="2860850"/>
                <a:ext cx="607221" cy="349623"/>
                <a:chOff x="189708" y="4504922"/>
                <a:chExt cx="607221" cy="437029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384955" y="4545299"/>
                  <a:ext cx="238106" cy="3394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1284" name="组合 16391"/>
                <p:cNvGrpSpPr>
                  <a:grpSpLocks noChangeAspect="1"/>
                </p:cNvGrpSpPr>
                <p:nvPr/>
              </p:nvGrpSpPr>
              <p:grpSpPr bwMode="auto">
                <a:xfrm>
                  <a:off x="189708" y="4504922"/>
                  <a:ext cx="607220" cy="146666"/>
                  <a:chOff x="854686" y="4383664"/>
                  <a:chExt cx="404813" cy="97777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961569" y="4392057"/>
                    <a:ext cx="205300" cy="8997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隶书" panose="020105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290" name="Line 118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54686" y="4383664"/>
                    <a:ext cx="404813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91" name="Line 118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961842" y="4474152"/>
                    <a:ext cx="1905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285" name="组合 100"/>
                <p:cNvGrpSpPr>
                  <a:grpSpLocks noChangeAspect="1"/>
                </p:cNvGrpSpPr>
                <p:nvPr/>
              </p:nvGrpSpPr>
              <p:grpSpPr bwMode="auto">
                <a:xfrm>
                  <a:off x="189709" y="4795285"/>
                  <a:ext cx="607220" cy="146666"/>
                  <a:chOff x="854686" y="4383664"/>
                  <a:chExt cx="404813" cy="97777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961569" y="4391672"/>
                    <a:ext cx="205300" cy="8997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隶书" panose="020105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287" name="Line 118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54686" y="4383664"/>
                    <a:ext cx="404813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88" name="Line 118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961842" y="4474152"/>
                    <a:ext cx="1905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23" name="直接箭头连接符 22"/>
              <p:cNvCxnSpPr/>
              <p:nvPr/>
            </p:nvCxnSpPr>
            <p:spPr>
              <a:xfrm flipV="1">
                <a:off x="660261" y="2632741"/>
                <a:ext cx="504784" cy="74629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72" name="TextBox 16410"/>
              <p:cNvSpPr txBox="1">
                <a:spLocks noChangeArrowheads="1"/>
              </p:cNvSpPr>
              <p:nvPr/>
            </p:nvSpPr>
            <p:spPr bwMode="auto">
              <a:xfrm>
                <a:off x="1216686" y="2774899"/>
                <a:ext cx="372191" cy="461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E</a:t>
                </a:r>
                <a:endPara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73" name="TextBox 110"/>
              <p:cNvSpPr txBox="1">
                <a:spLocks noChangeArrowheads="1"/>
              </p:cNvSpPr>
              <p:nvPr/>
            </p:nvSpPr>
            <p:spPr bwMode="auto">
              <a:xfrm>
                <a:off x="1573066" y="2195863"/>
                <a:ext cx="372191" cy="461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74" name="TextBox 111"/>
              <p:cNvSpPr txBox="1">
                <a:spLocks noChangeArrowheads="1"/>
              </p:cNvSpPr>
              <p:nvPr/>
            </p:nvSpPr>
            <p:spPr bwMode="auto">
              <a:xfrm>
                <a:off x="3516444" y="2301866"/>
                <a:ext cx="407455" cy="461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D</a:t>
                </a:r>
                <a:endPara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275" name="组合 78"/>
              <p:cNvGrpSpPr>
                <a:grpSpLocks/>
              </p:cNvGrpSpPr>
              <p:nvPr/>
            </p:nvGrpSpPr>
            <p:grpSpPr bwMode="auto">
              <a:xfrm>
                <a:off x="2545030" y="2573238"/>
                <a:ext cx="144016" cy="804338"/>
                <a:chOff x="2411760" y="4415662"/>
                <a:chExt cx="144016" cy="804338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2411203" y="4487868"/>
                  <a:ext cx="14445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2484222" y="4416413"/>
                  <a:ext cx="0" cy="14449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2411203" y="5219875"/>
                  <a:ext cx="14445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276" name="组合 123"/>
              <p:cNvGrpSpPr>
                <a:grpSpLocks/>
              </p:cNvGrpSpPr>
              <p:nvPr/>
            </p:nvGrpSpPr>
            <p:grpSpPr bwMode="auto">
              <a:xfrm>
                <a:off x="3491880" y="2904809"/>
                <a:ext cx="144016" cy="804338"/>
                <a:chOff x="2411760" y="4415662"/>
                <a:chExt cx="144016" cy="804338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>
                  <a:off x="2412014" y="4486573"/>
                  <a:ext cx="144451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2485033" y="4415119"/>
                  <a:ext cx="0" cy="144497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2412014" y="5220169"/>
                  <a:ext cx="144451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791200" y="1436688"/>
          <a:ext cx="2898775" cy="519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8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i="1" u="none" strike="noStrike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200" u="none" strike="noStrike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2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  <a:endParaRPr lang="zh-CN" altLang="en-US" sz="22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i="1" u="none" strike="noStrike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200" u="none" strike="noStrike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2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  <a:endParaRPr lang="zh-CN" altLang="en-US" sz="22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0.000V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0.000μ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0.100V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0.189μ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0.200V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1.496μ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0.300V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10.527μ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0.400V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72.940μ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0.500V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504.126μ</a:t>
                      </a:r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0.535V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1.000mA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0.571V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2.000mA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0.592V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3.000mA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0.600V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3.476mA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0.700V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23.625mA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0.800V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147.375mA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0.900V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663.944mA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1.000V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1.796A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51257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95400"/>
            <a:ext cx="518477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1" name="文本框 1"/>
          <p:cNvSpPr txBox="1">
            <a:spLocks noChangeArrowheads="1"/>
          </p:cNvSpPr>
          <p:nvPr/>
        </p:nvSpPr>
        <p:spPr bwMode="auto">
          <a:xfrm>
            <a:off x="301625" y="533400"/>
            <a:ext cx="861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measurement of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i–</a:t>
            </a:r>
            <a:r>
              <a:rPr lang="en-US" altLang="zh-CN" sz="2800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 of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1N4001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3252" name="文本框 1"/>
          <p:cNvSpPr txBox="1">
            <a:spLocks noChangeArrowheads="1"/>
          </p:cNvSpPr>
          <p:nvPr/>
        </p:nvSpPr>
        <p:spPr bwMode="auto">
          <a:xfrm>
            <a:off x="1066800" y="1068388"/>
            <a:ext cx="26495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data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990600" y="1485900"/>
          <a:ext cx="2898775" cy="519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8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i="1" u="none" strike="noStrike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200" u="none" strike="noStrike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2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  <a:endParaRPr lang="zh-CN" altLang="en-US" sz="22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i="1" u="none" strike="noStrike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200" u="none" strike="noStrike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2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  <a:endParaRPr lang="zh-CN" altLang="en-US" sz="22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0.000V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0.000μ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0.100V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0.189μ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0.200V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1.496μ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0.300V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10.527μ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0.400V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72.940μ</a:t>
                      </a:r>
                      <a:r>
                        <a:rPr lang="en-US" sz="22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0.500V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504.126μ</a:t>
                      </a:r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0.535V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1.000mA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0.571V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2.000mA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0.592V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3.000mA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0.600V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3.476mA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0.700V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23.625mA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0.800V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147.375mA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0.900V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663.944mA</a:t>
                      </a:r>
                      <a:endParaRPr lang="en-US" sz="2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1.000V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1.796A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10801" marR="10801" marT="0" marB="1080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287655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35" name="矩形 1"/>
          <p:cNvSpPr>
            <a:spLocks noChangeArrowheads="1"/>
          </p:cNvSpPr>
          <p:nvPr/>
        </p:nvSpPr>
        <p:spPr bwMode="auto">
          <a:xfrm>
            <a:off x="5173663" y="1219200"/>
            <a:ext cx="37417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characteristic of the forward… 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7334250" y="2681288"/>
            <a:ext cx="360363" cy="2411412"/>
          </a:xfrm>
          <a:prstGeom prst="rect">
            <a:avLst/>
          </a:prstGeom>
          <a:solidFill>
            <a:srgbClr val="008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latin typeface="Calibri" panose="020F0502020204030204" pitchFamily="34" charset="0"/>
            </a:endParaRPr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 flipV="1">
            <a:off x="7543800" y="5003800"/>
            <a:ext cx="0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4495800" y="5881688"/>
            <a:ext cx="4191000" cy="51911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fully conducting region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5" grpId="0"/>
      <p:bldP spid="51" grpId="0" animBg="1"/>
      <p:bldP spid="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0" name="Rectangle 2"/>
          <p:cNvSpPr txBox="1">
            <a:spLocks noChangeArrowheads="1"/>
          </p:cNvSpPr>
          <p:nvPr/>
        </p:nvSpPr>
        <p:spPr bwMode="auto">
          <a:xfrm>
            <a:off x="533400" y="457200"/>
            <a:ext cx="5867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4.2.1. The Forward-Bias Region</a:t>
            </a:r>
          </a:p>
        </p:txBody>
      </p:sp>
      <p:sp>
        <p:nvSpPr>
          <p:cNvPr id="51205" name="Rectangle 4"/>
          <p:cNvSpPr txBox="1">
            <a:spLocks noChangeArrowheads="1"/>
          </p:cNvSpPr>
          <p:nvPr/>
        </p:nvSpPr>
        <p:spPr bwMode="auto">
          <a:xfrm>
            <a:off x="152400" y="1371600"/>
            <a:ext cx="43053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I-V</a:t>
            </a:r>
            <a:r>
              <a:rPr kumimoji="0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closely approximated by equations to right.</a:t>
            </a:r>
          </a:p>
          <a:p>
            <a:pPr eaLnBrk="1" hangingPunct="1">
              <a:defRPr/>
            </a:pP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forward-bias region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operation is entered when </a:t>
            </a:r>
            <a:r>
              <a:rPr kumimoji="0"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kumimoji="0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57800" y="1295400"/>
            <a:ext cx="3377078" cy="65505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5303" name="矩形 2"/>
          <p:cNvSpPr>
            <a:spLocks noChangeArrowheads="1"/>
          </p:cNvSpPr>
          <p:nvPr/>
        </p:nvSpPr>
        <p:spPr bwMode="auto">
          <a:xfrm>
            <a:off x="4894263" y="2057400"/>
            <a:ext cx="41036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where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is a constant for a given diode at a given temperature.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953000" y="3505200"/>
            <a:ext cx="36814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the voltage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is a constant called the thermal voltage.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3413" y="5105400"/>
            <a:ext cx="80533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At room temperature (20°C) the value of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is 25.3 mV.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 rapid approximate circuit analysis we shall use 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≈25mV at room temperature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48" name="Rectangle 2"/>
          <p:cNvSpPr txBox="1">
            <a:spLocks noChangeArrowheads="1"/>
          </p:cNvSpPr>
          <p:nvPr/>
        </p:nvSpPr>
        <p:spPr bwMode="auto">
          <a:xfrm>
            <a:off x="533400" y="457200"/>
            <a:ext cx="5867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4.2.1. The Forward-Bias Region</a:t>
            </a:r>
          </a:p>
        </p:txBody>
      </p:sp>
      <p:sp>
        <p:nvSpPr>
          <p:cNvPr id="57349" name="Rectangle 4"/>
          <p:cNvSpPr txBox="1">
            <a:spLocks noChangeArrowheads="1"/>
          </p:cNvSpPr>
          <p:nvPr/>
        </p:nvSpPr>
        <p:spPr bwMode="auto">
          <a:xfrm>
            <a:off x="152400" y="1371600"/>
            <a:ext cx="43053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forward-bias region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of operation is entered when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&gt; 0.</a:t>
            </a:r>
          </a:p>
          <a:p>
            <a:pPr eaLnBrk="1" hangingPunct="1"/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I-V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is closely approximated by equations to right.</a:t>
            </a: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57800" y="1371600"/>
            <a:ext cx="3377078" cy="65505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2600" y="3168485"/>
            <a:ext cx="2289025" cy="61555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5304" name="Rectangle 4"/>
          <p:cNvSpPr txBox="1">
            <a:spLocks noChangeArrowheads="1"/>
          </p:cNvSpPr>
          <p:nvPr/>
        </p:nvSpPr>
        <p:spPr bwMode="auto">
          <a:xfrm>
            <a:off x="5103813" y="2262188"/>
            <a:ext cx="1292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</a:p>
        </p:txBody>
      </p:sp>
      <p:graphicFrame>
        <p:nvGraphicFramePr>
          <p:cNvPr id="13" name="对象 1"/>
          <p:cNvGraphicFramePr>
            <a:graphicFrameLocks noChangeAspect="1"/>
          </p:cNvGraphicFramePr>
          <p:nvPr/>
        </p:nvGraphicFramePr>
        <p:xfrm>
          <a:off x="6318250" y="2271713"/>
          <a:ext cx="14541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Equation" r:id="rId7" imgW="368300" imgH="190500" progId="Equation.DSMT4">
                  <p:embed/>
                </p:oleObj>
              </mc:Choice>
              <mc:Fallback>
                <p:oleObj name="Equation" r:id="rId7" imgW="368300" imgH="190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2271713"/>
                        <a:ext cx="1454150" cy="7524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"/>
          <p:cNvGraphicFramePr>
            <a:graphicFrameLocks noChangeAspect="1"/>
          </p:cNvGraphicFramePr>
          <p:nvPr/>
        </p:nvGraphicFramePr>
        <p:xfrm>
          <a:off x="5576888" y="4054475"/>
          <a:ext cx="19954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9" imgW="774364" imgH="418918" progId="Equation.DSMT4">
                  <p:embed/>
                </p:oleObj>
              </mc:Choice>
              <mc:Fallback>
                <p:oleObj name="Equation" r:id="rId9" imgW="774364" imgH="418918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4054475"/>
                        <a:ext cx="1995487" cy="10795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06363" y="838200"/>
            <a:ext cx="43053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relative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current flow (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 forward biasing voltage 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eaLnBrk="1" hangingPunct="1"/>
            <a:r>
              <a:rPr kumimoji="0"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Very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small.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10x change in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effects 60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change in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91113"/>
            <a:ext cx="4359275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792163"/>
            <a:ext cx="4535487" cy="553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>
            <a:spLocks/>
          </p:cNvSpPr>
          <p:nvPr/>
        </p:nvSpPr>
        <p:spPr bwMode="auto">
          <a:xfrm rot="10800000">
            <a:off x="4308475" y="5543550"/>
            <a:ext cx="720725" cy="323850"/>
          </a:xfrm>
          <a:prstGeom prst="rightArrow">
            <a:avLst>
              <a:gd name="adj1" fmla="val 50000"/>
              <a:gd name="adj2" fmla="val 50074"/>
            </a:avLst>
          </a:prstGeom>
          <a:solidFill>
            <a:srgbClr val="FFCCFF">
              <a:alpha val="56862"/>
            </a:srgbClr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95300" y="1562100"/>
            <a:ext cx="3314700" cy="2857500"/>
            <a:chOff x="252000" y="1701245"/>
            <a:chExt cx="3314430" cy="2856697"/>
          </a:xfrm>
        </p:grpSpPr>
        <p:sp>
          <p:nvSpPr>
            <p:cNvPr id="61501" name="文本框 1"/>
            <p:cNvSpPr txBox="1">
              <a:spLocks noChangeArrowheads="1"/>
            </p:cNvSpPr>
            <p:nvPr/>
          </p:nvSpPr>
          <p:spPr bwMode="auto">
            <a:xfrm>
              <a:off x="913482" y="1701245"/>
              <a:ext cx="1767519" cy="461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reverse-bias</a:t>
              </a:r>
              <a:endParaRPr lang="en-US" altLang="zh-CN" sz="24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502" name="组合 51"/>
            <p:cNvGrpSpPr>
              <a:grpSpLocks/>
            </p:cNvGrpSpPr>
            <p:nvPr/>
          </p:nvGrpSpPr>
          <p:grpSpPr bwMode="auto">
            <a:xfrm>
              <a:off x="252000" y="2736003"/>
              <a:ext cx="3314430" cy="1821939"/>
              <a:chOff x="609468" y="2996955"/>
              <a:chExt cx="3314430" cy="1821939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2447643" y="3062026"/>
                <a:ext cx="0" cy="1756868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3396891" y="3065200"/>
                <a:ext cx="0" cy="175369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912656" y="3065200"/>
                <a:ext cx="0" cy="175369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506" name="组合 55"/>
              <p:cNvGrpSpPr>
                <a:grpSpLocks noChangeAspect="1"/>
              </p:cNvGrpSpPr>
              <p:nvPr/>
            </p:nvGrpSpPr>
            <p:grpSpPr bwMode="auto">
              <a:xfrm rot="5400000">
                <a:off x="3235278" y="3306785"/>
                <a:ext cx="324036" cy="324036"/>
                <a:chOff x="1624158" y="3955308"/>
                <a:chExt cx="216024" cy="216024"/>
              </a:xfrm>
            </p:grpSpPr>
            <p:sp>
              <p:nvSpPr>
                <p:cNvPr id="43" name="等腰三角形 42"/>
                <p:cNvSpPr/>
                <p:nvPr/>
              </p:nvSpPr>
              <p:spPr>
                <a:xfrm rot="5400000">
                  <a:off x="1623901" y="3955671"/>
                  <a:ext cx="215883" cy="215839"/>
                </a:xfrm>
                <a:prstGeom prst="triangl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" name="直接连接符 43"/>
                <p:cNvCxnSpPr/>
                <p:nvPr/>
              </p:nvCxnSpPr>
              <p:spPr>
                <a:xfrm rot="5400000">
                  <a:off x="1731821" y="4063590"/>
                  <a:ext cx="215883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直接连接符 13"/>
              <p:cNvCxnSpPr/>
              <p:nvPr/>
            </p:nvCxnSpPr>
            <p:spPr>
              <a:xfrm>
                <a:off x="912656" y="3065200"/>
                <a:ext cx="24842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912656" y="4818894"/>
                <a:ext cx="24842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3144499" y="4026955"/>
                <a:ext cx="504784" cy="5046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10" name="TextBox 59"/>
              <p:cNvSpPr txBox="1">
                <a:spLocks noChangeArrowheads="1"/>
              </p:cNvSpPr>
              <p:nvPr/>
            </p:nvSpPr>
            <p:spPr bwMode="auto">
              <a:xfrm>
                <a:off x="3168000" y="4103723"/>
                <a:ext cx="572552" cy="46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l-GR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A</a:t>
                </a: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195252" y="3690499"/>
                <a:ext cx="504784" cy="503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12" name="TextBox 61"/>
              <p:cNvSpPr txBox="1">
                <a:spLocks noChangeArrowheads="1"/>
              </p:cNvSpPr>
              <p:nvPr/>
            </p:nvSpPr>
            <p:spPr bwMode="auto">
              <a:xfrm>
                <a:off x="2278484" y="3780104"/>
                <a:ext cx="407454" cy="46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V</a:t>
                </a: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>
                <a:spLocks noChangeAspect="1"/>
              </p:cNvSpPr>
              <p:nvPr/>
            </p:nvSpPr>
            <p:spPr>
              <a:xfrm>
                <a:off x="1522207" y="2996956"/>
                <a:ext cx="473036" cy="13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14" name="组合 64"/>
              <p:cNvGrpSpPr>
                <a:grpSpLocks/>
              </p:cNvGrpSpPr>
              <p:nvPr/>
            </p:nvGrpSpPr>
            <p:grpSpPr bwMode="auto">
              <a:xfrm rot="10800000">
                <a:off x="609468" y="3735455"/>
                <a:ext cx="607221" cy="349623"/>
                <a:chOff x="189708" y="4504922"/>
                <a:chExt cx="607221" cy="437029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396911" y="4468467"/>
                  <a:ext cx="217469" cy="3412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528" name="组合 81"/>
                <p:cNvGrpSpPr>
                  <a:grpSpLocks noChangeAspect="1"/>
                </p:cNvGrpSpPr>
                <p:nvPr/>
              </p:nvGrpSpPr>
              <p:grpSpPr bwMode="auto">
                <a:xfrm>
                  <a:off x="189708" y="4504922"/>
                  <a:ext cx="607220" cy="146666"/>
                  <a:chOff x="854686" y="4383664"/>
                  <a:chExt cx="404813" cy="97777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983297" y="4340845"/>
                    <a:ext cx="191543" cy="899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隶书" panose="020105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34" name="Line 118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54686" y="4383664"/>
                    <a:ext cx="404813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35" name="Line 118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961842" y="4474152"/>
                    <a:ext cx="1905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529" name="组合 83"/>
                <p:cNvGrpSpPr>
                  <a:grpSpLocks noChangeAspect="1"/>
                </p:cNvGrpSpPr>
                <p:nvPr/>
              </p:nvGrpSpPr>
              <p:grpSpPr bwMode="auto">
                <a:xfrm>
                  <a:off x="189709" y="4795285"/>
                  <a:ext cx="607220" cy="146666"/>
                  <a:chOff x="854686" y="4383664"/>
                  <a:chExt cx="404813" cy="97777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984355" y="4341684"/>
                    <a:ext cx="191542" cy="899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隶书" panose="020105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31" name="Line 118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54686" y="4383664"/>
                    <a:ext cx="404813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32" name="Line 118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961842" y="4474152"/>
                    <a:ext cx="1905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22" name="直接箭头连接符 21"/>
              <p:cNvCxnSpPr/>
              <p:nvPr/>
            </p:nvCxnSpPr>
            <p:spPr>
              <a:xfrm flipV="1">
                <a:off x="660264" y="3566709"/>
                <a:ext cx="504784" cy="74591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516" name="TextBox 66"/>
              <p:cNvSpPr txBox="1">
                <a:spLocks noChangeArrowheads="1"/>
              </p:cNvSpPr>
              <p:nvPr/>
            </p:nvSpPr>
            <p:spPr bwMode="auto">
              <a:xfrm>
                <a:off x="1216686" y="3711003"/>
                <a:ext cx="372191" cy="46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E</a:t>
                </a:r>
                <a:endPara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17" name="TextBox 67"/>
              <p:cNvSpPr txBox="1">
                <a:spLocks noChangeArrowheads="1"/>
              </p:cNvSpPr>
              <p:nvPr/>
            </p:nvSpPr>
            <p:spPr bwMode="auto">
              <a:xfrm>
                <a:off x="1573066" y="3131967"/>
                <a:ext cx="372191" cy="46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18" name="TextBox 68"/>
              <p:cNvSpPr txBox="1">
                <a:spLocks noChangeArrowheads="1"/>
              </p:cNvSpPr>
              <p:nvPr/>
            </p:nvSpPr>
            <p:spPr bwMode="auto">
              <a:xfrm>
                <a:off x="3516444" y="3237970"/>
                <a:ext cx="407454" cy="46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D</a:t>
                </a:r>
                <a:endPara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19" name="组合 69"/>
              <p:cNvGrpSpPr>
                <a:grpSpLocks/>
              </p:cNvGrpSpPr>
              <p:nvPr/>
            </p:nvGrpSpPr>
            <p:grpSpPr bwMode="auto">
              <a:xfrm>
                <a:off x="2545030" y="3509342"/>
                <a:ext cx="144016" cy="804338"/>
                <a:chOff x="2411760" y="4415662"/>
                <a:chExt cx="144016" cy="804338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2411203" y="4487312"/>
                  <a:ext cx="14445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2484222" y="4415895"/>
                  <a:ext cx="0" cy="144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2411203" y="5220531"/>
                  <a:ext cx="14445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520" name="组合 70"/>
              <p:cNvGrpSpPr>
                <a:grpSpLocks/>
              </p:cNvGrpSpPr>
              <p:nvPr/>
            </p:nvGrpSpPr>
            <p:grpSpPr bwMode="auto">
              <a:xfrm>
                <a:off x="3491880" y="3840913"/>
                <a:ext cx="144016" cy="804338"/>
                <a:chOff x="2411760" y="4415662"/>
                <a:chExt cx="144016" cy="804338"/>
              </a:xfrm>
            </p:grpSpPr>
            <p:cxnSp>
              <p:nvCxnSpPr>
                <p:cNvPr id="28" name="直接连接符 27"/>
                <p:cNvCxnSpPr/>
                <p:nvPr/>
              </p:nvCxnSpPr>
              <p:spPr>
                <a:xfrm>
                  <a:off x="2412013" y="4487436"/>
                  <a:ext cx="144451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2485032" y="4416018"/>
                  <a:ext cx="0" cy="14442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2412013" y="5223829"/>
                  <a:ext cx="144451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260850" y="1524000"/>
          <a:ext cx="2673350" cy="5029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1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i="1" u="none" strike="noStrike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altLang="zh-CN" sz="2000" u="none" strike="noStrike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0" b="0" i="0" u="none" strike="noStrike" baseline="-25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7" marR="9527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1" u="none" strike="noStrike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000" b="0" i="0" u="none" strike="noStrike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0" b="0" i="0" u="none" strike="noStrike" baseline="-25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7" marR="9527" marT="952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0.000V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0.000μ</a:t>
                      </a:r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-0.0625V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-0.022μ</a:t>
                      </a:r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-0.125V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-0.029μ</a:t>
                      </a:r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-0.250V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-0.032μ</a:t>
                      </a:r>
                      <a:r>
                        <a:rPr lang="en-US" sz="20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-0.500V</a:t>
                      </a:r>
                      <a:endParaRPr lang="en-US" sz="20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-0.032μ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-1.000V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-0.033μ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-2.000V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-0.034μ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-4.000V</a:t>
                      </a:r>
                      <a:endParaRPr lang="en-US" sz="20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-0.036μ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-8.000V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-0.040μ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-16.000V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-0.048μ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-32.000V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-0.064μ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-50.000V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-0.082μ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-52.907V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-1.000μ</a:t>
                      </a:r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-53.027V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altLang="zh-CN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r>
                        <a:rPr lang="en-US" altLang="zh-CN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00</a:t>
                      </a:r>
                      <a:r>
                        <a:rPr lang="el-GR" altLang="zh-CN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.000μ</a:t>
                      </a:r>
                      <a:r>
                        <a:rPr lang="en-US" altLang="zh-CN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altLang="zh-CN" sz="20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-53.147V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-10.000mA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7" marR="9527" marT="952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4184650" y="1066800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data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500" name="Rectangle 4"/>
          <p:cNvSpPr txBox="1">
            <a:spLocks noChangeArrowheads="1"/>
          </p:cNvSpPr>
          <p:nvPr/>
        </p:nvSpPr>
        <p:spPr bwMode="auto">
          <a:xfrm>
            <a:off x="1600200" y="457200"/>
            <a:ext cx="68580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4.2.2. The Reverse-Bias Region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6" name="Rectangle 2"/>
          <p:cNvSpPr txBox="1">
            <a:spLocks noChangeArrowheads="1"/>
          </p:cNvSpPr>
          <p:nvPr/>
        </p:nvSpPr>
        <p:spPr bwMode="auto">
          <a:xfrm>
            <a:off x="2971800" y="457200"/>
            <a:ext cx="36576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197" name="Rectangle 3"/>
          <p:cNvSpPr txBox="1">
            <a:spLocks noChangeArrowheads="1"/>
          </p:cNvSpPr>
          <p:nvPr/>
        </p:nvSpPr>
        <p:spPr bwMode="auto">
          <a:xfrm>
            <a:off x="228600" y="1343025"/>
            <a:ext cx="8462963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IN THIS CHAPTER WE WILL LEARN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the ideal diode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and how to analyze and design circuits containing multiple ideal diodes together with resistors and dc sources to realize useful and interesting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function.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2. the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i-v characteristic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of the junction diode (which was derived in Chapter 3) and how to use it to analyze diode circuits operating in the various bias regions: forward, reverse, and breakdown.</a:t>
            </a:r>
            <a:endParaRPr kumimoji="0"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63492" name="Rectangle 4"/>
          <p:cNvSpPr txBox="1">
            <a:spLocks noChangeArrowheads="1"/>
          </p:cNvSpPr>
          <p:nvPr/>
        </p:nvSpPr>
        <p:spPr bwMode="auto">
          <a:xfrm>
            <a:off x="1371600" y="457200"/>
            <a:ext cx="68580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4.2.2. The Reverse-Bias Region</a:t>
            </a:r>
          </a:p>
        </p:txBody>
      </p:sp>
      <p:sp>
        <p:nvSpPr>
          <p:cNvPr id="22534" name="Rectangle 5"/>
          <p:cNvSpPr txBox="1">
            <a:spLocks noChangeArrowheads="1"/>
          </p:cNvSpPr>
          <p:nvPr/>
        </p:nvSpPr>
        <p:spPr bwMode="auto">
          <a:xfrm>
            <a:off x="641350" y="1447800"/>
            <a:ext cx="42211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reverse-bias region of operation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entered when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0.</a:t>
            </a:r>
          </a:p>
          <a:p>
            <a:pPr eaLnBrk="1" hangingPunct="1"/>
            <a:r>
              <a:rPr kumimoji="0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I-V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relationship,</a:t>
            </a:r>
            <a:r>
              <a:rPr kumimoji="0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negative voltages with |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| &gt; 3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(25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), is closely approximated by equations to right.</a:t>
            </a:r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 flipV="1">
            <a:off x="3486150" y="3763963"/>
            <a:ext cx="2100263" cy="511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797550" y="1477963"/>
          <a:ext cx="24320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Equation" r:id="rId5" imgW="914400" imgH="368300" progId="Equation.DSMT4">
                  <p:embed/>
                </p:oleObj>
              </mc:Choice>
              <mc:Fallback>
                <p:oleObj name="Equation" r:id="rId5" imgW="914400" imgH="368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1477963"/>
                        <a:ext cx="243205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6"/>
          <p:cNvGraphicFramePr>
            <a:graphicFrameLocks/>
          </p:cNvGraphicFramePr>
          <p:nvPr/>
        </p:nvGraphicFramePr>
        <p:xfrm>
          <a:off x="5586413" y="3351213"/>
          <a:ext cx="141763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Equation" r:id="rId7" imgW="469900" imgH="228600" progId="Equation.DSMT4">
                  <p:embed/>
                </p:oleObj>
              </mc:Choice>
              <mc:Fallback>
                <p:oleObj name="Equation" r:id="rId7" imgW="469900" imgH="228600" progId="Equation.DSMT4">
                  <p:embed/>
                  <p:pic>
                    <p:nvPicPr>
                      <p:cNvPr id="0" name="Object 4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3351213"/>
                        <a:ext cx="1417637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>
            <a:spLocks/>
          </p:cNvSpPr>
          <p:nvPr/>
        </p:nvSpPr>
        <p:spPr bwMode="auto">
          <a:xfrm rot="5400000">
            <a:off x="5807075" y="2749551"/>
            <a:ext cx="720725" cy="323850"/>
          </a:xfrm>
          <a:prstGeom prst="rightArrow">
            <a:avLst>
              <a:gd name="adj1" fmla="val 50000"/>
              <a:gd name="adj2" fmla="val 50074"/>
            </a:avLst>
          </a:prstGeom>
          <a:solidFill>
            <a:srgbClr val="FFCCFF">
              <a:alpha val="56862"/>
            </a:srgbClr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19100" y="1219200"/>
            <a:ext cx="3314700" cy="2857500"/>
            <a:chOff x="252000" y="1701245"/>
            <a:chExt cx="3314430" cy="2856697"/>
          </a:xfrm>
        </p:grpSpPr>
        <p:sp>
          <p:nvSpPr>
            <p:cNvPr id="65597" name="文本框 1"/>
            <p:cNvSpPr txBox="1">
              <a:spLocks noChangeArrowheads="1"/>
            </p:cNvSpPr>
            <p:nvPr/>
          </p:nvSpPr>
          <p:spPr bwMode="auto">
            <a:xfrm>
              <a:off x="913482" y="1701245"/>
              <a:ext cx="1767519" cy="461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reverse-bias</a:t>
              </a:r>
              <a:endParaRPr lang="en-US" altLang="zh-CN" sz="24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5598" name="组合 51"/>
            <p:cNvGrpSpPr>
              <a:grpSpLocks/>
            </p:cNvGrpSpPr>
            <p:nvPr/>
          </p:nvGrpSpPr>
          <p:grpSpPr bwMode="auto">
            <a:xfrm>
              <a:off x="252000" y="2736003"/>
              <a:ext cx="3314430" cy="1821939"/>
              <a:chOff x="609468" y="2996955"/>
              <a:chExt cx="3314430" cy="1821939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2447643" y="3062026"/>
                <a:ext cx="0" cy="1756868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3396891" y="3065200"/>
                <a:ext cx="0" cy="175369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912656" y="3065200"/>
                <a:ext cx="0" cy="175369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602" name="组合 55"/>
              <p:cNvGrpSpPr>
                <a:grpSpLocks noChangeAspect="1"/>
              </p:cNvGrpSpPr>
              <p:nvPr/>
            </p:nvGrpSpPr>
            <p:grpSpPr bwMode="auto">
              <a:xfrm rot="5400000">
                <a:off x="3235278" y="3306785"/>
                <a:ext cx="324036" cy="324036"/>
                <a:chOff x="1624158" y="3955308"/>
                <a:chExt cx="216024" cy="216024"/>
              </a:xfrm>
            </p:grpSpPr>
            <p:sp>
              <p:nvSpPr>
                <p:cNvPr id="43" name="等腰三角形 42"/>
                <p:cNvSpPr/>
                <p:nvPr/>
              </p:nvSpPr>
              <p:spPr>
                <a:xfrm rot="5400000">
                  <a:off x="1623901" y="3955671"/>
                  <a:ext cx="215883" cy="215839"/>
                </a:xfrm>
                <a:prstGeom prst="triangl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" name="直接连接符 43"/>
                <p:cNvCxnSpPr/>
                <p:nvPr/>
              </p:nvCxnSpPr>
              <p:spPr>
                <a:xfrm rot="5400000">
                  <a:off x="1731821" y="4063590"/>
                  <a:ext cx="215883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直接连接符 13"/>
              <p:cNvCxnSpPr/>
              <p:nvPr/>
            </p:nvCxnSpPr>
            <p:spPr>
              <a:xfrm>
                <a:off x="912656" y="3065200"/>
                <a:ext cx="24842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912656" y="4818894"/>
                <a:ext cx="24842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3144499" y="4026955"/>
                <a:ext cx="504784" cy="5046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6" name="TextBox 59"/>
              <p:cNvSpPr txBox="1">
                <a:spLocks noChangeArrowheads="1"/>
              </p:cNvSpPr>
              <p:nvPr/>
            </p:nvSpPr>
            <p:spPr bwMode="auto">
              <a:xfrm>
                <a:off x="3168000" y="4103723"/>
                <a:ext cx="572552" cy="46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l-GR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A</a:t>
                </a: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195252" y="3690499"/>
                <a:ext cx="504784" cy="503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8" name="TextBox 61"/>
              <p:cNvSpPr txBox="1">
                <a:spLocks noChangeArrowheads="1"/>
              </p:cNvSpPr>
              <p:nvPr/>
            </p:nvSpPr>
            <p:spPr bwMode="auto">
              <a:xfrm>
                <a:off x="2278484" y="3780104"/>
                <a:ext cx="407454" cy="46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V</a:t>
                </a: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>
                <a:spLocks noChangeAspect="1"/>
              </p:cNvSpPr>
              <p:nvPr/>
            </p:nvSpPr>
            <p:spPr>
              <a:xfrm>
                <a:off x="1522207" y="2996956"/>
                <a:ext cx="473036" cy="13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0" name="组合 64"/>
              <p:cNvGrpSpPr>
                <a:grpSpLocks/>
              </p:cNvGrpSpPr>
              <p:nvPr/>
            </p:nvGrpSpPr>
            <p:grpSpPr bwMode="auto">
              <a:xfrm rot="10800000">
                <a:off x="609468" y="3735455"/>
                <a:ext cx="607221" cy="349623"/>
                <a:chOff x="189708" y="4504922"/>
                <a:chExt cx="607221" cy="437029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390562" y="4468467"/>
                  <a:ext cx="217469" cy="3412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624" name="组合 81"/>
                <p:cNvGrpSpPr>
                  <a:grpSpLocks noChangeAspect="1"/>
                </p:cNvGrpSpPr>
                <p:nvPr/>
              </p:nvGrpSpPr>
              <p:grpSpPr bwMode="auto">
                <a:xfrm>
                  <a:off x="189708" y="4504922"/>
                  <a:ext cx="607220" cy="146666"/>
                  <a:chOff x="854686" y="4383664"/>
                  <a:chExt cx="404813" cy="97777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967423" y="4340845"/>
                    <a:ext cx="191542" cy="899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隶书" panose="020105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30" name="Line 118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54686" y="4383664"/>
                    <a:ext cx="404813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31" name="Line 118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961842" y="4474152"/>
                    <a:ext cx="1905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625" name="组合 83"/>
                <p:cNvGrpSpPr>
                  <a:grpSpLocks noChangeAspect="1"/>
                </p:cNvGrpSpPr>
                <p:nvPr/>
              </p:nvGrpSpPr>
              <p:grpSpPr bwMode="auto">
                <a:xfrm>
                  <a:off x="189709" y="4795285"/>
                  <a:ext cx="607220" cy="146666"/>
                  <a:chOff x="854686" y="4383664"/>
                  <a:chExt cx="404813" cy="97777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969539" y="4341684"/>
                    <a:ext cx="191542" cy="899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隶书" panose="020105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27" name="Line 118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54686" y="4383664"/>
                    <a:ext cx="404813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28" name="Line 118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961842" y="4474152"/>
                    <a:ext cx="1905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22" name="直接箭头连接符 21"/>
              <p:cNvCxnSpPr/>
              <p:nvPr/>
            </p:nvCxnSpPr>
            <p:spPr>
              <a:xfrm flipV="1">
                <a:off x="660264" y="3566709"/>
                <a:ext cx="504784" cy="74591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612" name="TextBox 66"/>
              <p:cNvSpPr txBox="1">
                <a:spLocks noChangeArrowheads="1"/>
              </p:cNvSpPr>
              <p:nvPr/>
            </p:nvSpPr>
            <p:spPr bwMode="auto">
              <a:xfrm>
                <a:off x="1216686" y="3711003"/>
                <a:ext cx="372191" cy="46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E</a:t>
                </a:r>
                <a:endPara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3" name="TextBox 67"/>
              <p:cNvSpPr txBox="1">
                <a:spLocks noChangeArrowheads="1"/>
              </p:cNvSpPr>
              <p:nvPr/>
            </p:nvSpPr>
            <p:spPr bwMode="auto">
              <a:xfrm>
                <a:off x="1573066" y="3131967"/>
                <a:ext cx="372191" cy="46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4" name="TextBox 68"/>
              <p:cNvSpPr txBox="1">
                <a:spLocks noChangeArrowheads="1"/>
              </p:cNvSpPr>
              <p:nvPr/>
            </p:nvSpPr>
            <p:spPr bwMode="auto">
              <a:xfrm>
                <a:off x="3516444" y="3237970"/>
                <a:ext cx="407454" cy="46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D</a:t>
                </a:r>
                <a:endPara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5" name="组合 69"/>
              <p:cNvGrpSpPr>
                <a:grpSpLocks/>
              </p:cNvGrpSpPr>
              <p:nvPr/>
            </p:nvGrpSpPr>
            <p:grpSpPr bwMode="auto">
              <a:xfrm>
                <a:off x="2545030" y="3509342"/>
                <a:ext cx="144016" cy="804338"/>
                <a:chOff x="2411760" y="4415662"/>
                <a:chExt cx="144016" cy="804338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2411203" y="4487312"/>
                  <a:ext cx="14445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2484222" y="4415895"/>
                  <a:ext cx="0" cy="144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2411203" y="5220531"/>
                  <a:ext cx="14445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616" name="组合 70"/>
              <p:cNvGrpSpPr>
                <a:grpSpLocks/>
              </p:cNvGrpSpPr>
              <p:nvPr/>
            </p:nvGrpSpPr>
            <p:grpSpPr bwMode="auto">
              <a:xfrm>
                <a:off x="3491880" y="3840913"/>
                <a:ext cx="144016" cy="804338"/>
                <a:chOff x="2411760" y="4415662"/>
                <a:chExt cx="144016" cy="804338"/>
              </a:xfrm>
            </p:grpSpPr>
            <p:cxnSp>
              <p:nvCxnSpPr>
                <p:cNvPr id="28" name="直接连接符 27"/>
                <p:cNvCxnSpPr/>
                <p:nvPr/>
              </p:nvCxnSpPr>
              <p:spPr>
                <a:xfrm>
                  <a:off x="2412013" y="4487436"/>
                  <a:ext cx="144451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2485032" y="4416018"/>
                  <a:ext cx="0" cy="14442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2412013" y="5223829"/>
                  <a:ext cx="144451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575175" y="1524000"/>
          <a:ext cx="2587625" cy="5029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i="1" u="none" strike="noStrike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000" u="none" strike="noStrike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0" b="0" i="0" u="none" strike="noStrike" baseline="-25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1" u="none" strike="noStrike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000" b="0" i="0" u="none" strike="noStrike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0" b="0" i="0" u="none" strike="noStrike" baseline="-25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0.000V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0.000μ</a:t>
                      </a:r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-0.0625V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-0.022μ</a:t>
                      </a:r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-0.125V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-0.029μ</a:t>
                      </a:r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-0.250V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-0.032μ</a:t>
                      </a:r>
                      <a:r>
                        <a:rPr lang="en-US" sz="20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-0.500V</a:t>
                      </a:r>
                      <a:endParaRPr lang="en-US" sz="20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-0.032μ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-1.000V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-0.033μ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-2.000V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-0.034μ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-4.000V</a:t>
                      </a:r>
                      <a:endParaRPr lang="en-US" sz="20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-0.036μ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-8.000V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-0.040μ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-16.000V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-0.048μ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-32.000V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-0.064μ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-50.000V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-0.082μ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-52.907V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-1.000μ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-53.027V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altLang="zh-CN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r>
                        <a:rPr lang="en-US" altLang="zh-CN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00</a:t>
                      </a:r>
                      <a:r>
                        <a:rPr lang="el-GR" altLang="zh-CN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.000μ</a:t>
                      </a:r>
                      <a:r>
                        <a:rPr lang="en-US" altLang="zh-CN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-53.147V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-10.000mA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4505325" y="1066800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data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596" name="Rectangle 2"/>
          <p:cNvSpPr txBox="1">
            <a:spLocks noChangeArrowheads="1"/>
          </p:cNvSpPr>
          <p:nvPr/>
        </p:nvSpPr>
        <p:spPr bwMode="auto">
          <a:xfrm>
            <a:off x="1447800" y="457200"/>
            <a:ext cx="5562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4.2.3  The Breakdown Region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990600" y="1524000"/>
          <a:ext cx="2587625" cy="5029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i="1" u="none" strike="noStrike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000" u="none" strike="noStrike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0" b="0" i="0" u="none" strike="noStrike" baseline="-25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1" u="none" strike="noStrike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000" b="0" i="0" u="none" strike="noStrike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0" b="0" i="0" u="none" strike="noStrike" baseline="-25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0.000V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0.000μ</a:t>
                      </a:r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-0.0625V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-0.022μ</a:t>
                      </a:r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-0.125V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-0.029μ</a:t>
                      </a:r>
                      <a:r>
                        <a:rPr lang="en-US" sz="20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-0.250V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-0.032μ</a:t>
                      </a:r>
                      <a:r>
                        <a:rPr lang="en-US" sz="20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-0.500V</a:t>
                      </a:r>
                      <a:endParaRPr lang="en-US" sz="20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-0.032μ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-1.000V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-0.033μ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-2.000V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-0.034μ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-4.000V</a:t>
                      </a:r>
                      <a:endParaRPr lang="en-US" sz="20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-0.036μ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-8.000V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-0.040μ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-16.000V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-0.048μ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-32.000V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-0.064μ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-50.000V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-0.082μ</a:t>
                      </a:r>
                      <a:r>
                        <a:rPr lang="en-US" sz="2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-52.907V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-1.000μ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-53.027V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altLang="zh-CN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r>
                        <a:rPr lang="en-US" altLang="zh-CN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00</a:t>
                      </a:r>
                      <a:r>
                        <a:rPr lang="el-GR" altLang="zh-CN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.000μ</a:t>
                      </a:r>
                      <a:r>
                        <a:rPr lang="en-US" altLang="zh-CN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-53.147V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-10.000mA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7642" name="文本框 1"/>
          <p:cNvSpPr txBox="1">
            <a:spLocks noChangeArrowheads="1"/>
          </p:cNvSpPr>
          <p:nvPr/>
        </p:nvSpPr>
        <p:spPr bwMode="auto">
          <a:xfrm>
            <a:off x="838200" y="1066800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data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41" name="矩形 50"/>
          <p:cNvSpPr>
            <a:spLocks noChangeArrowheads="1"/>
          </p:cNvSpPr>
          <p:nvPr/>
        </p:nvSpPr>
        <p:spPr bwMode="auto">
          <a:xfrm>
            <a:off x="4648200" y="1066800"/>
            <a:ext cx="3657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characteristic of the </a:t>
            </a:r>
            <a:r>
              <a:rPr kumimoji="0" lang="en-US" altLang="zh-CN" sz="2800" b="1">
                <a:latin typeface="Times New Roman" panose="02020603050405020304" pitchFamily="18" charset="0"/>
              </a:rPr>
              <a:t>reverse…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7644" name="Rectangle 4"/>
          <p:cNvSpPr txBox="1">
            <a:spLocks noChangeArrowheads="1"/>
          </p:cNvSpPr>
          <p:nvPr/>
        </p:nvSpPr>
        <p:spPr bwMode="auto">
          <a:xfrm>
            <a:off x="1600200" y="457200"/>
            <a:ext cx="68580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4.2.2. The Reverse-Bias Region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8" y="2057400"/>
            <a:ext cx="38020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8" y="2057400"/>
            <a:ext cx="38020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/>
          <p:cNvSpPr txBox="1">
            <a:spLocks noChangeArrowheads="1"/>
          </p:cNvSpPr>
          <p:nvPr/>
        </p:nvSpPr>
        <p:spPr bwMode="auto">
          <a:xfrm>
            <a:off x="266700" y="1317625"/>
            <a:ext cx="85359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breakdown region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of operation is entered when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kumimoji="0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Zener-Knee Voltage (</a:t>
            </a:r>
            <a:r>
              <a:rPr kumimoji="0"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i="1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kumimoji="0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96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38" name="Rectangle 2"/>
          <p:cNvSpPr txBox="1">
            <a:spLocks noChangeArrowheads="1"/>
          </p:cNvSpPr>
          <p:nvPr/>
        </p:nvSpPr>
        <p:spPr bwMode="auto">
          <a:xfrm>
            <a:off x="1447800" y="533400"/>
            <a:ext cx="5562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4.2.3  The Breakdown Region</a:t>
            </a:r>
          </a:p>
        </p:txBody>
      </p:sp>
      <p:sp>
        <p:nvSpPr>
          <p:cNvPr id="65543" name="Line 8"/>
          <p:cNvSpPr>
            <a:spLocks noChangeShapeType="1"/>
          </p:cNvSpPr>
          <p:nvPr/>
        </p:nvSpPr>
        <p:spPr bwMode="auto">
          <a:xfrm flipV="1">
            <a:off x="5562600" y="4876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Text Box 9"/>
          <p:cNvSpPr txBox="1">
            <a:spLocks noChangeArrowheads="1"/>
          </p:cNvSpPr>
          <p:nvPr/>
        </p:nvSpPr>
        <p:spPr bwMode="auto">
          <a:xfrm>
            <a:off x="3810000" y="5454650"/>
            <a:ext cx="41910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breakdown region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6700" y="2971800"/>
            <a:ext cx="36957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normally</a:t>
            </a:r>
            <a:r>
              <a:rPr kumimoji="0"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non-destructive.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33450" y="4435475"/>
            <a:ext cx="2486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max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&lt; </a:t>
            </a:r>
            <a:r>
              <a:rPr kumimoji="0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max</a:t>
            </a:r>
            <a:r>
              <a:rPr kumimoji="0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/V</a:t>
            </a:r>
            <a:r>
              <a:rPr kumimoji="0" lang="en-US" altLang="zh-CN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Z</a:t>
            </a:r>
            <a:endParaRPr kumimoji="0" lang="en-US" altLang="zh-CN" b="1" i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 animBg="1"/>
      <p:bldP spid="10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83" name="Rectangle 2"/>
          <p:cNvSpPr txBox="1">
            <a:spLocks noChangeArrowheads="1"/>
          </p:cNvSpPr>
          <p:nvPr/>
        </p:nvSpPr>
        <p:spPr bwMode="auto">
          <a:xfrm>
            <a:off x="304800" y="533400"/>
            <a:ext cx="82296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Terminal Characteristics of Junction Diodes</a:t>
            </a:r>
          </a:p>
        </p:txBody>
      </p:sp>
      <p:pic>
        <p:nvPicPr>
          <p:cNvPr id="7168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676400"/>
            <a:ext cx="62293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3"/>
          <p:cNvSpPr txBox="1">
            <a:spLocks noChangeArrowheads="1"/>
          </p:cNvSpPr>
          <p:nvPr/>
        </p:nvSpPr>
        <p:spPr bwMode="auto">
          <a:xfrm>
            <a:off x="280988" y="1143000"/>
            <a:ext cx="528161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I-V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curve consists of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characteristic regions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forward bias: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reverse bias: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0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breakdown: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&lt;-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2" name="矩形 1"/>
          <p:cNvSpPr>
            <a:spLocks noChangeArrowheads="1"/>
          </p:cNvSpPr>
          <p:nvPr/>
        </p:nvSpPr>
        <p:spPr bwMode="auto">
          <a:xfrm>
            <a:off x="152400" y="914400"/>
            <a:ext cx="86233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Since both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are functions of temperature, the forward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i–</a:t>
            </a:r>
            <a:r>
              <a:rPr lang="en-US" altLang="zh-CN" sz="2800" b="1" i="1">
                <a:solidFill>
                  <a:srgbClr val="FF0000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v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characteristic varies with temperature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3733" name="矩形 2"/>
          <p:cNvSpPr>
            <a:spLocks noChangeArrowheads="1"/>
          </p:cNvSpPr>
          <p:nvPr/>
        </p:nvSpPr>
        <p:spPr bwMode="auto">
          <a:xfrm>
            <a:off x="228600" y="5581650"/>
            <a:ext cx="8716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9ED5"/>
                </a:solidFill>
                <a:latin typeface="Calibri" panose="020F0502020204030204" pitchFamily="34" charset="0"/>
                <a:ea typeface="隶书" panose="02010509060101010101" pitchFamily="49" charset="-122"/>
                <a:cs typeface="Calibri" panose="020F0502020204030204" pitchFamily="34" charset="0"/>
              </a:rPr>
              <a:t>Figure 4.9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Temperature dependence of the diode forward characteristic. At a constant current, the voltage drop decreases by approximately 2 mV for every 1</a:t>
            </a:r>
            <a:r>
              <a:rPr lang="en-US" altLang="zh-CN" sz="2400" b="1">
                <a:solidFill>
                  <a:srgbClr val="000000"/>
                </a:solidFill>
                <a:latin typeface="Segoe UI Symbol" panose="020B0502040204020203" pitchFamily="34" charset="0"/>
                <a:ea typeface="隶书" panose="02010509060101010101" pitchFamily="49" charset="-122"/>
              </a:rPr>
              <a:t>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 increase in temperature.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73734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752600"/>
            <a:ext cx="484505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矩形 2"/>
          <p:cNvSpPr>
            <a:spLocks noChangeArrowheads="1"/>
          </p:cNvSpPr>
          <p:nvPr/>
        </p:nvSpPr>
        <p:spPr bwMode="auto">
          <a:xfrm>
            <a:off x="2230438" y="411163"/>
            <a:ext cx="3776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Temperature Effects</a:t>
            </a:r>
            <a:endParaRPr lang="zh-CN" altLang="en-US" b="1">
              <a:solidFill>
                <a:srgbClr val="C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578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138363"/>
            <a:ext cx="5762625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Rectangle 3"/>
          <p:cNvSpPr txBox="1">
            <a:spLocks noChangeArrowheads="1"/>
          </p:cNvSpPr>
          <p:nvPr/>
        </p:nvSpPr>
        <p:spPr bwMode="auto">
          <a:xfrm>
            <a:off x="123825" y="479425"/>
            <a:ext cx="83820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cut-in voltage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– is voltage, below which,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current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0.5V</a:t>
            </a:r>
          </a:p>
        </p:txBody>
      </p:sp>
      <p:sp>
        <p:nvSpPr>
          <p:cNvPr id="61447" name="Rectangle 14"/>
          <p:cNvSpPr>
            <a:spLocks noChangeArrowheads="1"/>
          </p:cNvSpPr>
          <p:nvPr/>
        </p:nvSpPr>
        <p:spPr bwMode="auto">
          <a:xfrm>
            <a:off x="7954963" y="2117725"/>
            <a:ext cx="427037" cy="2606675"/>
          </a:xfrm>
          <a:prstGeom prst="rect">
            <a:avLst/>
          </a:prstGeom>
          <a:solidFill>
            <a:srgbClr val="008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latin typeface="Calibri" panose="020F0502020204030204" pitchFamily="34" charset="0"/>
            </a:endParaRPr>
          </a:p>
        </p:txBody>
      </p:sp>
      <p:sp>
        <p:nvSpPr>
          <p:cNvPr id="61448" name="Line 19"/>
          <p:cNvSpPr>
            <a:spLocks noChangeShapeType="1"/>
          </p:cNvSpPr>
          <p:nvPr/>
        </p:nvSpPr>
        <p:spPr bwMode="auto">
          <a:xfrm flipV="1">
            <a:off x="8153400" y="45720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Text Box 17"/>
          <p:cNvSpPr txBox="1">
            <a:spLocks noChangeArrowheads="1"/>
          </p:cNvSpPr>
          <p:nvPr/>
        </p:nvSpPr>
        <p:spPr bwMode="auto">
          <a:xfrm>
            <a:off x="4724400" y="5149850"/>
            <a:ext cx="4191000" cy="51911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fully conducting region</a:t>
            </a:r>
          </a:p>
        </p:txBody>
      </p:sp>
      <p:sp>
        <p:nvSpPr>
          <p:cNvPr id="75785" name="Rectangle 3"/>
          <p:cNvSpPr txBox="1">
            <a:spLocks noChangeArrowheads="1"/>
          </p:cNvSpPr>
          <p:nvPr/>
        </p:nvSpPr>
        <p:spPr bwMode="auto">
          <a:xfrm>
            <a:off x="76200" y="2160588"/>
            <a:ext cx="5153025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conducting region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is region in which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is approximately equal 0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 and 0.8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0"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nimBg="1"/>
      <p:bldP spid="614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6" descr="se04F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38688"/>
            <a:ext cx="32099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29" name="Rectangle 2"/>
          <p:cNvSpPr txBox="1">
            <a:spLocks noChangeArrowheads="1"/>
          </p:cNvSpPr>
          <p:nvPr/>
        </p:nvSpPr>
        <p:spPr bwMode="auto">
          <a:xfrm>
            <a:off x="228600" y="947738"/>
            <a:ext cx="8763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4.3. Modeling the Diode Forward Characteristic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763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Discuss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diode models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better suited for use in circuit analyses:</a:t>
            </a:r>
          </a:p>
          <a:p>
            <a:pPr lvl="1"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model</a:t>
            </a:r>
          </a:p>
          <a:p>
            <a:pPr lvl="1"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voltage-drop model</a:t>
            </a:r>
          </a:p>
          <a:p>
            <a:pPr lvl="1"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diode model</a:t>
            </a:r>
          </a:p>
          <a:p>
            <a:pPr lvl="1"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small-signal (linearization)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79877" name="Rectangle 2"/>
          <p:cNvSpPr txBox="1">
            <a:spLocks noChangeArrowheads="1"/>
          </p:cNvSpPr>
          <p:nvPr/>
        </p:nvSpPr>
        <p:spPr bwMode="auto">
          <a:xfrm>
            <a:off x="1504950" y="609600"/>
            <a:ext cx="55054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4.3.1  The Exponential Model</a:t>
            </a:r>
          </a:p>
        </p:txBody>
      </p:sp>
      <p:sp>
        <p:nvSpPr>
          <p:cNvPr id="79878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763000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diode model</a:t>
            </a:r>
          </a:p>
          <a:p>
            <a:pPr lvl="1" eaLnBrk="1" hangingPunct="1"/>
            <a:r>
              <a:rPr kumimoji="0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kumimoji="0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</a:p>
          <a:p>
            <a:pPr lvl="1" eaLnBrk="1" hangingPunct="1"/>
            <a:r>
              <a:rPr kumimoji="0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kumimoji="0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kumimoji="0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to employ in circuit analysis</a:t>
            </a:r>
          </a:p>
          <a:p>
            <a:pPr lvl="2" eaLnBrk="1" hangingPunct="1"/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due to nonlinear nature</a:t>
            </a:r>
          </a:p>
        </p:txBody>
      </p:sp>
      <p:graphicFrame>
        <p:nvGraphicFramePr>
          <p:cNvPr id="79879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98688" y="4276725"/>
          <a:ext cx="4462462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Equation" r:id="rId6" imgW="1028254" imgH="431613" progId="Equation.DSMT4">
                  <p:embed/>
                </p:oleObj>
              </mc:Choice>
              <mc:Fallback>
                <p:oleObj name="Equation" r:id="rId6" imgW="1028254" imgH="431613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4276725"/>
                        <a:ext cx="4462462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sng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25" name="Rectangle 2"/>
          <p:cNvSpPr txBox="1">
            <a:spLocks noChangeArrowheads="1"/>
          </p:cNvSpPr>
          <p:nvPr/>
        </p:nvSpPr>
        <p:spPr bwMode="auto">
          <a:xfrm>
            <a:off x="1447800" y="60960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4.3.1  The Exponential Model</a:t>
            </a:r>
          </a:p>
        </p:txBody>
      </p:sp>
      <p:sp>
        <p:nvSpPr>
          <p:cNvPr id="69638" name="Rectangle 4"/>
          <p:cNvSpPr txBox="1">
            <a:spLocks noChangeArrowheads="1"/>
          </p:cNvSpPr>
          <p:nvPr/>
        </p:nvSpPr>
        <p:spPr bwMode="auto">
          <a:xfrm>
            <a:off x="152400" y="1676400"/>
            <a:ext cx="43053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one 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circuit to right?</a:t>
            </a:r>
          </a:p>
          <a:p>
            <a:pPr lvl="1" eaLnBrk="1" hangingPunct="1">
              <a:defRPr/>
            </a:pPr>
            <a:r>
              <a:rPr kumimoji="0"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kumimoji="0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lvl="1" eaLnBrk="1" hangingPunct="1">
              <a:defRPr/>
            </a:pPr>
            <a:r>
              <a:rPr kumimoji="0"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kumimoji="0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kΩ</a:t>
            </a:r>
          </a:p>
          <a:p>
            <a:pPr lvl="1" eaLnBrk="1" hangingPunct="1">
              <a:defRPr/>
            </a:pPr>
            <a:r>
              <a:rPr kumimoji="0"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kumimoji="0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 0.7</a:t>
            </a:r>
            <a:r>
              <a:rPr kumimoji="0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kumimoji="0" lang="en-US" altLang="zh-CN" sz="28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27" name="Picture 6" descr="se04F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3209925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8" name="Rectangle 4"/>
          <p:cNvSpPr>
            <a:spLocks noChangeArrowheads="1"/>
          </p:cNvSpPr>
          <p:nvPr/>
        </p:nvSpPr>
        <p:spPr bwMode="auto">
          <a:xfrm>
            <a:off x="4648200" y="3429000"/>
            <a:ext cx="4343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4.10: A simple circuit used to illustrate the analysis of circuits in which the diode is forward conducting.</a:t>
            </a:r>
          </a:p>
        </p:txBody>
      </p:sp>
      <p:graphicFrame>
        <p:nvGraphicFramePr>
          <p:cNvPr id="12" name="对象 1"/>
          <p:cNvGraphicFramePr>
            <a:graphicFrameLocks noChangeAspect="1"/>
          </p:cNvGraphicFramePr>
          <p:nvPr/>
        </p:nvGraphicFramePr>
        <p:xfrm>
          <a:off x="5341938" y="5181600"/>
          <a:ext cx="18970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1" name="Equation" r:id="rId7" imgW="736280" imgH="215806" progId="Equation.DSMT4">
                  <p:embed/>
                </p:oleObj>
              </mc:Choice>
              <mc:Fallback>
                <p:oleObj name="Equation" r:id="rId7" imgW="736280" imgH="21580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5181600"/>
                        <a:ext cx="1897062" cy="5572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83213" y="5910263"/>
          <a:ext cx="18129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2" name="Equation" r:id="rId9" imgW="787058" imgH="342751" progId="Equation.DSMT4">
                  <p:embed/>
                </p:oleObj>
              </mc:Choice>
              <mc:Fallback>
                <p:oleObj name="Equation" r:id="rId9" imgW="787058" imgH="342751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5910263"/>
                        <a:ext cx="1812925" cy="7889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95313" y="4287838"/>
            <a:ext cx="45720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A: </a:t>
            </a:r>
            <a:r>
              <a:rPr kumimoji="0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Two methods exist…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graphical method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iterative method</a:t>
            </a:r>
          </a:p>
        </p:txBody>
      </p:sp>
      <p:graphicFrame>
        <p:nvGraphicFramePr>
          <p:cNvPr id="13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6084888"/>
          <a:ext cx="1812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3" name="Equation" r:id="rId11" imgW="761669" imgH="190417" progId="Equation.DSMT4">
                  <p:embed/>
                </p:oleObj>
              </mc:Choice>
              <mc:Fallback>
                <p:oleObj name="Equation" r:id="rId11" imgW="761669" imgH="190417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84888"/>
                        <a:ext cx="18129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sng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441575" y="6076950"/>
          <a:ext cx="28733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4" name="Equation" r:id="rId13" imgW="1168400" imgH="190500" progId="Equation.DSMT4">
                  <p:embed/>
                </p:oleObj>
              </mc:Choice>
              <mc:Fallback>
                <p:oleObj name="Equation" r:id="rId13" imgW="1168400" imgH="1905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6076950"/>
                        <a:ext cx="28733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sng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大括号 2"/>
          <p:cNvSpPr>
            <a:spLocks/>
          </p:cNvSpPr>
          <p:nvPr/>
        </p:nvSpPr>
        <p:spPr bwMode="auto">
          <a:xfrm>
            <a:off x="7272338" y="5334000"/>
            <a:ext cx="271462" cy="1295400"/>
          </a:xfrm>
          <a:prstGeom prst="rightBrace">
            <a:avLst>
              <a:gd name="adj1" fmla="val 8329"/>
              <a:gd name="adj2" fmla="val 50000"/>
            </a:avLst>
          </a:prstGeom>
          <a:noFill/>
          <a:ln w="44450" algn="ctr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5" name="Rectangle 2"/>
          <p:cNvSpPr txBox="1">
            <a:spLocks noChangeArrowheads="1"/>
          </p:cNvSpPr>
          <p:nvPr/>
        </p:nvSpPr>
        <p:spPr bwMode="auto">
          <a:xfrm>
            <a:off x="3124200" y="647700"/>
            <a:ext cx="36576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246" name="Rectangle 3"/>
          <p:cNvSpPr txBox="1">
            <a:spLocks noChangeArrowheads="1"/>
          </p:cNvSpPr>
          <p:nvPr/>
        </p:nvSpPr>
        <p:spPr bwMode="auto">
          <a:xfrm>
            <a:off x="452438" y="1624013"/>
            <a:ext cx="8310562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9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3. a simple but effective model of the diode i-v characteristic in the forward direction: the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constant-voltage-drop model</a:t>
            </a:r>
          </a:p>
        </p:txBody>
      </p:sp>
      <p:sp>
        <p:nvSpPr>
          <p:cNvPr id="10247" name="Rectangle 3"/>
          <p:cNvSpPr txBox="1">
            <a:spLocks noChangeArrowheads="1"/>
          </p:cNvSpPr>
          <p:nvPr/>
        </p:nvSpPr>
        <p:spPr bwMode="auto">
          <a:xfrm>
            <a:off x="533400" y="3259138"/>
            <a:ext cx="8153400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a powerful technique for the application and modeling of the diode (and in later chapters, transistors): dc-biasing the diode and modeling its operation for small signals around the dc-operating point by means of the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small-signal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79877" name="Rectangle 4"/>
          <p:cNvSpPr txBox="1">
            <a:spLocks noChangeArrowheads="1"/>
          </p:cNvSpPr>
          <p:nvPr/>
        </p:nvSpPr>
        <p:spPr bwMode="auto">
          <a:xfrm>
            <a:off x="152400" y="1066800"/>
            <a:ext cx="43053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step1: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the relationships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of these two equations on single graph</a:t>
            </a:r>
          </a:p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intersection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of the two curves</a:t>
            </a:r>
          </a:p>
          <a:p>
            <a:pPr lvl="1" eaLnBrk="1" hangingPunct="1"/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line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and diode characteristic intersect at </a:t>
            </a:r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point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3974" name="Picture 6" descr="se04F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302125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5" name="Rectangle 4"/>
          <p:cNvSpPr>
            <a:spLocks noChangeArrowheads="1"/>
          </p:cNvSpPr>
          <p:nvPr/>
        </p:nvSpPr>
        <p:spPr bwMode="auto">
          <a:xfrm>
            <a:off x="4572000" y="3810000"/>
            <a:ext cx="4343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4.11: Graphical analysis of the circuit in Fig. 4.10 using the exponential diode model.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876800" y="1524000"/>
            <a:ext cx="33528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6324600" y="1752600"/>
            <a:ext cx="533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00800" y="23622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876800" y="1524000"/>
            <a:ext cx="33528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6324600" y="1752600"/>
            <a:ext cx="533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400800" y="23622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982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83213" y="5780088"/>
          <a:ext cx="18129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3" name="Equation" r:id="rId7" imgW="787058" imgH="342751" progId="Equation.DSMT4">
                  <p:embed/>
                </p:oleObj>
              </mc:Choice>
              <mc:Fallback>
                <p:oleObj name="Equation" r:id="rId7" imgW="787058" imgH="342751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5780088"/>
                        <a:ext cx="1812925" cy="7889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对象 1"/>
          <p:cNvGraphicFramePr>
            <a:graphicFrameLocks noChangeAspect="1"/>
          </p:cNvGraphicFramePr>
          <p:nvPr/>
        </p:nvGraphicFramePr>
        <p:xfrm>
          <a:off x="5341938" y="5081588"/>
          <a:ext cx="18970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4" name="Equation" r:id="rId9" imgW="736280" imgH="215806" progId="Equation.DSMT4">
                  <p:embed/>
                </p:oleObj>
              </mc:Choice>
              <mc:Fallback>
                <p:oleObj name="Equation" r:id="rId9" imgW="736280" imgH="21580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5081588"/>
                        <a:ext cx="1897062" cy="5572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4" name="矩形 1"/>
          <p:cNvSpPr>
            <a:spLocks noChangeArrowheads="1"/>
          </p:cNvSpPr>
          <p:nvPr/>
        </p:nvSpPr>
        <p:spPr bwMode="auto">
          <a:xfrm>
            <a:off x="685800" y="533400"/>
            <a:ext cx="762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4.3.2 Graphical Analysis Using the Exponential Model 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21" name="Rectangle 3"/>
          <p:cNvSpPr txBox="1">
            <a:spLocks noChangeArrowheads="1"/>
          </p:cNvSpPr>
          <p:nvPr/>
        </p:nvSpPr>
        <p:spPr bwMode="auto">
          <a:xfrm>
            <a:off x="304800" y="1600200"/>
            <a:ext cx="3733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Pro’s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Intuitive</a:t>
            </a:r>
          </a:p>
          <a:p>
            <a:pPr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Con’s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Poor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for Complex Analyses</a:t>
            </a:r>
          </a:p>
        </p:txBody>
      </p:sp>
      <p:pic>
        <p:nvPicPr>
          <p:cNvPr id="86022" name="Picture 6" descr="se04F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47763"/>
            <a:ext cx="4521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3" name="Rectangle 4"/>
          <p:cNvSpPr>
            <a:spLocks noChangeArrowheads="1"/>
          </p:cNvSpPr>
          <p:nvPr/>
        </p:nvSpPr>
        <p:spPr bwMode="auto">
          <a:xfrm>
            <a:off x="4572000" y="3886200"/>
            <a:ext cx="4343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4.11: Graphical analysis of the circuit in Fig. 4.10 using the exponential diode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88068" name="Rectangle 2"/>
          <p:cNvSpPr txBox="1">
            <a:spLocks noChangeArrowheads="1"/>
          </p:cNvSpPr>
          <p:nvPr/>
        </p:nvSpPr>
        <p:spPr bwMode="auto">
          <a:xfrm>
            <a:off x="1447800" y="53340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4.3.1  The Exponential Model</a:t>
            </a:r>
          </a:p>
        </p:txBody>
      </p:sp>
      <p:sp>
        <p:nvSpPr>
          <p:cNvPr id="88069" name="Rectangle 4"/>
          <p:cNvSpPr txBox="1">
            <a:spLocks noChangeArrowheads="1"/>
          </p:cNvSpPr>
          <p:nvPr/>
        </p:nvSpPr>
        <p:spPr bwMode="auto">
          <a:xfrm>
            <a:off x="106363" y="1295400"/>
            <a:ext cx="3738562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lvl="1" eaLnBrk="1" hangingPunct="1"/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kΩ</a:t>
            </a:r>
          </a:p>
          <a:p>
            <a:pPr lvl="1" eaLnBrk="1" hangingPunct="1"/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@ 0.7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800" b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070" name="Picture 6" descr="se04F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09688"/>
            <a:ext cx="32099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对象 1"/>
          <p:cNvGraphicFramePr>
            <a:graphicFrameLocks noChangeAspect="1"/>
          </p:cNvGraphicFramePr>
          <p:nvPr/>
        </p:nvGraphicFramePr>
        <p:xfrm>
          <a:off x="838200" y="4648200"/>
          <a:ext cx="18970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8" name="Equation" r:id="rId6" imgW="736280" imgH="215806" progId="Equation.DSMT4">
                  <p:embed/>
                </p:oleObj>
              </mc:Choice>
              <mc:Fallback>
                <p:oleObj name="Equation" r:id="rId6" imgW="736280" imgH="21580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1897063" cy="5572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5800" y="3657600"/>
          <a:ext cx="18129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9" name="Equation" r:id="rId8" imgW="787058" imgH="342751" progId="Equation.DSMT4">
                  <p:embed/>
                </p:oleObj>
              </mc:Choice>
              <mc:Fallback>
                <p:oleObj name="Equation" r:id="rId8" imgW="787058" imgH="342751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57600"/>
                        <a:ext cx="181292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sng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矩形 2"/>
          <p:cNvSpPr>
            <a:spLocks noChangeArrowheads="1"/>
          </p:cNvSpPr>
          <p:nvPr/>
        </p:nvSpPr>
        <p:spPr bwMode="auto">
          <a:xfrm>
            <a:off x="539750" y="3048000"/>
            <a:ext cx="2887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Assume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=0.7V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3978" name="矩形 5"/>
          <p:cNvSpPr>
            <a:spLocks noChangeArrowheads="1"/>
          </p:cNvSpPr>
          <p:nvPr/>
        </p:nvSpPr>
        <p:spPr bwMode="auto">
          <a:xfrm>
            <a:off x="2484438" y="3848100"/>
            <a:ext cx="1360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 4.3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mA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3979" name="图片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5429250"/>
            <a:ext cx="15430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0" name="图片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6203950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1" name="图片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3282950"/>
            <a:ext cx="2105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2" name="图片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4371975"/>
            <a:ext cx="24574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3" name="图片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5457825"/>
            <a:ext cx="31337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16" name="Rectangle 2"/>
          <p:cNvSpPr txBox="1">
            <a:spLocks noChangeArrowheads="1"/>
          </p:cNvSpPr>
          <p:nvPr/>
        </p:nvSpPr>
        <p:spPr bwMode="auto">
          <a:xfrm>
            <a:off x="1447800" y="53340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4.3.1  The Exponential Model</a:t>
            </a:r>
          </a:p>
        </p:txBody>
      </p:sp>
      <p:sp>
        <p:nvSpPr>
          <p:cNvPr id="90117" name="Rectangle 4"/>
          <p:cNvSpPr txBox="1">
            <a:spLocks noChangeArrowheads="1"/>
          </p:cNvSpPr>
          <p:nvPr/>
        </p:nvSpPr>
        <p:spPr bwMode="auto">
          <a:xfrm>
            <a:off x="106363" y="1295400"/>
            <a:ext cx="3738562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lvl="1" eaLnBrk="1" hangingPunct="1"/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kΩ</a:t>
            </a:r>
          </a:p>
          <a:p>
            <a:pPr lvl="1" eaLnBrk="1" hangingPunct="1"/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@ 0.7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800" b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118" name="Picture 6" descr="se04F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09688"/>
            <a:ext cx="32099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0119" name="对象 1"/>
          <p:cNvGraphicFramePr>
            <a:graphicFrameLocks noChangeAspect="1"/>
          </p:cNvGraphicFramePr>
          <p:nvPr/>
        </p:nvGraphicFramePr>
        <p:xfrm>
          <a:off x="5448300" y="3422650"/>
          <a:ext cx="18970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Equation" r:id="rId6" imgW="736280" imgH="215806" progId="Equation.DSMT4">
                  <p:embed/>
                </p:oleObj>
              </mc:Choice>
              <mc:Fallback>
                <p:oleObj name="Equation" r:id="rId6" imgW="736280" imgH="21580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422650"/>
                        <a:ext cx="1897063" cy="5572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5800" y="3657600"/>
          <a:ext cx="18129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name="Equation" r:id="rId8" imgW="787058" imgH="342751" progId="Equation.DSMT4">
                  <p:embed/>
                </p:oleObj>
              </mc:Choice>
              <mc:Fallback>
                <p:oleObj name="Equation" r:id="rId8" imgW="787058" imgH="342751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57600"/>
                        <a:ext cx="181292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sng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矩形 2"/>
          <p:cNvSpPr>
            <a:spLocks noChangeArrowheads="1"/>
          </p:cNvSpPr>
          <p:nvPr/>
        </p:nvSpPr>
        <p:spPr bwMode="auto">
          <a:xfrm>
            <a:off x="539750" y="3048000"/>
            <a:ext cx="2887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Assume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=0.7V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0122" name="矩形 5"/>
          <p:cNvSpPr>
            <a:spLocks noChangeArrowheads="1"/>
          </p:cNvSpPr>
          <p:nvPr/>
        </p:nvSpPr>
        <p:spPr bwMode="auto">
          <a:xfrm>
            <a:off x="2484438" y="3848100"/>
            <a:ext cx="1360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 4.3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mA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0123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572000"/>
            <a:ext cx="31337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8" name="图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572000"/>
            <a:ext cx="29432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9" name="矩形 3"/>
          <p:cNvSpPr>
            <a:spLocks noChangeArrowheads="1"/>
          </p:cNvSpPr>
          <p:nvPr/>
        </p:nvSpPr>
        <p:spPr bwMode="auto">
          <a:xfrm>
            <a:off x="685800" y="5619750"/>
            <a:ext cx="80533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Substituting 2.3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=60mV, </a:t>
            </a:r>
            <a:r>
              <a:rPr lang="it-IT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it-IT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it-IT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=0.7V, </a:t>
            </a:r>
            <a:r>
              <a:rPr lang="it-IT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it-IT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it-IT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=1mA, and </a:t>
            </a:r>
            <a:r>
              <a:rPr lang="it-IT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it-IT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it-IT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=4.3mA results in </a:t>
            </a:r>
            <a:r>
              <a:rPr lang="it-IT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it-IT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it-IT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=0.738V.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92164" name="矩形 2"/>
          <p:cNvSpPr>
            <a:spLocks noChangeArrowheads="1"/>
          </p:cNvSpPr>
          <p:nvPr/>
        </p:nvSpPr>
        <p:spPr bwMode="auto">
          <a:xfrm>
            <a:off x="133350" y="579438"/>
            <a:ext cx="8458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4.3.3 Iterative Analysis Using the Exponential Model</a:t>
            </a:r>
            <a:endParaRPr lang="zh-CN" altLang="en-US" sz="28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942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68350" y="5513388"/>
          <a:ext cx="3567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9" name="Equation" r:id="rId5" imgW="1054100" imgH="330200" progId="Equation.DSMT4">
                  <p:embed/>
                </p:oleObj>
              </mc:Choice>
              <mc:Fallback>
                <p:oleObj name="Equation" r:id="rId5" imgW="1054100" imgH="3302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513388"/>
                        <a:ext cx="3567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sng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3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4460875"/>
            <a:ext cx="3956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1" name="右大括号 4"/>
          <p:cNvSpPr>
            <a:spLocks noChangeAspect="1"/>
          </p:cNvSpPr>
          <p:nvPr/>
        </p:nvSpPr>
        <p:spPr bwMode="auto">
          <a:xfrm>
            <a:off x="4411663" y="4724400"/>
            <a:ext cx="420687" cy="1439863"/>
          </a:xfrm>
          <a:prstGeom prst="rightBrace">
            <a:avLst>
              <a:gd name="adj1" fmla="val 8319"/>
              <a:gd name="adj2" fmla="val 50000"/>
            </a:avLst>
          </a:prstGeom>
          <a:noFill/>
          <a:ln w="444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084763" y="4792663"/>
            <a:ext cx="3746500" cy="1384300"/>
            <a:chOff x="1438769" y="1320501"/>
            <a:chExt cx="3746800" cy="1384995"/>
          </a:xfrm>
        </p:grpSpPr>
        <p:sp>
          <p:nvSpPr>
            <p:cNvPr id="92172" name="矩形 9"/>
            <p:cNvSpPr>
              <a:spLocks noChangeArrowheads="1"/>
            </p:cNvSpPr>
            <p:nvPr/>
          </p:nvSpPr>
          <p:spPr bwMode="auto">
            <a:xfrm>
              <a:off x="2895600" y="1320501"/>
              <a:ext cx="2289969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= 4.262 mA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v-SE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sv-SE" altLang="zh-CN" sz="28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sv-SE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= 0.738 V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3" name="右箭头 10"/>
            <p:cNvSpPr>
              <a:spLocks noChangeArrowheads="1"/>
            </p:cNvSpPr>
            <p:nvPr/>
          </p:nvSpPr>
          <p:spPr bwMode="auto">
            <a:xfrm>
              <a:off x="1438769" y="1905000"/>
              <a:ext cx="1080000" cy="2160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2174" name="左大括号 11"/>
            <p:cNvSpPr>
              <a:spLocks/>
            </p:cNvSpPr>
            <p:nvPr/>
          </p:nvSpPr>
          <p:spPr bwMode="auto">
            <a:xfrm>
              <a:off x="2603400" y="1660344"/>
              <a:ext cx="216000" cy="7200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pic>
        <p:nvPicPr>
          <p:cNvPr id="92169" name="Picture 6" descr="se04F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1295400"/>
            <a:ext cx="3209925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0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47775"/>
            <a:ext cx="46577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71" name="矩形 1"/>
          <p:cNvSpPr>
            <a:spLocks noChangeArrowheads="1"/>
          </p:cNvSpPr>
          <p:nvPr/>
        </p:nvSpPr>
        <p:spPr bwMode="auto">
          <a:xfrm>
            <a:off x="6542088" y="3290888"/>
            <a:ext cx="16589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it-IT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it-IT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=4.3mA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it-IT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it-IT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=0.738V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12" name="矩形 2"/>
          <p:cNvSpPr>
            <a:spLocks noChangeArrowheads="1"/>
          </p:cNvSpPr>
          <p:nvPr/>
        </p:nvSpPr>
        <p:spPr bwMode="auto">
          <a:xfrm>
            <a:off x="228600" y="685800"/>
            <a:ext cx="8458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4.3.3 Iterative Analysis Using the Exponential Model</a:t>
            </a:r>
            <a:endParaRPr lang="zh-CN" altLang="en-US" sz="28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942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76288" y="2617788"/>
          <a:ext cx="356711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2" name="Equation" r:id="rId5" imgW="1054100" imgH="330200" progId="Equation.DSMT4">
                  <p:embed/>
                </p:oleObj>
              </mc:Choice>
              <mc:Fallback>
                <p:oleObj name="Equation" r:id="rId5" imgW="1054100" imgH="3302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617788"/>
                        <a:ext cx="3567112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sng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3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524000"/>
            <a:ext cx="3956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右大括号 4"/>
          <p:cNvSpPr>
            <a:spLocks noChangeAspect="1"/>
          </p:cNvSpPr>
          <p:nvPr/>
        </p:nvSpPr>
        <p:spPr bwMode="auto">
          <a:xfrm>
            <a:off x="4419600" y="1828800"/>
            <a:ext cx="420688" cy="1439863"/>
          </a:xfrm>
          <a:prstGeom prst="rightBrace">
            <a:avLst>
              <a:gd name="adj1" fmla="val 8319"/>
              <a:gd name="adj2" fmla="val 50000"/>
            </a:avLst>
          </a:prstGeom>
          <a:noFill/>
          <a:ln w="444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092700" y="1897063"/>
            <a:ext cx="3746500" cy="1384300"/>
            <a:chOff x="1438769" y="1320501"/>
            <a:chExt cx="3746800" cy="1384995"/>
          </a:xfrm>
        </p:grpSpPr>
        <p:sp>
          <p:nvSpPr>
            <p:cNvPr id="94225" name="矩形 9"/>
            <p:cNvSpPr>
              <a:spLocks noChangeArrowheads="1"/>
            </p:cNvSpPr>
            <p:nvPr/>
          </p:nvSpPr>
          <p:spPr bwMode="auto">
            <a:xfrm>
              <a:off x="2895600" y="1320501"/>
              <a:ext cx="2289969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= 4.262 mA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v-SE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sv-SE" altLang="zh-CN" sz="28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sv-SE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= 0.738 V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226" name="右箭头 10"/>
            <p:cNvSpPr>
              <a:spLocks noChangeArrowheads="1"/>
            </p:cNvSpPr>
            <p:nvPr/>
          </p:nvSpPr>
          <p:spPr bwMode="auto">
            <a:xfrm>
              <a:off x="1438769" y="1905000"/>
              <a:ext cx="1080000" cy="2160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4227" name="左大括号 11"/>
            <p:cNvSpPr>
              <a:spLocks/>
            </p:cNvSpPr>
            <p:nvPr/>
          </p:nvSpPr>
          <p:spPr bwMode="auto">
            <a:xfrm>
              <a:off x="2603400" y="1660344"/>
              <a:ext cx="216000" cy="7200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pic>
        <p:nvPicPr>
          <p:cNvPr id="94217" name="Picture 6" descr="se04F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267200"/>
            <a:ext cx="3209925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se04F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200"/>
            <a:ext cx="4302125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724400" y="4267200"/>
            <a:ext cx="33528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6172200" y="4495800"/>
            <a:ext cx="533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6248400" y="51054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4724400" y="4267200"/>
            <a:ext cx="33528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6172200" y="4495800"/>
            <a:ext cx="533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6248400" y="51054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/>
      <p:bldP spid="17" grpId="0" animBg="1"/>
      <p:bldP spid="17" grpId="1" animBg="1"/>
      <p:bldP spid="20" grpId="0" animBg="1"/>
      <p:bldP spid="2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138363"/>
            <a:ext cx="5762625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96261" name="Rectangle 2"/>
          <p:cNvSpPr txBox="1">
            <a:spLocks noChangeArrowheads="1"/>
          </p:cNvSpPr>
          <p:nvPr/>
        </p:nvSpPr>
        <p:spPr bwMode="auto">
          <a:xfrm>
            <a:off x="609600" y="609600"/>
            <a:ext cx="8077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4.3.5. The Constant Voltage-Drop Model</a:t>
            </a:r>
          </a:p>
        </p:txBody>
      </p:sp>
      <p:sp>
        <p:nvSpPr>
          <p:cNvPr id="96262" name="Rectangle 3"/>
          <p:cNvSpPr txBox="1">
            <a:spLocks noChangeArrowheads="1"/>
          </p:cNvSpPr>
          <p:nvPr/>
        </p:nvSpPr>
        <p:spPr bwMode="auto">
          <a:xfrm>
            <a:off x="342900" y="1371600"/>
            <a:ext cx="8496300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How can one analyze these diode-based circuits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efficiently?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6858000" y="2816225"/>
            <a:ext cx="1655763" cy="1908175"/>
          </a:xfrm>
          <a:custGeom>
            <a:avLst/>
            <a:gdLst>
              <a:gd name="T0" fmla="*/ 0 w 864"/>
              <a:gd name="T1" fmla="*/ 2147483646 h 960"/>
              <a:gd name="T2" fmla="*/ 2147483646 w 864"/>
              <a:gd name="T3" fmla="*/ 2147483646 h 960"/>
              <a:gd name="T4" fmla="*/ 2147483646 w 864"/>
              <a:gd name="T5" fmla="*/ 0 h 960"/>
              <a:gd name="T6" fmla="*/ 0 60000 65536"/>
              <a:gd name="T7" fmla="*/ 0 60000 65536"/>
              <a:gd name="T8" fmla="*/ 0 60000 65536"/>
              <a:gd name="T9" fmla="*/ 0 w 864"/>
              <a:gd name="T10" fmla="*/ 0 h 960"/>
              <a:gd name="T11" fmla="*/ 864 w 864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960">
                <a:moveTo>
                  <a:pt x="0" y="960"/>
                </a:moveTo>
                <a:lnTo>
                  <a:pt x="864" y="960"/>
                </a:lnTo>
                <a:lnTo>
                  <a:pt x="86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4" name="Line 10"/>
          <p:cNvSpPr>
            <a:spLocks noChangeShapeType="1"/>
          </p:cNvSpPr>
          <p:nvPr/>
        </p:nvSpPr>
        <p:spPr bwMode="auto">
          <a:xfrm>
            <a:off x="4191000" y="3513138"/>
            <a:ext cx="2667000" cy="1077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5" name="Rectangle 3"/>
          <p:cNvSpPr txBox="1">
            <a:spLocks noChangeArrowheads="1"/>
          </p:cNvSpPr>
          <p:nvPr/>
        </p:nvSpPr>
        <p:spPr bwMode="auto">
          <a:xfrm>
            <a:off x="342900" y="2590800"/>
            <a:ext cx="52959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Find a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simpler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One example is assume that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drop across the diode is constant.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98308" name="Rectangle 4"/>
          <p:cNvSpPr txBox="1">
            <a:spLocks noChangeArrowheads="1"/>
          </p:cNvSpPr>
          <p:nvPr/>
        </p:nvSpPr>
        <p:spPr bwMode="auto">
          <a:xfrm>
            <a:off x="152400" y="914400"/>
            <a:ext cx="883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voltage-drop diode model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assumes that the slope of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is vertical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0.7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0"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309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00300"/>
            <a:ext cx="298291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0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12975"/>
            <a:ext cx="26050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1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384425"/>
            <a:ext cx="2205038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2" name="矩形 4"/>
          <p:cNvSpPr>
            <a:spLocks noChangeArrowheads="1"/>
          </p:cNvSpPr>
          <p:nvPr/>
        </p:nvSpPr>
        <p:spPr bwMode="auto">
          <a:xfrm>
            <a:off x="5602288" y="5321300"/>
            <a:ext cx="3421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the model of the foward–conducting diodes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8313" name="矩形 5"/>
          <p:cNvSpPr>
            <a:spLocks noChangeArrowheads="1"/>
          </p:cNvSpPr>
          <p:nvPr/>
        </p:nvSpPr>
        <p:spPr bwMode="auto">
          <a:xfrm>
            <a:off x="609600" y="5503863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approximating the exponential characteristic by a constant voltage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20663" y="609600"/>
            <a:ext cx="79327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How does example 4.4 solution change if CVDM is used?</a:t>
            </a:r>
          </a:p>
          <a:p>
            <a:pPr lvl="1" eaLnBrk="1" hangingPunct="1"/>
            <a:r>
              <a:rPr kumimoji="0" lang="en-US" altLang="zh-CN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4.262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to 4.3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</a:p>
          <a:p>
            <a:pPr eaLnBrk="1" hangingPunct="1"/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334000" y="1595438"/>
            <a:ext cx="3348038" cy="1814512"/>
            <a:chOff x="5244215" y="4883943"/>
            <a:chExt cx="3347335" cy="1814513"/>
          </a:xfrm>
        </p:grpSpPr>
        <p:pic>
          <p:nvPicPr>
            <p:cNvPr id="100366" name="Picture 6" descr="se04F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625" y="4883943"/>
              <a:ext cx="3209925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7" name="文本框 1"/>
            <p:cNvSpPr txBox="1">
              <a:spLocks noChangeArrowheads="1"/>
            </p:cNvSpPr>
            <p:nvPr/>
          </p:nvSpPr>
          <p:spPr bwMode="auto">
            <a:xfrm>
              <a:off x="5244215" y="5709102"/>
              <a:ext cx="6096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5V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0368" name="文本框 9"/>
            <p:cNvSpPr txBox="1">
              <a:spLocks noChangeArrowheads="1"/>
            </p:cNvSpPr>
            <p:nvPr/>
          </p:nvSpPr>
          <p:spPr bwMode="auto">
            <a:xfrm>
              <a:off x="6615527" y="4884301"/>
              <a:ext cx="78603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1kΩ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16684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76650"/>
            <a:ext cx="20764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18050"/>
            <a:ext cx="450373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62" name="组合 8"/>
          <p:cNvGrpSpPr>
            <a:grpSpLocks/>
          </p:cNvGrpSpPr>
          <p:nvPr/>
        </p:nvGrpSpPr>
        <p:grpSpPr bwMode="auto">
          <a:xfrm>
            <a:off x="5456238" y="3671888"/>
            <a:ext cx="3425825" cy="1838325"/>
            <a:chOff x="5456478" y="3671886"/>
            <a:chExt cx="3424911" cy="1838325"/>
          </a:xfrm>
        </p:grpSpPr>
        <p:pic>
          <p:nvPicPr>
            <p:cNvPr id="100363" name="图片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439" y="3671886"/>
              <a:ext cx="3409950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4" name="文本框 1"/>
            <p:cNvSpPr txBox="1">
              <a:spLocks noChangeArrowheads="1"/>
            </p:cNvSpPr>
            <p:nvPr/>
          </p:nvSpPr>
          <p:spPr bwMode="auto">
            <a:xfrm>
              <a:off x="5456478" y="4540674"/>
              <a:ext cx="609728" cy="461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5V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0365" name="文本框 9"/>
            <p:cNvSpPr txBox="1">
              <a:spLocks noChangeArrowheads="1"/>
            </p:cNvSpPr>
            <p:nvPr/>
          </p:nvSpPr>
          <p:spPr bwMode="auto">
            <a:xfrm>
              <a:off x="6828078" y="3715837"/>
              <a:ext cx="786201" cy="461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1kΩ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334000"/>
            <a:ext cx="34099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54300"/>
            <a:ext cx="542925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52400" y="609600"/>
            <a:ext cx="82296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CN" sz="3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diode model</a:t>
            </a:r>
            <a:r>
              <a:rPr kumimoji="0"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assumes that the slope of </a:t>
            </a:r>
            <a:r>
              <a:rPr kumimoji="0" lang="en-US" altLang="zh-CN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3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kumimoji="0" lang="en-US" altLang="zh-CN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3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vertical </a:t>
            </a:r>
            <a:r>
              <a:rPr kumimoji="0"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0</a:t>
            </a:r>
            <a:r>
              <a:rPr kumimoji="0" lang="en-US" altLang="zh-CN" sz="3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eaLnBrk="1" hangingPunct="1"/>
            <a:r>
              <a:rPr kumimoji="0"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kumimoji="0"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does example 4.4 solution change if ideal model is used?</a:t>
            </a:r>
          </a:p>
          <a:p>
            <a:pPr lvl="1" eaLnBrk="1" hangingPunct="1"/>
            <a:r>
              <a:rPr kumimoji="0" lang="en-US" altLang="zh-CN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4.262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to 5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</a:p>
          <a:p>
            <a:pPr eaLnBrk="1" hangingPunct="1"/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52400" y="3352800"/>
            <a:ext cx="3209925" cy="1885950"/>
            <a:chOff x="5381625" y="4812589"/>
            <a:chExt cx="3209925" cy="1885867"/>
          </a:xfrm>
        </p:grpSpPr>
        <p:pic>
          <p:nvPicPr>
            <p:cNvPr id="102408" name="Picture 6" descr="se04F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625" y="4883943"/>
              <a:ext cx="3209925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09" name="文本框 10"/>
            <p:cNvSpPr txBox="1">
              <a:spLocks noChangeArrowheads="1"/>
            </p:cNvSpPr>
            <p:nvPr/>
          </p:nvSpPr>
          <p:spPr bwMode="auto">
            <a:xfrm>
              <a:off x="5396583" y="5709102"/>
              <a:ext cx="457232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5V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2410" name="文本框 11"/>
            <p:cNvSpPr txBox="1">
              <a:spLocks noChangeArrowheads="1"/>
            </p:cNvSpPr>
            <p:nvPr/>
          </p:nvSpPr>
          <p:spPr bwMode="auto">
            <a:xfrm>
              <a:off x="6600569" y="4812589"/>
              <a:ext cx="84726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1kΩ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3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458200" cy="382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5.  the use of a string of forward-biased diodes and of diodes operating in the breakdown region (zener diodes), to provide constant dc voltages (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regulators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6. application of the diode in the design of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rectifier circuits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which convert ac voltages to dc as needed for powering electronic equipment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453" name="Rectangle 2"/>
          <p:cNvSpPr txBox="1">
            <a:spLocks noChangeArrowheads="1"/>
          </p:cNvSpPr>
          <p:nvPr/>
        </p:nvSpPr>
        <p:spPr bwMode="auto">
          <a:xfrm>
            <a:off x="1524000" y="550863"/>
            <a:ext cx="6553200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these models?</a:t>
            </a:r>
          </a:p>
        </p:txBody>
      </p:sp>
      <p:sp>
        <p:nvSpPr>
          <p:cNvPr id="102406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430530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model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voltages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complex circuits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emphasis on accuracy over practicality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constant voltage-drop mode: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voltages = 0.7V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circuits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emphasis on practicality over accuracy</a:t>
            </a:r>
          </a:p>
        </p:txBody>
      </p:sp>
      <p:sp>
        <p:nvSpPr>
          <p:cNvPr id="102407" name="Rectangle 4"/>
          <p:cNvSpPr txBox="1">
            <a:spLocks noChangeArrowheads="1"/>
          </p:cNvSpPr>
          <p:nvPr/>
        </p:nvSpPr>
        <p:spPr bwMode="auto">
          <a:xfrm>
            <a:off x="4610100" y="1676400"/>
            <a:ext cx="43053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ideal diode model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voltages &gt;&gt; 0.7V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complex circuits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 where a difference in voltage by 0.7V is negligible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6501" name="Picture 21"/>
          <p:cNvPicPr>
            <a:picLocks noGrp="1" noChangeArrowheads="1"/>
          </p:cNvPicPr>
          <p:nvPr>
            <p:ph sz="half" idx="429496729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6025" y="2763838"/>
            <a:ext cx="3127375" cy="2651125"/>
          </a:xfrm>
        </p:spPr>
      </p:pic>
      <p:sp>
        <p:nvSpPr>
          <p:cNvPr id="26" name="Line 114"/>
          <p:cNvSpPr>
            <a:spLocks noChangeShapeType="1"/>
          </p:cNvSpPr>
          <p:nvPr/>
        </p:nvSpPr>
        <p:spPr bwMode="auto">
          <a:xfrm rot="-5400000">
            <a:off x="6836569" y="3764756"/>
            <a:ext cx="0" cy="16906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" name="Group 256"/>
          <p:cNvGrpSpPr>
            <a:grpSpLocks/>
          </p:cNvGrpSpPr>
          <p:nvPr/>
        </p:nvGrpSpPr>
        <p:grpSpPr bwMode="auto">
          <a:xfrm>
            <a:off x="4267200" y="5303838"/>
            <a:ext cx="1598613" cy="468312"/>
            <a:chOff x="1535" y="2792"/>
            <a:chExt cx="961" cy="295"/>
          </a:xfrm>
        </p:grpSpPr>
        <p:sp>
          <p:nvSpPr>
            <p:cNvPr id="106552" name="Line 245"/>
            <p:cNvSpPr>
              <a:spLocks noChangeShapeType="1"/>
            </p:cNvSpPr>
            <p:nvPr/>
          </p:nvSpPr>
          <p:spPr bwMode="auto">
            <a:xfrm>
              <a:off x="2025" y="2792"/>
              <a:ext cx="0" cy="29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553" name="Group 246"/>
            <p:cNvGrpSpPr>
              <a:grpSpLocks/>
            </p:cNvGrpSpPr>
            <p:nvPr/>
          </p:nvGrpSpPr>
          <p:grpSpPr bwMode="auto">
            <a:xfrm rot="5400000">
              <a:off x="1927" y="2437"/>
              <a:ext cx="177" cy="961"/>
              <a:chOff x="1984" y="868"/>
              <a:chExt cx="1161" cy="1060"/>
            </a:xfrm>
          </p:grpSpPr>
          <p:sp>
            <p:nvSpPr>
              <p:cNvPr id="106554" name="Freeform 247"/>
              <p:cNvSpPr>
                <a:spLocks/>
              </p:cNvSpPr>
              <p:nvPr/>
            </p:nvSpPr>
            <p:spPr bwMode="auto">
              <a:xfrm>
                <a:off x="2223" y="868"/>
                <a:ext cx="271" cy="335"/>
              </a:xfrm>
              <a:custGeom>
                <a:avLst/>
                <a:gdLst>
                  <a:gd name="T0" fmla="*/ 0 w 1340"/>
                  <a:gd name="T1" fmla="*/ 0 h 1570"/>
                  <a:gd name="T2" fmla="*/ 0 w 1340"/>
                  <a:gd name="T3" fmla="*/ 0 h 1570"/>
                  <a:gd name="T4" fmla="*/ 0 w 1340"/>
                  <a:gd name="T5" fmla="*/ 0 h 1570"/>
                  <a:gd name="T6" fmla="*/ 0 w 1340"/>
                  <a:gd name="T7" fmla="*/ 0 h 1570"/>
                  <a:gd name="T8" fmla="*/ 0 w 1340"/>
                  <a:gd name="T9" fmla="*/ 0 h 1570"/>
                  <a:gd name="T10" fmla="*/ 0 w 1340"/>
                  <a:gd name="T11" fmla="*/ 0 h 1570"/>
                  <a:gd name="T12" fmla="*/ 0 w 1340"/>
                  <a:gd name="T13" fmla="*/ 0 h 1570"/>
                  <a:gd name="T14" fmla="*/ 0 w 1340"/>
                  <a:gd name="T15" fmla="*/ 0 h 1570"/>
                  <a:gd name="T16" fmla="*/ 0 w 1340"/>
                  <a:gd name="T17" fmla="*/ 0 h 1570"/>
                  <a:gd name="T18" fmla="*/ 0 w 1340"/>
                  <a:gd name="T19" fmla="*/ 0 h 1570"/>
                  <a:gd name="T20" fmla="*/ 0 w 1340"/>
                  <a:gd name="T21" fmla="*/ 0 h 1570"/>
                  <a:gd name="T22" fmla="*/ 0 w 1340"/>
                  <a:gd name="T23" fmla="*/ 0 h 1570"/>
                  <a:gd name="T24" fmla="*/ 0 w 1340"/>
                  <a:gd name="T25" fmla="*/ 0 h 1570"/>
                  <a:gd name="T26" fmla="*/ 0 w 1340"/>
                  <a:gd name="T27" fmla="*/ 0 h 1570"/>
                  <a:gd name="T28" fmla="*/ 0 w 1340"/>
                  <a:gd name="T29" fmla="*/ 0 h 1570"/>
                  <a:gd name="T30" fmla="*/ 0 w 1340"/>
                  <a:gd name="T31" fmla="*/ 0 h 1570"/>
                  <a:gd name="T32" fmla="*/ 0 w 1340"/>
                  <a:gd name="T33" fmla="*/ 0 h 1570"/>
                  <a:gd name="T34" fmla="*/ 0 w 1340"/>
                  <a:gd name="T35" fmla="*/ 0 h 1570"/>
                  <a:gd name="T36" fmla="*/ 0 w 1340"/>
                  <a:gd name="T37" fmla="*/ 0 h 1570"/>
                  <a:gd name="T38" fmla="*/ 0 w 1340"/>
                  <a:gd name="T39" fmla="*/ 0 h 1570"/>
                  <a:gd name="T40" fmla="*/ 0 w 1340"/>
                  <a:gd name="T41" fmla="*/ 0 h 1570"/>
                  <a:gd name="T42" fmla="*/ 0 w 1340"/>
                  <a:gd name="T43" fmla="*/ 0 h 1570"/>
                  <a:gd name="T44" fmla="*/ 0 w 1340"/>
                  <a:gd name="T45" fmla="*/ 0 h 1570"/>
                  <a:gd name="T46" fmla="*/ 0 w 1340"/>
                  <a:gd name="T47" fmla="*/ 0 h 1570"/>
                  <a:gd name="T48" fmla="*/ 0 w 1340"/>
                  <a:gd name="T49" fmla="*/ 0 h 1570"/>
                  <a:gd name="T50" fmla="*/ 0 w 1340"/>
                  <a:gd name="T51" fmla="*/ 0 h 1570"/>
                  <a:gd name="T52" fmla="*/ 0 w 1340"/>
                  <a:gd name="T53" fmla="*/ 0 h 1570"/>
                  <a:gd name="T54" fmla="*/ 0 w 1340"/>
                  <a:gd name="T55" fmla="*/ 0 h 1570"/>
                  <a:gd name="T56" fmla="*/ 0 w 1340"/>
                  <a:gd name="T57" fmla="*/ 0 h 1570"/>
                  <a:gd name="T58" fmla="*/ 0 w 1340"/>
                  <a:gd name="T59" fmla="*/ 0 h 1570"/>
                  <a:gd name="T60" fmla="*/ 0 w 1340"/>
                  <a:gd name="T61" fmla="*/ 0 h 1570"/>
                  <a:gd name="T62" fmla="*/ 0 w 1340"/>
                  <a:gd name="T63" fmla="*/ 0 h 1570"/>
                  <a:gd name="T64" fmla="*/ 0 w 1340"/>
                  <a:gd name="T65" fmla="*/ 0 h 1570"/>
                  <a:gd name="T66" fmla="*/ 0 w 1340"/>
                  <a:gd name="T67" fmla="*/ 0 h 1570"/>
                  <a:gd name="T68" fmla="*/ 0 w 1340"/>
                  <a:gd name="T69" fmla="*/ 0 h 1570"/>
                  <a:gd name="T70" fmla="*/ 0 w 1340"/>
                  <a:gd name="T71" fmla="*/ 0 h 1570"/>
                  <a:gd name="T72" fmla="*/ 0 w 1340"/>
                  <a:gd name="T73" fmla="*/ 0 h 1570"/>
                  <a:gd name="T74" fmla="*/ 0 w 1340"/>
                  <a:gd name="T75" fmla="*/ 0 h 1570"/>
                  <a:gd name="T76" fmla="*/ 0 w 1340"/>
                  <a:gd name="T77" fmla="*/ 0 h 1570"/>
                  <a:gd name="T78" fmla="*/ 0 w 1340"/>
                  <a:gd name="T79" fmla="*/ 0 h 1570"/>
                  <a:gd name="T80" fmla="*/ 0 w 1340"/>
                  <a:gd name="T81" fmla="*/ 0 h 1570"/>
                  <a:gd name="T82" fmla="*/ 0 w 1340"/>
                  <a:gd name="T83" fmla="*/ 0 h 15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40" h="1570">
                    <a:moveTo>
                      <a:pt x="0" y="87"/>
                    </a:moveTo>
                    <a:lnTo>
                      <a:pt x="10" y="76"/>
                    </a:lnTo>
                    <a:lnTo>
                      <a:pt x="21" y="65"/>
                    </a:lnTo>
                    <a:lnTo>
                      <a:pt x="32" y="65"/>
                    </a:lnTo>
                    <a:lnTo>
                      <a:pt x="43" y="55"/>
                    </a:lnTo>
                    <a:lnTo>
                      <a:pt x="54" y="44"/>
                    </a:lnTo>
                    <a:lnTo>
                      <a:pt x="64" y="44"/>
                    </a:lnTo>
                    <a:lnTo>
                      <a:pt x="75" y="33"/>
                    </a:lnTo>
                    <a:lnTo>
                      <a:pt x="86" y="33"/>
                    </a:lnTo>
                    <a:lnTo>
                      <a:pt x="97" y="22"/>
                    </a:lnTo>
                    <a:lnTo>
                      <a:pt x="108" y="22"/>
                    </a:lnTo>
                    <a:lnTo>
                      <a:pt x="118" y="22"/>
                    </a:lnTo>
                    <a:lnTo>
                      <a:pt x="129" y="11"/>
                    </a:lnTo>
                    <a:lnTo>
                      <a:pt x="140" y="11"/>
                    </a:lnTo>
                    <a:lnTo>
                      <a:pt x="151" y="11"/>
                    </a:lnTo>
                    <a:lnTo>
                      <a:pt x="162" y="0"/>
                    </a:lnTo>
                    <a:lnTo>
                      <a:pt x="172" y="0"/>
                    </a:lnTo>
                    <a:lnTo>
                      <a:pt x="183" y="0"/>
                    </a:lnTo>
                    <a:lnTo>
                      <a:pt x="194" y="0"/>
                    </a:lnTo>
                    <a:lnTo>
                      <a:pt x="205" y="0"/>
                    </a:lnTo>
                    <a:lnTo>
                      <a:pt x="216" y="0"/>
                    </a:lnTo>
                    <a:lnTo>
                      <a:pt x="226" y="0"/>
                    </a:lnTo>
                    <a:lnTo>
                      <a:pt x="237" y="0"/>
                    </a:lnTo>
                    <a:lnTo>
                      <a:pt x="248" y="0"/>
                    </a:lnTo>
                    <a:lnTo>
                      <a:pt x="259" y="0"/>
                    </a:lnTo>
                    <a:lnTo>
                      <a:pt x="270" y="0"/>
                    </a:lnTo>
                    <a:lnTo>
                      <a:pt x="281" y="0"/>
                    </a:lnTo>
                    <a:lnTo>
                      <a:pt x="291" y="0"/>
                    </a:lnTo>
                    <a:lnTo>
                      <a:pt x="302" y="0"/>
                    </a:lnTo>
                    <a:lnTo>
                      <a:pt x="313" y="0"/>
                    </a:lnTo>
                    <a:lnTo>
                      <a:pt x="324" y="0"/>
                    </a:lnTo>
                    <a:lnTo>
                      <a:pt x="335" y="11"/>
                    </a:lnTo>
                    <a:lnTo>
                      <a:pt x="345" y="11"/>
                    </a:lnTo>
                    <a:lnTo>
                      <a:pt x="356" y="11"/>
                    </a:lnTo>
                    <a:lnTo>
                      <a:pt x="367" y="22"/>
                    </a:lnTo>
                    <a:lnTo>
                      <a:pt x="378" y="22"/>
                    </a:lnTo>
                    <a:lnTo>
                      <a:pt x="389" y="22"/>
                    </a:lnTo>
                    <a:lnTo>
                      <a:pt x="399" y="33"/>
                    </a:lnTo>
                    <a:lnTo>
                      <a:pt x="410" y="33"/>
                    </a:lnTo>
                    <a:lnTo>
                      <a:pt x="421" y="44"/>
                    </a:lnTo>
                    <a:lnTo>
                      <a:pt x="432" y="44"/>
                    </a:lnTo>
                    <a:lnTo>
                      <a:pt x="443" y="55"/>
                    </a:lnTo>
                    <a:lnTo>
                      <a:pt x="453" y="65"/>
                    </a:lnTo>
                    <a:lnTo>
                      <a:pt x="464" y="65"/>
                    </a:lnTo>
                    <a:lnTo>
                      <a:pt x="475" y="76"/>
                    </a:lnTo>
                    <a:lnTo>
                      <a:pt x="486" y="87"/>
                    </a:lnTo>
                    <a:lnTo>
                      <a:pt x="497" y="87"/>
                    </a:lnTo>
                    <a:lnTo>
                      <a:pt x="507" y="98"/>
                    </a:lnTo>
                    <a:lnTo>
                      <a:pt x="518" y="109"/>
                    </a:lnTo>
                    <a:lnTo>
                      <a:pt x="529" y="120"/>
                    </a:lnTo>
                    <a:lnTo>
                      <a:pt x="540" y="130"/>
                    </a:lnTo>
                    <a:lnTo>
                      <a:pt x="551" y="141"/>
                    </a:lnTo>
                    <a:lnTo>
                      <a:pt x="562" y="141"/>
                    </a:lnTo>
                    <a:lnTo>
                      <a:pt x="572" y="152"/>
                    </a:lnTo>
                    <a:lnTo>
                      <a:pt x="583" y="163"/>
                    </a:lnTo>
                    <a:lnTo>
                      <a:pt x="594" y="174"/>
                    </a:lnTo>
                    <a:lnTo>
                      <a:pt x="605" y="184"/>
                    </a:lnTo>
                    <a:lnTo>
                      <a:pt x="626" y="206"/>
                    </a:lnTo>
                    <a:lnTo>
                      <a:pt x="626" y="217"/>
                    </a:lnTo>
                    <a:lnTo>
                      <a:pt x="637" y="228"/>
                    </a:lnTo>
                    <a:lnTo>
                      <a:pt x="648" y="239"/>
                    </a:lnTo>
                    <a:lnTo>
                      <a:pt x="659" y="249"/>
                    </a:lnTo>
                    <a:lnTo>
                      <a:pt x="670" y="260"/>
                    </a:lnTo>
                    <a:lnTo>
                      <a:pt x="691" y="282"/>
                    </a:lnTo>
                    <a:lnTo>
                      <a:pt x="691" y="293"/>
                    </a:lnTo>
                    <a:lnTo>
                      <a:pt x="702" y="304"/>
                    </a:lnTo>
                    <a:lnTo>
                      <a:pt x="724" y="325"/>
                    </a:lnTo>
                    <a:lnTo>
                      <a:pt x="724" y="336"/>
                    </a:lnTo>
                    <a:lnTo>
                      <a:pt x="734" y="347"/>
                    </a:lnTo>
                    <a:lnTo>
                      <a:pt x="756" y="368"/>
                    </a:lnTo>
                    <a:lnTo>
                      <a:pt x="756" y="379"/>
                    </a:lnTo>
                    <a:lnTo>
                      <a:pt x="778" y="401"/>
                    </a:lnTo>
                    <a:lnTo>
                      <a:pt x="778" y="412"/>
                    </a:lnTo>
                    <a:lnTo>
                      <a:pt x="799" y="433"/>
                    </a:lnTo>
                    <a:lnTo>
                      <a:pt x="799" y="444"/>
                    </a:lnTo>
                    <a:lnTo>
                      <a:pt x="821" y="466"/>
                    </a:lnTo>
                    <a:lnTo>
                      <a:pt x="821" y="488"/>
                    </a:lnTo>
                    <a:lnTo>
                      <a:pt x="832" y="498"/>
                    </a:lnTo>
                    <a:lnTo>
                      <a:pt x="853" y="520"/>
                    </a:lnTo>
                    <a:lnTo>
                      <a:pt x="853" y="542"/>
                    </a:lnTo>
                    <a:lnTo>
                      <a:pt x="864" y="553"/>
                    </a:lnTo>
                    <a:lnTo>
                      <a:pt x="886" y="574"/>
                    </a:lnTo>
                    <a:lnTo>
                      <a:pt x="886" y="596"/>
                    </a:lnTo>
                    <a:lnTo>
                      <a:pt x="907" y="617"/>
                    </a:lnTo>
                    <a:lnTo>
                      <a:pt x="907" y="628"/>
                    </a:lnTo>
                    <a:lnTo>
                      <a:pt x="929" y="650"/>
                    </a:lnTo>
                    <a:lnTo>
                      <a:pt x="929" y="672"/>
                    </a:lnTo>
                    <a:lnTo>
                      <a:pt x="951" y="693"/>
                    </a:lnTo>
                    <a:lnTo>
                      <a:pt x="951" y="715"/>
                    </a:lnTo>
                    <a:lnTo>
                      <a:pt x="972" y="737"/>
                    </a:lnTo>
                    <a:lnTo>
                      <a:pt x="972" y="758"/>
                    </a:lnTo>
                    <a:lnTo>
                      <a:pt x="994" y="780"/>
                    </a:lnTo>
                    <a:lnTo>
                      <a:pt x="994" y="801"/>
                    </a:lnTo>
                    <a:lnTo>
                      <a:pt x="1015" y="823"/>
                    </a:lnTo>
                    <a:lnTo>
                      <a:pt x="1015" y="845"/>
                    </a:lnTo>
                    <a:lnTo>
                      <a:pt x="1037" y="866"/>
                    </a:lnTo>
                    <a:lnTo>
                      <a:pt x="1037" y="888"/>
                    </a:lnTo>
                    <a:lnTo>
                      <a:pt x="1059" y="910"/>
                    </a:lnTo>
                    <a:lnTo>
                      <a:pt x="1059" y="931"/>
                    </a:lnTo>
                    <a:lnTo>
                      <a:pt x="1080" y="953"/>
                    </a:lnTo>
                    <a:lnTo>
                      <a:pt x="1080" y="986"/>
                    </a:lnTo>
                    <a:lnTo>
                      <a:pt x="1102" y="1007"/>
                    </a:lnTo>
                    <a:lnTo>
                      <a:pt x="1102" y="1029"/>
                    </a:lnTo>
                    <a:lnTo>
                      <a:pt x="1123" y="1050"/>
                    </a:lnTo>
                    <a:lnTo>
                      <a:pt x="1123" y="1072"/>
                    </a:lnTo>
                    <a:lnTo>
                      <a:pt x="1134" y="1083"/>
                    </a:lnTo>
                    <a:lnTo>
                      <a:pt x="1134" y="1105"/>
                    </a:lnTo>
                    <a:lnTo>
                      <a:pt x="1156" y="1126"/>
                    </a:lnTo>
                    <a:lnTo>
                      <a:pt x="1156" y="1148"/>
                    </a:lnTo>
                    <a:lnTo>
                      <a:pt x="1167" y="1159"/>
                    </a:lnTo>
                    <a:lnTo>
                      <a:pt x="1167" y="1180"/>
                    </a:lnTo>
                    <a:lnTo>
                      <a:pt x="1188" y="1202"/>
                    </a:lnTo>
                    <a:lnTo>
                      <a:pt x="1188" y="1224"/>
                    </a:lnTo>
                    <a:lnTo>
                      <a:pt x="1199" y="1234"/>
                    </a:lnTo>
                    <a:lnTo>
                      <a:pt x="1199" y="1256"/>
                    </a:lnTo>
                    <a:lnTo>
                      <a:pt x="1221" y="1278"/>
                    </a:lnTo>
                    <a:lnTo>
                      <a:pt x="1221" y="1310"/>
                    </a:lnTo>
                    <a:lnTo>
                      <a:pt x="1242" y="1332"/>
                    </a:lnTo>
                    <a:lnTo>
                      <a:pt x="1242" y="1354"/>
                    </a:lnTo>
                    <a:lnTo>
                      <a:pt x="1253" y="1364"/>
                    </a:lnTo>
                    <a:lnTo>
                      <a:pt x="1253" y="1386"/>
                    </a:lnTo>
                    <a:lnTo>
                      <a:pt x="1275" y="1408"/>
                    </a:lnTo>
                    <a:lnTo>
                      <a:pt x="1275" y="1440"/>
                    </a:lnTo>
                    <a:lnTo>
                      <a:pt x="1296" y="1462"/>
                    </a:lnTo>
                    <a:lnTo>
                      <a:pt x="1296" y="1494"/>
                    </a:lnTo>
                    <a:lnTo>
                      <a:pt x="1318" y="1516"/>
                    </a:lnTo>
                    <a:lnTo>
                      <a:pt x="1318" y="1548"/>
                    </a:lnTo>
                    <a:lnTo>
                      <a:pt x="1340" y="157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5" name="Freeform 248"/>
              <p:cNvSpPr>
                <a:spLocks/>
              </p:cNvSpPr>
              <p:nvPr/>
            </p:nvSpPr>
            <p:spPr bwMode="auto">
              <a:xfrm>
                <a:off x="1984" y="887"/>
                <a:ext cx="239" cy="524"/>
              </a:xfrm>
              <a:custGeom>
                <a:avLst/>
                <a:gdLst>
                  <a:gd name="T0" fmla="*/ 0 w 1189"/>
                  <a:gd name="T1" fmla="*/ 0 h 2457"/>
                  <a:gd name="T2" fmla="*/ 0 w 1189"/>
                  <a:gd name="T3" fmla="*/ 0 h 2457"/>
                  <a:gd name="T4" fmla="*/ 0 w 1189"/>
                  <a:gd name="T5" fmla="*/ 0 h 2457"/>
                  <a:gd name="T6" fmla="*/ 0 w 1189"/>
                  <a:gd name="T7" fmla="*/ 0 h 2457"/>
                  <a:gd name="T8" fmla="*/ 0 w 1189"/>
                  <a:gd name="T9" fmla="*/ 0 h 2457"/>
                  <a:gd name="T10" fmla="*/ 0 w 1189"/>
                  <a:gd name="T11" fmla="*/ 0 h 2457"/>
                  <a:gd name="T12" fmla="*/ 0 w 1189"/>
                  <a:gd name="T13" fmla="*/ 0 h 2457"/>
                  <a:gd name="T14" fmla="*/ 0 w 1189"/>
                  <a:gd name="T15" fmla="*/ 0 h 2457"/>
                  <a:gd name="T16" fmla="*/ 0 w 1189"/>
                  <a:gd name="T17" fmla="*/ 0 h 2457"/>
                  <a:gd name="T18" fmla="*/ 0 w 1189"/>
                  <a:gd name="T19" fmla="*/ 0 h 2457"/>
                  <a:gd name="T20" fmla="*/ 0 w 1189"/>
                  <a:gd name="T21" fmla="*/ 0 h 2457"/>
                  <a:gd name="T22" fmla="*/ 0 w 1189"/>
                  <a:gd name="T23" fmla="*/ 0 h 2457"/>
                  <a:gd name="T24" fmla="*/ 0 w 1189"/>
                  <a:gd name="T25" fmla="*/ 0 h 2457"/>
                  <a:gd name="T26" fmla="*/ 0 w 1189"/>
                  <a:gd name="T27" fmla="*/ 0 h 2457"/>
                  <a:gd name="T28" fmla="*/ 0 w 1189"/>
                  <a:gd name="T29" fmla="*/ 0 h 2457"/>
                  <a:gd name="T30" fmla="*/ 0 w 1189"/>
                  <a:gd name="T31" fmla="*/ 0 h 2457"/>
                  <a:gd name="T32" fmla="*/ 0 w 1189"/>
                  <a:gd name="T33" fmla="*/ 0 h 2457"/>
                  <a:gd name="T34" fmla="*/ 0 w 1189"/>
                  <a:gd name="T35" fmla="*/ 0 h 2457"/>
                  <a:gd name="T36" fmla="*/ 0 w 1189"/>
                  <a:gd name="T37" fmla="*/ 0 h 2457"/>
                  <a:gd name="T38" fmla="*/ 0 w 1189"/>
                  <a:gd name="T39" fmla="*/ 0 h 2457"/>
                  <a:gd name="T40" fmla="*/ 0 w 1189"/>
                  <a:gd name="T41" fmla="*/ 0 h 2457"/>
                  <a:gd name="T42" fmla="*/ 0 w 1189"/>
                  <a:gd name="T43" fmla="*/ 0 h 2457"/>
                  <a:gd name="T44" fmla="*/ 0 w 1189"/>
                  <a:gd name="T45" fmla="*/ 0 h 2457"/>
                  <a:gd name="T46" fmla="*/ 0 w 1189"/>
                  <a:gd name="T47" fmla="*/ 0 h 2457"/>
                  <a:gd name="T48" fmla="*/ 0 w 1189"/>
                  <a:gd name="T49" fmla="*/ 0 h 2457"/>
                  <a:gd name="T50" fmla="*/ 0 w 1189"/>
                  <a:gd name="T51" fmla="*/ 0 h 2457"/>
                  <a:gd name="T52" fmla="*/ 0 w 1189"/>
                  <a:gd name="T53" fmla="*/ 0 h 2457"/>
                  <a:gd name="T54" fmla="*/ 0 w 1189"/>
                  <a:gd name="T55" fmla="*/ 0 h 2457"/>
                  <a:gd name="T56" fmla="*/ 0 w 1189"/>
                  <a:gd name="T57" fmla="*/ 0 h 2457"/>
                  <a:gd name="T58" fmla="*/ 0 w 1189"/>
                  <a:gd name="T59" fmla="*/ 0 h 2457"/>
                  <a:gd name="T60" fmla="*/ 0 w 1189"/>
                  <a:gd name="T61" fmla="*/ 0 h 2457"/>
                  <a:gd name="T62" fmla="*/ 0 w 1189"/>
                  <a:gd name="T63" fmla="*/ 0 h 2457"/>
                  <a:gd name="T64" fmla="*/ 0 w 1189"/>
                  <a:gd name="T65" fmla="*/ 0 h 2457"/>
                  <a:gd name="T66" fmla="*/ 0 w 1189"/>
                  <a:gd name="T67" fmla="*/ 0 h 2457"/>
                  <a:gd name="T68" fmla="*/ 0 w 1189"/>
                  <a:gd name="T69" fmla="*/ 0 h 2457"/>
                  <a:gd name="T70" fmla="*/ 0 w 1189"/>
                  <a:gd name="T71" fmla="*/ 0 h 2457"/>
                  <a:gd name="T72" fmla="*/ 0 w 1189"/>
                  <a:gd name="T73" fmla="*/ 0 h 2457"/>
                  <a:gd name="T74" fmla="*/ 0 w 1189"/>
                  <a:gd name="T75" fmla="*/ 0 h 2457"/>
                  <a:gd name="T76" fmla="*/ 0 w 1189"/>
                  <a:gd name="T77" fmla="*/ 0 h 2457"/>
                  <a:gd name="T78" fmla="*/ 0 w 1189"/>
                  <a:gd name="T79" fmla="*/ 0 h 2457"/>
                  <a:gd name="T80" fmla="*/ 0 w 1189"/>
                  <a:gd name="T81" fmla="*/ 0 h 2457"/>
                  <a:gd name="T82" fmla="*/ 0 w 1189"/>
                  <a:gd name="T83" fmla="*/ 0 h 24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189" h="2457">
                    <a:moveTo>
                      <a:pt x="0" y="2457"/>
                    </a:moveTo>
                    <a:lnTo>
                      <a:pt x="0" y="2425"/>
                    </a:lnTo>
                    <a:lnTo>
                      <a:pt x="11" y="2414"/>
                    </a:lnTo>
                    <a:lnTo>
                      <a:pt x="11" y="2392"/>
                    </a:lnTo>
                    <a:lnTo>
                      <a:pt x="21" y="2381"/>
                    </a:lnTo>
                    <a:lnTo>
                      <a:pt x="21" y="2360"/>
                    </a:lnTo>
                    <a:lnTo>
                      <a:pt x="32" y="2349"/>
                    </a:lnTo>
                    <a:lnTo>
                      <a:pt x="32" y="2327"/>
                    </a:lnTo>
                    <a:lnTo>
                      <a:pt x="54" y="2306"/>
                    </a:lnTo>
                    <a:lnTo>
                      <a:pt x="54" y="2273"/>
                    </a:lnTo>
                    <a:lnTo>
                      <a:pt x="65" y="2262"/>
                    </a:lnTo>
                    <a:lnTo>
                      <a:pt x="65" y="2241"/>
                    </a:lnTo>
                    <a:lnTo>
                      <a:pt x="75" y="2230"/>
                    </a:lnTo>
                    <a:lnTo>
                      <a:pt x="75" y="2208"/>
                    </a:lnTo>
                    <a:lnTo>
                      <a:pt x="97" y="2187"/>
                    </a:lnTo>
                    <a:lnTo>
                      <a:pt x="97" y="2154"/>
                    </a:lnTo>
                    <a:lnTo>
                      <a:pt x="108" y="2143"/>
                    </a:lnTo>
                    <a:lnTo>
                      <a:pt x="108" y="2122"/>
                    </a:lnTo>
                    <a:lnTo>
                      <a:pt x="119" y="2111"/>
                    </a:lnTo>
                    <a:lnTo>
                      <a:pt x="119" y="2089"/>
                    </a:lnTo>
                    <a:lnTo>
                      <a:pt x="140" y="2068"/>
                    </a:lnTo>
                    <a:lnTo>
                      <a:pt x="140" y="2035"/>
                    </a:lnTo>
                    <a:lnTo>
                      <a:pt x="151" y="2024"/>
                    </a:lnTo>
                    <a:lnTo>
                      <a:pt x="151" y="2003"/>
                    </a:lnTo>
                    <a:lnTo>
                      <a:pt x="173" y="1981"/>
                    </a:lnTo>
                    <a:lnTo>
                      <a:pt x="173" y="1948"/>
                    </a:lnTo>
                    <a:lnTo>
                      <a:pt x="183" y="1938"/>
                    </a:lnTo>
                    <a:lnTo>
                      <a:pt x="183" y="1916"/>
                    </a:lnTo>
                    <a:lnTo>
                      <a:pt x="194" y="1905"/>
                    </a:lnTo>
                    <a:lnTo>
                      <a:pt x="194" y="1884"/>
                    </a:lnTo>
                    <a:lnTo>
                      <a:pt x="216" y="1862"/>
                    </a:lnTo>
                    <a:lnTo>
                      <a:pt x="216" y="1829"/>
                    </a:lnTo>
                    <a:lnTo>
                      <a:pt x="227" y="1819"/>
                    </a:lnTo>
                    <a:lnTo>
                      <a:pt x="227" y="1797"/>
                    </a:lnTo>
                    <a:lnTo>
                      <a:pt x="248" y="1775"/>
                    </a:lnTo>
                    <a:lnTo>
                      <a:pt x="248" y="1743"/>
                    </a:lnTo>
                    <a:lnTo>
                      <a:pt x="259" y="1732"/>
                    </a:lnTo>
                    <a:lnTo>
                      <a:pt x="259" y="1710"/>
                    </a:lnTo>
                    <a:lnTo>
                      <a:pt x="281" y="1689"/>
                    </a:lnTo>
                    <a:lnTo>
                      <a:pt x="281" y="1656"/>
                    </a:lnTo>
                    <a:lnTo>
                      <a:pt x="292" y="1645"/>
                    </a:lnTo>
                    <a:lnTo>
                      <a:pt x="292" y="1624"/>
                    </a:lnTo>
                    <a:lnTo>
                      <a:pt x="313" y="1602"/>
                    </a:lnTo>
                    <a:lnTo>
                      <a:pt x="313" y="1570"/>
                    </a:lnTo>
                    <a:lnTo>
                      <a:pt x="335" y="1548"/>
                    </a:lnTo>
                    <a:lnTo>
                      <a:pt x="335" y="1516"/>
                    </a:lnTo>
                    <a:lnTo>
                      <a:pt x="356" y="1494"/>
                    </a:lnTo>
                    <a:lnTo>
                      <a:pt x="356" y="1461"/>
                    </a:lnTo>
                    <a:lnTo>
                      <a:pt x="367" y="1451"/>
                    </a:lnTo>
                    <a:lnTo>
                      <a:pt x="367" y="1429"/>
                    </a:lnTo>
                    <a:lnTo>
                      <a:pt x="389" y="1407"/>
                    </a:lnTo>
                    <a:lnTo>
                      <a:pt x="389" y="1375"/>
                    </a:lnTo>
                    <a:lnTo>
                      <a:pt x="410" y="1353"/>
                    </a:lnTo>
                    <a:lnTo>
                      <a:pt x="410" y="1321"/>
                    </a:lnTo>
                    <a:lnTo>
                      <a:pt x="432" y="1299"/>
                    </a:lnTo>
                    <a:lnTo>
                      <a:pt x="432" y="1267"/>
                    </a:lnTo>
                    <a:lnTo>
                      <a:pt x="454" y="1245"/>
                    </a:lnTo>
                    <a:lnTo>
                      <a:pt x="454" y="1223"/>
                    </a:lnTo>
                    <a:lnTo>
                      <a:pt x="464" y="1212"/>
                    </a:lnTo>
                    <a:lnTo>
                      <a:pt x="464" y="1191"/>
                    </a:lnTo>
                    <a:lnTo>
                      <a:pt x="486" y="1169"/>
                    </a:lnTo>
                    <a:lnTo>
                      <a:pt x="486" y="1137"/>
                    </a:lnTo>
                    <a:lnTo>
                      <a:pt x="508" y="1115"/>
                    </a:lnTo>
                    <a:lnTo>
                      <a:pt x="508" y="1093"/>
                    </a:lnTo>
                    <a:lnTo>
                      <a:pt x="518" y="1083"/>
                    </a:lnTo>
                    <a:lnTo>
                      <a:pt x="518" y="1061"/>
                    </a:lnTo>
                    <a:lnTo>
                      <a:pt x="540" y="1039"/>
                    </a:lnTo>
                    <a:lnTo>
                      <a:pt x="540" y="1018"/>
                    </a:lnTo>
                    <a:lnTo>
                      <a:pt x="562" y="996"/>
                    </a:lnTo>
                    <a:lnTo>
                      <a:pt x="562" y="963"/>
                    </a:lnTo>
                    <a:lnTo>
                      <a:pt x="583" y="942"/>
                    </a:lnTo>
                    <a:lnTo>
                      <a:pt x="583" y="920"/>
                    </a:lnTo>
                    <a:lnTo>
                      <a:pt x="605" y="899"/>
                    </a:lnTo>
                    <a:lnTo>
                      <a:pt x="605" y="866"/>
                    </a:lnTo>
                    <a:lnTo>
                      <a:pt x="627" y="844"/>
                    </a:lnTo>
                    <a:lnTo>
                      <a:pt x="627" y="823"/>
                    </a:lnTo>
                    <a:lnTo>
                      <a:pt x="648" y="801"/>
                    </a:lnTo>
                    <a:lnTo>
                      <a:pt x="648" y="779"/>
                    </a:lnTo>
                    <a:lnTo>
                      <a:pt x="670" y="758"/>
                    </a:lnTo>
                    <a:lnTo>
                      <a:pt x="670" y="736"/>
                    </a:lnTo>
                    <a:lnTo>
                      <a:pt x="691" y="714"/>
                    </a:lnTo>
                    <a:lnTo>
                      <a:pt x="691" y="693"/>
                    </a:lnTo>
                    <a:lnTo>
                      <a:pt x="713" y="671"/>
                    </a:lnTo>
                    <a:lnTo>
                      <a:pt x="713" y="650"/>
                    </a:lnTo>
                    <a:lnTo>
                      <a:pt x="735" y="628"/>
                    </a:lnTo>
                    <a:lnTo>
                      <a:pt x="735" y="606"/>
                    </a:lnTo>
                    <a:lnTo>
                      <a:pt x="756" y="585"/>
                    </a:lnTo>
                    <a:lnTo>
                      <a:pt x="756" y="563"/>
                    </a:lnTo>
                    <a:lnTo>
                      <a:pt x="778" y="541"/>
                    </a:lnTo>
                    <a:lnTo>
                      <a:pt x="778" y="530"/>
                    </a:lnTo>
                    <a:lnTo>
                      <a:pt x="799" y="509"/>
                    </a:lnTo>
                    <a:lnTo>
                      <a:pt x="799" y="487"/>
                    </a:lnTo>
                    <a:lnTo>
                      <a:pt x="821" y="466"/>
                    </a:lnTo>
                    <a:lnTo>
                      <a:pt x="821" y="455"/>
                    </a:lnTo>
                    <a:lnTo>
                      <a:pt x="843" y="433"/>
                    </a:lnTo>
                    <a:lnTo>
                      <a:pt x="843" y="411"/>
                    </a:lnTo>
                    <a:lnTo>
                      <a:pt x="854" y="401"/>
                    </a:lnTo>
                    <a:lnTo>
                      <a:pt x="875" y="379"/>
                    </a:lnTo>
                    <a:lnTo>
                      <a:pt x="875" y="357"/>
                    </a:lnTo>
                    <a:lnTo>
                      <a:pt x="886" y="346"/>
                    </a:lnTo>
                    <a:lnTo>
                      <a:pt x="908" y="325"/>
                    </a:lnTo>
                    <a:lnTo>
                      <a:pt x="908" y="314"/>
                    </a:lnTo>
                    <a:lnTo>
                      <a:pt x="929" y="292"/>
                    </a:lnTo>
                    <a:lnTo>
                      <a:pt x="929" y="281"/>
                    </a:lnTo>
                    <a:lnTo>
                      <a:pt x="951" y="260"/>
                    </a:lnTo>
                    <a:lnTo>
                      <a:pt x="951" y="249"/>
                    </a:lnTo>
                    <a:lnTo>
                      <a:pt x="962" y="238"/>
                    </a:lnTo>
                    <a:lnTo>
                      <a:pt x="983" y="217"/>
                    </a:lnTo>
                    <a:lnTo>
                      <a:pt x="983" y="206"/>
                    </a:lnTo>
                    <a:lnTo>
                      <a:pt x="994" y="195"/>
                    </a:lnTo>
                    <a:lnTo>
                      <a:pt x="1016" y="173"/>
                    </a:lnTo>
                    <a:lnTo>
                      <a:pt x="1016" y="162"/>
                    </a:lnTo>
                    <a:lnTo>
                      <a:pt x="1026" y="152"/>
                    </a:lnTo>
                    <a:lnTo>
                      <a:pt x="1037" y="141"/>
                    </a:lnTo>
                    <a:lnTo>
                      <a:pt x="1048" y="130"/>
                    </a:lnTo>
                    <a:lnTo>
                      <a:pt x="1059" y="119"/>
                    </a:lnTo>
                    <a:lnTo>
                      <a:pt x="1070" y="108"/>
                    </a:lnTo>
                    <a:lnTo>
                      <a:pt x="1091" y="87"/>
                    </a:lnTo>
                    <a:lnTo>
                      <a:pt x="1091" y="76"/>
                    </a:lnTo>
                    <a:lnTo>
                      <a:pt x="1102" y="65"/>
                    </a:lnTo>
                    <a:lnTo>
                      <a:pt x="1113" y="65"/>
                    </a:lnTo>
                    <a:lnTo>
                      <a:pt x="1124" y="54"/>
                    </a:lnTo>
                    <a:lnTo>
                      <a:pt x="1134" y="43"/>
                    </a:lnTo>
                    <a:lnTo>
                      <a:pt x="1145" y="33"/>
                    </a:lnTo>
                    <a:lnTo>
                      <a:pt x="1156" y="22"/>
                    </a:lnTo>
                    <a:lnTo>
                      <a:pt x="1167" y="11"/>
                    </a:lnTo>
                    <a:lnTo>
                      <a:pt x="1178" y="0"/>
                    </a:lnTo>
                    <a:lnTo>
                      <a:pt x="118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6" name="Freeform 249"/>
              <p:cNvSpPr>
                <a:spLocks/>
              </p:cNvSpPr>
              <p:nvPr/>
            </p:nvSpPr>
            <p:spPr bwMode="auto">
              <a:xfrm>
                <a:off x="2494" y="1197"/>
                <a:ext cx="209" cy="577"/>
              </a:xfrm>
              <a:custGeom>
                <a:avLst/>
                <a:gdLst>
                  <a:gd name="T0" fmla="*/ 0 w 1037"/>
                  <a:gd name="T1" fmla="*/ 0 h 2706"/>
                  <a:gd name="T2" fmla="*/ 0 w 1037"/>
                  <a:gd name="T3" fmla="*/ 0 h 2706"/>
                  <a:gd name="T4" fmla="*/ 0 w 1037"/>
                  <a:gd name="T5" fmla="*/ 0 h 2706"/>
                  <a:gd name="T6" fmla="*/ 0 w 1037"/>
                  <a:gd name="T7" fmla="*/ 0 h 2706"/>
                  <a:gd name="T8" fmla="*/ 0 w 1037"/>
                  <a:gd name="T9" fmla="*/ 0 h 2706"/>
                  <a:gd name="T10" fmla="*/ 0 w 1037"/>
                  <a:gd name="T11" fmla="*/ 0 h 2706"/>
                  <a:gd name="T12" fmla="*/ 0 w 1037"/>
                  <a:gd name="T13" fmla="*/ 0 h 2706"/>
                  <a:gd name="T14" fmla="*/ 0 w 1037"/>
                  <a:gd name="T15" fmla="*/ 0 h 2706"/>
                  <a:gd name="T16" fmla="*/ 0 w 1037"/>
                  <a:gd name="T17" fmla="*/ 0 h 2706"/>
                  <a:gd name="T18" fmla="*/ 0 w 1037"/>
                  <a:gd name="T19" fmla="*/ 0 h 2706"/>
                  <a:gd name="T20" fmla="*/ 0 w 1037"/>
                  <a:gd name="T21" fmla="*/ 0 h 2706"/>
                  <a:gd name="T22" fmla="*/ 0 w 1037"/>
                  <a:gd name="T23" fmla="*/ 0 h 2706"/>
                  <a:gd name="T24" fmla="*/ 0 w 1037"/>
                  <a:gd name="T25" fmla="*/ 0 h 2706"/>
                  <a:gd name="T26" fmla="*/ 0 w 1037"/>
                  <a:gd name="T27" fmla="*/ 0 h 2706"/>
                  <a:gd name="T28" fmla="*/ 0 w 1037"/>
                  <a:gd name="T29" fmla="*/ 0 h 2706"/>
                  <a:gd name="T30" fmla="*/ 0 w 1037"/>
                  <a:gd name="T31" fmla="*/ 0 h 2706"/>
                  <a:gd name="T32" fmla="*/ 0 w 1037"/>
                  <a:gd name="T33" fmla="*/ 0 h 2706"/>
                  <a:gd name="T34" fmla="*/ 0 w 1037"/>
                  <a:gd name="T35" fmla="*/ 0 h 2706"/>
                  <a:gd name="T36" fmla="*/ 0 w 1037"/>
                  <a:gd name="T37" fmla="*/ 0 h 2706"/>
                  <a:gd name="T38" fmla="*/ 0 w 1037"/>
                  <a:gd name="T39" fmla="*/ 0 h 2706"/>
                  <a:gd name="T40" fmla="*/ 0 w 1037"/>
                  <a:gd name="T41" fmla="*/ 0 h 2706"/>
                  <a:gd name="T42" fmla="*/ 0 w 1037"/>
                  <a:gd name="T43" fmla="*/ 0 h 2706"/>
                  <a:gd name="T44" fmla="*/ 0 w 1037"/>
                  <a:gd name="T45" fmla="*/ 0 h 2706"/>
                  <a:gd name="T46" fmla="*/ 0 w 1037"/>
                  <a:gd name="T47" fmla="*/ 0 h 2706"/>
                  <a:gd name="T48" fmla="*/ 0 w 1037"/>
                  <a:gd name="T49" fmla="*/ 0 h 2706"/>
                  <a:gd name="T50" fmla="*/ 0 w 1037"/>
                  <a:gd name="T51" fmla="*/ 0 h 2706"/>
                  <a:gd name="T52" fmla="*/ 0 w 1037"/>
                  <a:gd name="T53" fmla="*/ 0 h 2706"/>
                  <a:gd name="T54" fmla="*/ 0 w 1037"/>
                  <a:gd name="T55" fmla="*/ 0 h 2706"/>
                  <a:gd name="T56" fmla="*/ 0 w 1037"/>
                  <a:gd name="T57" fmla="*/ 0 h 2706"/>
                  <a:gd name="T58" fmla="*/ 0 w 1037"/>
                  <a:gd name="T59" fmla="*/ 0 h 2706"/>
                  <a:gd name="T60" fmla="*/ 0 w 1037"/>
                  <a:gd name="T61" fmla="*/ 0 h 2706"/>
                  <a:gd name="T62" fmla="*/ 0 w 1037"/>
                  <a:gd name="T63" fmla="*/ 0 h 2706"/>
                  <a:gd name="T64" fmla="*/ 0 w 1037"/>
                  <a:gd name="T65" fmla="*/ 0 h 2706"/>
                  <a:gd name="T66" fmla="*/ 0 w 1037"/>
                  <a:gd name="T67" fmla="*/ 0 h 2706"/>
                  <a:gd name="T68" fmla="*/ 0 w 1037"/>
                  <a:gd name="T69" fmla="*/ 0 h 2706"/>
                  <a:gd name="T70" fmla="*/ 0 w 1037"/>
                  <a:gd name="T71" fmla="*/ 0 h 2706"/>
                  <a:gd name="T72" fmla="*/ 0 w 1037"/>
                  <a:gd name="T73" fmla="*/ 0 h 2706"/>
                  <a:gd name="T74" fmla="*/ 0 w 1037"/>
                  <a:gd name="T75" fmla="*/ 0 h 2706"/>
                  <a:gd name="T76" fmla="*/ 0 w 1037"/>
                  <a:gd name="T77" fmla="*/ 0 h 2706"/>
                  <a:gd name="T78" fmla="*/ 0 w 1037"/>
                  <a:gd name="T79" fmla="*/ 0 h 2706"/>
                  <a:gd name="T80" fmla="*/ 0 w 1037"/>
                  <a:gd name="T81" fmla="*/ 0 h 2706"/>
                  <a:gd name="T82" fmla="*/ 0 w 1037"/>
                  <a:gd name="T83" fmla="*/ 0 h 270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37" h="2706">
                    <a:moveTo>
                      <a:pt x="0" y="0"/>
                    </a:moveTo>
                    <a:lnTo>
                      <a:pt x="0" y="33"/>
                    </a:lnTo>
                    <a:lnTo>
                      <a:pt x="10" y="43"/>
                    </a:lnTo>
                    <a:lnTo>
                      <a:pt x="10" y="65"/>
                    </a:lnTo>
                    <a:lnTo>
                      <a:pt x="32" y="87"/>
                    </a:lnTo>
                    <a:lnTo>
                      <a:pt x="32" y="119"/>
                    </a:lnTo>
                    <a:lnTo>
                      <a:pt x="54" y="141"/>
                    </a:lnTo>
                    <a:lnTo>
                      <a:pt x="54" y="173"/>
                    </a:lnTo>
                    <a:lnTo>
                      <a:pt x="64" y="184"/>
                    </a:lnTo>
                    <a:lnTo>
                      <a:pt x="64" y="206"/>
                    </a:lnTo>
                    <a:lnTo>
                      <a:pt x="86" y="227"/>
                    </a:lnTo>
                    <a:lnTo>
                      <a:pt x="86" y="260"/>
                    </a:lnTo>
                    <a:lnTo>
                      <a:pt x="97" y="271"/>
                    </a:lnTo>
                    <a:lnTo>
                      <a:pt x="97" y="292"/>
                    </a:lnTo>
                    <a:lnTo>
                      <a:pt x="119" y="314"/>
                    </a:lnTo>
                    <a:lnTo>
                      <a:pt x="119" y="346"/>
                    </a:lnTo>
                    <a:lnTo>
                      <a:pt x="129" y="357"/>
                    </a:lnTo>
                    <a:lnTo>
                      <a:pt x="129" y="379"/>
                    </a:lnTo>
                    <a:lnTo>
                      <a:pt x="151" y="401"/>
                    </a:lnTo>
                    <a:lnTo>
                      <a:pt x="151" y="433"/>
                    </a:lnTo>
                    <a:lnTo>
                      <a:pt x="162" y="444"/>
                    </a:lnTo>
                    <a:lnTo>
                      <a:pt x="162" y="465"/>
                    </a:lnTo>
                    <a:lnTo>
                      <a:pt x="183" y="487"/>
                    </a:lnTo>
                    <a:lnTo>
                      <a:pt x="183" y="520"/>
                    </a:lnTo>
                    <a:lnTo>
                      <a:pt x="194" y="530"/>
                    </a:lnTo>
                    <a:lnTo>
                      <a:pt x="194" y="552"/>
                    </a:lnTo>
                    <a:lnTo>
                      <a:pt x="205" y="563"/>
                    </a:lnTo>
                    <a:lnTo>
                      <a:pt x="205" y="585"/>
                    </a:lnTo>
                    <a:lnTo>
                      <a:pt x="227" y="606"/>
                    </a:lnTo>
                    <a:lnTo>
                      <a:pt x="227" y="639"/>
                    </a:lnTo>
                    <a:lnTo>
                      <a:pt x="237" y="650"/>
                    </a:lnTo>
                    <a:lnTo>
                      <a:pt x="237" y="671"/>
                    </a:lnTo>
                    <a:lnTo>
                      <a:pt x="248" y="682"/>
                    </a:lnTo>
                    <a:lnTo>
                      <a:pt x="248" y="704"/>
                    </a:lnTo>
                    <a:lnTo>
                      <a:pt x="270" y="725"/>
                    </a:lnTo>
                    <a:lnTo>
                      <a:pt x="270" y="758"/>
                    </a:lnTo>
                    <a:lnTo>
                      <a:pt x="281" y="769"/>
                    </a:lnTo>
                    <a:lnTo>
                      <a:pt x="281" y="790"/>
                    </a:lnTo>
                    <a:lnTo>
                      <a:pt x="291" y="801"/>
                    </a:lnTo>
                    <a:lnTo>
                      <a:pt x="291" y="823"/>
                    </a:lnTo>
                    <a:lnTo>
                      <a:pt x="313" y="844"/>
                    </a:lnTo>
                    <a:lnTo>
                      <a:pt x="313" y="877"/>
                    </a:lnTo>
                    <a:lnTo>
                      <a:pt x="324" y="888"/>
                    </a:lnTo>
                    <a:lnTo>
                      <a:pt x="324" y="909"/>
                    </a:lnTo>
                    <a:lnTo>
                      <a:pt x="335" y="920"/>
                    </a:lnTo>
                    <a:lnTo>
                      <a:pt x="335" y="942"/>
                    </a:lnTo>
                    <a:lnTo>
                      <a:pt x="356" y="963"/>
                    </a:lnTo>
                    <a:lnTo>
                      <a:pt x="356" y="996"/>
                    </a:lnTo>
                    <a:lnTo>
                      <a:pt x="367" y="1007"/>
                    </a:lnTo>
                    <a:lnTo>
                      <a:pt x="367" y="1028"/>
                    </a:lnTo>
                    <a:lnTo>
                      <a:pt x="378" y="1039"/>
                    </a:lnTo>
                    <a:lnTo>
                      <a:pt x="378" y="1061"/>
                    </a:lnTo>
                    <a:lnTo>
                      <a:pt x="400" y="1082"/>
                    </a:lnTo>
                    <a:lnTo>
                      <a:pt x="400" y="1115"/>
                    </a:lnTo>
                    <a:lnTo>
                      <a:pt x="410" y="1126"/>
                    </a:lnTo>
                    <a:lnTo>
                      <a:pt x="410" y="1147"/>
                    </a:lnTo>
                    <a:lnTo>
                      <a:pt x="421" y="1158"/>
                    </a:lnTo>
                    <a:lnTo>
                      <a:pt x="421" y="1180"/>
                    </a:lnTo>
                    <a:lnTo>
                      <a:pt x="443" y="1202"/>
                    </a:lnTo>
                    <a:lnTo>
                      <a:pt x="443" y="1234"/>
                    </a:lnTo>
                    <a:lnTo>
                      <a:pt x="454" y="1245"/>
                    </a:lnTo>
                    <a:lnTo>
                      <a:pt x="454" y="1267"/>
                    </a:lnTo>
                    <a:lnTo>
                      <a:pt x="464" y="1277"/>
                    </a:lnTo>
                    <a:lnTo>
                      <a:pt x="464" y="1299"/>
                    </a:lnTo>
                    <a:lnTo>
                      <a:pt x="486" y="1321"/>
                    </a:lnTo>
                    <a:lnTo>
                      <a:pt x="486" y="1353"/>
                    </a:lnTo>
                    <a:lnTo>
                      <a:pt x="497" y="1364"/>
                    </a:lnTo>
                    <a:lnTo>
                      <a:pt x="497" y="1386"/>
                    </a:lnTo>
                    <a:lnTo>
                      <a:pt x="508" y="1396"/>
                    </a:lnTo>
                    <a:lnTo>
                      <a:pt x="508" y="1418"/>
                    </a:lnTo>
                    <a:lnTo>
                      <a:pt x="529" y="1440"/>
                    </a:lnTo>
                    <a:lnTo>
                      <a:pt x="529" y="1472"/>
                    </a:lnTo>
                    <a:lnTo>
                      <a:pt x="540" y="1483"/>
                    </a:lnTo>
                    <a:lnTo>
                      <a:pt x="540" y="1505"/>
                    </a:lnTo>
                    <a:lnTo>
                      <a:pt x="562" y="1526"/>
                    </a:lnTo>
                    <a:lnTo>
                      <a:pt x="562" y="1559"/>
                    </a:lnTo>
                    <a:lnTo>
                      <a:pt x="572" y="1570"/>
                    </a:lnTo>
                    <a:lnTo>
                      <a:pt x="572" y="1591"/>
                    </a:lnTo>
                    <a:lnTo>
                      <a:pt x="583" y="1602"/>
                    </a:lnTo>
                    <a:lnTo>
                      <a:pt x="583" y="1624"/>
                    </a:lnTo>
                    <a:lnTo>
                      <a:pt x="605" y="1645"/>
                    </a:lnTo>
                    <a:lnTo>
                      <a:pt x="605" y="1678"/>
                    </a:lnTo>
                    <a:lnTo>
                      <a:pt x="616" y="1689"/>
                    </a:lnTo>
                    <a:lnTo>
                      <a:pt x="616" y="1710"/>
                    </a:lnTo>
                    <a:lnTo>
                      <a:pt x="637" y="1732"/>
                    </a:lnTo>
                    <a:lnTo>
                      <a:pt x="637" y="1764"/>
                    </a:lnTo>
                    <a:lnTo>
                      <a:pt x="659" y="1786"/>
                    </a:lnTo>
                    <a:lnTo>
                      <a:pt x="659" y="1819"/>
                    </a:lnTo>
                    <a:lnTo>
                      <a:pt x="670" y="1829"/>
                    </a:lnTo>
                    <a:lnTo>
                      <a:pt x="670" y="1851"/>
                    </a:lnTo>
                    <a:lnTo>
                      <a:pt x="691" y="1873"/>
                    </a:lnTo>
                    <a:lnTo>
                      <a:pt x="691" y="1905"/>
                    </a:lnTo>
                    <a:lnTo>
                      <a:pt x="713" y="1927"/>
                    </a:lnTo>
                    <a:lnTo>
                      <a:pt x="713" y="1959"/>
                    </a:lnTo>
                    <a:lnTo>
                      <a:pt x="735" y="1981"/>
                    </a:lnTo>
                    <a:lnTo>
                      <a:pt x="735" y="2013"/>
                    </a:lnTo>
                    <a:lnTo>
                      <a:pt x="745" y="2024"/>
                    </a:lnTo>
                    <a:lnTo>
                      <a:pt x="745" y="2046"/>
                    </a:lnTo>
                    <a:lnTo>
                      <a:pt x="767" y="2068"/>
                    </a:lnTo>
                    <a:lnTo>
                      <a:pt x="767" y="2089"/>
                    </a:lnTo>
                    <a:lnTo>
                      <a:pt x="778" y="2100"/>
                    </a:lnTo>
                    <a:lnTo>
                      <a:pt x="778" y="2122"/>
                    </a:lnTo>
                    <a:lnTo>
                      <a:pt x="799" y="2143"/>
                    </a:lnTo>
                    <a:lnTo>
                      <a:pt x="799" y="2176"/>
                    </a:lnTo>
                    <a:lnTo>
                      <a:pt x="821" y="2197"/>
                    </a:lnTo>
                    <a:lnTo>
                      <a:pt x="821" y="2230"/>
                    </a:lnTo>
                    <a:lnTo>
                      <a:pt x="843" y="2252"/>
                    </a:lnTo>
                    <a:lnTo>
                      <a:pt x="843" y="2273"/>
                    </a:lnTo>
                    <a:lnTo>
                      <a:pt x="853" y="2284"/>
                    </a:lnTo>
                    <a:lnTo>
                      <a:pt x="853" y="2306"/>
                    </a:lnTo>
                    <a:lnTo>
                      <a:pt x="875" y="2327"/>
                    </a:lnTo>
                    <a:lnTo>
                      <a:pt x="875" y="2360"/>
                    </a:lnTo>
                    <a:lnTo>
                      <a:pt x="897" y="2381"/>
                    </a:lnTo>
                    <a:lnTo>
                      <a:pt x="897" y="2403"/>
                    </a:lnTo>
                    <a:lnTo>
                      <a:pt x="918" y="2425"/>
                    </a:lnTo>
                    <a:lnTo>
                      <a:pt x="918" y="2457"/>
                    </a:lnTo>
                    <a:lnTo>
                      <a:pt x="940" y="2479"/>
                    </a:lnTo>
                    <a:lnTo>
                      <a:pt x="940" y="2501"/>
                    </a:lnTo>
                    <a:lnTo>
                      <a:pt x="961" y="2522"/>
                    </a:lnTo>
                    <a:lnTo>
                      <a:pt x="961" y="2544"/>
                    </a:lnTo>
                    <a:lnTo>
                      <a:pt x="972" y="2555"/>
                    </a:lnTo>
                    <a:lnTo>
                      <a:pt x="972" y="2576"/>
                    </a:lnTo>
                    <a:lnTo>
                      <a:pt x="994" y="2598"/>
                    </a:lnTo>
                    <a:lnTo>
                      <a:pt x="994" y="2620"/>
                    </a:lnTo>
                    <a:lnTo>
                      <a:pt x="1016" y="2641"/>
                    </a:lnTo>
                    <a:lnTo>
                      <a:pt x="1016" y="2663"/>
                    </a:lnTo>
                    <a:lnTo>
                      <a:pt x="1037" y="2685"/>
                    </a:lnTo>
                    <a:lnTo>
                      <a:pt x="1037" y="2706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7" name="Freeform 250"/>
              <p:cNvSpPr>
                <a:spLocks/>
              </p:cNvSpPr>
              <p:nvPr/>
            </p:nvSpPr>
            <p:spPr bwMode="auto">
              <a:xfrm>
                <a:off x="2697" y="1758"/>
                <a:ext cx="274" cy="170"/>
              </a:xfrm>
              <a:custGeom>
                <a:avLst/>
                <a:gdLst>
                  <a:gd name="T0" fmla="*/ 0 w 1362"/>
                  <a:gd name="T1" fmla="*/ 0 h 801"/>
                  <a:gd name="T2" fmla="*/ 0 w 1362"/>
                  <a:gd name="T3" fmla="*/ 0 h 801"/>
                  <a:gd name="T4" fmla="*/ 0 w 1362"/>
                  <a:gd name="T5" fmla="*/ 0 h 801"/>
                  <a:gd name="T6" fmla="*/ 0 w 1362"/>
                  <a:gd name="T7" fmla="*/ 0 h 801"/>
                  <a:gd name="T8" fmla="*/ 0 w 1362"/>
                  <a:gd name="T9" fmla="*/ 0 h 801"/>
                  <a:gd name="T10" fmla="*/ 0 w 1362"/>
                  <a:gd name="T11" fmla="*/ 0 h 801"/>
                  <a:gd name="T12" fmla="*/ 0 w 1362"/>
                  <a:gd name="T13" fmla="*/ 0 h 801"/>
                  <a:gd name="T14" fmla="*/ 0 w 1362"/>
                  <a:gd name="T15" fmla="*/ 0 h 801"/>
                  <a:gd name="T16" fmla="*/ 0 w 1362"/>
                  <a:gd name="T17" fmla="*/ 0 h 801"/>
                  <a:gd name="T18" fmla="*/ 0 w 1362"/>
                  <a:gd name="T19" fmla="*/ 0 h 801"/>
                  <a:gd name="T20" fmla="*/ 0 w 1362"/>
                  <a:gd name="T21" fmla="*/ 0 h 801"/>
                  <a:gd name="T22" fmla="*/ 0 w 1362"/>
                  <a:gd name="T23" fmla="*/ 0 h 801"/>
                  <a:gd name="T24" fmla="*/ 0 w 1362"/>
                  <a:gd name="T25" fmla="*/ 0 h 801"/>
                  <a:gd name="T26" fmla="*/ 0 w 1362"/>
                  <a:gd name="T27" fmla="*/ 0 h 801"/>
                  <a:gd name="T28" fmla="*/ 0 w 1362"/>
                  <a:gd name="T29" fmla="*/ 0 h 801"/>
                  <a:gd name="T30" fmla="*/ 0 w 1362"/>
                  <a:gd name="T31" fmla="*/ 0 h 801"/>
                  <a:gd name="T32" fmla="*/ 0 w 1362"/>
                  <a:gd name="T33" fmla="*/ 0 h 801"/>
                  <a:gd name="T34" fmla="*/ 0 w 1362"/>
                  <a:gd name="T35" fmla="*/ 0 h 801"/>
                  <a:gd name="T36" fmla="*/ 0 w 1362"/>
                  <a:gd name="T37" fmla="*/ 0 h 801"/>
                  <a:gd name="T38" fmla="*/ 0 w 1362"/>
                  <a:gd name="T39" fmla="*/ 0 h 801"/>
                  <a:gd name="T40" fmla="*/ 0 w 1362"/>
                  <a:gd name="T41" fmla="*/ 0 h 801"/>
                  <a:gd name="T42" fmla="*/ 0 w 1362"/>
                  <a:gd name="T43" fmla="*/ 0 h 801"/>
                  <a:gd name="T44" fmla="*/ 0 w 1362"/>
                  <a:gd name="T45" fmla="*/ 0 h 801"/>
                  <a:gd name="T46" fmla="*/ 0 w 1362"/>
                  <a:gd name="T47" fmla="*/ 0 h 801"/>
                  <a:gd name="T48" fmla="*/ 0 w 1362"/>
                  <a:gd name="T49" fmla="*/ 0 h 801"/>
                  <a:gd name="T50" fmla="*/ 0 w 1362"/>
                  <a:gd name="T51" fmla="*/ 0 h 801"/>
                  <a:gd name="T52" fmla="*/ 0 w 1362"/>
                  <a:gd name="T53" fmla="*/ 0 h 801"/>
                  <a:gd name="T54" fmla="*/ 0 w 1362"/>
                  <a:gd name="T55" fmla="*/ 0 h 801"/>
                  <a:gd name="T56" fmla="*/ 0 w 1362"/>
                  <a:gd name="T57" fmla="*/ 0 h 801"/>
                  <a:gd name="T58" fmla="*/ 0 w 1362"/>
                  <a:gd name="T59" fmla="*/ 0 h 801"/>
                  <a:gd name="T60" fmla="*/ 0 w 1362"/>
                  <a:gd name="T61" fmla="*/ 0 h 801"/>
                  <a:gd name="T62" fmla="*/ 0 w 1362"/>
                  <a:gd name="T63" fmla="*/ 0 h 801"/>
                  <a:gd name="T64" fmla="*/ 0 w 1362"/>
                  <a:gd name="T65" fmla="*/ 0 h 801"/>
                  <a:gd name="T66" fmla="*/ 0 w 1362"/>
                  <a:gd name="T67" fmla="*/ 0 h 801"/>
                  <a:gd name="T68" fmla="*/ 0 w 1362"/>
                  <a:gd name="T69" fmla="*/ 0 h 801"/>
                  <a:gd name="T70" fmla="*/ 0 w 1362"/>
                  <a:gd name="T71" fmla="*/ 0 h 801"/>
                  <a:gd name="T72" fmla="*/ 0 w 1362"/>
                  <a:gd name="T73" fmla="*/ 0 h 801"/>
                  <a:gd name="T74" fmla="*/ 0 w 1362"/>
                  <a:gd name="T75" fmla="*/ 0 h 801"/>
                  <a:gd name="T76" fmla="*/ 0 w 1362"/>
                  <a:gd name="T77" fmla="*/ 0 h 801"/>
                  <a:gd name="T78" fmla="*/ 0 w 1362"/>
                  <a:gd name="T79" fmla="*/ 0 h 801"/>
                  <a:gd name="T80" fmla="*/ 0 w 1362"/>
                  <a:gd name="T81" fmla="*/ 0 h 801"/>
                  <a:gd name="T82" fmla="*/ 0 w 1362"/>
                  <a:gd name="T83" fmla="*/ 0 h 8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62" h="801">
                    <a:moveTo>
                      <a:pt x="0" y="0"/>
                    </a:moveTo>
                    <a:lnTo>
                      <a:pt x="22" y="22"/>
                    </a:lnTo>
                    <a:lnTo>
                      <a:pt x="22" y="43"/>
                    </a:lnTo>
                    <a:lnTo>
                      <a:pt x="43" y="65"/>
                    </a:lnTo>
                    <a:lnTo>
                      <a:pt x="43" y="87"/>
                    </a:lnTo>
                    <a:lnTo>
                      <a:pt x="65" y="108"/>
                    </a:lnTo>
                    <a:lnTo>
                      <a:pt x="65" y="130"/>
                    </a:lnTo>
                    <a:lnTo>
                      <a:pt x="87" y="152"/>
                    </a:lnTo>
                    <a:lnTo>
                      <a:pt x="87" y="173"/>
                    </a:lnTo>
                    <a:lnTo>
                      <a:pt x="97" y="184"/>
                    </a:lnTo>
                    <a:lnTo>
                      <a:pt x="119" y="206"/>
                    </a:lnTo>
                    <a:lnTo>
                      <a:pt x="119" y="228"/>
                    </a:lnTo>
                    <a:lnTo>
                      <a:pt x="141" y="249"/>
                    </a:lnTo>
                    <a:lnTo>
                      <a:pt x="141" y="260"/>
                    </a:lnTo>
                    <a:lnTo>
                      <a:pt x="162" y="282"/>
                    </a:lnTo>
                    <a:lnTo>
                      <a:pt x="162" y="303"/>
                    </a:lnTo>
                    <a:lnTo>
                      <a:pt x="173" y="314"/>
                    </a:lnTo>
                    <a:lnTo>
                      <a:pt x="195" y="336"/>
                    </a:lnTo>
                    <a:lnTo>
                      <a:pt x="195" y="357"/>
                    </a:lnTo>
                    <a:lnTo>
                      <a:pt x="205" y="368"/>
                    </a:lnTo>
                    <a:lnTo>
                      <a:pt x="227" y="390"/>
                    </a:lnTo>
                    <a:lnTo>
                      <a:pt x="227" y="401"/>
                    </a:lnTo>
                    <a:lnTo>
                      <a:pt x="249" y="422"/>
                    </a:lnTo>
                    <a:lnTo>
                      <a:pt x="249" y="433"/>
                    </a:lnTo>
                    <a:lnTo>
                      <a:pt x="270" y="455"/>
                    </a:lnTo>
                    <a:lnTo>
                      <a:pt x="270" y="466"/>
                    </a:lnTo>
                    <a:lnTo>
                      <a:pt x="281" y="476"/>
                    </a:lnTo>
                    <a:lnTo>
                      <a:pt x="303" y="498"/>
                    </a:lnTo>
                    <a:lnTo>
                      <a:pt x="303" y="509"/>
                    </a:lnTo>
                    <a:lnTo>
                      <a:pt x="314" y="520"/>
                    </a:lnTo>
                    <a:lnTo>
                      <a:pt x="335" y="541"/>
                    </a:lnTo>
                    <a:lnTo>
                      <a:pt x="335" y="552"/>
                    </a:lnTo>
                    <a:lnTo>
                      <a:pt x="346" y="563"/>
                    </a:lnTo>
                    <a:lnTo>
                      <a:pt x="357" y="574"/>
                    </a:lnTo>
                    <a:lnTo>
                      <a:pt x="368" y="585"/>
                    </a:lnTo>
                    <a:lnTo>
                      <a:pt x="378" y="596"/>
                    </a:lnTo>
                    <a:lnTo>
                      <a:pt x="389" y="606"/>
                    </a:lnTo>
                    <a:lnTo>
                      <a:pt x="400" y="617"/>
                    </a:lnTo>
                    <a:lnTo>
                      <a:pt x="411" y="628"/>
                    </a:lnTo>
                    <a:lnTo>
                      <a:pt x="422" y="639"/>
                    </a:lnTo>
                    <a:lnTo>
                      <a:pt x="432" y="650"/>
                    </a:lnTo>
                    <a:lnTo>
                      <a:pt x="443" y="661"/>
                    </a:lnTo>
                    <a:lnTo>
                      <a:pt x="454" y="671"/>
                    </a:lnTo>
                    <a:lnTo>
                      <a:pt x="465" y="682"/>
                    </a:lnTo>
                    <a:lnTo>
                      <a:pt x="476" y="693"/>
                    </a:lnTo>
                    <a:lnTo>
                      <a:pt x="486" y="704"/>
                    </a:lnTo>
                    <a:lnTo>
                      <a:pt x="497" y="715"/>
                    </a:lnTo>
                    <a:lnTo>
                      <a:pt x="508" y="715"/>
                    </a:lnTo>
                    <a:lnTo>
                      <a:pt x="519" y="725"/>
                    </a:lnTo>
                    <a:lnTo>
                      <a:pt x="530" y="736"/>
                    </a:lnTo>
                    <a:lnTo>
                      <a:pt x="541" y="736"/>
                    </a:lnTo>
                    <a:lnTo>
                      <a:pt x="551" y="747"/>
                    </a:lnTo>
                    <a:lnTo>
                      <a:pt x="562" y="758"/>
                    </a:lnTo>
                    <a:lnTo>
                      <a:pt x="573" y="758"/>
                    </a:lnTo>
                    <a:lnTo>
                      <a:pt x="584" y="769"/>
                    </a:lnTo>
                    <a:lnTo>
                      <a:pt x="595" y="769"/>
                    </a:lnTo>
                    <a:lnTo>
                      <a:pt x="605" y="780"/>
                    </a:lnTo>
                    <a:lnTo>
                      <a:pt x="616" y="780"/>
                    </a:lnTo>
                    <a:lnTo>
                      <a:pt x="627" y="780"/>
                    </a:lnTo>
                    <a:lnTo>
                      <a:pt x="638" y="790"/>
                    </a:lnTo>
                    <a:lnTo>
                      <a:pt x="649" y="790"/>
                    </a:lnTo>
                    <a:lnTo>
                      <a:pt x="659" y="790"/>
                    </a:lnTo>
                    <a:lnTo>
                      <a:pt x="670" y="801"/>
                    </a:lnTo>
                    <a:lnTo>
                      <a:pt x="681" y="801"/>
                    </a:lnTo>
                    <a:lnTo>
                      <a:pt x="692" y="801"/>
                    </a:lnTo>
                    <a:lnTo>
                      <a:pt x="703" y="801"/>
                    </a:lnTo>
                    <a:lnTo>
                      <a:pt x="713" y="801"/>
                    </a:lnTo>
                    <a:lnTo>
                      <a:pt x="724" y="801"/>
                    </a:lnTo>
                    <a:lnTo>
                      <a:pt x="735" y="801"/>
                    </a:lnTo>
                    <a:lnTo>
                      <a:pt x="746" y="801"/>
                    </a:lnTo>
                    <a:lnTo>
                      <a:pt x="767" y="801"/>
                    </a:lnTo>
                    <a:lnTo>
                      <a:pt x="757" y="801"/>
                    </a:lnTo>
                    <a:lnTo>
                      <a:pt x="767" y="801"/>
                    </a:lnTo>
                    <a:lnTo>
                      <a:pt x="778" y="801"/>
                    </a:lnTo>
                    <a:lnTo>
                      <a:pt x="789" y="801"/>
                    </a:lnTo>
                    <a:lnTo>
                      <a:pt x="800" y="801"/>
                    </a:lnTo>
                    <a:lnTo>
                      <a:pt x="811" y="801"/>
                    </a:lnTo>
                    <a:lnTo>
                      <a:pt x="821" y="801"/>
                    </a:lnTo>
                    <a:lnTo>
                      <a:pt x="832" y="801"/>
                    </a:lnTo>
                    <a:lnTo>
                      <a:pt x="843" y="790"/>
                    </a:lnTo>
                    <a:lnTo>
                      <a:pt x="854" y="790"/>
                    </a:lnTo>
                    <a:lnTo>
                      <a:pt x="865" y="790"/>
                    </a:lnTo>
                    <a:lnTo>
                      <a:pt x="876" y="780"/>
                    </a:lnTo>
                    <a:lnTo>
                      <a:pt x="886" y="780"/>
                    </a:lnTo>
                    <a:lnTo>
                      <a:pt x="897" y="780"/>
                    </a:lnTo>
                    <a:lnTo>
                      <a:pt x="908" y="769"/>
                    </a:lnTo>
                    <a:lnTo>
                      <a:pt x="919" y="769"/>
                    </a:lnTo>
                    <a:lnTo>
                      <a:pt x="930" y="758"/>
                    </a:lnTo>
                    <a:lnTo>
                      <a:pt x="940" y="758"/>
                    </a:lnTo>
                    <a:lnTo>
                      <a:pt x="951" y="747"/>
                    </a:lnTo>
                    <a:lnTo>
                      <a:pt x="962" y="736"/>
                    </a:lnTo>
                    <a:lnTo>
                      <a:pt x="973" y="736"/>
                    </a:lnTo>
                    <a:lnTo>
                      <a:pt x="984" y="725"/>
                    </a:lnTo>
                    <a:lnTo>
                      <a:pt x="994" y="715"/>
                    </a:lnTo>
                    <a:lnTo>
                      <a:pt x="1005" y="715"/>
                    </a:lnTo>
                    <a:lnTo>
                      <a:pt x="1016" y="704"/>
                    </a:lnTo>
                    <a:lnTo>
                      <a:pt x="1027" y="693"/>
                    </a:lnTo>
                    <a:lnTo>
                      <a:pt x="1038" y="682"/>
                    </a:lnTo>
                    <a:lnTo>
                      <a:pt x="1048" y="671"/>
                    </a:lnTo>
                    <a:lnTo>
                      <a:pt x="1059" y="661"/>
                    </a:lnTo>
                    <a:lnTo>
                      <a:pt x="1070" y="661"/>
                    </a:lnTo>
                    <a:lnTo>
                      <a:pt x="1081" y="650"/>
                    </a:lnTo>
                    <a:lnTo>
                      <a:pt x="1092" y="639"/>
                    </a:lnTo>
                    <a:lnTo>
                      <a:pt x="1102" y="628"/>
                    </a:lnTo>
                    <a:lnTo>
                      <a:pt x="1113" y="617"/>
                    </a:lnTo>
                    <a:lnTo>
                      <a:pt x="1135" y="596"/>
                    </a:lnTo>
                    <a:lnTo>
                      <a:pt x="1135" y="585"/>
                    </a:lnTo>
                    <a:lnTo>
                      <a:pt x="1146" y="574"/>
                    </a:lnTo>
                    <a:lnTo>
                      <a:pt x="1157" y="563"/>
                    </a:lnTo>
                    <a:lnTo>
                      <a:pt x="1167" y="552"/>
                    </a:lnTo>
                    <a:lnTo>
                      <a:pt x="1178" y="541"/>
                    </a:lnTo>
                    <a:lnTo>
                      <a:pt x="1200" y="520"/>
                    </a:lnTo>
                    <a:lnTo>
                      <a:pt x="1200" y="509"/>
                    </a:lnTo>
                    <a:lnTo>
                      <a:pt x="1211" y="498"/>
                    </a:lnTo>
                    <a:lnTo>
                      <a:pt x="1232" y="476"/>
                    </a:lnTo>
                    <a:lnTo>
                      <a:pt x="1232" y="466"/>
                    </a:lnTo>
                    <a:lnTo>
                      <a:pt x="1243" y="455"/>
                    </a:lnTo>
                    <a:lnTo>
                      <a:pt x="1265" y="433"/>
                    </a:lnTo>
                    <a:lnTo>
                      <a:pt x="1265" y="422"/>
                    </a:lnTo>
                    <a:lnTo>
                      <a:pt x="1286" y="401"/>
                    </a:lnTo>
                    <a:lnTo>
                      <a:pt x="1286" y="390"/>
                    </a:lnTo>
                    <a:lnTo>
                      <a:pt x="1308" y="368"/>
                    </a:lnTo>
                    <a:lnTo>
                      <a:pt x="1308" y="357"/>
                    </a:lnTo>
                    <a:lnTo>
                      <a:pt x="1329" y="336"/>
                    </a:lnTo>
                    <a:lnTo>
                      <a:pt x="1329" y="325"/>
                    </a:lnTo>
                    <a:lnTo>
                      <a:pt x="1351" y="303"/>
                    </a:lnTo>
                    <a:lnTo>
                      <a:pt x="1351" y="282"/>
                    </a:lnTo>
                    <a:lnTo>
                      <a:pt x="1362" y="271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8" name="Freeform 251"/>
              <p:cNvSpPr>
                <a:spLocks/>
              </p:cNvSpPr>
              <p:nvPr/>
            </p:nvSpPr>
            <p:spPr bwMode="auto">
              <a:xfrm>
                <a:off x="2972" y="1378"/>
                <a:ext cx="173" cy="437"/>
              </a:xfrm>
              <a:custGeom>
                <a:avLst/>
                <a:gdLst>
                  <a:gd name="T0" fmla="*/ 0 w 854"/>
                  <a:gd name="T1" fmla="*/ 0 h 2046"/>
                  <a:gd name="T2" fmla="*/ 0 w 854"/>
                  <a:gd name="T3" fmla="*/ 0 h 2046"/>
                  <a:gd name="T4" fmla="*/ 0 w 854"/>
                  <a:gd name="T5" fmla="*/ 0 h 2046"/>
                  <a:gd name="T6" fmla="*/ 0 w 854"/>
                  <a:gd name="T7" fmla="*/ 0 h 2046"/>
                  <a:gd name="T8" fmla="*/ 0 w 854"/>
                  <a:gd name="T9" fmla="*/ 0 h 2046"/>
                  <a:gd name="T10" fmla="*/ 0 w 854"/>
                  <a:gd name="T11" fmla="*/ 0 h 2046"/>
                  <a:gd name="T12" fmla="*/ 0 w 854"/>
                  <a:gd name="T13" fmla="*/ 0 h 2046"/>
                  <a:gd name="T14" fmla="*/ 0 w 854"/>
                  <a:gd name="T15" fmla="*/ 0 h 2046"/>
                  <a:gd name="T16" fmla="*/ 0 w 854"/>
                  <a:gd name="T17" fmla="*/ 0 h 2046"/>
                  <a:gd name="T18" fmla="*/ 0 w 854"/>
                  <a:gd name="T19" fmla="*/ 0 h 2046"/>
                  <a:gd name="T20" fmla="*/ 0 w 854"/>
                  <a:gd name="T21" fmla="*/ 0 h 2046"/>
                  <a:gd name="T22" fmla="*/ 0 w 854"/>
                  <a:gd name="T23" fmla="*/ 0 h 2046"/>
                  <a:gd name="T24" fmla="*/ 0 w 854"/>
                  <a:gd name="T25" fmla="*/ 0 h 2046"/>
                  <a:gd name="T26" fmla="*/ 0 w 854"/>
                  <a:gd name="T27" fmla="*/ 0 h 2046"/>
                  <a:gd name="T28" fmla="*/ 0 w 854"/>
                  <a:gd name="T29" fmla="*/ 0 h 2046"/>
                  <a:gd name="T30" fmla="*/ 0 w 854"/>
                  <a:gd name="T31" fmla="*/ 0 h 2046"/>
                  <a:gd name="T32" fmla="*/ 0 w 854"/>
                  <a:gd name="T33" fmla="*/ 0 h 2046"/>
                  <a:gd name="T34" fmla="*/ 0 w 854"/>
                  <a:gd name="T35" fmla="*/ 0 h 2046"/>
                  <a:gd name="T36" fmla="*/ 0 w 854"/>
                  <a:gd name="T37" fmla="*/ 0 h 2046"/>
                  <a:gd name="T38" fmla="*/ 0 w 854"/>
                  <a:gd name="T39" fmla="*/ 0 h 2046"/>
                  <a:gd name="T40" fmla="*/ 0 w 854"/>
                  <a:gd name="T41" fmla="*/ 0 h 2046"/>
                  <a:gd name="T42" fmla="*/ 0 w 854"/>
                  <a:gd name="T43" fmla="*/ 0 h 2046"/>
                  <a:gd name="T44" fmla="*/ 0 w 854"/>
                  <a:gd name="T45" fmla="*/ 0 h 2046"/>
                  <a:gd name="T46" fmla="*/ 0 w 854"/>
                  <a:gd name="T47" fmla="*/ 0 h 2046"/>
                  <a:gd name="T48" fmla="*/ 0 w 854"/>
                  <a:gd name="T49" fmla="*/ 0 h 2046"/>
                  <a:gd name="T50" fmla="*/ 0 w 854"/>
                  <a:gd name="T51" fmla="*/ 0 h 2046"/>
                  <a:gd name="T52" fmla="*/ 0 w 854"/>
                  <a:gd name="T53" fmla="*/ 0 h 2046"/>
                  <a:gd name="T54" fmla="*/ 0 w 854"/>
                  <a:gd name="T55" fmla="*/ 0 h 2046"/>
                  <a:gd name="T56" fmla="*/ 0 w 854"/>
                  <a:gd name="T57" fmla="*/ 0 h 2046"/>
                  <a:gd name="T58" fmla="*/ 0 w 854"/>
                  <a:gd name="T59" fmla="*/ 0 h 2046"/>
                  <a:gd name="T60" fmla="*/ 0 w 854"/>
                  <a:gd name="T61" fmla="*/ 0 h 2046"/>
                  <a:gd name="T62" fmla="*/ 0 w 854"/>
                  <a:gd name="T63" fmla="*/ 0 h 2046"/>
                  <a:gd name="T64" fmla="*/ 0 w 854"/>
                  <a:gd name="T65" fmla="*/ 0 h 2046"/>
                  <a:gd name="T66" fmla="*/ 0 w 854"/>
                  <a:gd name="T67" fmla="*/ 0 h 2046"/>
                  <a:gd name="T68" fmla="*/ 0 w 854"/>
                  <a:gd name="T69" fmla="*/ 0 h 2046"/>
                  <a:gd name="T70" fmla="*/ 0 w 854"/>
                  <a:gd name="T71" fmla="*/ 0 h 2046"/>
                  <a:gd name="T72" fmla="*/ 0 w 854"/>
                  <a:gd name="T73" fmla="*/ 0 h 2046"/>
                  <a:gd name="T74" fmla="*/ 0 w 854"/>
                  <a:gd name="T75" fmla="*/ 0 h 2046"/>
                  <a:gd name="T76" fmla="*/ 0 w 854"/>
                  <a:gd name="T77" fmla="*/ 0 h 2046"/>
                  <a:gd name="T78" fmla="*/ 0 w 854"/>
                  <a:gd name="T79" fmla="*/ 0 h 2046"/>
                  <a:gd name="T80" fmla="*/ 0 w 854"/>
                  <a:gd name="T81" fmla="*/ 0 h 2046"/>
                  <a:gd name="T82" fmla="*/ 0 w 854"/>
                  <a:gd name="T83" fmla="*/ 0 h 2046"/>
                  <a:gd name="T84" fmla="*/ 0 w 854"/>
                  <a:gd name="T85" fmla="*/ 0 h 2046"/>
                  <a:gd name="T86" fmla="*/ 0 w 854"/>
                  <a:gd name="T87" fmla="*/ 0 h 2046"/>
                  <a:gd name="T88" fmla="*/ 0 w 854"/>
                  <a:gd name="T89" fmla="*/ 0 h 2046"/>
                  <a:gd name="T90" fmla="*/ 0 w 854"/>
                  <a:gd name="T91" fmla="*/ 0 h 2046"/>
                  <a:gd name="T92" fmla="*/ 0 w 854"/>
                  <a:gd name="T93" fmla="*/ 0 h 2046"/>
                  <a:gd name="T94" fmla="*/ 0 w 854"/>
                  <a:gd name="T95" fmla="*/ 0 h 204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854" h="2046">
                    <a:moveTo>
                      <a:pt x="0" y="2046"/>
                    </a:moveTo>
                    <a:lnTo>
                      <a:pt x="21" y="2024"/>
                    </a:lnTo>
                    <a:lnTo>
                      <a:pt x="21" y="2003"/>
                    </a:lnTo>
                    <a:lnTo>
                      <a:pt x="43" y="1981"/>
                    </a:lnTo>
                    <a:lnTo>
                      <a:pt x="43" y="1970"/>
                    </a:lnTo>
                    <a:lnTo>
                      <a:pt x="65" y="1948"/>
                    </a:lnTo>
                    <a:lnTo>
                      <a:pt x="65" y="1927"/>
                    </a:lnTo>
                    <a:lnTo>
                      <a:pt x="86" y="1905"/>
                    </a:lnTo>
                    <a:lnTo>
                      <a:pt x="86" y="1883"/>
                    </a:lnTo>
                    <a:lnTo>
                      <a:pt x="108" y="1862"/>
                    </a:lnTo>
                    <a:lnTo>
                      <a:pt x="108" y="1840"/>
                    </a:lnTo>
                    <a:lnTo>
                      <a:pt x="130" y="1818"/>
                    </a:lnTo>
                    <a:lnTo>
                      <a:pt x="130" y="1797"/>
                    </a:lnTo>
                    <a:lnTo>
                      <a:pt x="151" y="1775"/>
                    </a:lnTo>
                    <a:lnTo>
                      <a:pt x="151" y="1754"/>
                    </a:lnTo>
                    <a:lnTo>
                      <a:pt x="173" y="1732"/>
                    </a:lnTo>
                    <a:lnTo>
                      <a:pt x="173" y="1710"/>
                    </a:lnTo>
                    <a:lnTo>
                      <a:pt x="194" y="1689"/>
                    </a:lnTo>
                    <a:lnTo>
                      <a:pt x="194" y="1667"/>
                    </a:lnTo>
                    <a:lnTo>
                      <a:pt x="216" y="1645"/>
                    </a:lnTo>
                    <a:lnTo>
                      <a:pt x="216" y="1624"/>
                    </a:lnTo>
                    <a:lnTo>
                      <a:pt x="238" y="1602"/>
                    </a:lnTo>
                    <a:lnTo>
                      <a:pt x="238" y="1570"/>
                    </a:lnTo>
                    <a:lnTo>
                      <a:pt x="259" y="1548"/>
                    </a:lnTo>
                    <a:lnTo>
                      <a:pt x="259" y="1526"/>
                    </a:lnTo>
                    <a:lnTo>
                      <a:pt x="281" y="1505"/>
                    </a:lnTo>
                    <a:lnTo>
                      <a:pt x="281" y="1472"/>
                    </a:lnTo>
                    <a:lnTo>
                      <a:pt x="302" y="1450"/>
                    </a:lnTo>
                    <a:lnTo>
                      <a:pt x="302" y="1429"/>
                    </a:lnTo>
                    <a:lnTo>
                      <a:pt x="313" y="1418"/>
                    </a:lnTo>
                    <a:lnTo>
                      <a:pt x="313" y="1396"/>
                    </a:lnTo>
                    <a:lnTo>
                      <a:pt x="335" y="1375"/>
                    </a:lnTo>
                    <a:lnTo>
                      <a:pt x="335" y="1353"/>
                    </a:lnTo>
                    <a:lnTo>
                      <a:pt x="346" y="1342"/>
                    </a:lnTo>
                    <a:lnTo>
                      <a:pt x="346" y="1321"/>
                    </a:lnTo>
                    <a:lnTo>
                      <a:pt x="367" y="1299"/>
                    </a:lnTo>
                    <a:lnTo>
                      <a:pt x="367" y="1277"/>
                    </a:lnTo>
                    <a:lnTo>
                      <a:pt x="378" y="1266"/>
                    </a:lnTo>
                    <a:lnTo>
                      <a:pt x="378" y="1245"/>
                    </a:lnTo>
                    <a:lnTo>
                      <a:pt x="400" y="1223"/>
                    </a:lnTo>
                    <a:lnTo>
                      <a:pt x="400" y="1191"/>
                    </a:lnTo>
                    <a:lnTo>
                      <a:pt x="421" y="1169"/>
                    </a:lnTo>
                    <a:lnTo>
                      <a:pt x="421" y="1137"/>
                    </a:lnTo>
                    <a:lnTo>
                      <a:pt x="443" y="1115"/>
                    </a:lnTo>
                    <a:lnTo>
                      <a:pt x="443" y="1082"/>
                    </a:lnTo>
                    <a:lnTo>
                      <a:pt x="465" y="1061"/>
                    </a:lnTo>
                    <a:lnTo>
                      <a:pt x="465" y="1028"/>
                    </a:lnTo>
                    <a:lnTo>
                      <a:pt x="486" y="1007"/>
                    </a:lnTo>
                    <a:lnTo>
                      <a:pt x="486" y="974"/>
                    </a:lnTo>
                    <a:lnTo>
                      <a:pt x="508" y="953"/>
                    </a:lnTo>
                    <a:lnTo>
                      <a:pt x="508" y="920"/>
                    </a:lnTo>
                    <a:lnTo>
                      <a:pt x="519" y="909"/>
                    </a:lnTo>
                    <a:lnTo>
                      <a:pt x="519" y="888"/>
                    </a:lnTo>
                    <a:lnTo>
                      <a:pt x="540" y="866"/>
                    </a:lnTo>
                    <a:lnTo>
                      <a:pt x="540" y="833"/>
                    </a:lnTo>
                    <a:lnTo>
                      <a:pt x="551" y="823"/>
                    </a:lnTo>
                    <a:lnTo>
                      <a:pt x="551" y="801"/>
                    </a:lnTo>
                    <a:lnTo>
                      <a:pt x="573" y="779"/>
                    </a:lnTo>
                    <a:lnTo>
                      <a:pt x="573" y="747"/>
                    </a:lnTo>
                    <a:lnTo>
                      <a:pt x="594" y="725"/>
                    </a:lnTo>
                    <a:lnTo>
                      <a:pt x="594" y="693"/>
                    </a:lnTo>
                    <a:lnTo>
                      <a:pt x="605" y="682"/>
                    </a:lnTo>
                    <a:lnTo>
                      <a:pt x="605" y="660"/>
                    </a:lnTo>
                    <a:lnTo>
                      <a:pt x="616" y="649"/>
                    </a:lnTo>
                    <a:lnTo>
                      <a:pt x="616" y="628"/>
                    </a:lnTo>
                    <a:lnTo>
                      <a:pt x="637" y="606"/>
                    </a:lnTo>
                    <a:lnTo>
                      <a:pt x="637" y="574"/>
                    </a:lnTo>
                    <a:lnTo>
                      <a:pt x="648" y="563"/>
                    </a:lnTo>
                    <a:lnTo>
                      <a:pt x="648" y="541"/>
                    </a:lnTo>
                    <a:lnTo>
                      <a:pt x="670" y="520"/>
                    </a:lnTo>
                    <a:lnTo>
                      <a:pt x="670" y="487"/>
                    </a:lnTo>
                    <a:lnTo>
                      <a:pt x="681" y="476"/>
                    </a:lnTo>
                    <a:lnTo>
                      <a:pt x="681" y="455"/>
                    </a:lnTo>
                    <a:lnTo>
                      <a:pt x="692" y="444"/>
                    </a:lnTo>
                    <a:lnTo>
                      <a:pt x="692" y="422"/>
                    </a:lnTo>
                    <a:lnTo>
                      <a:pt x="713" y="400"/>
                    </a:lnTo>
                    <a:lnTo>
                      <a:pt x="713" y="368"/>
                    </a:lnTo>
                    <a:lnTo>
                      <a:pt x="724" y="357"/>
                    </a:lnTo>
                    <a:lnTo>
                      <a:pt x="724" y="336"/>
                    </a:lnTo>
                    <a:lnTo>
                      <a:pt x="746" y="314"/>
                    </a:lnTo>
                    <a:lnTo>
                      <a:pt x="746" y="281"/>
                    </a:lnTo>
                    <a:lnTo>
                      <a:pt x="756" y="271"/>
                    </a:lnTo>
                    <a:lnTo>
                      <a:pt x="756" y="249"/>
                    </a:lnTo>
                    <a:lnTo>
                      <a:pt x="767" y="238"/>
                    </a:lnTo>
                    <a:lnTo>
                      <a:pt x="767" y="216"/>
                    </a:lnTo>
                    <a:lnTo>
                      <a:pt x="789" y="195"/>
                    </a:lnTo>
                    <a:lnTo>
                      <a:pt x="789" y="162"/>
                    </a:lnTo>
                    <a:lnTo>
                      <a:pt x="800" y="151"/>
                    </a:lnTo>
                    <a:lnTo>
                      <a:pt x="800" y="130"/>
                    </a:lnTo>
                    <a:lnTo>
                      <a:pt x="810" y="119"/>
                    </a:lnTo>
                    <a:lnTo>
                      <a:pt x="810" y="97"/>
                    </a:lnTo>
                    <a:lnTo>
                      <a:pt x="821" y="87"/>
                    </a:lnTo>
                    <a:lnTo>
                      <a:pt x="821" y="65"/>
                    </a:lnTo>
                    <a:lnTo>
                      <a:pt x="843" y="43"/>
                    </a:lnTo>
                    <a:lnTo>
                      <a:pt x="843" y="11"/>
                    </a:lnTo>
                    <a:lnTo>
                      <a:pt x="854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6504" name="组合 131"/>
          <p:cNvGrpSpPr>
            <a:grpSpLocks/>
          </p:cNvGrpSpPr>
          <p:nvPr/>
        </p:nvGrpSpPr>
        <p:grpSpPr bwMode="auto">
          <a:xfrm>
            <a:off x="787400" y="3429000"/>
            <a:ext cx="2074863" cy="1600200"/>
            <a:chOff x="5894171" y="2669115"/>
            <a:chExt cx="2075687" cy="1599281"/>
          </a:xfrm>
        </p:grpSpPr>
        <p:pic>
          <p:nvPicPr>
            <p:cNvPr id="106541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171" y="3516052"/>
              <a:ext cx="1428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42" name="AutoShape 10"/>
            <p:cNvSpPr>
              <a:spLocks noChangeArrowheads="1"/>
            </p:cNvSpPr>
            <p:nvPr/>
          </p:nvSpPr>
          <p:spPr bwMode="auto">
            <a:xfrm rot="10800000">
              <a:off x="7647596" y="3589263"/>
              <a:ext cx="296862" cy="27146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543" name="Line 11"/>
            <p:cNvSpPr>
              <a:spLocks noChangeShapeType="1"/>
            </p:cNvSpPr>
            <p:nvPr/>
          </p:nvSpPr>
          <p:spPr bwMode="auto">
            <a:xfrm rot="5400000" flipH="1">
              <a:off x="7796027" y="3707532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4" name="Line 13"/>
            <p:cNvSpPr>
              <a:spLocks noChangeShapeType="1"/>
            </p:cNvSpPr>
            <p:nvPr/>
          </p:nvSpPr>
          <p:spPr bwMode="auto">
            <a:xfrm flipH="1">
              <a:off x="6143174" y="3430676"/>
              <a:ext cx="0" cy="827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45" name="Line 14"/>
            <p:cNvSpPr>
              <a:spLocks noChangeShapeType="1"/>
            </p:cNvSpPr>
            <p:nvPr/>
          </p:nvSpPr>
          <p:spPr bwMode="auto">
            <a:xfrm>
              <a:off x="6143174" y="4268396"/>
              <a:ext cx="16528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46" name="Line 15"/>
            <p:cNvSpPr>
              <a:spLocks noChangeShapeType="1"/>
            </p:cNvSpPr>
            <p:nvPr/>
          </p:nvSpPr>
          <p:spPr bwMode="auto">
            <a:xfrm flipV="1">
              <a:off x="7796027" y="3196834"/>
              <a:ext cx="0" cy="1071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47" name="Line 16"/>
            <p:cNvSpPr>
              <a:spLocks noChangeShapeType="1"/>
            </p:cNvSpPr>
            <p:nvPr/>
          </p:nvSpPr>
          <p:spPr bwMode="auto">
            <a:xfrm>
              <a:off x="6143174" y="3196835"/>
              <a:ext cx="0" cy="221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48" name="Line 17"/>
            <p:cNvSpPr>
              <a:spLocks noChangeShapeType="1"/>
            </p:cNvSpPr>
            <p:nvPr/>
          </p:nvSpPr>
          <p:spPr bwMode="auto">
            <a:xfrm flipV="1">
              <a:off x="6143174" y="3203184"/>
              <a:ext cx="16528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49" name="Rectangle 20"/>
            <p:cNvSpPr>
              <a:spLocks noChangeArrowheads="1"/>
            </p:cNvSpPr>
            <p:nvPr/>
          </p:nvSpPr>
          <p:spPr bwMode="auto">
            <a:xfrm>
              <a:off x="6778778" y="3141103"/>
              <a:ext cx="381643" cy="1144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550" name="TextBox 72"/>
            <p:cNvSpPr txBox="1">
              <a:spLocks noChangeArrowheads="1"/>
            </p:cNvSpPr>
            <p:nvPr/>
          </p:nvSpPr>
          <p:spPr bwMode="auto">
            <a:xfrm>
              <a:off x="6775979" y="2669115"/>
              <a:ext cx="389876" cy="46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R</a:t>
              </a:r>
              <a:endParaRPr lang="zh-CN" altLang="en-US" sz="24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551" name="TextBox 73"/>
            <p:cNvSpPr txBox="1">
              <a:spLocks noChangeArrowheads="1"/>
            </p:cNvSpPr>
            <p:nvPr/>
          </p:nvSpPr>
          <p:spPr bwMode="auto">
            <a:xfrm>
              <a:off x="7297730" y="3524939"/>
              <a:ext cx="407511" cy="46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en-US" sz="24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505" name="组合 148"/>
          <p:cNvGrpSpPr>
            <a:grpSpLocks/>
          </p:cNvGrpSpPr>
          <p:nvPr/>
        </p:nvGrpSpPr>
        <p:grpSpPr bwMode="auto">
          <a:xfrm>
            <a:off x="2184400" y="3397250"/>
            <a:ext cx="1381125" cy="1439863"/>
            <a:chOff x="7292161" y="2636912"/>
            <a:chExt cx="1380050" cy="1440160"/>
          </a:xfrm>
        </p:grpSpPr>
        <p:grpSp>
          <p:nvGrpSpPr>
            <p:cNvPr id="106535" name="组合 118"/>
            <p:cNvGrpSpPr>
              <a:grpSpLocks/>
            </p:cNvGrpSpPr>
            <p:nvPr/>
          </p:nvGrpSpPr>
          <p:grpSpPr bwMode="auto">
            <a:xfrm>
              <a:off x="7292161" y="2636912"/>
              <a:ext cx="570888" cy="461497"/>
              <a:chOff x="7292161" y="2844298"/>
              <a:chExt cx="570888" cy="461497"/>
            </a:xfrm>
          </p:grpSpPr>
          <p:sp>
            <p:nvSpPr>
              <p:cNvPr id="106539" name="Line 7"/>
              <p:cNvSpPr>
                <a:spLocks noChangeShapeType="1"/>
              </p:cNvSpPr>
              <p:nvPr/>
            </p:nvSpPr>
            <p:spPr bwMode="auto">
              <a:xfrm flipV="1">
                <a:off x="7395356" y="3305795"/>
                <a:ext cx="381000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6540" name="Object 1290"/>
              <p:cNvGraphicFramePr>
                <a:graphicFrameLocks noChangeAspect="1"/>
              </p:cNvGraphicFramePr>
              <p:nvPr/>
            </p:nvGraphicFramePr>
            <p:xfrm>
              <a:off x="7292161" y="2844298"/>
              <a:ext cx="570888" cy="411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71" name="Equation" r:id="rId8" imgW="317362" imgH="228501" progId="Equation.DSMT4">
                      <p:embed/>
                    </p:oleObj>
                  </mc:Choice>
                  <mc:Fallback>
                    <p:oleObj name="Equation" r:id="rId8" imgW="317362" imgH="228501" progId="Equation.DSMT4">
                      <p:embed/>
                      <p:pic>
                        <p:nvPicPr>
                          <p:cNvPr id="0" name="Object 12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2161" y="2844298"/>
                            <a:ext cx="570888" cy="411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6536" name="组合 119"/>
            <p:cNvGrpSpPr>
              <a:grpSpLocks/>
            </p:cNvGrpSpPr>
            <p:nvPr/>
          </p:nvGrpSpPr>
          <p:grpSpPr bwMode="auto">
            <a:xfrm>
              <a:off x="8055153" y="3315072"/>
              <a:ext cx="617058" cy="762000"/>
              <a:chOff x="8055153" y="3315072"/>
              <a:chExt cx="617058" cy="762000"/>
            </a:xfrm>
          </p:grpSpPr>
          <p:pic>
            <p:nvPicPr>
              <p:cNvPr id="106537" name="Picture 5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1533" y="3315072"/>
                <a:ext cx="142875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06538" name="Object 1291"/>
              <p:cNvGraphicFramePr>
                <a:graphicFrameLocks noChangeAspect="1"/>
              </p:cNvGraphicFramePr>
              <p:nvPr/>
            </p:nvGraphicFramePr>
            <p:xfrm>
              <a:off x="8055153" y="3495927"/>
              <a:ext cx="617058" cy="411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72" name="Equation" r:id="rId11" imgW="342751" imgH="228501" progId="Equation.DSMT4">
                      <p:embed/>
                    </p:oleObj>
                  </mc:Choice>
                  <mc:Fallback>
                    <p:oleObj name="Equation" r:id="rId11" imgW="342751" imgH="228501" progId="Equation.DSMT4">
                      <p:embed/>
                      <p:pic>
                        <p:nvPicPr>
                          <p:cNvPr id="0" name="Object 12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55153" y="3495927"/>
                            <a:ext cx="617058" cy="411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6506" name="Oval 57"/>
          <p:cNvSpPr>
            <a:spLocks noChangeArrowheads="1"/>
          </p:cNvSpPr>
          <p:nvPr/>
        </p:nvSpPr>
        <p:spPr bwMode="auto">
          <a:xfrm>
            <a:off x="890588" y="4419600"/>
            <a:ext cx="288925" cy="2873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6507" name="Text Box 39"/>
          <p:cNvSpPr txBox="1">
            <a:spLocks noChangeArrowheads="1"/>
          </p:cNvSpPr>
          <p:nvPr/>
        </p:nvSpPr>
        <p:spPr bwMode="auto">
          <a:xfrm>
            <a:off x="5867400" y="5268913"/>
            <a:ext cx="6096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DQ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6508" name="Text Box 40"/>
          <p:cNvSpPr txBox="1">
            <a:spLocks noChangeArrowheads="1"/>
          </p:cNvSpPr>
          <p:nvPr/>
        </p:nvSpPr>
        <p:spPr bwMode="auto">
          <a:xfrm>
            <a:off x="4694238" y="2319338"/>
            <a:ext cx="533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</a:rPr>
              <a:t>D</a:t>
            </a:r>
            <a:endParaRPr kumimoji="0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6509" name="Text Box 41"/>
          <p:cNvSpPr txBox="1">
            <a:spLocks noChangeArrowheads="1"/>
          </p:cNvSpPr>
          <p:nvPr/>
        </p:nvSpPr>
        <p:spPr bwMode="auto">
          <a:xfrm>
            <a:off x="8077200" y="4833938"/>
            <a:ext cx="5334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400" b="1" baseline="-25000">
                <a:latin typeface="Times New Roman" panose="02020603050405020304" pitchFamily="18" charset="0"/>
              </a:rPr>
              <a:t>D</a:t>
            </a:r>
            <a:endParaRPr kumimoji="0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6510" name="Text Box 44"/>
          <p:cNvSpPr txBox="1">
            <a:spLocks noChangeArrowheads="1"/>
          </p:cNvSpPr>
          <p:nvPr/>
        </p:nvSpPr>
        <p:spPr bwMode="auto">
          <a:xfrm>
            <a:off x="7170738" y="5345113"/>
            <a:ext cx="457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000" b="1" i="1" baseline="-25000">
                <a:latin typeface="Times New Roman" panose="02020603050405020304" pitchFamily="18" charset="0"/>
              </a:rPr>
              <a:t>D</a:t>
            </a:r>
          </a:p>
        </p:txBody>
      </p:sp>
      <p:graphicFrame>
        <p:nvGraphicFramePr>
          <p:cNvPr id="106511" name="Object 1291"/>
          <p:cNvGraphicFramePr>
            <a:graphicFrameLocks noChangeAspect="1"/>
          </p:cNvGraphicFramePr>
          <p:nvPr/>
        </p:nvGraphicFramePr>
        <p:xfrm>
          <a:off x="228600" y="4343400"/>
          <a:ext cx="6159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3" name="Equation" r:id="rId13" imgW="342751" imgH="228501" progId="Equation.DSMT4">
                  <p:embed/>
                </p:oleObj>
              </mc:Choice>
              <mc:Fallback>
                <p:oleObj name="Equation" r:id="rId13" imgW="342751" imgH="228501" progId="Equation.DSMT4">
                  <p:embed/>
                  <p:pic>
                    <p:nvPicPr>
                      <p:cNvPr id="0" name="Object 1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43400"/>
                        <a:ext cx="6159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" name="Group 256"/>
          <p:cNvGrpSpPr>
            <a:grpSpLocks/>
          </p:cNvGrpSpPr>
          <p:nvPr/>
        </p:nvGrpSpPr>
        <p:grpSpPr bwMode="auto">
          <a:xfrm>
            <a:off x="4273550" y="5584825"/>
            <a:ext cx="1598613" cy="468313"/>
            <a:chOff x="1535" y="2792"/>
            <a:chExt cx="961" cy="295"/>
          </a:xfrm>
        </p:grpSpPr>
        <p:sp>
          <p:nvSpPr>
            <p:cNvPr id="106528" name="Line 245"/>
            <p:cNvSpPr>
              <a:spLocks noChangeShapeType="1"/>
            </p:cNvSpPr>
            <p:nvPr/>
          </p:nvSpPr>
          <p:spPr bwMode="auto">
            <a:xfrm>
              <a:off x="2025" y="2792"/>
              <a:ext cx="0" cy="29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529" name="Group 246"/>
            <p:cNvGrpSpPr>
              <a:grpSpLocks/>
            </p:cNvGrpSpPr>
            <p:nvPr/>
          </p:nvGrpSpPr>
          <p:grpSpPr bwMode="auto">
            <a:xfrm rot="5400000">
              <a:off x="1927" y="2437"/>
              <a:ext cx="177" cy="961"/>
              <a:chOff x="1984" y="868"/>
              <a:chExt cx="1161" cy="1060"/>
            </a:xfrm>
          </p:grpSpPr>
          <p:sp>
            <p:nvSpPr>
              <p:cNvPr id="106530" name="Freeform 247"/>
              <p:cNvSpPr>
                <a:spLocks/>
              </p:cNvSpPr>
              <p:nvPr/>
            </p:nvSpPr>
            <p:spPr bwMode="auto">
              <a:xfrm>
                <a:off x="2223" y="868"/>
                <a:ext cx="271" cy="335"/>
              </a:xfrm>
              <a:custGeom>
                <a:avLst/>
                <a:gdLst>
                  <a:gd name="T0" fmla="*/ 0 w 1340"/>
                  <a:gd name="T1" fmla="*/ 0 h 1570"/>
                  <a:gd name="T2" fmla="*/ 0 w 1340"/>
                  <a:gd name="T3" fmla="*/ 0 h 1570"/>
                  <a:gd name="T4" fmla="*/ 0 w 1340"/>
                  <a:gd name="T5" fmla="*/ 0 h 1570"/>
                  <a:gd name="T6" fmla="*/ 0 w 1340"/>
                  <a:gd name="T7" fmla="*/ 0 h 1570"/>
                  <a:gd name="T8" fmla="*/ 0 w 1340"/>
                  <a:gd name="T9" fmla="*/ 0 h 1570"/>
                  <a:gd name="T10" fmla="*/ 0 w 1340"/>
                  <a:gd name="T11" fmla="*/ 0 h 1570"/>
                  <a:gd name="T12" fmla="*/ 0 w 1340"/>
                  <a:gd name="T13" fmla="*/ 0 h 1570"/>
                  <a:gd name="T14" fmla="*/ 0 w 1340"/>
                  <a:gd name="T15" fmla="*/ 0 h 1570"/>
                  <a:gd name="T16" fmla="*/ 0 w 1340"/>
                  <a:gd name="T17" fmla="*/ 0 h 1570"/>
                  <a:gd name="T18" fmla="*/ 0 w 1340"/>
                  <a:gd name="T19" fmla="*/ 0 h 1570"/>
                  <a:gd name="T20" fmla="*/ 0 w 1340"/>
                  <a:gd name="T21" fmla="*/ 0 h 1570"/>
                  <a:gd name="T22" fmla="*/ 0 w 1340"/>
                  <a:gd name="T23" fmla="*/ 0 h 1570"/>
                  <a:gd name="T24" fmla="*/ 0 w 1340"/>
                  <a:gd name="T25" fmla="*/ 0 h 1570"/>
                  <a:gd name="T26" fmla="*/ 0 w 1340"/>
                  <a:gd name="T27" fmla="*/ 0 h 1570"/>
                  <a:gd name="T28" fmla="*/ 0 w 1340"/>
                  <a:gd name="T29" fmla="*/ 0 h 1570"/>
                  <a:gd name="T30" fmla="*/ 0 w 1340"/>
                  <a:gd name="T31" fmla="*/ 0 h 1570"/>
                  <a:gd name="T32" fmla="*/ 0 w 1340"/>
                  <a:gd name="T33" fmla="*/ 0 h 1570"/>
                  <a:gd name="T34" fmla="*/ 0 w 1340"/>
                  <a:gd name="T35" fmla="*/ 0 h 1570"/>
                  <a:gd name="T36" fmla="*/ 0 w 1340"/>
                  <a:gd name="T37" fmla="*/ 0 h 1570"/>
                  <a:gd name="T38" fmla="*/ 0 w 1340"/>
                  <a:gd name="T39" fmla="*/ 0 h 1570"/>
                  <a:gd name="T40" fmla="*/ 0 w 1340"/>
                  <a:gd name="T41" fmla="*/ 0 h 1570"/>
                  <a:gd name="T42" fmla="*/ 0 w 1340"/>
                  <a:gd name="T43" fmla="*/ 0 h 1570"/>
                  <a:gd name="T44" fmla="*/ 0 w 1340"/>
                  <a:gd name="T45" fmla="*/ 0 h 1570"/>
                  <a:gd name="T46" fmla="*/ 0 w 1340"/>
                  <a:gd name="T47" fmla="*/ 0 h 1570"/>
                  <a:gd name="T48" fmla="*/ 0 w 1340"/>
                  <a:gd name="T49" fmla="*/ 0 h 1570"/>
                  <a:gd name="T50" fmla="*/ 0 w 1340"/>
                  <a:gd name="T51" fmla="*/ 0 h 1570"/>
                  <a:gd name="T52" fmla="*/ 0 w 1340"/>
                  <a:gd name="T53" fmla="*/ 0 h 1570"/>
                  <a:gd name="T54" fmla="*/ 0 w 1340"/>
                  <a:gd name="T55" fmla="*/ 0 h 1570"/>
                  <a:gd name="T56" fmla="*/ 0 w 1340"/>
                  <a:gd name="T57" fmla="*/ 0 h 1570"/>
                  <a:gd name="T58" fmla="*/ 0 w 1340"/>
                  <a:gd name="T59" fmla="*/ 0 h 1570"/>
                  <a:gd name="T60" fmla="*/ 0 w 1340"/>
                  <a:gd name="T61" fmla="*/ 0 h 1570"/>
                  <a:gd name="T62" fmla="*/ 0 w 1340"/>
                  <a:gd name="T63" fmla="*/ 0 h 1570"/>
                  <a:gd name="T64" fmla="*/ 0 w 1340"/>
                  <a:gd name="T65" fmla="*/ 0 h 1570"/>
                  <a:gd name="T66" fmla="*/ 0 w 1340"/>
                  <a:gd name="T67" fmla="*/ 0 h 1570"/>
                  <a:gd name="T68" fmla="*/ 0 w 1340"/>
                  <a:gd name="T69" fmla="*/ 0 h 1570"/>
                  <a:gd name="T70" fmla="*/ 0 w 1340"/>
                  <a:gd name="T71" fmla="*/ 0 h 1570"/>
                  <a:gd name="T72" fmla="*/ 0 w 1340"/>
                  <a:gd name="T73" fmla="*/ 0 h 1570"/>
                  <a:gd name="T74" fmla="*/ 0 w 1340"/>
                  <a:gd name="T75" fmla="*/ 0 h 1570"/>
                  <a:gd name="T76" fmla="*/ 0 w 1340"/>
                  <a:gd name="T77" fmla="*/ 0 h 1570"/>
                  <a:gd name="T78" fmla="*/ 0 w 1340"/>
                  <a:gd name="T79" fmla="*/ 0 h 1570"/>
                  <a:gd name="T80" fmla="*/ 0 w 1340"/>
                  <a:gd name="T81" fmla="*/ 0 h 1570"/>
                  <a:gd name="T82" fmla="*/ 0 w 1340"/>
                  <a:gd name="T83" fmla="*/ 0 h 15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40" h="1570">
                    <a:moveTo>
                      <a:pt x="0" y="87"/>
                    </a:moveTo>
                    <a:lnTo>
                      <a:pt x="10" y="76"/>
                    </a:lnTo>
                    <a:lnTo>
                      <a:pt x="21" y="65"/>
                    </a:lnTo>
                    <a:lnTo>
                      <a:pt x="32" y="65"/>
                    </a:lnTo>
                    <a:lnTo>
                      <a:pt x="43" y="55"/>
                    </a:lnTo>
                    <a:lnTo>
                      <a:pt x="54" y="44"/>
                    </a:lnTo>
                    <a:lnTo>
                      <a:pt x="64" y="44"/>
                    </a:lnTo>
                    <a:lnTo>
                      <a:pt x="75" y="33"/>
                    </a:lnTo>
                    <a:lnTo>
                      <a:pt x="86" y="33"/>
                    </a:lnTo>
                    <a:lnTo>
                      <a:pt x="97" y="22"/>
                    </a:lnTo>
                    <a:lnTo>
                      <a:pt x="108" y="22"/>
                    </a:lnTo>
                    <a:lnTo>
                      <a:pt x="118" y="22"/>
                    </a:lnTo>
                    <a:lnTo>
                      <a:pt x="129" y="11"/>
                    </a:lnTo>
                    <a:lnTo>
                      <a:pt x="140" y="11"/>
                    </a:lnTo>
                    <a:lnTo>
                      <a:pt x="151" y="11"/>
                    </a:lnTo>
                    <a:lnTo>
                      <a:pt x="162" y="0"/>
                    </a:lnTo>
                    <a:lnTo>
                      <a:pt x="172" y="0"/>
                    </a:lnTo>
                    <a:lnTo>
                      <a:pt x="183" y="0"/>
                    </a:lnTo>
                    <a:lnTo>
                      <a:pt x="194" y="0"/>
                    </a:lnTo>
                    <a:lnTo>
                      <a:pt x="205" y="0"/>
                    </a:lnTo>
                    <a:lnTo>
                      <a:pt x="216" y="0"/>
                    </a:lnTo>
                    <a:lnTo>
                      <a:pt x="226" y="0"/>
                    </a:lnTo>
                    <a:lnTo>
                      <a:pt x="237" y="0"/>
                    </a:lnTo>
                    <a:lnTo>
                      <a:pt x="248" y="0"/>
                    </a:lnTo>
                    <a:lnTo>
                      <a:pt x="259" y="0"/>
                    </a:lnTo>
                    <a:lnTo>
                      <a:pt x="270" y="0"/>
                    </a:lnTo>
                    <a:lnTo>
                      <a:pt x="281" y="0"/>
                    </a:lnTo>
                    <a:lnTo>
                      <a:pt x="291" y="0"/>
                    </a:lnTo>
                    <a:lnTo>
                      <a:pt x="302" y="0"/>
                    </a:lnTo>
                    <a:lnTo>
                      <a:pt x="313" y="0"/>
                    </a:lnTo>
                    <a:lnTo>
                      <a:pt x="324" y="0"/>
                    </a:lnTo>
                    <a:lnTo>
                      <a:pt x="335" y="11"/>
                    </a:lnTo>
                    <a:lnTo>
                      <a:pt x="345" y="11"/>
                    </a:lnTo>
                    <a:lnTo>
                      <a:pt x="356" y="11"/>
                    </a:lnTo>
                    <a:lnTo>
                      <a:pt x="367" y="22"/>
                    </a:lnTo>
                    <a:lnTo>
                      <a:pt x="378" y="22"/>
                    </a:lnTo>
                    <a:lnTo>
                      <a:pt x="389" y="22"/>
                    </a:lnTo>
                    <a:lnTo>
                      <a:pt x="399" y="33"/>
                    </a:lnTo>
                    <a:lnTo>
                      <a:pt x="410" y="33"/>
                    </a:lnTo>
                    <a:lnTo>
                      <a:pt x="421" y="44"/>
                    </a:lnTo>
                    <a:lnTo>
                      <a:pt x="432" y="44"/>
                    </a:lnTo>
                    <a:lnTo>
                      <a:pt x="443" y="55"/>
                    </a:lnTo>
                    <a:lnTo>
                      <a:pt x="453" y="65"/>
                    </a:lnTo>
                    <a:lnTo>
                      <a:pt x="464" y="65"/>
                    </a:lnTo>
                    <a:lnTo>
                      <a:pt x="475" y="76"/>
                    </a:lnTo>
                    <a:lnTo>
                      <a:pt x="486" y="87"/>
                    </a:lnTo>
                    <a:lnTo>
                      <a:pt x="497" y="87"/>
                    </a:lnTo>
                    <a:lnTo>
                      <a:pt x="507" y="98"/>
                    </a:lnTo>
                    <a:lnTo>
                      <a:pt x="518" y="109"/>
                    </a:lnTo>
                    <a:lnTo>
                      <a:pt x="529" y="120"/>
                    </a:lnTo>
                    <a:lnTo>
                      <a:pt x="540" y="130"/>
                    </a:lnTo>
                    <a:lnTo>
                      <a:pt x="551" y="141"/>
                    </a:lnTo>
                    <a:lnTo>
                      <a:pt x="562" y="141"/>
                    </a:lnTo>
                    <a:lnTo>
                      <a:pt x="572" y="152"/>
                    </a:lnTo>
                    <a:lnTo>
                      <a:pt x="583" y="163"/>
                    </a:lnTo>
                    <a:lnTo>
                      <a:pt x="594" y="174"/>
                    </a:lnTo>
                    <a:lnTo>
                      <a:pt x="605" y="184"/>
                    </a:lnTo>
                    <a:lnTo>
                      <a:pt x="626" y="206"/>
                    </a:lnTo>
                    <a:lnTo>
                      <a:pt x="626" y="217"/>
                    </a:lnTo>
                    <a:lnTo>
                      <a:pt x="637" y="228"/>
                    </a:lnTo>
                    <a:lnTo>
                      <a:pt x="648" y="239"/>
                    </a:lnTo>
                    <a:lnTo>
                      <a:pt x="659" y="249"/>
                    </a:lnTo>
                    <a:lnTo>
                      <a:pt x="670" y="260"/>
                    </a:lnTo>
                    <a:lnTo>
                      <a:pt x="691" y="282"/>
                    </a:lnTo>
                    <a:lnTo>
                      <a:pt x="691" y="293"/>
                    </a:lnTo>
                    <a:lnTo>
                      <a:pt x="702" y="304"/>
                    </a:lnTo>
                    <a:lnTo>
                      <a:pt x="724" y="325"/>
                    </a:lnTo>
                    <a:lnTo>
                      <a:pt x="724" y="336"/>
                    </a:lnTo>
                    <a:lnTo>
                      <a:pt x="734" y="347"/>
                    </a:lnTo>
                    <a:lnTo>
                      <a:pt x="756" y="368"/>
                    </a:lnTo>
                    <a:lnTo>
                      <a:pt x="756" y="379"/>
                    </a:lnTo>
                    <a:lnTo>
                      <a:pt x="778" y="401"/>
                    </a:lnTo>
                    <a:lnTo>
                      <a:pt x="778" y="412"/>
                    </a:lnTo>
                    <a:lnTo>
                      <a:pt x="799" y="433"/>
                    </a:lnTo>
                    <a:lnTo>
                      <a:pt x="799" y="444"/>
                    </a:lnTo>
                    <a:lnTo>
                      <a:pt x="821" y="466"/>
                    </a:lnTo>
                    <a:lnTo>
                      <a:pt x="821" y="488"/>
                    </a:lnTo>
                    <a:lnTo>
                      <a:pt x="832" y="498"/>
                    </a:lnTo>
                    <a:lnTo>
                      <a:pt x="853" y="520"/>
                    </a:lnTo>
                    <a:lnTo>
                      <a:pt x="853" y="542"/>
                    </a:lnTo>
                    <a:lnTo>
                      <a:pt x="864" y="553"/>
                    </a:lnTo>
                    <a:lnTo>
                      <a:pt x="886" y="574"/>
                    </a:lnTo>
                    <a:lnTo>
                      <a:pt x="886" y="596"/>
                    </a:lnTo>
                    <a:lnTo>
                      <a:pt x="907" y="617"/>
                    </a:lnTo>
                    <a:lnTo>
                      <a:pt x="907" y="628"/>
                    </a:lnTo>
                    <a:lnTo>
                      <a:pt x="929" y="650"/>
                    </a:lnTo>
                    <a:lnTo>
                      <a:pt x="929" y="672"/>
                    </a:lnTo>
                    <a:lnTo>
                      <a:pt x="951" y="693"/>
                    </a:lnTo>
                    <a:lnTo>
                      <a:pt x="951" y="715"/>
                    </a:lnTo>
                    <a:lnTo>
                      <a:pt x="972" y="737"/>
                    </a:lnTo>
                    <a:lnTo>
                      <a:pt x="972" y="758"/>
                    </a:lnTo>
                    <a:lnTo>
                      <a:pt x="994" y="780"/>
                    </a:lnTo>
                    <a:lnTo>
                      <a:pt x="994" y="801"/>
                    </a:lnTo>
                    <a:lnTo>
                      <a:pt x="1015" y="823"/>
                    </a:lnTo>
                    <a:lnTo>
                      <a:pt x="1015" y="845"/>
                    </a:lnTo>
                    <a:lnTo>
                      <a:pt x="1037" y="866"/>
                    </a:lnTo>
                    <a:lnTo>
                      <a:pt x="1037" y="888"/>
                    </a:lnTo>
                    <a:lnTo>
                      <a:pt x="1059" y="910"/>
                    </a:lnTo>
                    <a:lnTo>
                      <a:pt x="1059" y="931"/>
                    </a:lnTo>
                    <a:lnTo>
                      <a:pt x="1080" y="953"/>
                    </a:lnTo>
                    <a:lnTo>
                      <a:pt x="1080" y="986"/>
                    </a:lnTo>
                    <a:lnTo>
                      <a:pt x="1102" y="1007"/>
                    </a:lnTo>
                    <a:lnTo>
                      <a:pt x="1102" y="1029"/>
                    </a:lnTo>
                    <a:lnTo>
                      <a:pt x="1123" y="1050"/>
                    </a:lnTo>
                    <a:lnTo>
                      <a:pt x="1123" y="1072"/>
                    </a:lnTo>
                    <a:lnTo>
                      <a:pt x="1134" y="1083"/>
                    </a:lnTo>
                    <a:lnTo>
                      <a:pt x="1134" y="1105"/>
                    </a:lnTo>
                    <a:lnTo>
                      <a:pt x="1156" y="1126"/>
                    </a:lnTo>
                    <a:lnTo>
                      <a:pt x="1156" y="1148"/>
                    </a:lnTo>
                    <a:lnTo>
                      <a:pt x="1167" y="1159"/>
                    </a:lnTo>
                    <a:lnTo>
                      <a:pt x="1167" y="1180"/>
                    </a:lnTo>
                    <a:lnTo>
                      <a:pt x="1188" y="1202"/>
                    </a:lnTo>
                    <a:lnTo>
                      <a:pt x="1188" y="1224"/>
                    </a:lnTo>
                    <a:lnTo>
                      <a:pt x="1199" y="1234"/>
                    </a:lnTo>
                    <a:lnTo>
                      <a:pt x="1199" y="1256"/>
                    </a:lnTo>
                    <a:lnTo>
                      <a:pt x="1221" y="1278"/>
                    </a:lnTo>
                    <a:lnTo>
                      <a:pt x="1221" y="1310"/>
                    </a:lnTo>
                    <a:lnTo>
                      <a:pt x="1242" y="1332"/>
                    </a:lnTo>
                    <a:lnTo>
                      <a:pt x="1242" y="1354"/>
                    </a:lnTo>
                    <a:lnTo>
                      <a:pt x="1253" y="1364"/>
                    </a:lnTo>
                    <a:lnTo>
                      <a:pt x="1253" y="1386"/>
                    </a:lnTo>
                    <a:lnTo>
                      <a:pt x="1275" y="1408"/>
                    </a:lnTo>
                    <a:lnTo>
                      <a:pt x="1275" y="1440"/>
                    </a:lnTo>
                    <a:lnTo>
                      <a:pt x="1296" y="1462"/>
                    </a:lnTo>
                    <a:lnTo>
                      <a:pt x="1296" y="1494"/>
                    </a:lnTo>
                    <a:lnTo>
                      <a:pt x="1318" y="1516"/>
                    </a:lnTo>
                    <a:lnTo>
                      <a:pt x="1318" y="1548"/>
                    </a:lnTo>
                    <a:lnTo>
                      <a:pt x="1340" y="157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31" name="Freeform 248"/>
              <p:cNvSpPr>
                <a:spLocks/>
              </p:cNvSpPr>
              <p:nvPr/>
            </p:nvSpPr>
            <p:spPr bwMode="auto">
              <a:xfrm>
                <a:off x="1984" y="887"/>
                <a:ext cx="239" cy="524"/>
              </a:xfrm>
              <a:custGeom>
                <a:avLst/>
                <a:gdLst>
                  <a:gd name="T0" fmla="*/ 0 w 1189"/>
                  <a:gd name="T1" fmla="*/ 0 h 2457"/>
                  <a:gd name="T2" fmla="*/ 0 w 1189"/>
                  <a:gd name="T3" fmla="*/ 0 h 2457"/>
                  <a:gd name="T4" fmla="*/ 0 w 1189"/>
                  <a:gd name="T5" fmla="*/ 0 h 2457"/>
                  <a:gd name="T6" fmla="*/ 0 w 1189"/>
                  <a:gd name="T7" fmla="*/ 0 h 2457"/>
                  <a:gd name="T8" fmla="*/ 0 w 1189"/>
                  <a:gd name="T9" fmla="*/ 0 h 2457"/>
                  <a:gd name="T10" fmla="*/ 0 w 1189"/>
                  <a:gd name="T11" fmla="*/ 0 h 2457"/>
                  <a:gd name="T12" fmla="*/ 0 w 1189"/>
                  <a:gd name="T13" fmla="*/ 0 h 2457"/>
                  <a:gd name="T14" fmla="*/ 0 w 1189"/>
                  <a:gd name="T15" fmla="*/ 0 h 2457"/>
                  <a:gd name="T16" fmla="*/ 0 w 1189"/>
                  <a:gd name="T17" fmla="*/ 0 h 2457"/>
                  <a:gd name="T18" fmla="*/ 0 w 1189"/>
                  <a:gd name="T19" fmla="*/ 0 h 2457"/>
                  <a:gd name="T20" fmla="*/ 0 w 1189"/>
                  <a:gd name="T21" fmla="*/ 0 h 2457"/>
                  <a:gd name="T22" fmla="*/ 0 w 1189"/>
                  <a:gd name="T23" fmla="*/ 0 h 2457"/>
                  <a:gd name="T24" fmla="*/ 0 w 1189"/>
                  <a:gd name="T25" fmla="*/ 0 h 2457"/>
                  <a:gd name="T26" fmla="*/ 0 w 1189"/>
                  <a:gd name="T27" fmla="*/ 0 h 2457"/>
                  <a:gd name="T28" fmla="*/ 0 w 1189"/>
                  <a:gd name="T29" fmla="*/ 0 h 2457"/>
                  <a:gd name="T30" fmla="*/ 0 w 1189"/>
                  <a:gd name="T31" fmla="*/ 0 h 2457"/>
                  <a:gd name="T32" fmla="*/ 0 w 1189"/>
                  <a:gd name="T33" fmla="*/ 0 h 2457"/>
                  <a:gd name="T34" fmla="*/ 0 w 1189"/>
                  <a:gd name="T35" fmla="*/ 0 h 2457"/>
                  <a:gd name="T36" fmla="*/ 0 w 1189"/>
                  <a:gd name="T37" fmla="*/ 0 h 2457"/>
                  <a:gd name="T38" fmla="*/ 0 w 1189"/>
                  <a:gd name="T39" fmla="*/ 0 h 2457"/>
                  <a:gd name="T40" fmla="*/ 0 w 1189"/>
                  <a:gd name="T41" fmla="*/ 0 h 2457"/>
                  <a:gd name="T42" fmla="*/ 0 w 1189"/>
                  <a:gd name="T43" fmla="*/ 0 h 2457"/>
                  <a:gd name="T44" fmla="*/ 0 w 1189"/>
                  <a:gd name="T45" fmla="*/ 0 h 2457"/>
                  <a:gd name="T46" fmla="*/ 0 w 1189"/>
                  <a:gd name="T47" fmla="*/ 0 h 2457"/>
                  <a:gd name="T48" fmla="*/ 0 w 1189"/>
                  <a:gd name="T49" fmla="*/ 0 h 2457"/>
                  <a:gd name="T50" fmla="*/ 0 w 1189"/>
                  <a:gd name="T51" fmla="*/ 0 h 2457"/>
                  <a:gd name="T52" fmla="*/ 0 w 1189"/>
                  <a:gd name="T53" fmla="*/ 0 h 2457"/>
                  <a:gd name="T54" fmla="*/ 0 w 1189"/>
                  <a:gd name="T55" fmla="*/ 0 h 2457"/>
                  <a:gd name="T56" fmla="*/ 0 w 1189"/>
                  <a:gd name="T57" fmla="*/ 0 h 2457"/>
                  <a:gd name="T58" fmla="*/ 0 w 1189"/>
                  <a:gd name="T59" fmla="*/ 0 h 2457"/>
                  <a:gd name="T60" fmla="*/ 0 w 1189"/>
                  <a:gd name="T61" fmla="*/ 0 h 2457"/>
                  <a:gd name="T62" fmla="*/ 0 w 1189"/>
                  <a:gd name="T63" fmla="*/ 0 h 2457"/>
                  <a:gd name="T64" fmla="*/ 0 w 1189"/>
                  <a:gd name="T65" fmla="*/ 0 h 2457"/>
                  <a:gd name="T66" fmla="*/ 0 w 1189"/>
                  <a:gd name="T67" fmla="*/ 0 h 2457"/>
                  <a:gd name="T68" fmla="*/ 0 w 1189"/>
                  <a:gd name="T69" fmla="*/ 0 h 2457"/>
                  <a:gd name="T70" fmla="*/ 0 w 1189"/>
                  <a:gd name="T71" fmla="*/ 0 h 2457"/>
                  <a:gd name="T72" fmla="*/ 0 w 1189"/>
                  <a:gd name="T73" fmla="*/ 0 h 2457"/>
                  <a:gd name="T74" fmla="*/ 0 w 1189"/>
                  <a:gd name="T75" fmla="*/ 0 h 2457"/>
                  <a:gd name="T76" fmla="*/ 0 w 1189"/>
                  <a:gd name="T77" fmla="*/ 0 h 2457"/>
                  <a:gd name="T78" fmla="*/ 0 w 1189"/>
                  <a:gd name="T79" fmla="*/ 0 h 2457"/>
                  <a:gd name="T80" fmla="*/ 0 w 1189"/>
                  <a:gd name="T81" fmla="*/ 0 h 2457"/>
                  <a:gd name="T82" fmla="*/ 0 w 1189"/>
                  <a:gd name="T83" fmla="*/ 0 h 24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189" h="2457">
                    <a:moveTo>
                      <a:pt x="0" y="2457"/>
                    </a:moveTo>
                    <a:lnTo>
                      <a:pt x="0" y="2425"/>
                    </a:lnTo>
                    <a:lnTo>
                      <a:pt x="11" y="2414"/>
                    </a:lnTo>
                    <a:lnTo>
                      <a:pt x="11" y="2392"/>
                    </a:lnTo>
                    <a:lnTo>
                      <a:pt x="21" y="2381"/>
                    </a:lnTo>
                    <a:lnTo>
                      <a:pt x="21" y="2360"/>
                    </a:lnTo>
                    <a:lnTo>
                      <a:pt x="32" y="2349"/>
                    </a:lnTo>
                    <a:lnTo>
                      <a:pt x="32" y="2327"/>
                    </a:lnTo>
                    <a:lnTo>
                      <a:pt x="54" y="2306"/>
                    </a:lnTo>
                    <a:lnTo>
                      <a:pt x="54" y="2273"/>
                    </a:lnTo>
                    <a:lnTo>
                      <a:pt x="65" y="2262"/>
                    </a:lnTo>
                    <a:lnTo>
                      <a:pt x="65" y="2241"/>
                    </a:lnTo>
                    <a:lnTo>
                      <a:pt x="75" y="2230"/>
                    </a:lnTo>
                    <a:lnTo>
                      <a:pt x="75" y="2208"/>
                    </a:lnTo>
                    <a:lnTo>
                      <a:pt x="97" y="2187"/>
                    </a:lnTo>
                    <a:lnTo>
                      <a:pt x="97" y="2154"/>
                    </a:lnTo>
                    <a:lnTo>
                      <a:pt x="108" y="2143"/>
                    </a:lnTo>
                    <a:lnTo>
                      <a:pt x="108" y="2122"/>
                    </a:lnTo>
                    <a:lnTo>
                      <a:pt x="119" y="2111"/>
                    </a:lnTo>
                    <a:lnTo>
                      <a:pt x="119" y="2089"/>
                    </a:lnTo>
                    <a:lnTo>
                      <a:pt x="140" y="2068"/>
                    </a:lnTo>
                    <a:lnTo>
                      <a:pt x="140" y="2035"/>
                    </a:lnTo>
                    <a:lnTo>
                      <a:pt x="151" y="2024"/>
                    </a:lnTo>
                    <a:lnTo>
                      <a:pt x="151" y="2003"/>
                    </a:lnTo>
                    <a:lnTo>
                      <a:pt x="173" y="1981"/>
                    </a:lnTo>
                    <a:lnTo>
                      <a:pt x="173" y="1948"/>
                    </a:lnTo>
                    <a:lnTo>
                      <a:pt x="183" y="1938"/>
                    </a:lnTo>
                    <a:lnTo>
                      <a:pt x="183" y="1916"/>
                    </a:lnTo>
                    <a:lnTo>
                      <a:pt x="194" y="1905"/>
                    </a:lnTo>
                    <a:lnTo>
                      <a:pt x="194" y="1884"/>
                    </a:lnTo>
                    <a:lnTo>
                      <a:pt x="216" y="1862"/>
                    </a:lnTo>
                    <a:lnTo>
                      <a:pt x="216" y="1829"/>
                    </a:lnTo>
                    <a:lnTo>
                      <a:pt x="227" y="1819"/>
                    </a:lnTo>
                    <a:lnTo>
                      <a:pt x="227" y="1797"/>
                    </a:lnTo>
                    <a:lnTo>
                      <a:pt x="248" y="1775"/>
                    </a:lnTo>
                    <a:lnTo>
                      <a:pt x="248" y="1743"/>
                    </a:lnTo>
                    <a:lnTo>
                      <a:pt x="259" y="1732"/>
                    </a:lnTo>
                    <a:lnTo>
                      <a:pt x="259" y="1710"/>
                    </a:lnTo>
                    <a:lnTo>
                      <a:pt x="281" y="1689"/>
                    </a:lnTo>
                    <a:lnTo>
                      <a:pt x="281" y="1656"/>
                    </a:lnTo>
                    <a:lnTo>
                      <a:pt x="292" y="1645"/>
                    </a:lnTo>
                    <a:lnTo>
                      <a:pt x="292" y="1624"/>
                    </a:lnTo>
                    <a:lnTo>
                      <a:pt x="313" y="1602"/>
                    </a:lnTo>
                    <a:lnTo>
                      <a:pt x="313" y="1570"/>
                    </a:lnTo>
                    <a:lnTo>
                      <a:pt x="335" y="1548"/>
                    </a:lnTo>
                    <a:lnTo>
                      <a:pt x="335" y="1516"/>
                    </a:lnTo>
                    <a:lnTo>
                      <a:pt x="356" y="1494"/>
                    </a:lnTo>
                    <a:lnTo>
                      <a:pt x="356" y="1461"/>
                    </a:lnTo>
                    <a:lnTo>
                      <a:pt x="367" y="1451"/>
                    </a:lnTo>
                    <a:lnTo>
                      <a:pt x="367" y="1429"/>
                    </a:lnTo>
                    <a:lnTo>
                      <a:pt x="389" y="1407"/>
                    </a:lnTo>
                    <a:lnTo>
                      <a:pt x="389" y="1375"/>
                    </a:lnTo>
                    <a:lnTo>
                      <a:pt x="410" y="1353"/>
                    </a:lnTo>
                    <a:lnTo>
                      <a:pt x="410" y="1321"/>
                    </a:lnTo>
                    <a:lnTo>
                      <a:pt x="432" y="1299"/>
                    </a:lnTo>
                    <a:lnTo>
                      <a:pt x="432" y="1267"/>
                    </a:lnTo>
                    <a:lnTo>
                      <a:pt x="454" y="1245"/>
                    </a:lnTo>
                    <a:lnTo>
                      <a:pt x="454" y="1223"/>
                    </a:lnTo>
                    <a:lnTo>
                      <a:pt x="464" y="1212"/>
                    </a:lnTo>
                    <a:lnTo>
                      <a:pt x="464" y="1191"/>
                    </a:lnTo>
                    <a:lnTo>
                      <a:pt x="486" y="1169"/>
                    </a:lnTo>
                    <a:lnTo>
                      <a:pt x="486" y="1137"/>
                    </a:lnTo>
                    <a:lnTo>
                      <a:pt x="508" y="1115"/>
                    </a:lnTo>
                    <a:lnTo>
                      <a:pt x="508" y="1093"/>
                    </a:lnTo>
                    <a:lnTo>
                      <a:pt x="518" y="1083"/>
                    </a:lnTo>
                    <a:lnTo>
                      <a:pt x="518" y="1061"/>
                    </a:lnTo>
                    <a:lnTo>
                      <a:pt x="540" y="1039"/>
                    </a:lnTo>
                    <a:lnTo>
                      <a:pt x="540" y="1018"/>
                    </a:lnTo>
                    <a:lnTo>
                      <a:pt x="562" y="996"/>
                    </a:lnTo>
                    <a:lnTo>
                      <a:pt x="562" y="963"/>
                    </a:lnTo>
                    <a:lnTo>
                      <a:pt x="583" y="942"/>
                    </a:lnTo>
                    <a:lnTo>
                      <a:pt x="583" y="920"/>
                    </a:lnTo>
                    <a:lnTo>
                      <a:pt x="605" y="899"/>
                    </a:lnTo>
                    <a:lnTo>
                      <a:pt x="605" y="866"/>
                    </a:lnTo>
                    <a:lnTo>
                      <a:pt x="627" y="844"/>
                    </a:lnTo>
                    <a:lnTo>
                      <a:pt x="627" y="823"/>
                    </a:lnTo>
                    <a:lnTo>
                      <a:pt x="648" y="801"/>
                    </a:lnTo>
                    <a:lnTo>
                      <a:pt x="648" y="779"/>
                    </a:lnTo>
                    <a:lnTo>
                      <a:pt x="670" y="758"/>
                    </a:lnTo>
                    <a:lnTo>
                      <a:pt x="670" y="736"/>
                    </a:lnTo>
                    <a:lnTo>
                      <a:pt x="691" y="714"/>
                    </a:lnTo>
                    <a:lnTo>
                      <a:pt x="691" y="693"/>
                    </a:lnTo>
                    <a:lnTo>
                      <a:pt x="713" y="671"/>
                    </a:lnTo>
                    <a:lnTo>
                      <a:pt x="713" y="650"/>
                    </a:lnTo>
                    <a:lnTo>
                      <a:pt x="735" y="628"/>
                    </a:lnTo>
                    <a:lnTo>
                      <a:pt x="735" y="606"/>
                    </a:lnTo>
                    <a:lnTo>
                      <a:pt x="756" y="585"/>
                    </a:lnTo>
                    <a:lnTo>
                      <a:pt x="756" y="563"/>
                    </a:lnTo>
                    <a:lnTo>
                      <a:pt x="778" y="541"/>
                    </a:lnTo>
                    <a:lnTo>
                      <a:pt x="778" y="530"/>
                    </a:lnTo>
                    <a:lnTo>
                      <a:pt x="799" y="509"/>
                    </a:lnTo>
                    <a:lnTo>
                      <a:pt x="799" y="487"/>
                    </a:lnTo>
                    <a:lnTo>
                      <a:pt x="821" y="466"/>
                    </a:lnTo>
                    <a:lnTo>
                      <a:pt x="821" y="455"/>
                    </a:lnTo>
                    <a:lnTo>
                      <a:pt x="843" y="433"/>
                    </a:lnTo>
                    <a:lnTo>
                      <a:pt x="843" y="411"/>
                    </a:lnTo>
                    <a:lnTo>
                      <a:pt x="854" y="401"/>
                    </a:lnTo>
                    <a:lnTo>
                      <a:pt x="875" y="379"/>
                    </a:lnTo>
                    <a:lnTo>
                      <a:pt x="875" y="357"/>
                    </a:lnTo>
                    <a:lnTo>
                      <a:pt x="886" y="346"/>
                    </a:lnTo>
                    <a:lnTo>
                      <a:pt x="908" y="325"/>
                    </a:lnTo>
                    <a:lnTo>
                      <a:pt x="908" y="314"/>
                    </a:lnTo>
                    <a:lnTo>
                      <a:pt x="929" y="292"/>
                    </a:lnTo>
                    <a:lnTo>
                      <a:pt x="929" y="281"/>
                    </a:lnTo>
                    <a:lnTo>
                      <a:pt x="951" y="260"/>
                    </a:lnTo>
                    <a:lnTo>
                      <a:pt x="951" y="249"/>
                    </a:lnTo>
                    <a:lnTo>
                      <a:pt x="962" y="238"/>
                    </a:lnTo>
                    <a:lnTo>
                      <a:pt x="983" y="217"/>
                    </a:lnTo>
                    <a:lnTo>
                      <a:pt x="983" y="206"/>
                    </a:lnTo>
                    <a:lnTo>
                      <a:pt x="994" y="195"/>
                    </a:lnTo>
                    <a:lnTo>
                      <a:pt x="1016" y="173"/>
                    </a:lnTo>
                    <a:lnTo>
                      <a:pt x="1016" y="162"/>
                    </a:lnTo>
                    <a:lnTo>
                      <a:pt x="1026" y="152"/>
                    </a:lnTo>
                    <a:lnTo>
                      <a:pt x="1037" y="141"/>
                    </a:lnTo>
                    <a:lnTo>
                      <a:pt x="1048" y="130"/>
                    </a:lnTo>
                    <a:lnTo>
                      <a:pt x="1059" y="119"/>
                    </a:lnTo>
                    <a:lnTo>
                      <a:pt x="1070" y="108"/>
                    </a:lnTo>
                    <a:lnTo>
                      <a:pt x="1091" y="87"/>
                    </a:lnTo>
                    <a:lnTo>
                      <a:pt x="1091" y="76"/>
                    </a:lnTo>
                    <a:lnTo>
                      <a:pt x="1102" y="65"/>
                    </a:lnTo>
                    <a:lnTo>
                      <a:pt x="1113" y="65"/>
                    </a:lnTo>
                    <a:lnTo>
                      <a:pt x="1124" y="54"/>
                    </a:lnTo>
                    <a:lnTo>
                      <a:pt x="1134" y="43"/>
                    </a:lnTo>
                    <a:lnTo>
                      <a:pt x="1145" y="33"/>
                    </a:lnTo>
                    <a:lnTo>
                      <a:pt x="1156" y="22"/>
                    </a:lnTo>
                    <a:lnTo>
                      <a:pt x="1167" y="11"/>
                    </a:lnTo>
                    <a:lnTo>
                      <a:pt x="1178" y="0"/>
                    </a:lnTo>
                    <a:lnTo>
                      <a:pt x="118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32" name="Freeform 249"/>
              <p:cNvSpPr>
                <a:spLocks/>
              </p:cNvSpPr>
              <p:nvPr/>
            </p:nvSpPr>
            <p:spPr bwMode="auto">
              <a:xfrm>
                <a:off x="2494" y="1197"/>
                <a:ext cx="209" cy="577"/>
              </a:xfrm>
              <a:custGeom>
                <a:avLst/>
                <a:gdLst>
                  <a:gd name="T0" fmla="*/ 0 w 1037"/>
                  <a:gd name="T1" fmla="*/ 0 h 2706"/>
                  <a:gd name="T2" fmla="*/ 0 w 1037"/>
                  <a:gd name="T3" fmla="*/ 0 h 2706"/>
                  <a:gd name="T4" fmla="*/ 0 w 1037"/>
                  <a:gd name="T5" fmla="*/ 0 h 2706"/>
                  <a:gd name="T6" fmla="*/ 0 w 1037"/>
                  <a:gd name="T7" fmla="*/ 0 h 2706"/>
                  <a:gd name="T8" fmla="*/ 0 w 1037"/>
                  <a:gd name="T9" fmla="*/ 0 h 2706"/>
                  <a:gd name="T10" fmla="*/ 0 w 1037"/>
                  <a:gd name="T11" fmla="*/ 0 h 2706"/>
                  <a:gd name="T12" fmla="*/ 0 w 1037"/>
                  <a:gd name="T13" fmla="*/ 0 h 2706"/>
                  <a:gd name="T14" fmla="*/ 0 w 1037"/>
                  <a:gd name="T15" fmla="*/ 0 h 2706"/>
                  <a:gd name="T16" fmla="*/ 0 w 1037"/>
                  <a:gd name="T17" fmla="*/ 0 h 2706"/>
                  <a:gd name="T18" fmla="*/ 0 w 1037"/>
                  <a:gd name="T19" fmla="*/ 0 h 2706"/>
                  <a:gd name="T20" fmla="*/ 0 w 1037"/>
                  <a:gd name="T21" fmla="*/ 0 h 2706"/>
                  <a:gd name="T22" fmla="*/ 0 w 1037"/>
                  <a:gd name="T23" fmla="*/ 0 h 2706"/>
                  <a:gd name="T24" fmla="*/ 0 w 1037"/>
                  <a:gd name="T25" fmla="*/ 0 h 2706"/>
                  <a:gd name="T26" fmla="*/ 0 w 1037"/>
                  <a:gd name="T27" fmla="*/ 0 h 2706"/>
                  <a:gd name="T28" fmla="*/ 0 w 1037"/>
                  <a:gd name="T29" fmla="*/ 0 h 2706"/>
                  <a:gd name="T30" fmla="*/ 0 w 1037"/>
                  <a:gd name="T31" fmla="*/ 0 h 2706"/>
                  <a:gd name="T32" fmla="*/ 0 w 1037"/>
                  <a:gd name="T33" fmla="*/ 0 h 2706"/>
                  <a:gd name="T34" fmla="*/ 0 w 1037"/>
                  <a:gd name="T35" fmla="*/ 0 h 2706"/>
                  <a:gd name="T36" fmla="*/ 0 w 1037"/>
                  <a:gd name="T37" fmla="*/ 0 h 2706"/>
                  <a:gd name="T38" fmla="*/ 0 w 1037"/>
                  <a:gd name="T39" fmla="*/ 0 h 2706"/>
                  <a:gd name="T40" fmla="*/ 0 w 1037"/>
                  <a:gd name="T41" fmla="*/ 0 h 2706"/>
                  <a:gd name="T42" fmla="*/ 0 w 1037"/>
                  <a:gd name="T43" fmla="*/ 0 h 2706"/>
                  <a:gd name="T44" fmla="*/ 0 w 1037"/>
                  <a:gd name="T45" fmla="*/ 0 h 2706"/>
                  <a:gd name="T46" fmla="*/ 0 w 1037"/>
                  <a:gd name="T47" fmla="*/ 0 h 2706"/>
                  <a:gd name="T48" fmla="*/ 0 w 1037"/>
                  <a:gd name="T49" fmla="*/ 0 h 2706"/>
                  <a:gd name="T50" fmla="*/ 0 w 1037"/>
                  <a:gd name="T51" fmla="*/ 0 h 2706"/>
                  <a:gd name="T52" fmla="*/ 0 w 1037"/>
                  <a:gd name="T53" fmla="*/ 0 h 2706"/>
                  <a:gd name="T54" fmla="*/ 0 w 1037"/>
                  <a:gd name="T55" fmla="*/ 0 h 2706"/>
                  <a:gd name="T56" fmla="*/ 0 w 1037"/>
                  <a:gd name="T57" fmla="*/ 0 h 2706"/>
                  <a:gd name="T58" fmla="*/ 0 w 1037"/>
                  <a:gd name="T59" fmla="*/ 0 h 2706"/>
                  <a:gd name="T60" fmla="*/ 0 w 1037"/>
                  <a:gd name="T61" fmla="*/ 0 h 2706"/>
                  <a:gd name="T62" fmla="*/ 0 w 1037"/>
                  <a:gd name="T63" fmla="*/ 0 h 2706"/>
                  <a:gd name="T64" fmla="*/ 0 w 1037"/>
                  <a:gd name="T65" fmla="*/ 0 h 2706"/>
                  <a:gd name="T66" fmla="*/ 0 w 1037"/>
                  <a:gd name="T67" fmla="*/ 0 h 2706"/>
                  <a:gd name="T68" fmla="*/ 0 w 1037"/>
                  <a:gd name="T69" fmla="*/ 0 h 2706"/>
                  <a:gd name="T70" fmla="*/ 0 w 1037"/>
                  <a:gd name="T71" fmla="*/ 0 h 2706"/>
                  <a:gd name="T72" fmla="*/ 0 w 1037"/>
                  <a:gd name="T73" fmla="*/ 0 h 2706"/>
                  <a:gd name="T74" fmla="*/ 0 w 1037"/>
                  <a:gd name="T75" fmla="*/ 0 h 2706"/>
                  <a:gd name="T76" fmla="*/ 0 w 1037"/>
                  <a:gd name="T77" fmla="*/ 0 h 2706"/>
                  <a:gd name="T78" fmla="*/ 0 w 1037"/>
                  <a:gd name="T79" fmla="*/ 0 h 2706"/>
                  <a:gd name="T80" fmla="*/ 0 w 1037"/>
                  <a:gd name="T81" fmla="*/ 0 h 2706"/>
                  <a:gd name="T82" fmla="*/ 0 w 1037"/>
                  <a:gd name="T83" fmla="*/ 0 h 270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37" h="2706">
                    <a:moveTo>
                      <a:pt x="0" y="0"/>
                    </a:moveTo>
                    <a:lnTo>
                      <a:pt x="0" y="33"/>
                    </a:lnTo>
                    <a:lnTo>
                      <a:pt x="10" y="43"/>
                    </a:lnTo>
                    <a:lnTo>
                      <a:pt x="10" y="65"/>
                    </a:lnTo>
                    <a:lnTo>
                      <a:pt x="32" y="87"/>
                    </a:lnTo>
                    <a:lnTo>
                      <a:pt x="32" y="119"/>
                    </a:lnTo>
                    <a:lnTo>
                      <a:pt x="54" y="141"/>
                    </a:lnTo>
                    <a:lnTo>
                      <a:pt x="54" y="173"/>
                    </a:lnTo>
                    <a:lnTo>
                      <a:pt x="64" y="184"/>
                    </a:lnTo>
                    <a:lnTo>
                      <a:pt x="64" y="206"/>
                    </a:lnTo>
                    <a:lnTo>
                      <a:pt x="86" y="227"/>
                    </a:lnTo>
                    <a:lnTo>
                      <a:pt x="86" y="260"/>
                    </a:lnTo>
                    <a:lnTo>
                      <a:pt x="97" y="271"/>
                    </a:lnTo>
                    <a:lnTo>
                      <a:pt x="97" y="292"/>
                    </a:lnTo>
                    <a:lnTo>
                      <a:pt x="119" y="314"/>
                    </a:lnTo>
                    <a:lnTo>
                      <a:pt x="119" y="346"/>
                    </a:lnTo>
                    <a:lnTo>
                      <a:pt x="129" y="357"/>
                    </a:lnTo>
                    <a:lnTo>
                      <a:pt x="129" y="379"/>
                    </a:lnTo>
                    <a:lnTo>
                      <a:pt x="151" y="401"/>
                    </a:lnTo>
                    <a:lnTo>
                      <a:pt x="151" y="433"/>
                    </a:lnTo>
                    <a:lnTo>
                      <a:pt x="162" y="444"/>
                    </a:lnTo>
                    <a:lnTo>
                      <a:pt x="162" y="465"/>
                    </a:lnTo>
                    <a:lnTo>
                      <a:pt x="183" y="487"/>
                    </a:lnTo>
                    <a:lnTo>
                      <a:pt x="183" y="520"/>
                    </a:lnTo>
                    <a:lnTo>
                      <a:pt x="194" y="530"/>
                    </a:lnTo>
                    <a:lnTo>
                      <a:pt x="194" y="552"/>
                    </a:lnTo>
                    <a:lnTo>
                      <a:pt x="205" y="563"/>
                    </a:lnTo>
                    <a:lnTo>
                      <a:pt x="205" y="585"/>
                    </a:lnTo>
                    <a:lnTo>
                      <a:pt x="227" y="606"/>
                    </a:lnTo>
                    <a:lnTo>
                      <a:pt x="227" y="639"/>
                    </a:lnTo>
                    <a:lnTo>
                      <a:pt x="237" y="650"/>
                    </a:lnTo>
                    <a:lnTo>
                      <a:pt x="237" y="671"/>
                    </a:lnTo>
                    <a:lnTo>
                      <a:pt x="248" y="682"/>
                    </a:lnTo>
                    <a:lnTo>
                      <a:pt x="248" y="704"/>
                    </a:lnTo>
                    <a:lnTo>
                      <a:pt x="270" y="725"/>
                    </a:lnTo>
                    <a:lnTo>
                      <a:pt x="270" y="758"/>
                    </a:lnTo>
                    <a:lnTo>
                      <a:pt x="281" y="769"/>
                    </a:lnTo>
                    <a:lnTo>
                      <a:pt x="281" y="790"/>
                    </a:lnTo>
                    <a:lnTo>
                      <a:pt x="291" y="801"/>
                    </a:lnTo>
                    <a:lnTo>
                      <a:pt x="291" y="823"/>
                    </a:lnTo>
                    <a:lnTo>
                      <a:pt x="313" y="844"/>
                    </a:lnTo>
                    <a:lnTo>
                      <a:pt x="313" y="877"/>
                    </a:lnTo>
                    <a:lnTo>
                      <a:pt x="324" y="888"/>
                    </a:lnTo>
                    <a:lnTo>
                      <a:pt x="324" y="909"/>
                    </a:lnTo>
                    <a:lnTo>
                      <a:pt x="335" y="920"/>
                    </a:lnTo>
                    <a:lnTo>
                      <a:pt x="335" y="942"/>
                    </a:lnTo>
                    <a:lnTo>
                      <a:pt x="356" y="963"/>
                    </a:lnTo>
                    <a:lnTo>
                      <a:pt x="356" y="996"/>
                    </a:lnTo>
                    <a:lnTo>
                      <a:pt x="367" y="1007"/>
                    </a:lnTo>
                    <a:lnTo>
                      <a:pt x="367" y="1028"/>
                    </a:lnTo>
                    <a:lnTo>
                      <a:pt x="378" y="1039"/>
                    </a:lnTo>
                    <a:lnTo>
                      <a:pt x="378" y="1061"/>
                    </a:lnTo>
                    <a:lnTo>
                      <a:pt x="400" y="1082"/>
                    </a:lnTo>
                    <a:lnTo>
                      <a:pt x="400" y="1115"/>
                    </a:lnTo>
                    <a:lnTo>
                      <a:pt x="410" y="1126"/>
                    </a:lnTo>
                    <a:lnTo>
                      <a:pt x="410" y="1147"/>
                    </a:lnTo>
                    <a:lnTo>
                      <a:pt x="421" y="1158"/>
                    </a:lnTo>
                    <a:lnTo>
                      <a:pt x="421" y="1180"/>
                    </a:lnTo>
                    <a:lnTo>
                      <a:pt x="443" y="1202"/>
                    </a:lnTo>
                    <a:lnTo>
                      <a:pt x="443" y="1234"/>
                    </a:lnTo>
                    <a:lnTo>
                      <a:pt x="454" y="1245"/>
                    </a:lnTo>
                    <a:lnTo>
                      <a:pt x="454" y="1267"/>
                    </a:lnTo>
                    <a:lnTo>
                      <a:pt x="464" y="1277"/>
                    </a:lnTo>
                    <a:lnTo>
                      <a:pt x="464" y="1299"/>
                    </a:lnTo>
                    <a:lnTo>
                      <a:pt x="486" y="1321"/>
                    </a:lnTo>
                    <a:lnTo>
                      <a:pt x="486" y="1353"/>
                    </a:lnTo>
                    <a:lnTo>
                      <a:pt x="497" y="1364"/>
                    </a:lnTo>
                    <a:lnTo>
                      <a:pt x="497" y="1386"/>
                    </a:lnTo>
                    <a:lnTo>
                      <a:pt x="508" y="1396"/>
                    </a:lnTo>
                    <a:lnTo>
                      <a:pt x="508" y="1418"/>
                    </a:lnTo>
                    <a:lnTo>
                      <a:pt x="529" y="1440"/>
                    </a:lnTo>
                    <a:lnTo>
                      <a:pt x="529" y="1472"/>
                    </a:lnTo>
                    <a:lnTo>
                      <a:pt x="540" y="1483"/>
                    </a:lnTo>
                    <a:lnTo>
                      <a:pt x="540" y="1505"/>
                    </a:lnTo>
                    <a:lnTo>
                      <a:pt x="562" y="1526"/>
                    </a:lnTo>
                    <a:lnTo>
                      <a:pt x="562" y="1559"/>
                    </a:lnTo>
                    <a:lnTo>
                      <a:pt x="572" y="1570"/>
                    </a:lnTo>
                    <a:lnTo>
                      <a:pt x="572" y="1591"/>
                    </a:lnTo>
                    <a:lnTo>
                      <a:pt x="583" y="1602"/>
                    </a:lnTo>
                    <a:lnTo>
                      <a:pt x="583" y="1624"/>
                    </a:lnTo>
                    <a:lnTo>
                      <a:pt x="605" y="1645"/>
                    </a:lnTo>
                    <a:lnTo>
                      <a:pt x="605" y="1678"/>
                    </a:lnTo>
                    <a:lnTo>
                      <a:pt x="616" y="1689"/>
                    </a:lnTo>
                    <a:lnTo>
                      <a:pt x="616" y="1710"/>
                    </a:lnTo>
                    <a:lnTo>
                      <a:pt x="637" y="1732"/>
                    </a:lnTo>
                    <a:lnTo>
                      <a:pt x="637" y="1764"/>
                    </a:lnTo>
                    <a:lnTo>
                      <a:pt x="659" y="1786"/>
                    </a:lnTo>
                    <a:lnTo>
                      <a:pt x="659" y="1819"/>
                    </a:lnTo>
                    <a:lnTo>
                      <a:pt x="670" y="1829"/>
                    </a:lnTo>
                    <a:lnTo>
                      <a:pt x="670" y="1851"/>
                    </a:lnTo>
                    <a:lnTo>
                      <a:pt x="691" y="1873"/>
                    </a:lnTo>
                    <a:lnTo>
                      <a:pt x="691" y="1905"/>
                    </a:lnTo>
                    <a:lnTo>
                      <a:pt x="713" y="1927"/>
                    </a:lnTo>
                    <a:lnTo>
                      <a:pt x="713" y="1959"/>
                    </a:lnTo>
                    <a:lnTo>
                      <a:pt x="735" y="1981"/>
                    </a:lnTo>
                    <a:lnTo>
                      <a:pt x="735" y="2013"/>
                    </a:lnTo>
                    <a:lnTo>
                      <a:pt x="745" y="2024"/>
                    </a:lnTo>
                    <a:lnTo>
                      <a:pt x="745" y="2046"/>
                    </a:lnTo>
                    <a:lnTo>
                      <a:pt x="767" y="2068"/>
                    </a:lnTo>
                    <a:lnTo>
                      <a:pt x="767" y="2089"/>
                    </a:lnTo>
                    <a:lnTo>
                      <a:pt x="778" y="2100"/>
                    </a:lnTo>
                    <a:lnTo>
                      <a:pt x="778" y="2122"/>
                    </a:lnTo>
                    <a:lnTo>
                      <a:pt x="799" y="2143"/>
                    </a:lnTo>
                    <a:lnTo>
                      <a:pt x="799" y="2176"/>
                    </a:lnTo>
                    <a:lnTo>
                      <a:pt x="821" y="2197"/>
                    </a:lnTo>
                    <a:lnTo>
                      <a:pt x="821" y="2230"/>
                    </a:lnTo>
                    <a:lnTo>
                      <a:pt x="843" y="2252"/>
                    </a:lnTo>
                    <a:lnTo>
                      <a:pt x="843" y="2273"/>
                    </a:lnTo>
                    <a:lnTo>
                      <a:pt x="853" y="2284"/>
                    </a:lnTo>
                    <a:lnTo>
                      <a:pt x="853" y="2306"/>
                    </a:lnTo>
                    <a:lnTo>
                      <a:pt x="875" y="2327"/>
                    </a:lnTo>
                    <a:lnTo>
                      <a:pt x="875" y="2360"/>
                    </a:lnTo>
                    <a:lnTo>
                      <a:pt x="897" y="2381"/>
                    </a:lnTo>
                    <a:lnTo>
                      <a:pt x="897" y="2403"/>
                    </a:lnTo>
                    <a:lnTo>
                      <a:pt x="918" y="2425"/>
                    </a:lnTo>
                    <a:lnTo>
                      <a:pt x="918" y="2457"/>
                    </a:lnTo>
                    <a:lnTo>
                      <a:pt x="940" y="2479"/>
                    </a:lnTo>
                    <a:lnTo>
                      <a:pt x="940" y="2501"/>
                    </a:lnTo>
                    <a:lnTo>
                      <a:pt x="961" y="2522"/>
                    </a:lnTo>
                    <a:lnTo>
                      <a:pt x="961" y="2544"/>
                    </a:lnTo>
                    <a:lnTo>
                      <a:pt x="972" y="2555"/>
                    </a:lnTo>
                    <a:lnTo>
                      <a:pt x="972" y="2576"/>
                    </a:lnTo>
                    <a:lnTo>
                      <a:pt x="994" y="2598"/>
                    </a:lnTo>
                    <a:lnTo>
                      <a:pt x="994" y="2620"/>
                    </a:lnTo>
                    <a:lnTo>
                      <a:pt x="1016" y="2641"/>
                    </a:lnTo>
                    <a:lnTo>
                      <a:pt x="1016" y="2663"/>
                    </a:lnTo>
                    <a:lnTo>
                      <a:pt x="1037" y="2685"/>
                    </a:lnTo>
                    <a:lnTo>
                      <a:pt x="1037" y="2706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33" name="Freeform 250"/>
              <p:cNvSpPr>
                <a:spLocks/>
              </p:cNvSpPr>
              <p:nvPr/>
            </p:nvSpPr>
            <p:spPr bwMode="auto">
              <a:xfrm>
                <a:off x="2697" y="1758"/>
                <a:ext cx="274" cy="170"/>
              </a:xfrm>
              <a:custGeom>
                <a:avLst/>
                <a:gdLst>
                  <a:gd name="T0" fmla="*/ 0 w 1362"/>
                  <a:gd name="T1" fmla="*/ 0 h 801"/>
                  <a:gd name="T2" fmla="*/ 0 w 1362"/>
                  <a:gd name="T3" fmla="*/ 0 h 801"/>
                  <a:gd name="T4" fmla="*/ 0 w 1362"/>
                  <a:gd name="T5" fmla="*/ 0 h 801"/>
                  <a:gd name="T6" fmla="*/ 0 w 1362"/>
                  <a:gd name="T7" fmla="*/ 0 h 801"/>
                  <a:gd name="T8" fmla="*/ 0 w 1362"/>
                  <a:gd name="T9" fmla="*/ 0 h 801"/>
                  <a:gd name="T10" fmla="*/ 0 w 1362"/>
                  <a:gd name="T11" fmla="*/ 0 h 801"/>
                  <a:gd name="T12" fmla="*/ 0 w 1362"/>
                  <a:gd name="T13" fmla="*/ 0 h 801"/>
                  <a:gd name="T14" fmla="*/ 0 w 1362"/>
                  <a:gd name="T15" fmla="*/ 0 h 801"/>
                  <a:gd name="T16" fmla="*/ 0 w 1362"/>
                  <a:gd name="T17" fmla="*/ 0 h 801"/>
                  <a:gd name="T18" fmla="*/ 0 w 1362"/>
                  <a:gd name="T19" fmla="*/ 0 h 801"/>
                  <a:gd name="T20" fmla="*/ 0 w 1362"/>
                  <a:gd name="T21" fmla="*/ 0 h 801"/>
                  <a:gd name="T22" fmla="*/ 0 w 1362"/>
                  <a:gd name="T23" fmla="*/ 0 h 801"/>
                  <a:gd name="T24" fmla="*/ 0 w 1362"/>
                  <a:gd name="T25" fmla="*/ 0 h 801"/>
                  <a:gd name="T26" fmla="*/ 0 w 1362"/>
                  <a:gd name="T27" fmla="*/ 0 h 801"/>
                  <a:gd name="T28" fmla="*/ 0 w 1362"/>
                  <a:gd name="T29" fmla="*/ 0 h 801"/>
                  <a:gd name="T30" fmla="*/ 0 w 1362"/>
                  <a:gd name="T31" fmla="*/ 0 h 801"/>
                  <a:gd name="T32" fmla="*/ 0 w 1362"/>
                  <a:gd name="T33" fmla="*/ 0 h 801"/>
                  <a:gd name="T34" fmla="*/ 0 w 1362"/>
                  <a:gd name="T35" fmla="*/ 0 h 801"/>
                  <a:gd name="T36" fmla="*/ 0 w 1362"/>
                  <a:gd name="T37" fmla="*/ 0 h 801"/>
                  <a:gd name="T38" fmla="*/ 0 w 1362"/>
                  <a:gd name="T39" fmla="*/ 0 h 801"/>
                  <a:gd name="T40" fmla="*/ 0 w 1362"/>
                  <a:gd name="T41" fmla="*/ 0 h 801"/>
                  <a:gd name="T42" fmla="*/ 0 w 1362"/>
                  <a:gd name="T43" fmla="*/ 0 h 801"/>
                  <a:gd name="T44" fmla="*/ 0 w 1362"/>
                  <a:gd name="T45" fmla="*/ 0 h 801"/>
                  <a:gd name="T46" fmla="*/ 0 w 1362"/>
                  <a:gd name="T47" fmla="*/ 0 h 801"/>
                  <a:gd name="T48" fmla="*/ 0 w 1362"/>
                  <a:gd name="T49" fmla="*/ 0 h 801"/>
                  <a:gd name="T50" fmla="*/ 0 w 1362"/>
                  <a:gd name="T51" fmla="*/ 0 h 801"/>
                  <a:gd name="T52" fmla="*/ 0 w 1362"/>
                  <a:gd name="T53" fmla="*/ 0 h 801"/>
                  <a:gd name="T54" fmla="*/ 0 w 1362"/>
                  <a:gd name="T55" fmla="*/ 0 h 801"/>
                  <a:gd name="T56" fmla="*/ 0 w 1362"/>
                  <a:gd name="T57" fmla="*/ 0 h 801"/>
                  <a:gd name="T58" fmla="*/ 0 w 1362"/>
                  <a:gd name="T59" fmla="*/ 0 h 801"/>
                  <a:gd name="T60" fmla="*/ 0 w 1362"/>
                  <a:gd name="T61" fmla="*/ 0 h 801"/>
                  <a:gd name="T62" fmla="*/ 0 w 1362"/>
                  <a:gd name="T63" fmla="*/ 0 h 801"/>
                  <a:gd name="T64" fmla="*/ 0 w 1362"/>
                  <a:gd name="T65" fmla="*/ 0 h 801"/>
                  <a:gd name="T66" fmla="*/ 0 w 1362"/>
                  <a:gd name="T67" fmla="*/ 0 h 801"/>
                  <a:gd name="T68" fmla="*/ 0 w 1362"/>
                  <a:gd name="T69" fmla="*/ 0 h 801"/>
                  <a:gd name="T70" fmla="*/ 0 w 1362"/>
                  <a:gd name="T71" fmla="*/ 0 h 801"/>
                  <a:gd name="T72" fmla="*/ 0 w 1362"/>
                  <a:gd name="T73" fmla="*/ 0 h 801"/>
                  <a:gd name="T74" fmla="*/ 0 w 1362"/>
                  <a:gd name="T75" fmla="*/ 0 h 801"/>
                  <a:gd name="T76" fmla="*/ 0 w 1362"/>
                  <a:gd name="T77" fmla="*/ 0 h 801"/>
                  <a:gd name="T78" fmla="*/ 0 w 1362"/>
                  <a:gd name="T79" fmla="*/ 0 h 801"/>
                  <a:gd name="T80" fmla="*/ 0 w 1362"/>
                  <a:gd name="T81" fmla="*/ 0 h 801"/>
                  <a:gd name="T82" fmla="*/ 0 w 1362"/>
                  <a:gd name="T83" fmla="*/ 0 h 8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62" h="801">
                    <a:moveTo>
                      <a:pt x="0" y="0"/>
                    </a:moveTo>
                    <a:lnTo>
                      <a:pt x="22" y="22"/>
                    </a:lnTo>
                    <a:lnTo>
                      <a:pt x="22" y="43"/>
                    </a:lnTo>
                    <a:lnTo>
                      <a:pt x="43" y="65"/>
                    </a:lnTo>
                    <a:lnTo>
                      <a:pt x="43" y="87"/>
                    </a:lnTo>
                    <a:lnTo>
                      <a:pt x="65" y="108"/>
                    </a:lnTo>
                    <a:lnTo>
                      <a:pt x="65" y="130"/>
                    </a:lnTo>
                    <a:lnTo>
                      <a:pt x="87" y="152"/>
                    </a:lnTo>
                    <a:lnTo>
                      <a:pt x="87" y="173"/>
                    </a:lnTo>
                    <a:lnTo>
                      <a:pt x="97" y="184"/>
                    </a:lnTo>
                    <a:lnTo>
                      <a:pt x="119" y="206"/>
                    </a:lnTo>
                    <a:lnTo>
                      <a:pt x="119" y="228"/>
                    </a:lnTo>
                    <a:lnTo>
                      <a:pt x="141" y="249"/>
                    </a:lnTo>
                    <a:lnTo>
                      <a:pt x="141" y="260"/>
                    </a:lnTo>
                    <a:lnTo>
                      <a:pt x="162" y="282"/>
                    </a:lnTo>
                    <a:lnTo>
                      <a:pt x="162" y="303"/>
                    </a:lnTo>
                    <a:lnTo>
                      <a:pt x="173" y="314"/>
                    </a:lnTo>
                    <a:lnTo>
                      <a:pt x="195" y="336"/>
                    </a:lnTo>
                    <a:lnTo>
                      <a:pt x="195" y="357"/>
                    </a:lnTo>
                    <a:lnTo>
                      <a:pt x="205" y="368"/>
                    </a:lnTo>
                    <a:lnTo>
                      <a:pt x="227" y="390"/>
                    </a:lnTo>
                    <a:lnTo>
                      <a:pt x="227" y="401"/>
                    </a:lnTo>
                    <a:lnTo>
                      <a:pt x="249" y="422"/>
                    </a:lnTo>
                    <a:lnTo>
                      <a:pt x="249" y="433"/>
                    </a:lnTo>
                    <a:lnTo>
                      <a:pt x="270" y="455"/>
                    </a:lnTo>
                    <a:lnTo>
                      <a:pt x="270" y="466"/>
                    </a:lnTo>
                    <a:lnTo>
                      <a:pt x="281" y="476"/>
                    </a:lnTo>
                    <a:lnTo>
                      <a:pt x="303" y="498"/>
                    </a:lnTo>
                    <a:lnTo>
                      <a:pt x="303" y="509"/>
                    </a:lnTo>
                    <a:lnTo>
                      <a:pt x="314" y="520"/>
                    </a:lnTo>
                    <a:lnTo>
                      <a:pt x="335" y="541"/>
                    </a:lnTo>
                    <a:lnTo>
                      <a:pt x="335" y="552"/>
                    </a:lnTo>
                    <a:lnTo>
                      <a:pt x="346" y="563"/>
                    </a:lnTo>
                    <a:lnTo>
                      <a:pt x="357" y="574"/>
                    </a:lnTo>
                    <a:lnTo>
                      <a:pt x="368" y="585"/>
                    </a:lnTo>
                    <a:lnTo>
                      <a:pt x="378" y="596"/>
                    </a:lnTo>
                    <a:lnTo>
                      <a:pt x="389" y="606"/>
                    </a:lnTo>
                    <a:lnTo>
                      <a:pt x="400" y="617"/>
                    </a:lnTo>
                    <a:lnTo>
                      <a:pt x="411" y="628"/>
                    </a:lnTo>
                    <a:lnTo>
                      <a:pt x="422" y="639"/>
                    </a:lnTo>
                    <a:lnTo>
                      <a:pt x="432" y="650"/>
                    </a:lnTo>
                    <a:lnTo>
                      <a:pt x="443" y="661"/>
                    </a:lnTo>
                    <a:lnTo>
                      <a:pt x="454" y="671"/>
                    </a:lnTo>
                    <a:lnTo>
                      <a:pt x="465" y="682"/>
                    </a:lnTo>
                    <a:lnTo>
                      <a:pt x="476" y="693"/>
                    </a:lnTo>
                    <a:lnTo>
                      <a:pt x="486" y="704"/>
                    </a:lnTo>
                    <a:lnTo>
                      <a:pt x="497" y="715"/>
                    </a:lnTo>
                    <a:lnTo>
                      <a:pt x="508" y="715"/>
                    </a:lnTo>
                    <a:lnTo>
                      <a:pt x="519" y="725"/>
                    </a:lnTo>
                    <a:lnTo>
                      <a:pt x="530" y="736"/>
                    </a:lnTo>
                    <a:lnTo>
                      <a:pt x="541" y="736"/>
                    </a:lnTo>
                    <a:lnTo>
                      <a:pt x="551" y="747"/>
                    </a:lnTo>
                    <a:lnTo>
                      <a:pt x="562" y="758"/>
                    </a:lnTo>
                    <a:lnTo>
                      <a:pt x="573" y="758"/>
                    </a:lnTo>
                    <a:lnTo>
                      <a:pt x="584" y="769"/>
                    </a:lnTo>
                    <a:lnTo>
                      <a:pt x="595" y="769"/>
                    </a:lnTo>
                    <a:lnTo>
                      <a:pt x="605" y="780"/>
                    </a:lnTo>
                    <a:lnTo>
                      <a:pt x="616" y="780"/>
                    </a:lnTo>
                    <a:lnTo>
                      <a:pt x="627" y="780"/>
                    </a:lnTo>
                    <a:lnTo>
                      <a:pt x="638" y="790"/>
                    </a:lnTo>
                    <a:lnTo>
                      <a:pt x="649" y="790"/>
                    </a:lnTo>
                    <a:lnTo>
                      <a:pt x="659" y="790"/>
                    </a:lnTo>
                    <a:lnTo>
                      <a:pt x="670" y="801"/>
                    </a:lnTo>
                    <a:lnTo>
                      <a:pt x="681" y="801"/>
                    </a:lnTo>
                    <a:lnTo>
                      <a:pt x="692" y="801"/>
                    </a:lnTo>
                    <a:lnTo>
                      <a:pt x="703" y="801"/>
                    </a:lnTo>
                    <a:lnTo>
                      <a:pt x="713" y="801"/>
                    </a:lnTo>
                    <a:lnTo>
                      <a:pt x="724" y="801"/>
                    </a:lnTo>
                    <a:lnTo>
                      <a:pt x="735" y="801"/>
                    </a:lnTo>
                    <a:lnTo>
                      <a:pt x="746" y="801"/>
                    </a:lnTo>
                    <a:lnTo>
                      <a:pt x="767" y="801"/>
                    </a:lnTo>
                    <a:lnTo>
                      <a:pt x="757" y="801"/>
                    </a:lnTo>
                    <a:lnTo>
                      <a:pt x="767" y="801"/>
                    </a:lnTo>
                    <a:lnTo>
                      <a:pt x="778" y="801"/>
                    </a:lnTo>
                    <a:lnTo>
                      <a:pt x="789" y="801"/>
                    </a:lnTo>
                    <a:lnTo>
                      <a:pt x="800" y="801"/>
                    </a:lnTo>
                    <a:lnTo>
                      <a:pt x="811" y="801"/>
                    </a:lnTo>
                    <a:lnTo>
                      <a:pt x="821" y="801"/>
                    </a:lnTo>
                    <a:lnTo>
                      <a:pt x="832" y="801"/>
                    </a:lnTo>
                    <a:lnTo>
                      <a:pt x="843" y="790"/>
                    </a:lnTo>
                    <a:lnTo>
                      <a:pt x="854" y="790"/>
                    </a:lnTo>
                    <a:lnTo>
                      <a:pt x="865" y="790"/>
                    </a:lnTo>
                    <a:lnTo>
                      <a:pt x="876" y="780"/>
                    </a:lnTo>
                    <a:lnTo>
                      <a:pt x="886" y="780"/>
                    </a:lnTo>
                    <a:lnTo>
                      <a:pt x="897" y="780"/>
                    </a:lnTo>
                    <a:lnTo>
                      <a:pt x="908" y="769"/>
                    </a:lnTo>
                    <a:lnTo>
                      <a:pt x="919" y="769"/>
                    </a:lnTo>
                    <a:lnTo>
                      <a:pt x="930" y="758"/>
                    </a:lnTo>
                    <a:lnTo>
                      <a:pt x="940" y="758"/>
                    </a:lnTo>
                    <a:lnTo>
                      <a:pt x="951" y="747"/>
                    </a:lnTo>
                    <a:lnTo>
                      <a:pt x="962" y="736"/>
                    </a:lnTo>
                    <a:lnTo>
                      <a:pt x="973" y="736"/>
                    </a:lnTo>
                    <a:lnTo>
                      <a:pt x="984" y="725"/>
                    </a:lnTo>
                    <a:lnTo>
                      <a:pt x="994" y="715"/>
                    </a:lnTo>
                    <a:lnTo>
                      <a:pt x="1005" y="715"/>
                    </a:lnTo>
                    <a:lnTo>
                      <a:pt x="1016" y="704"/>
                    </a:lnTo>
                    <a:lnTo>
                      <a:pt x="1027" y="693"/>
                    </a:lnTo>
                    <a:lnTo>
                      <a:pt x="1038" y="682"/>
                    </a:lnTo>
                    <a:lnTo>
                      <a:pt x="1048" y="671"/>
                    </a:lnTo>
                    <a:lnTo>
                      <a:pt x="1059" y="661"/>
                    </a:lnTo>
                    <a:lnTo>
                      <a:pt x="1070" y="661"/>
                    </a:lnTo>
                    <a:lnTo>
                      <a:pt x="1081" y="650"/>
                    </a:lnTo>
                    <a:lnTo>
                      <a:pt x="1092" y="639"/>
                    </a:lnTo>
                    <a:lnTo>
                      <a:pt x="1102" y="628"/>
                    </a:lnTo>
                    <a:lnTo>
                      <a:pt x="1113" y="617"/>
                    </a:lnTo>
                    <a:lnTo>
                      <a:pt x="1135" y="596"/>
                    </a:lnTo>
                    <a:lnTo>
                      <a:pt x="1135" y="585"/>
                    </a:lnTo>
                    <a:lnTo>
                      <a:pt x="1146" y="574"/>
                    </a:lnTo>
                    <a:lnTo>
                      <a:pt x="1157" y="563"/>
                    </a:lnTo>
                    <a:lnTo>
                      <a:pt x="1167" y="552"/>
                    </a:lnTo>
                    <a:lnTo>
                      <a:pt x="1178" y="541"/>
                    </a:lnTo>
                    <a:lnTo>
                      <a:pt x="1200" y="520"/>
                    </a:lnTo>
                    <a:lnTo>
                      <a:pt x="1200" y="509"/>
                    </a:lnTo>
                    <a:lnTo>
                      <a:pt x="1211" y="498"/>
                    </a:lnTo>
                    <a:lnTo>
                      <a:pt x="1232" y="476"/>
                    </a:lnTo>
                    <a:lnTo>
                      <a:pt x="1232" y="466"/>
                    </a:lnTo>
                    <a:lnTo>
                      <a:pt x="1243" y="455"/>
                    </a:lnTo>
                    <a:lnTo>
                      <a:pt x="1265" y="433"/>
                    </a:lnTo>
                    <a:lnTo>
                      <a:pt x="1265" y="422"/>
                    </a:lnTo>
                    <a:lnTo>
                      <a:pt x="1286" y="401"/>
                    </a:lnTo>
                    <a:lnTo>
                      <a:pt x="1286" y="390"/>
                    </a:lnTo>
                    <a:lnTo>
                      <a:pt x="1308" y="368"/>
                    </a:lnTo>
                    <a:lnTo>
                      <a:pt x="1308" y="357"/>
                    </a:lnTo>
                    <a:lnTo>
                      <a:pt x="1329" y="336"/>
                    </a:lnTo>
                    <a:lnTo>
                      <a:pt x="1329" y="325"/>
                    </a:lnTo>
                    <a:lnTo>
                      <a:pt x="1351" y="303"/>
                    </a:lnTo>
                    <a:lnTo>
                      <a:pt x="1351" y="282"/>
                    </a:lnTo>
                    <a:lnTo>
                      <a:pt x="1362" y="271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34" name="Freeform 251"/>
              <p:cNvSpPr>
                <a:spLocks/>
              </p:cNvSpPr>
              <p:nvPr/>
            </p:nvSpPr>
            <p:spPr bwMode="auto">
              <a:xfrm>
                <a:off x="2972" y="1378"/>
                <a:ext cx="173" cy="437"/>
              </a:xfrm>
              <a:custGeom>
                <a:avLst/>
                <a:gdLst>
                  <a:gd name="T0" fmla="*/ 0 w 854"/>
                  <a:gd name="T1" fmla="*/ 0 h 2046"/>
                  <a:gd name="T2" fmla="*/ 0 w 854"/>
                  <a:gd name="T3" fmla="*/ 0 h 2046"/>
                  <a:gd name="T4" fmla="*/ 0 w 854"/>
                  <a:gd name="T5" fmla="*/ 0 h 2046"/>
                  <a:gd name="T6" fmla="*/ 0 w 854"/>
                  <a:gd name="T7" fmla="*/ 0 h 2046"/>
                  <a:gd name="T8" fmla="*/ 0 w 854"/>
                  <a:gd name="T9" fmla="*/ 0 h 2046"/>
                  <a:gd name="T10" fmla="*/ 0 w 854"/>
                  <a:gd name="T11" fmla="*/ 0 h 2046"/>
                  <a:gd name="T12" fmla="*/ 0 w 854"/>
                  <a:gd name="T13" fmla="*/ 0 h 2046"/>
                  <a:gd name="T14" fmla="*/ 0 w 854"/>
                  <a:gd name="T15" fmla="*/ 0 h 2046"/>
                  <a:gd name="T16" fmla="*/ 0 w 854"/>
                  <a:gd name="T17" fmla="*/ 0 h 2046"/>
                  <a:gd name="T18" fmla="*/ 0 w 854"/>
                  <a:gd name="T19" fmla="*/ 0 h 2046"/>
                  <a:gd name="T20" fmla="*/ 0 w 854"/>
                  <a:gd name="T21" fmla="*/ 0 h 2046"/>
                  <a:gd name="T22" fmla="*/ 0 w 854"/>
                  <a:gd name="T23" fmla="*/ 0 h 2046"/>
                  <a:gd name="T24" fmla="*/ 0 w 854"/>
                  <a:gd name="T25" fmla="*/ 0 h 2046"/>
                  <a:gd name="T26" fmla="*/ 0 w 854"/>
                  <a:gd name="T27" fmla="*/ 0 h 2046"/>
                  <a:gd name="T28" fmla="*/ 0 w 854"/>
                  <a:gd name="T29" fmla="*/ 0 h 2046"/>
                  <a:gd name="T30" fmla="*/ 0 w 854"/>
                  <a:gd name="T31" fmla="*/ 0 h 2046"/>
                  <a:gd name="T32" fmla="*/ 0 w 854"/>
                  <a:gd name="T33" fmla="*/ 0 h 2046"/>
                  <a:gd name="T34" fmla="*/ 0 w 854"/>
                  <a:gd name="T35" fmla="*/ 0 h 2046"/>
                  <a:gd name="T36" fmla="*/ 0 w 854"/>
                  <a:gd name="T37" fmla="*/ 0 h 2046"/>
                  <a:gd name="T38" fmla="*/ 0 w 854"/>
                  <a:gd name="T39" fmla="*/ 0 h 2046"/>
                  <a:gd name="T40" fmla="*/ 0 w 854"/>
                  <a:gd name="T41" fmla="*/ 0 h 2046"/>
                  <a:gd name="T42" fmla="*/ 0 w 854"/>
                  <a:gd name="T43" fmla="*/ 0 h 2046"/>
                  <a:gd name="T44" fmla="*/ 0 w 854"/>
                  <a:gd name="T45" fmla="*/ 0 h 2046"/>
                  <a:gd name="T46" fmla="*/ 0 w 854"/>
                  <a:gd name="T47" fmla="*/ 0 h 2046"/>
                  <a:gd name="T48" fmla="*/ 0 w 854"/>
                  <a:gd name="T49" fmla="*/ 0 h 2046"/>
                  <a:gd name="T50" fmla="*/ 0 w 854"/>
                  <a:gd name="T51" fmla="*/ 0 h 2046"/>
                  <a:gd name="T52" fmla="*/ 0 w 854"/>
                  <a:gd name="T53" fmla="*/ 0 h 2046"/>
                  <a:gd name="T54" fmla="*/ 0 w 854"/>
                  <a:gd name="T55" fmla="*/ 0 h 2046"/>
                  <a:gd name="T56" fmla="*/ 0 w 854"/>
                  <a:gd name="T57" fmla="*/ 0 h 2046"/>
                  <a:gd name="T58" fmla="*/ 0 w 854"/>
                  <a:gd name="T59" fmla="*/ 0 h 2046"/>
                  <a:gd name="T60" fmla="*/ 0 w 854"/>
                  <a:gd name="T61" fmla="*/ 0 h 2046"/>
                  <a:gd name="T62" fmla="*/ 0 w 854"/>
                  <a:gd name="T63" fmla="*/ 0 h 2046"/>
                  <a:gd name="T64" fmla="*/ 0 w 854"/>
                  <a:gd name="T65" fmla="*/ 0 h 2046"/>
                  <a:gd name="T66" fmla="*/ 0 w 854"/>
                  <a:gd name="T67" fmla="*/ 0 h 2046"/>
                  <a:gd name="T68" fmla="*/ 0 w 854"/>
                  <a:gd name="T69" fmla="*/ 0 h 2046"/>
                  <a:gd name="T70" fmla="*/ 0 w 854"/>
                  <a:gd name="T71" fmla="*/ 0 h 2046"/>
                  <a:gd name="T72" fmla="*/ 0 w 854"/>
                  <a:gd name="T73" fmla="*/ 0 h 2046"/>
                  <a:gd name="T74" fmla="*/ 0 w 854"/>
                  <a:gd name="T75" fmla="*/ 0 h 2046"/>
                  <a:gd name="T76" fmla="*/ 0 w 854"/>
                  <a:gd name="T77" fmla="*/ 0 h 2046"/>
                  <a:gd name="T78" fmla="*/ 0 w 854"/>
                  <a:gd name="T79" fmla="*/ 0 h 2046"/>
                  <a:gd name="T80" fmla="*/ 0 w 854"/>
                  <a:gd name="T81" fmla="*/ 0 h 2046"/>
                  <a:gd name="T82" fmla="*/ 0 w 854"/>
                  <a:gd name="T83" fmla="*/ 0 h 2046"/>
                  <a:gd name="T84" fmla="*/ 0 w 854"/>
                  <a:gd name="T85" fmla="*/ 0 h 2046"/>
                  <a:gd name="T86" fmla="*/ 0 w 854"/>
                  <a:gd name="T87" fmla="*/ 0 h 2046"/>
                  <a:gd name="T88" fmla="*/ 0 w 854"/>
                  <a:gd name="T89" fmla="*/ 0 h 2046"/>
                  <a:gd name="T90" fmla="*/ 0 w 854"/>
                  <a:gd name="T91" fmla="*/ 0 h 2046"/>
                  <a:gd name="T92" fmla="*/ 0 w 854"/>
                  <a:gd name="T93" fmla="*/ 0 h 2046"/>
                  <a:gd name="T94" fmla="*/ 0 w 854"/>
                  <a:gd name="T95" fmla="*/ 0 h 204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854" h="2046">
                    <a:moveTo>
                      <a:pt x="0" y="2046"/>
                    </a:moveTo>
                    <a:lnTo>
                      <a:pt x="21" y="2024"/>
                    </a:lnTo>
                    <a:lnTo>
                      <a:pt x="21" y="2003"/>
                    </a:lnTo>
                    <a:lnTo>
                      <a:pt x="43" y="1981"/>
                    </a:lnTo>
                    <a:lnTo>
                      <a:pt x="43" y="1970"/>
                    </a:lnTo>
                    <a:lnTo>
                      <a:pt x="65" y="1948"/>
                    </a:lnTo>
                    <a:lnTo>
                      <a:pt x="65" y="1927"/>
                    </a:lnTo>
                    <a:lnTo>
                      <a:pt x="86" y="1905"/>
                    </a:lnTo>
                    <a:lnTo>
                      <a:pt x="86" y="1883"/>
                    </a:lnTo>
                    <a:lnTo>
                      <a:pt x="108" y="1862"/>
                    </a:lnTo>
                    <a:lnTo>
                      <a:pt x="108" y="1840"/>
                    </a:lnTo>
                    <a:lnTo>
                      <a:pt x="130" y="1818"/>
                    </a:lnTo>
                    <a:lnTo>
                      <a:pt x="130" y="1797"/>
                    </a:lnTo>
                    <a:lnTo>
                      <a:pt x="151" y="1775"/>
                    </a:lnTo>
                    <a:lnTo>
                      <a:pt x="151" y="1754"/>
                    </a:lnTo>
                    <a:lnTo>
                      <a:pt x="173" y="1732"/>
                    </a:lnTo>
                    <a:lnTo>
                      <a:pt x="173" y="1710"/>
                    </a:lnTo>
                    <a:lnTo>
                      <a:pt x="194" y="1689"/>
                    </a:lnTo>
                    <a:lnTo>
                      <a:pt x="194" y="1667"/>
                    </a:lnTo>
                    <a:lnTo>
                      <a:pt x="216" y="1645"/>
                    </a:lnTo>
                    <a:lnTo>
                      <a:pt x="216" y="1624"/>
                    </a:lnTo>
                    <a:lnTo>
                      <a:pt x="238" y="1602"/>
                    </a:lnTo>
                    <a:lnTo>
                      <a:pt x="238" y="1570"/>
                    </a:lnTo>
                    <a:lnTo>
                      <a:pt x="259" y="1548"/>
                    </a:lnTo>
                    <a:lnTo>
                      <a:pt x="259" y="1526"/>
                    </a:lnTo>
                    <a:lnTo>
                      <a:pt x="281" y="1505"/>
                    </a:lnTo>
                    <a:lnTo>
                      <a:pt x="281" y="1472"/>
                    </a:lnTo>
                    <a:lnTo>
                      <a:pt x="302" y="1450"/>
                    </a:lnTo>
                    <a:lnTo>
                      <a:pt x="302" y="1429"/>
                    </a:lnTo>
                    <a:lnTo>
                      <a:pt x="313" y="1418"/>
                    </a:lnTo>
                    <a:lnTo>
                      <a:pt x="313" y="1396"/>
                    </a:lnTo>
                    <a:lnTo>
                      <a:pt x="335" y="1375"/>
                    </a:lnTo>
                    <a:lnTo>
                      <a:pt x="335" y="1353"/>
                    </a:lnTo>
                    <a:lnTo>
                      <a:pt x="346" y="1342"/>
                    </a:lnTo>
                    <a:lnTo>
                      <a:pt x="346" y="1321"/>
                    </a:lnTo>
                    <a:lnTo>
                      <a:pt x="367" y="1299"/>
                    </a:lnTo>
                    <a:lnTo>
                      <a:pt x="367" y="1277"/>
                    </a:lnTo>
                    <a:lnTo>
                      <a:pt x="378" y="1266"/>
                    </a:lnTo>
                    <a:lnTo>
                      <a:pt x="378" y="1245"/>
                    </a:lnTo>
                    <a:lnTo>
                      <a:pt x="400" y="1223"/>
                    </a:lnTo>
                    <a:lnTo>
                      <a:pt x="400" y="1191"/>
                    </a:lnTo>
                    <a:lnTo>
                      <a:pt x="421" y="1169"/>
                    </a:lnTo>
                    <a:lnTo>
                      <a:pt x="421" y="1137"/>
                    </a:lnTo>
                    <a:lnTo>
                      <a:pt x="443" y="1115"/>
                    </a:lnTo>
                    <a:lnTo>
                      <a:pt x="443" y="1082"/>
                    </a:lnTo>
                    <a:lnTo>
                      <a:pt x="465" y="1061"/>
                    </a:lnTo>
                    <a:lnTo>
                      <a:pt x="465" y="1028"/>
                    </a:lnTo>
                    <a:lnTo>
                      <a:pt x="486" y="1007"/>
                    </a:lnTo>
                    <a:lnTo>
                      <a:pt x="486" y="974"/>
                    </a:lnTo>
                    <a:lnTo>
                      <a:pt x="508" y="953"/>
                    </a:lnTo>
                    <a:lnTo>
                      <a:pt x="508" y="920"/>
                    </a:lnTo>
                    <a:lnTo>
                      <a:pt x="519" y="909"/>
                    </a:lnTo>
                    <a:lnTo>
                      <a:pt x="519" y="888"/>
                    </a:lnTo>
                    <a:lnTo>
                      <a:pt x="540" y="866"/>
                    </a:lnTo>
                    <a:lnTo>
                      <a:pt x="540" y="833"/>
                    </a:lnTo>
                    <a:lnTo>
                      <a:pt x="551" y="823"/>
                    </a:lnTo>
                    <a:lnTo>
                      <a:pt x="551" y="801"/>
                    </a:lnTo>
                    <a:lnTo>
                      <a:pt x="573" y="779"/>
                    </a:lnTo>
                    <a:lnTo>
                      <a:pt x="573" y="747"/>
                    </a:lnTo>
                    <a:lnTo>
                      <a:pt x="594" y="725"/>
                    </a:lnTo>
                    <a:lnTo>
                      <a:pt x="594" y="693"/>
                    </a:lnTo>
                    <a:lnTo>
                      <a:pt x="605" y="682"/>
                    </a:lnTo>
                    <a:lnTo>
                      <a:pt x="605" y="660"/>
                    </a:lnTo>
                    <a:lnTo>
                      <a:pt x="616" y="649"/>
                    </a:lnTo>
                    <a:lnTo>
                      <a:pt x="616" y="628"/>
                    </a:lnTo>
                    <a:lnTo>
                      <a:pt x="637" y="606"/>
                    </a:lnTo>
                    <a:lnTo>
                      <a:pt x="637" y="574"/>
                    </a:lnTo>
                    <a:lnTo>
                      <a:pt x="648" y="563"/>
                    </a:lnTo>
                    <a:lnTo>
                      <a:pt x="648" y="541"/>
                    </a:lnTo>
                    <a:lnTo>
                      <a:pt x="670" y="520"/>
                    </a:lnTo>
                    <a:lnTo>
                      <a:pt x="670" y="487"/>
                    </a:lnTo>
                    <a:lnTo>
                      <a:pt x="681" y="476"/>
                    </a:lnTo>
                    <a:lnTo>
                      <a:pt x="681" y="455"/>
                    </a:lnTo>
                    <a:lnTo>
                      <a:pt x="692" y="444"/>
                    </a:lnTo>
                    <a:lnTo>
                      <a:pt x="692" y="422"/>
                    </a:lnTo>
                    <a:lnTo>
                      <a:pt x="713" y="400"/>
                    </a:lnTo>
                    <a:lnTo>
                      <a:pt x="713" y="368"/>
                    </a:lnTo>
                    <a:lnTo>
                      <a:pt x="724" y="357"/>
                    </a:lnTo>
                    <a:lnTo>
                      <a:pt x="724" y="336"/>
                    </a:lnTo>
                    <a:lnTo>
                      <a:pt x="746" y="314"/>
                    </a:lnTo>
                    <a:lnTo>
                      <a:pt x="746" y="281"/>
                    </a:lnTo>
                    <a:lnTo>
                      <a:pt x="756" y="271"/>
                    </a:lnTo>
                    <a:lnTo>
                      <a:pt x="756" y="249"/>
                    </a:lnTo>
                    <a:lnTo>
                      <a:pt x="767" y="238"/>
                    </a:lnTo>
                    <a:lnTo>
                      <a:pt x="767" y="216"/>
                    </a:lnTo>
                    <a:lnTo>
                      <a:pt x="789" y="195"/>
                    </a:lnTo>
                    <a:lnTo>
                      <a:pt x="789" y="162"/>
                    </a:lnTo>
                    <a:lnTo>
                      <a:pt x="800" y="151"/>
                    </a:lnTo>
                    <a:lnTo>
                      <a:pt x="800" y="130"/>
                    </a:lnTo>
                    <a:lnTo>
                      <a:pt x="810" y="119"/>
                    </a:lnTo>
                    <a:lnTo>
                      <a:pt x="810" y="97"/>
                    </a:lnTo>
                    <a:lnTo>
                      <a:pt x="821" y="87"/>
                    </a:lnTo>
                    <a:lnTo>
                      <a:pt x="821" y="65"/>
                    </a:lnTo>
                    <a:lnTo>
                      <a:pt x="843" y="43"/>
                    </a:lnTo>
                    <a:lnTo>
                      <a:pt x="843" y="11"/>
                    </a:lnTo>
                    <a:lnTo>
                      <a:pt x="854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0" name="Group 256"/>
          <p:cNvGrpSpPr>
            <a:grpSpLocks/>
          </p:cNvGrpSpPr>
          <p:nvPr/>
        </p:nvGrpSpPr>
        <p:grpSpPr bwMode="auto">
          <a:xfrm>
            <a:off x="4267200" y="5856288"/>
            <a:ext cx="1598613" cy="468312"/>
            <a:chOff x="1535" y="2792"/>
            <a:chExt cx="961" cy="295"/>
          </a:xfrm>
        </p:grpSpPr>
        <p:sp>
          <p:nvSpPr>
            <p:cNvPr id="106521" name="Line 245"/>
            <p:cNvSpPr>
              <a:spLocks noChangeShapeType="1"/>
            </p:cNvSpPr>
            <p:nvPr/>
          </p:nvSpPr>
          <p:spPr bwMode="auto">
            <a:xfrm>
              <a:off x="2025" y="2792"/>
              <a:ext cx="0" cy="29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522" name="Group 246"/>
            <p:cNvGrpSpPr>
              <a:grpSpLocks/>
            </p:cNvGrpSpPr>
            <p:nvPr/>
          </p:nvGrpSpPr>
          <p:grpSpPr bwMode="auto">
            <a:xfrm rot="5400000">
              <a:off x="1927" y="2437"/>
              <a:ext cx="177" cy="961"/>
              <a:chOff x="1984" y="868"/>
              <a:chExt cx="1161" cy="1060"/>
            </a:xfrm>
          </p:grpSpPr>
          <p:sp>
            <p:nvSpPr>
              <p:cNvPr id="106523" name="Freeform 247"/>
              <p:cNvSpPr>
                <a:spLocks/>
              </p:cNvSpPr>
              <p:nvPr/>
            </p:nvSpPr>
            <p:spPr bwMode="auto">
              <a:xfrm>
                <a:off x="2223" y="868"/>
                <a:ext cx="271" cy="335"/>
              </a:xfrm>
              <a:custGeom>
                <a:avLst/>
                <a:gdLst>
                  <a:gd name="T0" fmla="*/ 0 w 1340"/>
                  <a:gd name="T1" fmla="*/ 0 h 1570"/>
                  <a:gd name="T2" fmla="*/ 0 w 1340"/>
                  <a:gd name="T3" fmla="*/ 0 h 1570"/>
                  <a:gd name="T4" fmla="*/ 0 w 1340"/>
                  <a:gd name="T5" fmla="*/ 0 h 1570"/>
                  <a:gd name="T6" fmla="*/ 0 w 1340"/>
                  <a:gd name="T7" fmla="*/ 0 h 1570"/>
                  <a:gd name="T8" fmla="*/ 0 w 1340"/>
                  <a:gd name="T9" fmla="*/ 0 h 1570"/>
                  <a:gd name="T10" fmla="*/ 0 w 1340"/>
                  <a:gd name="T11" fmla="*/ 0 h 1570"/>
                  <a:gd name="T12" fmla="*/ 0 w 1340"/>
                  <a:gd name="T13" fmla="*/ 0 h 1570"/>
                  <a:gd name="T14" fmla="*/ 0 w 1340"/>
                  <a:gd name="T15" fmla="*/ 0 h 1570"/>
                  <a:gd name="T16" fmla="*/ 0 w 1340"/>
                  <a:gd name="T17" fmla="*/ 0 h 1570"/>
                  <a:gd name="T18" fmla="*/ 0 w 1340"/>
                  <a:gd name="T19" fmla="*/ 0 h 1570"/>
                  <a:gd name="T20" fmla="*/ 0 w 1340"/>
                  <a:gd name="T21" fmla="*/ 0 h 1570"/>
                  <a:gd name="T22" fmla="*/ 0 w 1340"/>
                  <a:gd name="T23" fmla="*/ 0 h 1570"/>
                  <a:gd name="T24" fmla="*/ 0 w 1340"/>
                  <a:gd name="T25" fmla="*/ 0 h 1570"/>
                  <a:gd name="T26" fmla="*/ 0 w 1340"/>
                  <a:gd name="T27" fmla="*/ 0 h 1570"/>
                  <a:gd name="T28" fmla="*/ 0 w 1340"/>
                  <a:gd name="T29" fmla="*/ 0 h 1570"/>
                  <a:gd name="T30" fmla="*/ 0 w 1340"/>
                  <a:gd name="T31" fmla="*/ 0 h 1570"/>
                  <a:gd name="T32" fmla="*/ 0 w 1340"/>
                  <a:gd name="T33" fmla="*/ 0 h 1570"/>
                  <a:gd name="T34" fmla="*/ 0 w 1340"/>
                  <a:gd name="T35" fmla="*/ 0 h 1570"/>
                  <a:gd name="T36" fmla="*/ 0 w 1340"/>
                  <a:gd name="T37" fmla="*/ 0 h 1570"/>
                  <a:gd name="T38" fmla="*/ 0 w 1340"/>
                  <a:gd name="T39" fmla="*/ 0 h 1570"/>
                  <a:gd name="T40" fmla="*/ 0 w 1340"/>
                  <a:gd name="T41" fmla="*/ 0 h 1570"/>
                  <a:gd name="T42" fmla="*/ 0 w 1340"/>
                  <a:gd name="T43" fmla="*/ 0 h 1570"/>
                  <a:gd name="T44" fmla="*/ 0 w 1340"/>
                  <a:gd name="T45" fmla="*/ 0 h 1570"/>
                  <a:gd name="T46" fmla="*/ 0 w 1340"/>
                  <a:gd name="T47" fmla="*/ 0 h 1570"/>
                  <a:gd name="T48" fmla="*/ 0 w 1340"/>
                  <a:gd name="T49" fmla="*/ 0 h 1570"/>
                  <a:gd name="T50" fmla="*/ 0 w 1340"/>
                  <a:gd name="T51" fmla="*/ 0 h 1570"/>
                  <a:gd name="T52" fmla="*/ 0 w 1340"/>
                  <a:gd name="T53" fmla="*/ 0 h 1570"/>
                  <a:gd name="T54" fmla="*/ 0 w 1340"/>
                  <a:gd name="T55" fmla="*/ 0 h 1570"/>
                  <a:gd name="T56" fmla="*/ 0 w 1340"/>
                  <a:gd name="T57" fmla="*/ 0 h 1570"/>
                  <a:gd name="T58" fmla="*/ 0 w 1340"/>
                  <a:gd name="T59" fmla="*/ 0 h 1570"/>
                  <a:gd name="T60" fmla="*/ 0 w 1340"/>
                  <a:gd name="T61" fmla="*/ 0 h 1570"/>
                  <a:gd name="T62" fmla="*/ 0 w 1340"/>
                  <a:gd name="T63" fmla="*/ 0 h 1570"/>
                  <a:gd name="T64" fmla="*/ 0 w 1340"/>
                  <a:gd name="T65" fmla="*/ 0 h 1570"/>
                  <a:gd name="T66" fmla="*/ 0 w 1340"/>
                  <a:gd name="T67" fmla="*/ 0 h 1570"/>
                  <a:gd name="T68" fmla="*/ 0 w 1340"/>
                  <a:gd name="T69" fmla="*/ 0 h 1570"/>
                  <a:gd name="T70" fmla="*/ 0 w 1340"/>
                  <a:gd name="T71" fmla="*/ 0 h 1570"/>
                  <a:gd name="T72" fmla="*/ 0 w 1340"/>
                  <a:gd name="T73" fmla="*/ 0 h 1570"/>
                  <a:gd name="T74" fmla="*/ 0 w 1340"/>
                  <a:gd name="T75" fmla="*/ 0 h 1570"/>
                  <a:gd name="T76" fmla="*/ 0 w 1340"/>
                  <a:gd name="T77" fmla="*/ 0 h 1570"/>
                  <a:gd name="T78" fmla="*/ 0 w 1340"/>
                  <a:gd name="T79" fmla="*/ 0 h 1570"/>
                  <a:gd name="T80" fmla="*/ 0 w 1340"/>
                  <a:gd name="T81" fmla="*/ 0 h 1570"/>
                  <a:gd name="T82" fmla="*/ 0 w 1340"/>
                  <a:gd name="T83" fmla="*/ 0 h 15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40" h="1570">
                    <a:moveTo>
                      <a:pt x="0" y="87"/>
                    </a:moveTo>
                    <a:lnTo>
                      <a:pt x="10" y="76"/>
                    </a:lnTo>
                    <a:lnTo>
                      <a:pt x="21" y="65"/>
                    </a:lnTo>
                    <a:lnTo>
                      <a:pt x="32" y="65"/>
                    </a:lnTo>
                    <a:lnTo>
                      <a:pt x="43" y="55"/>
                    </a:lnTo>
                    <a:lnTo>
                      <a:pt x="54" y="44"/>
                    </a:lnTo>
                    <a:lnTo>
                      <a:pt x="64" y="44"/>
                    </a:lnTo>
                    <a:lnTo>
                      <a:pt x="75" y="33"/>
                    </a:lnTo>
                    <a:lnTo>
                      <a:pt x="86" y="33"/>
                    </a:lnTo>
                    <a:lnTo>
                      <a:pt x="97" y="22"/>
                    </a:lnTo>
                    <a:lnTo>
                      <a:pt x="108" y="22"/>
                    </a:lnTo>
                    <a:lnTo>
                      <a:pt x="118" y="22"/>
                    </a:lnTo>
                    <a:lnTo>
                      <a:pt x="129" y="11"/>
                    </a:lnTo>
                    <a:lnTo>
                      <a:pt x="140" y="11"/>
                    </a:lnTo>
                    <a:lnTo>
                      <a:pt x="151" y="11"/>
                    </a:lnTo>
                    <a:lnTo>
                      <a:pt x="162" y="0"/>
                    </a:lnTo>
                    <a:lnTo>
                      <a:pt x="172" y="0"/>
                    </a:lnTo>
                    <a:lnTo>
                      <a:pt x="183" y="0"/>
                    </a:lnTo>
                    <a:lnTo>
                      <a:pt x="194" y="0"/>
                    </a:lnTo>
                    <a:lnTo>
                      <a:pt x="205" y="0"/>
                    </a:lnTo>
                    <a:lnTo>
                      <a:pt x="216" y="0"/>
                    </a:lnTo>
                    <a:lnTo>
                      <a:pt x="226" y="0"/>
                    </a:lnTo>
                    <a:lnTo>
                      <a:pt x="237" y="0"/>
                    </a:lnTo>
                    <a:lnTo>
                      <a:pt x="248" y="0"/>
                    </a:lnTo>
                    <a:lnTo>
                      <a:pt x="259" y="0"/>
                    </a:lnTo>
                    <a:lnTo>
                      <a:pt x="270" y="0"/>
                    </a:lnTo>
                    <a:lnTo>
                      <a:pt x="281" y="0"/>
                    </a:lnTo>
                    <a:lnTo>
                      <a:pt x="291" y="0"/>
                    </a:lnTo>
                    <a:lnTo>
                      <a:pt x="302" y="0"/>
                    </a:lnTo>
                    <a:lnTo>
                      <a:pt x="313" y="0"/>
                    </a:lnTo>
                    <a:lnTo>
                      <a:pt x="324" y="0"/>
                    </a:lnTo>
                    <a:lnTo>
                      <a:pt x="335" y="11"/>
                    </a:lnTo>
                    <a:lnTo>
                      <a:pt x="345" y="11"/>
                    </a:lnTo>
                    <a:lnTo>
                      <a:pt x="356" y="11"/>
                    </a:lnTo>
                    <a:lnTo>
                      <a:pt x="367" y="22"/>
                    </a:lnTo>
                    <a:lnTo>
                      <a:pt x="378" y="22"/>
                    </a:lnTo>
                    <a:lnTo>
                      <a:pt x="389" y="22"/>
                    </a:lnTo>
                    <a:lnTo>
                      <a:pt x="399" y="33"/>
                    </a:lnTo>
                    <a:lnTo>
                      <a:pt x="410" y="33"/>
                    </a:lnTo>
                    <a:lnTo>
                      <a:pt x="421" y="44"/>
                    </a:lnTo>
                    <a:lnTo>
                      <a:pt x="432" y="44"/>
                    </a:lnTo>
                    <a:lnTo>
                      <a:pt x="443" y="55"/>
                    </a:lnTo>
                    <a:lnTo>
                      <a:pt x="453" y="65"/>
                    </a:lnTo>
                    <a:lnTo>
                      <a:pt x="464" y="65"/>
                    </a:lnTo>
                    <a:lnTo>
                      <a:pt x="475" y="76"/>
                    </a:lnTo>
                    <a:lnTo>
                      <a:pt x="486" y="87"/>
                    </a:lnTo>
                    <a:lnTo>
                      <a:pt x="497" y="87"/>
                    </a:lnTo>
                    <a:lnTo>
                      <a:pt x="507" y="98"/>
                    </a:lnTo>
                    <a:lnTo>
                      <a:pt x="518" y="109"/>
                    </a:lnTo>
                    <a:lnTo>
                      <a:pt x="529" y="120"/>
                    </a:lnTo>
                    <a:lnTo>
                      <a:pt x="540" y="130"/>
                    </a:lnTo>
                    <a:lnTo>
                      <a:pt x="551" y="141"/>
                    </a:lnTo>
                    <a:lnTo>
                      <a:pt x="562" y="141"/>
                    </a:lnTo>
                    <a:lnTo>
                      <a:pt x="572" y="152"/>
                    </a:lnTo>
                    <a:lnTo>
                      <a:pt x="583" y="163"/>
                    </a:lnTo>
                    <a:lnTo>
                      <a:pt x="594" y="174"/>
                    </a:lnTo>
                    <a:lnTo>
                      <a:pt x="605" y="184"/>
                    </a:lnTo>
                    <a:lnTo>
                      <a:pt x="626" y="206"/>
                    </a:lnTo>
                    <a:lnTo>
                      <a:pt x="626" y="217"/>
                    </a:lnTo>
                    <a:lnTo>
                      <a:pt x="637" y="228"/>
                    </a:lnTo>
                    <a:lnTo>
                      <a:pt x="648" y="239"/>
                    </a:lnTo>
                    <a:lnTo>
                      <a:pt x="659" y="249"/>
                    </a:lnTo>
                    <a:lnTo>
                      <a:pt x="670" y="260"/>
                    </a:lnTo>
                    <a:lnTo>
                      <a:pt x="691" y="282"/>
                    </a:lnTo>
                    <a:lnTo>
                      <a:pt x="691" y="293"/>
                    </a:lnTo>
                    <a:lnTo>
                      <a:pt x="702" y="304"/>
                    </a:lnTo>
                    <a:lnTo>
                      <a:pt x="724" y="325"/>
                    </a:lnTo>
                    <a:lnTo>
                      <a:pt x="724" y="336"/>
                    </a:lnTo>
                    <a:lnTo>
                      <a:pt x="734" y="347"/>
                    </a:lnTo>
                    <a:lnTo>
                      <a:pt x="756" y="368"/>
                    </a:lnTo>
                    <a:lnTo>
                      <a:pt x="756" y="379"/>
                    </a:lnTo>
                    <a:lnTo>
                      <a:pt x="778" y="401"/>
                    </a:lnTo>
                    <a:lnTo>
                      <a:pt x="778" y="412"/>
                    </a:lnTo>
                    <a:lnTo>
                      <a:pt x="799" y="433"/>
                    </a:lnTo>
                    <a:lnTo>
                      <a:pt x="799" y="444"/>
                    </a:lnTo>
                    <a:lnTo>
                      <a:pt x="821" y="466"/>
                    </a:lnTo>
                    <a:lnTo>
                      <a:pt x="821" y="488"/>
                    </a:lnTo>
                    <a:lnTo>
                      <a:pt x="832" y="498"/>
                    </a:lnTo>
                    <a:lnTo>
                      <a:pt x="853" y="520"/>
                    </a:lnTo>
                    <a:lnTo>
                      <a:pt x="853" y="542"/>
                    </a:lnTo>
                    <a:lnTo>
                      <a:pt x="864" y="553"/>
                    </a:lnTo>
                    <a:lnTo>
                      <a:pt x="886" y="574"/>
                    </a:lnTo>
                    <a:lnTo>
                      <a:pt x="886" y="596"/>
                    </a:lnTo>
                    <a:lnTo>
                      <a:pt x="907" y="617"/>
                    </a:lnTo>
                    <a:lnTo>
                      <a:pt x="907" y="628"/>
                    </a:lnTo>
                    <a:lnTo>
                      <a:pt x="929" y="650"/>
                    </a:lnTo>
                    <a:lnTo>
                      <a:pt x="929" y="672"/>
                    </a:lnTo>
                    <a:lnTo>
                      <a:pt x="951" y="693"/>
                    </a:lnTo>
                    <a:lnTo>
                      <a:pt x="951" y="715"/>
                    </a:lnTo>
                    <a:lnTo>
                      <a:pt x="972" y="737"/>
                    </a:lnTo>
                    <a:lnTo>
                      <a:pt x="972" y="758"/>
                    </a:lnTo>
                    <a:lnTo>
                      <a:pt x="994" y="780"/>
                    </a:lnTo>
                    <a:lnTo>
                      <a:pt x="994" y="801"/>
                    </a:lnTo>
                    <a:lnTo>
                      <a:pt x="1015" y="823"/>
                    </a:lnTo>
                    <a:lnTo>
                      <a:pt x="1015" y="845"/>
                    </a:lnTo>
                    <a:lnTo>
                      <a:pt x="1037" y="866"/>
                    </a:lnTo>
                    <a:lnTo>
                      <a:pt x="1037" y="888"/>
                    </a:lnTo>
                    <a:lnTo>
                      <a:pt x="1059" y="910"/>
                    </a:lnTo>
                    <a:lnTo>
                      <a:pt x="1059" y="931"/>
                    </a:lnTo>
                    <a:lnTo>
                      <a:pt x="1080" y="953"/>
                    </a:lnTo>
                    <a:lnTo>
                      <a:pt x="1080" y="986"/>
                    </a:lnTo>
                    <a:lnTo>
                      <a:pt x="1102" y="1007"/>
                    </a:lnTo>
                    <a:lnTo>
                      <a:pt x="1102" y="1029"/>
                    </a:lnTo>
                    <a:lnTo>
                      <a:pt x="1123" y="1050"/>
                    </a:lnTo>
                    <a:lnTo>
                      <a:pt x="1123" y="1072"/>
                    </a:lnTo>
                    <a:lnTo>
                      <a:pt x="1134" y="1083"/>
                    </a:lnTo>
                    <a:lnTo>
                      <a:pt x="1134" y="1105"/>
                    </a:lnTo>
                    <a:lnTo>
                      <a:pt x="1156" y="1126"/>
                    </a:lnTo>
                    <a:lnTo>
                      <a:pt x="1156" y="1148"/>
                    </a:lnTo>
                    <a:lnTo>
                      <a:pt x="1167" y="1159"/>
                    </a:lnTo>
                    <a:lnTo>
                      <a:pt x="1167" y="1180"/>
                    </a:lnTo>
                    <a:lnTo>
                      <a:pt x="1188" y="1202"/>
                    </a:lnTo>
                    <a:lnTo>
                      <a:pt x="1188" y="1224"/>
                    </a:lnTo>
                    <a:lnTo>
                      <a:pt x="1199" y="1234"/>
                    </a:lnTo>
                    <a:lnTo>
                      <a:pt x="1199" y="1256"/>
                    </a:lnTo>
                    <a:lnTo>
                      <a:pt x="1221" y="1278"/>
                    </a:lnTo>
                    <a:lnTo>
                      <a:pt x="1221" y="1310"/>
                    </a:lnTo>
                    <a:lnTo>
                      <a:pt x="1242" y="1332"/>
                    </a:lnTo>
                    <a:lnTo>
                      <a:pt x="1242" y="1354"/>
                    </a:lnTo>
                    <a:lnTo>
                      <a:pt x="1253" y="1364"/>
                    </a:lnTo>
                    <a:lnTo>
                      <a:pt x="1253" y="1386"/>
                    </a:lnTo>
                    <a:lnTo>
                      <a:pt x="1275" y="1408"/>
                    </a:lnTo>
                    <a:lnTo>
                      <a:pt x="1275" y="1440"/>
                    </a:lnTo>
                    <a:lnTo>
                      <a:pt x="1296" y="1462"/>
                    </a:lnTo>
                    <a:lnTo>
                      <a:pt x="1296" y="1494"/>
                    </a:lnTo>
                    <a:lnTo>
                      <a:pt x="1318" y="1516"/>
                    </a:lnTo>
                    <a:lnTo>
                      <a:pt x="1318" y="1548"/>
                    </a:lnTo>
                    <a:lnTo>
                      <a:pt x="1340" y="157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24" name="Freeform 248"/>
              <p:cNvSpPr>
                <a:spLocks/>
              </p:cNvSpPr>
              <p:nvPr/>
            </p:nvSpPr>
            <p:spPr bwMode="auto">
              <a:xfrm>
                <a:off x="1984" y="887"/>
                <a:ext cx="239" cy="524"/>
              </a:xfrm>
              <a:custGeom>
                <a:avLst/>
                <a:gdLst>
                  <a:gd name="T0" fmla="*/ 0 w 1189"/>
                  <a:gd name="T1" fmla="*/ 0 h 2457"/>
                  <a:gd name="T2" fmla="*/ 0 w 1189"/>
                  <a:gd name="T3" fmla="*/ 0 h 2457"/>
                  <a:gd name="T4" fmla="*/ 0 w 1189"/>
                  <a:gd name="T5" fmla="*/ 0 h 2457"/>
                  <a:gd name="T6" fmla="*/ 0 w 1189"/>
                  <a:gd name="T7" fmla="*/ 0 h 2457"/>
                  <a:gd name="T8" fmla="*/ 0 w 1189"/>
                  <a:gd name="T9" fmla="*/ 0 h 2457"/>
                  <a:gd name="T10" fmla="*/ 0 w 1189"/>
                  <a:gd name="T11" fmla="*/ 0 h 2457"/>
                  <a:gd name="T12" fmla="*/ 0 w 1189"/>
                  <a:gd name="T13" fmla="*/ 0 h 2457"/>
                  <a:gd name="T14" fmla="*/ 0 w 1189"/>
                  <a:gd name="T15" fmla="*/ 0 h 2457"/>
                  <a:gd name="T16" fmla="*/ 0 w 1189"/>
                  <a:gd name="T17" fmla="*/ 0 h 2457"/>
                  <a:gd name="T18" fmla="*/ 0 w 1189"/>
                  <a:gd name="T19" fmla="*/ 0 h 2457"/>
                  <a:gd name="T20" fmla="*/ 0 w 1189"/>
                  <a:gd name="T21" fmla="*/ 0 h 2457"/>
                  <a:gd name="T22" fmla="*/ 0 w 1189"/>
                  <a:gd name="T23" fmla="*/ 0 h 2457"/>
                  <a:gd name="T24" fmla="*/ 0 w 1189"/>
                  <a:gd name="T25" fmla="*/ 0 h 2457"/>
                  <a:gd name="T26" fmla="*/ 0 w 1189"/>
                  <a:gd name="T27" fmla="*/ 0 h 2457"/>
                  <a:gd name="T28" fmla="*/ 0 w 1189"/>
                  <a:gd name="T29" fmla="*/ 0 h 2457"/>
                  <a:gd name="T30" fmla="*/ 0 w 1189"/>
                  <a:gd name="T31" fmla="*/ 0 h 2457"/>
                  <a:gd name="T32" fmla="*/ 0 w 1189"/>
                  <a:gd name="T33" fmla="*/ 0 h 2457"/>
                  <a:gd name="T34" fmla="*/ 0 w 1189"/>
                  <a:gd name="T35" fmla="*/ 0 h 2457"/>
                  <a:gd name="T36" fmla="*/ 0 w 1189"/>
                  <a:gd name="T37" fmla="*/ 0 h 2457"/>
                  <a:gd name="T38" fmla="*/ 0 w 1189"/>
                  <a:gd name="T39" fmla="*/ 0 h 2457"/>
                  <a:gd name="T40" fmla="*/ 0 w 1189"/>
                  <a:gd name="T41" fmla="*/ 0 h 2457"/>
                  <a:gd name="T42" fmla="*/ 0 w 1189"/>
                  <a:gd name="T43" fmla="*/ 0 h 2457"/>
                  <a:gd name="T44" fmla="*/ 0 w 1189"/>
                  <a:gd name="T45" fmla="*/ 0 h 2457"/>
                  <a:gd name="T46" fmla="*/ 0 w 1189"/>
                  <a:gd name="T47" fmla="*/ 0 h 2457"/>
                  <a:gd name="T48" fmla="*/ 0 w 1189"/>
                  <a:gd name="T49" fmla="*/ 0 h 2457"/>
                  <a:gd name="T50" fmla="*/ 0 w 1189"/>
                  <a:gd name="T51" fmla="*/ 0 h 2457"/>
                  <a:gd name="T52" fmla="*/ 0 w 1189"/>
                  <a:gd name="T53" fmla="*/ 0 h 2457"/>
                  <a:gd name="T54" fmla="*/ 0 w 1189"/>
                  <a:gd name="T55" fmla="*/ 0 h 2457"/>
                  <a:gd name="T56" fmla="*/ 0 w 1189"/>
                  <a:gd name="T57" fmla="*/ 0 h 2457"/>
                  <a:gd name="T58" fmla="*/ 0 w 1189"/>
                  <a:gd name="T59" fmla="*/ 0 h 2457"/>
                  <a:gd name="T60" fmla="*/ 0 w 1189"/>
                  <a:gd name="T61" fmla="*/ 0 h 2457"/>
                  <a:gd name="T62" fmla="*/ 0 w 1189"/>
                  <a:gd name="T63" fmla="*/ 0 h 2457"/>
                  <a:gd name="T64" fmla="*/ 0 w 1189"/>
                  <a:gd name="T65" fmla="*/ 0 h 2457"/>
                  <a:gd name="T66" fmla="*/ 0 w 1189"/>
                  <a:gd name="T67" fmla="*/ 0 h 2457"/>
                  <a:gd name="T68" fmla="*/ 0 w 1189"/>
                  <a:gd name="T69" fmla="*/ 0 h 2457"/>
                  <a:gd name="T70" fmla="*/ 0 w 1189"/>
                  <a:gd name="T71" fmla="*/ 0 h 2457"/>
                  <a:gd name="T72" fmla="*/ 0 w 1189"/>
                  <a:gd name="T73" fmla="*/ 0 h 2457"/>
                  <a:gd name="T74" fmla="*/ 0 w 1189"/>
                  <a:gd name="T75" fmla="*/ 0 h 2457"/>
                  <a:gd name="T76" fmla="*/ 0 w 1189"/>
                  <a:gd name="T77" fmla="*/ 0 h 2457"/>
                  <a:gd name="T78" fmla="*/ 0 w 1189"/>
                  <a:gd name="T79" fmla="*/ 0 h 2457"/>
                  <a:gd name="T80" fmla="*/ 0 w 1189"/>
                  <a:gd name="T81" fmla="*/ 0 h 2457"/>
                  <a:gd name="T82" fmla="*/ 0 w 1189"/>
                  <a:gd name="T83" fmla="*/ 0 h 24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189" h="2457">
                    <a:moveTo>
                      <a:pt x="0" y="2457"/>
                    </a:moveTo>
                    <a:lnTo>
                      <a:pt x="0" y="2425"/>
                    </a:lnTo>
                    <a:lnTo>
                      <a:pt x="11" y="2414"/>
                    </a:lnTo>
                    <a:lnTo>
                      <a:pt x="11" y="2392"/>
                    </a:lnTo>
                    <a:lnTo>
                      <a:pt x="21" y="2381"/>
                    </a:lnTo>
                    <a:lnTo>
                      <a:pt x="21" y="2360"/>
                    </a:lnTo>
                    <a:lnTo>
                      <a:pt x="32" y="2349"/>
                    </a:lnTo>
                    <a:lnTo>
                      <a:pt x="32" y="2327"/>
                    </a:lnTo>
                    <a:lnTo>
                      <a:pt x="54" y="2306"/>
                    </a:lnTo>
                    <a:lnTo>
                      <a:pt x="54" y="2273"/>
                    </a:lnTo>
                    <a:lnTo>
                      <a:pt x="65" y="2262"/>
                    </a:lnTo>
                    <a:lnTo>
                      <a:pt x="65" y="2241"/>
                    </a:lnTo>
                    <a:lnTo>
                      <a:pt x="75" y="2230"/>
                    </a:lnTo>
                    <a:lnTo>
                      <a:pt x="75" y="2208"/>
                    </a:lnTo>
                    <a:lnTo>
                      <a:pt x="97" y="2187"/>
                    </a:lnTo>
                    <a:lnTo>
                      <a:pt x="97" y="2154"/>
                    </a:lnTo>
                    <a:lnTo>
                      <a:pt x="108" y="2143"/>
                    </a:lnTo>
                    <a:lnTo>
                      <a:pt x="108" y="2122"/>
                    </a:lnTo>
                    <a:lnTo>
                      <a:pt x="119" y="2111"/>
                    </a:lnTo>
                    <a:lnTo>
                      <a:pt x="119" y="2089"/>
                    </a:lnTo>
                    <a:lnTo>
                      <a:pt x="140" y="2068"/>
                    </a:lnTo>
                    <a:lnTo>
                      <a:pt x="140" y="2035"/>
                    </a:lnTo>
                    <a:lnTo>
                      <a:pt x="151" y="2024"/>
                    </a:lnTo>
                    <a:lnTo>
                      <a:pt x="151" y="2003"/>
                    </a:lnTo>
                    <a:lnTo>
                      <a:pt x="173" y="1981"/>
                    </a:lnTo>
                    <a:lnTo>
                      <a:pt x="173" y="1948"/>
                    </a:lnTo>
                    <a:lnTo>
                      <a:pt x="183" y="1938"/>
                    </a:lnTo>
                    <a:lnTo>
                      <a:pt x="183" y="1916"/>
                    </a:lnTo>
                    <a:lnTo>
                      <a:pt x="194" y="1905"/>
                    </a:lnTo>
                    <a:lnTo>
                      <a:pt x="194" y="1884"/>
                    </a:lnTo>
                    <a:lnTo>
                      <a:pt x="216" y="1862"/>
                    </a:lnTo>
                    <a:lnTo>
                      <a:pt x="216" y="1829"/>
                    </a:lnTo>
                    <a:lnTo>
                      <a:pt x="227" y="1819"/>
                    </a:lnTo>
                    <a:lnTo>
                      <a:pt x="227" y="1797"/>
                    </a:lnTo>
                    <a:lnTo>
                      <a:pt x="248" y="1775"/>
                    </a:lnTo>
                    <a:lnTo>
                      <a:pt x="248" y="1743"/>
                    </a:lnTo>
                    <a:lnTo>
                      <a:pt x="259" y="1732"/>
                    </a:lnTo>
                    <a:lnTo>
                      <a:pt x="259" y="1710"/>
                    </a:lnTo>
                    <a:lnTo>
                      <a:pt x="281" y="1689"/>
                    </a:lnTo>
                    <a:lnTo>
                      <a:pt x="281" y="1656"/>
                    </a:lnTo>
                    <a:lnTo>
                      <a:pt x="292" y="1645"/>
                    </a:lnTo>
                    <a:lnTo>
                      <a:pt x="292" y="1624"/>
                    </a:lnTo>
                    <a:lnTo>
                      <a:pt x="313" y="1602"/>
                    </a:lnTo>
                    <a:lnTo>
                      <a:pt x="313" y="1570"/>
                    </a:lnTo>
                    <a:lnTo>
                      <a:pt x="335" y="1548"/>
                    </a:lnTo>
                    <a:lnTo>
                      <a:pt x="335" y="1516"/>
                    </a:lnTo>
                    <a:lnTo>
                      <a:pt x="356" y="1494"/>
                    </a:lnTo>
                    <a:lnTo>
                      <a:pt x="356" y="1461"/>
                    </a:lnTo>
                    <a:lnTo>
                      <a:pt x="367" y="1451"/>
                    </a:lnTo>
                    <a:lnTo>
                      <a:pt x="367" y="1429"/>
                    </a:lnTo>
                    <a:lnTo>
                      <a:pt x="389" y="1407"/>
                    </a:lnTo>
                    <a:lnTo>
                      <a:pt x="389" y="1375"/>
                    </a:lnTo>
                    <a:lnTo>
                      <a:pt x="410" y="1353"/>
                    </a:lnTo>
                    <a:lnTo>
                      <a:pt x="410" y="1321"/>
                    </a:lnTo>
                    <a:lnTo>
                      <a:pt x="432" y="1299"/>
                    </a:lnTo>
                    <a:lnTo>
                      <a:pt x="432" y="1267"/>
                    </a:lnTo>
                    <a:lnTo>
                      <a:pt x="454" y="1245"/>
                    </a:lnTo>
                    <a:lnTo>
                      <a:pt x="454" y="1223"/>
                    </a:lnTo>
                    <a:lnTo>
                      <a:pt x="464" y="1212"/>
                    </a:lnTo>
                    <a:lnTo>
                      <a:pt x="464" y="1191"/>
                    </a:lnTo>
                    <a:lnTo>
                      <a:pt x="486" y="1169"/>
                    </a:lnTo>
                    <a:lnTo>
                      <a:pt x="486" y="1137"/>
                    </a:lnTo>
                    <a:lnTo>
                      <a:pt x="508" y="1115"/>
                    </a:lnTo>
                    <a:lnTo>
                      <a:pt x="508" y="1093"/>
                    </a:lnTo>
                    <a:lnTo>
                      <a:pt x="518" y="1083"/>
                    </a:lnTo>
                    <a:lnTo>
                      <a:pt x="518" y="1061"/>
                    </a:lnTo>
                    <a:lnTo>
                      <a:pt x="540" y="1039"/>
                    </a:lnTo>
                    <a:lnTo>
                      <a:pt x="540" y="1018"/>
                    </a:lnTo>
                    <a:lnTo>
                      <a:pt x="562" y="996"/>
                    </a:lnTo>
                    <a:lnTo>
                      <a:pt x="562" y="963"/>
                    </a:lnTo>
                    <a:lnTo>
                      <a:pt x="583" y="942"/>
                    </a:lnTo>
                    <a:lnTo>
                      <a:pt x="583" y="920"/>
                    </a:lnTo>
                    <a:lnTo>
                      <a:pt x="605" y="899"/>
                    </a:lnTo>
                    <a:lnTo>
                      <a:pt x="605" y="866"/>
                    </a:lnTo>
                    <a:lnTo>
                      <a:pt x="627" y="844"/>
                    </a:lnTo>
                    <a:lnTo>
                      <a:pt x="627" y="823"/>
                    </a:lnTo>
                    <a:lnTo>
                      <a:pt x="648" y="801"/>
                    </a:lnTo>
                    <a:lnTo>
                      <a:pt x="648" y="779"/>
                    </a:lnTo>
                    <a:lnTo>
                      <a:pt x="670" y="758"/>
                    </a:lnTo>
                    <a:lnTo>
                      <a:pt x="670" y="736"/>
                    </a:lnTo>
                    <a:lnTo>
                      <a:pt x="691" y="714"/>
                    </a:lnTo>
                    <a:lnTo>
                      <a:pt x="691" y="693"/>
                    </a:lnTo>
                    <a:lnTo>
                      <a:pt x="713" y="671"/>
                    </a:lnTo>
                    <a:lnTo>
                      <a:pt x="713" y="650"/>
                    </a:lnTo>
                    <a:lnTo>
                      <a:pt x="735" y="628"/>
                    </a:lnTo>
                    <a:lnTo>
                      <a:pt x="735" y="606"/>
                    </a:lnTo>
                    <a:lnTo>
                      <a:pt x="756" y="585"/>
                    </a:lnTo>
                    <a:lnTo>
                      <a:pt x="756" y="563"/>
                    </a:lnTo>
                    <a:lnTo>
                      <a:pt x="778" y="541"/>
                    </a:lnTo>
                    <a:lnTo>
                      <a:pt x="778" y="530"/>
                    </a:lnTo>
                    <a:lnTo>
                      <a:pt x="799" y="509"/>
                    </a:lnTo>
                    <a:lnTo>
                      <a:pt x="799" y="487"/>
                    </a:lnTo>
                    <a:lnTo>
                      <a:pt x="821" y="466"/>
                    </a:lnTo>
                    <a:lnTo>
                      <a:pt x="821" y="455"/>
                    </a:lnTo>
                    <a:lnTo>
                      <a:pt x="843" y="433"/>
                    </a:lnTo>
                    <a:lnTo>
                      <a:pt x="843" y="411"/>
                    </a:lnTo>
                    <a:lnTo>
                      <a:pt x="854" y="401"/>
                    </a:lnTo>
                    <a:lnTo>
                      <a:pt x="875" y="379"/>
                    </a:lnTo>
                    <a:lnTo>
                      <a:pt x="875" y="357"/>
                    </a:lnTo>
                    <a:lnTo>
                      <a:pt x="886" y="346"/>
                    </a:lnTo>
                    <a:lnTo>
                      <a:pt x="908" y="325"/>
                    </a:lnTo>
                    <a:lnTo>
                      <a:pt x="908" y="314"/>
                    </a:lnTo>
                    <a:lnTo>
                      <a:pt x="929" y="292"/>
                    </a:lnTo>
                    <a:lnTo>
                      <a:pt x="929" y="281"/>
                    </a:lnTo>
                    <a:lnTo>
                      <a:pt x="951" y="260"/>
                    </a:lnTo>
                    <a:lnTo>
                      <a:pt x="951" y="249"/>
                    </a:lnTo>
                    <a:lnTo>
                      <a:pt x="962" y="238"/>
                    </a:lnTo>
                    <a:lnTo>
                      <a:pt x="983" y="217"/>
                    </a:lnTo>
                    <a:lnTo>
                      <a:pt x="983" y="206"/>
                    </a:lnTo>
                    <a:lnTo>
                      <a:pt x="994" y="195"/>
                    </a:lnTo>
                    <a:lnTo>
                      <a:pt x="1016" y="173"/>
                    </a:lnTo>
                    <a:lnTo>
                      <a:pt x="1016" y="162"/>
                    </a:lnTo>
                    <a:lnTo>
                      <a:pt x="1026" y="152"/>
                    </a:lnTo>
                    <a:lnTo>
                      <a:pt x="1037" y="141"/>
                    </a:lnTo>
                    <a:lnTo>
                      <a:pt x="1048" y="130"/>
                    </a:lnTo>
                    <a:lnTo>
                      <a:pt x="1059" y="119"/>
                    </a:lnTo>
                    <a:lnTo>
                      <a:pt x="1070" y="108"/>
                    </a:lnTo>
                    <a:lnTo>
                      <a:pt x="1091" y="87"/>
                    </a:lnTo>
                    <a:lnTo>
                      <a:pt x="1091" y="76"/>
                    </a:lnTo>
                    <a:lnTo>
                      <a:pt x="1102" y="65"/>
                    </a:lnTo>
                    <a:lnTo>
                      <a:pt x="1113" y="65"/>
                    </a:lnTo>
                    <a:lnTo>
                      <a:pt x="1124" y="54"/>
                    </a:lnTo>
                    <a:lnTo>
                      <a:pt x="1134" y="43"/>
                    </a:lnTo>
                    <a:lnTo>
                      <a:pt x="1145" y="33"/>
                    </a:lnTo>
                    <a:lnTo>
                      <a:pt x="1156" y="22"/>
                    </a:lnTo>
                    <a:lnTo>
                      <a:pt x="1167" y="11"/>
                    </a:lnTo>
                    <a:lnTo>
                      <a:pt x="1178" y="0"/>
                    </a:lnTo>
                    <a:lnTo>
                      <a:pt x="118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25" name="Freeform 249"/>
              <p:cNvSpPr>
                <a:spLocks/>
              </p:cNvSpPr>
              <p:nvPr/>
            </p:nvSpPr>
            <p:spPr bwMode="auto">
              <a:xfrm>
                <a:off x="2494" y="1197"/>
                <a:ext cx="209" cy="577"/>
              </a:xfrm>
              <a:custGeom>
                <a:avLst/>
                <a:gdLst>
                  <a:gd name="T0" fmla="*/ 0 w 1037"/>
                  <a:gd name="T1" fmla="*/ 0 h 2706"/>
                  <a:gd name="T2" fmla="*/ 0 w 1037"/>
                  <a:gd name="T3" fmla="*/ 0 h 2706"/>
                  <a:gd name="T4" fmla="*/ 0 w 1037"/>
                  <a:gd name="T5" fmla="*/ 0 h 2706"/>
                  <a:gd name="T6" fmla="*/ 0 w 1037"/>
                  <a:gd name="T7" fmla="*/ 0 h 2706"/>
                  <a:gd name="T8" fmla="*/ 0 w 1037"/>
                  <a:gd name="T9" fmla="*/ 0 h 2706"/>
                  <a:gd name="T10" fmla="*/ 0 w 1037"/>
                  <a:gd name="T11" fmla="*/ 0 h 2706"/>
                  <a:gd name="T12" fmla="*/ 0 w 1037"/>
                  <a:gd name="T13" fmla="*/ 0 h 2706"/>
                  <a:gd name="T14" fmla="*/ 0 w 1037"/>
                  <a:gd name="T15" fmla="*/ 0 h 2706"/>
                  <a:gd name="T16" fmla="*/ 0 w 1037"/>
                  <a:gd name="T17" fmla="*/ 0 h 2706"/>
                  <a:gd name="T18" fmla="*/ 0 w 1037"/>
                  <a:gd name="T19" fmla="*/ 0 h 2706"/>
                  <a:gd name="T20" fmla="*/ 0 w 1037"/>
                  <a:gd name="T21" fmla="*/ 0 h 2706"/>
                  <a:gd name="T22" fmla="*/ 0 w 1037"/>
                  <a:gd name="T23" fmla="*/ 0 h 2706"/>
                  <a:gd name="T24" fmla="*/ 0 w 1037"/>
                  <a:gd name="T25" fmla="*/ 0 h 2706"/>
                  <a:gd name="T26" fmla="*/ 0 w 1037"/>
                  <a:gd name="T27" fmla="*/ 0 h 2706"/>
                  <a:gd name="T28" fmla="*/ 0 w 1037"/>
                  <a:gd name="T29" fmla="*/ 0 h 2706"/>
                  <a:gd name="T30" fmla="*/ 0 w 1037"/>
                  <a:gd name="T31" fmla="*/ 0 h 2706"/>
                  <a:gd name="T32" fmla="*/ 0 w 1037"/>
                  <a:gd name="T33" fmla="*/ 0 h 2706"/>
                  <a:gd name="T34" fmla="*/ 0 w 1037"/>
                  <a:gd name="T35" fmla="*/ 0 h 2706"/>
                  <a:gd name="T36" fmla="*/ 0 w 1037"/>
                  <a:gd name="T37" fmla="*/ 0 h 2706"/>
                  <a:gd name="T38" fmla="*/ 0 w 1037"/>
                  <a:gd name="T39" fmla="*/ 0 h 2706"/>
                  <a:gd name="T40" fmla="*/ 0 w 1037"/>
                  <a:gd name="T41" fmla="*/ 0 h 2706"/>
                  <a:gd name="T42" fmla="*/ 0 w 1037"/>
                  <a:gd name="T43" fmla="*/ 0 h 2706"/>
                  <a:gd name="T44" fmla="*/ 0 w 1037"/>
                  <a:gd name="T45" fmla="*/ 0 h 2706"/>
                  <a:gd name="T46" fmla="*/ 0 w 1037"/>
                  <a:gd name="T47" fmla="*/ 0 h 2706"/>
                  <a:gd name="T48" fmla="*/ 0 w 1037"/>
                  <a:gd name="T49" fmla="*/ 0 h 2706"/>
                  <a:gd name="T50" fmla="*/ 0 w 1037"/>
                  <a:gd name="T51" fmla="*/ 0 h 2706"/>
                  <a:gd name="T52" fmla="*/ 0 w 1037"/>
                  <a:gd name="T53" fmla="*/ 0 h 2706"/>
                  <a:gd name="T54" fmla="*/ 0 w 1037"/>
                  <a:gd name="T55" fmla="*/ 0 h 2706"/>
                  <a:gd name="T56" fmla="*/ 0 w 1037"/>
                  <a:gd name="T57" fmla="*/ 0 h 2706"/>
                  <a:gd name="T58" fmla="*/ 0 w 1037"/>
                  <a:gd name="T59" fmla="*/ 0 h 2706"/>
                  <a:gd name="T60" fmla="*/ 0 w 1037"/>
                  <a:gd name="T61" fmla="*/ 0 h 2706"/>
                  <a:gd name="T62" fmla="*/ 0 w 1037"/>
                  <a:gd name="T63" fmla="*/ 0 h 2706"/>
                  <a:gd name="T64" fmla="*/ 0 w 1037"/>
                  <a:gd name="T65" fmla="*/ 0 h 2706"/>
                  <a:gd name="T66" fmla="*/ 0 w 1037"/>
                  <a:gd name="T67" fmla="*/ 0 h 2706"/>
                  <a:gd name="T68" fmla="*/ 0 w 1037"/>
                  <a:gd name="T69" fmla="*/ 0 h 2706"/>
                  <a:gd name="T70" fmla="*/ 0 w 1037"/>
                  <a:gd name="T71" fmla="*/ 0 h 2706"/>
                  <a:gd name="T72" fmla="*/ 0 w 1037"/>
                  <a:gd name="T73" fmla="*/ 0 h 2706"/>
                  <a:gd name="T74" fmla="*/ 0 w 1037"/>
                  <a:gd name="T75" fmla="*/ 0 h 2706"/>
                  <a:gd name="T76" fmla="*/ 0 w 1037"/>
                  <a:gd name="T77" fmla="*/ 0 h 2706"/>
                  <a:gd name="T78" fmla="*/ 0 w 1037"/>
                  <a:gd name="T79" fmla="*/ 0 h 2706"/>
                  <a:gd name="T80" fmla="*/ 0 w 1037"/>
                  <a:gd name="T81" fmla="*/ 0 h 2706"/>
                  <a:gd name="T82" fmla="*/ 0 w 1037"/>
                  <a:gd name="T83" fmla="*/ 0 h 270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37" h="2706">
                    <a:moveTo>
                      <a:pt x="0" y="0"/>
                    </a:moveTo>
                    <a:lnTo>
                      <a:pt x="0" y="33"/>
                    </a:lnTo>
                    <a:lnTo>
                      <a:pt x="10" y="43"/>
                    </a:lnTo>
                    <a:lnTo>
                      <a:pt x="10" y="65"/>
                    </a:lnTo>
                    <a:lnTo>
                      <a:pt x="32" y="87"/>
                    </a:lnTo>
                    <a:lnTo>
                      <a:pt x="32" y="119"/>
                    </a:lnTo>
                    <a:lnTo>
                      <a:pt x="54" y="141"/>
                    </a:lnTo>
                    <a:lnTo>
                      <a:pt x="54" y="173"/>
                    </a:lnTo>
                    <a:lnTo>
                      <a:pt x="64" y="184"/>
                    </a:lnTo>
                    <a:lnTo>
                      <a:pt x="64" y="206"/>
                    </a:lnTo>
                    <a:lnTo>
                      <a:pt x="86" y="227"/>
                    </a:lnTo>
                    <a:lnTo>
                      <a:pt x="86" y="260"/>
                    </a:lnTo>
                    <a:lnTo>
                      <a:pt x="97" y="271"/>
                    </a:lnTo>
                    <a:lnTo>
                      <a:pt x="97" y="292"/>
                    </a:lnTo>
                    <a:lnTo>
                      <a:pt x="119" y="314"/>
                    </a:lnTo>
                    <a:lnTo>
                      <a:pt x="119" y="346"/>
                    </a:lnTo>
                    <a:lnTo>
                      <a:pt x="129" y="357"/>
                    </a:lnTo>
                    <a:lnTo>
                      <a:pt x="129" y="379"/>
                    </a:lnTo>
                    <a:lnTo>
                      <a:pt x="151" y="401"/>
                    </a:lnTo>
                    <a:lnTo>
                      <a:pt x="151" y="433"/>
                    </a:lnTo>
                    <a:lnTo>
                      <a:pt x="162" y="444"/>
                    </a:lnTo>
                    <a:lnTo>
                      <a:pt x="162" y="465"/>
                    </a:lnTo>
                    <a:lnTo>
                      <a:pt x="183" y="487"/>
                    </a:lnTo>
                    <a:lnTo>
                      <a:pt x="183" y="520"/>
                    </a:lnTo>
                    <a:lnTo>
                      <a:pt x="194" y="530"/>
                    </a:lnTo>
                    <a:lnTo>
                      <a:pt x="194" y="552"/>
                    </a:lnTo>
                    <a:lnTo>
                      <a:pt x="205" y="563"/>
                    </a:lnTo>
                    <a:lnTo>
                      <a:pt x="205" y="585"/>
                    </a:lnTo>
                    <a:lnTo>
                      <a:pt x="227" y="606"/>
                    </a:lnTo>
                    <a:lnTo>
                      <a:pt x="227" y="639"/>
                    </a:lnTo>
                    <a:lnTo>
                      <a:pt x="237" y="650"/>
                    </a:lnTo>
                    <a:lnTo>
                      <a:pt x="237" y="671"/>
                    </a:lnTo>
                    <a:lnTo>
                      <a:pt x="248" y="682"/>
                    </a:lnTo>
                    <a:lnTo>
                      <a:pt x="248" y="704"/>
                    </a:lnTo>
                    <a:lnTo>
                      <a:pt x="270" y="725"/>
                    </a:lnTo>
                    <a:lnTo>
                      <a:pt x="270" y="758"/>
                    </a:lnTo>
                    <a:lnTo>
                      <a:pt x="281" y="769"/>
                    </a:lnTo>
                    <a:lnTo>
                      <a:pt x="281" y="790"/>
                    </a:lnTo>
                    <a:lnTo>
                      <a:pt x="291" y="801"/>
                    </a:lnTo>
                    <a:lnTo>
                      <a:pt x="291" y="823"/>
                    </a:lnTo>
                    <a:lnTo>
                      <a:pt x="313" y="844"/>
                    </a:lnTo>
                    <a:lnTo>
                      <a:pt x="313" y="877"/>
                    </a:lnTo>
                    <a:lnTo>
                      <a:pt x="324" y="888"/>
                    </a:lnTo>
                    <a:lnTo>
                      <a:pt x="324" y="909"/>
                    </a:lnTo>
                    <a:lnTo>
                      <a:pt x="335" y="920"/>
                    </a:lnTo>
                    <a:lnTo>
                      <a:pt x="335" y="942"/>
                    </a:lnTo>
                    <a:lnTo>
                      <a:pt x="356" y="963"/>
                    </a:lnTo>
                    <a:lnTo>
                      <a:pt x="356" y="996"/>
                    </a:lnTo>
                    <a:lnTo>
                      <a:pt x="367" y="1007"/>
                    </a:lnTo>
                    <a:lnTo>
                      <a:pt x="367" y="1028"/>
                    </a:lnTo>
                    <a:lnTo>
                      <a:pt x="378" y="1039"/>
                    </a:lnTo>
                    <a:lnTo>
                      <a:pt x="378" y="1061"/>
                    </a:lnTo>
                    <a:lnTo>
                      <a:pt x="400" y="1082"/>
                    </a:lnTo>
                    <a:lnTo>
                      <a:pt x="400" y="1115"/>
                    </a:lnTo>
                    <a:lnTo>
                      <a:pt x="410" y="1126"/>
                    </a:lnTo>
                    <a:lnTo>
                      <a:pt x="410" y="1147"/>
                    </a:lnTo>
                    <a:lnTo>
                      <a:pt x="421" y="1158"/>
                    </a:lnTo>
                    <a:lnTo>
                      <a:pt x="421" y="1180"/>
                    </a:lnTo>
                    <a:lnTo>
                      <a:pt x="443" y="1202"/>
                    </a:lnTo>
                    <a:lnTo>
                      <a:pt x="443" y="1234"/>
                    </a:lnTo>
                    <a:lnTo>
                      <a:pt x="454" y="1245"/>
                    </a:lnTo>
                    <a:lnTo>
                      <a:pt x="454" y="1267"/>
                    </a:lnTo>
                    <a:lnTo>
                      <a:pt x="464" y="1277"/>
                    </a:lnTo>
                    <a:lnTo>
                      <a:pt x="464" y="1299"/>
                    </a:lnTo>
                    <a:lnTo>
                      <a:pt x="486" y="1321"/>
                    </a:lnTo>
                    <a:lnTo>
                      <a:pt x="486" y="1353"/>
                    </a:lnTo>
                    <a:lnTo>
                      <a:pt x="497" y="1364"/>
                    </a:lnTo>
                    <a:lnTo>
                      <a:pt x="497" y="1386"/>
                    </a:lnTo>
                    <a:lnTo>
                      <a:pt x="508" y="1396"/>
                    </a:lnTo>
                    <a:lnTo>
                      <a:pt x="508" y="1418"/>
                    </a:lnTo>
                    <a:lnTo>
                      <a:pt x="529" y="1440"/>
                    </a:lnTo>
                    <a:lnTo>
                      <a:pt x="529" y="1472"/>
                    </a:lnTo>
                    <a:lnTo>
                      <a:pt x="540" y="1483"/>
                    </a:lnTo>
                    <a:lnTo>
                      <a:pt x="540" y="1505"/>
                    </a:lnTo>
                    <a:lnTo>
                      <a:pt x="562" y="1526"/>
                    </a:lnTo>
                    <a:lnTo>
                      <a:pt x="562" y="1559"/>
                    </a:lnTo>
                    <a:lnTo>
                      <a:pt x="572" y="1570"/>
                    </a:lnTo>
                    <a:lnTo>
                      <a:pt x="572" y="1591"/>
                    </a:lnTo>
                    <a:lnTo>
                      <a:pt x="583" y="1602"/>
                    </a:lnTo>
                    <a:lnTo>
                      <a:pt x="583" y="1624"/>
                    </a:lnTo>
                    <a:lnTo>
                      <a:pt x="605" y="1645"/>
                    </a:lnTo>
                    <a:lnTo>
                      <a:pt x="605" y="1678"/>
                    </a:lnTo>
                    <a:lnTo>
                      <a:pt x="616" y="1689"/>
                    </a:lnTo>
                    <a:lnTo>
                      <a:pt x="616" y="1710"/>
                    </a:lnTo>
                    <a:lnTo>
                      <a:pt x="637" y="1732"/>
                    </a:lnTo>
                    <a:lnTo>
                      <a:pt x="637" y="1764"/>
                    </a:lnTo>
                    <a:lnTo>
                      <a:pt x="659" y="1786"/>
                    </a:lnTo>
                    <a:lnTo>
                      <a:pt x="659" y="1819"/>
                    </a:lnTo>
                    <a:lnTo>
                      <a:pt x="670" y="1829"/>
                    </a:lnTo>
                    <a:lnTo>
                      <a:pt x="670" y="1851"/>
                    </a:lnTo>
                    <a:lnTo>
                      <a:pt x="691" y="1873"/>
                    </a:lnTo>
                    <a:lnTo>
                      <a:pt x="691" y="1905"/>
                    </a:lnTo>
                    <a:lnTo>
                      <a:pt x="713" y="1927"/>
                    </a:lnTo>
                    <a:lnTo>
                      <a:pt x="713" y="1959"/>
                    </a:lnTo>
                    <a:lnTo>
                      <a:pt x="735" y="1981"/>
                    </a:lnTo>
                    <a:lnTo>
                      <a:pt x="735" y="2013"/>
                    </a:lnTo>
                    <a:lnTo>
                      <a:pt x="745" y="2024"/>
                    </a:lnTo>
                    <a:lnTo>
                      <a:pt x="745" y="2046"/>
                    </a:lnTo>
                    <a:lnTo>
                      <a:pt x="767" y="2068"/>
                    </a:lnTo>
                    <a:lnTo>
                      <a:pt x="767" y="2089"/>
                    </a:lnTo>
                    <a:lnTo>
                      <a:pt x="778" y="2100"/>
                    </a:lnTo>
                    <a:lnTo>
                      <a:pt x="778" y="2122"/>
                    </a:lnTo>
                    <a:lnTo>
                      <a:pt x="799" y="2143"/>
                    </a:lnTo>
                    <a:lnTo>
                      <a:pt x="799" y="2176"/>
                    </a:lnTo>
                    <a:lnTo>
                      <a:pt x="821" y="2197"/>
                    </a:lnTo>
                    <a:lnTo>
                      <a:pt x="821" y="2230"/>
                    </a:lnTo>
                    <a:lnTo>
                      <a:pt x="843" y="2252"/>
                    </a:lnTo>
                    <a:lnTo>
                      <a:pt x="843" y="2273"/>
                    </a:lnTo>
                    <a:lnTo>
                      <a:pt x="853" y="2284"/>
                    </a:lnTo>
                    <a:lnTo>
                      <a:pt x="853" y="2306"/>
                    </a:lnTo>
                    <a:lnTo>
                      <a:pt x="875" y="2327"/>
                    </a:lnTo>
                    <a:lnTo>
                      <a:pt x="875" y="2360"/>
                    </a:lnTo>
                    <a:lnTo>
                      <a:pt x="897" y="2381"/>
                    </a:lnTo>
                    <a:lnTo>
                      <a:pt x="897" y="2403"/>
                    </a:lnTo>
                    <a:lnTo>
                      <a:pt x="918" y="2425"/>
                    </a:lnTo>
                    <a:lnTo>
                      <a:pt x="918" y="2457"/>
                    </a:lnTo>
                    <a:lnTo>
                      <a:pt x="940" y="2479"/>
                    </a:lnTo>
                    <a:lnTo>
                      <a:pt x="940" y="2501"/>
                    </a:lnTo>
                    <a:lnTo>
                      <a:pt x="961" y="2522"/>
                    </a:lnTo>
                    <a:lnTo>
                      <a:pt x="961" y="2544"/>
                    </a:lnTo>
                    <a:lnTo>
                      <a:pt x="972" y="2555"/>
                    </a:lnTo>
                    <a:lnTo>
                      <a:pt x="972" y="2576"/>
                    </a:lnTo>
                    <a:lnTo>
                      <a:pt x="994" y="2598"/>
                    </a:lnTo>
                    <a:lnTo>
                      <a:pt x="994" y="2620"/>
                    </a:lnTo>
                    <a:lnTo>
                      <a:pt x="1016" y="2641"/>
                    </a:lnTo>
                    <a:lnTo>
                      <a:pt x="1016" y="2663"/>
                    </a:lnTo>
                    <a:lnTo>
                      <a:pt x="1037" y="2685"/>
                    </a:lnTo>
                    <a:lnTo>
                      <a:pt x="1037" y="2706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26" name="Freeform 250"/>
              <p:cNvSpPr>
                <a:spLocks/>
              </p:cNvSpPr>
              <p:nvPr/>
            </p:nvSpPr>
            <p:spPr bwMode="auto">
              <a:xfrm>
                <a:off x="2697" y="1758"/>
                <a:ext cx="274" cy="170"/>
              </a:xfrm>
              <a:custGeom>
                <a:avLst/>
                <a:gdLst>
                  <a:gd name="T0" fmla="*/ 0 w 1362"/>
                  <a:gd name="T1" fmla="*/ 0 h 801"/>
                  <a:gd name="T2" fmla="*/ 0 w 1362"/>
                  <a:gd name="T3" fmla="*/ 0 h 801"/>
                  <a:gd name="T4" fmla="*/ 0 w 1362"/>
                  <a:gd name="T5" fmla="*/ 0 h 801"/>
                  <a:gd name="T6" fmla="*/ 0 w 1362"/>
                  <a:gd name="T7" fmla="*/ 0 h 801"/>
                  <a:gd name="T8" fmla="*/ 0 w 1362"/>
                  <a:gd name="T9" fmla="*/ 0 h 801"/>
                  <a:gd name="T10" fmla="*/ 0 w 1362"/>
                  <a:gd name="T11" fmla="*/ 0 h 801"/>
                  <a:gd name="T12" fmla="*/ 0 w 1362"/>
                  <a:gd name="T13" fmla="*/ 0 h 801"/>
                  <a:gd name="T14" fmla="*/ 0 w 1362"/>
                  <a:gd name="T15" fmla="*/ 0 h 801"/>
                  <a:gd name="T16" fmla="*/ 0 w 1362"/>
                  <a:gd name="T17" fmla="*/ 0 h 801"/>
                  <a:gd name="T18" fmla="*/ 0 w 1362"/>
                  <a:gd name="T19" fmla="*/ 0 h 801"/>
                  <a:gd name="T20" fmla="*/ 0 w 1362"/>
                  <a:gd name="T21" fmla="*/ 0 h 801"/>
                  <a:gd name="T22" fmla="*/ 0 w 1362"/>
                  <a:gd name="T23" fmla="*/ 0 h 801"/>
                  <a:gd name="T24" fmla="*/ 0 w 1362"/>
                  <a:gd name="T25" fmla="*/ 0 h 801"/>
                  <a:gd name="T26" fmla="*/ 0 w 1362"/>
                  <a:gd name="T27" fmla="*/ 0 h 801"/>
                  <a:gd name="T28" fmla="*/ 0 w 1362"/>
                  <a:gd name="T29" fmla="*/ 0 h 801"/>
                  <a:gd name="T30" fmla="*/ 0 w 1362"/>
                  <a:gd name="T31" fmla="*/ 0 h 801"/>
                  <a:gd name="T32" fmla="*/ 0 w 1362"/>
                  <a:gd name="T33" fmla="*/ 0 h 801"/>
                  <a:gd name="T34" fmla="*/ 0 w 1362"/>
                  <a:gd name="T35" fmla="*/ 0 h 801"/>
                  <a:gd name="T36" fmla="*/ 0 w 1362"/>
                  <a:gd name="T37" fmla="*/ 0 h 801"/>
                  <a:gd name="T38" fmla="*/ 0 w 1362"/>
                  <a:gd name="T39" fmla="*/ 0 h 801"/>
                  <a:gd name="T40" fmla="*/ 0 w 1362"/>
                  <a:gd name="T41" fmla="*/ 0 h 801"/>
                  <a:gd name="T42" fmla="*/ 0 w 1362"/>
                  <a:gd name="T43" fmla="*/ 0 h 801"/>
                  <a:gd name="T44" fmla="*/ 0 w 1362"/>
                  <a:gd name="T45" fmla="*/ 0 h 801"/>
                  <a:gd name="T46" fmla="*/ 0 w 1362"/>
                  <a:gd name="T47" fmla="*/ 0 h 801"/>
                  <a:gd name="T48" fmla="*/ 0 w 1362"/>
                  <a:gd name="T49" fmla="*/ 0 h 801"/>
                  <a:gd name="T50" fmla="*/ 0 w 1362"/>
                  <a:gd name="T51" fmla="*/ 0 h 801"/>
                  <a:gd name="T52" fmla="*/ 0 w 1362"/>
                  <a:gd name="T53" fmla="*/ 0 h 801"/>
                  <a:gd name="T54" fmla="*/ 0 w 1362"/>
                  <a:gd name="T55" fmla="*/ 0 h 801"/>
                  <a:gd name="T56" fmla="*/ 0 w 1362"/>
                  <a:gd name="T57" fmla="*/ 0 h 801"/>
                  <a:gd name="T58" fmla="*/ 0 w 1362"/>
                  <a:gd name="T59" fmla="*/ 0 h 801"/>
                  <a:gd name="T60" fmla="*/ 0 w 1362"/>
                  <a:gd name="T61" fmla="*/ 0 h 801"/>
                  <a:gd name="T62" fmla="*/ 0 w 1362"/>
                  <a:gd name="T63" fmla="*/ 0 h 801"/>
                  <a:gd name="T64" fmla="*/ 0 w 1362"/>
                  <a:gd name="T65" fmla="*/ 0 h 801"/>
                  <a:gd name="T66" fmla="*/ 0 w 1362"/>
                  <a:gd name="T67" fmla="*/ 0 h 801"/>
                  <a:gd name="T68" fmla="*/ 0 w 1362"/>
                  <a:gd name="T69" fmla="*/ 0 h 801"/>
                  <a:gd name="T70" fmla="*/ 0 w 1362"/>
                  <a:gd name="T71" fmla="*/ 0 h 801"/>
                  <a:gd name="T72" fmla="*/ 0 w 1362"/>
                  <a:gd name="T73" fmla="*/ 0 h 801"/>
                  <a:gd name="T74" fmla="*/ 0 w 1362"/>
                  <a:gd name="T75" fmla="*/ 0 h 801"/>
                  <a:gd name="T76" fmla="*/ 0 w 1362"/>
                  <a:gd name="T77" fmla="*/ 0 h 801"/>
                  <a:gd name="T78" fmla="*/ 0 w 1362"/>
                  <a:gd name="T79" fmla="*/ 0 h 801"/>
                  <a:gd name="T80" fmla="*/ 0 w 1362"/>
                  <a:gd name="T81" fmla="*/ 0 h 801"/>
                  <a:gd name="T82" fmla="*/ 0 w 1362"/>
                  <a:gd name="T83" fmla="*/ 0 h 8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62" h="801">
                    <a:moveTo>
                      <a:pt x="0" y="0"/>
                    </a:moveTo>
                    <a:lnTo>
                      <a:pt x="22" y="22"/>
                    </a:lnTo>
                    <a:lnTo>
                      <a:pt x="22" y="43"/>
                    </a:lnTo>
                    <a:lnTo>
                      <a:pt x="43" y="65"/>
                    </a:lnTo>
                    <a:lnTo>
                      <a:pt x="43" y="87"/>
                    </a:lnTo>
                    <a:lnTo>
                      <a:pt x="65" y="108"/>
                    </a:lnTo>
                    <a:lnTo>
                      <a:pt x="65" y="130"/>
                    </a:lnTo>
                    <a:lnTo>
                      <a:pt x="87" y="152"/>
                    </a:lnTo>
                    <a:lnTo>
                      <a:pt x="87" y="173"/>
                    </a:lnTo>
                    <a:lnTo>
                      <a:pt x="97" y="184"/>
                    </a:lnTo>
                    <a:lnTo>
                      <a:pt x="119" y="206"/>
                    </a:lnTo>
                    <a:lnTo>
                      <a:pt x="119" y="228"/>
                    </a:lnTo>
                    <a:lnTo>
                      <a:pt x="141" y="249"/>
                    </a:lnTo>
                    <a:lnTo>
                      <a:pt x="141" y="260"/>
                    </a:lnTo>
                    <a:lnTo>
                      <a:pt x="162" y="282"/>
                    </a:lnTo>
                    <a:lnTo>
                      <a:pt x="162" y="303"/>
                    </a:lnTo>
                    <a:lnTo>
                      <a:pt x="173" y="314"/>
                    </a:lnTo>
                    <a:lnTo>
                      <a:pt x="195" y="336"/>
                    </a:lnTo>
                    <a:lnTo>
                      <a:pt x="195" y="357"/>
                    </a:lnTo>
                    <a:lnTo>
                      <a:pt x="205" y="368"/>
                    </a:lnTo>
                    <a:lnTo>
                      <a:pt x="227" y="390"/>
                    </a:lnTo>
                    <a:lnTo>
                      <a:pt x="227" y="401"/>
                    </a:lnTo>
                    <a:lnTo>
                      <a:pt x="249" y="422"/>
                    </a:lnTo>
                    <a:lnTo>
                      <a:pt x="249" y="433"/>
                    </a:lnTo>
                    <a:lnTo>
                      <a:pt x="270" y="455"/>
                    </a:lnTo>
                    <a:lnTo>
                      <a:pt x="270" y="466"/>
                    </a:lnTo>
                    <a:lnTo>
                      <a:pt x="281" y="476"/>
                    </a:lnTo>
                    <a:lnTo>
                      <a:pt x="303" y="498"/>
                    </a:lnTo>
                    <a:lnTo>
                      <a:pt x="303" y="509"/>
                    </a:lnTo>
                    <a:lnTo>
                      <a:pt x="314" y="520"/>
                    </a:lnTo>
                    <a:lnTo>
                      <a:pt x="335" y="541"/>
                    </a:lnTo>
                    <a:lnTo>
                      <a:pt x="335" y="552"/>
                    </a:lnTo>
                    <a:lnTo>
                      <a:pt x="346" y="563"/>
                    </a:lnTo>
                    <a:lnTo>
                      <a:pt x="357" y="574"/>
                    </a:lnTo>
                    <a:lnTo>
                      <a:pt x="368" y="585"/>
                    </a:lnTo>
                    <a:lnTo>
                      <a:pt x="378" y="596"/>
                    </a:lnTo>
                    <a:lnTo>
                      <a:pt x="389" y="606"/>
                    </a:lnTo>
                    <a:lnTo>
                      <a:pt x="400" y="617"/>
                    </a:lnTo>
                    <a:lnTo>
                      <a:pt x="411" y="628"/>
                    </a:lnTo>
                    <a:lnTo>
                      <a:pt x="422" y="639"/>
                    </a:lnTo>
                    <a:lnTo>
                      <a:pt x="432" y="650"/>
                    </a:lnTo>
                    <a:lnTo>
                      <a:pt x="443" y="661"/>
                    </a:lnTo>
                    <a:lnTo>
                      <a:pt x="454" y="671"/>
                    </a:lnTo>
                    <a:lnTo>
                      <a:pt x="465" y="682"/>
                    </a:lnTo>
                    <a:lnTo>
                      <a:pt x="476" y="693"/>
                    </a:lnTo>
                    <a:lnTo>
                      <a:pt x="486" y="704"/>
                    </a:lnTo>
                    <a:lnTo>
                      <a:pt x="497" y="715"/>
                    </a:lnTo>
                    <a:lnTo>
                      <a:pt x="508" y="715"/>
                    </a:lnTo>
                    <a:lnTo>
                      <a:pt x="519" y="725"/>
                    </a:lnTo>
                    <a:lnTo>
                      <a:pt x="530" y="736"/>
                    </a:lnTo>
                    <a:lnTo>
                      <a:pt x="541" y="736"/>
                    </a:lnTo>
                    <a:lnTo>
                      <a:pt x="551" y="747"/>
                    </a:lnTo>
                    <a:lnTo>
                      <a:pt x="562" y="758"/>
                    </a:lnTo>
                    <a:lnTo>
                      <a:pt x="573" y="758"/>
                    </a:lnTo>
                    <a:lnTo>
                      <a:pt x="584" y="769"/>
                    </a:lnTo>
                    <a:lnTo>
                      <a:pt x="595" y="769"/>
                    </a:lnTo>
                    <a:lnTo>
                      <a:pt x="605" y="780"/>
                    </a:lnTo>
                    <a:lnTo>
                      <a:pt x="616" y="780"/>
                    </a:lnTo>
                    <a:lnTo>
                      <a:pt x="627" y="780"/>
                    </a:lnTo>
                    <a:lnTo>
                      <a:pt x="638" y="790"/>
                    </a:lnTo>
                    <a:lnTo>
                      <a:pt x="649" y="790"/>
                    </a:lnTo>
                    <a:lnTo>
                      <a:pt x="659" y="790"/>
                    </a:lnTo>
                    <a:lnTo>
                      <a:pt x="670" y="801"/>
                    </a:lnTo>
                    <a:lnTo>
                      <a:pt x="681" y="801"/>
                    </a:lnTo>
                    <a:lnTo>
                      <a:pt x="692" y="801"/>
                    </a:lnTo>
                    <a:lnTo>
                      <a:pt x="703" y="801"/>
                    </a:lnTo>
                    <a:lnTo>
                      <a:pt x="713" y="801"/>
                    </a:lnTo>
                    <a:lnTo>
                      <a:pt x="724" y="801"/>
                    </a:lnTo>
                    <a:lnTo>
                      <a:pt x="735" y="801"/>
                    </a:lnTo>
                    <a:lnTo>
                      <a:pt x="746" y="801"/>
                    </a:lnTo>
                    <a:lnTo>
                      <a:pt x="767" y="801"/>
                    </a:lnTo>
                    <a:lnTo>
                      <a:pt x="757" y="801"/>
                    </a:lnTo>
                    <a:lnTo>
                      <a:pt x="767" y="801"/>
                    </a:lnTo>
                    <a:lnTo>
                      <a:pt x="778" y="801"/>
                    </a:lnTo>
                    <a:lnTo>
                      <a:pt x="789" y="801"/>
                    </a:lnTo>
                    <a:lnTo>
                      <a:pt x="800" y="801"/>
                    </a:lnTo>
                    <a:lnTo>
                      <a:pt x="811" y="801"/>
                    </a:lnTo>
                    <a:lnTo>
                      <a:pt x="821" y="801"/>
                    </a:lnTo>
                    <a:lnTo>
                      <a:pt x="832" y="801"/>
                    </a:lnTo>
                    <a:lnTo>
                      <a:pt x="843" y="790"/>
                    </a:lnTo>
                    <a:lnTo>
                      <a:pt x="854" y="790"/>
                    </a:lnTo>
                    <a:lnTo>
                      <a:pt x="865" y="790"/>
                    </a:lnTo>
                    <a:lnTo>
                      <a:pt x="876" y="780"/>
                    </a:lnTo>
                    <a:lnTo>
                      <a:pt x="886" y="780"/>
                    </a:lnTo>
                    <a:lnTo>
                      <a:pt x="897" y="780"/>
                    </a:lnTo>
                    <a:lnTo>
                      <a:pt x="908" y="769"/>
                    </a:lnTo>
                    <a:lnTo>
                      <a:pt x="919" y="769"/>
                    </a:lnTo>
                    <a:lnTo>
                      <a:pt x="930" y="758"/>
                    </a:lnTo>
                    <a:lnTo>
                      <a:pt x="940" y="758"/>
                    </a:lnTo>
                    <a:lnTo>
                      <a:pt x="951" y="747"/>
                    </a:lnTo>
                    <a:lnTo>
                      <a:pt x="962" y="736"/>
                    </a:lnTo>
                    <a:lnTo>
                      <a:pt x="973" y="736"/>
                    </a:lnTo>
                    <a:lnTo>
                      <a:pt x="984" y="725"/>
                    </a:lnTo>
                    <a:lnTo>
                      <a:pt x="994" y="715"/>
                    </a:lnTo>
                    <a:lnTo>
                      <a:pt x="1005" y="715"/>
                    </a:lnTo>
                    <a:lnTo>
                      <a:pt x="1016" y="704"/>
                    </a:lnTo>
                    <a:lnTo>
                      <a:pt x="1027" y="693"/>
                    </a:lnTo>
                    <a:lnTo>
                      <a:pt x="1038" y="682"/>
                    </a:lnTo>
                    <a:lnTo>
                      <a:pt x="1048" y="671"/>
                    </a:lnTo>
                    <a:lnTo>
                      <a:pt x="1059" y="661"/>
                    </a:lnTo>
                    <a:lnTo>
                      <a:pt x="1070" y="661"/>
                    </a:lnTo>
                    <a:lnTo>
                      <a:pt x="1081" y="650"/>
                    </a:lnTo>
                    <a:lnTo>
                      <a:pt x="1092" y="639"/>
                    </a:lnTo>
                    <a:lnTo>
                      <a:pt x="1102" y="628"/>
                    </a:lnTo>
                    <a:lnTo>
                      <a:pt x="1113" y="617"/>
                    </a:lnTo>
                    <a:lnTo>
                      <a:pt x="1135" y="596"/>
                    </a:lnTo>
                    <a:lnTo>
                      <a:pt x="1135" y="585"/>
                    </a:lnTo>
                    <a:lnTo>
                      <a:pt x="1146" y="574"/>
                    </a:lnTo>
                    <a:lnTo>
                      <a:pt x="1157" y="563"/>
                    </a:lnTo>
                    <a:lnTo>
                      <a:pt x="1167" y="552"/>
                    </a:lnTo>
                    <a:lnTo>
                      <a:pt x="1178" y="541"/>
                    </a:lnTo>
                    <a:lnTo>
                      <a:pt x="1200" y="520"/>
                    </a:lnTo>
                    <a:lnTo>
                      <a:pt x="1200" y="509"/>
                    </a:lnTo>
                    <a:lnTo>
                      <a:pt x="1211" y="498"/>
                    </a:lnTo>
                    <a:lnTo>
                      <a:pt x="1232" y="476"/>
                    </a:lnTo>
                    <a:lnTo>
                      <a:pt x="1232" y="466"/>
                    </a:lnTo>
                    <a:lnTo>
                      <a:pt x="1243" y="455"/>
                    </a:lnTo>
                    <a:lnTo>
                      <a:pt x="1265" y="433"/>
                    </a:lnTo>
                    <a:lnTo>
                      <a:pt x="1265" y="422"/>
                    </a:lnTo>
                    <a:lnTo>
                      <a:pt x="1286" y="401"/>
                    </a:lnTo>
                    <a:lnTo>
                      <a:pt x="1286" y="390"/>
                    </a:lnTo>
                    <a:lnTo>
                      <a:pt x="1308" y="368"/>
                    </a:lnTo>
                    <a:lnTo>
                      <a:pt x="1308" y="357"/>
                    </a:lnTo>
                    <a:lnTo>
                      <a:pt x="1329" y="336"/>
                    </a:lnTo>
                    <a:lnTo>
                      <a:pt x="1329" y="325"/>
                    </a:lnTo>
                    <a:lnTo>
                      <a:pt x="1351" y="303"/>
                    </a:lnTo>
                    <a:lnTo>
                      <a:pt x="1351" y="282"/>
                    </a:lnTo>
                    <a:lnTo>
                      <a:pt x="1362" y="271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27" name="Freeform 251"/>
              <p:cNvSpPr>
                <a:spLocks/>
              </p:cNvSpPr>
              <p:nvPr/>
            </p:nvSpPr>
            <p:spPr bwMode="auto">
              <a:xfrm>
                <a:off x="2972" y="1378"/>
                <a:ext cx="173" cy="437"/>
              </a:xfrm>
              <a:custGeom>
                <a:avLst/>
                <a:gdLst>
                  <a:gd name="T0" fmla="*/ 0 w 854"/>
                  <a:gd name="T1" fmla="*/ 0 h 2046"/>
                  <a:gd name="T2" fmla="*/ 0 w 854"/>
                  <a:gd name="T3" fmla="*/ 0 h 2046"/>
                  <a:gd name="T4" fmla="*/ 0 w 854"/>
                  <a:gd name="T5" fmla="*/ 0 h 2046"/>
                  <a:gd name="T6" fmla="*/ 0 w 854"/>
                  <a:gd name="T7" fmla="*/ 0 h 2046"/>
                  <a:gd name="T8" fmla="*/ 0 w 854"/>
                  <a:gd name="T9" fmla="*/ 0 h 2046"/>
                  <a:gd name="T10" fmla="*/ 0 w 854"/>
                  <a:gd name="T11" fmla="*/ 0 h 2046"/>
                  <a:gd name="T12" fmla="*/ 0 w 854"/>
                  <a:gd name="T13" fmla="*/ 0 h 2046"/>
                  <a:gd name="T14" fmla="*/ 0 w 854"/>
                  <a:gd name="T15" fmla="*/ 0 h 2046"/>
                  <a:gd name="T16" fmla="*/ 0 w 854"/>
                  <a:gd name="T17" fmla="*/ 0 h 2046"/>
                  <a:gd name="T18" fmla="*/ 0 w 854"/>
                  <a:gd name="T19" fmla="*/ 0 h 2046"/>
                  <a:gd name="T20" fmla="*/ 0 w 854"/>
                  <a:gd name="T21" fmla="*/ 0 h 2046"/>
                  <a:gd name="T22" fmla="*/ 0 w 854"/>
                  <a:gd name="T23" fmla="*/ 0 h 2046"/>
                  <a:gd name="T24" fmla="*/ 0 w 854"/>
                  <a:gd name="T25" fmla="*/ 0 h 2046"/>
                  <a:gd name="T26" fmla="*/ 0 w 854"/>
                  <a:gd name="T27" fmla="*/ 0 h 2046"/>
                  <a:gd name="T28" fmla="*/ 0 w 854"/>
                  <a:gd name="T29" fmla="*/ 0 h 2046"/>
                  <a:gd name="T30" fmla="*/ 0 w 854"/>
                  <a:gd name="T31" fmla="*/ 0 h 2046"/>
                  <a:gd name="T32" fmla="*/ 0 w 854"/>
                  <a:gd name="T33" fmla="*/ 0 h 2046"/>
                  <a:gd name="T34" fmla="*/ 0 w 854"/>
                  <a:gd name="T35" fmla="*/ 0 h 2046"/>
                  <a:gd name="T36" fmla="*/ 0 w 854"/>
                  <a:gd name="T37" fmla="*/ 0 h 2046"/>
                  <a:gd name="T38" fmla="*/ 0 w 854"/>
                  <a:gd name="T39" fmla="*/ 0 h 2046"/>
                  <a:gd name="T40" fmla="*/ 0 w 854"/>
                  <a:gd name="T41" fmla="*/ 0 h 2046"/>
                  <a:gd name="T42" fmla="*/ 0 w 854"/>
                  <a:gd name="T43" fmla="*/ 0 h 2046"/>
                  <a:gd name="T44" fmla="*/ 0 w 854"/>
                  <a:gd name="T45" fmla="*/ 0 h 2046"/>
                  <a:gd name="T46" fmla="*/ 0 w 854"/>
                  <a:gd name="T47" fmla="*/ 0 h 2046"/>
                  <a:gd name="T48" fmla="*/ 0 w 854"/>
                  <a:gd name="T49" fmla="*/ 0 h 2046"/>
                  <a:gd name="T50" fmla="*/ 0 w 854"/>
                  <a:gd name="T51" fmla="*/ 0 h 2046"/>
                  <a:gd name="T52" fmla="*/ 0 w 854"/>
                  <a:gd name="T53" fmla="*/ 0 h 2046"/>
                  <a:gd name="T54" fmla="*/ 0 w 854"/>
                  <a:gd name="T55" fmla="*/ 0 h 2046"/>
                  <a:gd name="T56" fmla="*/ 0 w 854"/>
                  <a:gd name="T57" fmla="*/ 0 h 2046"/>
                  <a:gd name="T58" fmla="*/ 0 w 854"/>
                  <a:gd name="T59" fmla="*/ 0 h 2046"/>
                  <a:gd name="T60" fmla="*/ 0 w 854"/>
                  <a:gd name="T61" fmla="*/ 0 h 2046"/>
                  <a:gd name="T62" fmla="*/ 0 w 854"/>
                  <a:gd name="T63" fmla="*/ 0 h 2046"/>
                  <a:gd name="T64" fmla="*/ 0 w 854"/>
                  <a:gd name="T65" fmla="*/ 0 h 2046"/>
                  <a:gd name="T66" fmla="*/ 0 w 854"/>
                  <a:gd name="T67" fmla="*/ 0 h 2046"/>
                  <a:gd name="T68" fmla="*/ 0 w 854"/>
                  <a:gd name="T69" fmla="*/ 0 h 2046"/>
                  <a:gd name="T70" fmla="*/ 0 w 854"/>
                  <a:gd name="T71" fmla="*/ 0 h 2046"/>
                  <a:gd name="T72" fmla="*/ 0 w 854"/>
                  <a:gd name="T73" fmla="*/ 0 h 2046"/>
                  <a:gd name="T74" fmla="*/ 0 w 854"/>
                  <a:gd name="T75" fmla="*/ 0 h 2046"/>
                  <a:gd name="T76" fmla="*/ 0 w 854"/>
                  <a:gd name="T77" fmla="*/ 0 h 2046"/>
                  <a:gd name="T78" fmla="*/ 0 w 854"/>
                  <a:gd name="T79" fmla="*/ 0 h 2046"/>
                  <a:gd name="T80" fmla="*/ 0 w 854"/>
                  <a:gd name="T81" fmla="*/ 0 h 2046"/>
                  <a:gd name="T82" fmla="*/ 0 w 854"/>
                  <a:gd name="T83" fmla="*/ 0 h 2046"/>
                  <a:gd name="T84" fmla="*/ 0 w 854"/>
                  <a:gd name="T85" fmla="*/ 0 h 2046"/>
                  <a:gd name="T86" fmla="*/ 0 w 854"/>
                  <a:gd name="T87" fmla="*/ 0 h 2046"/>
                  <a:gd name="T88" fmla="*/ 0 w 854"/>
                  <a:gd name="T89" fmla="*/ 0 h 2046"/>
                  <a:gd name="T90" fmla="*/ 0 w 854"/>
                  <a:gd name="T91" fmla="*/ 0 h 2046"/>
                  <a:gd name="T92" fmla="*/ 0 w 854"/>
                  <a:gd name="T93" fmla="*/ 0 h 2046"/>
                  <a:gd name="T94" fmla="*/ 0 w 854"/>
                  <a:gd name="T95" fmla="*/ 0 h 204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854" h="2046">
                    <a:moveTo>
                      <a:pt x="0" y="2046"/>
                    </a:moveTo>
                    <a:lnTo>
                      <a:pt x="21" y="2024"/>
                    </a:lnTo>
                    <a:lnTo>
                      <a:pt x="21" y="2003"/>
                    </a:lnTo>
                    <a:lnTo>
                      <a:pt x="43" y="1981"/>
                    </a:lnTo>
                    <a:lnTo>
                      <a:pt x="43" y="1970"/>
                    </a:lnTo>
                    <a:lnTo>
                      <a:pt x="65" y="1948"/>
                    </a:lnTo>
                    <a:lnTo>
                      <a:pt x="65" y="1927"/>
                    </a:lnTo>
                    <a:lnTo>
                      <a:pt x="86" y="1905"/>
                    </a:lnTo>
                    <a:lnTo>
                      <a:pt x="86" y="1883"/>
                    </a:lnTo>
                    <a:lnTo>
                      <a:pt x="108" y="1862"/>
                    </a:lnTo>
                    <a:lnTo>
                      <a:pt x="108" y="1840"/>
                    </a:lnTo>
                    <a:lnTo>
                      <a:pt x="130" y="1818"/>
                    </a:lnTo>
                    <a:lnTo>
                      <a:pt x="130" y="1797"/>
                    </a:lnTo>
                    <a:lnTo>
                      <a:pt x="151" y="1775"/>
                    </a:lnTo>
                    <a:lnTo>
                      <a:pt x="151" y="1754"/>
                    </a:lnTo>
                    <a:lnTo>
                      <a:pt x="173" y="1732"/>
                    </a:lnTo>
                    <a:lnTo>
                      <a:pt x="173" y="1710"/>
                    </a:lnTo>
                    <a:lnTo>
                      <a:pt x="194" y="1689"/>
                    </a:lnTo>
                    <a:lnTo>
                      <a:pt x="194" y="1667"/>
                    </a:lnTo>
                    <a:lnTo>
                      <a:pt x="216" y="1645"/>
                    </a:lnTo>
                    <a:lnTo>
                      <a:pt x="216" y="1624"/>
                    </a:lnTo>
                    <a:lnTo>
                      <a:pt x="238" y="1602"/>
                    </a:lnTo>
                    <a:lnTo>
                      <a:pt x="238" y="1570"/>
                    </a:lnTo>
                    <a:lnTo>
                      <a:pt x="259" y="1548"/>
                    </a:lnTo>
                    <a:lnTo>
                      <a:pt x="259" y="1526"/>
                    </a:lnTo>
                    <a:lnTo>
                      <a:pt x="281" y="1505"/>
                    </a:lnTo>
                    <a:lnTo>
                      <a:pt x="281" y="1472"/>
                    </a:lnTo>
                    <a:lnTo>
                      <a:pt x="302" y="1450"/>
                    </a:lnTo>
                    <a:lnTo>
                      <a:pt x="302" y="1429"/>
                    </a:lnTo>
                    <a:lnTo>
                      <a:pt x="313" y="1418"/>
                    </a:lnTo>
                    <a:lnTo>
                      <a:pt x="313" y="1396"/>
                    </a:lnTo>
                    <a:lnTo>
                      <a:pt x="335" y="1375"/>
                    </a:lnTo>
                    <a:lnTo>
                      <a:pt x="335" y="1353"/>
                    </a:lnTo>
                    <a:lnTo>
                      <a:pt x="346" y="1342"/>
                    </a:lnTo>
                    <a:lnTo>
                      <a:pt x="346" y="1321"/>
                    </a:lnTo>
                    <a:lnTo>
                      <a:pt x="367" y="1299"/>
                    </a:lnTo>
                    <a:lnTo>
                      <a:pt x="367" y="1277"/>
                    </a:lnTo>
                    <a:lnTo>
                      <a:pt x="378" y="1266"/>
                    </a:lnTo>
                    <a:lnTo>
                      <a:pt x="378" y="1245"/>
                    </a:lnTo>
                    <a:lnTo>
                      <a:pt x="400" y="1223"/>
                    </a:lnTo>
                    <a:lnTo>
                      <a:pt x="400" y="1191"/>
                    </a:lnTo>
                    <a:lnTo>
                      <a:pt x="421" y="1169"/>
                    </a:lnTo>
                    <a:lnTo>
                      <a:pt x="421" y="1137"/>
                    </a:lnTo>
                    <a:lnTo>
                      <a:pt x="443" y="1115"/>
                    </a:lnTo>
                    <a:lnTo>
                      <a:pt x="443" y="1082"/>
                    </a:lnTo>
                    <a:lnTo>
                      <a:pt x="465" y="1061"/>
                    </a:lnTo>
                    <a:lnTo>
                      <a:pt x="465" y="1028"/>
                    </a:lnTo>
                    <a:lnTo>
                      <a:pt x="486" y="1007"/>
                    </a:lnTo>
                    <a:lnTo>
                      <a:pt x="486" y="974"/>
                    </a:lnTo>
                    <a:lnTo>
                      <a:pt x="508" y="953"/>
                    </a:lnTo>
                    <a:lnTo>
                      <a:pt x="508" y="920"/>
                    </a:lnTo>
                    <a:lnTo>
                      <a:pt x="519" y="909"/>
                    </a:lnTo>
                    <a:lnTo>
                      <a:pt x="519" y="888"/>
                    </a:lnTo>
                    <a:lnTo>
                      <a:pt x="540" y="866"/>
                    </a:lnTo>
                    <a:lnTo>
                      <a:pt x="540" y="833"/>
                    </a:lnTo>
                    <a:lnTo>
                      <a:pt x="551" y="823"/>
                    </a:lnTo>
                    <a:lnTo>
                      <a:pt x="551" y="801"/>
                    </a:lnTo>
                    <a:lnTo>
                      <a:pt x="573" y="779"/>
                    </a:lnTo>
                    <a:lnTo>
                      <a:pt x="573" y="747"/>
                    </a:lnTo>
                    <a:lnTo>
                      <a:pt x="594" y="725"/>
                    </a:lnTo>
                    <a:lnTo>
                      <a:pt x="594" y="693"/>
                    </a:lnTo>
                    <a:lnTo>
                      <a:pt x="605" y="682"/>
                    </a:lnTo>
                    <a:lnTo>
                      <a:pt x="605" y="660"/>
                    </a:lnTo>
                    <a:lnTo>
                      <a:pt x="616" y="649"/>
                    </a:lnTo>
                    <a:lnTo>
                      <a:pt x="616" y="628"/>
                    </a:lnTo>
                    <a:lnTo>
                      <a:pt x="637" y="606"/>
                    </a:lnTo>
                    <a:lnTo>
                      <a:pt x="637" y="574"/>
                    </a:lnTo>
                    <a:lnTo>
                      <a:pt x="648" y="563"/>
                    </a:lnTo>
                    <a:lnTo>
                      <a:pt x="648" y="541"/>
                    </a:lnTo>
                    <a:lnTo>
                      <a:pt x="670" y="520"/>
                    </a:lnTo>
                    <a:lnTo>
                      <a:pt x="670" y="487"/>
                    </a:lnTo>
                    <a:lnTo>
                      <a:pt x="681" y="476"/>
                    </a:lnTo>
                    <a:lnTo>
                      <a:pt x="681" y="455"/>
                    </a:lnTo>
                    <a:lnTo>
                      <a:pt x="692" y="444"/>
                    </a:lnTo>
                    <a:lnTo>
                      <a:pt x="692" y="422"/>
                    </a:lnTo>
                    <a:lnTo>
                      <a:pt x="713" y="400"/>
                    </a:lnTo>
                    <a:lnTo>
                      <a:pt x="713" y="368"/>
                    </a:lnTo>
                    <a:lnTo>
                      <a:pt x="724" y="357"/>
                    </a:lnTo>
                    <a:lnTo>
                      <a:pt x="724" y="336"/>
                    </a:lnTo>
                    <a:lnTo>
                      <a:pt x="746" y="314"/>
                    </a:lnTo>
                    <a:lnTo>
                      <a:pt x="746" y="281"/>
                    </a:lnTo>
                    <a:lnTo>
                      <a:pt x="756" y="271"/>
                    </a:lnTo>
                    <a:lnTo>
                      <a:pt x="756" y="249"/>
                    </a:lnTo>
                    <a:lnTo>
                      <a:pt x="767" y="238"/>
                    </a:lnTo>
                    <a:lnTo>
                      <a:pt x="767" y="216"/>
                    </a:lnTo>
                    <a:lnTo>
                      <a:pt x="789" y="195"/>
                    </a:lnTo>
                    <a:lnTo>
                      <a:pt x="789" y="162"/>
                    </a:lnTo>
                    <a:lnTo>
                      <a:pt x="800" y="151"/>
                    </a:lnTo>
                    <a:lnTo>
                      <a:pt x="800" y="130"/>
                    </a:lnTo>
                    <a:lnTo>
                      <a:pt x="810" y="119"/>
                    </a:lnTo>
                    <a:lnTo>
                      <a:pt x="810" y="97"/>
                    </a:lnTo>
                    <a:lnTo>
                      <a:pt x="821" y="87"/>
                    </a:lnTo>
                    <a:lnTo>
                      <a:pt x="821" y="65"/>
                    </a:lnTo>
                    <a:lnTo>
                      <a:pt x="843" y="43"/>
                    </a:lnTo>
                    <a:lnTo>
                      <a:pt x="843" y="11"/>
                    </a:lnTo>
                    <a:lnTo>
                      <a:pt x="854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06514" name="图片 2"/>
          <p:cNvPicPr preferRelativeResize="0"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488632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15" name="Rectangle 2"/>
          <p:cNvSpPr txBox="1">
            <a:spLocks noChangeArrowheads="1"/>
          </p:cNvSpPr>
          <p:nvPr/>
        </p:nvSpPr>
        <p:spPr bwMode="auto">
          <a:xfrm>
            <a:off x="1655763" y="457200"/>
            <a:ext cx="60960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4.3.7   Small-Signal Model</a:t>
            </a:r>
          </a:p>
        </p:txBody>
      </p:sp>
      <p:sp>
        <p:nvSpPr>
          <p:cNvPr id="106516" name="Rectangle 3"/>
          <p:cNvSpPr txBox="1">
            <a:spLocks noChangeArrowheads="1"/>
          </p:cNvSpPr>
          <p:nvPr/>
        </p:nvSpPr>
        <p:spPr bwMode="auto">
          <a:xfrm>
            <a:off x="609600" y="1168400"/>
            <a:ext cx="82296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the small signal method?</a:t>
            </a:r>
            <a:endParaRPr kumimoji="0"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 the signal through nonlinear devices.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distortion.</a:t>
            </a:r>
          </a:p>
        </p:txBody>
      </p:sp>
      <p:sp>
        <p:nvSpPr>
          <p:cNvPr id="59" name="Line 221"/>
          <p:cNvSpPr>
            <a:spLocks noChangeShapeType="1"/>
          </p:cNvSpPr>
          <p:nvPr/>
        </p:nvSpPr>
        <p:spPr bwMode="auto">
          <a:xfrm>
            <a:off x="5081588" y="5767388"/>
            <a:ext cx="0" cy="6334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 Box 224"/>
          <p:cNvSpPr txBox="1">
            <a:spLocks noChangeArrowheads="1"/>
          </p:cNvSpPr>
          <p:nvPr/>
        </p:nvSpPr>
        <p:spPr bwMode="auto">
          <a:xfrm>
            <a:off x="5021263" y="62436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5899150" y="3967163"/>
            <a:ext cx="450850" cy="266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 rot="21000000" flipH="1">
            <a:off x="6054725" y="3816350"/>
            <a:ext cx="198438" cy="466725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8548" name="Picture 21"/>
          <p:cNvPicPr>
            <a:picLocks noGrp="1" noChangeArrowheads="1"/>
          </p:cNvPicPr>
          <p:nvPr>
            <p:ph sz="half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7425" y="901700"/>
            <a:ext cx="3127375" cy="2651125"/>
          </a:xfrm>
        </p:spPr>
      </p:pic>
      <p:sp>
        <p:nvSpPr>
          <p:cNvPr id="6" name="Line 44"/>
          <p:cNvSpPr>
            <a:spLocks noChangeShapeType="1"/>
          </p:cNvSpPr>
          <p:nvPr/>
        </p:nvSpPr>
        <p:spPr bwMode="auto">
          <a:xfrm rot="16200000" flipV="1">
            <a:off x="2485232" y="1608931"/>
            <a:ext cx="0" cy="665163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8550" name="Group 63"/>
          <p:cNvGrpSpPr>
            <a:grpSpLocks/>
          </p:cNvGrpSpPr>
          <p:nvPr/>
        </p:nvGrpSpPr>
        <p:grpSpPr bwMode="auto">
          <a:xfrm>
            <a:off x="776288" y="1720850"/>
            <a:ext cx="2481262" cy="2062163"/>
            <a:chOff x="768" y="1708"/>
            <a:chExt cx="1563" cy="1299"/>
          </a:xfrm>
        </p:grpSpPr>
        <p:sp>
          <p:nvSpPr>
            <p:cNvPr id="108624" name="Line 23"/>
            <p:cNvSpPr>
              <a:spLocks noChangeShapeType="1"/>
            </p:cNvSpPr>
            <p:nvPr/>
          </p:nvSpPr>
          <p:spPr bwMode="auto">
            <a:xfrm flipH="1">
              <a:off x="955" y="2202"/>
              <a:ext cx="57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5" name="Line 24"/>
            <p:cNvSpPr>
              <a:spLocks noChangeShapeType="1"/>
            </p:cNvSpPr>
            <p:nvPr/>
          </p:nvSpPr>
          <p:spPr bwMode="auto">
            <a:xfrm>
              <a:off x="1575" y="2220"/>
              <a:ext cx="0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6" name="Text Box 25"/>
            <p:cNvSpPr txBox="1">
              <a:spLocks noChangeArrowheads="1"/>
            </p:cNvSpPr>
            <p:nvPr/>
          </p:nvSpPr>
          <p:spPr bwMode="auto">
            <a:xfrm>
              <a:off x="1344" y="2180"/>
              <a:ext cx="288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i="1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08627" name="Text Box 31"/>
            <p:cNvSpPr txBox="1">
              <a:spLocks noChangeArrowheads="1"/>
            </p:cNvSpPr>
            <p:nvPr/>
          </p:nvSpPr>
          <p:spPr bwMode="auto">
            <a:xfrm>
              <a:off x="768" y="2770"/>
              <a:ext cx="19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8628" name="Line 41"/>
            <p:cNvSpPr>
              <a:spLocks noChangeAspect="1" noChangeShapeType="1"/>
            </p:cNvSpPr>
            <p:nvPr/>
          </p:nvSpPr>
          <p:spPr bwMode="auto">
            <a:xfrm flipH="1" flipV="1">
              <a:off x="948" y="1708"/>
              <a:ext cx="1383" cy="111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629" name="Oval 32"/>
            <p:cNvSpPr>
              <a:spLocks noChangeArrowheads="1"/>
            </p:cNvSpPr>
            <p:nvPr/>
          </p:nvSpPr>
          <p:spPr bwMode="auto">
            <a:xfrm>
              <a:off x="1542" y="2180"/>
              <a:ext cx="50" cy="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3" name="Line 110"/>
          <p:cNvSpPr>
            <a:spLocks noChangeShapeType="1"/>
          </p:cNvSpPr>
          <p:nvPr/>
        </p:nvSpPr>
        <p:spPr bwMode="auto">
          <a:xfrm>
            <a:off x="2190750" y="1946275"/>
            <a:ext cx="0" cy="209867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11"/>
          <p:cNvSpPr>
            <a:spLocks noChangeShapeType="1"/>
          </p:cNvSpPr>
          <p:nvPr/>
        </p:nvSpPr>
        <p:spPr bwMode="auto">
          <a:xfrm>
            <a:off x="1871663" y="2981325"/>
            <a:ext cx="0" cy="116205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12"/>
          <p:cNvSpPr>
            <a:spLocks noChangeShapeType="1"/>
          </p:cNvSpPr>
          <p:nvPr/>
        </p:nvSpPr>
        <p:spPr bwMode="auto">
          <a:xfrm rot="16200000" flipV="1">
            <a:off x="2471738" y="2384425"/>
            <a:ext cx="0" cy="12414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14"/>
          <p:cNvSpPr>
            <a:spLocks noChangeShapeType="1"/>
          </p:cNvSpPr>
          <p:nvPr/>
        </p:nvSpPr>
        <p:spPr bwMode="auto">
          <a:xfrm rot="-5400000">
            <a:off x="2859882" y="1654969"/>
            <a:ext cx="0" cy="16906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Group 115"/>
          <p:cNvGrpSpPr>
            <a:grpSpLocks/>
          </p:cNvGrpSpPr>
          <p:nvPr/>
        </p:nvGrpSpPr>
        <p:grpSpPr bwMode="auto">
          <a:xfrm>
            <a:off x="2667000" y="1955800"/>
            <a:ext cx="428625" cy="1022350"/>
            <a:chOff x="1984" y="868"/>
            <a:chExt cx="1161" cy="1060"/>
          </a:xfrm>
        </p:grpSpPr>
        <p:sp>
          <p:nvSpPr>
            <p:cNvPr id="108619" name="Freeform 116"/>
            <p:cNvSpPr>
              <a:spLocks/>
            </p:cNvSpPr>
            <p:nvPr/>
          </p:nvSpPr>
          <p:spPr bwMode="auto">
            <a:xfrm>
              <a:off x="2223" y="868"/>
              <a:ext cx="271" cy="335"/>
            </a:xfrm>
            <a:custGeom>
              <a:avLst/>
              <a:gdLst>
                <a:gd name="T0" fmla="*/ 0 w 1340"/>
                <a:gd name="T1" fmla="*/ 0 h 1570"/>
                <a:gd name="T2" fmla="*/ 0 w 1340"/>
                <a:gd name="T3" fmla="*/ 0 h 1570"/>
                <a:gd name="T4" fmla="*/ 0 w 1340"/>
                <a:gd name="T5" fmla="*/ 0 h 1570"/>
                <a:gd name="T6" fmla="*/ 0 w 1340"/>
                <a:gd name="T7" fmla="*/ 0 h 1570"/>
                <a:gd name="T8" fmla="*/ 0 w 1340"/>
                <a:gd name="T9" fmla="*/ 0 h 1570"/>
                <a:gd name="T10" fmla="*/ 0 w 1340"/>
                <a:gd name="T11" fmla="*/ 0 h 1570"/>
                <a:gd name="T12" fmla="*/ 0 w 1340"/>
                <a:gd name="T13" fmla="*/ 0 h 1570"/>
                <a:gd name="T14" fmla="*/ 0 w 1340"/>
                <a:gd name="T15" fmla="*/ 0 h 1570"/>
                <a:gd name="T16" fmla="*/ 0 w 1340"/>
                <a:gd name="T17" fmla="*/ 0 h 1570"/>
                <a:gd name="T18" fmla="*/ 0 w 1340"/>
                <a:gd name="T19" fmla="*/ 0 h 1570"/>
                <a:gd name="T20" fmla="*/ 0 w 1340"/>
                <a:gd name="T21" fmla="*/ 0 h 1570"/>
                <a:gd name="T22" fmla="*/ 0 w 1340"/>
                <a:gd name="T23" fmla="*/ 0 h 1570"/>
                <a:gd name="T24" fmla="*/ 0 w 1340"/>
                <a:gd name="T25" fmla="*/ 0 h 1570"/>
                <a:gd name="T26" fmla="*/ 0 w 1340"/>
                <a:gd name="T27" fmla="*/ 0 h 1570"/>
                <a:gd name="T28" fmla="*/ 0 w 1340"/>
                <a:gd name="T29" fmla="*/ 0 h 1570"/>
                <a:gd name="T30" fmla="*/ 0 w 1340"/>
                <a:gd name="T31" fmla="*/ 0 h 1570"/>
                <a:gd name="T32" fmla="*/ 0 w 1340"/>
                <a:gd name="T33" fmla="*/ 0 h 1570"/>
                <a:gd name="T34" fmla="*/ 0 w 1340"/>
                <a:gd name="T35" fmla="*/ 0 h 1570"/>
                <a:gd name="T36" fmla="*/ 0 w 1340"/>
                <a:gd name="T37" fmla="*/ 0 h 1570"/>
                <a:gd name="T38" fmla="*/ 0 w 1340"/>
                <a:gd name="T39" fmla="*/ 0 h 1570"/>
                <a:gd name="T40" fmla="*/ 0 w 1340"/>
                <a:gd name="T41" fmla="*/ 0 h 1570"/>
                <a:gd name="T42" fmla="*/ 0 w 1340"/>
                <a:gd name="T43" fmla="*/ 0 h 1570"/>
                <a:gd name="T44" fmla="*/ 0 w 1340"/>
                <a:gd name="T45" fmla="*/ 0 h 1570"/>
                <a:gd name="T46" fmla="*/ 0 w 1340"/>
                <a:gd name="T47" fmla="*/ 0 h 1570"/>
                <a:gd name="T48" fmla="*/ 0 w 1340"/>
                <a:gd name="T49" fmla="*/ 0 h 1570"/>
                <a:gd name="T50" fmla="*/ 0 w 1340"/>
                <a:gd name="T51" fmla="*/ 0 h 1570"/>
                <a:gd name="T52" fmla="*/ 0 w 1340"/>
                <a:gd name="T53" fmla="*/ 0 h 1570"/>
                <a:gd name="T54" fmla="*/ 0 w 1340"/>
                <a:gd name="T55" fmla="*/ 0 h 1570"/>
                <a:gd name="T56" fmla="*/ 0 w 1340"/>
                <a:gd name="T57" fmla="*/ 0 h 1570"/>
                <a:gd name="T58" fmla="*/ 0 w 1340"/>
                <a:gd name="T59" fmla="*/ 0 h 1570"/>
                <a:gd name="T60" fmla="*/ 0 w 1340"/>
                <a:gd name="T61" fmla="*/ 0 h 1570"/>
                <a:gd name="T62" fmla="*/ 0 w 1340"/>
                <a:gd name="T63" fmla="*/ 0 h 1570"/>
                <a:gd name="T64" fmla="*/ 0 w 1340"/>
                <a:gd name="T65" fmla="*/ 0 h 1570"/>
                <a:gd name="T66" fmla="*/ 0 w 1340"/>
                <a:gd name="T67" fmla="*/ 0 h 1570"/>
                <a:gd name="T68" fmla="*/ 0 w 1340"/>
                <a:gd name="T69" fmla="*/ 0 h 1570"/>
                <a:gd name="T70" fmla="*/ 0 w 1340"/>
                <a:gd name="T71" fmla="*/ 0 h 1570"/>
                <a:gd name="T72" fmla="*/ 0 w 1340"/>
                <a:gd name="T73" fmla="*/ 0 h 1570"/>
                <a:gd name="T74" fmla="*/ 0 w 1340"/>
                <a:gd name="T75" fmla="*/ 0 h 1570"/>
                <a:gd name="T76" fmla="*/ 0 w 1340"/>
                <a:gd name="T77" fmla="*/ 0 h 1570"/>
                <a:gd name="T78" fmla="*/ 0 w 1340"/>
                <a:gd name="T79" fmla="*/ 0 h 1570"/>
                <a:gd name="T80" fmla="*/ 0 w 1340"/>
                <a:gd name="T81" fmla="*/ 0 h 1570"/>
                <a:gd name="T82" fmla="*/ 0 w 1340"/>
                <a:gd name="T83" fmla="*/ 0 h 15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340" h="1570">
                  <a:moveTo>
                    <a:pt x="0" y="87"/>
                  </a:moveTo>
                  <a:lnTo>
                    <a:pt x="10" y="76"/>
                  </a:lnTo>
                  <a:lnTo>
                    <a:pt x="21" y="65"/>
                  </a:lnTo>
                  <a:lnTo>
                    <a:pt x="32" y="65"/>
                  </a:lnTo>
                  <a:lnTo>
                    <a:pt x="43" y="55"/>
                  </a:lnTo>
                  <a:lnTo>
                    <a:pt x="54" y="44"/>
                  </a:lnTo>
                  <a:lnTo>
                    <a:pt x="64" y="44"/>
                  </a:lnTo>
                  <a:lnTo>
                    <a:pt x="75" y="33"/>
                  </a:lnTo>
                  <a:lnTo>
                    <a:pt x="86" y="33"/>
                  </a:lnTo>
                  <a:lnTo>
                    <a:pt x="97" y="22"/>
                  </a:lnTo>
                  <a:lnTo>
                    <a:pt x="108" y="22"/>
                  </a:lnTo>
                  <a:lnTo>
                    <a:pt x="118" y="22"/>
                  </a:lnTo>
                  <a:lnTo>
                    <a:pt x="129" y="11"/>
                  </a:lnTo>
                  <a:lnTo>
                    <a:pt x="140" y="11"/>
                  </a:lnTo>
                  <a:lnTo>
                    <a:pt x="151" y="11"/>
                  </a:lnTo>
                  <a:lnTo>
                    <a:pt x="162" y="0"/>
                  </a:lnTo>
                  <a:lnTo>
                    <a:pt x="172" y="0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6" y="0"/>
                  </a:lnTo>
                  <a:lnTo>
                    <a:pt x="226" y="0"/>
                  </a:lnTo>
                  <a:lnTo>
                    <a:pt x="237" y="0"/>
                  </a:lnTo>
                  <a:lnTo>
                    <a:pt x="248" y="0"/>
                  </a:lnTo>
                  <a:lnTo>
                    <a:pt x="259" y="0"/>
                  </a:lnTo>
                  <a:lnTo>
                    <a:pt x="270" y="0"/>
                  </a:lnTo>
                  <a:lnTo>
                    <a:pt x="281" y="0"/>
                  </a:lnTo>
                  <a:lnTo>
                    <a:pt x="291" y="0"/>
                  </a:lnTo>
                  <a:lnTo>
                    <a:pt x="302" y="0"/>
                  </a:lnTo>
                  <a:lnTo>
                    <a:pt x="313" y="0"/>
                  </a:lnTo>
                  <a:lnTo>
                    <a:pt x="324" y="0"/>
                  </a:lnTo>
                  <a:lnTo>
                    <a:pt x="335" y="11"/>
                  </a:lnTo>
                  <a:lnTo>
                    <a:pt x="345" y="11"/>
                  </a:lnTo>
                  <a:lnTo>
                    <a:pt x="356" y="11"/>
                  </a:lnTo>
                  <a:lnTo>
                    <a:pt x="367" y="22"/>
                  </a:lnTo>
                  <a:lnTo>
                    <a:pt x="378" y="22"/>
                  </a:lnTo>
                  <a:lnTo>
                    <a:pt x="389" y="22"/>
                  </a:lnTo>
                  <a:lnTo>
                    <a:pt x="399" y="33"/>
                  </a:lnTo>
                  <a:lnTo>
                    <a:pt x="410" y="33"/>
                  </a:lnTo>
                  <a:lnTo>
                    <a:pt x="421" y="44"/>
                  </a:lnTo>
                  <a:lnTo>
                    <a:pt x="432" y="44"/>
                  </a:lnTo>
                  <a:lnTo>
                    <a:pt x="443" y="55"/>
                  </a:lnTo>
                  <a:lnTo>
                    <a:pt x="453" y="65"/>
                  </a:lnTo>
                  <a:lnTo>
                    <a:pt x="464" y="65"/>
                  </a:lnTo>
                  <a:lnTo>
                    <a:pt x="475" y="76"/>
                  </a:lnTo>
                  <a:lnTo>
                    <a:pt x="486" y="87"/>
                  </a:lnTo>
                  <a:lnTo>
                    <a:pt x="497" y="87"/>
                  </a:lnTo>
                  <a:lnTo>
                    <a:pt x="507" y="98"/>
                  </a:lnTo>
                  <a:lnTo>
                    <a:pt x="518" y="109"/>
                  </a:lnTo>
                  <a:lnTo>
                    <a:pt x="529" y="120"/>
                  </a:lnTo>
                  <a:lnTo>
                    <a:pt x="540" y="130"/>
                  </a:lnTo>
                  <a:lnTo>
                    <a:pt x="551" y="141"/>
                  </a:lnTo>
                  <a:lnTo>
                    <a:pt x="562" y="141"/>
                  </a:lnTo>
                  <a:lnTo>
                    <a:pt x="572" y="152"/>
                  </a:lnTo>
                  <a:lnTo>
                    <a:pt x="583" y="163"/>
                  </a:lnTo>
                  <a:lnTo>
                    <a:pt x="594" y="174"/>
                  </a:lnTo>
                  <a:lnTo>
                    <a:pt x="605" y="184"/>
                  </a:lnTo>
                  <a:lnTo>
                    <a:pt x="626" y="206"/>
                  </a:lnTo>
                  <a:lnTo>
                    <a:pt x="626" y="217"/>
                  </a:lnTo>
                  <a:lnTo>
                    <a:pt x="637" y="228"/>
                  </a:lnTo>
                  <a:lnTo>
                    <a:pt x="648" y="239"/>
                  </a:lnTo>
                  <a:lnTo>
                    <a:pt x="659" y="249"/>
                  </a:lnTo>
                  <a:lnTo>
                    <a:pt x="670" y="260"/>
                  </a:lnTo>
                  <a:lnTo>
                    <a:pt x="691" y="282"/>
                  </a:lnTo>
                  <a:lnTo>
                    <a:pt x="691" y="293"/>
                  </a:lnTo>
                  <a:lnTo>
                    <a:pt x="702" y="304"/>
                  </a:lnTo>
                  <a:lnTo>
                    <a:pt x="724" y="325"/>
                  </a:lnTo>
                  <a:lnTo>
                    <a:pt x="724" y="336"/>
                  </a:lnTo>
                  <a:lnTo>
                    <a:pt x="734" y="347"/>
                  </a:lnTo>
                  <a:lnTo>
                    <a:pt x="756" y="368"/>
                  </a:lnTo>
                  <a:lnTo>
                    <a:pt x="756" y="379"/>
                  </a:lnTo>
                  <a:lnTo>
                    <a:pt x="778" y="401"/>
                  </a:lnTo>
                  <a:lnTo>
                    <a:pt x="778" y="412"/>
                  </a:lnTo>
                  <a:lnTo>
                    <a:pt x="799" y="433"/>
                  </a:lnTo>
                  <a:lnTo>
                    <a:pt x="799" y="444"/>
                  </a:lnTo>
                  <a:lnTo>
                    <a:pt x="821" y="466"/>
                  </a:lnTo>
                  <a:lnTo>
                    <a:pt x="821" y="488"/>
                  </a:lnTo>
                  <a:lnTo>
                    <a:pt x="832" y="498"/>
                  </a:lnTo>
                  <a:lnTo>
                    <a:pt x="853" y="520"/>
                  </a:lnTo>
                  <a:lnTo>
                    <a:pt x="853" y="542"/>
                  </a:lnTo>
                  <a:lnTo>
                    <a:pt x="864" y="553"/>
                  </a:lnTo>
                  <a:lnTo>
                    <a:pt x="886" y="574"/>
                  </a:lnTo>
                  <a:lnTo>
                    <a:pt x="886" y="596"/>
                  </a:lnTo>
                  <a:lnTo>
                    <a:pt x="907" y="617"/>
                  </a:lnTo>
                  <a:lnTo>
                    <a:pt x="907" y="628"/>
                  </a:lnTo>
                  <a:lnTo>
                    <a:pt x="929" y="650"/>
                  </a:lnTo>
                  <a:lnTo>
                    <a:pt x="929" y="672"/>
                  </a:lnTo>
                  <a:lnTo>
                    <a:pt x="951" y="693"/>
                  </a:lnTo>
                  <a:lnTo>
                    <a:pt x="951" y="715"/>
                  </a:lnTo>
                  <a:lnTo>
                    <a:pt x="972" y="737"/>
                  </a:lnTo>
                  <a:lnTo>
                    <a:pt x="972" y="758"/>
                  </a:lnTo>
                  <a:lnTo>
                    <a:pt x="994" y="780"/>
                  </a:lnTo>
                  <a:lnTo>
                    <a:pt x="994" y="801"/>
                  </a:lnTo>
                  <a:lnTo>
                    <a:pt x="1015" y="823"/>
                  </a:lnTo>
                  <a:lnTo>
                    <a:pt x="1015" y="845"/>
                  </a:lnTo>
                  <a:lnTo>
                    <a:pt x="1037" y="866"/>
                  </a:lnTo>
                  <a:lnTo>
                    <a:pt x="1037" y="888"/>
                  </a:lnTo>
                  <a:lnTo>
                    <a:pt x="1059" y="910"/>
                  </a:lnTo>
                  <a:lnTo>
                    <a:pt x="1059" y="931"/>
                  </a:lnTo>
                  <a:lnTo>
                    <a:pt x="1080" y="953"/>
                  </a:lnTo>
                  <a:lnTo>
                    <a:pt x="1080" y="986"/>
                  </a:lnTo>
                  <a:lnTo>
                    <a:pt x="1102" y="1007"/>
                  </a:lnTo>
                  <a:lnTo>
                    <a:pt x="1102" y="1029"/>
                  </a:lnTo>
                  <a:lnTo>
                    <a:pt x="1123" y="1050"/>
                  </a:lnTo>
                  <a:lnTo>
                    <a:pt x="1123" y="1072"/>
                  </a:lnTo>
                  <a:lnTo>
                    <a:pt x="1134" y="1083"/>
                  </a:lnTo>
                  <a:lnTo>
                    <a:pt x="1134" y="1105"/>
                  </a:lnTo>
                  <a:lnTo>
                    <a:pt x="1156" y="1126"/>
                  </a:lnTo>
                  <a:lnTo>
                    <a:pt x="1156" y="1148"/>
                  </a:lnTo>
                  <a:lnTo>
                    <a:pt x="1167" y="1159"/>
                  </a:lnTo>
                  <a:lnTo>
                    <a:pt x="1167" y="1180"/>
                  </a:lnTo>
                  <a:lnTo>
                    <a:pt x="1188" y="1202"/>
                  </a:lnTo>
                  <a:lnTo>
                    <a:pt x="1188" y="1224"/>
                  </a:lnTo>
                  <a:lnTo>
                    <a:pt x="1199" y="1234"/>
                  </a:lnTo>
                  <a:lnTo>
                    <a:pt x="1199" y="1256"/>
                  </a:lnTo>
                  <a:lnTo>
                    <a:pt x="1221" y="1278"/>
                  </a:lnTo>
                  <a:lnTo>
                    <a:pt x="1221" y="1310"/>
                  </a:lnTo>
                  <a:lnTo>
                    <a:pt x="1242" y="1332"/>
                  </a:lnTo>
                  <a:lnTo>
                    <a:pt x="1242" y="1354"/>
                  </a:lnTo>
                  <a:lnTo>
                    <a:pt x="1253" y="1364"/>
                  </a:lnTo>
                  <a:lnTo>
                    <a:pt x="1253" y="1386"/>
                  </a:lnTo>
                  <a:lnTo>
                    <a:pt x="1275" y="1408"/>
                  </a:lnTo>
                  <a:lnTo>
                    <a:pt x="1275" y="1440"/>
                  </a:lnTo>
                  <a:lnTo>
                    <a:pt x="1296" y="1462"/>
                  </a:lnTo>
                  <a:lnTo>
                    <a:pt x="1296" y="1494"/>
                  </a:lnTo>
                  <a:lnTo>
                    <a:pt x="1318" y="1516"/>
                  </a:lnTo>
                  <a:lnTo>
                    <a:pt x="1318" y="1548"/>
                  </a:lnTo>
                  <a:lnTo>
                    <a:pt x="1340" y="1570"/>
                  </a:lnTo>
                </a:path>
              </a:pathLst>
            </a:custGeom>
            <a:noFill/>
            <a:ln w="38100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0" name="Freeform 117"/>
            <p:cNvSpPr>
              <a:spLocks/>
            </p:cNvSpPr>
            <p:nvPr/>
          </p:nvSpPr>
          <p:spPr bwMode="auto">
            <a:xfrm>
              <a:off x="1984" y="887"/>
              <a:ext cx="239" cy="524"/>
            </a:xfrm>
            <a:custGeom>
              <a:avLst/>
              <a:gdLst>
                <a:gd name="T0" fmla="*/ 0 w 1189"/>
                <a:gd name="T1" fmla="*/ 0 h 2457"/>
                <a:gd name="T2" fmla="*/ 0 w 1189"/>
                <a:gd name="T3" fmla="*/ 0 h 2457"/>
                <a:gd name="T4" fmla="*/ 0 w 1189"/>
                <a:gd name="T5" fmla="*/ 0 h 2457"/>
                <a:gd name="T6" fmla="*/ 0 w 1189"/>
                <a:gd name="T7" fmla="*/ 0 h 2457"/>
                <a:gd name="T8" fmla="*/ 0 w 1189"/>
                <a:gd name="T9" fmla="*/ 0 h 2457"/>
                <a:gd name="T10" fmla="*/ 0 w 1189"/>
                <a:gd name="T11" fmla="*/ 0 h 2457"/>
                <a:gd name="T12" fmla="*/ 0 w 1189"/>
                <a:gd name="T13" fmla="*/ 0 h 2457"/>
                <a:gd name="T14" fmla="*/ 0 w 1189"/>
                <a:gd name="T15" fmla="*/ 0 h 2457"/>
                <a:gd name="T16" fmla="*/ 0 w 1189"/>
                <a:gd name="T17" fmla="*/ 0 h 2457"/>
                <a:gd name="T18" fmla="*/ 0 w 1189"/>
                <a:gd name="T19" fmla="*/ 0 h 2457"/>
                <a:gd name="T20" fmla="*/ 0 w 1189"/>
                <a:gd name="T21" fmla="*/ 0 h 2457"/>
                <a:gd name="T22" fmla="*/ 0 w 1189"/>
                <a:gd name="T23" fmla="*/ 0 h 2457"/>
                <a:gd name="T24" fmla="*/ 0 w 1189"/>
                <a:gd name="T25" fmla="*/ 0 h 2457"/>
                <a:gd name="T26" fmla="*/ 0 w 1189"/>
                <a:gd name="T27" fmla="*/ 0 h 2457"/>
                <a:gd name="T28" fmla="*/ 0 w 1189"/>
                <a:gd name="T29" fmla="*/ 0 h 2457"/>
                <a:gd name="T30" fmla="*/ 0 w 1189"/>
                <a:gd name="T31" fmla="*/ 0 h 2457"/>
                <a:gd name="T32" fmla="*/ 0 w 1189"/>
                <a:gd name="T33" fmla="*/ 0 h 2457"/>
                <a:gd name="T34" fmla="*/ 0 w 1189"/>
                <a:gd name="T35" fmla="*/ 0 h 2457"/>
                <a:gd name="T36" fmla="*/ 0 w 1189"/>
                <a:gd name="T37" fmla="*/ 0 h 2457"/>
                <a:gd name="T38" fmla="*/ 0 w 1189"/>
                <a:gd name="T39" fmla="*/ 0 h 2457"/>
                <a:gd name="T40" fmla="*/ 0 w 1189"/>
                <a:gd name="T41" fmla="*/ 0 h 2457"/>
                <a:gd name="T42" fmla="*/ 0 w 1189"/>
                <a:gd name="T43" fmla="*/ 0 h 2457"/>
                <a:gd name="T44" fmla="*/ 0 w 1189"/>
                <a:gd name="T45" fmla="*/ 0 h 2457"/>
                <a:gd name="T46" fmla="*/ 0 w 1189"/>
                <a:gd name="T47" fmla="*/ 0 h 2457"/>
                <a:gd name="T48" fmla="*/ 0 w 1189"/>
                <a:gd name="T49" fmla="*/ 0 h 2457"/>
                <a:gd name="T50" fmla="*/ 0 w 1189"/>
                <a:gd name="T51" fmla="*/ 0 h 2457"/>
                <a:gd name="T52" fmla="*/ 0 w 1189"/>
                <a:gd name="T53" fmla="*/ 0 h 2457"/>
                <a:gd name="T54" fmla="*/ 0 w 1189"/>
                <a:gd name="T55" fmla="*/ 0 h 2457"/>
                <a:gd name="T56" fmla="*/ 0 w 1189"/>
                <a:gd name="T57" fmla="*/ 0 h 2457"/>
                <a:gd name="T58" fmla="*/ 0 w 1189"/>
                <a:gd name="T59" fmla="*/ 0 h 2457"/>
                <a:gd name="T60" fmla="*/ 0 w 1189"/>
                <a:gd name="T61" fmla="*/ 0 h 2457"/>
                <a:gd name="T62" fmla="*/ 0 w 1189"/>
                <a:gd name="T63" fmla="*/ 0 h 2457"/>
                <a:gd name="T64" fmla="*/ 0 w 1189"/>
                <a:gd name="T65" fmla="*/ 0 h 2457"/>
                <a:gd name="T66" fmla="*/ 0 w 1189"/>
                <a:gd name="T67" fmla="*/ 0 h 2457"/>
                <a:gd name="T68" fmla="*/ 0 w 1189"/>
                <a:gd name="T69" fmla="*/ 0 h 2457"/>
                <a:gd name="T70" fmla="*/ 0 w 1189"/>
                <a:gd name="T71" fmla="*/ 0 h 2457"/>
                <a:gd name="T72" fmla="*/ 0 w 1189"/>
                <a:gd name="T73" fmla="*/ 0 h 2457"/>
                <a:gd name="T74" fmla="*/ 0 w 1189"/>
                <a:gd name="T75" fmla="*/ 0 h 2457"/>
                <a:gd name="T76" fmla="*/ 0 w 1189"/>
                <a:gd name="T77" fmla="*/ 0 h 2457"/>
                <a:gd name="T78" fmla="*/ 0 w 1189"/>
                <a:gd name="T79" fmla="*/ 0 h 2457"/>
                <a:gd name="T80" fmla="*/ 0 w 1189"/>
                <a:gd name="T81" fmla="*/ 0 h 2457"/>
                <a:gd name="T82" fmla="*/ 0 w 1189"/>
                <a:gd name="T83" fmla="*/ 0 h 24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89" h="2457">
                  <a:moveTo>
                    <a:pt x="0" y="2457"/>
                  </a:moveTo>
                  <a:lnTo>
                    <a:pt x="0" y="2425"/>
                  </a:lnTo>
                  <a:lnTo>
                    <a:pt x="11" y="2414"/>
                  </a:lnTo>
                  <a:lnTo>
                    <a:pt x="11" y="2392"/>
                  </a:lnTo>
                  <a:lnTo>
                    <a:pt x="21" y="2381"/>
                  </a:lnTo>
                  <a:lnTo>
                    <a:pt x="21" y="2360"/>
                  </a:lnTo>
                  <a:lnTo>
                    <a:pt x="32" y="2349"/>
                  </a:lnTo>
                  <a:lnTo>
                    <a:pt x="32" y="2327"/>
                  </a:lnTo>
                  <a:lnTo>
                    <a:pt x="54" y="2306"/>
                  </a:lnTo>
                  <a:lnTo>
                    <a:pt x="54" y="2273"/>
                  </a:lnTo>
                  <a:lnTo>
                    <a:pt x="65" y="2262"/>
                  </a:lnTo>
                  <a:lnTo>
                    <a:pt x="65" y="2241"/>
                  </a:lnTo>
                  <a:lnTo>
                    <a:pt x="75" y="2230"/>
                  </a:lnTo>
                  <a:lnTo>
                    <a:pt x="75" y="2208"/>
                  </a:lnTo>
                  <a:lnTo>
                    <a:pt x="97" y="2187"/>
                  </a:lnTo>
                  <a:lnTo>
                    <a:pt x="97" y="2154"/>
                  </a:lnTo>
                  <a:lnTo>
                    <a:pt x="108" y="2143"/>
                  </a:lnTo>
                  <a:lnTo>
                    <a:pt x="108" y="2122"/>
                  </a:lnTo>
                  <a:lnTo>
                    <a:pt x="119" y="2111"/>
                  </a:lnTo>
                  <a:lnTo>
                    <a:pt x="119" y="2089"/>
                  </a:lnTo>
                  <a:lnTo>
                    <a:pt x="140" y="2068"/>
                  </a:lnTo>
                  <a:lnTo>
                    <a:pt x="140" y="2035"/>
                  </a:lnTo>
                  <a:lnTo>
                    <a:pt x="151" y="2024"/>
                  </a:lnTo>
                  <a:lnTo>
                    <a:pt x="151" y="2003"/>
                  </a:lnTo>
                  <a:lnTo>
                    <a:pt x="173" y="1981"/>
                  </a:lnTo>
                  <a:lnTo>
                    <a:pt x="173" y="1948"/>
                  </a:lnTo>
                  <a:lnTo>
                    <a:pt x="183" y="1938"/>
                  </a:lnTo>
                  <a:lnTo>
                    <a:pt x="183" y="1916"/>
                  </a:lnTo>
                  <a:lnTo>
                    <a:pt x="194" y="1905"/>
                  </a:lnTo>
                  <a:lnTo>
                    <a:pt x="194" y="1884"/>
                  </a:lnTo>
                  <a:lnTo>
                    <a:pt x="216" y="1862"/>
                  </a:lnTo>
                  <a:lnTo>
                    <a:pt x="216" y="1829"/>
                  </a:lnTo>
                  <a:lnTo>
                    <a:pt x="227" y="1819"/>
                  </a:lnTo>
                  <a:lnTo>
                    <a:pt x="227" y="1797"/>
                  </a:lnTo>
                  <a:lnTo>
                    <a:pt x="248" y="1775"/>
                  </a:lnTo>
                  <a:lnTo>
                    <a:pt x="248" y="1743"/>
                  </a:lnTo>
                  <a:lnTo>
                    <a:pt x="259" y="1732"/>
                  </a:lnTo>
                  <a:lnTo>
                    <a:pt x="259" y="1710"/>
                  </a:lnTo>
                  <a:lnTo>
                    <a:pt x="281" y="1689"/>
                  </a:lnTo>
                  <a:lnTo>
                    <a:pt x="281" y="1656"/>
                  </a:lnTo>
                  <a:lnTo>
                    <a:pt x="292" y="1645"/>
                  </a:lnTo>
                  <a:lnTo>
                    <a:pt x="292" y="1624"/>
                  </a:lnTo>
                  <a:lnTo>
                    <a:pt x="313" y="1602"/>
                  </a:lnTo>
                  <a:lnTo>
                    <a:pt x="313" y="1570"/>
                  </a:lnTo>
                  <a:lnTo>
                    <a:pt x="335" y="1548"/>
                  </a:lnTo>
                  <a:lnTo>
                    <a:pt x="335" y="1516"/>
                  </a:lnTo>
                  <a:lnTo>
                    <a:pt x="356" y="1494"/>
                  </a:lnTo>
                  <a:lnTo>
                    <a:pt x="356" y="1461"/>
                  </a:lnTo>
                  <a:lnTo>
                    <a:pt x="367" y="1451"/>
                  </a:lnTo>
                  <a:lnTo>
                    <a:pt x="367" y="1429"/>
                  </a:lnTo>
                  <a:lnTo>
                    <a:pt x="389" y="1407"/>
                  </a:lnTo>
                  <a:lnTo>
                    <a:pt x="389" y="1375"/>
                  </a:lnTo>
                  <a:lnTo>
                    <a:pt x="410" y="1353"/>
                  </a:lnTo>
                  <a:lnTo>
                    <a:pt x="410" y="1321"/>
                  </a:lnTo>
                  <a:lnTo>
                    <a:pt x="432" y="1299"/>
                  </a:lnTo>
                  <a:lnTo>
                    <a:pt x="432" y="1267"/>
                  </a:lnTo>
                  <a:lnTo>
                    <a:pt x="454" y="1245"/>
                  </a:lnTo>
                  <a:lnTo>
                    <a:pt x="454" y="1223"/>
                  </a:lnTo>
                  <a:lnTo>
                    <a:pt x="464" y="1212"/>
                  </a:lnTo>
                  <a:lnTo>
                    <a:pt x="464" y="1191"/>
                  </a:lnTo>
                  <a:lnTo>
                    <a:pt x="486" y="1169"/>
                  </a:lnTo>
                  <a:lnTo>
                    <a:pt x="486" y="1137"/>
                  </a:lnTo>
                  <a:lnTo>
                    <a:pt x="508" y="1115"/>
                  </a:lnTo>
                  <a:lnTo>
                    <a:pt x="508" y="1093"/>
                  </a:lnTo>
                  <a:lnTo>
                    <a:pt x="518" y="1083"/>
                  </a:lnTo>
                  <a:lnTo>
                    <a:pt x="518" y="1061"/>
                  </a:lnTo>
                  <a:lnTo>
                    <a:pt x="540" y="1039"/>
                  </a:lnTo>
                  <a:lnTo>
                    <a:pt x="540" y="1018"/>
                  </a:lnTo>
                  <a:lnTo>
                    <a:pt x="562" y="996"/>
                  </a:lnTo>
                  <a:lnTo>
                    <a:pt x="562" y="963"/>
                  </a:lnTo>
                  <a:lnTo>
                    <a:pt x="583" y="942"/>
                  </a:lnTo>
                  <a:lnTo>
                    <a:pt x="583" y="920"/>
                  </a:lnTo>
                  <a:lnTo>
                    <a:pt x="605" y="899"/>
                  </a:lnTo>
                  <a:lnTo>
                    <a:pt x="605" y="866"/>
                  </a:lnTo>
                  <a:lnTo>
                    <a:pt x="627" y="844"/>
                  </a:lnTo>
                  <a:lnTo>
                    <a:pt x="627" y="823"/>
                  </a:lnTo>
                  <a:lnTo>
                    <a:pt x="648" y="801"/>
                  </a:lnTo>
                  <a:lnTo>
                    <a:pt x="648" y="779"/>
                  </a:lnTo>
                  <a:lnTo>
                    <a:pt x="670" y="758"/>
                  </a:lnTo>
                  <a:lnTo>
                    <a:pt x="670" y="736"/>
                  </a:lnTo>
                  <a:lnTo>
                    <a:pt x="691" y="714"/>
                  </a:lnTo>
                  <a:lnTo>
                    <a:pt x="691" y="693"/>
                  </a:lnTo>
                  <a:lnTo>
                    <a:pt x="713" y="671"/>
                  </a:lnTo>
                  <a:lnTo>
                    <a:pt x="713" y="650"/>
                  </a:lnTo>
                  <a:lnTo>
                    <a:pt x="735" y="628"/>
                  </a:lnTo>
                  <a:lnTo>
                    <a:pt x="735" y="606"/>
                  </a:lnTo>
                  <a:lnTo>
                    <a:pt x="756" y="585"/>
                  </a:lnTo>
                  <a:lnTo>
                    <a:pt x="756" y="563"/>
                  </a:lnTo>
                  <a:lnTo>
                    <a:pt x="778" y="541"/>
                  </a:lnTo>
                  <a:lnTo>
                    <a:pt x="778" y="530"/>
                  </a:lnTo>
                  <a:lnTo>
                    <a:pt x="799" y="509"/>
                  </a:lnTo>
                  <a:lnTo>
                    <a:pt x="799" y="487"/>
                  </a:lnTo>
                  <a:lnTo>
                    <a:pt x="821" y="466"/>
                  </a:lnTo>
                  <a:lnTo>
                    <a:pt x="821" y="455"/>
                  </a:lnTo>
                  <a:lnTo>
                    <a:pt x="843" y="433"/>
                  </a:lnTo>
                  <a:lnTo>
                    <a:pt x="843" y="411"/>
                  </a:lnTo>
                  <a:lnTo>
                    <a:pt x="854" y="401"/>
                  </a:lnTo>
                  <a:lnTo>
                    <a:pt x="875" y="379"/>
                  </a:lnTo>
                  <a:lnTo>
                    <a:pt x="875" y="357"/>
                  </a:lnTo>
                  <a:lnTo>
                    <a:pt x="886" y="346"/>
                  </a:lnTo>
                  <a:lnTo>
                    <a:pt x="908" y="325"/>
                  </a:lnTo>
                  <a:lnTo>
                    <a:pt x="908" y="314"/>
                  </a:lnTo>
                  <a:lnTo>
                    <a:pt x="929" y="292"/>
                  </a:lnTo>
                  <a:lnTo>
                    <a:pt x="929" y="281"/>
                  </a:lnTo>
                  <a:lnTo>
                    <a:pt x="951" y="260"/>
                  </a:lnTo>
                  <a:lnTo>
                    <a:pt x="951" y="249"/>
                  </a:lnTo>
                  <a:lnTo>
                    <a:pt x="962" y="238"/>
                  </a:lnTo>
                  <a:lnTo>
                    <a:pt x="983" y="217"/>
                  </a:lnTo>
                  <a:lnTo>
                    <a:pt x="983" y="206"/>
                  </a:lnTo>
                  <a:lnTo>
                    <a:pt x="994" y="195"/>
                  </a:lnTo>
                  <a:lnTo>
                    <a:pt x="1016" y="173"/>
                  </a:lnTo>
                  <a:lnTo>
                    <a:pt x="1016" y="162"/>
                  </a:lnTo>
                  <a:lnTo>
                    <a:pt x="1026" y="152"/>
                  </a:lnTo>
                  <a:lnTo>
                    <a:pt x="1037" y="141"/>
                  </a:lnTo>
                  <a:lnTo>
                    <a:pt x="1048" y="130"/>
                  </a:lnTo>
                  <a:lnTo>
                    <a:pt x="1059" y="119"/>
                  </a:lnTo>
                  <a:lnTo>
                    <a:pt x="1070" y="108"/>
                  </a:lnTo>
                  <a:lnTo>
                    <a:pt x="1091" y="87"/>
                  </a:lnTo>
                  <a:lnTo>
                    <a:pt x="1091" y="76"/>
                  </a:lnTo>
                  <a:lnTo>
                    <a:pt x="1102" y="65"/>
                  </a:lnTo>
                  <a:lnTo>
                    <a:pt x="1113" y="65"/>
                  </a:lnTo>
                  <a:lnTo>
                    <a:pt x="1124" y="54"/>
                  </a:lnTo>
                  <a:lnTo>
                    <a:pt x="1134" y="43"/>
                  </a:lnTo>
                  <a:lnTo>
                    <a:pt x="1145" y="33"/>
                  </a:lnTo>
                  <a:lnTo>
                    <a:pt x="1156" y="22"/>
                  </a:lnTo>
                  <a:lnTo>
                    <a:pt x="1167" y="11"/>
                  </a:lnTo>
                  <a:lnTo>
                    <a:pt x="1178" y="0"/>
                  </a:lnTo>
                  <a:lnTo>
                    <a:pt x="1189" y="0"/>
                  </a:lnTo>
                </a:path>
              </a:pathLst>
            </a:custGeom>
            <a:noFill/>
            <a:ln w="38100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1" name="Freeform 118"/>
            <p:cNvSpPr>
              <a:spLocks/>
            </p:cNvSpPr>
            <p:nvPr/>
          </p:nvSpPr>
          <p:spPr bwMode="auto">
            <a:xfrm>
              <a:off x="2494" y="1197"/>
              <a:ext cx="209" cy="577"/>
            </a:xfrm>
            <a:custGeom>
              <a:avLst/>
              <a:gdLst>
                <a:gd name="T0" fmla="*/ 0 w 1037"/>
                <a:gd name="T1" fmla="*/ 0 h 2706"/>
                <a:gd name="T2" fmla="*/ 0 w 1037"/>
                <a:gd name="T3" fmla="*/ 0 h 2706"/>
                <a:gd name="T4" fmla="*/ 0 w 1037"/>
                <a:gd name="T5" fmla="*/ 0 h 2706"/>
                <a:gd name="T6" fmla="*/ 0 w 1037"/>
                <a:gd name="T7" fmla="*/ 0 h 2706"/>
                <a:gd name="T8" fmla="*/ 0 w 1037"/>
                <a:gd name="T9" fmla="*/ 0 h 2706"/>
                <a:gd name="T10" fmla="*/ 0 w 1037"/>
                <a:gd name="T11" fmla="*/ 0 h 2706"/>
                <a:gd name="T12" fmla="*/ 0 w 1037"/>
                <a:gd name="T13" fmla="*/ 0 h 2706"/>
                <a:gd name="T14" fmla="*/ 0 w 1037"/>
                <a:gd name="T15" fmla="*/ 0 h 2706"/>
                <a:gd name="T16" fmla="*/ 0 w 1037"/>
                <a:gd name="T17" fmla="*/ 0 h 2706"/>
                <a:gd name="T18" fmla="*/ 0 w 1037"/>
                <a:gd name="T19" fmla="*/ 0 h 2706"/>
                <a:gd name="T20" fmla="*/ 0 w 1037"/>
                <a:gd name="T21" fmla="*/ 0 h 2706"/>
                <a:gd name="T22" fmla="*/ 0 w 1037"/>
                <a:gd name="T23" fmla="*/ 0 h 2706"/>
                <a:gd name="T24" fmla="*/ 0 w 1037"/>
                <a:gd name="T25" fmla="*/ 0 h 2706"/>
                <a:gd name="T26" fmla="*/ 0 w 1037"/>
                <a:gd name="T27" fmla="*/ 0 h 2706"/>
                <a:gd name="T28" fmla="*/ 0 w 1037"/>
                <a:gd name="T29" fmla="*/ 0 h 2706"/>
                <a:gd name="T30" fmla="*/ 0 w 1037"/>
                <a:gd name="T31" fmla="*/ 0 h 2706"/>
                <a:gd name="T32" fmla="*/ 0 w 1037"/>
                <a:gd name="T33" fmla="*/ 0 h 2706"/>
                <a:gd name="T34" fmla="*/ 0 w 1037"/>
                <a:gd name="T35" fmla="*/ 0 h 2706"/>
                <a:gd name="T36" fmla="*/ 0 w 1037"/>
                <a:gd name="T37" fmla="*/ 0 h 2706"/>
                <a:gd name="T38" fmla="*/ 0 w 1037"/>
                <a:gd name="T39" fmla="*/ 0 h 2706"/>
                <a:gd name="T40" fmla="*/ 0 w 1037"/>
                <a:gd name="T41" fmla="*/ 0 h 2706"/>
                <a:gd name="T42" fmla="*/ 0 w 1037"/>
                <a:gd name="T43" fmla="*/ 0 h 2706"/>
                <a:gd name="T44" fmla="*/ 0 w 1037"/>
                <a:gd name="T45" fmla="*/ 0 h 2706"/>
                <a:gd name="T46" fmla="*/ 0 w 1037"/>
                <a:gd name="T47" fmla="*/ 0 h 2706"/>
                <a:gd name="T48" fmla="*/ 0 w 1037"/>
                <a:gd name="T49" fmla="*/ 0 h 2706"/>
                <a:gd name="T50" fmla="*/ 0 w 1037"/>
                <a:gd name="T51" fmla="*/ 0 h 2706"/>
                <a:gd name="T52" fmla="*/ 0 w 1037"/>
                <a:gd name="T53" fmla="*/ 0 h 2706"/>
                <a:gd name="T54" fmla="*/ 0 w 1037"/>
                <a:gd name="T55" fmla="*/ 0 h 2706"/>
                <a:gd name="T56" fmla="*/ 0 w 1037"/>
                <a:gd name="T57" fmla="*/ 0 h 2706"/>
                <a:gd name="T58" fmla="*/ 0 w 1037"/>
                <a:gd name="T59" fmla="*/ 0 h 2706"/>
                <a:gd name="T60" fmla="*/ 0 w 1037"/>
                <a:gd name="T61" fmla="*/ 0 h 2706"/>
                <a:gd name="T62" fmla="*/ 0 w 1037"/>
                <a:gd name="T63" fmla="*/ 0 h 2706"/>
                <a:gd name="T64" fmla="*/ 0 w 1037"/>
                <a:gd name="T65" fmla="*/ 0 h 2706"/>
                <a:gd name="T66" fmla="*/ 0 w 1037"/>
                <a:gd name="T67" fmla="*/ 0 h 2706"/>
                <a:gd name="T68" fmla="*/ 0 w 1037"/>
                <a:gd name="T69" fmla="*/ 0 h 2706"/>
                <a:gd name="T70" fmla="*/ 0 w 1037"/>
                <a:gd name="T71" fmla="*/ 0 h 2706"/>
                <a:gd name="T72" fmla="*/ 0 w 1037"/>
                <a:gd name="T73" fmla="*/ 0 h 2706"/>
                <a:gd name="T74" fmla="*/ 0 w 1037"/>
                <a:gd name="T75" fmla="*/ 0 h 2706"/>
                <a:gd name="T76" fmla="*/ 0 w 1037"/>
                <a:gd name="T77" fmla="*/ 0 h 2706"/>
                <a:gd name="T78" fmla="*/ 0 w 1037"/>
                <a:gd name="T79" fmla="*/ 0 h 2706"/>
                <a:gd name="T80" fmla="*/ 0 w 1037"/>
                <a:gd name="T81" fmla="*/ 0 h 2706"/>
                <a:gd name="T82" fmla="*/ 0 w 1037"/>
                <a:gd name="T83" fmla="*/ 0 h 270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37" h="2706">
                  <a:moveTo>
                    <a:pt x="0" y="0"/>
                  </a:moveTo>
                  <a:lnTo>
                    <a:pt x="0" y="33"/>
                  </a:lnTo>
                  <a:lnTo>
                    <a:pt x="10" y="43"/>
                  </a:lnTo>
                  <a:lnTo>
                    <a:pt x="10" y="65"/>
                  </a:lnTo>
                  <a:lnTo>
                    <a:pt x="32" y="87"/>
                  </a:lnTo>
                  <a:lnTo>
                    <a:pt x="32" y="119"/>
                  </a:lnTo>
                  <a:lnTo>
                    <a:pt x="54" y="141"/>
                  </a:lnTo>
                  <a:lnTo>
                    <a:pt x="54" y="173"/>
                  </a:lnTo>
                  <a:lnTo>
                    <a:pt x="64" y="184"/>
                  </a:lnTo>
                  <a:lnTo>
                    <a:pt x="64" y="206"/>
                  </a:lnTo>
                  <a:lnTo>
                    <a:pt x="86" y="227"/>
                  </a:lnTo>
                  <a:lnTo>
                    <a:pt x="86" y="260"/>
                  </a:lnTo>
                  <a:lnTo>
                    <a:pt x="97" y="271"/>
                  </a:lnTo>
                  <a:lnTo>
                    <a:pt x="97" y="292"/>
                  </a:lnTo>
                  <a:lnTo>
                    <a:pt x="119" y="314"/>
                  </a:lnTo>
                  <a:lnTo>
                    <a:pt x="119" y="346"/>
                  </a:lnTo>
                  <a:lnTo>
                    <a:pt x="129" y="357"/>
                  </a:lnTo>
                  <a:lnTo>
                    <a:pt x="129" y="379"/>
                  </a:lnTo>
                  <a:lnTo>
                    <a:pt x="151" y="401"/>
                  </a:lnTo>
                  <a:lnTo>
                    <a:pt x="151" y="433"/>
                  </a:lnTo>
                  <a:lnTo>
                    <a:pt x="162" y="444"/>
                  </a:lnTo>
                  <a:lnTo>
                    <a:pt x="162" y="465"/>
                  </a:lnTo>
                  <a:lnTo>
                    <a:pt x="183" y="487"/>
                  </a:lnTo>
                  <a:lnTo>
                    <a:pt x="183" y="520"/>
                  </a:lnTo>
                  <a:lnTo>
                    <a:pt x="194" y="530"/>
                  </a:lnTo>
                  <a:lnTo>
                    <a:pt x="194" y="552"/>
                  </a:lnTo>
                  <a:lnTo>
                    <a:pt x="205" y="563"/>
                  </a:lnTo>
                  <a:lnTo>
                    <a:pt x="205" y="585"/>
                  </a:lnTo>
                  <a:lnTo>
                    <a:pt x="227" y="606"/>
                  </a:lnTo>
                  <a:lnTo>
                    <a:pt x="227" y="639"/>
                  </a:lnTo>
                  <a:lnTo>
                    <a:pt x="237" y="650"/>
                  </a:lnTo>
                  <a:lnTo>
                    <a:pt x="237" y="671"/>
                  </a:lnTo>
                  <a:lnTo>
                    <a:pt x="248" y="682"/>
                  </a:lnTo>
                  <a:lnTo>
                    <a:pt x="248" y="704"/>
                  </a:lnTo>
                  <a:lnTo>
                    <a:pt x="270" y="725"/>
                  </a:lnTo>
                  <a:lnTo>
                    <a:pt x="270" y="758"/>
                  </a:lnTo>
                  <a:lnTo>
                    <a:pt x="281" y="769"/>
                  </a:lnTo>
                  <a:lnTo>
                    <a:pt x="281" y="790"/>
                  </a:lnTo>
                  <a:lnTo>
                    <a:pt x="291" y="801"/>
                  </a:lnTo>
                  <a:lnTo>
                    <a:pt x="291" y="823"/>
                  </a:lnTo>
                  <a:lnTo>
                    <a:pt x="313" y="844"/>
                  </a:lnTo>
                  <a:lnTo>
                    <a:pt x="313" y="877"/>
                  </a:lnTo>
                  <a:lnTo>
                    <a:pt x="324" y="888"/>
                  </a:lnTo>
                  <a:lnTo>
                    <a:pt x="324" y="909"/>
                  </a:lnTo>
                  <a:lnTo>
                    <a:pt x="335" y="920"/>
                  </a:lnTo>
                  <a:lnTo>
                    <a:pt x="335" y="942"/>
                  </a:lnTo>
                  <a:lnTo>
                    <a:pt x="356" y="963"/>
                  </a:lnTo>
                  <a:lnTo>
                    <a:pt x="356" y="996"/>
                  </a:lnTo>
                  <a:lnTo>
                    <a:pt x="367" y="1007"/>
                  </a:lnTo>
                  <a:lnTo>
                    <a:pt x="367" y="1028"/>
                  </a:lnTo>
                  <a:lnTo>
                    <a:pt x="378" y="1039"/>
                  </a:lnTo>
                  <a:lnTo>
                    <a:pt x="378" y="1061"/>
                  </a:lnTo>
                  <a:lnTo>
                    <a:pt x="400" y="1082"/>
                  </a:lnTo>
                  <a:lnTo>
                    <a:pt x="400" y="1115"/>
                  </a:lnTo>
                  <a:lnTo>
                    <a:pt x="410" y="1126"/>
                  </a:lnTo>
                  <a:lnTo>
                    <a:pt x="410" y="1147"/>
                  </a:lnTo>
                  <a:lnTo>
                    <a:pt x="421" y="1158"/>
                  </a:lnTo>
                  <a:lnTo>
                    <a:pt x="421" y="1180"/>
                  </a:lnTo>
                  <a:lnTo>
                    <a:pt x="443" y="1202"/>
                  </a:lnTo>
                  <a:lnTo>
                    <a:pt x="443" y="1234"/>
                  </a:lnTo>
                  <a:lnTo>
                    <a:pt x="454" y="1245"/>
                  </a:lnTo>
                  <a:lnTo>
                    <a:pt x="454" y="1267"/>
                  </a:lnTo>
                  <a:lnTo>
                    <a:pt x="464" y="1277"/>
                  </a:lnTo>
                  <a:lnTo>
                    <a:pt x="464" y="1299"/>
                  </a:lnTo>
                  <a:lnTo>
                    <a:pt x="486" y="1321"/>
                  </a:lnTo>
                  <a:lnTo>
                    <a:pt x="486" y="1353"/>
                  </a:lnTo>
                  <a:lnTo>
                    <a:pt x="497" y="1364"/>
                  </a:lnTo>
                  <a:lnTo>
                    <a:pt x="497" y="1386"/>
                  </a:lnTo>
                  <a:lnTo>
                    <a:pt x="508" y="1396"/>
                  </a:lnTo>
                  <a:lnTo>
                    <a:pt x="508" y="1418"/>
                  </a:lnTo>
                  <a:lnTo>
                    <a:pt x="529" y="1440"/>
                  </a:lnTo>
                  <a:lnTo>
                    <a:pt x="529" y="1472"/>
                  </a:lnTo>
                  <a:lnTo>
                    <a:pt x="540" y="1483"/>
                  </a:lnTo>
                  <a:lnTo>
                    <a:pt x="540" y="1505"/>
                  </a:lnTo>
                  <a:lnTo>
                    <a:pt x="562" y="1526"/>
                  </a:lnTo>
                  <a:lnTo>
                    <a:pt x="562" y="1559"/>
                  </a:lnTo>
                  <a:lnTo>
                    <a:pt x="572" y="1570"/>
                  </a:lnTo>
                  <a:lnTo>
                    <a:pt x="572" y="1591"/>
                  </a:lnTo>
                  <a:lnTo>
                    <a:pt x="583" y="1602"/>
                  </a:lnTo>
                  <a:lnTo>
                    <a:pt x="583" y="1624"/>
                  </a:lnTo>
                  <a:lnTo>
                    <a:pt x="605" y="1645"/>
                  </a:lnTo>
                  <a:lnTo>
                    <a:pt x="605" y="1678"/>
                  </a:lnTo>
                  <a:lnTo>
                    <a:pt x="616" y="1689"/>
                  </a:lnTo>
                  <a:lnTo>
                    <a:pt x="616" y="1710"/>
                  </a:lnTo>
                  <a:lnTo>
                    <a:pt x="637" y="1732"/>
                  </a:lnTo>
                  <a:lnTo>
                    <a:pt x="637" y="1764"/>
                  </a:lnTo>
                  <a:lnTo>
                    <a:pt x="659" y="1786"/>
                  </a:lnTo>
                  <a:lnTo>
                    <a:pt x="659" y="1819"/>
                  </a:lnTo>
                  <a:lnTo>
                    <a:pt x="670" y="1829"/>
                  </a:lnTo>
                  <a:lnTo>
                    <a:pt x="670" y="1851"/>
                  </a:lnTo>
                  <a:lnTo>
                    <a:pt x="691" y="1873"/>
                  </a:lnTo>
                  <a:lnTo>
                    <a:pt x="691" y="1905"/>
                  </a:lnTo>
                  <a:lnTo>
                    <a:pt x="713" y="1927"/>
                  </a:lnTo>
                  <a:lnTo>
                    <a:pt x="713" y="1959"/>
                  </a:lnTo>
                  <a:lnTo>
                    <a:pt x="735" y="1981"/>
                  </a:lnTo>
                  <a:lnTo>
                    <a:pt x="735" y="2013"/>
                  </a:lnTo>
                  <a:lnTo>
                    <a:pt x="745" y="2024"/>
                  </a:lnTo>
                  <a:lnTo>
                    <a:pt x="745" y="2046"/>
                  </a:lnTo>
                  <a:lnTo>
                    <a:pt x="767" y="2068"/>
                  </a:lnTo>
                  <a:lnTo>
                    <a:pt x="767" y="2089"/>
                  </a:lnTo>
                  <a:lnTo>
                    <a:pt x="778" y="2100"/>
                  </a:lnTo>
                  <a:lnTo>
                    <a:pt x="778" y="2122"/>
                  </a:lnTo>
                  <a:lnTo>
                    <a:pt x="799" y="2143"/>
                  </a:lnTo>
                  <a:lnTo>
                    <a:pt x="799" y="2176"/>
                  </a:lnTo>
                  <a:lnTo>
                    <a:pt x="821" y="2197"/>
                  </a:lnTo>
                  <a:lnTo>
                    <a:pt x="821" y="2230"/>
                  </a:lnTo>
                  <a:lnTo>
                    <a:pt x="843" y="2252"/>
                  </a:lnTo>
                  <a:lnTo>
                    <a:pt x="843" y="2273"/>
                  </a:lnTo>
                  <a:lnTo>
                    <a:pt x="853" y="2284"/>
                  </a:lnTo>
                  <a:lnTo>
                    <a:pt x="853" y="2306"/>
                  </a:lnTo>
                  <a:lnTo>
                    <a:pt x="875" y="2327"/>
                  </a:lnTo>
                  <a:lnTo>
                    <a:pt x="875" y="2360"/>
                  </a:lnTo>
                  <a:lnTo>
                    <a:pt x="897" y="2381"/>
                  </a:lnTo>
                  <a:lnTo>
                    <a:pt x="897" y="2403"/>
                  </a:lnTo>
                  <a:lnTo>
                    <a:pt x="918" y="2425"/>
                  </a:lnTo>
                  <a:lnTo>
                    <a:pt x="918" y="2457"/>
                  </a:lnTo>
                  <a:lnTo>
                    <a:pt x="940" y="2479"/>
                  </a:lnTo>
                  <a:lnTo>
                    <a:pt x="940" y="2501"/>
                  </a:lnTo>
                  <a:lnTo>
                    <a:pt x="961" y="2522"/>
                  </a:lnTo>
                  <a:lnTo>
                    <a:pt x="961" y="2544"/>
                  </a:lnTo>
                  <a:lnTo>
                    <a:pt x="972" y="2555"/>
                  </a:lnTo>
                  <a:lnTo>
                    <a:pt x="972" y="2576"/>
                  </a:lnTo>
                  <a:lnTo>
                    <a:pt x="994" y="2598"/>
                  </a:lnTo>
                  <a:lnTo>
                    <a:pt x="994" y="2620"/>
                  </a:lnTo>
                  <a:lnTo>
                    <a:pt x="1016" y="2641"/>
                  </a:lnTo>
                  <a:lnTo>
                    <a:pt x="1016" y="2663"/>
                  </a:lnTo>
                  <a:lnTo>
                    <a:pt x="1037" y="2685"/>
                  </a:lnTo>
                  <a:lnTo>
                    <a:pt x="1037" y="2706"/>
                  </a:lnTo>
                </a:path>
              </a:pathLst>
            </a:custGeom>
            <a:noFill/>
            <a:ln w="38100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2" name="Freeform 119"/>
            <p:cNvSpPr>
              <a:spLocks/>
            </p:cNvSpPr>
            <p:nvPr/>
          </p:nvSpPr>
          <p:spPr bwMode="auto">
            <a:xfrm>
              <a:off x="2697" y="1758"/>
              <a:ext cx="274" cy="170"/>
            </a:xfrm>
            <a:custGeom>
              <a:avLst/>
              <a:gdLst>
                <a:gd name="T0" fmla="*/ 0 w 1362"/>
                <a:gd name="T1" fmla="*/ 0 h 801"/>
                <a:gd name="T2" fmla="*/ 0 w 1362"/>
                <a:gd name="T3" fmla="*/ 0 h 801"/>
                <a:gd name="T4" fmla="*/ 0 w 1362"/>
                <a:gd name="T5" fmla="*/ 0 h 801"/>
                <a:gd name="T6" fmla="*/ 0 w 1362"/>
                <a:gd name="T7" fmla="*/ 0 h 801"/>
                <a:gd name="T8" fmla="*/ 0 w 1362"/>
                <a:gd name="T9" fmla="*/ 0 h 801"/>
                <a:gd name="T10" fmla="*/ 0 w 1362"/>
                <a:gd name="T11" fmla="*/ 0 h 801"/>
                <a:gd name="T12" fmla="*/ 0 w 1362"/>
                <a:gd name="T13" fmla="*/ 0 h 801"/>
                <a:gd name="T14" fmla="*/ 0 w 1362"/>
                <a:gd name="T15" fmla="*/ 0 h 801"/>
                <a:gd name="T16" fmla="*/ 0 w 1362"/>
                <a:gd name="T17" fmla="*/ 0 h 801"/>
                <a:gd name="T18" fmla="*/ 0 w 1362"/>
                <a:gd name="T19" fmla="*/ 0 h 801"/>
                <a:gd name="T20" fmla="*/ 0 w 1362"/>
                <a:gd name="T21" fmla="*/ 0 h 801"/>
                <a:gd name="T22" fmla="*/ 0 w 1362"/>
                <a:gd name="T23" fmla="*/ 0 h 801"/>
                <a:gd name="T24" fmla="*/ 0 w 1362"/>
                <a:gd name="T25" fmla="*/ 0 h 801"/>
                <a:gd name="T26" fmla="*/ 0 w 1362"/>
                <a:gd name="T27" fmla="*/ 0 h 801"/>
                <a:gd name="T28" fmla="*/ 0 w 1362"/>
                <a:gd name="T29" fmla="*/ 0 h 801"/>
                <a:gd name="T30" fmla="*/ 0 w 1362"/>
                <a:gd name="T31" fmla="*/ 0 h 801"/>
                <a:gd name="T32" fmla="*/ 0 w 1362"/>
                <a:gd name="T33" fmla="*/ 0 h 801"/>
                <a:gd name="T34" fmla="*/ 0 w 1362"/>
                <a:gd name="T35" fmla="*/ 0 h 801"/>
                <a:gd name="T36" fmla="*/ 0 w 1362"/>
                <a:gd name="T37" fmla="*/ 0 h 801"/>
                <a:gd name="T38" fmla="*/ 0 w 1362"/>
                <a:gd name="T39" fmla="*/ 0 h 801"/>
                <a:gd name="T40" fmla="*/ 0 w 1362"/>
                <a:gd name="T41" fmla="*/ 0 h 801"/>
                <a:gd name="T42" fmla="*/ 0 w 1362"/>
                <a:gd name="T43" fmla="*/ 0 h 801"/>
                <a:gd name="T44" fmla="*/ 0 w 1362"/>
                <a:gd name="T45" fmla="*/ 0 h 801"/>
                <a:gd name="T46" fmla="*/ 0 w 1362"/>
                <a:gd name="T47" fmla="*/ 0 h 801"/>
                <a:gd name="T48" fmla="*/ 0 w 1362"/>
                <a:gd name="T49" fmla="*/ 0 h 801"/>
                <a:gd name="T50" fmla="*/ 0 w 1362"/>
                <a:gd name="T51" fmla="*/ 0 h 801"/>
                <a:gd name="T52" fmla="*/ 0 w 1362"/>
                <a:gd name="T53" fmla="*/ 0 h 801"/>
                <a:gd name="T54" fmla="*/ 0 w 1362"/>
                <a:gd name="T55" fmla="*/ 0 h 801"/>
                <a:gd name="T56" fmla="*/ 0 w 1362"/>
                <a:gd name="T57" fmla="*/ 0 h 801"/>
                <a:gd name="T58" fmla="*/ 0 w 1362"/>
                <a:gd name="T59" fmla="*/ 0 h 801"/>
                <a:gd name="T60" fmla="*/ 0 w 1362"/>
                <a:gd name="T61" fmla="*/ 0 h 801"/>
                <a:gd name="T62" fmla="*/ 0 w 1362"/>
                <a:gd name="T63" fmla="*/ 0 h 801"/>
                <a:gd name="T64" fmla="*/ 0 w 1362"/>
                <a:gd name="T65" fmla="*/ 0 h 801"/>
                <a:gd name="T66" fmla="*/ 0 w 1362"/>
                <a:gd name="T67" fmla="*/ 0 h 801"/>
                <a:gd name="T68" fmla="*/ 0 w 1362"/>
                <a:gd name="T69" fmla="*/ 0 h 801"/>
                <a:gd name="T70" fmla="*/ 0 w 1362"/>
                <a:gd name="T71" fmla="*/ 0 h 801"/>
                <a:gd name="T72" fmla="*/ 0 w 1362"/>
                <a:gd name="T73" fmla="*/ 0 h 801"/>
                <a:gd name="T74" fmla="*/ 0 w 1362"/>
                <a:gd name="T75" fmla="*/ 0 h 801"/>
                <a:gd name="T76" fmla="*/ 0 w 1362"/>
                <a:gd name="T77" fmla="*/ 0 h 801"/>
                <a:gd name="T78" fmla="*/ 0 w 1362"/>
                <a:gd name="T79" fmla="*/ 0 h 801"/>
                <a:gd name="T80" fmla="*/ 0 w 1362"/>
                <a:gd name="T81" fmla="*/ 0 h 801"/>
                <a:gd name="T82" fmla="*/ 0 w 1362"/>
                <a:gd name="T83" fmla="*/ 0 h 80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362" h="801">
                  <a:moveTo>
                    <a:pt x="0" y="0"/>
                  </a:moveTo>
                  <a:lnTo>
                    <a:pt x="22" y="22"/>
                  </a:lnTo>
                  <a:lnTo>
                    <a:pt x="22" y="43"/>
                  </a:lnTo>
                  <a:lnTo>
                    <a:pt x="43" y="65"/>
                  </a:lnTo>
                  <a:lnTo>
                    <a:pt x="43" y="87"/>
                  </a:lnTo>
                  <a:lnTo>
                    <a:pt x="65" y="108"/>
                  </a:lnTo>
                  <a:lnTo>
                    <a:pt x="65" y="130"/>
                  </a:lnTo>
                  <a:lnTo>
                    <a:pt x="87" y="152"/>
                  </a:lnTo>
                  <a:lnTo>
                    <a:pt x="87" y="173"/>
                  </a:lnTo>
                  <a:lnTo>
                    <a:pt x="97" y="184"/>
                  </a:lnTo>
                  <a:lnTo>
                    <a:pt x="119" y="206"/>
                  </a:lnTo>
                  <a:lnTo>
                    <a:pt x="119" y="228"/>
                  </a:lnTo>
                  <a:lnTo>
                    <a:pt x="141" y="249"/>
                  </a:lnTo>
                  <a:lnTo>
                    <a:pt x="141" y="260"/>
                  </a:lnTo>
                  <a:lnTo>
                    <a:pt x="162" y="282"/>
                  </a:lnTo>
                  <a:lnTo>
                    <a:pt x="162" y="303"/>
                  </a:lnTo>
                  <a:lnTo>
                    <a:pt x="173" y="314"/>
                  </a:lnTo>
                  <a:lnTo>
                    <a:pt x="195" y="336"/>
                  </a:lnTo>
                  <a:lnTo>
                    <a:pt x="195" y="357"/>
                  </a:lnTo>
                  <a:lnTo>
                    <a:pt x="205" y="368"/>
                  </a:lnTo>
                  <a:lnTo>
                    <a:pt x="227" y="390"/>
                  </a:lnTo>
                  <a:lnTo>
                    <a:pt x="227" y="401"/>
                  </a:lnTo>
                  <a:lnTo>
                    <a:pt x="249" y="422"/>
                  </a:lnTo>
                  <a:lnTo>
                    <a:pt x="249" y="433"/>
                  </a:lnTo>
                  <a:lnTo>
                    <a:pt x="270" y="455"/>
                  </a:lnTo>
                  <a:lnTo>
                    <a:pt x="270" y="466"/>
                  </a:lnTo>
                  <a:lnTo>
                    <a:pt x="281" y="476"/>
                  </a:lnTo>
                  <a:lnTo>
                    <a:pt x="303" y="498"/>
                  </a:lnTo>
                  <a:lnTo>
                    <a:pt x="303" y="509"/>
                  </a:lnTo>
                  <a:lnTo>
                    <a:pt x="314" y="520"/>
                  </a:lnTo>
                  <a:lnTo>
                    <a:pt x="335" y="541"/>
                  </a:lnTo>
                  <a:lnTo>
                    <a:pt x="335" y="552"/>
                  </a:lnTo>
                  <a:lnTo>
                    <a:pt x="346" y="563"/>
                  </a:lnTo>
                  <a:lnTo>
                    <a:pt x="357" y="574"/>
                  </a:lnTo>
                  <a:lnTo>
                    <a:pt x="368" y="585"/>
                  </a:lnTo>
                  <a:lnTo>
                    <a:pt x="378" y="596"/>
                  </a:lnTo>
                  <a:lnTo>
                    <a:pt x="389" y="606"/>
                  </a:lnTo>
                  <a:lnTo>
                    <a:pt x="400" y="617"/>
                  </a:lnTo>
                  <a:lnTo>
                    <a:pt x="411" y="628"/>
                  </a:lnTo>
                  <a:lnTo>
                    <a:pt x="422" y="639"/>
                  </a:lnTo>
                  <a:lnTo>
                    <a:pt x="432" y="650"/>
                  </a:lnTo>
                  <a:lnTo>
                    <a:pt x="443" y="661"/>
                  </a:lnTo>
                  <a:lnTo>
                    <a:pt x="454" y="671"/>
                  </a:lnTo>
                  <a:lnTo>
                    <a:pt x="465" y="682"/>
                  </a:lnTo>
                  <a:lnTo>
                    <a:pt x="476" y="693"/>
                  </a:lnTo>
                  <a:lnTo>
                    <a:pt x="486" y="704"/>
                  </a:lnTo>
                  <a:lnTo>
                    <a:pt x="497" y="715"/>
                  </a:lnTo>
                  <a:lnTo>
                    <a:pt x="508" y="715"/>
                  </a:lnTo>
                  <a:lnTo>
                    <a:pt x="519" y="725"/>
                  </a:lnTo>
                  <a:lnTo>
                    <a:pt x="530" y="736"/>
                  </a:lnTo>
                  <a:lnTo>
                    <a:pt x="541" y="736"/>
                  </a:lnTo>
                  <a:lnTo>
                    <a:pt x="551" y="747"/>
                  </a:lnTo>
                  <a:lnTo>
                    <a:pt x="562" y="758"/>
                  </a:lnTo>
                  <a:lnTo>
                    <a:pt x="573" y="758"/>
                  </a:lnTo>
                  <a:lnTo>
                    <a:pt x="584" y="769"/>
                  </a:lnTo>
                  <a:lnTo>
                    <a:pt x="595" y="769"/>
                  </a:lnTo>
                  <a:lnTo>
                    <a:pt x="605" y="780"/>
                  </a:lnTo>
                  <a:lnTo>
                    <a:pt x="616" y="780"/>
                  </a:lnTo>
                  <a:lnTo>
                    <a:pt x="627" y="780"/>
                  </a:lnTo>
                  <a:lnTo>
                    <a:pt x="638" y="790"/>
                  </a:lnTo>
                  <a:lnTo>
                    <a:pt x="649" y="790"/>
                  </a:lnTo>
                  <a:lnTo>
                    <a:pt x="659" y="790"/>
                  </a:lnTo>
                  <a:lnTo>
                    <a:pt x="670" y="801"/>
                  </a:lnTo>
                  <a:lnTo>
                    <a:pt x="681" y="801"/>
                  </a:lnTo>
                  <a:lnTo>
                    <a:pt x="692" y="801"/>
                  </a:lnTo>
                  <a:lnTo>
                    <a:pt x="703" y="801"/>
                  </a:lnTo>
                  <a:lnTo>
                    <a:pt x="713" y="801"/>
                  </a:lnTo>
                  <a:lnTo>
                    <a:pt x="724" y="801"/>
                  </a:lnTo>
                  <a:lnTo>
                    <a:pt x="735" y="801"/>
                  </a:lnTo>
                  <a:lnTo>
                    <a:pt x="746" y="801"/>
                  </a:lnTo>
                  <a:lnTo>
                    <a:pt x="767" y="801"/>
                  </a:lnTo>
                  <a:lnTo>
                    <a:pt x="757" y="801"/>
                  </a:lnTo>
                  <a:lnTo>
                    <a:pt x="767" y="801"/>
                  </a:lnTo>
                  <a:lnTo>
                    <a:pt x="778" y="801"/>
                  </a:lnTo>
                  <a:lnTo>
                    <a:pt x="789" y="801"/>
                  </a:lnTo>
                  <a:lnTo>
                    <a:pt x="800" y="801"/>
                  </a:lnTo>
                  <a:lnTo>
                    <a:pt x="811" y="801"/>
                  </a:lnTo>
                  <a:lnTo>
                    <a:pt x="821" y="801"/>
                  </a:lnTo>
                  <a:lnTo>
                    <a:pt x="832" y="801"/>
                  </a:lnTo>
                  <a:lnTo>
                    <a:pt x="843" y="790"/>
                  </a:lnTo>
                  <a:lnTo>
                    <a:pt x="854" y="790"/>
                  </a:lnTo>
                  <a:lnTo>
                    <a:pt x="865" y="790"/>
                  </a:lnTo>
                  <a:lnTo>
                    <a:pt x="876" y="780"/>
                  </a:lnTo>
                  <a:lnTo>
                    <a:pt x="886" y="780"/>
                  </a:lnTo>
                  <a:lnTo>
                    <a:pt x="897" y="780"/>
                  </a:lnTo>
                  <a:lnTo>
                    <a:pt x="908" y="769"/>
                  </a:lnTo>
                  <a:lnTo>
                    <a:pt x="919" y="769"/>
                  </a:lnTo>
                  <a:lnTo>
                    <a:pt x="930" y="758"/>
                  </a:lnTo>
                  <a:lnTo>
                    <a:pt x="940" y="758"/>
                  </a:lnTo>
                  <a:lnTo>
                    <a:pt x="951" y="747"/>
                  </a:lnTo>
                  <a:lnTo>
                    <a:pt x="962" y="736"/>
                  </a:lnTo>
                  <a:lnTo>
                    <a:pt x="973" y="736"/>
                  </a:lnTo>
                  <a:lnTo>
                    <a:pt x="984" y="725"/>
                  </a:lnTo>
                  <a:lnTo>
                    <a:pt x="994" y="715"/>
                  </a:lnTo>
                  <a:lnTo>
                    <a:pt x="1005" y="715"/>
                  </a:lnTo>
                  <a:lnTo>
                    <a:pt x="1016" y="704"/>
                  </a:lnTo>
                  <a:lnTo>
                    <a:pt x="1027" y="693"/>
                  </a:lnTo>
                  <a:lnTo>
                    <a:pt x="1038" y="682"/>
                  </a:lnTo>
                  <a:lnTo>
                    <a:pt x="1048" y="671"/>
                  </a:lnTo>
                  <a:lnTo>
                    <a:pt x="1059" y="661"/>
                  </a:lnTo>
                  <a:lnTo>
                    <a:pt x="1070" y="661"/>
                  </a:lnTo>
                  <a:lnTo>
                    <a:pt x="1081" y="650"/>
                  </a:lnTo>
                  <a:lnTo>
                    <a:pt x="1092" y="639"/>
                  </a:lnTo>
                  <a:lnTo>
                    <a:pt x="1102" y="628"/>
                  </a:lnTo>
                  <a:lnTo>
                    <a:pt x="1113" y="617"/>
                  </a:lnTo>
                  <a:lnTo>
                    <a:pt x="1135" y="596"/>
                  </a:lnTo>
                  <a:lnTo>
                    <a:pt x="1135" y="585"/>
                  </a:lnTo>
                  <a:lnTo>
                    <a:pt x="1146" y="574"/>
                  </a:lnTo>
                  <a:lnTo>
                    <a:pt x="1157" y="563"/>
                  </a:lnTo>
                  <a:lnTo>
                    <a:pt x="1167" y="552"/>
                  </a:lnTo>
                  <a:lnTo>
                    <a:pt x="1178" y="541"/>
                  </a:lnTo>
                  <a:lnTo>
                    <a:pt x="1200" y="520"/>
                  </a:lnTo>
                  <a:lnTo>
                    <a:pt x="1200" y="509"/>
                  </a:lnTo>
                  <a:lnTo>
                    <a:pt x="1211" y="498"/>
                  </a:lnTo>
                  <a:lnTo>
                    <a:pt x="1232" y="476"/>
                  </a:lnTo>
                  <a:lnTo>
                    <a:pt x="1232" y="466"/>
                  </a:lnTo>
                  <a:lnTo>
                    <a:pt x="1243" y="455"/>
                  </a:lnTo>
                  <a:lnTo>
                    <a:pt x="1265" y="433"/>
                  </a:lnTo>
                  <a:lnTo>
                    <a:pt x="1265" y="422"/>
                  </a:lnTo>
                  <a:lnTo>
                    <a:pt x="1286" y="401"/>
                  </a:lnTo>
                  <a:lnTo>
                    <a:pt x="1286" y="390"/>
                  </a:lnTo>
                  <a:lnTo>
                    <a:pt x="1308" y="368"/>
                  </a:lnTo>
                  <a:lnTo>
                    <a:pt x="1308" y="357"/>
                  </a:lnTo>
                  <a:lnTo>
                    <a:pt x="1329" y="336"/>
                  </a:lnTo>
                  <a:lnTo>
                    <a:pt x="1329" y="325"/>
                  </a:lnTo>
                  <a:lnTo>
                    <a:pt x="1351" y="303"/>
                  </a:lnTo>
                  <a:lnTo>
                    <a:pt x="1351" y="282"/>
                  </a:lnTo>
                  <a:lnTo>
                    <a:pt x="1362" y="271"/>
                  </a:lnTo>
                </a:path>
              </a:pathLst>
            </a:custGeom>
            <a:noFill/>
            <a:ln w="38100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3" name="Freeform 120"/>
            <p:cNvSpPr>
              <a:spLocks/>
            </p:cNvSpPr>
            <p:nvPr/>
          </p:nvSpPr>
          <p:spPr bwMode="auto">
            <a:xfrm>
              <a:off x="2972" y="1378"/>
              <a:ext cx="173" cy="437"/>
            </a:xfrm>
            <a:custGeom>
              <a:avLst/>
              <a:gdLst>
                <a:gd name="T0" fmla="*/ 0 w 854"/>
                <a:gd name="T1" fmla="*/ 0 h 2046"/>
                <a:gd name="T2" fmla="*/ 0 w 854"/>
                <a:gd name="T3" fmla="*/ 0 h 2046"/>
                <a:gd name="T4" fmla="*/ 0 w 854"/>
                <a:gd name="T5" fmla="*/ 0 h 2046"/>
                <a:gd name="T6" fmla="*/ 0 w 854"/>
                <a:gd name="T7" fmla="*/ 0 h 2046"/>
                <a:gd name="T8" fmla="*/ 0 w 854"/>
                <a:gd name="T9" fmla="*/ 0 h 2046"/>
                <a:gd name="T10" fmla="*/ 0 w 854"/>
                <a:gd name="T11" fmla="*/ 0 h 2046"/>
                <a:gd name="T12" fmla="*/ 0 w 854"/>
                <a:gd name="T13" fmla="*/ 0 h 2046"/>
                <a:gd name="T14" fmla="*/ 0 w 854"/>
                <a:gd name="T15" fmla="*/ 0 h 2046"/>
                <a:gd name="T16" fmla="*/ 0 w 854"/>
                <a:gd name="T17" fmla="*/ 0 h 2046"/>
                <a:gd name="T18" fmla="*/ 0 w 854"/>
                <a:gd name="T19" fmla="*/ 0 h 2046"/>
                <a:gd name="T20" fmla="*/ 0 w 854"/>
                <a:gd name="T21" fmla="*/ 0 h 2046"/>
                <a:gd name="T22" fmla="*/ 0 w 854"/>
                <a:gd name="T23" fmla="*/ 0 h 2046"/>
                <a:gd name="T24" fmla="*/ 0 w 854"/>
                <a:gd name="T25" fmla="*/ 0 h 2046"/>
                <a:gd name="T26" fmla="*/ 0 w 854"/>
                <a:gd name="T27" fmla="*/ 0 h 2046"/>
                <a:gd name="T28" fmla="*/ 0 w 854"/>
                <a:gd name="T29" fmla="*/ 0 h 2046"/>
                <a:gd name="T30" fmla="*/ 0 w 854"/>
                <a:gd name="T31" fmla="*/ 0 h 2046"/>
                <a:gd name="T32" fmla="*/ 0 w 854"/>
                <a:gd name="T33" fmla="*/ 0 h 2046"/>
                <a:gd name="T34" fmla="*/ 0 w 854"/>
                <a:gd name="T35" fmla="*/ 0 h 2046"/>
                <a:gd name="T36" fmla="*/ 0 w 854"/>
                <a:gd name="T37" fmla="*/ 0 h 2046"/>
                <a:gd name="T38" fmla="*/ 0 w 854"/>
                <a:gd name="T39" fmla="*/ 0 h 2046"/>
                <a:gd name="T40" fmla="*/ 0 w 854"/>
                <a:gd name="T41" fmla="*/ 0 h 2046"/>
                <a:gd name="T42" fmla="*/ 0 w 854"/>
                <a:gd name="T43" fmla="*/ 0 h 2046"/>
                <a:gd name="T44" fmla="*/ 0 w 854"/>
                <a:gd name="T45" fmla="*/ 0 h 2046"/>
                <a:gd name="T46" fmla="*/ 0 w 854"/>
                <a:gd name="T47" fmla="*/ 0 h 2046"/>
                <a:gd name="T48" fmla="*/ 0 w 854"/>
                <a:gd name="T49" fmla="*/ 0 h 2046"/>
                <a:gd name="T50" fmla="*/ 0 w 854"/>
                <a:gd name="T51" fmla="*/ 0 h 2046"/>
                <a:gd name="T52" fmla="*/ 0 w 854"/>
                <a:gd name="T53" fmla="*/ 0 h 2046"/>
                <a:gd name="T54" fmla="*/ 0 w 854"/>
                <a:gd name="T55" fmla="*/ 0 h 2046"/>
                <a:gd name="T56" fmla="*/ 0 w 854"/>
                <a:gd name="T57" fmla="*/ 0 h 2046"/>
                <a:gd name="T58" fmla="*/ 0 w 854"/>
                <a:gd name="T59" fmla="*/ 0 h 2046"/>
                <a:gd name="T60" fmla="*/ 0 w 854"/>
                <a:gd name="T61" fmla="*/ 0 h 2046"/>
                <a:gd name="T62" fmla="*/ 0 w 854"/>
                <a:gd name="T63" fmla="*/ 0 h 2046"/>
                <a:gd name="T64" fmla="*/ 0 w 854"/>
                <a:gd name="T65" fmla="*/ 0 h 2046"/>
                <a:gd name="T66" fmla="*/ 0 w 854"/>
                <a:gd name="T67" fmla="*/ 0 h 2046"/>
                <a:gd name="T68" fmla="*/ 0 w 854"/>
                <a:gd name="T69" fmla="*/ 0 h 2046"/>
                <a:gd name="T70" fmla="*/ 0 w 854"/>
                <a:gd name="T71" fmla="*/ 0 h 2046"/>
                <a:gd name="T72" fmla="*/ 0 w 854"/>
                <a:gd name="T73" fmla="*/ 0 h 2046"/>
                <a:gd name="T74" fmla="*/ 0 w 854"/>
                <a:gd name="T75" fmla="*/ 0 h 2046"/>
                <a:gd name="T76" fmla="*/ 0 w 854"/>
                <a:gd name="T77" fmla="*/ 0 h 2046"/>
                <a:gd name="T78" fmla="*/ 0 w 854"/>
                <a:gd name="T79" fmla="*/ 0 h 2046"/>
                <a:gd name="T80" fmla="*/ 0 w 854"/>
                <a:gd name="T81" fmla="*/ 0 h 2046"/>
                <a:gd name="T82" fmla="*/ 0 w 854"/>
                <a:gd name="T83" fmla="*/ 0 h 2046"/>
                <a:gd name="T84" fmla="*/ 0 w 854"/>
                <a:gd name="T85" fmla="*/ 0 h 2046"/>
                <a:gd name="T86" fmla="*/ 0 w 854"/>
                <a:gd name="T87" fmla="*/ 0 h 2046"/>
                <a:gd name="T88" fmla="*/ 0 w 854"/>
                <a:gd name="T89" fmla="*/ 0 h 2046"/>
                <a:gd name="T90" fmla="*/ 0 w 854"/>
                <a:gd name="T91" fmla="*/ 0 h 2046"/>
                <a:gd name="T92" fmla="*/ 0 w 854"/>
                <a:gd name="T93" fmla="*/ 0 h 2046"/>
                <a:gd name="T94" fmla="*/ 0 w 854"/>
                <a:gd name="T95" fmla="*/ 0 h 20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54" h="2046">
                  <a:moveTo>
                    <a:pt x="0" y="2046"/>
                  </a:moveTo>
                  <a:lnTo>
                    <a:pt x="21" y="2024"/>
                  </a:lnTo>
                  <a:lnTo>
                    <a:pt x="21" y="2003"/>
                  </a:lnTo>
                  <a:lnTo>
                    <a:pt x="43" y="1981"/>
                  </a:lnTo>
                  <a:lnTo>
                    <a:pt x="43" y="1970"/>
                  </a:lnTo>
                  <a:lnTo>
                    <a:pt x="65" y="1948"/>
                  </a:lnTo>
                  <a:lnTo>
                    <a:pt x="65" y="1927"/>
                  </a:lnTo>
                  <a:lnTo>
                    <a:pt x="86" y="1905"/>
                  </a:lnTo>
                  <a:lnTo>
                    <a:pt x="86" y="1883"/>
                  </a:lnTo>
                  <a:lnTo>
                    <a:pt x="108" y="1862"/>
                  </a:lnTo>
                  <a:lnTo>
                    <a:pt x="108" y="1840"/>
                  </a:lnTo>
                  <a:lnTo>
                    <a:pt x="130" y="1818"/>
                  </a:lnTo>
                  <a:lnTo>
                    <a:pt x="130" y="1797"/>
                  </a:lnTo>
                  <a:lnTo>
                    <a:pt x="151" y="1775"/>
                  </a:lnTo>
                  <a:lnTo>
                    <a:pt x="151" y="1754"/>
                  </a:lnTo>
                  <a:lnTo>
                    <a:pt x="173" y="1732"/>
                  </a:lnTo>
                  <a:lnTo>
                    <a:pt x="173" y="1710"/>
                  </a:lnTo>
                  <a:lnTo>
                    <a:pt x="194" y="1689"/>
                  </a:lnTo>
                  <a:lnTo>
                    <a:pt x="194" y="1667"/>
                  </a:lnTo>
                  <a:lnTo>
                    <a:pt x="216" y="1645"/>
                  </a:lnTo>
                  <a:lnTo>
                    <a:pt x="216" y="1624"/>
                  </a:lnTo>
                  <a:lnTo>
                    <a:pt x="238" y="1602"/>
                  </a:lnTo>
                  <a:lnTo>
                    <a:pt x="238" y="1570"/>
                  </a:lnTo>
                  <a:lnTo>
                    <a:pt x="259" y="1548"/>
                  </a:lnTo>
                  <a:lnTo>
                    <a:pt x="259" y="1526"/>
                  </a:lnTo>
                  <a:lnTo>
                    <a:pt x="281" y="1505"/>
                  </a:lnTo>
                  <a:lnTo>
                    <a:pt x="281" y="1472"/>
                  </a:lnTo>
                  <a:lnTo>
                    <a:pt x="302" y="1450"/>
                  </a:lnTo>
                  <a:lnTo>
                    <a:pt x="302" y="1429"/>
                  </a:lnTo>
                  <a:lnTo>
                    <a:pt x="313" y="1418"/>
                  </a:lnTo>
                  <a:lnTo>
                    <a:pt x="313" y="1396"/>
                  </a:lnTo>
                  <a:lnTo>
                    <a:pt x="335" y="1375"/>
                  </a:lnTo>
                  <a:lnTo>
                    <a:pt x="335" y="1353"/>
                  </a:lnTo>
                  <a:lnTo>
                    <a:pt x="346" y="1342"/>
                  </a:lnTo>
                  <a:lnTo>
                    <a:pt x="346" y="1321"/>
                  </a:lnTo>
                  <a:lnTo>
                    <a:pt x="367" y="1299"/>
                  </a:lnTo>
                  <a:lnTo>
                    <a:pt x="367" y="1277"/>
                  </a:lnTo>
                  <a:lnTo>
                    <a:pt x="378" y="1266"/>
                  </a:lnTo>
                  <a:lnTo>
                    <a:pt x="378" y="1245"/>
                  </a:lnTo>
                  <a:lnTo>
                    <a:pt x="400" y="1223"/>
                  </a:lnTo>
                  <a:lnTo>
                    <a:pt x="400" y="1191"/>
                  </a:lnTo>
                  <a:lnTo>
                    <a:pt x="421" y="1169"/>
                  </a:lnTo>
                  <a:lnTo>
                    <a:pt x="421" y="1137"/>
                  </a:lnTo>
                  <a:lnTo>
                    <a:pt x="443" y="1115"/>
                  </a:lnTo>
                  <a:lnTo>
                    <a:pt x="443" y="1082"/>
                  </a:lnTo>
                  <a:lnTo>
                    <a:pt x="465" y="1061"/>
                  </a:lnTo>
                  <a:lnTo>
                    <a:pt x="465" y="1028"/>
                  </a:lnTo>
                  <a:lnTo>
                    <a:pt x="486" y="1007"/>
                  </a:lnTo>
                  <a:lnTo>
                    <a:pt x="486" y="974"/>
                  </a:lnTo>
                  <a:lnTo>
                    <a:pt x="508" y="953"/>
                  </a:lnTo>
                  <a:lnTo>
                    <a:pt x="508" y="920"/>
                  </a:lnTo>
                  <a:lnTo>
                    <a:pt x="519" y="909"/>
                  </a:lnTo>
                  <a:lnTo>
                    <a:pt x="519" y="888"/>
                  </a:lnTo>
                  <a:lnTo>
                    <a:pt x="540" y="866"/>
                  </a:lnTo>
                  <a:lnTo>
                    <a:pt x="540" y="833"/>
                  </a:lnTo>
                  <a:lnTo>
                    <a:pt x="551" y="823"/>
                  </a:lnTo>
                  <a:lnTo>
                    <a:pt x="551" y="801"/>
                  </a:lnTo>
                  <a:lnTo>
                    <a:pt x="573" y="779"/>
                  </a:lnTo>
                  <a:lnTo>
                    <a:pt x="573" y="747"/>
                  </a:lnTo>
                  <a:lnTo>
                    <a:pt x="594" y="725"/>
                  </a:lnTo>
                  <a:lnTo>
                    <a:pt x="594" y="693"/>
                  </a:lnTo>
                  <a:lnTo>
                    <a:pt x="605" y="682"/>
                  </a:lnTo>
                  <a:lnTo>
                    <a:pt x="605" y="660"/>
                  </a:lnTo>
                  <a:lnTo>
                    <a:pt x="616" y="649"/>
                  </a:lnTo>
                  <a:lnTo>
                    <a:pt x="616" y="628"/>
                  </a:lnTo>
                  <a:lnTo>
                    <a:pt x="637" y="606"/>
                  </a:lnTo>
                  <a:lnTo>
                    <a:pt x="637" y="574"/>
                  </a:lnTo>
                  <a:lnTo>
                    <a:pt x="648" y="563"/>
                  </a:lnTo>
                  <a:lnTo>
                    <a:pt x="648" y="541"/>
                  </a:lnTo>
                  <a:lnTo>
                    <a:pt x="670" y="520"/>
                  </a:lnTo>
                  <a:lnTo>
                    <a:pt x="670" y="487"/>
                  </a:lnTo>
                  <a:lnTo>
                    <a:pt x="681" y="476"/>
                  </a:lnTo>
                  <a:lnTo>
                    <a:pt x="681" y="455"/>
                  </a:lnTo>
                  <a:lnTo>
                    <a:pt x="692" y="444"/>
                  </a:lnTo>
                  <a:lnTo>
                    <a:pt x="692" y="422"/>
                  </a:lnTo>
                  <a:lnTo>
                    <a:pt x="713" y="400"/>
                  </a:lnTo>
                  <a:lnTo>
                    <a:pt x="713" y="368"/>
                  </a:lnTo>
                  <a:lnTo>
                    <a:pt x="724" y="357"/>
                  </a:lnTo>
                  <a:lnTo>
                    <a:pt x="724" y="336"/>
                  </a:lnTo>
                  <a:lnTo>
                    <a:pt x="746" y="314"/>
                  </a:lnTo>
                  <a:lnTo>
                    <a:pt x="746" y="281"/>
                  </a:lnTo>
                  <a:lnTo>
                    <a:pt x="756" y="271"/>
                  </a:lnTo>
                  <a:lnTo>
                    <a:pt x="756" y="249"/>
                  </a:lnTo>
                  <a:lnTo>
                    <a:pt x="767" y="238"/>
                  </a:lnTo>
                  <a:lnTo>
                    <a:pt x="767" y="216"/>
                  </a:lnTo>
                  <a:lnTo>
                    <a:pt x="789" y="195"/>
                  </a:lnTo>
                  <a:lnTo>
                    <a:pt x="789" y="162"/>
                  </a:lnTo>
                  <a:lnTo>
                    <a:pt x="800" y="151"/>
                  </a:lnTo>
                  <a:lnTo>
                    <a:pt x="800" y="130"/>
                  </a:lnTo>
                  <a:lnTo>
                    <a:pt x="810" y="119"/>
                  </a:lnTo>
                  <a:lnTo>
                    <a:pt x="810" y="97"/>
                  </a:lnTo>
                  <a:lnTo>
                    <a:pt x="821" y="87"/>
                  </a:lnTo>
                  <a:lnTo>
                    <a:pt x="821" y="65"/>
                  </a:lnTo>
                  <a:lnTo>
                    <a:pt x="843" y="43"/>
                  </a:lnTo>
                  <a:lnTo>
                    <a:pt x="843" y="11"/>
                  </a:lnTo>
                  <a:lnTo>
                    <a:pt x="854" y="0"/>
                  </a:lnTo>
                </a:path>
              </a:pathLst>
            </a:custGeom>
            <a:noFill/>
            <a:ln w="38100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AutoShape 218"/>
          <p:cNvSpPr>
            <a:spLocks/>
          </p:cNvSpPr>
          <p:nvPr/>
        </p:nvSpPr>
        <p:spPr bwMode="auto">
          <a:xfrm>
            <a:off x="2362200" y="4724400"/>
            <a:ext cx="762000" cy="609600"/>
          </a:xfrm>
          <a:prstGeom prst="borderCallout1">
            <a:avLst>
              <a:gd name="adj1" fmla="val 18750"/>
              <a:gd name="adj2" fmla="val -10000"/>
              <a:gd name="adj3" fmla="val -79384"/>
              <a:gd name="adj4" fmla="val -40000"/>
            </a:avLst>
          </a:prstGeom>
          <a:solidFill>
            <a:srgbClr val="00FFFF"/>
          </a:solidFill>
          <a:ln w="25400" algn="ctr">
            <a:solidFill>
              <a:srgbClr val="FF0000"/>
            </a:solidFill>
            <a:miter lim="800000"/>
            <a:headEnd type="stealth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 anchor="ctr" anchorCtr="1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</a:p>
        </p:txBody>
      </p:sp>
      <p:grpSp>
        <p:nvGrpSpPr>
          <p:cNvPr id="34" name="Group 225"/>
          <p:cNvGrpSpPr>
            <a:grpSpLocks/>
          </p:cNvGrpSpPr>
          <p:nvPr/>
        </p:nvGrpSpPr>
        <p:grpSpPr bwMode="auto">
          <a:xfrm>
            <a:off x="1004888" y="3429000"/>
            <a:ext cx="2805112" cy="1524000"/>
            <a:chOff x="624" y="2784"/>
            <a:chExt cx="1767" cy="960"/>
          </a:xfrm>
        </p:grpSpPr>
        <p:sp>
          <p:nvSpPr>
            <p:cNvPr id="108608" name="Line 43"/>
            <p:cNvSpPr>
              <a:spLocks noChangeShapeType="1"/>
            </p:cNvSpPr>
            <p:nvPr/>
          </p:nvSpPr>
          <p:spPr bwMode="auto">
            <a:xfrm>
              <a:off x="1282" y="278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8609" name="Group 94"/>
            <p:cNvGrpSpPr>
              <a:grpSpLocks/>
            </p:cNvGrpSpPr>
            <p:nvPr/>
          </p:nvGrpSpPr>
          <p:grpSpPr bwMode="auto">
            <a:xfrm rot="5400000">
              <a:off x="1186" y="3138"/>
              <a:ext cx="177" cy="168"/>
              <a:chOff x="1984" y="868"/>
              <a:chExt cx="1161" cy="1060"/>
            </a:xfrm>
          </p:grpSpPr>
          <p:sp>
            <p:nvSpPr>
              <p:cNvPr id="108614" name="Freeform 95"/>
              <p:cNvSpPr>
                <a:spLocks/>
              </p:cNvSpPr>
              <p:nvPr/>
            </p:nvSpPr>
            <p:spPr bwMode="auto">
              <a:xfrm>
                <a:off x="2223" y="868"/>
                <a:ext cx="271" cy="335"/>
              </a:xfrm>
              <a:custGeom>
                <a:avLst/>
                <a:gdLst>
                  <a:gd name="T0" fmla="*/ 0 w 1340"/>
                  <a:gd name="T1" fmla="*/ 0 h 1570"/>
                  <a:gd name="T2" fmla="*/ 0 w 1340"/>
                  <a:gd name="T3" fmla="*/ 0 h 1570"/>
                  <a:gd name="T4" fmla="*/ 0 w 1340"/>
                  <a:gd name="T5" fmla="*/ 0 h 1570"/>
                  <a:gd name="T6" fmla="*/ 0 w 1340"/>
                  <a:gd name="T7" fmla="*/ 0 h 1570"/>
                  <a:gd name="T8" fmla="*/ 0 w 1340"/>
                  <a:gd name="T9" fmla="*/ 0 h 1570"/>
                  <a:gd name="T10" fmla="*/ 0 w 1340"/>
                  <a:gd name="T11" fmla="*/ 0 h 1570"/>
                  <a:gd name="T12" fmla="*/ 0 w 1340"/>
                  <a:gd name="T13" fmla="*/ 0 h 1570"/>
                  <a:gd name="T14" fmla="*/ 0 w 1340"/>
                  <a:gd name="T15" fmla="*/ 0 h 1570"/>
                  <a:gd name="T16" fmla="*/ 0 w 1340"/>
                  <a:gd name="T17" fmla="*/ 0 h 1570"/>
                  <a:gd name="T18" fmla="*/ 0 w 1340"/>
                  <a:gd name="T19" fmla="*/ 0 h 1570"/>
                  <a:gd name="T20" fmla="*/ 0 w 1340"/>
                  <a:gd name="T21" fmla="*/ 0 h 1570"/>
                  <a:gd name="T22" fmla="*/ 0 w 1340"/>
                  <a:gd name="T23" fmla="*/ 0 h 1570"/>
                  <a:gd name="T24" fmla="*/ 0 w 1340"/>
                  <a:gd name="T25" fmla="*/ 0 h 1570"/>
                  <a:gd name="T26" fmla="*/ 0 w 1340"/>
                  <a:gd name="T27" fmla="*/ 0 h 1570"/>
                  <a:gd name="T28" fmla="*/ 0 w 1340"/>
                  <a:gd name="T29" fmla="*/ 0 h 1570"/>
                  <a:gd name="T30" fmla="*/ 0 w 1340"/>
                  <a:gd name="T31" fmla="*/ 0 h 1570"/>
                  <a:gd name="T32" fmla="*/ 0 w 1340"/>
                  <a:gd name="T33" fmla="*/ 0 h 1570"/>
                  <a:gd name="T34" fmla="*/ 0 w 1340"/>
                  <a:gd name="T35" fmla="*/ 0 h 1570"/>
                  <a:gd name="T36" fmla="*/ 0 w 1340"/>
                  <a:gd name="T37" fmla="*/ 0 h 1570"/>
                  <a:gd name="T38" fmla="*/ 0 w 1340"/>
                  <a:gd name="T39" fmla="*/ 0 h 1570"/>
                  <a:gd name="T40" fmla="*/ 0 w 1340"/>
                  <a:gd name="T41" fmla="*/ 0 h 1570"/>
                  <a:gd name="T42" fmla="*/ 0 w 1340"/>
                  <a:gd name="T43" fmla="*/ 0 h 1570"/>
                  <a:gd name="T44" fmla="*/ 0 w 1340"/>
                  <a:gd name="T45" fmla="*/ 0 h 1570"/>
                  <a:gd name="T46" fmla="*/ 0 w 1340"/>
                  <a:gd name="T47" fmla="*/ 0 h 1570"/>
                  <a:gd name="T48" fmla="*/ 0 w 1340"/>
                  <a:gd name="T49" fmla="*/ 0 h 1570"/>
                  <a:gd name="T50" fmla="*/ 0 w 1340"/>
                  <a:gd name="T51" fmla="*/ 0 h 1570"/>
                  <a:gd name="T52" fmla="*/ 0 w 1340"/>
                  <a:gd name="T53" fmla="*/ 0 h 1570"/>
                  <a:gd name="T54" fmla="*/ 0 w 1340"/>
                  <a:gd name="T55" fmla="*/ 0 h 1570"/>
                  <a:gd name="T56" fmla="*/ 0 w 1340"/>
                  <a:gd name="T57" fmla="*/ 0 h 1570"/>
                  <a:gd name="T58" fmla="*/ 0 w 1340"/>
                  <a:gd name="T59" fmla="*/ 0 h 1570"/>
                  <a:gd name="T60" fmla="*/ 0 w 1340"/>
                  <a:gd name="T61" fmla="*/ 0 h 1570"/>
                  <a:gd name="T62" fmla="*/ 0 w 1340"/>
                  <a:gd name="T63" fmla="*/ 0 h 1570"/>
                  <a:gd name="T64" fmla="*/ 0 w 1340"/>
                  <a:gd name="T65" fmla="*/ 0 h 1570"/>
                  <a:gd name="T66" fmla="*/ 0 w 1340"/>
                  <a:gd name="T67" fmla="*/ 0 h 1570"/>
                  <a:gd name="T68" fmla="*/ 0 w 1340"/>
                  <a:gd name="T69" fmla="*/ 0 h 1570"/>
                  <a:gd name="T70" fmla="*/ 0 w 1340"/>
                  <a:gd name="T71" fmla="*/ 0 h 1570"/>
                  <a:gd name="T72" fmla="*/ 0 w 1340"/>
                  <a:gd name="T73" fmla="*/ 0 h 1570"/>
                  <a:gd name="T74" fmla="*/ 0 w 1340"/>
                  <a:gd name="T75" fmla="*/ 0 h 1570"/>
                  <a:gd name="T76" fmla="*/ 0 w 1340"/>
                  <a:gd name="T77" fmla="*/ 0 h 1570"/>
                  <a:gd name="T78" fmla="*/ 0 w 1340"/>
                  <a:gd name="T79" fmla="*/ 0 h 1570"/>
                  <a:gd name="T80" fmla="*/ 0 w 1340"/>
                  <a:gd name="T81" fmla="*/ 0 h 1570"/>
                  <a:gd name="T82" fmla="*/ 0 w 1340"/>
                  <a:gd name="T83" fmla="*/ 0 h 15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40" h="1570">
                    <a:moveTo>
                      <a:pt x="0" y="87"/>
                    </a:moveTo>
                    <a:lnTo>
                      <a:pt x="10" y="76"/>
                    </a:lnTo>
                    <a:lnTo>
                      <a:pt x="21" y="65"/>
                    </a:lnTo>
                    <a:lnTo>
                      <a:pt x="32" y="65"/>
                    </a:lnTo>
                    <a:lnTo>
                      <a:pt x="43" y="55"/>
                    </a:lnTo>
                    <a:lnTo>
                      <a:pt x="54" y="44"/>
                    </a:lnTo>
                    <a:lnTo>
                      <a:pt x="64" y="44"/>
                    </a:lnTo>
                    <a:lnTo>
                      <a:pt x="75" y="33"/>
                    </a:lnTo>
                    <a:lnTo>
                      <a:pt x="86" y="33"/>
                    </a:lnTo>
                    <a:lnTo>
                      <a:pt x="97" y="22"/>
                    </a:lnTo>
                    <a:lnTo>
                      <a:pt x="108" y="22"/>
                    </a:lnTo>
                    <a:lnTo>
                      <a:pt x="118" y="22"/>
                    </a:lnTo>
                    <a:lnTo>
                      <a:pt x="129" y="11"/>
                    </a:lnTo>
                    <a:lnTo>
                      <a:pt x="140" y="11"/>
                    </a:lnTo>
                    <a:lnTo>
                      <a:pt x="151" y="11"/>
                    </a:lnTo>
                    <a:lnTo>
                      <a:pt x="162" y="0"/>
                    </a:lnTo>
                    <a:lnTo>
                      <a:pt x="172" y="0"/>
                    </a:lnTo>
                    <a:lnTo>
                      <a:pt x="183" y="0"/>
                    </a:lnTo>
                    <a:lnTo>
                      <a:pt x="194" y="0"/>
                    </a:lnTo>
                    <a:lnTo>
                      <a:pt x="205" y="0"/>
                    </a:lnTo>
                    <a:lnTo>
                      <a:pt x="216" y="0"/>
                    </a:lnTo>
                    <a:lnTo>
                      <a:pt x="226" y="0"/>
                    </a:lnTo>
                    <a:lnTo>
                      <a:pt x="237" y="0"/>
                    </a:lnTo>
                    <a:lnTo>
                      <a:pt x="248" y="0"/>
                    </a:lnTo>
                    <a:lnTo>
                      <a:pt x="259" y="0"/>
                    </a:lnTo>
                    <a:lnTo>
                      <a:pt x="270" y="0"/>
                    </a:lnTo>
                    <a:lnTo>
                      <a:pt x="281" y="0"/>
                    </a:lnTo>
                    <a:lnTo>
                      <a:pt x="291" y="0"/>
                    </a:lnTo>
                    <a:lnTo>
                      <a:pt x="302" y="0"/>
                    </a:lnTo>
                    <a:lnTo>
                      <a:pt x="313" y="0"/>
                    </a:lnTo>
                    <a:lnTo>
                      <a:pt x="324" y="0"/>
                    </a:lnTo>
                    <a:lnTo>
                      <a:pt x="335" y="11"/>
                    </a:lnTo>
                    <a:lnTo>
                      <a:pt x="345" y="11"/>
                    </a:lnTo>
                    <a:lnTo>
                      <a:pt x="356" y="11"/>
                    </a:lnTo>
                    <a:lnTo>
                      <a:pt x="367" y="22"/>
                    </a:lnTo>
                    <a:lnTo>
                      <a:pt x="378" y="22"/>
                    </a:lnTo>
                    <a:lnTo>
                      <a:pt x="389" y="22"/>
                    </a:lnTo>
                    <a:lnTo>
                      <a:pt x="399" y="33"/>
                    </a:lnTo>
                    <a:lnTo>
                      <a:pt x="410" y="33"/>
                    </a:lnTo>
                    <a:lnTo>
                      <a:pt x="421" y="44"/>
                    </a:lnTo>
                    <a:lnTo>
                      <a:pt x="432" y="44"/>
                    </a:lnTo>
                    <a:lnTo>
                      <a:pt x="443" y="55"/>
                    </a:lnTo>
                    <a:lnTo>
                      <a:pt x="453" y="65"/>
                    </a:lnTo>
                    <a:lnTo>
                      <a:pt x="464" y="65"/>
                    </a:lnTo>
                    <a:lnTo>
                      <a:pt x="475" y="76"/>
                    </a:lnTo>
                    <a:lnTo>
                      <a:pt x="486" y="87"/>
                    </a:lnTo>
                    <a:lnTo>
                      <a:pt x="497" y="87"/>
                    </a:lnTo>
                    <a:lnTo>
                      <a:pt x="507" y="98"/>
                    </a:lnTo>
                    <a:lnTo>
                      <a:pt x="518" y="109"/>
                    </a:lnTo>
                    <a:lnTo>
                      <a:pt x="529" y="120"/>
                    </a:lnTo>
                    <a:lnTo>
                      <a:pt x="540" y="130"/>
                    </a:lnTo>
                    <a:lnTo>
                      <a:pt x="551" y="141"/>
                    </a:lnTo>
                    <a:lnTo>
                      <a:pt x="562" y="141"/>
                    </a:lnTo>
                    <a:lnTo>
                      <a:pt x="572" y="152"/>
                    </a:lnTo>
                    <a:lnTo>
                      <a:pt x="583" y="163"/>
                    </a:lnTo>
                    <a:lnTo>
                      <a:pt x="594" y="174"/>
                    </a:lnTo>
                    <a:lnTo>
                      <a:pt x="605" y="184"/>
                    </a:lnTo>
                    <a:lnTo>
                      <a:pt x="626" y="206"/>
                    </a:lnTo>
                    <a:lnTo>
                      <a:pt x="626" y="217"/>
                    </a:lnTo>
                    <a:lnTo>
                      <a:pt x="637" y="228"/>
                    </a:lnTo>
                    <a:lnTo>
                      <a:pt x="648" y="239"/>
                    </a:lnTo>
                    <a:lnTo>
                      <a:pt x="659" y="249"/>
                    </a:lnTo>
                    <a:lnTo>
                      <a:pt x="670" y="260"/>
                    </a:lnTo>
                    <a:lnTo>
                      <a:pt x="691" y="282"/>
                    </a:lnTo>
                    <a:lnTo>
                      <a:pt x="691" y="293"/>
                    </a:lnTo>
                    <a:lnTo>
                      <a:pt x="702" y="304"/>
                    </a:lnTo>
                    <a:lnTo>
                      <a:pt x="724" y="325"/>
                    </a:lnTo>
                    <a:lnTo>
                      <a:pt x="724" y="336"/>
                    </a:lnTo>
                    <a:lnTo>
                      <a:pt x="734" y="347"/>
                    </a:lnTo>
                    <a:lnTo>
                      <a:pt x="756" y="368"/>
                    </a:lnTo>
                    <a:lnTo>
                      <a:pt x="756" y="379"/>
                    </a:lnTo>
                    <a:lnTo>
                      <a:pt x="778" y="401"/>
                    </a:lnTo>
                    <a:lnTo>
                      <a:pt x="778" y="412"/>
                    </a:lnTo>
                    <a:lnTo>
                      <a:pt x="799" y="433"/>
                    </a:lnTo>
                    <a:lnTo>
                      <a:pt x="799" y="444"/>
                    </a:lnTo>
                    <a:lnTo>
                      <a:pt x="821" y="466"/>
                    </a:lnTo>
                    <a:lnTo>
                      <a:pt x="821" y="488"/>
                    </a:lnTo>
                    <a:lnTo>
                      <a:pt x="832" y="498"/>
                    </a:lnTo>
                    <a:lnTo>
                      <a:pt x="853" y="520"/>
                    </a:lnTo>
                    <a:lnTo>
                      <a:pt x="853" y="542"/>
                    </a:lnTo>
                    <a:lnTo>
                      <a:pt x="864" y="553"/>
                    </a:lnTo>
                    <a:lnTo>
                      <a:pt x="886" y="574"/>
                    </a:lnTo>
                    <a:lnTo>
                      <a:pt x="886" y="596"/>
                    </a:lnTo>
                    <a:lnTo>
                      <a:pt x="907" y="617"/>
                    </a:lnTo>
                    <a:lnTo>
                      <a:pt x="907" y="628"/>
                    </a:lnTo>
                    <a:lnTo>
                      <a:pt x="929" y="650"/>
                    </a:lnTo>
                    <a:lnTo>
                      <a:pt x="929" y="672"/>
                    </a:lnTo>
                    <a:lnTo>
                      <a:pt x="951" y="693"/>
                    </a:lnTo>
                    <a:lnTo>
                      <a:pt x="951" y="715"/>
                    </a:lnTo>
                    <a:lnTo>
                      <a:pt x="972" y="737"/>
                    </a:lnTo>
                    <a:lnTo>
                      <a:pt x="972" y="758"/>
                    </a:lnTo>
                    <a:lnTo>
                      <a:pt x="994" y="780"/>
                    </a:lnTo>
                    <a:lnTo>
                      <a:pt x="994" y="801"/>
                    </a:lnTo>
                    <a:lnTo>
                      <a:pt x="1015" y="823"/>
                    </a:lnTo>
                    <a:lnTo>
                      <a:pt x="1015" y="845"/>
                    </a:lnTo>
                    <a:lnTo>
                      <a:pt x="1037" y="866"/>
                    </a:lnTo>
                    <a:lnTo>
                      <a:pt x="1037" y="888"/>
                    </a:lnTo>
                    <a:lnTo>
                      <a:pt x="1059" y="910"/>
                    </a:lnTo>
                    <a:lnTo>
                      <a:pt x="1059" y="931"/>
                    </a:lnTo>
                    <a:lnTo>
                      <a:pt x="1080" y="953"/>
                    </a:lnTo>
                    <a:lnTo>
                      <a:pt x="1080" y="986"/>
                    </a:lnTo>
                    <a:lnTo>
                      <a:pt x="1102" y="1007"/>
                    </a:lnTo>
                    <a:lnTo>
                      <a:pt x="1102" y="1029"/>
                    </a:lnTo>
                    <a:lnTo>
                      <a:pt x="1123" y="1050"/>
                    </a:lnTo>
                    <a:lnTo>
                      <a:pt x="1123" y="1072"/>
                    </a:lnTo>
                    <a:lnTo>
                      <a:pt x="1134" y="1083"/>
                    </a:lnTo>
                    <a:lnTo>
                      <a:pt x="1134" y="1105"/>
                    </a:lnTo>
                    <a:lnTo>
                      <a:pt x="1156" y="1126"/>
                    </a:lnTo>
                    <a:lnTo>
                      <a:pt x="1156" y="1148"/>
                    </a:lnTo>
                    <a:lnTo>
                      <a:pt x="1167" y="1159"/>
                    </a:lnTo>
                    <a:lnTo>
                      <a:pt x="1167" y="1180"/>
                    </a:lnTo>
                    <a:lnTo>
                      <a:pt x="1188" y="1202"/>
                    </a:lnTo>
                    <a:lnTo>
                      <a:pt x="1188" y="1224"/>
                    </a:lnTo>
                    <a:lnTo>
                      <a:pt x="1199" y="1234"/>
                    </a:lnTo>
                    <a:lnTo>
                      <a:pt x="1199" y="1256"/>
                    </a:lnTo>
                    <a:lnTo>
                      <a:pt x="1221" y="1278"/>
                    </a:lnTo>
                    <a:lnTo>
                      <a:pt x="1221" y="1310"/>
                    </a:lnTo>
                    <a:lnTo>
                      <a:pt x="1242" y="1332"/>
                    </a:lnTo>
                    <a:lnTo>
                      <a:pt x="1242" y="1354"/>
                    </a:lnTo>
                    <a:lnTo>
                      <a:pt x="1253" y="1364"/>
                    </a:lnTo>
                    <a:lnTo>
                      <a:pt x="1253" y="1386"/>
                    </a:lnTo>
                    <a:lnTo>
                      <a:pt x="1275" y="1408"/>
                    </a:lnTo>
                    <a:lnTo>
                      <a:pt x="1275" y="1440"/>
                    </a:lnTo>
                    <a:lnTo>
                      <a:pt x="1296" y="1462"/>
                    </a:lnTo>
                    <a:lnTo>
                      <a:pt x="1296" y="1494"/>
                    </a:lnTo>
                    <a:lnTo>
                      <a:pt x="1318" y="1516"/>
                    </a:lnTo>
                    <a:lnTo>
                      <a:pt x="1318" y="1548"/>
                    </a:lnTo>
                    <a:lnTo>
                      <a:pt x="1340" y="1570"/>
                    </a:lnTo>
                  </a:path>
                </a:pathLst>
              </a:custGeom>
              <a:noFill/>
              <a:ln w="38100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15" name="Freeform 96"/>
              <p:cNvSpPr>
                <a:spLocks/>
              </p:cNvSpPr>
              <p:nvPr/>
            </p:nvSpPr>
            <p:spPr bwMode="auto">
              <a:xfrm>
                <a:off x="1984" y="887"/>
                <a:ext cx="239" cy="524"/>
              </a:xfrm>
              <a:custGeom>
                <a:avLst/>
                <a:gdLst>
                  <a:gd name="T0" fmla="*/ 0 w 1189"/>
                  <a:gd name="T1" fmla="*/ 0 h 2457"/>
                  <a:gd name="T2" fmla="*/ 0 w 1189"/>
                  <a:gd name="T3" fmla="*/ 0 h 2457"/>
                  <a:gd name="T4" fmla="*/ 0 w 1189"/>
                  <a:gd name="T5" fmla="*/ 0 h 2457"/>
                  <a:gd name="T6" fmla="*/ 0 w 1189"/>
                  <a:gd name="T7" fmla="*/ 0 h 2457"/>
                  <a:gd name="T8" fmla="*/ 0 w 1189"/>
                  <a:gd name="T9" fmla="*/ 0 h 2457"/>
                  <a:gd name="T10" fmla="*/ 0 w 1189"/>
                  <a:gd name="T11" fmla="*/ 0 h 2457"/>
                  <a:gd name="T12" fmla="*/ 0 w 1189"/>
                  <a:gd name="T13" fmla="*/ 0 h 2457"/>
                  <a:gd name="T14" fmla="*/ 0 w 1189"/>
                  <a:gd name="T15" fmla="*/ 0 h 2457"/>
                  <a:gd name="T16" fmla="*/ 0 w 1189"/>
                  <a:gd name="T17" fmla="*/ 0 h 2457"/>
                  <a:gd name="T18" fmla="*/ 0 w 1189"/>
                  <a:gd name="T19" fmla="*/ 0 h 2457"/>
                  <a:gd name="T20" fmla="*/ 0 w 1189"/>
                  <a:gd name="T21" fmla="*/ 0 h 2457"/>
                  <a:gd name="T22" fmla="*/ 0 w 1189"/>
                  <a:gd name="T23" fmla="*/ 0 h 2457"/>
                  <a:gd name="T24" fmla="*/ 0 w 1189"/>
                  <a:gd name="T25" fmla="*/ 0 h 2457"/>
                  <a:gd name="T26" fmla="*/ 0 w 1189"/>
                  <a:gd name="T27" fmla="*/ 0 h 2457"/>
                  <a:gd name="T28" fmla="*/ 0 w 1189"/>
                  <a:gd name="T29" fmla="*/ 0 h 2457"/>
                  <a:gd name="T30" fmla="*/ 0 w 1189"/>
                  <a:gd name="T31" fmla="*/ 0 h 2457"/>
                  <a:gd name="T32" fmla="*/ 0 w 1189"/>
                  <a:gd name="T33" fmla="*/ 0 h 2457"/>
                  <a:gd name="T34" fmla="*/ 0 w 1189"/>
                  <a:gd name="T35" fmla="*/ 0 h 2457"/>
                  <a:gd name="T36" fmla="*/ 0 w 1189"/>
                  <a:gd name="T37" fmla="*/ 0 h 2457"/>
                  <a:gd name="T38" fmla="*/ 0 w 1189"/>
                  <a:gd name="T39" fmla="*/ 0 h 2457"/>
                  <a:gd name="T40" fmla="*/ 0 w 1189"/>
                  <a:gd name="T41" fmla="*/ 0 h 2457"/>
                  <a:gd name="T42" fmla="*/ 0 w 1189"/>
                  <a:gd name="T43" fmla="*/ 0 h 2457"/>
                  <a:gd name="T44" fmla="*/ 0 w 1189"/>
                  <a:gd name="T45" fmla="*/ 0 h 2457"/>
                  <a:gd name="T46" fmla="*/ 0 w 1189"/>
                  <a:gd name="T47" fmla="*/ 0 h 2457"/>
                  <a:gd name="T48" fmla="*/ 0 w 1189"/>
                  <a:gd name="T49" fmla="*/ 0 h 2457"/>
                  <a:gd name="T50" fmla="*/ 0 w 1189"/>
                  <a:gd name="T51" fmla="*/ 0 h 2457"/>
                  <a:gd name="T52" fmla="*/ 0 w 1189"/>
                  <a:gd name="T53" fmla="*/ 0 h 2457"/>
                  <a:gd name="T54" fmla="*/ 0 w 1189"/>
                  <a:gd name="T55" fmla="*/ 0 h 2457"/>
                  <a:gd name="T56" fmla="*/ 0 w 1189"/>
                  <a:gd name="T57" fmla="*/ 0 h 2457"/>
                  <a:gd name="T58" fmla="*/ 0 w 1189"/>
                  <a:gd name="T59" fmla="*/ 0 h 2457"/>
                  <a:gd name="T60" fmla="*/ 0 w 1189"/>
                  <a:gd name="T61" fmla="*/ 0 h 2457"/>
                  <a:gd name="T62" fmla="*/ 0 w 1189"/>
                  <a:gd name="T63" fmla="*/ 0 h 2457"/>
                  <a:gd name="T64" fmla="*/ 0 w 1189"/>
                  <a:gd name="T65" fmla="*/ 0 h 2457"/>
                  <a:gd name="T66" fmla="*/ 0 w 1189"/>
                  <a:gd name="T67" fmla="*/ 0 h 2457"/>
                  <a:gd name="T68" fmla="*/ 0 w 1189"/>
                  <a:gd name="T69" fmla="*/ 0 h 2457"/>
                  <a:gd name="T70" fmla="*/ 0 w 1189"/>
                  <a:gd name="T71" fmla="*/ 0 h 2457"/>
                  <a:gd name="T72" fmla="*/ 0 w 1189"/>
                  <a:gd name="T73" fmla="*/ 0 h 2457"/>
                  <a:gd name="T74" fmla="*/ 0 w 1189"/>
                  <a:gd name="T75" fmla="*/ 0 h 2457"/>
                  <a:gd name="T76" fmla="*/ 0 w 1189"/>
                  <a:gd name="T77" fmla="*/ 0 h 2457"/>
                  <a:gd name="T78" fmla="*/ 0 w 1189"/>
                  <a:gd name="T79" fmla="*/ 0 h 2457"/>
                  <a:gd name="T80" fmla="*/ 0 w 1189"/>
                  <a:gd name="T81" fmla="*/ 0 h 2457"/>
                  <a:gd name="T82" fmla="*/ 0 w 1189"/>
                  <a:gd name="T83" fmla="*/ 0 h 24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189" h="2457">
                    <a:moveTo>
                      <a:pt x="0" y="2457"/>
                    </a:moveTo>
                    <a:lnTo>
                      <a:pt x="0" y="2425"/>
                    </a:lnTo>
                    <a:lnTo>
                      <a:pt x="11" y="2414"/>
                    </a:lnTo>
                    <a:lnTo>
                      <a:pt x="11" y="2392"/>
                    </a:lnTo>
                    <a:lnTo>
                      <a:pt x="21" y="2381"/>
                    </a:lnTo>
                    <a:lnTo>
                      <a:pt x="21" y="2360"/>
                    </a:lnTo>
                    <a:lnTo>
                      <a:pt x="32" y="2349"/>
                    </a:lnTo>
                    <a:lnTo>
                      <a:pt x="32" y="2327"/>
                    </a:lnTo>
                    <a:lnTo>
                      <a:pt x="54" y="2306"/>
                    </a:lnTo>
                    <a:lnTo>
                      <a:pt x="54" y="2273"/>
                    </a:lnTo>
                    <a:lnTo>
                      <a:pt x="65" y="2262"/>
                    </a:lnTo>
                    <a:lnTo>
                      <a:pt x="65" y="2241"/>
                    </a:lnTo>
                    <a:lnTo>
                      <a:pt x="75" y="2230"/>
                    </a:lnTo>
                    <a:lnTo>
                      <a:pt x="75" y="2208"/>
                    </a:lnTo>
                    <a:lnTo>
                      <a:pt x="97" y="2187"/>
                    </a:lnTo>
                    <a:lnTo>
                      <a:pt x="97" y="2154"/>
                    </a:lnTo>
                    <a:lnTo>
                      <a:pt x="108" y="2143"/>
                    </a:lnTo>
                    <a:lnTo>
                      <a:pt x="108" y="2122"/>
                    </a:lnTo>
                    <a:lnTo>
                      <a:pt x="119" y="2111"/>
                    </a:lnTo>
                    <a:lnTo>
                      <a:pt x="119" y="2089"/>
                    </a:lnTo>
                    <a:lnTo>
                      <a:pt x="140" y="2068"/>
                    </a:lnTo>
                    <a:lnTo>
                      <a:pt x="140" y="2035"/>
                    </a:lnTo>
                    <a:lnTo>
                      <a:pt x="151" y="2024"/>
                    </a:lnTo>
                    <a:lnTo>
                      <a:pt x="151" y="2003"/>
                    </a:lnTo>
                    <a:lnTo>
                      <a:pt x="173" y="1981"/>
                    </a:lnTo>
                    <a:lnTo>
                      <a:pt x="173" y="1948"/>
                    </a:lnTo>
                    <a:lnTo>
                      <a:pt x="183" y="1938"/>
                    </a:lnTo>
                    <a:lnTo>
                      <a:pt x="183" y="1916"/>
                    </a:lnTo>
                    <a:lnTo>
                      <a:pt x="194" y="1905"/>
                    </a:lnTo>
                    <a:lnTo>
                      <a:pt x="194" y="1884"/>
                    </a:lnTo>
                    <a:lnTo>
                      <a:pt x="216" y="1862"/>
                    </a:lnTo>
                    <a:lnTo>
                      <a:pt x="216" y="1829"/>
                    </a:lnTo>
                    <a:lnTo>
                      <a:pt x="227" y="1819"/>
                    </a:lnTo>
                    <a:lnTo>
                      <a:pt x="227" y="1797"/>
                    </a:lnTo>
                    <a:lnTo>
                      <a:pt x="248" y="1775"/>
                    </a:lnTo>
                    <a:lnTo>
                      <a:pt x="248" y="1743"/>
                    </a:lnTo>
                    <a:lnTo>
                      <a:pt x="259" y="1732"/>
                    </a:lnTo>
                    <a:lnTo>
                      <a:pt x="259" y="1710"/>
                    </a:lnTo>
                    <a:lnTo>
                      <a:pt x="281" y="1689"/>
                    </a:lnTo>
                    <a:lnTo>
                      <a:pt x="281" y="1656"/>
                    </a:lnTo>
                    <a:lnTo>
                      <a:pt x="292" y="1645"/>
                    </a:lnTo>
                    <a:lnTo>
                      <a:pt x="292" y="1624"/>
                    </a:lnTo>
                    <a:lnTo>
                      <a:pt x="313" y="1602"/>
                    </a:lnTo>
                    <a:lnTo>
                      <a:pt x="313" y="1570"/>
                    </a:lnTo>
                    <a:lnTo>
                      <a:pt x="335" y="1548"/>
                    </a:lnTo>
                    <a:lnTo>
                      <a:pt x="335" y="1516"/>
                    </a:lnTo>
                    <a:lnTo>
                      <a:pt x="356" y="1494"/>
                    </a:lnTo>
                    <a:lnTo>
                      <a:pt x="356" y="1461"/>
                    </a:lnTo>
                    <a:lnTo>
                      <a:pt x="367" y="1451"/>
                    </a:lnTo>
                    <a:lnTo>
                      <a:pt x="367" y="1429"/>
                    </a:lnTo>
                    <a:lnTo>
                      <a:pt x="389" y="1407"/>
                    </a:lnTo>
                    <a:lnTo>
                      <a:pt x="389" y="1375"/>
                    </a:lnTo>
                    <a:lnTo>
                      <a:pt x="410" y="1353"/>
                    </a:lnTo>
                    <a:lnTo>
                      <a:pt x="410" y="1321"/>
                    </a:lnTo>
                    <a:lnTo>
                      <a:pt x="432" y="1299"/>
                    </a:lnTo>
                    <a:lnTo>
                      <a:pt x="432" y="1267"/>
                    </a:lnTo>
                    <a:lnTo>
                      <a:pt x="454" y="1245"/>
                    </a:lnTo>
                    <a:lnTo>
                      <a:pt x="454" y="1223"/>
                    </a:lnTo>
                    <a:lnTo>
                      <a:pt x="464" y="1212"/>
                    </a:lnTo>
                    <a:lnTo>
                      <a:pt x="464" y="1191"/>
                    </a:lnTo>
                    <a:lnTo>
                      <a:pt x="486" y="1169"/>
                    </a:lnTo>
                    <a:lnTo>
                      <a:pt x="486" y="1137"/>
                    </a:lnTo>
                    <a:lnTo>
                      <a:pt x="508" y="1115"/>
                    </a:lnTo>
                    <a:lnTo>
                      <a:pt x="508" y="1093"/>
                    </a:lnTo>
                    <a:lnTo>
                      <a:pt x="518" y="1083"/>
                    </a:lnTo>
                    <a:lnTo>
                      <a:pt x="518" y="1061"/>
                    </a:lnTo>
                    <a:lnTo>
                      <a:pt x="540" y="1039"/>
                    </a:lnTo>
                    <a:lnTo>
                      <a:pt x="540" y="1018"/>
                    </a:lnTo>
                    <a:lnTo>
                      <a:pt x="562" y="996"/>
                    </a:lnTo>
                    <a:lnTo>
                      <a:pt x="562" y="963"/>
                    </a:lnTo>
                    <a:lnTo>
                      <a:pt x="583" y="942"/>
                    </a:lnTo>
                    <a:lnTo>
                      <a:pt x="583" y="920"/>
                    </a:lnTo>
                    <a:lnTo>
                      <a:pt x="605" y="899"/>
                    </a:lnTo>
                    <a:lnTo>
                      <a:pt x="605" y="866"/>
                    </a:lnTo>
                    <a:lnTo>
                      <a:pt x="627" y="844"/>
                    </a:lnTo>
                    <a:lnTo>
                      <a:pt x="627" y="823"/>
                    </a:lnTo>
                    <a:lnTo>
                      <a:pt x="648" y="801"/>
                    </a:lnTo>
                    <a:lnTo>
                      <a:pt x="648" y="779"/>
                    </a:lnTo>
                    <a:lnTo>
                      <a:pt x="670" y="758"/>
                    </a:lnTo>
                    <a:lnTo>
                      <a:pt x="670" y="736"/>
                    </a:lnTo>
                    <a:lnTo>
                      <a:pt x="691" y="714"/>
                    </a:lnTo>
                    <a:lnTo>
                      <a:pt x="691" y="693"/>
                    </a:lnTo>
                    <a:lnTo>
                      <a:pt x="713" y="671"/>
                    </a:lnTo>
                    <a:lnTo>
                      <a:pt x="713" y="650"/>
                    </a:lnTo>
                    <a:lnTo>
                      <a:pt x="735" y="628"/>
                    </a:lnTo>
                    <a:lnTo>
                      <a:pt x="735" y="606"/>
                    </a:lnTo>
                    <a:lnTo>
                      <a:pt x="756" y="585"/>
                    </a:lnTo>
                    <a:lnTo>
                      <a:pt x="756" y="563"/>
                    </a:lnTo>
                    <a:lnTo>
                      <a:pt x="778" y="541"/>
                    </a:lnTo>
                    <a:lnTo>
                      <a:pt x="778" y="530"/>
                    </a:lnTo>
                    <a:lnTo>
                      <a:pt x="799" y="509"/>
                    </a:lnTo>
                    <a:lnTo>
                      <a:pt x="799" y="487"/>
                    </a:lnTo>
                    <a:lnTo>
                      <a:pt x="821" y="466"/>
                    </a:lnTo>
                    <a:lnTo>
                      <a:pt x="821" y="455"/>
                    </a:lnTo>
                    <a:lnTo>
                      <a:pt x="843" y="433"/>
                    </a:lnTo>
                    <a:lnTo>
                      <a:pt x="843" y="411"/>
                    </a:lnTo>
                    <a:lnTo>
                      <a:pt x="854" y="401"/>
                    </a:lnTo>
                    <a:lnTo>
                      <a:pt x="875" y="379"/>
                    </a:lnTo>
                    <a:lnTo>
                      <a:pt x="875" y="357"/>
                    </a:lnTo>
                    <a:lnTo>
                      <a:pt x="886" y="346"/>
                    </a:lnTo>
                    <a:lnTo>
                      <a:pt x="908" y="325"/>
                    </a:lnTo>
                    <a:lnTo>
                      <a:pt x="908" y="314"/>
                    </a:lnTo>
                    <a:lnTo>
                      <a:pt x="929" y="292"/>
                    </a:lnTo>
                    <a:lnTo>
                      <a:pt x="929" y="281"/>
                    </a:lnTo>
                    <a:lnTo>
                      <a:pt x="951" y="260"/>
                    </a:lnTo>
                    <a:lnTo>
                      <a:pt x="951" y="249"/>
                    </a:lnTo>
                    <a:lnTo>
                      <a:pt x="962" y="238"/>
                    </a:lnTo>
                    <a:lnTo>
                      <a:pt x="983" y="217"/>
                    </a:lnTo>
                    <a:lnTo>
                      <a:pt x="983" y="206"/>
                    </a:lnTo>
                    <a:lnTo>
                      <a:pt x="994" y="195"/>
                    </a:lnTo>
                    <a:lnTo>
                      <a:pt x="1016" y="173"/>
                    </a:lnTo>
                    <a:lnTo>
                      <a:pt x="1016" y="162"/>
                    </a:lnTo>
                    <a:lnTo>
                      <a:pt x="1026" y="152"/>
                    </a:lnTo>
                    <a:lnTo>
                      <a:pt x="1037" y="141"/>
                    </a:lnTo>
                    <a:lnTo>
                      <a:pt x="1048" y="130"/>
                    </a:lnTo>
                    <a:lnTo>
                      <a:pt x="1059" y="119"/>
                    </a:lnTo>
                    <a:lnTo>
                      <a:pt x="1070" y="108"/>
                    </a:lnTo>
                    <a:lnTo>
                      <a:pt x="1091" y="87"/>
                    </a:lnTo>
                    <a:lnTo>
                      <a:pt x="1091" y="76"/>
                    </a:lnTo>
                    <a:lnTo>
                      <a:pt x="1102" y="65"/>
                    </a:lnTo>
                    <a:lnTo>
                      <a:pt x="1113" y="65"/>
                    </a:lnTo>
                    <a:lnTo>
                      <a:pt x="1124" y="54"/>
                    </a:lnTo>
                    <a:lnTo>
                      <a:pt x="1134" y="43"/>
                    </a:lnTo>
                    <a:lnTo>
                      <a:pt x="1145" y="33"/>
                    </a:lnTo>
                    <a:lnTo>
                      <a:pt x="1156" y="22"/>
                    </a:lnTo>
                    <a:lnTo>
                      <a:pt x="1167" y="11"/>
                    </a:lnTo>
                    <a:lnTo>
                      <a:pt x="1178" y="0"/>
                    </a:lnTo>
                    <a:lnTo>
                      <a:pt x="1189" y="0"/>
                    </a:lnTo>
                  </a:path>
                </a:pathLst>
              </a:custGeom>
              <a:noFill/>
              <a:ln w="38100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16" name="Freeform 97"/>
              <p:cNvSpPr>
                <a:spLocks/>
              </p:cNvSpPr>
              <p:nvPr/>
            </p:nvSpPr>
            <p:spPr bwMode="auto">
              <a:xfrm>
                <a:off x="2494" y="1197"/>
                <a:ext cx="209" cy="577"/>
              </a:xfrm>
              <a:custGeom>
                <a:avLst/>
                <a:gdLst>
                  <a:gd name="T0" fmla="*/ 0 w 1037"/>
                  <a:gd name="T1" fmla="*/ 0 h 2706"/>
                  <a:gd name="T2" fmla="*/ 0 w 1037"/>
                  <a:gd name="T3" fmla="*/ 0 h 2706"/>
                  <a:gd name="T4" fmla="*/ 0 w 1037"/>
                  <a:gd name="T5" fmla="*/ 0 h 2706"/>
                  <a:gd name="T6" fmla="*/ 0 w 1037"/>
                  <a:gd name="T7" fmla="*/ 0 h 2706"/>
                  <a:gd name="T8" fmla="*/ 0 w 1037"/>
                  <a:gd name="T9" fmla="*/ 0 h 2706"/>
                  <a:gd name="T10" fmla="*/ 0 w 1037"/>
                  <a:gd name="T11" fmla="*/ 0 h 2706"/>
                  <a:gd name="T12" fmla="*/ 0 w 1037"/>
                  <a:gd name="T13" fmla="*/ 0 h 2706"/>
                  <a:gd name="T14" fmla="*/ 0 w 1037"/>
                  <a:gd name="T15" fmla="*/ 0 h 2706"/>
                  <a:gd name="T16" fmla="*/ 0 w 1037"/>
                  <a:gd name="T17" fmla="*/ 0 h 2706"/>
                  <a:gd name="T18" fmla="*/ 0 w 1037"/>
                  <a:gd name="T19" fmla="*/ 0 h 2706"/>
                  <a:gd name="T20" fmla="*/ 0 w 1037"/>
                  <a:gd name="T21" fmla="*/ 0 h 2706"/>
                  <a:gd name="T22" fmla="*/ 0 w 1037"/>
                  <a:gd name="T23" fmla="*/ 0 h 2706"/>
                  <a:gd name="T24" fmla="*/ 0 w 1037"/>
                  <a:gd name="T25" fmla="*/ 0 h 2706"/>
                  <a:gd name="T26" fmla="*/ 0 w 1037"/>
                  <a:gd name="T27" fmla="*/ 0 h 2706"/>
                  <a:gd name="T28" fmla="*/ 0 w 1037"/>
                  <a:gd name="T29" fmla="*/ 0 h 2706"/>
                  <a:gd name="T30" fmla="*/ 0 w 1037"/>
                  <a:gd name="T31" fmla="*/ 0 h 2706"/>
                  <a:gd name="T32" fmla="*/ 0 w 1037"/>
                  <a:gd name="T33" fmla="*/ 0 h 2706"/>
                  <a:gd name="T34" fmla="*/ 0 w 1037"/>
                  <a:gd name="T35" fmla="*/ 0 h 2706"/>
                  <a:gd name="T36" fmla="*/ 0 w 1037"/>
                  <a:gd name="T37" fmla="*/ 0 h 2706"/>
                  <a:gd name="T38" fmla="*/ 0 w 1037"/>
                  <a:gd name="T39" fmla="*/ 0 h 2706"/>
                  <a:gd name="T40" fmla="*/ 0 w 1037"/>
                  <a:gd name="T41" fmla="*/ 0 h 2706"/>
                  <a:gd name="T42" fmla="*/ 0 w 1037"/>
                  <a:gd name="T43" fmla="*/ 0 h 2706"/>
                  <a:gd name="T44" fmla="*/ 0 w 1037"/>
                  <a:gd name="T45" fmla="*/ 0 h 2706"/>
                  <a:gd name="T46" fmla="*/ 0 w 1037"/>
                  <a:gd name="T47" fmla="*/ 0 h 2706"/>
                  <a:gd name="T48" fmla="*/ 0 w 1037"/>
                  <a:gd name="T49" fmla="*/ 0 h 2706"/>
                  <a:gd name="T50" fmla="*/ 0 w 1037"/>
                  <a:gd name="T51" fmla="*/ 0 h 2706"/>
                  <a:gd name="T52" fmla="*/ 0 w 1037"/>
                  <a:gd name="T53" fmla="*/ 0 h 2706"/>
                  <a:gd name="T54" fmla="*/ 0 w 1037"/>
                  <a:gd name="T55" fmla="*/ 0 h 2706"/>
                  <a:gd name="T56" fmla="*/ 0 w 1037"/>
                  <a:gd name="T57" fmla="*/ 0 h 2706"/>
                  <a:gd name="T58" fmla="*/ 0 w 1037"/>
                  <a:gd name="T59" fmla="*/ 0 h 2706"/>
                  <a:gd name="T60" fmla="*/ 0 w 1037"/>
                  <a:gd name="T61" fmla="*/ 0 h 2706"/>
                  <a:gd name="T62" fmla="*/ 0 w 1037"/>
                  <a:gd name="T63" fmla="*/ 0 h 2706"/>
                  <a:gd name="T64" fmla="*/ 0 w 1037"/>
                  <a:gd name="T65" fmla="*/ 0 h 2706"/>
                  <a:gd name="T66" fmla="*/ 0 w 1037"/>
                  <a:gd name="T67" fmla="*/ 0 h 2706"/>
                  <a:gd name="T68" fmla="*/ 0 w 1037"/>
                  <a:gd name="T69" fmla="*/ 0 h 2706"/>
                  <a:gd name="T70" fmla="*/ 0 w 1037"/>
                  <a:gd name="T71" fmla="*/ 0 h 2706"/>
                  <a:gd name="T72" fmla="*/ 0 w 1037"/>
                  <a:gd name="T73" fmla="*/ 0 h 2706"/>
                  <a:gd name="T74" fmla="*/ 0 w 1037"/>
                  <a:gd name="T75" fmla="*/ 0 h 2706"/>
                  <a:gd name="T76" fmla="*/ 0 w 1037"/>
                  <a:gd name="T77" fmla="*/ 0 h 2706"/>
                  <a:gd name="T78" fmla="*/ 0 w 1037"/>
                  <a:gd name="T79" fmla="*/ 0 h 2706"/>
                  <a:gd name="T80" fmla="*/ 0 w 1037"/>
                  <a:gd name="T81" fmla="*/ 0 h 2706"/>
                  <a:gd name="T82" fmla="*/ 0 w 1037"/>
                  <a:gd name="T83" fmla="*/ 0 h 270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37" h="2706">
                    <a:moveTo>
                      <a:pt x="0" y="0"/>
                    </a:moveTo>
                    <a:lnTo>
                      <a:pt x="0" y="33"/>
                    </a:lnTo>
                    <a:lnTo>
                      <a:pt x="10" y="43"/>
                    </a:lnTo>
                    <a:lnTo>
                      <a:pt x="10" y="65"/>
                    </a:lnTo>
                    <a:lnTo>
                      <a:pt x="32" y="87"/>
                    </a:lnTo>
                    <a:lnTo>
                      <a:pt x="32" y="119"/>
                    </a:lnTo>
                    <a:lnTo>
                      <a:pt x="54" y="141"/>
                    </a:lnTo>
                    <a:lnTo>
                      <a:pt x="54" y="173"/>
                    </a:lnTo>
                    <a:lnTo>
                      <a:pt x="64" y="184"/>
                    </a:lnTo>
                    <a:lnTo>
                      <a:pt x="64" y="206"/>
                    </a:lnTo>
                    <a:lnTo>
                      <a:pt x="86" y="227"/>
                    </a:lnTo>
                    <a:lnTo>
                      <a:pt x="86" y="260"/>
                    </a:lnTo>
                    <a:lnTo>
                      <a:pt x="97" y="271"/>
                    </a:lnTo>
                    <a:lnTo>
                      <a:pt x="97" y="292"/>
                    </a:lnTo>
                    <a:lnTo>
                      <a:pt x="119" y="314"/>
                    </a:lnTo>
                    <a:lnTo>
                      <a:pt x="119" y="346"/>
                    </a:lnTo>
                    <a:lnTo>
                      <a:pt x="129" y="357"/>
                    </a:lnTo>
                    <a:lnTo>
                      <a:pt x="129" y="379"/>
                    </a:lnTo>
                    <a:lnTo>
                      <a:pt x="151" y="401"/>
                    </a:lnTo>
                    <a:lnTo>
                      <a:pt x="151" y="433"/>
                    </a:lnTo>
                    <a:lnTo>
                      <a:pt x="162" y="444"/>
                    </a:lnTo>
                    <a:lnTo>
                      <a:pt x="162" y="465"/>
                    </a:lnTo>
                    <a:lnTo>
                      <a:pt x="183" y="487"/>
                    </a:lnTo>
                    <a:lnTo>
                      <a:pt x="183" y="520"/>
                    </a:lnTo>
                    <a:lnTo>
                      <a:pt x="194" y="530"/>
                    </a:lnTo>
                    <a:lnTo>
                      <a:pt x="194" y="552"/>
                    </a:lnTo>
                    <a:lnTo>
                      <a:pt x="205" y="563"/>
                    </a:lnTo>
                    <a:lnTo>
                      <a:pt x="205" y="585"/>
                    </a:lnTo>
                    <a:lnTo>
                      <a:pt x="227" y="606"/>
                    </a:lnTo>
                    <a:lnTo>
                      <a:pt x="227" y="639"/>
                    </a:lnTo>
                    <a:lnTo>
                      <a:pt x="237" y="650"/>
                    </a:lnTo>
                    <a:lnTo>
                      <a:pt x="237" y="671"/>
                    </a:lnTo>
                    <a:lnTo>
                      <a:pt x="248" y="682"/>
                    </a:lnTo>
                    <a:lnTo>
                      <a:pt x="248" y="704"/>
                    </a:lnTo>
                    <a:lnTo>
                      <a:pt x="270" y="725"/>
                    </a:lnTo>
                    <a:lnTo>
                      <a:pt x="270" y="758"/>
                    </a:lnTo>
                    <a:lnTo>
                      <a:pt x="281" y="769"/>
                    </a:lnTo>
                    <a:lnTo>
                      <a:pt x="281" y="790"/>
                    </a:lnTo>
                    <a:lnTo>
                      <a:pt x="291" y="801"/>
                    </a:lnTo>
                    <a:lnTo>
                      <a:pt x="291" y="823"/>
                    </a:lnTo>
                    <a:lnTo>
                      <a:pt x="313" y="844"/>
                    </a:lnTo>
                    <a:lnTo>
                      <a:pt x="313" y="877"/>
                    </a:lnTo>
                    <a:lnTo>
                      <a:pt x="324" y="888"/>
                    </a:lnTo>
                    <a:lnTo>
                      <a:pt x="324" y="909"/>
                    </a:lnTo>
                    <a:lnTo>
                      <a:pt x="335" y="920"/>
                    </a:lnTo>
                    <a:lnTo>
                      <a:pt x="335" y="942"/>
                    </a:lnTo>
                    <a:lnTo>
                      <a:pt x="356" y="963"/>
                    </a:lnTo>
                    <a:lnTo>
                      <a:pt x="356" y="996"/>
                    </a:lnTo>
                    <a:lnTo>
                      <a:pt x="367" y="1007"/>
                    </a:lnTo>
                    <a:lnTo>
                      <a:pt x="367" y="1028"/>
                    </a:lnTo>
                    <a:lnTo>
                      <a:pt x="378" y="1039"/>
                    </a:lnTo>
                    <a:lnTo>
                      <a:pt x="378" y="1061"/>
                    </a:lnTo>
                    <a:lnTo>
                      <a:pt x="400" y="1082"/>
                    </a:lnTo>
                    <a:lnTo>
                      <a:pt x="400" y="1115"/>
                    </a:lnTo>
                    <a:lnTo>
                      <a:pt x="410" y="1126"/>
                    </a:lnTo>
                    <a:lnTo>
                      <a:pt x="410" y="1147"/>
                    </a:lnTo>
                    <a:lnTo>
                      <a:pt x="421" y="1158"/>
                    </a:lnTo>
                    <a:lnTo>
                      <a:pt x="421" y="1180"/>
                    </a:lnTo>
                    <a:lnTo>
                      <a:pt x="443" y="1202"/>
                    </a:lnTo>
                    <a:lnTo>
                      <a:pt x="443" y="1234"/>
                    </a:lnTo>
                    <a:lnTo>
                      <a:pt x="454" y="1245"/>
                    </a:lnTo>
                    <a:lnTo>
                      <a:pt x="454" y="1267"/>
                    </a:lnTo>
                    <a:lnTo>
                      <a:pt x="464" y="1277"/>
                    </a:lnTo>
                    <a:lnTo>
                      <a:pt x="464" y="1299"/>
                    </a:lnTo>
                    <a:lnTo>
                      <a:pt x="486" y="1321"/>
                    </a:lnTo>
                    <a:lnTo>
                      <a:pt x="486" y="1353"/>
                    </a:lnTo>
                    <a:lnTo>
                      <a:pt x="497" y="1364"/>
                    </a:lnTo>
                    <a:lnTo>
                      <a:pt x="497" y="1386"/>
                    </a:lnTo>
                    <a:lnTo>
                      <a:pt x="508" y="1396"/>
                    </a:lnTo>
                    <a:lnTo>
                      <a:pt x="508" y="1418"/>
                    </a:lnTo>
                    <a:lnTo>
                      <a:pt x="529" y="1440"/>
                    </a:lnTo>
                    <a:lnTo>
                      <a:pt x="529" y="1472"/>
                    </a:lnTo>
                    <a:lnTo>
                      <a:pt x="540" y="1483"/>
                    </a:lnTo>
                    <a:lnTo>
                      <a:pt x="540" y="1505"/>
                    </a:lnTo>
                    <a:lnTo>
                      <a:pt x="562" y="1526"/>
                    </a:lnTo>
                    <a:lnTo>
                      <a:pt x="562" y="1559"/>
                    </a:lnTo>
                    <a:lnTo>
                      <a:pt x="572" y="1570"/>
                    </a:lnTo>
                    <a:lnTo>
                      <a:pt x="572" y="1591"/>
                    </a:lnTo>
                    <a:lnTo>
                      <a:pt x="583" y="1602"/>
                    </a:lnTo>
                    <a:lnTo>
                      <a:pt x="583" y="1624"/>
                    </a:lnTo>
                    <a:lnTo>
                      <a:pt x="605" y="1645"/>
                    </a:lnTo>
                    <a:lnTo>
                      <a:pt x="605" y="1678"/>
                    </a:lnTo>
                    <a:lnTo>
                      <a:pt x="616" y="1689"/>
                    </a:lnTo>
                    <a:lnTo>
                      <a:pt x="616" y="1710"/>
                    </a:lnTo>
                    <a:lnTo>
                      <a:pt x="637" y="1732"/>
                    </a:lnTo>
                    <a:lnTo>
                      <a:pt x="637" y="1764"/>
                    </a:lnTo>
                    <a:lnTo>
                      <a:pt x="659" y="1786"/>
                    </a:lnTo>
                    <a:lnTo>
                      <a:pt x="659" y="1819"/>
                    </a:lnTo>
                    <a:lnTo>
                      <a:pt x="670" y="1829"/>
                    </a:lnTo>
                    <a:lnTo>
                      <a:pt x="670" y="1851"/>
                    </a:lnTo>
                    <a:lnTo>
                      <a:pt x="691" y="1873"/>
                    </a:lnTo>
                    <a:lnTo>
                      <a:pt x="691" y="1905"/>
                    </a:lnTo>
                    <a:lnTo>
                      <a:pt x="713" y="1927"/>
                    </a:lnTo>
                    <a:lnTo>
                      <a:pt x="713" y="1959"/>
                    </a:lnTo>
                    <a:lnTo>
                      <a:pt x="735" y="1981"/>
                    </a:lnTo>
                    <a:lnTo>
                      <a:pt x="735" y="2013"/>
                    </a:lnTo>
                    <a:lnTo>
                      <a:pt x="745" y="2024"/>
                    </a:lnTo>
                    <a:lnTo>
                      <a:pt x="745" y="2046"/>
                    </a:lnTo>
                    <a:lnTo>
                      <a:pt x="767" y="2068"/>
                    </a:lnTo>
                    <a:lnTo>
                      <a:pt x="767" y="2089"/>
                    </a:lnTo>
                    <a:lnTo>
                      <a:pt x="778" y="2100"/>
                    </a:lnTo>
                    <a:lnTo>
                      <a:pt x="778" y="2122"/>
                    </a:lnTo>
                    <a:lnTo>
                      <a:pt x="799" y="2143"/>
                    </a:lnTo>
                    <a:lnTo>
                      <a:pt x="799" y="2176"/>
                    </a:lnTo>
                    <a:lnTo>
                      <a:pt x="821" y="2197"/>
                    </a:lnTo>
                    <a:lnTo>
                      <a:pt x="821" y="2230"/>
                    </a:lnTo>
                    <a:lnTo>
                      <a:pt x="843" y="2252"/>
                    </a:lnTo>
                    <a:lnTo>
                      <a:pt x="843" y="2273"/>
                    </a:lnTo>
                    <a:lnTo>
                      <a:pt x="853" y="2284"/>
                    </a:lnTo>
                    <a:lnTo>
                      <a:pt x="853" y="2306"/>
                    </a:lnTo>
                    <a:lnTo>
                      <a:pt x="875" y="2327"/>
                    </a:lnTo>
                    <a:lnTo>
                      <a:pt x="875" y="2360"/>
                    </a:lnTo>
                    <a:lnTo>
                      <a:pt x="897" y="2381"/>
                    </a:lnTo>
                    <a:lnTo>
                      <a:pt x="897" y="2403"/>
                    </a:lnTo>
                    <a:lnTo>
                      <a:pt x="918" y="2425"/>
                    </a:lnTo>
                    <a:lnTo>
                      <a:pt x="918" y="2457"/>
                    </a:lnTo>
                    <a:lnTo>
                      <a:pt x="940" y="2479"/>
                    </a:lnTo>
                    <a:lnTo>
                      <a:pt x="940" y="2501"/>
                    </a:lnTo>
                    <a:lnTo>
                      <a:pt x="961" y="2522"/>
                    </a:lnTo>
                    <a:lnTo>
                      <a:pt x="961" y="2544"/>
                    </a:lnTo>
                    <a:lnTo>
                      <a:pt x="972" y="2555"/>
                    </a:lnTo>
                    <a:lnTo>
                      <a:pt x="972" y="2576"/>
                    </a:lnTo>
                    <a:lnTo>
                      <a:pt x="994" y="2598"/>
                    </a:lnTo>
                    <a:lnTo>
                      <a:pt x="994" y="2620"/>
                    </a:lnTo>
                    <a:lnTo>
                      <a:pt x="1016" y="2641"/>
                    </a:lnTo>
                    <a:lnTo>
                      <a:pt x="1016" y="2663"/>
                    </a:lnTo>
                    <a:lnTo>
                      <a:pt x="1037" y="2685"/>
                    </a:lnTo>
                    <a:lnTo>
                      <a:pt x="1037" y="2706"/>
                    </a:lnTo>
                  </a:path>
                </a:pathLst>
              </a:custGeom>
              <a:noFill/>
              <a:ln w="38100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17" name="Freeform 98"/>
              <p:cNvSpPr>
                <a:spLocks/>
              </p:cNvSpPr>
              <p:nvPr/>
            </p:nvSpPr>
            <p:spPr bwMode="auto">
              <a:xfrm>
                <a:off x="2697" y="1758"/>
                <a:ext cx="274" cy="170"/>
              </a:xfrm>
              <a:custGeom>
                <a:avLst/>
                <a:gdLst>
                  <a:gd name="T0" fmla="*/ 0 w 1362"/>
                  <a:gd name="T1" fmla="*/ 0 h 801"/>
                  <a:gd name="T2" fmla="*/ 0 w 1362"/>
                  <a:gd name="T3" fmla="*/ 0 h 801"/>
                  <a:gd name="T4" fmla="*/ 0 w 1362"/>
                  <a:gd name="T5" fmla="*/ 0 h 801"/>
                  <a:gd name="T6" fmla="*/ 0 w 1362"/>
                  <a:gd name="T7" fmla="*/ 0 h 801"/>
                  <a:gd name="T8" fmla="*/ 0 w 1362"/>
                  <a:gd name="T9" fmla="*/ 0 h 801"/>
                  <a:gd name="T10" fmla="*/ 0 w 1362"/>
                  <a:gd name="T11" fmla="*/ 0 h 801"/>
                  <a:gd name="T12" fmla="*/ 0 w 1362"/>
                  <a:gd name="T13" fmla="*/ 0 h 801"/>
                  <a:gd name="T14" fmla="*/ 0 w 1362"/>
                  <a:gd name="T15" fmla="*/ 0 h 801"/>
                  <a:gd name="T16" fmla="*/ 0 w 1362"/>
                  <a:gd name="T17" fmla="*/ 0 h 801"/>
                  <a:gd name="T18" fmla="*/ 0 w 1362"/>
                  <a:gd name="T19" fmla="*/ 0 h 801"/>
                  <a:gd name="T20" fmla="*/ 0 w 1362"/>
                  <a:gd name="T21" fmla="*/ 0 h 801"/>
                  <a:gd name="T22" fmla="*/ 0 w 1362"/>
                  <a:gd name="T23" fmla="*/ 0 h 801"/>
                  <a:gd name="T24" fmla="*/ 0 w 1362"/>
                  <a:gd name="T25" fmla="*/ 0 h 801"/>
                  <a:gd name="T26" fmla="*/ 0 w 1362"/>
                  <a:gd name="T27" fmla="*/ 0 h 801"/>
                  <a:gd name="T28" fmla="*/ 0 w 1362"/>
                  <a:gd name="T29" fmla="*/ 0 h 801"/>
                  <a:gd name="T30" fmla="*/ 0 w 1362"/>
                  <a:gd name="T31" fmla="*/ 0 h 801"/>
                  <a:gd name="T32" fmla="*/ 0 w 1362"/>
                  <a:gd name="T33" fmla="*/ 0 h 801"/>
                  <a:gd name="T34" fmla="*/ 0 w 1362"/>
                  <a:gd name="T35" fmla="*/ 0 h 801"/>
                  <a:gd name="T36" fmla="*/ 0 w 1362"/>
                  <a:gd name="T37" fmla="*/ 0 h 801"/>
                  <a:gd name="T38" fmla="*/ 0 w 1362"/>
                  <a:gd name="T39" fmla="*/ 0 h 801"/>
                  <a:gd name="T40" fmla="*/ 0 w 1362"/>
                  <a:gd name="T41" fmla="*/ 0 h 801"/>
                  <a:gd name="T42" fmla="*/ 0 w 1362"/>
                  <a:gd name="T43" fmla="*/ 0 h 801"/>
                  <a:gd name="T44" fmla="*/ 0 w 1362"/>
                  <a:gd name="T45" fmla="*/ 0 h 801"/>
                  <a:gd name="T46" fmla="*/ 0 w 1362"/>
                  <a:gd name="T47" fmla="*/ 0 h 801"/>
                  <a:gd name="T48" fmla="*/ 0 w 1362"/>
                  <a:gd name="T49" fmla="*/ 0 h 801"/>
                  <a:gd name="T50" fmla="*/ 0 w 1362"/>
                  <a:gd name="T51" fmla="*/ 0 h 801"/>
                  <a:gd name="T52" fmla="*/ 0 w 1362"/>
                  <a:gd name="T53" fmla="*/ 0 h 801"/>
                  <a:gd name="T54" fmla="*/ 0 w 1362"/>
                  <a:gd name="T55" fmla="*/ 0 h 801"/>
                  <a:gd name="T56" fmla="*/ 0 w 1362"/>
                  <a:gd name="T57" fmla="*/ 0 h 801"/>
                  <a:gd name="T58" fmla="*/ 0 w 1362"/>
                  <a:gd name="T59" fmla="*/ 0 h 801"/>
                  <a:gd name="T60" fmla="*/ 0 w 1362"/>
                  <a:gd name="T61" fmla="*/ 0 h 801"/>
                  <a:gd name="T62" fmla="*/ 0 w 1362"/>
                  <a:gd name="T63" fmla="*/ 0 h 801"/>
                  <a:gd name="T64" fmla="*/ 0 w 1362"/>
                  <a:gd name="T65" fmla="*/ 0 h 801"/>
                  <a:gd name="T66" fmla="*/ 0 w 1362"/>
                  <a:gd name="T67" fmla="*/ 0 h 801"/>
                  <a:gd name="T68" fmla="*/ 0 w 1362"/>
                  <a:gd name="T69" fmla="*/ 0 h 801"/>
                  <a:gd name="T70" fmla="*/ 0 w 1362"/>
                  <a:gd name="T71" fmla="*/ 0 h 801"/>
                  <a:gd name="T72" fmla="*/ 0 w 1362"/>
                  <a:gd name="T73" fmla="*/ 0 h 801"/>
                  <a:gd name="T74" fmla="*/ 0 w 1362"/>
                  <a:gd name="T75" fmla="*/ 0 h 801"/>
                  <a:gd name="T76" fmla="*/ 0 w 1362"/>
                  <a:gd name="T77" fmla="*/ 0 h 801"/>
                  <a:gd name="T78" fmla="*/ 0 w 1362"/>
                  <a:gd name="T79" fmla="*/ 0 h 801"/>
                  <a:gd name="T80" fmla="*/ 0 w 1362"/>
                  <a:gd name="T81" fmla="*/ 0 h 801"/>
                  <a:gd name="T82" fmla="*/ 0 w 1362"/>
                  <a:gd name="T83" fmla="*/ 0 h 8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62" h="801">
                    <a:moveTo>
                      <a:pt x="0" y="0"/>
                    </a:moveTo>
                    <a:lnTo>
                      <a:pt x="22" y="22"/>
                    </a:lnTo>
                    <a:lnTo>
                      <a:pt x="22" y="43"/>
                    </a:lnTo>
                    <a:lnTo>
                      <a:pt x="43" y="65"/>
                    </a:lnTo>
                    <a:lnTo>
                      <a:pt x="43" y="87"/>
                    </a:lnTo>
                    <a:lnTo>
                      <a:pt x="65" y="108"/>
                    </a:lnTo>
                    <a:lnTo>
                      <a:pt x="65" y="130"/>
                    </a:lnTo>
                    <a:lnTo>
                      <a:pt x="87" y="152"/>
                    </a:lnTo>
                    <a:lnTo>
                      <a:pt x="87" y="173"/>
                    </a:lnTo>
                    <a:lnTo>
                      <a:pt x="97" y="184"/>
                    </a:lnTo>
                    <a:lnTo>
                      <a:pt x="119" y="206"/>
                    </a:lnTo>
                    <a:lnTo>
                      <a:pt x="119" y="228"/>
                    </a:lnTo>
                    <a:lnTo>
                      <a:pt x="141" y="249"/>
                    </a:lnTo>
                    <a:lnTo>
                      <a:pt x="141" y="260"/>
                    </a:lnTo>
                    <a:lnTo>
                      <a:pt x="162" y="282"/>
                    </a:lnTo>
                    <a:lnTo>
                      <a:pt x="162" y="303"/>
                    </a:lnTo>
                    <a:lnTo>
                      <a:pt x="173" y="314"/>
                    </a:lnTo>
                    <a:lnTo>
                      <a:pt x="195" y="336"/>
                    </a:lnTo>
                    <a:lnTo>
                      <a:pt x="195" y="357"/>
                    </a:lnTo>
                    <a:lnTo>
                      <a:pt x="205" y="368"/>
                    </a:lnTo>
                    <a:lnTo>
                      <a:pt x="227" y="390"/>
                    </a:lnTo>
                    <a:lnTo>
                      <a:pt x="227" y="401"/>
                    </a:lnTo>
                    <a:lnTo>
                      <a:pt x="249" y="422"/>
                    </a:lnTo>
                    <a:lnTo>
                      <a:pt x="249" y="433"/>
                    </a:lnTo>
                    <a:lnTo>
                      <a:pt x="270" y="455"/>
                    </a:lnTo>
                    <a:lnTo>
                      <a:pt x="270" y="466"/>
                    </a:lnTo>
                    <a:lnTo>
                      <a:pt x="281" y="476"/>
                    </a:lnTo>
                    <a:lnTo>
                      <a:pt x="303" y="498"/>
                    </a:lnTo>
                    <a:lnTo>
                      <a:pt x="303" y="509"/>
                    </a:lnTo>
                    <a:lnTo>
                      <a:pt x="314" y="520"/>
                    </a:lnTo>
                    <a:lnTo>
                      <a:pt x="335" y="541"/>
                    </a:lnTo>
                    <a:lnTo>
                      <a:pt x="335" y="552"/>
                    </a:lnTo>
                    <a:lnTo>
                      <a:pt x="346" y="563"/>
                    </a:lnTo>
                    <a:lnTo>
                      <a:pt x="357" y="574"/>
                    </a:lnTo>
                    <a:lnTo>
                      <a:pt x="368" y="585"/>
                    </a:lnTo>
                    <a:lnTo>
                      <a:pt x="378" y="596"/>
                    </a:lnTo>
                    <a:lnTo>
                      <a:pt x="389" y="606"/>
                    </a:lnTo>
                    <a:lnTo>
                      <a:pt x="400" y="617"/>
                    </a:lnTo>
                    <a:lnTo>
                      <a:pt x="411" y="628"/>
                    </a:lnTo>
                    <a:lnTo>
                      <a:pt x="422" y="639"/>
                    </a:lnTo>
                    <a:lnTo>
                      <a:pt x="432" y="650"/>
                    </a:lnTo>
                    <a:lnTo>
                      <a:pt x="443" y="661"/>
                    </a:lnTo>
                    <a:lnTo>
                      <a:pt x="454" y="671"/>
                    </a:lnTo>
                    <a:lnTo>
                      <a:pt x="465" y="682"/>
                    </a:lnTo>
                    <a:lnTo>
                      <a:pt x="476" y="693"/>
                    </a:lnTo>
                    <a:lnTo>
                      <a:pt x="486" y="704"/>
                    </a:lnTo>
                    <a:lnTo>
                      <a:pt x="497" y="715"/>
                    </a:lnTo>
                    <a:lnTo>
                      <a:pt x="508" y="715"/>
                    </a:lnTo>
                    <a:lnTo>
                      <a:pt x="519" y="725"/>
                    </a:lnTo>
                    <a:lnTo>
                      <a:pt x="530" y="736"/>
                    </a:lnTo>
                    <a:lnTo>
                      <a:pt x="541" y="736"/>
                    </a:lnTo>
                    <a:lnTo>
                      <a:pt x="551" y="747"/>
                    </a:lnTo>
                    <a:lnTo>
                      <a:pt x="562" y="758"/>
                    </a:lnTo>
                    <a:lnTo>
                      <a:pt x="573" y="758"/>
                    </a:lnTo>
                    <a:lnTo>
                      <a:pt x="584" y="769"/>
                    </a:lnTo>
                    <a:lnTo>
                      <a:pt x="595" y="769"/>
                    </a:lnTo>
                    <a:lnTo>
                      <a:pt x="605" y="780"/>
                    </a:lnTo>
                    <a:lnTo>
                      <a:pt x="616" y="780"/>
                    </a:lnTo>
                    <a:lnTo>
                      <a:pt x="627" y="780"/>
                    </a:lnTo>
                    <a:lnTo>
                      <a:pt x="638" y="790"/>
                    </a:lnTo>
                    <a:lnTo>
                      <a:pt x="649" y="790"/>
                    </a:lnTo>
                    <a:lnTo>
                      <a:pt x="659" y="790"/>
                    </a:lnTo>
                    <a:lnTo>
                      <a:pt x="670" y="801"/>
                    </a:lnTo>
                    <a:lnTo>
                      <a:pt x="681" y="801"/>
                    </a:lnTo>
                    <a:lnTo>
                      <a:pt x="692" y="801"/>
                    </a:lnTo>
                    <a:lnTo>
                      <a:pt x="703" y="801"/>
                    </a:lnTo>
                    <a:lnTo>
                      <a:pt x="713" y="801"/>
                    </a:lnTo>
                    <a:lnTo>
                      <a:pt x="724" y="801"/>
                    </a:lnTo>
                    <a:lnTo>
                      <a:pt x="735" y="801"/>
                    </a:lnTo>
                    <a:lnTo>
                      <a:pt x="746" y="801"/>
                    </a:lnTo>
                    <a:lnTo>
                      <a:pt x="767" y="801"/>
                    </a:lnTo>
                    <a:lnTo>
                      <a:pt x="757" y="801"/>
                    </a:lnTo>
                    <a:lnTo>
                      <a:pt x="767" y="801"/>
                    </a:lnTo>
                    <a:lnTo>
                      <a:pt x="778" y="801"/>
                    </a:lnTo>
                    <a:lnTo>
                      <a:pt x="789" y="801"/>
                    </a:lnTo>
                    <a:lnTo>
                      <a:pt x="800" y="801"/>
                    </a:lnTo>
                    <a:lnTo>
                      <a:pt x="811" y="801"/>
                    </a:lnTo>
                    <a:lnTo>
                      <a:pt x="821" y="801"/>
                    </a:lnTo>
                    <a:lnTo>
                      <a:pt x="832" y="801"/>
                    </a:lnTo>
                    <a:lnTo>
                      <a:pt x="843" y="790"/>
                    </a:lnTo>
                    <a:lnTo>
                      <a:pt x="854" y="790"/>
                    </a:lnTo>
                    <a:lnTo>
                      <a:pt x="865" y="790"/>
                    </a:lnTo>
                    <a:lnTo>
                      <a:pt x="876" y="780"/>
                    </a:lnTo>
                    <a:lnTo>
                      <a:pt x="886" y="780"/>
                    </a:lnTo>
                    <a:lnTo>
                      <a:pt x="897" y="780"/>
                    </a:lnTo>
                    <a:lnTo>
                      <a:pt x="908" y="769"/>
                    </a:lnTo>
                    <a:lnTo>
                      <a:pt x="919" y="769"/>
                    </a:lnTo>
                    <a:lnTo>
                      <a:pt x="930" y="758"/>
                    </a:lnTo>
                    <a:lnTo>
                      <a:pt x="940" y="758"/>
                    </a:lnTo>
                    <a:lnTo>
                      <a:pt x="951" y="747"/>
                    </a:lnTo>
                    <a:lnTo>
                      <a:pt x="962" y="736"/>
                    </a:lnTo>
                    <a:lnTo>
                      <a:pt x="973" y="736"/>
                    </a:lnTo>
                    <a:lnTo>
                      <a:pt x="984" y="725"/>
                    </a:lnTo>
                    <a:lnTo>
                      <a:pt x="994" y="715"/>
                    </a:lnTo>
                    <a:lnTo>
                      <a:pt x="1005" y="715"/>
                    </a:lnTo>
                    <a:lnTo>
                      <a:pt x="1016" y="704"/>
                    </a:lnTo>
                    <a:lnTo>
                      <a:pt x="1027" y="693"/>
                    </a:lnTo>
                    <a:lnTo>
                      <a:pt x="1038" y="682"/>
                    </a:lnTo>
                    <a:lnTo>
                      <a:pt x="1048" y="671"/>
                    </a:lnTo>
                    <a:lnTo>
                      <a:pt x="1059" y="661"/>
                    </a:lnTo>
                    <a:lnTo>
                      <a:pt x="1070" y="661"/>
                    </a:lnTo>
                    <a:lnTo>
                      <a:pt x="1081" y="650"/>
                    </a:lnTo>
                    <a:lnTo>
                      <a:pt x="1092" y="639"/>
                    </a:lnTo>
                    <a:lnTo>
                      <a:pt x="1102" y="628"/>
                    </a:lnTo>
                    <a:lnTo>
                      <a:pt x="1113" y="617"/>
                    </a:lnTo>
                    <a:lnTo>
                      <a:pt x="1135" y="596"/>
                    </a:lnTo>
                    <a:lnTo>
                      <a:pt x="1135" y="585"/>
                    </a:lnTo>
                    <a:lnTo>
                      <a:pt x="1146" y="574"/>
                    </a:lnTo>
                    <a:lnTo>
                      <a:pt x="1157" y="563"/>
                    </a:lnTo>
                    <a:lnTo>
                      <a:pt x="1167" y="552"/>
                    </a:lnTo>
                    <a:lnTo>
                      <a:pt x="1178" y="541"/>
                    </a:lnTo>
                    <a:lnTo>
                      <a:pt x="1200" y="520"/>
                    </a:lnTo>
                    <a:lnTo>
                      <a:pt x="1200" y="509"/>
                    </a:lnTo>
                    <a:lnTo>
                      <a:pt x="1211" y="498"/>
                    </a:lnTo>
                    <a:lnTo>
                      <a:pt x="1232" y="476"/>
                    </a:lnTo>
                    <a:lnTo>
                      <a:pt x="1232" y="466"/>
                    </a:lnTo>
                    <a:lnTo>
                      <a:pt x="1243" y="455"/>
                    </a:lnTo>
                    <a:lnTo>
                      <a:pt x="1265" y="433"/>
                    </a:lnTo>
                    <a:lnTo>
                      <a:pt x="1265" y="422"/>
                    </a:lnTo>
                    <a:lnTo>
                      <a:pt x="1286" y="401"/>
                    </a:lnTo>
                    <a:lnTo>
                      <a:pt x="1286" y="390"/>
                    </a:lnTo>
                    <a:lnTo>
                      <a:pt x="1308" y="368"/>
                    </a:lnTo>
                    <a:lnTo>
                      <a:pt x="1308" y="357"/>
                    </a:lnTo>
                    <a:lnTo>
                      <a:pt x="1329" y="336"/>
                    </a:lnTo>
                    <a:lnTo>
                      <a:pt x="1329" y="325"/>
                    </a:lnTo>
                    <a:lnTo>
                      <a:pt x="1351" y="303"/>
                    </a:lnTo>
                    <a:lnTo>
                      <a:pt x="1351" y="282"/>
                    </a:lnTo>
                    <a:lnTo>
                      <a:pt x="1362" y="271"/>
                    </a:lnTo>
                  </a:path>
                </a:pathLst>
              </a:custGeom>
              <a:noFill/>
              <a:ln w="38100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18" name="Freeform 99"/>
              <p:cNvSpPr>
                <a:spLocks/>
              </p:cNvSpPr>
              <p:nvPr/>
            </p:nvSpPr>
            <p:spPr bwMode="auto">
              <a:xfrm>
                <a:off x="2972" y="1378"/>
                <a:ext cx="173" cy="437"/>
              </a:xfrm>
              <a:custGeom>
                <a:avLst/>
                <a:gdLst>
                  <a:gd name="T0" fmla="*/ 0 w 854"/>
                  <a:gd name="T1" fmla="*/ 0 h 2046"/>
                  <a:gd name="T2" fmla="*/ 0 w 854"/>
                  <a:gd name="T3" fmla="*/ 0 h 2046"/>
                  <a:gd name="T4" fmla="*/ 0 w 854"/>
                  <a:gd name="T5" fmla="*/ 0 h 2046"/>
                  <a:gd name="T6" fmla="*/ 0 w 854"/>
                  <a:gd name="T7" fmla="*/ 0 h 2046"/>
                  <a:gd name="T8" fmla="*/ 0 w 854"/>
                  <a:gd name="T9" fmla="*/ 0 h 2046"/>
                  <a:gd name="T10" fmla="*/ 0 w 854"/>
                  <a:gd name="T11" fmla="*/ 0 h 2046"/>
                  <a:gd name="T12" fmla="*/ 0 w 854"/>
                  <a:gd name="T13" fmla="*/ 0 h 2046"/>
                  <a:gd name="T14" fmla="*/ 0 w 854"/>
                  <a:gd name="T15" fmla="*/ 0 h 2046"/>
                  <a:gd name="T16" fmla="*/ 0 w 854"/>
                  <a:gd name="T17" fmla="*/ 0 h 2046"/>
                  <a:gd name="T18" fmla="*/ 0 w 854"/>
                  <a:gd name="T19" fmla="*/ 0 h 2046"/>
                  <a:gd name="T20" fmla="*/ 0 w 854"/>
                  <a:gd name="T21" fmla="*/ 0 h 2046"/>
                  <a:gd name="T22" fmla="*/ 0 w 854"/>
                  <a:gd name="T23" fmla="*/ 0 h 2046"/>
                  <a:gd name="T24" fmla="*/ 0 w 854"/>
                  <a:gd name="T25" fmla="*/ 0 h 2046"/>
                  <a:gd name="T26" fmla="*/ 0 w 854"/>
                  <a:gd name="T27" fmla="*/ 0 h 2046"/>
                  <a:gd name="T28" fmla="*/ 0 w 854"/>
                  <a:gd name="T29" fmla="*/ 0 h 2046"/>
                  <a:gd name="T30" fmla="*/ 0 w 854"/>
                  <a:gd name="T31" fmla="*/ 0 h 2046"/>
                  <a:gd name="T32" fmla="*/ 0 w 854"/>
                  <a:gd name="T33" fmla="*/ 0 h 2046"/>
                  <a:gd name="T34" fmla="*/ 0 w 854"/>
                  <a:gd name="T35" fmla="*/ 0 h 2046"/>
                  <a:gd name="T36" fmla="*/ 0 w 854"/>
                  <a:gd name="T37" fmla="*/ 0 h 2046"/>
                  <a:gd name="T38" fmla="*/ 0 w 854"/>
                  <a:gd name="T39" fmla="*/ 0 h 2046"/>
                  <a:gd name="T40" fmla="*/ 0 w 854"/>
                  <a:gd name="T41" fmla="*/ 0 h 2046"/>
                  <a:gd name="T42" fmla="*/ 0 w 854"/>
                  <a:gd name="T43" fmla="*/ 0 h 2046"/>
                  <a:gd name="T44" fmla="*/ 0 w 854"/>
                  <a:gd name="T45" fmla="*/ 0 h 2046"/>
                  <a:gd name="T46" fmla="*/ 0 w 854"/>
                  <a:gd name="T47" fmla="*/ 0 h 2046"/>
                  <a:gd name="T48" fmla="*/ 0 w 854"/>
                  <a:gd name="T49" fmla="*/ 0 h 2046"/>
                  <a:gd name="T50" fmla="*/ 0 w 854"/>
                  <a:gd name="T51" fmla="*/ 0 h 2046"/>
                  <a:gd name="T52" fmla="*/ 0 w 854"/>
                  <a:gd name="T53" fmla="*/ 0 h 2046"/>
                  <a:gd name="T54" fmla="*/ 0 w 854"/>
                  <a:gd name="T55" fmla="*/ 0 h 2046"/>
                  <a:gd name="T56" fmla="*/ 0 w 854"/>
                  <a:gd name="T57" fmla="*/ 0 h 2046"/>
                  <a:gd name="T58" fmla="*/ 0 w 854"/>
                  <a:gd name="T59" fmla="*/ 0 h 2046"/>
                  <a:gd name="T60" fmla="*/ 0 w 854"/>
                  <a:gd name="T61" fmla="*/ 0 h 2046"/>
                  <a:gd name="T62" fmla="*/ 0 w 854"/>
                  <a:gd name="T63" fmla="*/ 0 h 2046"/>
                  <a:gd name="T64" fmla="*/ 0 w 854"/>
                  <a:gd name="T65" fmla="*/ 0 h 2046"/>
                  <a:gd name="T66" fmla="*/ 0 w 854"/>
                  <a:gd name="T67" fmla="*/ 0 h 2046"/>
                  <a:gd name="T68" fmla="*/ 0 w 854"/>
                  <a:gd name="T69" fmla="*/ 0 h 2046"/>
                  <a:gd name="T70" fmla="*/ 0 w 854"/>
                  <a:gd name="T71" fmla="*/ 0 h 2046"/>
                  <a:gd name="T72" fmla="*/ 0 w 854"/>
                  <a:gd name="T73" fmla="*/ 0 h 2046"/>
                  <a:gd name="T74" fmla="*/ 0 w 854"/>
                  <a:gd name="T75" fmla="*/ 0 h 2046"/>
                  <a:gd name="T76" fmla="*/ 0 w 854"/>
                  <a:gd name="T77" fmla="*/ 0 h 2046"/>
                  <a:gd name="T78" fmla="*/ 0 w 854"/>
                  <a:gd name="T79" fmla="*/ 0 h 2046"/>
                  <a:gd name="T80" fmla="*/ 0 w 854"/>
                  <a:gd name="T81" fmla="*/ 0 h 2046"/>
                  <a:gd name="T82" fmla="*/ 0 w 854"/>
                  <a:gd name="T83" fmla="*/ 0 h 2046"/>
                  <a:gd name="T84" fmla="*/ 0 w 854"/>
                  <a:gd name="T85" fmla="*/ 0 h 2046"/>
                  <a:gd name="T86" fmla="*/ 0 w 854"/>
                  <a:gd name="T87" fmla="*/ 0 h 2046"/>
                  <a:gd name="T88" fmla="*/ 0 w 854"/>
                  <a:gd name="T89" fmla="*/ 0 h 2046"/>
                  <a:gd name="T90" fmla="*/ 0 w 854"/>
                  <a:gd name="T91" fmla="*/ 0 h 2046"/>
                  <a:gd name="T92" fmla="*/ 0 w 854"/>
                  <a:gd name="T93" fmla="*/ 0 h 2046"/>
                  <a:gd name="T94" fmla="*/ 0 w 854"/>
                  <a:gd name="T95" fmla="*/ 0 h 204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854" h="2046">
                    <a:moveTo>
                      <a:pt x="0" y="2046"/>
                    </a:moveTo>
                    <a:lnTo>
                      <a:pt x="21" y="2024"/>
                    </a:lnTo>
                    <a:lnTo>
                      <a:pt x="21" y="2003"/>
                    </a:lnTo>
                    <a:lnTo>
                      <a:pt x="43" y="1981"/>
                    </a:lnTo>
                    <a:lnTo>
                      <a:pt x="43" y="1970"/>
                    </a:lnTo>
                    <a:lnTo>
                      <a:pt x="65" y="1948"/>
                    </a:lnTo>
                    <a:lnTo>
                      <a:pt x="65" y="1927"/>
                    </a:lnTo>
                    <a:lnTo>
                      <a:pt x="86" y="1905"/>
                    </a:lnTo>
                    <a:lnTo>
                      <a:pt x="86" y="1883"/>
                    </a:lnTo>
                    <a:lnTo>
                      <a:pt x="108" y="1862"/>
                    </a:lnTo>
                    <a:lnTo>
                      <a:pt x="108" y="1840"/>
                    </a:lnTo>
                    <a:lnTo>
                      <a:pt x="130" y="1818"/>
                    </a:lnTo>
                    <a:lnTo>
                      <a:pt x="130" y="1797"/>
                    </a:lnTo>
                    <a:lnTo>
                      <a:pt x="151" y="1775"/>
                    </a:lnTo>
                    <a:lnTo>
                      <a:pt x="151" y="1754"/>
                    </a:lnTo>
                    <a:lnTo>
                      <a:pt x="173" y="1732"/>
                    </a:lnTo>
                    <a:lnTo>
                      <a:pt x="173" y="1710"/>
                    </a:lnTo>
                    <a:lnTo>
                      <a:pt x="194" y="1689"/>
                    </a:lnTo>
                    <a:lnTo>
                      <a:pt x="194" y="1667"/>
                    </a:lnTo>
                    <a:lnTo>
                      <a:pt x="216" y="1645"/>
                    </a:lnTo>
                    <a:lnTo>
                      <a:pt x="216" y="1624"/>
                    </a:lnTo>
                    <a:lnTo>
                      <a:pt x="238" y="1602"/>
                    </a:lnTo>
                    <a:lnTo>
                      <a:pt x="238" y="1570"/>
                    </a:lnTo>
                    <a:lnTo>
                      <a:pt x="259" y="1548"/>
                    </a:lnTo>
                    <a:lnTo>
                      <a:pt x="259" y="1526"/>
                    </a:lnTo>
                    <a:lnTo>
                      <a:pt x="281" y="1505"/>
                    </a:lnTo>
                    <a:lnTo>
                      <a:pt x="281" y="1472"/>
                    </a:lnTo>
                    <a:lnTo>
                      <a:pt x="302" y="1450"/>
                    </a:lnTo>
                    <a:lnTo>
                      <a:pt x="302" y="1429"/>
                    </a:lnTo>
                    <a:lnTo>
                      <a:pt x="313" y="1418"/>
                    </a:lnTo>
                    <a:lnTo>
                      <a:pt x="313" y="1396"/>
                    </a:lnTo>
                    <a:lnTo>
                      <a:pt x="335" y="1375"/>
                    </a:lnTo>
                    <a:lnTo>
                      <a:pt x="335" y="1353"/>
                    </a:lnTo>
                    <a:lnTo>
                      <a:pt x="346" y="1342"/>
                    </a:lnTo>
                    <a:lnTo>
                      <a:pt x="346" y="1321"/>
                    </a:lnTo>
                    <a:lnTo>
                      <a:pt x="367" y="1299"/>
                    </a:lnTo>
                    <a:lnTo>
                      <a:pt x="367" y="1277"/>
                    </a:lnTo>
                    <a:lnTo>
                      <a:pt x="378" y="1266"/>
                    </a:lnTo>
                    <a:lnTo>
                      <a:pt x="378" y="1245"/>
                    </a:lnTo>
                    <a:lnTo>
                      <a:pt x="400" y="1223"/>
                    </a:lnTo>
                    <a:lnTo>
                      <a:pt x="400" y="1191"/>
                    </a:lnTo>
                    <a:lnTo>
                      <a:pt x="421" y="1169"/>
                    </a:lnTo>
                    <a:lnTo>
                      <a:pt x="421" y="1137"/>
                    </a:lnTo>
                    <a:lnTo>
                      <a:pt x="443" y="1115"/>
                    </a:lnTo>
                    <a:lnTo>
                      <a:pt x="443" y="1082"/>
                    </a:lnTo>
                    <a:lnTo>
                      <a:pt x="465" y="1061"/>
                    </a:lnTo>
                    <a:lnTo>
                      <a:pt x="465" y="1028"/>
                    </a:lnTo>
                    <a:lnTo>
                      <a:pt x="486" y="1007"/>
                    </a:lnTo>
                    <a:lnTo>
                      <a:pt x="486" y="974"/>
                    </a:lnTo>
                    <a:lnTo>
                      <a:pt x="508" y="953"/>
                    </a:lnTo>
                    <a:lnTo>
                      <a:pt x="508" y="920"/>
                    </a:lnTo>
                    <a:lnTo>
                      <a:pt x="519" y="909"/>
                    </a:lnTo>
                    <a:lnTo>
                      <a:pt x="519" y="888"/>
                    </a:lnTo>
                    <a:lnTo>
                      <a:pt x="540" y="866"/>
                    </a:lnTo>
                    <a:lnTo>
                      <a:pt x="540" y="833"/>
                    </a:lnTo>
                    <a:lnTo>
                      <a:pt x="551" y="823"/>
                    </a:lnTo>
                    <a:lnTo>
                      <a:pt x="551" y="801"/>
                    </a:lnTo>
                    <a:lnTo>
                      <a:pt x="573" y="779"/>
                    </a:lnTo>
                    <a:lnTo>
                      <a:pt x="573" y="747"/>
                    </a:lnTo>
                    <a:lnTo>
                      <a:pt x="594" y="725"/>
                    </a:lnTo>
                    <a:lnTo>
                      <a:pt x="594" y="693"/>
                    </a:lnTo>
                    <a:lnTo>
                      <a:pt x="605" y="682"/>
                    </a:lnTo>
                    <a:lnTo>
                      <a:pt x="605" y="660"/>
                    </a:lnTo>
                    <a:lnTo>
                      <a:pt x="616" y="649"/>
                    </a:lnTo>
                    <a:lnTo>
                      <a:pt x="616" y="628"/>
                    </a:lnTo>
                    <a:lnTo>
                      <a:pt x="637" y="606"/>
                    </a:lnTo>
                    <a:lnTo>
                      <a:pt x="637" y="574"/>
                    </a:lnTo>
                    <a:lnTo>
                      <a:pt x="648" y="563"/>
                    </a:lnTo>
                    <a:lnTo>
                      <a:pt x="648" y="541"/>
                    </a:lnTo>
                    <a:lnTo>
                      <a:pt x="670" y="520"/>
                    </a:lnTo>
                    <a:lnTo>
                      <a:pt x="670" y="487"/>
                    </a:lnTo>
                    <a:lnTo>
                      <a:pt x="681" y="476"/>
                    </a:lnTo>
                    <a:lnTo>
                      <a:pt x="681" y="455"/>
                    </a:lnTo>
                    <a:lnTo>
                      <a:pt x="692" y="444"/>
                    </a:lnTo>
                    <a:lnTo>
                      <a:pt x="692" y="422"/>
                    </a:lnTo>
                    <a:lnTo>
                      <a:pt x="713" y="400"/>
                    </a:lnTo>
                    <a:lnTo>
                      <a:pt x="713" y="368"/>
                    </a:lnTo>
                    <a:lnTo>
                      <a:pt x="724" y="357"/>
                    </a:lnTo>
                    <a:lnTo>
                      <a:pt x="724" y="336"/>
                    </a:lnTo>
                    <a:lnTo>
                      <a:pt x="746" y="314"/>
                    </a:lnTo>
                    <a:lnTo>
                      <a:pt x="746" y="281"/>
                    </a:lnTo>
                    <a:lnTo>
                      <a:pt x="756" y="271"/>
                    </a:lnTo>
                    <a:lnTo>
                      <a:pt x="756" y="249"/>
                    </a:lnTo>
                    <a:lnTo>
                      <a:pt x="767" y="238"/>
                    </a:lnTo>
                    <a:lnTo>
                      <a:pt x="767" y="216"/>
                    </a:lnTo>
                    <a:lnTo>
                      <a:pt x="789" y="195"/>
                    </a:lnTo>
                    <a:lnTo>
                      <a:pt x="789" y="162"/>
                    </a:lnTo>
                    <a:lnTo>
                      <a:pt x="800" y="151"/>
                    </a:lnTo>
                    <a:lnTo>
                      <a:pt x="800" y="130"/>
                    </a:lnTo>
                    <a:lnTo>
                      <a:pt x="810" y="119"/>
                    </a:lnTo>
                    <a:lnTo>
                      <a:pt x="810" y="97"/>
                    </a:lnTo>
                    <a:lnTo>
                      <a:pt x="821" y="87"/>
                    </a:lnTo>
                    <a:lnTo>
                      <a:pt x="821" y="65"/>
                    </a:lnTo>
                    <a:lnTo>
                      <a:pt x="843" y="43"/>
                    </a:lnTo>
                    <a:lnTo>
                      <a:pt x="843" y="11"/>
                    </a:lnTo>
                    <a:lnTo>
                      <a:pt x="854" y="0"/>
                    </a:lnTo>
                  </a:path>
                </a:pathLst>
              </a:custGeom>
              <a:noFill/>
              <a:ln w="38100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8610" name="Line 221"/>
            <p:cNvSpPr>
              <a:spLocks noChangeShapeType="1"/>
            </p:cNvSpPr>
            <p:nvPr/>
          </p:nvSpPr>
          <p:spPr bwMode="auto">
            <a:xfrm>
              <a:off x="672" y="3123"/>
              <a:ext cx="0" cy="3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1" name="Line 222"/>
            <p:cNvSpPr>
              <a:spLocks noChangeShapeType="1"/>
            </p:cNvSpPr>
            <p:nvPr/>
          </p:nvSpPr>
          <p:spPr bwMode="auto">
            <a:xfrm>
              <a:off x="672" y="3120"/>
              <a:ext cx="138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2" name="Text Box 223"/>
            <p:cNvSpPr txBox="1">
              <a:spLocks noChangeArrowheads="1"/>
            </p:cNvSpPr>
            <p:nvPr/>
          </p:nvSpPr>
          <p:spPr bwMode="auto">
            <a:xfrm>
              <a:off x="2055" y="3060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0"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8613" name="Text Box 224"/>
            <p:cNvSpPr txBox="1">
              <a:spLocks noChangeArrowheads="1"/>
            </p:cNvSpPr>
            <p:nvPr/>
          </p:nvSpPr>
          <p:spPr bwMode="auto">
            <a:xfrm>
              <a:off x="624" y="34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</p:grpSp>
      <p:sp>
        <p:nvSpPr>
          <p:cNvPr id="46" name="Text Box 237"/>
          <p:cNvSpPr txBox="1">
            <a:spLocks noChangeArrowheads="1"/>
          </p:cNvSpPr>
          <p:nvPr/>
        </p:nvSpPr>
        <p:spPr bwMode="auto">
          <a:xfrm>
            <a:off x="1800225" y="1665288"/>
            <a:ext cx="61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Q’</a:t>
            </a:r>
          </a:p>
        </p:txBody>
      </p:sp>
      <p:sp>
        <p:nvSpPr>
          <p:cNvPr id="47" name="Text Box 238"/>
          <p:cNvSpPr txBox="1">
            <a:spLocks noChangeArrowheads="1"/>
          </p:cNvSpPr>
          <p:nvPr/>
        </p:nvSpPr>
        <p:spPr bwMode="auto">
          <a:xfrm>
            <a:off x="1438275" y="2760663"/>
            <a:ext cx="61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Q</a:t>
            </a:r>
            <a:r>
              <a:rPr kumimoji="0" lang="en-US" altLang="zh-CN" sz="2000" b="1">
                <a:latin typeface="Times New Roman" panose="02020603050405020304" pitchFamily="18" charset="0"/>
              </a:rPr>
              <a:t>”</a:t>
            </a:r>
          </a:p>
        </p:txBody>
      </p:sp>
      <p:grpSp>
        <p:nvGrpSpPr>
          <p:cNvPr id="48" name="Group 256"/>
          <p:cNvGrpSpPr>
            <a:grpSpLocks/>
          </p:cNvGrpSpPr>
          <p:nvPr/>
        </p:nvGrpSpPr>
        <p:grpSpPr bwMode="auto">
          <a:xfrm>
            <a:off x="2438400" y="3441700"/>
            <a:ext cx="1598613" cy="468313"/>
            <a:chOff x="1535" y="2792"/>
            <a:chExt cx="961" cy="295"/>
          </a:xfrm>
        </p:grpSpPr>
        <p:sp>
          <p:nvSpPr>
            <p:cNvPr id="108601" name="Line 245"/>
            <p:cNvSpPr>
              <a:spLocks noChangeShapeType="1"/>
            </p:cNvSpPr>
            <p:nvPr/>
          </p:nvSpPr>
          <p:spPr bwMode="auto">
            <a:xfrm>
              <a:off x="2025" y="2792"/>
              <a:ext cx="0" cy="29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8602" name="Group 246"/>
            <p:cNvGrpSpPr>
              <a:grpSpLocks/>
            </p:cNvGrpSpPr>
            <p:nvPr/>
          </p:nvGrpSpPr>
          <p:grpSpPr bwMode="auto">
            <a:xfrm rot="5400000">
              <a:off x="1927" y="2437"/>
              <a:ext cx="177" cy="961"/>
              <a:chOff x="1984" y="868"/>
              <a:chExt cx="1161" cy="1060"/>
            </a:xfrm>
          </p:grpSpPr>
          <p:sp>
            <p:nvSpPr>
              <p:cNvPr id="108603" name="Freeform 247"/>
              <p:cNvSpPr>
                <a:spLocks/>
              </p:cNvSpPr>
              <p:nvPr/>
            </p:nvSpPr>
            <p:spPr bwMode="auto">
              <a:xfrm>
                <a:off x="2223" y="868"/>
                <a:ext cx="271" cy="335"/>
              </a:xfrm>
              <a:custGeom>
                <a:avLst/>
                <a:gdLst>
                  <a:gd name="T0" fmla="*/ 0 w 1340"/>
                  <a:gd name="T1" fmla="*/ 0 h 1570"/>
                  <a:gd name="T2" fmla="*/ 0 w 1340"/>
                  <a:gd name="T3" fmla="*/ 0 h 1570"/>
                  <a:gd name="T4" fmla="*/ 0 w 1340"/>
                  <a:gd name="T5" fmla="*/ 0 h 1570"/>
                  <a:gd name="T6" fmla="*/ 0 w 1340"/>
                  <a:gd name="T7" fmla="*/ 0 h 1570"/>
                  <a:gd name="T8" fmla="*/ 0 w 1340"/>
                  <a:gd name="T9" fmla="*/ 0 h 1570"/>
                  <a:gd name="T10" fmla="*/ 0 w 1340"/>
                  <a:gd name="T11" fmla="*/ 0 h 1570"/>
                  <a:gd name="T12" fmla="*/ 0 w 1340"/>
                  <a:gd name="T13" fmla="*/ 0 h 1570"/>
                  <a:gd name="T14" fmla="*/ 0 w 1340"/>
                  <a:gd name="T15" fmla="*/ 0 h 1570"/>
                  <a:gd name="T16" fmla="*/ 0 w 1340"/>
                  <a:gd name="T17" fmla="*/ 0 h 1570"/>
                  <a:gd name="T18" fmla="*/ 0 w 1340"/>
                  <a:gd name="T19" fmla="*/ 0 h 1570"/>
                  <a:gd name="T20" fmla="*/ 0 w 1340"/>
                  <a:gd name="T21" fmla="*/ 0 h 1570"/>
                  <a:gd name="T22" fmla="*/ 0 w 1340"/>
                  <a:gd name="T23" fmla="*/ 0 h 1570"/>
                  <a:gd name="T24" fmla="*/ 0 w 1340"/>
                  <a:gd name="T25" fmla="*/ 0 h 1570"/>
                  <a:gd name="T26" fmla="*/ 0 w 1340"/>
                  <a:gd name="T27" fmla="*/ 0 h 1570"/>
                  <a:gd name="T28" fmla="*/ 0 w 1340"/>
                  <a:gd name="T29" fmla="*/ 0 h 1570"/>
                  <a:gd name="T30" fmla="*/ 0 w 1340"/>
                  <a:gd name="T31" fmla="*/ 0 h 1570"/>
                  <a:gd name="T32" fmla="*/ 0 w 1340"/>
                  <a:gd name="T33" fmla="*/ 0 h 1570"/>
                  <a:gd name="T34" fmla="*/ 0 w 1340"/>
                  <a:gd name="T35" fmla="*/ 0 h 1570"/>
                  <a:gd name="T36" fmla="*/ 0 w 1340"/>
                  <a:gd name="T37" fmla="*/ 0 h 1570"/>
                  <a:gd name="T38" fmla="*/ 0 w 1340"/>
                  <a:gd name="T39" fmla="*/ 0 h 1570"/>
                  <a:gd name="T40" fmla="*/ 0 w 1340"/>
                  <a:gd name="T41" fmla="*/ 0 h 1570"/>
                  <a:gd name="T42" fmla="*/ 0 w 1340"/>
                  <a:gd name="T43" fmla="*/ 0 h 1570"/>
                  <a:gd name="T44" fmla="*/ 0 w 1340"/>
                  <a:gd name="T45" fmla="*/ 0 h 1570"/>
                  <a:gd name="T46" fmla="*/ 0 w 1340"/>
                  <a:gd name="T47" fmla="*/ 0 h 1570"/>
                  <a:gd name="T48" fmla="*/ 0 w 1340"/>
                  <a:gd name="T49" fmla="*/ 0 h 1570"/>
                  <a:gd name="T50" fmla="*/ 0 w 1340"/>
                  <a:gd name="T51" fmla="*/ 0 h 1570"/>
                  <a:gd name="T52" fmla="*/ 0 w 1340"/>
                  <a:gd name="T53" fmla="*/ 0 h 1570"/>
                  <a:gd name="T54" fmla="*/ 0 w 1340"/>
                  <a:gd name="T55" fmla="*/ 0 h 1570"/>
                  <a:gd name="T56" fmla="*/ 0 w 1340"/>
                  <a:gd name="T57" fmla="*/ 0 h 1570"/>
                  <a:gd name="T58" fmla="*/ 0 w 1340"/>
                  <a:gd name="T59" fmla="*/ 0 h 1570"/>
                  <a:gd name="T60" fmla="*/ 0 w 1340"/>
                  <a:gd name="T61" fmla="*/ 0 h 1570"/>
                  <a:gd name="T62" fmla="*/ 0 w 1340"/>
                  <a:gd name="T63" fmla="*/ 0 h 1570"/>
                  <a:gd name="T64" fmla="*/ 0 w 1340"/>
                  <a:gd name="T65" fmla="*/ 0 h 1570"/>
                  <a:gd name="T66" fmla="*/ 0 w 1340"/>
                  <a:gd name="T67" fmla="*/ 0 h 1570"/>
                  <a:gd name="T68" fmla="*/ 0 w 1340"/>
                  <a:gd name="T69" fmla="*/ 0 h 1570"/>
                  <a:gd name="T70" fmla="*/ 0 w 1340"/>
                  <a:gd name="T71" fmla="*/ 0 h 1570"/>
                  <a:gd name="T72" fmla="*/ 0 w 1340"/>
                  <a:gd name="T73" fmla="*/ 0 h 1570"/>
                  <a:gd name="T74" fmla="*/ 0 w 1340"/>
                  <a:gd name="T75" fmla="*/ 0 h 1570"/>
                  <a:gd name="T76" fmla="*/ 0 w 1340"/>
                  <a:gd name="T77" fmla="*/ 0 h 1570"/>
                  <a:gd name="T78" fmla="*/ 0 w 1340"/>
                  <a:gd name="T79" fmla="*/ 0 h 1570"/>
                  <a:gd name="T80" fmla="*/ 0 w 1340"/>
                  <a:gd name="T81" fmla="*/ 0 h 1570"/>
                  <a:gd name="T82" fmla="*/ 0 w 1340"/>
                  <a:gd name="T83" fmla="*/ 0 h 15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40" h="1570">
                    <a:moveTo>
                      <a:pt x="0" y="87"/>
                    </a:moveTo>
                    <a:lnTo>
                      <a:pt x="10" y="76"/>
                    </a:lnTo>
                    <a:lnTo>
                      <a:pt x="21" y="65"/>
                    </a:lnTo>
                    <a:lnTo>
                      <a:pt x="32" y="65"/>
                    </a:lnTo>
                    <a:lnTo>
                      <a:pt x="43" y="55"/>
                    </a:lnTo>
                    <a:lnTo>
                      <a:pt x="54" y="44"/>
                    </a:lnTo>
                    <a:lnTo>
                      <a:pt x="64" y="44"/>
                    </a:lnTo>
                    <a:lnTo>
                      <a:pt x="75" y="33"/>
                    </a:lnTo>
                    <a:lnTo>
                      <a:pt x="86" y="33"/>
                    </a:lnTo>
                    <a:lnTo>
                      <a:pt x="97" y="22"/>
                    </a:lnTo>
                    <a:lnTo>
                      <a:pt x="108" y="22"/>
                    </a:lnTo>
                    <a:lnTo>
                      <a:pt x="118" y="22"/>
                    </a:lnTo>
                    <a:lnTo>
                      <a:pt x="129" y="11"/>
                    </a:lnTo>
                    <a:lnTo>
                      <a:pt x="140" y="11"/>
                    </a:lnTo>
                    <a:lnTo>
                      <a:pt x="151" y="11"/>
                    </a:lnTo>
                    <a:lnTo>
                      <a:pt x="162" y="0"/>
                    </a:lnTo>
                    <a:lnTo>
                      <a:pt x="172" y="0"/>
                    </a:lnTo>
                    <a:lnTo>
                      <a:pt x="183" y="0"/>
                    </a:lnTo>
                    <a:lnTo>
                      <a:pt x="194" y="0"/>
                    </a:lnTo>
                    <a:lnTo>
                      <a:pt x="205" y="0"/>
                    </a:lnTo>
                    <a:lnTo>
                      <a:pt x="216" y="0"/>
                    </a:lnTo>
                    <a:lnTo>
                      <a:pt x="226" y="0"/>
                    </a:lnTo>
                    <a:lnTo>
                      <a:pt x="237" y="0"/>
                    </a:lnTo>
                    <a:lnTo>
                      <a:pt x="248" y="0"/>
                    </a:lnTo>
                    <a:lnTo>
                      <a:pt x="259" y="0"/>
                    </a:lnTo>
                    <a:lnTo>
                      <a:pt x="270" y="0"/>
                    </a:lnTo>
                    <a:lnTo>
                      <a:pt x="281" y="0"/>
                    </a:lnTo>
                    <a:lnTo>
                      <a:pt x="291" y="0"/>
                    </a:lnTo>
                    <a:lnTo>
                      <a:pt x="302" y="0"/>
                    </a:lnTo>
                    <a:lnTo>
                      <a:pt x="313" y="0"/>
                    </a:lnTo>
                    <a:lnTo>
                      <a:pt x="324" y="0"/>
                    </a:lnTo>
                    <a:lnTo>
                      <a:pt x="335" y="11"/>
                    </a:lnTo>
                    <a:lnTo>
                      <a:pt x="345" y="11"/>
                    </a:lnTo>
                    <a:lnTo>
                      <a:pt x="356" y="11"/>
                    </a:lnTo>
                    <a:lnTo>
                      <a:pt x="367" y="22"/>
                    </a:lnTo>
                    <a:lnTo>
                      <a:pt x="378" y="22"/>
                    </a:lnTo>
                    <a:lnTo>
                      <a:pt x="389" y="22"/>
                    </a:lnTo>
                    <a:lnTo>
                      <a:pt x="399" y="33"/>
                    </a:lnTo>
                    <a:lnTo>
                      <a:pt x="410" y="33"/>
                    </a:lnTo>
                    <a:lnTo>
                      <a:pt x="421" y="44"/>
                    </a:lnTo>
                    <a:lnTo>
                      <a:pt x="432" y="44"/>
                    </a:lnTo>
                    <a:lnTo>
                      <a:pt x="443" y="55"/>
                    </a:lnTo>
                    <a:lnTo>
                      <a:pt x="453" y="65"/>
                    </a:lnTo>
                    <a:lnTo>
                      <a:pt x="464" y="65"/>
                    </a:lnTo>
                    <a:lnTo>
                      <a:pt x="475" y="76"/>
                    </a:lnTo>
                    <a:lnTo>
                      <a:pt x="486" y="87"/>
                    </a:lnTo>
                    <a:lnTo>
                      <a:pt x="497" y="87"/>
                    </a:lnTo>
                    <a:lnTo>
                      <a:pt x="507" y="98"/>
                    </a:lnTo>
                    <a:lnTo>
                      <a:pt x="518" y="109"/>
                    </a:lnTo>
                    <a:lnTo>
                      <a:pt x="529" y="120"/>
                    </a:lnTo>
                    <a:lnTo>
                      <a:pt x="540" y="130"/>
                    </a:lnTo>
                    <a:lnTo>
                      <a:pt x="551" y="141"/>
                    </a:lnTo>
                    <a:lnTo>
                      <a:pt x="562" y="141"/>
                    </a:lnTo>
                    <a:lnTo>
                      <a:pt x="572" y="152"/>
                    </a:lnTo>
                    <a:lnTo>
                      <a:pt x="583" y="163"/>
                    </a:lnTo>
                    <a:lnTo>
                      <a:pt x="594" y="174"/>
                    </a:lnTo>
                    <a:lnTo>
                      <a:pt x="605" y="184"/>
                    </a:lnTo>
                    <a:lnTo>
                      <a:pt x="626" y="206"/>
                    </a:lnTo>
                    <a:lnTo>
                      <a:pt x="626" y="217"/>
                    </a:lnTo>
                    <a:lnTo>
                      <a:pt x="637" y="228"/>
                    </a:lnTo>
                    <a:lnTo>
                      <a:pt x="648" y="239"/>
                    </a:lnTo>
                    <a:lnTo>
                      <a:pt x="659" y="249"/>
                    </a:lnTo>
                    <a:lnTo>
                      <a:pt x="670" y="260"/>
                    </a:lnTo>
                    <a:lnTo>
                      <a:pt x="691" y="282"/>
                    </a:lnTo>
                    <a:lnTo>
                      <a:pt x="691" y="293"/>
                    </a:lnTo>
                    <a:lnTo>
                      <a:pt x="702" y="304"/>
                    </a:lnTo>
                    <a:lnTo>
                      <a:pt x="724" y="325"/>
                    </a:lnTo>
                    <a:lnTo>
                      <a:pt x="724" y="336"/>
                    </a:lnTo>
                    <a:lnTo>
                      <a:pt x="734" y="347"/>
                    </a:lnTo>
                    <a:lnTo>
                      <a:pt x="756" y="368"/>
                    </a:lnTo>
                    <a:lnTo>
                      <a:pt x="756" y="379"/>
                    </a:lnTo>
                    <a:lnTo>
                      <a:pt x="778" y="401"/>
                    </a:lnTo>
                    <a:lnTo>
                      <a:pt x="778" y="412"/>
                    </a:lnTo>
                    <a:lnTo>
                      <a:pt x="799" y="433"/>
                    </a:lnTo>
                    <a:lnTo>
                      <a:pt x="799" y="444"/>
                    </a:lnTo>
                    <a:lnTo>
                      <a:pt x="821" y="466"/>
                    </a:lnTo>
                    <a:lnTo>
                      <a:pt x="821" y="488"/>
                    </a:lnTo>
                    <a:lnTo>
                      <a:pt x="832" y="498"/>
                    </a:lnTo>
                    <a:lnTo>
                      <a:pt x="853" y="520"/>
                    </a:lnTo>
                    <a:lnTo>
                      <a:pt x="853" y="542"/>
                    </a:lnTo>
                    <a:lnTo>
                      <a:pt x="864" y="553"/>
                    </a:lnTo>
                    <a:lnTo>
                      <a:pt x="886" y="574"/>
                    </a:lnTo>
                    <a:lnTo>
                      <a:pt x="886" y="596"/>
                    </a:lnTo>
                    <a:lnTo>
                      <a:pt x="907" y="617"/>
                    </a:lnTo>
                    <a:lnTo>
                      <a:pt x="907" y="628"/>
                    </a:lnTo>
                    <a:lnTo>
                      <a:pt x="929" y="650"/>
                    </a:lnTo>
                    <a:lnTo>
                      <a:pt x="929" y="672"/>
                    </a:lnTo>
                    <a:lnTo>
                      <a:pt x="951" y="693"/>
                    </a:lnTo>
                    <a:lnTo>
                      <a:pt x="951" y="715"/>
                    </a:lnTo>
                    <a:lnTo>
                      <a:pt x="972" y="737"/>
                    </a:lnTo>
                    <a:lnTo>
                      <a:pt x="972" y="758"/>
                    </a:lnTo>
                    <a:lnTo>
                      <a:pt x="994" y="780"/>
                    </a:lnTo>
                    <a:lnTo>
                      <a:pt x="994" y="801"/>
                    </a:lnTo>
                    <a:lnTo>
                      <a:pt x="1015" y="823"/>
                    </a:lnTo>
                    <a:lnTo>
                      <a:pt x="1015" y="845"/>
                    </a:lnTo>
                    <a:lnTo>
                      <a:pt x="1037" y="866"/>
                    </a:lnTo>
                    <a:lnTo>
                      <a:pt x="1037" y="888"/>
                    </a:lnTo>
                    <a:lnTo>
                      <a:pt x="1059" y="910"/>
                    </a:lnTo>
                    <a:lnTo>
                      <a:pt x="1059" y="931"/>
                    </a:lnTo>
                    <a:lnTo>
                      <a:pt x="1080" y="953"/>
                    </a:lnTo>
                    <a:lnTo>
                      <a:pt x="1080" y="986"/>
                    </a:lnTo>
                    <a:lnTo>
                      <a:pt x="1102" y="1007"/>
                    </a:lnTo>
                    <a:lnTo>
                      <a:pt x="1102" y="1029"/>
                    </a:lnTo>
                    <a:lnTo>
                      <a:pt x="1123" y="1050"/>
                    </a:lnTo>
                    <a:lnTo>
                      <a:pt x="1123" y="1072"/>
                    </a:lnTo>
                    <a:lnTo>
                      <a:pt x="1134" y="1083"/>
                    </a:lnTo>
                    <a:lnTo>
                      <a:pt x="1134" y="1105"/>
                    </a:lnTo>
                    <a:lnTo>
                      <a:pt x="1156" y="1126"/>
                    </a:lnTo>
                    <a:lnTo>
                      <a:pt x="1156" y="1148"/>
                    </a:lnTo>
                    <a:lnTo>
                      <a:pt x="1167" y="1159"/>
                    </a:lnTo>
                    <a:lnTo>
                      <a:pt x="1167" y="1180"/>
                    </a:lnTo>
                    <a:lnTo>
                      <a:pt x="1188" y="1202"/>
                    </a:lnTo>
                    <a:lnTo>
                      <a:pt x="1188" y="1224"/>
                    </a:lnTo>
                    <a:lnTo>
                      <a:pt x="1199" y="1234"/>
                    </a:lnTo>
                    <a:lnTo>
                      <a:pt x="1199" y="1256"/>
                    </a:lnTo>
                    <a:lnTo>
                      <a:pt x="1221" y="1278"/>
                    </a:lnTo>
                    <a:lnTo>
                      <a:pt x="1221" y="1310"/>
                    </a:lnTo>
                    <a:lnTo>
                      <a:pt x="1242" y="1332"/>
                    </a:lnTo>
                    <a:lnTo>
                      <a:pt x="1242" y="1354"/>
                    </a:lnTo>
                    <a:lnTo>
                      <a:pt x="1253" y="1364"/>
                    </a:lnTo>
                    <a:lnTo>
                      <a:pt x="1253" y="1386"/>
                    </a:lnTo>
                    <a:lnTo>
                      <a:pt x="1275" y="1408"/>
                    </a:lnTo>
                    <a:lnTo>
                      <a:pt x="1275" y="1440"/>
                    </a:lnTo>
                    <a:lnTo>
                      <a:pt x="1296" y="1462"/>
                    </a:lnTo>
                    <a:lnTo>
                      <a:pt x="1296" y="1494"/>
                    </a:lnTo>
                    <a:lnTo>
                      <a:pt x="1318" y="1516"/>
                    </a:lnTo>
                    <a:lnTo>
                      <a:pt x="1318" y="1548"/>
                    </a:lnTo>
                    <a:lnTo>
                      <a:pt x="1340" y="157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4" name="Freeform 248"/>
              <p:cNvSpPr>
                <a:spLocks/>
              </p:cNvSpPr>
              <p:nvPr/>
            </p:nvSpPr>
            <p:spPr bwMode="auto">
              <a:xfrm>
                <a:off x="1984" y="887"/>
                <a:ext cx="239" cy="524"/>
              </a:xfrm>
              <a:custGeom>
                <a:avLst/>
                <a:gdLst>
                  <a:gd name="T0" fmla="*/ 0 w 1189"/>
                  <a:gd name="T1" fmla="*/ 0 h 2457"/>
                  <a:gd name="T2" fmla="*/ 0 w 1189"/>
                  <a:gd name="T3" fmla="*/ 0 h 2457"/>
                  <a:gd name="T4" fmla="*/ 0 w 1189"/>
                  <a:gd name="T5" fmla="*/ 0 h 2457"/>
                  <a:gd name="T6" fmla="*/ 0 w 1189"/>
                  <a:gd name="T7" fmla="*/ 0 h 2457"/>
                  <a:gd name="T8" fmla="*/ 0 w 1189"/>
                  <a:gd name="T9" fmla="*/ 0 h 2457"/>
                  <a:gd name="T10" fmla="*/ 0 w 1189"/>
                  <a:gd name="T11" fmla="*/ 0 h 2457"/>
                  <a:gd name="T12" fmla="*/ 0 w 1189"/>
                  <a:gd name="T13" fmla="*/ 0 h 2457"/>
                  <a:gd name="T14" fmla="*/ 0 w 1189"/>
                  <a:gd name="T15" fmla="*/ 0 h 2457"/>
                  <a:gd name="T16" fmla="*/ 0 w 1189"/>
                  <a:gd name="T17" fmla="*/ 0 h 2457"/>
                  <a:gd name="T18" fmla="*/ 0 w 1189"/>
                  <a:gd name="T19" fmla="*/ 0 h 2457"/>
                  <a:gd name="T20" fmla="*/ 0 w 1189"/>
                  <a:gd name="T21" fmla="*/ 0 h 2457"/>
                  <a:gd name="T22" fmla="*/ 0 w 1189"/>
                  <a:gd name="T23" fmla="*/ 0 h 2457"/>
                  <a:gd name="T24" fmla="*/ 0 w 1189"/>
                  <a:gd name="T25" fmla="*/ 0 h 2457"/>
                  <a:gd name="T26" fmla="*/ 0 w 1189"/>
                  <a:gd name="T27" fmla="*/ 0 h 2457"/>
                  <a:gd name="T28" fmla="*/ 0 w 1189"/>
                  <a:gd name="T29" fmla="*/ 0 h 2457"/>
                  <a:gd name="T30" fmla="*/ 0 w 1189"/>
                  <a:gd name="T31" fmla="*/ 0 h 2457"/>
                  <a:gd name="T32" fmla="*/ 0 w 1189"/>
                  <a:gd name="T33" fmla="*/ 0 h 2457"/>
                  <a:gd name="T34" fmla="*/ 0 w 1189"/>
                  <a:gd name="T35" fmla="*/ 0 h 2457"/>
                  <a:gd name="T36" fmla="*/ 0 w 1189"/>
                  <a:gd name="T37" fmla="*/ 0 h 2457"/>
                  <a:gd name="T38" fmla="*/ 0 w 1189"/>
                  <a:gd name="T39" fmla="*/ 0 h 2457"/>
                  <a:gd name="T40" fmla="*/ 0 w 1189"/>
                  <a:gd name="T41" fmla="*/ 0 h 2457"/>
                  <a:gd name="T42" fmla="*/ 0 w 1189"/>
                  <a:gd name="T43" fmla="*/ 0 h 2457"/>
                  <a:gd name="T44" fmla="*/ 0 w 1189"/>
                  <a:gd name="T45" fmla="*/ 0 h 2457"/>
                  <a:gd name="T46" fmla="*/ 0 w 1189"/>
                  <a:gd name="T47" fmla="*/ 0 h 2457"/>
                  <a:gd name="T48" fmla="*/ 0 w 1189"/>
                  <a:gd name="T49" fmla="*/ 0 h 2457"/>
                  <a:gd name="T50" fmla="*/ 0 w 1189"/>
                  <a:gd name="T51" fmla="*/ 0 h 2457"/>
                  <a:gd name="T52" fmla="*/ 0 w 1189"/>
                  <a:gd name="T53" fmla="*/ 0 h 2457"/>
                  <a:gd name="T54" fmla="*/ 0 w 1189"/>
                  <a:gd name="T55" fmla="*/ 0 h 2457"/>
                  <a:gd name="T56" fmla="*/ 0 w 1189"/>
                  <a:gd name="T57" fmla="*/ 0 h 2457"/>
                  <a:gd name="T58" fmla="*/ 0 w 1189"/>
                  <a:gd name="T59" fmla="*/ 0 h 2457"/>
                  <a:gd name="T60" fmla="*/ 0 w 1189"/>
                  <a:gd name="T61" fmla="*/ 0 h 2457"/>
                  <a:gd name="T62" fmla="*/ 0 w 1189"/>
                  <a:gd name="T63" fmla="*/ 0 h 2457"/>
                  <a:gd name="T64" fmla="*/ 0 w 1189"/>
                  <a:gd name="T65" fmla="*/ 0 h 2457"/>
                  <a:gd name="T66" fmla="*/ 0 w 1189"/>
                  <a:gd name="T67" fmla="*/ 0 h 2457"/>
                  <a:gd name="T68" fmla="*/ 0 w 1189"/>
                  <a:gd name="T69" fmla="*/ 0 h 2457"/>
                  <a:gd name="T70" fmla="*/ 0 w 1189"/>
                  <a:gd name="T71" fmla="*/ 0 h 2457"/>
                  <a:gd name="T72" fmla="*/ 0 w 1189"/>
                  <a:gd name="T73" fmla="*/ 0 h 2457"/>
                  <a:gd name="T74" fmla="*/ 0 w 1189"/>
                  <a:gd name="T75" fmla="*/ 0 h 2457"/>
                  <a:gd name="T76" fmla="*/ 0 w 1189"/>
                  <a:gd name="T77" fmla="*/ 0 h 2457"/>
                  <a:gd name="T78" fmla="*/ 0 w 1189"/>
                  <a:gd name="T79" fmla="*/ 0 h 2457"/>
                  <a:gd name="T80" fmla="*/ 0 w 1189"/>
                  <a:gd name="T81" fmla="*/ 0 h 2457"/>
                  <a:gd name="T82" fmla="*/ 0 w 1189"/>
                  <a:gd name="T83" fmla="*/ 0 h 24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189" h="2457">
                    <a:moveTo>
                      <a:pt x="0" y="2457"/>
                    </a:moveTo>
                    <a:lnTo>
                      <a:pt x="0" y="2425"/>
                    </a:lnTo>
                    <a:lnTo>
                      <a:pt x="11" y="2414"/>
                    </a:lnTo>
                    <a:lnTo>
                      <a:pt x="11" y="2392"/>
                    </a:lnTo>
                    <a:lnTo>
                      <a:pt x="21" y="2381"/>
                    </a:lnTo>
                    <a:lnTo>
                      <a:pt x="21" y="2360"/>
                    </a:lnTo>
                    <a:lnTo>
                      <a:pt x="32" y="2349"/>
                    </a:lnTo>
                    <a:lnTo>
                      <a:pt x="32" y="2327"/>
                    </a:lnTo>
                    <a:lnTo>
                      <a:pt x="54" y="2306"/>
                    </a:lnTo>
                    <a:lnTo>
                      <a:pt x="54" y="2273"/>
                    </a:lnTo>
                    <a:lnTo>
                      <a:pt x="65" y="2262"/>
                    </a:lnTo>
                    <a:lnTo>
                      <a:pt x="65" y="2241"/>
                    </a:lnTo>
                    <a:lnTo>
                      <a:pt x="75" y="2230"/>
                    </a:lnTo>
                    <a:lnTo>
                      <a:pt x="75" y="2208"/>
                    </a:lnTo>
                    <a:lnTo>
                      <a:pt x="97" y="2187"/>
                    </a:lnTo>
                    <a:lnTo>
                      <a:pt x="97" y="2154"/>
                    </a:lnTo>
                    <a:lnTo>
                      <a:pt x="108" y="2143"/>
                    </a:lnTo>
                    <a:lnTo>
                      <a:pt x="108" y="2122"/>
                    </a:lnTo>
                    <a:lnTo>
                      <a:pt x="119" y="2111"/>
                    </a:lnTo>
                    <a:lnTo>
                      <a:pt x="119" y="2089"/>
                    </a:lnTo>
                    <a:lnTo>
                      <a:pt x="140" y="2068"/>
                    </a:lnTo>
                    <a:lnTo>
                      <a:pt x="140" y="2035"/>
                    </a:lnTo>
                    <a:lnTo>
                      <a:pt x="151" y="2024"/>
                    </a:lnTo>
                    <a:lnTo>
                      <a:pt x="151" y="2003"/>
                    </a:lnTo>
                    <a:lnTo>
                      <a:pt x="173" y="1981"/>
                    </a:lnTo>
                    <a:lnTo>
                      <a:pt x="173" y="1948"/>
                    </a:lnTo>
                    <a:lnTo>
                      <a:pt x="183" y="1938"/>
                    </a:lnTo>
                    <a:lnTo>
                      <a:pt x="183" y="1916"/>
                    </a:lnTo>
                    <a:lnTo>
                      <a:pt x="194" y="1905"/>
                    </a:lnTo>
                    <a:lnTo>
                      <a:pt x="194" y="1884"/>
                    </a:lnTo>
                    <a:lnTo>
                      <a:pt x="216" y="1862"/>
                    </a:lnTo>
                    <a:lnTo>
                      <a:pt x="216" y="1829"/>
                    </a:lnTo>
                    <a:lnTo>
                      <a:pt x="227" y="1819"/>
                    </a:lnTo>
                    <a:lnTo>
                      <a:pt x="227" y="1797"/>
                    </a:lnTo>
                    <a:lnTo>
                      <a:pt x="248" y="1775"/>
                    </a:lnTo>
                    <a:lnTo>
                      <a:pt x="248" y="1743"/>
                    </a:lnTo>
                    <a:lnTo>
                      <a:pt x="259" y="1732"/>
                    </a:lnTo>
                    <a:lnTo>
                      <a:pt x="259" y="1710"/>
                    </a:lnTo>
                    <a:lnTo>
                      <a:pt x="281" y="1689"/>
                    </a:lnTo>
                    <a:lnTo>
                      <a:pt x="281" y="1656"/>
                    </a:lnTo>
                    <a:lnTo>
                      <a:pt x="292" y="1645"/>
                    </a:lnTo>
                    <a:lnTo>
                      <a:pt x="292" y="1624"/>
                    </a:lnTo>
                    <a:lnTo>
                      <a:pt x="313" y="1602"/>
                    </a:lnTo>
                    <a:lnTo>
                      <a:pt x="313" y="1570"/>
                    </a:lnTo>
                    <a:lnTo>
                      <a:pt x="335" y="1548"/>
                    </a:lnTo>
                    <a:lnTo>
                      <a:pt x="335" y="1516"/>
                    </a:lnTo>
                    <a:lnTo>
                      <a:pt x="356" y="1494"/>
                    </a:lnTo>
                    <a:lnTo>
                      <a:pt x="356" y="1461"/>
                    </a:lnTo>
                    <a:lnTo>
                      <a:pt x="367" y="1451"/>
                    </a:lnTo>
                    <a:lnTo>
                      <a:pt x="367" y="1429"/>
                    </a:lnTo>
                    <a:lnTo>
                      <a:pt x="389" y="1407"/>
                    </a:lnTo>
                    <a:lnTo>
                      <a:pt x="389" y="1375"/>
                    </a:lnTo>
                    <a:lnTo>
                      <a:pt x="410" y="1353"/>
                    </a:lnTo>
                    <a:lnTo>
                      <a:pt x="410" y="1321"/>
                    </a:lnTo>
                    <a:lnTo>
                      <a:pt x="432" y="1299"/>
                    </a:lnTo>
                    <a:lnTo>
                      <a:pt x="432" y="1267"/>
                    </a:lnTo>
                    <a:lnTo>
                      <a:pt x="454" y="1245"/>
                    </a:lnTo>
                    <a:lnTo>
                      <a:pt x="454" y="1223"/>
                    </a:lnTo>
                    <a:lnTo>
                      <a:pt x="464" y="1212"/>
                    </a:lnTo>
                    <a:lnTo>
                      <a:pt x="464" y="1191"/>
                    </a:lnTo>
                    <a:lnTo>
                      <a:pt x="486" y="1169"/>
                    </a:lnTo>
                    <a:lnTo>
                      <a:pt x="486" y="1137"/>
                    </a:lnTo>
                    <a:lnTo>
                      <a:pt x="508" y="1115"/>
                    </a:lnTo>
                    <a:lnTo>
                      <a:pt x="508" y="1093"/>
                    </a:lnTo>
                    <a:lnTo>
                      <a:pt x="518" y="1083"/>
                    </a:lnTo>
                    <a:lnTo>
                      <a:pt x="518" y="1061"/>
                    </a:lnTo>
                    <a:lnTo>
                      <a:pt x="540" y="1039"/>
                    </a:lnTo>
                    <a:lnTo>
                      <a:pt x="540" y="1018"/>
                    </a:lnTo>
                    <a:lnTo>
                      <a:pt x="562" y="996"/>
                    </a:lnTo>
                    <a:lnTo>
                      <a:pt x="562" y="963"/>
                    </a:lnTo>
                    <a:lnTo>
                      <a:pt x="583" y="942"/>
                    </a:lnTo>
                    <a:lnTo>
                      <a:pt x="583" y="920"/>
                    </a:lnTo>
                    <a:lnTo>
                      <a:pt x="605" y="899"/>
                    </a:lnTo>
                    <a:lnTo>
                      <a:pt x="605" y="866"/>
                    </a:lnTo>
                    <a:lnTo>
                      <a:pt x="627" y="844"/>
                    </a:lnTo>
                    <a:lnTo>
                      <a:pt x="627" y="823"/>
                    </a:lnTo>
                    <a:lnTo>
                      <a:pt x="648" y="801"/>
                    </a:lnTo>
                    <a:lnTo>
                      <a:pt x="648" y="779"/>
                    </a:lnTo>
                    <a:lnTo>
                      <a:pt x="670" y="758"/>
                    </a:lnTo>
                    <a:lnTo>
                      <a:pt x="670" y="736"/>
                    </a:lnTo>
                    <a:lnTo>
                      <a:pt x="691" y="714"/>
                    </a:lnTo>
                    <a:lnTo>
                      <a:pt x="691" y="693"/>
                    </a:lnTo>
                    <a:lnTo>
                      <a:pt x="713" y="671"/>
                    </a:lnTo>
                    <a:lnTo>
                      <a:pt x="713" y="650"/>
                    </a:lnTo>
                    <a:lnTo>
                      <a:pt x="735" y="628"/>
                    </a:lnTo>
                    <a:lnTo>
                      <a:pt x="735" y="606"/>
                    </a:lnTo>
                    <a:lnTo>
                      <a:pt x="756" y="585"/>
                    </a:lnTo>
                    <a:lnTo>
                      <a:pt x="756" y="563"/>
                    </a:lnTo>
                    <a:lnTo>
                      <a:pt x="778" y="541"/>
                    </a:lnTo>
                    <a:lnTo>
                      <a:pt x="778" y="530"/>
                    </a:lnTo>
                    <a:lnTo>
                      <a:pt x="799" y="509"/>
                    </a:lnTo>
                    <a:lnTo>
                      <a:pt x="799" y="487"/>
                    </a:lnTo>
                    <a:lnTo>
                      <a:pt x="821" y="466"/>
                    </a:lnTo>
                    <a:lnTo>
                      <a:pt x="821" y="455"/>
                    </a:lnTo>
                    <a:lnTo>
                      <a:pt x="843" y="433"/>
                    </a:lnTo>
                    <a:lnTo>
                      <a:pt x="843" y="411"/>
                    </a:lnTo>
                    <a:lnTo>
                      <a:pt x="854" y="401"/>
                    </a:lnTo>
                    <a:lnTo>
                      <a:pt x="875" y="379"/>
                    </a:lnTo>
                    <a:lnTo>
                      <a:pt x="875" y="357"/>
                    </a:lnTo>
                    <a:lnTo>
                      <a:pt x="886" y="346"/>
                    </a:lnTo>
                    <a:lnTo>
                      <a:pt x="908" y="325"/>
                    </a:lnTo>
                    <a:lnTo>
                      <a:pt x="908" y="314"/>
                    </a:lnTo>
                    <a:lnTo>
                      <a:pt x="929" y="292"/>
                    </a:lnTo>
                    <a:lnTo>
                      <a:pt x="929" y="281"/>
                    </a:lnTo>
                    <a:lnTo>
                      <a:pt x="951" y="260"/>
                    </a:lnTo>
                    <a:lnTo>
                      <a:pt x="951" y="249"/>
                    </a:lnTo>
                    <a:lnTo>
                      <a:pt x="962" y="238"/>
                    </a:lnTo>
                    <a:lnTo>
                      <a:pt x="983" y="217"/>
                    </a:lnTo>
                    <a:lnTo>
                      <a:pt x="983" y="206"/>
                    </a:lnTo>
                    <a:lnTo>
                      <a:pt x="994" y="195"/>
                    </a:lnTo>
                    <a:lnTo>
                      <a:pt x="1016" y="173"/>
                    </a:lnTo>
                    <a:lnTo>
                      <a:pt x="1016" y="162"/>
                    </a:lnTo>
                    <a:lnTo>
                      <a:pt x="1026" y="152"/>
                    </a:lnTo>
                    <a:lnTo>
                      <a:pt x="1037" y="141"/>
                    </a:lnTo>
                    <a:lnTo>
                      <a:pt x="1048" y="130"/>
                    </a:lnTo>
                    <a:lnTo>
                      <a:pt x="1059" y="119"/>
                    </a:lnTo>
                    <a:lnTo>
                      <a:pt x="1070" y="108"/>
                    </a:lnTo>
                    <a:lnTo>
                      <a:pt x="1091" y="87"/>
                    </a:lnTo>
                    <a:lnTo>
                      <a:pt x="1091" y="76"/>
                    </a:lnTo>
                    <a:lnTo>
                      <a:pt x="1102" y="65"/>
                    </a:lnTo>
                    <a:lnTo>
                      <a:pt x="1113" y="65"/>
                    </a:lnTo>
                    <a:lnTo>
                      <a:pt x="1124" y="54"/>
                    </a:lnTo>
                    <a:lnTo>
                      <a:pt x="1134" y="43"/>
                    </a:lnTo>
                    <a:lnTo>
                      <a:pt x="1145" y="33"/>
                    </a:lnTo>
                    <a:lnTo>
                      <a:pt x="1156" y="22"/>
                    </a:lnTo>
                    <a:lnTo>
                      <a:pt x="1167" y="11"/>
                    </a:lnTo>
                    <a:lnTo>
                      <a:pt x="1178" y="0"/>
                    </a:lnTo>
                    <a:lnTo>
                      <a:pt x="118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5" name="Freeform 249"/>
              <p:cNvSpPr>
                <a:spLocks/>
              </p:cNvSpPr>
              <p:nvPr/>
            </p:nvSpPr>
            <p:spPr bwMode="auto">
              <a:xfrm>
                <a:off x="2494" y="1197"/>
                <a:ext cx="209" cy="577"/>
              </a:xfrm>
              <a:custGeom>
                <a:avLst/>
                <a:gdLst>
                  <a:gd name="T0" fmla="*/ 0 w 1037"/>
                  <a:gd name="T1" fmla="*/ 0 h 2706"/>
                  <a:gd name="T2" fmla="*/ 0 w 1037"/>
                  <a:gd name="T3" fmla="*/ 0 h 2706"/>
                  <a:gd name="T4" fmla="*/ 0 w 1037"/>
                  <a:gd name="T5" fmla="*/ 0 h 2706"/>
                  <a:gd name="T6" fmla="*/ 0 w 1037"/>
                  <a:gd name="T7" fmla="*/ 0 h 2706"/>
                  <a:gd name="T8" fmla="*/ 0 w 1037"/>
                  <a:gd name="T9" fmla="*/ 0 h 2706"/>
                  <a:gd name="T10" fmla="*/ 0 w 1037"/>
                  <a:gd name="T11" fmla="*/ 0 h 2706"/>
                  <a:gd name="T12" fmla="*/ 0 w 1037"/>
                  <a:gd name="T13" fmla="*/ 0 h 2706"/>
                  <a:gd name="T14" fmla="*/ 0 w 1037"/>
                  <a:gd name="T15" fmla="*/ 0 h 2706"/>
                  <a:gd name="T16" fmla="*/ 0 w 1037"/>
                  <a:gd name="T17" fmla="*/ 0 h 2706"/>
                  <a:gd name="T18" fmla="*/ 0 w 1037"/>
                  <a:gd name="T19" fmla="*/ 0 h 2706"/>
                  <a:gd name="T20" fmla="*/ 0 w 1037"/>
                  <a:gd name="T21" fmla="*/ 0 h 2706"/>
                  <a:gd name="T22" fmla="*/ 0 w 1037"/>
                  <a:gd name="T23" fmla="*/ 0 h 2706"/>
                  <a:gd name="T24" fmla="*/ 0 w 1037"/>
                  <a:gd name="T25" fmla="*/ 0 h 2706"/>
                  <a:gd name="T26" fmla="*/ 0 w 1037"/>
                  <a:gd name="T27" fmla="*/ 0 h 2706"/>
                  <a:gd name="T28" fmla="*/ 0 w 1037"/>
                  <a:gd name="T29" fmla="*/ 0 h 2706"/>
                  <a:gd name="T30" fmla="*/ 0 w 1037"/>
                  <a:gd name="T31" fmla="*/ 0 h 2706"/>
                  <a:gd name="T32" fmla="*/ 0 w 1037"/>
                  <a:gd name="T33" fmla="*/ 0 h 2706"/>
                  <a:gd name="T34" fmla="*/ 0 w 1037"/>
                  <a:gd name="T35" fmla="*/ 0 h 2706"/>
                  <a:gd name="T36" fmla="*/ 0 w 1037"/>
                  <a:gd name="T37" fmla="*/ 0 h 2706"/>
                  <a:gd name="T38" fmla="*/ 0 w 1037"/>
                  <a:gd name="T39" fmla="*/ 0 h 2706"/>
                  <a:gd name="T40" fmla="*/ 0 w 1037"/>
                  <a:gd name="T41" fmla="*/ 0 h 2706"/>
                  <a:gd name="T42" fmla="*/ 0 w 1037"/>
                  <a:gd name="T43" fmla="*/ 0 h 2706"/>
                  <a:gd name="T44" fmla="*/ 0 w 1037"/>
                  <a:gd name="T45" fmla="*/ 0 h 2706"/>
                  <a:gd name="T46" fmla="*/ 0 w 1037"/>
                  <a:gd name="T47" fmla="*/ 0 h 2706"/>
                  <a:gd name="T48" fmla="*/ 0 w 1037"/>
                  <a:gd name="T49" fmla="*/ 0 h 2706"/>
                  <a:gd name="T50" fmla="*/ 0 w 1037"/>
                  <a:gd name="T51" fmla="*/ 0 h 2706"/>
                  <a:gd name="T52" fmla="*/ 0 w 1037"/>
                  <a:gd name="T53" fmla="*/ 0 h 2706"/>
                  <a:gd name="T54" fmla="*/ 0 w 1037"/>
                  <a:gd name="T55" fmla="*/ 0 h 2706"/>
                  <a:gd name="T56" fmla="*/ 0 w 1037"/>
                  <a:gd name="T57" fmla="*/ 0 h 2706"/>
                  <a:gd name="T58" fmla="*/ 0 w 1037"/>
                  <a:gd name="T59" fmla="*/ 0 h 2706"/>
                  <a:gd name="T60" fmla="*/ 0 w 1037"/>
                  <a:gd name="T61" fmla="*/ 0 h 2706"/>
                  <a:gd name="T62" fmla="*/ 0 w 1037"/>
                  <a:gd name="T63" fmla="*/ 0 h 2706"/>
                  <a:gd name="T64" fmla="*/ 0 w 1037"/>
                  <a:gd name="T65" fmla="*/ 0 h 2706"/>
                  <a:gd name="T66" fmla="*/ 0 w 1037"/>
                  <a:gd name="T67" fmla="*/ 0 h 2706"/>
                  <a:gd name="T68" fmla="*/ 0 w 1037"/>
                  <a:gd name="T69" fmla="*/ 0 h 2706"/>
                  <a:gd name="T70" fmla="*/ 0 w 1037"/>
                  <a:gd name="T71" fmla="*/ 0 h 2706"/>
                  <a:gd name="T72" fmla="*/ 0 w 1037"/>
                  <a:gd name="T73" fmla="*/ 0 h 2706"/>
                  <a:gd name="T74" fmla="*/ 0 w 1037"/>
                  <a:gd name="T75" fmla="*/ 0 h 2706"/>
                  <a:gd name="T76" fmla="*/ 0 w 1037"/>
                  <a:gd name="T77" fmla="*/ 0 h 2706"/>
                  <a:gd name="T78" fmla="*/ 0 w 1037"/>
                  <a:gd name="T79" fmla="*/ 0 h 2706"/>
                  <a:gd name="T80" fmla="*/ 0 w 1037"/>
                  <a:gd name="T81" fmla="*/ 0 h 2706"/>
                  <a:gd name="T82" fmla="*/ 0 w 1037"/>
                  <a:gd name="T83" fmla="*/ 0 h 270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37" h="2706">
                    <a:moveTo>
                      <a:pt x="0" y="0"/>
                    </a:moveTo>
                    <a:lnTo>
                      <a:pt x="0" y="33"/>
                    </a:lnTo>
                    <a:lnTo>
                      <a:pt x="10" y="43"/>
                    </a:lnTo>
                    <a:lnTo>
                      <a:pt x="10" y="65"/>
                    </a:lnTo>
                    <a:lnTo>
                      <a:pt x="32" y="87"/>
                    </a:lnTo>
                    <a:lnTo>
                      <a:pt x="32" y="119"/>
                    </a:lnTo>
                    <a:lnTo>
                      <a:pt x="54" y="141"/>
                    </a:lnTo>
                    <a:lnTo>
                      <a:pt x="54" y="173"/>
                    </a:lnTo>
                    <a:lnTo>
                      <a:pt x="64" y="184"/>
                    </a:lnTo>
                    <a:lnTo>
                      <a:pt x="64" y="206"/>
                    </a:lnTo>
                    <a:lnTo>
                      <a:pt x="86" y="227"/>
                    </a:lnTo>
                    <a:lnTo>
                      <a:pt x="86" y="260"/>
                    </a:lnTo>
                    <a:lnTo>
                      <a:pt x="97" y="271"/>
                    </a:lnTo>
                    <a:lnTo>
                      <a:pt x="97" y="292"/>
                    </a:lnTo>
                    <a:lnTo>
                      <a:pt x="119" y="314"/>
                    </a:lnTo>
                    <a:lnTo>
                      <a:pt x="119" y="346"/>
                    </a:lnTo>
                    <a:lnTo>
                      <a:pt x="129" y="357"/>
                    </a:lnTo>
                    <a:lnTo>
                      <a:pt x="129" y="379"/>
                    </a:lnTo>
                    <a:lnTo>
                      <a:pt x="151" y="401"/>
                    </a:lnTo>
                    <a:lnTo>
                      <a:pt x="151" y="433"/>
                    </a:lnTo>
                    <a:lnTo>
                      <a:pt x="162" y="444"/>
                    </a:lnTo>
                    <a:lnTo>
                      <a:pt x="162" y="465"/>
                    </a:lnTo>
                    <a:lnTo>
                      <a:pt x="183" y="487"/>
                    </a:lnTo>
                    <a:lnTo>
                      <a:pt x="183" y="520"/>
                    </a:lnTo>
                    <a:lnTo>
                      <a:pt x="194" y="530"/>
                    </a:lnTo>
                    <a:lnTo>
                      <a:pt x="194" y="552"/>
                    </a:lnTo>
                    <a:lnTo>
                      <a:pt x="205" y="563"/>
                    </a:lnTo>
                    <a:lnTo>
                      <a:pt x="205" y="585"/>
                    </a:lnTo>
                    <a:lnTo>
                      <a:pt x="227" y="606"/>
                    </a:lnTo>
                    <a:lnTo>
                      <a:pt x="227" y="639"/>
                    </a:lnTo>
                    <a:lnTo>
                      <a:pt x="237" y="650"/>
                    </a:lnTo>
                    <a:lnTo>
                      <a:pt x="237" y="671"/>
                    </a:lnTo>
                    <a:lnTo>
                      <a:pt x="248" y="682"/>
                    </a:lnTo>
                    <a:lnTo>
                      <a:pt x="248" y="704"/>
                    </a:lnTo>
                    <a:lnTo>
                      <a:pt x="270" y="725"/>
                    </a:lnTo>
                    <a:lnTo>
                      <a:pt x="270" y="758"/>
                    </a:lnTo>
                    <a:lnTo>
                      <a:pt x="281" y="769"/>
                    </a:lnTo>
                    <a:lnTo>
                      <a:pt x="281" y="790"/>
                    </a:lnTo>
                    <a:lnTo>
                      <a:pt x="291" y="801"/>
                    </a:lnTo>
                    <a:lnTo>
                      <a:pt x="291" y="823"/>
                    </a:lnTo>
                    <a:lnTo>
                      <a:pt x="313" y="844"/>
                    </a:lnTo>
                    <a:lnTo>
                      <a:pt x="313" y="877"/>
                    </a:lnTo>
                    <a:lnTo>
                      <a:pt x="324" y="888"/>
                    </a:lnTo>
                    <a:lnTo>
                      <a:pt x="324" y="909"/>
                    </a:lnTo>
                    <a:lnTo>
                      <a:pt x="335" y="920"/>
                    </a:lnTo>
                    <a:lnTo>
                      <a:pt x="335" y="942"/>
                    </a:lnTo>
                    <a:lnTo>
                      <a:pt x="356" y="963"/>
                    </a:lnTo>
                    <a:lnTo>
                      <a:pt x="356" y="996"/>
                    </a:lnTo>
                    <a:lnTo>
                      <a:pt x="367" y="1007"/>
                    </a:lnTo>
                    <a:lnTo>
                      <a:pt x="367" y="1028"/>
                    </a:lnTo>
                    <a:lnTo>
                      <a:pt x="378" y="1039"/>
                    </a:lnTo>
                    <a:lnTo>
                      <a:pt x="378" y="1061"/>
                    </a:lnTo>
                    <a:lnTo>
                      <a:pt x="400" y="1082"/>
                    </a:lnTo>
                    <a:lnTo>
                      <a:pt x="400" y="1115"/>
                    </a:lnTo>
                    <a:lnTo>
                      <a:pt x="410" y="1126"/>
                    </a:lnTo>
                    <a:lnTo>
                      <a:pt x="410" y="1147"/>
                    </a:lnTo>
                    <a:lnTo>
                      <a:pt x="421" y="1158"/>
                    </a:lnTo>
                    <a:lnTo>
                      <a:pt x="421" y="1180"/>
                    </a:lnTo>
                    <a:lnTo>
                      <a:pt x="443" y="1202"/>
                    </a:lnTo>
                    <a:lnTo>
                      <a:pt x="443" y="1234"/>
                    </a:lnTo>
                    <a:lnTo>
                      <a:pt x="454" y="1245"/>
                    </a:lnTo>
                    <a:lnTo>
                      <a:pt x="454" y="1267"/>
                    </a:lnTo>
                    <a:lnTo>
                      <a:pt x="464" y="1277"/>
                    </a:lnTo>
                    <a:lnTo>
                      <a:pt x="464" y="1299"/>
                    </a:lnTo>
                    <a:lnTo>
                      <a:pt x="486" y="1321"/>
                    </a:lnTo>
                    <a:lnTo>
                      <a:pt x="486" y="1353"/>
                    </a:lnTo>
                    <a:lnTo>
                      <a:pt x="497" y="1364"/>
                    </a:lnTo>
                    <a:lnTo>
                      <a:pt x="497" y="1386"/>
                    </a:lnTo>
                    <a:lnTo>
                      <a:pt x="508" y="1396"/>
                    </a:lnTo>
                    <a:lnTo>
                      <a:pt x="508" y="1418"/>
                    </a:lnTo>
                    <a:lnTo>
                      <a:pt x="529" y="1440"/>
                    </a:lnTo>
                    <a:lnTo>
                      <a:pt x="529" y="1472"/>
                    </a:lnTo>
                    <a:lnTo>
                      <a:pt x="540" y="1483"/>
                    </a:lnTo>
                    <a:lnTo>
                      <a:pt x="540" y="1505"/>
                    </a:lnTo>
                    <a:lnTo>
                      <a:pt x="562" y="1526"/>
                    </a:lnTo>
                    <a:lnTo>
                      <a:pt x="562" y="1559"/>
                    </a:lnTo>
                    <a:lnTo>
                      <a:pt x="572" y="1570"/>
                    </a:lnTo>
                    <a:lnTo>
                      <a:pt x="572" y="1591"/>
                    </a:lnTo>
                    <a:lnTo>
                      <a:pt x="583" y="1602"/>
                    </a:lnTo>
                    <a:lnTo>
                      <a:pt x="583" y="1624"/>
                    </a:lnTo>
                    <a:lnTo>
                      <a:pt x="605" y="1645"/>
                    </a:lnTo>
                    <a:lnTo>
                      <a:pt x="605" y="1678"/>
                    </a:lnTo>
                    <a:lnTo>
                      <a:pt x="616" y="1689"/>
                    </a:lnTo>
                    <a:lnTo>
                      <a:pt x="616" y="1710"/>
                    </a:lnTo>
                    <a:lnTo>
                      <a:pt x="637" y="1732"/>
                    </a:lnTo>
                    <a:lnTo>
                      <a:pt x="637" y="1764"/>
                    </a:lnTo>
                    <a:lnTo>
                      <a:pt x="659" y="1786"/>
                    </a:lnTo>
                    <a:lnTo>
                      <a:pt x="659" y="1819"/>
                    </a:lnTo>
                    <a:lnTo>
                      <a:pt x="670" y="1829"/>
                    </a:lnTo>
                    <a:lnTo>
                      <a:pt x="670" y="1851"/>
                    </a:lnTo>
                    <a:lnTo>
                      <a:pt x="691" y="1873"/>
                    </a:lnTo>
                    <a:lnTo>
                      <a:pt x="691" y="1905"/>
                    </a:lnTo>
                    <a:lnTo>
                      <a:pt x="713" y="1927"/>
                    </a:lnTo>
                    <a:lnTo>
                      <a:pt x="713" y="1959"/>
                    </a:lnTo>
                    <a:lnTo>
                      <a:pt x="735" y="1981"/>
                    </a:lnTo>
                    <a:lnTo>
                      <a:pt x="735" y="2013"/>
                    </a:lnTo>
                    <a:lnTo>
                      <a:pt x="745" y="2024"/>
                    </a:lnTo>
                    <a:lnTo>
                      <a:pt x="745" y="2046"/>
                    </a:lnTo>
                    <a:lnTo>
                      <a:pt x="767" y="2068"/>
                    </a:lnTo>
                    <a:lnTo>
                      <a:pt x="767" y="2089"/>
                    </a:lnTo>
                    <a:lnTo>
                      <a:pt x="778" y="2100"/>
                    </a:lnTo>
                    <a:lnTo>
                      <a:pt x="778" y="2122"/>
                    </a:lnTo>
                    <a:lnTo>
                      <a:pt x="799" y="2143"/>
                    </a:lnTo>
                    <a:lnTo>
                      <a:pt x="799" y="2176"/>
                    </a:lnTo>
                    <a:lnTo>
                      <a:pt x="821" y="2197"/>
                    </a:lnTo>
                    <a:lnTo>
                      <a:pt x="821" y="2230"/>
                    </a:lnTo>
                    <a:lnTo>
                      <a:pt x="843" y="2252"/>
                    </a:lnTo>
                    <a:lnTo>
                      <a:pt x="843" y="2273"/>
                    </a:lnTo>
                    <a:lnTo>
                      <a:pt x="853" y="2284"/>
                    </a:lnTo>
                    <a:lnTo>
                      <a:pt x="853" y="2306"/>
                    </a:lnTo>
                    <a:lnTo>
                      <a:pt x="875" y="2327"/>
                    </a:lnTo>
                    <a:lnTo>
                      <a:pt x="875" y="2360"/>
                    </a:lnTo>
                    <a:lnTo>
                      <a:pt x="897" y="2381"/>
                    </a:lnTo>
                    <a:lnTo>
                      <a:pt x="897" y="2403"/>
                    </a:lnTo>
                    <a:lnTo>
                      <a:pt x="918" y="2425"/>
                    </a:lnTo>
                    <a:lnTo>
                      <a:pt x="918" y="2457"/>
                    </a:lnTo>
                    <a:lnTo>
                      <a:pt x="940" y="2479"/>
                    </a:lnTo>
                    <a:lnTo>
                      <a:pt x="940" y="2501"/>
                    </a:lnTo>
                    <a:lnTo>
                      <a:pt x="961" y="2522"/>
                    </a:lnTo>
                    <a:lnTo>
                      <a:pt x="961" y="2544"/>
                    </a:lnTo>
                    <a:lnTo>
                      <a:pt x="972" y="2555"/>
                    </a:lnTo>
                    <a:lnTo>
                      <a:pt x="972" y="2576"/>
                    </a:lnTo>
                    <a:lnTo>
                      <a:pt x="994" y="2598"/>
                    </a:lnTo>
                    <a:lnTo>
                      <a:pt x="994" y="2620"/>
                    </a:lnTo>
                    <a:lnTo>
                      <a:pt x="1016" y="2641"/>
                    </a:lnTo>
                    <a:lnTo>
                      <a:pt x="1016" y="2663"/>
                    </a:lnTo>
                    <a:lnTo>
                      <a:pt x="1037" y="2685"/>
                    </a:lnTo>
                    <a:lnTo>
                      <a:pt x="1037" y="2706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6" name="Freeform 250"/>
              <p:cNvSpPr>
                <a:spLocks/>
              </p:cNvSpPr>
              <p:nvPr/>
            </p:nvSpPr>
            <p:spPr bwMode="auto">
              <a:xfrm>
                <a:off x="2697" y="1758"/>
                <a:ext cx="274" cy="170"/>
              </a:xfrm>
              <a:custGeom>
                <a:avLst/>
                <a:gdLst>
                  <a:gd name="T0" fmla="*/ 0 w 1362"/>
                  <a:gd name="T1" fmla="*/ 0 h 801"/>
                  <a:gd name="T2" fmla="*/ 0 w 1362"/>
                  <a:gd name="T3" fmla="*/ 0 h 801"/>
                  <a:gd name="T4" fmla="*/ 0 w 1362"/>
                  <a:gd name="T5" fmla="*/ 0 h 801"/>
                  <a:gd name="T6" fmla="*/ 0 w 1362"/>
                  <a:gd name="T7" fmla="*/ 0 h 801"/>
                  <a:gd name="T8" fmla="*/ 0 w 1362"/>
                  <a:gd name="T9" fmla="*/ 0 h 801"/>
                  <a:gd name="T10" fmla="*/ 0 w 1362"/>
                  <a:gd name="T11" fmla="*/ 0 h 801"/>
                  <a:gd name="T12" fmla="*/ 0 w 1362"/>
                  <a:gd name="T13" fmla="*/ 0 h 801"/>
                  <a:gd name="T14" fmla="*/ 0 w 1362"/>
                  <a:gd name="T15" fmla="*/ 0 h 801"/>
                  <a:gd name="T16" fmla="*/ 0 w 1362"/>
                  <a:gd name="T17" fmla="*/ 0 h 801"/>
                  <a:gd name="T18" fmla="*/ 0 w 1362"/>
                  <a:gd name="T19" fmla="*/ 0 h 801"/>
                  <a:gd name="T20" fmla="*/ 0 w 1362"/>
                  <a:gd name="T21" fmla="*/ 0 h 801"/>
                  <a:gd name="T22" fmla="*/ 0 w 1362"/>
                  <a:gd name="T23" fmla="*/ 0 h 801"/>
                  <a:gd name="T24" fmla="*/ 0 w 1362"/>
                  <a:gd name="T25" fmla="*/ 0 h 801"/>
                  <a:gd name="T26" fmla="*/ 0 w 1362"/>
                  <a:gd name="T27" fmla="*/ 0 h 801"/>
                  <a:gd name="T28" fmla="*/ 0 w 1362"/>
                  <a:gd name="T29" fmla="*/ 0 h 801"/>
                  <a:gd name="T30" fmla="*/ 0 w 1362"/>
                  <a:gd name="T31" fmla="*/ 0 h 801"/>
                  <a:gd name="T32" fmla="*/ 0 w 1362"/>
                  <a:gd name="T33" fmla="*/ 0 h 801"/>
                  <a:gd name="T34" fmla="*/ 0 w 1362"/>
                  <a:gd name="T35" fmla="*/ 0 h 801"/>
                  <a:gd name="T36" fmla="*/ 0 w 1362"/>
                  <a:gd name="T37" fmla="*/ 0 h 801"/>
                  <a:gd name="T38" fmla="*/ 0 w 1362"/>
                  <a:gd name="T39" fmla="*/ 0 h 801"/>
                  <a:gd name="T40" fmla="*/ 0 w 1362"/>
                  <a:gd name="T41" fmla="*/ 0 h 801"/>
                  <a:gd name="T42" fmla="*/ 0 w 1362"/>
                  <a:gd name="T43" fmla="*/ 0 h 801"/>
                  <a:gd name="T44" fmla="*/ 0 w 1362"/>
                  <a:gd name="T45" fmla="*/ 0 h 801"/>
                  <a:gd name="T46" fmla="*/ 0 w 1362"/>
                  <a:gd name="T47" fmla="*/ 0 h 801"/>
                  <a:gd name="T48" fmla="*/ 0 w 1362"/>
                  <a:gd name="T49" fmla="*/ 0 h 801"/>
                  <a:gd name="T50" fmla="*/ 0 w 1362"/>
                  <a:gd name="T51" fmla="*/ 0 h 801"/>
                  <a:gd name="T52" fmla="*/ 0 w 1362"/>
                  <a:gd name="T53" fmla="*/ 0 h 801"/>
                  <a:gd name="T54" fmla="*/ 0 w 1362"/>
                  <a:gd name="T55" fmla="*/ 0 h 801"/>
                  <a:gd name="T56" fmla="*/ 0 w 1362"/>
                  <a:gd name="T57" fmla="*/ 0 h 801"/>
                  <a:gd name="T58" fmla="*/ 0 w 1362"/>
                  <a:gd name="T59" fmla="*/ 0 h 801"/>
                  <a:gd name="T60" fmla="*/ 0 w 1362"/>
                  <a:gd name="T61" fmla="*/ 0 h 801"/>
                  <a:gd name="T62" fmla="*/ 0 w 1362"/>
                  <a:gd name="T63" fmla="*/ 0 h 801"/>
                  <a:gd name="T64" fmla="*/ 0 w 1362"/>
                  <a:gd name="T65" fmla="*/ 0 h 801"/>
                  <a:gd name="T66" fmla="*/ 0 w 1362"/>
                  <a:gd name="T67" fmla="*/ 0 h 801"/>
                  <a:gd name="T68" fmla="*/ 0 w 1362"/>
                  <a:gd name="T69" fmla="*/ 0 h 801"/>
                  <a:gd name="T70" fmla="*/ 0 w 1362"/>
                  <a:gd name="T71" fmla="*/ 0 h 801"/>
                  <a:gd name="T72" fmla="*/ 0 w 1362"/>
                  <a:gd name="T73" fmla="*/ 0 h 801"/>
                  <a:gd name="T74" fmla="*/ 0 w 1362"/>
                  <a:gd name="T75" fmla="*/ 0 h 801"/>
                  <a:gd name="T76" fmla="*/ 0 w 1362"/>
                  <a:gd name="T77" fmla="*/ 0 h 801"/>
                  <a:gd name="T78" fmla="*/ 0 w 1362"/>
                  <a:gd name="T79" fmla="*/ 0 h 801"/>
                  <a:gd name="T80" fmla="*/ 0 w 1362"/>
                  <a:gd name="T81" fmla="*/ 0 h 801"/>
                  <a:gd name="T82" fmla="*/ 0 w 1362"/>
                  <a:gd name="T83" fmla="*/ 0 h 8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62" h="801">
                    <a:moveTo>
                      <a:pt x="0" y="0"/>
                    </a:moveTo>
                    <a:lnTo>
                      <a:pt x="22" y="22"/>
                    </a:lnTo>
                    <a:lnTo>
                      <a:pt x="22" y="43"/>
                    </a:lnTo>
                    <a:lnTo>
                      <a:pt x="43" y="65"/>
                    </a:lnTo>
                    <a:lnTo>
                      <a:pt x="43" y="87"/>
                    </a:lnTo>
                    <a:lnTo>
                      <a:pt x="65" y="108"/>
                    </a:lnTo>
                    <a:lnTo>
                      <a:pt x="65" y="130"/>
                    </a:lnTo>
                    <a:lnTo>
                      <a:pt x="87" y="152"/>
                    </a:lnTo>
                    <a:lnTo>
                      <a:pt x="87" y="173"/>
                    </a:lnTo>
                    <a:lnTo>
                      <a:pt x="97" y="184"/>
                    </a:lnTo>
                    <a:lnTo>
                      <a:pt x="119" y="206"/>
                    </a:lnTo>
                    <a:lnTo>
                      <a:pt x="119" y="228"/>
                    </a:lnTo>
                    <a:lnTo>
                      <a:pt x="141" y="249"/>
                    </a:lnTo>
                    <a:lnTo>
                      <a:pt x="141" y="260"/>
                    </a:lnTo>
                    <a:lnTo>
                      <a:pt x="162" y="282"/>
                    </a:lnTo>
                    <a:lnTo>
                      <a:pt x="162" y="303"/>
                    </a:lnTo>
                    <a:lnTo>
                      <a:pt x="173" y="314"/>
                    </a:lnTo>
                    <a:lnTo>
                      <a:pt x="195" y="336"/>
                    </a:lnTo>
                    <a:lnTo>
                      <a:pt x="195" y="357"/>
                    </a:lnTo>
                    <a:lnTo>
                      <a:pt x="205" y="368"/>
                    </a:lnTo>
                    <a:lnTo>
                      <a:pt x="227" y="390"/>
                    </a:lnTo>
                    <a:lnTo>
                      <a:pt x="227" y="401"/>
                    </a:lnTo>
                    <a:lnTo>
                      <a:pt x="249" y="422"/>
                    </a:lnTo>
                    <a:lnTo>
                      <a:pt x="249" y="433"/>
                    </a:lnTo>
                    <a:lnTo>
                      <a:pt x="270" y="455"/>
                    </a:lnTo>
                    <a:lnTo>
                      <a:pt x="270" y="466"/>
                    </a:lnTo>
                    <a:lnTo>
                      <a:pt x="281" y="476"/>
                    </a:lnTo>
                    <a:lnTo>
                      <a:pt x="303" y="498"/>
                    </a:lnTo>
                    <a:lnTo>
                      <a:pt x="303" y="509"/>
                    </a:lnTo>
                    <a:lnTo>
                      <a:pt x="314" y="520"/>
                    </a:lnTo>
                    <a:lnTo>
                      <a:pt x="335" y="541"/>
                    </a:lnTo>
                    <a:lnTo>
                      <a:pt x="335" y="552"/>
                    </a:lnTo>
                    <a:lnTo>
                      <a:pt x="346" y="563"/>
                    </a:lnTo>
                    <a:lnTo>
                      <a:pt x="357" y="574"/>
                    </a:lnTo>
                    <a:lnTo>
                      <a:pt x="368" y="585"/>
                    </a:lnTo>
                    <a:lnTo>
                      <a:pt x="378" y="596"/>
                    </a:lnTo>
                    <a:lnTo>
                      <a:pt x="389" y="606"/>
                    </a:lnTo>
                    <a:lnTo>
                      <a:pt x="400" y="617"/>
                    </a:lnTo>
                    <a:lnTo>
                      <a:pt x="411" y="628"/>
                    </a:lnTo>
                    <a:lnTo>
                      <a:pt x="422" y="639"/>
                    </a:lnTo>
                    <a:lnTo>
                      <a:pt x="432" y="650"/>
                    </a:lnTo>
                    <a:lnTo>
                      <a:pt x="443" y="661"/>
                    </a:lnTo>
                    <a:lnTo>
                      <a:pt x="454" y="671"/>
                    </a:lnTo>
                    <a:lnTo>
                      <a:pt x="465" y="682"/>
                    </a:lnTo>
                    <a:lnTo>
                      <a:pt x="476" y="693"/>
                    </a:lnTo>
                    <a:lnTo>
                      <a:pt x="486" y="704"/>
                    </a:lnTo>
                    <a:lnTo>
                      <a:pt x="497" y="715"/>
                    </a:lnTo>
                    <a:lnTo>
                      <a:pt x="508" y="715"/>
                    </a:lnTo>
                    <a:lnTo>
                      <a:pt x="519" y="725"/>
                    </a:lnTo>
                    <a:lnTo>
                      <a:pt x="530" y="736"/>
                    </a:lnTo>
                    <a:lnTo>
                      <a:pt x="541" y="736"/>
                    </a:lnTo>
                    <a:lnTo>
                      <a:pt x="551" y="747"/>
                    </a:lnTo>
                    <a:lnTo>
                      <a:pt x="562" y="758"/>
                    </a:lnTo>
                    <a:lnTo>
                      <a:pt x="573" y="758"/>
                    </a:lnTo>
                    <a:lnTo>
                      <a:pt x="584" y="769"/>
                    </a:lnTo>
                    <a:lnTo>
                      <a:pt x="595" y="769"/>
                    </a:lnTo>
                    <a:lnTo>
                      <a:pt x="605" y="780"/>
                    </a:lnTo>
                    <a:lnTo>
                      <a:pt x="616" y="780"/>
                    </a:lnTo>
                    <a:lnTo>
                      <a:pt x="627" y="780"/>
                    </a:lnTo>
                    <a:lnTo>
                      <a:pt x="638" y="790"/>
                    </a:lnTo>
                    <a:lnTo>
                      <a:pt x="649" y="790"/>
                    </a:lnTo>
                    <a:lnTo>
                      <a:pt x="659" y="790"/>
                    </a:lnTo>
                    <a:lnTo>
                      <a:pt x="670" y="801"/>
                    </a:lnTo>
                    <a:lnTo>
                      <a:pt x="681" y="801"/>
                    </a:lnTo>
                    <a:lnTo>
                      <a:pt x="692" y="801"/>
                    </a:lnTo>
                    <a:lnTo>
                      <a:pt x="703" y="801"/>
                    </a:lnTo>
                    <a:lnTo>
                      <a:pt x="713" y="801"/>
                    </a:lnTo>
                    <a:lnTo>
                      <a:pt x="724" y="801"/>
                    </a:lnTo>
                    <a:lnTo>
                      <a:pt x="735" y="801"/>
                    </a:lnTo>
                    <a:lnTo>
                      <a:pt x="746" y="801"/>
                    </a:lnTo>
                    <a:lnTo>
                      <a:pt x="767" y="801"/>
                    </a:lnTo>
                    <a:lnTo>
                      <a:pt x="757" y="801"/>
                    </a:lnTo>
                    <a:lnTo>
                      <a:pt x="767" y="801"/>
                    </a:lnTo>
                    <a:lnTo>
                      <a:pt x="778" y="801"/>
                    </a:lnTo>
                    <a:lnTo>
                      <a:pt x="789" y="801"/>
                    </a:lnTo>
                    <a:lnTo>
                      <a:pt x="800" y="801"/>
                    </a:lnTo>
                    <a:lnTo>
                      <a:pt x="811" y="801"/>
                    </a:lnTo>
                    <a:lnTo>
                      <a:pt x="821" y="801"/>
                    </a:lnTo>
                    <a:lnTo>
                      <a:pt x="832" y="801"/>
                    </a:lnTo>
                    <a:lnTo>
                      <a:pt x="843" y="790"/>
                    </a:lnTo>
                    <a:lnTo>
                      <a:pt x="854" y="790"/>
                    </a:lnTo>
                    <a:lnTo>
                      <a:pt x="865" y="790"/>
                    </a:lnTo>
                    <a:lnTo>
                      <a:pt x="876" y="780"/>
                    </a:lnTo>
                    <a:lnTo>
                      <a:pt x="886" y="780"/>
                    </a:lnTo>
                    <a:lnTo>
                      <a:pt x="897" y="780"/>
                    </a:lnTo>
                    <a:lnTo>
                      <a:pt x="908" y="769"/>
                    </a:lnTo>
                    <a:lnTo>
                      <a:pt x="919" y="769"/>
                    </a:lnTo>
                    <a:lnTo>
                      <a:pt x="930" y="758"/>
                    </a:lnTo>
                    <a:lnTo>
                      <a:pt x="940" y="758"/>
                    </a:lnTo>
                    <a:lnTo>
                      <a:pt x="951" y="747"/>
                    </a:lnTo>
                    <a:lnTo>
                      <a:pt x="962" y="736"/>
                    </a:lnTo>
                    <a:lnTo>
                      <a:pt x="973" y="736"/>
                    </a:lnTo>
                    <a:lnTo>
                      <a:pt x="984" y="725"/>
                    </a:lnTo>
                    <a:lnTo>
                      <a:pt x="994" y="715"/>
                    </a:lnTo>
                    <a:lnTo>
                      <a:pt x="1005" y="715"/>
                    </a:lnTo>
                    <a:lnTo>
                      <a:pt x="1016" y="704"/>
                    </a:lnTo>
                    <a:lnTo>
                      <a:pt x="1027" y="693"/>
                    </a:lnTo>
                    <a:lnTo>
                      <a:pt x="1038" y="682"/>
                    </a:lnTo>
                    <a:lnTo>
                      <a:pt x="1048" y="671"/>
                    </a:lnTo>
                    <a:lnTo>
                      <a:pt x="1059" y="661"/>
                    </a:lnTo>
                    <a:lnTo>
                      <a:pt x="1070" y="661"/>
                    </a:lnTo>
                    <a:lnTo>
                      <a:pt x="1081" y="650"/>
                    </a:lnTo>
                    <a:lnTo>
                      <a:pt x="1092" y="639"/>
                    </a:lnTo>
                    <a:lnTo>
                      <a:pt x="1102" y="628"/>
                    </a:lnTo>
                    <a:lnTo>
                      <a:pt x="1113" y="617"/>
                    </a:lnTo>
                    <a:lnTo>
                      <a:pt x="1135" y="596"/>
                    </a:lnTo>
                    <a:lnTo>
                      <a:pt x="1135" y="585"/>
                    </a:lnTo>
                    <a:lnTo>
                      <a:pt x="1146" y="574"/>
                    </a:lnTo>
                    <a:lnTo>
                      <a:pt x="1157" y="563"/>
                    </a:lnTo>
                    <a:lnTo>
                      <a:pt x="1167" y="552"/>
                    </a:lnTo>
                    <a:lnTo>
                      <a:pt x="1178" y="541"/>
                    </a:lnTo>
                    <a:lnTo>
                      <a:pt x="1200" y="520"/>
                    </a:lnTo>
                    <a:lnTo>
                      <a:pt x="1200" y="509"/>
                    </a:lnTo>
                    <a:lnTo>
                      <a:pt x="1211" y="498"/>
                    </a:lnTo>
                    <a:lnTo>
                      <a:pt x="1232" y="476"/>
                    </a:lnTo>
                    <a:lnTo>
                      <a:pt x="1232" y="466"/>
                    </a:lnTo>
                    <a:lnTo>
                      <a:pt x="1243" y="455"/>
                    </a:lnTo>
                    <a:lnTo>
                      <a:pt x="1265" y="433"/>
                    </a:lnTo>
                    <a:lnTo>
                      <a:pt x="1265" y="422"/>
                    </a:lnTo>
                    <a:lnTo>
                      <a:pt x="1286" y="401"/>
                    </a:lnTo>
                    <a:lnTo>
                      <a:pt x="1286" y="390"/>
                    </a:lnTo>
                    <a:lnTo>
                      <a:pt x="1308" y="368"/>
                    </a:lnTo>
                    <a:lnTo>
                      <a:pt x="1308" y="357"/>
                    </a:lnTo>
                    <a:lnTo>
                      <a:pt x="1329" y="336"/>
                    </a:lnTo>
                    <a:lnTo>
                      <a:pt x="1329" y="325"/>
                    </a:lnTo>
                    <a:lnTo>
                      <a:pt x="1351" y="303"/>
                    </a:lnTo>
                    <a:lnTo>
                      <a:pt x="1351" y="282"/>
                    </a:lnTo>
                    <a:lnTo>
                      <a:pt x="1362" y="271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7" name="Freeform 251"/>
              <p:cNvSpPr>
                <a:spLocks/>
              </p:cNvSpPr>
              <p:nvPr/>
            </p:nvSpPr>
            <p:spPr bwMode="auto">
              <a:xfrm>
                <a:off x="2972" y="1378"/>
                <a:ext cx="173" cy="437"/>
              </a:xfrm>
              <a:custGeom>
                <a:avLst/>
                <a:gdLst>
                  <a:gd name="T0" fmla="*/ 0 w 854"/>
                  <a:gd name="T1" fmla="*/ 0 h 2046"/>
                  <a:gd name="T2" fmla="*/ 0 w 854"/>
                  <a:gd name="T3" fmla="*/ 0 h 2046"/>
                  <a:gd name="T4" fmla="*/ 0 w 854"/>
                  <a:gd name="T5" fmla="*/ 0 h 2046"/>
                  <a:gd name="T6" fmla="*/ 0 w 854"/>
                  <a:gd name="T7" fmla="*/ 0 h 2046"/>
                  <a:gd name="T8" fmla="*/ 0 w 854"/>
                  <a:gd name="T9" fmla="*/ 0 h 2046"/>
                  <a:gd name="T10" fmla="*/ 0 w 854"/>
                  <a:gd name="T11" fmla="*/ 0 h 2046"/>
                  <a:gd name="T12" fmla="*/ 0 w 854"/>
                  <a:gd name="T13" fmla="*/ 0 h 2046"/>
                  <a:gd name="T14" fmla="*/ 0 w 854"/>
                  <a:gd name="T15" fmla="*/ 0 h 2046"/>
                  <a:gd name="T16" fmla="*/ 0 w 854"/>
                  <a:gd name="T17" fmla="*/ 0 h 2046"/>
                  <a:gd name="T18" fmla="*/ 0 w 854"/>
                  <a:gd name="T19" fmla="*/ 0 h 2046"/>
                  <a:gd name="T20" fmla="*/ 0 w 854"/>
                  <a:gd name="T21" fmla="*/ 0 h 2046"/>
                  <a:gd name="T22" fmla="*/ 0 w 854"/>
                  <a:gd name="T23" fmla="*/ 0 h 2046"/>
                  <a:gd name="T24" fmla="*/ 0 w 854"/>
                  <a:gd name="T25" fmla="*/ 0 h 2046"/>
                  <a:gd name="T26" fmla="*/ 0 w 854"/>
                  <a:gd name="T27" fmla="*/ 0 h 2046"/>
                  <a:gd name="T28" fmla="*/ 0 w 854"/>
                  <a:gd name="T29" fmla="*/ 0 h 2046"/>
                  <a:gd name="T30" fmla="*/ 0 w 854"/>
                  <a:gd name="T31" fmla="*/ 0 h 2046"/>
                  <a:gd name="T32" fmla="*/ 0 w 854"/>
                  <a:gd name="T33" fmla="*/ 0 h 2046"/>
                  <a:gd name="T34" fmla="*/ 0 w 854"/>
                  <a:gd name="T35" fmla="*/ 0 h 2046"/>
                  <a:gd name="T36" fmla="*/ 0 w 854"/>
                  <a:gd name="T37" fmla="*/ 0 h 2046"/>
                  <a:gd name="T38" fmla="*/ 0 w 854"/>
                  <a:gd name="T39" fmla="*/ 0 h 2046"/>
                  <a:gd name="T40" fmla="*/ 0 w 854"/>
                  <a:gd name="T41" fmla="*/ 0 h 2046"/>
                  <a:gd name="T42" fmla="*/ 0 w 854"/>
                  <a:gd name="T43" fmla="*/ 0 h 2046"/>
                  <a:gd name="T44" fmla="*/ 0 w 854"/>
                  <a:gd name="T45" fmla="*/ 0 h 2046"/>
                  <a:gd name="T46" fmla="*/ 0 w 854"/>
                  <a:gd name="T47" fmla="*/ 0 h 2046"/>
                  <a:gd name="T48" fmla="*/ 0 w 854"/>
                  <a:gd name="T49" fmla="*/ 0 h 2046"/>
                  <a:gd name="T50" fmla="*/ 0 w 854"/>
                  <a:gd name="T51" fmla="*/ 0 h 2046"/>
                  <a:gd name="T52" fmla="*/ 0 w 854"/>
                  <a:gd name="T53" fmla="*/ 0 h 2046"/>
                  <a:gd name="T54" fmla="*/ 0 w 854"/>
                  <a:gd name="T55" fmla="*/ 0 h 2046"/>
                  <a:gd name="T56" fmla="*/ 0 w 854"/>
                  <a:gd name="T57" fmla="*/ 0 h 2046"/>
                  <a:gd name="T58" fmla="*/ 0 w 854"/>
                  <a:gd name="T59" fmla="*/ 0 h 2046"/>
                  <a:gd name="T60" fmla="*/ 0 w 854"/>
                  <a:gd name="T61" fmla="*/ 0 h 2046"/>
                  <a:gd name="T62" fmla="*/ 0 w 854"/>
                  <a:gd name="T63" fmla="*/ 0 h 2046"/>
                  <a:gd name="T64" fmla="*/ 0 w 854"/>
                  <a:gd name="T65" fmla="*/ 0 h 2046"/>
                  <a:gd name="T66" fmla="*/ 0 w 854"/>
                  <a:gd name="T67" fmla="*/ 0 h 2046"/>
                  <a:gd name="T68" fmla="*/ 0 w 854"/>
                  <a:gd name="T69" fmla="*/ 0 h 2046"/>
                  <a:gd name="T70" fmla="*/ 0 w 854"/>
                  <a:gd name="T71" fmla="*/ 0 h 2046"/>
                  <a:gd name="T72" fmla="*/ 0 w 854"/>
                  <a:gd name="T73" fmla="*/ 0 h 2046"/>
                  <a:gd name="T74" fmla="*/ 0 w 854"/>
                  <a:gd name="T75" fmla="*/ 0 h 2046"/>
                  <a:gd name="T76" fmla="*/ 0 w 854"/>
                  <a:gd name="T77" fmla="*/ 0 h 2046"/>
                  <a:gd name="T78" fmla="*/ 0 w 854"/>
                  <a:gd name="T79" fmla="*/ 0 h 2046"/>
                  <a:gd name="T80" fmla="*/ 0 w 854"/>
                  <a:gd name="T81" fmla="*/ 0 h 2046"/>
                  <a:gd name="T82" fmla="*/ 0 w 854"/>
                  <a:gd name="T83" fmla="*/ 0 h 2046"/>
                  <a:gd name="T84" fmla="*/ 0 w 854"/>
                  <a:gd name="T85" fmla="*/ 0 h 2046"/>
                  <a:gd name="T86" fmla="*/ 0 w 854"/>
                  <a:gd name="T87" fmla="*/ 0 h 2046"/>
                  <a:gd name="T88" fmla="*/ 0 w 854"/>
                  <a:gd name="T89" fmla="*/ 0 h 2046"/>
                  <a:gd name="T90" fmla="*/ 0 w 854"/>
                  <a:gd name="T91" fmla="*/ 0 h 2046"/>
                  <a:gd name="T92" fmla="*/ 0 w 854"/>
                  <a:gd name="T93" fmla="*/ 0 h 2046"/>
                  <a:gd name="T94" fmla="*/ 0 w 854"/>
                  <a:gd name="T95" fmla="*/ 0 h 204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854" h="2046">
                    <a:moveTo>
                      <a:pt x="0" y="2046"/>
                    </a:moveTo>
                    <a:lnTo>
                      <a:pt x="21" y="2024"/>
                    </a:lnTo>
                    <a:lnTo>
                      <a:pt x="21" y="2003"/>
                    </a:lnTo>
                    <a:lnTo>
                      <a:pt x="43" y="1981"/>
                    </a:lnTo>
                    <a:lnTo>
                      <a:pt x="43" y="1970"/>
                    </a:lnTo>
                    <a:lnTo>
                      <a:pt x="65" y="1948"/>
                    </a:lnTo>
                    <a:lnTo>
                      <a:pt x="65" y="1927"/>
                    </a:lnTo>
                    <a:lnTo>
                      <a:pt x="86" y="1905"/>
                    </a:lnTo>
                    <a:lnTo>
                      <a:pt x="86" y="1883"/>
                    </a:lnTo>
                    <a:lnTo>
                      <a:pt x="108" y="1862"/>
                    </a:lnTo>
                    <a:lnTo>
                      <a:pt x="108" y="1840"/>
                    </a:lnTo>
                    <a:lnTo>
                      <a:pt x="130" y="1818"/>
                    </a:lnTo>
                    <a:lnTo>
                      <a:pt x="130" y="1797"/>
                    </a:lnTo>
                    <a:lnTo>
                      <a:pt x="151" y="1775"/>
                    </a:lnTo>
                    <a:lnTo>
                      <a:pt x="151" y="1754"/>
                    </a:lnTo>
                    <a:lnTo>
                      <a:pt x="173" y="1732"/>
                    </a:lnTo>
                    <a:lnTo>
                      <a:pt x="173" y="1710"/>
                    </a:lnTo>
                    <a:lnTo>
                      <a:pt x="194" y="1689"/>
                    </a:lnTo>
                    <a:lnTo>
                      <a:pt x="194" y="1667"/>
                    </a:lnTo>
                    <a:lnTo>
                      <a:pt x="216" y="1645"/>
                    </a:lnTo>
                    <a:lnTo>
                      <a:pt x="216" y="1624"/>
                    </a:lnTo>
                    <a:lnTo>
                      <a:pt x="238" y="1602"/>
                    </a:lnTo>
                    <a:lnTo>
                      <a:pt x="238" y="1570"/>
                    </a:lnTo>
                    <a:lnTo>
                      <a:pt x="259" y="1548"/>
                    </a:lnTo>
                    <a:lnTo>
                      <a:pt x="259" y="1526"/>
                    </a:lnTo>
                    <a:lnTo>
                      <a:pt x="281" y="1505"/>
                    </a:lnTo>
                    <a:lnTo>
                      <a:pt x="281" y="1472"/>
                    </a:lnTo>
                    <a:lnTo>
                      <a:pt x="302" y="1450"/>
                    </a:lnTo>
                    <a:lnTo>
                      <a:pt x="302" y="1429"/>
                    </a:lnTo>
                    <a:lnTo>
                      <a:pt x="313" y="1418"/>
                    </a:lnTo>
                    <a:lnTo>
                      <a:pt x="313" y="1396"/>
                    </a:lnTo>
                    <a:lnTo>
                      <a:pt x="335" y="1375"/>
                    </a:lnTo>
                    <a:lnTo>
                      <a:pt x="335" y="1353"/>
                    </a:lnTo>
                    <a:lnTo>
                      <a:pt x="346" y="1342"/>
                    </a:lnTo>
                    <a:lnTo>
                      <a:pt x="346" y="1321"/>
                    </a:lnTo>
                    <a:lnTo>
                      <a:pt x="367" y="1299"/>
                    </a:lnTo>
                    <a:lnTo>
                      <a:pt x="367" y="1277"/>
                    </a:lnTo>
                    <a:lnTo>
                      <a:pt x="378" y="1266"/>
                    </a:lnTo>
                    <a:lnTo>
                      <a:pt x="378" y="1245"/>
                    </a:lnTo>
                    <a:lnTo>
                      <a:pt x="400" y="1223"/>
                    </a:lnTo>
                    <a:lnTo>
                      <a:pt x="400" y="1191"/>
                    </a:lnTo>
                    <a:lnTo>
                      <a:pt x="421" y="1169"/>
                    </a:lnTo>
                    <a:lnTo>
                      <a:pt x="421" y="1137"/>
                    </a:lnTo>
                    <a:lnTo>
                      <a:pt x="443" y="1115"/>
                    </a:lnTo>
                    <a:lnTo>
                      <a:pt x="443" y="1082"/>
                    </a:lnTo>
                    <a:lnTo>
                      <a:pt x="465" y="1061"/>
                    </a:lnTo>
                    <a:lnTo>
                      <a:pt x="465" y="1028"/>
                    </a:lnTo>
                    <a:lnTo>
                      <a:pt x="486" y="1007"/>
                    </a:lnTo>
                    <a:lnTo>
                      <a:pt x="486" y="974"/>
                    </a:lnTo>
                    <a:lnTo>
                      <a:pt x="508" y="953"/>
                    </a:lnTo>
                    <a:lnTo>
                      <a:pt x="508" y="920"/>
                    </a:lnTo>
                    <a:lnTo>
                      <a:pt x="519" y="909"/>
                    </a:lnTo>
                    <a:lnTo>
                      <a:pt x="519" y="888"/>
                    </a:lnTo>
                    <a:lnTo>
                      <a:pt x="540" y="866"/>
                    </a:lnTo>
                    <a:lnTo>
                      <a:pt x="540" y="833"/>
                    </a:lnTo>
                    <a:lnTo>
                      <a:pt x="551" y="823"/>
                    </a:lnTo>
                    <a:lnTo>
                      <a:pt x="551" y="801"/>
                    </a:lnTo>
                    <a:lnTo>
                      <a:pt x="573" y="779"/>
                    </a:lnTo>
                    <a:lnTo>
                      <a:pt x="573" y="747"/>
                    </a:lnTo>
                    <a:lnTo>
                      <a:pt x="594" y="725"/>
                    </a:lnTo>
                    <a:lnTo>
                      <a:pt x="594" y="693"/>
                    </a:lnTo>
                    <a:lnTo>
                      <a:pt x="605" y="682"/>
                    </a:lnTo>
                    <a:lnTo>
                      <a:pt x="605" y="660"/>
                    </a:lnTo>
                    <a:lnTo>
                      <a:pt x="616" y="649"/>
                    </a:lnTo>
                    <a:lnTo>
                      <a:pt x="616" y="628"/>
                    </a:lnTo>
                    <a:lnTo>
                      <a:pt x="637" y="606"/>
                    </a:lnTo>
                    <a:lnTo>
                      <a:pt x="637" y="574"/>
                    </a:lnTo>
                    <a:lnTo>
                      <a:pt x="648" y="563"/>
                    </a:lnTo>
                    <a:lnTo>
                      <a:pt x="648" y="541"/>
                    </a:lnTo>
                    <a:lnTo>
                      <a:pt x="670" y="520"/>
                    </a:lnTo>
                    <a:lnTo>
                      <a:pt x="670" y="487"/>
                    </a:lnTo>
                    <a:lnTo>
                      <a:pt x="681" y="476"/>
                    </a:lnTo>
                    <a:lnTo>
                      <a:pt x="681" y="455"/>
                    </a:lnTo>
                    <a:lnTo>
                      <a:pt x="692" y="444"/>
                    </a:lnTo>
                    <a:lnTo>
                      <a:pt x="692" y="422"/>
                    </a:lnTo>
                    <a:lnTo>
                      <a:pt x="713" y="400"/>
                    </a:lnTo>
                    <a:lnTo>
                      <a:pt x="713" y="368"/>
                    </a:lnTo>
                    <a:lnTo>
                      <a:pt x="724" y="357"/>
                    </a:lnTo>
                    <a:lnTo>
                      <a:pt x="724" y="336"/>
                    </a:lnTo>
                    <a:lnTo>
                      <a:pt x="746" y="314"/>
                    </a:lnTo>
                    <a:lnTo>
                      <a:pt x="746" y="281"/>
                    </a:lnTo>
                    <a:lnTo>
                      <a:pt x="756" y="271"/>
                    </a:lnTo>
                    <a:lnTo>
                      <a:pt x="756" y="249"/>
                    </a:lnTo>
                    <a:lnTo>
                      <a:pt x="767" y="238"/>
                    </a:lnTo>
                    <a:lnTo>
                      <a:pt x="767" y="216"/>
                    </a:lnTo>
                    <a:lnTo>
                      <a:pt x="789" y="195"/>
                    </a:lnTo>
                    <a:lnTo>
                      <a:pt x="789" y="162"/>
                    </a:lnTo>
                    <a:lnTo>
                      <a:pt x="800" y="151"/>
                    </a:lnTo>
                    <a:lnTo>
                      <a:pt x="800" y="130"/>
                    </a:lnTo>
                    <a:lnTo>
                      <a:pt x="810" y="119"/>
                    </a:lnTo>
                    <a:lnTo>
                      <a:pt x="810" y="97"/>
                    </a:lnTo>
                    <a:lnTo>
                      <a:pt x="821" y="87"/>
                    </a:lnTo>
                    <a:lnTo>
                      <a:pt x="821" y="65"/>
                    </a:lnTo>
                    <a:lnTo>
                      <a:pt x="843" y="43"/>
                    </a:lnTo>
                    <a:lnTo>
                      <a:pt x="843" y="11"/>
                    </a:lnTo>
                    <a:lnTo>
                      <a:pt x="854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6" name="Line 252"/>
          <p:cNvSpPr>
            <a:spLocks noChangeAspect="1" noChangeShapeType="1"/>
          </p:cNvSpPr>
          <p:nvPr/>
        </p:nvSpPr>
        <p:spPr bwMode="auto">
          <a:xfrm flipH="1" flipV="1">
            <a:off x="1052513" y="1050925"/>
            <a:ext cx="2957512" cy="2382838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253"/>
          <p:cNvSpPr>
            <a:spLocks noChangeAspect="1" noChangeShapeType="1"/>
          </p:cNvSpPr>
          <p:nvPr/>
        </p:nvSpPr>
        <p:spPr bwMode="auto">
          <a:xfrm flipH="1" flipV="1">
            <a:off x="1033463" y="2343150"/>
            <a:ext cx="1374775" cy="1108075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8563" name="组合 131"/>
          <p:cNvGrpSpPr>
            <a:grpSpLocks/>
          </p:cNvGrpSpPr>
          <p:nvPr/>
        </p:nvGrpSpPr>
        <p:grpSpPr bwMode="auto">
          <a:xfrm>
            <a:off x="5334000" y="1143000"/>
            <a:ext cx="2486025" cy="1600200"/>
            <a:chOff x="5483669" y="2669115"/>
            <a:chExt cx="2486189" cy="1599281"/>
          </a:xfrm>
        </p:grpSpPr>
        <p:pic>
          <p:nvPicPr>
            <p:cNvPr id="108586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171" y="3688957"/>
              <a:ext cx="1428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587" name="AutoShape 10"/>
            <p:cNvSpPr>
              <a:spLocks noChangeArrowheads="1"/>
            </p:cNvSpPr>
            <p:nvPr/>
          </p:nvSpPr>
          <p:spPr bwMode="auto">
            <a:xfrm rot="10800000">
              <a:off x="7647596" y="3589263"/>
              <a:ext cx="296862" cy="27146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588" name="Line 11"/>
            <p:cNvSpPr>
              <a:spLocks noChangeShapeType="1"/>
            </p:cNvSpPr>
            <p:nvPr/>
          </p:nvSpPr>
          <p:spPr bwMode="auto">
            <a:xfrm rot="5400000" flipH="1">
              <a:off x="7796027" y="3707532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9" name="Line 13"/>
            <p:cNvSpPr>
              <a:spLocks noChangeShapeType="1"/>
            </p:cNvSpPr>
            <p:nvPr/>
          </p:nvSpPr>
          <p:spPr bwMode="auto">
            <a:xfrm flipH="1">
              <a:off x="6143174" y="3507984"/>
              <a:ext cx="0" cy="760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90" name="Line 14"/>
            <p:cNvSpPr>
              <a:spLocks noChangeShapeType="1"/>
            </p:cNvSpPr>
            <p:nvPr/>
          </p:nvSpPr>
          <p:spPr bwMode="auto">
            <a:xfrm>
              <a:off x="6143174" y="4268396"/>
              <a:ext cx="16528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91" name="Line 15"/>
            <p:cNvSpPr>
              <a:spLocks noChangeShapeType="1"/>
            </p:cNvSpPr>
            <p:nvPr/>
          </p:nvSpPr>
          <p:spPr bwMode="auto">
            <a:xfrm flipV="1">
              <a:off x="7796027" y="3196834"/>
              <a:ext cx="0" cy="1071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92" name="Line 16"/>
            <p:cNvSpPr>
              <a:spLocks noChangeShapeType="1"/>
            </p:cNvSpPr>
            <p:nvPr/>
          </p:nvSpPr>
          <p:spPr bwMode="auto">
            <a:xfrm>
              <a:off x="6143174" y="3196835"/>
              <a:ext cx="0" cy="221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93" name="Line 17"/>
            <p:cNvSpPr>
              <a:spLocks noChangeShapeType="1"/>
            </p:cNvSpPr>
            <p:nvPr/>
          </p:nvSpPr>
          <p:spPr bwMode="auto">
            <a:xfrm flipV="1">
              <a:off x="6143174" y="3203184"/>
              <a:ext cx="16528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94" name="Rectangle 20"/>
            <p:cNvSpPr>
              <a:spLocks noChangeArrowheads="1"/>
            </p:cNvSpPr>
            <p:nvPr/>
          </p:nvSpPr>
          <p:spPr bwMode="auto">
            <a:xfrm>
              <a:off x="6778778" y="3141103"/>
              <a:ext cx="381643" cy="1144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8595" name="组合 16383"/>
            <p:cNvGrpSpPr>
              <a:grpSpLocks/>
            </p:cNvGrpSpPr>
            <p:nvPr/>
          </p:nvGrpSpPr>
          <p:grpSpPr bwMode="auto">
            <a:xfrm>
              <a:off x="5930986" y="3418115"/>
              <a:ext cx="421200" cy="91288"/>
              <a:chOff x="5781414" y="3625501"/>
              <a:chExt cx="324000" cy="86693"/>
            </a:xfrm>
          </p:grpSpPr>
          <p:sp>
            <p:nvSpPr>
              <p:cNvPr id="108599" name="Line 22"/>
              <p:cNvSpPr>
                <a:spLocks noChangeShapeType="1"/>
              </p:cNvSpPr>
              <p:nvPr/>
            </p:nvSpPr>
            <p:spPr bwMode="auto">
              <a:xfrm>
                <a:off x="5781414" y="3625501"/>
                <a:ext cx="324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00" name="Line 23"/>
              <p:cNvSpPr>
                <a:spLocks noChangeShapeType="1"/>
              </p:cNvSpPr>
              <p:nvPr/>
            </p:nvSpPr>
            <p:spPr bwMode="auto">
              <a:xfrm>
                <a:off x="5867214" y="3710607"/>
                <a:ext cx="152400" cy="15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8596" name="TextBox 5"/>
            <p:cNvSpPr txBox="1">
              <a:spLocks noChangeArrowheads="1"/>
            </p:cNvSpPr>
            <p:nvPr/>
          </p:nvSpPr>
          <p:spPr bwMode="auto">
            <a:xfrm>
              <a:off x="5483669" y="3202209"/>
              <a:ext cx="519728" cy="46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597" name="TextBox 72"/>
            <p:cNvSpPr txBox="1">
              <a:spLocks noChangeArrowheads="1"/>
            </p:cNvSpPr>
            <p:nvPr/>
          </p:nvSpPr>
          <p:spPr bwMode="auto">
            <a:xfrm>
              <a:off x="6775979" y="2669115"/>
              <a:ext cx="372243" cy="46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R</a:t>
              </a:r>
              <a:endPara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598" name="TextBox 73"/>
            <p:cNvSpPr txBox="1">
              <a:spLocks noChangeArrowheads="1"/>
            </p:cNvSpPr>
            <p:nvPr/>
          </p:nvSpPr>
          <p:spPr bwMode="auto">
            <a:xfrm>
              <a:off x="7297730" y="3524939"/>
              <a:ext cx="407511" cy="46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564" name="组合 148"/>
          <p:cNvGrpSpPr>
            <a:grpSpLocks/>
          </p:cNvGrpSpPr>
          <p:nvPr/>
        </p:nvGrpSpPr>
        <p:grpSpPr bwMode="auto">
          <a:xfrm>
            <a:off x="7142163" y="1111250"/>
            <a:ext cx="1381125" cy="1439863"/>
            <a:chOff x="7292161" y="2636912"/>
            <a:chExt cx="1380050" cy="1440160"/>
          </a:xfrm>
        </p:grpSpPr>
        <p:grpSp>
          <p:nvGrpSpPr>
            <p:cNvPr id="108580" name="组合 118"/>
            <p:cNvGrpSpPr>
              <a:grpSpLocks/>
            </p:cNvGrpSpPr>
            <p:nvPr/>
          </p:nvGrpSpPr>
          <p:grpSpPr bwMode="auto">
            <a:xfrm>
              <a:off x="7292161" y="2636912"/>
              <a:ext cx="570888" cy="461497"/>
              <a:chOff x="7292161" y="2844298"/>
              <a:chExt cx="570888" cy="461497"/>
            </a:xfrm>
          </p:grpSpPr>
          <p:sp>
            <p:nvSpPr>
              <p:cNvPr id="108584" name="Line 7"/>
              <p:cNvSpPr>
                <a:spLocks noChangeShapeType="1"/>
              </p:cNvSpPr>
              <p:nvPr/>
            </p:nvSpPr>
            <p:spPr bwMode="auto">
              <a:xfrm flipV="1">
                <a:off x="7395356" y="3305795"/>
                <a:ext cx="381000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8585" name="Object 1290"/>
              <p:cNvGraphicFramePr>
                <a:graphicFrameLocks noChangeAspect="1"/>
              </p:cNvGraphicFramePr>
              <p:nvPr/>
            </p:nvGraphicFramePr>
            <p:xfrm>
              <a:off x="7292161" y="2844298"/>
              <a:ext cx="570888" cy="411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646" name="Equation" r:id="rId7" imgW="317362" imgH="228501" progId="Equation.DSMT4">
                      <p:embed/>
                    </p:oleObj>
                  </mc:Choice>
                  <mc:Fallback>
                    <p:oleObj name="Equation" r:id="rId7" imgW="317362" imgH="228501" progId="Equation.DSMT4">
                      <p:embed/>
                      <p:pic>
                        <p:nvPicPr>
                          <p:cNvPr id="0" name="Object 12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2161" y="2844298"/>
                            <a:ext cx="570888" cy="411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8581" name="组合 119"/>
            <p:cNvGrpSpPr>
              <a:grpSpLocks/>
            </p:cNvGrpSpPr>
            <p:nvPr/>
          </p:nvGrpSpPr>
          <p:grpSpPr bwMode="auto">
            <a:xfrm>
              <a:off x="8055153" y="3315072"/>
              <a:ext cx="617058" cy="762000"/>
              <a:chOff x="8055153" y="3315072"/>
              <a:chExt cx="617058" cy="762000"/>
            </a:xfrm>
          </p:grpSpPr>
          <p:pic>
            <p:nvPicPr>
              <p:cNvPr id="108582" name="Picture 5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1533" y="3315072"/>
                <a:ext cx="142875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08583" name="Object 1291"/>
              <p:cNvGraphicFramePr>
                <a:graphicFrameLocks noChangeAspect="1"/>
              </p:cNvGraphicFramePr>
              <p:nvPr/>
            </p:nvGraphicFramePr>
            <p:xfrm>
              <a:off x="8055153" y="3495927"/>
              <a:ext cx="617058" cy="411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647" name="Equation" r:id="rId10" imgW="342751" imgH="228501" progId="Equation.DSMT4">
                      <p:embed/>
                    </p:oleObj>
                  </mc:Choice>
                  <mc:Fallback>
                    <p:oleObj name="Equation" r:id="rId10" imgW="342751" imgH="228501" progId="Equation.DSMT4">
                      <p:embed/>
                      <p:pic>
                        <p:nvPicPr>
                          <p:cNvPr id="0" name="Object 12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55153" y="3495927"/>
                            <a:ext cx="617058" cy="411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8565" name="Oval 57"/>
          <p:cNvSpPr>
            <a:spLocks noChangeArrowheads="1"/>
          </p:cNvSpPr>
          <p:nvPr/>
        </p:nvSpPr>
        <p:spPr bwMode="auto">
          <a:xfrm>
            <a:off x="5848350" y="2298700"/>
            <a:ext cx="269875" cy="269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8566" name="Text Box 37"/>
          <p:cNvSpPr txBox="1">
            <a:spLocks noChangeArrowheads="1"/>
          </p:cNvSpPr>
          <p:nvPr/>
        </p:nvSpPr>
        <p:spPr bwMode="auto">
          <a:xfrm>
            <a:off x="582613" y="2339975"/>
            <a:ext cx="533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I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DQ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8567" name="Text Box 39"/>
          <p:cNvSpPr txBox="1">
            <a:spLocks noChangeArrowheads="1"/>
          </p:cNvSpPr>
          <p:nvPr/>
        </p:nvSpPr>
        <p:spPr bwMode="auto">
          <a:xfrm>
            <a:off x="1828800" y="3406775"/>
            <a:ext cx="6096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DQ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8568" name="Text Box 40"/>
          <p:cNvSpPr txBox="1">
            <a:spLocks noChangeArrowheads="1"/>
          </p:cNvSpPr>
          <p:nvPr/>
        </p:nvSpPr>
        <p:spPr bwMode="auto">
          <a:xfrm>
            <a:off x="655638" y="457200"/>
            <a:ext cx="533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</a:rPr>
              <a:t>D</a:t>
            </a:r>
            <a:endParaRPr kumimoji="0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8569" name="Text Box 41"/>
          <p:cNvSpPr txBox="1">
            <a:spLocks noChangeArrowheads="1"/>
          </p:cNvSpPr>
          <p:nvPr/>
        </p:nvSpPr>
        <p:spPr bwMode="auto">
          <a:xfrm>
            <a:off x="4038600" y="2971800"/>
            <a:ext cx="5334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400" b="1" baseline="-25000">
                <a:latin typeface="Times New Roman" panose="02020603050405020304" pitchFamily="18" charset="0"/>
              </a:rPr>
              <a:t>D</a:t>
            </a:r>
            <a:endParaRPr kumimoji="0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8570" name="Text Box 44"/>
          <p:cNvSpPr txBox="1">
            <a:spLocks noChangeArrowheads="1"/>
          </p:cNvSpPr>
          <p:nvPr/>
        </p:nvSpPr>
        <p:spPr bwMode="auto">
          <a:xfrm>
            <a:off x="3132138" y="3482975"/>
            <a:ext cx="457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000" b="1" i="1" baseline="-25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8571" name="Text Box 45"/>
          <p:cNvSpPr txBox="1">
            <a:spLocks noChangeArrowheads="1"/>
          </p:cNvSpPr>
          <p:nvPr/>
        </p:nvSpPr>
        <p:spPr bwMode="auto">
          <a:xfrm>
            <a:off x="228600" y="1519238"/>
            <a:ext cx="7334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400" b="1" i="1" baseline="-25000">
                <a:latin typeface="Times New Roman" panose="02020603050405020304" pitchFamily="18" charset="0"/>
              </a:rPr>
              <a:t>D</a:t>
            </a:r>
            <a:r>
              <a:rPr kumimoji="0" lang="en-US" altLang="zh-CN" sz="2400" b="1">
                <a:latin typeface="Times New Roman" panose="02020603050405020304" pitchFamily="18" charset="0"/>
              </a:rPr>
              <a:t>/</a:t>
            </a:r>
            <a:r>
              <a:rPr kumimoji="0" lang="en-US" altLang="zh-CN" sz="2400" b="1" i="1">
                <a:latin typeface="Times New Roman" panose="02020603050405020304" pitchFamily="18" charset="0"/>
              </a:rPr>
              <a:t>R</a:t>
            </a:r>
            <a:endParaRPr kumimoji="0" lang="en-US" altLang="zh-CN" sz="2400" b="1" i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08572" name="Object 1291"/>
          <p:cNvGraphicFramePr>
            <a:graphicFrameLocks noChangeAspect="1"/>
          </p:cNvGraphicFramePr>
          <p:nvPr/>
        </p:nvGraphicFramePr>
        <p:xfrm>
          <a:off x="5089525" y="2265363"/>
          <a:ext cx="5937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8" name="Equation" r:id="rId12" imgW="330200" imgH="228600" progId="Equation.DSMT4">
                  <p:embed/>
                </p:oleObj>
              </mc:Choice>
              <mc:Fallback>
                <p:oleObj name="Equation" r:id="rId12" imgW="330200" imgH="228600" progId="Equation.DSMT4">
                  <p:embed/>
                  <p:pic>
                    <p:nvPicPr>
                      <p:cNvPr id="0" name="Object 1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2265363"/>
                        <a:ext cx="5937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281613" y="4467225"/>
          <a:ext cx="26050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9" name="Equation" r:id="rId14" imgW="1054100" imgH="241300" progId="Equation.DSMT4">
                  <p:embed/>
                </p:oleObj>
              </mc:Choice>
              <mc:Fallback>
                <p:oleObj name="Equation" r:id="rId14" imgW="1054100" imgH="2413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4467225"/>
                        <a:ext cx="26050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线形标注 2 88"/>
          <p:cNvSpPr>
            <a:spLocks/>
          </p:cNvSpPr>
          <p:nvPr/>
        </p:nvSpPr>
        <p:spPr bwMode="auto">
          <a:xfrm>
            <a:off x="5210175" y="4446588"/>
            <a:ext cx="900113" cy="647700"/>
          </a:xfrm>
          <a:prstGeom prst="borderCallout2">
            <a:avLst>
              <a:gd name="adj1" fmla="val 103903"/>
              <a:gd name="adj2" fmla="val 45972"/>
              <a:gd name="adj3" fmla="val 147699"/>
              <a:gd name="adj4" fmla="val -25426"/>
              <a:gd name="adj5" fmla="val 177171"/>
              <a:gd name="adj6" fmla="val -88292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0" name="文本框 89"/>
          <p:cNvSpPr txBox="1">
            <a:spLocks noChangeArrowheads="1"/>
          </p:cNvSpPr>
          <p:nvPr/>
        </p:nvSpPr>
        <p:spPr bwMode="auto">
          <a:xfrm>
            <a:off x="3429000" y="5648325"/>
            <a:ext cx="2303463" cy="5238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total signal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线形标注 2 90"/>
          <p:cNvSpPr>
            <a:spLocks/>
          </p:cNvSpPr>
          <p:nvPr/>
        </p:nvSpPr>
        <p:spPr bwMode="auto">
          <a:xfrm rot="5400000">
            <a:off x="6228557" y="4612481"/>
            <a:ext cx="684212" cy="3397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384"/>
              <a:gd name="adj6" fmla="val -79287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2" name="文本框 91"/>
          <p:cNvSpPr txBox="1">
            <a:spLocks noChangeArrowheads="1"/>
          </p:cNvSpPr>
          <p:nvPr/>
        </p:nvSpPr>
        <p:spPr bwMode="auto">
          <a:xfrm>
            <a:off x="5946775" y="3406775"/>
            <a:ext cx="1693863" cy="5238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DC offset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线形标注 2 92"/>
          <p:cNvSpPr>
            <a:spLocks/>
          </p:cNvSpPr>
          <p:nvPr/>
        </p:nvSpPr>
        <p:spPr bwMode="auto">
          <a:xfrm rot="5400000">
            <a:off x="7092950" y="4335463"/>
            <a:ext cx="681038" cy="792162"/>
          </a:xfrm>
          <a:prstGeom prst="borderCallout2">
            <a:avLst>
              <a:gd name="adj1" fmla="val 48139"/>
              <a:gd name="adj2" fmla="val 106458"/>
              <a:gd name="adj3" fmla="val 18750"/>
              <a:gd name="adj4" fmla="val 129875"/>
              <a:gd name="adj5" fmla="val -26421"/>
              <a:gd name="adj6" fmla="val 174042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4" name="文本框 93"/>
          <p:cNvSpPr txBox="1">
            <a:spLocks noChangeArrowheads="1"/>
          </p:cNvSpPr>
          <p:nvPr/>
        </p:nvSpPr>
        <p:spPr bwMode="auto">
          <a:xfrm>
            <a:off x="6613525" y="5619750"/>
            <a:ext cx="2106613" cy="5238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signal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6" grpId="0"/>
      <p:bldP spid="47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0597" name="Picture 32"/>
          <p:cNvPicPr>
            <a:picLocks noGrp="1" noChangeArrowheads="1"/>
          </p:cNvPicPr>
          <p:nvPr>
            <p:ph sz="half" idx="429496729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2925" y="1685925"/>
            <a:ext cx="3127375" cy="2651125"/>
          </a:xfrm>
        </p:spPr>
      </p:pic>
      <p:grpSp>
        <p:nvGrpSpPr>
          <p:cNvPr id="110598" name="Group 33"/>
          <p:cNvGrpSpPr>
            <a:grpSpLocks/>
          </p:cNvGrpSpPr>
          <p:nvPr/>
        </p:nvGrpSpPr>
        <p:grpSpPr bwMode="auto">
          <a:xfrm>
            <a:off x="1905000" y="3306763"/>
            <a:ext cx="955675" cy="957262"/>
            <a:chOff x="960" y="2901"/>
            <a:chExt cx="554" cy="603"/>
          </a:xfrm>
        </p:grpSpPr>
        <p:sp>
          <p:nvSpPr>
            <p:cNvPr id="110655" name="Line 34"/>
            <p:cNvSpPr>
              <a:spLocks noChangeShapeType="1"/>
            </p:cNvSpPr>
            <p:nvPr/>
          </p:nvSpPr>
          <p:spPr bwMode="auto">
            <a:xfrm flipH="1">
              <a:off x="960" y="2901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56" name="Line 35"/>
            <p:cNvSpPr>
              <a:spLocks noChangeShapeType="1"/>
            </p:cNvSpPr>
            <p:nvPr/>
          </p:nvSpPr>
          <p:spPr bwMode="auto">
            <a:xfrm>
              <a:off x="1514" y="2928"/>
              <a:ext cx="0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599" name="Text Box 36"/>
          <p:cNvSpPr txBox="1">
            <a:spLocks noChangeArrowheads="1"/>
          </p:cNvSpPr>
          <p:nvPr/>
        </p:nvSpPr>
        <p:spPr bwMode="auto">
          <a:xfrm>
            <a:off x="2514600" y="3254375"/>
            <a:ext cx="457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10600" name="Text Box 37"/>
          <p:cNvSpPr txBox="1">
            <a:spLocks noChangeArrowheads="1"/>
          </p:cNvSpPr>
          <p:nvPr/>
        </p:nvSpPr>
        <p:spPr bwMode="auto">
          <a:xfrm>
            <a:off x="1490663" y="3297238"/>
            <a:ext cx="533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I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DQ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0601" name="Line 38"/>
          <p:cNvSpPr>
            <a:spLocks noChangeShapeType="1"/>
          </p:cNvSpPr>
          <p:nvPr/>
        </p:nvSpPr>
        <p:spPr bwMode="auto">
          <a:xfrm flipH="1" flipV="1">
            <a:off x="1890713" y="2500313"/>
            <a:ext cx="2209800" cy="17526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02" name="Text Box 39"/>
          <p:cNvSpPr txBox="1">
            <a:spLocks noChangeArrowheads="1"/>
          </p:cNvSpPr>
          <p:nvPr/>
        </p:nvSpPr>
        <p:spPr bwMode="auto">
          <a:xfrm>
            <a:off x="2286000" y="4244975"/>
            <a:ext cx="6096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DQ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0603" name="Text Box 40"/>
          <p:cNvSpPr txBox="1">
            <a:spLocks noChangeArrowheads="1"/>
          </p:cNvSpPr>
          <p:nvPr/>
        </p:nvSpPr>
        <p:spPr bwMode="auto">
          <a:xfrm>
            <a:off x="1524000" y="1295400"/>
            <a:ext cx="533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</a:rPr>
              <a:t>D</a:t>
            </a:r>
            <a:endParaRPr kumimoji="0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10604" name="Text Box 41"/>
          <p:cNvSpPr txBox="1">
            <a:spLocks noChangeArrowheads="1"/>
          </p:cNvSpPr>
          <p:nvPr/>
        </p:nvSpPr>
        <p:spPr bwMode="auto">
          <a:xfrm>
            <a:off x="4724400" y="3756025"/>
            <a:ext cx="5334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400" b="1" baseline="-25000">
                <a:latin typeface="Times New Roman" panose="02020603050405020304" pitchFamily="18" charset="0"/>
              </a:rPr>
              <a:t>D</a:t>
            </a:r>
            <a:endParaRPr kumimoji="0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10605" name="Text Box 42"/>
          <p:cNvSpPr txBox="1">
            <a:spLocks noChangeArrowheads="1"/>
          </p:cNvSpPr>
          <p:nvPr/>
        </p:nvSpPr>
        <p:spPr bwMode="auto">
          <a:xfrm>
            <a:off x="1600200" y="4191000"/>
            <a:ext cx="3048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10606" name="Oval 43"/>
          <p:cNvSpPr>
            <a:spLocks noChangeArrowheads="1"/>
          </p:cNvSpPr>
          <p:nvPr/>
        </p:nvSpPr>
        <p:spPr bwMode="auto">
          <a:xfrm>
            <a:off x="2792413" y="3214688"/>
            <a:ext cx="115887" cy="1158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0607" name="Text Box 44"/>
          <p:cNvSpPr txBox="1">
            <a:spLocks noChangeArrowheads="1"/>
          </p:cNvSpPr>
          <p:nvPr/>
        </p:nvSpPr>
        <p:spPr bwMode="auto">
          <a:xfrm>
            <a:off x="3657600" y="4267200"/>
            <a:ext cx="457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000" b="1" i="1" baseline="-25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0608" name="Text Box 45"/>
          <p:cNvSpPr txBox="1">
            <a:spLocks noChangeArrowheads="1"/>
          </p:cNvSpPr>
          <p:nvPr/>
        </p:nvSpPr>
        <p:spPr bwMode="auto">
          <a:xfrm>
            <a:off x="1150938" y="2335213"/>
            <a:ext cx="67786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400" b="1" i="1" baseline="-25000">
                <a:latin typeface="Times New Roman" panose="02020603050405020304" pitchFamily="18" charset="0"/>
              </a:rPr>
              <a:t>D</a:t>
            </a:r>
            <a:r>
              <a:rPr kumimoji="0" lang="en-US" altLang="zh-CN" sz="2400" b="1">
                <a:latin typeface="Times New Roman" panose="02020603050405020304" pitchFamily="18" charset="0"/>
              </a:rPr>
              <a:t>/</a:t>
            </a:r>
            <a:r>
              <a:rPr kumimoji="0" lang="en-US" altLang="zh-CN" sz="2400" b="1" i="1">
                <a:latin typeface="Times New Roman" panose="02020603050405020304" pitchFamily="18" charset="0"/>
              </a:rPr>
              <a:t>R</a:t>
            </a:r>
            <a:endParaRPr kumimoji="0" lang="en-US" altLang="zh-CN" sz="2400" b="1" i="1" baseline="-25000">
              <a:latin typeface="Times New Roman" panose="02020603050405020304" pitchFamily="18" charset="0"/>
            </a:endParaRPr>
          </a:p>
        </p:txBody>
      </p:sp>
      <p:grpSp>
        <p:nvGrpSpPr>
          <p:cNvPr id="20" name="Group 46"/>
          <p:cNvGrpSpPr>
            <a:grpSpLocks/>
          </p:cNvGrpSpPr>
          <p:nvPr/>
        </p:nvGrpSpPr>
        <p:grpSpPr bwMode="auto">
          <a:xfrm>
            <a:off x="3886200" y="4252913"/>
            <a:ext cx="885825" cy="388937"/>
            <a:chOff x="2112" y="3303"/>
            <a:chExt cx="558" cy="245"/>
          </a:xfrm>
        </p:grpSpPr>
        <p:sp>
          <p:nvSpPr>
            <p:cNvPr id="110650" name="Line 47"/>
            <p:cNvSpPr>
              <a:spLocks noChangeShapeType="1"/>
            </p:cNvSpPr>
            <p:nvPr/>
          </p:nvSpPr>
          <p:spPr bwMode="auto">
            <a:xfrm>
              <a:off x="2529" y="3303"/>
              <a:ext cx="0" cy="23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1" name="Line 48"/>
            <p:cNvSpPr>
              <a:spLocks noChangeShapeType="1"/>
            </p:cNvSpPr>
            <p:nvPr/>
          </p:nvSpPr>
          <p:spPr bwMode="auto">
            <a:xfrm flipH="1">
              <a:off x="2235" y="3312"/>
              <a:ext cx="12" cy="23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2" name="Line 49"/>
            <p:cNvSpPr>
              <a:spLocks noChangeShapeType="1"/>
            </p:cNvSpPr>
            <p:nvPr/>
          </p:nvSpPr>
          <p:spPr bwMode="auto">
            <a:xfrm>
              <a:off x="2112" y="3408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3" name="Line 50"/>
            <p:cNvSpPr>
              <a:spLocks noChangeShapeType="1"/>
            </p:cNvSpPr>
            <p:nvPr/>
          </p:nvSpPr>
          <p:spPr bwMode="auto">
            <a:xfrm>
              <a:off x="2526" y="3408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4" name="Text Box 51"/>
            <p:cNvSpPr txBox="1">
              <a:spLocks noChangeArrowheads="1"/>
            </p:cNvSpPr>
            <p:nvPr/>
          </p:nvSpPr>
          <p:spPr bwMode="auto">
            <a:xfrm>
              <a:off x="2199" y="3342"/>
              <a:ext cx="33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l-GR" altLang="zh-CN" sz="2000" b="1">
                  <a:latin typeface="隶书" panose="02010509060101010101" pitchFamily="49" charset="-122"/>
                  <a:ea typeface="隶书" panose="02010509060101010101" pitchFamily="49" charset="-122"/>
                  <a:cs typeface="Times New Roman" panose="02020603050405020304" pitchFamily="18" charset="0"/>
                </a:rPr>
                <a:t>Δ</a:t>
              </a:r>
              <a:r>
                <a:rPr kumimoji="0" lang="en-US" altLang="zh-CN" sz="2000" b="1" i="1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v</a:t>
              </a:r>
              <a:endParaRPr kumimoji="0" lang="en-US" altLang="zh-CN" sz="20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Line 52"/>
          <p:cNvSpPr>
            <a:spLocks noChangeAspect="1" noChangeShapeType="1"/>
          </p:cNvSpPr>
          <p:nvPr/>
        </p:nvSpPr>
        <p:spPr bwMode="auto">
          <a:xfrm flipH="1" flipV="1">
            <a:off x="1889125" y="2120900"/>
            <a:ext cx="2663825" cy="2146300"/>
          </a:xfrm>
          <a:prstGeom prst="line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>
            <a:off x="306388" y="1851025"/>
            <a:ext cx="15240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kumimoji="0"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r>
              <a:rPr kumimoji="0"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kumimoji="0" lang="el-GR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/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endParaRPr kumimoji="0" lang="en-US" altLang="zh-CN" sz="2400" b="1" i="1" baseline="-25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Line 54"/>
          <p:cNvSpPr>
            <a:spLocks noChangeShapeType="1"/>
          </p:cNvSpPr>
          <p:nvPr/>
        </p:nvSpPr>
        <p:spPr bwMode="auto">
          <a:xfrm>
            <a:off x="2957513" y="2986088"/>
            <a:ext cx="0" cy="12954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 rot="16200000" flipV="1">
            <a:off x="2412207" y="2426494"/>
            <a:ext cx="0" cy="1062037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Group 56"/>
          <p:cNvGrpSpPr>
            <a:grpSpLocks/>
          </p:cNvGrpSpPr>
          <p:nvPr/>
        </p:nvGrpSpPr>
        <p:grpSpPr bwMode="auto">
          <a:xfrm>
            <a:off x="2590800" y="4267200"/>
            <a:ext cx="685800" cy="923925"/>
            <a:chOff x="1392" y="3312"/>
            <a:chExt cx="432" cy="582"/>
          </a:xfrm>
        </p:grpSpPr>
        <p:sp>
          <p:nvSpPr>
            <p:cNvPr id="110645" name="Line 57"/>
            <p:cNvSpPr>
              <a:spLocks noChangeShapeType="1"/>
            </p:cNvSpPr>
            <p:nvPr/>
          </p:nvSpPr>
          <p:spPr bwMode="auto">
            <a:xfrm>
              <a:off x="1632" y="3321"/>
              <a:ext cx="0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6" name="Line 58"/>
            <p:cNvSpPr>
              <a:spLocks noChangeShapeType="1"/>
            </p:cNvSpPr>
            <p:nvPr/>
          </p:nvSpPr>
          <p:spPr bwMode="auto">
            <a:xfrm flipH="1">
              <a:off x="1557" y="3312"/>
              <a:ext cx="0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7" name="Line 59"/>
            <p:cNvSpPr>
              <a:spLocks noChangeShapeType="1"/>
            </p:cNvSpPr>
            <p:nvPr/>
          </p:nvSpPr>
          <p:spPr bwMode="auto">
            <a:xfrm>
              <a:off x="1401" y="3591"/>
              <a:ext cx="14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8" name="Line 60"/>
            <p:cNvSpPr>
              <a:spLocks noChangeShapeType="1"/>
            </p:cNvSpPr>
            <p:nvPr/>
          </p:nvSpPr>
          <p:spPr bwMode="auto">
            <a:xfrm>
              <a:off x="1632" y="3600"/>
              <a:ext cx="14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9" name="Text Box 61"/>
            <p:cNvSpPr txBox="1">
              <a:spLocks noChangeArrowheads="1"/>
            </p:cNvSpPr>
            <p:nvPr/>
          </p:nvSpPr>
          <p:spPr bwMode="auto">
            <a:xfrm>
              <a:off x="1392" y="3648"/>
              <a:ext cx="43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l-GR" altLang="zh-CN" sz="2400" b="1">
                  <a:latin typeface="隶书" panose="02010509060101010101" pitchFamily="49" charset="-122"/>
                  <a:ea typeface="隶书" panose="02010509060101010101" pitchFamily="49" charset="-122"/>
                  <a:cs typeface="Times New Roman" panose="02020603050405020304" pitchFamily="18" charset="0"/>
                </a:rPr>
                <a:t>Δ</a:t>
              </a:r>
              <a:r>
                <a:rPr kumimoji="0" lang="en-US" altLang="zh-CN" sz="2400" b="1" i="1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400" b="1" baseline="-2500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4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1862138" y="2100263"/>
            <a:ext cx="79375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37" name="Group 63"/>
          <p:cNvGrpSpPr>
            <a:grpSpLocks/>
          </p:cNvGrpSpPr>
          <p:nvPr/>
        </p:nvGrpSpPr>
        <p:grpSpPr bwMode="auto">
          <a:xfrm>
            <a:off x="1323975" y="2943225"/>
            <a:ext cx="566738" cy="361950"/>
            <a:chOff x="594" y="2478"/>
            <a:chExt cx="357" cy="228"/>
          </a:xfrm>
        </p:grpSpPr>
        <p:sp>
          <p:nvSpPr>
            <p:cNvPr id="110642" name="Line 64"/>
            <p:cNvSpPr>
              <a:spLocks noChangeShapeType="1"/>
            </p:cNvSpPr>
            <p:nvPr/>
          </p:nvSpPr>
          <p:spPr bwMode="auto">
            <a:xfrm rot="5400000" flipH="1">
              <a:off x="786" y="2325"/>
              <a:ext cx="0" cy="324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3" name="Text Box 65"/>
            <p:cNvSpPr txBox="1">
              <a:spLocks noChangeArrowheads="1"/>
            </p:cNvSpPr>
            <p:nvPr/>
          </p:nvSpPr>
          <p:spPr bwMode="auto">
            <a:xfrm>
              <a:off x="594" y="2478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5002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l-GR" altLang="zh-CN" sz="2000" b="1">
                  <a:latin typeface="隶书" panose="02010509060101010101" pitchFamily="49" charset="-122"/>
                  <a:ea typeface="隶书" panose="02010509060101010101" pitchFamily="49" charset="-122"/>
                  <a:cs typeface="Times New Roman" panose="02020603050405020304" pitchFamily="18" charset="0"/>
                </a:rPr>
                <a:t>Δ</a:t>
              </a:r>
              <a:r>
                <a:rPr kumimoji="0" lang="en-US" altLang="zh-CN" sz="2000" b="1" i="1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000" b="1" i="1" baseline="-2500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1" baseline="-250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644" name="Line 66"/>
            <p:cNvSpPr>
              <a:spLocks noChangeShapeType="1"/>
            </p:cNvSpPr>
            <p:nvPr/>
          </p:nvSpPr>
          <p:spPr bwMode="auto">
            <a:xfrm rot="5400000" flipH="1">
              <a:off x="789" y="2544"/>
              <a:ext cx="0" cy="324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17" name="组合 131"/>
          <p:cNvGrpSpPr>
            <a:grpSpLocks/>
          </p:cNvGrpSpPr>
          <p:nvPr/>
        </p:nvGrpSpPr>
        <p:grpSpPr bwMode="auto">
          <a:xfrm>
            <a:off x="5334000" y="1143000"/>
            <a:ext cx="2486025" cy="1600200"/>
            <a:chOff x="5483669" y="2669115"/>
            <a:chExt cx="2486189" cy="1599281"/>
          </a:xfrm>
        </p:grpSpPr>
        <p:pic>
          <p:nvPicPr>
            <p:cNvPr id="110627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171" y="3688957"/>
              <a:ext cx="1428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28" name="AutoShape 10"/>
            <p:cNvSpPr>
              <a:spLocks noChangeArrowheads="1"/>
            </p:cNvSpPr>
            <p:nvPr/>
          </p:nvSpPr>
          <p:spPr bwMode="auto">
            <a:xfrm rot="10800000">
              <a:off x="7647596" y="3589263"/>
              <a:ext cx="296862" cy="27146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629" name="Line 11"/>
            <p:cNvSpPr>
              <a:spLocks noChangeShapeType="1"/>
            </p:cNvSpPr>
            <p:nvPr/>
          </p:nvSpPr>
          <p:spPr bwMode="auto">
            <a:xfrm rot="5400000" flipH="1">
              <a:off x="7796027" y="3707532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0" name="Line 13"/>
            <p:cNvSpPr>
              <a:spLocks noChangeShapeType="1"/>
            </p:cNvSpPr>
            <p:nvPr/>
          </p:nvSpPr>
          <p:spPr bwMode="auto">
            <a:xfrm flipH="1">
              <a:off x="6143174" y="3507984"/>
              <a:ext cx="0" cy="760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31" name="Line 14"/>
            <p:cNvSpPr>
              <a:spLocks noChangeShapeType="1"/>
            </p:cNvSpPr>
            <p:nvPr/>
          </p:nvSpPr>
          <p:spPr bwMode="auto">
            <a:xfrm>
              <a:off x="6143174" y="4268396"/>
              <a:ext cx="16528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32" name="Line 15"/>
            <p:cNvSpPr>
              <a:spLocks noChangeShapeType="1"/>
            </p:cNvSpPr>
            <p:nvPr/>
          </p:nvSpPr>
          <p:spPr bwMode="auto">
            <a:xfrm flipV="1">
              <a:off x="7796027" y="3196834"/>
              <a:ext cx="0" cy="1071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33" name="Line 16"/>
            <p:cNvSpPr>
              <a:spLocks noChangeShapeType="1"/>
            </p:cNvSpPr>
            <p:nvPr/>
          </p:nvSpPr>
          <p:spPr bwMode="auto">
            <a:xfrm>
              <a:off x="6143174" y="3196835"/>
              <a:ext cx="0" cy="221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34" name="Line 17"/>
            <p:cNvSpPr>
              <a:spLocks noChangeShapeType="1"/>
            </p:cNvSpPr>
            <p:nvPr/>
          </p:nvSpPr>
          <p:spPr bwMode="auto">
            <a:xfrm flipV="1">
              <a:off x="6143174" y="3203184"/>
              <a:ext cx="16528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35" name="Rectangle 20"/>
            <p:cNvSpPr>
              <a:spLocks noChangeArrowheads="1"/>
            </p:cNvSpPr>
            <p:nvPr/>
          </p:nvSpPr>
          <p:spPr bwMode="auto">
            <a:xfrm>
              <a:off x="6778778" y="3141103"/>
              <a:ext cx="381643" cy="1144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0636" name="组合 16383"/>
            <p:cNvGrpSpPr>
              <a:grpSpLocks/>
            </p:cNvGrpSpPr>
            <p:nvPr/>
          </p:nvGrpSpPr>
          <p:grpSpPr bwMode="auto">
            <a:xfrm>
              <a:off x="5930986" y="3418115"/>
              <a:ext cx="421200" cy="91288"/>
              <a:chOff x="5781414" y="3625501"/>
              <a:chExt cx="324000" cy="86693"/>
            </a:xfrm>
          </p:grpSpPr>
          <p:sp>
            <p:nvSpPr>
              <p:cNvPr id="110640" name="Line 22"/>
              <p:cNvSpPr>
                <a:spLocks noChangeShapeType="1"/>
              </p:cNvSpPr>
              <p:nvPr/>
            </p:nvSpPr>
            <p:spPr bwMode="auto">
              <a:xfrm>
                <a:off x="5781414" y="3625501"/>
                <a:ext cx="324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41" name="Line 23"/>
              <p:cNvSpPr>
                <a:spLocks noChangeShapeType="1"/>
              </p:cNvSpPr>
              <p:nvPr/>
            </p:nvSpPr>
            <p:spPr bwMode="auto">
              <a:xfrm>
                <a:off x="5867214" y="3710607"/>
                <a:ext cx="152400" cy="15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0637" name="TextBox 5"/>
            <p:cNvSpPr txBox="1">
              <a:spLocks noChangeArrowheads="1"/>
            </p:cNvSpPr>
            <p:nvPr/>
          </p:nvSpPr>
          <p:spPr bwMode="auto">
            <a:xfrm>
              <a:off x="5483669" y="3202209"/>
              <a:ext cx="519728" cy="46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638" name="TextBox 72"/>
            <p:cNvSpPr txBox="1">
              <a:spLocks noChangeArrowheads="1"/>
            </p:cNvSpPr>
            <p:nvPr/>
          </p:nvSpPr>
          <p:spPr bwMode="auto">
            <a:xfrm>
              <a:off x="6775979" y="2669115"/>
              <a:ext cx="372243" cy="46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R</a:t>
              </a:r>
              <a:endPara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639" name="TextBox 73"/>
            <p:cNvSpPr txBox="1">
              <a:spLocks noChangeArrowheads="1"/>
            </p:cNvSpPr>
            <p:nvPr/>
          </p:nvSpPr>
          <p:spPr bwMode="auto">
            <a:xfrm>
              <a:off x="7297730" y="3524939"/>
              <a:ext cx="407511" cy="46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618" name="组合 148"/>
          <p:cNvGrpSpPr>
            <a:grpSpLocks/>
          </p:cNvGrpSpPr>
          <p:nvPr/>
        </p:nvGrpSpPr>
        <p:grpSpPr bwMode="auto">
          <a:xfrm>
            <a:off x="7142163" y="1111250"/>
            <a:ext cx="1381125" cy="1439863"/>
            <a:chOff x="7292161" y="2636912"/>
            <a:chExt cx="1380050" cy="1440160"/>
          </a:xfrm>
        </p:grpSpPr>
        <p:grpSp>
          <p:nvGrpSpPr>
            <p:cNvPr id="110621" name="组合 118"/>
            <p:cNvGrpSpPr>
              <a:grpSpLocks/>
            </p:cNvGrpSpPr>
            <p:nvPr/>
          </p:nvGrpSpPr>
          <p:grpSpPr bwMode="auto">
            <a:xfrm>
              <a:off x="7292161" y="2636912"/>
              <a:ext cx="570888" cy="461497"/>
              <a:chOff x="7292161" y="2844298"/>
              <a:chExt cx="570888" cy="461497"/>
            </a:xfrm>
          </p:grpSpPr>
          <p:sp>
            <p:nvSpPr>
              <p:cNvPr id="110625" name="Line 7"/>
              <p:cNvSpPr>
                <a:spLocks noChangeShapeType="1"/>
              </p:cNvSpPr>
              <p:nvPr/>
            </p:nvSpPr>
            <p:spPr bwMode="auto">
              <a:xfrm flipV="1">
                <a:off x="7395356" y="3305795"/>
                <a:ext cx="381000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0626" name="Object 1290"/>
              <p:cNvGraphicFramePr>
                <a:graphicFrameLocks noChangeAspect="1"/>
              </p:cNvGraphicFramePr>
              <p:nvPr/>
            </p:nvGraphicFramePr>
            <p:xfrm>
              <a:off x="7292161" y="2844298"/>
              <a:ext cx="570888" cy="411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669" name="Equation" r:id="rId8" imgW="317362" imgH="228501" progId="Equation.DSMT4">
                      <p:embed/>
                    </p:oleObj>
                  </mc:Choice>
                  <mc:Fallback>
                    <p:oleObj name="Equation" r:id="rId8" imgW="317362" imgH="228501" progId="Equation.DSMT4">
                      <p:embed/>
                      <p:pic>
                        <p:nvPicPr>
                          <p:cNvPr id="0" name="Object 12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2161" y="2844298"/>
                            <a:ext cx="570888" cy="411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0622" name="组合 119"/>
            <p:cNvGrpSpPr>
              <a:grpSpLocks/>
            </p:cNvGrpSpPr>
            <p:nvPr/>
          </p:nvGrpSpPr>
          <p:grpSpPr bwMode="auto">
            <a:xfrm>
              <a:off x="8055153" y="3315072"/>
              <a:ext cx="617058" cy="762000"/>
              <a:chOff x="8055153" y="3315072"/>
              <a:chExt cx="617058" cy="762000"/>
            </a:xfrm>
          </p:grpSpPr>
          <p:pic>
            <p:nvPicPr>
              <p:cNvPr id="110623" name="Picture 5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1533" y="3315072"/>
                <a:ext cx="142875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10624" name="Object 1291"/>
              <p:cNvGraphicFramePr>
                <a:graphicFrameLocks noChangeAspect="1"/>
              </p:cNvGraphicFramePr>
              <p:nvPr/>
            </p:nvGraphicFramePr>
            <p:xfrm>
              <a:off x="8055153" y="3495927"/>
              <a:ext cx="617058" cy="411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670" name="Equation" r:id="rId11" imgW="342751" imgH="228501" progId="Equation.DSMT4">
                      <p:embed/>
                    </p:oleObj>
                  </mc:Choice>
                  <mc:Fallback>
                    <p:oleObj name="Equation" r:id="rId11" imgW="342751" imgH="228501" progId="Equation.DSMT4">
                      <p:embed/>
                      <p:pic>
                        <p:nvPicPr>
                          <p:cNvPr id="0" name="Object 12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55153" y="3495927"/>
                            <a:ext cx="617058" cy="411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9" name="Oval 57"/>
          <p:cNvSpPr>
            <a:spLocks noChangeArrowheads="1"/>
          </p:cNvSpPr>
          <p:nvPr/>
        </p:nvSpPr>
        <p:spPr bwMode="auto">
          <a:xfrm>
            <a:off x="5848350" y="2298700"/>
            <a:ext cx="269875" cy="269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110620" name="Object 1291"/>
          <p:cNvGraphicFramePr>
            <a:graphicFrameLocks noChangeAspect="1"/>
          </p:cNvGraphicFramePr>
          <p:nvPr/>
        </p:nvGraphicFramePr>
        <p:xfrm>
          <a:off x="5089525" y="2265363"/>
          <a:ext cx="5937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1" name="Equation" r:id="rId13" imgW="330200" imgH="228600" progId="Equation.DSMT4">
                  <p:embed/>
                </p:oleObj>
              </mc:Choice>
              <mc:Fallback>
                <p:oleObj name="Equation" r:id="rId13" imgW="330200" imgH="228600" progId="Equation.DSMT4">
                  <p:embed/>
                  <p:pic>
                    <p:nvPicPr>
                      <p:cNvPr id="0" name="Object 1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2265363"/>
                        <a:ext cx="5937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 animBg="1"/>
      <p:bldP spid="89" grpId="0" animBg="1"/>
      <p:bldP spid="89" grpId="1" animBg="1"/>
      <p:bldP spid="89" grpId="2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55925"/>
            <a:ext cx="3109913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3"/>
          <p:cNvSpPr txBox="1">
            <a:spLocks noChangeArrowheads="1"/>
          </p:cNvSpPr>
          <p:nvPr/>
        </p:nvSpPr>
        <p:spPr bwMode="auto">
          <a:xfrm>
            <a:off x="511175" y="636588"/>
            <a:ext cx="7573963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How is the small-signal diode model defined?</a:t>
            </a:r>
          </a:p>
        </p:txBody>
      </p:sp>
      <p:sp>
        <p:nvSpPr>
          <p:cNvPr id="112646" name="Rectangle 3"/>
          <p:cNvSpPr txBox="1">
            <a:spLocks noChangeArrowheads="1"/>
          </p:cNvSpPr>
          <p:nvPr/>
        </p:nvSpPr>
        <p:spPr bwMode="auto">
          <a:xfrm>
            <a:off x="481013" y="1906588"/>
            <a:ext cx="54864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58775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8525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step #1: Consider the conceptual circuit of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4.13(a)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eaLnBrk="1" hangingPunct="1"/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DC voltage 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is applied to diode</a:t>
            </a:r>
          </a:p>
          <a:p>
            <a:pPr lvl="2" eaLnBrk="1" hangingPunct="1"/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arbitrary time-varying signal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super-imposed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692" name="Rectangle 3"/>
          <p:cNvSpPr txBox="1">
            <a:spLocks noChangeArrowheads="1"/>
          </p:cNvSpPr>
          <p:nvPr/>
        </p:nvSpPr>
        <p:spPr bwMode="auto">
          <a:xfrm>
            <a:off x="152400" y="533400"/>
            <a:ext cx="43053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#2: Define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current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as in (4.8).</a:t>
            </a:r>
          </a:p>
          <a:p>
            <a:pPr eaLnBrk="1" hangingPunct="1">
              <a:spcAft>
                <a:spcPts val="12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#3: Define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instantaneous voltage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as composed of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ts val="12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#4: Define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instantaneous current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as function of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14693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4400" y="990600"/>
          <a:ext cx="42481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9" name="Equation" r:id="rId5" imgW="1346200" imgH="1346200" progId="Equation.DSMT4">
                  <p:embed/>
                </p:oleObj>
              </mc:Choice>
              <mc:Fallback>
                <p:oleObj name="Equation" r:id="rId5" imgW="1346200" imgH="13462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990600"/>
                        <a:ext cx="4248150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sng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429000" y="990600"/>
            <a:ext cx="1295400" cy="2286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657600" y="1879600"/>
            <a:ext cx="1066800" cy="1778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4144963" y="4038600"/>
            <a:ext cx="5334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4697" name="组合 2"/>
          <p:cNvGrpSpPr>
            <a:grpSpLocks/>
          </p:cNvGrpSpPr>
          <p:nvPr/>
        </p:nvGrpSpPr>
        <p:grpSpPr bwMode="auto">
          <a:xfrm>
            <a:off x="3216275" y="4857750"/>
            <a:ext cx="3284538" cy="1631950"/>
            <a:chOff x="3216275" y="4857750"/>
            <a:chExt cx="3284537" cy="1631949"/>
          </a:xfrm>
        </p:grpSpPr>
        <p:grpSp>
          <p:nvGrpSpPr>
            <p:cNvPr id="114698" name="组合 131"/>
            <p:cNvGrpSpPr>
              <a:grpSpLocks/>
            </p:cNvGrpSpPr>
            <p:nvPr/>
          </p:nvGrpSpPr>
          <p:grpSpPr bwMode="auto">
            <a:xfrm>
              <a:off x="3311524" y="4889499"/>
              <a:ext cx="2486025" cy="1600200"/>
              <a:chOff x="5483669" y="2669115"/>
              <a:chExt cx="2486189" cy="1599281"/>
            </a:xfrm>
          </p:grpSpPr>
          <p:sp>
            <p:nvSpPr>
              <p:cNvPr id="114709" name="AutoShape 10"/>
              <p:cNvSpPr>
                <a:spLocks noChangeArrowheads="1"/>
              </p:cNvSpPr>
              <p:nvPr/>
            </p:nvSpPr>
            <p:spPr bwMode="auto">
              <a:xfrm rot="10800000">
                <a:off x="7647596" y="3589263"/>
                <a:ext cx="296862" cy="27146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710" name="Line 11"/>
              <p:cNvSpPr>
                <a:spLocks noChangeShapeType="1"/>
              </p:cNvSpPr>
              <p:nvPr/>
            </p:nvSpPr>
            <p:spPr bwMode="auto">
              <a:xfrm rot="5400000" flipH="1">
                <a:off x="7796027" y="3707532"/>
                <a:ext cx="0" cy="3476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11" name="Line 13"/>
              <p:cNvSpPr>
                <a:spLocks noChangeShapeType="1"/>
              </p:cNvSpPr>
              <p:nvPr/>
            </p:nvSpPr>
            <p:spPr bwMode="auto">
              <a:xfrm flipH="1">
                <a:off x="6143174" y="3507984"/>
                <a:ext cx="0" cy="7604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12" name="Line 14"/>
              <p:cNvSpPr>
                <a:spLocks noChangeShapeType="1"/>
              </p:cNvSpPr>
              <p:nvPr/>
            </p:nvSpPr>
            <p:spPr bwMode="auto">
              <a:xfrm>
                <a:off x="6143174" y="4268396"/>
                <a:ext cx="16528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13" name="Line 15"/>
              <p:cNvSpPr>
                <a:spLocks noChangeShapeType="1"/>
              </p:cNvSpPr>
              <p:nvPr/>
            </p:nvSpPr>
            <p:spPr bwMode="auto">
              <a:xfrm flipV="1">
                <a:off x="7796027" y="3196834"/>
                <a:ext cx="0" cy="10715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14" name="Line 16"/>
              <p:cNvSpPr>
                <a:spLocks noChangeShapeType="1"/>
              </p:cNvSpPr>
              <p:nvPr/>
            </p:nvSpPr>
            <p:spPr bwMode="auto">
              <a:xfrm>
                <a:off x="6143174" y="3196835"/>
                <a:ext cx="0" cy="2212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15" name="Line 17"/>
              <p:cNvSpPr>
                <a:spLocks noChangeShapeType="1"/>
              </p:cNvSpPr>
              <p:nvPr/>
            </p:nvSpPr>
            <p:spPr bwMode="auto">
              <a:xfrm flipV="1">
                <a:off x="6143174" y="3203184"/>
                <a:ext cx="16528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16" name="Rectangle 20"/>
              <p:cNvSpPr>
                <a:spLocks noChangeArrowheads="1"/>
              </p:cNvSpPr>
              <p:nvPr/>
            </p:nvSpPr>
            <p:spPr bwMode="auto">
              <a:xfrm>
                <a:off x="6778778" y="3141103"/>
                <a:ext cx="381643" cy="1144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17" name="组合 16383"/>
              <p:cNvGrpSpPr>
                <a:grpSpLocks/>
              </p:cNvGrpSpPr>
              <p:nvPr/>
            </p:nvGrpSpPr>
            <p:grpSpPr bwMode="auto">
              <a:xfrm>
                <a:off x="5930986" y="3418115"/>
                <a:ext cx="421200" cy="91288"/>
                <a:chOff x="5781414" y="3625501"/>
                <a:chExt cx="324000" cy="86693"/>
              </a:xfrm>
            </p:grpSpPr>
            <p:sp>
              <p:nvSpPr>
                <p:cNvPr id="114721" name="Line 22"/>
                <p:cNvSpPr>
                  <a:spLocks noChangeShapeType="1"/>
                </p:cNvSpPr>
                <p:nvPr/>
              </p:nvSpPr>
              <p:spPr bwMode="auto">
                <a:xfrm>
                  <a:off x="5781414" y="3625501"/>
                  <a:ext cx="3240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22" name="Line 23"/>
                <p:cNvSpPr>
                  <a:spLocks noChangeShapeType="1"/>
                </p:cNvSpPr>
                <p:nvPr/>
              </p:nvSpPr>
              <p:spPr bwMode="auto">
                <a:xfrm>
                  <a:off x="5867214" y="3710607"/>
                  <a:ext cx="152400" cy="15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4718" name="TextBox 5"/>
              <p:cNvSpPr txBox="1">
                <a:spLocks noChangeArrowheads="1"/>
              </p:cNvSpPr>
              <p:nvPr/>
            </p:nvSpPr>
            <p:spPr bwMode="auto">
              <a:xfrm>
                <a:off x="5483669" y="3202209"/>
                <a:ext cx="519728" cy="461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D</a:t>
                </a:r>
                <a:endParaRPr lang="zh-CN" altLang="en-US" sz="2400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719" name="TextBox 72"/>
              <p:cNvSpPr txBox="1">
                <a:spLocks noChangeArrowheads="1"/>
              </p:cNvSpPr>
              <p:nvPr/>
            </p:nvSpPr>
            <p:spPr bwMode="auto">
              <a:xfrm>
                <a:off x="6775979" y="2669115"/>
                <a:ext cx="372243" cy="461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720" name="TextBox 73"/>
              <p:cNvSpPr txBox="1">
                <a:spLocks noChangeArrowheads="1"/>
              </p:cNvSpPr>
              <p:nvPr/>
            </p:nvSpPr>
            <p:spPr bwMode="auto">
              <a:xfrm>
                <a:off x="7297730" y="3524939"/>
                <a:ext cx="407511" cy="461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D</a:t>
                </a:r>
                <a:endPara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4699" name="组合 148"/>
            <p:cNvGrpSpPr>
              <a:grpSpLocks/>
            </p:cNvGrpSpPr>
            <p:nvPr/>
          </p:nvGrpSpPr>
          <p:grpSpPr bwMode="auto">
            <a:xfrm>
              <a:off x="5119687" y="4857750"/>
              <a:ext cx="1381125" cy="1439863"/>
              <a:chOff x="7292161" y="2636912"/>
              <a:chExt cx="1380050" cy="1440160"/>
            </a:xfrm>
          </p:grpSpPr>
          <p:grpSp>
            <p:nvGrpSpPr>
              <p:cNvPr id="114703" name="组合 118"/>
              <p:cNvGrpSpPr>
                <a:grpSpLocks/>
              </p:cNvGrpSpPr>
              <p:nvPr/>
            </p:nvGrpSpPr>
            <p:grpSpPr bwMode="auto">
              <a:xfrm>
                <a:off x="7292161" y="2636912"/>
                <a:ext cx="570888" cy="461497"/>
                <a:chOff x="7292161" y="2844298"/>
                <a:chExt cx="570888" cy="461497"/>
              </a:xfrm>
            </p:grpSpPr>
            <p:sp>
              <p:nvSpPr>
                <p:cNvPr id="114707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7395356" y="3305795"/>
                  <a:ext cx="381000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4708" name="Object 1290"/>
                <p:cNvGraphicFramePr>
                  <a:graphicFrameLocks noChangeAspect="1"/>
                </p:cNvGraphicFramePr>
                <p:nvPr/>
              </p:nvGraphicFramePr>
              <p:xfrm>
                <a:off x="7292161" y="2844298"/>
                <a:ext cx="570888" cy="411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4740" name="Equation" r:id="rId7" imgW="317362" imgH="228501" progId="Equation.DSMT4">
                        <p:embed/>
                      </p:oleObj>
                    </mc:Choice>
                    <mc:Fallback>
                      <p:oleObj name="Equation" r:id="rId7" imgW="317362" imgH="228501" progId="Equation.DSMT4">
                        <p:embed/>
                        <p:pic>
                          <p:nvPicPr>
                            <p:cNvPr id="0" name="Object 129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92161" y="2844298"/>
                              <a:ext cx="570888" cy="4114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14704" name="组合 119"/>
              <p:cNvGrpSpPr>
                <a:grpSpLocks/>
              </p:cNvGrpSpPr>
              <p:nvPr/>
            </p:nvGrpSpPr>
            <p:grpSpPr bwMode="auto">
              <a:xfrm>
                <a:off x="8055153" y="3315072"/>
                <a:ext cx="617058" cy="762000"/>
                <a:chOff x="8055153" y="3315072"/>
                <a:chExt cx="617058" cy="762000"/>
              </a:xfrm>
            </p:grpSpPr>
            <p:pic>
              <p:nvPicPr>
                <p:cNvPr id="114705" name="Picture 52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01533" y="3315072"/>
                  <a:ext cx="142875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aphicFrame>
              <p:nvGraphicFramePr>
                <p:cNvPr id="114706" name="Object 1291"/>
                <p:cNvGraphicFramePr>
                  <a:graphicFrameLocks noChangeAspect="1"/>
                </p:cNvGraphicFramePr>
                <p:nvPr/>
              </p:nvGraphicFramePr>
              <p:xfrm>
                <a:off x="8055153" y="3495927"/>
                <a:ext cx="617058" cy="4112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4741" name="Equation" r:id="rId10" imgW="342751" imgH="228501" progId="Equation.DSMT4">
                        <p:embed/>
                      </p:oleObj>
                    </mc:Choice>
                    <mc:Fallback>
                      <p:oleObj name="Equation" r:id="rId10" imgW="342751" imgH="228501" progId="Equation.DSMT4">
                        <p:embed/>
                        <p:pic>
                          <p:nvPicPr>
                            <p:cNvPr id="0" name="Object 129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55153" y="3495927"/>
                              <a:ext cx="617058" cy="4112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3825875" y="5943599"/>
              <a:ext cx="323850" cy="32385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114701" name="Object 1291"/>
            <p:cNvGraphicFramePr>
              <a:graphicFrameLocks noChangeAspect="1"/>
            </p:cNvGraphicFramePr>
            <p:nvPr/>
          </p:nvGraphicFramePr>
          <p:xfrm>
            <a:off x="3216275" y="5943600"/>
            <a:ext cx="593725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42" name="Equation" r:id="rId12" imgW="330200" imgH="228600" progId="Equation.DSMT4">
                    <p:embed/>
                  </p:oleObj>
                </mc:Choice>
                <mc:Fallback>
                  <p:oleObj name="Equation" r:id="rId12" imgW="330200" imgH="228600" progId="Equation.DSMT4">
                    <p:embed/>
                    <p:pic>
                      <p:nvPicPr>
                        <p:cNvPr id="0" name="Object 1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275" y="5943600"/>
                          <a:ext cx="593725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02" name="文本框 1"/>
            <p:cNvSpPr txBox="1">
              <a:spLocks noChangeArrowheads="1"/>
            </p:cNvSpPr>
            <p:nvPr/>
          </p:nvSpPr>
          <p:spPr bwMode="auto">
            <a:xfrm>
              <a:off x="3941160" y="5956389"/>
              <a:ext cx="144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2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-</a:t>
              </a:r>
              <a:endParaRPr lang="zh-CN" altLang="en-US" sz="12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741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43053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#5: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#6: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this exponential in two.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#7: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Redefine total instant current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DC component 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and time-varying voltage 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kumimoji="0" lang="en-US" altLang="zh-CN" sz="28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674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1905000"/>
          <a:ext cx="4357688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3" name="Equation" r:id="rId6" imgW="1536700" imgH="1016000" progId="Equation.DSMT4">
                  <p:embed/>
                </p:oleObj>
              </mc:Choice>
              <mc:Fallback>
                <p:oleObj name="Equation" r:id="rId6" imgW="1536700" imgH="10160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05000"/>
                        <a:ext cx="4357688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Line 9"/>
          <p:cNvSpPr>
            <a:spLocks noChangeShapeType="1"/>
          </p:cNvSpPr>
          <p:nvPr/>
        </p:nvSpPr>
        <p:spPr bwMode="auto">
          <a:xfrm>
            <a:off x="4191000" y="1752600"/>
            <a:ext cx="457200" cy="38100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191000" y="1752600"/>
            <a:ext cx="457200" cy="3810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5" name="Line 11"/>
          <p:cNvSpPr>
            <a:spLocks noChangeShapeType="1"/>
          </p:cNvSpPr>
          <p:nvPr/>
        </p:nvSpPr>
        <p:spPr bwMode="auto">
          <a:xfrm>
            <a:off x="3200400" y="3048000"/>
            <a:ext cx="1371600" cy="30480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3200400" y="3048000"/>
            <a:ext cx="1371600" cy="3048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7" name="Line 13"/>
          <p:cNvSpPr>
            <a:spLocks noChangeShapeType="1"/>
          </p:cNvSpPr>
          <p:nvPr/>
        </p:nvSpPr>
        <p:spPr bwMode="auto">
          <a:xfrm flipV="1">
            <a:off x="4114800" y="4572000"/>
            <a:ext cx="4572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4114800" y="4572000"/>
            <a:ext cx="4572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788" name="Rectangle 3"/>
          <p:cNvSpPr txBox="1">
            <a:spLocks noChangeArrowheads="1"/>
          </p:cNvSpPr>
          <p:nvPr/>
        </p:nvSpPr>
        <p:spPr bwMode="auto">
          <a:xfrm>
            <a:off x="76200" y="1524000"/>
            <a:ext cx="3657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#8: Apply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series expansion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to (4.12).</a:t>
            </a:r>
          </a:p>
          <a:p>
            <a:pPr eaLnBrk="1" hangingPunct="1"/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#9: Because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&lt;&lt; 1, certain terms may be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neglected.</a:t>
            </a:r>
            <a:endParaRPr kumimoji="0" lang="en-US" altLang="zh-CN" sz="2800" b="1" i="1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8789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505200" y="762000"/>
          <a:ext cx="5535613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3" name="Equation" r:id="rId5" imgW="2616200" imgH="1803400" progId="Equation.DSMT4">
                  <p:embed/>
                </p:oleObj>
              </mc:Choice>
              <mc:Fallback>
                <p:oleObj name="Equation" r:id="rId5" imgW="2616200" imgH="18034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762000"/>
                        <a:ext cx="5535613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sng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Line 8"/>
          <p:cNvSpPr>
            <a:spLocks noChangeShapeType="1"/>
          </p:cNvSpPr>
          <p:nvPr/>
        </p:nvSpPr>
        <p:spPr bwMode="auto">
          <a:xfrm flipV="1">
            <a:off x="3276600" y="1828800"/>
            <a:ext cx="533400" cy="15240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V="1">
            <a:off x="3276600" y="1828800"/>
            <a:ext cx="533400" cy="1524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92" name="Line 10"/>
          <p:cNvSpPr>
            <a:spLocks noChangeAspect="1" noChangeShapeType="1"/>
          </p:cNvSpPr>
          <p:nvPr/>
        </p:nvSpPr>
        <p:spPr bwMode="auto">
          <a:xfrm>
            <a:off x="3048000" y="4010025"/>
            <a:ext cx="738188" cy="1476375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1"/>
          <p:cNvSpPr>
            <a:spLocks noChangeAspect="1" noChangeShapeType="1"/>
          </p:cNvSpPr>
          <p:nvPr/>
        </p:nvSpPr>
        <p:spPr bwMode="auto">
          <a:xfrm>
            <a:off x="3048000" y="4010025"/>
            <a:ext cx="738188" cy="14763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225925" y="4800600"/>
          <a:ext cx="438467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4" name="Equation" r:id="rId7" imgW="1460500" imgH="647700" progId="Equation.DSMT4">
                  <p:embed/>
                </p:oleObj>
              </mc:Choice>
              <mc:Fallback>
                <p:oleObj name="Equation" r:id="rId7" imgW="1460500" imgH="6477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4800600"/>
                        <a:ext cx="438467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sng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37" name="Rectangle 3"/>
          <p:cNvSpPr txBox="1">
            <a:spLocks noChangeArrowheads="1"/>
          </p:cNvSpPr>
          <p:nvPr/>
        </p:nvSpPr>
        <p:spPr bwMode="auto">
          <a:xfrm>
            <a:off x="193675" y="1109663"/>
            <a:ext cx="5334000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kumimoji="0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signal approximation</a:t>
            </a:r>
          </a:p>
          <a:p>
            <a:pPr lvl="1" eaLnBrk="1" hangingPunct="1">
              <a:spcAft>
                <a:spcPts val="1200"/>
              </a:spcAft>
            </a:pP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to right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for exponential diode model.</a:t>
            </a:r>
          </a:p>
          <a:p>
            <a:pPr lvl="2" eaLnBrk="1" hangingPunct="1">
              <a:spcAft>
                <a:spcPts val="12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total instant current 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spcAft>
                <a:spcPts val="12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small-signal current 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spcAft>
                <a:spcPts val="12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small-signal resistance 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spcAft>
                <a:spcPts val="1200"/>
              </a:spcAft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Valid for for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5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amplitude (not peak to peak).</a:t>
            </a:r>
          </a:p>
        </p:txBody>
      </p:sp>
      <p:graphicFrame>
        <p:nvGraphicFramePr>
          <p:cNvPr id="12083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67388" y="1057275"/>
          <a:ext cx="2860675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1" name="Equation" r:id="rId6" imgW="1016000" imgH="558800" progId="Equation.DSMT4">
                  <p:embed/>
                </p:oleObj>
              </mc:Choice>
              <mc:Fallback>
                <p:oleObj name="Equation" r:id="rId6" imgW="1016000" imgH="5588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1057275"/>
                        <a:ext cx="2860675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sng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Line 10"/>
          <p:cNvSpPr>
            <a:spLocks noChangeShapeType="1"/>
          </p:cNvSpPr>
          <p:nvPr/>
        </p:nvSpPr>
        <p:spPr bwMode="auto">
          <a:xfrm>
            <a:off x="5292725" y="3200400"/>
            <a:ext cx="879475" cy="2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0" name="Line 11"/>
          <p:cNvSpPr>
            <a:spLocks noChangeShapeType="1"/>
          </p:cNvSpPr>
          <p:nvPr/>
        </p:nvSpPr>
        <p:spPr bwMode="auto">
          <a:xfrm>
            <a:off x="5127625" y="3886200"/>
            <a:ext cx="1044575" cy="25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1" name="Line 12"/>
          <p:cNvSpPr>
            <a:spLocks noChangeShapeType="1"/>
          </p:cNvSpPr>
          <p:nvPr/>
        </p:nvSpPr>
        <p:spPr bwMode="auto">
          <a:xfrm>
            <a:off x="5568950" y="4775200"/>
            <a:ext cx="533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84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397625" y="2819400"/>
          <a:ext cx="20605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2" name="Equation" r:id="rId8" imgW="698500" imgH="190500" progId="Equation.DSMT4">
                  <p:embed/>
                </p:oleObj>
              </mc:Choice>
              <mc:Fallback>
                <p:oleObj name="Equation" r:id="rId8" imgW="698500" imgH="1905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2819400"/>
                        <a:ext cx="20605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sng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711950" y="3581400"/>
          <a:ext cx="18351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3" name="Equation" r:id="rId10" imgW="647700" imgH="419100" progId="Equation.DSMT4">
                  <p:embed/>
                </p:oleObj>
              </mc:Choice>
              <mc:Fallback>
                <p:oleObj name="Equation" r:id="rId10" imgW="647700" imgH="4191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3581400"/>
                        <a:ext cx="18351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sng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096000" y="4876800"/>
          <a:ext cx="10747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4" name="Equation" r:id="rId12" imgW="406224" imgH="380835" progId="Equation.DSMT4">
                  <p:embed/>
                </p:oleObj>
              </mc:Choice>
              <mc:Fallback>
                <p:oleObj name="Equation" r:id="rId12" imgW="406224" imgH="380835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107473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sng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885" name="Rectangle 3"/>
          <p:cNvSpPr txBox="1">
            <a:spLocks noChangeArrowheads="1"/>
          </p:cNvSpPr>
          <p:nvPr/>
        </p:nvSpPr>
        <p:spPr bwMode="auto">
          <a:xfrm>
            <a:off x="430213" y="868363"/>
            <a:ext cx="8253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kumimoji="0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is </a:t>
            </a:r>
            <a:r>
              <a:rPr kumimoji="0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small-signal resistance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defined?</a:t>
            </a:r>
          </a:p>
          <a:p>
            <a:pPr lvl="1" eaLnBrk="1" hangingPunct="1">
              <a:spcAft>
                <a:spcPts val="1200"/>
              </a:spcAft>
            </a:pPr>
            <a:r>
              <a:rPr kumimoji="0" lang="en-US" altLang="zh-CN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From steady-state current (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 and thermal voltage (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 as below.</a:t>
            </a:r>
          </a:p>
          <a:p>
            <a:pPr lvl="2" eaLnBrk="1" hangingPunct="1">
              <a:spcAft>
                <a:spcPts val="12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 this approximation is only valid for small-signal voltages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5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288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19513" y="3932238"/>
          <a:ext cx="11842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8" name="Equation" r:id="rId5" imgW="406224" imgH="380835" progId="Equation.DSMT4">
                  <p:embed/>
                </p:oleObj>
              </mc:Choice>
              <mc:Fallback>
                <p:oleObj name="Equation" r:id="rId5" imgW="406224" imgH="380835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3932238"/>
                        <a:ext cx="118427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819525" y="5367338"/>
          <a:ext cx="15001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9" name="Equation" r:id="rId7" imgW="647700" imgH="381000" progId="Equation.DSMT4">
                  <p:embed/>
                </p:oleObj>
              </mc:Choice>
              <mc:Fallback>
                <p:oleObj name="Equation" r:id="rId7" imgW="6477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5367338"/>
                        <a:ext cx="15001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966913" y="5537200"/>
            <a:ext cx="1447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0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=20</a:t>
            </a:r>
            <a:r>
              <a:rPr kumimoji="0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℃：</a:t>
            </a:r>
            <a:endParaRPr kumimoji="0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3719513" y="5334000"/>
            <a:ext cx="1676400" cy="914400"/>
          </a:xfrm>
          <a:prstGeom prst="rect">
            <a:avLst/>
          </a:prstGeom>
          <a:noFill/>
          <a:ln w="76200" cmpd="tri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0" name="Rectangle 2"/>
          <p:cNvSpPr txBox="1">
            <a:spLocks noChangeArrowheads="1"/>
          </p:cNvSpPr>
          <p:nvPr/>
        </p:nvSpPr>
        <p:spPr bwMode="auto">
          <a:xfrm>
            <a:off x="990600" y="533400"/>
            <a:ext cx="6781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4.1.1. Current-Voltage</a:t>
            </a:r>
            <a:b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</a:t>
            </a:r>
            <a:r>
              <a:rPr kumimoji="0" lang="en-US" altLang="zh-CN" b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kumimoji="0"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Diode</a:t>
            </a:r>
          </a:p>
        </p:txBody>
      </p:sp>
      <p:sp>
        <p:nvSpPr>
          <p:cNvPr id="14341" name="Rectangle 3"/>
          <p:cNvSpPr txBox="1">
            <a:spLocks noChangeArrowheads="1"/>
          </p:cNvSpPr>
          <p:nvPr/>
        </p:nvSpPr>
        <p:spPr bwMode="auto">
          <a:xfrm>
            <a:off x="152400" y="1701800"/>
            <a:ext cx="43053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diode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– most fundament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circuit element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two terminal device</a:t>
            </a:r>
          </a:p>
          <a:p>
            <a:pPr lvl="1"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symbol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shown to right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926138" y="3825875"/>
            <a:ext cx="3124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4.1: Diode characteristics</a:t>
            </a:r>
          </a:p>
        </p:txBody>
      </p:sp>
      <p:pic>
        <p:nvPicPr>
          <p:cNvPr id="14343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2043113"/>
            <a:ext cx="29686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3"/>
          <p:cNvSpPr txBox="1">
            <a:spLocks noChangeArrowheads="1"/>
          </p:cNvSpPr>
          <p:nvPr/>
        </p:nvSpPr>
        <p:spPr bwMode="auto">
          <a:xfrm>
            <a:off x="315913" y="4876800"/>
            <a:ext cx="8447087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cathode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negative terminal,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which current flows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anode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positive terminal of diode,</a:t>
            </a:r>
            <a:r>
              <a:rPr kumimoji="0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which current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6" descr="Dz01020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81" b="24913"/>
          <a:stretch>
            <a:fillRect/>
          </a:stretch>
        </p:blipFill>
        <p:spPr bwMode="auto">
          <a:xfrm>
            <a:off x="3276600" y="1447800"/>
            <a:ext cx="3429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457200" y="2209800"/>
            <a:ext cx="2590800" cy="457200"/>
          </a:xfrm>
          <a:prstGeom prst="borderCallout1">
            <a:avLst>
              <a:gd name="adj1" fmla="val 55181"/>
              <a:gd name="adj2" fmla="val 100694"/>
              <a:gd name="adj3" fmla="val 107356"/>
              <a:gd name="adj4" fmla="val 199361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Quiescent point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368675" y="5029200"/>
          <a:ext cx="17319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2" name="Equation" r:id="rId7" imgW="698500" imgH="508000" progId="Equation.DSMT4">
                  <p:embed/>
                </p:oleObj>
              </mc:Choice>
              <mc:Fallback>
                <p:oleObj name="Equation" r:id="rId7" imgW="698500" imgH="50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5029200"/>
                        <a:ext cx="17319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4908550" y="5011738"/>
          <a:ext cx="1433513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3" name="Equation" r:id="rId9" imgW="545863" imgH="507780" progId="Equation.DSMT4">
                  <p:embed/>
                </p:oleObj>
              </mc:Choice>
              <mc:Fallback>
                <p:oleObj name="Equation" r:id="rId9" imgW="545863" imgH="5077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5011738"/>
                        <a:ext cx="1433513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3" name="矩形 1"/>
          <p:cNvSpPr>
            <a:spLocks noChangeArrowheads="1"/>
          </p:cNvSpPr>
          <p:nvPr/>
        </p:nvSpPr>
        <p:spPr bwMode="auto">
          <a:xfrm>
            <a:off x="1066800" y="609600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Another solution is to seek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derivatives.</a:t>
            </a:r>
            <a:endParaRPr kumimoji="0" lang="en-US" altLang="zh-CN" sz="2800" b="1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9436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5957" name="Picture 5" descr="Dz01020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81" b="24913"/>
          <a:stretch>
            <a:fillRect/>
          </a:stretch>
        </p:blipFill>
        <p:spPr bwMode="auto">
          <a:xfrm>
            <a:off x="762000" y="1143000"/>
            <a:ext cx="3429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218113" y="2281238"/>
          <a:ext cx="22447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7" name="Equation" r:id="rId7" imgW="774364" imgH="342751" progId="Equation.DSMT4">
                  <p:embed/>
                </p:oleObj>
              </mc:Choice>
              <mc:Fallback>
                <p:oleObj name="Equation" r:id="rId7" imgW="774364" imgH="34275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2281238"/>
                        <a:ext cx="22447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621463" y="3581400"/>
          <a:ext cx="10445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8" name="Equation" r:id="rId9" imgW="444307" imgH="393529" progId="Equation.DSMT4">
                  <p:embed/>
                </p:oleObj>
              </mc:Choice>
              <mc:Fallback>
                <p:oleObj name="Equation" r:id="rId9" imgW="444307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3581400"/>
                        <a:ext cx="10445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572000" y="3810000"/>
            <a:ext cx="191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differentiate</a:t>
            </a:r>
            <a:r>
              <a:rPr kumimoji="0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6196013" y="4984750"/>
          <a:ext cx="15001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9" name="Equation" r:id="rId11" imgW="647700" imgH="381000" progId="Equation.DSMT4">
                  <p:embed/>
                </p:oleObj>
              </mc:Choice>
              <mc:Fallback>
                <p:oleObj name="Equation" r:id="rId11" imgW="6477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4984750"/>
                        <a:ext cx="15001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343400" y="5154613"/>
            <a:ext cx="1447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0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=20</a:t>
            </a:r>
            <a:r>
              <a:rPr kumimoji="0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℃：</a:t>
            </a:r>
            <a:endParaRPr kumimoji="0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25963" name="Group 14"/>
          <p:cNvGrpSpPr>
            <a:grpSpLocks/>
          </p:cNvGrpSpPr>
          <p:nvPr/>
        </p:nvGrpSpPr>
        <p:grpSpPr bwMode="auto">
          <a:xfrm>
            <a:off x="4816475" y="762000"/>
            <a:ext cx="2973388" cy="1236663"/>
            <a:chOff x="2657" y="816"/>
            <a:chExt cx="1873" cy="779"/>
          </a:xfrm>
        </p:grpSpPr>
        <p:graphicFrame>
          <p:nvGraphicFramePr>
            <p:cNvPr id="125965" name="Object 16"/>
            <p:cNvGraphicFramePr>
              <a:graphicFrameLocks noChangeAspect="1"/>
            </p:cNvGraphicFramePr>
            <p:nvPr/>
          </p:nvGraphicFramePr>
          <p:xfrm>
            <a:off x="2657" y="880"/>
            <a:ext cx="1091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90" name="Equation" r:id="rId13" imgW="698500" imgH="508000" progId="Equation.DSMT4">
                    <p:embed/>
                  </p:oleObj>
                </mc:Choice>
                <mc:Fallback>
                  <p:oleObj name="Equation" r:id="rId13" imgW="698500" imgH="508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7" y="880"/>
                          <a:ext cx="1091" cy="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66" name="Object 17"/>
            <p:cNvGraphicFramePr>
              <a:graphicFrameLocks noChangeAspect="1"/>
            </p:cNvGraphicFramePr>
            <p:nvPr/>
          </p:nvGraphicFramePr>
          <p:xfrm>
            <a:off x="3627" y="816"/>
            <a:ext cx="903" cy="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91" name="Equation" r:id="rId15" imgW="545863" imgH="507780" progId="Equation.DSMT4">
                    <p:embed/>
                  </p:oleObj>
                </mc:Choice>
                <mc:Fallback>
                  <p:oleObj name="Equation" r:id="rId15" imgW="545863" imgH="5077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" y="816"/>
                          <a:ext cx="903" cy="7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6096000" y="4951413"/>
            <a:ext cx="1676400" cy="914400"/>
          </a:xfrm>
          <a:prstGeom prst="rect">
            <a:avLst/>
          </a:prstGeom>
          <a:noFill/>
          <a:ln w="76200" cmpd="tri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boo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8005" name="Picture 21"/>
          <p:cNvPicPr>
            <a:picLocks noGrp="1" noChangeArrowheads="1"/>
          </p:cNvPicPr>
          <p:nvPr>
            <p:ph sz="half" idx="429496729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6025" y="1892300"/>
            <a:ext cx="3127375" cy="2651125"/>
          </a:xfrm>
        </p:spPr>
      </p:pic>
      <p:sp>
        <p:nvSpPr>
          <p:cNvPr id="128006" name="Line 44"/>
          <p:cNvSpPr>
            <a:spLocks noChangeShapeType="1"/>
          </p:cNvSpPr>
          <p:nvPr/>
        </p:nvSpPr>
        <p:spPr bwMode="auto">
          <a:xfrm rot="16200000" flipV="1">
            <a:off x="2713832" y="2599531"/>
            <a:ext cx="0" cy="665163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8007" name="Group 63"/>
          <p:cNvGrpSpPr>
            <a:grpSpLocks/>
          </p:cNvGrpSpPr>
          <p:nvPr/>
        </p:nvGrpSpPr>
        <p:grpSpPr bwMode="auto">
          <a:xfrm>
            <a:off x="1004888" y="2711450"/>
            <a:ext cx="2481262" cy="2062163"/>
            <a:chOff x="768" y="1708"/>
            <a:chExt cx="1563" cy="1299"/>
          </a:xfrm>
        </p:grpSpPr>
        <p:sp>
          <p:nvSpPr>
            <p:cNvPr id="128075" name="Line 23"/>
            <p:cNvSpPr>
              <a:spLocks noChangeShapeType="1"/>
            </p:cNvSpPr>
            <p:nvPr/>
          </p:nvSpPr>
          <p:spPr bwMode="auto">
            <a:xfrm flipH="1">
              <a:off x="955" y="2202"/>
              <a:ext cx="57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6" name="Line 24"/>
            <p:cNvSpPr>
              <a:spLocks noChangeShapeType="1"/>
            </p:cNvSpPr>
            <p:nvPr/>
          </p:nvSpPr>
          <p:spPr bwMode="auto">
            <a:xfrm>
              <a:off x="1575" y="2220"/>
              <a:ext cx="0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7" name="Text Box 25"/>
            <p:cNvSpPr txBox="1">
              <a:spLocks noChangeArrowheads="1"/>
            </p:cNvSpPr>
            <p:nvPr/>
          </p:nvSpPr>
          <p:spPr bwMode="auto">
            <a:xfrm>
              <a:off x="1344" y="2180"/>
              <a:ext cx="288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i="1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28078" name="Text Box 31"/>
            <p:cNvSpPr txBox="1">
              <a:spLocks noChangeArrowheads="1"/>
            </p:cNvSpPr>
            <p:nvPr/>
          </p:nvSpPr>
          <p:spPr bwMode="auto">
            <a:xfrm>
              <a:off x="768" y="2770"/>
              <a:ext cx="19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28079" name="Line 41"/>
            <p:cNvSpPr>
              <a:spLocks noChangeAspect="1" noChangeShapeType="1"/>
            </p:cNvSpPr>
            <p:nvPr/>
          </p:nvSpPr>
          <p:spPr bwMode="auto">
            <a:xfrm flipH="1" flipV="1">
              <a:off x="948" y="1708"/>
              <a:ext cx="1383" cy="111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80" name="Oval 32"/>
            <p:cNvSpPr>
              <a:spLocks noChangeArrowheads="1"/>
            </p:cNvSpPr>
            <p:nvPr/>
          </p:nvSpPr>
          <p:spPr bwMode="auto">
            <a:xfrm>
              <a:off x="1542" y="2180"/>
              <a:ext cx="50" cy="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28008" name="Line 110"/>
          <p:cNvSpPr>
            <a:spLocks noChangeShapeType="1"/>
          </p:cNvSpPr>
          <p:nvPr/>
        </p:nvSpPr>
        <p:spPr bwMode="auto">
          <a:xfrm>
            <a:off x="2419350" y="2936875"/>
            <a:ext cx="0" cy="209867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9" name="Line 111"/>
          <p:cNvSpPr>
            <a:spLocks noChangeShapeType="1"/>
          </p:cNvSpPr>
          <p:nvPr/>
        </p:nvSpPr>
        <p:spPr bwMode="auto">
          <a:xfrm>
            <a:off x="2100263" y="3971925"/>
            <a:ext cx="0" cy="116205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0" name="Line 112"/>
          <p:cNvSpPr>
            <a:spLocks noChangeShapeType="1"/>
          </p:cNvSpPr>
          <p:nvPr/>
        </p:nvSpPr>
        <p:spPr bwMode="auto">
          <a:xfrm rot="16200000" flipV="1">
            <a:off x="2700338" y="3375025"/>
            <a:ext cx="0" cy="12414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1" name="Line 114"/>
          <p:cNvSpPr>
            <a:spLocks noChangeShapeType="1"/>
          </p:cNvSpPr>
          <p:nvPr/>
        </p:nvSpPr>
        <p:spPr bwMode="auto">
          <a:xfrm rot="-5400000">
            <a:off x="3088482" y="2645569"/>
            <a:ext cx="0" cy="16906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8012" name="Group 115"/>
          <p:cNvGrpSpPr>
            <a:grpSpLocks/>
          </p:cNvGrpSpPr>
          <p:nvPr/>
        </p:nvGrpSpPr>
        <p:grpSpPr bwMode="auto">
          <a:xfrm>
            <a:off x="2895600" y="2946400"/>
            <a:ext cx="428625" cy="1022350"/>
            <a:chOff x="1984" y="868"/>
            <a:chExt cx="1161" cy="1060"/>
          </a:xfrm>
        </p:grpSpPr>
        <p:sp>
          <p:nvSpPr>
            <p:cNvPr id="128070" name="Freeform 116"/>
            <p:cNvSpPr>
              <a:spLocks/>
            </p:cNvSpPr>
            <p:nvPr/>
          </p:nvSpPr>
          <p:spPr bwMode="auto">
            <a:xfrm>
              <a:off x="2223" y="868"/>
              <a:ext cx="271" cy="335"/>
            </a:xfrm>
            <a:custGeom>
              <a:avLst/>
              <a:gdLst>
                <a:gd name="T0" fmla="*/ 0 w 1340"/>
                <a:gd name="T1" fmla="*/ 0 h 1570"/>
                <a:gd name="T2" fmla="*/ 0 w 1340"/>
                <a:gd name="T3" fmla="*/ 0 h 1570"/>
                <a:gd name="T4" fmla="*/ 0 w 1340"/>
                <a:gd name="T5" fmla="*/ 0 h 1570"/>
                <a:gd name="T6" fmla="*/ 0 w 1340"/>
                <a:gd name="T7" fmla="*/ 0 h 1570"/>
                <a:gd name="T8" fmla="*/ 0 w 1340"/>
                <a:gd name="T9" fmla="*/ 0 h 1570"/>
                <a:gd name="T10" fmla="*/ 0 w 1340"/>
                <a:gd name="T11" fmla="*/ 0 h 1570"/>
                <a:gd name="T12" fmla="*/ 0 w 1340"/>
                <a:gd name="T13" fmla="*/ 0 h 1570"/>
                <a:gd name="T14" fmla="*/ 0 w 1340"/>
                <a:gd name="T15" fmla="*/ 0 h 1570"/>
                <a:gd name="T16" fmla="*/ 0 w 1340"/>
                <a:gd name="T17" fmla="*/ 0 h 1570"/>
                <a:gd name="T18" fmla="*/ 0 w 1340"/>
                <a:gd name="T19" fmla="*/ 0 h 1570"/>
                <a:gd name="T20" fmla="*/ 0 w 1340"/>
                <a:gd name="T21" fmla="*/ 0 h 1570"/>
                <a:gd name="T22" fmla="*/ 0 w 1340"/>
                <a:gd name="T23" fmla="*/ 0 h 1570"/>
                <a:gd name="T24" fmla="*/ 0 w 1340"/>
                <a:gd name="T25" fmla="*/ 0 h 1570"/>
                <a:gd name="T26" fmla="*/ 0 w 1340"/>
                <a:gd name="T27" fmla="*/ 0 h 1570"/>
                <a:gd name="T28" fmla="*/ 0 w 1340"/>
                <a:gd name="T29" fmla="*/ 0 h 1570"/>
                <a:gd name="T30" fmla="*/ 0 w 1340"/>
                <a:gd name="T31" fmla="*/ 0 h 1570"/>
                <a:gd name="T32" fmla="*/ 0 w 1340"/>
                <a:gd name="T33" fmla="*/ 0 h 1570"/>
                <a:gd name="T34" fmla="*/ 0 w 1340"/>
                <a:gd name="T35" fmla="*/ 0 h 1570"/>
                <a:gd name="T36" fmla="*/ 0 w 1340"/>
                <a:gd name="T37" fmla="*/ 0 h 1570"/>
                <a:gd name="T38" fmla="*/ 0 w 1340"/>
                <a:gd name="T39" fmla="*/ 0 h 1570"/>
                <a:gd name="T40" fmla="*/ 0 w 1340"/>
                <a:gd name="T41" fmla="*/ 0 h 1570"/>
                <a:gd name="T42" fmla="*/ 0 w 1340"/>
                <a:gd name="T43" fmla="*/ 0 h 1570"/>
                <a:gd name="T44" fmla="*/ 0 w 1340"/>
                <a:gd name="T45" fmla="*/ 0 h 1570"/>
                <a:gd name="T46" fmla="*/ 0 w 1340"/>
                <a:gd name="T47" fmla="*/ 0 h 1570"/>
                <a:gd name="T48" fmla="*/ 0 w 1340"/>
                <a:gd name="T49" fmla="*/ 0 h 1570"/>
                <a:gd name="T50" fmla="*/ 0 w 1340"/>
                <a:gd name="T51" fmla="*/ 0 h 1570"/>
                <a:gd name="T52" fmla="*/ 0 w 1340"/>
                <a:gd name="T53" fmla="*/ 0 h 1570"/>
                <a:gd name="T54" fmla="*/ 0 w 1340"/>
                <a:gd name="T55" fmla="*/ 0 h 1570"/>
                <a:gd name="T56" fmla="*/ 0 w 1340"/>
                <a:gd name="T57" fmla="*/ 0 h 1570"/>
                <a:gd name="T58" fmla="*/ 0 w 1340"/>
                <a:gd name="T59" fmla="*/ 0 h 1570"/>
                <a:gd name="T60" fmla="*/ 0 w 1340"/>
                <a:gd name="T61" fmla="*/ 0 h 1570"/>
                <a:gd name="T62" fmla="*/ 0 w 1340"/>
                <a:gd name="T63" fmla="*/ 0 h 1570"/>
                <a:gd name="T64" fmla="*/ 0 w 1340"/>
                <a:gd name="T65" fmla="*/ 0 h 1570"/>
                <a:gd name="T66" fmla="*/ 0 w 1340"/>
                <a:gd name="T67" fmla="*/ 0 h 1570"/>
                <a:gd name="T68" fmla="*/ 0 w 1340"/>
                <a:gd name="T69" fmla="*/ 0 h 1570"/>
                <a:gd name="T70" fmla="*/ 0 w 1340"/>
                <a:gd name="T71" fmla="*/ 0 h 1570"/>
                <a:gd name="T72" fmla="*/ 0 w 1340"/>
                <a:gd name="T73" fmla="*/ 0 h 1570"/>
                <a:gd name="T74" fmla="*/ 0 w 1340"/>
                <a:gd name="T75" fmla="*/ 0 h 1570"/>
                <a:gd name="T76" fmla="*/ 0 w 1340"/>
                <a:gd name="T77" fmla="*/ 0 h 1570"/>
                <a:gd name="T78" fmla="*/ 0 w 1340"/>
                <a:gd name="T79" fmla="*/ 0 h 1570"/>
                <a:gd name="T80" fmla="*/ 0 w 1340"/>
                <a:gd name="T81" fmla="*/ 0 h 1570"/>
                <a:gd name="T82" fmla="*/ 0 w 1340"/>
                <a:gd name="T83" fmla="*/ 0 h 15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340" h="1570">
                  <a:moveTo>
                    <a:pt x="0" y="87"/>
                  </a:moveTo>
                  <a:lnTo>
                    <a:pt x="10" y="76"/>
                  </a:lnTo>
                  <a:lnTo>
                    <a:pt x="21" y="65"/>
                  </a:lnTo>
                  <a:lnTo>
                    <a:pt x="32" y="65"/>
                  </a:lnTo>
                  <a:lnTo>
                    <a:pt x="43" y="55"/>
                  </a:lnTo>
                  <a:lnTo>
                    <a:pt x="54" y="44"/>
                  </a:lnTo>
                  <a:lnTo>
                    <a:pt x="64" y="44"/>
                  </a:lnTo>
                  <a:lnTo>
                    <a:pt x="75" y="33"/>
                  </a:lnTo>
                  <a:lnTo>
                    <a:pt x="86" y="33"/>
                  </a:lnTo>
                  <a:lnTo>
                    <a:pt x="97" y="22"/>
                  </a:lnTo>
                  <a:lnTo>
                    <a:pt x="108" y="22"/>
                  </a:lnTo>
                  <a:lnTo>
                    <a:pt x="118" y="22"/>
                  </a:lnTo>
                  <a:lnTo>
                    <a:pt x="129" y="11"/>
                  </a:lnTo>
                  <a:lnTo>
                    <a:pt x="140" y="11"/>
                  </a:lnTo>
                  <a:lnTo>
                    <a:pt x="151" y="11"/>
                  </a:lnTo>
                  <a:lnTo>
                    <a:pt x="162" y="0"/>
                  </a:lnTo>
                  <a:lnTo>
                    <a:pt x="172" y="0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6" y="0"/>
                  </a:lnTo>
                  <a:lnTo>
                    <a:pt x="226" y="0"/>
                  </a:lnTo>
                  <a:lnTo>
                    <a:pt x="237" y="0"/>
                  </a:lnTo>
                  <a:lnTo>
                    <a:pt x="248" y="0"/>
                  </a:lnTo>
                  <a:lnTo>
                    <a:pt x="259" y="0"/>
                  </a:lnTo>
                  <a:lnTo>
                    <a:pt x="270" y="0"/>
                  </a:lnTo>
                  <a:lnTo>
                    <a:pt x="281" y="0"/>
                  </a:lnTo>
                  <a:lnTo>
                    <a:pt x="291" y="0"/>
                  </a:lnTo>
                  <a:lnTo>
                    <a:pt x="302" y="0"/>
                  </a:lnTo>
                  <a:lnTo>
                    <a:pt x="313" y="0"/>
                  </a:lnTo>
                  <a:lnTo>
                    <a:pt x="324" y="0"/>
                  </a:lnTo>
                  <a:lnTo>
                    <a:pt x="335" y="11"/>
                  </a:lnTo>
                  <a:lnTo>
                    <a:pt x="345" y="11"/>
                  </a:lnTo>
                  <a:lnTo>
                    <a:pt x="356" y="11"/>
                  </a:lnTo>
                  <a:lnTo>
                    <a:pt x="367" y="22"/>
                  </a:lnTo>
                  <a:lnTo>
                    <a:pt x="378" y="22"/>
                  </a:lnTo>
                  <a:lnTo>
                    <a:pt x="389" y="22"/>
                  </a:lnTo>
                  <a:lnTo>
                    <a:pt x="399" y="33"/>
                  </a:lnTo>
                  <a:lnTo>
                    <a:pt x="410" y="33"/>
                  </a:lnTo>
                  <a:lnTo>
                    <a:pt x="421" y="44"/>
                  </a:lnTo>
                  <a:lnTo>
                    <a:pt x="432" y="44"/>
                  </a:lnTo>
                  <a:lnTo>
                    <a:pt x="443" y="55"/>
                  </a:lnTo>
                  <a:lnTo>
                    <a:pt x="453" y="65"/>
                  </a:lnTo>
                  <a:lnTo>
                    <a:pt x="464" y="65"/>
                  </a:lnTo>
                  <a:lnTo>
                    <a:pt x="475" y="76"/>
                  </a:lnTo>
                  <a:lnTo>
                    <a:pt x="486" y="87"/>
                  </a:lnTo>
                  <a:lnTo>
                    <a:pt x="497" y="87"/>
                  </a:lnTo>
                  <a:lnTo>
                    <a:pt x="507" y="98"/>
                  </a:lnTo>
                  <a:lnTo>
                    <a:pt x="518" y="109"/>
                  </a:lnTo>
                  <a:lnTo>
                    <a:pt x="529" y="120"/>
                  </a:lnTo>
                  <a:lnTo>
                    <a:pt x="540" y="130"/>
                  </a:lnTo>
                  <a:lnTo>
                    <a:pt x="551" y="141"/>
                  </a:lnTo>
                  <a:lnTo>
                    <a:pt x="562" y="141"/>
                  </a:lnTo>
                  <a:lnTo>
                    <a:pt x="572" y="152"/>
                  </a:lnTo>
                  <a:lnTo>
                    <a:pt x="583" y="163"/>
                  </a:lnTo>
                  <a:lnTo>
                    <a:pt x="594" y="174"/>
                  </a:lnTo>
                  <a:lnTo>
                    <a:pt x="605" y="184"/>
                  </a:lnTo>
                  <a:lnTo>
                    <a:pt x="626" y="206"/>
                  </a:lnTo>
                  <a:lnTo>
                    <a:pt x="626" y="217"/>
                  </a:lnTo>
                  <a:lnTo>
                    <a:pt x="637" y="228"/>
                  </a:lnTo>
                  <a:lnTo>
                    <a:pt x="648" y="239"/>
                  </a:lnTo>
                  <a:lnTo>
                    <a:pt x="659" y="249"/>
                  </a:lnTo>
                  <a:lnTo>
                    <a:pt x="670" y="260"/>
                  </a:lnTo>
                  <a:lnTo>
                    <a:pt x="691" y="282"/>
                  </a:lnTo>
                  <a:lnTo>
                    <a:pt x="691" y="293"/>
                  </a:lnTo>
                  <a:lnTo>
                    <a:pt x="702" y="304"/>
                  </a:lnTo>
                  <a:lnTo>
                    <a:pt x="724" y="325"/>
                  </a:lnTo>
                  <a:lnTo>
                    <a:pt x="724" y="336"/>
                  </a:lnTo>
                  <a:lnTo>
                    <a:pt x="734" y="347"/>
                  </a:lnTo>
                  <a:lnTo>
                    <a:pt x="756" y="368"/>
                  </a:lnTo>
                  <a:lnTo>
                    <a:pt x="756" y="379"/>
                  </a:lnTo>
                  <a:lnTo>
                    <a:pt x="778" y="401"/>
                  </a:lnTo>
                  <a:lnTo>
                    <a:pt x="778" y="412"/>
                  </a:lnTo>
                  <a:lnTo>
                    <a:pt x="799" y="433"/>
                  </a:lnTo>
                  <a:lnTo>
                    <a:pt x="799" y="444"/>
                  </a:lnTo>
                  <a:lnTo>
                    <a:pt x="821" y="466"/>
                  </a:lnTo>
                  <a:lnTo>
                    <a:pt x="821" y="488"/>
                  </a:lnTo>
                  <a:lnTo>
                    <a:pt x="832" y="498"/>
                  </a:lnTo>
                  <a:lnTo>
                    <a:pt x="853" y="520"/>
                  </a:lnTo>
                  <a:lnTo>
                    <a:pt x="853" y="542"/>
                  </a:lnTo>
                  <a:lnTo>
                    <a:pt x="864" y="553"/>
                  </a:lnTo>
                  <a:lnTo>
                    <a:pt x="886" y="574"/>
                  </a:lnTo>
                  <a:lnTo>
                    <a:pt x="886" y="596"/>
                  </a:lnTo>
                  <a:lnTo>
                    <a:pt x="907" y="617"/>
                  </a:lnTo>
                  <a:lnTo>
                    <a:pt x="907" y="628"/>
                  </a:lnTo>
                  <a:lnTo>
                    <a:pt x="929" y="650"/>
                  </a:lnTo>
                  <a:lnTo>
                    <a:pt x="929" y="672"/>
                  </a:lnTo>
                  <a:lnTo>
                    <a:pt x="951" y="693"/>
                  </a:lnTo>
                  <a:lnTo>
                    <a:pt x="951" y="715"/>
                  </a:lnTo>
                  <a:lnTo>
                    <a:pt x="972" y="737"/>
                  </a:lnTo>
                  <a:lnTo>
                    <a:pt x="972" y="758"/>
                  </a:lnTo>
                  <a:lnTo>
                    <a:pt x="994" y="780"/>
                  </a:lnTo>
                  <a:lnTo>
                    <a:pt x="994" y="801"/>
                  </a:lnTo>
                  <a:lnTo>
                    <a:pt x="1015" y="823"/>
                  </a:lnTo>
                  <a:lnTo>
                    <a:pt x="1015" y="845"/>
                  </a:lnTo>
                  <a:lnTo>
                    <a:pt x="1037" y="866"/>
                  </a:lnTo>
                  <a:lnTo>
                    <a:pt x="1037" y="888"/>
                  </a:lnTo>
                  <a:lnTo>
                    <a:pt x="1059" y="910"/>
                  </a:lnTo>
                  <a:lnTo>
                    <a:pt x="1059" y="931"/>
                  </a:lnTo>
                  <a:lnTo>
                    <a:pt x="1080" y="953"/>
                  </a:lnTo>
                  <a:lnTo>
                    <a:pt x="1080" y="986"/>
                  </a:lnTo>
                  <a:lnTo>
                    <a:pt x="1102" y="1007"/>
                  </a:lnTo>
                  <a:lnTo>
                    <a:pt x="1102" y="1029"/>
                  </a:lnTo>
                  <a:lnTo>
                    <a:pt x="1123" y="1050"/>
                  </a:lnTo>
                  <a:lnTo>
                    <a:pt x="1123" y="1072"/>
                  </a:lnTo>
                  <a:lnTo>
                    <a:pt x="1134" y="1083"/>
                  </a:lnTo>
                  <a:lnTo>
                    <a:pt x="1134" y="1105"/>
                  </a:lnTo>
                  <a:lnTo>
                    <a:pt x="1156" y="1126"/>
                  </a:lnTo>
                  <a:lnTo>
                    <a:pt x="1156" y="1148"/>
                  </a:lnTo>
                  <a:lnTo>
                    <a:pt x="1167" y="1159"/>
                  </a:lnTo>
                  <a:lnTo>
                    <a:pt x="1167" y="1180"/>
                  </a:lnTo>
                  <a:lnTo>
                    <a:pt x="1188" y="1202"/>
                  </a:lnTo>
                  <a:lnTo>
                    <a:pt x="1188" y="1224"/>
                  </a:lnTo>
                  <a:lnTo>
                    <a:pt x="1199" y="1234"/>
                  </a:lnTo>
                  <a:lnTo>
                    <a:pt x="1199" y="1256"/>
                  </a:lnTo>
                  <a:lnTo>
                    <a:pt x="1221" y="1278"/>
                  </a:lnTo>
                  <a:lnTo>
                    <a:pt x="1221" y="1310"/>
                  </a:lnTo>
                  <a:lnTo>
                    <a:pt x="1242" y="1332"/>
                  </a:lnTo>
                  <a:lnTo>
                    <a:pt x="1242" y="1354"/>
                  </a:lnTo>
                  <a:lnTo>
                    <a:pt x="1253" y="1364"/>
                  </a:lnTo>
                  <a:lnTo>
                    <a:pt x="1253" y="1386"/>
                  </a:lnTo>
                  <a:lnTo>
                    <a:pt x="1275" y="1408"/>
                  </a:lnTo>
                  <a:lnTo>
                    <a:pt x="1275" y="1440"/>
                  </a:lnTo>
                  <a:lnTo>
                    <a:pt x="1296" y="1462"/>
                  </a:lnTo>
                  <a:lnTo>
                    <a:pt x="1296" y="1494"/>
                  </a:lnTo>
                  <a:lnTo>
                    <a:pt x="1318" y="1516"/>
                  </a:lnTo>
                  <a:lnTo>
                    <a:pt x="1318" y="1548"/>
                  </a:lnTo>
                  <a:lnTo>
                    <a:pt x="1340" y="1570"/>
                  </a:lnTo>
                </a:path>
              </a:pathLst>
            </a:custGeom>
            <a:noFill/>
            <a:ln w="38100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1" name="Freeform 117"/>
            <p:cNvSpPr>
              <a:spLocks/>
            </p:cNvSpPr>
            <p:nvPr/>
          </p:nvSpPr>
          <p:spPr bwMode="auto">
            <a:xfrm>
              <a:off x="1984" y="887"/>
              <a:ext cx="239" cy="524"/>
            </a:xfrm>
            <a:custGeom>
              <a:avLst/>
              <a:gdLst>
                <a:gd name="T0" fmla="*/ 0 w 1189"/>
                <a:gd name="T1" fmla="*/ 0 h 2457"/>
                <a:gd name="T2" fmla="*/ 0 w 1189"/>
                <a:gd name="T3" fmla="*/ 0 h 2457"/>
                <a:gd name="T4" fmla="*/ 0 w 1189"/>
                <a:gd name="T5" fmla="*/ 0 h 2457"/>
                <a:gd name="T6" fmla="*/ 0 w 1189"/>
                <a:gd name="T7" fmla="*/ 0 h 2457"/>
                <a:gd name="T8" fmla="*/ 0 w 1189"/>
                <a:gd name="T9" fmla="*/ 0 h 2457"/>
                <a:gd name="T10" fmla="*/ 0 w 1189"/>
                <a:gd name="T11" fmla="*/ 0 h 2457"/>
                <a:gd name="T12" fmla="*/ 0 w 1189"/>
                <a:gd name="T13" fmla="*/ 0 h 2457"/>
                <a:gd name="T14" fmla="*/ 0 w 1189"/>
                <a:gd name="T15" fmla="*/ 0 h 2457"/>
                <a:gd name="T16" fmla="*/ 0 w 1189"/>
                <a:gd name="T17" fmla="*/ 0 h 2457"/>
                <a:gd name="T18" fmla="*/ 0 w 1189"/>
                <a:gd name="T19" fmla="*/ 0 h 2457"/>
                <a:gd name="T20" fmla="*/ 0 w 1189"/>
                <a:gd name="T21" fmla="*/ 0 h 2457"/>
                <a:gd name="T22" fmla="*/ 0 w 1189"/>
                <a:gd name="T23" fmla="*/ 0 h 2457"/>
                <a:gd name="T24" fmla="*/ 0 w 1189"/>
                <a:gd name="T25" fmla="*/ 0 h 2457"/>
                <a:gd name="T26" fmla="*/ 0 w 1189"/>
                <a:gd name="T27" fmla="*/ 0 h 2457"/>
                <a:gd name="T28" fmla="*/ 0 w 1189"/>
                <a:gd name="T29" fmla="*/ 0 h 2457"/>
                <a:gd name="T30" fmla="*/ 0 w 1189"/>
                <a:gd name="T31" fmla="*/ 0 h 2457"/>
                <a:gd name="T32" fmla="*/ 0 w 1189"/>
                <a:gd name="T33" fmla="*/ 0 h 2457"/>
                <a:gd name="T34" fmla="*/ 0 w 1189"/>
                <a:gd name="T35" fmla="*/ 0 h 2457"/>
                <a:gd name="T36" fmla="*/ 0 w 1189"/>
                <a:gd name="T37" fmla="*/ 0 h 2457"/>
                <a:gd name="T38" fmla="*/ 0 w 1189"/>
                <a:gd name="T39" fmla="*/ 0 h 2457"/>
                <a:gd name="T40" fmla="*/ 0 w 1189"/>
                <a:gd name="T41" fmla="*/ 0 h 2457"/>
                <a:gd name="T42" fmla="*/ 0 w 1189"/>
                <a:gd name="T43" fmla="*/ 0 h 2457"/>
                <a:gd name="T44" fmla="*/ 0 w 1189"/>
                <a:gd name="T45" fmla="*/ 0 h 2457"/>
                <a:gd name="T46" fmla="*/ 0 w 1189"/>
                <a:gd name="T47" fmla="*/ 0 h 2457"/>
                <a:gd name="T48" fmla="*/ 0 w 1189"/>
                <a:gd name="T49" fmla="*/ 0 h 2457"/>
                <a:gd name="T50" fmla="*/ 0 w 1189"/>
                <a:gd name="T51" fmla="*/ 0 h 2457"/>
                <a:gd name="T52" fmla="*/ 0 w 1189"/>
                <a:gd name="T53" fmla="*/ 0 h 2457"/>
                <a:gd name="T54" fmla="*/ 0 w 1189"/>
                <a:gd name="T55" fmla="*/ 0 h 2457"/>
                <a:gd name="T56" fmla="*/ 0 w 1189"/>
                <a:gd name="T57" fmla="*/ 0 h 2457"/>
                <a:gd name="T58" fmla="*/ 0 w 1189"/>
                <a:gd name="T59" fmla="*/ 0 h 2457"/>
                <a:gd name="T60" fmla="*/ 0 w 1189"/>
                <a:gd name="T61" fmla="*/ 0 h 2457"/>
                <a:gd name="T62" fmla="*/ 0 w 1189"/>
                <a:gd name="T63" fmla="*/ 0 h 2457"/>
                <a:gd name="T64" fmla="*/ 0 w 1189"/>
                <a:gd name="T65" fmla="*/ 0 h 2457"/>
                <a:gd name="T66" fmla="*/ 0 w 1189"/>
                <a:gd name="T67" fmla="*/ 0 h 2457"/>
                <a:gd name="T68" fmla="*/ 0 w 1189"/>
                <a:gd name="T69" fmla="*/ 0 h 2457"/>
                <a:gd name="T70" fmla="*/ 0 w 1189"/>
                <a:gd name="T71" fmla="*/ 0 h 2457"/>
                <a:gd name="T72" fmla="*/ 0 w 1189"/>
                <a:gd name="T73" fmla="*/ 0 h 2457"/>
                <a:gd name="T74" fmla="*/ 0 w 1189"/>
                <a:gd name="T75" fmla="*/ 0 h 2457"/>
                <a:gd name="T76" fmla="*/ 0 w 1189"/>
                <a:gd name="T77" fmla="*/ 0 h 2457"/>
                <a:gd name="T78" fmla="*/ 0 w 1189"/>
                <a:gd name="T79" fmla="*/ 0 h 2457"/>
                <a:gd name="T80" fmla="*/ 0 w 1189"/>
                <a:gd name="T81" fmla="*/ 0 h 2457"/>
                <a:gd name="T82" fmla="*/ 0 w 1189"/>
                <a:gd name="T83" fmla="*/ 0 h 24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89" h="2457">
                  <a:moveTo>
                    <a:pt x="0" y="2457"/>
                  </a:moveTo>
                  <a:lnTo>
                    <a:pt x="0" y="2425"/>
                  </a:lnTo>
                  <a:lnTo>
                    <a:pt x="11" y="2414"/>
                  </a:lnTo>
                  <a:lnTo>
                    <a:pt x="11" y="2392"/>
                  </a:lnTo>
                  <a:lnTo>
                    <a:pt x="21" y="2381"/>
                  </a:lnTo>
                  <a:lnTo>
                    <a:pt x="21" y="2360"/>
                  </a:lnTo>
                  <a:lnTo>
                    <a:pt x="32" y="2349"/>
                  </a:lnTo>
                  <a:lnTo>
                    <a:pt x="32" y="2327"/>
                  </a:lnTo>
                  <a:lnTo>
                    <a:pt x="54" y="2306"/>
                  </a:lnTo>
                  <a:lnTo>
                    <a:pt x="54" y="2273"/>
                  </a:lnTo>
                  <a:lnTo>
                    <a:pt x="65" y="2262"/>
                  </a:lnTo>
                  <a:lnTo>
                    <a:pt x="65" y="2241"/>
                  </a:lnTo>
                  <a:lnTo>
                    <a:pt x="75" y="2230"/>
                  </a:lnTo>
                  <a:lnTo>
                    <a:pt x="75" y="2208"/>
                  </a:lnTo>
                  <a:lnTo>
                    <a:pt x="97" y="2187"/>
                  </a:lnTo>
                  <a:lnTo>
                    <a:pt x="97" y="2154"/>
                  </a:lnTo>
                  <a:lnTo>
                    <a:pt x="108" y="2143"/>
                  </a:lnTo>
                  <a:lnTo>
                    <a:pt x="108" y="2122"/>
                  </a:lnTo>
                  <a:lnTo>
                    <a:pt x="119" y="2111"/>
                  </a:lnTo>
                  <a:lnTo>
                    <a:pt x="119" y="2089"/>
                  </a:lnTo>
                  <a:lnTo>
                    <a:pt x="140" y="2068"/>
                  </a:lnTo>
                  <a:lnTo>
                    <a:pt x="140" y="2035"/>
                  </a:lnTo>
                  <a:lnTo>
                    <a:pt x="151" y="2024"/>
                  </a:lnTo>
                  <a:lnTo>
                    <a:pt x="151" y="2003"/>
                  </a:lnTo>
                  <a:lnTo>
                    <a:pt x="173" y="1981"/>
                  </a:lnTo>
                  <a:lnTo>
                    <a:pt x="173" y="1948"/>
                  </a:lnTo>
                  <a:lnTo>
                    <a:pt x="183" y="1938"/>
                  </a:lnTo>
                  <a:lnTo>
                    <a:pt x="183" y="1916"/>
                  </a:lnTo>
                  <a:lnTo>
                    <a:pt x="194" y="1905"/>
                  </a:lnTo>
                  <a:lnTo>
                    <a:pt x="194" y="1884"/>
                  </a:lnTo>
                  <a:lnTo>
                    <a:pt x="216" y="1862"/>
                  </a:lnTo>
                  <a:lnTo>
                    <a:pt x="216" y="1829"/>
                  </a:lnTo>
                  <a:lnTo>
                    <a:pt x="227" y="1819"/>
                  </a:lnTo>
                  <a:lnTo>
                    <a:pt x="227" y="1797"/>
                  </a:lnTo>
                  <a:lnTo>
                    <a:pt x="248" y="1775"/>
                  </a:lnTo>
                  <a:lnTo>
                    <a:pt x="248" y="1743"/>
                  </a:lnTo>
                  <a:lnTo>
                    <a:pt x="259" y="1732"/>
                  </a:lnTo>
                  <a:lnTo>
                    <a:pt x="259" y="1710"/>
                  </a:lnTo>
                  <a:lnTo>
                    <a:pt x="281" y="1689"/>
                  </a:lnTo>
                  <a:lnTo>
                    <a:pt x="281" y="1656"/>
                  </a:lnTo>
                  <a:lnTo>
                    <a:pt x="292" y="1645"/>
                  </a:lnTo>
                  <a:lnTo>
                    <a:pt x="292" y="1624"/>
                  </a:lnTo>
                  <a:lnTo>
                    <a:pt x="313" y="1602"/>
                  </a:lnTo>
                  <a:lnTo>
                    <a:pt x="313" y="1570"/>
                  </a:lnTo>
                  <a:lnTo>
                    <a:pt x="335" y="1548"/>
                  </a:lnTo>
                  <a:lnTo>
                    <a:pt x="335" y="1516"/>
                  </a:lnTo>
                  <a:lnTo>
                    <a:pt x="356" y="1494"/>
                  </a:lnTo>
                  <a:lnTo>
                    <a:pt x="356" y="1461"/>
                  </a:lnTo>
                  <a:lnTo>
                    <a:pt x="367" y="1451"/>
                  </a:lnTo>
                  <a:lnTo>
                    <a:pt x="367" y="1429"/>
                  </a:lnTo>
                  <a:lnTo>
                    <a:pt x="389" y="1407"/>
                  </a:lnTo>
                  <a:lnTo>
                    <a:pt x="389" y="1375"/>
                  </a:lnTo>
                  <a:lnTo>
                    <a:pt x="410" y="1353"/>
                  </a:lnTo>
                  <a:lnTo>
                    <a:pt x="410" y="1321"/>
                  </a:lnTo>
                  <a:lnTo>
                    <a:pt x="432" y="1299"/>
                  </a:lnTo>
                  <a:lnTo>
                    <a:pt x="432" y="1267"/>
                  </a:lnTo>
                  <a:lnTo>
                    <a:pt x="454" y="1245"/>
                  </a:lnTo>
                  <a:lnTo>
                    <a:pt x="454" y="1223"/>
                  </a:lnTo>
                  <a:lnTo>
                    <a:pt x="464" y="1212"/>
                  </a:lnTo>
                  <a:lnTo>
                    <a:pt x="464" y="1191"/>
                  </a:lnTo>
                  <a:lnTo>
                    <a:pt x="486" y="1169"/>
                  </a:lnTo>
                  <a:lnTo>
                    <a:pt x="486" y="1137"/>
                  </a:lnTo>
                  <a:lnTo>
                    <a:pt x="508" y="1115"/>
                  </a:lnTo>
                  <a:lnTo>
                    <a:pt x="508" y="1093"/>
                  </a:lnTo>
                  <a:lnTo>
                    <a:pt x="518" y="1083"/>
                  </a:lnTo>
                  <a:lnTo>
                    <a:pt x="518" y="1061"/>
                  </a:lnTo>
                  <a:lnTo>
                    <a:pt x="540" y="1039"/>
                  </a:lnTo>
                  <a:lnTo>
                    <a:pt x="540" y="1018"/>
                  </a:lnTo>
                  <a:lnTo>
                    <a:pt x="562" y="996"/>
                  </a:lnTo>
                  <a:lnTo>
                    <a:pt x="562" y="963"/>
                  </a:lnTo>
                  <a:lnTo>
                    <a:pt x="583" y="942"/>
                  </a:lnTo>
                  <a:lnTo>
                    <a:pt x="583" y="920"/>
                  </a:lnTo>
                  <a:lnTo>
                    <a:pt x="605" y="899"/>
                  </a:lnTo>
                  <a:lnTo>
                    <a:pt x="605" y="866"/>
                  </a:lnTo>
                  <a:lnTo>
                    <a:pt x="627" y="844"/>
                  </a:lnTo>
                  <a:lnTo>
                    <a:pt x="627" y="823"/>
                  </a:lnTo>
                  <a:lnTo>
                    <a:pt x="648" y="801"/>
                  </a:lnTo>
                  <a:lnTo>
                    <a:pt x="648" y="779"/>
                  </a:lnTo>
                  <a:lnTo>
                    <a:pt x="670" y="758"/>
                  </a:lnTo>
                  <a:lnTo>
                    <a:pt x="670" y="736"/>
                  </a:lnTo>
                  <a:lnTo>
                    <a:pt x="691" y="714"/>
                  </a:lnTo>
                  <a:lnTo>
                    <a:pt x="691" y="693"/>
                  </a:lnTo>
                  <a:lnTo>
                    <a:pt x="713" y="671"/>
                  </a:lnTo>
                  <a:lnTo>
                    <a:pt x="713" y="650"/>
                  </a:lnTo>
                  <a:lnTo>
                    <a:pt x="735" y="628"/>
                  </a:lnTo>
                  <a:lnTo>
                    <a:pt x="735" y="606"/>
                  </a:lnTo>
                  <a:lnTo>
                    <a:pt x="756" y="585"/>
                  </a:lnTo>
                  <a:lnTo>
                    <a:pt x="756" y="563"/>
                  </a:lnTo>
                  <a:lnTo>
                    <a:pt x="778" y="541"/>
                  </a:lnTo>
                  <a:lnTo>
                    <a:pt x="778" y="530"/>
                  </a:lnTo>
                  <a:lnTo>
                    <a:pt x="799" y="509"/>
                  </a:lnTo>
                  <a:lnTo>
                    <a:pt x="799" y="487"/>
                  </a:lnTo>
                  <a:lnTo>
                    <a:pt x="821" y="466"/>
                  </a:lnTo>
                  <a:lnTo>
                    <a:pt x="821" y="455"/>
                  </a:lnTo>
                  <a:lnTo>
                    <a:pt x="843" y="433"/>
                  </a:lnTo>
                  <a:lnTo>
                    <a:pt x="843" y="411"/>
                  </a:lnTo>
                  <a:lnTo>
                    <a:pt x="854" y="401"/>
                  </a:lnTo>
                  <a:lnTo>
                    <a:pt x="875" y="379"/>
                  </a:lnTo>
                  <a:lnTo>
                    <a:pt x="875" y="357"/>
                  </a:lnTo>
                  <a:lnTo>
                    <a:pt x="886" y="346"/>
                  </a:lnTo>
                  <a:lnTo>
                    <a:pt x="908" y="325"/>
                  </a:lnTo>
                  <a:lnTo>
                    <a:pt x="908" y="314"/>
                  </a:lnTo>
                  <a:lnTo>
                    <a:pt x="929" y="292"/>
                  </a:lnTo>
                  <a:lnTo>
                    <a:pt x="929" y="281"/>
                  </a:lnTo>
                  <a:lnTo>
                    <a:pt x="951" y="260"/>
                  </a:lnTo>
                  <a:lnTo>
                    <a:pt x="951" y="249"/>
                  </a:lnTo>
                  <a:lnTo>
                    <a:pt x="962" y="238"/>
                  </a:lnTo>
                  <a:lnTo>
                    <a:pt x="983" y="217"/>
                  </a:lnTo>
                  <a:lnTo>
                    <a:pt x="983" y="206"/>
                  </a:lnTo>
                  <a:lnTo>
                    <a:pt x="994" y="195"/>
                  </a:lnTo>
                  <a:lnTo>
                    <a:pt x="1016" y="173"/>
                  </a:lnTo>
                  <a:lnTo>
                    <a:pt x="1016" y="162"/>
                  </a:lnTo>
                  <a:lnTo>
                    <a:pt x="1026" y="152"/>
                  </a:lnTo>
                  <a:lnTo>
                    <a:pt x="1037" y="141"/>
                  </a:lnTo>
                  <a:lnTo>
                    <a:pt x="1048" y="130"/>
                  </a:lnTo>
                  <a:lnTo>
                    <a:pt x="1059" y="119"/>
                  </a:lnTo>
                  <a:lnTo>
                    <a:pt x="1070" y="108"/>
                  </a:lnTo>
                  <a:lnTo>
                    <a:pt x="1091" y="87"/>
                  </a:lnTo>
                  <a:lnTo>
                    <a:pt x="1091" y="76"/>
                  </a:lnTo>
                  <a:lnTo>
                    <a:pt x="1102" y="65"/>
                  </a:lnTo>
                  <a:lnTo>
                    <a:pt x="1113" y="65"/>
                  </a:lnTo>
                  <a:lnTo>
                    <a:pt x="1124" y="54"/>
                  </a:lnTo>
                  <a:lnTo>
                    <a:pt x="1134" y="43"/>
                  </a:lnTo>
                  <a:lnTo>
                    <a:pt x="1145" y="33"/>
                  </a:lnTo>
                  <a:lnTo>
                    <a:pt x="1156" y="22"/>
                  </a:lnTo>
                  <a:lnTo>
                    <a:pt x="1167" y="11"/>
                  </a:lnTo>
                  <a:lnTo>
                    <a:pt x="1178" y="0"/>
                  </a:lnTo>
                  <a:lnTo>
                    <a:pt x="1189" y="0"/>
                  </a:lnTo>
                </a:path>
              </a:pathLst>
            </a:custGeom>
            <a:noFill/>
            <a:ln w="38100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2" name="Freeform 118"/>
            <p:cNvSpPr>
              <a:spLocks/>
            </p:cNvSpPr>
            <p:nvPr/>
          </p:nvSpPr>
          <p:spPr bwMode="auto">
            <a:xfrm>
              <a:off x="2494" y="1197"/>
              <a:ext cx="209" cy="577"/>
            </a:xfrm>
            <a:custGeom>
              <a:avLst/>
              <a:gdLst>
                <a:gd name="T0" fmla="*/ 0 w 1037"/>
                <a:gd name="T1" fmla="*/ 0 h 2706"/>
                <a:gd name="T2" fmla="*/ 0 w 1037"/>
                <a:gd name="T3" fmla="*/ 0 h 2706"/>
                <a:gd name="T4" fmla="*/ 0 w 1037"/>
                <a:gd name="T5" fmla="*/ 0 h 2706"/>
                <a:gd name="T6" fmla="*/ 0 w 1037"/>
                <a:gd name="T7" fmla="*/ 0 h 2706"/>
                <a:gd name="T8" fmla="*/ 0 w 1037"/>
                <a:gd name="T9" fmla="*/ 0 h 2706"/>
                <a:gd name="T10" fmla="*/ 0 w 1037"/>
                <a:gd name="T11" fmla="*/ 0 h 2706"/>
                <a:gd name="T12" fmla="*/ 0 w 1037"/>
                <a:gd name="T13" fmla="*/ 0 h 2706"/>
                <a:gd name="T14" fmla="*/ 0 w 1037"/>
                <a:gd name="T15" fmla="*/ 0 h 2706"/>
                <a:gd name="T16" fmla="*/ 0 w 1037"/>
                <a:gd name="T17" fmla="*/ 0 h 2706"/>
                <a:gd name="T18" fmla="*/ 0 w 1037"/>
                <a:gd name="T19" fmla="*/ 0 h 2706"/>
                <a:gd name="T20" fmla="*/ 0 w 1037"/>
                <a:gd name="T21" fmla="*/ 0 h 2706"/>
                <a:gd name="T22" fmla="*/ 0 w 1037"/>
                <a:gd name="T23" fmla="*/ 0 h 2706"/>
                <a:gd name="T24" fmla="*/ 0 w 1037"/>
                <a:gd name="T25" fmla="*/ 0 h 2706"/>
                <a:gd name="T26" fmla="*/ 0 w 1037"/>
                <a:gd name="T27" fmla="*/ 0 h 2706"/>
                <a:gd name="T28" fmla="*/ 0 w 1037"/>
                <a:gd name="T29" fmla="*/ 0 h 2706"/>
                <a:gd name="T30" fmla="*/ 0 w 1037"/>
                <a:gd name="T31" fmla="*/ 0 h 2706"/>
                <a:gd name="T32" fmla="*/ 0 w 1037"/>
                <a:gd name="T33" fmla="*/ 0 h 2706"/>
                <a:gd name="T34" fmla="*/ 0 w 1037"/>
                <a:gd name="T35" fmla="*/ 0 h 2706"/>
                <a:gd name="T36" fmla="*/ 0 w 1037"/>
                <a:gd name="T37" fmla="*/ 0 h 2706"/>
                <a:gd name="T38" fmla="*/ 0 w 1037"/>
                <a:gd name="T39" fmla="*/ 0 h 2706"/>
                <a:gd name="T40" fmla="*/ 0 w 1037"/>
                <a:gd name="T41" fmla="*/ 0 h 2706"/>
                <a:gd name="T42" fmla="*/ 0 w 1037"/>
                <a:gd name="T43" fmla="*/ 0 h 2706"/>
                <a:gd name="T44" fmla="*/ 0 w 1037"/>
                <a:gd name="T45" fmla="*/ 0 h 2706"/>
                <a:gd name="T46" fmla="*/ 0 w 1037"/>
                <a:gd name="T47" fmla="*/ 0 h 2706"/>
                <a:gd name="T48" fmla="*/ 0 w 1037"/>
                <a:gd name="T49" fmla="*/ 0 h 2706"/>
                <a:gd name="T50" fmla="*/ 0 w 1037"/>
                <a:gd name="T51" fmla="*/ 0 h 2706"/>
                <a:gd name="T52" fmla="*/ 0 w 1037"/>
                <a:gd name="T53" fmla="*/ 0 h 2706"/>
                <a:gd name="T54" fmla="*/ 0 w 1037"/>
                <a:gd name="T55" fmla="*/ 0 h 2706"/>
                <a:gd name="T56" fmla="*/ 0 w 1037"/>
                <a:gd name="T57" fmla="*/ 0 h 2706"/>
                <a:gd name="T58" fmla="*/ 0 w 1037"/>
                <a:gd name="T59" fmla="*/ 0 h 2706"/>
                <a:gd name="T60" fmla="*/ 0 w 1037"/>
                <a:gd name="T61" fmla="*/ 0 h 2706"/>
                <a:gd name="T62" fmla="*/ 0 w 1037"/>
                <a:gd name="T63" fmla="*/ 0 h 2706"/>
                <a:gd name="T64" fmla="*/ 0 w 1037"/>
                <a:gd name="T65" fmla="*/ 0 h 2706"/>
                <a:gd name="T66" fmla="*/ 0 w 1037"/>
                <a:gd name="T67" fmla="*/ 0 h 2706"/>
                <a:gd name="T68" fmla="*/ 0 w 1037"/>
                <a:gd name="T69" fmla="*/ 0 h 2706"/>
                <a:gd name="T70" fmla="*/ 0 w 1037"/>
                <a:gd name="T71" fmla="*/ 0 h 2706"/>
                <a:gd name="T72" fmla="*/ 0 w 1037"/>
                <a:gd name="T73" fmla="*/ 0 h 2706"/>
                <a:gd name="T74" fmla="*/ 0 w 1037"/>
                <a:gd name="T75" fmla="*/ 0 h 2706"/>
                <a:gd name="T76" fmla="*/ 0 w 1037"/>
                <a:gd name="T77" fmla="*/ 0 h 2706"/>
                <a:gd name="T78" fmla="*/ 0 w 1037"/>
                <a:gd name="T79" fmla="*/ 0 h 2706"/>
                <a:gd name="T80" fmla="*/ 0 w 1037"/>
                <a:gd name="T81" fmla="*/ 0 h 2706"/>
                <a:gd name="T82" fmla="*/ 0 w 1037"/>
                <a:gd name="T83" fmla="*/ 0 h 270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37" h="2706">
                  <a:moveTo>
                    <a:pt x="0" y="0"/>
                  </a:moveTo>
                  <a:lnTo>
                    <a:pt x="0" y="33"/>
                  </a:lnTo>
                  <a:lnTo>
                    <a:pt x="10" y="43"/>
                  </a:lnTo>
                  <a:lnTo>
                    <a:pt x="10" y="65"/>
                  </a:lnTo>
                  <a:lnTo>
                    <a:pt x="32" y="87"/>
                  </a:lnTo>
                  <a:lnTo>
                    <a:pt x="32" y="119"/>
                  </a:lnTo>
                  <a:lnTo>
                    <a:pt x="54" y="141"/>
                  </a:lnTo>
                  <a:lnTo>
                    <a:pt x="54" y="173"/>
                  </a:lnTo>
                  <a:lnTo>
                    <a:pt x="64" y="184"/>
                  </a:lnTo>
                  <a:lnTo>
                    <a:pt x="64" y="206"/>
                  </a:lnTo>
                  <a:lnTo>
                    <a:pt x="86" y="227"/>
                  </a:lnTo>
                  <a:lnTo>
                    <a:pt x="86" y="260"/>
                  </a:lnTo>
                  <a:lnTo>
                    <a:pt x="97" y="271"/>
                  </a:lnTo>
                  <a:lnTo>
                    <a:pt x="97" y="292"/>
                  </a:lnTo>
                  <a:lnTo>
                    <a:pt x="119" y="314"/>
                  </a:lnTo>
                  <a:lnTo>
                    <a:pt x="119" y="346"/>
                  </a:lnTo>
                  <a:lnTo>
                    <a:pt x="129" y="357"/>
                  </a:lnTo>
                  <a:lnTo>
                    <a:pt x="129" y="379"/>
                  </a:lnTo>
                  <a:lnTo>
                    <a:pt x="151" y="401"/>
                  </a:lnTo>
                  <a:lnTo>
                    <a:pt x="151" y="433"/>
                  </a:lnTo>
                  <a:lnTo>
                    <a:pt x="162" y="444"/>
                  </a:lnTo>
                  <a:lnTo>
                    <a:pt x="162" y="465"/>
                  </a:lnTo>
                  <a:lnTo>
                    <a:pt x="183" y="487"/>
                  </a:lnTo>
                  <a:lnTo>
                    <a:pt x="183" y="520"/>
                  </a:lnTo>
                  <a:lnTo>
                    <a:pt x="194" y="530"/>
                  </a:lnTo>
                  <a:lnTo>
                    <a:pt x="194" y="552"/>
                  </a:lnTo>
                  <a:lnTo>
                    <a:pt x="205" y="563"/>
                  </a:lnTo>
                  <a:lnTo>
                    <a:pt x="205" y="585"/>
                  </a:lnTo>
                  <a:lnTo>
                    <a:pt x="227" y="606"/>
                  </a:lnTo>
                  <a:lnTo>
                    <a:pt x="227" y="639"/>
                  </a:lnTo>
                  <a:lnTo>
                    <a:pt x="237" y="650"/>
                  </a:lnTo>
                  <a:lnTo>
                    <a:pt x="237" y="671"/>
                  </a:lnTo>
                  <a:lnTo>
                    <a:pt x="248" y="682"/>
                  </a:lnTo>
                  <a:lnTo>
                    <a:pt x="248" y="704"/>
                  </a:lnTo>
                  <a:lnTo>
                    <a:pt x="270" y="725"/>
                  </a:lnTo>
                  <a:lnTo>
                    <a:pt x="270" y="758"/>
                  </a:lnTo>
                  <a:lnTo>
                    <a:pt x="281" y="769"/>
                  </a:lnTo>
                  <a:lnTo>
                    <a:pt x="281" y="790"/>
                  </a:lnTo>
                  <a:lnTo>
                    <a:pt x="291" y="801"/>
                  </a:lnTo>
                  <a:lnTo>
                    <a:pt x="291" y="823"/>
                  </a:lnTo>
                  <a:lnTo>
                    <a:pt x="313" y="844"/>
                  </a:lnTo>
                  <a:lnTo>
                    <a:pt x="313" y="877"/>
                  </a:lnTo>
                  <a:lnTo>
                    <a:pt x="324" y="888"/>
                  </a:lnTo>
                  <a:lnTo>
                    <a:pt x="324" y="909"/>
                  </a:lnTo>
                  <a:lnTo>
                    <a:pt x="335" y="920"/>
                  </a:lnTo>
                  <a:lnTo>
                    <a:pt x="335" y="942"/>
                  </a:lnTo>
                  <a:lnTo>
                    <a:pt x="356" y="963"/>
                  </a:lnTo>
                  <a:lnTo>
                    <a:pt x="356" y="996"/>
                  </a:lnTo>
                  <a:lnTo>
                    <a:pt x="367" y="1007"/>
                  </a:lnTo>
                  <a:lnTo>
                    <a:pt x="367" y="1028"/>
                  </a:lnTo>
                  <a:lnTo>
                    <a:pt x="378" y="1039"/>
                  </a:lnTo>
                  <a:lnTo>
                    <a:pt x="378" y="1061"/>
                  </a:lnTo>
                  <a:lnTo>
                    <a:pt x="400" y="1082"/>
                  </a:lnTo>
                  <a:lnTo>
                    <a:pt x="400" y="1115"/>
                  </a:lnTo>
                  <a:lnTo>
                    <a:pt x="410" y="1126"/>
                  </a:lnTo>
                  <a:lnTo>
                    <a:pt x="410" y="1147"/>
                  </a:lnTo>
                  <a:lnTo>
                    <a:pt x="421" y="1158"/>
                  </a:lnTo>
                  <a:lnTo>
                    <a:pt x="421" y="1180"/>
                  </a:lnTo>
                  <a:lnTo>
                    <a:pt x="443" y="1202"/>
                  </a:lnTo>
                  <a:lnTo>
                    <a:pt x="443" y="1234"/>
                  </a:lnTo>
                  <a:lnTo>
                    <a:pt x="454" y="1245"/>
                  </a:lnTo>
                  <a:lnTo>
                    <a:pt x="454" y="1267"/>
                  </a:lnTo>
                  <a:lnTo>
                    <a:pt x="464" y="1277"/>
                  </a:lnTo>
                  <a:lnTo>
                    <a:pt x="464" y="1299"/>
                  </a:lnTo>
                  <a:lnTo>
                    <a:pt x="486" y="1321"/>
                  </a:lnTo>
                  <a:lnTo>
                    <a:pt x="486" y="1353"/>
                  </a:lnTo>
                  <a:lnTo>
                    <a:pt x="497" y="1364"/>
                  </a:lnTo>
                  <a:lnTo>
                    <a:pt x="497" y="1386"/>
                  </a:lnTo>
                  <a:lnTo>
                    <a:pt x="508" y="1396"/>
                  </a:lnTo>
                  <a:lnTo>
                    <a:pt x="508" y="1418"/>
                  </a:lnTo>
                  <a:lnTo>
                    <a:pt x="529" y="1440"/>
                  </a:lnTo>
                  <a:lnTo>
                    <a:pt x="529" y="1472"/>
                  </a:lnTo>
                  <a:lnTo>
                    <a:pt x="540" y="1483"/>
                  </a:lnTo>
                  <a:lnTo>
                    <a:pt x="540" y="1505"/>
                  </a:lnTo>
                  <a:lnTo>
                    <a:pt x="562" y="1526"/>
                  </a:lnTo>
                  <a:lnTo>
                    <a:pt x="562" y="1559"/>
                  </a:lnTo>
                  <a:lnTo>
                    <a:pt x="572" y="1570"/>
                  </a:lnTo>
                  <a:lnTo>
                    <a:pt x="572" y="1591"/>
                  </a:lnTo>
                  <a:lnTo>
                    <a:pt x="583" y="1602"/>
                  </a:lnTo>
                  <a:lnTo>
                    <a:pt x="583" y="1624"/>
                  </a:lnTo>
                  <a:lnTo>
                    <a:pt x="605" y="1645"/>
                  </a:lnTo>
                  <a:lnTo>
                    <a:pt x="605" y="1678"/>
                  </a:lnTo>
                  <a:lnTo>
                    <a:pt x="616" y="1689"/>
                  </a:lnTo>
                  <a:lnTo>
                    <a:pt x="616" y="1710"/>
                  </a:lnTo>
                  <a:lnTo>
                    <a:pt x="637" y="1732"/>
                  </a:lnTo>
                  <a:lnTo>
                    <a:pt x="637" y="1764"/>
                  </a:lnTo>
                  <a:lnTo>
                    <a:pt x="659" y="1786"/>
                  </a:lnTo>
                  <a:lnTo>
                    <a:pt x="659" y="1819"/>
                  </a:lnTo>
                  <a:lnTo>
                    <a:pt x="670" y="1829"/>
                  </a:lnTo>
                  <a:lnTo>
                    <a:pt x="670" y="1851"/>
                  </a:lnTo>
                  <a:lnTo>
                    <a:pt x="691" y="1873"/>
                  </a:lnTo>
                  <a:lnTo>
                    <a:pt x="691" y="1905"/>
                  </a:lnTo>
                  <a:lnTo>
                    <a:pt x="713" y="1927"/>
                  </a:lnTo>
                  <a:lnTo>
                    <a:pt x="713" y="1959"/>
                  </a:lnTo>
                  <a:lnTo>
                    <a:pt x="735" y="1981"/>
                  </a:lnTo>
                  <a:lnTo>
                    <a:pt x="735" y="2013"/>
                  </a:lnTo>
                  <a:lnTo>
                    <a:pt x="745" y="2024"/>
                  </a:lnTo>
                  <a:lnTo>
                    <a:pt x="745" y="2046"/>
                  </a:lnTo>
                  <a:lnTo>
                    <a:pt x="767" y="2068"/>
                  </a:lnTo>
                  <a:lnTo>
                    <a:pt x="767" y="2089"/>
                  </a:lnTo>
                  <a:lnTo>
                    <a:pt x="778" y="2100"/>
                  </a:lnTo>
                  <a:lnTo>
                    <a:pt x="778" y="2122"/>
                  </a:lnTo>
                  <a:lnTo>
                    <a:pt x="799" y="2143"/>
                  </a:lnTo>
                  <a:lnTo>
                    <a:pt x="799" y="2176"/>
                  </a:lnTo>
                  <a:lnTo>
                    <a:pt x="821" y="2197"/>
                  </a:lnTo>
                  <a:lnTo>
                    <a:pt x="821" y="2230"/>
                  </a:lnTo>
                  <a:lnTo>
                    <a:pt x="843" y="2252"/>
                  </a:lnTo>
                  <a:lnTo>
                    <a:pt x="843" y="2273"/>
                  </a:lnTo>
                  <a:lnTo>
                    <a:pt x="853" y="2284"/>
                  </a:lnTo>
                  <a:lnTo>
                    <a:pt x="853" y="2306"/>
                  </a:lnTo>
                  <a:lnTo>
                    <a:pt x="875" y="2327"/>
                  </a:lnTo>
                  <a:lnTo>
                    <a:pt x="875" y="2360"/>
                  </a:lnTo>
                  <a:lnTo>
                    <a:pt x="897" y="2381"/>
                  </a:lnTo>
                  <a:lnTo>
                    <a:pt x="897" y="2403"/>
                  </a:lnTo>
                  <a:lnTo>
                    <a:pt x="918" y="2425"/>
                  </a:lnTo>
                  <a:lnTo>
                    <a:pt x="918" y="2457"/>
                  </a:lnTo>
                  <a:lnTo>
                    <a:pt x="940" y="2479"/>
                  </a:lnTo>
                  <a:lnTo>
                    <a:pt x="940" y="2501"/>
                  </a:lnTo>
                  <a:lnTo>
                    <a:pt x="961" y="2522"/>
                  </a:lnTo>
                  <a:lnTo>
                    <a:pt x="961" y="2544"/>
                  </a:lnTo>
                  <a:lnTo>
                    <a:pt x="972" y="2555"/>
                  </a:lnTo>
                  <a:lnTo>
                    <a:pt x="972" y="2576"/>
                  </a:lnTo>
                  <a:lnTo>
                    <a:pt x="994" y="2598"/>
                  </a:lnTo>
                  <a:lnTo>
                    <a:pt x="994" y="2620"/>
                  </a:lnTo>
                  <a:lnTo>
                    <a:pt x="1016" y="2641"/>
                  </a:lnTo>
                  <a:lnTo>
                    <a:pt x="1016" y="2663"/>
                  </a:lnTo>
                  <a:lnTo>
                    <a:pt x="1037" y="2685"/>
                  </a:lnTo>
                  <a:lnTo>
                    <a:pt x="1037" y="2706"/>
                  </a:lnTo>
                </a:path>
              </a:pathLst>
            </a:custGeom>
            <a:noFill/>
            <a:ln w="38100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3" name="Freeform 119"/>
            <p:cNvSpPr>
              <a:spLocks/>
            </p:cNvSpPr>
            <p:nvPr/>
          </p:nvSpPr>
          <p:spPr bwMode="auto">
            <a:xfrm>
              <a:off x="2697" y="1758"/>
              <a:ext cx="274" cy="170"/>
            </a:xfrm>
            <a:custGeom>
              <a:avLst/>
              <a:gdLst>
                <a:gd name="T0" fmla="*/ 0 w 1362"/>
                <a:gd name="T1" fmla="*/ 0 h 801"/>
                <a:gd name="T2" fmla="*/ 0 w 1362"/>
                <a:gd name="T3" fmla="*/ 0 h 801"/>
                <a:gd name="T4" fmla="*/ 0 w 1362"/>
                <a:gd name="T5" fmla="*/ 0 h 801"/>
                <a:gd name="T6" fmla="*/ 0 w 1362"/>
                <a:gd name="T7" fmla="*/ 0 h 801"/>
                <a:gd name="T8" fmla="*/ 0 w 1362"/>
                <a:gd name="T9" fmla="*/ 0 h 801"/>
                <a:gd name="T10" fmla="*/ 0 w 1362"/>
                <a:gd name="T11" fmla="*/ 0 h 801"/>
                <a:gd name="T12" fmla="*/ 0 w 1362"/>
                <a:gd name="T13" fmla="*/ 0 h 801"/>
                <a:gd name="T14" fmla="*/ 0 w 1362"/>
                <a:gd name="T15" fmla="*/ 0 h 801"/>
                <a:gd name="T16" fmla="*/ 0 w 1362"/>
                <a:gd name="T17" fmla="*/ 0 h 801"/>
                <a:gd name="T18" fmla="*/ 0 w 1362"/>
                <a:gd name="T19" fmla="*/ 0 h 801"/>
                <a:gd name="T20" fmla="*/ 0 w 1362"/>
                <a:gd name="T21" fmla="*/ 0 h 801"/>
                <a:gd name="T22" fmla="*/ 0 w 1362"/>
                <a:gd name="T23" fmla="*/ 0 h 801"/>
                <a:gd name="T24" fmla="*/ 0 w 1362"/>
                <a:gd name="T25" fmla="*/ 0 h 801"/>
                <a:gd name="T26" fmla="*/ 0 w 1362"/>
                <a:gd name="T27" fmla="*/ 0 h 801"/>
                <a:gd name="T28" fmla="*/ 0 w 1362"/>
                <a:gd name="T29" fmla="*/ 0 h 801"/>
                <a:gd name="T30" fmla="*/ 0 w 1362"/>
                <a:gd name="T31" fmla="*/ 0 h 801"/>
                <a:gd name="T32" fmla="*/ 0 w 1362"/>
                <a:gd name="T33" fmla="*/ 0 h 801"/>
                <a:gd name="T34" fmla="*/ 0 w 1362"/>
                <a:gd name="T35" fmla="*/ 0 h 801"/>
                <a:gd name="T36" fmla="*/ 0 w 1362"/>
                <a:gd name="T37" fmla="*/ 0 h 801"/>
                <a:gd name="T38" fmla="*/ 0 w 1362"/>
                <a:gd name="T39" fmla="*/ 0 h 801"/>
                <a:gd name="T40" fmla="*/ 0 w 1362"/>
                <a:gd name="T41" fmla="*/ 0 h 801"/>
                <a:gd name="T42" fmla="*/ 0 w 1362"/>
                <a:gd name="T43" fmla="*/ 0 h 801"/>
                <a:gd name="T44" fmla="*/ 0 w 1362"/>
                <a:gd name="T45" fmla="*/ 0 h 801"/>
                <a:gd name="T46" fmla="*/ 0 w 1362"/>
                <a:gd name="T47" fmla="*/ 0 h 801"/>
                <a:gd name="T48" fmla="*/ 0 w 1362"/>
                <a:gd name="T49" fmla="*/ 0 h 801"/>
                <a:gd name="T50" fmla="*/ 0 w 1362"/>
                <a:gd name="T51" fmla="*/ 0 h 801"/>
                <a:gd name="T52" fmla="*/ 0 w 1362"/>
                <a:gd name="T53" fmla="*/ 0 h 801"/>
                <a:gd name="T54" fmla="*/ 0 w 1362"/>
                <a:gd name="T55" fmla="*/ 0 h 801"/>
                <a:gd name="T56" fmla="*/ 0 w 1362"/>
                <a:gd name="T57" fmla="*/ 0 h 801"/>
                <a:gd name="T58" fmla="*/ 0 w 1362"/>
                <a:gd name="T59" fmla="*/ 0 h 801"/>
                <a:gd name="T60" fmla="*/ 0 w 1362"/>
                <a:gd name="T61" fmla="*/ 0 h 801"/>
                <a:gd name="T62" fmla="*/ 0 w 1362"/>
                <a:gd name="T63" fmla="*/ 0 h 801"/>
                <a:gd name="T64" fmla="*/ 0 w 1362"/>
                <a:gd name="T65" fmla="*/ 0 h 801"/>
                <a:gd name="T66" fmla="*/ 0 w 1362"/>
                <a:gd name="T67" fmla="*/ 0 h 801"/>
                <a:gd name="T68" fmla="*/ 0 w 1362"/>
                <a:gd name="T69" fmla="*/ 0 h 801"/>
                <a:gd name="T70" fmla="*/ 0 w 1362"/>
                <a:gd name="T71" fmla="*/ 0 h 801"/>
                <a:gd name="T72" fmla="*/ 0 w 1362"/>
                <a:gd name="T73" fmla="*/ 0 h 801"/>
                <a:gd name="T74" fmla="*/ 0 w 1362"/>
                <a:gd name="T75" fmla="*/ 0 h 801"/>
                <a:gd name="T76" fmla="*/ 0 w 1362"/>
                <a:gd name="T77" fmla="*/ 0 h 801"/>
                <a:gd name="T78" fmla="*/ 0 w 1362"/>
                <a:gd name="T79" fmla="*/ 0 h 801"/>
                <a:gd name="T80" fmla="*/ 0 w 1362"/>
                <a:gd name="T81" fmla="*/ 0 h 801"/>
                <a:gd name="T82" fmla="*/ 0 w 1362"/>
                <a:gd name="T83" fmla="*/ 0 h 80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362" h="801">
                  <a:moveTo>
                    <a:pt x="0" y="0"/>
                  </a:moveTo>
                  <a:lnTo>
                    <a:pt x="22" y="22"/>
                  </a:lnTo>
                  <a:lnTo>
                    <a:pt x="22" y="43"/>
                  </a:lnTo>
                  <a:lnTo>
                    <a:pt x="43" y="65"/>
                  </a:lnTo>
                  <a:lnTo>
                    <a:pt x="43" y="87"/>
                  </a:lnTo>
                  <a:lnTo>
                    <a:pt x="65" y="108"/>
                  </a:lnTo>
                  <a:lnTo>
                    <a:pt x="65" y="130"/>
                  </a:lnTo>
                  <a:lnTo>
                    <a:pt x="87" y="152"/>
                  </a:lnTo>
                  <a:lnTo>
                    <a:pt x="87" y="173"/>
                  </a:lnTo>
                  <a:lnTo>
                    <a:pt x="97" y="184"/>
                  </a:lnTo>
                  <a:lnTo>
                    <a:pt x="119" y="206"/>
                  </a:lnTo>
                  <a:lnTo>
                    <a:pt x="119" y="228"/>
                  </a:lnTo>
                  <a:lnTo>
                    <a:pt x="141" y="249"/>
                  </a:lnTo>
                  <a:lnTo>
                    <a:pt x="141" y="260"/>
                  </a:lnTo>
                  <a:lnTo>
                    <a:pt x="162" y="282"/>
                  </a:lnTo>
                  <a:lnTo>
                    <a:pt x="162" y="303"/>
                  </a:lnTo>
                  <a:lnTo>
                    <a:pt x="173" y="314"/>
                  </a:lnTo>
                  <a:lnTo>
                    <a:pt x="195" y="336"/>
                  </a:lnTo>
                  <a:lnTo>
                    <a:pt x="195" y="357"/>
                  </a:lnTo>
                  <a:lnTo>
                    <a:pt x="205" y="368"/>
                  </a:lnTo>
                  <a:lnTo>
                    <a:pt x="227" y="390"/>
                  </a:lnTo>
                  <a:lnTo>
                    <a:pt x="227" y="401"/>
                  </a:lnTo>
                  <a:lnTo>
                    <a:pt x="249" y="422"/>
                  </a:lnTo>
                  <a:lnTo>
                    <a:pt x="249" y="433"/>
                  </a:lnTo>
                  <a:lnTo>
                    <a:pt x="270" y="455"/>
                  </a:lnTo>
                  <a:lnTo>
                    <a:pt x="270" y="466"/>
                  </a:lnTo>
                  <a:lnTo>
                    <a:pt x="281" y="476"/>
                  </a:lnTo>
                  <a:lnTo>
                    <a:pt x="303" y="498"/>
                  </a:lnTo>
                  <a:lnTo>
                    <a:pt x="303" y="509"/>
                  </a:lnTo>
                  <a:lnTo>
                    <a:pt x="314" y="520"/>
                  </a:lnTo>
                  <a:lnTo>
                    <a:pt x="335" y="541"/>
                  </a:lnTo>
                  <a:lnTo>
                    <a:pt x="335" y="552"/>
                  </a:lnTo>
                  <a:lnTo>
                    <a:pt x="346" y="563"/>
                  </a:lnTo>
                  <a:lnTo>
                    <a:pt x="357" y="574"/>
                  </a:lnTo>
                  <a:lnTo>
                    <a:pt x="368" y="585"/>
                  </a:lnTo>
                  <a:lnTo>
                    <a:pt x="378" y="596"/>
                  </a:lnTo>
                  <a:lnTo>
                    <a:pt x="389" y="606"/>
                  </a:lnTo>
                  <a:lnTo>
                    <a:pt x="400" y="617"/>
                  </a:lnTo>
                  <a:lnTo>
                    <a:pt x="411" y="628"/>
                  </a:lnTo>
                  <a:lnTo>
                    <a:pt x="422" y="639"/>
                  </a:lnTo>
                  <a:lnTo>
                    <a:pt x="432" y="650"/>
                  </a:lnTo>
                  <a:lnTo>
                    <a:pt x="443" y="661"/>
                  </a:lnTo>
                  <a:lnTo>
                    <a:pt x="454" y="671"/>
                  </a:lnTo>
                  <a:lnTo>
                    <a:pt x="465" y="682"/>
                  </a:lnTo>
                  <a:lnTo>
                    <a:pt x="476" y="693"/>
                  </a:lnTo>
                  <a:lnTo>
                    <a:pt x="486" y="704"/>
                  </a:lnTo>
                  <a:lnTo>
                    <a:pt x="497" y="715"/>
                  </a:lnTo>
                  <a:lnTo>
                    <a:pt x="508" y="715"/>
                  </a:lnTo>
                  <a:lnTo>
                    <a:pt x="519" y="725"/>
                  </a:lnTo>
                  <a:lnTo>
                    <a:pt x="530" y="736"/>
                  </a:lnTo>
                  <a:lnTo>
                    <a:pt x="541" y="736"/>
                  </a:lnTo>
                  <a:lnTo>
                    <a:pt x="551" y="747"/>
                  </a:lnTo>
                  <a:lnTo>
                    <a:pt x="562" y="758"/>
                  </a:lnTo>
                  <a:lnTo>
                    <a:pt x="573" y="758"/>
                  </a:lnTo>
                  <a:lnTo>
                    <a:pt x="584" y="769"/>
                  </a:lnTo>
                  <a:lnTo>
                    <a:pt x="595" y="769"/>
                  </a:lnTo>
                  <a:lnTo>
                    <a:pt x="605" y="780"/>
                  </a:lnTo>
                  <a:lnTo>
                    <a:pt x="616" y="780"/>
                  </a:lnTo>
                  <a:lnTo>
                    <a:pt x="627" y="780"/>
                  </a:lnTo>
                  <a:lnTo>
                    <a:pt x="638" y="790"/>
                  </a:lnTo>
                  <a:lnTo>
                    <a:pt x="649" y="790"/>
                  </a:lnTo>
                  <a:lnTo>
                    <a:pt x="659" y="790"/>
                  </a:lnTo>
                  <a:lnTo>
                    <a:pt x="670" y="801"/>
                  </a:lnTo>
                  <a:lnTo>
                    <a:pt x="681" y="801"/>
                  </a:lnTo>
                  <a:lnTo>
                    <a:pt x="692" y="801"/>
                  </a:lnTo>
                  <a:lnTo>
                    <a:pt x="703" y="801"/>
                  </a:lnTo>
                  <a:lnTo>
                    <a:pt x="713" y="801"/>
                  </a:lnTo>
                  <a:lnTo>
                    <a:pt x="724" y="801"/>
                  </a:lnTo>
                  <a:lnTo>
                    <a:pt x="735" y="801"/>
                  </a:lnTo>
                  <a:lnTo>
                    <a:pt x="746" y="801"/>
                  </a:lnTo>
                  <a:lnTo>
                    <a:pt x="767" y="801"/>
                  </a:lnTo>
                  <a:lnTo>
                    <a:pt x="757" y="801"/>
                  </a:lnTo>
                  <a:lnTo>
                    <a:pt x="767" y="801"/>
                  </a:lnTo>
                  <a:lnTo>
                    <a:pt x="778" y="801"/>
                  </a:lnTo>
                  <a:lnTo>
                    <a:pt x="789" y="801"/>
                  </a:lnTo>
                  <a:lnTo>
                    <a:pt x="800" y="801"/>
                  </a:lnTo>
                  <a:lnTo>
                    <a:pt x="811" y="801"/>
                  </a:lnTo>
                  <a:lnTo>
                    <a:pt x="821" y="801"/>
                  </a:lnTo>
                  <a:lnTo>
                    <a:pt x="832" y="801"/>
                  </a:lnTo>
                  <a:lnTo>
                    <a:pt x="843" y="790"/>
                  </a:lnTo>
                  <a:lnTo>
                    <a:pt x="854" y="790"/>
                  </a:lnTo>
                  <a:lnTo>
                    <a:pt x="865" y="790"/>
                  </a:lnTo>
                  <a:lnTo>
                    <a:pt x="876" y="780"/>
                  </a:lnTo>
                  <a:lnTo>
                    <a:pt x="886" y="780"/>
                  </a:lnTo>
                  <a:lnTo>
                    <a:pt x="897" y="780"/>
                  </a:lnTo>
                  <a:lnTo>
                    <a:pt x="908" y="769"/>
                  </a:lnTo>
                  <a:lnTo>
                    <a:pt x="919" y="769"/>
                  </a:lnTo>
                  <a:lnTo>
                    <a:pt x="930" y="758"/>
                  </a:lnTo>
                  <a:lnTo>
                    <a:pt x="940" y="758"/>
                  </a:lnTo>
                  <a:lnTo>
                    <a:pt x="951" y="747"/>
                  </a:lnTo>
                  <a:lnTo>
                    <a:pt x="962" y="736"/>
                  </a:lnTo>
                  <a:lnTo>
                    <a:pt x="973" y="736"/>
                  </a:lnTo>
                  <a:lnTo>
                    <a:pt x="984" y="725"/>
                  </a:lnTo>
                  <a:lnTo>
                    <a:pt x="994" y="715"/>
                  </a:lnTo>
                  <a:lnTo>
                    <a:pt x="1005" y="715"/>
                  </a:lnTo>
                  <a:lnTo>
                    <a:pt x="1016" y="704"/>
                  </a:lnTo>
                  <a:lnTo>
                    <a:pt x="1027" y="693"/>
                  </a:lnTo>
                  <a:lnTo>
                    <a:pt x="1038" y="682"/>
                  </a:lnTo>
                  <a:lnTo>
                    <a:pt x="1048" y="671"/>
                  </a:lnTo>
                  <a:lnTo>
                    <a:pt x="1059" y="661"/>
                  </a:lnTo>
                  <a:lnTo>
                    <a:pt x="1070" y="661"/>
                  </a:lnTo>
                  <a:lnTo>
                    <a:pt x="1081" y="650"/>
                  </a:lnTo>
                  <a:lnTo>
                    <a:pt x="1092" y="639"/>
                  </a:lnTo>
                  <a:lnTo>
                    <a:pt x="1102" y="628"/>
                  </a:lnTo>
                  <a:lnTo>
                    <a:pt x="1113" y="617"/>
                  </a:lnTo>
                  <a:lnTo>
                    <a:pt x="1135" y="596"/>
                  </a:lnTo>
                  <a:lnTo>
                    <a:pt x="1135" y="585"/>
                  </a:lnTo>
                  <a:lnTo>
                    <a:pt x="1146" y="574"/>
                  </a:lnTo>
                  <a:lnTo>
                    <a:pt x="1157" y="563"/>
                  </a:lnTo>
                  <a:lnTo>
                    <a:pt x="1167" y="552"/>
                  </a:lnTo>
                  <a:lnTo>
                    <a:pt x="1178" y="541"/>
                  </a:lnTo>
                  <a:lnTo>
                    <a:pt x="1200" y="520"/>
                  </a:lnTo>
                  <a:lnTo>
                    <a:pt x="1200" y="509"/>
                  </a:lnTo>
                  <a:lnTo>
                    <a:pt x="1211" y="498"/>
                  </a:lnTo>
                  <a:lnTo>
                    <a:pt x="1232" y="476"/>
                  </a:lnTo>
                  <a:lnTo>
                    <a:pt x="1232" y="466"/>
                  </a:lnTo>
                  <a:lnTo>
                    <a:pt x="1243" y="455"/>
                  </a:lnTo>
                  <a:lnTo>
                    <a:pt x="1265" y="433"/>
                  </a:lnTo>
                  <a:lnTo>
                    <a:pt x="1265" y="422"/>
                  </a:lnTo>
                  <a:lnTo>
                    <a:pt x="1286" y="401"/>
                  </a:lnTo>
                  <a:lnTo>
                    <a:pt x="1286" y="390"/>
                  </a:lnTo>
                  <a:lnTo>
                    <a:pt x="1308" y="368"/>
                  </a:lnTo>
                  <a:lnTo>
                    <a:pt x="1308" y="357"/>
                  </a:lnTo>
                  <a:lnTo>
                    <a:pt x="1329" y="336"/>
                  </a:lnTo>
                  <a:lnTo>
                    <a:pt x="1329" y="325"/>
                  </a:lnTo>
                  <a:lnTo>
                    <a:pt x="1351" y="303"/>
                  </a:lnTo>
                  <a:lnTo>
                    <a:pt x="1351" y="282"/>
                  </a:lnTo>
                  <a:lnTo>
                    <a:pt x="1362" y="271"/>
                  </a:lnTo>
                </a:path>
              </a:pathLst>
            </a:custGeom>
            <a:noFill/>
            <a:ln w="38100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4" name="Freeform 120"/>
            <p:cNvSpPr>
              <a:spLocks/>
            </p:cNvSpPr>
            <p:nvPr/>
          </p:nvSpPr>
          <p:spPr bwMode="auto">
            <a:xfrm>
              <a:off x="2972" y="1378"/>
              <a:ext cx="173" cy="437"/>
            </a:xfrm>
            <a:custGeom>
              <a:avLst/>
              <a:gdLst>
                <a:gd name="T0" fmla="*/ 0 w 854"/>
                <a:gd name="T1" fmla="*/ 0 h 2046"/>
                <a:gd name="T2" fmla="*/ 0 w 854"/>
                <a:gd name="T3" fmla="*/ 0 h 2046"/>
                <a:gd name="T4" fmla="*/ 0 w 854"/>
                <a:gd name="T5" fmla="*/ 0 h 2046"/>
                <a:gd name="T6" fmla="*/ 0 w 854"/>
                <a:gd name="T7" fmla="*/ 0 h 2046"/>
                <a:gd name="T8" fmla="*/ 0 w 854"/>
                <a:gd name="T9" fmla="*/ 0 h 2046"/>
                <a:gd name="T10" fmla="*/ 0 w 854"/>
                <a:gd name="T11" fmla="*/ 0 h 2046"/>
                <a:gd name="T12" fmla="*/ 0 w 854"/>
                <a:gd name="T13" fmla="*/ 0 h 2046"/>
                <a:gd name="T14" fmla="*/ 0 w 854"/>
                <a:gd name="T15" fmla="*/ 0 h 2046"/>
                <a:gd name="T16" fmla="*/ 0 w 854"/>
                <a:gd name="T17" fmla="*/ 0 h 2046"/>
                <a:gd name="T18" fmla="*/ 0 w 854"/>
                <a:gd name="T19" fmla="*/ 0 h 2046"/>
                <a:gd name="T20" fmla="*/ 0 w 854"/>
                <a:gd name="T21" fmla="*/ 0 h 2046"/>
                <a:gd name="T22" fmla="*/ 0 w 854"/>
                <a:gd name="T23" fmla="*/ 0 h 2046"/>
                <a:gd name="T24" fmla="*/ 0 w 854"/>
                <a:gd name="T25" fmla="*/ 0 h 2046"/>
                <a:gd name="T26" fmla="*/ 0 w 854"/>
                <a:gd name="T27" fmla="*/ 0 h 2046"/>
                <a:gd name="T28" fmla="*/ 0 w 854"/>
                <a:gd name="T29" fmla="*/ 0 h 2046"/>
                <a:gd name="T30" fmla="*/ 0 w 854"/>
                <a:gd name="T31" fmla="*/ 0 h 2046"/>
                <a:gd name="T32" fmla="*/ 0 w 854"/>
                <a:gd name="T33" fmla="*/ 0 h 2046"/>
                <a:gd name="T34" fmla="*/ 0 w 854"/>
                <a:gd name="T35" fmla="*/ 0 h 2046"/>
                <a:gd name="T36" fmla="*/ 0 w 854"/>
                <a:gd name="T37" fmla="*/ 0 h 2046"/>
                <a:gd name="T38" fmla="*/ 0 w 854"/>
                <a:gd name="T39" fmla="*/ 0 h 2046"/>
                <a:gd name="T40" fmla="*/ 0 w 854"/>
                <a:gd name="T41" fmla="*/ 0 h 2046"/>
                <a:gd name="T42" fmla="*/ 0 w 854"/>
                <a:gd name="T43" fmla="*/ 0 h 2046"/>
                <a:gd name="T44" fmla="*/ 0 w 854"/>
                <a:gd name="T45" fmla="*/ 0 h 2046"/>
                <a:gd name="T46" fmla="*/ 0 w 854"/>
                <a:gd name="T47" fmla="*/ 0 h 2046"/>
                <a:gd name="T48" fmla="*/ 0 w 854"/>
                <a:gd name="T49" fmla="*/ 0 h 2046"/>
                <a:gd name="T50" fmla="*/ 0 w 854"/>
                <a:gd name="T51" fmla="*/ 0 h 2046"/>
                <a:gd name="T52" fmla="*/ 0 w 854"/>
                <a:gd name="T53" fmla="*/ 0 h 2046"/>
                <a:gd name="T54" fmla="*/ 0 w 854"/>
                <a:gd name="T55" fmla="*/ 0 h 2046"/>
                <a:gd name="T56" fmla="*/ 0 w 854"/>
                <a:gd name="T57" fmla="*/ 0 h 2046"/>
                <a:gd name="T58" fmla="*/ 0 w 854"/>
                <a:gd name="T59" fmla="*/ 0 h 2046"/>
                <a:gd name="T60" fmla="*/ 0 w 854"/>
                <a:gd name="T61" fmla="*/ 0 h 2046"/>
                <a:gd name="T62" fmla="*/ 0 w 854"/>
                <a:gd name="T63" fmla="*/ 0 h 2046"/>
                <a:gd name="T64" fmla="*/ 0 w 854"/>
                <a:gd name="T65" fmla="*/ 0 h 2046"/>
                <a:gd name="T66" fmla="*/ 0 w 854"/>
                <a:gd name="T67" fmla="*/ 0 h 2046"/>
                <a:gd name="T68" fmla="*/ 0 w 854"/>
                <a:gd name="T69" fmla="*/ 0 h 2046"/>
                <a:gd name="T70" fmla="*/ 0 w 854"/>
                <a:gd name="T71" fmla="*/ 0 h 2046"/>
                <a:gd name="T72" fmla="*/ 0 w 854"/>
                <a:gd name="T73" fmla="*/ 0 h 2046"/>
                <a:gd name="T74" fmla="*/ 0 w 854"/>
                <a:gd name="T75" fmla="*/ 0 h 2046"/>
                <a:gd name="T76" fmla="*/ 0 w 854"/>
                <a:gd name="T77" fmla="*/ 0 h 2046"/>
                <a:gd name="T78" fmla="*/ 0 w 854"/>
                <a:gd name="T79" fmla="*/ 0 h 2046"/>
                <a:gd name="T80" fmla="*/ 0 w 854"/>
                <a:gd name="T81" fmla="*/ 0 h 2046"/>
                <a:gd name="T82" fmla="*/ 0 w 854"/>
                <a:gd name="T83" fmla="*/ 0 h 2046"/>
                <a:gd name="T84" fmla="*/ 0 w 854"/>
                <a:gd name="T85" fmla="*/ 0 h 2046"/>
                <a:gd name="T86" fmla="*/ 0 w 854"/>
                <a:gd name="T87" fmla="*/ 0 h 2046"/>
                <a:gd name="T88" fmla="*/ 0 w 854"/>
                <a:gd name="T89" fmla="*/ 0 h 2046"/>
                <a:gd name="T90" fmla="*/ 0 w 854"/>
                <a:gd name="T91" fmla="*/ 0 h 2046"/>
                <a:gd name="T92" fmla="*/ 0 w 854"/>
                <a:gd name="T93" fmla="*/ 0 h 2046"/>
                <a:gd name="T94" fmla="*/ 0 w 854"/>
                <a:gd name="T95" fmla="*/ 0 h 20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54" h="2046">
                  <a:moveTo>
                    <a:pt x="0" y="2046"/>
                  </a:moveTo>
                  <a:lnTo>
                    <a:pt x="21" y="2024"/>
                  </a:lnTo>
                  <a:lnTo>
                    <a:pt x="21" y="2003"/>
                  </a:lnTo>
                  <a:lnTo>
                    <a:pt x="43" y="1981"/>
                  </a:lnTo>
                  <a:lnTo>
                    <a:pt x="43" y="1970"/>
                  </a:lnTo>
                  <a:lnTo>
                    <a:pt x="65" y="1948"/>
                  </a:lnTo>
                  <a:lnTo>
                    <a:pt x="65" y="1927"/>
                  </a:lnTo>
                  <a:lnTo>
                    <a:pt x="86" y="1905"/>
                  </a:lnTo>
                  <a:lnTo>
                    <a:pt x="86" y="1883"/>
                  </a:lnTo>
                  <a:lnTo>
                    <a:pt x="108" y="1862"/>
                  </a:lnTo>
                  <a:lnTo>
                    <a:pt x="108" y="1840"/>
                  </a:lnTo>
                  <a:lnTo>
                    <a:pt x="130" y="1818"/>
                  </a:lnTo>
                  <a:lnTo>
                    <a:pt x="130" y="1797"/>
                  </a:lnTo>
                  <a:lnTo>
                    <a:pt x="151" y="1775"/>
                  </a:lnTo>
                  <a:lnTo>
                    <a:pt x="151" y="1754"/>
                  </a:lnTo>
                  <a:lnTo>
                    <a:pt x="173" y="1732"/>
                  </a:lnTo>
                  <a:lnTo>
                    <a:pt x="173" y="1710"/>
                  </a:lnTo>
                  <a:lnTo>
                    <a:pt x="194" y="1689"/>
                  </a:lnTo>
                  <a:lnTo>
                    <a:pt x="194" y="1667"/>
                  </a:lnTo>
                  <a:lnTo>
                    <a:pt x="216" y="1645"/>
                  </a:lnTo>
                  <a:lnTo>
                    <a:pt x="216" y="1624"/>
                  </a:lnTo>
                  <a:lnTo>
                    <a:pt x="238" y="1602"/>
                  </a:lnTo>
                  <a:lnTo>
                    <a:pt x="238" y="1570"/>
                  </a:lnTo>
                  <a:lnTo>
                    <a:pt x="259" y="1548"/>
                  </a:lnTo>
                  <a:lnTo>
                    <a:pt x="259" y="1526"/>
                  </a:lnTo>
                  <a:lnTo>
                    <a:pt x="281" y="1505"/>
                  </a:lnTo>
                  <a:lnTo>
                    <a:pt x="281" y="1472"/>
                  </a:lnTo>
                  <a:lnTo>
                    <a:pt x="302" y="1450"/>
                  </a:lnTo>
                  <a:lnTo>
                    <a:pt x="302" y="1429"/>
                  </a:lnTo>
                  <a:lnTo>
                    <a:pt x="313" y="1418"/>
                  </a:lnTo>
                  <a:lnTo>
                    <a:pt x="313" y="1396"/>
                  </a:lnTo>
                  <a:lnTo>
                    <a:pt x="335" y="1375"/>
                  </a:lnTo>
                  <a:lnTo>
                    <a:pt x="335" y="1353"/>
                  </a:lnTo>
                  <a:lnTo>
                    <a:pt x="346" y="1342"/>
                  </a:lnTo>
                  <a:lnTo>
                    <a:pt x="346" y="1321"/>
                  </a:lnTo>
                  <a:lnTo>
                    <a:pt x="367" y="1299"/>
                  </a:lnTo>
                  <a:lnTo>
                    <a:pt x="367" y="1277"/>
                  </a:lnTo>
                  <a:lnTo>
                    <a:pt x="378" y="1266"/>
                  </a:lnTo>
                  <a:lnTo>
                    <a:pt x="378" y="1245"/>
                  </a:lnTo>
                  <a:lnTo>
                    <a:pt x="400" y="1223"/>
                  </a:lnTo>
                  <a:lnTo>
                    <a:pt x="400" y="1191"/>
                  </a:lnTo>
                  <a:lnTo>
                    <a:pt x="421" y="1169"/>
                  </a:lnTo>
                  <a:lnTo>
                    <a:pt x="421" y="1137"/>
                  </a:lnTo>
                  <a:lnTo>
                    <a:pt x="443" y="1115"/>
                  </a:lnTo>
                  <a:lnTo>
                    <a:pt x="443" y="1082"/>
                  </a:lnTo>
                  <a:lnTo>
                    <a:pt x="465" y="1061"/>
                  </a:lnTo>
                  <a:lnTo>
                    <a:pt x="465" y="1028"/>
                  </a:lnTo>
                  <a:lnTo>
                    <a:pt x="486" y="1007"/>
                  </a:lnTo>
                  <a:lnTo>
                    <a:pt x="486" y="974"/>
                  </a:lnTo>
                  <a:lnTo>
                    <a:pt x="508" y="953"/>
                  </a:lnTo>
                  <a:lnTo>
                    <a:pt x="508" y="920"/>
                  </a:lnTo>
                  <a:lnTo>
                    <a:pt x="519" y="909"/>
                  </a:lnTo>
                  <a:lnTo>
                    <a:pt x="519" y="888"/>
                  </a:lnTo>
                  <a:lnTo>
                    <a:pt x="540" y="866"/>
                  </a:lnTo>
                  <a:lnTo>
                    <a:pt x="540" y="833"/>
                  </a:lnTo>
                  <a:lnTo>
                    <a:pt x="551" y="823"/>
                  </a:lnTo>
                  <a:lnTo>
                    <a:pt x="551" y="801"/>
                  </a:lnTo>
                  <a:lnTo>
                    <a:pt x="573" y="779"/>
                  </a:lnTo>
                  <a:lnTo>
                    <a:pt x="573" y="747"/>
                  </a:lnTo>
                  <a:lnTo>
                    <a:pt x="594" y="725"/>
                  </a:lnTo>
                  <a:lnTo>
                    <a:pt x="594" y="693"/>
                  </a:lnTo>
                  <a:lnTo>
                    <a:pt x="605" y="682"/>
                  </a:lnTo>
                  <a:lnTo>
                    <a:pt x="605" y="660"/>
                  </a:lnTo>
                  <a:lnTo>
                    <a:pt x="616" y="649"/>
                  </a:lnTo>
                  <a:lnTo>
                    <a:pt x="616" y="628"/>
                  </a:lnTo>
                  <a:lnTo>
                    <a:pt x="637" y="606"/>
                  </a:lnTo>
                  <a:lnTo>
                    <a:pt x="637" y="574"/>
                  </a:lnTo>
                  <a:lnTo>
                    <a:pt x="648" y="563"/>
                  </a:lnTo>
                  <a:lnTo>
                    <a:pt x="648" y="541"/>
                  </a:lnTo>
                  <a:lnTo>
                    <a:pt x="670" y="520"/>
                  </a:lnTo>
                  <a:lnTo>
                    <a:pt x="670" y="487"/>
                  </a:lnTo>
                  <a:lnTo>
                    <a:pt x="681" y="476"/>
                  </a:lnTo>
                  <a:lnTo>
                    <a:pt x="681" y="455"/>
                  </a:lnTo>
                  <a:lnTo>
                    <a:pt x="692" y="444"/>
                  </a:lnTo>
                  <a:lnTo>
                    <a:pt x="692" y="422"/>
                  </a:lnTo>
                  <a:lnTo>
                    <a:pt x="713" y="400"/>
                  </a:lnTo>
                  <a:lnTo>
                    <a:pt x="713" y="368"/>
                  </a:lnTo>
                  <a:lnTo>
                    <a:pt x="724" y="357"/>
                  </a:lnTo>
                  <a:lnTo>
                    <a:pt x="724" y="336"/>
                  </a:lnTo>
                  <a:lnTo>
                    <a:pt x="746" y="314"/>
                  </a:lnTo>
                  <a:lnTo>
                    <a:pt x="746" y="281"/>
                  </a:lnTo>
                  <a:lnTo>
                    <a:pt x="756" y="271"/>
                  </a:lnTo>
                  <a:lnTo>
                    <a:pt x="756" y="249"/>
                  </a:lnTo>
                  <a:lnTo>
                    <a:pt x="767" y="238"/>
                  </a:lnTo>
                  <a:lnTo>
                    <a:pt x="767" y="216"/>
                  </a:lnTo>
                  <a:lnTo>
                    <a:pt x="789" y="195"/>
                  </a:lnTo>
                  <a:lnTo>
                    <a:pt x="789" y="162"/>
                  </a:lnTo>
                  <a:lnTo>
                    <a:pt x="800" y="151"/>
                  </a:lnTo>
                  <a:lnTo>
                    <a:pt x="800" y="130"/>
                  </a:lnTo>
                  <a:lnTo>
                    <a:pt x="810" y="119"/>
                  </a:lnTo>
                  <a:lnTo>
                    <a:pt x="810" y="97"/>
                  </a:lnTo>
                  <a:lnTo>
                    <a:pt x="821" y="87"/>
                  </a:lnTo>
                  <a:lnTo>
                    <a:pt x="821" y="65"/>
                  </a:lnTo>
                  <a:lnTo>
                    <a:pt x="843" y="43"/>
                  </a:lnTo>
                  <a:lnTo>
                    <a:pt x="843" y="11"/>
                  </a:lnTo>
                  <a:lnTo>
                    <a:pt x="854" y="0"/>
                  </a:lnTo>
                </a:path>
              </a:pathLst>
            </a:custGeom>
            <a:noFill/>
            <a:ln w="38100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013" name="AutoShape 218"/>
          <p:cNvSpPr>
            <a:spLocks/>
          </p:cNvSpPr>
          <p:nvPr/>
        </p:nvSpPr>
        <p:spPr bwMode="auto">
          <a:xfrm>
            <a:off x="2590800" y="5715000"/>
            <a:ext cx="762000" cy="609600"/>
          </a:xfrm>
          <a:prstGeom prst="borderCallout1">
            <a:avLst>
              <a:gd name="adj1" fmla="val 18750"/>
              <a:gd name="adj2" fmla="val -10000"/>
              <a:gd name="adj3" fmla="val -79384"/>
              <a:gd name="adj4" fmla="val -40000"/>
            </a:avLst>
          </a:prstGeom>
          <a:solidFill>
            <a:srgbClr val="00FFFF"/>
          </a:solidFill>
          <a:ln w="25400" algn="ctr">
            <a:solidFill>
              <a:srgbClr val="FF0000"/>
            </a:solidFill>
            <a:miter lim="800000"/>
            <a:headEnd type="stealth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 anchor="ctr" anchorCtr="1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</a:p>
        </p:txBody>
      </p:sp>
      <p:grpSp>
        <p:nvGrpSpPr>
          <p:cNvPr id="128014" name="Group 225"/>
          <p:cNvGrpSpPr>
            <a:grpSpLocks/>
          </p:cNvGrpSpPr>
          <p:nvPr/>
        </p:nvGrpSpPr>
        <p:grpSpPr bwMode="auto">
          <a:xfrm>
            <a:off x="1233488" y="4419600"/>
            <a:ext cx="2805112" cy="1524000"/>
            <a:chOff x="624" y="2784"/>
            <a:chExt cx="1767" cy="960"/>
          </a:xfrm>
        </p:grpSpPr>
        <p:sp>
          <p:nvSpPr>
            <p:cNvPr id="128059" name="Line 43"/>
            <p:cNvSpPr>
              <a:spLocks noChangeShapeType="1"/>
            </p:cNvSpPr>
            <p:nvPr/>
          </p:nvSpPr>
          <p:spPr bwMode="auto">
            <a:xfrm>
              <a:off x="1282" y="278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8060" name="Group 94"/>
            <p:cNvGrpSpPr>
              <a:grpSpLocks/>
            </p:cNvGrpSpPr>
            <p:nvPr/>
          </p:nvGrpSpPr>
          <p:grpSpPr bwMode="auto">
            <a:xfrm rot="5400000">
              <a:off x="1186" y="3138"/>
              <a:ext cx="177" cy="168"/>
              <a:chOff x="1984" y="868"/>
              <a:chExt cx="1161" cy="1060"/>
            </a:xfrm>
          </p:grpSpPr>
          <p:sp>
            <p:nvSpPr>
              <p:cNvPr id="128065" name="Freeform 95"/>
              <p:cNvSpPr>
                <a:spLocks/>
              </p:cNvSpPr>
              <p:nvPr/>
            </p:nvSpPr>
            <p:spPr bwMode="auto">
              <a:xfrm>
                <a:off x="2223" y="868"/>
                <a:ext cx="271" cy="335"/>
              </a:xfrm>
              <a:custGeom>
                <a:avLst/>
                <a:gdLst>
                  <a:gd name="T0" fmla="*/ 0 w 1340"/>
                  <a:gd name="T1" fmla="*/ 0 h 1570"/>
                  <a:gd name="T2" fmla="*/ 0 w 1340"/>
                  <a:gd name="T3" fmla="*/ 0 h 1570"/>
                  <a:gd name="T4" fmla="*/ 0 w 1340"/>
                  <a:gd name="T5" fmla="*/ 0 h 1570"/>
                  <a:gd name="T6" fmla="*/ 0 w 1340"/>
                  <a:gd name="T7" fmla="*/ 0 h 1570"/>
                  <a:gd name="T8" fmla="*/ 0 w 1340"/>
                  <a:gd name="T9" fmla="*/ 0 h 1570"/>
                  <a:gd name="T10" fmla="*/ 0 w 1340"/>
                  <a:gd name="T11" fmla="*/ 0 h 1570"/>
                  <a:gd name="T12" fmla="*/ 0 w 1340"/>
                  <a:gd name="T13" fmla="*/ 0 h 1570"/>
                  <a:gd name="T14" fmla="*/ 0 w 1340"/>
                  <a:gd name="T15" fmla="*/ 0 h 1570"/>
                  <a:gd name="T16" fmla="*/ 0 w 1340"/>
                  <a:gd name="T17" fmla="*/ 0 h 1570"/>
                  <a:gd name="T18" fmla="*/ 0 w 1340"/>
                  <a:gd name="T19" fmla="*/ 0 h 1570"/>
                  <a:gd name="T20" fmla="*/ 0 w 1340"/>
                  <a:gd name="T21" fmla="*/ 0 h 1570"/>
                  <a:gd name="T22" fmla="*/ 0 w 1340"/>
                  <a:gd name="T23" fmla="*/ 0 h 1570"/>
                  <a:gd name="T24" fmla="*/ 0 w 1340"/>
                  <a:gd name="T25" fmla="*/ 0 h 1570"/>
                  <a:gd name="T26" fmla="*/ 0 w 1340"/>
                  <a:gd name="T27" fmla="*/ 0 h 1570"/>
                  <a:gd name="T28" fmla="*/ 0 w 1340"/>
                  <a:gd name="T29" fmla="*/ 0 h 1570"/>
                  <a:gd name="T30" fmla="*/ 0 w 1340"/>
                  <a:gd name="T31" fmla="*/ 0 h 1570"/>
                  <a:gd name="T32" fmla="*/ 0 w 1340"/>
                  <a:gd name="T33" fmla="*/ 0 h 1570"/>
                  <a:gd name="T34" fmla="*/ 0 w 1340"/>
                  <a:gd name="T35" fmla="*/ 0 h 1570"/>
                  <a:gd name="T36" fmla="*/ 0 w 1340"/>
                  <a:gd name="T37" fmla="*/ 0 h 1570"/>
                  <a:gd name="T38" fmla="*/ 0 w 1340"/>
                  <a:gd name="T39" fmla="*/ 0 h 1570"/>
                  <a:gd name="T40" fmla="*/ 0 w 1340"/>
                  <a:gd name="T41" fmla="*/ 0 h 1570"/>
                  <a:gd name="T42" fmla="*/ 0 w 1340"/>
                  <a:gd name="T43" fmla="*/ 0 h 1570"/>
                  <a:gd name="T44" fmla="*/ 0 w 1340"/>
                  <a:gd name="T45" fmla="*/ 0 h 1570"/>
                  <a:gd name="T46" fmla="*/ 0 w 1340"/>
                  <a:gd name="T47" fmla="*/ 0 h 1570"/>
                  <a:gd name="T48" fmla="*/ 0 w 1340"/>
                  <a:gd name="T49" fmla="*/ 0 h 1570"/>
                  <a:gd name="T50" fmla="*/ 0 w 1340"/>
                  <a:gd name="T51" fmla="*/ 0 h 1570"/>
                  <a:gd name="T52" fmla="*/ 0 w 1340"/>
                  <a:gd name="T53" fmla="*/ 0 h 1570"/>
                  <a:gd name="T54" fmla="*/ 0 w 1340"/>
                  <a:gd name="T55" fmla="*/ 0 h 1570"/>
                  <a:gd name="T56" fmla="*/ 0 w 1340"/>
                  <a:gd name="T57" fmla="*/ 0 h 1570"/>
                  <a:gd name="T58" fmla="*/ 0 w 1340"/>
                  <a:gd name="T59" fmla="*/ 0 h 1570"/>
                  <a:gd name="T60" fmla="*/ 0 w 1340"/>
                  <a:gd name="T61" fmla="*/ 0 h 1570"/>
                  <a:gd name="T62" fmla="*/ 0 w 1340"/>
                  <a:gd name="T63" fmla="*/ 0 h 1570"/>
                  <a:gd name="T64" fmla="*/ 0 w 1340"/>
                  <a:gd name="T65" fmla="*/ 0 h 1570"/>
                  <a:gd name="T66" fmla="*/ 0 w 1340"/>
                  <a:gd name="T67" fmla="*/ 0 h 1570"/>
                  <a:gd name="T68" fmla="*/ 0 w 1340"/>
                  <a:gd name="T69" fmla="*/ 0 h 1570"/>
                  <a:gd name="T70" fmla="*/ 0 w 1340"/>
                  <a:gd name="T71" fmla="*/ 0 h 1570"/>
                  <a:gd name="T72" fmla="*/ 0 w 1340"/>
                  <a:gd name="T73" fmla="*/ 0 h 1570"/>
                  <a:gd name="T74" fmla="*/ 0 w 1340"/>
                  <a:gd name="T75" fmla="*/ 0 h 1570"/>
                  <a:gd name="T76" fmla="*/ 0 w 1340"/>
                  <a:gd name="T77" fmla="*/ 0 h 1570"/>
                  <a:gd name="T78" fmla="*/ 0 w 1340"/>
                  <a:gd name="T79" fmla="*/ 0 h 1570"/>
                  <a:gd name="T80" fmla="*/ 0 w 1340"/>
                  <a:gd name="T81" fmla="*/ 0 h 1570"/>
                  <a:gd name="T82" fmla="*/ 0 w 1340"/>
                  <a:gd name="T83" fmla="*/ 0 h 15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40" h="1570">
                    <a:moveTo>
                      <a:pt x="0" y="87"/>
                    </a:moveTo>
                    <a:lnTo>
                      <a:pt x="10" y="76"/>
                    </a:lnTo>
                    <a:lnTo>
                      <a:pt x="21" y="65"/>
                    </a:lnTo>
                    <a:lnTo>
                      <a:pt x="32" y="65"/>
                    </a:lnTo>
                    <a:lnTo>
                      <a:pt x="43" y="55"/>
                    </a:lnTo>
                    <a:lnTo>
                      <a:pt x="54" y="44"/>
                    </a:lnTo>
                    <a:lnTo>
                      <a:pt x="64" y="44"/>
                    </a:lnTo>
                    <a:lnTo>
                      <a:pt x="75" y="33"/>
                    </a:lnTo>
                    <a:lnTo>
                      <a:pt x="86" y="33"/>
                    </a:lnTo>
                    <a:lnTo>
                      <a:pt x="97" y="22"/>
                    </a:lnTo>
                    <a:lnTo>
                      <a:pt x="108" y="22"/>
                    </a:lnTo>
                    <a:lnTo>
                      <a:pt x="118" y="22"/>
                    </a:lnTo>
                    <a:lnTo>
                      <a:pt x="129" y="11"/>
                    </a:lnTo>
                    <a:lnTo>
                      <a:pt x="140" y="11"/>
                    </a:lnTo>
                    <a:lnTo>
                      <a:pt x="151" y="11"/>
                    </a:lnTo>
                    <a:lnTo>
                      <a:pt x="162" y="0"/>
                    </a:lnTo>
                    <a:lnTo>
                      <a:pt x="172" y="0"/>
                    </a:lnTo>
                    <a:lnTo>
                      <a:pt x="183" y="0"/>
                    </a:lnTo>
                    <a:lnTo>
                      <a:pt x="194" y="0"/>
                    </a:lnTo>
                    <a:lnTo>
                      <a:pt x="205" y="0"/>
                    </a:lnTo>
                    <a:lnTo>
                      <a:pt x="216" y="0"/>
                    </a:lnTo>
                    <a:lnTo>
                      <a:pt x="226" y="0"/>
                    </a:lnTo>
                    <a:lnTo>
                      <a:pt x="237" y="0"/>
                    </a:lnTo>
                    <a:lnTo>
                      <a:pt x="248" y="0"/>
                    </a:lnTo>
                    <a:lnTo>
                      <a:pt x="259" y="0"/>
                    </a:lnTo>
                    <a:lnTo>
                      <a:pt x="270" y="0"/>
                    </a:lnTo>
                    <a:lnTo>
                      <a:pt x="281" y="0"/>
                    </a:lnTo>
                    <a:lnTo>
                      <a:pt x="291" y="0"/>
                    </a:lnTo>
                    <a:lnTo>
                      <a:pt x="302" y="0"/>
                    </a:lnTo>
                    <a:lnTo>
                      <a:pt x="313" y="0"/>
                    </a:lnTo>
                    <a:lnTo>
                      <a:pt x="324" y="0"/>
                    </a:lnTo>
                    <a:lnTo>
                      <a:pt x="335" y="11"/>
                    </a:lnTo>
                    <a:lnTo>
                      <a:pt x="345" y="11"/>
                    </a:lnTo>
                    <a:lnTo>
                      <a:pt x="356" y="11"/>
                    </a:lnTo>
                    <a:lnTo>
                      <a:pt x="367" y="22"/>
                    </a:lnTo>
                    <a:lnTo>
                      <a:pt x="378" y="22"/>
                    </a:lnTo>
                    <a:lnTo>
                      <a:pt x="389" y="22"/>
                    </a:lnTo>
                    <a:lnTo>
                      <a:pt x="399" y="33"/>
                    </a:lnTo>
                    <a:lnTo>
                      <a:pt x="410" y="33"/>
                    </a:lnTo>
                    <a:lnTo>
                      <a:pt x="421" y="44"/>
                    </a:lnTo>
                    <a:lnTo>
                      <a:pt x="432" y="44"/>
                    </a:lnTo>
                    <a:lnTo>
                      <a:pt x="443" y="55"/>
                    </a:lnTo>
                    <a:lnTo>
                      <a:pt x="453" y="65"/>
                    </a:lnTo>
                    <a:lnTo>
                      <a:pt x="464" y="65"/>
                    </a:lnTo>
                    <a:lnTo>
                      <a:pt x="475" y="76"/>
                    </a:lnTo>
                    <a:lnTo>
                      <a:pt x="486" y="87"/>
                    </a:lnTo>
                    <a:lnTo>
                      <a:pt x="497" y="87"/>
                    </a:lnTo>
                    <a:lnTo>
                      <a:pt x="507" y="98"/>
                    </a:lnTo>
                    <a:lnTo>
                      <a:pt x="518" y="109"/>
                    </a:lnTo>
                    <a:lnTo>
                      <a:pt x="529" y="120"/>
                    </a:lnTo>
                    <a:lnTo>
                      <a:pt x="540" y="130"/>
                    </a:lnTo>
                    <a:lnTo>
                      <a:pt x="551" y="141"/>
                    </a:lnTo>
                    <a:lnTo>
                      <a:pt x="562" y="141"/>
                    </a:lnTo>
                    <a:lnTo>
                      <a:pt x="572" y="152"/>
                    </a:lnTo>
                    <a:lnTo>
                      <a:pt x="583" y="163"/>
                    </a:lnTo>
                    <a:lnTo>
                      <a:pt x="594" y="174"/>
                    </a:lnTo>
                    <a:lnTo>
                      <a:pt x="605" y="184"/>
                    </a:lnTo>
                    <a:lnTo>
                      <a:pt x="626" y="206"/>
                    </a:lnTo>
                    <a:lnTo>
                      <a:pt x="626" y="217"/>
                    </a:lnTo>
                    <a:lnTo>
                      <a:pt x="637" y="228"/>
                    </a:lnTo>
                    <a:lnTo>
                      <a:pt x="648" y="239"/>
                    </a:lnTo>
                    <a:lnTo>
                      <a:pt x="659" y="249"/>
                    </a:lnTo>
                    <a:lnTo>
                      <a:pt x="670" y="260"/>
                    </a:lnTo>
                    <a:lnTo>
                      <a:pt x="691" y="282"/>
                    </a:lnTo>
                    <a:lnTo>
                      <a:pt x="691" y="293"/>
                    </a:lnTo>
                    <a:lnTo>
                      <a:pt x="702" y="304"/>
                    </a:lnTo>
                    <a:lnTo>
                      <a:pt x="724" y="325"/>
                    </a:lnTo>
                    <a:lnTo>
                      <a:pt x="724" y="336"/>
                    </a:lnTo>
                    <a:lnTo>
                      <a:pt x="734" y="347"/>
                    </a:lnTo>
                    <a:lnTo>
                      <a:pt x="756" y="368"/>
                    </a:lnTo>
                    <a:lnTo>
                      <a:pt x="756" y="379"/>
                    </a:lnTo>
                    <a:lnTo>
                      <a:pt x="778" y="401"/>
                    </a:lnTo>
                    <a:lnTo>
                      <a:pt x="778" y="412"/>
                    </a:lnTo>
                    <a:lnTo>
                      <a:pt x="799" y="433"/>
                    </a:lnTo>
                    <a:lnTo>
                      <a:pt x="799" y="444"/>
                    </a:lnTo>
                    <a:lnTo>
                      <a:pt x="821" y="466"/>
                    </a:lnTo>
                    <a:lnTo>
                      <a:pt x="821" y="488"/>
                    </a:lnTo>
                    <a:lnTo>
                      <a:pt x="832" y="498"/>
                    </a:lnTo>
                    <a:lnTo>
                      <a:pt x="853" y="520"/>
                    </a:lnTo>
                    <a:lnTo>
                      <a:pt x="853" y="542"/>
                    </a:lnTo>
                    <a:lnTo>
                      <a:pt x="864" y="553"/>
                    </a:lnTo>
                    <a:lnTo>
                      <a:pt x="886" y="574"/>
                    </a:lnTo>
                    <a:lnTo>
                      <a:pt x="886" y="596"/>
                    </a:lnTo>
                    <a:lnTo>
                      <a:pt x="907" y="617"/>
                    </a:lnTo>
                    <a:lnTo>
                      <a:pt x="907" y="628"/>
                    </a:lnTo>
                    <a:lnTo>
                      <a:pt x="929" y="650"/>
                    </a:lnTo>
                    <a:lnTo>
                      <a:pt x="929" y="672"/>
                    </a:lnTo>
                    <a:lnTo>
                      <a:pt x="951" y="693"/>
                    </a:lnTo>
                    <a:lnTo>
                      <a:pt x="951" y="715"/>
                    </a:lnTo>
                    <a:lnTo>
                      <a:pt x="972" y="737"/>
                    </a:lnTo>
                    <a:lnTo>
                      <a:pt x="972" y="758"/>
                    </a:lnTo>
                    <a:lnTo>
                      <a:pt x="994" y="780"/>
                    </a:lnTo>
                    <a:lnTo>
                      <a:pt x="994" y="801"/>
                    </a:lnTo>
                    <a:lnTo>
                      <a:pt x="1015" y="823"/>
                    </a:lnTo>
                    <a:lnTo>
                      <a:pt x="1015" y="845"/>
                    </a:lnTo>
                    <a:lnTo>
                      <a:pt x="1037" y="866"/>
                    </a:lnTo>
                    <a:lnTo>
                      <a:pt x="1037" y="888"/>
                    </a:lnTo>
                    <a:lnTo>
                      <a:pt x="1059" y="910"/>
                    </a:lnTo>
                    <a:lnTo>
                      <a:pt x="1059" y="931"/>
                    </a:lnTo>
                    <a:lnTo>
                      <a:pt x="1080" y="953"/>
                    </a:lnTo>
                    <a:lnTo>
                      <a:pt x="1080" y="986"/>
                    </a:lnTo>
                    <a:lnTo>
                      <a:pt x="1102" y="1007"/>
                    </a:lnTo>
                    <a:lnTo>
                      <a:pt x="1102" y="1029"/>
                    </a:lnTo>
                    <a:lnTo>
                      <a:pt x="1123" y="1050"/>
                    </a:lnTo>
                    <a:lnTo>
                      <a:pt x="1123" y="1072"/>
                    </a:lnTo>
                    <a:lnTo>
                      <a:pt x="1134" y="1083"/>
                    </a:lnTo>
                    <a:lnTo>
                      <a:pt x="1134" y="1105"/>
                    </a:lnTo>
                    <a:lnTo>
                      <a:pt x="1156" y="1126"/>
                    </a:lnTo>
                    <a:lnTo>
                      <a:pt x="1156" y="1148"/>
                    </a:lnTo>
                    <a:lnTo>
                      <a:pt x="1167" y="1159"/>
                    </a:lnTo>
                    <a:lnTo>
                      <a:pt x="1167" y="1180"/>
                    </a:lnTo>
                    <a:lnTo>
                      <a:pt x="1188" y="1202"/>
                    </a:lnTo>
                    <a:lnTo>
                      <a:pt x="1188" y="1224"/>
                    </a:lnTo>
                    <a:lnTo>
                      <a:pt x="1199" y="1234"/>
                    </a:lnTo>
                    <a:lnTo>
                      <a:pt x="1199" y="1256"/>
                    </a:lnTo>
                    <a:lnTo>
                      <a:pt x="1221" y="1278"/>
                    </a:lnTo>
                    <a:lnTo>
                      <a:pt x="1221" y="1310"/>
                    </a:lnTo>
                    <a:lnTo>
                      <a:pt x="1242" y="1332"/>
                    </a:lnTo>
                    <a:lnTo>
                      <a:pt x="1242" y="1354"/>
                    </a:lnTo>
                    <a:lnTo>
                      <a:pt x="1253" y="1364"/>
                    </a:lnTo>
                    <a:lnTo>
                      <a:pt x="1253" y="1386"/>
                    </a:lnTo>
                    <a:lnTo>
                      <a:pt x="1275" y="1408"/>
                    </a:lnTo>
                    <a:lnTo>
                      <a:pt x="1275" y="1440"/>
                    </a:lnTo>
                    <a:lnTo>
                      <a:pt x="1296" y="1462"/>
                    </a:lnTo>
                    <a:lnTo>
                      <a:pt x="1296" y="1494"/>
                    </a:lnTo>
                    <a:lnTo>
                      <a:pt x="1318" y="1516"/>
                    </a:lnTo>
                    <a:lnTo>
                      <a:pt x="1318" y="1548"/>
                    </a:lnTo>
                    <a:lnTo>
                      <a:pt x="1340" y="1570"/>
                    </a:lnTo>
                  </a:path>
                </a:pathLst>
              </a:custGeom>
              <a:noFill/>
              <a:ln w="38100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66" name="Freeform 96"/>
              <p:cNvSpPr>
                <a:spLocks/>
              </p:cNvSpPr>
              <p:nvPr/>
            </p:nvSpPr>
            <p:spPr bwMode="auto">
              <a:xfrm>
                <a:off x="1984" y="887"/>
                <a:ext cx="239" cy="524"/>
              </a:xfrm>
              <a:custGeom>
                <a:avLst/>
                <a:gdLst>
                  <a:gd name="T0" fmla="*/ 0 w 1189"/>
                  <a:gd name="T1" fmla="*/ 0 h 2457"/>
                  <a:gd name="T2" fmla="*/ 0 w 1189"/>
                  <a:gd name="T3" fmla="*/ 0 h 2457"/>
                  <a:gd name="T4" fmla="*/ 0 w 1189"/>
                  <a:gd name="T5" fmla="*/ 0 h 2457"/>
                  <a:gd name="T6" fmla="*/ 0 w 1189"/>
                  <a:gd name="T7" fmla="*/ 0 h 2457"/>
                  <a:gd name="T8" fmla="*/ 0 w 1189"/>
                  <a:gd name="T9" fmla="*/ 0 h 2457"/>
                  <a:gd name="T10" fmla="*/ 0 w 1189"/>
                  <a:gd name="T11" fmla="*/ 0 h 2457"/>
                  <a:gd name="T12" fmla="*/ 0 w 1189"/>
                  <a:gd name="T13" fmla="*/ 0 h 2457"/>
                  <a:gd name="T14" fmla="*/ 0 w 1189"/>
                  <a:gd name="T15" fmla="*/ 0 h 2457"/>
                  <a:gd name="T16" fmla="*/ 0 w 1189"/>
                  <a:gd name="T17" fmla="*/ 0 h 2457"/>
                  <a:gd name="T18" fmla="*/ 0 w 1189"/>
                  <a:gd name="T19" fmla="*/ 0 h 2457"/>
                  <a:gd name="T20" fmla="*/ 0 w 1189"/>
                  <a:gd name="T21" fmla="*/ 0 h 2457"/>
                  <a:gd name="T22" fmla="*/ 0 w 1189"/>
                  <a:gd name="T23" fmla="*/ 0 h 2457"/>
                  <a:gd name="T24" fmla="*/ 0 w 1189"/>
                  <a:gd name="T25" fmla="*/ 0 h 2457"/>
                  <a:gd name="T26" fmla="*/ 0 w 1189"/>
                  <a:gd name="T27" fmla="*/ 0 h 2457"/>
                  <a:gd name="T28" fmla="*/ 0 w 1189"/>
                  <a:gd name="T29" fmla="*/ 0 h 2457"/>
                  <a:gd name="T30" fmla="*/ 0 w 1189"/>
                  <a:gd name="T31" fmla="*/ 0 h 2457"/>
                  <a:gd name="T32" fmla="*/ 0 w 1189"/>
                  <a:gd name="T33" fmla="*/ 0 h 2457"/>
                  <a:gd name="T34" fmla="*/ 0 w 1189"/>
                  <a:gd name="T35" fmla="*/ 0 h 2457"/>
                  <a:gd name="T36" fmla="*/ 0 w 1189"/>
                  <a:gd name="T37" fmla="*/ 0 h 2457"/>
                  <a:gd name="T38" fmla="*/ 0 w 1189"/>
                  <a:gd name="T39" fmla="*/ 0 h 2457"/>
                  <a:gd name="T40" fmla="*/ 0 w 1189"/>
                  <a:gd name="T41" fmla="*/ 0 h 2457"/>
                  <a:gd name="T42" fmla="*/ 0 w 1189"/>
                  <a:gd name="T43" fmla="*/ 0 h 2457"/>
                  <a:gd name="T44" fmla="*/ 0 w 1189"/>
                  <a:gd name="T45" fmla="*/ 0 h 2457"/>
                  <a:gd name="T46" fmla="*/ 0 w 1189"/>
                  <a:gd name="T47" fmla="*/ 0 h 2457"/>
                  <a:gd name="T48" fmla="*/ 0 w 1189"/>
                  <a:gd name="T49" fmla="*/ 0 h 2457"/>
                  <a:gd name="T50" fmla="*/ 0 w 1189"/>
                  <a:gd name="T51" fmla="*/ 0 h 2457"/>
                  <a:gd name="T52" fmla="*/ 0 w 1189"/>
                  <a:gd name="T53" fmla="*/ 0 h 2457"/>
                  <a:gd name="T54" fmla="*/ 0 w 1189"/>
                  <a:gd name="T55" fmla="*/ 0 h 2457"/>
                  <a:gd name="T56" fmla="*/ 0 w 1189"/>
                  <a:gd name="T57" fmla="*/ 0 h 2457"/>
                  <a:gd name="T58" fmla="*/ 0 w 1189"/>
                  <a:gd name="T59" fmla="*/ 0 h 2457"/>
                  <a:gd name="T60" fmla="*/ 0 w 1189"/>
                  <a:gd name="T61" fmla="*/ 0 h 2457"/>
                  <a:gd name="T62" fmla="*/ 0 w 1189"/>
                  <a:gd name="T63" fmla="*/ 0 h 2457"/>
                  <a:gd name="T64" fmla="*/ 0 w 1189"/>
                  <a:gd name="T65" fmla="*/ 0 h 2457"/>
                  <a:gd name="T66" fmla="*/ 0 w 1189"/>
                  <a:gd name="T67" fmla="*/ 0 h 2457"/>
                  <a:gd name="T68" fmla="*/ 0 w 1189"/>
                  <a:gd name="T69" fmla="*/ 0 h 2457"/>
                  <a:gd name="T70" fmla="*/ 0 w 1189"/>
                  <a:gd name="T71" fmla="*/ 0 h 2457"/>
                  <a:gd name="T72" fmla="*/ 0 w 1189"/>
                  <a:gd name="T73" fmla="*/ 0 h 2457"/>
                  <a:gd name="T74" fmla="*/ 0 w 1189"/>
                  <a:gd name="T75" fmla="*/ 0 h 2457"/>
                  <a:gd name="T76" fmla="*/ 0 w 1189"/>
                  <a:gd name="T77" fmla="*/ 0 h 2457"/>
                  <a:gd name="T78" fmla="*/ 0 w 1189"/>
                  <a:gd name="T79" fmla="*/ 0 h 2457"/>
                  <a:gd name="T80" fmla="*/ 0 w 1189"/>
                  <a:gd name="T81" fmla="*/ 0 h 2457"/>
                  <a:gd name="T82" fmla="*/ 0 w 1189"/>
                  <a:gd name="T83" fmla="*/ 0 h 24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189" h="2457">
                    <a:moveTo>
                      <a:pt x="0" y="2457"/>
                    </a:moveTo>
                    <a:lnTo>
                      <a:pt x="0" y="2425"/>
                    </a:lnTo>
                    <a:lnTo>
                      <a:pt x="11" y="2414"/>
                    </a:lnTo>
                    <a:lnTo>
                      <a:pt x="11" y="2392"/>
                    </a:lnTo>
                    <a:lnTo>
                      <a:pt x="21" y="2381"/>
                    </a:lnTo>
                    <a:lnTo>
                      <a:pt x="21" y="2360"/>
                    </a:lnTo>
                    <a:lnTo>
                      <a:pt x="32" y="2349"/>
                    </a:lnTo>
                    <a:lnTo>
                      <a:pt x="32" y="2327"/>
                    </a:lnTo>
                    <a:lnTo>
                      <a:pt x="54" y="2306"/>
                    </a:lnTo>
                    <a:lnTo>
                      <a:pt x="54" y="2273"/>
                    </a:lnTo>
                    <a:lnTo>
                      <a:pt x="65" y="2262"/>
                    </a:lnTo>
                    <a:lnTo>
                      <a:pt x="65" y="2241"/>
                    </a:lnTo>
                    <a:lnTo>
                      <a:pt x="75" y="2230"/>
                    </a:lnTo>
                    <a:lnTo>
                      <a:pt x="75" y="2208"/>
                    </a:lnTo>
                    <a:lnTo>
                      <a:pt x="97" y="2187"/>
                    </a:lnTo>
                    <a:lnTo>
                      <a:pt x="97" y="2154"/>
                    </a:lnTo>
                    <a:lnTo>
                      <a:pt x="108" y="2143"/>
                    </a:lnTo>
                    <a:lnTo>
                      <a:pt x="108" y="2122"/>
                    </a:lnTo>
                    <a:lnTo>
                      <a:pt x="119" y="2111"/>
                    </a:lnTo>
                    <a:lnTo>
                      <a:pt x="119" y="2089"/>
                    </a:lnTo>
                    <a:lnTo>
                      <a:pt x="140" y="2068"/>
                    </a:lnTo>
                    <a:lnTo>
                      <a:pt x="140" y="2035"/>
                    </a:lnTo>
                    <a:lnTo>
                      <a:pt x="151" y="2024"/>
                    </a:lnTo>
                    <a:lnTo>
                      <a:pt x="151" y="2003"/>
                    </a:lnTo>
                    <a:lnTo>
                      <a:pt x="173" y="1981"/>
                    </a:lnTo>
                    <a:lnTo>
                      <a:pt x="173" y="1948"/>
                    </a:lnTo>
                    <a:lnTo>
                      <a:pt x="183" y="1938"/>
                    </a:lnTo>
                    <a:lnTo>
                      <a:pt x="183" y="1916"/>
                    </a:lnTo>
                    <a:lnTo>
                      <a:pt x="194" y="1905"/>
                    </a:lnTo>
                    <a:lnTo>
                      <a:pt x="194" y="1884"/>
                    </a:lnTo>
                    <a:lnTo>
                      <a:pt x="216" y="1862"/>
                    </a:lnTo>
                    <a:lnTo>
                      <a:pt x="216" y="1829"/>
                    </a:lnTo>
                    <a:lnTo>
                      <a:pt x="227" y="1819"/>
                    </a:lnTo>
                    <a:lnTo>
                      <a:pt x="227" y="1797"/>
                    </a:lnTo>
                    <a:lnTo>
                      <a:pt x="248" y="1775"/>
                    </a:lnTo>
                    <a:lnTo>
                      <a:pt x="248" y="1743"/>
                    </a:lnTo>
                    <a:lnTo>
                      <a:pt x="259" y="1732"/>
                    </a:lnTo>
                    <a:lnTo>
                      <a:pt x="259" y="1710"/>
                    </a:lnTo>
                    <a:lnTo>
                      <a:pt x="281" y="1689"/>
                    </a:lnTo>
                    <a:lnTo>
                      <a:pt x="281" y="1656"/>
                    </a:lnTo>
                    <a:lnTo>
                      <a:pt x="292" y="1645"/>
                    </a:lnTo>
                    <a:lnTo>
                      <a:pt x="292" y="1624"/>
                    </a:lnTo>
                    <a:lnTo>
                      <a:pt x="313" y="1602"/>
                    </a:lnTo>
                    <a:lnTo>
                      <a:pt x="313" y="1570"/>
                    </a:lnTo>
                    <a:lnTo>
                      <a:pt x="335" y="1548"/>
                    </a:lnTo>
                    <a:lnTo>
                      <a:pt x="335" y="1516"/>
                    </a:lnTo>
                    <a:lnTo>
                      <a:pt x="356" y="1494"/>
                    </a:lnTo>
                    <a:lnTo>
                      <a:pt x="356" y="1461"/>
                    </a:lnTo>
                    <a:lnTo>
                      <a:pt x="367" y="1451"/>
                    </a:lnTo>
                    <a:lnTo>
                      <a:pt x="367" y="1429"/>
                    </a:lnTo>
                    <a:lnTo>
                      <a:pt x="389" y="1407"/>
                    </a:lnTo>
                    <a:lnTo>
                      <a:pt x="389" y="1375"/>
                    </a:lnTo>
                    <a:lnTo>
                      <a:pt x="410" y="1353"/>
                    </a:lnTo>
                    <a:lnTo>
                      <a:pt x="410" y="1321"/>
                    </a:lnTo>
                    <a:lnTo>
                      <a:pt x="432" y="1299"/>
                    </a:lnTo>
                    <a:lnTo>
                      <a:pt x="432" y="1267"/>
                    </a:lnTo>
                    <a:lnTo>
                      <a:pt x="454" y="1245"/>
                    </a:lnTo>
                    <a:lnTo>
                      <a:pt x="454" y="1223"/>
                    </a:lnTo>
                    <a:lnTo>
                      <a:pt x="464" y="1212"/>
                    </a:lnTo>
                    <a:lnTo>
                      <a:pt x="464" y="1191"/>
                    </a:lnTo>
                    <a:lnTo>
                      <a:pt x="486" y="1169"/>
                    </a:lnTo>
                    <a:lnTo>
                      <a:pt x="486" y="1137"/>
                    </a:lnTo>
                    <a:lnTo>
                      <a:pt x="508" y="1115"/>
                    </a:lnTo>
                    <a:lnTo>
                      <a:pt x="508" y="1093"/>
                    </a:lnTo>
                    <a:lnTo>
                      <a:pt x="518" y="1083"/>
                    </a:lnTo>
                    <a:lnTo>
                      <a:pt x="518" y="1061"/>
                    </a:lnTo>
                    <a:lnTo>
                      <a:pt x="540" y="1039"/>
                    </a:lnTo>
                    <a:lnTo>
                      <a:pt x="540" y="1018"/>
                    </a:lnTo>
                    <a:lnTo>
                      <a:pt x="562" y="996"/>
                    </a:lnTo>
                    <a:lnTo>
                      <a:pt x="562" y="963"/>
                    </a:lnTo>
                    <a:lnTo>
                      <a:pt x="583" y="942"/>
                    </a:lnTo>
                    <a:lnTo>
                      <a:pt x="583" y="920"/>
                    </a:lnTo>
                    <a:lnTo>
                      <a:pt x="605" y="899"/>
                    </a:lnTo>
                    <a:lnTo>
                      <a:pt x="605" y="866"/>
                    </a:lnTo>
                    <a:lnTo>
                      <a:pt x="627" y="844"/>
                    </a:lnTo>
                    <a:lnTo>
                      <a:pt x="627" y="823"/>
                    </a:lnTo>
                    <a:lnTo>
                      <a:pt x="648" y="801"/>
                    </a:lnTo>
                    <a:lnTo>
                      <a:pt x="648" y="779"/>
                    </a:lnTo>
                    <a:lnTo>
                      <a:pt x="670" y="758"/>
                    </a:lnTo>
                    <a:lnTo>
                      <a:pt x="670" y="736"/>
                    </a:lnTo>
                    <a:lnTo>
                      <a:pt x="691" y="714"/>
                    </a:lnTo>
                    <a:lnTo>
                      <a:pt x="691" y="693"/>
                    </a:lnTo>
                    <a:lnTo>
                      <a:pt x="713" y="671"/>
                    </a:lnTo>
                    <a:lnTo>
                      <a:pt x="713" y="650"/>
                    </a:lnTo>
                    <a:lnTo>
                      <a:pt x="735" y="628"/>
                    </a:lnTo>
                    <a:lnTo>
                      <a:pt x="735" y="606"/>
                    </a:lnTo>
                    <a:lnTo>
                      <a:pt x="756" y="585"/>
                    </a:lnTo>
                    <a:lnTo>
                      <a:pt x="756" y="563"/>
                    </a:lnTo>
                    <a:lnTo>
                      <a:pt x="778" y="541"/>
                    </a:lnTo>
                    <a:lnTo>
                      <a:pt x="778" y="530"/>
                    </a:lnTo>
                    <a:lnTo>
                      <a:pt x="799" y="509"/>
                    </a:lnTo>
                    <a:lnTo>
                      <a:pt x="799" y="487"/>
                    </a:lnTo>
                    <a:lnTo>
                      <a:pt x="821" y="466"/>
                    </a:lnTo>
                    <a:lnTo>
                      <a:pt x="821" y="455"/>
                    </a:lnTo>
                    <a:lnTo>
                      <a:pt x="843" y="433"/>
                    </a:lnTo>
                    <a:lnTo>
                      <a:pt x="843" y="411"/>
                    </a:lnTo>
                    <a:lnTo>
                      <a:pt x="854" y="401"/>
                    </a:lnTo>
                    <a:lnTo>
                      <a:pt x="875" y="379"/>
                    </a:lnTo>
                    <a:lnTo>
                      <a:pt x="875" y="357"/>
                    </a:lnTo>
                    <a:lnTo>
                      <a:pt x="886" y="346"/>
                    </a:lnTo>
                    <a:lnTo>
                      <a:pt x="908" y="325"/>
                    </a:lnTo>
                    <a:lnTo>
                      <a:pt x="908" y="314"/>
                    </a:lnTo>
                    <a:lnTo>
                      <a:pt x="929" y="292"/>
                    </a:lnTo>
                    <a:lnTo>
                      <a:pt x="929" y="281"/>
                    </a:lnTo>
                    <a:lnTo>
                      <a:pt x="951" y="260"/>
                    </a:lnTo>
                    <a:lnTo>
                      <a:pt x="951" y="249"/>
                    </a:lnTo>
                    <a:lnTo>
                      <a:pt x="962" y="238"/>
                    </a:lnTo>
                    <a:lnTo>
                      <a:pt x="983" y="217"/>
                    </a:lnTo>
                    <a:lnTo>
                      <a:pt x="983" y="206"/>
                    </a:lnTo>
                    <a:lnTo>
                      <a:pt x="994" y="195"/>
                    </a:lnTo>
                    <a:lnTo>
                      <a:pt x="1016" y="173"/>
                    </a:lnTo>
                    <a:lnTo>
                      <a:pt x="1016" y="162"/>
                    </a:lnTo>
                    <a:lnTo>
                      <a:pt x="1026" y="152"/>
                    </a:lnTo>
                    <a:lnTo>
                      <a:pt x="1037" y="141"/>
                    </a:lnTo>
                    <a:lnTo>
                      <a:pt x="1048" y="130"/>
                    </a:lnTo>
                    <a:lnTo>
                      <a:pt x="1059" y="119"/>
                    </a:lnTo>
                    <a:lnTo>
                      <a:pt x="1070" y="108"/>
                    </a:lnTo>
                    <a:lnTo>
                      <a:pt x="1091" y="87"/>
                    </a:lnTo>
                    <a:lnTo>
                      <a:pt x="1091" y="76"/>
                    </a:lnTo>
                    <a:lnTo>
                      <a:pt x="1102" y="65"/>
                    </a:lnTo>
                    <a:lnTo>
                      <a:pt x="1113" y="65"/>
                    </a:lnTo>
                    <a:lnTo>
                      <a:pt x="1124" y="54"/>
                    </a:lnTo>
                    <a:lnTo>
                      <a:pt x="1134" y="43"/>
                    </a:lnTo>
                    <a:lnTo>
                      <a:pt x="1145" y="33"/>
                    </a:lnTo>
                    <a:lnTo>
                      <a:pt x="1156" y="22"/>
                    </a:lnTo>
                    <a:lnTo>
                      <a:pt x="1167" y="11"/>
                    </a:lnTo>
                    <a:lnTo>
                      <a:pt x="1178" y="0"/>
                    </a:lnTo>
                    <a:lnTo>
                      <a:pt x="1189" y="0"/>
                    </a:lnTo>
                  </a:path>
                </a:pathLst>
              </a:custGeom>
              <a:noFill/>
              <a:ln w="38100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67" name="Freeform 97"/>
              <p:cNvSpPr>
                <a:spLocks/>
              </p:cNvSpPr>
              <p:nvPr/>
            </p:nvSpPr>
            <p:spPr bwMode="auto">
              <a:xfrm>
                <a:off x="2494" y="1197"/>
                <a:ext cx="209" cy="577"/>
              </a:xfrm>
              <a:custGeom>
                <a:avLst/>
                <a:gdLst>
                  <a:gd name="T0" fmla="*/ 0 w 1037"/>
                  <a:gd name="T1" fmla="*/ 0 h 2706"/>
                  <a:gd name="T2" fmla="*/ 0 w 1037"/>
                  <a:gd name="T3" fmla="*/ 0 h 2706"/>
                  <a:gd name="T4" fmla="*/ 0 w 1037"/>
                  <a:gd name="T5" fmla="*/ 0 h 2706"/>
                  <a:gd name="T6" fmla="*/ 0 w 1037"/>
                  <a:gd name="T7" fmla="*/ 0 h 2706"/>
                  <a:gd name="T8" fmla="*/ 0 w 1037"/>
                  <a:gd name="T9" fmla="*/ 0 h 2706"/>
                  <a:gd name="T10" fmla="*/ 0 w 1037"/>
                  <a:gd name="T11" fmla="*/ 0 h 2706"/>
                  <a:gd name="T12" fmla="*/ 0 w 1037"/>
                  <a:gd name="T13" fmla="*/ 0 h 2706"/>
                  <a:gd name="T14" fmla="*/ 0 w 1037"/>
                  <a:gd name="T15" fmla="*/ 0 h 2706"/>
                  <a:gd name="T16" fmla="*/ 0 w 1037"/>
                  <a:gd name="T17" fmla="*/ 0 h 2706"/>
                  <a:gd name="T18" fmla="*/ 0 w 1037"/>
                  <a:gd name="T19" fmla="*/ 0 h 2706"/>
                  <a:gd name="T20" fmla="*/ 0 w 1037"/>
                  <a:gd name="T21" fmla="*/ 0 h 2706"/>
                  <a:gd name="T22" fmla="*/ 0 w 1037"/>
                  <a:gd name="T23" fmla="*/ 0 h 2706"/>
                  <a:gd name="T24" fmla="*/ 0 w 1037"/>
                  <a:gd name="T25" fmla="*/ 0 h 2706"/>
                  <a:gd name="T26" fmla="*/ 0 w 1037"/>
                  <a:gd name="T27" fmla="*/ 0 h 2706"/>
                  <a:gd name="T28" fmla="*/ 0 w 1037"/>
                  <a:gd name="T29" fmla="*/ 0 h 2706"/>
                  <a:gd name="T30" fmla="*/ 0 w 1037"/>
                  <a:gd name="T31" fmla="*/ 0 h 2706"/>
                  <a:gd name="T32" fmla="*/ 0 w 1037"/>
                  <a:gd name="T33" fmla="*/ 0 h 2706"/>
                  <a:gd name="T34" fmla="*/ 0 w 1037"/>
                  <a:gd name="T35" fmla="*/ 0 h 2706"/>
                  <a:gd name="T36" fmla="*/ 0 w 1037"/>
                  <a:gd name="T37" fmla="*/ 0 h 2706"/>
                  <a:gd name="T38" fmla="*/ 0 w 1037"/>
                  <a:gd name="T39" fmla="*/ 0 h 2706"/>
                  <a:gd name="T40" fmla="*/ 0 w 1037"/>
                  <a:gd name="T41" fmla="*/ 0 h 2706"/>
                  <a:gd name="T42" fmla="*/ 0 w 1037"/>
                  <a:gd name="T43" fmla="*/ 0 h 2706"/>
                  <a:gd name="T44" fmla="*/ 0 w 1037"/>
                  <a:gd name="T45" fmla="*/ 0 h 2706"/>
                  <a:gd name="T46" fmla="*/ 0 w 1037"/>
                  <a:gd name="T47" fmla="*/ 0 h 2706"/>
                  <a:gd name="T48" fmla="*/ 0 w 1037"/>
                  <a:gd name="T49" fmla="*/ 0 h 2706"/>
                  <a:gd name="T50" fmla="*/ 0 w 1037"/>
                  <a:gd name="T51" fmla="*/ 0 h 2706"/>
                  <a:gd name="T52" fmla="*/ 0 w 1037"/>
                  <a:gd name="T53" fmla="*/ 0 h 2706"/>
                  <a:gd name="T54" fmla="*/ 0 w 1037"/>
                  <a:gd name="T55" fmla="*/ 0 h 2706"/>
                  <a:gd name="T56" fmla="*/ 0 w 1037"/>
                  <a:gd name="T57" fmla="*/ 0 h 2706"/>
                  <a:gd name="T58" fmla="*/ 0 w 1037"/>
                  <a:gd name="T59" fmla="*/ 0 h 2706"/>
                  <a:gd name="T60" fmla="*/ 0 w 1037"/>
                  <a:gd name="T61" fmla="*/ 0 h 2706"/>
                  <a:gd name="T62" fmla="*/ 0 w 1037"/>
                  <a:gd name="T63" fmla="*/ 0 h 2706"/>
                  <a:gd name="T64" fmla="*/ 0 w 1037"/>
                  <a:gd name="T65" fmla="*/ 0 h 2706"/>
                  <a:gd name="T66" fmla="*/ 0 w 1037"/>
                  <a:gd name="T67" fmla="*/ 0 h 2706"/>
                  <a:gd name="T68" fmla="*/ 0 w 1037"/>
                  <a:gd name="T69" fmla="*/ 0 h 2706"/>
                  <a:gd name="T70" fmla="*/ 0 w 1037"/>
                  <a:gd name="T71" fmla="*/ 0 h 2706"/>
                  <a:gd name="T72" fmla="*/ 0 w 1037"/>
                  <a:gd name="T73" fmla="*/ 0 h 2706"/>
                  <a:gd name="T74" fmla="*/ 0 w 1037"/>
                  <a:gd name="T75" fmla="*/ 0 h 2706"/>
                  <a:gd name="T76" fmla="*/ 0 w 1037"/>
                  <a:gd name="T77" fmla="*/ 0 h 2706"/>
                  <a:gd name="T78" fmla="*/ 0 w 1037"/>
                  <a:gd name="T79" fmla="*/ 0 h 2706"/>
                  <a:gd name="T80" fmla="*/ 0 w 1037"/>
                  <a:gd name="T81" fmla="*/ 0 h 2706"/>
                  <a:gd name="T82" fmla="*/ 0 w 1037"/>
                  <a:gd name="T83" fmla="*/ 0 h 270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37" h="2706">
                    <a:moveTo>
                      <a:pt x="0" y="0"/>
                    </a:moveTo>
                    <a:lnTo>
                      <a:pt x="0" y="33"/>
                    </a:lnTo>
                    <a:lnTo>
                      <a:pt x="10" y="43"/>
                    </a:lnTo>
                    <a:lnTo>
                      <a:pt x="10" y="65"/>
                    </a:lnTo>
                    <a:lnTo>
                      <a:pt x="32" y="87"/>
                    </a:lnTo>
                    <a:lnTo>
                      <a:pt x="32" y="119"/>
                    </a:lnTo>
                    <a:lnTo>
                      <a:pt x="54" y="141"/>
                    </a:lnTo>
                    <a:lnTo>
                      <a:pt x="54" y="173"/>
                    </a:lnTo>
                    <a:lnTo>
                      <a:pt x="64" y="184"/>
                    </a:lnTo>
                    <a:lnTo>
                      <a:pt x="64" y="206"/>
                    </a:lnTo>
                    <a:lnTo>
                      <a:pt x="86" y="227"/>
                    </a:lnTo>
                    <a:lnTo>
                      <a:pt x="86" y="260"/>
                    </a:lnTo>
                    <a:lnTo>
                      <a:pt x="97" y="271"/>
                    </a:lnTo>
                    <a:lnTo>
                      <a:pt x="97" y="292"/>
                    </a:lnTo>
                    <a:lnTo>
                      <a:pt x="119" y="314"/>
                    </a:lnTo>
                    <a:lnTo>
                      <a:pt x="119" y="346"/>
                    </a:lnTo>
                    <a:lnTo>
                      <a:pt x="129" y="357"/>
                    </a:lnTo>
                    <a:lnTo>
                      <a:pt x="129" y="379"/>
                    </a:lnTo>
                    <a:lnTo>
                      <a:pt x="151" y="401"/>
                    </a:lnTo>
                    <a:lnTo>
                      <a:pt x="151" y="433"/>
                    </a:lnTo>
                    <a:lnTo>
                      <a:pt x="162" y="444"/>
                    </a:lnTo>
                    <a:lnTo>
                      <a:pt x="162" y="465"/>
                    </a:lnTo>
                    <a:lnTo>
                      <a:pt x="183" y="487"/>
                    </a:lnTo>
                    <a:lnTo>
                      <a:pt x="183" y="520"/>
                    </a:lnTo>
                    <a:lnTo>
                      <a:pt x="194" y="530"/>
                    </a:lnTo>
                    <a:lnTo>
                      <a:pt x="194" y="552"/>
                    </a:lnTo>
                    <a:lnTo>
                      <a:pt x="205" y="563"/>
                    </a:lnTo>
                    <a:lnTo>
                      <a:pt x="205" y="585"/>
                    </a:lnTo>
                    <a:lnTo>
                      <a:pt x="227" y="606"/>
                    </a:lnTo>
                    <a:lnTo>
                      <a:pt x="227" y="639"/>
                    </a:lnTo>
                    <a:lnTo>
                      <a:pt x="237" y="650"/>
                    </a:lnTo>
                    <a:lnTo>
                      <a:pt x="237" y="671"/>
                    </a:lnTo>
                    <a:lnTo>
                      <a:pt x="248" y="682"/>
                    </a:lnTo>
                    <a:lnTo>
                      <a:pt x="248" y="704"/>
                    </a:lnTo>
                    <a:lnTo>
                      <a:pt x="270" y="725"/>
                    </a:lnTo>
                    <a:lnTo>
                      <a:pt x="270" y="758"/>
                    </a:lnTo>
                    <a:lnTo>
                      <a:pt x="281" y="769"/>
                    </a:lnTo>
                    <a:lnTo>
                      <a:pt x="281" y="790"/>
                    </a:lnTo>
                    <a:lnTo>
                      <a:pt x="291" y="801"/>
                    </a:lnTo>
                    <a:lnTo>
                      <a:pt x="291" y="823"/>
                    </a:lnTo>
                    <a:lnTo>
                      <a:pt x="313" y="844"/>
                    </a:lnTo>
                    <a:lnTo>
                      <a:pt x="313" y="877"/>
                    </a:lnTo>
                    <a:lnTo>
                      <a:pt x="324" y="888"/>
                    </a:lnTo>
                    <a:lnTo>
                      <a:pt x="324" y="909"/>
                    </a:lnTo>
                    <a:lnTo>
                      <a:pt x="335" y="920"/>
                    </a:lnTo>
                    <a:lnTo>
                      <a:pt x="335" y="942"/>
                    </a:lnTo>
                    <a:lnTo>
                      <a:pt x="356" y="963"/>
                    </a:lnTo>
                    <a:lnTo>
                      <a:pt x="356" y="996"/>
                    </a:lnTo>
                    <a:lnTo>
                      <a:pt x="367" y="1007"/>
                    </a:lnTo>
                    <a:lnTo>
                      <a:pt x="367" y="1028"/>
                    </a:lnTo>
                    <a:lnTo>
                      <a:pt x="378" y="1039"/>
                    </a:lnTo>
                    <a:lnTo>
                      <a:pt x="378" y="1061"/>
                    </a:lnTo>
                    <a:lnTo>
                      <a:pt x="400" y="1082"/>
                    </a:lnTo>
                    <a:lnTo>
                      <a:pt x="400" y="1115"/>
                    </a:lnTo>
                    <a:lnTo>
                      <a:pt x="410" y="1126"/>
                    </a:lnTo>
                    <a:lnTo>
                      <a:pt x="410" y="1147"/>
                    </a:lnTo>
                    <a:lnTo>
                      <a:pt x="421" y="1158"/>
                    </a:lnTo>
                    <a:lnTo>
                      <a:pt x="421" y="1180"/>
                    </a:lnTo>
                    <a:lnTo>
                      <a:pt x="443" y="1202"/>
                    </a:lnTo>
                    <a:lnTo>
                      <a:pt x="443" y="1234"/>
                    </a:lnTo>
                    <a:lnTo>
                      <a:pt x="454" y="1245"/>
                    </a:lnTo>
                    <a:lnTo>
                      <a:pt x="454" y="1267"/>
                    </a:lnTo>
                    <a:lnTo>
                      <a:pt x="464" y="1277"/>
                    </a:lnTo>
                    <a:lnTo>
                      <a:pt x="464" y="1299"/>
                    </a:lnTo>
                    <a:lnTo>
                      <a:pt x="486" y="1321"/>
                    </a:lnTo>
                    <a:lnTo>
                      <a:pt x="486" y="1353"/>
                    </a:lnTo>
                    <a:lnTo>
                      <a:pt x="497" y="1364"/>
                    </a:lnTo>
                    <a:lnTo>
                      <a:pt x="497" y="1386"/>
                    </a:lnTo>
                    <a:lnTo>
                      <a:pt x="508" y="1396"/>
                    </a:lnTo>
                    <a:lnTo>
                      <a:pt x="508" y="1418"/>
                    </a:lnTo>
                    <a:lnTo>
                      <a:pt x="529" y="1440"/>
                    </a:lnTo>
                    <a:lnTo>
                      <a:pt x="529" y="1472"/>
                    </a:lnTo>
                    <a:lnTo>
                      <a:pt x="540" y="1483"/>
                    </a:lnTo>
                    <a:lnTo>
                      <a:pt x="540" y="1505"/>
                    </a:lnTo>
                    <a:lnTo>
                      <a:pt x="562" y="1526"/>
                    </a:lnTo>
                    <a:lnTo>
                      <a:pt x="562" y="1559"/>
                    </a:lnTo>
                    <a:lnTo>
                      <a:pt x="572" y="1570"/>
                    </a:lnTo>
                    <a:lnTo>
                      <a:pt x="572" y="1591"/>
                    </a:lnTo>
                    <a:lnTo>
                      <a:pt x="583" y="1602"/>
                    </a:lnTo>
                    <a:lnTo>
                      <a:pt x="583" y="1624"/>
                    </a:lnTo>
                    <a:lnTo>
                      <a:pt x="605" y="1645"/>
                    </a:lnTo>
                    <a:lnTo>
                      <a:pt x="605" y="1678"/>
                    </a:lnTo>
                    <a:lnTo>
                      <a:pt x="616" y="1689"/>
                    </a:lnTo>
                    <a:lnTo>
                      <a:pt x="616" y="1710"/>
                    </a:lnTo>
                    <a:lnTo>
                      <a:pt x="637" y="1732"/>
                    </a:lnTo>
                    <a:lnTo>
                      <a:pt x="637" y="1764"/>
                    </a:lnTo>
                    <a:lnTo>
                      <a:pt x="659" y="1786"/>
                    </a:lnTo>
                    <a:lnTo>
                      <a:pt x="659" y="1819"/>
                    </a:lnTo>
                    <a:lnTo>
                      <a:pt x="670" y="1829"/>
                    </a:lnTo>
                    <a:lnTo>
                      <a:pt x="670" y="1851"/>
                    </a:lnTo>
                    <a:lnTo>
                      <a:pt x="691" y="1873"/>
                    </a:lnTo>
                    <a:lnTo>
                      <a:pt x="691" y="1905"/>
                    </a:lnTo>
                    <a:lnTo>
                      <a:pt x="713" y="1927"/>
                    </a:lnTo>
                    <a:lnTo>
                      <a:pt x="713" y="1959"/>
                    </a:lnTo>
                    <a:lnTo>
                      <a:pt x="735" y="1981"/>
                    </a:lnTo>
                    <a:lnTo>
                      <a:pt x="735" y="2013"/>
                    </a:lnTo>
                    <a:lnTo>
                      <a:pt x="745" y="2024"/>
                    </a:lnTo>
                    <a:lnTo>
                      <a:pt x="745" y="2046"/>
                    </a:lnTo>
                    <a:lnTo>
                      <a:pt x="767" y="2068"/>
                    </a:lnTo>
                    <a:lnTo>
                      <a:pt x="767" y="2089"/>
                    </a:lnTo>
                    <a:lnTo>
                      <a:pt x="778" y="2100"/>
                    </a:lnTo>
                    <a:lnTo>
                      <a:pt x="778" y="2122"/>
                    </a:lnTo>
                    <a:lnTo>
                      <a:pt x="799" y="2143"/>
                    </a:lnTo>
                    <a:lnTo>
                      <a:pt x="799" y="2176"/>
                    </a:lnTo>
                    <a:lnTo>
                      <a:pt x="821" y="2197"/>
                    </a:lnTo>
                    <a:lnTo>
                      <a:pt x="821" y="2230"/>
                    </a:lnTo>
                    <a:lnTo>
                      <a:pt x="843" y="2252"/>
                    </a:lnTo>
                    <a:lnTo>
                      <a:pt x="843" y="2273"/>
                    </a:lnTo>
                    <a:lnTo>
                      <a:pt x="853" y="2284"/>
                    </a:lnTo>
                    <a:lnTo>
                      <a:pt x="853" y="2306"/>
                    </a:lnTo>
                    <a:lnTo>
                      <a:pt x="875" y="2327"/>
                    </a:lnTo>
                    <a:lnTo>
                      <a:pt x="875" y="2360"/>
                    </a:lnTo>
                    <a:lnTo>
                      <a:pt x="897" y="2381"/>
                    </a:lnTo>
                    <a:lnTo>
                      <a:pt x="897" y="2403"/>
                    </a:lnTo>
                    <a:lnTo>
                      <a:pt x="918" y="2425"/>
                    </a:lnTo>
                    <a:lnTo>
                      <a:pt x="918" y="2457"/>
                    </a:lnTo>
                    <a:lnTo>
                      <a:pt x="940" y="2479"/>
                    </a:lnTo>
                    <a:lnTo>
                      <a:pt x="940" y="2501"/>
                    </a:lnTo>
                    <a:lnTo>
                      <a:pt x="961" y="2522"/>
                    </a:lnTo>
                    <a:lnTo>
                      <a:pt x="961" y="2544"/>
                    </a:lnTo>
                    <a:lnTo>
                      <a:pt x="972" y="2555"/>
                    </a:lnTo>
                    <a:lnTo>
                      <a:pt x="972" y="2576"/>
                    </a:lnTo>
                    <a:lnTo>
                      <a:pt x="994" y="2598"/>
                    </a:lnTo>
                    <a:lnTo>
                      <a:pt x="994" y="2620"/>
                    </a:lnTo>
                    <a:lnTo>
                      <a:pt x="1016" y="2641"/>
                    </a:lnTo>
                    <a:lnTo>
                      <a:pt x="1016" y="2663"/>
                    </a:lnTo>
                    <a:lnTo>
                      <a:pt x="1037" y="2685"/>
                    </a:lnTo>
                    <a:lnTo>
                      <a:pt x="1037" y="2706"/>
                    </a:lnTo>
                  </a:path>
                </a:pathLst>
              </a:custGeom>
              <a:noFill/>
              <a:ln w="38100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68" name="Freeform 98"/>
              <p:cNvSpPr>
                <a:spLocks/>
              </p:cNvSpPr>
              <p:nvPr/>
            </p:nvSpPr>
            <p:spPr bwMode="auto">
              <a:xfrm>
                <a:off x="2697" y="1758"/>
                <a:ext cx="274" cy="170"/>
              </a:xfrm>
              <a:custGeom>
                <a:avLst/>
                <a:gdLst>
                  <a:gd name="T0" fmla="*/ 0 w 1362"/>
                  <a:gd name="T1" fmla="*/ 0 h 801"/>
                  <a:gd name="T2" fmla="*/ 0 w 1362"/>
                  <a:gd name="T3" fmla="*/ 0 h 801"/>
                  <a:gd name="T4" fmla="*/ 0 w 1362"/>
                  <a:gd name="T5" fmla="*/ 0 h 801"/>
                  <a:gd name="T6" fmla="*/ 0 w 1362"/>
                  <a:gd name="T7" fmla="*/ 0 h 801"/>
                  <a:gd name="T8" fmla="*/ 0 w 1362"/>
                  <a:gd name="T9" fmla="*/ 0 h 801"/>
                  <a:gd name="T10" fmla="*/ 0 w 1362"/>
                  <a:gd name="T11" fmla="*/ 0 h 801"/>
                  <a:gd name="T12" fmla="*/ 0 w 1362"/>
                  <a:gd name="T13" fmla="*/ 0 h 801"/>
                  <a:gd name="T14" fmla="*/ 0 w 1362"/>
                  <a:gd name="T15" fmla="*/ 0 h 801"/>
                  <a:gd name="T16" fmla="*/ 0 w 1362"/>
                  <a:gd name="T17" fmla="*/ 0 h 801"/>
                  <a:gd name="T18" fmla="*/ 0 w 1362"/>
                  <a:gd name="T19" fmla="*/ 0 h 801"/>
                  <a:gd name="T20" fmla="*/ 0 w 1362"/>
                  <a:gd name="T21" fmla="*/ 0 h 801"/>
                  <a:gd name="T22" fmla="*/ 0 w 1362"/>
                  <a:gd name="T23" fmla="*/ 0 h 801"/>
                  <a:gd name="T24" fmla="*/ 0 w 1362"/>
                  <a:gd name="T25" fmla="*/ 0 h 801"/>
                  <a:gd name="T26" fmla="*/ 0 w 1362"/>
                  <a:gd name="T27" fmla="*/ 0 h 801"/>
                  <a:gd name="T28" fmla="*/ 0 w 1362"/>
                  <a:gd name="T29" fmla="*/ 0 h 801"/>
                  <a:gd name="T30" fmla="*/ 0 w 1362"/>
                  <a:gd name="T31" fmla="*/ 0 h 801"/>
                  <a:gd name="T32" fmla="*/ 0 w 1362"/>
                  <a:gd name="T33" fmla="*/ 0 h 801"/>
                  <a:gd name="T34" fmla="*/ 0 w 1362"/>
                  <a:gd name="T35" fmla="*/ 0 h 801"/>
                  <a:gd name="T36" fmla="*/ 0 w 1362"/>
                  <a:gd name="T37" fmla="*/ 0 h 801"/>
                  <a:gd name="T38" fmla="*/ 0 w 1362"/>
                  <a:gd name="T39" fmla="*/ 0 h 801"/>
                  <a:gd name="T40" fmla="*/ 0 w 1362"/>
                  <a:gd name="T41" fmla="*/ 0 h 801"/>
                  <a:gd name="T42" fmla="*/ 0 w 1362"/>
                  <a:gd name="T43" fmla="*/ 0 h 801"/>
                  <a:gd name="T44" fmla="*/ 0 w 1362"/>
                  <a:gd name="T45" fmla="*/ 0 h 801"/>
                  <a:gd name="T46" fmla="*/ 0 w 1362"/>
                  <a:gd name="T47" fmla="*/ 0 h 801"/>
                  <a:gd name="T48" fmla="*/ 0 w 1362"/>
                  <a:gd name="T49" fmla="*/ 0 h 801"/>
                  <a:gd name="T50" fmla="*/ 0 w 1362"/>
                  <a:gd name="T51" fmla="*/ 0 h 801"/>
                  <a:gd name="T52" fmla="*/ 0 w 1362"/>
                  <a:gd name="T53" fmla="*/ 0 h 801"/>
                  <a:gd name="T54" fmla="*/ 0 w 1362"/>
                  <a:gd name="T55" fmla="*/ 0 h 801"/>
                  <a:gd name="T56" fmla="*/ 0 w 1362"/>
                  <a:gd name="T57" fmla="*/ 0 h 801"/>
                  <a:gd name="T58" fmla="*/ 0 w 1362"/>
                  <a:gd name="T59" fmla="*/ 0 h 801"/>
                  <a:gd name="T60" fmla="*/ 0 w 1362"/>
                  <a:gd name="T61" fmla="*/ 0 h 801"/>
                  <a:gd name="T62" fmla="*/ 0 w 1362"/>
                  <a:gd name="T63" fmla="*/ 0 h 801"/>
                  <a:gd name="T64" fmla="*/ 0 w 1362"/>
                  <a:gd name="T65" fmla="*/ 0 h 801"/>
                  <a:gd name="T66" fmla="*/ 0 w 1362"/>
                  <a:gd name="T67" fmla="*/ 0 h 801"/>
                  <a:gd name="T68" fmla="*/ 0 w 1362"/>
                  <a:gd name="T69" fmla="*/ 0 h 801"/>
                  <a:gd name="T70" fmla="*/ 0 w 1362"/>
                  <a:gd name="T71" fmla="*/ 0 h 801"/>
                  <a:gd name="T72" fmla="*/ 0 w 1362"/>
                  <a:gd name="T73" fmla="*/ 0 h 801"/>
                  <a:gd name="T74" fmla="*/ 0 w 1362"/>
                  <a:gd name="T75" fmla="*/ 0 h 801"/>
                  <a:gd name="T76" fmla="*/ 0 w 1362"/>
                  <a:gd name="T77" fmla="*/ 0 h 801"/>
                  <a:gd name="T78" fmla="*/ 0 w 1362"/>
                  <a:gd name="T79" fmla="*/ 0 h 801"/>
                  <a:gd name="T80" fmla="*/ 0 w 1362"/>
                  <a:gd name="T81" fmla="*/ 0 h 801"/>
                  <a:gd name="T82" fmla="*/ 0 w 1362"/>
                  <a:gd name="T83" fmla="*/ 0 h 8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62" h="801">
                    <a:moveTo>
                      <a:pt x="0" y="0"/>
                    </a:moveTo>
                    <a:lnTo>
                      <a:pt x="22" y="22"/>
                    </a:lnTo>
                    <a:lnTo>
                      <a:pt x="22" y="43"/>
                    </a:lnTo>
                    <a:lnTo>
                      <a:pt x="43" y="65"/>
                    </a:lnTo>
                    <a:lnTo>
                      <a:pt x="43" y="87"/>
                    </a:lnTo>
                    <a:lnTo>
                      <a:pt x="65" y="108"/>
                    </a:lnTo>
                    <a:lnTo>
                      <a:pt x="65" y="130"/>
                    </a:lnTo>
                    <a:lnTo>
                      <a:pt x="87" y="152"/>
                    </a:lnTo>
                    <a:lnTo>
                      <a:pt x="87" y="173"/>
                    </a:lnTo>
                    <a:lnTo>
                      <a:pt x="97" y="184"/>
                    </a:lnTo>
                    <a:lnTo>
                      <a:pt x="119" y="206"/>
                    </a:lnTo>
                    <a:lnTo>
                      <a:pt x="119" y="228"/>
                    </a:lnTo>
                    <a:lnTo>
                      <a:pt x="141" y="249"/>
                    </a:lnTo>
                    <a:lnTo>
                      <a:pt x="141" y="260"/>
                    </a:lnTo>
                    <a:lnTo>
                      <a:pt x="162" y="282"/>
                    </a:lnTo>
                    <a:lnTo>
                      <a:pt x="162" y="303"/>
                    </a:lnTo>
                    <a:lnTo>
                      <a:pt x="173" y="314"/>
                    </a:lnTo>
                    <a:lnTo>
                      <a:pt x="195" y="336"/>
                    </a:lnTo>
                    <a:lnTo>
                      <a:pt x="195" y="357"/>
                    </a:lnTo>
                    <a:lnTo>
                      <a:pt x="205" y="368"/>
                    </a:lnTo>
                    <a:lnTo>
                      <a:pt x="227" y="390"/>
                    </a:lnTo>
                    <a:lnTo>
                      <a:pt x="227" y="401"/>
                    </a:lnTo>
                    <a:lnTo>
                      <a:pt x="249" y="422"/>
                    </a:lnTo>
                    <a:lnTo>
                      <a:pt x="249" y="433"/>
                    </a:lnTo>
                    <a:lnTo>
                      <a:pt x="270" y="455"/>
                    </a:lnTo>
                    <a:lnTo>
                      <a:pt x="270" y="466"/>
                    </a:lnTo>
                    <a:lnTo>
                      <a:pt x="281" y="476"/>
                    </a:lnTo>
                    <a:lnTo>
                      <a:pt x="303" y="498"/>
                    </a:lnTo>
                    <a:lnTo>
                      <a:pt x="303" y="509"/>
                    </a:lnTo>
                    <a:lnTo>
                      <a:pt x="314" y="520"/>
                    </a:lnTo>
                    <a:lnTo>
                      <a:pt x="335" y="541"/>
                    </a:lnTo>
                    <a:lnTo>
                      <a:pt x="335" y="552"/>
                    </a:lnTo>
                    <a:lnTo>
                      <a:pt x="346" y="563"/>
                    </a:lnTo>
                    <a:lnTo>
                      <a:pt x="357" y="574"/>
                    </a:lnTo>
                    <a:lnTo>
                      <a:pt x="368" y="585"/>
                    </a:lnTo>
                    <a:lnTo>
                      <a:pt x="378" y="596"/>
                    </a:lnTo>
                    <a:lnTo>
                      <a:pt x="389" y="606"/>
                    </a:lnTo>
                    <a:lnTo>
                      <a:pt x="400" y="617"/>
                    </a:lnTo>
                    <a:lnTo>
                      <a:pt x="411" y="628"/>
                    </a:lnTo>
                    <a:lnTo>
                      <a:pt x="422" y="639"/>
                    </a:lnTo>
                    <a:lnTo>
                      <a:pt x="432" y="650"/>
                    </a:lnTo>
                    <a:lnTo>
                      <a:pt x="443" y="661"/>
                    </a:lnTo>
                    <a:lnTo>
                      <a:pt x="454" y="671"/>
                    </a:lnTo>
                    <a:lnTo>
                      <a:pt x="465" y="682"/>
                    </a:lnTo>
                    <a:lnTo>
                      <a:pt x="476" y="693"/>
                    </a:lnTo>
                    <a:lnTo>
                      <a:pt x="486" y="704"/>
                    </a:lnTo>
                    <a:lnTo>
                      <a:pt x="497" y="715"/>
                    </a:lnTo>
                    <a:lnTo>
                      <a:pt x="508" y="715"/>
                    </a:lnTo>
                    <a:lnTo>
                      <a:pt x="519" y="725"/>
                    </a:lnTo>
                    <a:lnTo>
                      <a:pt x="530" y="736"/>
                    </a:lnTo>
                    <a:lnTo>
                      <a:pt x="541" y="736"/>
                    </a:lnTo>
                    <a:lnTo>
                      <a:pt x="551" y="747"/>
                    </a:lnTo>
                    <a:lnTo>
                      <a:pt x="562" y="758"/>
                    </a:lnTo>
                    <a:lnTo>
                      <a:pt x="573" y="758"/>
                    </a:lnTo>
                    <a:lnTo>
                      <a:pt x="584" y="769"/>
                    </a:lnTo>
                    <a:lnTo>
                      <a:pt x="595" y="769"/>
                    </a:lnTo>
                    <a:lnTo>
                      <a:pt x="605" y="780"/>
                    </a:lnTo>
                    <a:lnTo>
                      <a:pt x="616" y="780"/>
                    </a:lnTo>
                    <a:lnTo>
                      <a:pt x="627" y="780"/>
                    </a:lnTo>
                    <a:lnTo>
                      <a:pt x="638" y="790"/>
                    </a:lnTo>
                    <a:lnTo>
                      <a:pt x="649" y="790"/>
                    </a:lnTo>
                    <a:lnTo>
                      <a:pt x="659" y="790"/>
                    </a:lnTo>
                    <a:lnTo>
                      <a:pt x="670" y="801"/>
                    </a:lnTo>
                    <a:lnTo>
                      <a:pt x="681" y="801"/>
                    </a:lnTo>
                    <a:lnTo>
                      <a:pt x="692" y="801"/>
                    </a:lnTo>
                    <a:lnTo>
                      <a:pt x="703" y="801"/>
                    </a:lnTo>
                    <a:lnTo>
                      <a:pt x="713" y="801"/>
                    </a:lnTo>
                    <a:lnTo>
                      <a:pt x="724" y="801"/>
                    </a:lnTo>
                    <a:lnTo>
                      <a:pt x="735" y="801"/>
                    </a:lnTo>
                    <a:lnTo>
                      <a:pt x="746" y="801"/>
                    </a:lnTo>
                    <a:lnTo>
                      <a:pt x="767" y="801"/>
                    </a:lnTo>
                    <a:lnTo>
                      <a:pt x="757" y="801"/>
                    </a:lnTo>
                    <a:lnTo>
                      <a:pt x="767" y="801"/>
                    </a:lnTo>
                    <a:lnTo>
                      <a:pt x="778" y="801"/>
                    </a:lnTo>
                    <a:lnTo>
                      <a:pt x="789" y="801"/>
                    </a:lnTo>
                    <a:lnTo>
                      <a:pt x="800" y="801"/>
                    </a:lnTo>
                    <a:lnTo>
                      <a:pt x="811" y="801"/>
                    </a:lnTo>
                    <a:lnTo>
                      <a:pt x="821" y="801"/>
                    </a:lnTo>
                    <a:lnTo>
                      <a:pt x="832" y="801"/>
                    </a:lnTo>
                    <a:lnTo>
                      <a:pt x="843" y="790"/>
                    </a:lnTo>
                    <a:lnTo>
                      <a:pt x="854" y="790"/>
                    </a:lnTo>
                    <a:lnTo>
                      <a:pt x="865" y="790"/>
                    </a:lnTo>
                    <a:lnTo>
                      <a:pt x="876" y="780"/>
                    </a:lnTo>
                    <a:lnTo>
                      <a:pt x="886" y="780"/>
                    </a:lnTo>
                    <a:lnTo>
                      <a:pt x="897" y="780"/>
                    </a:lnTo>
                    <a:lnTo>
                      <a:pt x="908" y="769"/>
                    </a:lnTo>
                    <a:lnTo>
                      <a:pt x="919" y="769"/>
                    </a:lnTo>
                    <a:lnTo>
                      <a:pt x="930" y="758"/>
                    </a:lnTo>
                    <a:lnTo>
                      <a:pt x="940" y="758"/>
                    </a:lnTo>
                    <a:lnTo>
                      <a:pt x="951" y="747"/>
                    </a:lnTo>
                    <a:lnTo>
                      <a:pt x="962" y="736"/>
                    </a:lnTo>
                    <a:lnTo>
                      <a:pt x="973" y="736"/>
                    </a:lnTo>
                    <a:lnTo>
                      <a:pt x="984" y="725"/>
                    </a:lnTo>
                    <a:lnTo>
                      <a:pt x="994" y="715"/>
                    </a:lnTo>
                    <a:lnTo>
                      <a:pt x="1005" y="715"/>
                    </a:lnTo>
                    <a:lnTo>
                      <a:pt x="1016" y="704"/>
                    </a:lnTo>
                    <a:lnTo>
                      <a:pt x="1027" y="693"/>
                    </a:lnTo>
                    <a:lnTo>
                      <a:pt x="1038" y="682"/>
                    </a:lnTo>
                    <a:lnTo>
                      <a:pt x="1048" y="671"/>
                    </a:lnTo>
                    <a:lnTo>
                      <a:pt x="1059" y="661"/>
                    </a:lnTo>
                    <a:lnTo>
                      <a:pt x="1070" y="661"/>
                    </a:lnTo>
                    <a:lnTo>
                      <a:pt x="1081" y="650"/>
                    </a:lnTo>
                    <a:lnTo>
                      <a:pt x="1092" y="639"/>
                    </a:lnTo>
                    <a:lnTo>
                      <a:pt x="1102" y="628"/>
                    </a:lnTo>
                    <a:lnTo>
                      <a:pt x="1113" y="617"/>
                    </a:lnTo>
                    <a:lnTo>
                      <a:pt x="1135" y="596"/>
                    </a:lnTo>
                    <a:lnTo>
                      <a:pt x="1135" y="585"/>
                    </a:lnTo>
                    <a:lnTo>
                      <a:pt x="1146" y="574"/>
                    </a:lnTo>
                    <a:lnTo>
                      <a:pt x="1157" y="563"/>
                    </a:lnTo>
                    <a:lnTo>
                      <a:pt x="1167" y="552"/>
                    </a:lnTo>
                    <a:lnTo>
                      <a:pt x="1178" y="541"/>
                    </a:lnTo>
                    <a:lnTo>
                      <a:pt x="1200" y="520"/>
                    </a:lnTo>
                    <a:lnTo>
                      <a:pt x="1200" y="509"/>
                    </a:lnTo>
                    <a:lnTo>
                      <a:pt x="1211" y="498"/>
                    </a:lnTo>
                    <a:lnTo>
                      <a:pt x="1232" y="476"/>
                    </a:lnTo>
                    <a:lnTo>
                      <a:pt x="1232" y="466"/>
                    </a:lnTo>
                    <a:lnTo>
                      <a:pt x="1243" y="455"/>
                    </a:lnTo>
                    <a:lnTo>
                      <a:pt x="1265" y="433"/>
                    </a:lnTo>
                    <a:lnTo>
                      <a:pt x="1265" y="422"/>
                    </a:lnTo>
                    <a:lnTo>
                      <a:pt x="1286" y="401"/>
                    </a:lnTo>
                    <a:lnTo>
                      <a:pt x="1286" y="390"/>
                    </a:lnTo>
                    <a:lnTo>
                      <a:pt x="1308" y="368"/>
                    </a:lnTo>
                    <a:lnTo>
                      <a:pt x="1308" y="357"/>
                    </a:lnTo>
                    <a:lnTo>
                      <a:pt x="1329" y="336"/>
                    </a:lnTo>
                    <a:lnTo>
                      <a:pt x="1329" y="325"/>
                    </a:lnTo>
                    <a:lnTo>
                      <a:pt x="1351" y="303"/>
                    </a:lnTo>
                    <a:lnTo>
                      <a:pt x="1351" y="282"/>
                    </a:lnTo>
                    <a:lnTo>
                      <a:pt x="1362" y="271"/>
                    </a:lnTo>
                  </a:path>
                </a:pathLst>
              </a:custGeom>
              <a:noFill/>
              <a:ln w="38100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69" name="Freeform 99"/>
              <p:cNvSpPr>
                <a:spLocks/>
              </p:cNvSpPr>
              <p:nvPr/>
            </p:nvSpPr>
            <p:spPr bwMode="auto">
              <a:xfrm>
                <a:off x="2972" y="1378"/>
                <a:ext cx="173" cy="437"/>
              </a:xfrm>
              <a:custGeom>
                <a:avLst/>
                <a:gdLst>
                  <a:gd name="T0" fmla="*/ 0 w 854"/>
                  <a:gd name="T1" fmla="*/ 0 h 2046"/>
                  <a:gd name="T2" fmla="*/ 0 w 854"/>
                  <a:gd name="T3" fmla="*/ 0 h 2046"/>
                  <a:gd name="T4" fmla="*/ 0 w 854"/>
                  <a:gd name="T5" fmla="*/ 0 h 2046"/>
                  <a:gd name="T6" fmla="*/ 0 w 854"/>
                  <a:gd name="T7" fmla="*/ 0 h 2046"/>
                  <a:gd name="T8" fmla="*/ 0 w 854"/>
                  <a:gd name="T9" fmla="*/ 0 h 2046"/>
                  <a:gd name="T10" fmla="*/ 0 w 854"/>
                  <a:gd name="T11" fmla="*/ 0 h 2046"/>
                  <a:gd name="T12" fmla="*/ 0 w 854"/>
                  <a:gd name="T13" fmla="*/ 0 h 2046"/>
                  <a:gd name="T14" fmla="*/ 0 w 854"/>
                  <a:gd name="T15" fmla="*/ 0 h 2046"/>
                  <a:gd name="T16" fmla="*/ 0 w 854"/>
                  <a:gd name="T17" fmla="*/ 0 h 2046"/>
                  <a:gd name="T18" fmla="*/ 0 w 854"/>
                  <a:gd name="T19" fmla="*/ 0 h 2046"/>
                  <a:gd name="T20" fmla="*/ 0 w 854"/>
                  <a:gd name="T21" fmla="*/ 0 h 2046"/>
                  <a:gd name="T22" fmla="*/ 0 w 854"/>
                  <a:gd name="T23" fmla="*/ 0 h 2046"/>
                  <a:gd name="T24" fmla="*/ 0 w 854"/>
                  <a:gd name="T25" fmla="*/ 0 h 2046"/>
                  <a:gd name="T26" fmla="*/ 0 w 854"/>
                  <a:gd name="T27" fmla="*/ 0 h 2046"/>
                  <a:gd name="T28" fmla="*/ 0 w 854"/>
                  <a:gd name="T29" fmla="*/ 0 h 2046"/>
                  <a:gd name="T30" fmla="*/ 0 w 854"/>
                  <a:gd name="T31" fmla="*/ 0 h 2046"/>
                  <a:gd name="T32" fmla="*/ 0 w 854"/>
                  <a:gd name="T33" fmla="*/ 0 h 2046"/>
                  <a:gd name="T34" fmla="*/ 0 w 854"/>
                  <a:gd name="T35" fmla="*/ 0 h 2046"/>
                  <a:gd name="T36" fmla="*/ 0 w 854"/>
                  <a:gd name="T37" fmla="*/ 0 h 2046"/>
                  <a:gd name="T38" fmla="*/ 0 w 854"/>
                  <a:gd name="T39" fmla="*/ 0 h 2046"/>
                  <a:gd name="T40" fmla="*/ 0 w 854"/>
                  <a:gd name="T41" fmla="*/ 0 h 2046"/>
                  <a:gd name="T42" fmla="*/ 0 w 854"/>
                  <a:gd name="T43" fmla="*/ 0 h 2046"/>
                  <a:gd name="T44" fmla="*/ 0 w 854"/>
                  <a:gd name="T45" fmla="*/ 0 h 2046"/>
                  <a:gd name="T46" fmla="*/ 0 w 854"/>
                  <a:gd name="T47" fmla="*/ 0 h 2046"/>
                  <a:gd name="T48" fmla="*/ 0 w 854"/>
                  <a:gd name="T49" fmla="*/ 0 h 2046"/>
                  <a:gd name="T50" fmla="*/ 0 w 854"/>
                  <a:gd name="T51" fmla="*/ 0 h 2046"/>
                  <a:gd name="T52" fmla="*/ 0 w 854"/>
                  <a:gd name="T53" fmla="*/ 0 h 2046"/>
                  <a:gd name="T54" fmla="*/ 0 w 854"/>
                  <a:gd name="T55" fmla="*/ 0 h 2046"/>
                  <a:gd name="T56" fmla="*/ 0 w 854"/>
                  <a:gd name="T57" fmla="*/ 0 h 2046"/>
                  <a:gd name="T58" fmla="*/ 0 w 854"/>
                  <a:gd name="T59" fmla="*/ 0 h 2046"/>
                  <a:gd name="T60" fmla="*/ 0 w 854"/>
                  <a:gd name="T61" fmla="*/ 0 h 2046"/>
                  <a:gd name="T62" fmla="*/ 0 w 854"/>
                  <a:gd name="T63" fmla="*/ 0 h 2046"/>
                  <a:gd name="T64" fmla="*/ 0 w 854"/>
                  <a:gd name="T65" fmla="*/ 0 h 2046"/>
                  <a:gd name="T66" fmla="*/ 0 w 854"/>
                  <a:gd name="T67" fmla="*/ 0 h 2046"/>
                  <a:gd name="T68" fmla="*/ 0 w 854"/>
                  <a:gd name="T69" fmla="*/ 0 h 2046"/>
                  <a:gd name="T70" fmla="*/ 0 w 854"/>
                  <a:gd name="T71" fmla="*/ 0 h 2046"/>
                  <a:gd name="T72" fmla="*/ 0 w 854"/>
                  <a:gd name="T73" fmla="*/ 0 h 2046"/>
                  <a:gd name="T74" fmla="*/ 0 w 854"/>
                  <a:gd name="T75" fmla="*/ 0 h 2046"/>
                  <a:gd name="T76" fmla="*/ 0 w 854"/>
                  <a:gd name="T77" fmla="*/ 0 h 2046"/>
                  <a:gd name="T78" fmla="*/ 0 w 854"/>
                  <a:gd name="T79" fmla="*/ 0 h 2046"/>
                  <a:gd name="T80" fmla="*/ 0 w 854"/>
                  <a:gd name="T81" fmla="*/ 0 h 2046"/>
                  <a:gd name="T82" fmla="*/ 0 w 854"/>
                  <a:gd name="T83" fmla="*/ 0 h 2046"/>
                  <a:gd name="T84" fmla="*/ 0 w 854"/>
                  <a:gd name="T85" fmla="*/ 0 h 2046"/>
                  <a:gd name="T86" fmla="*/ 0 w 854"/>
                  <a:gd name="T87" fmla="*/ 0 h 2046"/>
                  <a:gd name="T88" fmla="*/ 0 w 854"/>
                  <a:gd name="T89" fmla="*/ 0 h 2046"/>
                  <a:gd name="T90" fmla="*/ 0 w 854"/>
                  <a:gd name="T91" fmla="*/ 0 h 2046"/>
                  <a:gd name="T92" fmla="*/ 0 w 854"/>
                  <a:gd name="T93" fmla="*/ 0 h 2046"/>
                  <a:gd name="T94" fmla="*/ 0 w 854"/>
                  <a:gd name="T95" fmla="*/ 0 h 204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854" h="2046">
                    <a:moveTo>
                      <a:pt x="0" y="2046"/>
                    </a:moveTo>
                    <a:lnTo>
                      <a:pt x="21" y="2024"/>
                    </a:lnTo>
                    <a:lnTo>
                      <a:pt x="21" y="2003"/>
                    </a:lnTo>
                    <a:lnTo>
                      <a:pt x="43" y="1981"/>
                    </a:lnTo>
                    <a:lnTo>
                      <a:pt x="43" y="1970"/>
                    </a:lnTo>
                    <a:lnTo>
                      <a:pt x="65" y="1948"/>
                    </a:lnTo>
                    <a:lnTo>
                      <a:pt x="65" y="1927"/>
                    </a:lnTo>
                    <a:lnTo>
                      <a:pt x="86" y="1905"/>
                    </a:lnTo>
                    <a:lnTo>
                      <a:pt x="86" y="1883"/>
                    </a:lnTo>
                    <a:lnTo>
                      <a:pt x="108" y="1862"/>
                    </a:lnTo>
                    <a:lnTo>
                      <a:pt x="108" y="1840"/>
                    </a:lnTo>
                    <a:lnTo>
                      <a:pt x="130" y="1818"/>
                    </a:lnTo>
                    <a:lnTo>
                      <a:pt x="130" y="1797"/>
                    </a:lnTo>
                    <a:lnTo>
                      <a:pt x="151" y="1775"/>
                    </a:lnTo>
                    <a:lnTo>
                      <a:pt x="151" y="1754"/>
                    </a:lnTo>
                    <a:lnTo>
                      <a:pt x="173" y="1732"/>
                    </a:lnTo>
                    <a:lnTo>
                      <a:pt x="173" y="1710"/>
                    </a:lnTo>
                    <a:lnTo>
                      <a:pt x="194" y="1689"/>
                    </a:lnTo>
                    <a:lnTo>
                      <a:pt x="194" y="1667"/>
                    </a:lnTo>
                    <a:lnTo>
                      <a:pt x="216" y="1645"/>
                    </a:lnTo>
                    <a:lnTo>
                      <a:pt x="216" y="1624"/>
                    </a:lnTo>
                    <a:lnTo>
                      <a:pt x="238" y="1602"/>
                    </a:lnTo>
                    <a:lnTo>
                      <a:pt x="238" y="1570"/>
                    </a:lnTo>
                    <a:lnTo>
                      <a:pt x="259" y="1548"/>
                    </a:lnTo>
                    <a:lnTo>
                      <a:pt x="259" y="1526"/>
                    </a:lnTo>
                    <a:lnTo>
                      <a:pt x="281" y="1505"/>
                    </a:lnTo>
                    <a:lnTo>
                      <a:pt x="281" y="1472"/>
                    </a:lnTo>
                    <a:lnTo>
                      <a:pt x="302" y="1450"/>
                    </a:lnTo>
                    <a:lnTo>
                      <a:pt x="302" y="1429"/>
                    </a:lnTo>
                    <a:lnTo>
                      <a:pt x="313" y="1418"/>
                    </a:lnTo>
                    <a:lnTo>
                      <a:pt x="313" y="1396"/>
                    </a:lnTo>
                    <a:lnTo>
                      <a:pt x="335" y="1375"/>
                    </a:lnTo>
                    <a:lnTo>
                      <a:pt x="335" y="1353"/>
                    </a:lnTo>
                    <a:lnTo>
                      <a:pt x="346" y="1342"/>
                    </a:lnTo>
                    <a:lnTo>
                      <a:pt x="346" y="1321"/>
                    </a:lnTo>
                    <a:lnTo>
                      <a:pt x="367" y="1299"/>
                    </a:lnTo>
                    <a:lnTo>
                      <a:pt x="367" y="1277"/>
                    </a:lnTo>
                    <a:lnTo>
                      <a:pt x="378" y="1266"/>
                    </a:lnTo>
                    <a:lnTo>
                      <a:pt x="378" y="1245"/>
                    </a:lnTo>
                    <a:lnTo>
                      <a:pt x="400" y="1223"/>
                    </a:lnTo>
                    <a:lnTo>
                      <a:pt x="400" y="1191"/>
                    </a:lnTo>
                    <a:lnTo>
                      <a:pt x="421" y="1169"/>
                    </a:lnTo>
                    <a:lnTo>
                      <a:pt x="421" y="1137"/>
                    </a:lnTo>
                    <a:lnTo>
                      <a:pt x="443" y="1115"/>
                    </a:lnTo>
                    <a:lnTo>
                      <a:pt x="443" y="1082"/>
                    </a:lnTo>
                    <a:lnTo>
                      <a:pt x="465" y="1061"/>
                    </a:lnTo>
                    <a:lnTo>
                      <a:pt x="465" y="1028"/>
                    </a:lnTo>
                    <a:lnTo>
                      <a:pt x="486" y="1007"/>
                    </a:lnTo>
                    <a:lnTo>
                      <a:pt x="486" y="974"/>
                    </a:lnTo>
                    <a:lnTo>
                      <a:pt x="508" y="953"/>
                    </a:lnTo>
                    <a:lnTo>
                      <a:pt x="508" y="920"/>
                    </a:lnTo>
                    <a:lnTo>
                      <a:pt x="519" y="909"/>
                    </a:lnTo>
                    <a:lnTo>
                      <a:pt x="519" y="888"/>
                    </a:lnTo>
                    <a:lnTo>
                      <a:pt x="540" y="866"/>
                    </a:lnTo>
                    <a:lnTo>
                      <a:pt x="540" y="833"/>
                    </a:lnTo>
                    <a:lnTo>
                      <a:pt x="551" y="823"/>
                    </a:lnTo>
                    <a:lnTo>
                      <a:pt x="551" y="801"/>
                    </a:lnTo>
                    <a:lnTo>
                      <a:pt x="573" y="779"/>
                    </a:lnTo>
                    <a:lnTo>
                      <a:pt x="573" y="747"/>
                    </a:lnTo>
                    <a:lnTo>
                      <a:pt x="594" y="725"/>
                    </a:lnTo>
                    <a:lnTo>
                      <a:pt x="594" y="693"/>
                    </a:lnTo>
                    <a:lnTo>
                      <a:pt x="605" y="682"/>
                    </a:lnTo>
                    <a:lnTo>
                      <a:pt x="605" y="660"/>
                    </a:lnTo>
                    <a:lnTo>
                      <a:pt x="616" y="649"/>
                    </a:lnTo>
                    <a:lnTo>
                      <a:pt x="616" y="628"/>
                    </a:lnTo>
                    <a:lnTo>
                      <a:pt x="637" y="606"/>
                    </a:lnTo>
                    <a:lnTo>
                      <a:pt x="637" y="574"/>
                    </a:lnTo>
                    <a:lnTo>
                      <a:pt x="648" y="563"/>
                    </a:lnTo>
                    <a:lnTo>
                      <a:pt x="648" y="541"/>
                    </a:lnTo>
                    <a:lnTo>
                      <a:pt x="670" y="520"/>
                    </a:lnTo>
                    <a:lnTo>
                      <a:pt x="670" y="487"/>
                    </a:lnTo>
                    <a:lnTo>
                      <a:pt x="681" y="476"/>
                    </a:lnTo>
                    <a:lnTo>
                      <a:pt x="681" y="455"/>
                    </a:lnTo>
                    <a:lnTo>
                      <a:pt x="692" y="444"/>
                    </a:lnTo>
                    <a:lnTo>
                      <a:pt x="692" y="422"/>
                    </a:lnTo>
                    <a:lnTo>
                      <a:pt x="713" y="400"/>
                    </a:lnTo>
                    <a:lnTo>
                      <a:pt x="713" y="368"/>
                    </a:lnTo>
                    <a:lnTo>
                      <a:pt x="724" y="357"/>
                    </a:lnTo>
                    <a:lnTo>
                      <a:pt x="724" y="336"/>
                    </a:lnTo>
                    <a:lnTo>
                      <a:pt x="746" y="314"/>
                    </a:lnTo>
                    <a:lnTo>
                      <a:pt x="746" y="281"/>
                    </a:lnTo>
                    <a:lnTo>
                      <a:pt x="756" y="271"/>
                    </a:lnTo>
                    <a:lnTo>
                      <a:pt x="756" y="249"/>
                    </a:lnTo>
                    <a:lnTo>
                      <a:pt x="767" y="238"/>
                    </a:lnTo>
                    <a:lnTo>
                      <a:pt x="767" y="216"/>
                    </a:lnTo>
                    <a:lnTo>
                      <a:pt x="789" y="195"/>
                    </a:lnTo>
                    <a:lnTo>
                      <a:pt x="789" y="162"/>
                    </a:lnTo>
                    <a:lnTo>
                      <a:pt x="800" y="151"/>
                    </a:lnTo>
                    <a:lnTo>
                      <a:pt x="800" y="130"/>
                    </a:lnTo>
                    <a:lnTo>
                      <a:pt x="810" y="119"/>
                    </a:lnTo>
                    <a:lnTo>
                      <a:pt x="810" y="97"/>
                    </a:lnTo>
                    <a:lnTo>
                      <a:pt x="821" y="87"/>
                    </a:lnTo>
                    <a:lnTo>
                      <a:pt x="821" y="65"/>
                    </a:lnTo>
                    <a:lnTo>
                      <a:pt x="843" y="43"/>
                    </a:lnTo>
                    <a:lnTo>
                      <a:pt x="843" y="11"/>
                    </a:lnTo>
                    <a:lnTo>
                      <a:pt x="854" y="0"/>
                    </a:lnTo>
                  </a:path>
                </a:pathLst>
              </a:custGeom>
              <a:noFill/>
              <a:ln w="38100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8061" name="Line 221"/>
            <p:cNvSpPr>
              <a:spLocks noChangeShapeType="1"/>
            </p:cNvSpPr>
            <p:nvPr/>
          </p:nvSpPr>
          <p:spPr bwMode="auto">
            <a:xfrm>
              <a:off x="672" y="3123"/>
              <a:ext cx="0" cy="3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62" name="Line 222"/>
            <p:cNvSpPr>
              <a:spLocks noChangeShapeType="1"/>
            </p:cNvSpPr>
            <p:nvPr/>
          </p:nvSpPr>
          <p:spPr bwMode="auto">
            <a:xfrm>
              <a:off x="672" y="3120"/>
              <a:ext cx="138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63" name="Text Box 223"/>
            <p:cNvSpPr txBox="1">
              <a:spLocks noChangeArrowheads="1"/>
            </p:cNvSpPr>
            <p:nvPr/>
          </p:nvSpPr>
          <p:spPr bwMode="auto">
            <a:xfrm>
              <a:off x="2055" y="3060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0"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8064" name="Text Box 224"/>
            <p:cNvSpPr txBox="1">
              <a:spLocks noChangeArrowheads="1"/>
            </p:cNvSpPr>
            <p:nvPr/>
          </p:nvSpPr>
          <p:spPr bwMode="auto">
            <a:xfrm>
              <a:off x="624" y="34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</p:grpSp>
      <p:sp>
        <p:nvSpPr>
          <p:cNvPr id="128015" name="Text Box 237"/>
          <p:cNvSpPr txBox="1">
            <a:spLocks noChangeArrowheads="1"/>
          </p:cNvSpPr>
          <p:nvPr/>
        </p:nvSpPr>
        <p:spPr bwMode="auto">
          <a:xfrm>
            <a:off x="2028825" y="2655888"/>
            <a:ext cx="61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Q’</a:t>
            </a:r>
          </a:p>
        </p:txBody>
      </p:sp>
      <p:sp>
        <p:nvSpPr>
          <p:cNvPr id="128016" name="Text Box 238"/>
          <p:cNvSpPr txBox="1">
            <a:spLocks noChangeArrowheads="1"/>
          </p:cNvSpPr>
          <p:nvPr/>
        </p:nvSpPr>
        <p:spPr bwMode="auto">
          <a:xfrm>
            <a:off x="1666875" y="3751263"/>
            <a:ext cx="61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Q</a:t>
            </a:r>
            <a:r>
              <a:rPr kumimoji="0" lang="en-US" altLang="zh-CN" sz="2000" b="1">
                <a:latin typeface="Times New Roman" panose="02020603050405020304" pitchFamily="18" charset="0"/>
              </a:rPr>
              <a:t>”</a:t>
            </a:r>
          </a:p>
        </p:txBody>
      </p:sp>
      <p:grpSp>
        <p:nvGrpSpPr>
          <p:cNvPr id="128017" name="Group 256"/>
          <p:cNvGrpSpPr>
            <a:grpSpLocks/>
          </p:cNvGrpSpPr>
          <p:nvPr/>
        </p:nvGrpSpPr>
        <p:grpSpPr bwMode="auto">
          <a:xfrm>
            <a:off x="2667000" y="4432300"/>
            <a:ext cx="1598613" cy="468313"/>
            <a:chOff x="1535" y="2792"/>
            <a:chExt cx="961" cy="295"/>
          </a:xfrm>
        </p:grpSpPr>
        <p:sp>
          <p:nvSpPr>
            <p:cNvPr id="128052" name="Line 245"/>
            <p:cNvSpPr>
              <a:spLocks noChangeShapeType="1"/>
            </p:cNvSpPr>
            <p:nvPr/>
          </p:nvSpPr>
          <p:spPr bwMode="auto">
            <a:xfrm>
              <a:off x="2025" y="2792"/>
              <a:ext cx="0" cy="29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8053" name="Group 246"/>
            <p:cNvGrpSpPr>
              <a:grpSpLocks/>
            </p:cNvGrpSpPr>
            <p:nvPr/>
          </p:nvGrpSpPr>
          <p:grpSpPr bwMode="auto">
            <a:xfrm rot="5400000">
              <a:off x="1927" y="2437"/>
              <a:ext cx="177" cy="961"/>
              <a:chOff x="1984" y="868"/>
              <a:chExt cx="1161" cy="1060"/>
            </a:xfrm>
          </p:grpSpPr>
          <p:sp>
            <p:nvSpPr>
              <p:cNvPr id="128054" name="Freeform 247"/>
              <p:cNvSpPr>
                <a:spLocks/>
              </p:cNvSpPr>
              <p:nvPr/>
            </p:nvSpPr>
            <p:spPr bwMode="auto">
              <a:xfrm>
                <a:off x="2223" y="868"/>
                <a:ext cx="271" cy="335"/>
              </a:xfrm>
              <a:custGeom>
                <a:avLst/>
                <a:gdLst>
                  <a:gd name="T0" fmla="*/ 0 w 1340"/>
                  <a:gd name="T1" fmla="*/ 0 h 1570"/>
                  <a:gd name="T2" fmla="*/ 0 w 1340"/>
                  <a:gd name="T3" fmla="*/ 0 h 1570"/>
                  <a:gd name="T4" fmla="*/ 0 w 1340"/>
                  <a:gd name="T5" fmla="*/ 0 h 1570"/>
                  <a:gd name="T6" fmla="*/ 0 w 1340"/>
                  <a:gd name="T7" fmla="*/ 0 h 1570"/>
                  <a:gd name="T8" fmla="*/ 0 w 1340"/>
                  <a:gd name="T9" fmla="*/ 0 h 1570"/>
                  <a:gd name="T10" fmla="*/ 0 w 1340"/>
                  <a:gd name="T11" fmla="*/ 0 h 1570"/>
                  <a:gd name="T12" fmla="*/ 0 w 1340"/>
                  <a:gd name="T13" fmla="*/ 0 h 1570"/>
                  <a:gd name="T14" fmla="*/ 0 w 1340"/>
                  <a:gd name="T15" fmla="*/ 0 h 1570"/>
                  <a:gd name="T16" fmla="*/ 0 w 1340"/>
                  <a:gd name="T17" fmla="*/ 0 h 1570"/>
                  <a:gd name="T18" fmla="*/ 0 w 1340"/>
                  <a:gd name="T19" fmla="*/ 0 h 1570"/>
                  <a:gd name="T20" fmla="*/ 0 w 1340"/>
                  <a:gd name="T21" fmla="*/ 0 h 1570"/>
                  <a:gd name="T22" fmla="*/ 0 w 1340"/>
                  <a:gd name="T23" fmla="*/ 0 h 1570"/>
                  <a:gd name="T24" fmla="*/ 0 w 1340"/>
                  <a:gd name="T25" fmla="*/ 0 h 1570"/>
                  <a:gd name="T26" fmla="*/ 0 w 1340"/>
                  <a:gd name="T27" fmla="*/ 0 h 1570"/>
                  <a:gd name="T28" fmla="*/ 0 w 1340"/>
                  <a:gd name="T29" fmla="*/ 0 h 1570"/>
                  <a:gd name="T30" fmla="*/ 0 w 1340"/>
                  <a:gd name="T31" fmla="*/ 0 h 1570"/>
                  <a:gd name="T32" fmla="*/ 0 w 1340"/>
                  <a:gd name="T33" fmla="*/ 0 h 1570"/>
                  <a:gd name="T34" fmla="*/ 0 w 1340"/>
                  <a:gd name="T35" fmla="*/ 0 h 1570"/>
                  <a:gd name="T36" fmla="*/ 0 w 1340"/>
                  <a:gd name="T37" fmla="*/ 0 h 1570"/>
                  <a:gd name="T38" fmla="*/ 0 w 1340"/>
                  <a:gd name="T39" fmla="*/ 0 h 1570"/>
                  <a:gd name="T40" fmla="*/ 0 w 1340"/>
                  <a:gd name="T41" fmla="*/ 0 h 1570"/>
                  <a:gd name="T42" fmla="*/ 0 w 1340"/>
                  <a:gd name="T43" fmla="*/ 0 h 1570"/>
                  <a:gd name="T44" fmla="*/ 0 w 1340"/>
                  <a:gd name="T45" fmla="*/ 0 h 1570"/>
                  <a:gd name="T46" fmla="*/ 0 w 1340"/>
                  <a:gd name="T47" fmla="*/ 0 h 1570"/>
                  <a:gd name="T48" fmla="*/ 0 w 1340"/>
                  <a:gd name="T49" fmla="*/ 0 h 1570"/>
                  <a:gd name="T50" fmla="*/ 0 w 1340"/>
                  <a:gd name="T51" fmla="*/ 0 h 1570"/>
                  <a:gd name="T52" fmla="*/ 0 w 1340"/>
                  <a:gd name="T53" fmla="*/ 0 h 1570"/>
                  <a:gd name="T54" fmla="*/ 0 w 1340"/>
                  <a:gd name="T55" fmla="*/ 0 h 1570"/>
                  <a:gd name="T56" fmla="*/ 0 w 1340"/>
                  <a:gd name="T57" fmla="*/ 0 h 1570"/>
                  <a:gd name="T58" fmla="*/ 0 w 1340"/>
                  <a:gd name="T59" fmla="*/ 0 h 1570"/>
                  <a:gd name="T60" fmla="*/ 0 w 1340"/>
                  <a:gd name="T61" fmla="*/ 0 h 1570"/>
                  <a:gd name="T62" fmla="*/ 0 w 1340"/>
                  <a:gd name="T63" fmla="*/ 0 h 1570"/>
                  <a:gd name="T64" fmla="*/ 0 w 1340"/>
                  <a:gd name="T65" fmla="*/ 0 h 1570"/>
                  <a:gd name="T66" fmla="*/ 0 w 1340"/>
                  <a:gd name="T67" fmla="*/ 0 h 1570"/>
                  <a:gd name="T68" fmla="*/ 0 w 1340"/>
                  <a:gd name="T69" fmla="*/ 0 h 1570"/>
                  <a:gd name="T70" fmla="*/ 0 w 1340"/>
                  <a:gd name="T71" fmla="*/ 0 h 1570"/>
                  <a:gd name="T72" fmla="*/ 0 w 1340"/>
                  <a:gd name="T73" fmla="*/ 0 h 1570"/>
                  <a:gd name="T74" fmla="*/ 0 w 1340"/>
                  <a:gd name="T75" fmla="*/ 0 h 1570"/>
                  <a:gd name="T76" fmla="*/ 0 w 1340"/>
                  <a:gd name="T77" fmla="*/ 0 h 1570"/>
                  <a:gd name="T78" fmla="*/ 0 w 1340"/>
                  <a:gd name="T79" fmla="*/ 0 h 1570"/>
                  <a:gd name="T80" fmla="*/ 0 w 1340"/>
                  <a:gd name="T81" fmla="*/ 0 h 1570"/>
                  <a:gd name="T82" fmla="*/ 0 w 1340"/>
                  <a:gd name="T83" fmla="*/ 0 h 15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40" h="1570">
                    <a:moveTo>
                      <a:pt x="0" y="87"/>
                    </a:moveTo>
                    <a:lnTo>
                      <a:pt x="10" y="76"/>
                    </a:lnTo>
                    <a:lnTo>
                      <a:pt x="21" y="65"/>
                    </a:lnTo>
                    <a:lnTo>
                      <a:pt x="32" y="65"/>
                    </a:lnTo>
                    <a:lnTo>
                      <a:pt x="43" y="55"/>
                    </a:lnTo>
                    <a:lnTo>
                      <a:pt x="54" y="44"/>
                    </a:lnTo>
                    <a:lnTo>
                      <a:pt x="64" y="44"/>
                    </a:lnTo>
                    <a:lnTo>
                      <a:pt x="75" y="33"/>
                    </a:lnTo>
                    <a:lnTo>
                      <a:pt x="86" y="33"/>
                    </a:lnTo>
                    <a:lnTo>
                      <a:pt x="97" y="22"/>
                    </a:lnTo>
                    <a:lnTo>
                      <a:pt x="108" y="22"/>
                    </a:lnTo>
                    <a:lnTo>
                      <a:pt x="118" y="22"/>
                    </a:lnTo>
                    <a:lnTo>
                      <a:pt x="129" y="11"/>
                    </a:lnTo>
                    <a:lnTo>
                      <a:pt x="140" y="11"/>
                    </a:lnTo>
                    <a:lnTo>
                      <a:pt x="151" y="11"/>
                    </a:lnTo>
                    <a:lnTo>
                      <a:pt x="162" y="0"/>
                    </a:lnTo>
                    <a:lnTo>
                      <a:pt x="172" y="0"/>
                    </a:lnTo>
                    <a:lnTo>
                      <a:pt x="183" y="0"/>
                    </a:lnTo>
                    <a:lnTo>
                      <a:pt x="194" y="0"/>
                    </a:lnTo>
                    <a:lnTo>
                      <a:pt x="205" y="0"/>
                    </a:lnTo>
                    <a:lnTo>
                      <a:pt x="216" y="0"/>
                    </a:lnTo>
                    <a:lnTo>
                      <a:pt x="226" y="0"/>
                    </a:lnTo>
                    <a:lnTo>
                      <a:pt x="237" y="0"/>
                    </a:lnTo>
                    <a:lnTo>
                      <a:pt x="248" y="0"/>
                    </a:lnTo>
                    <a:lnTo>
                      <a:pt x="259" y="0"/>
                    </a:lnTo>
                    <a:lnTo>
                      <a:pt x="270" y="0"/>
                    </a:lnTo>
                    <a:lnTo>
                      <a:pt x="281" y="0"/>
                    </a:lnTo>
                    <a:lnTo>
                      <a:pt x="291" y="0"/>
                    </a:lnTo>
                    <a:lnTo>
                      <a:pt x="302" y="0"/>
                    </a:lnTo>
                    <a:lnTo>
                      <a:pt x="313" y="0"/>
                    </a:lnTo>
                    <a:lnTo>
                      <a:pt x="324" y="0"/>
                    </a:lnTo>
                    <a:lnTo>
                      <a:pt x="335" y="11"/>
                    </a:lnTo>
                    <a:lnTo>
                      <a:pt x="345" y="11"/>
                    </a:lnTo>
                    <a:lnTo>
                      <a:pt x="356" y="11"/>
                    </a:lnTo>
                    <a:lnTo>
                      <a:pt x="367" y="22"/>
                    </a:lnTo>
                    <a:lnTo>
                      <a:pt x="378" y="22"/>
                    </a:lnTo>
                    <a:lnTo>
                      <a:pt x="389" y="22"/>
                    </a:lnTo>
                    <a:lnTo>
                      <a:pt x="399" y="33"/>
                    </a:lnTo>
                    <a:lnTo>
                      <a:pt x="410" y="33"/>
                    </a:lnTo>
                    <a:lnTo>
                      <a:pt x="421" y="44"/>
                    </a:lnTo>
                    <a:lnTo>
                      <a:pt x="432" y="44"/>
                    </a:lnTo>
                    <a:lnTo>
                      <a:pt x="443" y="55"/>
                    </a:lnTo>
                    <a:lnTo>
                      <a:pt x="453" y="65"/>
                    </a:lnTo>
                    <a:lnTo>
                      <a:pt x="464" y="65"/>
                    </a:lnTo>
                    <a:lnTo>
                      <a:pt x="475" y="76"/>
                    </a:lnTo>
                    <a:lnTo>
                      <a:pt x="486" y="87"/>
                    </a:lnTo>
                    <a:lnTo>
                      <a:pt x="497" y="87"/>
                    </a:lnTo>
                    <a:lnTo>
                      <a:pt x="507" y="98"/>
                    </a:lnTo>
                    <a:lnTo>
                      <a:pt x="518" y="109"/>
                    </a:lnTo>
                    <a:lnTo>
                      <a:pt x="529" y="120"/>
                    </a:lnTo>
                    <a:lnTo>
                      <a:pt x="540" y="130"/>
                    </a:lnTo>
                    <a:lnTo>
                      <a:pt x="551" y="141"/>
                    </a:lnTo>
                    <a:lnTo>
                      <a:pt x="562" y="141"/>
                    </a:lnTo>
                    <a:lnTo>
                      <a:pt x="572" y="152"/>
                    </a:lnTo>
                    <a:lnTo>
                      <a:pt x="583" y="163"/>
                    </a:lnTo>
                    <a:lnTo>
                      <a:pt x="594" y="174"/>
                    </a:lnTo>
                    <a:lnTo>
                      <a:pt x="605" y="184"/>
                    </a:lnTo>
                    <a:lnTo>
                      <a:pt x="626" y="206"/>
                    </a:lnTo>
                    <a:lnTo>
                      <a:pt x="626" y="217"/>
                    </a:lnTo>
                    <a:lnTo>
                      <a:pt x="637" y="228"/>
                    </a:lnTo>
                    <a:lnTo>
                      <a:pt x="648" y="239"/>
                    </a:lnTo>
                    <a:lnTo>
                      <a:pt x="659" y="249"/>
                    </a:lnTo>
                    <a:lnTo>
                      <a:pt x="670" y="260"/>
                    </a:lnTo>
                    <a:lnTo>
                      <a:pt x="691" y="282"/>
                    </a:lnTo>
                    <a:lnTo>
                      <a:pt x="691" y="293"/>
                    </a:lnTo>
                    <a:lnTo>
                      <a:pt x="702" y="304"/>
                    </a:lnTo>
                    <a:lnTo>
                      <a:pt x="724" y="325"/>
                    </a:lnTo>
                    <a:lnTo>
                      <a:pt x="724" y="336"/>
                    </a:lnTo>
                    <a:lnTo>
                      <a:pt x="734" y="347"/>
                    </a:lnTo>
                    <a:lnTo>
                      <a:pt x="756" y="368"/>
                    </a:lnTo>
                    <a:lnTo>
                      <a:pt x="756" y="379"/>
                    </a:lnTo>
                    <a:lnTo>
                      <a:pt x="778" y="401"/>
                    </a:lnTo>
                    <a:lnTo>
                      <a:pt x="778" y="412"/>
                    </a:lnTo>
                    <a:lnTo>
                      <a:pt x="799" y="433"/>
                    </a:lnTo>
                    <a:lnTo>
                      <a:pt x="799" y="444"/>
                    </a:lnTo>
                    <a:lnTo>
                      <a:pt x="821" y="466"/>
                    </a:lnTo>
                    <a:lnTo>
                      <a:pt x="821" y="488"/>
                    </a:lnTo>
                    <a:lnTo>
                      <a:pt x="832" y="498"/>
                    </a:lnTo>
                    <a:lnTo>
                      <a:pt x="853" y="520"/>
                    </a:lnTo>
                    <a:lnTo>
                      <a:pt x="853" y="542"/>
                    </a:lnTo>
                    <a:lnTo>
                      <a:pt x="864" y="553"/>
                    </a:lnTo>
                    <a:lnTo>
                      <a:pt x="886" y="574"/>
                    </a:lnTo>
                    <a:lnTo>
                      <a:pt x="886" y="596"/>
                    </a:lnTo>
                    <a:lnTo>
                      <a:pt x="907" y="617"/>
                    </a:lnTo>
                    <a:lnTo>
                      <a:pt x="907" y="628"/>
                    </a:lnTo>
                    <a:lnTo>
                      <a:pt x="929" y="650"/>
                    </a:lnTo>
                    <a:lnTo>
                      <a:pt x="929" y="672"/>
                    </a:lnTo>
                    <a:lnTo>
                      <a:pt x="951" y="693"/>
                    </a:lnTo>
                    <a:lnTo>
                      <a:pt x="951" y="715"/>
                    </a:lnTo>
                    <a:lnTo>
                      <a:pt x="972" y="737"/>
                    </a:lnTo>
                    <a:lnTo>
                      <a:pt x="972" y="758"/>
                    </a:lnTo>
                    <a:lnTo>
                      <a:pt x="994" y="780"/>
                    </a:lnTo>
                    <a:lnTo>
                      <a:pt x="994" y="801"/>
                    </a:lnTo>
                    <a:lnTo>
                      <a:pt x="1015" y="823"/>
                    </a:lnTo>
                    <a:lnTo>
                      <a:pt x="1015" y="845"/>
                    </a:lnTo>
                    <a:lnTo>
                      <a:pt x="1037" y="866"/>
                    </a:lnTo>
                    <a:lnTo>
                      <a:pt x="1037" y="888"/>
                    </a:lnTo>
                    <a:lnTo>
                      <a:pt x="1059" y="910"/>
                    </a:lnTo>
                    <a:lnTo>
                      <a:pt x="1059" y="931"/>
                    </a:lnTo>
                    <a:lnTo>
                      <a:pt x="1080" y="953"/>
                    </a:lnTo>
                    <a:lnTo>
                      <a:pt x="1080" y="986"/>
                    </a:lnTo>
                    <a:lnTo>
                      <a:pt x="1102" y="1007"/>
                    </a:lnTo>
                    <a:lnTo>
                      <a:pt x="1102" y="1029"/>
                    </a:lnTo>
                    <a:lnTo>
                      <a:pt x="1123" y="1050"/>
                    </a:lnTo>
                    <a:lnTo>
                      <a:pt x="1123" y="1072"/>
                    </a:lnTo>
                    <a:lnTo>
                      <a:pt x="1134" y="1083"/>
                    </a:lnTo>
                    <a:lnTo>
                      <a:pt x="1134" y="1105"/>
                    </a:lnTo>
                    <a:lnTo>
                      <a:pt x="1156" y="1126"/>
                    </a:lnTo>
                    <a:lnTo>
                      <a:pt x="1156" y="1148"/>
                    </a:lnTo>
                    <a:lnTo>
                      <a:pt x="1167" y="1159"/>
                    </a:lnTo>
                    <a:lnTo>
                      <a:pt x="1167" y="1180"/>
                    </a:lnTo>
                    <a:lnTo>
                      <a:pt x="1188" y="1202"/>
                    </a:lnTo>
                    <a:lnTo>
                      <a:pt x="1188" y="1224"/>
                    </a:lnTo>
                    <a:lnTo>
                      <a:pt x="1199" y="1234"/>
                    </a:lnTo>
                    <a:lnTo>
                      <a:pt x="1199" y="1256"/>
                    </a:lnTo>
                    <a:lnTo>
                      <a:pt x="1221" y="1278"/>
                    </a:lnTo>
                    <a:lnTo>
                      <a:pt x="1221" y="1310"/>
                    </a:lnTo>
                    <a:lnTo>
                      <a:pt x="1242" y="1332"/>
                    </a:lnTo>
                    <a:lnTo>
                      <a:pt x="1242" y="1354"/>
                    </a:lnTo>
                    <a:lnTo>
                      <a:pt x="1253" y="1364"/>
                    </a:lnTo>
                    <a:lnTo>
                      <a:pt x="1253" y="1386"/>
                    </a:lnTo>
                    <a:lnTo>
                      <a:pt x="1275" y="1408"/>
                    </a:lnTo>
                    <a:lnTo>
                      <a:pt x="1275" y="1440"/>
                    </a:lnTo>
                    <a:lnTo>
                      <a:pt x="1296" y="1462"/>
                    </a:lnTo>
                    <a:lnTo>
                      <a:pt x="1296" y="1494"/>
                    </a:lnTo>
                    <a:lnTo>
                      <a:pt x="1318" y="1516"/>
                    </a:lnTo>
                    <a:lnTo>
                      <a:pt x="1318" y="1548"/>
                    </a:lnTo>
                    <a:lnTo>
                      <a:pt x="1340" y="157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55" name="Freeform 248"/>
              <p:cNvSpPr>
                <a:spLocks/>
              </p:cNvSpPr>
              <p:nvPr/>
            </p:nvSpPr>
            <p:spPr bwMode="auto">
              <a:xfrm>
                <a:off x="1984" y="887"/>
                <a:ext cx="239" cy="524"/>
              </a:xfrm>
              <a:custGeom>
                <a:avLst/>
                <a:gdLst>
                  <a:gd name="T0" fmla="*/ 0 w 1189"/>
                  <a:gd name="T1" fmla="*/ 0 h 2457"/>
                  <a:gd name="T2" fmla="*/ 0 w 1189"/>
                  <a:gd name="T3" fmla="*/ 0 h 2457"/>
                  <a:gd name="T4" fmla="*/ 0 w 1189"/>
                  <a:gd name="T5" fmla="*/ 0 h 2457"/>
                  <a:gd name="T6" fmla="*/ 0 w 1189"/>
                  <a:gd name="T7" fmla="*/ 0 h 2457"/>
                  <a:gd name="T8" fmla="*/ 0 w 1189"/>
                  <a:gd name="T9" fmla="*/ 0 h 2457"/>
                  <a:gd name="T10" fmla="*/ 0 w 1189"/>
                  <a:gd name="T11" fmla="*/ 0 h 2457"/>
                  <a:gd name="T12" fmla="*/ 0 w 1189"/>
                  <a:gd name="T13" fmla="*/ 0 h 2457"/>
                  <a:gd name="T14" fmla="*/ 0 w 1189"/>
                  <a:gd name="T15" fmla="*/ 0 h 2457"/>
                  <a:gd name="T16" fmla="*/ 0 w 1189"/>
                  <a:gd name="T17" fmla="*/ 0 h 2457"/>
                  <a:gd name="T18" fmla="*/ 0 w 1189"/>
                  <a:gd name="T19" fmla="*/ 0 h 2457"/>
                  <a:gd name="T20" fmla="*/ 0 w 1189"/>
                  <a:gd name="T21" fmla="*/ 0 h 2457"/>
                  <a:gd name="T22" fmla="*/ 0 w 1189"/>
                  <a:gd name="T23" fmla="*/ 0 h 2457"/>
                  <a:gd name="T24" fmla="*/ 0 w 1189"/>
                  <a:gd name="T25" fmla="*/ 0 h 2457"/>
                  <a:gd name="T26" fmla="*/ 0 w 1189"/>
                  <a:gd name="T27" fmla="*/ 0 h 2457"/>
                  <a:gd name="T28" fmla="*/ 0 w 1189"/>
                  <a:gd name="T29" fmla="*/ 0 h 2457"/>
                  <a:gd name="T30" fmla="*/ 0 w 1189"/>
                  <a:gd name="T31" fmla="*/ 0 h 2457"/>
                  <a:gd name="T32" fmla="*/ 0 w 1189"/>
                  <a:gd name="T33" fmla="*/ 0 h 2457"/>
                  <a:gd name="T34" fmla="*/ 0 w 1189"/>
                  <a:gd name="T35" fmla="*/ 0 h 2457"/>
                  <a:gd name="T36" fmla="*/ 0 w 1189"/>
                  <a:gd name="T37" fmla="*/ 0 h 2457"/>
                  <a:gd name="T38" fmla="*/ 0 w 1189"/>
                  <a:gd name="T39" fmla="*/ 0 h 2457"/>
                  <a:gd name="T40" fmla="*/ 0 w 1189"/>
                  <a:gd name="T41" fmla="*/ 0 h 2457"/>
                  <a:gd name="T42" fmla="*/ 0 w 1189"/>
                  <a:gd name="T43" fmla="*/ 0 h 2457"/>
                  <a:gd name="T44" fmla="*/ 0 w 1189"/>
                  <a:gd name="T45" fmla="*/ 0 h 2457"/>
                  <a:gd name="T46" fmla="*/ 0 w 1189"/>
                  <a:gd name="T47" fmla="*/ 0 h 2457"/>
                  <a:gd name="T48" fmla="*/ 0 w 1189"/>
                  <a:gd name="T49" fmla="*/ 0 h 2457"/>
                  <a:gd name="T50" fmla="*/ 0 w 1189"/>
                  <a:gd name="T51" fmla="*/ 0 h 2457"/>
                  <a:gd name="T52" fmla="*/ 0 w 1189"/>
                  <a:gd name="T53" fmla="*/ 0 h 2457"/>
                  <a:gd name="T54" fmla="*/ 0 w 1189"/>
                  <a:gd name="T55" fmla="*/ 0 h 2457"/>
                  <a:gd name="T56" fmla="*/ 0 w 1189"/>
                  <a:gd name="T57" fmla="*/ 0 h 2457"/>
                  <a:gd name="T58" fmla="*/ 0 w 1189"/>
                  <a:gd name="T59" fmla="*/ 0 h 2457"/>
                  <a:gd name="T60" fmla="*/ 0 w 1189"/>
                  <a:gd name="T61" fmla="*/ 0 h 2457"/>
                  <a:gd name="T62" fmla="*/ 0 w 1189"/>
                  <a:gd name="T63" fmla="*/ 0 h 2457"/>
                  <a:gd name="T64" fmla="*/ 0 w 1189"/>
                  <a:gd name="T65" fmla="*/ 0 h 2457"/>
                  <a:gd name="T66" fmla="*/ 0 w 1189"/>
                  <a:gd name="T67" fmla="*/ 0 h 2457"/>
                  <a:gd name="T68" fmla="*/ 0 w 1189"/>
                  <a:gd name="T69" fmla="*/ 0 h 2457"/>
                  <a:gd name="T70" fmla="*/ 0 w 1189"/>
                  <a:gd name="T71" fmla="*/ 0 h 2457"/>
                  <a:gd name="T72" fmla="*/ 0 w 1189"/>
                  <a:gd name="T73" fmla="*/ 0 h 2457"/>
                  <a:gd name="T74" fmla="*/ 0 w 1189"/>
                  <a:gd name="T75" fmla="*/ 0 h 2457"/>
                  <a:gd name="T76" fmla="*/ 0 w 1189"/>
                  <a:gd name="T77" fmla="*/ 0 h 2457"/>
                  <a:gd name="T78" fmla="*/ 0 w 1189"/>
                  <a:gd name="T79" fmla="*/ 0 h 2457"/>
                  <a:gd name="T80" fmla="*/ 0 w 1189"/>
                  <a:gd name="T81" fmla="*/ 0 h 2457"/>
                  <a:gd name="T82" fmla="*/ 0 w 1189"/>
                  <a:gd name="T83" fmla="*/ 0 h 24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189" h="2457">
                    <a:moveTo>
                      <a:pt x="0" y="2457"/>
                    </a:moveTo>
                    <a:lnTo>
                      <a:pt x="0" y="2425"/>
                    </a:lnTo>
                    <a:lnTo>
                      <a:pt x="11" y="2414"/>
                    </a:lnTo>
                    <a:lnTo>
                      <a:pt x="11" y="2392"/>
                    </a:lnTo>
                    <a:lnTo>
                      <a:pt x="21" y="2381"/>
                    </a:lnTo>
                    <a:lnTo>
                      <a:pt x="21" y="2360"/>
                    </a:lnTo>
                    <a:lnTo>
                      <a:pt x="32" y="2349"/>
                    </a:lnTo>
                    <a:lnTo>
                      <a:pt x="32" y="2327"/>
                    </a:lnTo>
                    <a:lnTo>
                      <a:pt x="54" y="2306"/>
                    </a:lnTo>
                    <a:lnTo>
                      <a:pt x="54" y="2273"/>
                    </a:lnTo>
                    <a:lnTo>
                      <a:pt x="65" y="2262"/>
                    </a:lnTo>
                    <a:lnTo>
                      <a:pt x="65" y="2241"/>
                    </a:lnTo>
                    <a:lnTo>
                      <a:pt x="75" y="2230"/>
                    </a:lnTo>
                    <a:lnTo>
                      <a:pt x="75" y="2208"/>
                    </a:lnTo>
                    <a:lnTo>
                      <a:pt x="97" y="2187"/>
                    </a:lnTo>
                    <a:lnTo>
                      <a:pt x="97" y="2154"/>
                    </a:lnTo>
                    <a:lnTo>
                      <a:pt x="108" y="2143"/>
                    </a:lnTo>
                    <a:lnTo>
                      <a:pt x="108" y="2122"/>
                    </a:lnTo>
                    <a:lnTo>
                      <a:pt x="119" y="2111"/>
                    </a:lnTo>
                    <a:lnTo>
                      <a:pt x="119" y="2089"/>
                    </a:lnTo>
                    <a:lnTo>
                      <a:pt x="140" y="2068"/>
                    </a:lnTo>
                    <a:lnTo>
                      <a:pt x="140" y="2035"/>
                    </a:lnTo>
                    <a:lnTo>
                      <a:pt x="151" y="2024"/>
                    </a:lnTo>
                    <a:lnTo>
                      <a:pt x="151" y="2003"/>
                    </a:lnTo>
                    <a:lnTo>
                      <a:pt x="173" y="1981"/>
                    </a:lnTo>
                    <a:lnTo>
                      <a:pt x="173" y="1948"/>
                    </a:lnTo>
                    <a:lnTo>
                      <a:pt x="183" y="1938"/>
                    </a:lnTo>
                    <a:lnTo>
                      <a:pt x="183" y="1916"/>
                    </a:lnTo>
                    <a:lnTo>
                      <a:pt x="194" y="1905"/>
                    </a:lnTo>
                    <a:lnTo>
                      <a:pt x="194" y="1884"/>
                    </a:lnTo>
                    <a:lnTo>
                      <a:pt x="216" y="1862"/>
                    </a:lnTo>
                    <a:lnTo>
                      <a:pt x="216" y="1829"/>
                    </a:lnTo>
                    <a:lnTo>
                      <a:pt x="227" y="1819"/>
                    </a:lnTo>
                    <a:lnTo>
                      <a:pt x="227" y="1797"/>
                    </a:lnTo>
                    <a:lnTo>
                      <a:pt x="248" y="1775"/>
                    </a:lnTo>
                    <a:lnTo>
                      <a:pt x="248" y="1743"/>
                    </a:lnTo>
                    <a:lnTo>
                      <a:pt x="259" y="1732"/>
                    </a:lnTo>
                    <a:lnTo>
                      <a:pt x="259" y="1710"/>
                    </a:lnTo>
                    <a:lnTo>
                      <a:pt x="281" y="1689"/>
                    </a:lnTo>
                    <a:lnTo>
                      <a:pt x="281" y="1656"/>
                    </a:lnTo>
                    <a:lnTo>
                      <a:pt x="292" y="1645"/>
                    </a:lnTo>
                    <a:lnTo>
                      <a:pt x="292" y="1624"/>
                    </a:lnTo>
                    <a:lnTo>
                      <a:pt x="313" y="1602"/>
                    </a:lnTo>
                    <a:lnTo>
                      <a:pt x="313" y="1570"/>
                    </a:lnTo>
                    <a:lnTo>
                      <a:pt x="335" y="1548"/>
                    </a:lnTo>
                    <a:lnTo>
                      <a:pt x="335" y="1516"/>
                    </a:lnTo>
                    <a:lnTo>
                      <a:pt x="356" y="1494"/>
                    </a:lnTo>
                    <a:lnTo>
                      <a:pt x="356" y="1461"/>
                    </a:lnTo>
                    <a:lnTo>
                      <a:pt x="367" y="1451"/>
                    </a:lnTo>
                    <a:lnTo>
                      <a:pt x="367" y="1429"/>
                    </a:lnTo>
                    <a:lnTo>
                      <a:pt x="389" y="1407"/>
                    </a:lnTo>
                    <a:lnTo>
                      <a:pt x="389" y="1375"/>
                    </a:lnTo>
                    <a:lnTo>
                      <a:pt x="410" y="1353"/>
                    </a:lnTo>
                    <a:lnTo>
                      <a:pt x="410" y="1321"/>
                    </a:lnTo>
                    <a:lnTo>
                      <a:pt x="432" y="1299"/>
                    </a:lnTo>
                    <a:lnTo>
                      <a:pt x="432" y="1267"/>
                    </a:lnTo>
                    <a:lnTo>
                      <a:pt x="454" y="1245"/>
                    </a:lnTo>
                    <a:lnTo>
                      <a:pt x="454" y="1223"/>
                    </a:lnTo>
                    <a:lnTo>
                      <a:pt x="464" y="1212"/>
                    </a:lnTo>
                    <a:lnTo>
                      <a:pt x="464" y="1191"/>
                    </a:lnTo>
                    <a:lnTo>
                      <a:pt x="486" y="1169"/>
                    </a:lnTo>
                    <a:lnTo>
                      <a:pt x="486" y="1137"/>
                    </a:lnTo>
                    <a:lnTo>
                      <a:pt x="508" y="1115"/>
                    </a:lnTo>
                    <a:lnTo>
                      <a:pt x="508" y="1093"/>
                    </a:lnTo>
                    <a:lnTo>
                      <a:pt x="518" y="1083"/>
                    </a:lnTo>
                    <a:lnTo>
                      <a:pt x="518" y="1061"/>
                    </a:lnTo>
                    <a:lnTo>
                      <a:pt x="540" y="1039"/>
                    </a:lnTo>
                    <a:lnTo>
                      <a:pt x="540" y="1018"/>
                    </a:lnTo>
                    <a:lnTo>
                      <a:pt x="562" y="996"/>
                    </a:lnTo>
                    <a:lnTo>
                      <a:pt x="562" y="963"/>
                    </a:lnTo>
                    <a:lnTo>
                      <a:pt x="583" y="942"/>
                    </a:lnTo>
                    <a:lnTo>
                      <a:pt x="583" y="920"/>
                    </a:lnTo>
                    <a:lnTo>
                      <a:pt x="605" y="899"/>
                    </a:lnTo>
                    <a:lnTo>
                      <a:pt x="605" y="866"/>
                    </a:lnTo>
                    <a:lnTo>
                      <a:pt x="627" y="844"/>
                    </a:lnTo>
                    <a:lnTo>
                      <a:pt x="627" y="823"/>
                    </a:lnTo>
                    <a:lnTo>
                      <a:pt x="648" y="801"/>
                    </a:lnTo>
                    <a:lnTo>
                      <a:pt x="648" y="779"/>
                    </a:lnTo>
                    <a:lnTo>
                      <a:pt x="670" y="758"/>
                    </a:lnTo>
                    <a:lnTo>
                      <a:pt x="670" y="736"/>
                    </a:lnTo>
                    <a:lnTo>
                      <a:pt x="691" y="714"/>
                    </a:lnTo>
                    <a:lnTo>
                      <a:pt x="691" y="693"/>
                    </a:lnTo>
                    <a:lnTo>
                      <a:pt x="713" y="671"/>
                    </a:lnTo>
                    <a:lnTo>
                      <a:pt x="713" y="650"/>
                    </a:lnTo>
                    <a:lnTo>
                      <a:pt x="735" y="628"/>
                    </a:lnTo>
                    <a:lnTo>
                      <a:pt x="735" y="606"/>
                    </a:lnTo>
                    <a:lnTo>
                      <a:pt x="756" y="585"/>
                    </a:lnTo>
                    <a:lnTo>
                      <a:pt x="756" y="563"/>
                    </a:lnTo>
                    <a:lnTo>
                      <a:pt x="778" y="541"/>
                    </a:lnTo>
                    <a:lnTo>
                      <a:pt x="778" y="530"/>
                    </a:lnTo>
                    <a:lnTo>
                      <a:pt x="799" y="509"/>
                    </a:lnTo>
                    <a:lnTo>
                      <a:pt x="799" y="487"/>
                    </a:lnTo>
                    <a:lnTo>
                      <a:pt x="821" y="466"/>
                    </a:lnTo>
                    <a:lnTo>
                      <a:pt x="821" y="455"/>
                    </a:lnTo>
                    <a:lnTo>
                      <a:pt x="843" y="433"/>
                    </a:lnTo>
                    <a:lnTo>
                      <a:pt x="843" y="411"/>
                    </a:lnTo>
                    <a:lnTo>
                      <a:pt x="854" y="401"/>
                    </a:lnTo>
                    <a:lnTo>
                      <a:pt x="875" y="379"/>
                    </a:lnTo>
                    <a:lnTo>
                      <a:pt x="875" y="357"/>
                    </a:lnTo>
                    <a:lnTo>
                      <a:pt x="886" y="346"/>
                    </a:lnTo>
                    <a:lnTo>
                      <a:pt x="908" y="325"/>
                    </a:lnTo>
                    <a:lnTo>
                      <a:pt x="908" y="314"/>
                    </a:lnTo>
                    <a:lnTo>
                      <a:pt x="929" y="292"/>
                    </a:lnTo>
                    <a:lnTo>
                      <a:pt x="929" y="281"/>
                    </a:lnTo>
                    <a:lnTo>
                      <a:pt x="951" y="260"/>
                    </a:lnTo>
                    <a:lnTo>
                      <a:pt x="951" y="249"/>
                    </a:lnTo>
                    <a:lnTo>
                      <a:pt x="962" y="238"/>
                    </a:lnTo>
                    <a:lnTo>
                      <a:pt x="983" y="217"/>
                    </a:lnTo>
                    <a:lnTo>
                      <a:pt x="983" y="206"/>
                    </a:lnTo>
                    <a:lnTo>
                      <a:pt x="994" y="195"/>
                    </a:lnTo>
                    <a:lnTo>
                      <a:pt x="1016" y="173"/>
                    </a:lnTo>
                    <a:lnTo>
                      <a:pt x="1016" y="162"/>
                    </a:lnTo>
                    <a:lnTo>
                      <a:pt x="1026" y="152"/>
                    </a:lnTo>
                    <a:lnTo>
                      <a:pt x="1037" y="141"/>
                    </a:lnTo>
                    <a:lnTo>
                      <a:pt x="1048" y="130"/>
                    </a:lnTo>
                    <a:lnTo>
                      <a:pt x="1059" y="119"/>
                    </a:lnTo>
                    <a:lnTo>
                      <a:pt x="1070" y="108"/>
                    </a:lnTo>
                    <a:lnTo>
                      <a:pt x="1091" y="87"/>
                    </a:lnTo>
                    <a:lnTo>
                      <a:pt x="1091" y="76"/>
                    </a:lnTo>
                    <a:lnTo>
                      <a:pt x="1102" y="65"/>
                    </a:lnTo>
                    <a:lnTo>
                      <a:pt x="1113" y="65"/>
                    </a:lnTo>
                    <a:lnTo>
                      <a:pt x="1124" y="54"/>
                    </a:lnTo>
                    <a:lnTo>
                      <a:pt x="1134" y="43"/>
                    </a:lnTo>
                    <a:lnTo>
                      <a:pt x="1145" y="33"/>
                    </a:lnTo>
                    <a:lnTo>
                      <a:pt x="1156" y="22"/>
                    </a:lnTo>
                    <a:lnTo>
                      <a:pt x="1167" y="11"/>
                    </a:lnTo>
                    <a:lnTo>
                      <a:pt x="1178" y="0"/>
                    </a:lnTo>
                    <a:lnTo>
                      <a:pt x="118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56" name="Freeform 249"/>
              <p:cNvSpPr>
                <a:spLocks/>
              </p:cNvSpPr>
              <p:nvPr/>
            </p:nvSpPr>
            <p:spPr bwMode="auto">
              <a:xfrm>
                <a:off x="2494" y="1197"/>
                <a:ext cx="209" cy="577"/>
              </a:xfrm>
              <a:custGeom>
                <a:avLst/>
                <a:gdLst>
                  <a:gd name="T0" fmla="*/ 0 w 1037"/>
                  <a:gd name="T1" fmla="*/ 0 h 2706"/>
                  <a:gd name="T2" fmla="*/ 0 w 1037"/>
                  <a:gd name="T3" fmla="*/ 0 h 2706"/>
                  <a:gd name="T4" fmla="*/ 0 w 1037"/>
                  <a:gd name="T5" fmla="*/ 0 h 2706"/>
                  <a:gd name="T6" fmla="*/ 0 w 1037"/>
                  <a:gd name="T7" fmla="*/ 0 h 2706"/>
                  <a:gd name="T8" fmla="*/ 0 w 1037"/>
                  <a:gd name="T9" fmla="*/ 0 h 2706"/>
                  <a:gd name="T10" fmla="*/ 0 w 1037"/>
                  <a:gd name="T11" fmla="*/ 0 h 2706"/>
                  <a:gd name="T12" fmla="*/ 0 w 1037"/>
                  <a:gd name="T13" fmla="*/ 0 h 2706"/>
                  <a:gd name="T14" fmla="*/ 0 w 1037"/>
                  <a:gd name="T15" fmla="*/ 0 h 2706"/>
                  <a:gd name="T16" fmla="*/ 0 w 1037"/>
                  <a:gd name="T17" fmla="*/ 0 h 2706"/>
                  <a:gd name="T18" fmla="*/ 0 w 1037"/>
                  <a:gd name="T19" fmla="*/ 0 h 2706"/>
                  <a:gd name="T20" fmla="*/ 0 w 1037"/>
                  <a:gd name="T21" fmla="*/ 0 h 2706"/>
                  <a:gd name="T22" fmla="*/ 0 w 1037"/>
                  <a:gd name="T23" fmla="*/ 0 h 2706"/>
                  <a:gd name="T24" fmla="*/ 0 w 1037"/>
                  <a:gd name="T25" fmla="*/ 0 h 2706"/>
                  <a:gd name="T26" fmla="*/ 0 w 1037"/>
                  <a:gd name="T27" fmla="*/ 0 h 2706"/>
                  <a:gd name="T28" fmla="*/ 0 w 1037"/>
                  <a:gd name="T29" fmla="*/ 0 h 2706"/>
                  <a:gd name="T30" fmla="*/ 0 w 1037"/>
                  <a:gd name="T31" fmla="*/ 0 h 2706"/>
                  <a:gd name="T32" fmla="*/ 0 w 1037"/>
                  <a:gd name="T33" fmla="*/ 0 h 2706"/>
                  <a:gd name="T34" fmla="*/ 0 w 1037"/>
                  <a:gd name="T35" fmla="*/ 0 h 2706"/>
                  <a:gd name="T36" fmla="*/ 0 w 1037"/>
                  <a:gd name="T37" fmla="*/ 0 h 2706"/>
                  <a:gd name="T38" fmla="*/ 0 w 1037"/>
                  <a:gd name="T39" fmla="*/ 0 h 2706"/>
                  <a:gd name="T40" fmla="*/ 0 w 1037"/>
                  <a:gd name="T41" fmla="*/ 0 h 2706"/>
                  <a:gd name="T42" fmla="*/ 0 w 1037"/>
                  <a:gd name="T43" fmla="*/ 0 h 2706"/>
                  <a:gd name="T44" fmla="*/ 0 w 1037"/>
                  <a:gd name="T45" fmla="*/ 0 h 2706"/>
                  <a:gd name="T46" fmla="*/ 0 w 1037"/>
                  <a:gd name="T47" fmla="*/ 0 h 2706"/>
                  <a:gd name="T48" fmla="*/ 0 w 1037"/>
                  <a:gd name="T49" fmla="*/ 0 h 2706"/>
                  <a:gd name="T50" fmla="*/ 0 w 1037"/>
                  <a:gd name="T51" fmla="*/ 0 h 2706"/>
                  <a:gd name="T52" fmla="*/ 0 w 1037"/>
                  <a:gd name="T53" fmla="*/ 0 h 2706"/>
                  <a:gd name="T54" fmla="*/ 0 w 1037"/>
                  <a:gd name="T55" fmla="*/ 0 h 2706"/>
                  <a:gd name="T56" fmla="*/ 0 w 1037"/>
                  <a:gd name="T57" fmla="*/ 0 h 2706"/>
                  <a:gd name="T58" fmla="*/ 0 w 1037"/>
                  <a:gd name="T59" fmla="*/ 0 h 2706"/>
                  <a:gd name="T60" fmla="*/ 0 w 1037"/>
                  <a:gd name="T61" fmla="*/ 0 h 2706"/>
                  <a:gd name="T62" fmla="*/ 0 w 1037"/>
                  <a:gd name="T63" fmla="*/ 0 h 2706"/>
                  <a:gd name="T64" fmla="*/ 0 w 1037"/>
                  <a:gd name="T65" fmla="*/ 0 h 2706"/>
                  <a:gd name="T66" fmla="*/ 0 w 1037"/>
                  <a:gd name="T67" fmla="*/ 0 h 2706"/>
                  <a:gd name="T68" fmla="*/ 0 w 1037"/>
                  <a:gd name="T69" fmla="*/ 0 h 2706"/>
                  <a:gd name="T70" fmla="*/ 0 w 1037"/>
                  <a:gd name="T71" fmla="*/ 0 h 2706"/>
                  <a:gd name="T72" fmla="*/ 0 w 1037"/>
                  <a:gd name="T73" fmla="*/ 0 h 2706"/>
                  <a:gd name="T74" fmla="*/ 0 w 1037"/>
                  <a:gd name="T75" fmla="*/ 0 h 2706"/>
                  <a:gd name="T76" fmla="*/ 0 w 1037"/>
                  <a:gd name="T77" fmla="*/ 0 h 2706"/>
                  <a:gd name="T78" fmla="*/ 0 w 1037"/>
                  <a:gd name="T79" fmla="*/ 0 h 2706"/>
                  <a:gd name="T80" fmla="*/ 0 w 1037"/>
                  <a:gd name="T81" fmla="*/ 0 h 2706"/>
                  <a:gd name="T82" fmla="*/ 0 w 1037"/>
                  <a:gd name="T83" fmla="*/ 0 h 270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37" h="2706">
                    <a:moveTo>
                      <a:pt x="0" y="0"/>
                    </a:moveTo>
                    <a:lnTo>
                      <a:pt x="0" y="33"/>
                    </a:lnTo>
                    <a:lnTo>
                      <a:pt x="10" y="43"/>
                    </a:lnTo>
                    <a:lnTo>
                      <a:pt x="10" y="65"/>
                    </a:lnTo>
                    <a:lnTo>
                      <a:pt x="32" y="87"/>
                    </a:lnTo>
                    <a:lnTo>
                      <a:pt x="32" y="119"/>
                    </a:lnTo>
                    <a:lnTo>
                      <a:pt x="54" y="141"/>
                    </a:lnTo>
                    <a:lnTo>
                      <a:pt x="54" y="173"/>
                    </a:lnTo>
                    <a:lnTo>
                      <a:pt x="64" y="184"/>
                    </a:lnTo>
                    <a:lnTo>
                      <a:pt x="64" y="206"/>
                    </a:lnTo>
                    <a:lnTo>
                      <a:pt x="86" y="227"/>
                    </a:lnTo>
                    <a:lnTo>
                      <a:pt x="86" y="260"/>
                    </a:lnTo>
                    <a:lnTo>
                      <a:pt x="97" y="271"/>
                    </a:lnTo>
                    <a:lnTo>
                      <a:pt x="97" y="292"/>
                    </a:lnTo>
                    <a:lnTo>
                      <a:pt x="119" y="314"/>
                    </a:lnTo>
                    <a:lnTo>
                      <a:pt x="119" y="346"/>
                    </a:lnTo>
                    <a:lnTo>
                      <a:pt x="129" y="357"/>
                    </a:lnTo>
                    <a:lnTo>
                      <a:pt x="129" y="379"/>
                    </a:lnTo>
                    <a:lnTo>
                      <a:pt x="151" y="401"/>
                    </a:lnTo>
                    <a:lnTo>
                      <a:pt x="151" y="433"/>
                    </a:lnTo>
                    <a:lnTo>
                      <a:pt x="162" y="444"/>
                    </a:lnTo>
                    <a:lnTo>
                      <a:pt x="162" y="465"/>
                    </a:lnTo>
                    <a:lnTo>
                      <a:pt x="183" y="487"/>
                    </a:lnTo>
                    <a:lnTo>
                      <a:pt x="183" y="520"/>
                    </a:lnTo>
                    <a:lnTo>
                      <a:pt x="194" y="530"/>
                    </a:lnTo>
                    <a:lnTo>
                      <a:pt x="194" y="552"/>
                    </a:lnTo>
                    <a:lnTo>
                      <a:pt x="205" y="563"/>
                    </a:lnTo>
                    <a:lnTo>
                      <a:pt x="205" y="585"/>
                    </a:lnTo>
                    <a:lnTo>
                      <a:pt x="227" y="606"/>
                    </a:lnTo>
                    <a:lnTo>
                      <a:pt x="227" y="639"/>
                    </a:lnTo>
                    <a:lnTo>
                      <a:pt x="237" y="650"/>
                    </a:lnTo>
                    <a:lnTo>
                      <a:pt x="237" y="671"/>
                    </a:lnTo>
                    <a:lnTo>
                      <a:pt x="248" y="682"/>
                    </a:lnTo>
                    <a:lnTo>
                      <a:pt x="248" y="704"/>
                    </a:lnTo>
                    <a:lnTo>
                      <a:pt x="270" y="725"/>
                    </a:lnTo>
                    <a:lnTo>
                      <a:pt x="270" y="758"/>
                    </a:lnTo>
                    <a:lnTo>
                      <a:pt x="281" y="769"/>
                    </a:lnTo>
                    <a:lnTo>
                      <a:pt x="281" y="790"/>
                    </a:lnTo>
                    <a:lnTo>
                      <a:pt x="291" y="801"/>
                    </a:lnTo>
                    <a:lnTo>
                      <a:pt x="291" y="823"/>
                    </a:lnTo>
                    <a:lnTo>
                      <a:pt x="313" y="844"/>
                    </a:lnTo>
                    <a:lnTo>
                      <a:pt x="313" y="877"/>
                    </a:lnTo>
                    <a:lnTo>
                      <a:pt x="324" y="888"/>
                    </a:lnTo>
                    <a:lnTo>
                      <a:pt x="324" y="909"/>
                    </a:lnTo>
                    <a:lnTo>
                      <a:pt x="335" y="920"/>
                    </a:lnTo>
                    <a:lnTo>
                      <a:pt x="335" y="942"/>
                    </a:lnTo>
                    <a:lnTo>
                      <a:pt x="356" y="963"/>
                    </a:lnTo>
                    <a:lnTo>
                      <a:pt x="356" y="996"/>
                    </a:lnTo>
                    <a:lnTo>
                      <a:pt x="367" y="1007"/>
                    </a:lnTo>
                    <a:lnTo>
                      <a:pt x="367" y="1028"/>
                    </a:lnTo>
                    <a:lnTo>
                      <a:pt x="378" y="1039"/>
                    </a:lnTo>
                    <a:lnTo>
                      <a:pt x="378" y="1061"/>
                    </a:lnTo>
                    <a:lnTo>
                      <a:pt x="400" y="1082"/>
                    </a:lnTo>
                    <a:lnTo>
                      <a:pt x="400" y="1115"/>
                    </a:lnTo>
                    <a:lnTo>
                      <a:pt x="410" y="1126"/>
                    </a:lnTo>
                    <a:lnTo>
                      <a:pt x="410" y="1147"/>
                    </a:lnTo>
                    <a:lnTo>
                      <a:pt x="421" y="1158"/>
                    </a:lnTo>
                    <a:lnTo>
                      <a:pt x="421" y="1180"/>
                    </a:lnTo>
                    <a:lnTo>
                      <a:pt x="443" y="1202"/>
                    </a:lnTo>
                    <a:lnTo>
                      <a:pt x="443" y="1234"/>
                    </a:lnTo>
                    <a:lnTo>
                      <a:pt x="454" y="1245"/>
                    </a:lnTo>
                    <a:lnTo>
                      <a:pt x="454" y="1267"/>
                    </a:lnTo>
                    <a:lnTo>
                      <a:pt x="464" y="1277"/>
                    </a:lnTo>
                    <a:lnTo>
                      <a:pt x="464" y="1299"/>
                    </a:lnTo>
                    <a:lnTo>
                      <a:pt x="486" y="1321"/>
                    </a:lnTo>
                    <a:lnTo>
                      <a:pt x="486" y="1353"/>
                    </a:lnTo>
                    <a:lnTo>
                      <a:pt x="497" y="1364"/>
                    </a:lnTo>
                    <a:lnTo>
                      <a:pt x="497" y="1386"/>
                    </a:lnTo>
                    <a:lnTo>
                      <a:pt x="508" y="1396"/>
                    </a:lnTo>
                    <a:lnTo>
                      <a:pt x="508" y="1418"/>
                    </a:lnTo>
                    <a:lnTo>
                      <a:pt x="529" y="1440"/>
                    </a:lnTo>
                    <a:lnTo>
                      <a:pt x="529" y="1472"/>
                    </a:lnTo>
                    <a:lnTo>
                      <a:pt x="540" y="1483"/>
                    </a:lnTo>
                    <a:lnTo>
                      <a:pt x="540" y="1505"/>
                    </a:lnTo>
                    <a:lnTo>
                      <a:pt x="562" y="1526"/>
                    </a:lnTo>
                    <a:lnTo>
                      <a:pt x="562" y="1559"/>
                    </a:lnTo>
                    <a:lnTo>
                      <a:pt x="572" y="1570"/>
                    </a:lnTo>
                    <a:lnTo>
                      <a:pt x="572" y="1591"/>
                    </a:lnTo>
                    <a:lnTo>
                      <a:pt x="583" y="1602"/>
                    </a:lnTo>
                    <a:lnTo>
                      <a:pt x="583" y="1624"/>
                    </a:lnTo>
                    <a:lnTo>
                      <a:pt x="605" y="1645"/>
                    </a:lnTo>
                    <a:lnTo>
                      <a:pt x="605" y="1678"/>
                    </a:lnTo>
                    <a:lnTo>
                      <a:pt x="616" y="1689"/>
                    </a:lnTo>
                    <a:lnTo>
                      <a:pt x="616" y="1710"/>
                    </a:lnTo>
                    <a:lnTo>
                      <a:pt x="637" y="1732"/>
                    </a:lnTo>
                    <a:lnTo>
                      <a:pt x="637" y="1764"/>
                    </a:lnTo>
                    <a:lnTo>
                      <a:pt x="659" y="1786"/>
                    </a:lnTo>
                    <a:lnTo>
                      <a:pt x="659" y="1819"/>
                    </a:lnTo>
                    <a:lnTo>
                      <a:pt x="670" y="1829"/>
                    </a:lnTo>
                    <a:lnTo>
                      <a:pt x="670" y="1851"/>
                    </a:lnTo>
                    <a:lnTo>
                      <a:pt x="691" y="1873"/>
                    </a:lnTo>
                    <a:lnTo>
                      <a:pt x="691" y="1905"/>
                    </a:lnTo>
                    <a:lnTo>
                      <a:pt x="713" y="1927"/>
                    </a:lnTo>
                    <a:lnTo>
                      <a:pt x="713" y="1959"/>
                    </a:lnTo>
                    <a:lnTo>
                      <a:pt x="735" y="1981"/>
                    </a:lnTo>
                    <a:lnTo>
                      <a:pt x="735" y="2013"/>
                    </a:lnTo>
                    <a:lnTo>
                      <a:pt x="745" y="2024"/>
                    </a:lnTo>
                    <a:lnTo>
                      <a:pt x="745" y="2046"/>
                    </a:lnTo>
                    <a:lnTo>
                      <a:pt x="767" y="2068"/>
                    </a:lnTo>
                    <a:lnTo>
                      <a:pt x="767" y="2089"/>
                    </a:lnTo>
                    <a:lnTo>
                      <a:pt x="778" y="2100"/>
                    </a:lnTo>
                    <a:lnTo>
                      <a:pt x="778" y="2122"/>
                    </a:lnTo>
                    <a:lnTo>
                      <a:pt x="799" y="2143"/>
                    </a:lnTo>
                    <a:lnTo>
                      <a:pt x="799" y="2176"/>
                    </a:lnTo>
                    <a:lnTo>
                      <a:pt x="821" y="2197"/>
                    </a:lnTo>
                    <a:lnTo>
                      <a:pt x="821" y="2230"/>
                    </a:lnTo>
                    <a:lnTo>
                      <a:pt x="843" y="2252"/>
                    </a:lnTo>
                    <a:lnTo>
                      <a:pt x="843" y="2273"/>
                    </a:lnTo>
                    <a:lnTo>
                      <a:pt x="853" y="2284"/>
                    </a:lnTo>
                    <a:lnTo>
                      <a:pt x="853" y="2306"/>
                    </a:lnTo>
                    <a:lnTo>
                      <a:pt x="875" y="2327"/>
                    </a:lnTo>
                    <a:lnTo>
                      <a:pt x="875" y="2360"/>
                    </a:lnTo>
                    <a:lnTo>
                      <a:pt x="897" y="2381"/>
                    </a:lnTo>
                    <a:lnTo>
                      <a:pt x="897" y="2403"/>
                    </a:lnTo>
                    <a:lnTo>
                      <a:pt x="918" y="2425"/>
                    </a:lnTo>
                    <a:lnTo>
                      <a:pt x="918" y="2457"/>
                    </a:lnTo>
                    <a:lnTo>
                      <a:pt x="940" y="2479"/>
                    </a:lnTo>
                    <a:lnTo>
                      <a:pt x="940" y="2501"/>
                    </a:lnTo>
                    <a:lnTo>
                      <a:pt x="961" y="2522"/>
                    </a:lnTo>
                    <a:lnTo>
                      <a:pt x="961" y="2544"/>
                    </a:lnTo>
                    <a:lnTo>
                      <a:pt x="972" y="2555"/>
                    </a:lnTo>
                    <a:lnTo>
                      <a:pt x="972" y="2576"/>
                    </a:lnTo>
                    <a:lnTo>
                      <a:pt x="994" y="2598"/>
                    </a:lnTo>
                    <a:lnTo>
                      <a:pt x="994" y="2620"/>
                    </a:lnTo>
                    <a:lnTo>
                      <a:pt x="1016" y="2641"/>
                    </a:lnTo>
                    <a:lnTo>
                      <a:pt x="1016" y="2663"/>
                    </a:lnTo>
                    <a:lnTo>
                      <a:pt x="1037" y="2685"/>
                    </a:lnTo>
                    <a:lnTo>
                      <a:pt x="1037" y="2706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57" name="Freeform 250"/>
              <p:cNvSpPr>
                <a:spLocks/>
              </p:cNvSpPr>
              <p:nvPr/>
            </p:nvSpPr>
            <p:spPr bwMode="auto">
              <a:xfrm>
                <a:off x="2697" y="1758"/>
                <a:ext cx="274" cy="170"/>
              </a:xfrm>
              <a:custGeom>
                <a:avLst/>
                <a:gdLst>
                  <a:gd name="T0" fmla="*/ 0 w 1362"/>
                  <a:gd name="T1" fmla="*/ 0 h 801"/>
                  <a:gd name="T2" fmla="*/ 0 w 1362"/>
                  <a:gd name="T3" fmla="*/ 0 h 801"/>
                  <a:gd name="T4" fmla="*/ 0 w 1362"/>
                  <a:gd name="T5" fmla="*/ 0 h 801"/>
                  <a:gd name="T6" fmla="*/ 0 w 1362"/>
                  <a:gd name="T7" fmla="*/ 0 h 801"/>
                  <a:gd name="T8" fmla="*/ 0 w 1362"/>
                  <a:gd name="T9" fmla="*/ 0 h 801"/>
                  <a:gd name="T10" fmla="*/ 0 w 1362"/>
                  <a:gd name="T11" fmla="*/ 0 h 801"/>
                  <a:gd name="T12" fmla="*/ 0 w 1362"/>
                  <a:gd name="T13" fmla="*/ 0 h 801"/>
                  <a:gd name="T14" fmla="*/ 0 w 1362"/>
                  <a:gd name="T15" fmla="*/ 0 h 801"/>
                  <a:gd name="T16" fmla="*/ 0 w 1362"/>
                  <a:gd name="T17" fmla="*/ 0 h 801"/>
                  <a:gd name="T18" fmla="*/ 0 w 1362"/>
                  <a:gd name="T19" fmla="*/ 0 h 801"/>
                  <a:gd name="T20" fmla="*/ 0 w 1362"/>
                  <a:gd name="T21" fmla="*/ 0 h 801"/>
                  <a:gd name="T22" fmla="*/ 0 w 1362"/>
                  <a:gd name="T23" fmla="*/ 0 h 801"/>
                  <a:gd name="T24" fmla="*/ 0 w 1362"/>
                  <a:gd name="T25" fmla="*/ 0 h 801"/>
                  <a:gd name="T26" fmla="*/ 0 w 1362"/>
                  <a:gd name="T27" fmla="*/ 0 h 801"/>
                  <a:gd name="T28" fmla="*/ 0 w 1362"/>
                  <a:gd name="T29" fmla="*/ 0 h 801"/>
                  <a:gd name="T30" fmla="*/ 0 w 1362"/>
                  <a:gd name="T31" fmla="*/ 0 h 801"/>
                  <a:gd name="T32" fmla="*/ 0 w 1362"/>
                  <a:gd name="T33" fmla="*/ 0 h 801"/>
                  <a:gd name="T34" fmla="*/ 0 w 1362"/>
                  <a:gd name="T35" fmla="*/ 0 h 801"/>
                  <a:gd name="T36" fmla="*/ 0 w 1362"/>
                  <a:gd name="T37" fmla="*/ 0 h 801"/>
                  <a:gd name="T38" fmla="*/ 0 w 1362"/>
                  <a:gd name="T39" fmla="*/ 0 h 801"/>
                  <a:gd name="T40" fmla="*/ 0 w 1362"/>
                  <a:gd name="T41" fmla="*/ 0 h 801"/>
                  <a:gd name="T42" fmla="*/ 0 w 1362"/>
                  <a:gd name="T43" fmla="*/ 0 h 801"/>
                  <a:gd name="T44" fmla="*/ 0 w 1362"/>
                  <a:gd name="T45" fmla="*/ 0 h 801"/>
                  <a:gd name="T46" fmla="*/ 0 w 1362"/>
                  <a:gd name="T47" fmla="*/ 0 h 801"/>
                  <a:gd name="T48" fmla="*/ 0 w 1362"/>
                  <a:gd name="T49" fmla="*/ 0 h 801"/>
                  <a:gd name="T50" fmla="*/ 0 w 1362"/>
                  <a:gd name="T51" fmla="*/ 0 h 801"/>
                  <a:gd name="T52" fmla="*/ 0 w 1362"/>
                  <a:gd name="T53" fmla="*/ 0 h 801"/>
                  <a:gd name="T54" fmla="*/ 0 w 1362"/>
                  <a:gd name="T55" fmla="*/ 0 h 801"/>
                  <a:gd name="T56" fmla="*/ 0 w 1362"/>
                  <a:gd name="T57" fmla="*/ 0 h 801"/>
                  <a:gd name="T58" fmla="*/ 0 w 1362"/>
                  <a:gd name="T59" fmla="*/ 0 h 801"/>
                  <a:gd name="T60" fmla="*/ 0 w 1362"/>
                  <a:gd name="T61" fmla="*/ 0 h 801"/>
                  <a:gd name="T62" fmla="*/ 0 w 1362"/>
                  <a:gd name="T63" fmla="*/ 0 h 801"/>
                  <a:gd name="T64" fmla="*/ 0 w 1362"/>
                  <a:gd name="T65" fmla="*/ 0 h 801"/>
                  <a:gd name="T66" fmla="*/ 0 w 1362"/>
                  <a:gd name="T67" fmla="*/ 0 h 801"/>
                  <a:gd name="T68" fmla="*/ 0 w 1362"/>
                  <a:gd name="T69" fmla="*/ 0 h 801"/>
                  <a:gd name="T70" fmla="*/ 0 w 1362"/>
                  <a:gd name="T71" fmla="*/ 0 h 801"/>
                  <a:gd name="T72" fmla="*/ 0 w 1362"/>
                  <a:gd name="T73" fmla="*/ 0 h 801"/>
                  <a:gd name="T74" fmla="*/ 0 w 1362"/>
                  <a:gd name="T75" fmla="*/ 0 h 801"/>
                  <a:gd name="T76" fmla="*/ 0 w 1362"/>
                  <a:gd name="T77" fmla="*/ 0 h 801"/>
                  <a:gd name="T78" fmla="*/ 0 w 1362"/>
                  <a:gd name="T79" fmla="*/ 0 h 801"/>
                  <a:gd name="T80" fmla="*/ 0 w 1362"/>
                  <a:gd name="T81" fmla="*/ 0 h 801"/>
                  <a:gd name="T82" fmla="*/ 0 w 1362"/>
                  <a:gd name="T83" fmla="*/ 0 h 8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62" h="801">
                    <a:moveTo>
                      <a:pt x="0" y="0"/>
                    </a:moveTo>
                    <a:lnTo>
                      <a:pt x="22" y="22"/>
                    </a:lnTo>
                    <a:lnTo>
                      <a:pt x="22" y="43"/>
                    </a:lnTo>
                    <a:lnTo>
                      <a:pt x="43" y="65"/>
                    </a:lnTo>
                    <a:lnTo>
                      <a:pt x="43" y="87"/>
                    </a:lnTo>
                    <a:lnTo>
                      <a:pt x="65" y="108"/>
                    </a:lnTo>
                    <a:lnTo>
                      <a:pt x="65" y="130"/>
                    </a:lnTo>
                    <a:lnTo>
                      <a:pt x="87" y="152"/>
                    </a:lnTo>
                    <a:lnTo>
                      <a:pt x="87" y="173"/>
                    </a:lnTo>
                    <a:lnTo>
                      <a:pt x="97" y="184"/>
                    </a:lnTo>
                    <a:lnTo>
                      <a:pt x="119" y="206"/>
                    </a:lnTo>
                    <a:lnTo>
                      <a:pt x="119" y="228"/>
                    </a:lnTo>
                    <a:lnTo>
                      <a:pt x="141" y="249"/>
                    </a:lnTo>
                    <a:lnTo>
                      <a:pt x="141" y="260"/>
                    </a:lnTo>
                    <a:lnTo>
                      <a:pt x="162" y="282"/>
                    </a:lnTo>
                    <a:lnTo>
                      <a:pt x="162" y="303"/>
                    </a:lnTo>
                    <a:lnTo>
                      <a:pt x="173" y="314"/>
                    </a:lnTo>
                    <a:lnTo>
                      <a:pt x="195" y="336"/>
                    </a:lnTo>
                    <a:lnTo>
                      <a:pt x="195" y="357"/>
                    </a:lnTo>
                    <a:lnTo>
                      <a:pt x="205" y="368"/>
                    </a:lnTo>
                    <a:lnTo>
                      <a:pt x="227" y="390"/>
                    </a:lnTo>
                    <a:lnTo>
                      <a:pt x="227" y="401"/>
                    </a:lnTo>
                    <a:lnTo>
                      <a:pt x="249" y="422"/>
                    </a:lnTo>
                    <a:lnTo>
                      <a:pt x="249" y="433"/>
                    </a:lnTo>
                    <a:lnTo>
                      <a:pt x="270" y="455"/>
                    </a:lnTo>
                    <a:lnTo>
                      <a:pt x="270" y="466"/>
                    </a:lnTo>
                    <a:lnTo>
                      <a:pt x="281" y="476"/>
                    </a:lnTo>
                    <a:lnTo>
                      <a:pt x="303" y="498"/>
                    </a:lnTo>
                    <a:lnTo>
                      <a:pt x="303" y="509"/>
                    </a:lnTo>
                    <a:lnTo>
                      <a:pt x="314" y="520"/>
                    </a:lnTo>
                    <a:lnTo>
                      <a:pt x="335" y="541"/>
                    </a:lnTo>
                    <a:lnTo>
                      <a:pt x="335" y="552"/>
                    </a:lnTo>
                    <a:lnTo>
                      <a:pt x="346" y="563"/>
                    </a:lnTo>
                    <a:lnTo>
                      <a:pt x="357" y="574"/>
                    </a:lnTo>
                    <a:lnTo>
                      <a:pt x="368" y="585"/>
                    </a:lnTo>
                    <a:lnTo>
                      <a:pt x="378" y="596"/>
                    </a:lnTo>
                    <a:lnTo>
                      <a:pt x="389" y="606"/>
                    </a:lnTo>
                    <a:lnTo>
                      <a:pt x="400" y="617"/>
                    </a:lnTo>
                    <a:lnTo>
                      <a:pt x="411" y="628"/>
                    </a:lnTo>
                    <a:lnTo>
                      <a:pt x="422" y="639"/>
                    </a:lnTo>
                    <a:lnTo>
                      <a:pt x="432" y="650"/>
                    </a:lnTo>
                    <a:lnTo>
                      <a:pt x="443" y="661"/>
                    </a:lnTo>
                    <a:lnTo>
                      <a:pt x="454" y="671"/>
                    </a:lnTo>
                    <a:lnTo>
                      <a:pt x="465" y="682"/>
                    </a:lnTo>
                    <a:lnTo>
                      <a:pt x="476" y="693"/>
                    </a:lnTo>
                    <a:lnTo>
                      <a:pt x="486" y="704"/>
                    </a:lnTo>
                    <a:lnTo>
                      <a:pt x="497" y="715"/>
                    </a:lnTo>
                    <a:lnTo>
                      <a:pt x="508" y="715"/>
                    </a:lnTo>
                    <a:lnTo>
                      <a:pt x="519" y="725"/>
                    </a:lnTo>
                    <a:lnTo>
                      <a:pt x="530" y="736"/>
                    </a:lnTo>
                    <a:lnTo>
                      <a:pt x="541" y="736"/>
                    </a:lnTo>
                    <a:lnTo>
                      <a:pt x="551" y="747"/>
                    </a:lnTo>
                    <a:lnTo>
                      <a:pt x="562" y="758"/>
                    </a:lnTo>
                    <a:lnTo>
                      <a:pt x="573" y="758"/>
                    </a:lnTo>
                    <a:lnTo>
                      <a:pt x="584" y="769"/>
                    </a:lnTo>
                    <a:lnTo>
                      <a:pt x="595" y="769"/>
                    </a:lnTo>
                    <a:lnTo>
                      <a:pt x="605" y="780"/>
                    </a:lnTo>
                    <a:lnTo>
                      <a:pt x="616" y="780"/>
                    </a:lnTo>
                    <a:lnTo>
                      <a:pt x="627" y="780"/>
                    </a:lnTo>
                    <a:lnTo>
                      <a:pt x="638" y="790"/>
                    </a:lnTo>
                    <a:lnTo>
                      <a:pt x="649" y="790"/>
                    </a:lnTo>
                    <a:lnTo>
                      <a:pt x="659" y="790"/>
                    </a:lnTo>
                    <a:lnTo>
                      <a:pt x="670" y="801"/>
                    </a:lnTo>
                    <a:lnTo>
                      <a:pt x="681" y="801"/>
                    </a:lnTo>
                    <a:lnTo>
                      <a:pt x="692" y="801"/>
                    </a:lnTo>
                    <a:lnTo>
                      <a:pt x="703" y="801"/>
                    </a:lnTo>
                    <a:lnTo>
                      <a:pt x="713" y="801"/>
                    </a:lnTo>
                    <a:lnTo>
                      <a:pt x="724" y="801"/>
                    </a:lnTo>
                    <a:lnTo>
                      <a:pt x="735" y="801"/>
                    </a:lnTo>
                    <a:lnTo>
                      <a:pt x="746" y="801"/>
                    </a:lnTo>
                    <a:lnTo>
                      <a:pt x="767" y="801"/>
                    </a:lnTo>
                    <a:lnTo>
                      <a:pt x="757" y="801"/>
                    </a:lnTo>
                    <a:lnTo>
                      <a:pt x="767" y="801"/>
                    </a:lnTo>
                    <a:lnTo>
                      <a:pt x="778" y="801"/>
                    </a:lnTo>
                    <a:lnTo>
                      <a:pt x="789" y="801"/>
                    </a:lnTo>
                    <a:lnTo>
                      <a:pt x="800" y="801"/>
                    </a:lnTo>
                    <a:lnTo>
                      <a:pt x="811" y="801"/>
                    </a:lnTo>
                    <a:lnTo>
                      <a:pt x="821" y="801"/>
                    </a:lnTo>
                    <a:lnTo>
                      <a:pt x="832" y="801"/>
                    </a:lnTo>
                    <a:lnTo>
                      <a:pt x="843" y="790"/>
                    </a:lnTo>
                    <a:lnTo>
                      <a:pt x="854" y="790"/>
                    </a:lnTo>
                    <a:lnTo>
                      <a:pt x="865" y="790"/>
                    </a:lnTo>
                    <a:lnTo>
                      <a:pt x="876" y="780"/>
                    </a:lnTo>
                    <a:lnTo>
                      <a:pt x="886" y="780"/>
                    </a:lnTo>
                    <a:lnTo>
                      <a:pt x="897" y="780"/>
                    </a:lnTo>
                    <a:lnTo>
                      <a:pt x="908" y="769"/>
                    </a:lnTo>
                    <a:lnTo>
                      <a:pt x="919" y="769"/>
                    </a:lnTo>
                    <a:lnTo>
                      <a:pt x="930" y="758"/>
                    </a:lnTo>
                    <a:lnTo>
                      <a:pt x="940" y="758"/>
                    </a:lnTo>
                    <a:lnTo>
                      <a:pt x="951" y="747"/>
                    </a:lnTo>
                    <a:lnTo>
                      <a:pt x="962" y="736"/>
                    </a:lnTo>
                    <a:lnTo>
                      <a:pt x="973" y="736"/>
                    </a:lnTo>
                    <a:lnTo>
                      <a:pt x="984" y="725"/>
                    </a:lnTo>
                    <a:lnTo>
                      <a:pt x="994" y="715"/>
                    </a:lnTo>
                    <a:lnTo>
                      <a:pt x="1005" y="715"/>
                    </a:lnTo>
                    <a:lnTo>
                      <a:pt x="1016" y="704"/>
                    </a:lnTo>
                    <a:lnTo>
                      <a:pt x="1027" y="693"/>
                    </a:lnTo>
                    <a:lnTo>
                      <a:pt x="1038" y="682"/>
                    </a:lnTo>
                    <a:lnTo>
                      <a:pt x="1048" y="671"/>
                    </a:lnTo>
                    <a:lnTo>
                      <a:pt x="1059" y="661"/>
                    </a:lnTo>
                    <a:lnTo>
                      <a:pt x="1070" y="661"/>
                    </a:lnTo>
                    <a:lnTo>
                      <a:pt x="1081" y="650"/>
                    </a:lnTo>
                    <a:lnTo>
                      <a:pt x="1092" y="639"/>
                    </a:lnTo>
                    <a:lnTo>
                      <a:pt x="1102" y="628"/>
                    </a:lnTo>
                    <a:lnTo>
                      <a:pt x="1113" y="617"/>
                    </a:lnTo>
                    <a:lnTo>
                      <a:pt x="1135" y="596"/>
                    </a:lnTo>
                    <a:lnTo>
                      <a:pt x="1135" y="585"/>
                    </a:lnTo>
                    <a:lnTo>
                      <a:pt x="1146" y="574"/>
                    </a:lnTo>
                    <a:lnTo>
                      <a:pt x="1157" y="563"/>
                    </a:lnTo>
                    <a:lnTo>
                      <a:pt x="1167" y="552"/>
                    </a:lnTo>
                    <a:lnTo>
                      <a:pt x="1178" y="541"/>
                    </a:lnTo>
                    <a:lnTo>
                      <a:pt x="1200" y="520"/>
                    </a:lnTo>
                    <a:lnTo>
                      <a:pt x="1200" y="509"/>
                    </a:lnTo>
                    <a:lnTo>
                      <a:pt x="1211" y="498"/>
                    </a:lnTo>
                    <a:lnTo>
                      <a:pt x="1232" y="476"/>
                    </a:lnTo>
                    <a:lnTo>
                      <a:pt x="1232" y="466"/>
                    </a:lnTo>
                    <a:lnTo>
                      <a:pt x="1243" y="455"/>
                    </a:lnTo>
                    <a:lnTo>
                      <a:pt x="1265" y="433"/>
                    </a:lnTo>
                    <a:lnTo>
                      <a:pt x="1265" y="422"/>
                    </a:lnTo>
                    <a:lnTo>
                      <a:pt x="1286" y="401"/>
                    </a:lnTo>
                    <a:lnTo>
                      <a:pt x="1286" y="390"/>
                    </a:lnTo>
                    <a:lnTo>
                      <a:pt x="1308" y="368"/>
                    </a:lnTo>
                    <a:lnTo>
                      <a:pt x="1308" y="357"/>
                    </a:lnTo>
                    <a:lnTo>
                      <a:pt x="1329" y="336"/>
                    </a:lnTo>
                    <a:lnTo>
                      <a:pt x="1329" y="325"/>
                    </a:lnTo>
                    <a:lnTo>
                      <a:pt x="1351" y="303"/>
                    </a:lnTo>
                    <a:lnTo>
                      <a:pt x="1351" y="282"/>
                    </a:lnTo>
                    <a:lnTo>
                      <a:pt x="1362" y="271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58" name="Freeform 251"/>
              <p:cNvSpPr>
                <a:spLocks/>
              </p:cNvSpPr>
              <p:nvPr/>
            </p:nvSpPr>
            <p:spPr bwMode="auto">
              <a:xfrm>
                <a:off x="2972" y="1378"/>
                <a:ext cx="173" cy="437"/>
              </a:xfrm>
              <a:custGeom>
                <a:avLst/>
                <a:gdLst>
                  <a:gd name="T0" fmla="*/ 0 w 854"/>
                  <a:gd name="T1" fmla="*/ 0 h 2046"/>
                  <a:gd name="T2" fmla="*/ 0 w 854"/>
                  <a:gd name="T3" fmla="*/ 0 h 2046"/>
                  <a:gd name="T4" fmla="*/ 0 w 854"/>
                  <a:gd name="T5" fmla="*/ 0 h 2046"/>
                  <a:gd name="T6" fmla="*/ 0 w 854"/>
                  <a:gd name="T7" fmla="*/ 0 h 2046"/>
                  <a:gd name="T8" fmla="*/ 0 w 854"/>
                  <a:gd name="T9" fmla="*/ 0 h 2046"/>
                  <a:gd name="T10" fmla="*/ 0 w 854"/>
                  <a:gd name="T11" fmla="*/ 0 h 2046"/>
                  <a:gd name="T12" fmla="*/ 0 w 854"/>
                  <a:gd name="T13" fmla="*/ 0 h 2046"/>
                  <a:gd name="T14" fmla="*/ 0 w 854"/>
                  <a:gd name="T15" fmla="*/ 0 h 2046"/>
                  <a:gd name="T16" fmla="*/ 0 w 854"/>
                  <a:gd name="T17" fmla="*/ 0 h 2046"/>
                  <a:gd name="T18" fmla="*/ 0 w 854"/>
                  <a:gd name="T19" fmla="*/ 0 h 2046"/>
                  <a:gd name="T20" fmla="*/ 0 w 854"/>
                  <a:gd name="T21" fmla="*/ 0 h 2046"/>
                  <a:gd name="T22" fmla="*/ 0 w 854"/>
                  <a:gd name="T23" fmla="*/ 0 h 2046"/>
                  <a:gd name="T24" fmla="*/ 0 w 854"/>
                  <a:gd name="T25" fmla="*/ 0 h 2046"/>
                  <a:gd name="T26" fmla="*/ 0 w 854"/>
                  <a:gd name="T27" fmla="*/ 0 h 2046"/>
                  <a:gd name="T28" fmla="*/ 0 w 854"/>
                  <a:gd name="T29" fmla="*/ 0 h 2046"/>
                  <a:gd name="T30" fmla="*/ 0 w 854"/>
                  <a:gd name="T31" fmla="*/ 0 h 2046"/>
                  <a:gd name="T32" fmla="*/ 0 w 854"/>
                  <a:gd name="T33" fmla="*/ 0 h 2046"/>
                  <a:gd name="T34" fmla="*/ 0 w 854"/>
                  <a:gd name="T35" fmla="*/ 0 h 2046"/>
                  <a:gd name="T36" fmla="*/ 0 w 854"/>
                  <a:gd name="T37" fmla="*/ 0 h 2046"/>
                  <a:gd name="T38" fmla="*/ 0 w 854"/>
                  <a:gd name="T39" fmla="*/ 0 h 2046"/>
                  <a:gd name="T40" fmla="*/ 0 w 854"/>
                  <a:gd name="T41" fmla="*/ 0 h 2046"/>
                  <a:gd name="T42" fmla="*/ 0 w 854"/>
                  <a:gd name="T43" fmla="*/ 0 h 2046"/>
                  <a:gd name="T44" fmla="*/ 0 w 854"/>
                  <a:gd name="T45" fmla="*/ 0 h 2046"/>
                  <a:gd name="T46" fmla="*/ 0 w 854"/>
                  <a:gd name="T47" fmla="*/ 0 h 2046"/>
                  <a:gd name="T48" fmla="*/ 0 w 854"/>
                  <a:gd name="T49" fmla="*/ 0 h 2046"/>
                  <a:gd name="T50" fmla="*/ 0 w 854"/>
                  <a:gd name="T51" fmla="*/ 0 h 2046"/>
                  <a:gd name="T52" fmla="*/ 0 w 854"/>
                  <a:gd name="T53" fmla="*/ 0 h 2046"/>
                  <a:gd name="T54" fmla="*/ 0 w 854"/>
                  <a:gd name="T55" fmla="*/ 0 h 2046"/>
                  <a:gd name="T56" fmla="*/ 0 w 854"/>
                  <a:gd name="T57" fmla="*/ 0 h 2046"/>
                  <a:gd name="T58" fmla="*/ 0 w 854"/>
                  <a:gd name="T59" fmla="*/ 0 h 2046"/>
                  <a:gd name="T60" fmla="*/ 0 w 854"/>
                  <a:gd name="T61" fmla="*/ 0 h 2046"/>
                  <a:gd name="T62" fmla="*/ 0 w 854"/>
                  <a:gd name="T63" fmla="*/ 0 h 2046"/>
                  <a:gd name="T64" fmla="*/ 0 w 854"/>
                  <a:gd name="T65" fmla="*/ 0 h 2046"/>
                  <a:gd name="T66" fmla="*/ 0 w 854"/>
                  <a:gd name="T67" fmla="*/ 0 h 2046"/>
                  <a:gd name="T68" fmla="*/ 0 w 854"/>
                  <a:gd name="T69" fmla="*/ 0 h 2046"/>
                  <a:gd name="T70" fmla="*/ 0 w 854"/>
                  <a:gd name="T71" fmla="*/ 0 h 2046"/>
                  <a:gd name="T72" fmla="*/ 0 w 854"/>
                  <a:gd name="T73" fmla="*/ 0 h 2046"/>
                  <a:gd name="T74" fmla="*/ 0 w 854"/>
                  <a:gd name="T75" fmla="*/ 0 h 2046"/>
                  <a:gd name="T76" fmla="*/ 0 w 854"/>
                  <a:gd name="T77" fmla="*/ 0 h 2046"/>
                  <a:gd name="T78" fmla="*/ 0 w 854"/>
                  <a:gd name="T79" fmla="*/ 0 h 2046"/>
                  <a:gd name="T80" fmla="*/ 0 w 854"/>
                  <a:gd name="T81" fmla="*/ 0 h 2046"/>
                  <a:gd name="T82" fmla="*/ 0 w 854"/>
                  <a:gd name="T83" fmla="*/ 0 h 2046"/>
                  <a:gd name="T84" fmla="*/ 0 w 854"/>
                  <a:gd name="T85" fmla="*/ 0 h 2046"/>
                  <a:gd name="T86" fmla="*/ 0 w 854"/>
                  <a:gd name="T87" fmla="*/ 0 h 2046"/>
                  <a:gd name="T88" fmla="*/ 0 w 854"/>
                  <a:gd name="T89" fmla="*/ 0 h 2046"/>
                  <a:gd name="T90" fmla="*/ 0 w 854"/>
                  <a:gd name="T91" fmla="*/ 0 h 2046"/>
                  <a:gd name="T92" fmla="*/ 0 w 854"/>
                  <a:gd name="T93" fmla="*/ 0 h 2046"/>
                  <a:gd name="T94" fmla="*/ 0 w 854"/>
                  <a:gd name="T95" fmla="*/ 0 h 204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854" h="2046">
                    <a:moveTo>
                      <a:pt x="0" y="2046"/>
                    </a:moveTo>
                    <a:lnTo>
                      <a:pt x="21" y="2024"/>
                    </a:lnTo>
                    <a:lnTo>
                      <a:pt x="21" y="2003"/>
                    </a:lnTo>
                    <a:lnTo>
                      <a:pt x="43" y="1981"/>
                    </a:lnTo>
                    <a:lnTo>
                      <a:pt x="43" y="1970"/>
                    </a:lnTo>
                    <a:lnTo>
                      <a:pt x="65" y="1948"/>
                    </a:lnTo>
                    <a:lnTo>
                      <a:pt x="65" y="1927"/>
                    </a:lnTo>
                    <a:lnTo>
                      <a:pt x="86" y="1905"/>
                    </a:lnTo>
                    <a:lnTo>
                      <a:pt x="86" y="1883"/>
                    </a:lnTo>
                    <a:lnTo>
                      <a:pt x="108" y="1862"/>
                    </a:lnTo>
                    <a:lnTo>
                      <a:pt x="108" y="1840"/>
                    </a:lnTo>
                    <a:lnTo>
                      <a:pt x="130" y="1818"/>
                    </a:lnTo>
                    <a:lnTo>
                      <a:pt x="130" y="1797"/>
                    </a:lnTo>
                    <a:lnTo>
                      <a:pt x="151" y="1775"/>
                    </a:lnTo>
                    <a:lnTo>
                      <a:pt x="151" y="1754"/>
                    </a:lnTo>
                    <a:lnTo>
                      <a:pt x="173" y="1732"/>
                    </a:lnTo>
                    <a:lnTo>
                      <a:pt x="173" y="1710"/>
                    </a:lnTo>
                    <a:lnTo>
                      <a:pt x="194" y="1689"/>
                    </a:lnTo>
                    <a:lnTo>
                      <a:pt x="194" y="1667"/>
                    </a:lnTo>
                    <a:lnTo>
                      <a:pt x="216" y="1645"/>
                    </a:lnTo>
                    <a:lnTo>
                      <a:pt x="216" y="1624"/>
                    </a:lnTo>
                    <a:lnTo>
                      <a:pt x="238" y="1602"/>
                    </a:lnTo>
                    <a:lnTo>
                      <a:pt x="238" y="1570"/>
                    </a:lnTo>
                    <a:lnTo>
                      <a:pt x="259" y="1548"/>
                    </a:lnTo>
                    <a:lnTo>
                      <a:pt x="259" y="1526"/>
                    </a:lnTo>
                    <a:lnTo>
                      <a:pt x="281" y="1505"/>
                    </a:lnTo>
                    <a:lnTo>
                      <a:pt x="281" y="1472"/>
                    </a:lnTo>
                    <a:lnTo>
                      <a:pt x="302" y="1450"/>
                    </a:lnTo>
                    <a:lnTo>
                      <a:pt x="302" y="1429"/>
                    </a:lnTo>
                    <a:lnTo>
                      <a:pt x="313" y="1418"/>
                    </a:lnTo>
                    <a:lnTo>
                      <a:pt x="313" y="1396"/>
                    </a:lnTo>
                    <a:lnTo>
                      <a:pt x="335" y="1375"/>
                    </a:lnTo>
                    <a:lnTo>
                      <a:pt x="335" y="1353"/>
                    </a:lnTo>
                    <a:lnTo>
                      <a:pt x="346" y="1342"/>
                    </a:lnTo>
                    <a:lnTo>
                      <a:pt x="346" y="1321"/>
                    </a:lnTo>
                    <a:lnTo>
                      <a:pt x="367" y="1299"/>
                    </a:lnTo>
                    <a:lnTo>
                      <a:pt x="367" y="1277"/>
                    </a:lnTo>
                    <a:lnTo>
                      <a:pt x="378" y="1266"/>
                    </a:lnTo>
                    <a:lnTo>
                      <a:pt x="378" y="1245"/>
                    </a:lnTo>
                    <a:lnTo>
                      <a:pt x="400" y="1223"/>
                    </a:lnTo>
                    <a:lnTo>
                      <a:pt x="400" y="1191"/>
                    </a:lnTo>
                    <a:lnTo>
                      <a:pt x="421" y="1169"/>
                    </a:lnTo>
                    <a:lnTo>
                      <a:pt x="421" y="1137"/>
                    </a:lnTo>
                    <a:lnTo>
                      <a:pt x="443" y="1115"/>
                    </a:lnTo>
                    <a:lnTo>
                      <a:pt x="443" y="1082"/>
                    </a:lnTo>
                    <a:lnTo>
                      <a:pt x="465" y="1061"/>
                    </a:lnTo>
                    <a:lnTo>
                      <a:pt x="465" y="1028"/>
                    </a:lnTo>
                    <a:lnTo>
                      <a:pt x="486" y="1007"/>
                    </a:lnTo>
                    <a:lnTo>
                      <a:pt x="486" y="974"/>
                    </a:lnTo>
                    <a:lnTo>
                      <a:pt x="508" y="953"/>
                    </a:lnTo>
                    <a:lnTo>
                      <a:pt x="508" y="920"/>
                    </a:lnTo>
                    <a:lnTo>
                      <a:pt x="519" y="909"/>
                    </a:lnTo>
                    <a:lnTo>
                      <a:pt x="519" y="888"/>
                    </a:lnTo>
                    <a:lnTo>
                      <a:pt x="540" y="866"/>
                    </a:lnTo>
                    <a:lnTo>
                      <a:pt x="540" y="833"/>
                    </a:lnTo>
                    <a:lnTo>
                      <a:pt x="551" y="823"/>
                    </a:lnTo>
                    <a:lnTo>
                      <a:pt x="551" y="801"/>
                    </a:lnTo>
                    <a:lnTo>
                      <a:pt x="573" y="779"/>
                    </a:lnTo>
                    <a:lnTo>
                      <a:pt x="573" y="747"/>
                    </a:lnTo>
                    <a:lnTo>
                      <a:pt x="594" y="725"/>
                    </a:lnTo>
                    <a:lnTo>
                      <a:pt x="594" y="693"/>
                    </a:lnTo>
                    <a:lnTo>
                      <a:pt x="605" y="682"/>
                    </a:lnTo>
                    <a:lnTo>
                      <a:pt x="605" y="660"/>
                    </a:lnTo>
                    <a:lnTo>
                      <a:pt x="616" y="649"/>
                    </a:lnTo>
                    <a:lnTo>
                      <a:pt x="616" y="628"/>
                    </a:lnTo>
                    <a:lnTo>
                      <a:pt x="637" y="606"/>
                    </a:lnTo>
                    <a:lnTo>
                      <a:pt x="637" y="574"/>
                    </a:lnTo>
                    <a:lnTo>
                      <a:pt x="648" y="563"/>
                    </a:lnTo>
                    <a:lnTo>
                      <a:pt x="648" y="541"/>
                    </a:lnTo>
                    <a:lnTo>
                      <a:pt x="670" y="520"/>
                    </a:lnTo>
                    <a:lnTo>
                      <a:pt x="670" y="487"/>
                    </a:lnTo>
                    <a:lnTo>
                      <a:pt x="681" y="476"/>
                    </a:lnTo>
                    <a:lnTo>
                      <a:pt x="681" y="455"/>
                    </a:lnTo>
                    <a:lnTo>
                      <a:pt x="692" y="444"/>
                    </a:lnTo>
                    <a:lnTo>
                      <a:pt x="692" y="422"/>
                    </a:lnTo>
                    <a:lnTo>
                      <a:pt x="713" y="400"/>
                    </a:lnTo>
                    <a:lnTo>
                      <a:pt x="713" y="368"/>
                    </a:lnTo>
                    <a:lnTo>
                      <a:pt x="724" y="357"/>
                    </a:lnTo>
                    <a:lnTo>
                      <a:pt x="724" y="336"/>
                    </a:lnTo>
                    <a:lnTo>
                      <a:pt x="746" y="314"/>
                    </a:lnTo>
                    <a:lnTo>
                      <a:pt x="746" y="281"/>
                    </a:lnTo>
                    <a:lnTo>
                      <a:pt x="756" y="271"/>
                    </a:lnTo>
                    <a:lnTo>
                      <a:pt x="756" y="249"/>
                    </a:lnTo>
                    <a:lnTo>
                      <a:pt x="767" y="238"/>
                    </a:lnTo>
                    <a:lnTo>
                      <a:pt x="767" y="216"/>
                    </a:lnTo>
                    <a:lnTo>
                      <a:pt x="789" y="195"/>
                    </a:lnTo>
                    <a:lnTo>
                      <a:pt x="789" y="162"/>
                    </a:lnTo>
                    <a:lnTo>
                      <a:pt x="800" y="151"/>
                    </a:lnTo>
                    <a:lnTo>
                      <a:pt x="800" y="130"/>
                    </a:lnTo>
                    <a:lnTo>
                      <a:pt x="810" y="119"/>
                    </a:lnTo>
                    <a:lnTo>
                      <a:pt x="810" y="97"/>
                    </a:lnTo>
                    <a:lnTo>
                      <a:pt x="821" y="87"/>
                    </a:lnTo>
                    <a:lnTo>
                      <a:pt x="821" y="65"/>
                    </a:lnTo>
                    <a:lnTo>
                      <a:pt x="843" y="43"/>
                    </a:lnTo>
                    <a:lnTo>
                      <a:pt x="843" y="11"/>
                    </a:lnTo>
                    <a:lnTo>
                      <a:pt x="854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8018" name="Line 252"/>
          <p:cNvSpPr>
            <a:spLocks noChangeAspect="1" noChangeShapeType="1"/>
          </p:cNvSpPr>
          <p:nvPr/>
        </p:nvSpPr>
        <p:spPr bwMode="auto">
          <a:xfrm flipH="1" flipV="1">
            <a:off x="1281113" y="2041525"/>
            <a:ext cx="2957512" cy="2382838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19" name="Line 253"/>
          <p:cNvSpPr>
            <a:spLocks noChangeAspect="1" noChangeShapeType="1"/>
          </p:cNvSpPr>
          <p:nvPr/>
        </p:nvSpPr>
        <p:spPr bwMode="auto">
          <a:xfrm flipH="1" flipV="1">
            <a:off x="1262063" y="3333750"/>
            <a:ext cx="1374775" cy="1108075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8020" name="组合 131"/>
          <p:cNvGrpSpPr>
            <a:grpSpLocks/>
          </p:cNvGrpSpPr>
          <p:nvPr/>
        </p:nvGrpSpPr>
        <p:grpSpPr bwMode="auto">
          <a:xfrm>
            <a:off x="5334000" y="1143000"/>
            <a:ext cx="2486025" cy="1600200"/>
            <a:chOff x="5483669" y="2669115"/>
            <a:chExt cx="2486189" cy="1599281"/>
          </a:xfrm>
        </p:grpSpPr>
        <p:pic>
          <p:nvPicPr>
            <p:cNvPr id="128037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171" y="3688957"/>
              <a:ext cx="1428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8" name="AutoShape 10"/>
            <p:cNvSpPr>
              <a:spLocks noChangeArrowheads="1"/>
            </p:cNvSpPr>
            <p:nvPr/>
          </p:nvSpPr>
          <p:spPr bwMode="auto">
            <a:xfrm rot="10800000">
              <a:off x="7647596" y="3589263"/>
              <a:ext cx="296862" cy="27146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39" name="Line 11"/>
            <p:cNvSpPr>
              <a:spLocks noChangeShapeType="1"/>
            </p:cNvSpPr>
            <p:nvPr/>
          </p:nvSpPr>
          <p:spPr bwMode="auto">
            <a:xfrm rot="5400000" flipH="1">
              <a:off x="7796027" y="3707532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0" name="Line 13"/>
            <p:cNvSpPr>
              <a:spLocks noChangeShapeType="1"/>
            </p:cNvSpPr>
            <p:nvPr/>
          </p:nvSpPr>
          <p:spPr bwMode="auto">
            <a:xfrm flipH="1">
              <a:off x="6143174" y="3507984"/>
              <a:ext cx="0" cy="760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41" name="Line 14"/>
            <p:cNvSpPr>
              <a:spLocks noChangeShapeType="1"/>
            </p:cNvSpPr>
            <p:nvPr/>
          </p:nvSpPr>
          <p:spPr bwMode="auto">
            <a:xfrm>
              <a:off x="6143174" y="4268396"/>
              <a:ext cx="16528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42" name="Line 15"/>
            <p:cNvSpPr>
              <a:spLocks noChangeShapeType="1"/>
            </p:cNvSpPr>
            <p:nvPr/>
          </p:nvSpPr>
          <p:spPr bwMode="auto">
            <a:xfrm flipV="1">
              <a:off x="7796027" y="3196834"/>
              <a:ext cx="0" cy="1071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43" name="Line 16"/>
            <p:cNvSpPr>
              <a:spLocks noChangeShapeType="1"/>
            </p:cNvSpPr>
            <p:nvPr/>
          </p:nvSpPr>
          <p:spPr bwMode="auto">
            <a:xfrm>
              <a:off x="6143174" y="3196835"/>
              <a:ext cx="0" cy="221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44" name="Line 17"/>
            <p:cNvSpPr>
              <a:spLocks noChangeShapeType="1"/>
            </p:cNvSpPr>
            <p:nvPr/>
          </p:nvSpPr>
          <p:spPr bwMode="auto">
            <a:xfrm flipV="1">
              <a:off x="6143174" y="3203184"/>
              <a:ext cx="16528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45" name="Rectangle 20"/>
            <p:cNvSpPr>
              <a:spLocks noChangeArrowheads="1"/>
            </p:cNvSpPr>
            <p:nvPr/>
          </p:nvSpPr>
          <p:spPr bwMode="auto">
            <a:xfrm>
              <a:off x="6778778" y="3141103"/>
              <a:ext cx="381643" cy="1144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8046" name="组合 16383"/>
            <p:cNvGrpSpPr>
              <a:grpSpLocks/>
            </p:cNvGrpSpPr>
            <p:nvPr/>
          </p:nvGrpSpPr>
          <p:grpSpPr bwMode="auto">
            <a:xfrm>
              <a:off x="5930986" y="3418115"/>
              <a:ext cx="421200" cy="91288"/>
              <a:chOff x="5781414" y="3625501"/>
              <a:chExt cx="324000" cy="86693"/>
            </a:xfrm>
          </p:grpSpPr>
          <p:sp>
            <p:nvSpPr>
              <p:cNvPr id="128050" name="Line 22"/>
              <p:cNvSpPr>
                <a:spLocks noChangeShapeType="1"/>
              </p:cNvSpPr>
              <p:nvPr/>
            </p:nvSpPr>
            <p:spPr bwMode="auto">
              <a:xfrm>
                <a:off x="5781414" y="3625501"/>
                <a:ext cx="324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051" name="Line 23"/>
              <p:cNvSpPr>
                <a:spLocks noChangeShapeType="1"/>
              </p:cNvSpPr>
              <p:nvPr/>
            </p:nvSpPr>
            <p:spPr bwMode="auto">
              <a:xfrm>
                <a:off x="5867214" y="3710607"/>
                <a:ext cx="152400" cy="15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8047" name="TextBox 5"/>
            <p:cNvSpPr txBox="1">
              <a:spLocks noChangeArrowheads="1"/>
            </p:cNvSpPr>
            <p:nvPr/>
          </p:nvSpPr>
          <p:spPr bwMode="auto">
            <a:xfrm>
              <a:off x="5483669" y="3202209"/>
              <a:ext cx="519728" cy="46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48" name="TextBox 72"/>
            <p:cNvSpPr txBox="1">
              <a:spLocks noChangeArrowheads="1"/>
            </p:cNvSpPr>
            <p:nvPr/>
          </p:nvSpPr>
          <p:spPr bwMode="auto">
            <a:xfrm>
              <a:off x="6775979" y="2669115"/>
              <a:ext cx="372243" cy="46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R</a:t>
              </a:r>
              <a:endPara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49" name="TextBox 73"/>
            <p:cNvSpPr txBox="1">
              <a:spLocks noChangeArrowheads="1"/>
            </p:cNvSpPr>
            <p:nvPr/>
          </p:nvSpPr>
          <p:spPr bwMode="auto">
            <a:xfrm>
              <a:off x="7297730" y="3524939"/>
              <a:ext cx="407511" cy="46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8021" name="组合 148"/>
          <p:cNvGrpSpPr>
            <a:grpSpLocks/>
          </p:cNvGrpSpPr>
          <p:nvPr/>
        </p:nvGrpSpPr>
        <p:grpSpPr bwMode="auto">
          <a:xfrm>
            <a:off x="7142163" y="1111250"/>
            <a:ext cx="1381125" cy="1439863"/>
            <a:chOff x="7292161" y="2636912"/>
            <a:chExt cx="1380050" cy="1440160"/>
          </a:xfrm>
        </p:grpSpPr>
        <p:grpSp>
          <p:nvGrpSpPr>
            <p:cNvPr id="128031" name="组合 118"/>
            <p:cNvGrpSpPr>
              <a:grpSpLocks/>
            </p:cNvGrpSpPr>
            <p:nvPr/>
          </p:nvGrpSpPr>
          <p:grpSpPr bwMode="auto">
            <a:xfrm>
              <a:off x="7292161" y="2636912"/>
              <a:ext cx="570888" cy="461497"/>
              <a:chOff x="7292161" y="2844298"/>
              <a:chExt cx="570888" cy="461497"/>
            </a:xfrm>
          </p:grpSpPr>
          <p:sp>
            <p:nvSpPr>
              <p:cNvPr id="128035" name="Line 7"/>
              <p:cNvSpPr>
                <a:spLocks noChangeShapeType="1"/>
              </p:cNvSpPr>
              <p:nvPr/>
            </p:nvSpPr>
            <p:spPr bwMode="auto">
              <a:xfrm flipV="1">
                <a:off x="7395356" y="3305795"/>
                <a:ext cx="381000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8036" name="Object 1290"/>
              <p:cNvGraphicFramePr>
                <a:graphicFrameLocks noChangeAspect="1"/>
              </p:cNvGraphicFramePr>
              <p:nvPr/>
            </p:nvGraphicFramePr>
            <p:xfrm>
              <a:off x="7292161" y="2844298"/>
              <a:ext cx="570888" cy="411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097" name="Equation" r:id="rId8" imgW="317362" imgH="228501" progId="Equation.DSMT4">
                      <p:embed/>
                    </p:oleObj>
                  </mc:Choice>
                  <mc:Fallback>
                    <p:oleObj name="Equation" r:id="rId8" imgW="317362" imgH="228501" progId="Equation.DSMT4">
                      <p:embed/>
                      <p:pic>
                        <p:nvPicPr>
                          <p:cNvPr id="0" name="Object 12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2161" y="2844298"/>
                            <a:ext cx="570888" cy="411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8032" name="组合 119"/>
            <p:cNvGrpSpPr>
              <a:grpSpLocks/>
            </p:cNvGrpSpPr>
            <p:nvPr/>
          </p:nvGrpSpPr>
          <p:grpSpPr bwMode="auto">
            <a:xfrm>
              <a:off x="8055153" y="3315072"/>
              <a:ext cx="617058" cy="762000"/>
              <a:chOff x="8055153" y="3315072"/>
              <a:chExt cx="617058" cy="762000"/>
            </a:xfrm>
          </p:grpSpPr>
          <p:pic>
            <p:nvPicPr>
              <p:cNvPr id="128033" name="Picture 5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1533" y="3315072"/>
                <a:ext cx="142875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28034" name="Object 1291"/>
              <p:cNvGraphicFramePr>
                <a:graphicFrameLocks noChangeAspect="1"/>
              </p:cNvGraphicFramePr>
              <p:nvPr/>
            </p:nvGraphicFramePr>
            <p:xfrm>
              <a:off x="8055153" y="3495927"/>
              <a:ext cx="617058" cy="411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098" name="Equation" r:id="rId11" imgW="342751" imgH="228501" progId="Equation.DSMT4">
                      <p:embed/>
                    </p:oleObj>
                  </mc:Choice>
                  <mc:Fallback>
                    <p:oleObj name="Equation" r:id="rId11" imgW="342751" imgH="228501" progId="Equation.DSMT4">
                      <p:embed/>
                      <p:pic>
                        <p:nvPicPr>
                          <p:cNvPr id="0" name="Object 12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55153" y="3495927"/>
                            <a:ext cx="617058" cy="411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8022" name="Oval 57"/>
          <p:cNvSpPr>
            <a:spLocks noChangeArrowheads="1"/>
          </p:cNvSpPr>
          <p:nvPr/>
        </p:nvSpPr>
        <p:spPr bwMode="auto">
          <a:xfrm>
            <a:off x="5848350" y="2298700"/>
            <a:ext cx="269875" cy="269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28023" name="Text Box 37"/>
          <p:cNvSpPr txBox="1">
            <a:spLocks noChangeArrowheads="1"/>
          </p:cNvSpPr>
          <p:nvPr/>
        </p:nvSpPr>
        <p:spPr bwMode="auto">
          <a:xfrm>
            <a:off x="811213" y="3330575"/>
            <a:ext cx="533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I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DQ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28024" name="Text Box 39"/>
          <p:cNvSpPr txBox="1">
            <a:spLocks noChangeArrowheads="1"/>
          </p:cNvSpPr>
          <p:nvPr/>
        </p:nvSpPr>
        <p:spPr bwMode="auto">
          <a:xfrm>
            <a:off x="2057400" y="4397375"/>
            <a:ext cx="6096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DQ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28025" name="Text Box 40"/>
          <p:cNvSpPr txBox="1">
            <a:spLocks noChangeArrowheads="1"/>
          </p:cNvSpPr>
          <p:nvPr/>
        </p:nvSpPr>
        <p:spPr bwMode="auto">
          <a:xfrm>
            <a:off x="884238" y="1447800"/>
            <a:ext cx="533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</a:rPr>
              <a:t>D</a:t>
            </a:r>
            <a:endParaRPr kumimoji="0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28026" name="Text Box 41"/>
          <p:cNvSpPr txBox="1">
            <a:spLocks noChangeArrowheads="1"/>
          </p:cNvSpPr>
          <p:nvPr/>
        </p:nvSpPr>
        <p:spPr bwMode="auto">
          <a:xfrm>
            <a:off x="4267200" y="3962400"/>
            <a:ext cx="5334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400" b="1" baseline="-25000">
                <a:latin typeface="Times New Roman" panose="02020603050405020304" pitchFamily="18" charset="0"/>
              </a:rPr>
              <a:t>D</a:t>
            </a:r>
            <a:endParaRPr kumimoji="0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28027" name="Text Box 44"/>
          <p:cNvSpPr txBox="1">
            <a:spLocks noChangeArrowheads="1"/>
          </p:cNvSpPr>
          <p:nvPr/>
        </p:nvSpPr>
        <p:spPr bwMode="auto">
          <a:xfrm>
            <a:off x="3360738" y="4473575"/>
            <a:ext cx="457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000" b="1" i="1" baseline="-25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8028" name="Text Box 45"/>
          <p:cNvSpPr txBox="1">
            <a:spLocks noChangeArrowheads="1"/>
          </p:cNvSpPr>
          <p:nvPr/>
        </p:nvSpPr>
        <p:spPr bwMode="auto">
          <a:xfrm>
            <a:off x="457200" y="2509838"/>
            <a:ext cx="7334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i="1">
                <a:latin typeface="Times New Roman" panose="02020603050405020304" pitchFamily="18" charset="0"/>
              </a:rPr>
              <a:t>V</a:t>
            </a:r>
            <a:r>
              <a:rPr kumimoji="0" lang="en-US" altLang="zh-CN" sz="2400" b="1" i="1" baseline="-25000">
                <a:latin typeface="Times New Roman" panose="02020603050405020304" pitchFamily="18" charset="0"/>
              </a:rPr>
              <a:t>D</a:t>
            </a:r>
            <a:r>
              <a:rPr kumimoji="0" lang="en-US" altLang="zh-CN" sz="2400" b="1">
                <a:latin typeface="Times New Roman" panose="02020603050405020304" pitchFamily="18" charset="0"/>
              </a:rPr>
              <a:t>/</a:t>
            </a:r>
            <a:r>
              <a:rPr kumimoji="0" lang="en-US" altLang="zh-CN" sz="2400" b="1" i="1">
                <a:latin typeface="Times New Roman" panose="02020603050405020304" pitchFamily="18" charset="0"/>
              </a:rPr>
              <a:t>R</a:t>
            </a:r>
            <a:endParaRPr kumimoji="0" lang="en-US" altLang="zh-CN" sz="2400" b="1" i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28029" name="Object 1291"/>
          <p:cNvGraphicFramePr>
            <a:graphicFrameLocks noChangeAspect="1"/>
          </p:cNvGraphicFramePr>
          <p:nvPr/>
        </p:nvGraphicFramePr>
        <p:xfrm>
          <a:off x="5089525" y="2265363"/>
          <a:ext cx="5937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9" name="Equation" r:id="rId13" imgW="330200" imgH="228600" progId="Equation.DSMT4">
                  <p:embed/>
                </p:oleObj>
              </mc:Choice>
              <mc:Fallback>
                <p:oleObj name="Equation" r:id="rId13" imgW="330200" imgH="228600" progId="Equation.DSMT4">
                  <p:embed/>
                  <p:pic>
                    <p:nvPicPr>
                      <p:cNvPr id="0" name="Object 1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2265363"/>
                        <a:ext cx="5937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0" name="Object 7"/>
          <p:cNvGraphicFramePr>
            <a:graphicFrameLocks noChangeAspect="1"/>
          </p:cNvGraphicFramePr>
          <p:nvPr/>
        </p:nvGraphicFramePr>
        <p:xfrm>
          <a:off x="6621463" y="3581400"/>
          <a:ext cx="10445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0" name="Equation" r:id="rId15" imgW="444307" imgH="393529" progId="Equation.DSMT4">
                  <p:embed/>
                </p:oleObj>
              </mc:Choice>
              <mc:Fallback>
                <p:oleObj name="Equation" r:id="rId15" imgW="444307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3581400"/>
                        <a:ext cx="10445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53" name="Rectangle 2"/>
          <p:cNvSpPr txBox="1">
            <a:spLocks noChangeArrowheads="1"/>
          </p:cNvSpPr>
          <p:nvPr/>
        </p:nvSpPr>
        <p:spPr bwMode="auto">
          <a:xfrm>
            <a:off x="1485900" y="776288"/>
            <a:ext cx="60960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 of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Small-Signal Model</a:t>
            </a:r>
          </a:p>
        </p:txBody>
      </p:sp>
      <p:sp>
        <p:nvSpPr>
          <p:cNvPr id="130054" name="Rectangle 3"/>
          <p:cNvSpPr txBox="1">
            <a:spLocks noChangeArrowheads="1"/>
          </p:cNvSpPr>
          <p:nvPr/>
        </p:nvSpPr>
        <p:spPr bwMode="auto">
          <a:xfrm>
            <a:off x="152400" y="1782763"/>
            <a:ext cx="87630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0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instantaneous circuit is divided into steady-state and time varying components, </a:t>
            </a:r>
            <a:r>
              <a:rPr kumimoji="0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which may be analyzed separately and solved via algebra.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steady-state, diode represented as CVDM.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time-varying, diode represented as resistor.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101" name="矩形 2"/>
          <p:cNvSpPr>
            <a:spLocks noChangeArrowheads="1"/>
          </p:cNvSpPr>
          <p:nvPr/>
        </p:nvSpPr>
        <p:spPr bwMode="auto">
          <a:xfrm>
            <a:off x="533400" y="706438"/>
            <a:ext cx="830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A systematic procedure for finding incremental voltages and currents for a circuit containing a diode is as follows: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32102" name="矩形 3"/>
          <p:cNvSpPr>
            <a:spLocks noChangeArrowheads="1"/>
          </p:cNvSpPr>
          <p:nvPr/>
        </p:nvSpPr>
        <p:spPr bwMode="auto">
          <a:xfrm>
            <a:off x="541338" y="2185988"/>
            <a:ext cx="80930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1. Find the DC operating variables,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and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using the subcircuit derived from the original circuit by setting all small-signal sources to zero.. 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49" name="矩形 2"/>
          <p:cNvSpPr>
            <a:spLocks noChangeArrowheads="1"/>
          </p:cNvSpPr>
          <p:nvPr/>
        </p:nvSpPr>
        <p:spPr bwMode="auto">
          <a:xfrm>
            <a:off x="533400" y="706438"/>
            <a:ext cx="830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A systematic procedure for finding incremental voltages and currents for a circuit containing a diode is as follows: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34150" name="矩形 3"/>
          <p:cNvSpPr>
            <a:spLocks noChangeArrowheads="1"/>
          </p:cNvSpPr>
          <p:nvPr/>
        </p:nvSpPr>
        <p:spPr bwMode="auto">
          <a:xfrm>
            <a:off x="541338" y="2185988"/>
            <a:ext cx="80930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1. Find the DC operating variables,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and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using the subcircuit derived from the original circuit by setting all small-signal sources to zero.. 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34151" name="矩形 4"/>
          <p:cNvSpPr>
            <a:spLocks noChangeArrowheads="1"/>
          </p:cNvSpPr>
          <p:nvPr/>
        </p:nvSpPr>
        <p:spPr bwMode="auto">
          <a:xfrm>
            <a:off x="541338" y="3760788"/>
            <a:ext cx="82978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2. Find the small signal (incremental) voltage and the small signal diode current by forming a small signal subcircuit in which the diode is replaced by a resistor of value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and all DC sources are set to zero. 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592138"/>
            <a:ext cx="71707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en-US" altLang="zh-CN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4.5    Small-Signal Model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1273175"/>
            <a:ext cx="6324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power supply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has a dc value of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10V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 which is superimposed a 60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sinusoid of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1V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peak amplitude (known as the </a:t>
            </a:r>
            <a:r>
              <a:rPr kumimoji="0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ripple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 diode to have 0.7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drop at 1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current.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amplitude of the sine-wave signal appearing across the diode.</a:t>
            </a:r>
          </a:p>
        </p:txBody>
      </p:sp>
      <p:grpSp>
        <p:nvGrpSpPr>
          <p:cNvPr id="136199" name="组合 10"/>
          <p:cNvGrpSpPr>
            <a:grpSpLocks/>
          </p:cNvGrpSpPr>
          <p:nvPr/>
        </p:nvGrpSpPr>
        <p:grpSpPr bwMode="auto">
          <a:xfrm>
            <a:off x="7164388" y="1412875"/>
            <a:ext cx="1274762" cy="3779838"/>
            <a:chOff x="7163884" y="1412874"/>
            <a:chExt cx="1275040" cy="3780000"/>
          </a:xfrm>
        </p:grpSpPr>
        <p:pic>
          <p:nvPicPr>
            <p:cNvPr id="136200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3884" y="1412874"/>
              <a:ext cx="1275040" cy="37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201" name="文本框 7"/>
            <p:cNvSpPr txBox="1">
              <a:spLocks noChangeArrowheads="1"/>
            </p:cNvSpPr>
            <p:nvPr/>
          </p:nvSpPr>
          <p:spPr bwMode="auto">
            <a:xfrm>
              <a:off x="7551738" y="2057400"/>
              <a:ext cx="88718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10kΩ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1524000"/>
            <a:ext cx="8415338" cy="38465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kumimoji="0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And </a:t>
            </a:r>
            <a:r>
              <a:rPr kumimoji="0" lang="en-US" altLang="zh-CN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small signal analysis comprises the following steps: 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  <a:defRPr/>
            </a:pPr>
            <a:r>
              <a:rPr kumimoji="0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Find the DC operating variables </a:t>
            </a:r>
            <a:r>
              <a:rPr kumimoji="0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kumimoji="0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and </a:t>
            </a:r>
            <a:r>
              <a:rPr kumimoji="0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kumimoji="0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by setting all small-signal sources to zero.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  <a:defRPr/>
            </a:pPr>
            <a:r>
              <a:rPr kumimoji="0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Find the incremental device voltage </a:t>
            </a:r>
            <a:r>
              <a:rPr kumimoji="0"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kumimoji="0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by forming a small signal </a:t>
            </a:r>
            <a:r>
              <a:rPr kumimoji="0" lang="en-US" altLang="zh-CN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subcircuit</a:t>
            </a:r>
            <a:r>
              <a:rPr kumimoji="0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in which the diode is replaced by a linear resistor of value </a:t>
            </a:r>
            <a:r>
              <a:rPr kumimoji="0"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kumimoji="0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, and all DC sources are set to zero.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0293" name="组合 3"/>
          <p:cNvGrpSpPr>
            <a:grpSpLocks/>
          </p:cNvGrpSpPr>
          <p:nvPr/>
        </p:nvGrpSpPr>
        <p:grpSpPr bwMode="auto">
          <a:xfrm>
            <a:off x="457200" y="1276350"/>
            <a:ext cx="1597025" cy="3143250"/>
            <a:chOff x="1905000" y="569913"/>
            <a:chExt cx="1597705" cy="3143250"/>
          </a:xfrm>
        </p:grpSpPr>
        <p:pic>
          <p:nvPicPr>
            <p:cNvPr id="140298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569913"/>
              <a:ext cx="1400175" cy="314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299" name="文本框 8"/>
            <p:cNvSpPr txBox="1">
              <a:spLocks noChangeArrowheads="1"/>
            </p:cNvSpPr>
            <p:nvPr/>
          </p:nvSpPr>
          <p:spPr bwMode="auto">
            <a:xfrm>
              <a:off x="2615519" y="1109663"/>
              <a:ext cx="88718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10kΩ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40294" name="矩形 1"/>
          <p:cNvSpPr>
            <a:spLocks noChangeArrowheads="1"/>
          </p:cNvSpPr>
          <p:nvPr/>
        </p:nvSpPr>
        <p:spPr bwMode="auto">
          <a:xfrm>
            <a:off x="2889250" y="765175"/>
            <a:ext cx="5334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Considering dc quantities only, we assume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≈ 0.7 V and calculate the diode dc current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00288"/>
            <a:ext cx="377031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001963" y="3352800"/>
            <a:ext cx="54562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At this operating point, the diode incremental resistance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is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495800"/>
            <a:ext cx="39735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2340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2762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1" name="矩形 1"/>
          <p:cNvSpPr>
            <a:spLocks noChangeArrowheads="1"/>
          </p:cNvSpPr>
          <p:nvPr/>
        </p:nvSpPr>
        <p:spPr bwMode="auto">
          <a:xfrm>
            <a:off x="2719388" y="725488"/>
            <a:ext cx="55626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The signal voltage across the diode can be found from the small-signal equivalent circuit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38249" name="矩形 2"/>
          <p:cNvSpPr>
            <a:spLocks noChangeArrowheads="1"/>
          </p:cNvSpPr>
          <p:nvPr/>
        </p:nvSpPr>
        <p:spPr bwMode="auto">
          <a:xfrm>
            <a:off x="2754313" y="2362200"/>
            <a:ext cx="58562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Using the voltage-divider rule provides the peak amplitude of vd as follows: 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42343" name="组合 10"/>
          <p:cNvGrpSpPr>
            <a:grpSpLocks/>
          </p:cNvGrpSpPr>
          <p:nvPr/>
        </p:nvGrpSpPr>
        <p:grpSpPr bwMode="auto">
          <a:xfrm>
            <a:off x="712788" y="603250"/>
            <a:ext cx="1274762" cy="3527425"/>
            <a:chOff x="7163884" y="1412874"/>
            <a:chExt cx="1275040" cy="3780000"/>
          </a:xfrm>
        </p:grpSpPr>
        <p:pic>
          <p:nvPicPr>
            <p:cNvPr id="142345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3884" y="1412874"/>
              <a:ext cx="1275040" cy="37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2346" name="文本框 7"/>
            <p:cNvSpPr txBox="1">
              <a:spLocks noChangeArrowheads="1"/>
            </p:cNvSpPr>
            <p:nvPr/>
          </p:nvSpPr>
          <p:spPr bwMode="auto">
            <a:xfrm>
              <a:off x="7551738" y="2057400"/>
              <a:ext cx="88718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10kΩ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38625"/>
            <a:ext cx="54387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29686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14400"/>
            <a:ext cx="4748213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2" descr="book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989638"/>
            <a:ext cx="1295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1" name="Rectangle 3"/>
          <p:cNvSpPr txBox="1">
            <a:spLocks noChangeArrowheads="1"/>
          </p:cNvSpPr>
          <p:nvPr/>
        </p:nvSpPr>
        <p:spPr bwMode="auto">
          <a:xfrm>
            <a:off x="304800" y="7112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diode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operates in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modes</a:t>
            </a:r>
          </a:p>
          <a:p>
            <a:pPr lvl="2" eaLnBrk="1" hangingPunct="1"/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 and off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944563" y="6248400"/>
            <a:ext cx="6675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4.1: Diode characteristics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76200" y="4038600"/>
            <a:ext cx="4211638" cy="46196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Calibri" panose="020F0502020204030204" pitchFamily="34" charset="0"/>
              </a:rPr>
              <a:t>mode#1: reverse bias = open ckt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91050"/>
            <a:ext cx="30575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592138"/>
            <a:ext cx="71707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en-US" altLang="zh-CN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4.5    Small-Signal Model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1273175"/>
            <a:ext cx="6324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power supply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has a dc value of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10V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 which is superimposed a 60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sinusoid of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1V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peak amplitude (known as the </a:t>
            </a:r>
            <a:r>
              <a:rPr kumimoji="0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ripple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 diode to have 0.7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drop at 1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current.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amplitude of the sine-wave signal appearing across the diode.</a:t>
            </a:r>
          </a:p>
        </p:txBody>
      </p:sp>
      <p:grpSp>
        <p:nvGrpSpPr>
          <p:cNvPr id="144391" name="组合 10"/>
          <p:cNvGrpSpPr>
            <a:grpSpLocks/>
          </p:cNvGrpSpPr>
          <p:nvPr/>
        </p:nvGrpSpPr>
        <p:grpSpPr bwMode="auto">
          <a:xfrm>
            <a:off x="7164388" y="1412875"/>
            <a:ext cx="1274762" cy="3779838"/>
            <a:chOff x="7163884" y="1412874"/>
            <a:chExt cx="1275040" cy="3780000"/>
          </a:xfrm>
        </p:grpSpPr>
        <p:pic>
          <p:nvPicPr>
            <p:cNvPr id="144392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3884" y="1412874"/>
              <a:ext cx="1275040" cy="37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393" name="文本框 7"/>
            <p:cNvSpPr txBox="1">
              <a:spLocks noChangeArrowheads="1"/>
            </p:cNvSpPr>
            <p:nvPr/>
          </p:nvSpPr>
          <p:spPr bwMode="auto">
            <a:xfrm>
              <a:off x="7551738" y="2057400"/>
              <a:ext cx="88718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10kΩ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6437" name="组合 3"/>
          <p:cNvGrpSpPr>
            <a:grpSpLocks/>
          </p:cNvGrpSpPr>
          <p:nvPr/>
        </p:nvGrpSpPr>
        <p:grpSpPr bwMode="auto">
          <a:xfrm>
            <a:off x="457200" y="1276350"/>
            <a:ext cx="1597025" cy="3143250"/>
            <a:chOff x="1905000" y="569913"/>
            <a:chExt cx="1597705" cy="3143250"/>
          </a:xfrm>
        </p:grpSpPr>
        <p:pic>
          <p:nvPicPr>
            <p:cNvPr id="146442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569913"/>
              <a:ext cx="1400175" cy="314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443" name="文本框 8"/>
            <p:cNvSpPr txBox="1">
              <a:spLocks noChangeArrowheads="1"/>
            </p:cNvSpPr>
            <p:nvPr/>
          </p:nvSpPr>
          <p:spPr bwMode="auto">
            <a:xfrm>
              <a:off x="2615519" y="1109663"/>
              <a:ext cx="88718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10kΩ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46438" name="矩形 1"/>
          <p:cNvSpPr>
            <a:spLocks noChangeArrowheads="1"/>
          </p:cNvSpPr>
          <p:nvPr/>
        </p:nvSpPr>
        <p:spPr bwMode="auto">
          <a:xfrm>
            <a:off x="2889250" y="765175"/>
            <a:ext cx="5334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Considering dc quantities only, we assume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≈ 0.7 V and calculate the diode dc current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00288"/>
            <a:ext cx="377031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001963" y="3352800"/>
            <a:ext cx="54562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At this operating point, the diode incremental resistance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is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495800"/>
            <a:ext cx="39735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8484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2762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5" name="矩形 1"/>
          <p:cNvSpPr>
            <a:spLocks noChangeArrowheads="1"/>
          </p:cNvSpPr>
          <p:nvPr/>
        </p:nvSpPr>
        <p:spPr bwMode="auto">
          <a:xfrm>
            <a:off x="2719388" y="725488"/>
            <a:ext cx="55626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The signal voltage across the diode can be found from the small-signal equivalent circuit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48486" name="矩形 2"/>
          <p:cNvSpPr>
            <a:spLocks noChangeArrowheads="1"/>
          </p:cNvSpPr>
          <p:nvPr/>
        </p:nvSpPr>
        <p:spPr bwMode="auto">
          <a:xfrm>
            <a:off x="2754313" y="2362200"/>
            <a:ext cx="58562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Using the voltage-divider rule provides the peak amplitude of vd as follows: 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48487" name="组合 10"/>
          <p:cNvGrpSpPr>
            <a:grpSpLocks/>
          </p:cNvGrpSpPr>
          <p:nvPr/>
        </p:nvGrpSpPr>
        <p:grpSpPr bwMode="auto">
          <a:xfrm>
            <a:off x="712788" y="603250"/>
            <a:ext cx="1274762" cy="3527425"/>
            <a:chOff x="7163884" y="1412874"/>
            <a:chExt cx="1275040" cy="3780000"/>
          </a:xfrm>
        </p:grpSpPr>
        <p:pic>
          <p:nvPicPr>
            <p:cNvPr id="148489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3884" y="1412874"/>
              <a:ext cx="1275040" cy="37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490" name="文本框 7"/>
            <p:cNvSpPr txBox="1">
              <a:spLocks noChangeArrowheads="1"/>
            </p:cNvSpPr>
            <p:nvPr/>
          </p:nvSpPr>
          <p:spPr bwMode="auto">
            <a:xfrm>
              <a:off x="7551738" y="2057400"/>
              <a:ext cx="88718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10kΩ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pic>
        <p:nvPicPr>
          <p:cNvPr id="148488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38625"/>
            <a:ext cx="54387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3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1">
              <a:srgbClr val="80808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CC"/>
                    </a:gs>
                    <a:gs pos="100000">
                      <a:srgbClr val="765E5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50533" name="Rectangle 2"/>
          <p:cNvSpPr txBox="1">
            <a:spLocks noChangeArrowheads="1"/>
          </p:cNvSpPr>
          <p:nvPr/>
        </p:nvSpPr>
        <p:spPr bwMode="auto">
          <a:xfrm>
            <a:off x="438150" y="609600"/>
            <a:ext cx="4743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4.3.8  Voltage Regulation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3368675"/>
            <a:ext cx="33226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68300" y="1346200"/>
            <a:ext cx="87630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a </a:t>
            </a:r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regulator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maintains a constant dc output voltage, regardless of variations in the input voltage or the load.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2780"/>
          <p:cNvSpPr>
            <a:spLocks noChangeArrowheads="1"/>
          </p:cNvSpPr>
          <p:nvPr/>
        </p:nvSpPr>
        <p:spPr bwMode="auto">
          <a:xfrm>
            <a:off x="1981200" y="4043363"/>
            <a:ext cx="35242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zh-CN" sz="2800" b="1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2780"/>
          <p:cNvSpPr>
            <a:spLocks noChangeArrowheads="1"/>
          </p:cNvSpPr>
          <p:nvPr/>
        </p:nvSpPr>
        <p:spPr bwMode="auto">
          <a:xfrm>
            <a:off x="4849813" y="4043363"/>
            <a:ext cx="4318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zh-CN" sz="2800" b="1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38" y="3381375"/>
            <a:ext cx="1273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68700"/>
            <a:ext cx="1084263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536950"/>
            <a:ext cx="109696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827713" y="3629025"/>
            <a:ext cx="509587" cy="333375"/>
            <a:chOff x="7711966" y="3719911"/>
            <a:chExt cx="509589" cy="332976"/>
          </a:xfrm>
        </p:grpSpPr>
        <p:cxnSp>
          <p:nvCxnSpPr>
            <p:cNvPr id="150542" name="直接箭头连接符 16"/>
            <p:cNvCxnSpPr>
              <a:cxnSpLocks noChangeShapeType="1"/>
            </p:cNvCxnSpPr>
            <p:nvPr/>
          </p:nvCxnSpPr>
          <p:spPr bwMode="auto">
            <a:xfrm>
              <a:off x="7711966" y="3841532"/>
              <a:ext cx="0" cy="180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0543" name="Rectangle 12780"/>
            <p:cNvSpPr>
              <a:spLocks noChangeArrowheads="1"/>
            </p:cNvSpPr>
            <p:nvPr/>
          </p:nvSpPr>
          <p:spPr bwMode="auto">
            <a:xfrm>
              <a:off x="7828401" y="3719911"/>
              <a:ext cx="393154" cy="33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580" name="Rectangle 2"/>
          <p:cNvSpPr txBox="1">
            <a:spLocks noChangeArrowheads="1"/>
          </p:cNvSpPr>
          <p:nvPr/>
        </p:nvSpPr>
        <p:spPr bwMode="auto">
          <a:xfrm>
            <a:off x="438150" y="609600"/>
            <a:ext cx="8153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4.3.8  Use of Diode Forward Drop in Voltage Regulation</a:t>
            </a:r>
          </a:p>
        </p:txBody>
      </p:sp>
      <p:sp>
        <p:nvSpPr>
          <p:cNvPr id="73735" name="Rectangle 4"/>
          <p:cNvSpPr txBox="1">
            <a:spLocks noChangeArrowheads="1"/>
          </p:cNvSpPr>
          <p:nvPr/>
        </p:nvSpPr>
        <p:spPr bwMode="auto">
          <a:xfrm>
            <a:off x="152400" y="2154238"/>
            <a:ext cx="4362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What characteristic of the diode facilitates voltage regulation?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en-US" altLang="zh-CN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The approximately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voltage drop</a:t>
            </a:r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across it (0.7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eaLnBrk="1" hangingPunct="1">
              <a:lnSpc>
                <a:spcPct val="110000"/>
              </a:lnSpc>
            </a:pP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258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028825"/>
            <a:ext cx="42957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628" name="Rectangle 2"/>
          <p:cNvSpPr txBox="1">
            <a:spLocks noChangeArrowheads="1"/>
          </p:cNvSpPr>
          <p:nvPr/>
        </p:nvSpPr>
        <p:spPr bwMode="auto">
          <a:xfrm>
            <a:off x="228600" y="6096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4.6:Diode-Based Voltage Regulator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4138" y="1590675"/>
            <a:ext cx="5791200" cy="46577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circuit shown in Figure 4.15.  A 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of three diodes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provide a constant voltage of 2.1</a:t>
            </a:r>
            <a:r>
              <a:rPr kumimoji="0" lang="en-US" altLang="zh-CN" sz="2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defRPr/>
            </a:pPr>
            <a:r>
              <a:rPr kumimoji="0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change in this regulated voltage caused by </a:t>
            </a:r>
          </a:p>
          <a:p>
            <a:pPr marL="828000" lvl="1" indent="-360000" eaLnBrk="1" hangingPunct="1">
              <a:buFont typeface="Wingdings" panose="05000000000000000000" pitchFamily="2" charset="2"/>
              <a:buAutoNum type="alphaLcParenBoth"/>
              <a:defRPr/>
            </a:pP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± 10</a:t>
            </a:r>
            <a:r>
              <a:rPr kumimoji="0"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change in supply voltage </a:t>
            </a:r>
          </a:p>
          <a:p>
            <a:pPr marL="828000" lvl="1" indent="-360000" eaLnBrk="1" hangingPunct="1">
              <a:buFont typeface="Wingdings" panose="05000000000000000000" pitchFamily="2" charset="2"/>
              <a:buAutoNum type="alphaLcParenBoth"/>
              <a:defRPr/>
            </a:pP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of 1</a:t>
            </a:r>
            <a:r>
              <a:rPr kumimoji="0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kΩ</a:t>
            </a:r>
            <a:r>
              <a:rPr kumimoji="0"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resistor</a:t>
            </a:r>
          </a:p>
        </p:txBody>
      </p:sp>
      <p:pic>
        <p:nvPicPr>
          <p:cNvPr id="154630" name="Picture 4" descr="se04F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989263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31" name="Rectangle 2"/>
          <p:cNvSpPr>
            <a:spLocks noChangeArrowheads="1"/>
          </p:cNvSpPr>
          <p:nvPr/>
        </p:nvSpPr>
        <p:spPr bwMode="auto">
          <a:xfrm>
            <a:off x="6019800" y="5113338"/>
            <a:ext cx="2971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4.15: Circuit for Example 4.6.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6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1">
              <a:srgbClr val="80808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CC"/>
                    </a:gs>
                    <a:gs pos="100000">
                      <a:srgbClr val="765E5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56677" name="矩形 1"/>
          <p:cNvSpPr>
            <a:spLocks noChangeArrowheads="1"/>
          </p:cNvSpPr>
          <p:nvPr/>
        </p:nvSpPr>
        <p:spPr bwMode="auto">
          <a:xfrm>
            <a:off x="422275" y="500063"/>
            <a:ext cx="766286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With no load, the nominal value of the current in the diode string is given by 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633538"/>
            <a:ext cx="3571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77825" y="2544763"/>
            <a:ext cx="44894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Thus each diode will have an incremental resistance of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578225"/>
            <a:ext cx="25622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6124575"/>
            <a:ext cx="29241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20675" y="4557713"/>
            <a:ext cx="45735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The three diodes in series will have a total incremental resistance of 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56683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743075"/>
            <a:ext cx="1862137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1733550"/>
            <a:ext cx="14763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7239000" y="1206500"/>
            <a:ext cx="0" cy="5257800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7696200" y="3687763"/>
            <a:ext cx="452438" cy="452437"/>
            <a:chOff x="7711966" y="3688556"/>
            <a:chExt cx="451753" cy="452437"/>
          </a:xfrm>
        </p:grpSpPr>
        <p:cxnSp>
          <p:nvCxnSpPr>
            <p:cNvPr id="156687" name="直接箭头连接符 7"/>
            <p:cNvCxnSpPr>
              <a:cxnSpLocks noChangeShapeType="1"/>
            </p:cNvCxnSpPr>
            <p:nvPr/>
          </p:nvCxnSpPr>
          <p:spPr bwMode="auto">
            <a:xfrm>
              <a:off x="7711966" y="3841532"/>
              <a:ext cx="0" cy="18000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6688" name="Rectangle 12780"/>
            <p:cNvSpPr>
              <a:spLocks noChangeArrowheads="1"/>
            </p:cNvSpPr>
            <p:nvPr/>
          </p:nvSpPr>
          <p:spPr bwMode="auto">
            <a:xfrm>
              <a:off x="7927372" y="3688556"/>
              <a:ext cx="236347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7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1">
              <a:srgbClr val="80808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CC"/>
                    </a:gs>
                    <a:gs pos="100000">
                      <a:srgbClr val="765E5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56677" name="矩形 2"/>
          <p:cNvSpPr>
            <a:spLocks noChangeArrowheads="1"/>
          </p:cNvSpPr>
          <p:nvPr/>
        </p:nvSpPr>
        <p:spPr bwMode="auto">
          <a:xfrm>
            <a:off x="398463" y="506413"/>
            <a:ext cx="7620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When supply voltage is changed by ±10% (i.e., ±1V),  the peak-to-peak change in output voltage will be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68513"/>
            <a:ext cx="57626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6679" name="组合 8"/>
          <p:cNvGrpSpPr>
            <a:grpSpLocks/>
          </p:cNvGrpSpPr>
          <p:nvPr/>
        </p:nvGrpSpPr>
        <p:grpSpPr bwMode="auto">
          <a:xfrm>
            <a:off x="4800600" y="3336925"/>
            <a:ext cx="1524000" cy="3152775"/>
            <a:chOff x="7059083" y="3067347"/>
            <a:chExt cx="1524000" cy="3152775"/>
          </a:xfrm>
        </p:grpSpPr>
        <p:pic>
          <p:nvPicPr>
            <p:cNvPr id="158730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9083" y="3067347"/>
              <a:ext cx="1524000" cy="315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731" name="矩形 15"/>
            <p:cNvSpPr>
              <a:spLocks noChangeArrowheads="1"/>
            </p:cNvSpPr>
            <p:nvPr/>
          </p:nvSpPr>
          <p:spPr bwMode="auto">
            <a:xfrm flipH="1">
              <a:off x="7059083" y="5105400"/>
              <a:ext cx="381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隶书" panose="02010509060101010101" pitchFamily="49" charset="-122"/>
                </a:rPr>
                <a:t>r</a:t>
              </a:r>
              <a:endParaRPr lang="zh-CN" altLang="en-US" sz="2400" baseline="-25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pic>
        <p:nvPicPr>
          <p:cNvPr id="158728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2344738"/>
            <a:ext cx="1862137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6705600" y="2514600"/>
            <a:ext cx="0" cy="4267200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77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1">
              <a:srgbClr val="80808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CC"/>
                    </a:gs>
                    <a:gs pos="100000">
                      <a:srgbClr val="765E5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60773" name="矩形 1"/>
          <p:cNvSpPr>
            <a:spLocks noChangeArrowheads="1"/>
          </p:cNvSpPr>
          <p:nvPr/>
        </p:nvSpPr>
        <p:spPr bwMode="auto">
          <a:xfrm>
            <a:off x="422275" y="500063"/>
            <a:ext cx="766286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With no load, the nominal value of the current in the diode string is given by 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60774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633538"/>
            <a:ext cx="3571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775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021138"/>
            <a:ext cx="29241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6" name="矩形 24"/>
          <p:cNvSpPr>
            <a:spLocks noChangeArrowheads="1"/>
          </p:cNvSpPr>
          <p:nvPr/>
        </p:nvSpPr>
        <p:spPr bwMode="auto">
          <a:xfrm>
            <a:off x="146050" y="2649538"/>
            <a:ext cx="31353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a total incremental resistance of 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60777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1733550"/>
            <a:ext cx="14763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0778" name="组合 9"/>
          <p:cNvGrpSpPr>
            <a:grpSpLocks/>
          </p:cNvGrpSpPr>
          <p:nvPr/>
        </p:nvGrpSpPr>
        <p:grpSpPr bwMode="auto">
          <a:xfrm>
            <a:off x="7777163" y="3687763"/>
            <a:ext cx="452437" cy="452437"/>
            <a:chOff x="7711966" y="3688556"/>
            <a:chExt cx="451753" cy="452437"/>
          </a:xfrm>
        </p:grpSpPr>
        <p:cxnSp>
          <p:nvCxnSpPr>
            <p:cNvPr id="160780" name="直接箭头连接符 7"/>
            <p:cNvCxnSpPr>
              <a:cxnSpLocks noChangeShapeType="1"/>
            </p:cNvCxnSpPr>
            <p:nvPr/>
          </p:nvCxnSpPr>
          <p:spPr bwMode="auto">
            <a:xfrm>
              <a:off x="7711966" y="3841532"/>
              <a:ext cx="0" cy="18000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0781" name="Rectangle 12780"/>
            <p:cNvSpPr>
              <a:spLocks noChangeArrowheads="1"/>
            </p:cNvSpPr>
            <p:nvPr/>
          </p:nvSpPr>
          <p:spPr bwMode="auto">
            <a:xfrm>
              <a:off x="7927372" y="3688556"/>
              <a:ext cx="236347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60779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2819400"/>
            <a:ext cx="323691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82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1">
              <a:srgbClr val="80808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CC"/>
                    </a:gs>
                    <a:gs pos="100000">
                      <a:srgbClr val="765E5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58725" name="矩形 5"/>
          <p:cNvSpPr>
            <a:spLocks noChangeArrowheads="1"/>
          </p:cNvSpPr>
          <p:nvPr/>
        </p:nvSpPr>
        <p:spPr bwMode="auto">
          <a:xfrm>
            <a:off x="390525" y="509588"/>
            <a:ext cx="82867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When a load resistance of 1kΩ is connected across the diode string, it draws a current of about 2.1mA. Thus the current in the diodes decreases by 2.1mA, resulting in a decrease in voltage across the diode string given by</a:t>
            </a:r>
          </a:p>
        </p:txBody>
      </p:sp>
      <p:pic>
        <p:nvPicPr>
          <p:cNvPr id="16282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971800"/>
            <a:ext cx="323691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7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919413"/>
            <a:ext cx="621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箭头 2"/>
          <p:cNvSpPr>
            <a:spLocks noChangeArrowheads="1"/>
          </p:cNvSpPr>
          <p:nvPr/>
        </p:nvSpPr>
        <p:spPr bwMode="auto">
          <a:xfrm>
            <a:off x="4114800" y="5181600"/>
            <a:ext cx="990600" cy="382588"/>
          </a:xfrm>
          <a:prstGeom prst="rightArrow">
            <a:avLst>
              <a:gd name="adj1" fmla="val 50000"/>
              <a:gd name="adj2" fmla="val 49926"/>
            </a:avLst>
          </a:prstGeom>
          <a:gradFill rotWithShape="1">
            <a:gsLst>
              <a:gs pos="0">
                <a:srgbClr val="FFCCCC"/>
              </a:gs>
              <a:gs pos="100000">
                <a:srgbClr val="765E5E"/>
              </a:gs>
            </a:gsLst>
            <a:lin ang="2700000" scaled="1"/>
          </a:gra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181600" y="3792538"/>
            <a:ext cx="2781300" cy="2895600"/>
            <a:chOff x="5181600" y="3793249"/>
            <a:chExt cx="2781300" cy="2895600"/>
          </a:xfrm>
        </p:grpSpPr>
        <p:pic>
          <p:nvPicPr>
            <p:cNvPr id="162826" name="图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3793249"/>
              <a:ext cx="2781300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827" name="Rectangle 12780"/>
            <p:cNvSpPr>
              <a:spLocks noChangeArrowheads="1"/>
            </p:cNvSpPr>
            <p:nvPr/>
          </p:nvSpPr>
          <p:spPr bwMode="auto">
            <a:xfrm>
              <a:off x="5715000" y="3886200"/>
              <a:ext cx="614198" cy="35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10V</a:t>
              </a:r>
              <a:endParaRPr lang="zh-CN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29686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14400"/>
            <a:ext cx="4748213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2" descr="book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989638"/>
            <a:ext cx="1295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9" name="Rectangle 3"/>
          <p:cNvSpPr txBox="1">
            <a:spLocks noChangeArrowheads="1"/>
          </p:cNvSpPr>
          <p:nvPr/>
        </p:nvSpPr>
        <p:spPr bwMode="auto">
          <a:xfrm>
            <a:off x="304800" y="7112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diode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operates in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modes</a:t>
            </a:r>
          </a:p>
          <a:p>
            <a:pPr lvl="2" eaLnBrk="1" hangingPunct="1"/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 and off</a:t>
            </a:r>
          </a:p>
        </p:txBody>
      </p:sp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944563" y="6248400"/>
            <a:ext cx="6675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4.1: Diode characteristics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4419600" y="4038600"/>
            <a:ext cx="4446588" cy="46196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mode#2: forward bias = short ckt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6200" y="4038600"/>
            <a:ext cx="4211638" cy="46196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Calibri" panose="020F0502020204030204" pitchFamily="34" charset="0"/>
              </a:rPr>
              <a:t>mode#1: reverse bias = open ckt</a:t>
            </a:r>
          </a:p>
        </p:txBody>
      </p:sp>
      <p:pic>
        <p:nvPicPr>
          <p:cNvPr id="1844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91050"/>
            <a:ext cx="30575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19625"/>
            <a:ext cx="28956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868" name="Rectangle 2"/>
          <p:cNvSpPr txBox="1">
            <a:spLocks noChangeArrowheads="1"/>
          </p:cNvSpPr>
          <p:nvPr/>
        </p:nvSpPr>
        <p:spPr bwMode="auto">
          <a:xfrm>
            <a:off x="609600" y="569913"/>
            <a:ext cx="747553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4.4  Operation in the Reverse Breakdown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Region – Zener Diodes</a:t>
            </a:r>
          </a:p>
        </p:txBody>
      </p:sp>
      <p:sp>
        <p:nvSpPr>
          <p:cNvPr id="164869" name="Rectangle 3"/>
          <p:cNvSpPr txBox="1">
            <a:spLocks noChangeArrowheads="1"/>
          </p:cNvSpPr>
          <p:nvPr/>
        </p:nvSpPr>
        <p:spPr bwMode="auto">
          <a:xfrm>
            <a:off x="185738" y="1770063"/>
            <a:ext cx="39258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These are referred to as </a:t>
            </a:r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 Diodes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8" name="Group 3202100"/>
          <p:cNvGrpSpPr>
            <a:grpSpLocks noChangeAspect="1"/>
          </p:cNvGrpSpPr>
          <p:nvPr/>
        </p:nvGrpSpPr>
        <p:grpSpPr bwMode="auto">
          <a:xfrm>
            <a:off x="4191000" y="1497013"/>
            <a:ext cx="4764088" cy="5040312"/>
            <a:chOff x="-12258" y="1"/>
            <a:chExt cx="2731193" cy="2889599"/>
          </a:xfrm>
        </p:grpSpPr>
        <p:sp>
          <p:nvSpPr>
            <p:cNvPr id="9" name="Shape 44298"/>
            <p:cNvSpPr/>
            <p:nvPr/>
          </p:nvSpPr>
          <p:spPr>
            <a:xfrm>
              <a:off x="1304649" y="1721929"/>
              <a:ext cx="0" cy="411370"/>
            </a:xfrm>
            <a:custGeom>
              <a:avLst/>
              <a:gdLst/>
              <a:ahLst/>
              <a:cxnLst/>
              <a:rect l="0" t="0" r="0" b="0"/>
              <a:pathLst>
                <a:path h="411518">
                  <a:moveTo>
                    <a:pt x="0" y="411518"/>
                  </a:moveTo>
                  <a:lnTo>
                    <a:pt x="0" y="0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0" name="Shape 44299"/>
            <p:cNvSpPr/>
            <p:nvPr/>
          </p:nvSpPr>
          <p:spPr>
            <a:xfrm>
              <a:off x="1962646" y="27304"/>
              <a:ext cx="0" cy="2862296"/>
            </a:xfrm>
            <a:custGeom>
              <a:avLst/>
              <a:gdLst/>
              <a:ahLst/>
              <a:cxnLst/>
              <a:rect l="0" t="0" r="0" b="0"/>
              <a:pathLst>
                <a:path h="2862199">
                  <a:moveTo>
                    <a:pt x="0" y="0"/>
                  </a:moveTo>
                  <a:lnTo>
                    <a:pt x="0" y="2862199"/>
                  </a:lnTo>
                </a:path>
              </a:pathLst>
            </a:custGeom>
            <a:ln w="2540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1" name="Shape 44300"/>
            <p:cNvSpPr/>
            <p:nvPr/>
          </p:nvSpPr>
          <p:spPr>
            <a:xfrm>
              <a:off x="1957186" y="42776"/>
              <a:ext cx="5461" cy="20933"/>
            </a:xfrm>
            <a:custGeom>
              <a:avLst/>
              <a:gdLst/>
              <a:ahLst/>
              <a:cxnLst/>
              <a:rect l="0" t="0" r="0" b="0"/>
              <a:pathLst>
                <a:path w="6109" h="21336">
                  <a:moveTo>
                    <a:pt x="6109" y="0"/>
                  </a:moveTo>
                  <a:lnTo>
                    <a:pt x="0" y="21336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2" name="Shape 44301"/>
            <p:cNvSpPr/>
            <p:nvPr/>
          </p:nvSpPr>
          <p:spPr>
            <a:xfrm>
              <a:off x="1953545" y="63709"/>
              <a:ext cx="3640" cy="9101"/>
            </a:xfrm>
            <a:custGeom>
              <a:avLst/>
              <a:gdLst/>
              <a:ahLst/>
              <a:cxnLst/>
              <a:rect l="0" t="0" r="0" b="0"/>
              <a:pathLst>
                <a:path w="3048" h="9144">
                  <a:moveTo>
                    <a:pt x="3048" y="0"/>
                  </a:moveTo>
                  <a:lnTo>
                    <a:pt x="0" y="914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3" name="Shape 44302"/>
            <p:cNvSpPr/>
            <p:nvPr/>
          </p:nvSpPr>
          <p:spPr>
            <a:xfrm>
              <a:off x="1953545" y="72810"/>
              <a:ext cx="9101" cy="0"/>
            </a:xfrm>
            <a:custGeom>
              <a:avLst/>
              <a:gdLst/>
              <a:ahLst/>
              <a:cxnLst/>
              <a:rect l="0" t="0" r="0" b="0"/>
              <a:pathLst>
                <a:path w="9157">
                  <a:moveTo>
                    <a:pt x="0" y="0"/>
                  </a:moveTo>
                  <a:lnTo>
                    <a:pt x="9157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4" name="Shape 44303"/>
            <p:cNvSpPr/>
            <p:nvPr/>
          </p:nvSpPr>
          <p:spPr>
            <a:xfrm>
              <a:off x="1950815" y="1"/>
              <a:ext cx="11831" cy="54607"/>
            </a:xfrm>
            <a:custGeom>
              <a:avLst/>
              <a:gdLst/>
              <a:ahLst/>
              <a:cxnLst/>
              <a:rect l="0" t="0" r="0" b="0"/>
              <a:pathLst>
                <a:path w="12205" h="54864">
                  <a:moveTo>
                    <a:pt x="12205" y="0"/>
                  </a:moveTo>
                  <a:lnTo>
                    <a:pt x="0" y="5486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5" name="Shape 44304"/>
            <p:cNvSpPr/>
            <p:nvPr/>
          </p:nvSpPr>
          <p:spPr>
            <a:xfrm>
              <a:off x="1935344" y="54608"/>
              <a:ext cx="15472" cy="33674"/>
            </a:xfrm>
            <a:custGeom>
              <a:avLst/>
              <a:gdLst/>
              <a:ahLst/>
              <a:cxnLst/>
              <a:rect l="0" t="0" r="0" b="0"/>
              <a:pathLst>
                <a:path w="15253" h="33528">
                  <a:moveTo>
                    <a:pt x="15253" y="0"/>
                  </a:moveTo>
                  <a:lnTo>
                    <a:pt x="0" y="33528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6" name="Shape 44305"/>
            <p:cNvSpPr/>
            <p:nvPr/>
          </p:nvSpPr>
          <p:spPr>
            <a:xfrm>
              <a:off x="1935344" y="81911"/>
              <a:ext cx="27303" cy="6370"/>
            </a:xfrm>
            <a:custGeom>
              <a:avLst/>
              <a:gdLst/>
              <a:ahLst/>
              <a:cxnLst/>
              <a:rect l="0" t="0" r="0" b="0"/>
              <a:pathLst>
                <a:path w="27457" h="6096">
                  <a:moveTo>
                    <a:pt x="0" y="6096"/>
                  </a:moveTo>
                  <a:lnTo>
                    <a:pt x="27457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7" name="Shape 44306"/>
            <p:cNvSpPr/>
            <p:nvPr/>
          </p:nvSpPr>
          <p:spPr>
            <a:xfrm>
              <a:off x="1953545" y="18203"/>
              <a:ext cx="9101" cy="40045"/>
            </a:xfrm>
            <a:custGeom>
              <a:avLst/>
              <a:gdLst/>
              <a:ahLst/>
              <a:cxnLst/>
              <a:rect l="0" t="0" r="0" b="0"/>
              <a:pathLst>
                <a:path w="9157" h="39624">
                  <a:moveTo>
                    <a:pt x="9157" y="0"/>
                  </a:moveTo>
                  <a:lnTo>
                    <a:pt x="0" y="3962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8" name="Shape 44307"/>
            <p:cNvSpPr/>
            <p:nvPr/>
          </p:nvSpPr>
          <p:spPr>
            <a:xfrm>
              <a:off x="1944445" y="58248"/>
              <a:ext cx="9101" cy="23663"/>
            </a:xfrm>
            <a:custGeom>
              <a:avLst/>
              <a:gdLst/>
              <a:ahLst/>
              <a:cxnLst/>
              <a:rect l="0" t="0" r="0" b="0"/>
              <a:pathLst>
                <a:path w="9144" h="24384">
                  <a:moveTo>
                    <a:pt x="9144" y="0"/>
                  </a:moveTo>
                  <a:lnTo>
                    <a:pt x="0" y="2438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9" name="Shape 44308"/>
            <p:cNvSpPr/>
            <p:nvPr/>
          </p:nvSpPr>
          <p:spPr>
            <a:xfrm>
              <a:off x="1944445" y="76450"/>
              <a:ext cx="18202" cy="5461"/>
            </a:xfrm>
            <a:custGeom>
              <a:avLst/>
              <a:gdLst/>
              <a:ahLst/>
              <a:cxnLst/>
              <a:rect l="0" t="0" r="0" b="0"/>
              <a:pathLst>
                <a:path w="18301" h="6096">
                  <a:moveTo>
                    <a:pt x="0" y="6096"/>
                  </a:moveTo>
                  <a:lnTo>
                    <a:pt x="18301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20" name="Shape 44309"/>
            <p:cNvSpPr/>
            <p:nvPr/>
          </p:nvSpPr>
          <p:spPr>
            <a:xfrm>
              <a:off x="1962646" y="42776"/>
              <a:ext cx="3640" cy="20933"/>
            </a:xfrm>
            <a:custGeom>
              <a:avLst/>
              <a:gdLst/>
              <a:ahLst/>
              <a:cxnLst/>
              <a:rect l="0" t="0" r="0" b="0"/>
              <a:pathLst>
                <a:path w="3035" h="21336">
                  <a:moveTo>
                    <a:pt x="0" y="0"/>
                  </a:moveTo>
                  <a:lnTo>
                    <a:pt x="3035" y="21336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21" name="Shape 44310"/>
            <p:cNvSpPr/>
            <p:nvPr/>
          </p:nvSpPr>
          <p:spPr>
            <a:xfrm>
              <a:off x="1966287" y="63709"/>
              <a:ext cx="5461" cy="9101"/>
            </a:xfrm>
            <a:custGeom>
              <a:avLst/>
              <a:gdLst/>
              <a:ahLst/>
              <a:cxnLst/>
              <a:rect l="0" t="0" r="0" b="0"/>
              <a:pathLst>
                <a:path w="6083" h="9144">
                  <a:moveTo>
                    <a:pt x="0" y="0"/>
                  </a:moveTo>
                  <a:lnTo>
                    <a:pt x="6083" y="914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22" name="Shape 44311"/>
            <p:cNvSpPr/>
            <p:nvPr/>
          </p:nvSpPr>
          <p:spPr>
            <a:xfrm>
              <a:off x="1962646" y="72810"/>
              <a:ext cx="9101" cy="0"/>
            </a:xfrm>
            <a:custGeom>
              <a:avLst/>
              <a:gdLst/>
              <a:ahLst/>
              <a:cxnLst/>
              <a:rect l="0" t="0" r="0" b="0"/>
              <a:pathLst>
                <a:path w="9118">
                  <a:moveTo>
                    <a:pt x="9118" y="0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23" name="Shape 44312"/>
            <p:cNvSpPr/>
            <p:nvPr/>
          </p:nvSpPr>
          <p:spPr>
            <a:xfrm>
              <a:off x="1962646" y="1"/>
              <a:ext cx="12741" cy="54607"/>
            </a:xfrm>
            <a:custGeom>
              <a:avLst/>
              <a:gdLst/>
              <a:ahLst/>
              <a:cxnLst/>
              <a:rect l="0" t="0" r="0" b="0"/>
              <a:pathLst>
                <a:path w="12179" h="54864">
                  <a:moveTo>
                    <a:pt x="0" y="0"/>
                  </a:moveTo>
                  <a:lnTo>
                    <a:pt x="12179" y="5486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24" name="Shape 44313"/>
            <p:cNvSpPr/>
            <p:nvPr/>
          </p:nvSpPr>
          <p:spPr>
            <a:xfrm>
              <a:off x="1975388" y="54608"/>
              <a:ext cx="11832" cy="33674"/>
            </a:xfrm>
            <a:custGeom>
              <a:avLst/>
              <a:gdLst/>
              <a:ahLst/>
              <a:cxnLst/>
              <a:rect l="0" t="0" r="0" b="0"/>
              <a:pathLst>
                <a:path w="12192" h="33528">
                  <a:moveTo>
                    <a:pt x="0" y="0"/>
                  </a:moveTo>
                  <a:lnTo>
                    <a:pt x="12192" y="33528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25" name="Shape 44314"/>
            <p:cNvSpPr/>
            <p:nvPr/>
          </p:nvSpPr>
          <p:spPr>
            <a:xfrm>
              <a:off x="1962646" y="81911"/>
              <a:ext cx="24573" cy="6370"/>
            </a:xfrm>
            <a:custGeom>
              <a:avLst/>
              <a:gdLst/>
              <a:ahLst/>
              <a:cxnLst/>
              <a:rect l="0" t="0" r="0" b="0"/>
              <a:pathLst>
                <a:path w="24371" h="6096">
                  <a:moveTo>
                    <a:pt x="24371" y="6096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26" name="Shape 44315"/>
            <p:cNvSpPr/>
            <p:nvPr/>
          </p:nvSpPr>
          <p:spPr>
            <a:xfrm>
              <a:off x="1962646" y="18203"/>
              <a:ext cx="9101" cy="40045"/>
            </a:xfrm>
            <a:custGeom>
              <a:avLst/>
              <a:gdLst/>
              <a:ahLst/>
              <a:cxnLst/>
              <a:rect l="0" t="0" r="0" b="0"/>
              <a:pathLst>
                <a:path w="9118" h="39624">
                  <a:moveTo>
                    <a:pt x="0" y="0"/>
                  </a:moveTo>
                  <a:lnTo>
                    <a:pt x="9118" y="3962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27" name="Shape 44316"/>
            <p:cNvSpPr/>
            <p:nvPr/>
          </p:nvSpPr>
          <p:spPr>
            <a:xfrm>
              <a:off x="1971747" y="58248"/>
              <a:ext cx="10011" cy="23663"/>
            </a:xfrm>
            <a:custGeom>
              <a:avLst/>
              <a:gdLst/>
              <a:ahLst/>
              <a:cxnLst/>
              <a:rect l="0" t="0" r="0" b="0"/>
              <a:pathLst>
                <a:path w="9157" h="24384">
                  <a:moveTo>
                    <a:pt x="0" y="0"/>
                  </a:moveTo>
                  <a:lnTo>
                    <a:pt x="9157" y="2438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28" name="Shape 44317"/>
            <p:cNvSpPr/>
            <p:nvPr/>
          </p:nvSpPr>
          <p:spPr>
            <a:xfrm>
              <a:off x="1962646" y="76450"/>
              <a:ext cx="19112" cy="5461"/>
            </a:xfrm>
            <a:custGeom>
              <a:avLst/>
              <a:gdLst/>
              <a:ahLst/>
              <a:cxnLst/>
              <a:rect l="0" t="0" r="0" b="0"/>
              <a:pathLst>
                <a:path w="18275" h="6096">
                  <a:moveTo>
                    <a:pt x="18275" y="6096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29" name="Shape 44318"/>
            <p:cNvSpPr/>
            <p:nvPr/>
          </p:nvSpPr>
          <p:spPr>
            <a:xfrm>
              <a:off x="1935344" y="72810"/>
              <a:ext cx="18202" cy="15472"/>
            </a:xfrm>
            <a:custGeom>
              <a:avLst/>
              <a:gdLst/>
              <a:ahLst/>
              <a:cxnLst/>
              <a:rect l="0" t="0" r="0" b="0"/>
              <a:pathLst>
                <a:path w="18300" h="15240">
                  <a:moveTo>
                    <a:pt x="18300" y="0"/>
                  </a:moveTo>
                  <a:lnTo>
                    <a:pt x="0" y="1524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0" name="Shape 44319"/>
            <p:cNvSpPr/>
            <p:nvPr/>
          </p:nvSpPr>
          <p:spPr>
            <a:xfrm>
              <a:off x="1971747" y="72810"/>
              <a:ext cx="15472" cy="15472"/>
            </a:xfrm>
            <a:custGeom>
              <a:avLst/>
              <a:gdLst/>
              <a:ahLst/>
              <a:cxnLst/>
              <a:rect l="0" t="0" r="0" b="0"/>
              <a:pathLst>
                <a:path w="15253" h="15240">
                  <a:moveTo>
                    <a:pt x="0" y="0"/>
                  </a:moveTo>
                  <a:lnTo>
                    <a:pt x="15253" y="1524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1" name="Shape 44320"/>
            <p:cNvSpPr/>
            <p:nvPr/>
          </p:nvSpPr>
          <p:spPr>
            <a:xfrm>
              <a:off x="1962646" y="1"/>
              <a:ext cx="0" cy="18202"/>
            </a:xfrm>
            <a:custGeom>
              <a:avLst/>
              <a:gdLst/>
              <a:ahLst/>
              <a:cxnLst/>
              <a:rect l="0" t="0" r="0" b="0"/>
              <a:pathLst>
                <a:path h="18288">
                  <a:moveTo>
                    <a:pt x="0" y="0"/>
                  </a:moveTo>
                  <a:lnTo>
                    <a:pt x="0" y="18288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2" name="Shape 44321"/>
            <p:cNvSpPr/>
            <p:nvPr/>
          </p:nvSpPr>
          <p:spPr>
            <a:xfrm>
              <a:off x="1962646" y="40046"/>
              <a:ext cx="0" cy="39134"/>
            </a:xfrm>
            <a:custGeom>
              <a:avLst/>
              <a:gdLst/>
              <a:ahLst/>
              <a:cxnLst/>
              <a:rect l="0" t="0" r="0" b="0"/>
              <a:pathLst>
                <a:path h="39624">
                  <a:moveTo>
                    <a:pt x="0" y="39624"/>
                  </a:moveTo>
                  <a:lnTo>
                    <a:pt x="0" y="0"/>
                  </a:lnTo>
                </a:path>
              </a:pathLst>
            </a:custGeom>
            <a:ln w="1270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3" name="Shape 44322"/>
            <p:cNvSpPr/>
            <p:nvPr/>
          </p:nvSpPr>
          <p:spPr>
            <a:xfrm>
              <a:off x="177042" y="679853"/>
              <a:ext cx="2511860" cy="0"/>
            </a:xfrm>
            <a:custGeom>
              <a:avLst/>
              <a:gdLst/>
              <a:ahLst/>
              <a:cxnLst/>
              <a:rect l="0" t="0" r="0" b="0"/>
              <a:pathLst>
                <a:path w="2511679">
                  <a:moveTo>
                    <a:pt x="2511679" y="0"/>
                  </a:moveTo>
                  <a:lnTo>
                    <a:pt x="0" y="0"/>
                  </a:lnTo>
                </a:path>
              </a:pathLst>
            </a:custGeom>
            <a:ln w="2540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4" name="Shape 44323"/>
            <p:cNvSpPr/>
            <p:nvPr/>
          </p:nvSpPr>
          <p:spPr>
            <a:xfrm>
              <a:off x="2655228" y="673482"/>
              <a:ext cx="20932" cy="2730"/>
            </a:xfrm>
            <a:custGeom>
              <a:avLst/>
              <a:gdLst/>
              <a:ahLst/>
              <a:cxnLst/>
              <a:rect l="0" t="0" r="0" b="0"/>
              <a:pathLst>
                <a:path w="21336" h="3048">
                  <a:moveTo>
                    <a:pt x="21336" y="3048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5" name="Shape 44324"/>
            <p:cNvSpPr/>
            <p:nvPr/>
          </p:nvSpPr>
          <p:spPr>
            <a:xfrm>
              <a:off x="2642487" y="670752"/>
              <a:ext cx="12741" cy="2731"/>
            </a:xfrm>
            <a:custGeom>
              <a:avLst/>
              <a:gdLst/>
              <a:ahLst/>
              <a:cxnLst/>
              <a:rect l="0" t="0" r="0" b="0"/>
              <a:pathLst>
                <a:path w="12192" h="3048">
                  <a:moveTo>
                    <a:pt x="12192" y="3048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6" name="Shape 44325"/>
            <p:cNvSpPr/>
            <p:nvPr/>
          </p:nvSpPr>
          <p:spPr>
            <a:xfrm>
              <a:off x="2642487" y="670752"/>
              <a:ext cx="3640" cy="5461"/>
            </a:xfrm>
            <a:custGeom>
              <a:avLst/>
              <a:gdLst/>
              <a:ahLst/>
              <a:cxnLst/>
              <a:rect l="0" t="0" r="0" b="0"/>
              <a:pathLst>
                <a:path w="3035" h="6096">
                  <a:moveTo>
                    <a:pt x="0" y="0"/>
                  </a:moveTo>
                  <a:lnTo>
                    <a:pt x="3035" y="6096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7" name="Shape 44326"/>
            <p:cNvSpPr/>
            <p:nvPr/>
          </p:nvSpPr>
          <p:spPr>
            <a:xfrm>
              <a:off x="2660689" y="664381"/>
              <a:ext cx="58246" cy="11831"/>
            </a:xfrm>
            <a:custGeom>
              <a:avLst/>
              <a:gdLst/>
              <a:ahLst/>
              <a:cxnLst/>
              <a:rect l="0" t="0" r="0" b="0"/>
              <a:pathLst>
                <a:path w="57925" h="12192">
                  <a:moveTo>
                    <a:pt x="57925" y="12192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8" name="Shape 44327"/>
            <p:cNvSpPr/>
            <p:nvPr/>
          </p:nvSpPr>
          <p:spPr>
            <a:xfrm>
              <a:off x="2627926" y="652550"/>
              <a:ext cx="32763" cy="11832"/>
            </a:xfrm>
            <a:custGeom>
              <a:avLst/>
              <a:gdLst/>
              <a:ahLst/>
              <a:cxnLst/>
              <a:rect l="0" t="0" r="0" b="0"/>
              <a:pathLst>
                <a:path w="33528" h="12192">
                  <a:moveTo>
                    <a:pt x="33528" y="12192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9" name="Shape 44328"/>
            <p:cNvSpPr/>
            <p:nvPr/>
          </p:nvSpPr>
          <p:spPr>
            <a:xfrm>
              <a:off x="2627926" y="652550"/>
              <a:ext cx="9101" cy="27303"/>
            </a:xfrm>
            <a:custGeom>
              <a:avLst/>
              <a:gdLst/>
              <a:ahLst/>
              <a:cxnLst/>
              <a:rect l="0" t="0" r="0" b="0"/>
              <a:pathLst>
                <a:path w="9144" h="27432">
                  <a:moveTo>
                    <a:pt x="0" y="0"/>
                  </a:moveTo>
                  <a:lnTo>
                    <a:pt x="9144" y="27432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0" name="Shape 44329"/>
            <p:cNvSpPr/>
            <p:nvPr/>
          </p:nvSpPr>
          <p:spPr>
            <a:xfrm>
              <a:off x="2660689" y="670752"/>
              <a:ext cx="40044" cy="5461"/>
            </a:xfrm>
            <a:custGeom>
              <a:avLst/>
              <a:gdLst/>
              <a:ahLst/>
              <a:cxnLst/>
              <a:rect l="0" t="0" r="0" b="0"/>
              <a:pathLst>
                <a:path w="39624" h="6096">
                  <a:moveTo>
                    <a:pt x="39624" y="6096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1" name="Shape 44330"/>
            <p:cNvSpPr/>
            <p:nvPr/>
          </p:nvSpPr>
          <p:spPr>
            <a:xfrm>
              <a:off x="2637027" y="661651"/>
              <a:ext cx="23662" cy="9101"/>
            </a:xfrm>
            <a:custGeom>
              <a:avLst/>
              <a:gdLst/>
              <a:ahLst/>
              <a:cxnLst/>
              <a:rect l="0" t="0" r="0" b="0"/>
              <a:pathLst>
                <a:path w="24384" h="9144">
                  <a:moveTo>
                    <a:pt x="24384" y="9144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2" name="Shape 44331"/>
            <p:cNvSpPr/>
            <p:nvPr/>
          </p:nvSpPr>
          <p:spPr>
            <a:xfrm>
              <a:off x="2637027" y="661651"/>
              <a:ext cx="5461" cy="18202"/>
            </a:xfrm>
            <a:custGeom>
              <a:avLst/>
              <a:gdLst/>
              <a:ahLst/>
              <a:cxnLst/>
              <a:rect l="0" t="0" r="0" b="0"/>
              <a:pathLst>
                <a:path w="6096" h="18288">
                  <a:moveTo>
                    <a:pt x="0" y="0"/>
                  </a:moveTo>
                  <a:lnTo>
                    <a:pt x="6096" y="18288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3" name="Shape 44332"/>
            <p:cNvSpPr/>
            <p:nvPr/>
          </p:nvSpPr>
          <p:spPr>
            <a:xfrm>
              <a:off x="2655228" y="679853"/>
              <a:ext cx="20932" cy="2731"/>
            </a:xfrm>
            <a:custGeom>
              <a:avLst/>
              <a:gdLst/>
              <a:ahLst/>
              <a:cxnLst/>
              <a:rect l="0" t="0" r="0" b="0"/>
              <a:pathLst>
                <a:path w="21336" h="3048">
                  <a:moveTo>
                    <a:pt x="21336" y="0"/>
                  </a:moveTo>
                  <a:lnTo>
                    <a:pt x="0" y="3048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4" name="Shape 44333"/>
            <p:cNvSpPr/>
            <p:nvPr/>
          </p:nvSpPr>
          <p:spPr>
            <a:xfrm>
              <a:off x="2642487" y="682584"/>
              <a:ext cx="12741" cy="3640"/>
            </a:xfrm>
            <a:custGeom>
              <a:avLst/>
              <a:gdLst/>
              <a:ahLst/>
              <a:cxnLst/>
              <a:rect l="0" t="0" r="0" b="0"/>
              <a:pathLst>
                <a:path w="12192" h="3048">
                  <a:moveTo>
                    <a:pt x="12192" y="0"/>
                  </a:moveTo>
                  <a:lnTo>
                    <a:pt x="0" y="3048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5" name="Shape 44334"/>
            <p:cNvSpPr/>
            <p:nvPr/>
          </p:nvSpPr>
          <p:spPr>
            <a:xfrm>
              <a:off x="2642487" y="679853"/>
              <a:ext cx="3640" cy="6371"/>
            </a:xfrm>
            <a:custGeom>
              <a:avLst/>
              <a:gdLst/>
              <a:ahLst/>
              <a:cxnLst/>
              <a:rect l="0" t="0" r="0" b="0"/>
              <a:pathLst>
                <a:path w="3035" h="6096">
                  <a:moveTo>
                    <a:pt x="0" y="6096"/>
                  </a:moveTo>
                  <a:lnTo>
                    <a:pt x="3035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6" name="Shape 44335"/>
            <p:cNvSpPr/>
            <p:nvPr/>
          </p:nvSpPr>
          <p:spPr>
            <a:xfrm>
              <a:off x="2660689" y="679853"/>
              <a:ext cx="58246" cy="11832"/>
            </a:xfrm>
            <a:custGeom>
              <a:avLst/>
              <a:gdLst/>
              <a:ahLst/>
              <a:cxnLst/>
              <a:rect l="0" t="0" r="0" b="0"/>
              <a:pathLst>
                <a:path w="57925" h="12192">
                  <a:moveTo>
                    <a:pt x="57925" y="0"/>
                  </a:moveTo>
                  <a:lnTo>
                    <a:pt x="0" y="12192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7" name="Shape 44336"/>
            <p:cNvSpPr/>
            <p:nvPr/>
          </p:nvSpPr>
          <p:spPr>
            <a:xfrm>
              <a:off x="2627926" y="691685"/>
              <a:ext cx="32763" cy="12742"/>
            </a:xfrm>
            <a:custGeom>
              <a:avLst/>
              <a:gdLst/>
              <a:ahLst/>
              <a:cxnLst/>
              <a:rect l="0" t="0" r="0" b="0"/>
              <a:pathLst>
                <a:path w="33528" h="12192">
                  <a:moveTo>
                    <a:pt x="33528" y="0"/>
                  </a:moveTo>
                  <a:lnTo>
                    <a:pt x="0" y="12192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8" name="Shape 44337"/>
            <p:cNvSpPr/>
            <p:nvPr/>
          </p:nvSpPr>
          <p:spPr>
            <a:xfrm>
              <a:off x="2627926" y="676212"/>
              <a:ext cx="9101" cy="28214"/>
            </a:xfrm>
            <a:custGeom>
              <a:avLst/>
              <a:gdLst/>
              <a:ahLst/>
              <a:cxnLst/>
              <a:rect l="0" t="0" r="0" b="0"/>
              <a:pathLst>
                <a:path w="9144" h="27432">
                  <a:moveTo>
                    <a:pt x="0" y="27432"/>
                  </a:moveTo>
                  <a:lnTo>
                    <a:pt x="9144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9" name="Shape 44338"/>
            <p:cNvSpPr/>
            <p:nvPr/>
          </p:nvSpPr>
          <p:spPr>
            <a:xfrm>
              <a:off x="2660689" y="679853"/>
              <a:ext cx="40044" cy="6371"/>
            </a:xfrm>
            <a:custGeom>
              <a:avLst/>
              <a:gdLst/>
              <a:ahLst/>
              <a:cxnLst/>
              <a:rect l="0" t="0" r="0" b="0"/>
              <a:pathLst>
                <a:path w="39624" h="6096">
                  <a:moveTo>
                    <a:pt x="39624" y="0"/>
                  </a:moveTo>
                  <a:lnTo>
                    <a:pt x="0" y="6096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0" name="Shape 44339"/>
            <p:cNvSpPr/>
            <p:nvPr/>
          </p:nvSpPr>
          <p:spPr>
            <a:xfrm>
              <a:off x="2637027" y="686224"/>
              <a:ext cx="23662" cy="9101"/>
            </a:xfrm>
            <a:custGeom>
              <a:avLst/>
              <a:gdLst/>
              <a:ahLst/>
              <a:cxnLst/>
              <a:rect l="0" t="0" r="0" b="0"/>
              <a:pathLst>
                <a:path w="24384" h="9144">
                  <a:moveTo>
                    <a:pt x="24384" y="0"/>
                  </a:moveTo>
                  <a:lnTo>
                    <a:pt x="0" y="914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1" name="Shape 44340"/>
            <p:cNvSpPr/>
            <p:nvPr/>
          </p:nvSpPr>
          <p:spPr>
            <a:xfrm>
              <a:off x="2637027" y="676212"/>
              <a:ext cx="5461" cy="19113"/>
            </a:xfrm>
            <a:custGeom>
              <a:avLst/>
              <a:gdLst/>
              <a:ahLst/>
              <a:cxnLst/>
              <a:rect l="0" t="0" r="0" b="0"/>
              <a:pathLst>
                <a:path w="6096" h="18288">
                  <a:moveTo>
                    <a:pt x="0" y="18288"/>
                  </a:moveTo>
                  <a:lnTo>
                    <a:pt x="6096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2" name="Shape 44341"/>
            <p:cNvSpPr/>
            <p:nvPr/>
          </p:nvSpPr>
          <p:spPr>
            <a:xfrm>
              <a:off x="2627926" y="652550"/>
              <a:ext cx="14562" cy="14562"/>
            </a:xfrm>
            <a:custGeom>
              <a:avLst/>
              <a:gdLst/>
              <a:ahLst/>
              <a:cxnLst/>
              <a:rect l="0" t="0" r="0" b="0"/>
              <a:pathLst>
                <a:path w="15240" h="15240">
                  <a:moveTo>
                    <a:pt x="15240" y="15240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3" name="Shape 44342"/>
            <p:cNvSpPr/>
            <p:nvPr/>
          </p:nvSpPr>
          <p:spPr>
            <a:xfrm>
              <a:off x="2627926" y="686224"/>
              <a:ext cx="14562" cy="18202"/>
            </a:xfrm>
            <a:custGeom>
              <a:avLst/>
              <a:gdLst/>
              <a:ahLst/>
              <a:cxnLst/>
              <a:rect l="0" t="0" r="0" b="0"/>
              <a:pathLst>
                <a:path w="15240" h="18288">
                  <a:moveTo>
                    <a:pt x="15240" y="0"/>
                  </a:moveTo>
                  <a:lnTo>
                    <a:pt x="0" y="18288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4" name="Shape 44343"/>
            <p:cNvSpPr/>
            <p:nvPr/>
          </p:nvSpPr>
          <p:spPr>
            <a:xfrm>
              <a:off x="2700733" y="676212"/>
              <a:ext cx="18202" cy="0"/>
            </a:xfrm>
            <a:custGeom>
              <a:avLst/>
              <a:gdLst/>
              <a:ahLst/>
              <a:cxnLst/>
              <a:rect l="0" t="0" r="0" b="0"/>
              <a:pathLst>
                <a:path w="18301">
                  <a:moveTo>
                    <a:pt x="18301" y="0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5" name="Shape 44344"/>
            <p:cNvSpPr/>
            <p:nvPr/>
          </p:nvSpPr>
          <p:spPr>
            <a:xfrm>
              <a:off x="2639757" y="679853"/>
              <a:ext cx="39134" cy="0"/>
            </a:xfrm>
            <a:custGeom>
              <a:avLst/>
              <a:gdLst/>
              <a:ahLst/>
              <a:cxnLst/>
              <a:rect l="0" t="0" r="0" b="0"/>
              <a:pathLst>
                <a:path w="39624">
                  <a:moveTo>
                    <a:pt x="0" y="0"/>
                  </a:moveTo>
                  <a:lnTo>
                    <a:pt x="39624" y="0"/>
                  </a:lnTo>
                </a:path>
              </a:pathLst>
            </a:custGeom>
            <a:ln w="1270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44345"/>
            <p:cNvSpPr/>
            <p:nvPr/>
          </p:nvSpPr>
          <p:spPr>
            <a:xfrm>
              <a:off x="2646127" y="718988"/>
              <a:ext cx="72808" cy="14379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Shape 44346"/>
            <p:cNvSpPr/>
            <p:nvPr/>
          </p:nvSpPr>
          <p:spPr>
            <a:xfrm>
              <a:off x="777704" y="792707"/>
              <a:ext cx="1184943" cy="0"/>
            </a:xfrm>
            <a:custGeom>
              <a:avLst/>
              <a:gdLst/>
              <a:ahLst/>
              <a:cxnLst/>
              <a:rect l="0" t="0" r="0" b="0"/>
              <a:pathLst>
                <a:path w="1185735">
                  <a:moveTo>
                    <a:pt x="1185735" y="0"/>
                  </a:moveTo>
                  <a:lnTo>
                    <a:pt x="0" y="0"/>
                  </a:lnTo>
                </a:path>
              </a:pathLst>
            </a:custGeom>
            <a:ln w="6350" cap="flat">
              <a:custDash>
                <a:ds d="750000" sp="250000"/>
              </a:custDash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8" name="Shape 44347"/>
            <p:cNvSpPr/>
            <p:nvPr/>
          </p:nvSpPr>
          <p:spPr>
            <a:xfrm>
              <a:off x="645740" y="679853"/>
              <a:ext cx="0" cy="1618176"/>
            </a:xfrm>
            <a:custGeom>
              <a:avLst/>
              <a:gdLst/>
              <a:ahLst/>
              <a:cxnLst/>
              <a:rect l="0" t="0" r="0" b="0"/>
              <a:pathLst>
                <a:path h="1618501">
                  <a:moveTo>
                    <a:pt x="0" y="0"/>
                  </a:moveTo>
                  <a:lnTo>
                    <a:pt x="0" y="1618501"/>
                  </a:lnTo>
                </a:path>
              </a:pathLst>
            </a:custGeom>
            <a:ln w="6350" cap="flat">
              <a:custDash>
                <a:ds d="750000" sp="250000"/>
              </a:custDash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9" name="Shape 44348"/>
            <p:cNvSpPr/>
            <p:nvPr/>
          </p:nvSpPr>
          <p:spPr>
            <a:xfrm>
              <a:off x="582034" y="1405211"/>
              <a:ext cx="0" cy="1301457"/>
            </a:xfrm>
            <a:custGeom>
              <a:avLst/>
              <a:gdLst/>
              <a:ahLst/>
              <a:cxnLst/>
              <a:rect l="0" t="0" r="0" b="0"/>
              <a:pathLst>
                <a:path h="1301611">
                  <a:moveTo>
                    <a:pt x="0" y="1301611"/>
                  </a:moveTo>
                  <a:lnTo>
                    <a:pt x="0" y="0"/>
                  </a:lnTo>
                </a:path>
              </a:pathLst>
            </a:custGeom>
            <a:ln w="6350" cap="flat">
              <a:custDash>
                <a:ds d="750000" sp="250000"/>
              </a:custDash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0" name="Shape 44349"/>
            <p:cNvSpPr/>
            <p:nvPr/>
          </p:nvSpPr>
          <p:spPr>
            <a:xfrm>
              <a:off x="645740" y="1710097"/>
              <a:ext cx="1316906" cy="0"/>
            </a:xfrm>
            <a:custGeom>
              <a:avLst/>
              <a:gdLst/>
              <a:ahLst/>
              <a:cxnLst/>
              <a:rect l="0" t="0" r="0" b="0"/>
              <a:pathLst>
                <a:path w="1316863">
                  <a:moveTo>
                    <a:pt x="0" y="0"/>
                  </a:moveTo>
                  <a:lnTo>
                    <a:pt x="1316863" y="0"/>
                  </a:lnTo>
                </a:path>
              </a:pathLst>
            </a:custGeom>
            <a:ln w="6350" cap="flat">
              <a:custDash>
                <a:ds d="750000" sp="250000"/>
              </a:custDash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1" name="Shape 44350"/>
            <p:cNvSpPr/>
            <p:nvPr/>
          </p:nvSpPr>
          <p:spPr>
            <a:xfrm>
              <a:off x="582034" y="2706668"/>
              <a:ext cx="1380613" cy="0"/>
            </a:xfrm>
            <a:custGeom>
              <a:avLst/>
              <a:gdLst/>
              <a:ahLst/>
              <a:cxnLst/>
              <a:rect l="0" t="0" r="0" b="0"/>
              <a:pathLst>
                <a:path w="1380871">
                  <a:moveTo>
                    <a:pt x="1380871" y="0"/>
                  </a:moveTo>
                  <a:lnTo>
                    <a:pt x="0" y="0"/>
                  </a:lnTo>
                </a:path>
              </a:pathLst>
            </a:custGeom>
            <a:ln w="6350" cap="flat">
              <a:custDash>
                <a:ds d="750000" sp="250000"/>
              </a:custDash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2" name="Shape 44351"/>
            <p:cNvSpPr/>
            <p:nvPr/>
          </p:nvSpPr>
          <p:spPr>
            <a:xfrm>
              <a:off x="582034" y="546977"/>
              <a:ext cx="1571732" cy="2275275"/>
            </a:xfrm>
            <a:custGeom>
              <a:avLst/>
              <a:gdLst/>
              <a:ahLst/>
              <a:cxnLst/>
              <a:rect l="0" t="0" r="0" b="0"/>
              <a:pathLst>
                <a:path w="1570990" h="2275078">
                  <a:moveTo>
                    <a:pt x="0" y="2275078"/>
                  </a:moveTo>
                  <a:cubicBezTo>
                    <a:pt x="4610" y="2103133"/>
                    <a:pt x="9220" y="1931213"/>
                    <a:pt x="19825" y="1761211"/>
                  </a:cubicBezTo>
                  <a:cubicBezTo>
                    <a:pt x="30429" y="1591234"/>
                    <a:pt x="47028" y="1423175"/>
                    <a:pt x="64910" y="1162127"/>
                  </a:cubicBezTo>
                  <a:cubicBezTo>
                    <a:pt x="82791" y="901065"/>
                    <a:pt x="101968" y="546989"/>
                    <a:pt x="144666" y="364236"/>
                  </a:cubicBezTo>
                  <a:cubicBezTo>
                    <a:pt x="187363" y="181610"/>
                    <a:pt x="253619" y="170053"/>
                    <a:pt x="343941" y="164465"/>
                  </a:cubicBezTo>
                  <a:cubicBezTo>
                    <a:pt x="434264" y="158877"/>
                    <a:pt x="548678" y="159131"/>
                    <a:pt x="658533" y="154813"/>
                  </a:cubicBezTo>
                  <a:cubicBezTo>
                    <a:pt x="768376" y="150622"/>
                    <a:pt x="873620" y="141986"/>
                    <a:pt x="1007288" y="139827"/>
                  </a:cubicBezTo>
                  <a:cubicBezTo>
                    <a:pt x="1140930" y="137795"/>
                    <a:pt x="1303020" y="142240"/>
                    <a:pt x="1401572" y="120015"/>
                  </a:cubicBezTo>
                  <a:cubicBezTo>
                    <a:pt x="1500251" y="97790"/>
                    <a:pt x="1535684" y="48895"/>
                    <a:pt x="1570990" y="0"/>
                  </a:cubicBezTo>
                </a:path>
              </a:pathLst>
            </a:custGeom>
            <a:ln w="38100" cap="flat">
              <a:miter lim="127000"/>
            </a:ln>
          </p:spPr>
          <p:style>
            <a:lnRef idx="1">
              <a:srgbClr val="009E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3" name="Shape 44352"/>
            <p:cNvSpPr/>
            <p:nvPr/>
          </p:nvSpPr>
          <p:spPr>
            <a:xfrm>
              <a:off x="774063" y="679853"/>
              <a:ext cx="0" cy="112854"/>
            </a:xfrm>
            <a:custGeom>
              <a:avLst/>
              <a:gdLst/>
              <a:ahLst/>
              <a:cxnLst/>
              <a:rect l="0" t="0" r="0" b="0"/>
              <a:pathLst>
                <a:path h="112789">
                  <a:moveTo>
                    <a:pt x="0" y="0"/>
                  </a:moveTo>
                  <a:lnTo>
                    <a:pt x="0" y="112789"/>
                  </a:lnTo>
                </a:path>
              </a:pathLst>
            </a:custGeom>
            <a:ln w="6350" cap="flat">
              <a:custDash>
                <a:ds d="750000" sp="250000"/>
              </a:custDash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4" name="Shape 44353"/>
            <p:cNvSpPr/>
            <p:nvPr/>
          </p:nvSpPr>
          <p:spPr>
            <a:xfrm>
              <a:off x="697615" y="679853"/>
              <a:ext cx="49145" cy="393168"/>
            </a:xfrm>
            <a:custGeom>
              <a:avLst/>
              <a:gdLst/>
              <a:ahLst/>
              <a:cxnLst/>
              <a:rect l="0" t="0" r="0" b="0"/>
              <a:pathLst>
                <a:path w="48768" h="393217">
                  <a:moveTo>
                    <a:pt x="48768" y="0"/>
                  </a:moveTo>
                  <a:lnTo>
                    <a:pt x="0" y="393217"/>
                  </a:lnTo>
                </a:path>
              </a:pathLst>
            </a:custGeom>
            <a:ln w="6350" cap="flat">
              <a:custDash>
                <a:ds d="750000" sp="250000"/>
              </a:custDash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44354"/>
            <p:cNvSpPr/>
            <p:nvPr/>
          </p:nvSpPr>
          <p:spPr>
            <a:xfrm>
              <a:off x="2002691" y="1657311"/>
              <a:ext cx="126503" cy="1501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355"/>
            <p:cNvSpPr/>
            <p:nvPr/>
          </p:nvSpPr>
          <p:spPr>
            <a:xfrm>
              <a:off x="2097340" y="1666412"/>
              <a:ext cx="50055" cy="13742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dirty="0">
                  <a:solidFill>
                    <a:srgbClr val="009ED5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4359"/>
            <p:cNvSpPr/>
            <p:nvPr/>
          </p:nvSpPr>
          <p:spPr>
            <a:xfrm>
              <a:off x="570202" y="322180"/>
              <a:ext cx="126503" cy="1501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44360"/>
            <p:cNvSpPr/>
            <p:nvPr/>
          </p:nvSpPr>
          <p:spPr>
            <a:xfrm>
              <a:off x="646650" y="212967"/>
              <a:ext cx="92830" cy="137426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44362"/>
            <p:cNvSpPr/>
            <p:nvPr/>
          </p:nvSpPr>
          <p:spPr>
            <a:xfrm>
              <a:off x="748581" y="276674"/>
              <a:ext cx="179289" cy="111943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 baseline="-250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Z0</a:t>
              </a:r>
              <a:endParaRPr lang="zh-CN" sz="2000" b="1" kern="100" baseline="-25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44363"/>
            <p:cNvSpPr/>
            <p:nvPr/>
          </p:nvSpPr>
          <p:spPr>
            <a:xfrm>
              <a:off x="884185" y="392258"/>
              <a:ext cx="126503" cy="15107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44364"/>
            <p:cNvSpPr/>
            <p:nvPr/>
          </p:nvSpPr>
          <p:spPr>
            <a:xfrm>
              <a:off x="978835" y="401359"/>
              <a:ext cx="92830" cy="13742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44365"/>
            <p:cNvSpPr/>
            <p:nvPr/>
          </p:nvSpPr>
          <p:spPr>
            <a:xfrm>
              <a:off x="1066204" y="449595"/>
              <a:ext cx="157446" cy="111943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baseline="-250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ZK</a:t>
              </a:r>
              <a:endParaRPr lang="zh-CN" sz="2000" b="1" kern="100" baseline="-25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44366"/>
            <p:cNvSpPr/>
            <p:nvPr/>
          </p:nvSpPr>
          <p:spPr>
            <a:xfrm>
              <a:off x="2002691" y="755392"/>
              <a:ext cx="126503" cy="1501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44367"/>
            <p:cNvSpPr/>
            <p:nvPr/>
          </p:nvSpPr>
          <p:spPr>
            <a:xfrm>
              <a:off x="2097340" y="764493"/>
              <a:ext cx="50055" cy="137426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44368"/>
            <p:cNvSpPr/>
            <p:nvPr/>
          </p:nvSpPr>
          <p:spPr>
            <a:xfrm>
              <a:off x="2170148" y="812729"/>
              <a:ext cx="156536" cy="134696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baseline="-250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ZK</a:t>
              </a:r>
              <a:endParaRPr lang="zh-CN" sz="2000" b="1" kern="100" baseline="-25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44369"/>
            <p:cNvSpPr/>
            <p:nvPr/>
          </p:nvSpPr>
          <p:spPr>
            <a:xfrm>
              <a:off x="2027263" y="8192"/>
              <a:ext cx="41864" cy="13742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Shape 44370"/>
            <p:cNvSpPr/>
            <p:nvPr/>
          </p:nvSpPr>
          <p:spPr>
            <a:xfrm>
              <a:off x="1304649" y="2288927"/>
              <a:ext cx="0" cy="405909"/>
            </a:xfrm>
            <a:custGeom>
              <a:avLst/>
              <a:gdLst/>
              <a:ahLst/>
              <a:cxnLst/>
              <a:rect l="0" t="0" r="0" b="0"/>
              <a:pathLst>
                <a:path h="405397">
                  <a:moveTo>
                    <a:pt x="0" y="0"/>
                  </a:moveTo>
                  <a:lnTo>
                    <a:pt x="0" y="405397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44371"/>
            <p:cNvSpPr/>
            <p:nvPr/>
          </p:nvSpPr>
          <p:spPr>
            <a:xfrm>
              <a:off x="1990860" y="703516"/>
              <a:ext cx="75538" cy="13924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44372"/>
            <p:cNvSpPr/>
            <p:nvPr/>
          </p:nvSpPr>
          <p:spPr>
            <a:xfrm>
              <a:off x="707627" y="1566300"/>
              <a:ext cx="109211" cy="13742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44377"/>
            <p:cNvSpPr/>
            <p:nvPr/>
          </p:nvSpPr>
          <p:spPr>
            <a:xfrm>
              <a:off x="191603" y="2203377"/>
              <a:ext cx="101931" cy="1501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zh-CN" sz="2000" b="1" kern="100">
                  <a:solidFill>
                    <a:srgbClr val="181717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44378"/>
            <p:cNvSpPr/>
            <p:nvPr/>
          </p:nvSpPr>
          <p:spPr>
            <a:xfrm>
              <a:off x="271691" y="2212478"/>
              <a:ext cx="92830" cy="13742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44379"/>
            <p:cNvSpPr/>
            <p:nvPr/>
          </p:nvSpPr>
          <p:spPr>
            <a:xfrm>
              <a:off x="1228201" y="2160602"/>
              <a:ext cx="101931" cy="1501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zh-CN" sz="2000" b="1" kern="100">
                  <a:solidFill>
                    <a:srgbClr val="181717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44380"/>
            <p:cNvSpPr/>
            <p:nvPr/>
          </p:nvSpPr>
          <p:spPr>
            <a:xfrm>
              <a:off x="1288267" y="2153321"/>
              <a:ext cx="50055" cy="137426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44381"/>
            <p:cNvSpPr/>
            <p:nvPr/>
          </p:nvSpPr>
          <p:spPr>
            <a:xfrm>
              <a:off x="240748" y="392258"/>
              <a:ext cx="126503" cy="15107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4382"/>
            <p:cNvSpPr/>
            <p:nvPr/>
          </p:nvSpPr>
          <p:spPr>
            <a:xfrm>
              <a:off x="335398" y="401359"/>
              <a:ext cx="92830" cy="13742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44383"/>
            <p:cNvSpPr/>
            <p:nvPr/>
          </p:nvSpPr>
          <p:spPr>
            <a:xfrm>
              <a:off x="405476" y="480539"/>
              <a:ext cx="90099" cy="111943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baseline="-250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sz="2000" b="1" kern="100" baseline="-25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44384"/>
            <p:cNvSpPr/>
            <p:nvPr/>
          </p:nvSpPr>
          <p:spPr>
            <a:xfrm>
              <a:off x="-12258" y="1306009"/>
              <a:ext cx="384060" cy="13924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Slope 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44385"/>
            <p:cNvSpPr/>
            <p:nvPr/>
          </p:nvSpPr>
          <p:spPr>
            <a:xfrm>
              <a:off x="280792" y="1395199"/>
              <a:ext cx="126503" cy="1501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44386"/>
            <p:cNvSpPr/>
            <p:nvPr/>
          </p:nvSpPr>
          <p:spPr>
            <a:xfrm>
              <a:off x="420947" y="1243211"/>
              <a:ext cx="75538" cy="13924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Shape 44387"/>
            <p:cNvSpPr/>
            <p:nvPr/>
          </p:nvSpPr>
          <p:spPr>
            <a:xfrm>
              <a:off x="408206" y="1447986"/>
              <a:ext cx="94650" cy="0"/>
            </a:xfrm>
            <a:custGeom>
              <a:avLst/>
              <a:gdLst/>
              <a:ahLst/>
              <a:cxnLst/>
              <a:rect l="0" t="0" r="0" b="0"/>
              <a:pathLst>
                <a:path w="94488">
                  <a:moveTo>
                    <a:pt x="0" y="0"/>
                  </a:moveTo>
                  <a:lnTo>
                    <a:pt x="94488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92" name="Shape 44388"/>
            <p:cNvSpPr/>
            <p:nvPr/>
          </p:nvSpPr>
          <p:spPr>
            <a:xfrm>
              <a:off x="204344" y="1529896"/>
              <a:ext cx="411363" cy="182022"/>
            </a:xfrm>
            <a:custGeom>
              <a:avLst/>
              <a:gdLst/>
              <a:ahLst/>
              <a:cxnLst/>
              <a:rect l="0" t="0" r="0" b="0"/>
              <a:pathLst>
                <a:path w="411391" h="181915">
                  <a:moveTo>
                    <a:pt x="0" y="0"/>
                  </a:moveTo>
                  <a:cubicBezTo>
                    <a:pt x="36919" y="43358"/>
                    <a:pt x="73863" y="86678"/>
                    <a:pt x="123965" y="114935"/>
                  </a:cubicBezTo>
                  <a:cubicBezTo>
                    <a:pt x="174066" y="143192"/>
                    <a:pt x="237350" y="156375"/>
                    <a:pt x="300622" y="169545"/>
                  </a:cubicBezTo>
                  <a:lnTo>
                    <a:pt x="411391" y="181915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93" name="Shape 44389"/>
            <p:cNvSpPr/>
            <p:nvPr/>
          </p:nvSpPr>
          <p:spPr>
            <a:xfrm>
              <a:off x="377262" y="2066861"/>
              <a:ext cx="223883" cy="185662"/>
            </a:xfrm>
            <a:custGeom>
              <a:avLst/>
              <a:gdLst/>
              <a:ahLst/>
              <a:cxnLst/>
              <a:rect l="0" t="0" r="0" b="0"/>
              <a:pathLst>
                <a:path w="224168" h="185547">
                  <a:moveTo>
                    <a:pt x="224168" y="0"/>
                  </a:moveTo>
                  <a:cubicBezTo>
                    <a:pt x="202717" y="51854"/>
                    <a:pt x="181254" y="103695"/>
                    <a:pt x="143891" y="134620"/>
                  </a:cubicBezTo>
                  <a:cubicBezTo>
                    <a:pt x="106528" y="165545"/>
                    <a:pt x="53264" y="175552"/>
                    <a:pt x="0" y="185547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44390"/>
            <p:cNvSpPr/>
            <p:nvPr/>
          </p:nvSpPr>
          <p:spPr>
            <a:xfrm>
              <a:off x="408206" y="1453446"/>
              <a:ext cx="112852" cy="137427"/>
            </a:xfrm>
            <a:prstGeom prst="rect">
              <a:avLst/>
            </a:prstGeom>
            <a:ln>
              <a:noFill/>
            </a:ln>
          </p:spPr>
          <p:txBody>
            <a:bodyPr lIns="0" tIns="0" rIns="0" bIns="0" anchor="ctr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b="1" i="1" kern="1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44391"/>
            <p:cNvSpPr/>
            <p:nvPr/>
          </p:nvSpPr>
          <p:spPr>
            <a:xfrm>
              <a:off x="490114" y="1483480"/>
              <a:ext cx="90100" cy="1346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anchor="ctr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baseline="-250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sz="2000" b="1" kern="100" baseline="-25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Shape 44394"/>
            <p:cNvSpPr/>
            <p:nvPr/>
          </p:nvSpPr>
          <p:spPr>
            <a:xfrm>
              <a:off x="661212" y="2063220"/>
              <a:ext cx="171098" cy="0"/>
            </a:xfrm>
            <a:custGeom>
              <a:avLst/>
              <a:gdLst/>
              <a:ahLst/>
              <a:cxnLst/>
              <a:rect l="0" t="0" r="0" b="0"/>
              <a:pathLst>
                <a:path w="170688">
                  <a:moveTo>
                    <a:pt x="170688" y="0"/>
                  </a:moveTo>
                  <a:lnTo>
                    <a:pt x="0" y="0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00" name="Shape 44395"/>
            <p:cNvSpPr/>
            <p:nvPr/>
          </p:nvSpPr>
          <p:spPr>
            <a:xfrm>
              <a:off x="393644" y="2063220"/>
              <a:ext cx="172918" cy="0"/>
            </a:xfrm>
            <a:custGeom>
              <a:avLst/>
              <a:gdLst/>
              <a:ahLst/>
              <a:cxnLst/>
              <a:rect l="0" t="0" r="0" b="0"/>
              <a:pathLst>
                <a:path w="173495">
                  <a:moveTo>
                    <a:pt x="0" y="0"/>
                  </a:moveTo>
                  <a:lnTo>
                    <a:pt x="173495" y="0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01" name="Shape 44396"/>
            <p:cNvSpPr/>
            <p:nvPr/>
          </p:nvSpPr>
          <p:spPr>
            <a:xfrm>
              <a:off x="500125" y="533325"/>
              <a:ext cx="122862" cy="123775"/>
            </a:xfrm>
            <a:custGeom>
              <a:avLst/>
              <a:gdLst/>
              <a:ahLst/>
              <a:cxnLst/>
              <a:rect l="0" t="0" r="0" b="0"/>
              <a:pathLst>
                <a:path w="123304" h="124117">
                  <a:moveTo>
                    <a:pt x="0" y="0"/>
                  </a:moveTo>
                  <a:lnTo>
                    <a:pt x="123304" y="124117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02" name="Shape 44397"/>
            <p:cNvSpPr/>
            <p:nvPr/>
          </p:nvSpPr>
          <p:spPr>
            <a:xfrm>
              <a:off x="740390" y="481449"/>
              <a:ext cx="0" cy="182932"/>
            </a:xfrm>
            <a:custGeom>
              <a:avLst/>
              <a:gdLst/>
              <a:ahLst/>
              <a:cxnLst/>
              <a:rect l="0" t="0" r="0" b="0"/>
              <a:pathLst>
                <a:path w="394" h="182867">
                  <a:moveTo>
                    <a:pt x="394" y="0"/>
                  </a:moveTo>
                  <a:lnTo>
                    <a:pt x="0" y="182867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03" name="Shape 44398"/>
            <p:cNvSpPr/>
            <p:nvPr/>
          </p:nvSpPr>
          <p:spPr>
            <a:xfrm>
              <a:off x="767693" y="536966"/>
              <a:ext cx="125593" cy="127415"/>
            </a:xfrm>
            <a:custGeom>
              <a:avLst/>
              <a:gdLst/>
              <a:ahLst/>
              <a:cxnLst/>
              <a:rect l="0" t="0" r="0" b="0"/>
              <a:pathLst>
                <a:path w="124790" h="127673">
                  <a:moveTo>
                    <a:pt x="124790" y="0"/>
                  </a:moveTo>
                  <a:lnTo>
                    <a:pt x="0" y="127673"/>
                  </a:lnTo>
                </a:path>
              </a:pathLst>
            </a:custGeom>
            <a:ln w="9525" cap="rnd">
              <a:solidFill>
                <a:srgbClr val="C00000"/>
              </a:solidFill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04" name="Shape 44399"/>
            <p:cNvSpPr/>
            <p:nvPr/>
          </p:nvSpPr>
          <p:spPr>
            <a:xfrm>
              <a:off x="764053" y="624336"/>
              <a:ext cx="77358" cy="44595"/>
            </a:xfrm>
            <a:custGeom>
              <a:avLst/>
              <a:gdLst/>
              <a:ahLst/>
              <a:cxnLst/>
              <a:rect l="0" t="0" r="0" b="0"/>
              <a:pathLst>
                <a:path w="76721" h="44653">
                  <a:moveTo>
                    <a:pt x="76721" y="0"/>
                  </a:moveTo>
                  <a:cubicBezTo>
                    <a:pt x="56667" y="5347"/>
                    <a:pt x="27101" y="21031"/>
                    <a:pt x="0" y="44653"/>
                  </a:cubicBezTo>
                </a:path>
              </a:pathLst>
            </a:custGeom>
            <a:ln w="9525" cap="rnd">
              <a:solidFill>
                <a:srgbClr val="C00000"/>
              </a:solidFill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05" name="Shape 44400"/>
            <p:cNvSpPr/>
            <p:nvPr/>
          </p:nvSpPr>
          <p:spPr>
            <a:xfrm>
              <a:off x="764053" y="589752"/>
              <a:ext cx="40044" cy="79179"/>
            </a:xfrm>
            <a:custGeom>
              <a:avLst/>
              <a:gdLst/>
              <a:ahLst/>
              <a:cxnLst/>
              <a:rect l="0" t="0" r="0" b="0"/>
              <a:pathLst>
                <a:path w="40208" h="79146">
                  <a:moveTo>
                    <a:pt x="40208" y="0"/>
                  </a:moveTo>
                  <a:cubicBezTo>
                    <a:pt x="36004" y="20345"/>
                    <a:pt x="22034" y="50736"/>
                    <a:pt x="0" y="79146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06" name="Shape 44401"/>
            <p:cNvSpPr/>
            <p:nvPr/>
          </p:nvSpPr>
          <p:spPr>
            <a:xfrm>
              <a:off x="787715" y="616145"/>
              <a:ext cx="29123" cy="28214"/>
            </a:xfrm>
            <a:custGeom>
              <a:avLst/>
              <a:gdLst/>
              <a:ahLst/>
              <a:cxnLst/>
              <a:rect l="0" t="0" r="0" b="0"/>
              <a:pathLst>
                <a:path w="29223" h="28181">
                  <a:moveTo>
                    <a:pt x="11037" y="394"/>
                  </a:moveTo>
                  <a:cubicBezTo>
                    <a:pt x="11037" y="394"/>
                    <a:pt x="10198" y="6502"/>
                    <a:pt x="13653" y="4877"/>
                  </a:cubicBezTo>
                  <a:cubicBezTo>
                    <a:pt x="14770" y="4356"/>
                    <a:pt x="15291" y="4013"/>
                    <a:pt x="16929" y="2705"/>
                  </a:cubicBezTo>
                  <a:cubicBezTo>
                    <a:pt x="20346" y="0"/>
                    <a:pt x="26441" y="1194"/>
                    <a:pt x="26441" y="1194"/>
                  </a:cubicBezTo>
                  <a:cubicBezTo>
                    <a:pt x="26441" y="1194"/>
                    <a:pt x="29223" y="3518"/>
                    <a:pt x="28435" y="5499"/>
                  </a:cubicBezTo>
                  <a:cubicBezTo>
                    <a:pt x="27483" y="7938"/>
                    <a:pt x="22822" y="10427"/>
                    <a:pt x="20993" y="14224"/>
                  </a:cubicBezTo>
                  <a:cubicBezTo>
                    <a:pt x="19609" y="17119"/>
                    <a:pt x="22581" y="17577"/>
                    <a:pt x="22581" y="17577"/>
                  </a:cubicBezTo>
                  <a:lnTo>
                    <a:pt x="0" y="28181"/>
                  </a:lnTo>
                  <a:lnTo>
                    <a:pt x="11037" y="394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07" name="Shape 44402"/>
            <p:cNvSpPr/>
            <p:nvPr/>
          </p:nvSpPr>
          <p:spPr>
            <a:xfrm>
              <a:off x="741300" y="585201"/>
              <a:ext cx="23662" cy="85550"/>
            </a:xfrm>
            <a:custGeom>
              <a:avLst/>
              <a:gdLst/>
              <a:ahLst/>
              <a:cxnLst/>
              <a:rect l="0" t="0" r="0" b="0"/>
              <a:pathLst>
                <a:path w="23775" h="85509">
                  <a:moveTo>
                    <a:pt x="23775" y="0"/>
                  </a:moveTo>
                  <a:cubicBezTo>
                    <a:pt x="13132" y="17818"/>
                    <a:pt x="2934" y="49682"/>
                    <a:pt x="0" y="85509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08" name="Shape 44403"/>
            <p:cNvSpPr/>
            <p:nvPr/>
          </p:nvSpPr>
          <p:spPr>
            <a:xfrm>
              <a:off x="713997" y="586112"/>
              <a:ext cx="26393" cy="84640"/>
            </a:xfrm>
            <a:custGeom>
              <a:avLst/>
              <a:gdLst/>
              <a:ahLst/>
              <a:cxnLst/>
              <a:rect l="0" t="0" r="0" b="0"/>
              <a:pathLst>
                <a:path w="26441" h="84734">
                  <a:moveTo>
                    <a:pt x="0" y="0"/>
                  </a:moveTo>
                  <a:cubicBezTo>
                    <a:pt x="11189" y="17500"/>
                    <a:pt x="22390" y="49022"/>
                    <a:pt x="26441" y="84734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09" name="Shape 44404"/>
            <p:cNvSpPr/>
            <p:nvPr/>
          </p:nvSpPr>
          <p:spPr>
            <a:xfrm>
              <a:off x="728559" y="597943"/>
              <a:ext cx="20932" cy="38225"/>
            </a:xfrm>
            <a:custGeom>
              <a:avLst/>
              <a:gdLst/>
              <a:ahLst/>
              <a:cxnLst/>
              <a:rect l="0" t="0" r="0" b="0"/>
              <a:pathLst>
                <a:path w="20257" h="38062">
                  <a:moveTo>
                    <a:pt x="11582" y="292"/>
                  </a:moveTo>
                  <a:cubicBezTo>
                    <a:pt x="11582" y="292"/>
                    <a:pt x="15189" y="0"/>
                    <a:pt x="16027" y="1968"/>
                  </a:cubicBezTo>
                  <a:cubicBezTo>
                    <a:pt x="17056" y="4382"/>
                    <a:pt x="15443" y="9423"/>
                    <a:pt x="16789" y="13424"/>
                  </a:cubicBezTo>
                  <a:cubicBezTo>
                    <a:pt x="17806" y="16459"/>
                    <a:pt x="20257" y="14719"/>
                    <a:pt x="20257" y="14719"/>
                  </a:cubicBezTo>
                  <a:lnTo>
                    <a:pt x="11493" y="38062"/>
                  </a:lnTo>
                  <a:lnTo>
                    <a:pt x="0" y="10452"/>
                  </a:lnTo>
                  <a:cubicBezTo>
                    <a:pt x="0" y="10452"/>
                    <a:pt x="3670" y="15418"/>
                    <a:pt x="5004" y="11849"/>
                  </a:cubicBezTo>
                  <a:cubicBezTo>
                    <a:pt x="5448" y="10694"/>
                    <a:pt x="5575" y="10084"/>
                    <a:pt x="5829" y="8013"/>
                  </a:cubicBezTo>
                  <a:cubicBezTo>
                    <a:pt x="6401" y="3683"/>
                    <a:pt x="11582" y="292"/>
                    <a:pt x="11582" y="292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10" name="Shape 44405"/>
            <p:cNvSpPr/>
            <p:nvPr/>
          </p:nvSpPr>
          <p:spPr>
            <a:xfrm>
              <a:off x="584764" y="584292"/>
              <a:ext cx="42775" cy="77359"/>
            </a:xfrm>
            <a:custGeom>
              <a:avLst/>
              <a:gdLst/>
              <a:ahLst/>
              <a:cxnLst/>
              <a:rect l="0" t="0" r="0" b="0"/>
              <a:pathLst>
                <a:path w="43523" h="77356">
                  <a:moveTo>
                    <a:pt x="0" y="0"/>
                  </a:moveTo>
                  <a:cubicBezTo>
                    <a:pt x="5029" y="20142"/>
                    <a:pt x="20307" y="49924"/>
                    <a:pt x="43523" y="77356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11" name="Shape 44406"/>
            <p:cNvSpPr/>
            <p:nvPr/>
          </p:nvSpPr>
          <p:spPr>
            <a:xfrm>
              <a:off x="549270" y="619786"/>
              <a:ext cx="78268" cy="41865"/>
            </a:xfrm>
            <a:custGeom>
              <a:avLst/>
              <a:gdLst/>
              <a:ahLst/>
              <a:cxnLst/>
              <a:rect l="0" t="0" r="0" b="0"/>
              <a:pathLst>
                <a:path w="78549" h="41339">
                  <a:moveTo>
                    <a:pt x="0" y="0"/>
                  </a:moveTo>
                  <a:cubicBezTo>
                    <a:pt x="20282" y="4483"/>
                    <a:pt x="50470" y="18910"/>
                    <a:pt x="78549" y="41339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12" name="Shape 44407"/>
            <p:cNvSpPr/>
            <p:nvPr/>
          </p:nvSpPr>
          <p:spPr>
            <a:xfrm>
              <a:off x="575663" y="607954"/>
              <a:ext cx="27303" cy="29124"/>
            </a:xfrm>
            <a:custGeom>
              <a:avLst/>
              <a:gdLst/>
              <a:ahLst/>
              <a:cxnLst/>
              <a:rect l="0" t="0" r="0" b="0"/>
              <a:pathLst>
                <a:path w="27877" h="29566">
                  <a:moveTo>
                    <a:pt x="5601" y="813"/>
                  </a:moveTo>
                  <a:cubicBezTo>
                    <a:pt x="8052" y="1791"/>
                    <a:pt x="10452" y="6490"/>
                    <a:pt x="14237" y="8369"/>
                  </a:cubicBezTo>
                  <a:cubicBezTo>
                    <a:pt x="17107" y="9804"/>
                    <a:pt x="17602" y="6845"/>
                    <a:pt x="17602" y="6845"/>
                  </a:cubicBezTo>
                  <a:lnTo>
                    <a:pt x="27877" y="29566"/>
                  </a:lnTo>
                  <a:lnTo>
                    <a:pt x="241" y="18136"/>
                  </a:lnTo>
                  <a:cubicBezTo>
                    <a:pt x="241" y="18136"/>
                    <a:pt x="6363" y="19050"/>
                    <a:pt x="4788" y="15570"/>
                  </a:cubicBezTo>
                  <a:cubicBezTo>
                    <a:pt x="4280" y="14453"/>
                    <a:pt x="3950" y="13919"/>
                    <a:pt x="2654" y="12281"/>
                  </a:cubicBezTo>
                  <a:cubicBezTo>
                    <a:pt x="0" y="8814"/>
                    <a:pt x="1283" y="2743"/>
                    <a:pt x="1283" y="2743"/>
                  </a:cubicBezTo>
                  <a:cubicBezTo>
                    <a:pt x="1283" y="2743"/>
                    <a:pt x="3632" y="0"/>
                    <a:pt x="5601" y="81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13" name="Shape 44408"/>
            <p:cNvSpPr/>
            <p:nvPr/>
          </p:nvSpPr>
          <p:spPr>
            <a:xfrm>
              <a:off x="542899" y="1680064"/>
              <a:ext cx="81908" cy="33674"/>
            </a:xfrm>
            <a:custGeom>
              <a:avLst/>
              <a:gdLst/>
              <a:ahLst/>
              <a:cxnLst/>
              <a:rect l="0" t="0" r="0" b="0"/>
              <a:pathLst>
                <a:path w="82309" h="33223">
                  <a:moveTo>
                    <a:pt x="0" y="0"/>
                  </a:moveTo>
                  <a:cubicBezTo>
                    <a:pt x="16510" y="12598"/>
                    <a:pt x="47041" y="26289"/>
                    <a:pt x="82309" y="33223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14" name="Shape 44409"/>
            <p:cNvSpPr/>
            <p:nvPr/>
          </p:nvSpPr>
          <p:spPr>
            <a:xfrm>
              <a:off x="537439" y="1713738"/>
              <a:ext cx="87369" cy="16382"/>
            </a:xfrm>
            <a:custGeom>
              <a:avLst/>
              <a:gdLst/>
              <a:ahLst/>
              <a:cxnLst/>
              <a:rect l="0" t="0" r="0" b="0"/>
              <a:pathLst>
                <a:path w="87173" h="16776">
                  <a:moveTo>
                    <a:pt x="0" y="16776"/>
                  </a:moveTo>
                  <a:cubicBezTo>
                    <a:pt x="18644" y="7620"/>
                    <a:pt x="51232" y="26"/>
                    <a:pt x="87173" y="0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15" name="Shape 44410"/>
            <p:cNvSpPr/>
            <p:nvPr/>
          </p:nvSpPr>
          <p:spPr>
            <a:xfrm>
              <a:off x="552911" y="1699176"/>
              <a:ext cx="37314" cy="19113"/>
            </a:xfrm>
            <a:custGeom>
              <a:avLst/>
              <a:gdLst/>
              <a:ahLst/>
              <a:cxnLst/>
              <a:rect l="0" t="0" r="0" b="0"/>
              <a:pathLst>
                <a:path w="37528" h="19647">
                  <a:moveTo>
                    <a:pt x="15316" y="0"/>
                  </a:moveTo>
                  <a:lnTo>
                    <a:pt x="37528" y="11316"/>
                  </a:lnTo>
                  <a:lnTo>
                    <a:pt x="8814" y="19647"/>
                  </a:lnTo>
                  <a:cubicBezTo>
                    <a:pt x="8814" y="19647"/>
                    <a:pt x="14160" y="16548"/>
                    <a:pt x="10744" y="14808"/>
                  </a:cubicBezTo>
                  <a:cubicBezTo>
                    <a:pt x="9652" y="14262"/>
                    <a:pt x="9055" y="14046"/>
                    <a:pt x="7036" y="13576"/>
                  </a:cubicBezTo>
                  <a:cubicBezTo>
                    <a:pt x="2781" y="12522"/>
                    <a:pt x="0" y="6998"/>
                    <a:pt x="0" y="6998"/>
                  </a:cubicBezTo>
                  <a:cubicBezTo>
                    <a:pt x="0" y="6998"/>
                    <a:pt x="127" y="3378"/>
                    <a:pt x="2159" y="2781"/>
                  </a:cubicBezTo>
                  <a:cubicBezTo>
                    <a:pt x="4699" y="2007"/>
                    <a:pt x="9512" y="4178"/>
                    <a:pt x="13640" y="3289"/>
                  </a:cubicBezTo>
                  <a:cubicBezTo>
                    <a:pt x="16764" y="2616"/>
                    <a:pt x="15316" y="0"/>
                    <a:pt x="1531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16" name="Shape 44411"/>
            <p:cNvSpPr/>
            <p:nvPr/>
          </p:nvSpPr>
          <p:spPr>
            <a:xfrm>
              <a:off x="655751" y="2064131"/>
              <a:ext cx="85549" cy="23663"/>
            </a:xfrm>
            <a:custGeom>
              <a:avLst/>
              <a:gdLst/>
              <a:ahLst/>
              <a:cxnLst/>
              <a:rect l="0" t="0" r="0" b="0"/>
              <a:pathLst>
                <a:path w="85573" h="23571">
                  <a:moveTo>
                    <a:pt x="85573" y="23571"/>
                  </a:moveTo>
                  <a:cubicBezTo>
                    <a:pt x="67742" y="12967"/>
                    <a:pt x="35839" y="2845"/>
                    <a:pt x="0" y="0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17" name="Shape 44412"/>
            <p:cNvSpPr/>
            <p:nvPr/>
          </p:nvSpPr>
          <p:spPr>
            <a:xfrm>
              <a:off x="655751" y="2037737"/>
              <a:ext cx="84639" cy="26393"/>
            </a:xfrm>
            <a:custGeom>
              <a:avLst/>
              <a:gdLst/>
              <a:ahLst/>
              <a:cxnLst/>
              <a:rect l="0" t="0" r="0" b="0"/>
              <a:pathLst>
                <a:path w="84696" h="26645">
                  <a:moveTo>
                    <a:pt x="84696" y="0"/>
                  </a:moveTo>
                  <a:cubicBezTo>
                    <a:pt x="67221" y="11226"/>
                    <a:pt x="35713" y="22492"/>
                    <a:pt x="0" y="26645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18" name="Shape 44413"/>
            <p:cNvSpPr/>
            <p:nvPr/>
          </p:nvSpPr>
          <p:spPr>
            <a:xfrm>
              <a:off x="689425" y="2052299"/>
              <a:ext cx="38224" cy="20022"/>
            </a:xfrm>
            <a:custGeom>
              <a:avLst/>
              <a:gdLst/>
              <a:ahLst/>
              <a:cxnLst/>
              <a:rect l="0" t="0" r="0" b="0"/>
              <a:pathLst>
                <a:path w="38049" h="20269">
                  <a:moveTo>
                    <a:pt x="27572" y="0"/>
                  </a:moveTo>
                  <a:cubicBezTo>
                    <a:pt x="27572" y="0"/>
                    <a:pt x="22619" y="3683"/>
                    <a:pt x="26213" y="5017"/>
                  </a:cubicBezTo>
                  <a:cubicBezTo>
                    <a:pt x="27356" y="5435"/>
                    <a:pt x="27978" y="5588"/>
                    <a:pt x="30035" y="5829"/>
                  </a:cubicBezTo>
                  <a:cubicBezTo>
                    <a:pt x="34379" y="6376"/>
                    <a:pt x="37770" y="11557"/>
                    <a:pt x="37770" y="11557"/>
                  </a:cubicBezTo>
                  <a:cubicBezTo>
                    <a:pt x="37770" y="11557"/>
                    <a:pt x="38049" y="15164"/>
                    <a:pt x="36106" y="16002"/>
                  </a:cubicBezTo>
                  <a:cubicBezTo>
                    <a:pt x="33693" y="17056"/>
                    <a:pt x="28651" y="15431"/>
                    <a:pt x="24651" y="16790"/>
                  </a:cubicBezTo>
                  <a:cubicBezTo>
                    <a:pt x="21628" y="17831"/>
                    <a:pt x="23368" y="20269"/>
                    <a:pt x="23368" y="20269"/>
                  </a:cubicBezTo>
                  <a:lnTo>
                    <a:pt x="0" y="11557"/>
                  </a:lnTo>
                  <a:lnTo>
                    <a:pt x="27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19" name="Shape 44414"/>
            <p:cNvSpPr/>
            <p:nvPr/>
          </p:nvSpPr>
          <p:spPr>
            <a:xfrm>
              <a:off x="487384" y="2039557"/>
              <a:ext cx="85549" cy="23663"/>
            </a:xfrm>
            <a:custGeom>
              <a:avLst/>
              <a:gdLst/>
              <a:ahLst/>
              <a:cxnLst/>
              <a:rect l="0" t="0" r="0" b="0"/>
              <a:pathLst>
                <a:path w="85573" h="23571">
                  <a:moveTo>
                    <a:pt x="0" y="0"/>
                  </a:moveTo>
                  <a:cubicBezTo>
                    <a:pt x="17831" y="10605"/>
                    <a:pt x="49733" y="20727"/>
                    <a:pt x="85573" y="23571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20" name="Shape 44415"/>
            <p:cNvSpPr/>
            <p:nvPr/>
          </p:nvSpPr>
          <p:spPr>
            <a:xfrm>
              <a:off x="488294" y="2063220"/>
              <a:ext cx="84639" cy="26393"/>
            </a:xfrm>
            <a:custGeom>
              <a:avLst/>
              <a:gdLst/>
              <a:ahLst/>
              <a:cxnLst/>
              <a:rect l="0" t="0" r="0" b="0"/>
              <a:pathLst>
                <a:path w="84696" h="26645">
                  <a:moveTo>
                    <a:pt x="0" y="26645"/>
                  </a:moveTo>
                  <a:cubicBezTo>
                    <a:pt x="17475" y="15418"/>
                    <a:pt x="48984" y="4153"/>
                    <a:pt x="84696" y="0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21" name="Shape 44416"/>
            <p:cNvSpPr/>
            <p:nvPr/>
          </p:nvSpPr>
          <p:spPr>
            <a:xfrm>
              <a:off x="500125" y="2055029"/>
              <a:ext cx="38224" cy="20022"/>
            </a:xfrm>
            <a:custGeom>
              <a:avLst/>
              <a:gdLst/>
              <a:ahLst/>
              <a:cxnLst/>
              <a:rect l="0" t="0" r="0" b="0"/>
              <a:pathLst>
                <a:path w="38049" h="20269">
                  <a:moveTo>
                    <a:pt x="14681" y="0"/>
                  </a:moveTo>
                  <a:lnTo>
                    <a:pt x="38049" y="8712"/>
                  </a:lnTo>
                  <a:lnTo>
                    <a:pt x="10478" y="20269"/>
                  </a:lnTo>
                  <a:cubicBezTo>
                    <a:pt x="10478" y="20269"/>
                    <a:pt x="15431" y="16587"/>
                    <a:pt x="11836" y="15253"/>
                  </a:cubicBezTo>
                  <a:cubicBezTo>
                    <a:pt x="10694" y="14821"/>
                    <a:pt x="10084" y="14681"/>
                    <a:pt x="8014" y="14440"/>
                  </a:cubicBezTo>
                  <a:cubicBezTo>
                    <a:pt x="3670" y="13881"/>
                    <a:pt x="279" y="8712"/>
                    <a:pt x="279" y="8712"/>
                  </a:cubicBezTo>
                  <a:cubicBezTo>
                    <a:pt x="279" y="8712"/>
                    <a:pt x="0" y="5105"/>
                    <a:pt x="1943" y="4267"/>
                  </a:cubicBezTo>
                  <a:cubicBezTo>
                    <a:pt x="4356" y="3213"/>
                    <a:pt x="9398" y="4838"/>
                    <a:pt x="13399" y="3480"/>
                  </a:cubicBezTo>
                  <a:cubicBezTo>
                    <a:pt x="16434" y="2439"/>
                    <a:pt x="14681" y="0"/>
                    <a:pt x="1468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22" name="Shape 44417"/>
            <p:cNvSpPr/>
            <p:nvPr/>
          </p:nvSpPr>
          <p:spPr>
            <a:xfrm>
              <a:off x="1280986" y="1721929"/>
              <a:ext cx="23662" cy="85550"/>
            </a:xfrm>
            <a:custGeom>
              <a:avLst/>
              <a:gdLst/>
              <a:ahLst/>
              <a:cxnLst/>
              <a:rect l="0" t="0" r="0" b="0"/>
              <a:pathLst>
                <a:path w="23597" h="85572">
                  <a:moveTo>
                    <a:pt x="0" y="85572"/>
                  </a:moveTo>
                  <a:cubicBezTo>
                    <a:pt x="10617" y="67742"/>
                    <a:pt x="20739" y="35826"/>
                    <a:pt x="23597" y="0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23" name="Shape 44418"/>
            <p:cNvSpPr/>
            <p:nvPr/>
          </p:nvSpPr>
          <p:spPr>
            <a:xfrm>
              <a:off x="1304649" y="1721929"/>
              <a:ext cx="26392" cy="84640"/>
            </a:xfrm>
            <a:custGeom>
              <a:avLst/>
              <a:gdLst/>
              <a:ahLst/>
              <a:cxnLst/>
              <a:rect l="0" t="0" r="0" b="0"/>
              <a:pathLst>
                <a:path w="26632" h="84696">
                  <a:moveTo>
                    <a:pt x="26632" y="84696"/>
                  </a:moveTo>
                  <a:cubicBezTo>
                    <a:pt x="15405" y="67221"/>
                    <a:pt x="4140" y="35713"/>
                    <a:pt x="0" y="0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24" name="Shape 44419"/>
            <p:cNvSpPr/>
            <p:nvPr/>
          </p:nvSpPr>
          <p:spPr>
            <a:xfrm>
              <a:off x="1296457" y="1756513"/>
              <a:ext cx="20022" cy="38225"/>
            </a:xfrm>
            <a:custGeom>
              <a:avLst/>
              <a:gdLst/>
              <a:ahLst/>
              <a:cxnLst/>
              <a:rect l="0" t="0" r="0" b="0"/>
              <a:pathLst>
                <a:path w="20269" h="38062">
                  <a:moveTo>
                    <a:pt x="8712" y="0"/>
                  </a:moveTo>
                  <a:lnTo>
                    <a:pt x="20269" y="27584"/>
                  </a:lnTo>
                  <a:cubicBezTo>
                    <a:pt x="20269" y="27584"/>
                    <a:pt x="16573" y="22606"/>
                    <a:pt x="15227" y="26201"/>
                  </a:cubicBezTo>
                  <a:cubicBezTo>
                    <a:pt x="14808" y="27343"/>
                    <a:pt x="14656" y="27966"/>
                    <a:pt x="14440" y="30036"/>
                  </a:cubicBezTo>
                  <a:cubicBezTo>
                    <a:pt x="13869" y="34392"/>
                    <a:pt x="8712" y="37770"/>
                    <a:pt x="8712" y="37770"/>
                  </a:cubicBezTo>
                  <a:cubicBezTo>
                    <a:pt x="8712" y="37770"/>
                    <a:pt x="5080" y="38062"/>
                    <a:pt x="4267" y="36120"/>
                  </a:cubicBezTo>
                  <a:cubicBezTo>
                    <a:pt x="3201" y="33693"/>
                    <a:pt x="4839" y="28664"/>
                    <a:pt x="3467" y="24638"/>
                  </a:cubicBezTo>
                  <a:cubicBezTo>
                    <a:pt x="2426" y="21616"/>
                    <a:pt x="0" y="23368"/>
                    <a:pt x="0" y="23368"/>
                  </a:cubicBezTo>
                  <a:lnTo>
                    <a:pt x="871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25" name="Shape 44420"/>
            <p:cNvSpPr/>
            <p:nvPr/>
          </p:nvSpPr>
          <p:spPr>
            <a:xfrm>
              <a:off x="1304649" y="2609286"/>
              <a:ext cx="23662" cy="85550"/>
            </a:xfrm>
            <a:custGeom>
              <a:avLst/>
              <a:gdLst/>
              <a:ahLst/>
              <a:cxnLst/>
              <a:rect l="0" t="0" r="0" b="0"/>
              <a:pathLst>
                <a:path w="23584" h="85560">
                  <a:moveTo>
                    <a:pt x="23584" y="0"/>
                  </a:moveTo>
                  <a:cubicBezTo>
                    <a:pt x="12967" y="17831"/>
                    <a:pt x="2845" y="49733"/>
                    <a:pt x="0" y="85560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26" name="Shape 44421"/>
            <p:cNvSpPr/>
            <p:nvPr/>
          </p:nvSpPr>
          <p:spPr>
            <a:xfrm>
              <a:off x="1278256" y="2610197"/>
              <a:ext cx="26393" cy="84640"/>
            </a:xfrm>
            <a:custGeom>
              <a:avLst/>
              <a:gdLst/>
              <a:ahLst/>
              <a:cxnLst/>
              <a:rect l="0" t="0" r="0" b="0"/>
              <a:pathLst>
                <a:path w="26644" h="84684">
                  <a:moveTo>
                    <a:pt x="0" y="0"/>
                  </a:moveTo>
                  <a:cubicBezTo>
                    <a:pt x="11240" y="17475"/>
                    <a:pt x="22504" y="48984"/>
                    <a:pt x="26644" y="84684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27" name="Shape 44422"/>
            <p:cNvSpPr/>
            <p:nvPr/>
          </p:nvSpPr>
          <p:spPr>
            <a:xfrm>
              <a:off x="1292817" y="2622028"/>
              <a:ext cx="20022" cy="38225"/>
            </a:xfrm>
            <a:custGeom>
              <a:avLst/>
              <a:gdLst/>
              <a:ahLst/>
              <a:cxnLst/>
              <a:rect l="0" t="0" r="0" b="0"/>
              <a:pathLst>
                <a:path w="20257" h="38049">
                  <a:moveTo>
                    <a:pt x="11557" y="292"/>
                  </a:moveTo>
                  <a:cubicBezTo>
                    <a:pt x="11557" y="292"/>
                    <a:pt x="15177" y="0"/>
                    <a:pt x="16002" y="1956"/>
                  </a:cubicBezTo>
                  <a:cubicBezTo>
                    <a:pt x="17056" y="4369"/>
                    <a:pt x="15430" y="9410"/>
                    <a:pt x="16789" y="13411"/>
                  </a:cubicBezTo>
                  <a:cubicBezTo>
                    <a:pt x="17831" y="16434"/>
                    <a:pt x="20257" y="14694"/>
                    <a:pt x="20257" y="14694"/>
                  </a:cubicBezTo>
                  <a:lnTo>
                    <a:pt x="11557" y="38049"/>
                  </a:lnTo>
                  <a:lnTo>
                    <a:pt x="0" y="10490"/>
                  </a:lnTo>
                  <a:cubicBezTo>
                    <a:pt x="0" y="10490"/>
                    <a:pt x="3696" y="15443"/>
                    <a:pt x="5029" y="11849"/>
                  </a:cubicBezTo>
                  <a:cubicBezTo>
                    <a:pt x="5449" y="10706"/>
                    <a:pt x="5601" y="10084"/>
                    <a:pt x="5829" y="8026"/>
                  </a:cubicBezTo>
                  <a:cubicBezTo>
                    <a:pt x="6401" y="3670"/>
                    <a:pt x="11557" y="292"/>
                    <a:pt x="11557" y="292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917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1">
              <a:srgbClr val="80808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CC"/>
                    </a:gs>
                    <a:gs pos="100000">
                      <a:srgbClr val="765E5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66918" name="组合 24"/>
          <p:cNvGrpSpPr>
            <a:grpSpLocks/>
          </p:cNvGrpSpPr>
          <p:nvPr/>
        </p:nvGrpSpPr>
        <p:grpSpPr bwMode="auto">
          <a:xfrm>
            <a:off x="2514600" y="1435100"/>
            <a:ext cx="5113338" cy="3327400"/>
            <a:chOff x="220134" y="3319462"/>
            <a:chExt cx="5113866" cy="3328512"/>
          </a:xfrm>
        </p:grpSpPr>
        <p:sp>
          <p:nvSpPr>
            <p:cNvPr id="26" name="矩形 25"/>
            <p:cNvSpPr/>
            <p:nvPr/>
          </p:nvSpPr>
          <p:spPr>
            <a:xfrm>
              <a:off x="220134" y="6155685"/>
              <a:ext cx="5113866" cy="49228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Clr>
                  <a:schemeClr val="bg2">
                    <a:lumMod val="20000"/>
                    <a:lumOff val="80000"/>
                  </a:schemeClr>
                </a:buClr>
                <a:buSzPct val="63000"/>
                <a:defRPr/>
              </a:pPr>
              <a:r>
                <a:rPr lang="en-US" altLang="zh-CN" sz="2600" b="1" dirty="0">
                  <a:solidFill>
                    <a:srgbClr val="C00000"/>
                  </a:solidFill>
                  <a:ea typeface="Times New Roman" panose="02020603050405020304" pitchFamily="18" charset="0"/>
                </a:rPr>
                <a:t>Circuit symbol for a </a:t>
              </a:r>
              <a:r>
                <a:rPr lang="en-US" altLang="zh-CN" sz="2600" b="1" dirty="0" err="1">
                  <a:solidFill>
                    <a:srgbClr val="C00000"/>
                  </a:solidFill>
                  <a:ea typeface="Times New Roman" panose="02020603050405020304" pitchFamily="18" charset="0"/>
                </a:rPr>
                <a:t>zener</a:t>
              </a:r>
              <a:r>
                <a:rPr lang="en-US" altLang="zh-CN" sz="2600" b="1" dirty="0">
                  <a:solidFill>
                    <a:srgbClr val="C00000"/>
                  </a:solidFill>
                  <a:ea typeface="Times New Roman" panose="02020603050405020304" pitchFamily="18" charset="0"/>
                </a:rPr>
                <a:t> diode</a:t>
              </a:r>
              <a:endParaRPr lang="zh-CN" altLang="en-US" sz="26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166923" name="组合 26"/>
            <p:cNvGrpSpPr>
              <a:grpSpLocks/>
            </p:cNvGrpSpPr>
            <p:nvPr/>
          </p:nvGrpSpPr>
          <p:grpSpPr bwMode="auto">
            <a:xfrm>
              <a:off x="982134" y="3319462"/>
              <a:ext cx="2011893" cy="2700338"/>
              <a:chOff x="6831155" y="1598041"/>
              <a:chExt cx="2012552" cy="2700000"/>
            </a:xfrm>
          </p:grpSpPr>
          <p:grpSp>
            <p:nvGrpSpPr>
              <p:cNvPr id="166924" name="Group 3202099"/>
              <p:cNvGrpSpPr>
                <a:grpSpLocks noChangeAspect="1"/>
              </p:cNvGrpSpPr>
              <p:nvPr/>
            </p:nvGrpSpPr>
            <p:grpSpPr bwMode="auto">
              <a:xfrm>
                <a:off x="7379553" y="1598041"/>
                <a:ext cx="785694" cy="2700000"/>
                <a:chOff x="0" y="0"/>
                <a:chExt cx="205232" cy="704875"/>
              </a:xfrm>
            </p:grpSpPr>
            <p:sp>
              <p:nvSpPr>
                <p:cNvPr id="31" name="Shape 44278"/>
                <p:cNvSpPr/>
                <p:nvPr/>
              </p:nvSpPr>
              <p:spPr>
                <a:xfrm>
                  <a:off x="89505" y="315870"/>
                  <a:ext cx="115743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824">
                      <a:moveTo>
                        <a:pt x="0" y="0"/>
                      </a:moveTo>
                      <a:lnTo>
                        <a:pt x="115824" y="0"/>
                      </a:lnTo>
                    </a:path>
                  </a:pathLst>
                </a:custGeom>
                <a:ln w="38100" cap="rnd">
                  <a:solidFill>
                    <a:schemeClr val="tx1"/>
                  </a:solidFill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" name="Shape 44279"/>
                <p:cNvSpPr/>
                <p:nvPr/>
              </p:nvSpPr>
              <p:spPr>
                <a:xfrm>
                  <a:off x="95313" y="394630"/>
                  <a:ext cx="103713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632">
                      <a:moveTo>
                        <a:pt x="0" y="0"/>
                      </a:moveTo>
                      <a:lnTo>
                        <a:pt x="103632" y="0"/>
                      </a:lnTo>
                    </a:path>
                  </a:pathLst>
                </a:custGeom>
                <a:ln w="38100" cap="rnd">
                  <a:solidFill>
                    <a:schemeClr val="tx1"/>
                  </a:solidFill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" name="Shape 44280"/>
                <p:cNvSpPr/>
                <p:nvPr/>
              </p:nvSpPr>
              <p:spPr>
                <a:xfrm>
                  <a:off x="95313" y="315870"/>
                  <a:ext cx="51856" cy="787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1816" h="79248">
                      <a:moveTo>
                        <a:pt x="51816" y="0"/>
                      </a:moveTo>
                      <a:lnTo>
                        <a:pt x="0" y="79248"/>
                      </a:lnTo>
                    </a:path>
                  </a:pathLst>
                </a:custGeom>
                <a:ln w="38100" cap="rnd">
                  <a:solidFill>
                    <a:schemeClr val="tx1"/>
                  </a:solidFill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" name="Shape 44281"/>
                <p:cNvSpPr/>
                <p:nvPr/>
              </p:nvSpPr>
              <p:spPr>
                <a:xfrm>
                  <a:off x="147169" y="315870"/>
                  <a:ext cx="51857" cy="787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1816" h="79248">
                      <a:moveTo>
                        <a:pt x="0" y="0"/>
                      </a:moveTo>
                      <a:lnTo>
                        <a:pt x="51816" y="79248"/>
                      </a:lnTo>
                    </a:path>
                  </a:pathLst>
                </a:custGeom>
                <a:ln w="38100" cap="rnd">
                  <a:solidFill>
                    <a:schemeClr val="tx1"/>
                  </a:solidFill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" name="Shape 44282"/>
                <p:cNvSpPr/>
                <p:nvPr/>
              </p:nvSpPr>
              <p:spPr>
                <a:xfrm>
                  <a:off x="147169" y="50572"/>
                  <a:ext cx="0" cy="2652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65125">
                      <a:moveTo>
                        <a:pt x="0" y="265125"/>
                      </a:moveTo>
                      <a:lnTo>
                        <a:pt x="0" y="0"/>
                      </a:lnTo>
                    </a:path>
                  </a:pathLst>
                </a:custGeom>
                <a:ln w="38100" cap="rnd">
                  <a:solidFill>
                    <a:schemeClr val="tx1"/>
                  </a:solidFill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Shape 44283"/>
                <p:cNvSpPr/>
                <p:nvPr/>
              </p:nvSpPr>
              <p:spPr>
                <a:xfrm>
                  <a:off x="147169" y="394630"/>
                  <a:ext cx="0" cy="2590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58902">
                      <a:moveTo>
                        <a:pt x="0" y="0"/>
                      </a:moveTo>
                      <a:lnTo>
                        <a:pt x="0" y="258902"/>
                      </a:lnTo>
                    </a:path>
                  </a:pathLst>
                </a:custGeom>
                <a:ln w="38100" cap="rnd">
                  <a:solidFill>
                    <a:schemeClr val="tx1"/>
                  </a:solidFill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7" name="Shape 44284"/>
                <p:cNvSpPr/>
                <p:nvPr/>
              </p:nvSpPr>
              <p:spPr>
                <a:xfrm>
                  <a:off x="205248" y="294729"/>
                  <a:ext cx="0" cy="2114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349">
                      <a:moveTo>
                        <a:pt x="0" y="21349"/>
                      </a:moveTo>
                      <a:lnTo>
                        <a:pt x="0" y="0"/>
                      </a:lnTo>
                    </a:path>
                  </a:pathLst>
                </a:custGeom>
                <a:ln w="38100" cap="rnd">
                  <a:solidFill>
                    <a:schemeClr val="tx1"/>
                  </a:solidFill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8" name="Shape 44285"/>
                <p:cNvSpPr/>
                <p:nvPr/>
              </p:nvSpPr>
              <p:spPr>
                <a:xfrm>
                  <a:off x="89505" y="315870"/>
                  <a:ext cx="0" cy="215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336">
                      <a:moveTo>
                        <a:pt x="0" y="0"/>
                      </a:moveTo>
                      <a:lnTo>
                        <a:pt x="0" y="21336"/>
                      </a:lnTo>
                    </a:path>
                  </a:pathLst>
                </a:custGeom>
                <a:ln w="38100" cap="rnd">
                  <a:solidFill>
                    <a:schemeClr val="tx1"/>
                  </a:solidFill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" name="Shape 44288"/>
                <p:cNvSpPr/>
                <p:nvPr/>
              </p:nvSpPr>
              <p:spPr>
                <a:xfrm>
                  <a:off x="121863" y="0"/>
                  <a:ext cx="51027" cy="509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800" h="50800">
                      <a:moveTo>
                        <a:pt x="25400" y="50800"/>
                      </a:moveTo>
                      <a:cubicBezTo>
                        <a:pt x="39433" y="50800"/>
                        <a:pt x="50800" y="39421"/>
                        <a:pt x="50800" y="25400"/>
                      </a:cubicBezTo>
                      <a:cubicBezTo>
                        <a:pt x="50800" y="11367"/>
                        <a:pt x="39433" y="0"/>
                        <a:pt x="25400" y="0"/>
                      </a:cubicBezTo>
                      <a:cubicBezTo>
                        <a:pt x="11379" y="0"/>
                        <a:pt x="0" y="11367"/>
                        <a:pt x="0" y="25400"/>
                      </a:cubicBezTo>
                      <a:cubicBezTo>
                        <a:pt x="0" y="39421"/>
                        <a:pt x="11379" y="50800"/>
                        <a:pt x="25400" y="50800"/>
                      </a:cubicBezTo>
                      <a:close/>
                    </a:path>
                  </a:pathLst>
                </a:custGeom>
                <a:ln w="38100" cap="flat">
                  <a:solidFill>
                    <a:schemeClr val="tx1"/>
                  </a:solidFill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Shape 44289"/>
                <p:cNvSpPr/>
                <p:nvPr/>
              </p:nvSpPr>
              <p:spPr>
                <a:xfrm>
                  <a:off x="121863" y="653709"/>
                  <a:ext cx="51027" cy="509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800" h="50800">
                      <a:moveTo>
                        <a:pt x="25400" y="50800"/>
                      </a:moveTo>
                      <a:cubicBezTo>
                        <a:pt x="39433" y="50800"/>
                        <a:pt x="50800" y="39421"/>
                        <a:pt x="50800" y="25400"/>
                      </a:cubicBezTo>
                      <a:cubicBezTo>
                        <a:pt x="50800" y="11367"/>
                        <a:pt x="39433" y="0"/>
                        <a:pt x="25400" y="0"/>
                      </a:cubicBezTo>
                      <a:cubicBezTo>
                        <a:pt x="11379" y="0"/>
                        <a:pt x="0" y="11367"/>
                        <a:pt x="0" y="25400"/>
                      </a:cubicBezTo>
                      <a:cubicBezTo>
                        <a:pt x="0" y="39421"/>
                        <a:pt x="11379" y="50800"/>
                        <a:pt x="25400" y="50800"/>
                      </a:cubicBezTo>
                      <a:close/>
                    </a:path>
                  </a:pathLst>
                </a:custGeom>
                <a:ln w="38100" cap="flat">
                  <a:solidFill>
                    <a:schemeClr val="tx1"/>
                  </a:solidFill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" name="Shape 44290"/>
                <p:cNvSpPr/>
                <p:nvPr/>
              </p:nvSpPr>
              <p:spPr>
                <a:xfrm>
                  <a:off x="25203" y="43525"/>
                  <a:ext cx="0" cy="2437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43929">
                      <a:moveTo>
                        <a:pt x="0" y="0"/>
                      </a:moveTo>
                      <a:lnTo>
                        <a:pt x="0" y="243929"/>
                      </a:lnTo>
                    </a:path>
                  </a:pathLst>
                </a:custGeom>
                <a:ln w="25400" cap="flat">
                  <a:solidFill>
                    <a:schemeClr val="tx1"/>
                  </a:solidFill>
                  <a:miter lim="100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" name="Shape 44291"/>
                <p:cNvSpPr/>
                <p:nvPr/>
              </p:nvSpPr>
              <p:spPr>
                <a:xfrm>
                  <a:off x="24788" y="202289"/>
                  <a:ext cx="25306" cy="849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108" h="85141">
                      <a:moveTo>
                        <a:pt x="25108" y="0"/>
                      </a:moveTo>
                      <a:cubicBezTo>
                        <a:pt x="14199" y="17666"/>
                        <a:pt x="3480" y="49365"/>
                        <a:pt x="0" y="85141"/>
                      </a:cubicBezTo>
                    </a:path>
                  </a:pathLst>
                </a:custGeom>
                <a:ln w="38100" cap="rnd">
                  <a:solidFill>
                    <a:schemeClr val="tx1"/>
                  </a:solidFill>
                  <a:miter lim="100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Shape 44292"/>
                <p:cNvSpPr/>
                <p:nvPr/>
              </p:nvSpPr>
              <p:spPr>
                <a:xfrm>
                  <a:off x="-103" y="202289"/>
                  <a:ext cx="25306" cy="849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121" h="85141">
                      <a:moveTo>
                        <a:pt x="0" y="0"/>
                      </a:moveTo>
                      <a:cubicBezTo>
                        <a:pt x="10909" y="17666"/>
                        <a:pt x="21628" y="49365"/>
                        <a:pt x="25121" y="85141"/>
                      </a:cubicBezTo>
                    </a:path>
                  </a:pathLst>
                </a:custGeom>
                <a:ln w="38100" cap="rnd">
                  <a:solidFill>
                    <a:schemeClr val="tx1"/>
                  </a:solidFill>
                  <a:miter lim="100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" name="Shape 44293"/>
                <p:cNvSpPr/>
                <p:nvPr/>
              </p:nvSpPr>
              <p:spPr>
                <a:xfrm>
                  <a:off x="14002" y="214725"/>
                  <a:ext cx="19913" cy="381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80" h="37998">
                      <a:moveTo>
                        <a:pt x="11748" y="216"/>
                      </a:moveTo>
                      <a:cubicBezTo>
                        <a:pt x="11748" y="216"/>
                        <a:pt x="15354" y="0"/>
                        <a:pt x="16167" y="1981"/>
                      </a:cubicBezTo>
                      <a:cubicBezTo>
                        <a:pt x="17145" y="4407"/>
                        <a:pt x="15456" y="9411"/>
                        <a:pt x="16739" y="13437"/>
                      </a:cubicBezTo>
                      <a:cubicBezTo>
                        <a:pt x="17717" y="16485"/>
                        <a:pt x="20180" y="14783"/>
                        <a:pt x="20180" y="14783"/>
                      </a:cubicBezTo>
                      <a:lnTo>
                        <a:pt x="11062" y="37998"/>
                      </a:lnTo>
                      <a:lnTo>
                        <a:pt x="0" y="10211"/>
                      </a:lnTo>
                      <a:cubicBezTo>
                        <a:pt x="0" y="10211"/>
                        <a:pt x="3594" y="15227"/>
                        <a:pt x="4991" y="11671"/>
                      </a:cubicBezTo>
                      <a:cubicBezTo>
                        <a:pt x="5448" y="10541"/>
                        <a:pt x="5588" y="9919"/>
                        <a:pt x="5880" y="7861"/>
                      </a:cubicBezTo>
                      <a:cubicBezTo>
                        <a:pt x="6503" y="3531"/>
                        <a:pt x="11748" y="216"/>
                        <a:pt x="11748" y="216"/>
                      </a:cubicBezTo>
                      <a:close/>
                    </a:path>
                  </a:pathLst>
                </a:custGeom>
                <a:ln w="25400" cap="flat">
                  <a:solidFill>
                    <a:schemeClr val="tx1"/>
                  </a:solidFill>
                  <a:miter lim="127000"/>
                </a:ln>
              </p:spPr>
              <p:style>
                <a:lnRef idx="0">
                  <a:srgbClr val="000000">
                    <a:alpha val="0"/>
                  </a:srgbClr>
                </a:lnRef>
                <a:fillRef idx="1">
                  <a:srgbClr val="000000"/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6925" name="Rectangle 17"/>
              <p:cNvSpPr>
                <a:spLocks noChangeArrowheads="1"/>
              </p:cNvSpPr>
              <p:nvPr/>
            </p:nvSpPr>
            <p:spPr bwMode="auto">
              <a:xfrm>
                <a:off x="6831155" y="1916057"/>
                <a:ext cx="470000" cy="523220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1">
                  <a:srgbClr val="808080">
                    <a:alpha val="50000"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FFCCCC"/>
                        </a:gs>
                        <a:gs pos="100000">
                          <a:srgbClr val="765E5E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I</a:t>
                </a:r>
                <a:r>
                  <a:rPr lang="en-US" altLang="zh-CN" sz="2800" b="1" i="1" baseline="-30000">
                    <a:solidFill>
                      <a:srgbClr val="00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Z</a:t>
                </a:r>
                <a:endPara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66926" name="Rectangle 17"/>
              <p:cNvSpPr>
                <a:spLocks noChangeArrowheads="1"/>
              </p:cNvSpPr>
              <p:nvPr/>
            </p:nvSpPr>
            <p:spPr bwMode="auto">
              <a:xfrm>
                <a:off x="8274320" y="2849837"/>
                <a:ext cx="569387" cy="523220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1">
                  <a:srgbClr val="808080">
                    <a:alpha val="50000"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FFCCCC"/>
                        </a:gs>
                        <a:gs pos="100000">
                          <a:srgbClr val="765E5E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V</a:t>
                </a:r>
                <a:r>
                  <a:rPr lang="en-US" altLang="zh-CN" sz="2800" b="1" i="1" baseline="-30000">
                    <a:solidFill>
                      <a:srgbClr val="00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Z</a:t>
                </a:r>
                <a:endPara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sp>
        <p:nvSpPr>
          <p:cNvPr id="166919" name="Rectangle 17"/>
          <p:cNvSpPr>
            <a:spLocks noChangeArrowheads="1"/>
          </p:cNvSpPr>
          <p:nvPr/>
        </p:nvSpPr>
        <p:spPr bwMode="auto">
          <a:xfrm>
            <a:off x="4465638" y="2052638"/>
            <a:ext cx="388937" cy="523875"/>
          </a:xfrm>
          <a:prstGeom prst="rect">
            <a:avLst/>
          </a:prstGeom>
          <a:noFill/>
          <a:ln>
            <a:noFill/>
          </a:ln>
          <a:effectLst>
            <a:prstShdw prst="shdw11">
              <a:srgbClr val="80808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CC"/>
                    </a:gs>
                    <a:gs pos="100000">
                      <a:srgbClr val="765E5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66920" name="Rectangle 17"/>
          <p:cNvSpPr>
            <a:spLocks noChangeArrowheads="1"/>
          </p:cNvSpPr>
          <p:nvPr/>
        </p:nvSpPr>
        <p:spPr bwMode="auto">
          <a:xfrm>
            <a:off x="4495800" y="2981325"/>
            <a:ext cx="304800" cy="523875"/>
          </a:xfrm>
          <a:prstGeom prst="rect">
            <a:avLst/>
          </a:prstGeom>
          <a:noFill/>
          <a:ln>
            <a:noFill/>
          </a:ln>
          <a:effectLst>
            <a:prstShdw prst="shdw11">
              <a:srgbClr val="80808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CC"/>
                    </a:gs>
                    <a:gs pos="100000">
                      <a:srgbClr val="765E5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66921" name="矩形 1"/>
          <p:cNvSpPr>
            <a:spLocks noChangeArrowheads="1"/>
          </p:cNvSpPr>
          <p:nvPr/>
        </p:nvSpPr>
        <p:spPr bwMode="auto">
          <a:xfrm>
            <a:off x="990600" y="5375275"/>
            <a:ext cx="457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4.4.1 Specifying and Modeling the Zener Diode 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354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9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1">
              <a:srgbClr val="80808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CC"/>
                    </a:gs>
                    <a:gs pos="100000">
                      <a:srgbClr val="765E5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68965" name="Group 3202100"/>
          <p:cNvGrpSpPr>
            <a:grpSpLocks noChangeAspect="1"/>
          </p:cNvGrpSpPr>
          <p:nvPr/>
        </p:nvGrpSpPr>
        <p:grpSpPr bwMode="auto">
          <a:xfrm>
            <a:off x="3200400" y="1497013"/>
            <a:ext cx="5726113" cy="5040312"/>
            <a:chOff x="-12258" y="1"/>
            <a:chExt cx="3282709" cy="2889599"/>
          </a:xfrm>
        </p:grpSpPr>
        <p:sp>
          <p:nvSpPr>
            <p:cNvPr id="26" name="Shape 44298"/>
            <p:cNvSpPr/>
            <p:nvPr/>
          </p:nvSpPr>
          <p:spPr>
            <a:xfrm>
              <a:off x="1304648" y="1721929"/>
              <a:ext cx="0" cy="411370"/>
            </a:xfrm>
            <a:custGeom>
              <a:avLst/>
              <a:gdLst/>
              <a:ahLst/>
              <a:cxnLst/>
              <a:rect l="0" t="0" r="0" b="0"/>
              <a:pathLst>
                <a:path h="411518">
                  <a:moveTo>
                    <a:pt x="0" y="411518"/>
                  </a:moveTo>
                  <a:lnTo>
                    <a:pt x="0" y="0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27" name="Shape 44299"/>
            <p:cNvSpPr/>
            <p:nvPr/>
          </p:nvSpPr>
          <p:spPr>
            <a:xfrm>
              <a:off x="1962646" y="27304"/>
              <a:ext cx="0" cy="2862296"/>
            </a:xfrm>
            <a:custGeom>
              <a:avLst/>
              <a:gdLst/>
              <a:ahLst/>
              <a:cxnLst/>
              <a:rect l="0" t="0" r="0" b="0"/>
              <a:pathLst>
                <a:path h="2862199">
                  <a:moveTo>
                    <a:pt x="0" y="0"/>
                  </a:moveTo>
                  <a:lnTo>
                    <a:pt x="0" y="2862199"/>
                  </a:lnTo>
                </a:path>
              </a:pathLst>
            </a:custGeom>
            <a:ln w="2540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28" name="Shape 44300"/>
            <p:cNvSpPr/>
            <p:nvPr/>
          </p:nvSpPr>
          <p:spPr>
            <a:xfrm>
              <a:off x="1957185" y="42776"/>
              <a:ext cx="5461" cy="20933"/>
            </a:xfrm>
            <a:custGeom>
              <a:avLst/>
              <a:gdLst/>
              <a:ahLst/>
              <a:cxnLst/>
              <a:rect l="0" t="0" r="0" b="0"/>
              <a:pathLst>
                <a:path w="6109" h="21336">
                  <a:moveTo>
                    <a:pt x="6109" y="0"/>
                  </a:moveTo>
                  <a:lnTo>
                    <a:pt x="0" y="21336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29" name="Shape 44301"/>
            <p:cNvSpPr/>
            <p:nvPr/>
          </p:nvSpPr>
          <p:spPr>
            <a:xfrm>
              <a:off x="1953545" y="63709"/>
              <a:ext cx="3640" cy="9101"/>
            </a:xfrm>
            <a:custGeom>
              <a:avLst/>
              <a:gdLst/>
              <a:ahLst/>
              <a:cxnLst/>
              <a:rect l="0" t="0" r="0" b="0"/>
              <a:pathLst>
                <a:path w="3048" h="9144">
                  <a:moveTo>
                    <a:pt x="3048" y="0"/>
                  </a:moveTo>
                  <a:lnTo>
                    <a:pt x="0" y="914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0" name="Shape 44302"/>
            <p:cNvSpPr/>
            <p:nvPr/>
          </p:nvSpPr>
          <p:spPr>
            <a:xfrm>
              <a:off x="1953545" y="72810"/>
              <a:ext cx="9101" cy="0"/>
            </a:xfrm>
            <a:custGeom>
              <a:avLst/>
              <a:gdLst/>
              <a:ahLst/>
              <a:cxnLst/>
              <a:rect l="0" t="0" r="0" b="0"/>
              <a:pathLst>
                <a:path w="9157">
                  <a:moveTo>
                    <a:pt x="0" y="0"/>
                  </a:moveTo>
                  <a:lnTo>
                    <a:pt x="9157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1" name="Shape 44303"/>
            <p:cNvSpPr/>
            <p:nvPr/>
          </p:nvSpPr>
          <p:spPr>
            <a:xfrm>
              <a:off x="1950815" y="1"/>
              <a:ext cx="11831" cy="54607"/>
            </a:xfrm>
            <a:custGeom>
              <a:avLst/>
              <a:gdLst/>
              <a:ahLst/>
              <a:cxnLst/>
              <a:rect l="0" t="0" r="0" b="0"/>
              <a:pathLst>
                <a:path w="12205" h="54864">
                  <a:moveTo>
                    <a:pt x="12205" y="0"/>
                  </a:moveTo>
                  <a:lnTo>
                    <a:pt x="0" y="5486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2" name="Shape 44304"/>
            <p:cNvSpPr/>
            <p:nvPr/>
          </p:nvSpPr>
          <p:spPr>
            <a:xfrm>
              <a:off x="1935343" y="54608"/>
              <a:ext cx="15472" cy="33674"/>
            </a:xfrm>
            <a:custGeom>
              <a:avLst/>
              <a:gdLst/>
              <a:ahLst/>
              <a:cxnLst/>
              <a:rect l="0" t="0" r="0" b="0"/>
              <a:pathLst>
                <a:path w="15253" h="33528">
                  <a:moveTo>
                    <a:pt x="15253" y="0"/>
                  </a:moveTo>
                  <a:lnTo>
                    <a:pt x="0" y="33528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3" name="Shape 44305"/>
            <p:cNvSpPr/>
            <p:nvPr/>
          </p:nvSpPr>
          <p:spPr>
            <a:xfrm>
              <a:off x="1935343" y="81911"/>
              <a:ext cx="27303" cy="6370"/>
            </a:xfrm>
            <a:custGeom>
              <a:avLst/>
              <a:gdLst/>
              <a:ahLst/>
              <a:cxnLst/>
              <a:rect l="0" t="0" r="0" b="0"/>
              <a:pathLst>
                <a:path w="27457" h="6096">
                  <a:moveTo>
                    <a:pt x="0" y="6096"/>
                  </a:moveTo>
                  <a:lnTo>
                    <a:pt x="27457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4" name="Shape 44306"/>
            <p:cNvSpPr/>
            <p:nvPr/>
          </p:nvSpPr>
          <p:spPr>
            <a:xfrm>
              <a:off x="1953545" y="18203"/>
              <a:ext cx="9101" cy="40045"/>
            </a:xfrm>
            <a:custGeom>
              <a:avLst/>
              <a:gdLst/>
              <a:ahLst/>
              <a:cxnLst/>
              <a:rect l="0" t="0" r="0" b="0"/>
              <a:pathLst>
                <a:path w="9157" h="39624">
                  <a:moveTo>
                    <a:pt x="9157" y="0"/>
                  </a:moveTo>
                  <a:lnTo>
                    <a:pt x="0" y="3962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5" name="Shape 44307"/>
            <p:cNvSpPr/>
            <p:nvPr/>
          </p:nvSpPr>
          <p:spPr>
            <a:xfrm>
              <a:off x="1944444" y="58248"/>
              <a:ext cx="9101" cy="23663"/>
            </a:xfrm>
            <a:custGeom>
              <a:avLst/>
              <a:gdLst/>
              <a:ahLst/>
              <a:cxnLst/>
              <a:rect l="0" t="0" r="0" b="0"/>
              <a:pathLst>
                <a:path w="9144" h="24384">
                  <a:moveTo>
                    <a:pt x="9144" y="0"/>
                  </a:moveTo>
                  <a:lnTo>
                    <a:pt x="0" y="2438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6" name="Shape 44308"/>
            <p:cNvSpPr/>
            <p:nvPr/>
          </p:nvSpPr>
          <p:spPr>
            <a:xfrm>
              <a:off x="1944444" y="76450"/>
              <a:ext cx="18202" cy="5461"/>
            </a:xfrm>
            <a:custGeom>
              <a:avLst/>
              <a:gdLst/>
              <a:ahLst/>
              <a:cxnLst/>
              <a:rect l="0" t="0" r="0" b="0"/>
              <a:pathLst>
                <a:path w="18301" h="6096">
                  <a:moveTo>
                    <a:pt x="0" y="6096"/>
                  </a:moveTo>
                  <a:lnTo>
                    <a:pt x="18301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7" name="Shape 44309"/>
            <p:cNvSpPr/>
            <p:nvPr/>
          </p:nvSpPr>
          <p:spPr>
            <a:xfrm>
              <a:off x="1962646" y="42776"/>
              <a:ext cx="3640" cy="20933"/>
            </a:xfrm>
            <a:custGeom>
              <a:avLst/>
              <a:gdLst/>
              <a:ahLst/>
              <a:cxnLst/>
              <a:rect l="0" t="0" r="0" b="0"/>
              <a:pathLst>
                <a:path w="3035" h="21336">
                  <a:moveTo>
                    <a:pt x="0" y="0"/>
                  </a:moveTo>
                  <a:lnTo>
                    <a:pt x="3035" y="21336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8" name="Shape 44310"/>
            <p:cNvSpPr/>
            <p:nvPr/>
          </p:nvSpPr>
          <p:spPr>
            <a:xfrm>
              <a:off x="1966286" y="63709"/>
              <a:ext cx="5461" cy="9101"/>
            </a:xfrm>
            <a:custGeom>
              <a:avLst/>
              <a:gdLst/>
              <a:ahLst/>
              <a:cxnLst/>
              <a:rect l="0" t="0" r="0" b="0"/>
              <a:pathLst>
                <a:path w="6083" h="9144">
                  <a:moveTo>
                    <a:pt x="0" y="0"/>
                  </a:moveTo>
                  <a:lnTo>
                    <a:pt x="6083" y="914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39" name="Shape 44311"/>
            <p:cNvSpPr/>
            <p:nvPr/>
          </p:nvSpPr>
          <p:spPr>
            <a:xfrm>
              <a:off x="1962646" y="72810"/>
              <a:ext cx="9101" cy="0"/>
            </a:xfrm>
            <a:custGeom>
              <a:avLst/>
              <a:gdLst/>
              <a:ahLst/>
              <a:cxnLst/>
              <a:rect l="0" t="0" r="0" b="0"/>
              <a:pathLst>
                <a:path w="9118">
                  <a:moveTo>
                    <a:pt x="9118" y="0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0" name="Shape 44312"/>
            <p:cNvSpPr/>
            <p:nvPr/>
          </p:nvSpPr>
          <p:spPr>
            <a:xfrm>
              <a:off x="1962646" y="1"/>
              <a:ext cx="12741" cy="54607"/>
            </a:xfrm>
            <a:custGeom>
              <a:avLst/>
              <a:gdLst/>
              <a:ahLst/>
              <a:cxnLst/>
              <a:rect l="0" t="0" r="0" b="0"/>
              <a:pathLst>
                <a:path w="12179" h="54864">
                  <a:moveTo>
                    <a:pt x="0" y="0"/>
                  </a:moveTo>
                  <a:lnTo>
                    <a:pt x="12179" y="5486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1" name="Shape 44313"/>
            <p:cNvSpPr/>
            <p:nvPr/>
          </p:nvSpPr>
          <p:spPr>
            <a:xfrm>
              <a:off x="1975387" y="54608"/>
              <a:ext cx="11832" cy="33674"/>
            </a:xfrm>
            <a:custGeom>
              <a:avLst/>
              <a:gdLst/>
              <a:ahLst/>
              <a:cxnLst/>
              <a:rect l="0" t="0" r="0" b="0"/>
              <a:pathLst>
                <a:path w="12192" h="33528">
                  <a:moveTo>
                    <a:pt x="0" y="0"/>
                  </a:moveTo>
                  <a:lnTo>
                    <a:pt x="12192" y="33528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2" name="Shape 44314"/>
            <p:cNvSpPr/>
            <p:nvPr/>
          </p:nvSpPr>
          <p:spPr>
            <a:xfrm>
              <a:off x="1962646" y="81911"/>
              <a:ext cx="24573" cy="6370"/>
            </a:xfrm>
            <a:custGeom>
              <a:avLst/>
              <a:gdLst/>
              <a:ahLst/>
              <a:cxnLst/>
              <a:rect l="0" t="0" r="0" b="0"/>
              <a:pathLst>
                <a:path w="24371" h="6096">
                  <a:moveTo>
                    <a:pt x="24371" y="6096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3" name="Shape 44315"/>
            <p:cNvSpPr/>
            <p:nvPr/>
          </p:nvSpPr>
          <p:spPr>
            <a:xfrm>
              <a:off x="1962646" y="18203"/>
              <a:ext cx="9101" cy="40045"/>
            </a:xfrm>
            <a:custGeom>
              <a:avLst/>
              <a:gdLst/>
              <a:ahLst/>
              <a:cxnLst/>
              <a:rect l="0" t="0" r="0" b="0"/>
              <a:pathLst>
                <a:path w="9118" h="39624">
                  <a:moveTo>
                    <a:pt x="0" y="0"/>
                  </a:moveTo>
                  <a:lnTo>
                    <a:pt x="9118" y="3962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4" name="Shape 44316"/>
            <p:cNvSpPr/>
            <p:nvPr/>
          </p:nvSpPr>
          <p:spPr>
            <a:xfrm>
              <a:off x="1971747" y="58248"/>
              <a:ext cx="10011" cy="23663"/>
            </a:xfrm>
            <a:custGeom>
              <a:avLst/>
              <a:gdLst/>
              <a:ahLst/>
              <a:cxnLst/>
              <a:rect l="0" t="0" r="0" b="0"/>
              <a:pathLst>
                <a:path w="9157" h="24384">
                  <a:moveTo>
                    <a:pt x="0" y="0"/>
                  </a:moveTo>
                  <a:lnTo>
                    <a:pt x="9157" y="2438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5" name="Shape 44317"/>
            <p:cNvSpPr/>
            <p:nvPr/>
          </p:nvSpPr>
          <p:spPr>
            <a:xfrm>
              <a:off x="1962646" y="76450"/>
              <a:ext cx="19112" cy="5461"/>
            </a:xfrm>
            <a:custGeom>
              <a:avLst/>
              <a:gdLst/>
              <a:ahLst/>
              <a:cxnLst/>
              <a:rect l="0" t="0" r="0" b="0"/>
              <a:pathLst>
                <a:path w="18275" h="6096">
                  <a:moveTo>
                    <a:pt x="18275" y="6096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6" name="Shape 44318"/>
            <p:cNvSpPr/>
            <p:nvPr/>
          </p:nvSpPr>
          <p:spPr>
            <a:xfrm>
              <a:off x="1935343" y="72810"/>
              <a:ext cx="18202" cy="15472"/>
            </a:xfrm>
            <a:custGeom>
              <a:avLst/>
              <a:gdLst/>
              <a:ahLst/>
              <a:cxnLst/>
              <a:rect l="0" t="0" r="0" b="0"/>
              <a:pathLst>
                <a:path w="18300" h="15240">
                  <a:moveTo>
                    <a:pt x="18300" y="0"/>
                  </a:moveTo>
                  <a:lnTo>
                    <a:pt x="0" y="1524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7" name="Shape 44319"/>
            <p:cNvSpPr/>
            <p:nvPr/>
          </p:nvSpPr>
          <p:spPr>
            <a:xfrm>
              <a:off x="1971747" y="72810"/>
              <a:ext cx="15472" cy="15472"/>
            </a:xfrm>
            <a:custGeom>
              <a:avLst/>
              <a:gdLst/>
              <a:ahLst/>
              <a:cxnLst/>
              <a:rect l="0" t="0" r="0" b="0"/>
              <a:pathLst>
                <a:path w="15253" h="15240">
                  <a:moveTo>
                    <a:pt x="0" y="0"/>
                  </a:moveTo>
                  <a:lnTo>
                    <a:pt x="15253" y="1524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8" name="Shape 44320"/>
            <p:cNvSpPr/>
            <p:nvPr/>
          </p:nvSpPr>
          <p:spPr>
            <a:xfrm>
              <a:off x="1962646" y="1"/>
              <a:ext cx="0" cy="18202"/>
            </a:xfrm>
            <a:custGeom>
              <a:avLst/>
              <a:gdLst/>
              <a:ahLst/>
              <a:cxnLst/>
              <a:rect l="0" t="0" r="0" b="0"/>
              <a:pathLst>
                <a:path h="18288">
                  <a:moveTo>
                    <a:pt x="0" y="0"/>
                  </a:moveTo>
                  <a:lnTo>
                    <a:pt x="0" y="18288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49" name="Shape 44321"/>
            <p:cNvSpPr/>
            <p:nvPr/>
          </p:nvSpPr>
          <p:spPr>
            <a:xfrm>
              <a:off x="1962646" y="40046"/>
              <a:ext cx="0" cy="39134"/>
            </a:xfrm>
            <a:custGeom>
              <a:avLst/>
              <a:gdLst/>
              <a:ahLst/>
              <a:cxnLst/>
              <a:rect l="0" t="0" r="0" b="0"/>
              <a:pathLst>
                <a:path h="39624">
                  <a:moveTo>
                    <a:pt x="0" y="39624"/>
                  </a:moveTo>
                  <a:lnTo>
                    <a:pt x="0" y="0"/>
                  </a:lnTo>
                </a:path>
              </a:pathLst>
            </a:custGeom>
            <a:ln w="1270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0" name="Shape 44322"/>
            <p:cNvSpPr/>
            <p:nvPr/>
          </p:nvSpPr>
          <p:spPr>
            <a:xfrm>
              <a:off x="177042" y="679853"/>
              <a:ext cx="2511859" cy="0"/>
            </a:xfrm>
            <a:custGeom>
              <a:avLst/>
              <a:gdLst/>
              <a:ahLst/>
              <a:cxnLst/>
              <a:rect l="0" t="0" r="0" b="0"/>
              <a:pathLst>
                <a:path w="2511679">
                  <a:moveTo>
                    <a:pt x="2511679" y="0"/>
                  </a:moveTo>
                  <a:lnTo>
                    <a:pt x="0" y="0"/>
                  </a:lnTo>
                </a:path>
              </a:pathLst>
            </a:custGeom>
            <a:ln w="2540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1" name="Shape 44323"/>
            <p:cNvSpPr/>
            <p:nvPr/>
          </p:nvSpPr>
          <p:spPr>
            <a:xfrm>
              <a:off x="2655228" y="673482"/>
              <a:ext cx="20932" cy="2730"/>
            </a:xfrm>
            <a:custGeom>
              <a:avLst/>
              <a:gdLst/>
              <a:ahLst/>
              <a:cxnLst/>
              <a:rect l="0" t="0" r="0" b="0"/>
              <a:pathLst>
                <a:path w="21336" h="3048">
                  <a:moveTo>
                    <a:pt x="21336" y="3048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2" name="Shape 44324"/>
            <p:cNvSpPr/>
            <p:nvPr/>
          </p:nvSpPr>
          <p:spPr>
            <a:xfrm>
              <a:off x="2642486" y="670752"/>
              <a:ext cx="12741" cy="2731"/>
            </a:xfrm>
            <a:custGeom>
              <a:avLst/>
              <a:gdLst/>
              <a:ahLst/>
              <a:cxnLst/>
              <a:rect l="0" t="0" r="0" b="0"/>
              <a:pathLst>
                <a:path w="12192" h="3048">
                  <a:moveTo>
                    <a:pt x="12192" y="3048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3" name="Shape 44325"/>
            <p:cNvSpPr/>
            <p:nvPr/>
          </p:nvSpPr>
          <p:spPr>
            <a:xfrm>
              <a:off x="2642486" y="670752"/>
              <a:ext cx="3640" cy="5461"/>
            </a:xfrm>
            <a:custGeom>
              <a:avLst/>
              <a:gdLst/>
              <a:ahLst/>
              <a:cxnLst/>
              <a:rect l="0" t="0" r="0" b="0"/>
              <a:pathLst>
                <a:path w="3035" h="6096">
                  <a:moveTo>
                    <a:pt x="0" y="0"/>
                  </a:moveTo>
                  <a:lnTo>
                    <a:pt x="3035" y="6096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4" name="Shape 44326"/>
            <p:cNvSpPr/>
            <p:nvPr/>
          </p:nvSpPr>
          <p:spPr>
            <a:xfrm>
              <a:off x="2660688" y="664381"/>
              <a:ext cx="58246" cy="11831"/>
            </a:xfrm>
            <a:custGeom>
              <a:avLst/>
              <a:gdLst/>
              <a:ahLst/>
              <a:cxnLst/>
              <a:rect l="0" t="0" r="0" b="0"/>
              <a:pathLst>
                <a:path w="57925" h="12192">
                  <a:moveTo>
                    <a:pt x="57925" y="12192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5" name="Shape 44327"/>
            <p:cNvSpPr/>
            <p:nvPr/>
          </p:nvSpPr>
          <p:spPr>
            <a:xfrm>
              <a:off x="2627925" y="652550"/>
              <a:ext cx="32763" cy="11832"/>
            </a:xfrm>
            <a:custGeom>
              <a:avLst/>
              <a:gdLst/>
              <a:ahLst/>
              <a:cxnLst/>
              <a:rect l="0" t="0" r="0" b="0"/>
              <a:pathLst>
                <a:path w="33528" h="12192">
                  <a:moveTo>
                    <a:pt x="33528" y="12192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6" name="Shape 44328"/>
            <p:cNvSpPr/>
            <p:nvPr/>
          </p:nvSpPr>
          <p:spPr>
            <a:xfrm>
              <a:off x="2627925" y="652550"/>
              <a:ext cx="9101" cy="27303"/>
            </a:xfrm>
            <a:custGeom>
              <a:avLst/>
              <a:gdLst/>
              <a:ahLst/>
              <a:cxnLst/>
              <a:rect l="0" t="0" r="0" b="0"/>
              <a:pathLst>
                <a:path w="9144" h="27432">
                  <a:moveTo>
                    <a:pt x="0" y="0"/>
                  </a:moveTo>
                  <a:lnTo>
                    <a:pt x="9144" y="27432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7" name="Shape 44329"/>
            <p:cNvSpPr/>
            <p:nvPr/>
          </p:nvSpPr>
          <p:spPr>
            <a:xfrm>
              <a:off x="2660688" y="670752"/>
              <a:ext cx="40044" cy="5461"/>
            </a:xfrm>
            <a:custGeom>
              <a:avLst/>
              <a:gdLst/>
              <a:ahLst/>
              <a:cxnLst/>
              <a:rect l="0" t="0" r="0" b="0"/>
              <a:pathLst>
                <a:path w="39624" h="6096">
                  <a:moveTo>
                    <a:pt x="39624" y="6096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8" name="Shape 44330"/>
            <p:cNvSpPr/>
            <p:nvPr/>
          </p:nvSpPr>
          <p:spPr>
            <a:xfrm>
              <a:off x="2637026" y="661651"/>
              <a:ext cx="23662" cy="9101"/>
            </a:xfrm>
            <a:custGeom>
              <a:avLst/>
              <a:gdLst/>
              <a:ahLst/>
              <a:cxnLst/>
              <a:rect l="0" t="0" r="0" b="0"/>
              <a:pathLst>
                <a:path w="24384" h="9144">
                  <a:moveTo>
                    <a:pt x="24384" y="9144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59" name="Shape 44331"/>
            <p:cNvSpPr/>
            <p:nvPr/>
          </p:nvSpPr>
          <p:spPr>
            <a:xfrm>
              <a:off x="2637026" y="661651"/>
              <a:ext cx="5461" cy="18202"/>
            </a:xfrm>
            <a:custGeom>
              <a:avLst/>
              <a:gdLst/>
              <a:ahLst/>
              <a:cxnLst/>
              <a:rect l="0" t="0" r="0" b="0"/>
              <a:pathLst>
                <a:path w="6096" h="18288">
                  <a:moveTo>
                    <a:pt x="0" y="0"/>
                  </a:moveTo>
                  <a:lnTo>
                    <a:pt x="6096" y="18288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0" name="Shape 44332"/>
            <p:cNvSpPr/>
            <p:nvPr/>
          </p:nvSpPr>
          <p:spPr>
            <a:xfrm>
              <a:off x="2655228" y="679853"/>
              <a:ext cx="20932" cy="2731"/>
            </a:xfrm>
            <a:custGeom>
              <a:avLst/>
              <a:gdLst/>
              <a:ahLst/>
              <a:cxnLst/>
              <a:rect l="0" t="0" r="0" b="0"/>
              <a:pathLst>
                <a:path w="21336" h="3048">
                  <a:moveTo>
                    <a:pt x="21336" y="0"/>
                  </a:moveTo>
                  <a:lnTo>
                    <a:pt x="0" y="3048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1" name="Shape 44333"/>
            <p:cNvSpPr/>
            <p:nvPr/>
          </p:nvSpPr>
          <p:spPr>
            <a:xfrm>
              <a:off x="2642486" y="682584"/>
              <a:ext cx="12741" cy="3640"/>
            </a:xfrm>
            <a:custGeom>
              <a:avLst/>
              <a:gdLst/>
              <a:ahLst/>
              <a:cxnLst/>
              <a:rect l="0" t="0" r="0" b="0"/>
              <a:pathLst>
                <a:path w="12192" h="3048">
                  <a:moveTo>
                    <a:pt x="12192" y="0"/>
                  </a:moveTo>
                  <a:lnTo>
                    <a:pt x="0" y="3048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2" name="Shape 44334"/>
            <p:cNvSpPr/>
            <p:nvPr/>
          </p:nvSpPr>
          <p:spPr>
            <a:xfrm>
              <a:off x="2642486" y="679853"/>
              <a:ext cx="3640" cy="6371"/>
            </a:xfrm>
            <a:custGeom>
              <a:avLst/>
              <a:gdLst/>
              <a:ahLst/>
              <a:cxnLst/>
              <a:rect l="0" t="0" r="0" b="0"/>
              <a:pathLst>
                <a:path w="3035" h="6096">
                  <a:moveTo>
                    <a:pt x="0" y="6096"/>
                  </a:moveTo>
                  <a:lnTo>
                    <a:pt x="3035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3" name="Shape 44335"/>
            <p:cNvSpPr/>
            <p:nvPr/>
          </p:nvSpPr>
          <p:spPr>
            <a:xfrm>
              <a:off x="2660688" y="679853"/>
              <a:ext cx="58246" cy="11832"/>
            </a:xfrm>
            <a:custGeom>
              <a:avLst/>
              <a:gdLst/>
              <a:ahLst/>
              <a:cxnLst/>
              <a:rect l="0" t="0" r="0" b="0"/>
              <a:pathLst>
                <a:path w="57925" h="12192">
                  <a:moveTo>
                    <a:pt x="57925" y="0"/>
                  </a:moveTo>
                  <a:lnTo>
                    <a:pt x="0" y="12192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4" name="Shape 44336"/>
            <p:cNvSpPr/>
            <p:nvPr/>
          </p:nvSpPr>
          <p:spPr>
            <a:xfrm>
              <a:off x="2627925" y="691685"/>
              <a:ext cx="32763" cy="12742"/>
            </a:xfrm>
            <a:custGeom>
              <a:avLst/>
              <a:gdLst/>
              <a:ahLst/>
              <a:cxnLst/>
              <a:rect l="0" t="0" r="0" b="0"/>
              <a:pathLst>
                <a:path w="33528" h="12192">
                  <a:moveTo>
                    <a:pt x="33528" y="0"/>
                  </a:moveTo>
                  <a:lnTo>
                    <a:pt x="0" y="12192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5" name="Shape 44337"/>
            <p:cNvSpPr/>
            <p:nvPr/>
          </p:nvSpPr>
          <p:spPr>
            <a:xfrm>
              <a:off x="2627925" y="676212"/>
              <a:ext cx="9101" cy="28214"/>
            </a:xfrm>
            <a:custGeom>
              <a:avLst/>
              <a:gdLst/>
              <a:ahLst/>
              <a:cxnLst/>
              <a:rect l="0" t="0" r="0" b="0"/>
              <a:pathLst>
                <a:path w="9144" h="27432">
                  <a:moveTo>
                    <a:pt x="0" y="27432"/>
                  </a:moveTo>
                  <a:lnTo>
                    <a:pt x="9144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6" name="Shape 44338"/>
            <p:cNvSpPr/>
            <p:nvPr/>
          </p:nvSpPr>
          <p:spPr>
            <a:xfrm>
              <a:off x="2660688" y="679853"/>
              <a:ext cx="40044" cy="6371"/>
            </a:xfrm>
            <a:custGeom>
              <a:avLst/>
              <a:gdLst/>
              <a:ahLst/>
              <a:cxnLst/>
              <a:rect l="0" t="0" r="0" b="0"/>
              <a:pathLst>
                <a:path w="39624" h="6096">
                  <a:moveTo>
                    <a:pt x="39624" y="0"/>
                  </a:moveTo>
                  <a:lnTo>
                    <a:pt x="0" y="6096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7" name="Shape 44339"/>
            <p:cNvSpPr/>
            <p:nvPr/>
          </p:nvSpPr>
          <p:spPr>
            <a:xfrm>
              <a:off x="2637026" y="686224"/>
              <a:ext cx="23662" cy="9101"/>
            </a:xfrm>
            <a:custGeom>
              <a:avLst/>
              <a:gdLst/>
              <a:ahLst/>
              <a:cxnLst/>
              <a:rect l="0" t="0" r="0" b="0"/>
              <a:pathLst>
                <a:path w="24384" h="9144">
                  <a:moveTo>
                    <a:pt x="24384" y="0"/>
                  </a:moveTo>
                  <a:lnTo>
                    <a:pt x="0" y="9144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8" name="Shape 44340"/>
            <p:cNvSpPr/>
            <p:nvPr/>
          </p:nvSpPr>
          <p:spPr>
            <a:xfrm>
              <a:off x="2637026" y="676212"/>
              <a:ext cx="5461" cy="19113"/>
            </a:xfrm>
            <a:custGeom>
              <a:avLst/>
              <a:gdLst/>
              <a:ahLst/>
              <a:cxnLst/>
              <a:rect l="0" t="0" r="0" b="0"/>
              <a:pathLst>
                <a:path w="6096" h="18288">
                  <a:moveTo>
                    <a:pt x="0" y="18288"/>
                  </a:moveTo>
                  <a:lnTo>
                    <a:pt x="6096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69" name="Shape 44341"/>
            <p:cNvSpPr/>
            <p:nvPr/>
          </p:nvSpPr>
          <p:spPr>
            <a:xfrm>
              <a:off x="2627925" y="652550"/>
              <a:ext cx="14562" cy="14562"/>
            </a:xfrm>
            <a:custGeom>
              <a:avLst/>
              <a:gdLst/>
              <a:ahLst/>
              <a:cxnLst/>
              <a:rect l="0" t="0" r="0" b="0"/>
              <a:pathLst>
                <a:path w="15240" h="15240">
                  <a:moveTo>
                    <a:pt x="15240" y="15240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70" name="Shape 44342"/>
            <p:cNvSpPr/>
            <p:nvPr/>
          </p:nvSpPr>
          <p:spPr>
            <a:xfrm>
              <a:off x="2627925" y="686224"/>
              <a:ext cx="14562" cy="18202"/>
            </a:xfrm>
            <a:custGeom>
              <a:avLst/>
              <a:gdLst/>
              <a:ahLst/>
              <a:cxnLst/>
              <a:rect l="0" t="0" r="0" b="0"/>
              <a:pathLst>
                <a:path w="15240" h="18288">
                  <a:moveTo>
                    <a:pt x="15240" y="0"/>
                  </a:moveTo>
                  <a:lnTo>
                    <a:pt x="0" y="18288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71" name="Shape 44343"/>
            <p:cNvSpPr/>
            <p:nvPr/>
          </p:nvSpPr>
          <p:spPr>
            <a:xfrm>
              <a:off x="2700732" y="676212"/>
              <a:ext cx="18202" cy="0"/>
            </a:xfrm>
            <a:custGeom>
              <a:avLst/>
              <a:gdLst/>
              <a:ahLst/>
              <a:cxnLst/>
              <a:rect l="0" t="0" r="0" b="0"/>
              <a:pathLst>
                <a:path w="18301">
                  <a:moveTo>
                    <a:pt x="18301" y="0"/>
                  </a:moveTo>
                  <a:lnTo>
                    <a:pt x="0" y="0"/>
                  </a:lnTo>
                </a:path>
              </a:pathLst>
            </a:custGeom>
            <a:ln w="6350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72" name="Shape 44344"/>
            <p:cNvSpPr/>
            <p:nvPr/>
          </p:nvSpPr>
          <p:spPr>
            <a:xfrm>
              <a:off x="2639756" y="679853"/>
              <a:ext cx="39134" cy="0"/>
            </a:xfrm>
            <a:custGeom>
              <a:avLst/>
              <a:gdLst/>
              <a:ahLst/>
              <a:cxnLst/>
              <a:rect l="0" t="0" r="0" b="0"/>
              <a:pathLst>
                <a:path w="39624">
                  <a:moveTo>
                    <a:pt x="0" y="0"/>
                  </a:moveTo>
                  <a:lnTo>
                    <a:pt x="39624" y="0"/>
                  </a:lnTo>
                </a:path>
              </a:pathLst>
            </a:custGeom>
            <a:ln w="1270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44345"/>
            <p:cNvSpPr/>
            <p:nvPr/>
          </p:nvSpPr>
          <p:spPr>
            <a:xfrm>
              <a:off x="2646127" y="718988"/>
              <a:ext cx="72808" cy="14379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Shape 44346"/>
            <p:cNvSpPr/>
            <p:nvPr/>
          </p:nvSpPr>
          <p:spPr>
            <a:xfrm>
              <a:off x="777704" y="792707"/>
              <a:ext cx="1184942" cy="0"/>
            </a:xfrm>
            <a:custGeom>
              <a:avLst/>
              <a:gdLst/>
              <a:ahLst/>
              <a:cxnLst/>
              <a:rect l="0" t="0" r="0" b="0"/>
              <a:pathLst>
                <a:path w="1185735">
                  <a:moveTo>
                    <a:pt x="1185735" y="0"/>
                  </a:moveTo>
                  <a:lnTo>
                    <a:pt x="0" y="0"/>
                  </a:lnTo>
                </a:path>
              </a:pathLst>
            </a:custGeom>
            <a:ln w="6350" cap="flat">
              <a:custDash>
                <a:ds d="750000" sp="250000"/>
              </a:custDash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75" name="Shape 44347"/>
            <p:cNvSpPr/>
            <p:nvPr/>
          </p:nvSpPr>
          <p:spPr>
            <a:xfrm>
              <a:off x="645740" y="679853"/>
              <a:ext cx="0" cy="1618176"/>
            </a:xfrm>
            <a:custGeom>
              <a:avLst/>
              <a:gdLst/>
              <a:ahLst/>
              <a:cxnLst/>
              <a:rect l="0" t="0" r="0" b="0"/>
              <a:pathLst>
                <a:path h="1618501">
                  <a:moveTo>
                    <a:pt x="0" y="0"/>
                  </a:moveTo>
                  <a:lnTo>
                    <a:pt x="0" y="1618501"/>
                  </a:lnTo>
                </a:path>
              </a:pathLst>
            </a:custGeom>
            <a:ln w="6350" cap="flat">
              <a:custDash>
                <a:ds d="750000" sp="250000"/>
              </a:custDash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76" name="Shape 44348"/>
            <p:cNvSpPr/>
            <p:nvPr/>
          </p:nvSpPr>
          <p:spPr>
            <a:xfrm>
              <a:off x="582034" y="1405211"/>
              <a:ext cx="0" cy="1301457"/>
            </a:xfrm>
            <a:custGeom>
              <a:avLst/>
              <a:gdLst/>
              <a:ahLst/>
              <a:cxnLst/>
              <a:rect l="0" t="0" r="0" b="0"/>
              <a:pathLst>
                <a:path h="1301611">
                  <a:moveTo>
                    <a:pt x="0" y="1301611"/>
                  </a:moveTo>
                  <a:lnTo>
                    <a:pt x="0" y="0"/>
                  </a:lnTo>
                </a:path>
              </a:pathLst>
            </a:custGeom>
            <a:ln w="6350" cap="flat">
              <a:custDash>
                <a:ds d="750000" sp="250000"/>
              </a:custDash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77" name="Shape 44349"/>
            <p:cNvSpPr/>
            <p:nvPr/>
          </p:nvSpPr>
          <p:spPr>
            <a:xfrm>
              <a:off x="645740" y="1710097"/>
              <a:ext cx="1316906" cy="0"/>
            </a:xfrm>
            <a:custGeom>
              <a:avLst/>
              <a:gdLst/>
              <a:ahLst/>
              <a:cxnLst/>
              <a:rect l="0" t="0" r="0" b="0"/>
              <a:pathLst>
                <a:path w="1316863">
                  <a:moveTo>
                    <a:pt x="0" y="0"/>
                  </a:moveTo>
                  <a:lnTo>
                    <a:pt x="1316863" y="0"/>
                  </a:lnTo>
                </a:path>
              </a:pathLst>
            </a:custGeom>
            <a:ln w="6350" cap="flat">
              <a:custDash>
                <a:ds d="750000" sp="250000"/>
              </a:custDash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78" name="Shape 44350"/>
            <p:cNvSpPr/>
            <p:nvPr/>
          </p:nvSpPr>
          <p:spPr>
            <a:xfrm>
              <a:off x="582034" y="2706668"/>
              <a:ext cx="1380612" cy="0"/>
            </a:xfrm>
            <a:custGeom>
              <a:avLst/>
              <a:gdLst/>
              <a:ahLst/>
              <a:cxnLst/>
              <a:rect l="0" t="0" r="0" b="0"/>
              <a:pathLst>
                <a:path w="1380871">
                  <a:moveTo>
                    <a:pt x="1380871" y="0"/>
                  </a:moveTo>
                  <a:lnTo>
                    <a:pt x="0" y="0"/>
                  </a:lnTo>
                </a:path>
              </a:pathLst>
            </a:custGeom>
            <a:ln w="6350" cap="flat">
              <a:custDash>
                <a:ds d="750000" sp="250000"/>
              </a:custDash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79" name="Shape 44351"/>
            <p:cNvSpPr/>
            <p:nvPr/>
          </p:nvSpPr>
          <p:spPr>
            <a:xfrm>
              <a:off x="582034" y="546977"/>
              <a:ext cx="1571732" cy="2275275"/>
            </a:xfrm>
            <a:custGeom>
              <a:avLst/>
              <a:gdLst/>
              <a:ahLst/>
              <a:cxnLst/>
              <a:rect l="0" t="0" r="0" b="0"/>
              <a:pathLst>
                <a:path w="1570990" h="2275078">
                  <a:moveTo>
                    <a:pt x="0" y="2275078"/>
                  </a:moveTo>
                  <a:cubicBezTo>
                    <a:pt x="4610" y="2103133"/>
                    <a:pt x="9220" y="1931213"/>
                    <a:pt x="19825" y="1761211"/>
                  </a:cubicBezTo>
                  <a:cubicBezTo>
                    <a:pt x="30429" y="1591234"/>
                    <a:pt x="47028" y="1423175"/>
                    <a:pt x="64910" y="1162127"/>
                  </a:cubicBezTo>
                  <a:cubicBezTo>
                    <a:pt x="82791" y="901065"/>
                    <a:pt x="101968" y="546989"/>
                    <a:pt x="144666" y="364236"/>
                  </a:cubicBezTo>
                  <a:cubicBezTo>
                    <a:pt x="187363" y="181610"/>
                    <a:pt x="253619" y="170053"/>
                    <a:pt x="343941" y="164465"/>
                  </a:cubicBezTo>
                  <a:cubicBezTo>
                    <a:pt x="434264" y="158877"/>
                    <a:pt x="548678" y="159131"/>
                    <a:pt x="658533" y="154813"/>
                  </a:cubicBezTo>
                  <a:cubicBezTo>
                    <a:pt x="768376" y="150622"/>
                    <a:pt x="873620" y="141986"/>
                    <a:pt x="1007288" y="139827"/>
                  </a:cubicBezTo>
                  <a:cubicBezTo>
                    <a:pt x="1140930" y="137795"/>
                    <a:pt x="1303020" y="142240"/>
                    <a:pt x="1401572" y="120015"/>
                  </a:cubicBezTo>
                  <a:cubicBezTo>
                    <a:pt x="1500251" y="97790"/>
                    <a:pt x="1535684" y="48895"/>
                    <a:pt x="1570990" y="0"/>
                  </a:cubicBezTo>
                </a:path>
              </a:pathLst>
            </a:custGeom>
            <a:ln w="38100" cap="flat">
              <a:miter lim="127000"/>
            </a:ln>
          </p:spPr>
          <p:style>
            <a:lnRef idx="1">
              <a:srgbClr val="009E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80" name="Shape 44352"/>
            <p:cNvSpPr/>
            <p:nvPr/>
          </p:nvSpPr>
          <p:spPr>
            <a:xfrm>
              <a:off x="774063" y="679853"/>
              <a:ext cx="0" cy="112854"/>
            </a:xfrm>
            <a:custGeom>
              <a:avLst/>
              <a:gdLst/>
              <a:ahLst/>
              <a:cxnLst/>
              <a:rect l="0" t="0" r="0" b="0"/>
              <a:pathLst>
                <a:path h="112789">
                  <a:moveTo>
                    <a:pt x="0" y="0"/>
                  </a:moveTo>
                  <a:lnTo>
                    <a:pt x="0" y="112789"/>
                  </a:lnTo>
                </a:path>
              </a:pathLst>
            </a:custGeom>
            <a:ln w="6350" cap="flat">
              <a:custDash>
                <a:ds d="750000" sp="250000"/>
              </a:custDash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81" name="Shape 44353"/>
            <p:cNvSpPr/>
            <p:nvPr/>
          </p:nvSpPr>
          <p:spPr>
            <a:xfrm>
              <a:off x="697615" y="679853"/>
              <a:ext cx="49145" cy="393168"/>
            </a:xfrm>
            <a:custGeom>
              <a:avLst/>
              <a:gdLst/>
              <a:ahLst/>
              <a:cxnLst/>
              <a:rect l="0" t="0" r="0" b="0"/>
              <a:pathLst>
                <a:path w="48768" h="393217">
                  <a:moveTo>
                    <a:pt x="48768" y="0"/>
                  </a:moveTo>
                  <a:lnTo>
                    <a:pt x="0" y="393217"/>
                  </a:lnTo>
                </a:path>
              </a:pathLst>
            </a:custGeom>
            <a:ln w="6350" cap="flat">
              <a:custDash>
                <a:ds d="750000" sp="250000"/>
              </a:custDash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44354"/>
            <p:cNvSpPr/>
            <p:nvPr/>
          </p:nvSpPr>
          <p:spPr>
            <a:xfrm>
              <a:off x="2002690" y="1657311"/>
              <a:ext cx="126503" cy="1501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44355"/>
            <p:cNvSpPr/>
            <p:nvPr/>
          </p:nvSpPr>
          <p:spPr>
            <a:xfrm>
              <a:off x="2097340" y="1666412"/>
              <a:ext cx="50055" cy="13742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dirty="0">
                  <a:solidFill>
                    <a:srgbClr val="009ED5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44356"/>
            <p:cNvSpPr/>
            <p:nvPr/>
          </p:nvSpPr>
          <p:spPr>
            <a:xfrm>
              <a:off x="2161046" y="1714648"/>
              <a:ext cx="157447" cy="111943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baseline="-25000" dirty="0">
                  <a:solidFill>
                    <a:srgbClr val="009ED5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ZT</a:t>
              </a:r>
              <a:endParaRPr lang="zh-CN" sz="2000" b="1" kern="100" baseline="-25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44359"/>
            <p:cNvSpPr/>
            <p:nvPr/>
          </p:nvSpPr>
          <p:spPr>
            <a:xfrm>
              <a:off x="570202" y="322180"/>
              <a:ext cx="126503" cy="1501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44360"/>
            <p:cNvSpPr/>
            <p:nvPr/>
          </p:nvSpPr>
          <p:spPr>
            <a:xfrm>
              <a:off x="646650" y="212967"/>
              <a:ext cx="92830" cy="137426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44362"/>
            <p:cNvSpPr/>
            <p:nvPr/>
          </p:nvSpPr>
          <p:spPr>
            <a:xfrm>
              <a:off x="748581" y="276674"/>
              <a:ext cx="179289" cy="111943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 baseline="-250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Z0</a:t>
              </a:r>
              <a:endParaRPr lang="zh-CN" sz="2000" b="1" kern="100" baseline="-25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44363"/>
            <p:cNvSpPr/>
            <p:nvPr/>
          </p:nvSpPr>
          <p:spPr>
            <a:xfrm>
              <a:off x="884185" y="392258"/>
              <a:ext cx="126503" cy="15107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44364"/>
            <p:cNvSpPr/>
            <p:nvPr/>
          </p:nvSpPr>
          <p:spPr>
            <a:xfrm>
              <a:off x="978835" y="401359"/>
              <a:ext cx="92830" cy="13742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44365"/>
            <p:cNvSpPr/>
            <p:nvPr/>
          </p:nvSpPr>
          <p:spPr>
            <a:xfrm>
              <a:off x="1066204" y="449595"/>
              <a:ext cx="157446" cy="111943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baseline="-250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ZK</a:t>
              </a:r>
              <a:endParaRPr lang="zh-CN" sz="2000" b="1" kern="100" baseline="-25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44366"/>
            <p:cNvSpPr/>
            <p:nvPr/>
          </p:nvSpPr>
          <p:spPr>
            <a:xfrm>
              <a:off x="2002690" y="755392"/>
              <a:ext cx="126503" cy="1501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44367"/>
            <p:cNvSpPr/>
            <p:nvPr/>
          </p:nvSpPr>
          <p:spPr>
            <a:xfrm>
              <a:off x="2097340" y="764493"/>
              <a:ext cx="50055" cy="137426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44368"/>
            <p:cNvSpPr/>
            <p:nvPr/>
          </p:nvSpPr>
          <p:spPr>
            <a:xfrm>
              <a:off x="2170147" y="812729"/>
              <a:ext cx="156536" cy="134696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baseline="-250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ZK</a:t>
              </a:r>
              <a:endParaRPr lang="zh-CN" sz="2000" b="1" kern="100" baseline="-25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44369"/>
            <p:cNvSpPr/>
            <p:nvPr/>
          </p:nvSpPr>
          <p:spPr>
            <a:xfrm>
              <a:off x="2027263" y="8192"/>
              <a:ext cx="41864" cy="13742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Shape 44370"/>
            <p:cNvSpPr/>
            <p:nvPr/>
          </p:nvSpPr>
          <p:spPr>
            <a:xfrm>
              <a:off x="1304648" y="2288927"/>
              <a:ext cx="0" cy="405909"/>
            </a:xfrm>
            <a:custGeom>
              <a:avLst/>
              <a:gdLst/>
              <a:ahLst/>
              <a:cxnLst/>
              <a:rect l="0" t="0" r="0" b="0"/>
              <a:pathLst>
                <a:path h="405397">
                  <a:moveTo>
                    <a:pt x="0" y="0"/>
                  </a:moveTo>
                  <a:lnTo>
                    <a:pt x="0" y="405397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44371"/>
            <p:cNvSpPr/>
            <p:nvPr/>
          </p:nvSpPr>
          <p:spPr>
            <a:xfrm>
              <a:off x="1990859" y="703516"/>
              <a:ext cx="75538" cy="13924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44372"/>
            <p:cNvSpPr/>
            <p:nvPr/>
          </p:nvSpPr>
          <p:spPr>
            <a:xfrm>
              <a:off x="707627" y="1566300"/>
              <a:ext cx="109211" cy="13742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44377"/>
            <p:cNvSpPr/>
            <p:nvPr/>
          </p:nvSpPr>
          <p:spPr>
            <a:xfrm>
              <a:off x="191603" y="2203377"/>
              <a:ext cx="101931" cy="1501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zh-CN" sz="2000" b="1" kern="100">
                  <a:solidFill>
                    <a:srgbClr val="181717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44378"/>
            <p:cNvSpPr/>
            <p:nvPr/>
          </p:nvSpPr>
          <p:spPr>
            <a:xfrm>
              <a:off x="271691" y="2212478"/>
              <a:ext cx="92830" cy="13742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44379"/>
            <p:cNvSpPr/>
            <p:nvPr/>
          </p:nvSpPr>
          <p:spPr>
            <a:xfrm>
              <a:off x="1228200" y="2160602"/>
              <a:ext cx="101931" cy="1501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zh-CN" sz="2000" b="1" kern="100">
                  <a:solidFill>
                    <a:srgbClr val="181717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44380"/>
            <p:cNvSpPr/>
            <p:nvPr/>
          </p:nvSpPr>
          <p:spPr>
            <a:xfrm>
              <a:off x="1288266" y="2153321"/>
              <a:ext cx="50055" cy="137426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44381"/>
            <p:cNvSpPr/>
            <p:nvPr/>
          </p:nvSpPr>
          <p:spPr>
            <a:xfrm>
              <a:off x="240748" y="392258"/>
              <a:ext cx="126503" cy="15107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44382"/>
            <p:cNvSpPr/>
            <p:nvPr/>
          </p:nvSpPr>
          <p:spPr>
            <a:xfrm>
              <a:off x="335398" y="401359"/>
              <a:ext cx="92830" cy="13742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44383"/>
            <p:cNvSpPr/>
            <p:nvPr/>
          </p:nvSpPr>
          <p:spPr>
            <a:xfrm>
              <a:off x="405475" y="480539"/>
              <a:ext cx="90099" cy="111943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baseline="-250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sz="2000" b="1" kern="100" baseline="-25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44384"/>
            <p:cNvSpPr/>
            <p:nvPr/>
          </p:nvSpPr>
          <p:spPr>
            <a:xfrm>
              <a:off x="-12258" y="1306009"/>
              <a:ext cx="384060" cy="13924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Slope 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44385"/>
            <p:cNvSpPr/>
            <p:nvPr/>
          </p:nvSpPr>
          <p:spPr>
            <a:xfrm>
              <a:off x="280792" y="1395199"/>
              <a:ext cx="126503" cy="1501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sz="2000" b="1" kern="1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44386"/>
            <p:cNvSpPr/>
            <p:nvPr/>
          </p:nvSpPr>
          <p:spPr>
            <a:xfrm>
              <a:off x="420947" y="1243211"/>
              <a:ext cx="75538" cy="13924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Shape 44387"/>
            <p:cNvSpPr/>
            <p:nvPr/>
          </p:nvSpPr>
          <p:spPr>
            <a:xfrm>
              <a:off x="408205" y="1447986"/>
              <a:ext cx="94650" cy="0"/>
            </a:xfrm>
            <a:custGeom>
              <a:avLst/>
              <a:gdLst/>
              <a:ahLst/>
              <a:cxnLst/>
              <a:rect l="0" t="0" r="0" b="0"/>
              <a:pathLst>
                <a:path w="94488">
                  <a:moveTo>
                    <a:pt x="0" y="0"/>
                  </a:moveTo>
                  <a:lnTo>
                    <a:pt x="94488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16" name="Shape 44388"/>
            <p:cNvSpPr/>
            <p:nvPr/>
          </p:nvSpPr>
          <p:spPr>
            <a:xfrm>
              <a:off x="204344" y="1529896"/>
              <a:ext cx="411362" cy="182022"/>
            </a:xfrm>
            <a:custGeom>
              <a:avLst/>
              <a:gdLst/>
              <a:ahLst/>
              <a:cxnLst/>
              <a:rect l="0" t="0" r="0" b="0"/>
              <a:pathLst>
                <a:path w="411391" h="181915">
                  <a:moveTo>
                    <a:pt x="0" y="0"/>
                  </a:moveTo>
                  <a:cubicBezTo>
                    <a:pt x="36919" y="43358"/>
                    <a:pt x="73863" y="86678"/>
                    <a:pt x="123965" y="114935"/>
                  </a:cubicBezTo>
                  <a:cubicBezTo>
                    <a:pt x="174066" y="143192"/>
                    <a:pt x="237350" y="156375"/>
                    <a:pt x="300622" y="169545"/>
                  </a:cubicBezTo>
                  <a:lnTo>
                    <a:pt x="411391" y="181915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17" name="Shape 44389"/>
            <p:cNvSpPr/>
            <p:nvPr/>
          </p:nvSpPr>
          <p:spPr>
            <a:xfrm>
              <a:off x="377262" y="2066861"/>
              <a:ext cx="223883" cy="185662"/>
            </a:xfrm>
            <a:custGeom>
              <a:avLst/>
              <a:gdLst/>
              <a:ahLst/>
              <a:cxnLst/>
              <a:rect l="0" t="0" r="0" b="0"/>
              <a:pathLst>
                <a:path w="224168" h="185547">
                  <a:moveTo>
                    <a:pt x="224168" y="0"/>
                  </a:moveTo>
                  <a:cubicBezTo>
                    <a:pt x="202717" y="51854"/>
                    <a:pt x="181254" y="103695"/>
                    <a:pt x="143891" y="134620"/>
                  </a:cubicBezTo>
                  <a:cubicBezTo>
                    <a:pt x="106528" y="165545"/>
                    <a:pt x="53264" y="175552"/>
                    <a:pt x="0" y="185547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18" name="Rectangle 44390"/>
            <p:cNvSpPr/>
            <p:nvPr/>
          </p:nvSpPr>
          <p:spPr>
            <a:xfrm>
              <a:off x="408205" y="1453446"/>
              <a:ext cx="112852" cy="137427"/>
            </a:xfrm>
            <a:prstGeom prst="rect">
              <a:avLst/>
            </a:prstGeom>
            <a:ln>
              <a:noFill/>
            </a:ln>
          </p:spPr>
          <p:txBody>
            <a:bodyPr lIns="0" tIns="0" rIns="0" bIns="0" anchor="ctr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b="1" i="1" kern="1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44391"/>
            <p:cNvSpPr/>
            <p:nvPr/>
          </p:nvSpPr>
          <p:spPr>
            <a:xfrm>
              <a:off x="490114" y="1483480"/>
              <a:ext cx="90100" cy="1346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anchor="ctr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i="1" kern="100" baseline="-25000" dirty="0">
                  <a:solidFill>
                    <a:srgbClr val="181717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sz="2000" b="1" kern="100" baseline="-25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Rectangle 3201669"/>
            <p:cNvSpPr/>
            <p:nvPr/>
          </p:nvSpPr>
          <p:spPr>
            <a:xfrm>
              <a:off x="2391300" y="1686435"/>
              <a:ext cx="809073" cy="172921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 dirty="0">
                  <a:solidFill>
                    <a:srgbClr val="009ED5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test current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Rectangle 3201668"/>
            <p:cNvSpPr/>
            <p:nvPr/>
          </p:nvSpPr>
          <p:spPr>
            <a:xfrm>
              <a:off x="3219486" y="1666412"/>
              <a:ext cx="50965" cy="13924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 dirty="0">
                  <a:solidFill>
                    <a:srgbClr val="009ED5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Rectangle 3201667"/>
            <p:cNvSpPr/>
            <p:nvPr/>
          </p:nvSpPr>
          <p:spPr>
            <a:xfrm>
              <a:off x="2313942" y="1666412"/>
              <a:ext cx="50055" cy="139247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2000" b="1" kern="100" dirty="0">
                  <a:solidFill>
                    <a:srgbClr val="009ED5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zh-CN" sz="20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Shape 44394"/>
            <p:cNvSpPr/>
            <p:nvPr/>
          </p:nvSpPr>
          <p:spPr>
            <a:xfrm>
              <a:off x="661211" y="2063220"/>
              <a:ext cx="171098" cy="0"/>
            </a:xfrm>
            <a:custGeom>
              <a:avLst/>
              <a:gdLst/>
              <a:ahLst/>
              <a:cxnLst/>
              <a:rect l="0" t="0" r="0" b="0"/>
              <a:pathLst>
                <a:path w="170688">
                  <a:moveTo>
                    <a:pt x="170688" y="0"/>
                  </a:moveTo>
                  <a:lnTo>
                    <a:pt x="0" y="0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25" name="Shape 44395"/>
            <p:cNvSpPr/>
            <p:nvPr/>
          </p:nvSpPr>
          <p:spPr>
            <a:xfrm>
              <a:off x="393644" y="2063220"/>
              <a:ext cx="172918" cy="0"/>
            </a:xfrm>
            <a:custGeom>
              <a:avLst/>
              <a:gdLst/>
              <a:ahLst/>
              <a:cxnLst/>
              <a:rect l="0" t="0" r="0" b="0"/>
              <a:pathLst>
                <a:path w="173495">
                  <a:moveTo>
                    <a:pt x="0" y="0"/>
                  </a:moveTo>
                  <a:lnTo>
                    <a:pt x="173495" y="0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26" name="Shape 44396"/>
            <p:cNvSpPr/>
            <p:nvPr/>
          </p:nvSpPr>
          <p:spPr>
            <a:xfrm>
              <a:off x="500125" y="533325"/>
              <a:ext cx="122862" cy="123775"/>
            </a:xfrm>
            <a:custGeom>
              <a:avLst/>
              <a:gdLst/>
              <a:ahLst/>
              <a:cxnLst/>
              <a:rect l="0" t="0" r="0" b="0"/>
              <a:pathLst>
                <a:path w="123304" h="124117">
                  <a:moveTo>
                    <a:pt x="0" y="0"/>
                  </a:moveTo>
                  <a:lnTo>
                    <a:pt x="123304" y="124117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27" name="Shape 44397"/>
            <p:cNvSpPr/>
            <p:nvPr/>
          </p:nvSpPr>
          <p:spPr>
            <a:xfrm>
              <a:off x="740390" y="481449"/>
              <a:ext cx="0" cy="182932"/>
            </a:xfrm>
            <a:custGeom>
              <a:avLst/>
              <a:gdLst/>
              <a:ahLst/>
              <a:cxnLst/>
              <a:rect l="0" t="0" r="0" b="0"/>
              <a:pathLst>
                <a:path w="394" h="182867">
                  <a:moveTo>
                    <a:pt x="394" y="0"/>
                  </a:moveTo>
                  <a:lnTo>
                    <a:pt x="0" y="182867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28" name="Shape 44398"/>
            <p:cNvSpPr/>
            <p:nvPr/>
          </p:nvSpPr>
          <p:spPr>
            <a:xfrm>
              <a:off x="767693" y="536966"/>
              <a:ext cx="125593" cy="127415"/>
            </a:xfrm>
            <a:custGeom>
              <a:avLst/>
              <a:gdLst/>
              <a:ahLst/>
              <a:cxnLst/>
              <a:rect l="0" t="0" r="0" b="0"/>
              <a:pathLst>
                <a:path w="124790" h="127673">
                  <a:moveTo>
                    <a:pt x="124790" y="0"/>
                  </a:moveTo>
                  <a:lnTo>
                    <a:pt x="0" y="127673"/>
                  </a:lnTo>
                </a:path>
              </a:pathLst>
            </a:custGeom>
            <a:ln w="9525" cap="rnd">
              <a:solidFill>
                <a:srgbClr val="C00000"/>
              </a:solidFill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29" name="Shape 44399"/>
            <p:cNvSpPr/>
            <p:nvPr/>
          </p:nvSpPr>
          <p:spPr>
            <a:xfrm>
              <a:off x="764052" y="624336"/>
              <a:ext cx="77358" cy="44595"/>
            </a:xfrm>
            <a:custGeom>
              <a:avLst/>
              <a:gdLst/>
              <a:ahLst/>
              <a:cxnLst/>
              <a:rect l="0" t="0" r="0" b="0"/>
              <a:pathLst>
                <a:path w="76721" h="44653">
                  <a:moveTo>
                    <a:pt x="76721" y="0"/>
                  </a:moveTo>
                  <a:cubicBezTo>
                    <a:pt x="56667" y="5347"/>
                    <a:pt x="27101" y="21031"/>
                    <a:pt x="0" y="44653"/>
                  </a:cubicBezTo>
                </a:path>
              </a:pathLst>
            </a:custGeom>
            <a:ln w="9525" cap="rnd">
              <a:solidFill>
                <a:srgbClr val="C00000"/>
              </a:solidFill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30" name="Shape 44400"/>
            <p:cNvSpPr/>
            <p:nvPr/>
          </p:nvSpPr>
          <p:spPr>
            <a:xfrm>
              <a:off x="764052" y="589752"/>
              <a:ext cx="40044" cy="79179"/>
            </a:xfrm>
            <a:custGeom>
              <a:avLst/>
              <a:gdLst/>
              <a:ahLst/>
              <a:cxnLst/>
              <a:rect l="0" t="0" r="0" b="0"/>
              <a:pathLst>
                <a:path w="40208" h="79146">
                  <a:moveTo>
                    <a:pt x="40208" y="0"/>
                  </a:moveTo>
                  <a:cubicBezTo>
                    <a:pt x="36004" y="20345"/>
                    <a:pt x="22034" y="50736"/>
                    <a:pt x="0" y="79146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31" name="Shape 44401"/>
            <p:cNvSpPr/>
            <p:nvPr/>
          </p:nvSpPr>
          <p:spPr>
            <a:xfrm>
              <a:off x="787715" y="616145"/>
              <a:ext cx="29123" cy="28214"/>
            </a:xfrm>
            <a:custGeom>
              <a:avLst/>
              <a:gdLst/>
              <a:ahLst/>
              <a:cxnLst/>
              <a:rect l="0" t="0" r="0" b="0"/>
              <a:pathLst>
                <a:path w="29223" h="28181">
                  <a:moveTo>
                    <a:pt x="11037" y="394"/>
                  </a:moveTo>
                  <a:cubicBezTo>
                    <a:pt x="11037" y="394"/>
                    <a:pt x="10198" y="6502"/>
                    <a:pt x="13653" y="4877"/>
                  </a:cubicBezTo>
                  <a:cubicBezTo>
                    <a:pt x="14770" y="4356"/>
                    <a:pt x="15291" y="4013"/>
                    <a:pt x="16929" y="2705"/>
                  </a:cubicBezTo>
                  <a:cubicBezTo>
                    <a:pt x="20346" y="0"/>
                    <a:pt x="26441" y="1194"/>
                    <a:pt x="26441" y="1194"/>
                  </a:cubicBezTo>
                  <a:cubicBezTo>
                    <a:pt x="26441" y="1194"/>
                    <a:pt x="29223" y="3518"/>
                    <a:pt x="28435" y="5499"/>
                  </a:cubicBezTo>
                  <a:cubicBezTo>
                    <a:pt x="27483" y="7938"/>
                    <a:pt x="22822" y="10427"/>
                    <a:pt x="20993" y="14224"/>
                  </a:cubicBezTo>
                  <a:cubicBezTo>
                    <a:pt x="19609" y="17119"/>
                    <a:pt x="22581" y="17577"/>
                    <a:pt x="22581" y="17577"/>
                  </a:cubicBezTo>
                  <a:lnTo>
                    <a:pt x="0" y="28181"/>
                  </a:lnTo>
                  <a:lnTo>
                    <a:pt x="11037" y="394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32" name="Shape 44402"/>
            <p:cNvSpPr/>
            <p:nvPr/>
          </p:nvSpPr>
          <p:spPr>
            <a:xfrm>
              <a:off x="741300" y="585201"/>
              <a:ext cx="23662" cy="85550"/>
            </a:xfrm>
            <a:custGeom>
              <a:avLst/>
              <a:gdLst/>
              <a:ahLst/>
              <a:cxnLst/>
              <a:rect l="0" t="0" r="0" b="0"/>
              <a:pathLst>
                <a:path w="23775" h="85509">
                  <a:moveTo>
                    <a:pt x="23775" y="0"/>
                  </a:moveTo>
                  <a:cubicBezTo>
                    <a:pt x="13132" y="17818"/>
                    <a:pt x="2934" y="49682"/>
                    <a:pt x="0" y="85509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33" name="Shape 44403"/>
            <p:cNvSpPr/>
            <p:nvPr/>
          </p:nvSpPr>
          <p:spPr>
            <a:xfrm>
              <a:off x="713997" y="586112"/>
              <a:ext cx="26393" cy="84640"/>
            </a:xfrm>
            <a:custGeom>
              <a:avLst/>
              <a:gdLst/>
              <a:ahLst/>
              <a:cxnLst/>
              <a:rect l="0" t="0" r="0" b="0"/>
              <a:pathLst>
                <a:path w="26441" h="84734">
                  <a:moveTo>
                    <a:pt x="0" y="0"/>
                  </a:moveTo>
                  <a:cubicBezTo>
                    <a:pt x="11189" y="17500"/>
                    <a:pt x="22390" y="49022"/>
                    <a:pt x="26441" y="84734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34" name="Shape 44404"/>
            <p:cNvSpPr/>
            <p:nvPr/>
          </p:nvSpPr>
          <p:spPr>
            <a:xfrm>
              <a:off x="728558" y="597943"/>
              <a:ext cx="20932" cy="38225"/>
            </a:xfrm>
            <a:custGeom>
              <a:avLst/>
              <a:gdLst/>
              <a:ahLst/>
              <a:cxnLst/>
              <a:rect l="0" t="0" r="0" b="0"/>
              <a:pathLst>
                <a:path w="20257" h="38062">
                  <a:moveTo>
                    <a:pt x="11582" y="292"/>
                  </a:moveTo>
                  <a:cubicBezTo>
                    <a:pt x="11582" y="292"/>
                    <a:pt x="15189" y="0"/>
                    <a:pt x="16027" y="1968"/>
                  </a:cubicBezTo>
                  <a:cubicBezTo>
                    <a:pt x="17056" y="4382"/>
                    <a:pt x="15443" y="9423"/>
                    <a:pt x="16789" y="13424"/>
                  </a:cubicBezTo>
                  <a:cubicBezTo>
                    <a:pt x="17806" y="16459"/>
                    <a:pt x="20257" y="14719"/>
                    <a:pt x="20257" y="14719"/>
                  </a:cubicBezTo>
                  <a:lnTo>
                    <a:pt x="11493" y="38062"/>
                  </a:lnTo>
                  <a:lnTo>
                    <a:pt x="0" y="10452"/>
                  </a:lnTo>
                  <a:cubicBezTo>
                    <a:pt x="0" y="10452"/>
                    <a:pt x="3670" y="15418"/>
                    <a:pt x="5004" y="11849"/>
                  </a:cubicBezTo>
                  <a:cubicBezTo>
                    <a:pt x="5448" y="10694"/>
                    <a:pt x="5575" y="10084"/>
                    <a:pt x="5829" y="8013"/>
                  </a:cubicBezTo>
                  <a:cubicBezTo>
                    <a:pt x="6401" y="3683"/>
                    <a:pt x="11582" y="292"/>
                    <a:pt x="11582" y="292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35" name="Shape 44405"/>
            <p:cNvSpPr/>
            <p:nvPr/>
          </p:nvSpPr>
          <p:spPr>
            <a:xfrm>
              <a:off x="584764" y="584292"/>
              <a:ext cx="42775" cy="77359"/>
            </a:xfrm>
            <a:custGeom>
              <a:avLst/>
              <a:gdLst/>
              <a:ahLst/>
              <a:cxnLst/>
              <a:rect l="0" t="0" r="0" b="0"/>
              <a:pathLst>
                <a:path w="43523" h="77356">
                  <a:moveTo>
                    <a:pt x="0" y="0"/>
                  </a:moveTo>
                  <a:cubicBezTo>
                    <a:pt x="5029" y="20142"/>
                    <a:pt x="20307" y="49924"/>
                    <a:pt x="43523" y="77356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36" name="Shape 44406"/>
            <p:cNvSpPr/>
            <p:nvPr/>
          </p:nvSpPr>
          <p:spPr>
            <a:xfrm>
              <a:off x="549270" y="619786"/>
              <a:ext cx="78268" cy="41865"/>
            </a:xfrm>
            <a:custGeom>
              <a:avLst/>
              <a:gdLst/>
              <a:ahLst/>
              <a:cxnLst/>
              <a:rect l="0" t="0" r="0" b="0"/>
              <a:pathLst>
                <a:path w="78549" h="41339">
                  <a:moveTo>
                    <a:pt x="0" y="0"/>
                  </a:moveTo>
                  <a:cubicBezTo>
                    <a:pt x="20282" y="4483"/>
                    <a:pt x="50470" y="18910"/>
                    <a:pt x="78549" y="41339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37" name="Shape 44407"/>
            <p:cNvSpPr/>
            <p:nvPr/>
          </p:nvSpPr>
          <p:spPr>
            <a:xfrm>
              <a:off x="575663" y="607954"/>
              <a:ext cx="27303" cy="29124"/>
            </a:xfrm>
            <a:custGeom>
              <a:avLst/>
              <a:gdLst/>
              <a:ahLst/>
              <a:cxnLst/>
              <a:rect l="0" t="0" r="0" b="0"/>
              <a:pathLst>
                <a:path w="27877" h="29566">
                  <a:moveTo>
                    <a:pt x="5601" y="813"/>
                  </a:moveTo>
                  <a:cubicBezTo>
                    <a:pt x="8052" y="1791"/>
                    <a:pt x="10452" y="6490"/>
                    <a:pt x="14237" y="8369"/>
                  </a:cubicBezTo>
                  <a:cubicBezTo>
                    <a:pt x="17107" y="9804"/>
                    <a:pt x="17602" y="6845"/>
                    <a:pt x="17602" y="6845"/>
                  </a:cubicBezTo>
                  <a:lnTo>
                    <a:pt x="27877" y="29566"/>
                  </a:lnTo>
                  <a:lnTo>
                    <a:pt x="241" y="18136"/>
                  </a:lnTo>
                  <a:cubicBezTo>
                    <a:pt x="241" y="18136"/>
                    <a:pt x="6363" y="19050"/>
                    <a:pt x="4788" y="15570"/>
                  </a:cubicBezTo>
                  <a:cubicBezTo>
                    <a:pt x="4280" y="14453"/>
                    <a:pt x="3950" y="13919"/>
                    <a:pt x="2654" y="12281"/>
                  </a:cubicBezTo>
                  <a:cubicBezTo>
                    <a:pt x="0" y="8814"/>
                    <a:pt x="1283" y="2743"/>
                    <a:pt x="1283" y="2743"/>
                  </a:cubicBezTo>
                  <a:cubicBezTo>
                    <a:pt x="1283" y="2743"/>
                    <a:pt x="3632" y="0"/>
                    <a:pt x="5601" y="81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38" name="Shape 44408"/>
            <p:cNvSpPr/>
            <p:nvPr/>
          </p:nvSpPr>
          <p:spPr>
            <a:xfrm>
              <a:off x="542899" y="1680064"/>
              <a:ext cx="81908" cy="33674"/>
            </a:xfrm>
            <a:custGeom>
              <a:avLst/>
              <a:gdLst/>
              <a:ahLst/>
              <a:cxnLst/>
              <a:rect l="0" t="0" r="0" b="0"/>
              <a:pathLst>
                <a:path w="82309" h="33223">
                  <a:moveTo>
                    <a:pt x="0" y="0"/>
                  </a:moveTo>
                  <a:cubicBezTo>
                    <a:pt x="16510" y="12598"/>
                    <a:pt x="47041" y="26289"/>
                    <a:pt x="82309" y="33223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39" name="Shape 44409"/>
            <p:cNvSpPr/>
            <p:nvPr/>
          </p:nvSpPr>
          <p:spPr>
            <a:xfrm>
              <a:off x="537439" y="1713738"/>
              <a:ext cx="87369" cy="16382"/>
            </a:xfrm>
            <a:custGeom>
              <a:avLst/>
              <a:gdLst/>
              <a:ahLst/>
              <a:cxnLst/>
              <a:rect l="0" t="0" r="0" b="0"/>
              <a:pathLst>
                <a:path w="87173" h="16776">
                  <a:moveTo>
                    <a:pt x="0" y="16776"/>
                  </a:moveTo>
                  <a:cubicBezTo>
                    <a:pt x="18644" y="7620"/>
                    <a:pt x="51232" y="26"/>
                    <a:pt x="87173" y="0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40" name="Shape 44410"/>
            <p:cNvSpPr/>
            <p:nvPr/>
          </p:nvSpPr>
          <p:spPr>
            <a:xfrm>
              <a:off x="552911" y="1699176"/>
              <a:ext cx="37314" cy="19113"/>
            </a:xfrm>
            <a:custGeom>
              <a:avLst/>
              <a:gdLst/>
              <a:ahLst/>
              <a:cxnLst/>
              <a:rect l="0" t="0" r="0" b="0"/>
              <a:pathLst>
                <a:path w="37528" h="19647">
                  <a:moveTo>
                    <a:pt x="15316" y="0"/>
                  </a:moveTo>
                  <a:lnTo>
                    <a:pt x="37528" y="11316"/>
                  </a:lnTo>
                  <a:lnTo>
                    <a:pt x="8814" y="19647"/>
                  </a:lnTo>
                  <a:cubicBezTo>
                    <a:pt x="8814" y="19647"/>
                    <a:pt x="14160" y="16548"/>
                    <a:pt x="10744" y="14808"/>
                  </a:cubicBezTo>
                  <a:cubicBezTo>
                    <a:pt x="9652" y="14262"/>
                    <a:pt x="9055" y="14046"/>
                    <a:pt x="7036" y="13576"/>
                  </a:cubicBezTo>
                  <a:cubicBezTo>
                    <a:pt x="2781" y="12522"/>
                    <a:pt x="0" y="6998"/>
                    <a:pt x="0" y="6998"/>
                  </a:cubicBezTo>
                  <a:cubicBezTo>
                    <a:pt x="0" y="6998"/>
                    <a:pt x="127" y="3378"/>
                    <a:pt x="2159" y="2781"/>
                  </a:cubicBezTo>
                  <a:cubicBezTo>
                    <a:pt x="4699" y="2007"/>
                    <a:pt x="9512" y="4178"/>
                    <a:pt x="13640" y="3289"/>
                  </a:cubicBezTo>
                  <a:cubicBezTo>
                    <a:pt x="16764" y="2616"/>
                    <a:pt x="15316" y="0"/>
                    <a:pt x="1531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41" name="Shape 44411"/>
            <p:cNvSpPr/>
            <p:nvPr/>
          </p:nvSpPr>
          <p:spPr>
            <a:xfrm>
              <a:off x="655751" y="2064131"/>
              <a:ext cx="85549" cy="23663"/>
            </a:xfrm>
            <a:custGeom>
              <a:avLst/>
              <a:gdLst/>
              <a:ahLst/>
              <a:cxnLst/>
              <a:rect l="0" t="0" r="0" b="0"/>
              <a:pathLst>
                <a:path w="85573" h="23571">
                  <a:moveTo>
                    <a:pt x="85573" y="23571"/>
                  </a:moveTo>
                  <a:cubicBezTo>
                    <a:pt x="67742" y="12967"/>
                    <a:pt x="35839" y="2845"/>
                    <a:pt x="0" y="0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42" name="Shape 44412"/>
            <p:cNvSpPr/>
            <p:nvPr/>
          </p:nvSpPr>
          <p:spPr>
            <a:xfrm>
              <a:off x="655751" y="2037737"/>
              <a:ext cx="84639" cy="26393"/>
            </a:xfrm>
            <a:custGeom>
              <a:avLst/>
              <a:gdLst/>
              <a:ahLst/>
              <a:cxnLst/>
              <a:rect l="0" t="0" r="0" b="0"/>
              <a:pathLst>
                <a:path w="84696" h="26645">
                  <a:moveTo>
                    <a:pt x="84696" y="0"/>
                  </a:moveTo>
                  <a:cubicBezTo>
                    <a:pt x="67221" y="11226"/>
                    <a:pt x="35713" y="22492"/>
                    <a:pt x="0" y="26645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43" name="Shape 44413"/>
            <p:cNvSpPr/>
            <p:nvPr/>
          </p:nvSpPr>
          <p:spPr>
            <a:xfrm>
              <a:off x="689425" y="2052299"/>
              <a:ext cx="38224" cy="20022"/>
            </a:xfrm>
            <a:custGeom>
              <a:avLst/>
              <a:gdLst/>
              <a:ahLst/>
              <a:cxnLst/>
              <a:rect l="0" t="0" r="0" b="0"/>
              <a:pathLst>
                <a:path w="38049" h="20269">
                  <a:moveTo>
                    <a:pt x="27572" y="0"/>
                  </a:moveTo>
                  <a:cubicBezTo>
                    <a:pt x="27572" y="0"/>
                    <a:pt x="22619" y="3683"/>
                    <a:pt x="26213" y="5017"/>
                  </a:cubicBezTo>
                  <a:cubicBezTo>
                    <a:pt x="27356" y="5435"/>
                    <a:pt x="27978" y="5588"/>
                    <a:pt x="30035" y="5829"/>
                  </a:cubicBezTo>
                  <a:cubicBezTo>
                    <a:pt x="34379" y="6376"/>
                    <a:pt x="37770" y="11557"/>
                    <a:pt x="37770" y="11557"/>
                  </a:cubicBezTo>
                  <a:cubicBezTo>
                    <a:pt x="37770" y="11557"/>
                    <a:pt x="38049" y="15164"/>
                    <a:pt x="36106" y="16002"/>
                  </a:cubicBezTo>
                  <a:cubicBezTo>
                    <a:pt x="33693" y="17056"/>
                    <a:pt x="28651" y="15431"/>
                    <a:pt x="24651" y="16790"/>
                  </a:cubicBezTo>
                  <a:cubicBezTo>
                    <a:pt x="21628" y="17831"/>
                    <a:pt x="23368" y="20269"/>
                    <a:pt x="23368" y="20269"/>
                  </a:cubicBezTo>
                  <a:lnTo>
                    <a:pt x="0" y="11557"/>
                  </a:lnTo>
                  <a:lnTo>
                    <a:pt x="27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44" name="Shape 44414"/>
            <p:cNvSpPr/>
            <p:nvPr/>
          </p:nvSpPr>
          <p:spPr>
            <a:xfrm>
              <a:off x="487384" y="2039557"/>
              <a:ext cx="85549" cy="23663"/>
            </a:xfrm>
            <a:custGeom>
              <a:avLst/>
              <a:gdLst/>
              <a:ahLst/>
              <a:cxnLst/>
              <a:rect l="0" t="0" r="0" b="0"/>
              <a:pathLst>
                <a:path w="85573" h="23571">
                  <a:moveTo>
                    <a:pt x="0" y="0"/>
                  </a:moveTo>
                  <a:cubicBezTo>
                    <a:pt x="17831" y="10605"/>
                    <a:pt x="49733" y="20727"/>
                    <a:pt x="85573" y="23571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45" name="Shape 44415"/>
            <p:cNvSpPr/>
            <p:nvPr/>
          </p:nvSpPr>
          <p:spPr>
            <a:xfrm>
              <a:off x="488294" y="2063220"/>
              <a:ext cx="84639" cy="26393"/>
            </a:xfrm>
            <a:custGeom>
              <a:avLst/>
              <a:gdLst/>
              <a:ahLst/>
              <a:cxnLst/>
              <a:rect l="0" t="0" r="0" b="0"/>
              <a:pathLst>
                <a:path w="84696" h="26645">
                  <a:moveTo>
                    <a:pt x="0" y="26645"/>
                  </a:moveTo>
                  <a:cubicBezTo>
                    <a:pt x="17475" y="15418"/>
                    <a:pt x="48984" y="4153"/>
                    <a:pt x="84696" y="0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46" name="Shape 44416"/>
            <p:cNvSpPr/>
            <p:nvPr/>
          </p:nvSpPr>
          <p:spPr>
            <a:xfrm>
              <a:off x="500125" y="2055029"/>
              <a:ext cx="38224" cy="20022"/>
            </a:xfrm>
            <a:custGeom>
              <a:avLst/>
              <a:gdLst/>
              <a:ahLst/>
              <a:cxnLst/>
              <a:rect l="0" t="0" r="0" b="0"/>
              <a:pathLst>
                <a:path w="38049" h="20269">
                  <a:moveTo>
                    <a:pt x="14681" y="0"/>
                  </a:moveTo>
                  <a:lnTo>
                    <a:pt x="38049" y="8712"/>
                  </a:lnTo>
                  <a:lnTo>
                    <a:pt x="10478" y="20269"/>
                  </a:lnTo>
                  <a:cubicBezTo>
                    <a:pt x="10478" y="20269"/>
                    <a:pt x="15431" y="16587"/>
                    <a:pt x="11836" y="15253"/>
                  </a:cubicBezTo>
                  <a:cubicBezTo>
                    <a:pt x="10694" y="14821"/>
                    <a:pt x="10084" y="14681"/>
                    <a:pt x="8014" y="14440"/>
                  </a:cubicBezTo>
                  <a:cubicBezTo>
                    <a:pt x="3670" y="13881"/>
                    <a:pt x="279" y="8712"/>
                    <a:pt x="279" y="8712"/>
                  </a:cubicBezTo>
                  <a:cubicBezTo>
                    <a:pt x="279" y="8712"/>
                    <a:pt x="0" y="5105"/>
                    <a:pt x="1943" y="4267"/>
                  </a:cubicBezTo>
                  <a:cubicBezTo>
                    <a:pt x="4356" y="3213"/>
                    <a:pt x="9398" y="4838"/>
                    <a:pt x="13399" y="3480"/>
                  </a:cubicBezTo>
                  <a:cubicBezTo>
                    <a:pt x="16434" y="2439"/>
                    <a:pt x="14681" y="0"/>
                    <a:pt x="1468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47" name="Shape 44417"/>
            <p:cNvSpPr/>
            <p:nvPr/>
          </p:nvSpPr>
          <p:spPr>
            <a:xfrm>
              <a:off x="1280986" y="1721929"/>
              <a:ext cx="23662" cy="85550"/>
            </a:xfrm>
            <a:custGeom>
              <a:avLst/>
              <a:gdLst/>
              <a:ahLst/>
              <a:cxnLst/>
              <a:rect l="0" t="0" r="0" b="0"/>
              <a:pathLst>
                <a:path w="23597" h="85572">
                  <a:moveTo>
                    <a:pt x="0" y="85572"/>
                  </a:moveTo>
                  <a:cubicBezTo>
                    <a:pt x="10617" y="67742"/>
                    <a:pt x="20739" y="35826"/>
                    <a:pt x="23597" y="0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48" name="Shape 44418"/>
            <p:cNvSpPr/>
            <p:nvPr/>
          </p:nvSpPr>
          <p:spPr>
            <a:xfrm>
              <a:off x="1304648" y="1721929"/>
              <a:ext cx="26392" cy="84640"/>
            </a:xfrm>
            <a:custGeom>
              <a:avLst/>
              <a:gdLst/>
              <a:ahLst/>
              <a:cxnLst/>
              <a:rect l="0" t="0" r="0" b="0"/>
              <a:pathLst>
                <a:path w="26632" h="84696">
                  <a:moveTo>
                    <a:pt x="26632" y="84696"/>
                  </a:moveTo>
                  <a:cubicBezTo>
                    <a:pt x="15405" y="67221"/>
                    <a:pt x="4140" y="35713"/>
                    <a:pt x="0" y="0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49" name="Shape 44419"/>
            <p:cNvSpPr/>
            <p:nvPr/>
          </p:nvSpPr>
          <p:spPr>
            <a:xfrm>
              <a:off x="1296457" y="1756513"/>
              <a:ext cx="20022" cy="38225"/>
            </a:xfrm>
            <a:custGeom>
              <a:avLst/>
              <a:gdLst/>
              <a:ahLst/>
              <a:cxnLst/>
              <a:rect l="0" t="0" r="0" b="0"/>
              <a:pathLst>
                <a:path w="20269" h="38062">
                  <a:moveTo>
                    <a:pt x="8712" y="0"/>
                  </a:moveTo>
                  <a:lnTo>
                    <a:pt x="20269" y="27584"/>
                  </a:lnTo>
                  <a:cubicBezTo>
                    <a:pt x="20269" y="27584"/>
                    <a:pt x="16573" y="22606"/>
                    <a:pt x="15227" y="26201"/>
                  </a:cubicBezTo>
                  <a:cubicBezTo>
                    <a:pt x="14808" y="27343"/>
                    <a:pt x="14656" y="27966"/>
                    <a:pt x="14440" y="30036"/>
                  </a:cubicBezTo>
                  <a:cubicBezTo>
                    <a:pt x="13869" y="34392"/>
                    <a:pt x="8712" y="37770"/>
                    <a:pt x="8712" y="37770"/>
                  </a:cubicBezTo>
                  <a:cubicBezTo>
                    <a:pt x="8712" y="37770"/>
                    <a:pt x="5080" y="38062"/>
                    <a:pt x="4267" y="36120"/>
                  </a:cubicBezTo>
                  <a:cubicBezTo>
                    <a:pt x="3201" y="33693"/>
                    <a:pt x="4839" y="28664"/>
                    <a:pt x="3467" y="24638"/>
                  </a:cubicBezTo>
                  <a:cubicBezTo>
                    <a:pt x="2426" y="21616"/>
                    <a:pt x="0" y="23368"/>
                    <a:pt x="0" y="23368"/>
                  </a:cubicBezTo>
                  <a:lnTo>
                    <a:pt x="871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50" name="Shape 44420"/>
            <p:cNvSpPr/>
            <p:nvPr/>
          </p:nvSpPr>
          <p:spPr>
            <a:xfrm>
              <a:off x="1304648" y="2609286"/>
              <a:ext cx="23662" cy="85550"/>
            </a:xfrm>
            <a:custGeom>
              <a:avLst/>
              <a:gdLst/>
              <a:ahLst/>
              <a:cxnLst/>
              <a:rect l="0" t="0" r="0" b="0"/>
              <a:pathLst>
                <a:path w="23584" h="85560">
                  <a:moveTo>
                    <a:pt x="23584" y="0"/>
                  </a:moveTo>
                  <a:cubicBezTo>
                    <a:pt x="12967" y="17831"/>
                    <a:pt x="2845" y="49733"/>
                    <a:pt x="0" y="85560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51" name="Shape 44421"/>
            <p:cNvSpPr/>
            <p:nvPr/>
          </p:nvSpPr>
          <p:spPr>
            <a:xfrm>
              <a:off x="1278255" y="2610197"/>
              <a:ext cx="26393" cy="84640"/>
            </a:xfrm>
            <a:custGeom>
              <a:avLst/>
              <a:gdLst/>
              <a:ahLst/>
              <a:cxnLst/>
              <a:rect l="0" t="0" r="0" b="0"/>
              <a:pathLst>
                <a:path w="26644" h="84684">
                  <a:moveTo>
                    <a:pt x="0" y="0"/>
                  </a:moveTo>
                  <a:cubicBezTo>
                    <a:pt x="11240" y="17475"/>
                    <a:pt x="22504" y="48984"/>
                    <a:pt x="26644" y="84684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  <p:sp>
          <p:nvSpPr>
            <p:cNvPr id="152" name="Shape 44422"/>
            <p:cNvSpPr/>
            <p:nvPr/>
          </p:nvSpPr>
          <p:spPr>
            <a:xfrm>
              <a:off x="1292817" y="2622028"/>
              <a:ext cx="20022" cy="38225"/>
            </a:xfrm>
            <a:custGeom>
              <a:avLst/>
              <a:gdLst/>
              <a:ahLst/>
              <a:cxnLst/>
              <a:rect l="0" t="0" r="0" b="0"/>
              <a:pathLst>
                <a:path w="20257" h="38049">
                  <a:moveTo>
                    <a:pt x="11557" y="292"/>
                  </a:moveTo>
                  <a:cubicBezTo>
                    <a:pt x="11557" y="292"/>
                    <a:pt x="15177" y="0"/>
                    <a:pt x="16002" y="1956"/>
                  </a:cubicBezTo>
                  <a:cubicBezTo>
                    <a:pt x="17056" y="4369"/>
                    <a:pt x="15430" y="9410"/>
                    <a:pt x="16789" y="13411"/>
                  </a:cubicBezTo>
                  <a:cubicBezTo>
                    <a:pt x="17831" y="16434"/>
                    <a:pt x="20257" y="14694"/>
                    <a:pt x="20257" y="14694"/>
                  </a:cubicBezTo>
                  <a:lnTo>
                    <a:pt x="11557" y="38049"/>
                  </a:lnTo>
                  <a:lnTo>
                    <a:pt x="0" y="10490"/>
                  </a:lnTo>
                  <a:cubicBezTo>
                    <a:pt x="0" y="10490"/>
                    <a:pt x="3696" y="15443"/>
                    <a:pt x="5029" y="11849"/>
                  </a:cubicBezTo>
                  <a:cubicBezTo>
                    <a:pt x="5449" y="10706"/>
                    <a:pt x="5601" y="10084"/>
                    <a:pt x="5829" y="8026"/>
                  </a:cubicBezTo>
                  <a:cubicBezTo>
                    <a:pt x="6401" y="3670"/>
                    <a:pt x="11557" y="292"/>
                    <a:pt x="11557" y="292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 lIns="0" tIns="0" rIns="0" bIns="0"/>
            <a:lstStyle/>
            <a:p>
              <a:pPr>
                <a:defRPr/>
              </a:pPr>
              <a:endParaRPr lang="zh-CN" altLang="en-US" sz="2000" b="1"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1125" y="571500"/>
            <a:ext cx="8494713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>
                  <a:lumMod val="20000"/>
                  <a:lumOff val="80000"/>
                </a:schemeClr>
              </a:buClr>
              <a:buSzPct val="62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diode </a:t>
            </a:r>
            <a:r>
              <a:rPr lang="en-US" altLang="zh-CN" sz="2800" b="1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characteristic with the breakdown region</a:t>
            </a:r>
            <a:endParaRPr lang="zh-CN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3544888" y="5349875"/>
            <a:ext cx="1793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l-GR" altLang="zh-CN" sz="20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Δ</a:t>
            </a:r>
            <a:endParaRPr lang="zh-CN" altLang="en-US" sz="2000" b="1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5" name="文本框 154"/>
          <p:cNvSpPr txBox="1">
            <a:spLocks noChangeArrowheads="1"/>
          </p:cNvSpPr>
          <p:nvPr/>
        </p:nvSpPr>
        <p:spPr bwMode="auto">
          <a:xfrm>
            <a:off x="5307013" y="5254625"/>
            <a:ext cx="179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l-GR" altLang="zh-CN" sz="20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Δ</a:t>
            </a:r>
            <a:endParaRPr lang="zh-CN" altLang="en-US" sz="2000" b="1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6" name="文本框 155"/>
          <p:cNvSpPr txBox="1">
            <a:spLocks noChangeArrowheads="1"/>
          </p:cNvSpPr>
          <p:nvPr/>
        </p:nvSpPr>
        <p:spPr bwMode="auto">
          <a:xfrm>
            <a:off x="7219950" y="3468688"/>
            <a:ext cx="1446213" cy="4318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l-GR" altLang="zh-CN" sz="28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lang="el-GR" altLang="zh-CN" sz="28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 r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z</a:t>
            </a:r>
            <a:endParaRPr lang="zh-CN" altLang="en-US" sz="2800" b="1" i="1" baseline="-2500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9" name="文本框 158"/>
          <p:cNvSpPr txBox="1">
            <a:spLocks noChangeArrowheads="1"/>
          </p:cNvSpPr>
          <p:nvPr/>
        </p:nvSpPr>
        <p:spPr bwMode="auto">
          <a:xfrm>
            <a:off x="6850063" y="6154738"/>
            <a:ext cx="604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max</a:t>
            </a:r>
            <a:endParaRPr lang="zh-CN" altLang="en-US" sz="2400" b="1" i="1" baseline="-2500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0" name="Shape 44350"/>
          <p:cNvSpPr/>
          <p:nvPr/>
        </p:nvSpPr>
        <p:spPr>
          <a:xfrm>
            <a:off x="4267200" y="6370638"/>
            <a:ext cx="2408238" cy="0"/>
          </a:xfrm>
          <a:custGeom>
            <a:avLst/>
            <a:gdLst/>
            <a:ahLst/>
            <a:cxnLst/>
            <a:rect l="0" t="0" r="0" b="0"/>
            <a:pathLst>
              <a:path w="1380871">
                <a:moveTo>
                  <a:pt x="1380871" y="0"/>
                </a:moveTo>
                <a:lnTo>
                  <a:pt x="0" y="0"/>
                </a:lnTo>
              </a:path>
            </a:pathLst>
          </a:custGeom>
          <a:ln w="6350" cap="flat">
            <a:custDash>
              <a:ds d="750000" sp="250000"/>
            </a:custDash>
            <a:miter lim="127000"/>
          </a:ln>
        </p:spPr>
        <p:style>
          <a:lnRef idx="1">
            <a:srgbClr val="181717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 lIns="0" tIns="0" rIns="0" bIns="0"/>
          <a:lstStyle/>
          <a:p>
            <a:pPr>
              <a:defRPr/>
            </a:pPr>
            <a:endParaRPr lang="zh-CN" altLang="en-US" sz="2000" b="1">
              <a:cs typeface="Times New Roman" panose="02020603050405020304" pitchFamily="18" charset="0"/>
            </a:endParaRPr>
          </a:p>
        </p:txBody>
      </p:sp>
      <p:grpSp>
        <p:nvGrpSpPr>
          <p:cNvPr id="161" name="Group 3202566"/>
          <p:cNvGrpSpPr>
            <a:grpSpLocks noChangeAspect="1"/>
          </p:cNvGrpSpPr>
          <p:nvPr/>
        </p:nvGrpSpPr>
        <p:grpSpPr bwMode="auto">
          <a:xfrm>
            <a:off x="609600" y="2632075"/>
            <a:ext cx="1989138" cy="3311525"/>
            <a:chOff x="0" y="0"/>
            <a:chExt cx="956348" cy="1591945"/>
          </a:xfrm>
        </p:grpSpPr>
        <p:sp>
          <p:nvSpPr>
            <p:cNvPr id="162" name="Shape 3968004"/>
            <p:cNvSpPr/>
            <p:nvPr/>
          </p:nvSpPr>
          <p:spPr>
            <a:xfrm>
              <a:off x="352620" y="586104"/>
              <a:ext cx="269426" cy="789867"/>
            </a:xfrm>
            <a:custGeom>
              <a:avLst/>
              <a:gdLst/>
              <a:ahLst/>
              <a:cxnLst/>
              <a:rect l="0" t="0" r="0" b="0"/>
              <a:pathLst>
                <a:path w="268834" h="789547">
                  <a:moveTo>
                    <a:pt x="0" y="0"/>
                  </a:moveTo>
                  <a:lnTo>
                    <a:pt x="268834" y="0"/>
                  </a:lnTo>
                  <a:lnTo>
                    <a:pt x="268834" y="789547"/>
                  </a:lnTo>
                  <a:lnTo>
                    <a:pt x="0" y="789547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1E9F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zh-CN" altLang="en-US" b="1">
                <a:cs typeface="Times New Roman" panose="02020603050405020304" pitchFamily="18" charset="0"/>
              </a:endParaRPr>
            </a:p>
          </p:txBody>
        </p:sp>
        <p:pic>
          <p:nvPicPr>
            <p:cNvPr id="168975" name="Picture 4457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56348" cy="1591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Shape 44573"/>
            <p:cNvSpPr/>
            <p:nvPr/>
          </p:nvSpPr>
          <p:spPr>
            <a:xfrm>
              <a:off x="298430" y="283894"/>
              <a:ext cx="85484" cy="23658"/>
            </a:xfrm>
            <a:custGeom>
              <a:avLst/>
              <a:gdLst/>
              <a:ahLst/>
              <a:cxnLst/>
              <a:rect l="0" t="0" r="0" b="0"/>
              <a:pathLst>
                <a:path w="85573" h="23597">
                  <a:moveTo>
                    <a:pt x="0" y="0"/>
                  </a:moveTo>
                  <a:cubicBezTo>
                    <a:pt x="17843" y="10617"/>
                    <a:pt x="49733" y="20739"/>
                    <a:pt x="85573" y="23597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165" name="Shape 44574"/>
            <p:cNvSpPr/>
            <p:nvPr/>
          </p:nvSpPr>
          <p:spPr>
            <a:xfrm>
              <a:off x="299193" y="307552"/>
              <a:ext cx="84721" cy="26710"/>
            </a:xfrm>
            <a:custGeom>
              <a:avLst/>
              <a:gdLst/>
              <a:ahLst/>
              <a:cxnLst/>
              <a:rect l="0" t="0" r="0" b="0"/>
              <a:pathLst>
                <a:path w="84684" h="26644">
                  <a:moveTo>
                    <a:pt x="0" y="26644"/>
                  </a:moveTo>
                  <a:cubicBezTo>
                    <a:pt x="17475" y="15405"/>
                    <a:pt x="48971" y="4140"/>
                    <a:pt x="84684" y="0"/>
                  </a:cubicBez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166" name="Shape 44575"/>
            <p:cNvSpPr/>
            <p:nvPr/>
          </p:nvSpPr>
          <p:spPr>
            <a:xfrm>
              <a:off x="311405" y="299157"/>
              <a:ext cx="38162" cy="19842"/>
            </a:xfrm>
            <a:custGeom>
              <a:avLst/>
              <a:gdLst/>
              <a:ahLst/>
              <a:cxnLst/>
              <a:rect l="0" t="0" r="0" b="0"/>
              <a:pathLst>
                <a:path w="38049" h="20269">
                  <a:moveTo>
                    <a:pt x="14681" y="0"/>
                  </a:moveTo>
                  <a:lnTo>
                    <a:pt x="38049" y="8712"/>
                  </a:lnTo>
                  <a:lnTo>
                    <a:pt x="10477" y="20269"/>
                  </a:lnTo>
                  <a:cubicBezTo>
                    <a:pt x="10477" y="20269"/>
                    <a:pt x="15443" y="16573"/>
                    <a:pt x="11836" y="15227"/>
                  </a:cubicBezTo>
                  <a:cubicBezTo>
                    <a:pt x="10706" y="14808"/>
                    <a:pt x="10084" y="14656"/>
                    <a:pt x="8026" y="14440"/>
                  </a:cubicBezTo>
                  <a:cubicBezTo>
                    <a:pt x="3670" y="13869"/>
                    <a:pt x="279" y="8712"/>
                    <a:pt x="279" y="8712"/>
                  </a:cubicBezTo>
                  <a:cubicBezTo>
                    <a:pt x="279" y="8712"/>
                    <a:pt x="0" y="5093"/>
                    <a:pt x="1943" y="4267"/>
                  </a:cubicBezTo>
                  <a:cubicBezTo>
                    <a:pt x="4369" y="3201"/>
                    <a:pt x="9398" y="4839"/>
                    <a:pt x="13399" y="3480"/>
                  </a:cubicBezTo>
                  <a:cubicBezTo>
                    <a:pt x="16434" y="2426"/>
                    <a:pt x="14681" y="0"/>
                    <a:pt x="1468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8171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167" name="Shape 44576"/>
            <p:cNvSpPr/>
            <p:nvPr/>
          </p:nvSpPr>
          <p:spPr>
            <a:xfrm>
              <a:off x="86247" y="307552"/>
              <a:ext cx="263320" cy="0"/>
            </a:xfrm>
            <a:custGeom>
              <a:avLst/>
              <a:gdLst/>
              <a:ahLst/>
              <a:cxnLst/>
              <a:rect l="0" t="0" r="0" b="0"/>
              <a:pathLst>
                <a:path w="262699">
                  <a:moveTo>
                    <a:pt x="0" y="0"/>
                  </a:moveTo>
                  <a:lnTo>
                    <a:pt x="262699" y="0"/>
                  </a:lnTo>
                </a:path>
              </a:pathLst>
            </a:custGeom>
            <a:ln w="9525" cap="rnd">
              <a:miter lim="100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zh-CN" altLang="en-US" b="1">
                <a:cs typeface="Times New Roman" panose="02020603050405020304" pitchFamily="18" charset="0"/>
              </a:endParaRPr>
            </a:p>
          </p:txBody>
        </p:sp>
      </p:grpSp>
      <p:sp>
        <p:nvSpPr>
          <p:cNvPr id="169" name="矩形 168"/>
          <p:cNvSpPr>
            <a:spLocks noChangeArrowheads="1"/>
          </p:cNvSpPr>
          <p:nvPr/>
        </p:nvSpPr>
        <p:spPr bwMode="auto">
          <a:xfrm>
            <a:off x="144463" y="1471613"/>
            <a:ext cx="35893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B2B2FF"/>
              </a:buClr>
              <a:buSzPct val="62000"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The Model for the zener diode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5" grpId="0"/>
      <p:bldP spid="156" grpId="0" animBg="1"/>
      <p:bldP spid="159" grpId="0"/>
      <p:bldP spid="16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71013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1">
              <a:srgbClr val="80808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CC"/>
                    </a:gs>
                    <a:gs pos="100000">
                      <a:srgbClr val="765E5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1014" name="矩形 1"/>
          <p:cNvSpPr>
            <a:spLocks noChangeArrowheads="1"/>
          </p:cNvSpPr>
          <p:nvPr/>
        </p:nvSpPr>
        <p:spPr bwMode="auto">
          <a:xfrm>
            <a:off x="715963" y="3187700"/>
            <a:ext cx="739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4.4.1 Specifying and Modeling the Zener Diode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1015" name="矩形 2"/>
          <p:cNvSpPr>
            <a:spLocks noChangeArrowheads="1"/>
          </p:cNvSpPr>
          <p:nvPr/>
        </p:nvSpPr>
        <p:spPr bwMode="auto">
          <a:xfrm>
            <a:off x="696913" y="1568450"/>
            <a:ext cx="69040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I’ll give you 10 minutes to read pages 203 to 204 of the textbook.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060" name="矩形 2"/>
          <p:cNvSpPr>
            <a:spLocks noChangeArrowheads="1"/>
          </p:cNvSpPr>
          <p:nvPr/>
        </p:nvSpPr>
        <p:spPr bwMode="auto">
          <a:xfrm>
            <a:off x="457200" y="533400"/>
            <a:ext cx="78581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The 6.8-V zener diode in the circuit of Fig.4.21(a) is specified to have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=6.8V at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=5mA,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=20Ω, and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ZK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=0.2mA. The supply voltage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30000"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is nominally 10V but can vary by±1V.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73061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2389188"/>
            <a:ext cx="35321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2" name="矩形 3"/>
          <p:cNvSpPr>
            <a:spLocks noChangeArrowheads="1"/>
          </p:cNvSpPr>
          <p:nvPr/>
        </p:nvSpPr>
        <p:spPr bwMode="auto">
          <a:xfrm>
            <a:off x="457200" y="2590800"/>
            <a:ext cx="457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(a) Find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with no load and with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30000"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at its nominal value. 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3063" name="矩形 4"/>
          <p:cNvSpPr>
            <a:spLocks noChangeArrowheads="1"/>
          </p:cNvSpPr>
          <p:nvPr/>
        </p:nvSpPr>
        <p:spPr bwMode="auto">
          <a:xfrm>
            <a:off x="457200" y="3786188"/>
            <a:ext cx="45720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(b) Find the change in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resulting from the ±1-V change in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30000"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. Note that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(∆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/∆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 V</a:t>
            </a:r>
            <a:r>
              <a:rPr lang="en-US" altLang="zh-CN" sz="2800" b="1" baseline="30000"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), usually expressed in mV/V, is known as line regulation.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4084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2205038"/>
            <a:ext cx="3621087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5" name="矩形 4"/>
          <p:cNvSpPr>
            <a:spLocks noChangeArrowheads="1"/>
          </p:cNvSpPr>
          <p:nvPr/>
        </p:nvSpPr>
        <p:spPr bwMode="auto">
          <a:xfrm>
            <a:off x="381000" y="452438"/>
            <a:ext cx="77041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(c) Find the change in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resulting from connecting a load resistance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that draws a current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=1mA, and hence find the load regulation (∆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/∆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 in mV/mA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4086" name="矩形 1"/>
          <p:cNvSpPr>
            <a:spLocks noChangeArrowheads="1"/>
          </p:cNvSpPr>
          <p:nvPr/>
        </p:nvSpPr>
        <p:spPr bwMode="auto">
          <a:xfrm>
            <a:off x="381000" y="2420938"/>
            <a:ext cx="45720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(d) Find the change in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when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=2kΩ.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(e) Find the value of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when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=0.5kΩ. 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4087" name="矩形 1"/>
          <p:cNvSpPr>
            <a:spLocks noChangeArrowheads="1"/>
          </p:cNvSpPr>
          <p:nvPr/>
        </p:nvSpPr>
        <p:spPr bwMode="auto">
          <a:xfrm>
            <a:off x="438150" y="4541838"/>
            <a:ext cx="480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(f) What is the minimum value of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for which the diode still operates in the breakdown region?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6132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08188"/>
            <a:ext cx="3532188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3" name="矩形 3"/>
          <p:cNvSpPr>
            <a:spLocks noChangeArrowheads="1"/>
          </p:cNvSpPr>
          <p:nvPr/>
        </p:nvSpPr>
        <p:spPr bwMode="auto">
          <a:xfrm>
            <a:off x="179388" y="585788"/>
            <a:ext cx="8229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(a) Find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with no load and with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30000"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at its nominal value. 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1890713"/>
            <a:ext cx="20383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1981200"/>
            <a:ext cx="2449513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4832350"/>
            <a:ext cx="2814638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97050" y="1138238"/>
            <a:ext cx="3109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Z0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44938" y="1125538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→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V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Z0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V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–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=6.7V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77156" name="矩形 4"/>
          <p:cNvSpPr>
            <a:spLocks noChangeArrowheads="1"/>
          </p:cNvSpPr>
          <p:nvPr/>
        </p:nvSpPr>
        <p:spPr bwMode="auto">
          <a:xfrm>
            <a:off x="381000" y="609600"/>
            <a:ext cx="838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(b) Find the change in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resulting from the ±1V change in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30000"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. Note that (∆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/∆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 V</a:t>
            </a:r>
            <a:r>
              <a:rPr lang="en-US" altLang="zh-CN" sz="2800" b="1" baseline="30000"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), usually expressed in mV/V, is known as line regulation.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77157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86000"/>
            <a:ext cx="3273425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2309813"/>
            <a:ext cx="21240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2573338"/>
            <a:ext cx="28352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2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562600"/>
            <a:ext cx="3497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4084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2205038"/>
            <a:ext cx="3621087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81" name="矩形 4"/>
          <p:cNvSpPr>
            <a:spLocks noChangeArrowheads="1"/>
          </p:cNvSpPr>
          <p:nvPr/>
        </p:nvSpPr>
        <p:spPr bwMode="auto">
          <a:xfrm>
            <a:off x="381000" y="452438"/>
            <a:ext cx="77041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(c) Find the change in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resulting from connecting a load resistance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that draws a current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=1mA, and hence find the load regulation (∆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/∆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 in mV/mA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78182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819400"/>
            <a:ext cx="36766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83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895850"/>
            <a:ext cx="50307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2259013"/>
            <a:ext cx="3352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229" name="矩形 1"/>
          <p:cNvSpPr>
            <a:spLocks noChangeArrowheads="1"/>
          </p:cNvSpPr>
          <p:nvPr/>
        </p:nvSpPr>
        <p:spPr bwMode="auto">
          <a:xfrm>
            <a:off x="457200" y="595313"/>
            <a:ext cx="7162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(d) Find the change in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when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=2kΩ.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(e) Find the value of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when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=0.5kΩ. 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572000"/>
            <a:ext cx="34956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60363" y="3813175"/>
            <a:ext cx="6731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(e) </a:t>
            </a:r>
            <a:endParaRPr lang="zh-CN" alt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500" y="1676400"/>
            <a:ext cx="7159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(d) </a:t>
            </a:r>
            <a:endParaRPr lang="zh-CN" alt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457450"/>
            <a:ext cx="3638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34" name="矩形 9"/>
          <p:cNvSpPr>
            <a:spLocks noChangeArrowheads="1"/>
          </p:cNvSpPr>
          <p:nvPr/>
        </p:nvSpPr>
        <p:spPr bwMode="auto">
          <a:xfrm>
            <a:off x="1039813" y="1762125"/>
            <a:ext cx="3455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=6.8V/2kΩ=3.4mA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55688" y="3968750"/>
            <a:ext cx="38274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=6.8V/0.5kΩ=13.6mA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80236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2259013"/>
            <a:ext cx="3352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4" name="Rectangle 4"/>
          <p:cNvSpPr txBox="1">
            <a:spLocks noChangeArrowheads="1"/>
          </p:cNvSpPr>
          <p:nvPr/>
        </p:nvSpPr>
        <p:spPr bwMode="auto">
          <a:xfrm>
            <a:off x="163513" y="560388"/>
            <a:ext cx="84963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External circuit should be designed to limit…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8125" y="5581650"/>
            <a:ext cx="8680450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4.2: The two modes of operation of ideal diodes and the use of an external circuit to limit (a) the forward current and </a:t>
            </a:r>
            <a:b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the reverse voltage.</a:t>
            </a:r>
          </a:p>
        </p:txBody>
      </p:sp>
      <p:sp>
        <p:nvSpPr>
          <p:cNvPr id="20487" name="Rectangle 4"/>
          <p:cNvSpPr txBox="1">
            <a:spLocks noChangeArrowheads="1"/>
          </p:cNvSpPr>
          <p:nvPr/>
        </p:nvSpPr>
        <p:spPr bwMode="auto">
          <a:xfrm>
            <a:off x="358775" y="1162050"/>
            <a:ext cx="64452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7338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flow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across conducting diode</a:t>
            </a:r>
          </a:p>
          <a:p>
            <a:pPr lvl="1"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across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blocking diode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96875" y="2386013"/>
            <a:ext cx="2209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Examples are shown to right…</a:t>
            </a:r>
          </a:p>
        </p:txBody>
      </p:sp>
      <p:pic>
        <p:nvPicPr>
          <p:cNvPr id="2048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628775"/>
            <a:ext cx="2816225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151563" y="4135438"/>
            <a:ext cx="381000" cy="685800"/>
            <a:chOff x="1066800" y="3810000"/>
            <a:chExt cx="381000" cy="685800"/>
          </a:xfrm>
        </p:grpSpPr>
        <p:sp>
          <p:nvSpPr>
            <p:cNvPr id="20498" name="矩形 5"/>
            <p:cNvSpPr>
              <a:spLocks noChangeArrowheads="1"/>
            </p:cNvSpPr>
            <p:nvPr/>
          </p:nvSpPr>
          <p:spPr bwMode="auto">
            <a:xfrm>
              <a:off x="1066800" y="4038600"/>
              <a:ext cx="381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cxnSp>
          <p:nvCxnSpPr>
            <p:cNvPr id="20499" name="直接连接符 9"/>
            <p:cNvCxnSpPr>
              <a:cxnSpLocks noChangeShapeType="1"/>
            </p:cNvCxnSpPr>
            <p:nvPr/>
          </p:nvCxnSpPr>
          <p:spPr bwMode="auto">
            <a:xfrm>
              <a:off x="1270334" y="3810000"/>
              <a:ext cx="0" cy="6858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770813" y="4235450"/>
            <a:ext cx="381000" cy="565150"/>
            <a:chOff x="6991015" y="4235400"/>
            <a:chExt cx="381000" cy="565200"/>
          </a:xfrm>
        </p:grpSpPr>
        <p:grpSp>
          <p:nvGrpSpPr>
            <p:cNvPr id="20494" name="组合 3"/>
            <p:cNvGrpSpPr>
              <a:grpSpLocks/>
            </p:cNvGrpSpPr>
            <p:nvPr/>
          </p:nvGrpSpPr>
          <p:grpSpPr bwMode="auto">
            <a:xfrm>
              <a:off x="6991015" y="4235400"/>
              <a:ext cx="381000" cy="565200"/>
              <a:chOff x="6991015" y="4235400"/>
              <a:chExt cx="381000" cy="565200"/>
            </a:xfrm>
          </p:grpSpPr>
          <p:sp>
            <p:nvSpPr>
              <p:cNvPr id="20496" name="矩形 5"/>
              <p:cNvSpPr>
                <a:spLocks noChangeArrowheads="1"/>
              </p:cNvSpPr>
              <p:nvPr/>
            </p:nvSpPr>
            <p:spPr bwMode="auto">
              <a:xfrm>
                <a:off x="6991015" y="4343400"/>
                <a:ext cx="3810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3" name="椭圆 2"/>
              <p:cNvSpPr>
                <a:spLocks noChangeAspect="1"/>
              </p:cNvSpPr>
              <p:nvPr/>
            </p:nvSpPr>
            <p:spPr bwMode="auto">
              <a:xfrm>
                <a:off x="7086265" y="4235400"/>
                <a:ext cx="107950" cy="1079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17" name="椭圆 16"/>
            <p:cNvSpPr>
              <a:spLocks noChangeAspect="1"/>
            </p:cNvSpPr>
            <p:nvPr/>
          </p:nvSpPr>
          <p:spPr bwMode="auto">
            <a:xfrm>
              <a:off x="7086265" y="4675177"/>
              <a:ext cx="107950" cy="10796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14738"/>
            <a:ext cx="102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4016375"/>
            <a:ext cx="5238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3" y="3527425"/>
            <a:ext cx="990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11" grpId="0" animBg="1"/>
      <p:bldP spid="2048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2277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2205038"/>
            <a:ext cx="3621087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8" name="矩形 1"/>
          <p:cNvSpPr>
            <a:spLocks noChangeArrowheads="1"/>
          </p:cNvSpPr>
          <p:nvPr/>
        </p:nvSpPr>
        <p:spPr bwMode="auto">
          <a:xfrm>
            <a:off x="457200" y="595313"/>
            <a:ext cx="716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(f) What is the minimum value of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for which the diode still operates in the breakdown region?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2279" name="矩形 2"/>
          <p:cNvSpPr>
            <a:spLocks noChangeArrowheads="1"/>
          </p:cNvSpPr>
          <p:nvPr/>
        </p:nvSpPr>
        <p:spPr bwMode="auto">
          <a:xfrm>
            <a:off x="1187450" y="2286000"/>
            <a:ext cx="277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ZK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=0.2mA </a:t>
            </a:r>
          </a:p>
        </p:txBody>
      </p:sp>
      <p:sp>
        <p:nvSpPr>
          <p:cNvPr id="182280" name="矩形 7"/>
          <p:cNvSpPr>
            <a:spLocks noChangeArrowheads="1"/>
          </p:cNvSpPr>
          <p:nvPr/>
        </p:nvSpPr>
        <p:spPr bwMode="auto">
          <a:xfrm>
            <a:off x="228600" y="3005138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and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≈V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ZK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≈ 6.7V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2281" name="矩形 3"/>
          <p:cNvSpPr>
            <a:spLocks noChangeArrowheads="1"/>
          </p:cNvSpPr>
          <p:nvPr/>
        </p:nvSpPr>
        <p:spPr bwMode="auto">
          <a:xfrm>
            <a:off x="1219200" y="3733800"/>
            <a:ext cx="345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= (9−6.7)/0.5=4.6mA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2282" name="矩形 5"/>
          <p:cNvSpPr>
            <a:spLocks noChangeArrowheads="1"/>
          </p:cNvSpPr>
          <p:nvPr/>
        </p:nvSpPr>
        <p:spPr bwMode="auto">
          <a:xfrm>
            <a:off x="1236663" y="4456113"/>
            <a:ext cx="3175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= 4.6−0.2=4.4mA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82283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5324475"/>
            <a:ext cx="25717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25" name="Rectangle 2"/>
          <p:cNvSpPr txBox="1">
            <a:spLocks noChangeArrowheads="1"/>
          </p:cNvSpPr>
          <p:nvPr/>
        </p:nvSpPr>
        <p:spPr bwMode="auto">
          <a:xfrm>
            <a:off x="2239963" y="452438"/>
            <a:ext cx="4618037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§4.5    Rectifier Circuits</a:t>
            </a:r>
          </a:p>
        </p:txBody>
      </p:sp>
      <p:sp>
        <p:nvSpPr>
          <p:cNvPr id="184326" name="Rectangle 3"/>
          <p:cNvSpPr txBox="1">
            <a:spLocks noChangeArrowheads="1"/>
          </p:cNvSpPr>
          <p:nvPr/>
        </p:nvSpPr>
        <p:spPr bwMode="auto">
          <a:xfrm>
            <a:off x="525463" y="1150938"/>
            <a:ext cx="8161337" cy="3132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One important application of diode is the </a:t>
            </a:r>
            <a:r>
              <a:rPr kumimoji="0" lang="en-US" altLang="zh-CN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Electrical device which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alternating current (AC) to direct current (DC)</a:t>
            </a:r>
          </a:p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One important application of rectifier is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power supply.</a:t>
            </a:r>
          </a:p>
        </p:txBody>
      </p:sp>
      <p:pic>
        <p:nvPicPr>
          <p:cNvPr id="184327" name="Picture 4" descr="se04F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343400"/>
            <a:ext cx="832485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 descr="b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349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latin typeface="Calibri" panose="020F0502020204030204" pitchFamily="34" charset="0"/>
            </a:endParaRPr>
          </a:p>
        </p:txBody>
      </p:sp>
      <p:pic>
        <p:nvPicPr>
          <p:cNvPr id="185350" name="Picture 4" descr="se04F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3962400"/>
            <a:ext cx="908367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312738"/>
            <a:ext cx="8001000" cy="8302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#1:   increase / decrease amplitude of AC wave via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power transformer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01663" y="1303338"/>
            <a:ext cx="8085137" cy="8302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#2:   convert full-wave AC to half-wave DC (still time-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varying and periodic)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09600" y="1143000"/>
            <a:ext cx="0" cy="327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229600" y="4038600"/>
            <a:ext cx="0" cy="252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477000" y="3435350"/>
            <a:ext cx="0" cy="831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724400" y="2667000"/>
            <a:ext cx="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971800" y="2103438"/>
            <a:ext cx="0" cy="2216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219200" y="2281238"/>
            <a:ext cx="7620000" cy="4619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#3: employ low-pass filter to reduce wave amplitude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24000" y="3009900"/>
            <a:ext cx="7162800" cy="4191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#4: employ voltage regulator to eliminate ripple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181600" y="3576638"/>
            <a:ext cx="3505200" cy="4619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#5: supply dc load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396" name="Rectangle 2"/>
          <p:cNvSpPr txBox="1">
            <a:spLocks noChangeArrowheads="1"/>
          </p:cNvSpPr>
          <p:nvPr/>
        </p:nvSpPr>
        <p:spPr bwMode="auto">
          <a:xfrm>
            <a:off x="1295400" y="560388"/>
            <a:ext cx="59436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4.5.1. The Half-Wave Rectifier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1219200"/>
            <a:ext cx="86868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utilizes only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alternate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half-cycles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of the input sinusoid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Constant voltage drop diode model is employed.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5875338"/>
            <a:ext cx="88392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4.21: (a) Half-wave rectifier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362902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 txBox="1">
            <a:spLocks noChangeArrowheads="1"/>
          </p:cNvSpPr>
          <p:nvPr/>
        </p:nvSpPr>
        <p:spPr bwMode="auto">
          <a:xfrm>
            <a:off x="373063" y="533400"/>
            <a:ext cx="7780337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turn on, 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9445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2022475"/>
            <a:ext cx="41783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6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2862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3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03700"/>
            <a:ext cx="42291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8424" name="组合 5"/>
          <p:cNvGrpSpPr>
            <a:grpSpLocks/>
          </p:cNvGrpSpPr>
          <p:nvPr/>
        </p:nvGrpSpPr>
        <p:grpSpPr bwMode="auto">
          <a:xfrm>
            <a:off x="4316413" y="4500563"/>
            <a:ext cx="4751387" cy="1627187"/>
            <a:chOff x="4317128" y="4500892"/>
            <a:chExt cx="4750672" cy="1627187"/>
          </a:xfrm>
        </p:grpSpPr>
        <p:pic>
          <p:nvPicPr>
            <p:cNvPr id="189449" name="图片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725" y="4500892"/>
              <a:ext cx="4283075" cy="162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9450" name="矩形 4"/>
            <p:cNvSpPr>
              <a:spLocks noChangeArrowheads="1"/>
            </p:cNvSpPr>
            <p:nvPr/>
          </p:nvSpPr>
          <p:spPr bwMode="auto">
            <a:xfrm>
              <a:off x="4317128" y="4920372"/>
              <a:ext cx="81945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i="1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1800" b="1" baseline="-2500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1800" b="1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−</a:t>
              </a:r>
              <a:r>
                <a:rPr kumimoji="0" lang="en-US" altLang="zh-CN" sz="1800" b="1" i="1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1800" b="1" baseline="-2500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en-US" sz="18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522788"/>
            <a:ext cx="4248150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72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33800"/>
            <a:ext cx="4189413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2" name="Rectangle 3"/>
          <p:cNvSpPr txBox="1">
            <a:spLocks noChangeArrowheads="1"/>
          </p:cNvSpPr>
          <p:nvPr/>
        </p:nvSpPr>
        <p:spPr bwMode="auto">
          <a:xfrm>
            <a:off x="381000" y="584200"/>
            <a:ext cx="7924800" cy="63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turn off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kumimoji="0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9149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149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295400"/>
            <a:ext cx="43434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6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1312863"/>
            <a:ext cx="3792537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213225"/>
            <a:ext cx="4316413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/>
          </p:cNvSpPr>
          <p:nvPr/>
        </p:nvSpPr>
        <p:spPr bwMode="auto">
          <a:xfrm>
            <a:off x="1752600" y="3429000"/>
            <a:ext cx="3067050" cy="457200"/>
          </a:xfrm>
          <a:prstGeom prst="borderCallout1">
            <a:avLst>
              <a:gd name="adj1" fmla="val 55181"/>
              <a:gd name="adj2" fmla="val 100694"/>
              <a:gd name="adj3" fmla="val 279366"/>
              <a:gd name="adj4" fmla="val 136088"/>
            </a:avLst>
          </a:prstGeom>
          <a:solidFill>
            <a:srgbClr val="00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dc-impulse voltage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95600"/>
            <a:ext cx="5208588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1" name="Rectangle 2"/>
          <p:cNvSpPr txBox="1">
            <a:spLocks noChangeArrowheads="1"/>
          </p:cNvSpPr>
          <p:nvPr/>
        </p:nvSpPr>
        <p:spPr bwMode="auto">
          <a:xfrm>
            <a:off x="1295400" y="560388"/>
            <a:ext cx="59436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4.5.1. The Half-Wave Rectifier</a:t>
            </a:r>
          </a:p>
        </p:txBody>
      </p:sp>
      <p:sp>
        <p:nvSpPr>
          <p:cNvPr id="193542" name="Rectangle 3"/>
          <p:cNvSpPr txBox="1">
            <a:spLocks noChangeArrowheads="1"/>
          </p:cNvSpPr>
          <p:nvPr/>
        </p:nvSpPr>
        <p:spPr bwMode="auto">
          <a:xfrm>
            <a:off x="76200" y="1219200"/>
            <a:ext cx="54864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utilizes only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alternate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half-cycles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of the input sinusoid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Constant voltage drop diode model is employed.</a:t>
            </a:r>
          </a:p>
        </p:txBody>
      </p:sp>
      <p:sp>
        <p:nvSpPr>
          <p:cNvPr id="193543" name="Rectangle 2"/>
          <p:cNvSpPr>
            <a:spLocks noChangeArrowheads="1"/>
          </p:cNvSpPr>
          <p:nvPr/>
        </p:nvSpPr>
        <p:spPr bwMode="auto">
          <a:xfrm>
            <a:off x="152400" y="5875338"/>
            <a:ext cx="8839200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4.21: (a) Half-wave rectifier (b) Transfer characteristic of the rectifier circuit (c) Input and output waveforms</a:t>
            </a:r>
          </a:p>
        </p:txBody>
      </p:sp>
      <p:pic>
        <p:nvPicPr>
          <p:cNvPr id="193544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90600"/>
            <a:ext cx="2744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208838" y="2722563"/>
            <a:ext cx="1366837" cy="4619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PIV </a:t>
            </a:r>
            <a:r>
              <a:rPr lang="en-US" altLang="zh-CN" sz="2400" b="1">
                <a:solidFill>
                  <a:srgbClr val="000000"/>
                </a:solidFill>
                <a:latin typeface="Segoe UI Symbol" panose="020B0502040204020203" pitchFamily="34" charset="0"/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3429000" y="609600"/>
            <a:ext cx="3448050" cy="457200"/>
          </a:xfrm>
          <a:prstGeom prst="borderCallout1">
            <a:avLst>
              <a:gd name="adj1" fmla="val 55181"/>
              <a:gd name="adj2" fmla="val 100694"/>
              <a:gd name="adj3" fmla="val 144278"/>
              <a:gd name="adj4" fmla="val 117778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peak inverse voltage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588" name="Rectangle 2"/>
          <p:cNvSpPr txBox="1">
            <a:spLocks noChangeArrowheads="1"/>
          </p:cNvSpPr>
          <p:nvPr/>
        </p:nvSpPr>
        <p:spPr bwMode="auto">
          <a:xfrm>
            <a:off x="1295400" y="560388"/>
            <a:ext cx="59436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4.5.1. The Half-Wave Rectifier</a:t>
            </a:r>
          </a:p>
        </p:txBody>
      </p:sp>
      <p:sp>
        <p:nvSpPr>
          <p:cNvPr id="195589" name="Rectangle 3"/>
          <p:cNvSpPr txBox="1">
            <a:spLocks noChangeArrowheads="1"/>
          </p:cNvSpPr>
          <p:nvPr/>
        </p:nvSpPr>
        <p:spPr bwMode="auto">
          <a:xfrm>
            <a:off x="76200" y="1219200"/>
            <a:ext cx="54864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utilizes only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alternate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half-cycles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of the input sinusoid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Constant voltage drop diode model is employed.</a:t>
            </a:r>
          </a:p>
        </p:txBody>
      </p:sp>
      <p:sp>
        <p:nvSpPr>
          <p:cNvPr id="195590" name="Rectangle 2"/>
          <p:cNvSpPr>
            <a:spLocks noChangeArrowheads="1"/>
          </p:cNvSpPr>
          <p:nvPr/>
        </p:nvSpPr>
        <p:spPr bwMode="auto">
          <a:xfrm>
            <a:off x="152400" y="5875338"/>
            <a:ext cx="8839200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4.21: (a) Half-wave rectifier (b) Transfer characteristic of the rectifier circuit (c) Input and output waveforms</a:t>
            </a:r>
          </a:p>
        </p:txBody>
      </p:sp>
      <p:pic>
        <p:nvPicPr>
          <p:cNvPr id="195591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90600"/>
            <a:ext cx="2744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7375"/>
            <a:ext cx="33162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9" name="Rectangle 3"/>
          <p:cNvSpPr txBox="1">
            <a:spLocks noChangeArrowheads="1"/>
          </p:cNvSpPr>
          <p:nvPr/>
        </p:nvSpPr>
        <p:spPr bwMode="auto">
          <a:xfrm>
            <a:off x="4840288" y="3798888"/>
            <a:ext cx="3921125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          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2800" b="1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 descr="boo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29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637" name="Rectangle 2"/>
          <p:cNvSpPr txBox="1">
            <a:spLocks noChangeArrowheads="1"/>
          </p:cNvSpPr>
          <p:nvPr/>
        </p:nvSpPr>
        <p:spPr bwMode="auto">
          <a:xfrm>
            <a:off x="1066800" y="685800"/>
            <a:ext cx="654526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4.5.1. The Half-Wave Rectifier</a:t>
            </a:r>
          </a:p>
        </p:txBody>
      </p:sp>
      <p:sp>
        <p:nvSpPr>
          <p:cNvPr id="197638" name="Rectangle 3"/>
          <p:cNvSpPr txBox="1">
            <a:spLocks noChangeArrowheads="1"/>
          </p:cNvSpPr>
          <p:nvPr/>
        </p:nvSpPr>
        <p:spPr bwMode="auto">
          <a:xfrm>
            <a:off x="2514600" y="2286000"/>
            <a:ext cx="3733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Pro’s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pPr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Con’s</a:t>
            </a:r>
          </a:p>
          <a:p>
            <a:pPr lvl="1"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Low 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41663"/>
            <a:ext cx="6481763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3" t="44241" r="49222" b="42972"/>
          <a:stretch>
            <a:fillRect/>
          </a:stretch>
        </p:blipFill>
        <p:spPr bwMode="auto">
          <a:xfrm>
            <a:off x="8085138" y="30163"/>
            <a:ext cx="1012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11663" y="76200"/>
            <a:ext cx="39703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Fundamentals of Analogue Circuits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661" name="Rectangle 2"/>
          <p:cNvSpPr txBox="1">
            <a:spLocks noChangeArrowheads="1"/>
          </p:cNvSpPr>
          <p:nvPr/>
        </p:nvSpPr>
        <p:spPr bwMode="auto">
          <a:xfrm>
            <a:off x="609600" y="609600"/>
            <a:ext cx="71628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4.5.2. The Full-Wave Rectifier</a:t>
            </a:r>
          </a:p>
        </p:txBody>
      </p:sp>
      <p:sp>
        <p:nvSpPr>
          <p:cNvPr id="198662" name="Rectangle 3"/>
          <p:cNvSpPr txBox="1">
            <a:spLocks noChangeArrowheads="1"/>
          </p:cNvSpPr>
          <p:nvPr/>
        </p:nvSpPr>
        <p:spPr bwMode="auto">
          <a:xfrm>
            <a:off x="342900" y="1389063"/>
            <a:ext cx="8648700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How does 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full-wave rectifier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differ from half-wave?</a:t>
            </a:r>
          </a:p>
          <a:p>
            <a:pPr lvl="1" eaLnBrk="1" hangingPunct="1"/>
            <a:r>
              <a:rPr kumimoji="0"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kumimoji="0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It utilizes both halves of the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CC"/>
            </a:gs>
            <a:gs pos="100000">
              <a:srgbClr val="FFCCCC">
                <a:gamma/>
                <a:shade val="46275"/>
                <a:invGamma/>
              </a:srgb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anose="02020603050405020304" pitchFamily="18" charset="0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CC"/>
            </a:gs>
            <a:gs pos="100000">
              <a:srgbClr val="FFCCCC">
                <a:gamma/>
                <a:shade val="46275"/>
                <a:invGamma/>
              </a:srgb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anose="02020603050405020304" pitchFamily="18" charset="0"/>
            <a:ea typeface="隶书" panose="02010509060101010101" pitchFamily="49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38619</TotalTime>
  <Words>5081</Words>
  <Application>Microsoft Office PowerPoint</Application>
  <PresentationFormat>全屏显示(4:3)</PresentationFormat>
  <Paragraphs>999</Paragraphs>
  <Slides>119</Slides>
  <Notes>97</Notes>
  <HiddenSlides>8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33" baseType="lpstr">
      <vt:lpstr>等线</vt:lpstr>
      <vt:lpstr>华文行楷</vt:lpstr>
      <vt:lpstr>楷体_GB2312</vt:lpstr>
      <vt:lpstr>隶书</vt:lpstr>
      <vt:lpstr>宋体</vt:lpstr>
      <vt:lpstr>Arial</vt:lpstr>
      <vt:lpstr>Arial Black</vt:lpstr>
      <vt:lpstr>Calibri</vt:lpstr>
      <vt:lpstr>Script MT Bold</vt:lpstr>
      <vt:lpstr>Segoe UI Symbol</vt:lpstr>
      <vt:lpstr>Times New Roman</vt:lpstr>
      <vt:lpstr>Wingdings</vt:lpstr>
      <vt:lpstr>Pixel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</dc:creator>
  <cp:lastModifiedBy>cui hongling</cp:lastModifiedBy>
  <cp:revision>1363</cp:revision>
  <cp:lastPrinted>1601-01-01T00:00:00Z</cp:lastPrinted>
  <dcterms:created xsi:type="dcterms:W3CDTF">1601-01-01T00:00:00Z</dcterms:created>
  <dcterms:modified xsi:type="dcterms:W3CDTF">2021-03-14T11:10:43Z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