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711" r:id="rId3"/>
  </p:sldMasterIdLst>
  <p:sldIdLst>
    <p:sldId id="256" r:id="rId4"/>
    <p:sldId id="258" r:id="rId5"/>
    <p:sldId id="257" r:id="rId6"/>
    <p:sldId id="520" r:id="rId7"/>
    <p:sldId id="260" r:id="rId8"/>
    <p:sldId id="309" r:id="rId9"/>
    <p:sldId id="510" r:id="rId10"/>
    <p:sldId id="506" r:id="rId11"/>
    <p:sldId id="507" r:id="rId12"/>
    <p:sldId id="541" r:id="rId13"/>
    <p:sldId id="537" r:id="rId14"/>
    <p:sldId id="513" r:id="rId15"/>
    <p:sldId id="512" r:id="rId16"/>
    <p:sldId id="538" r:id="rId17"/>
    <p:sldId id="525" r:id="rId18"/>
    <p:sldId id="522" r:id="rId19"/>
    <p:sldId id="527" r:id="rId20"/>
    <p:sldId id="526" r:id="rId21"/>
    <p:sldId id="528" r:id="rId22"/>
    <p:sldId id="523" r:id="rId23"/>
    <p:sldId id="535" r:id="rId24"/>
    <p:sldId id="540" r:id="rId25"/>
    <p:sldId id="524" r:id="rId26"/>
    <p:sldId id="517" r:id="rId27"/>
    <p:sldId id="539" r:id="rId28"/>
    <p:sldId id="312" r:id="rId29"/>
    <p:sldId id="311" r:id="rId30"/>
    <p:sldId id="496" r:id="rId3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84" y="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1A0C-EF38-4D67-8119-4DA7916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95A9-B4F8-4A22-983F-CC479A96396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BD82D-BC8A-40FA-BB41-3869BAE4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0A9E-4AE5-41B7-8EBD-0E33414B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9BFF6-9BC0-454C-9FC1-D0B3F3AFB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9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E9DD-B0F0-4397-8E7D-292A57EF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5EF9-8E90-4BDD-AFF1-21E41850815E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71665-B5B4-4D90-97A5-40C9B65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09D6-14CF-4E28-9277-17A27E71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2A5C7-260E-4A48-971C-C48635670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5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260-99B2-45ED-AF14-CD03C5E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EC27-E4A4-4831-AE06-338AC476154C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847E-75A8-4B6E-A689-5D59B9A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C999-638D-4E58-A1B4-B88E1D02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66F83-7536-44AF-A964-A028A17BD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7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0B50-8D9E-42EF-9CED-0BAB175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98D41-0C29-4F82-872B-A8F22EB00AD5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A474-ED91-4A85-AD16-E4086B9F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31FA-E020-462C-9637-84C5A8B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43DA1-4FE4-44E7-B290-C10215AD72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42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lyomics.gla.ac.uk/images/uni_glasgow_logo.png">
            <a:extLst>
              <a:ext uri="{FF2B5EF4-FFF2-40B4-BE49-F238E27FC236}">
                <a16:creationId xmlns:a16="http://schemas.microsoft.com/office/drawing/2014/main" id="{6197AEBC-69D1-426D-B01E-1CFD857E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2"/>
          <a:stretch>
            <a:fillRect/>
          </a:stretch>
        </p:blipFill>
        <p:spPr bwMode="auto">
          <a:xfrm>
            <a:off x="11277600" y="93663"/>
            <a:ext cx="793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ESTC logo.jpg">
            <a:extLst>
              <a:ext uri="{FF2B5EF4-FFF2-40B4-BE49-F238E27FC236}">
                <a16:creationId xmlns:a16="http://schemas.microsoft.com/office/drawing/2014/main" id="{53C962F7-8692-41C9-8CC6-C60974C8C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25400"/>
            <a:ext cx="965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14">
            <a:extLst>
              <a:ext uri="{FF2B5EF4-FFF2-40B4-BE49-F238E27FC236}">
                <a16:creationId xmlns:a16="http://schemas.microsoft.com/office/drawing/2014/main" id="{76331E13-9100-441B-A504-4178B274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92936-00E1-437E-BFB1-A23AE6CFB537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7" name="页脚占位符 15">
            <a:extLst>
              <a:ext uri="{FF2B5EF4-FFF2-40B4-BE49-F238E27FC236}">
                <a16:creationId xmlns:a16="http://schemas.microsoft.com/office/drawing/2014/main" id="{0DC8FFC2-4652-41A5-9543-F8F78F91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6">
            <a:extLst>
              <a:ext uri="{FF2B5EF4-FFF2-40B4-BE49-F238E27FC236}">
                <a16:creationId xmlns:a16="http://schemas.microsoft.com/office/drawing/2014/main" id="{5F106C61-9DA1-4820-86A3-0949653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65B02-C432-4938-B5E7-5A7F6A5D7B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3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8BAF-7DCA-4FC6-8A88-F5928D0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B9BE4-60C4-4BD8-9E0A-31CF2C3774DF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DD64-5BC0-4C59-B3E0-21F702A5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78C0-E3B5-4CF7-B968-0D53156F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6B13C-6082-401B-A754-5030DE18E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39714-0C44-484C-9DB0-13CA8806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90CA7-432C-4A3E-A08B-FBB0F9B6B4E3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4B3F-A7F2-47F7-AAD5-8B443546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95FC-B317-48BA-B10E-A4B0DE89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672DC-18F9-48FB-A442-6671242B83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37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114E31-52D3-405A-AE5E-21A39256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C4A2C-386B-49A1-86F3-BF710F0836C7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6855D0-0C3D-48D5-930D-04AEF925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CEEEBE-4224-4E06-A154-684DA2D3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ACE9C-5426-4F61-B867-B8EDE37928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01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3CDAEE-621C-4171-9E81-A138AE66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F389-11F0-4C8E-9F0B-EC57AFED0493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2DE985-E631-4CC1-A571-0F07835F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4FB58D-87BE-480D-81DA-716D646C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44F15-2F3E-4B60-94A8-4EAA313C3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68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3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E75F6AC-E630-449A-975E-66632FFB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61A0E-C175-440B-9766-27B835507E92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287940F-A3BF-4685-95E6-A6E6B8D0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EE4AB2-1D32-4C84-B066-425F6420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A176F-6E99-42B2-B2A2-1692009CAD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06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389BEF-21F7-4E8D-9D05-F85AEA18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109EE-1203-42F8-96AA-E0A3C97E8FF7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37A89A-2B38-439F-A311-32C5187A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B65B93-A69E-4658-A59D-10B60121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09A01-32DF-460B-A831-8B08E3DF5E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64F70-C10F-400F-B480-938E8BCE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BCE4C-0F7E-427E-919E-14EEECC35EFB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7635-90D3-45CD-AC1D-8CE697B8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C8C1-A8D6-40C0-A1EE-F1EFCCA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AE7A-4CAF-4D42-B4DB-4C391D284F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68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394E88-8E21-42FE-92E7-366357EE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EAB9D-E151-4583-A1E8-42AA9D9E8D5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2B1860-CF4D-47CE-9D08-AE870B40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14AFD7-F099-46AD-89A1-0ACEB54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86CFF-93F6-4C05-90FC-29F13D5F6B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879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92FADA-7AB8-4856-80CD-4A99EA03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1CE25-126B-4AC7-B3B5-F1EF92EAB8C4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C1F496-7AF6-4233-9C20-599093B5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2E1E0A-13EE-4D56-9033-211B904E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6605D-93AB-46E6-AC4F-AF39DB71A1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32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7670-9826-4E3F-AC99-123CD3E9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A207E-1379-4CF7-A981-0B6AD5E48C34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DF0F-4883-4F70-82F3-56BFA8A2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0395-3A99-4743-8924-19D0899E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0D23-FAE6-4BC0-A136-135194AB3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31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FAD5-5D1C-4851-BF58-D906363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C224B-E872-4F8B-91E4-A5653A79A154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FB3D-7540-45FA-9CD3-A7B97CE7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EBE3-2484-4A29-B475-DB4EC167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8C6C3-A96B-47F9-B348-BED052435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6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3569-EE0C-4B00-8624-5981B4B2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6141-3C2F-4FDF-A7D0-0BDE2EB49669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1BDE-F377-4871-97F5-F3E8B426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6553-DE62-411F-BCFC-EF723355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F9F87-7062-42E4-B50C-473A1CE05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136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lyomics.gla.ac.uk/images/uni_glasgow_logo.png">
            <a:extLst>
              <a:ext uri="{FF2B5EF4-FFF2-40B4-BE49-F238E27FC236}">
                <a16:creationId xmlns:a16="http://schemas.microsoft.com/office/drawing/2014/main" id="{C3EBD770-643E-4F10-9882-14F90AC2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2"/>
          <a:stretch>
            <a:fillRect/>
          </a:stretch>
        </p:blipFill>
        <p:spPr bwMode="auto">
          <a:xfrm>
            <a:off x="11277600" y="93663"/>
            <a:ext cx="793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ESTC logo.jpg">
            <a:extLst>
              <a:ext uri="{FF2B5EF4-FFF2-40B4-BE49-F238E27FC236}">
                <a16:creationId xmlns:a16="http://schemas.microsoft.com/office/drawing/2014/main" id="{B5A76BAE-7D5B-453A-8EC0-D7193DFB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25400"/>
            <a:ext cx="965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14">
            <a:extLst>
              <a:ext uri="{FF2B5EF4-FFF2-40B4-BE49-F238E27FC236}">
                <a16:creationId xmlns:a16="http://schemas.microsoft.com/office/drawing/2014/main" id="{F8CEDCE7-5BD8-4402-8A76-96BAA401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B49C7-DCCD-4647-81BB-8CCF49D2CD02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7" name="页脚占位符 15">
            <a:extLst>
              <a:ext uri="{FF2B5EF4-FFF2-40B4-BE49-F238E27FC236}">
                <a16:creationId xmlns:a16="http://schemas.microsoft.com/office/drawing/2014/main" id="{AB20DE84-DCCF-4316-8E1C-BEAC3CC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6">
            <a:extLst>
              <a:ext uri="{FF2B5EF4-FFF2-40B4-BE49-F238E27FC236}">
                <a16:creationId xmlns:a16="http://schemas.microsoft.com/office/drawing/2014/main" id="{6CB5114B-B3C2-4C73-893B-86EF143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EEBCCD-B8C8-4422-97CB-36784CBCE5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54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EB21E-0A23-4A71-AA48-24F31768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843F9-0373-424D-B6DF-CD22073435A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DC2A0-F27B-4AC6-A674-FB5207B1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EF39-DA20-42FA-B64D-04FDD180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34E39-FA70-4676-B065-7D3480EA4F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48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3BF1-4F5B-4002-A2A1-9D3A47E4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96248-A169-4188-9BC9-87C536C81959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EB4C-27F2-46C6-A8EC-F616B6D8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01374-BC68-48FE-B57B-2B01034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9A7A2-6BC7-4D11-88C5-08F02B242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93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D0E814-14F8-4568-9C37-F2EDD570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0A06-76FB-44E0-851E-8198185CA0A1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C00FA-B1A9-40E9-82D4-C2C10E68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0DFE1B-0DC2-47D5-90D9-DFA8AC6A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68A2E-9EDB-4AF8-94E1-BAAF548FAA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543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C0380E-919B-476A-BDDD-74ADFED8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A7949-D160-438F-8375-B523BDB54769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9E363B-48F5-434B-B6D8-41658999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53F30F-43A2-43E2-8E5A-7CEA0BF4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0517-15CA-4D33-BA92-E9A117F4B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ECDF-DEC5-46BD-A7D5-377ECF05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1C34-F3CD-44C2-9E34-8A76BDEB183F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CC86C-EB52-49B9-8D17-CA75AA06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1CF4-5994-4F9D-93C7-DC5112BD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5BEEF-FA6F-4FBE-B3DB-DE7FA2A6A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69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3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CE764F5-8B8E-45D4-A979-D1CD736D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E9A9A-0662-4871-81B7-BB2565E38E3A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B6B830-8803-4C77-8D5A-DAD44787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432409-6DF8-4A95-A67C-E241CF43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D3E46-23B6-45B1-B8D8-2EB7E15B35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125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07D24A1-B5F4-430F-A598-E7F2BAC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7048-A6BA-495E-B26B-8EC00D4D2B31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B412CFC-2E19-499F-9096-3A565DEB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21A01B-328F-4B3D-9757-8D42A27B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232BF-22AE-44BF-B46D-B09D9BC469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544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AE4121E-4210-4065-A0D6-034BD912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72D85-E068-457F-81E2-63B3268AB9C2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CB7099-B685-45D3-BDF8-E8EEE859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9D498C-8A8A-42AC-A369-6B277506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0B27B-FA8F-4E8E-B5BF-A504A4C3F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31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474536-BA00-4B1D-8C79-AE4368A6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895E-1755-43F8-948E-0EC4AF5AEB0F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0E342C-752E-4F5D-9F6D-DC1967CD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71A6F4-A537-4806-9881-DD2EC91E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CD64-DE38-450E-A839-37841217D4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76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27A7-1925-4F2B-B53C-DA2E372E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FDA0C-6B50-46DC-8166-BAA6B98A2CC5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47EA8-A4A3-4075-99A4-5B7CF155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9A8D-CF4F-4BF0-918F-7FFC9CAE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F30CA-AD9C-4909-88B7-44D03EAEDB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261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8F326-EFFE-4809-8505-846DC905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2188-3945-4FE5-8EBF-E24C95CA6349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B4B0-7D35-4166-89DA-B1ED711A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3784C-3EDC-4C87-8998-1E67C62C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629CB-F69E-4594-9C2C-0CD6878B54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81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CF311-CB92-4F44-8D32-6C064FE8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432D-5572-42EE-80B1-B7995B6D43E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D8BF-9085-4A14-BF59-045731A5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4707-2A78-468E-A24D-79FF89F7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782B0-0F21-4D3F-94C3-14511381A9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6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D55BBC-32BE-4398-BBEC-4A84DB0A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87532-A8AD-4FE4-8CF0-74B46D6F5DED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FD0C61-93C3-4476-95FC-A72D69A1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A21043-7B9B-4C3A-B9CC-5969052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19A24-121C-4FB4-BA83-20D6AD8AB5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7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C22944-95A4-4DF5-A6FC-D7A6F1C6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32D8-DE75-435E-8080-887DCF3C6FC2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ADA9C2-1BB4-4E74-9648-EF516ABC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821F34-5714-4179-8607-EA049D6D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39A3-B78F-42B7-9E55-2E0EF7FD3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46223" y="200376"/>
            <a:ext cx="6641756" cy="5575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7770BF1-A5E9-45E6-9FD2-113713E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39285-1543-4401-8ADD-ED31ED1B0F39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44E64E-664A-456A-A850-DCF6EA56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40652A-CD7B-4579-AC17-96C427E6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AD477-9527-450D-9D3D-BA334FB66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4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867833-8069-404A-98F6-75CABF0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B7BDC-8634-406D-AB80-DC1CD00A715C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8D66EA2-AAC8-41B8-8685-185743B0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052326-2F86-400F-9959-9D0A1349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25F39-FA7B-4E79-AD1B-831C2D0BEA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9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A8942D-ADB6-49A3-A25E-06F8469C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33716-C067-4094-A6CF-F966F9A05453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E4C206-E2CF-49A5-B422-58D7987B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20D19F-2172-409C-8FBA-35A6197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222F5-0121-4331-83BF-7CE2F69EE4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61B60F-3C26-41C0-97D3-B52767D5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DAF9-FAE9-4378-8FE9-D9C4EC9BD480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03611D-42F5-4AC0-9C01-B059BD08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B28BBB-5639-4594-8D5A-53AA6B8B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1B774-94C8-4BB0-835B-3F03C2CDFF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3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68A2F9E-96F6-4768-816C-871F5914FDA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0ED6D8-42D2-4099-88D6-B6D28B2DD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1BB0-0F69-4589-A278-FB7C69C02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C45CA84-6D3B-4746-9966-1F6F5D5793A1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0677-7D8D-4F12-BB23-DC55690AE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11DE-BD55-4FEF-A82E-535FBC61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0196D5-FC13-4412-968D-0E21B921E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4" descr="UESTC logo.jpg">
            <a:extLst>
              <a:ext uri="{FF2B5EF4-FFF2-40B4-BE49-F238E27FC236}">
                <a16:creationId xmlns:a16="http://schemas.microsoft.com/office/drawing/2014/main" id="{F99136B8-1D0F-4F5D-9B1C-25F7BE8F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63" y="0"/>
            <a:ext cx="12192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CC8DF012-61E1-47F4-AF82-88987838E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835622-BE19-4265-9B08-8568A8D2A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B538-F327-4773-8792-5D0F4223A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C2672C-5875-4C87-A2DC-4B0E62BB9ACA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7108-6B15-4D14-B9E1-BA1AC268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A284-01F7-40C3-8BB7-851BC37A1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4059EF-0A53-4309-8D68-160FA3C5E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 descr="http://www.polyomics.gla.ac.uk/images/uni_glasgow_logo.png">
            <a:extLst>
              <a:ext uri="{FF2B5EF4-FFF2-40B4-BE49-F238E27FC236}">
                <a16:creationId xmlns:a16="http://schemas.microsoft.com/office/drawing/2014/main" id="{2B837570-AFBD-4F6F-BAA9-073063C9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2"/>
          <a:stretch>
            <a:fillRect/>
          </a:stretch>
        </p:blipFill>
        <p:spPr bwMode="auto">
          <a:xfrm>
            <a:off x="11277600" y="93663"/>
            <a:ext cx="793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4" descr="UESTC logo.jpg">
            <a:extLst>
              <a:ext uri="{FF2B5EF4-FFF2-40B4-BE49-F238E27FC236}">
                <a16:creationId xmlns:a16="http://schemas.microsoft.com/office/drawing/2014/main" id="{EC5A452C-5DD5-403D-A6E7-50F52581A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25400"/>
            <a:ext cx="965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459DCCAB-6400-4C83-A1BE-07C6C0E60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3D3D8B9-70A3-4325-8628-9EA56BBE2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5BE8A-1ADA-402A-B360-E9A5E349D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CC5375-6308-4844-85A3-A9A2EEE4329D}" type="datetimeFigureOut">
              <a:rPr lang="zh-CN" altLang="en-US"/>
              <a:pPr>
                <a:defRPr/>
              </a:pPr>
              <a:t>2021-04-03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359B-DC44-4DC8-9B61-3EB7B3235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2115-8B59-44F9-ABE4-44421F78B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4351D9-21D5-4C80-A192-FC49B5FEE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2" descr="http://www.polyomics.gla.ac.uk/images/uni_glasgow_logo.png">
            <a:extLst>
              <a:ext uri="{FF2B5EF4-FFF2-40B4-BE49-F238E27FC236}">
                <a16:creationId xmlns:a16="http://schemas.microsoft.com/office/drawing/2014/main" id="{4E402E11-4D95-454D-B931-12BBAEED9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82"/>
          <a:stretch>
            <a:fillRect/>
          </a:stretch>
        </p:blipFill>
        <p:spPr bwMode="auto">
          <a:xfrm>
            <a:off x="11277600" y="93663"/>
            <a:ext cx="793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4" descr="UESTC logo.jpg">
            <a:extLst>
              <a:ext uri="{FF2B5EF4-FFF2-40B4-BE49-F238E27FC236}">
                <a16:creationId xmlns:a16="http://schemas.microsoft.com/office/drawing/2014/main" id="{5DC4B732-1C41-4453-AA90-146B158B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0" y="25400"/>
            <a:ext cx="965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B4CA8AB-64B3-4EDE-9C0C-A770A975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6147" name="文本框 3">
            <a:extLst>
              <a:ext uri="{FF2B5EF4-FFF2-40B4-BE49-F238E27FC236}">
                <a16:creationId xmlns:a16="http://schemas.microsoft.com/office/drawing/2014/main" id="{2BEECBDD-2FFF-4757-8462-237AF95E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/>
              <a:t>Lab Course 2</a:t>
            </a:r>
            <a:endParaRPr lang="zh-CN" altLang="en-US" sz="400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3AED18CF-1D50-4913-ABF0-6F0513B97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3590926"/>
            <a:ext cx="5170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Lecturer: </a:t>
            </a:r>
            <a:r>
              <a:rPr lang="zh-CN" altLang="en-US" sz="3200" dirty="0"/>
              <a:t>阎波</a:t>
            </a:r>
            <a:r>
              <a:rPr lang="en-US" altLang="zh-CN" sz="3600" dirty="0"/>
              <a:t>   </a:t>
            </a:r>
            <a:endParaRPr lang="zh-CN" altLang="en-US" sz="3600" dirty="0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95887825-10F4-4717-811F-637C0F09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233" y="4237039"/>
            <a:ext cx="64595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TA: </a:t>
            </a:r>
            <a:r>
              <a:rPr lang="zh-CN" altLang="en-US" sz="3600" dirty="0"/>
              <a:t>杜奇龙，蒋贤皓</a:t>
            </a:r>
            <a:endParaRPr lang="zh-CN" altLang="en-US" sz="3200" dirty="0"/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800966E5-B814-4073-8002-996B56576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09" y="4883152"/>
            <a:ext cx="4225924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Lab Room: </a:t>
            </a:r>
            <a:r>
              <a:rPr lang="zh-CN" altLang="en-US" sz="3600" dirty="0"/>
              <a:t>科</a:t>
            </a:r>
            <a:r>
              <a:rPr lang="en-US" altLang="zh-CN" sz="3600" dirty="0"/>
              <a:t>B239</a:t>
            </a:r>
            <a:r>
              <a:rPr lang="zh-CN" altLang="en-US" sz="3600" dirty="0"/>
              <a:t> </a:t>
            </a:r>
            <a:r>
              <a:rPr lang="en-US" altLang="zh-CN" sz="3600" dirty="0"/>
              <a:t> </a:t>
            </a:r>
            <a:br>
              <a:rPr lang="en-US" altLang="zh-CN" sz="3200" dirty="0"/>
            </a:br>
            <a:r>
              <a:rPr lang="en-US" altLang="zh-CN" sz="3200" dirty="0"/>
              <a:t>                        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D0F2C8AC-51AE-4A72-8A0A-1B2E5ABFF26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E3E74ED3-65A4-41EB-B0D5-B853211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5" y="0"/>
            <a:ext cx="10515600" cy="1325563"/>
          </a:xfrm>
        </p:spPr>
        <p:txBody>
          <a:bodyPr/>
          <a:lstStyle/>
          <a:p>
            <a:r>
              <a:rPr lang="en-US" altLang="zh-CN" sz="5400" b="1" dirty="0">
                <a:solidFill>
                  <a:srgbClr val="00B0F0"/>
                </a:solidFill>
              </a:rPr>
              <a:t>Instruction Set</a:t>
            </a:r>
            <a:endParaRPr lang="zh-CN" altLang="en-US" sz="5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03558E-1B56-4E17-B77B-A564B9A5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0089"/>
              </p:ext>
            </p:extLst>
          </p:nvPr>
        </p:nvGraphicFramePr>
        <p:xfrm>
          <a:off x="817699" y="969700"/>
          <a:ext cx="10979582" cy="4230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311138592"/>
                    </a:ext>
                  </a:extLst>
                </a:gridCol>
              </a:tblGrid>
              <a:tr h="503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Opcode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Rd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Rs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Imme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assembly</a:t>
                      </a:r>
                      <a:endParaRPr lang="zh-CN" altLang="en-US" sz="2400" dirty="0"/>
                    </a:p>
                  </a:txBody>
                  <a:tcPr marL="91439" marR="91439" marT="45725" marB="4572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function</a:t>
                      </a:r>
                      <a:endParaRPr lang="zh-CN" altLang="en-US" sz="2400" dirty="0"/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39" marR="91439" marT="45725" marB="45725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0001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00000010</a:t>
                      </a:r>
                    </a:p>
                    <a:p>
                      <a:pPr algn="ctr"/>
                      <a:r>
                        <a:rPr lang="en-US" altLang="zh-CN" sz="2000" dirty="0" err="1">
                          <a:solidFill>
                            <a:srgbClr val="00B050"/>
                          </a:solidFill>
                        </a:rPr>
                        <a:t>xxxxxxxx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Mov</a:t>
                      </a:r>
                      <a:r>
                        <a:rPr lang="en-US" altLang="zh-CN" sz="2000" dirty="0"/>
                        <a:t> R1 #02</a:t>
                      </a:r>
                    </a:p>
                    <a:p>
                      <a:pPr algn="ctr"/>
                      <a:r>
                        <a:rPr lang="en-US" altLang="zh-CN" sz="2000" dirty="0" err="1">
                          <a:solidFill>
                            <a:srgbClr val="00B050"/>
                          </a:solidFill>
                        </a:rPr>
                        <a:t>Mov</a:t>
                      </a:r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 R2 R1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 2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R2&lt;=(R1)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0010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0011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01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00001000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solidFill>
                            <a:srgbClr val="00B050"/>
                          </a:solidFill>
                        </a:rPr>
                        <a:t>xxxxxxxx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Add R1</a:t>
                      </a:r>
                      <a:r>
                        <a:rPr lang="en-US" altLang="zh-CN" sz="2000" baseline="0" dirty="0"/>
                        <a:t> #08</a:t>
                      </a:r>
                    </a:p>
                    <a:p>
                      <a:pPr algn="ctr"/>
                      <a:r>
                        <a:rPr lang="en-US" altLang="zh-CN" sz="2000" baseline="0" dirty="0">
                          <a:solidFill>
                            <a:srgbClr val="00B050"/>
                          </a:solidFill>
                        </a:rPr>
                        <a:t>Add R1 R2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R1&lt;=(R1)+8</a:t>
                      </a:r>
                    </a:p>
                    <a:p>
                      <a:pPr algn="ctr"/>
                      <a:r>
                        <a:rPr lang="en-US" altLang="zh-CN" sz="2000" dirty="0">
                          <a:solidFill>
                            <a:srgbClr val="00B050"/>
                          </a:solidFill>
                        </a:rPr>
                        <a:t>R1&lt;=(R1)+(R2)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R1&lt;=(R1)-(R2)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0111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And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R1&lt;= (R1) </a:t>
                      </a:r>
                      <a:r>
                        <a:rPr lang="en-US" altLang="zh-CN" sz="2000" dirty="0" err="1"/>
                        <a:t>bit_and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Or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 </a:t>
                      </a:r>
                      <a:r>
                        <a:rPr lang="en-US" altLang="zh-CN" sz="2000" dirty="0" err="1"/>
                        <a:t>bit_or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Jump #01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         PC&lt;= 1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D5FE8A9-B7B3-4476-8B64-91B7792E5499}"/>
              </a:ext>
            </a:extLst>
          </p:cNvPr>
          <p:cNvSpPr txBox="1"/>
          <p:nvPr/>
        </p:nvSpPr>
        <p:spPr>
          <a:xfrm>
            <a:off x="2081213" y="5300663"/>
            <a:ext cx="928846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Opcode supports 16 instructions. So you can add other instructions, like shift, multiplication.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Rd and </a:t>
            </a:r>
            <a:r>
              <a:rPr lang="en-US" altLang="zh-CN" dirty="0" err="1">
                <a:latin typeface="+mn-lt"/>
                <a:ea typeface="+mn-ea"/>
              </a:rPr>
              <a:t>Rs</a:t>
            </a:r>
            <a:r>
              <a:rPr lang="en-US" altLang="zh-CN" dirty="0">
                <a:latin typeface="+mn-lt"/>
                <a:ea typeface="+mn-ea"/>
              </a:rPr>
              <a:t> can be expressed in 2 bits that means you can operate 4 registers.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Immediate data is expressed in 8 bits.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00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14830D2E-ECE4-457F-8F0A-18E384E2521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文本框 4">
            <a:extLst>
              <a:ext uri="{FF2B5EF4-FFF2-40B4-BE49-F238E27FC236}">
                <a16:creationId xmlns:a16="http://schemas.microsoft.com/office/drawing/2014/main" id="{50553E89-A7C5-4004-AA49-F54BA87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3" y="0"/>
            <a:ext cx="4937125" cy="839788"/>
          </a:xfr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  <a:latin typeface="Calibri" panose="020F0502020204030204" pitchFamily="34" charset="0"/>
              </a:rPr>
              <a:t>Datapath</a:t>
            </a:r>
            <a:r>
              <a:rPr lang="zh-CN" altLang="en-US" sz="5400" b="1">
                <a:solidFill>
                  <a:srgbClr val="00B0F0"/>
                </a:solidFill>
                <a:latin typeface="Calibri" panose="020F0502020204030204" pitchFamily="34" charset="0"/>
              </a:rPr>
              <a:t> Design</a:t>
            </a:r>
          </a:p>
        </p:txBody>
      </p:sp>
      <p:pic>
        <p:nvPicPr>
          <p:cNvPr id="10244" name="图片 5">
            <a:extLst>
              <a:ext uri="{FF2B5EF4-FFF2-40B4-BE49-F238E27FC236}">
                <a16:creationId xmlns:a16="http://schemas.microsoft.com/office/drawing/2014/main" id="{3B75C9DC-3E18-4C30-992E-5E3F483C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379413"/>
            <a:ext cx="5751513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758371-4809-4F11-AA33-776F7CC8EB83}"/>
              </a:ext>
            </a:extLst>
          </p:cNvPr>
          <p:cNvGraphicFramePr>
            <a:graphicFrameLocks noGrp="1"/>
          </p:cNvGraphicFramePr>
          <p:nvPr/>
        </p:nvGraphicFramePr>
        <p:xfrm>
          <a:off x="1304925" y="3927475"/>
          <a:ext cx="3778250" cy="148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pc_ctrl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pc_out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00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pc_out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pc_out</a:t>
                      </a:r>
                      <a:r>
                        <a:rPr lang="en-US" altLang="zh-CN" sz="1300" baseline="0" dirty="0"/>
                        <a:t> + 1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10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 err="1"/>
                        <a:t>offset_addr</a:t>
                      </a:r>
                      <a:endParaRPr lang="zh-CN" altLang="en-US" sz="1300" dirty="0"/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2" name="图片 2">
            <a:extLst>
              <a:ext uri="{FF2B5EF4-FFF2-40B4-BE49-F238E27FC236}">
                <a16:creationId xmlns:a16="http://schemas.microsoft.com/office/drawing/2014/main" id="{72F5F0F1-AD53-48B2-8C78-F5E201603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374775"/>
            <a:ext cx="324167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>
            <a:extLst>
              <a:ext uri="{FF2B5EF4-FFF2-40B4-BE49-F238E27FC236}">
                <a16:creationId xmlns:a16="http://schemas.microsoft.com/office/drawing/2014/main" id="{CA979EEF-E29D-40CE-8883-27BCCB81E6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标题 1">
            <a:extLst>
              <a:ext uri="{FF2B5EF4-FFF2-40B4-BE49-F238E27FC236}">
                <a16:creationId xmlns:a16="http://schemas.microsoft.com/office/drawing/2014/main" id="{B3897F41-08FA-4600-9CDF-05DD4056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0"/>
            <a:ext cx="10515600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  <a:latin typeface="Calibri" panose="020F0502020204030204" pitchFamily="34" charset="0"/>
              </a:rPr>
              <a:t>reg_group</a:t>
            </a:r>
            <a:endParaRPr lang="zh-CN" altLang="en-US" sz="5400"/>
          </a:p>
        </p:txBody>
      </p:sp>
      <p:pic>
        <p:nvPicPr>
          <p:cNvPr id="11268" name="图片 8">
            <a:extLst>
              <a:ext uri="{FF2B5EF4-FFF2-40B4-BE49-F238E27FC236}">
                <a16:creationId xmlns:a16="http://schemas.microsoft.com/office/drawing/2014/main" id="{255B1939-9308-4776-BBFB-9C08C4AA7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33363"/>
            <a:ext cx="3476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11E11B6-2F07-47AD-A2A9-E3DD5BD4A1EF}"/>
              </a:ext>
            </a:extLst>
          </p:cNvPr>
          <p:cNvGraphicFramePr>
            <a:graphicFrameLocks noGrp="1"/>
          </p:cNvGraphicFramePr>
          <p:nvPr/>
        </p:nvGraphicFramePr>
        <p:xfrm>
          <a:off x="6848475" y="2055813"/>
          <a:ext cx="4279900" cy="1631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rd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rs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read address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91421" marR="91421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rd_q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rs_q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read data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91421" marR="91421"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01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02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R2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03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R3</a:t>
                      </a:r>
                      <a:endParaRPr lang="zh-CN" altLang="en-US" sz="1400" dirty="0"/>
                    </a:p>
                  </a:txBody>
                  <a:tcPr marL="91421" marR="91421" marT="45748" marB="457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ED2C19-7A74-45D3-AC38-704F33BC537D}"/>
              </a:ext>
            </a:extLst>
          </p:cNvPr>
          <p:cNvGraphicFramePr>
            <a:graphicFrameLocks noGrp="1"/>
          </p:cNvGraphicFramePr>
          <p:nvPr/>
        </p:nvGraphicFramePr>
        <p:xfrm>
          <a:off x="6134100" y="3860800"/>
          <a:ext cx="5653088" cy="2736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8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reg_en</a:t>
                      </a:r>
                      <a:r>
                        <a:rPr lang="en-US" altLang="zh-CN" sz="1600" dirty="0"/>
                        <a:t> </a:t>
                      </a:r>
                    </a:p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write address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R0</a:t>
                      </a:r>
                      <a:endParaRPr lang="zh-CN" altLang="en-US" sz="16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R1</a:t>
                      </a:r>
                      <a:endParaRPr lang="zh-CN" altLang="en-US" sz="16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R2</a:t>
                      </a:r>
                      <a:endParaRPr lang="zh-CN" altLang="en-US" sz="16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R3</a:t>
                      </a:r>
                      <a:endParaRPr lang="zh-CN" altLang="en-US" sz="1600" dirty="0"/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R2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R3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0001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alu_out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R2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R3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0010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alu_out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R2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R3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0100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alu_out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R3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R0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R1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R2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</a:rPr>
                        <a:t>alu_out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1428" marR="91428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others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 marL="91428" marR="91428" marT="45692" marB="45692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图片 5">
            <a:extLst>
              <a:ext uri="{FF2B5EF4-FFF2-40B4-BE49-F238E27FC236}">
                <a16:creationId xmlns:a16="http://schemas.microsoft.com/office/drawing/2014/main" id="{6CE6561B-6547-4F63-9115-A2FFB2156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490663"/>
            <a:ext cx="43640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E0AD6C1-FCFA-465A-B7FC-EA380C96B64C}"/>
              </a:ext>
            </a:extLst>
          </p:cNvPr>
          <p:cNvSpPr/>
          <p:nvPr/>
        </p:nvSpPr>
        <p:spPr>
          <a:xfrm>
            <a:off x="974725" y="1490663"/>
            <a:ext cx="4391025" cy="1131887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文本框 6">
            <a:extLst>
              <a:ext uri="{FF2B5EF4-FFF2-40B4-BE49-F238E27FC236}">
                <a16:creationId xmlns:a16="http://schemas.microsoft.com/office/drawing/2014/main" id="{08FDA1BE-B5FD-4263-8BDC-7165D209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654300"/>
            <a:ext cx="500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always @(	  </a:t>
            </a:r>
            <a:r>
              <a:rPr lang="en-US" altLang="zh-CN" sz="1400">
                <a:solidFill>
                  <a:srgbClr val="00B0F0"/>
                </a:solidFill>
              </a:rPr>
              <a:t>negedge rst or posedge clk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 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begin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if(rst ==1'b0)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    begin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alu_a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alu_b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en_out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    end		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else if(en_in == 1'b1)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       begin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alu_a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rd_q;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en_out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1'b1;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if(alu_in_sel ==1'b0) 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      alu_b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 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else 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      alu_b </a:t>
            </a:r>
            <a:r>
              <a:rPr lang="en-US" altLang="zh-CN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			        end</a:t>
            </a:r>
          </a:p>
          <a:p>
            <a:pPr eaLnBrk="1" hangingPunct="1"/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end</a:t>
            </a:r>
          </a:p>
        </p:txBody>
      </p:sp>
      <p:sp>
        <p:nvSpPr>
          <p:cNvPr id="16387" name="Rectangle 8">
            <a:extLst>
              <a:ext uri="{FF2B5EF4-FFF2-40B4-BE49-F238E27FC236}">
                <a16:creationId xmlns:a16="http://schemas.microsoft.com/office/drawing/2014/main" id="{EA2A47AF-9FE0-4078-A9EB-481E1D7DDA3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标题 1">
            <a:extLst>
              <a:ext uri="{FF2B5EF4-FFF2-40B4-BE49-F238E27FC236}">
                <a16:creationId xmlns:a16="http://schemas.microsoft.com/office/drawing/2014/main" id="{319991F7-080F-433D-A2C4-358092D4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0"/>
            <a:ext cx="3881437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ALU</a:t>
            </a:r>
            <a:r>
              <a:rPr lang="zh-CN" altLang="en-US" sz="5400" b="1">
                <a:solidFill>
                  <a:srgbClr val="00B0F0"/>
                </a:solidFill>
              </a:rPr>
              <a:t> </a:t>
            </a:r>
            <a:r>
              <a:rPr lang="en-US" altLang="zh-CN" sz="5400" b="1">
                <a:solidFill>
                  <a:srgbClr val="00B0F0"/>
                </a:solidFill>
              </a:rPr>
              <a:t>MUX</a:t>
            </a:r>
            <a:endParaRPr lang="zh-CN" altLang="en-US" sz="5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41FD19-700C-4BE4-B7C6-A49ED73A3EAB}"/>
              </a:ext>
            </a:extLst>
          </p:cNvPr>
          <p:cNvGraphicFramePr>
            <a:graphicFrameLocks noGrp="1"/>
          </p:cNvGraphicFramePr>
          <p:nvPr/>
        </p:nvGraphicFramePr>
        <p:xfrm>
          <a:off x="8497888" y="954088"/>
          <a:ext cx="2855912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3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alu_in_sel</a:t>
                      </a:r>
                      <a:endParaRPr lang="zh-CN" altLang="en-US" sz="16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alu_a</a:t>
                      </a:r>
                      <a:endParaRPr lang="zh-CN" altLang="en-US" sz="16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alu_b</a:t>
                      </a:r>
                      <a:endParaRPr lang="zh-CN" altLang="en-US" sz="1600" dirty="0"/>
                    </a:p>
                  </a:txBody>
                  <a:tcPr marL="91476" marR="91476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Rd_q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offset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Rd_q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err="1"/>
                        <a:t>Rs_q</a:t>
                      </a:r>
                      <a:endParaRPr lang="zh-CN" altLang="en-US" sz="1400" dirty="0"/>
                    </a:p>
                  </a:txBody>
                  <a:tcPr marL="91476" marR="91476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310" name="图片 5">
            <a:extLst>
              <a:ext uri="{FF2B5EF4-FFF2-40B4-BE49-F238E27FC236}">
                <a16:creationId xmlns:a16="http://schemas.microsoft.com/office/drawing/2014/main" id="{51F5EE20-C20A-4918-8BF0-31ED6B9E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223838"/>
            <a:ext cx="32035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2" name="矩形 7">
            <a:extLst>
              <a:ext uri="{FF2B5EF4-FFF2-40B4-BE49-F238E27FC236}">
                <a16:creationId xmlns:a16="http://schemas.microsoft.com/office/drawing/2014/main" id="{07300A0D-3BBB-40F7-92B0-D2E41756B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5" y="2054225"/>
            <a:ext cx="286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alu_a can be get directly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CFF4C9DF-9D87-4585-B0A1-80796451D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292225"/>
            <a:ext cx="43640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787DD66-FDAC-489D-A6E5-7E0922C5BED9}"/>
              </a:ext>
            </a:extLst>
          </p:cNvPr>
          <p:cNvSpPr/>
          <p:nvPr/>
        </p:nvSpPr>
        <p:spPr>
          <a:xfrm>
            <a:off x="163513" y="2424113"/>
            <a:ext cx="4762500" cy="192405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/>
      <p:bldP spid="12312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文本框 6">
            <a:extLst>
              <a:ext uri="{FF2B5EF4-FFF2-40B4-BE49-F238E27FC236}">
                <a16:creationId xmlns:a16="http://schemas.microsoft.com/office/drawing/2014/main" id="{D0F166C2-E70E-4551-9BD7-2D22D7E47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3" y="4225925"/>
            <a:ext cx="36274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 ( 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alu_fuction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XXX</a:t>
            </a: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case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411" name="Rectangle 8">
            <a:extLst>
              <a:ext uri="{FF2B5EF4-FFF2-40B4-BE49-F238E27FC236}">
                <a16:creationId xmlns:a16="http://schemas.microsoft.com/office/drawing/2014/main" id="{7C0402B9-D5FF-47BE-BE88-BA4DFEBE937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标题 1">
            <a:extLst>
              <a:ext uri="{FF2B5EF4-FFF2-40B4-BE49-F238E27FC236}">
                <a16:creationId xmlns:a16="http://schemas.microsoft.com/office/drawing/2014/main" id="{59E256F7-407F-4CF6-8E3F-2CF49FFF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8" y="0"/>
            <a:ext cx="2116137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ALU</a:t>
            </a:r>
            <a:endParaRPr lang="zh-CN" altLang="en-US" sz="5400"/>
          </a:p>
        </p:txBody>
      </p:sp>
      <p:pic>
        <p:nvPicPr>
          <p:cNvPr id="8" name="图片 5">
            <a:extLst>
              <a:ext uri="{FF2B5EF4-FFF2-40B4-BE49-F238E27FC236}">
                <a16:creationId xmlns:a16="http://schemas.microsoft.com/office/drawing/2014/main" id="{660DE8BD-AFB9-4BE4-8FF5-961F9450A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1301750"/>
            <a:ext cx="43640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F12C2D-F680-4BD3-82E9-8D8541173010}"/>
              </a:ext>
            </a:extLst>
          </p:cNvPr>
          <p:cNvSpPr/>
          <p:nvPr/>
        </p:nvSpPr>
        <p:spPr>
          <a:xfrm>
            <a:off x="630238" y="4235450"/>
            <a:ext cx="4760912" cy="160178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32C67091-53FE-4B53-AF79-D18E0E1338A5}"/>
              </a:ext>
            </a:extLst>
          </p:cNvPr>
          <p:cNvGraphicFramePr>
            <a:graphicFrameLocks noGrp="1"/>
          </p:cNvGraphicFramePr>
          <p:nvPr/>
        </p:nvGraphicFramePr>
        <p:xfrm>
          <a:off x="6300788" y="1582738"/>
          <a:ext cx="4303712" cy="2111377"/>
        </p:xfrm>
        <a:graphic>
          <a:graphicData uri="http://schemas.openxmlformats.org/drawingml/2006/table">
            <a:tbl>
              <a:tblPr/>
              <a:tblGrid>
                <a:gridCol w="1425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13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alu_func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alu_out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49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000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alu_b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49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001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alu_a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+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alu_b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49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010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alu_a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-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alu_b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49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011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alu_a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and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alu_b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649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100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defRPr sz="200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defRPr>
                      </a:lvl1pPr>
                      <a:lvl2pPr indent="-457200" algn="just">
                        <a:lnSpc>
                          <a:spcPct val="120000"/>
                        </a:lnSpc>
                        <a:spcAft>
                          <a:spcPts val="600"/>
                        </a:spcAft>
                        <a:buClr>
                          <a:srgbClr val="A6BCBF"/>
                        </a:buClr>
                        <a:buFont typeface="幼圆" panose="02010509060101010101" pitchFamily="1" charset="-122"/>
                        <a:defRPr sz="1600">
                          <a:solidFill>
                            <a:schemeClr val="tx1"/>
                          </a:solidFill>
                          <a:latin typeface="幼圆" panose="02010509060101010101" pitchFamily="1" charset="-122"/>
                          <a:ea typeface="幼圆" panose="02010509060101010101" pitchFamily="1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幼圆" panose="02010509060101010101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alu_a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Times New Roman" panose="02020603050405020304" pitchFamily="18" charset="0"/>
                        </a:rPr>
                        <a:t> or 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alu_b</a:t>
                      </a:r>
                    </a:p>
                  </a:txBody>
                  <a:tcPr marL="91438" marR="91438" marT="45690" marB="45690" anchor="ctr" horzOverflow="overflow">
                    <a:lnL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38" name="矩形 3">
            <a:extLst>
              <a:ext uri="{FF2B5EF4-FFF2-40B4-BE49-F238E27FC236}">
                <a16:creationId xmlns:a16="http://schemas.microsoft.com/office/drawing/2014/main" id="{A0FA8BB3-C8AF-4153-A891-F498576F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782638"/>
            <a:ext cx="430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function of ALU is determined by the instructions we have set.</a:t>
            </a:r>
            <a:endParaRPr lang="zh-CN" altLang="en-US" sz="200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2FC9D47-4FAE-4051-9A0B-B2E54DFD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389063"/>
            <a:ext cx="2487612" cy="2544762"/>
          </a:xfrm>
        </p:spPr>
        <p:txBody>
          <a:bodyPr/>
          <a:lstStyle/>
          <a:p>
            <a:pPr algn="ctr"/>
            <a:r>
              <a:rPr lang="en-US" altLang="zh-CN" sz="4000" b="1">
                <a:solidFill>
                  <a:srgbClr val="00B0F0"/>
                </a:solidFill>
              </a:rPr>
              <a:t>1. Create New Hardware </a:t>
            </a:r>
            <a:r>
              <a:rPr lang="en-US" altLang="zh-CN" sz="4000" b="1">
                <a:solidFill>
                  <a:srgbClr val="FF0000"/>
                </a:solidFill>
              </a:rPr>
              <a:t>Project</a:t>
            </a:r>
            <a:endParaRPr lang="zh-CN" altLang="en-US" sz="4000" b="1">
              <a:solidFill>
                <a:srgbClr val="00B0F0"/>
              </a:solidFill>
            </a:endParaRPr>
          </a:p>
        </p:txBody>
      </p:sp>
      <p:sp>
        <p:nvSpPr>
          <p:cNvPr id="18435" name="文本框 2">
            <a:extLst>
              <a:ext uri="{FF2B5EF4-FFF2-40B4-BE49-F238E27FC236}">
                <a16:creationId xmlns:a16="http://schemas.microsoft.com/office/drawing/2014/main" id="{9357C93E-A842-486B-8214-96EDEDF7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Follow the steps of lab1.ppt to create New Hardware Project </a:t>
            </a:r>
            <a:endParaRPr lang="zh-CN" altLang="en-US" sz="4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C7FB730C-2AEF-428C-AFE9-BFF684D19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9459" name="文本框 10">
            <a:extLst>
              <a:ext uri="{FF2B5EF4-FFF2-40B4-BE49-F238E27FC236}">
                <a16:creationId xmlns:a16="http://schemas.microsoft.com/office/drawing/2014/main" id="{2E56E096-A23E-457F-906B-DAAC1FCF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1584325"/>
            <a:ext cx="73945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Add files in the code folder as following steps.</a:t>
            </a:r>
          </a:p>
        </p:txBody>
      </p:sp>
      <p:pic>
        <p:nvPicPr>
          <p:cNvPr id="19460" name="图片 1">
            <a:extLst>
              <a:ext uri="{FF2B5EF4-FFF2-40B4-BE49-F238E27FC236}">
                <a16:creationId xmlns:a16="http://schemas.microsoft.com/office/drawing/2014/main" id="{883CBAB6-3D90-4CD1-9D9F-29236CA1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3032125"/>
            <a:ext cx="896778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">
            <a:extLst>
              <a:ext uri="{FF2B5EF4-FFF2-40B4-BE49-F238E27FC236}">
                <a16:creationId xmlns:a16="http://schemas.microsoft.com/office/drawing/2014/main" id="{377F813E-9CD1-4EFC-A2DF-E26C6490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0"/>
            <a:ext cx="83486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矩形 4">
            <a:extLst>
              <a:ext uri="{FF2B5EF4-FFF2-40B4-BE49-F238E27FC236}">
                <a16:creationId xmlns:a16="http://schemas.microsoft.com/office/drawing/2014/main" id="{5112F171-39C8-481F-9853-3B92F6B4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4148138"/>
            <a:ext cx="1371600" cy="609600"/>
          </a:xfrm>
          <a:prstGeom prst="rect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/>
            <a:endParaRPr kumimoji="1" lang="zh-CN" altLang="en-US" sz="16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9DEE36-C807-4B95-9F5A-8EC12126044C}"/>
              </a:ext>
            </a:extLst>
          </p:cNvPr>
          <p:cNvSpPr/>
          <p:nvPr/>
        </p:nvSpPr>
        <p:spPr bwMode="auto">
          <a:xfrm>
            <a:off x="6491288" y="3687763"/>
            <a:ext cx="1976437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Click here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85" name="标题 1">
            <a:extLst>
              <a:ext uri="{FF2B5EF4-FFF2-40B4-BE49-F238E27FC236}">
                <a16:creationId xmlns:a16="http://schemas.microsoft.com/office/drawing/2014/main" id="{8CC902B5-A620-40D6-813D-C0CFE0085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 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0C8C91F-7192-429E-94B5-4E24290A5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-step3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grpSp>
        <p:nvGrpSpPr>
          <p:cNvPr id="21507" name="组合 5">
            <a:extLst>
              <a:ext uri="{FF2B5EF4-FFF2-40B4-BE49-F238E27FC236}">
                <a16:creationId xmlns:a16="http://schemas.microsoft.com/office/drawing/2014/main" id="{418B3F4A-18C1-495E-9CF0-1327C3F3F02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308100"/>
            <a:ext cx="9525000" cy="4365625"/>
            <a:chOff x="2896147" y="1307506"/>
            <a:chExt cx="9524348" cy="4366442"/>
          </a:xfrm>
        </p:grpSpPr>
        <p:pic>
          <p:nvPicPr>
            <p:cNvPr id="21508" name="图片 2">
              <a:extLst>
                <a:ext uri="{FF2B5EF4-FFF2-40B4-BE49-F238E27FC236}">
                  <a16:creationId xmlns:a16="http://schemas.microsoft.com/office/drawing/2014/main" id="{F08C9DA0-82A2-4AA9-9E32-37FF67A0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147" y="1307506"/>
              <a:ext cx="9295853" cy="4366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矩形 4">
              <a:extLst>
                <a:ext uri="{FF2B5EF4-FFF2-40B4-BE49-F238E27FC236}">
                  <a16:creationId xmlns:a16="http://schemas.microsoft.com/office/drawing/2014/main" id="{946E8D59-6DA4-4383-A572-110CD07E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391" y="1558762"/>
              <a:ext cx="6221338" cy="1363900"/>
            </a:xfrm>
            <a:prstGeom prst="rect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/>
              <a:endParaRPr kumimoji="1" lang="zh-CN" altLang="en-US" sz="1600" b="1"/>
            </a:p>
          </p:txBody>
        </p:sp>
        <p:sp>
          <p:nvSpPr>
            <p:cNvPr id="21510" name="矩形 4">
              <a:extLst>
                <a:ext uri="{FF2B5EF4-FFF2-40B4-BE49-F238E27FC236}">
                  <a16:creationId xmlns:a16="http://schemas.microsoft.com/office/drawing/2014/main" id="{5BEE3F9C-3F2A-41D7-8D4E-3EB392F1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676" y="2922662"/>
              <a:ext cx="315574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</a:rPr>
                <a:t>Find the code folder, and choose *.v file 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1511" name="矩形 4">
              <a:extLst>
                <a:ext uri="{FF2B5EF4-FFF2-40B4-BE49-F238E27FC236}">
                  <a16:creationId xmlns:a16="http://schemas.microsoft.com/office/drawing/2014/main" id="{BBDA69E7-D4EF-4A52-A950-5108C3A28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8291" y="5315483"/>
              <a:ext cx="592063" cy="296833"/>
            </a:xfrm>
            <a:prstGeom prst="rect">
              <a:avLst/>
            </a:prstGeom>
            <a:noFill/>
            <a:ln w="635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/>
              <a:endParaRPr kumimoji="1" lang="zh-CN" altLang="en-US" sz="1600" b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2DF240-83C3-440B-B982-500F1986F28B}"/>
                </a:ext>
              </a:extLst>
            </p:cNvPr>
            <p:cNvSpPr/>
            <p:nvPr/>
          </p:nvSpPr>
          <p:spPr bwMode="auto">
            <a:xfrm>
              <a:off x="10839453" y="4792721"/>
              <a:ext cx="1581042" cy="4604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 kern="1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Click here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7657327B-345E-4697-B43E-1A1A8E3B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1390650"/>
            <a:ext cx="229870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2. Create New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-step4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grpSp>
        <p:nvGrpSpPr>
          <p:cNvPr id="22531" name="组合 3">
            <a:extLst>
              <a:ext uri="{FF2B5EF4-FFF2-40B4-BE49-F238E27FC236}">
                <a16:creationId xmlns:a16="http://schemas.microsoft.com/office/drawing/2014/main" id="{7722BCF5-2809-4217-98F7-1D799A15A82A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-60325"/>
            <a:ext cx="5686425" cy="6858000"/>
            <a:chOff x="5073650" y="-60325"/>
            <a:chExt cx="5685840" cy="6858000"/>
          </a:xfrm>
        </p:grpSpPr>
        <p:grpSp>
          <p:nvGrpSpPr>
            <p:cNvPr id="22532" name="组合 2">
              <a:extLst>
                <a:ext uri="{FF2B5EF4-FFF2-40B4-BE49-F238E27FC236}">
                  <a16:creationId xmlns:a16="http://schemas.microsoft.com/office/drawing/2014/main" id="{0BA96655-52D4-4C13-A642-F1DA2DB23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3650" y="-60325"/>
              <a:ext cx="4053259" cy="6858000"/>
              <a:chOff x="5073650" y="-60325"/>
              <a:chExt cx="4053259" cy="6858000"/>
            </a:xfrm>
          </p:grpSpPr>
          <p:pic>
            <p:nvPicPr>
              <p:cNvPr id="22535" name="图片 1">
                <a:extLst>
                  <a:ext uri="{FF2B5EF4-FFF2-40B4-BE49-F238E27FC236}">
                    <a16:creationId xmlns:a16="http://schemas.microsoft.com/office/drawing/2014/main" id="{B5601F89-A0CE-4707-B086-320516333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445"/>
              <a:stretch>
                <a:fillRect/>
              </a:stretch>
            </p:blipFill>
            <p:spPr bwMode="auto">
              <a:xfrm>
                <a:off x="5073650" y="-60325"/>
                <a:ext cx="4036167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6" name="图片 1">
                <a:extLst>
                  <a:ext uri="{FF2B5EF4-FFF2-40B4-BE49-F238E27FC236}">
                    <a16:creationId xmlns:a16="http://schemas.microsoft.com/office/drawing/2014/main" id="{B3FA2B1F-9194-4950-BA7E-0D884616B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0943" y="502337"/>
                <a:ext cx="3725966" cy="6295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99A80F-D11B-49E9-B85F-0AA12535E8B9}"/>
                </a:ext>
              </a:extLst>
            </p:cNvPr>
            <p:cNvSpPr/>
            <p:nvPr/>
          </p:nvSpPr>
          <p:spPr>
            <a:xfrm>
              <a:off x="5527628" y="5451475"/>
              <a:ext cx="2830222" cy="608013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34" name="矩形 4">
              <a:extLst>
                <a:ext uri="{FF2B5EF4-FFF2-40B4-BE49-F238E27FC236}">
                  <a16:creationId xmlns:a16="http://schemas.microsoft.com/office/drawing/2014/main" id="{96C3B1AF-C49E-4210-A163-7DC5975DF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053" y="6058968"/>
              <a:ext cx="37544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FF0000"/>
                  </a:solidFill>
                </a:rPr>
                <a:t>Complete the ALU module.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6828EDD8-A970-459F-B6A4-DA6B515B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252413"/>
            <a:ext cx="7886700" cy="1325562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Grading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925F6-3B68-4D05-80ED-CFFA66174DCC}"/>
              </a:ext>
            </a:extLst>
          </p:cNvPr>
          <p:cNvSpPr txBox="1"/>
          <p:nvPr/>
        </p:nvSpPr>
        <p:spPr>
          <a:xfrm>
            <a:off x="795338" y="1404938"/>
            <a:ext cx="11396662" cy="5267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685800" eaLnBrk="1" hangingPunct="1">
              <a:lnSpc>
                <a:spcPct val="150000"/>
              </a:lnSpc>
              <a:spcBef>
                <a:spcPts val="750"/>
              </a:spcBef>
              <a:defRPr/>
            </a:pPr>
            <a:r>
              <a:rPr lang="en-US" altLang="zh-CN" sz="4400" dirty="0">
                <a:latin typeface="+mn-lt"/>
                <a:ea typeface="+mn-ea"/>
              </a:rPr>
              <a:t>Assessment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Lab1 10% + 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Lab2 20%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+ Lab3 20% + Lab4 20% + Lab5 10%</a:t>
            </a:r>
            <a:r>
              <a:rPr lang="zh-CN" altLang="en-US" sz="2400" b="1" kern="1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kern="100" dirty="0">
                <a:cs typeface="Times New Roman" panose="02020603050405020304" pitchFamily="18" charset="0"/>
                <a:sym typeface="+mn-ea"/>
              </a:rPr>
              <a:t>+ Report1 5% + </a:t>
            </a: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Repor2 15%</a:t>
            </a:r>
          </a:p>
          <a:p>
            <a:pPr defTabSz="685800" eaLnBrk="1" hangingPunct="1">
              <a:lnSpc>
                <a:spcPct val="150000"/>
              </a:lnSpc>
              <a:spcBef>
                <a:spcPts val="750"/>
              </a:spcBef>
              <a:defRPr/>
            </a:pPr>
            <a:r>
              <a:rPr lang="en-US" altLang="zh-CN" sz="4400" dirty="0">
                <a:latin typeface="+mn-lt"/>
                <a:ea typeface="+mn-ea"/>
              </a:rPr>
              <a:t>And for each lab:</a:t>
            </a:r>
          </a:p>
          <a:p>
            <a:pPr marL="1435100" lvl="1" indent="-552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Pre-Lab preparation and Performance in laboratory (65%)</a:t>
            </a:r>
          </a:p>
          <a:p>
            <a:pPr marL="1435100" lvl="1" indent="-55245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Laboratory experimental reports (35%)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649C58C8-0135-4430-81E7-36DBF1B6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3. Do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Synthesis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and get the circuit 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23555" name="文本框 7">
            <a:extLst>
              <a:ext uri="{FF2B5EF4-FFF2-40B4-BE49-F238E27FC236}">
                <a16:creationId xmlns:a16="http://schemas.microsoft.com/office/drawing/2014/main" id="{D5EF0CD9-8F54-44B8-912D-CC11F5FD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75" y="1938338"/>
            <a:ext cx="76581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r>
              <a:rPr lang="en-US" altLang="zh-CN" sz="4400"/>
              <a:t>Follow the steps of lab1.ppt to do Synthesis and get the circuit </a:t>
            </a:r>
            <a:endParaRPr lang="zh-CN" altLang="en-US" sz="44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">
            <a:extLst>
              <a:ext uri="{FF2B5EF4-FFF2-40B4-BE49-F238E27FC236}">
                <a16:creationId xmlns:a16="http://schemas.microsoft.com/office/drawing/2014/main" id="{BE9E380F-9A85-4565-8DC6-2AA7C8FA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3" y="-28575"/>
            <a:ext cx="627856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658CB3D3-67FB-49C1-8A79-38D20970C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385888"/>
            <a:ext cx="25590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Create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 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Source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  <a:b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</a:b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-step1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F59128-68FA-4291-80EB-E43D3C8CB3F8}"/>
              </a:ext>
            </a:extLst>
          </p:cNvPr>
          <p:cNvSpPr/>
          <p:nvPr/>
        </p:nvSpPr>
        <p:spPr bwMode="auto">
          <a:xfrm>
            <a:off x="5172075" y="5218113"/>
            <a:ext cx="1855788" cy="105092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5B5382-C465-478F-9DFA-2EA282DF5225}"/>
              </a:ext>
            </a:extLst>
          </p:cNvPr>
          <p:cNvSpPr/>
          <p:nvPr/>
        </p:nvSpPr>
        <p:spPr bwMode="auto">
          <a:xfrm>
            <a:off x="7383463" y="4959350"/>
            <a:ext cx="3122612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Copy  the  content in tb_alu.txt  to this window, and complete the code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5BBAFD0-72BF-4142-AC30-15416A82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08188"/>
            <a:ext cx="25590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Create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 Source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-step2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pic>
        <p:nvPicPr>
          <p:cNvPr id="25603" name="图片 2">
            <a:extLst>
              <a:ext uri="{FF2B5EF4-FFF2-40B4-BE49-F238E27FC236}">
                <a16:creationId xmlns:a16="http://schemas.microsoft.com/office/drawing/2014/main" id="{1F0C7E1C-261A-4659-8257-AD0BB09DB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0"/>
            <a:ext cx="6442075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8FC3300-E312-49E8-9BBB-97FADE00A8CE}"/>
              </a:ext>
            </a:extLst>
          </p:cNvPr>
          <p:cNvSpPr/>
          <p:nvPr/>
        </p:nvSpPr>
        <p:spPr bwMode="auto">
          <a:xfrm>
            <a:off x="8888413" y="3911600"/>
            <a:ext cx="1160462" cy="292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57525C-53ED-4A9C-B400-731E18B050A3}"/>
              </a:ext>
            </a:extLst>
          </p:cNvPr>
          <p:cNvSpPr/>
          <p:nvPr/>
        </p:nvSpPr>
        <p:spPr bwMode="auto">
          <a:xfrm>
            <a:off x="6183313" y="660400"/>
            <a:ext cx="2705100" cy="2921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18076-B0F9-43AA-BEF2-DB66D2A561BC}"/>
              </a:ext>
            </a:extLst>
          </p:cNvPr>
          <p:cNvSpPr txBox="1"/>
          <p:nvPr/>
        </p:nvSpPr>
        <p:spPr>
          <a:xfrm>
            <a:off x="6965950" y="198438"/>
            <a:ext cx="19224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1.Right- click</a:t>
            </a:r>
            <a:endParaRPr lang="zh-CN" altLang="en-US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CE4B7F-4D18-4B04-AB1C-23DFE7115C30}"/>
              </a:ext>
            </a:extLst>
          </p:cNvPr>
          <p:cNvSpPr txBox="1"/>
          <p:nvPr/>
        </p:nvSpPr>
        <p:spPr>
          <a:xfrm>
            <a:off x="10055225" y="3827463"/>
            <a:ext cx="106521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2.Click</a:t>
            </a:r>
            <a:endParaRPr lang="zh-CN" altLang="en-US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5A1B3E5-1B73-480B-B5F1-87FE4E3F1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366838"/>
            <a:ext cx="2559050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4. Create </a:t>
            </a:r>
            <a:r>
              <a:rPr lang="en-US" altLang="zh-CN" sz="4000" b="1">
                <a:solidFill>
                  <a:srgbClr val="FF000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Simulation</a:t>
            </a: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 Source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rgbClr val="00B0F0"/>
                </a:solidFill>
                <a:latin typeface="Calibri Light" panose="020F0302020204030204" pitchFamily="34" charset="0"/>
                <a:ea typeface="等线 Light" panose="02010600030101010101" pitchFamily="2" charset="-122"/>
              </a:rPr>
              <a:t>-step3</a:t>
            </a:r>
            <a:endParaRPr lang="zh-CN" altLang="en-US" sz="4000" b="1">
              <a:solidFill>
                <a:srgbClr val="00B0F0"/>
              </a:solidFill>
              <a:latin typeface="Calibri Light" panose="020F0302020204030204" pitchFamily="34" charset="0"/>
              <a:ea typeface="等线 Light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A29480-1FC0-4973-853F-3F5D1C40E549}"/>
              </a:ext>
            </a:extLst>
          </p:cNvPr>
          <p:cNvSpPr/>
          <p:nvPr/>
        </p:nvSpPr>
        <p:spPr>
          <a:xfrm>
            <a:off x="4214813" y="860425"/>
            <a:ext cx="6261100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altLang="zh-CN" sz="2400" b="1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Observe the variation of signals. Make sure all of these are  right.</a:t>
            </a:r>
            <a:endParaRPr lang="zh-CN" altLang="zh-CN" sz="2400" b="1" kern="1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B47F516A-1D90-44BA-9A28-252067935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25" y="2122488"/>
            <a:ext cx="9345613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7BBD4D6E-76D1-493D-A881-B960D0D49A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1" name="标题 1">
            <a:extLst>
              <a:ext uri="{FF2B5EF4-FFF2-40B4-BE49-F238E27FC236}">
                <a16:creationId xmlns:a16="http://schemas.microsoft.com/office/drawing/2014/main" id="{59ECA136-14E9-4657-8793-C562FA94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3" y="0"/>
            <a:ext cx="10515600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How to make a testbench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062F2F-0E78-4C11-A050-FB12DF6E9665}"/>
              </a:ext>
            </a:extLst>
          </p:cNvPr>
          <p:cNvSpPr txBox="1"/>
          <p:nvPr/>
        </p:nvSpPr>
        <p:spPr>
          <a:xfrm>
            <a:off x="996950" y="1839913"/>
            <a:ext cx="1094105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1</a:t>
            </a:r>
            <a:r>
              <a:rPr lang="zh-CN" altLang="en-US" sz="4000" dirty="0">
                <a:latin typeface="+mn-lt"/>
                <a:ea typeface="+mn-ea"/>
              </a:rPr>
              <a:t>、</a:t>
            </a:r>
            <a:r>
              <a:rPr lang="en-US" altLang="zh-CN" sz="4000" dirty="0">
                <a:latin typeface="+mn-lt"/>
                <a:ea typeface="+mn-ea"/>
              </a:rPr>
              <a:t>A</a:t>
            </a:r>
            <a:r>
              <a:rPr lang="en-US" altLang="zh-CN" sz="4000" dirty="0" err="1">
                <a:latin typeface="+mn-lt"/>
                <a:ea typeface="+mn-ea"/>
              </a:rPr>
              <a:t>ll</a:t>
            </a:r>
            <a:r>
              <a:rPr lang="en-US" altLang="zh-CN" sz="4000" dirty="0">
                <a:latin typeface="+mn-lt"/>
                <a:ea typeface="+mn-ea"/>
              </a:rPr>
              <a:t> the input should be given.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2</a:t>
            </a:r>
            <a:r>
              <a:rPr lang="zh-CN" altLang="en-US" sz="4000" dirty="0">
                <a:latin typeface="+mn-lt"/>
                <a:ea typeface="+mn-ea"/>
              </a:rPr>
              <a:t>、</a:t>
            </a:r>
            <a:r>
              <a:rPr lang="en-US" altLang="zh-CN" sz="4000" dirty="0">
                <a:latin typeface="+mn-lt"/>
                <a:ea typeface="+mn-ea"/>
              </a:rPr>
              <a:t>You need a clock, and how to create it?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3</a:t>
            </a:r>
            <a:r>
              <a:rPr lang="zh-CN" altLang="en-US" sz="4000" dirty="0">
                <a:latin typeface="+mn-lt"/>
                <a:ea typeface="+mn-ea"/>
              </a:rPr>
              <a:t>、</a:t>
            </a:r>
            <a:r>
              <a:rPr lang="en-US" altLang="zh-CN" sz="4000" dirty="0">
                <a:latin typeface="+mn-lt"/>
                <a:ea typeface="+mn-ea"/>
              </a:rPr>
              <a:t>With the time going, you can change your input.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n-lt"/>
                <a:ea typeface="+mn-ea"/>
              </a:rPr>
              <a:t>4</a:t>
            </a:r>
            <a:r>
              <a:rPr lang="zh-CN" altLang="en-US" sz="4000" dirty="0">
                <a:latin typeface="+mn-lt"/>
                <a:ea typeface="+mn-ea"/>
              </a:rPr>
              <a:t>、</a:t>
            </a:r>
            <a:r>
              <a:rPr lang="en-GB" altLang="zh-CN" sz="4000" dirty="0">
                <a:latin typeface="+mn-lt"/>
                <a:ea typeface="+mn-ea"/>
              </a:rPr>
              <a:t>Complete the </a:t>
            </a:r>
            <a:r>
              <a:rPr lang="en-GB" altLang="zh-CN" sz="4000" dirty="0" err="1">
                <a:latin typeface="+mn-lt"/>
                <a:ea typeface="+mn-ea"/>
              </a:rPr>
              <a:t>testbench</a:t>
            </a:r>
            <a:r>
              <a:rPr lang="en-GB" altLang="zh-CN" sz="4000" dirty="0">
                <a:latin typeface="+mn-lt"/>
                <a:ea typeface="+mn-ea"/>
              </a:rPr>
              <a:t> on the next page.</a:t>
            </a:r>
            <a:endParaRPr lang="en-US" altLang="zh-CN" sz="40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523F6335-FBB9-4A54-AE4E-1B5CAEA4539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C5EF3470-4831-4D83-875B-EA5C2812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0"/>
            <a:ext cx="10515600" cy="735013"/>
          </a:xfrm>
        </p:spPr>
        <p:txBody>
          <a:bodyPr/>
          <a:lstStyle/>
          <a:p>
            <a:r>
              <a:rPr lang="en-US" altLang="zh-CN" sz="5400" b="1" dirty="0">
                <a:solidFill>
                  <a:srgbClr val="00B0F0"/>
                </a:solidFill>
              </a:rPr>
              <a:t>How to make a testbench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6FDD30-8816-408D-8F31-E7C3668D11AB}"/>
              </a:ext>
            </a:extLst>
          </p:cNvPr>
          <p:cNvSpPr/>
          <p:nvPr/>
        </p:nvSpPr>
        <p:spPr>
          <a:xfrm>
            <a:off x="4198938" y="735013"/>
            <a:ext cx="3933825" cy="59086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parameter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10;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forever #(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/2)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=~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  <a:p>
            <a:pPr algn="just">
              <a:spcAft>
                <a:spcPts val="0"/>
              </a:spcAft>
              <a:defRPr/>
            </a:pPr>
            <a:endParaRPr lang="en-GB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#(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*4)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=1;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  <a:p>
            <a:pPr algn="just">
              <a:spcAft>
                <a:spcPts val="0"/>
              </a:spcAft>
              <a:defRPr/>
            </a:pPr>
            <a:endParaRPr lang="en-GB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alu_func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3'b000  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#(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*8)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alu_func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3'b001  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//please add rest code here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just">
              <a:spcAft>
                <a:spcPts val="0"/>
              </a:spcAft>
              <a:defRPr/>
            </a:pPr>
            <a:endParaRPr lang="en-GB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alu_a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16'b0000000100000001;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alu_b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= 16'b0000000000010001;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78AEB-BA98-4C18-B9C3-DE6BF8832033}"/>
              </a:ext>
            </a:extLst>
          </p:cNvPr>
          <p:cNvSpPr/>
          <p:nvPr/>
        </p:nvSpPr>
        <p:spPr>
          <a:xfrm>
            <a:off x="8639175" y="735013"/>
            <a:ext cx="3103563" cy="61864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reg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cnt1;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always @ (</a:t>
            </a:r>
            <a:r>
              <a:rPr lang="en-US" altLang="zh-CN" kern="1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if(!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    cnt1 &lt;= 1'd0;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else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    cnt1 &lt;= cnt1+1;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always @ (</a:t>
            </a:r>
            <a:r>
              <a:rPr lang="en-US" altLang="zh-CN" kern="1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if(!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                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&lt;= 1'b0;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else if (cnt1==1'd1)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&lt;= 1'b1;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else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&lt;= 1'b0;     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 begin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#(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*40)  $stop;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B0F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1000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endmodule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endParaRPr lang="zh-CN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3749A-50EC-4EB1-A879-CB5C2E8CE9A4}"/>
              </a:ext>
            </a:extLst>
          </p:cNvPr>
          <p:cNvSpPr/>
          <p:nvPr/>
        </p:nvSpPr>
        <p:spPr>
          <a:xfrm>
            <a:off x="566738" y="735013"/>
            <a:ext cx="3089275" cy="56324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module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tb_alu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reg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clk,rst,en_in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reg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[15:0]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alu_a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reg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[15:0]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alu_b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reg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[2:0] 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alu_func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wire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wire [15:0]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endParaRPr lang="en-GB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test_alu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 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en_in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alu_a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alu_a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alu_b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alu_b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alu_func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alu_func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en_out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),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en-US" altLang="zh-CN" kern="100" dirty="0" err="1">
                <a:ea typeface="宋体" panose="02010600030101010101" pitchFamily="2" charset="-122"/>
                <a:cs typeface="Times New Roman" panose="02020603050405020304" pitchFamily="18" charset="0"/>
              </a:rPr>
              <a:t>alu_out</a:t>
            </a: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);</a:t>
            </a:r>
          </a:p>
          <a:p>
            <a:pPr algn="just">
              <a:spcAft>
                <a:spcPts val="0"/>
              </a:spcAft>
              <a:defRPr/>
            </a:pPr>
            <a:endParaRPr lang="en-US" altLang="zh-CN" kern="1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101F6E5-C2C6-4AB8-9C73-03B9A517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515" y="200025"/>
            <a:ext cx="7968342" cy="557213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solidFill>
                  <a:srgbClr val="00B0F0"/>
                </a:solidFill>
              </a:rPr>
              <a:t>RTL of Datapath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pic>
        <p:nvPicPr>
          <p:cNvPr id="29699" name="图片 3">
            <a:extLst>
              <a:ext uri="{FF2B5EF4-FFF2-40B4-BE49-F238E27FC236}">
                <a16:creationId xmlns:a16="http://schemas.microsoft.com/office/drawing/2014/main" id="{9111765D-B344-4DC9-9971-4FCF16837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54138"/>
            <a:ext cx="9144000" cy="404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图片 4">
            <a:extLst>
              <a:ext uri="{FF2B5EF4-FFF2-40B4-BE49-F238E27FC236}">
                <a16:creationId xmlns:a16="http://schemas.microsoft.com/office/drawing/2014/main" id="{DB8511FB-2F06-4D15-B2E6-93CE9A69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89063"/>
            <a:ext cx="91440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8A363A7-FB88-410D-8B51-A876B24F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26" y="382905"/>
            <a:ext cx="5141731" cy="5572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5400" b="1" dirty="0">
                <a:solidFill>
                  <a:srgbClr val="00B0F0"/>
                </a:solidFill>
              </a:rPr>
              <a:t>Next Class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8D39B9-48F6-4E3E-AB77-C637659FB872}"/>
              </a:ext>
            </a:extLst>
          </p:cNvPr>
          <p:cNvSpPr txBox="1"/>
          <p:nvPr/>
        </p:nvSpPr>
        <p:spPr>
          <a:xfrm>
            <a:off x="1215526" y="1471809"/>
            <a:ext cx="10231407" cy="580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6938" indent="-896938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+mn-lt"/>
                <a:ea typeface="+mn-ea"/>
              </a:rPr>
              <a:t>Finish the </a:t>
            </a:r>
            <a:r>
              <a:rPr lang="en-US" altLang="zh-CN" sz="3200" dirty="0" err="1">
                <a:latin typeface="+mn-lt"/>
                <a:ea typeface="+mn-ea"/>
              </a:rPr>
              <a:t>state_transition</a:t>
            </a:r>
            <a:r>
              <a:rPr lang="en-US" altLang="zh-CN" sz="3200" dirty="0">
                <a:latin typeface="+mn-lt"/>
                <a:ea typeface="+mn-ea"/>
              </a:rPr>
              <a:t> module based on the  instruction set .</a:t>
            </a:r>
          </a:p>
          <a:p>
            <a:pPr marL="896938" indent="-896938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+mn-lt"/>
                <a:ea typeface="+mn-ea"/>
              </a:rPr>
              <a:t>Do Simulation and check results.</a:t>
            </a:r>
          </a:p>
          <a:p>
            <a:pPr marL="896938" indent="-896938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+mn-lt"/>
                <a:ea typeface="+mn-ea"/>
              </a:rPr>
              <a:t>Try to add some new instructions and complete the state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state_transition</a:t>
            </a:r>
            <a:r>
              <a:rPr lang="en-US" altLang="zh-CN" sz="3200" dirty="0"/>
              <a:t> module </a:t>
            </a:r>
            <a:endParaRPr lang="en-US" altLang="zh-CN" sz="3200" dirty="0">
              <a:latin typeface="+mn-lt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</a:endParaRPr>
          </a:p>
          <a:p>
            <a:pPr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endParaRPr lang="zh-CN" altLang="en-US" sz="32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3CCC0606-6499-4710-98CD-4F5A7C86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074738"/>
            <a:ext cx="9877425" cy="1325562"/>
          </a:xfrm>
        </p:spPr>
        <p:txBody>
          <a:bodyPr/>
          <a:lstStyle/>
          <a:p>
            <a:pPr algn="ctr" eaLnBrk="1" hangingPunct="1"/>
            <a:r>
              <a:rPr lang="en-US" altLang="zh-CN" sz="5400" b="1">
                <a:solidFill>
                  <a:srgbClr val="00B0F0"/>
                </a:solidFill>
              </a:rPr>
              <a:t>Digital Logic Design and Application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31747" name="文本框 3">
            <a:extLst>
              <a:ext uri="{FF2B5EF4-FFF2-40B4-BE49-F238E27FC236}">
                <a16:creationId xmlns:a16="http://schemas.microsoft.com/office/drawing/2014/main" id="{3696AD7B-2E99-48B0-B619-447F7E638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2562225"/>
            <a:ext cx="3552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/>
              <a:t>Lab Course 2</a:t>
            </a:r>
            <a:endParaRPr lang="zh-CN" altLang="en-US" sz="4000"/>
          </a:p>
        </p:txBody>
      </p:sp>
      <p:sp>
        <p:nvSpPr>
          <p:cNvPr id="3077" name="文本框 5">
            <a:extLst>
              <a:ext uri="{FF2B5EF4-FFF2-40B4-BE49-F238E27FC236}">
                <a16:creationId xmlns:a16="http://schemas.microsoft.com/office/drawing/2014/main" id="{C6CAD8E6-0D24-4FC6-BD75-B4EC45EB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3984625"/>
            <a:ext cx="4914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等线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5400" b="1" i="1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~~End~~</a:t>
            </a:r>
          </a:p>
          <a:p>
            <a:pPr algn="ctr" eaLnBrk="1" hangingPunct="1">
              <a:defRPr/>
            </a:pPr>
            <a:endParaRPr lang="zh-CN" altLang="en-US" sz="36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113545B-5BD7-4195-9832-99C80E40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Requirements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00234D81-B3FC-4DFE-97E3-6F0F94FF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20" y="1774916"/>
            <a:ext cx="10515600" cy="4275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3200" dirty="0"/>
              <a:t>1. </a:t>
            </a:r>
            <a:r>
              <a:rPr lang="en-US" altLang="zh-CN" sz="3200" dirty="0"/>
              <a:t>Understand the </a:t>
            </a:r>
            <a:r>
              <a:rPr lang="en-US" altLang="zh-CN" sz="3200" dirty="0">
                <a:solidFill>
                  <a:srgbClr val="FF0000"/>
                </a:solidFill>
              </a:rPr>
              <a:t>working flow </a:t>
            </a:r>
            <a:r>
              <a:rPr lang="en-US" altLang="zh-CN" sz="3200" dirty="0"/>
              <a:t>of CPU.</a:t>
            </a:r>
            <a:endParaRPr lang="zh-CN" altLang="en-US" sz="3200" dirty="0">
              <a:solidFill>
                <a:schemeClr val="hlink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dirty="0"/>
              <a:t>2. Consider about </a:t>
            </a:r>
            <a:r>
              <a:rPr lang="en-US" altLang="zh-CN" sz="3200" dirty="0">
                <a:solidFill>
                  <a:srgbClr val="FF0000"/>
                </a:solidFill>
              </a:rPr>
              <a:t>control signals </a:t>
            </a:r>
            <a:r>
              <a:rPr lang="en-US" altLang="zh-CN" sz="3200" dirty="0"/>
              <a:t>needed in </a:t>
            </a:r>
            <a:r>
              <a:rPr lang="en-US" altLang="zh-CN" sz="3200" dirty="0" err="1"/>
              <a:t>datapath</a:t>
            </a:r>
            <a:r>
              <a:rPr lang="en-US" altLang="zh-CN" sz="3200" dirty="0"/>
              <a:t> module.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dirty="0"/>
              <a:t>3. Finish the </a:t>
            </a:r>
            <a:r>
              <a:rPr lang="en-US" altLang="zh-CN" sz="3200" dirty="0" err="1">
                <a:solidFill>
                  <a:srgbClr val="FF0000"/>
                </a:solidFill>
              </a:rPr>
              <a:t>alu</a:t>
            </a:r>
            <a:r>
              <a:rPr lang="en-US" altLang="zh-CN" sz="3200" dirty="0">
                <a:solidFill>
                  <a:srgbClr val="FF0000"/>
                </a:solidFill>
              </a:rPr>
              <a:t> module </a:t>
            </a:r>
            <a:r>
              <a:rPr lang="en-US" altLang="zh-CN" sz="3200" dirty="0"/>
              <a:t>based on the code given in txt.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280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3200" dirty="0"/>
              <a:t>4. </a:t>
            </a:r>
            <a:r>
              <a:rPr lang="en-US" altLang="zh-CN" sz="3200" dirty="0">
                <a:solidFill>
                  <a:srgbClr val="FF0000"/>
                </a:solidFill>
              </a:rPr>
              <a:t>Simulate</a:t>
            </a:r>
            <a:r>
              <a:rPr lang="en-US" altLang="zh-CN" sz="3200" dirty="0"/>
              <a:t> and check the results.</a:t>
            </a:r>
            <a:endParaRPr lang="en-US" altLang="zh-C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851CA8E-78E8-4E5F-A5A8-B4415EEC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Note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DC917478-BE72-4C8F-AC7A-6A02CF46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2022475"/>
            <a:ext cx="9734550" cy="2657475"/>
          </a:xfrm>
        </p:spPr>
        <p:txBody>
          <a:bodyPr/>
          <a:lstStyle/>
          <a:p>
            <a:pPr marL="180975" lvl="1" indent="0" eaLnBrk="1" hangingPunct="1">
              <a:lnSpc>
                <a:spcPct val="150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Please save the </a:t>
            </a:r>
            <a:r>
              <a:rPr lang="en-US" altLang="zh-CN" sz="320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screenshots</a:t>
            </a: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of the code, simulation result, etc.</a:t>
            </a:r>
          </a:p>
          <a:p>
            <a:pPr marL="180975" lvl="1" indent="0" eaLnBrk="1" hangingPunct="1">
              <a:lnSpc>
                <a:spcPct val="150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32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You will need them to write the Lab_report.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3C074075-4E01-4FAE-8475-CC886B9E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5400" b="1">
                <a:solidFill>
                  <a:srgbClr val="00B0F0"/>
                </a:solidFill>
              </a:rPr>
              <a:t>Content</a:t>
            </a:r>
            <a:endParaRPr lang="zh-CN" altLang="en-US" sz="5400" b="1">
              <a:solidFill>
                <a:srgbClr val="00B0F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6D157AF-43FD-401B-8270-2C6F629F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925" y="1357313"/>
            <a:ext cx="9720263" cy="4711700"/>
          </a:xfrm>
        </p:spPr>
        <p:txBody>
          <a:bodyPr/>
          <a:lstStyle/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EDA tools </a:t>
            </a: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Datapath Design</a:t>
            </a:r>
          </a:p>
          <a:p>
            <a:pPr marL="1166813" lvl="1" indent="-623888" eaLnBrk="1" hangingPunct="1">
              <a:lnSpc>
                <a:spcPct val="100000"/>
              </a:lnSpc>
              <a:spcBef>
                <a:spcPct val="25000"/>
              </a:spcBef>
              <a:buFont typeface="Arial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Compose a specification for basic CPU: instruction set, </a:t>
            </a:r>
            <a:r>
              <a:rPr lang="en-US" altLang="zh-CN" sz="2400" dirty="0" err="1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etc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166813" lvl="1" indent="-623888" eaLnBrk="1" hangingPunct="1">
              <a:lnSpc>
                <a:spcPct val="100000"/>
              </a:lnSpc>
              <a:spcBef>
                <a:spcPct val="25000"/>
              </a:spcBef>
              <a:buFont typeface="Arial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Design ALU component;</a:t>
            </a:r>
            <a:endParaRPr lang="zh-CN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1166813" lvl="1" indent="-623888" eaLnBrk="1" hangingPunct="1">
              <a:lnSpc>
                <a:spcPct val="100000"/>
              </a:lnSpc>
              <a:spcBef>
                <a:spcPct val="25000"/>
              </a:spcBef>
              <a:buFont typeface="Arial" charset="0"/>
              <a:buChar char="–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Coding, Synthesis and simulate ALU component;</a:t>
            </a:r>
            <a:endParaRPr lang="zh-CN" altLang="zh-CN" sz="2400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Controller Design</a:t>
            </a: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CPU</a:t>
            </a:r>
            <a:r>
              <a:rPr lang="zh-CN" altLang="en-US" sz="4000" dirty="0"/>
              <a:t> </a:t>
            </a:r>
            <a:r>
              <a:rPr lang="en-US" altLang="zh-CN" sz="4000" dirty="0"/>
              <a:t>Integration</a:t>
            </a:r>
          </a:p>
          <a:p>
            <a:pPr marL="742950" indent="-74295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altLang="zh-CN" sz="4000" dirty="0"/>
              <a:t>CPU </a:t>
            </a:r>
            <a:r>
              <a:rPr lang="en-US" altLang="zh-CN" sz="4000" dirty="0">
                <a:sym typeface="+mn-ea"/>
              </a:rPr>
              <a:t>Verification and</a:t>
            </a:r>
            <a:r>
              <a:rPr lang="en-US" altLang="zh-CN" sz="4000" dirty="0"/>
              <a:t> Improvement</a:t>
            </a:r>
            <a:endParaRPr lang="zh-CN" altLang="en-US" sz="24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1CE48CE-F3ED-4744-AE34-E2557D7AC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3700" y="49213"/>
            <a:ext cx="7032625" cy="635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rgbClr val="00B0F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Process to execute program</a:t>
            </a:r>
            <a:endParaRPr lang="zh-CN" altLang="zh-CN" sz="4400" dirty="0">
              <a:solidFill>
                <a:srgbClr val="00B0F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A33AA181-6EAC-4C53-8308-2CA5B16B4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8" y="776367"/>
            <a:ext cx="113364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200" b="1" i="1" dirty="0">
                <a:solidFill>
                  <a:srgbClr val="7030A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Fetch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200" b="1" i="1" dirty="0">
                <a:solidFill>
                  <a:srgbClr val="7030A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Analysis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200" b="1" i="1" dirty="0">
                <a:solidFill>
                  <a:srgbClr val="7030A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Execute</a:t>
            </a:r>
            <a:endParaRPr lang="en-US" altLang="zh-CN" sz="900" b="1" i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" name="AutoShape 5">
            <a:extLst>
              <a:ext uri="{FF2B5EF4-FFF2-40B4-BE49-F238E27FC236}">
                <a16:creationId xmlns:a16="http://schemas.microsoft.com/office/drawing/2014/main" id="{B9EB0325-8FC9-4028-91FC-F46F619E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76" y="4927601"/>
            <a:ext cx="298450" cy="2984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" name="Line 6">
            <a:extLst>
              <a:ext uri="{FF2B5EF4-FFF2-40B4-BE49-F238E27FC236}">
                <a16:creationId xmlns:a16="http://schemas.microsoft.com/office/drawing/2014/main" id="{1FE54F42-C27C-4859-8ADA-E5F3070BE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4413" y="5711826"/>
            <a:ext cx="0" cy="29845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9FC89DF5-2598-4528-9D23-FB136A01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1" y="4156076"/>
            <a:ext cx="336550" cy="3016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" name="AutoShape 8">
            <a:extLst>
              <a:ext uri="{FF2B5EF4-FFF2-40B4-BE49-F238E27FC236}">
                <a16:creationId xmlns:a16="http://schemas.microsoft.com/office/drawing/2014/main" id="{61C025FC-3960-46A6-A1A5-C3DDD321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056188"/>
            <a:ext cx="280988" cy="1635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" name="Text Box 14">
            <a:extLst>
              <a:ext uri="{FF2B5EF4-FFF2-40B4-BE49-F238E27FC236}">
                <a16:creationId xmlns:a16="http://schemas.microsoft.com/office/drawing/2014/main" id="{2A6B2057-2A71-4150-86F1-0AA4AEA1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6" y="20542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160" name="Text Box 15">
            <a:extLst>
              <a:ext uri="{FF2B5EF4-FFF2-40B4-BE49-F238E27FC236}">
                <a16:creationId xmlns:a16="http://schemas.microsoft.com/office/drawing/2014/main" id="{D780A22C-AD10-4738-846C-713C405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088" y="2420938"/>
            <a:ext cx="4333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161" name="AutoShape 16">
            <a:extLst>
              <a:ext uri="{FF2B5EF4-FFF2-40B4-BE49-F238E27FC236}">
                <a16:creationId xmlns:a16="http://schemas.microsoft.com/office/drawing/2014/main" id="{15947B2A-5972-412B-939B-C5ADF9C5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3721101"/>
            <a:ext cx="330200" cy="261937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" name="AutoShape 17">
            <a:extLst>
              <a:ext uri="{FF2B5EF4-FFF2-40B4-BE49-F238E27FC236}">
                <a16:creationId xmlns:a16="http://schemas.microsoft.com/office/drawing/2014/main" id="{C5527A56-A9CB-4557-B869-296A1B7E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38" y="3733801"/>
            <a:ext cx="331788" cy="219075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" name="Group 19">
            <a:extLst>
              <a:ext uri="{FF2B5EF4-FFF2-40B4-BE49-F238E27FC236}">
                <a16:creationId xmlns:a16="http://schemas.microsoft.com/office/drawing/2014/main" id="{7C2EDC5C-F5BE-4894-84EF-B45DE87D73DF}"/>
              </a:ext>
            </a:extLst>
          </p:cNvPr>
          <p:cNvGrpSpPr>
            <a:grpSpLocks/>
          </p:cNvGrpSpPr>
          <p:nvPr/>
        </p:nvGrpSpPr>
        <p:grpSpPr bwMode="auto">
          <a:xfrm>
            <a:off x="7999413" y="4633913"/>
            <a:ext cx="971550" cy="1325563"/>
            <a:chOff x="3792" y="1565"/>
            <a:chExt cx="672" cy="1219"/>
          </a:xfrm>
        </p:grpSpPr>
        <p:sp>
          <p:nvSpPr>
            <p:cNvPr id="164" name="AutoShape 20">
              <a:extLst>
                <a:ext uri="{FF2B5EF4-FFF2-40B4-BE49-F238E27FC236}">
                  <a16:creationId xmlns:a16="http://schemas.microsoft.com/office/drawing/2014/main" id="{552CD1B3-4FE7-454D-8337-CD604B044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" y="1565"/>
              <a:ext cx="245" cy="198"/>
            </a:xfrm>
            <a:prstGeom prst="rightArrow">
              <a:avLst>
                <a:gd name="adj1" fmla="val 50000"/>
                <a:gd name="adj2" fmla="val 30934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9C42DEA7-D524-432E-A60D-BAC698E6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32"/>
              <a:ext cx="96" cy="115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65795862-6B7B-4677-8FF4-74C32A75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672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22B7EB0E-24E5-4B1E-9A95-42D0D525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92"/>
              <a:ext cx="96" cy="192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8" name="AutoShape 24">
            <a:extLst>
              <a:ext uri="{FF2B5EF4-FFF2-40B4-BE49-F238E27FC236}">
                <a16:creationId xmlns:a16="http://schemas.microsoft.com/office/drawing/2014/main" id="{75164340-3DFC-4AD3-95EB-84703CB2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5570538"/>
            <a:ext cx="280988" cy="1635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9" name="Group 25">
            <a:extLst>
              <a:ext uri="{FF2B5EF4-FFF2-40B4-BE49-F238E27FC236}">
                <a16:creationId xmlns:a16="http://schemas.microsoft.com/office/drawing/2014/main" id="{D6AB279C-03F5-4EF4-936D-7E4D04F1DC14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413126"/>
            <a:ext cx="7956550" cy="3138487"/>
            <a:chOff x="40" y="2002"/>
            <a:chExt cx="5012" cy="1977"/>
          </a:xfrm>
        </p:grpSpPr>
        <p:sp>
          <p:nvSpPr>
            <p:cNvPr id="170" name="Line 26">
              <a:extLst>
                <a:ext uri="{FF2B5EF4-FFF2-40B4-BE49-F238E27FC236}">
                  <a16:creationId xmlns:a16="http://schemas.microsoft.com/office/drawing/2014/main" id="{F985E43C-1FEB-42B0-B66C-3F21D6053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2506"/>
              <a:ext cx="0" cy="1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sp>
          <p:nvSpPr>
            <p:cNvPr id="171" name="Line 27">
              <a:extLst>
                <a:ext uri="{FF2B5EF4-FFF2-40B4-BE49-F238E27FC236}">
                  <a16:creationId xmlns:a16="http://schemas.microsoft.com/office/drawing/2014/main" id="{BD1E45C8-33F0-4895-90EB-1213A8664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2506"/>
              <a:ext cx="0" cy="140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  <p:grpSp>
          <p:nvGrpSpPr>
            <p:cNvPr id="172" name="Group 28">
              <a:extLst>
                <a:ext uri="{FF2B5EF4-FFF2-40B4-BE49-F238E27FC236}">
                  <a16:creationId xmlns:a16="http://schemas.microsoft.com/office/drawing/2014/main" id="{0AAEB837-5C3B-462E-8623-2DEE8A881C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0" y="3134"/>
              <a:ext cx="1459" cy="320"/>
              <a:chOff x="4130" y="2264"/>
              <a:chExt cx="1459" cy="320"/>
            </a:xfrm>
          </p:grpSpPr>
          <p:sp>
            <p:nvSpPr>
              <p:cNvPr id="185" name="Text Box 29">
                <a:extLst>
                  <a:ext uri="{FF2B5EF4-FFF2-40B4-BE49-F238E27FC236}">
                    <a16:creationId xmlns:a16="http://schemas.microsoft.com/office/drawing/2014/main" id="{51D3D06A-40C7-4535-8C29-2104B9E0B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352"/>
                <a:ext cx="117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ALU</a:t>
                </a:r>
              </a:p>
            </p:txBody>
          </p:sp>
          <p:sp>
            <p:nvSpPr>
              <p:cNvPr id="186" name="Line 30">
                <a:extLst>
                  <a:ext uri="{FF2B5EF4-FFF2-40B4-BE49-F238E27FC236}">
                    <a16:creationId xmlns:a16="http://schemas.microsoft.com/office/drawing/2014/main" id="{422F2C9A-F920-4EA6-BC39-164ED5BAF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8" y="2584"/>
                <a:ext cx="108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7" name="Line 31">
                <a:extLst>
                  <a:ext uri="{FF2B5EF4-FFF2-40B4-BE49-F238E27FC236}">
                    <a16:creationId xmlns:a16="http://schemas.microsoft.com/office/drawing/2014/main" id="{3E68F728-B2D5-4E87-9945-8E817F8D7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4" y="2274"/>
                <a:ext cx="178" cy="30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8" name="Line 32">
                <a:extLst>
                  <a:ext uri="{FF2B5EF4-FFF2-40B4-BE49-F238E27FC236}">
                    <a16:creationId xmlns:a16="http://schemas.microsoft.com/office/drawing/2014/main" id="{DFAD71B7-C9C1-401D-AB80-DB11727E9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07" y="2264"/>
                <a:ext cx="182" cy="31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89" name="Line 33">
                <a:extLst>
                  <a:ext uri="{FF2B5EF4-FFF2-40B4-BE49-F238E27FC236}">
                    <a16:creationId xmlns:a16="http://schemas.microsoft.com/office/drawing/2014/main" id="{6E0FAA09-331F-49B4-8FA2-966A94E76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2274"/>
                <a:ext cx="623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90" name="Line 34">
                <a:extLst>
                  <a:ext uri="{FF2B5EF4-FFF2-40B4-BE49-F238E27FC236}">
                    <a16:creationId xmlns:a16="http://schemas.microsoft.com/office/drawing/2014/main" id="{F81BCFF2-21A8-4872-B315-C20931221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" y="2274"/>
                <a:ext cx="99" cy="5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91" name="Line 35">
                <a:extLst>
                  <a:ext uri="{FF2B5EF4-FFF2-40B4-BE49-F238E27FC236}">
                    <a16:creationId xmlns:a16="http://schemas.microsoft.com/office/drawing/2014/main" id="{36A80680-3A6C-4F25-BD40-F9553EDED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52" y="2276"/>
                <a:ext cx="87" cy="5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192" name="Line 36">
                <a:extLst>
                  <a:ext uri="{FF2B5EF4-FFF2-40B4-BE49-F238E27FC236}">
                    <a16:creationId xmlns:a16="http://schemas.microsoft.com/office/drawing/2014/main" id="{248753E1-B2BF-443D-ADE2-5C16C72910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2274"/>
                <a:ext cx="61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173" name="Text Box 37">
              <a:extLst>
                <a:ext uri="{FF2B5EF4-FFF2-40B4-BE49-F238E27FC236}">
                  <a16:creationId xmlns:a16="http://schemas.microsoft.com/office/drawing/2014/main" id="{7CA764B3-BB50-4971-AB8E-4B22DC02A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" y="2764"/>
              <a:ext cx="885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R1</a:t>
              </a:r>
            </a:p>
          </p:txBody>
        </p:sp>
        <p:sp>
          <p:nvSpPr>
            <p:cNvPr id="174" name="Text Box 38">
              <a:extLst>
                <a:ext uri="{FF2B5EF4-FFF2-40B4-BE49-F238E27FC236}">
                  <a16:creationId xmlns:a16="http://schemas.microsoft.com/office/drawing/2014/main" id="{2670C9E1-7A79-470C-88C1-6AFA7FB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2757"/>
              <a:ext cx="603" cy="18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Temp 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" name="Text Box 39">
              <a:extLst>
                <a:ext uri="{FF2B5EF4-FFF2-40B4-BE49-F238E27FC236}">
                  <a16:creationId xmlns:a16="http://schemas.microsoft.com/office/drawing/2014/main" id="{4CEA0817-727C-40F1-B4CF-3F18A0364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" y="3645"/>
              <a:ext cx="729" cy="33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Status Register</a:t>
              </a:r>
            </a:p>
          </p:txBody>
        </p:sp>
        <p:sp>
          <p:nvSpPr>
            <p:cNvPr id="176" name="Text Box 40">
              <a:extLst>
                <a:ext uri="{FF2B5EF4-FFF2-40B4-BE49-F238E27FC236}">
                  <a16:creationId xmlns:a16="http://schemas.microsoft.com/office/drawing/2014/main" id="{5E911315-BCCC-48AC-8676-B7C4D3D96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725"/>
              <a:ext cx="662" cy="41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Register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File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7" name="Text Box 41">
              <a:extLst>
                <a:ext uri="{FF2B5EF4-FFF2-40B4-BE49-F238E27FC236}">
                  <a16:creationId xmlns:a16="http://schemas.microsoft.com/office/drawing/2014/main" id="{DF3CB4F6-29B4-478D-9285-B5570C5D4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483"/>
              <a:ext cx="1302" cy="1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Operation Controller</a:t>
              </a:r>
            </a:p>
          </p:txBody>
        </p:sp>
        <p:sp>
          <p:nvSpPr>
            <p:cNvPr id="178" name="Text Box 42">
              <a:extLst>
                <a:ext uri="{FF2B5EF4-FFF2-40B4-BE49-F238E27FC236}">
                  <a16:creationId xmlns:a16="http://schemas.microsoft.com/office/drawing/2014/main" id="{8C0C3D5B-52EE-41B7-95E6-E29540532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" y="3150"/>
              <a:ext cx="1248" cy="19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Instruction Decoder</a:t>
              </a:r>
            </a:p>
          </p:txBody>
        </p:sp>
        <p:sp>
          <p:nvSpPr>
            <p:cNvPr id="179" name="Text Box 43">
              <a:extLst>
                <a:ext uri="{FF2B5EF4-FFF2-40B4-BE49-F238E27FC236}">
                  <a16:creationId xmlns:a16="http://schemas.microsoft.com/office/drawing/2014/main" id="{FE91183F-DBAA-4A08-8B44-FFFA25C49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" y="2658"/>
              <a:ext cx="1044" cy="36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Instruction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opcode, </a:t>
              </a:r>
              <a:r>
                <a:rPr lang="en-US" altLang="zh-CN" sz="1600" dirty="0" err="1">
                  <a:latin typeface="Arial" panose="020B0604020202020204" pitchFamily="34" charset="0"/>
                  <a:ea typeface="宋体" panose="02010600030101010101" pitchFamily="2" charset="-122"/>
                </a:rPr>
                <a:t>oprand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0" name="AutoShape 44">
              <a:extLst>
                <a:ext uri="{FF2B5EF4-FFF2-40B4-BE49-F238E27FC236}">
                  <a16:creationId xmlns:a16="http://schemas.microsoft.com/office/drawing/2014/main" id="{8FD998BE-13D8-4A4F-920D-FEBF576D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2334"/>
              <a:ext cx="4563" cy="176"/>
            </a:xfrm>
            <a:prstGeom prst="leftRightArrow">
              <a:avLst>
                <a:gd name="adj1" fmla="val 55556"/>
                <a:gd name="adj2" fmla="val 67216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1" name="Text Box 45">
              <a:extLst>
                <a:ext uri="{FF2B5EF4-FFF2-40B4-BE49-F238E27FC236}">
                  <a16:creationId xmlns:a16="http://schemas.microsoft.com/office/drawing/2014/main" id="{13D3B792-E358-4275-80C7-C4FDE6A46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" y="2157"/>
              <a:ext cx="121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Internal CPU BUS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2" name="Text Box 46">
              <a:extLst>
                <a:ext uri="{FF2B5EF4-FFF2-40B4-BE49-F238E27FC236}">
                  <a16:creationId xmlns:a16="http://schemas.microsoft.com/office/drawing/2014/main" id="{72DFE7B4-BE3C-4C4B-BCD6-CBDACBBE2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" y="2002"/>
              <a:ext cx="1147" cy="18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Address Buffer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3" name="Text Box 47">
              <a:extLst>
                <a:ext uri="{FF2B5EF4-FFF2-40B4-BE49-F238E27FC236}">
                  <a16:creationId xmlns:a16="http://schemas.microsoft.com/office/drawing/2014/main" id="{8BDE2A9F-1293-4391-ADB5-DDA0DEB6E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" y="2002"/>
              <a:ext cx="840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Data Buffer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" name="Text Box 48">
              <a:extLst>
                <a:ext uri="{FF2B5EF4-FFF2-40B4-BE49-F238E27FC236}">
                  <a16:creationId xmlns:a16="http://schemas.microsoft.com/office/drawing/2014/main" id="{E96AE6D9-FE05-4C6D-A46E-12CC9EDB7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" y="2725"/>
              <a:ext cx="650" cy="3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Program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Counter</a:t>
              </a:r>
            </a:p>
          </p:txBody>
        </p:sp>
      </p:grpSp>
      <p:sp>
        <p:nvSpPr>
          <p:cNvPr id="193" name="AutoShape 49">
            <a:extLst>
              <a:ext uri="{FF2B5EF4-FFF2-40B4-BE49-F238E27FC236}">
                <a16:creationId xmlns:a16="http://schemas.microsoft.com/office/drawing/2014/main" id="{153F7933-27E2-4476-8515-5C4CBC8C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1" y="4152901"/>
            <a:ext cx="328612" cy="377825"/>
          </a:xfrm>
          <a:prstGeom prst="upDownArrow">
            <a:avLst>
              <a:gd name="adj1" fmla="val 50000"/>
              <a:gd name="adj2" fmla="val 22995"/>
            </a:avLst>
          </a:pr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" name="Text Box 50">
            <a:extLst>
              <a:ext uri="{FF2B5EF4-FFF2-40B4-BE49-F238E27FC236}">
                <a16:creationId xmlns:a16="http://schemas.microsoft.com/office/drawing/2014/main" id="{F33D9D0C-2779-4A8B-A323-912F5E21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013" y="1644651"/>
            <a:ext cx="309563" cy="12969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Decoder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5" name="Group 51">
            <a:extLst>
              <a:ext uri="{FF2B5EF4-FFF2-40B4-BE49-F238E27FC236}">
                <a16:creationId xmlns:a16="http://schemas.microsoft.com/office/drawing/2014/main" id="{6CE12C60-EC60-4E7B-AA5F-79850436C811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2197101"/>
            <a:ext cx="990600" cy="1219200"/>
            <a:chOff x="624" y="1236"/>
            <a:chExt cx="624" cy="768"/>
          </a:xfrm>
        </p:grpSpPr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39279F11-ECF3-4906-B2CD-FE71188F6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96"/>
              <a:ext cx="120" cy="7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7" name="AutoShape 53">
              <a:extLst>
                <a:ext uri="{FF2B5EF4-FFF2-40B4-BE49-F238E27FC236}">
                  <a16:creationId xmlns:a16="http://schemas.microsoft.com/office/drawing/2014/main" id="{A238C48C-765F-4D0A-8029-E109A0454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36"/>
              <a:ext cx="624" cy="228"/>
            </a:xfrm>
            <a:prstGeom prst="rightArrow">
              <a:avLst>
                <a:gd name="adj1" fmla="val 50000"/>
                <a:gd name="adj2" fmla="val 68421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8" name="AutoShape 54">
            <a:extLst>
              <a:ext uri="{FF2B5EF4-FFF2-40B4-BE49-F238E27FC236}">
                <a16:creationId xmlns:a16="http://schemas.microsoft.com/office/drawing/2014/main" id="{F6297A7F-C4C0-428E-ADAA-414542216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2863" y="2216151"/>
            <a:ext cx="876300" cy="361950"/>
          </a:xfrm>
          <a:prstGeom prst="rightArrow">
            <a:avLst>
              <a:gd name="adj1" fmla="val 50000"/>
              <a:gd name="adj2" fmla="val 60526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" name="Line 55">
            <a:extLst>
              <a:ext uri="{FF2B5EF4-FFF2-40B4-BE49-F238E27FC236}">
                <a16:creationId xmlns:a16="http://schemas.microsoft.com/office/drawing/2014/main" id="{6985A777-7C9E-4414-B96C-C9EE7E73B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8913" y="1987551"/>
            <a:ext cx="8572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0" name="Text Box 56">
            <a:extLst>
              <a:ext uri="{FF2B5EF4-FFF2-40B4-BE49-F238E27FC236}">
                <a16:creationId xmlns:a16="http://schemas.microsoft.com/office/drawing/2014/main" id="{356ED4A0-7CDF-48D1-90D2-6508B77B7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138" y="1868488"/>
            <a:ext cx="94773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Read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1" name="Group 57">
            <a:extLst>
              <a:ext uri="{FF2B5EF4-FFF2-40B4-BE49-F238E27FC236}">
                <a16:creationId xmlns:a16="http://schemas.microsoft.com/office/drawing/2014/main" id="{8DCA0146-0BA1-4604-A713-5AEAF8D3A629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855663"/>
            <a:ext cx="2033588" cy="2498725"/>
            <a:chOff x="1945" y="466"/>
            <a:chExt cx="1281" cy="1574"/>
          </a:xfrm>
        </p:grpSpPr>
        <p:sp>
          <p:nvSpPr>
            <p:cNvPr id="202" name="AutoShape 58">
              <a:extLst>
                <a:ext uri="{FF2B5EF4-FFF2-40B4-BE49-F238E27FC236}">
                  <a16:creationId xmlns:a16="http://schemas.microsoft.com/office/drawing/2014/main" id="{258C08A5-3AD3-4A96-B1F0-B517851B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936"/>
              <a:ext cx="576" cy="1104"/>
            </a:xfrm>
            <a:prstGeom prst="flowChartDocumen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3" name="Text Box 59">
              <a:extLst>
                <a:ext uri="{FF2B5EF4-FFF2-40B4-BE49-F238E27FC236}">
                  <a16:creationId xmlns:a16="http://schemas.microsoft.com/office/drawing/2014/main" id="{57309E47-F8B8-480D-8FB4-DF0380E9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934"/>
              <a:ext cx="576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B0</a:t>
              </a:r>
            </a:p>
          </p:txBody>
        </p:sp>
        <p:sp>
          <p:nvSpPr>
            <p:cNvPr id="204" name="Text Box 60">
              <a:extLst>
                <a:ext uri="{FF2B5EF4-FFF2-40B4-BE49-F238E27FC236}">
                  <a16:creationId xmlns:a16="http://schemas.microsoft.com/office/drawing/2014/main" id="{4179838D-51EA-4D65-B1EB-2730BEA62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126"/>
              <a:ext cx="576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66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5C</a:t>
              </a:r>
            </a:p>
          </p:txBody>
        </p:sp>
        <p:sp>
          <p:nvSpPr>
            <p:cNvPr id="205" name="Text Box 61">
              <a:extLst>
                <a:ext uri="{FF2B5EF4-FFF2-40B4-BE49-F238E27FC236}">
                  <a16:creationId xmlns:a16="http://schemas.microsoft.com/office/drawing/2014/main" id="{DE2E1890-82C2-4C34-A8FC-BFDE3EE91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318"/>
              <a:ext cx="576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66CC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06" name="Text Box 62">
              <a:extLst>
                <a:ext uri="{FF2B5EF4-FFF2-40B4-BE49-F238E27FC236}">
                  <a16:creationId xmlns:a16="http://schemas.microsoft.com/office/drawing/2014/main" id="{2C994399-68CB-4349-B8A3-0E882FCBA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510"/>
              <a:ext cx="576" cy="19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2E</a:t>
              </a:r>
            </a:p>
          </p:txBody>
        </p:sp>
        <p:sp>
          <p:nvSpPr>
            <p:cNvPr id="207" name="Text Box 63">
              <a:extLst>
                <a:ext uri="{FF2B5EF4-FFF2-40B4-BE49-F238E27FC236}">
                  <a16:creationId xmlns:a16="http://schemas.microsoft.com/office/drawing/2014/main" id="{A0F1114D-B24B-4B3A-A1DF-156C90516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742"/>
              <a:ext cx="6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Address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" name="Text Box 64">
              <a:extLst>
                <a:ext uri="{FF2B5EF4-FFF2-40B4-BE49-F238E27FC236}">
                  <a16:creationId xmlns:a16="http://schemas.microsoft.com/office/drawing/2014/main" id="{13DD8E74-3304-416C-837C-F20D85EB6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114"/>
              <a:ext cx="5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209" name="Text Box 65">
              <a:extLst>
                <a:ext uri="{FF2B5EF4-FFF2-40B4-BE49-F238E27FC236}">
                  <a16:creationId xmlns:a16="http://schemas.microsoft.com/office/drawing/2014/main" id="{326F2332-0AFA-4677-80BA-6A5590DAA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318"/>
              <a:ext cx="5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210" name="Text Box 66">
              <a:extLst>
                <a:ext uri="{FF2B5EF4-FFF2-40B4-BE49-F238E27FC236}">
                  <a16:creationId xmlns:a16="http://schemas.microsoft.com/office/drawing/2014/main" id="{48C18356-7147-4678-B802-70D5E32AC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1522"/>
              <a:ext cx="5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211" name="Text Box 67">
              <a:extLst>
                <a:ext uri="{FF2B5EF4-FFF2-40B4-BE49-F238E27FC236}">
                  <a16:creationId xmlns:a16="http://schemas.microsoft.com/office/drawing/2014/main" id="{6C416A91-2D6B-4F2D-BEDC-AD887968B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" y="730"/>
              <a:ext cx="5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2" name="Text Box 68">
              <a:extLst>
                <a:ext uri="{FF2B5EF4-FFF2-40B4-BE49-F238E27FC236}">
                  <a16:creationId xmlns:a16="http://schemas.microsoft.com/office/drawing/2014/main" id="{C8DD4707-5891-4B00-86A9-F265C3B6F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" y="934"/>
              <a:ext cx="516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213" name="Text Box 69">
              <a:extLst>
                <a:ext uri="{FF2B5EF4-FFF2-40B4-BE49-F238E27FC236}">
                  <a16:creationId xmlns:a16="http://schemas.microsoft.com/office/drawing/2014/main" id="{A425FD91-4D81-42F6-BDF5-FBC30C45C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466"/>
              <a:ext cx="121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Main memory</a:t>
              </a:r>
              <a:endPara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4" name="Text Box 70">
            <a:extLst>
              <a:ext uri="{FF2B5EF4-FFF2-40B4-BE49-F238E27FC236}">
                <a16:creationId xmlns:a16="http://schemas.microsoft.com/office/drawing/2014/main" id="{062DF555-DFD1-46CB-8CDE-3958773EB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912813"/>
            <a:ext cx="24384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  0x5C, R1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  R1, 0x2E, R1</a:t>
            </a:r>
          </a:p>
        </p:txBody>
      </p:sp>
      <p:sp>
        <p:nvSpPr>
          <p:cNvPr id="215" name="Text Box 71">
            <a:extLst>
              <a:ext uri="{FF2B5EF4-FFF2-40B4-BE49-F238E27FC236}">
                <a16:creationId xmlns:a16="http://schemas.microsoft.com/office/drawing/2014/main" id="{79A57565-8FBD-4663-B507-5BD9A444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5078413"/>
            <a:ext cx="5143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lnSpc>
                <a:spcPct val="96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" name="Arc 72">
            <a:extLst>
              <a:ext uri="{FF2B5EF4-FFF2-40B4-BE49-F238E27FC236}">
                <a16:creationId xmlns:a16="http://schemas.microsoft.com/office/drawing/2014/main" id="{056C647C-41B3-4501-B52C-E987F195D624}"/>
              </a:ext>
            </a:extLst>
          </p:cNvPr>
          <p:cNvSpPr>
            <a:spLocks/>
          </p:cNvSpPr>
          <p:nvPr/>
        </p:nvSpPr>
        <p:spPr bwMode="auto">
          <a:xfrm flipV="1">
            <a:off x="3321051" y="5226051"/>
            <a:ext cx="488950" cy="342900"/>
          </a:xfrm>
          <a:custGeom>
            <a:avLst/>
            <a:gdLst>
              <a:gd name="T0" fmla="*/ 0 w 34473"/>
              <a:gd name="T1" fmla="*/ 2147483646 h 21600"/>
              <a:gd name="T2" fmla="*/ 2147483646 w 34473"/>
              <a:gd name="T3" fmla="*/ 2147483646 h 21600"/>
              <a:gd name="T4" fmla="*/ 2147483646 w 34473"/>
              <a:gd name="T5" fmla="*/ 2147483646 h 21600"/>
              <a:gd name="T6" fmla="*/ 0 60000 65536"/>
              <a:gd name="T7" fmla="*/ 0 60000 65536"/>
              <a:gd name="T8" fmla="*/ 0 60000 65536"/>
              <a:gd name="T9" fmla="*/ 0 w 34473"/>
              <a:gd name="T10" fmla="*/ 0 h 21600"/>
              <a:gd name="T11" fmla="*/ 34473 w 344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73" h="21600" fill="none" extrusionOk="0">
                <a:moveTo>
                  <a:pt x="0" y="4255"/>
                </a:moveTo>
                <a:cubicBezTo>
                  <a:pt x="3723" y="1491"/>
                  <a:pt x="8236" y="-1"/>
                  <a:pt x="12873" y="0"/>
                </a:cubicBezTo>
                <a:cubicBezTo>
                  <a:pt x="24802" y="0"/>
                  <a:pt x="34473" y="9670"/>
                  <a:pt x="34473" y="21600"/>
                </a:cubicBezTo>
              </a:path>
              <a:path w="34473" h="21600" stroke="0" extrusionOk="0">
                <a:moveTo>
                  <a:pt x="0" y="4255"/>
                </a:moveTo>
                <a:cubicBezTo>
                  <a:pt x="3723" y="1491"/>
                  <a:pt x="8236" y="-1"/>
                  <a:pt x="12873" y="0"/>
                </a:cubicBezTo>
                <a:cubicBezTo>
                  <a:pt x="24802" y="0"/>
                  <a:pt x="34473" y="9670"/>
                  <a:pt x="34473" y="21600"/>
                </a:cubicBezTo>
                <a:lnTo>
                  <a:pt x="12873" y="21600"/>
                </a:lnTo>
                <a:lnTo>
                  <a:pt x="0" y="4255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" name="Arc 73">
            <a:extLst>
              <a:ext uri="{FF2B5EF4-FFF2-40B4-BE49-F238E27FC236}">
                <a16:creationId xmlns:a16="http://schemas.microsoft.com/office/drawing/2014/main" id="{C9BB36ED-1ED6-4341-9913-DA15096498E8}"/>
              </a:ext>
            </a:extLst>
          </p:cNvPr>
          <p:cNvSpPr>
            <a:spLocks/>
          </p:cNvSpPr>
          <p:nvPr/>
        </p:nvSpPr>
        <p:spPr bwMode="auto">
          <a:xfrm flipH="1">
            <a:off x="3141663" y="4805363"/>
            <a:ext cx="249238" cy="358775"/>
          </a:xfrm>
          <a:custGeom>
            <a:avLst/>
            <a:gdLst>
              <a:gd name="T0" fmla="*/ 0 w 28318"/>
              <a:gd name="T1" fmla="*/ 2147483646 h 23798"/>
              <a:gd name="T2" fmla="*/ 2147483646 w 28318"/>
              <a:gd name="T3" fmla="*/ 2147483646 h 23798"/>
              <a:gd name="T4" fmla="*/ 2147483646 w 28318"/>
              <a:gd name="T5" fmla="*/ 2147483646 h 23798"/>
              <a:gd name="T6" fmla="*/ 0 60000 65536"/>
              <a:gd name="T7" fmla="*/ 0 60000 65536"/>
              <a:gd name="T8" fmla="*/ 0 60000 65536"/>
              <a:gd name="T9" fmla="*/ 0 w 28318"/>
              <a:gd name="T10" fmla="*/ 0 h 23798"/>
              <a:gd name="T11" fmla="*/ 28318 w 28318"/>
              <a:gd name="T12" fmla="*/ 23798 h 237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18" h="23798" fill="none" extrusionOk="0">
                <a:moveTo>
                  <a:pt x="0" y="1071"/>
                </a:moveTo>
                <a:cubicBezTo>
                  <a:pt x="2168" y="361"/>
                  <a:pt x="4436" y="-1"/>
                  <a:pt x="6718" y="0"/>
                </a:cubicBezTo>
                <a:cubicBezTo>
                  <a:pt x="18647" y="0"/>
                  <a:pt x="28318" y="9670"/>
                  <a:pt x="28318" y="21600"/>
                </a:cubicBezTo>
                <a:cubicBezTo>
                  <a:pt x="28318" y="22334"/>
                  <a:pt x="28280" y="23067"/>
                  <a:pt x="28205" y="23797"/>
                </a:cubicBezTo>
              </a:path>
              <a:path w="28318" h="23798" stroke="0" extrusionOk="0">
                <a:moveTo>
                  <a:pt x="0" y="1071"/>
                </a:moveTo>
                <a:cubicBezTo>
                  <a:pt x="2168" y="361"/>
                  <a:pt x="4436" y="-1"/>
                  <a:pt x="6718" y="0"/>
                </a:cubicBezTo>
                <a:cubicBezTo>
                  <a:pt x="18647" y="0"/>
                  <a:pt x="28318" y="9670"/>
                  <a:pt x="28318" y="21600"/>
                </a:cubicBezTo>
                <a:cubicBezTo>
                  <a:pt x="28318" y="22334"/>
                  <a:pt x="28280" y="23067"/>
                  <a:pt x="28205" y="23797"/>
                </a:cubicBezTo>
                <a:lnTo>
                  <a:pt x="6718" y="21600"/>
                </a:lnTo>
                <a:lnTo>
                  <a:pt x="0" y="1071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8" name="Group 74">
            <a:extLst>
              <a:ext uri="{FF2B5EF4-FFF2-40B4-BE49-F238E27FC236}">
                <a16:creationId xmlns:a16="http://schemas.microsoft.com/office/drawing/2014/main" id="{338F1C78-5A7D-491D-BBBD-3683B787E588}"/>
              </a:ext>
            </a:extLst>
          </p:cNvPr>
          <p:cNvGrpSpPr>
            <a:grpSpLocks/>
          </p:cNvGrpSpPr>
          <p:nvPr/>
        </p:nvGrpSpPr>
        <p:grpSpPr bwMode="auto">
          <a:xfrm>
            <a:off x="3008313" y="2559050"/>
            <a:ext cx="8861426" cy="1119188"/>
            <a:chOff x="144" y="1539"/>
            <a:chExt cx="5582" cy="705"/>
          </a:xfrm>
        </p:grpSpPr>
        <p:sp>
          <p:nvSpPr>
            <p:cNvPr id="219" name="Line 75">
              <a:extLst>
                <a:ext uri="{FF2B5EF4-FFF2-40B4-BE49-F238E27FC236}">
                  <a16:creationId xmlns:a16="http://schemas.microsoft.com/office/drawing/2014/main" id="{E87459E1-9D1C-4460-B75F-B42D5DDD9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1896"/>
              <a:ext cx="15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" name="Line 76">
              <a:extLst>
                <a:ext uri="{FF2B5EF4-FFF2-40B4-BE49-F238E27FC236}">
                  <a16:creationId xmlns:a16="http://schemas.microsoft.com/office/drawing/2014/main" id="{D6960B11-078A-48F4-B338-6513FA51B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6"/>
              <a:ext cx="0" cy="2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1" name="Line 77">
              <a:extLst>
                <a:ext uri="{FF2B5EF4-FFF2-40B4-BE49-F238E27FC236}">
                  <a16:creationId xmlns:a16="http://schemas.microsoft.com/office/drawing/2014/main" id="{C291A98E-7B01-4596-BAA2-14E3F4478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24"/>
              <a:ext cx="175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" name="Line 78">
              <a:extLst>
                <a:ext uri="{FF2B5EF4-FFF2-40B4-BE49-F238E27FC236}">
                  <a16:creationId xmlns:a16="http://schemas.microsoft.com/office/drawing/2014/main" id="{ABDBCEE0-C10A-47D8-804D-2EA3439F2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0" y="1944"/>
              <a:ext cx="0" cy="19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" name="Line 79">
              <a:extLst>
                <a:ext uri="{FF2B5EF4-FFF2-40B4-BE49-F238E27FC236}">
                  <a16:creationId xmlns:a16="http://schemas.microsoft.com/office/drawing/2014/main" id="{C1E6152E-DF4E-4548-9792-127883ADC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1919"/>
              <a:ext cx="2108" cy="2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" name="Text Box 80">
              <a:extLst>
                <a:ext uri="{FF2B5EF4-FFF2-40B4-BE49-F238E27FC236}">
                  <a16:creationId xmlns:a16="http://schemas.microsoft.com/office/drawing/2014/main" id="{2D45DAA8-B8A2-491F-9D2C-293DBA2A2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9" y="1539"/>
              <a:ext cx="76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Outside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CPU</a:t>
              </a:r>
              <a:endPara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" name="Text Box 81">
              <a:extLst>
                <a:ext uri="{FF2B5EF4-FFF2-40B4-BE49-F238E27FC236}">
                  <a16:creationId xmlns:a16="http://schemas.microsoft.com/office/drawing/2014/main" id="{30AC0578-B639-40EB-8AF3-691332612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2039"/>
              <a:ext cx="64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Inside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of CPU</a:t>
              </a:r>
              <a:endPara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6" name="Text Box 82">
            <a:extLst>
              <a:ext uri="{FF2B5EF4-FFF2-40B4-BE49-F238E27FC236}">
                <a16:creationId xmlns:a16="http://schemas.microsoft.com/office/drawing/2014/main" id="{807E5DAD-59F5-4409-B310-E58AF15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6" y="37496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</a:p>
        </p:txBody>
      </p:sp>
      <p:sp>
        <p:nvSpPr>
          <p:cNvPr id="227" name="Text Box 83">
            <a:extLst>
              <a:ext uri="{FF2B5EF4-FFF2-40B4-BE49-F238E27FC236}">
                <a16:creationId xmlns:a16="http://schemas.microsoft.com/office/drawing/2014/main" id="{A13E3E47-AB45-4184-9F47-511A652AF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6" y="55784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28" name="Text Box 84">
            <a:extLst>
              <a:ext uri="{FF2B5EF4-FFF2-40B4-BE49-F238E27FC236}">
                <a16:creationId xmlns:a16="http://schemas.microsoft.com/office/drawing/2014/main" id="{820D7496-303F-4AAE-AEC7-566471FEC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6" y="20161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229" name="Text Box 85">
            <a:extLst>
              <a:ext uri="{FF2B5EF4-FFF2-40B4-BE49-F238E27FC236}">
                <a16:creationId xmlns:a16="http://schemas.microsoft.com/office/drawing/2014/main" id="{AC3A8F95-A4BD-432D-82D3-0759E650C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6" y="17113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230" name="Group 86">
            <a:extLst>
              <a:ext uri="{FF2B5EF4-FFF2-40B4-BE49-F238E27FC236}">
                <a16:creationId xmlns:a16="http://schemas.microsoft.com/office/drawing/2014/main" id="{B0206B3F-7B2C-4F47-8E3C-AC4048C99C47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2597151"/>
            <a:ext cx="1524000" cy="781050"/>
            <a:chOff x="3192" y="1488"/>
            <a:chExt cx="960" cy="492"/>
          </a:xfrm>
        </p:grpSpPr>
        <p:sp>
          <p:nvSpPr>
            <p:cNvPr id="231" name="AutoShape 87">
              <a:extLst>
                <a:ext uri="{FF2B5EF4-FFF2-40B4-BE49-F238E27FC236}">
                  <a16:creationId xmlns:a16="http://schemas.microsoft.com/office/drawing/2014/main" id="{5C8AD3C6-794A-4C91-BC2A-B547BB93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488"/>
              <a:ext cx="864" cy="240"/>
            </a:xfrm>
            <a:prstGeom prst="leftArrow">
              <a:avLst>
                <a:gd name="adj1" fmla="val 50000"/>
                <a:gd name="adj2" fmla="val 90000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" name="AutoShape 88">
              <a:extLst>
                <a:ext uri="{FF2B5EF4-FFF2-40B4-BE49-F238E27FC236}">
                  <a16:creationId xmlns:a16="http://schemas.microsoft.com/office/drawing/2014/main" id="{8FCD7FF4-009B-4A55-8CA2-FD9F7EAF1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548"/>
              <a:ext cx="252" cy="432"/>
            </a:xfrm>
            <a:prstGeom prst="downArrow">
              <a:avLst>
                <a:gd name="adj1" fmla="val 50000"/>
                <a:gd name="adj2" fmla="val 4285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3" name="Text Box 89">
            <a:extLst>
              <a:ext uri="{FF2B5EF4-FFF2-40B4-BE49-F238E27FC236}">
                <a16:creationId xmlns:a16="http://schemas.microsoft.com/office/drawing/2014/main" id="{E5AB7161-3EEA-4124-AF54-CAA12DD37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6" y="29305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</a:p>
        </p:txBody>
      </p:sp>
      <p:sp>
        <p:nvSpPr>
          <p:cNvPr id="234" name="Text Box 90">
            <a:extLst>
              <a:ext uri="{FF2B5EF4-FFF2-40B4-BE49-F238E27FC236}">
                <a16:creationId xmlns:a16="http://schemas.microsoft.com/office/drawing/2014/main" id="{D6D25E85-C34E-4631-8C2A-9253A9C78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6" y="42259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</a:t>
            </a:r>
          </a:p>
        </p:txBody>
      </p:sp>
      <p:grpSp>
        <p:nvGrpSpPr>
          <p:cNvPr id="235" name="Group 91">
            <a:extLst>
              <a:ext uri="{FF2B5EF4-FFF2-40B4-BE49-F238E27FC236}">
                <a16:creationId xmlns:a16="http://schemas.microsoft.com/office/drawing/2014/main" id="{AF1A578F-6B1F-4D29-B9E8-DE5228F47516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721101"/>
            <a:ext cx="393700" cy="809625"/>
            <a:chOff x="568" y="2184"/>
            <a:chExt cx="248" cy="510"/>
          </a:xfrm>
        </p:grpSpPr>
        <p:sp>
          <p:nvSpPr>
            <p:cNvPr id="236" name="AutoShape 92">
              <a:extLst>
                <a:ext uri="{FF2B5EF4-FFF2-40B4-BE49-F238E27FC236}">
                  <a16:creationId xmlns:a16="http://schemas.microsoft.com/office/drawing/2014/main" id="{7F6A625A-2080-4A90-8496-BEC1FFDB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2184"/>
              <a:ext cx="208" cy="165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0066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" name="AutoShape 93">
              <a:extLst>
                <a:ext uri="{FF2B5EF4-FFF2-40B4-BE49-F238E27FC236}">
                  <a16:creationId xmlns:a16="http://schemas.microsoft.com/office/drawing/2014/main" id="{8F04AB33-859B-4CEE-8D2E-0DC081EE8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456"/>
              <a:ext cx="207" cy="238"/>
            </a:xfrm>
            <a:prstGeom prst="upDownArrow">
              <a:avLst>
                <a:gd name="adj1" fmla="val 50000"/>
                <a:gd name="adj2" fmla="val 22995"/>
              </a:avLst>
            </a:prstGeom>
            <a:solidFill>
              <a:srgbClr val="FF0066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8" name="Text Box 94">
            <a:extLst>
              <a:ext uri="{FF2B5EF4-FFF2-40B4-BE49-F238E27FC236}">
                <a16:creationId xmlns:a16="http://schemas.microsoft.com/office/drawing/2014/main" id="{86D9A2DC-C9EE-49D9-B25F-BBA72BE8F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6" y="37496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239" name="Group 95">
            <a:extLst>
              <a:ext uri="{FF2B5EF4-FFF2-40B4-BE49-F238E27FC236}">
                <a16:creationId xmlns:a16="http://schemas.microsoft.com/office/drawing/2014/main" id="{B31388E2-E979-46EA-A52E-E2A3335BB50D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2197101"/>
            <a:ext cx="2228850" cy="1219200"/>
            <a:chOff x="624" y="1236"/>
            <a:chExt cx="1404" cy="768"/>
          </a:xfrm>
        </p:grpSpPr>
        <p:grpSp>
          <p:nvGrpSpPr>
            <p:cNvPr id="240" name="Group 96">
              <a:extLst>
                <a:ext uri="{FF2B5EF4-FFF2-40B4-BE49-F238E27FC236}">
                  <a16:creationId xmlns:a16="http://schemas.microsoft.com/office/drawing/2014/main" id="{E44E5182-32B9-47D8-92D3-7841516F3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36"/>
              <a:ext cx="624" cy="768"/>
              <a:chOff x="624" y="1236"/>
              <a:chExt cx="624" cy="768"/>
            </a:xfrm>
          </p:grpSpPr>
          <p:sp>
            <p:nvSpPr>
              <p:cNvPr id="242" name="Rectangle 97">
                <a:extLst>
                  <a:ext uri="{FF2B5EF4-FFF2-40B4-BE49-F238E27FC236}">
                    <a16:creationId xmlns:a16="http://schemas.microsoft.com/office/drawing/2014/main" id="{60355196-521C-4736-8913-65B597759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20" cy="708"/>
              </a:xfrm>
              <a:prstGeom prst="rect">
                <a:avLst/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AutoShape 98">
                <a:extLst>
                  <a:ext uri="{FF2B5EF4-FFF2-40B4-BE49-F238E27FC236}">
                    <a16:creationId xmlns:a16="http://schemas.microsoft.com/office/drawing/2014/main" id="{765E9161-6672-42D2-939E-573404BD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36"/>
                <a:ext cx="624" cy="228"/>
              </a:xfrm>
              <a:prstGeom prst="rightArrow">
                <a:avLst>
                  <a:gd name="adj1" fmla="val 50000"/>
                  <a:gd name="adj2" fmla="val 68421"/>
                </a:avLst>
              </a:prstGeom>
              <a:solidFill>
                <a:srgbClr val="FF0066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1" name="AutoShape 99">
              <a:extLst>
                <a:ext uri="{FF2B5EF4-FFF2-40B4-BE49-F238E27FC236}">
                  <a16:creationId xmlns:a16="http://schemas.microsoft.com/office/drawing/2014/main" id="{5A5E4EB2-048B-4F39-AFA3-937B0801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248"/>
              <a:ext cx="552" cy="228"/>
            </a:xfrm>
            <a:prstGeom prst="rightArrow">
              <a:avLst>
                <a:gd name="adj1" fmla="val 50000"/>
                <a:gd name="adj2" fmla="val 60526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4" name="Group 100">
            <a:extLst>
              <a:ext uri="{FF2B5EF4-FFF2-40B4-BE49-F238E27FC236}">
                <a16:creationId xmlns:a16="http://schemas.microsoft.com/office/drawing/2014/main" id="{C0905AAD-C2F4-4757-AD03-433A5B4C67BA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4805363"/>
            <a:ext cx="668338" cy="763588"/>
            <a:chOff x="228" y="2879"/>
            <a:chExt cx="421" cy="481"/>
          </a:xfrm>
        </p:grpSpPr>
        <p:sp>
          <p:nvSpPr>
            <p:cNvPr id="245" name="Arc 101">
              <a:extLst>
                <a:ext uri="{FF2B5EF4-FFF2-40B4-BE49-F238E27FC236}">
                  <a16:creationId xmlns:a16="http://schemas.microsoft.com/office/drawing/2014/main" id="{7C743A2F-578F-4E9D-BDC5-5E71FE6A47B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1" y="3144"/>
              <a:ext cx="308" cy="216"/>
            </a:xfrm>
            <a:custGeom>
              <a:avLst/>
              <a:gdLst>
                <a:gd name="T0" fmla="*/ 0 w 34473"/>
                <a:gd name="T1" fmla="*/ 0 h 21600"/>
                <a:gd name="T2" fmla="*/ 0 w 34473"/>
                <a:gd name="T3" fmla="*/ 0 h 21600"/>
                <a:gd name="T4" fmla="*/ 0 w 344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4473"/>
                <a:gd name="T10" fmla="*/ 0 h 21600"/>
                <a:gd name="T11" fmla="*/ 34473 w 344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73" h="21600" fill="none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</a:path>
                <a:path w="34473" h="21600" stroke="0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  <a:lnTo>
                    <a:pt x="12873" y="21600"/>
                  </a:lnTo>
                  <a:lnTo>
                    <a:pt x="0" y="4255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" name="Arc 102">
              <a:extLst>
                <a:ext uri="{FF2B5EF4-FFF2-40B4-BE49-F238E27FC236}">
                  <a16:creationId xmlns:a16="http://schemas.microsoft.com/office/drawing/2014/main" id="{6EFC2127-738D-40FA-B315-B32BFE9CEF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" y="2879"/>
              <a:ext cx="157" cy="226"/>
            </a:xfrm>
            <a:custGeom>
              <a:avLst/>
              <a:gdLst>
                <a:gd name="T0" fmla="*/ 0 w 28318"/>
                <a:gd name="T1" fmla="*/ 0 h 23798"/>
                <a:gd name="T2" fmla="*/ 0 w 28318"/>
                <a:gd name="T3" fmla="*/ 0 h 23798"/>
                <a:gd name="T4" fmla="*/ 0 w 28318"/>
                <a:gd name="T5" fmla="*/ 0 h 23798"/>
                <a:gd name="T6" fmla="*/ 0 60000 65536"/>
                <a:gd name="T7" fmla="*/ 0 60000 65536"/>
                <a:gd name="T8" fmla="*/ 0 60000 65536"/>
                <a:gd name="T9" fmla="*/ 0 w 28318"/>
                <a:gd name="T10" fmla="*/ 0 h 23798"/>
                <a:gd name="T11" fmla="*/ 28318 w 28318"/>
                <a:gd name="T12" fmla="*/ 23798 h 23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18" h="23798" fill="none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</a:path>
                <a:path w="28318" h="23798" stroke="0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  <a:lnTo>
                    <a:pt x="6718" y="21600"/>
                  </a:lnTo>
                  <a:lnTo>
                    <a:pt x="0" y="1071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" name="Text Box 103">
            <a:extLst>
              <a:ext uri="{FF2B5EF4-FFF2-40B4-BE49-F238E27FC236}">
                <a16:creationId xmlns:a16="http://schemas.microsoft.com/office/drawing/2014/main" id="{9DF2B3A3-32DA-46A5-B5BB-72DD9C4A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6" y="55784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248" name="Text Box 104">
            <a:extLst>
              <a:ext uri="{FF2B5EF4-FFF2-40B4-BE49-F238E27FC236}">
                <a16:creationId xmlns:a16="http://schemas.microsoft.com/office/drawing/2014/main" id="{1D8EB114-DEC8-43D3-A711-9240CCCB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6" y="20161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249" name="Line 105">
            <a:extLst>
              <a:ext uri="{FF2B5EF4-FFF2-40B4-BE49-F238E27FC236}">
                <a16:creationId xmlns:a16="http://schemas.microsoft.com/office/drawing/2014/main" id="{6E0C7D77-E77D-41D4-8810-120DD980A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1987551"/>
            <a:ext cx="85725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0" name="Text Box 106">
            <a:extLst>
              <a:ext uri="{FF2B5EF4-FFF2-40B4-BE49-F238E27FC236}">
                <a16:creationId xmlns:a16="http://schemas.microsoft.com/office/drawing/2014/main" id="{0F799430-7FE9-401C-9B85-1F199D87C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6" y="17113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251" name="Group 107">
            <a:extLst>
              <a:ext uri="{FF2B5EF4-FFF2-40B4-BE49-F238E27FC236}">
                <a16:creationId xmlns:a16="http://schemas.microsoft.com/office/drawing/2014/main" id="{3005340C-453F-43AB-A73D-0BC947D2E319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2597151"/>
            <a:ext cx="1524000" cy="781050"/>
            <a:chOff x="3192" y="1488"/>
            <a:chExt cx="960" cy="492"/>
          </a:xfrm>
        </p:grpSpPr>
        <p:sp>
          <p:nvSpPr>
            <p:cNvPr id="252" name="AutoShape 108">
              <a:extLst>
                <a:ext uri="{FF2B5EF4-FFF2-40B4-BE49-F238E27FC236}">
                  <a16:creationId xmlns:a16="http://schemas.microsoft.com/office/drawing/2014/main" id="{5E03E0C4-F9B7-4E84-8084-65559F3B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488"/>
              <a:ext cx="864" cy="240"/>
            </a:xfrm>
            <a:prstGeom prst="leftArrow">
              <a:avLst>
                <a:gd name="adj1" fmla="val 50000"/>
                <a:gd name="adj2" fmla="val 90000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3" name="AutoShape 109">
              <a:extLst>
                <a:ext uri="{FF2B5EF4-FFF2-40B4-BE49-F238E27FC236}">
                  <a16:creationId xmlns:a16="http://schemas.microsoft.com/office/drawing/2014/main" id="{1D7A2C63-BC7F-49A3-9F92-58A41238C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548"/>
              <a:ext cx="252" cy="432"/>
            </a:xfrm>
            <a:prstGeom prst="downArrow">
              <a:avLst>
                <a:gd name="adj1" fmla="val 50000"/>
                <a:gd name="adj2" fmla="val 42857"/>
              </a:avLst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4" name="Text Box 110">
            <a:extLst>
              <a:ext uri="{FF2B5EF4-FFF2-40B4-BE49-F238E27FC236}">
                <a16:creationId xmlns:a16="http://schemas.microsoft.com/office/drawing/2014/main" id="{A09DCDA4-E5A5-48EB-91E5-33BEC8AD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6" y="29305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</a:p>
        </p:txBody>
      </p:sp>
      <p:grpSp>
        <p:nvGrpSpPr>
          <p:cNvPr id="255" name="Group 111">
            <a:extLst>
              <a:ext uri="{FF2B5EF4-FFF2-40B4-BE49-F238E27FC236}">
                <a16:creationId xmlns:a16="http://schemas.microsoft.com/office/drawing/2014/main" id="{6D8F7A1D-1737-46FE-A3A7-2021E34BC8DD}"/>
              </a:ext>
            </a:extLst>
          </p:cNvPr>
          <p:cNvGrpSpPr>
            <a:grpSpLocks/>
          </p:cNvGrpSpPr>
          <p:nvPr/>
        </p:nvGrpSpPr>
        <p:grpSpPr bwMode="auto">
          <a:xfrm>
            <a:off x="9064626" y="3733801"/>
            <a:ext cx="342900" cy="854075"/>
            <a:chOff x="3959" y="2204"/>
            <a:chExt cx="216" cy="538"/>
          </a:xfrm>
        </p:grpSpPr>
        <p:sp>
          <p:nvSpPr>
            <p:cNvPr id="256" name="AutoShape 112">
              <a:extLst>
                <a:ext uri="{FF2B5EF4-FFF2-40B4-BE49-F238E27FC236}">
                  <a16:creationId xmlns:a16="http://schemas.microsoft.com/office/drawing/2014/main" id="{8280DB2C-7471-4CA9-BA14-2D9397B7E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2470"/>
              <a:ext cx="205" cy="272"/>
            </a:xfrm>
            <a:prstGeom prst="upDownArrow">
              <a:avLst>
                <a:gd name="adj1" fmla="val 50000"/>
                <a:gd name="adj2" fmla="val 26537"/>
              </a:avLst>
            </a:prstGeom>
            <a:solidFill>
              <a:srgbClr val="FF0066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7" name="AutoShape 113">
              <a:extLst>
                <a:ext uri="{FF2B5EF4-FFF2-40B4-BE49-F238E27FC236}">
                  <a16:creationId xmlns:a16="http://schemas.microsoft.com/office/drawing/2014/main" id="{2D6CE192-D383-4390-B39E-01538822E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6" y="2204"/>
              <a:ext cx="209" cy="13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FF0066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8" name="Text Box 114">
            <a:extLst>
              <a:ext uri="{FF2B5EF4-FFF2-40B4-BE49-F238E27FC236}">
                <a16:creationId xmlns:a16="http://schemas.microsoft.com/office/drawing/2014/main" id="{44BA4F62-07FD-4958-8865-8E006E72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76" y="42830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</a:t>
            </a:r>
          </a:p>
        </p:txBody>
      </p:sp>
      <p:grpSp>
        <p:nvGrpSpPr>
          <p:cNvPr id="259" name="Group 115">
            <a:extLst>
              <a:ext uri="{FF2B5EF4-FFF2-40B4-BE49-F238E27FC236}">
                <a16:creationId xmlns:a16="http://schemas.microsoft.com/office/drawing/2014/main" id="{7BD48702-E6B9-4BDC-A328-2A242F6A8D8A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721101"/>
            <a:ext cx="393700" cy="809625"/>
            <a:chOff x="568" y="2184"/>
            <a:chExt cx="248" cy="510"/>
          </a:xfrm>
        </p:grpSpPr>
        <p:sp>
          <p:nvSpPr>
            <p:cNvPr id="260" name="AutoShape 116">
              <a:extLst>
                <a:ext uri="{FF2B5EF4-FFF2-40B4-BE49-F238E27FC236}">
                  <a16:creationId xmlns:a16="http://schemas.microsoft.com/office/drawing/2014/main" id="{16EFE0B0-9DBA-47A0-81A5-2A2034B22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2184"/>
              <a:ext cx="208" cy="165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6666FF"/>
            </a:solidFill>
            <a:ln w="2857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1" name="AutoShape 117">
              <a:extLst>
                <a:ext uri="{FF2B5EF4-FFF2-40B4-BE49-F238E27FC236}">
                  <a16:creationId xmlns:a16="http://schemas.microsoft.com/office/drawing/2014/main" id="{0BE9C0EC-B9E5-4740-8814-8F3CF02CD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456"/>
              <a:ext cx="207" cy="238"/>
            </a:xfrm>
            <a:prstGeom prst="upDownArrow">
              <a:avLst>
                <a:gd name="adj1" fmla="val 50000"/>
                <a:gd name="adj2" fmla="val 22995"/>
              </a:avLst>
            </a:prstGeom>
            <a:solidFill>
              <a:srgbClr val="6666FF"/>
            </a:solidFill>
            <a:ln w="2857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2" name="Text Box 118">
            <a:extLst>
              <a:ext uri="{FF2B5EF4-FFF2-40B4-BE49-F238E27FC236}">
                <a16:creationId xmlns:a16="http://schemas.microsoft.com/office/drawing/2014/main" id="{AD31FB41-A711-43DC-9164-DEE7B230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6" y="37496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263" name="Group 119">
            <a:extLst>
              <a:ext uri="{FF2B5EF4-FFF2-40B4-BE49-F238E27FC236}">
                <a16:creationId xmlns:a16="http://schemas.microsoft.com/office/drawing/2014/main" id="{16218D8B-92AC-402F-AB03-CCFB4FB766F7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2197101"/>
            <a:ext cx="2228850" cy="1219200"/>
            <a:chOff x="624" y="1236"/>
            <a:chExt cx="1404" cy="768"/>
          </a:xfrm>
        </p:grpSpPr>
        <p:grpSp>
          <p:nvGrpSpPr>
            <p:cNvPr id="264" name="Group 120">
              <a:extLst>
                <a:ext uri="{FF2B5EF4-FFF2-40B4-BE49-F238E27FC236}">
                  <a16:creationId xmlns:a16="http://schemas.microsoft.com/office/drawing/2014/main" id="{67AD831D-1A0A-450A-9549-501C50162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36"/>
              <a:ext cx="624" cy="768"/>
              <a:chOff x="624" y="1236"/>
              <a:chExt cx="624" cy="768"/>
            </a:xfrm>
          </p:grpSpPr>
          <p:sp>
            <p:nvSpPr>
              <p:cNvPr id="266" name="Rectangle 121">
                <a:extLst>
                  <a:ext uri="{FF2B5EF4-FFF2-40B4-BE49-F238E27FC236}">
                    <a16:creationId xmlns:a16="http://schemas.microsoft.com/office/drawing/2014/main" id="{6118089C-EBD8-4316-86AD-35C7595C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20" cy="708"/>
              </a:xfrm>
              <a:prstGeom prst="rect">
                <a:avLst/>
              </a:prstGeom>
              <a:solidFill>
                <a:srgbClr val="6666FF"/>
              </a:solidFill>
              <a:ln w="9525">
                <a:solidFill>
                  <a:srgbClr val="66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AutoShape 122">
                <a:extLst>
                  <a:ext uri="{FF2B5EF4-FFF2-40B4-BE49-F238E27FC236}">
                    <a16:creationId xmlns:a16="http://schemas.microsoft.com/office/drawing/2014/main" id="{6EFB8BA9-31E3-41D8-B172-81EE74B6A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36"/>
                <a:ext cx="624" cy="228"/>
              </a:xfrm>
              <a:prstGeom prst="rightArrow">
                <a:avLst>
                  <a:gd name="adj1" fmla="val 50000"/>
                  <a:gd name="adj2" fmla="val 68421"/>
                </a:avLst>
              </a:prstGeom>
              <a:solidFill>
                <a:srgbClr val="6666FF"/>
              </a:solidFill>
              <a:ln w="9525">
                <a:solidFill>
                  <a:srgbClr val="66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5" name="AutoShape 123">
              <a:extLst>
                <a:ext uri="{FF2B5EF4-FFF2-40B4-BE49-F238E27FC236}">
                  <a16:creationId xmlns:a16="http://schemas.microsoft.com/office/drawing/2014/main" id="{B1732398-A42B-427F-AC39-5F23AF7F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248"/>
              <a:ext cx="552" cy="228"/>
            </a:xfrm>
            <a:prstGeom prst="rightArrow">
              <a:avLst>
                <a:gd name="adj1" fmla="val 50000"/>
                <a:gd name="adj2" fmla="val 60526"/>
              </a:avLst>
            </a:prstGeom>
            <a:solidFill>
              <a:srgbClr val="6666FF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8" name="Text Box 124">
            <a:extLst>
              <a:ext uri="{FF2B5EF4-FFF2-40B4-BE49-F238E27FC236}">
                <a16:creationId xmlns:a16="http://schemas.microsoft.com/office/drawing/2014/main" id="{FD367926-EAB9-4B53-A392-09BE637D7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6" y="20161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269" name="Line 125">
            <a:extLst>
              <a:ext uri="{FF2B5EF4-FFF2-40B4-BE49-F238E27FC236}">
                <a16:creationId xmlns:a16="http://schemas.microsoft.com/office/drawing/2014/main" id="{7004C627-0212-4575-B73B-01A4CD11BD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1987551"/>
            <a:ext cx="857250" cy="0"/>
          </a:xfrm>
          <a:prstGeom prst="line">
            <a:avLst/>
          </a:prstGeom>
          <a:noFill/>
          <a:ln w="28575">
            <a:solidFill>
              <a:srgbClr val="6699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" name="Text Box 126">
            <a:extLst>
              <a:ext uri="{FF2B5EF4-FFF2-40B4-BE49-F238E27FC236}">
                <a16:creationId xmlns:a16="http://schemas.microsoft.com/office/drawing/2014/main" id="{E50B8B34-246D-4A21-AAD2-39F1A17C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6" y="17113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271" name="Group 127">
            <a:extLst>
              <a:ext uri="{FF2B5EF4-FFF2-40B4-BE49-F238E27FC236}">
                <a16:creationId xmlns:a16="http://schemas.microsoft.com/office/drawing/2014/main" id="{EB8F4835-2620-4432-B840-7746E12FFF16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2597151"/>
            <a:ext cx="1524000" cy="781050"/>
            <a:chOff x="3192" y="1488"/>
            <a:chExt cx="960" cy="492"/>
          </a:xfrm>
        </p:grpSpPr>
        <p:sp>
          <p:nvSpPr>
            <p:cNvPr id="272" name="AutoShape 128">
              <a:extLst>
                <a:ext uri="{FF2B5EF4-FFF2-40B4-BE49-F238E27FC236}">
                  <a16:creationId xmlns:a16="http://schemas.microsoft.com/office/drawing/2014/main" id="{36919AB4-C8C8-4DAA-BBFA-0A58C9176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488"/>
              <a:ext cx="864" cy="240"/>
            </a:xfrm>
            <a:prstGeom prst="leftArrow">
              <a:avLst>
                <a:gd name="adj1" fmla="val 50000"/>
                <a:gd name="adj2" fmla="val 90000"/>
              </a:avLst>
            </a:prstGeom>
            <a:solidFill>
              <a:srgbClr val="6666FF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3" name="AutoShape 129">
              <a:extLst>
                <a:ext uri="{FF2B5EF4-FFF2-40B4-BE49-F238E27FC236}">
                  <a16:creationId xmlns:a16="http://schemas.microsoft.com/office/drawing/2014/main" id="{9012BEE3-0084-4463-96A7-239AFB05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548"/>
              <a:ext cx="252" cy="432"/>
            </a:xfrm>
            <a:prstGeom prst="downArrow">
              <a:avLst>
                <a:gd name="adj1" fmla="val 50000"/>
                <a:gd name="adj2" fmla="val 42857"/>
              </a:avLst>
            </a:prstGeom>
            <a:solidFill>
              <a:srgbClr val="6666FF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4" name="Text Box 130">
            <a:extLst>
              <a:ext uri="{FF2B5EF4-FFF2-40B4-BE49-F238E27FC236}">
                <a16:creationId xmlns:a16="http://schemas.microsoft.com/office/drawing/2014/main" id="{B1B13874-433F-4F76-A7E5-CD682E52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6" y="29305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</a:p>
        </p:txBody>
      </p:sp>
      <p:sp>
        <p:nvSpPr>
          <p:cNvPr id="275" name="AutoShape 131">
            <a:extLst>
              <a:ext uri="{FF2B5EF4-FFF2-40B4-BE49-F238E27FC236}">
                <a16:creationId xmlns:a16="http://schemas.microsoft.com/office/drawing/2014/main" id="{4EF6F710-6DAF-4258-B122-AB2290FC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38" y="3733801"/>
            <a:ext cx="331788" cy="219075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6666FF"/>
          </a:solidFill>
          <a:ln w="28575">
            <a:solidFill>
              <a:srgbClr val="6666FF"/>
            </a:solidFill>
            <a:miter lim="800000"/>
            <a:headEnd/>
            <a:tailEnd/>
          </a:ln>
        </p:spPr>
        <p:txBody>
          <a:bodyPr vert="eaVert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" name="Group 132">
            <a:extLst>
              <a:ext uri="{FF2B5EF4-FFF2-40B4-BE49-F238E27FC236}">
                <a16:creationId xmlns:a16="http://schemas.microsoft.com/office/drawing/2014/main" id="{6364C1BE-9DBE-40BA-A0C5-1A356E24D023}"/>
              </a:ext>
            </a:extLst>
          </p:cNvPr>
          <p:cNvGrpSpPr>
            <a:grpSpLocks/>
          </p:cNvGrpSpPr>
          <p:nvPr/>
        </p:nvGrpSpPr>
        <p:grpSpPr bwMode="auto">
          <a:xfrm>
            <a:off x="4673601" y="4156076"/>
            <a:ext cx="1665287" cy="2241550"/>
            <a:chOff x="1289" y="2566"/>
            <a:chExt cx="1049" cy="1412"/>
          </a:xfrm>
        </p:grpSpPr>
        <p:sp>
          <p:nvSpPr>
            <p:cNvPr id="277" name="AutoShape 133">
              <a:extLst>
                <a:ext uri="{FF2B5EF4-FFF2-40B4-BE49-F238E27FC236}">
                  <a16:creationId xmlns:a16="http://schemas.microsoft.com/office/drawing/2014/main" id="{C91DB8D4-8BD2-4E4F-9C46-327E9852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" y="2566"/>
              <a:ext cx="212" cy="19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66FF"/>
            </a:solidFill>
            <a:ln w="2857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8" name="AutoShape 134">
              <a:extLst>
                <a:ext uri="{FF2B5EF4-FFF2-40B4-BE49-F238E27FC236}">
                  <a16:creationId xmlns:a16="http://schemas.microsoft.com/office/drawing/2014/main" id="{A23CD6D9-30ED-4E07-AF9B-76965BC84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133"/>
              <a:ext cx="177" cy="10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66FF"/>
            </a:solidFill>
            <a:ln w="2857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79" name="Group 135">
              <a:extLst>
                <a:ext uri="{FF2B5EF4-FFF2-40B4-BE49-F238E27FC236}">
                  <a16:creationId xmlns:a16="http://schemas.microsoft.com/office/drawing/2014/main" id="{395DC821-24C5-4491-B2A5-736371B16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9" y="3766"/>
              <a:ext cx="1049" cy="212"/>
              <a:chOff x="1193" y="3670"/>
              <a:chExt cx="1049" cy="212"/>
            </a:xfrm>
          </p:grpSpPr>
          <p:sp>
            <p:nvSpPr>
              <p:cNvPr id="281" name="Line 136">
                <a:extLst>
                  <a:ext uri="{FF2B5EF4-FFF2-40B4-BE49-F238E27FC236}">
                    <a16:creationId xmlns:a16="http://schemas.microsoft.com/office/drawing/2014/main" id="{EDE7CF9A-8805-4F68-A48C-1F8A26B45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3" y="3694"/>
                <a:ext cx="0" cy="188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282" name="Line 137">
                <a:extLst>
                  <a:ext uri="{FF2B5EF4-FFF2-40B4-BE49-F238E27FC236}">
                    <a16:creationId xmlns:a16="http://schemas.microsoft.com/office/drawing/2014/main" id="{0AF00DBC-764E-44FA-BFD3-F889D371B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2" y="3694"/>
                <a:ext cx="0" cy="188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  <p:sp>
            <p:nvSpPr>
              <p:cNvPr id="283" name="Line 138">
                <a:extLst>
                  <a:ext uri="{FF2B5EF4-FFF2-40B4-BE49-F238E27FC236}">
                    <a16:creationId xmlns:a16="http://schemas.microsoft.com/office/drawing/2014/main" id="{DFF89F59-68B6-46F4-B533-6EB3230F2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2" y="3670"/>
                <a:ext cx="0" cy="188"/>
              </a:xfrm>
              <a:prstGeom prst="line">
                <a:avLst/>
              </a:prstGeom>
              <a:noFill/>
              <a:ln w="28575">
                <a:solidFill>
                  <a:srgbClr val="6666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280" name="AutoShape 139">
              <a:extLst>
                <a:ext uri="{FF2B5EF4-FFF2-40B4-BE49-F238E27FC236}">
                  <a16:creationId xmlns:a16="http://schemas.microsoft.com/office/drawing/2014/main" id="{C7F18611-065C-4D83-AE52-4ECE1C7DD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457"/>
              <a:ext cx="177" cy="10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66FF"/>
            </a:solidFill>
            <a:ln w="28575">
              <a:solidFill>
                <a:srgbClr val="6666FF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4" name="Text Box 140">
            <a:extLst>
              <a:ext uri="{FF2B5EF4-FFF2-40B4-BE49-F238E27FC236}">
                <a16:creationId xmlns:a16="http://schemas.microsoft.com/office/drawing/2014/main" id="{32D239FD-24F5-4855-9C91-9CAA91767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6" y="42259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</a:t>
            </a:r>
          </a:p>
        </p:txBody>
      </p:sp>
      <p:grpSp>
        <p:nvGrpSpPr>
          <p:cNvPr id="285" name="Group 141">
            <a:extLst>
              <a:ext uri="{FF2B5EF4-FFF2-40B4-BE49-F238E27FC236}">
                <a16:creationId xmlns:a16="http://schemas.microsoft.com/office/drawing/2014/main" id="{89067EDB-89BF-418F-81A1-6089D4950443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4805363"/>
            <a:ext cx="668338" cy="763588"/>
            <a:chOff x="228" y="2879"/>
            <a:chExt cx="421" cy="481"/>
          </a:xfrm>
        </p:grpSpPr>
        <p:sp>
          <p:nvSpPr>
            <p:cNvPr id="286" name="Arc 142">
              <a:extLst>
                <a:ext uri="{FF2B5EF4-FFF2-40B4-BE49-F238E27FC236}">
                  <a16:creationId xmlns:a16="http://schemas.microsoft.com/office/drawing/2014/main" id="{9AD3F259-E00D-4393-9AFA-08B566E44C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1" y="3144"/>
              <a:ext cx="308" cy="216"/>
            </a:xfrm>
            <a:custGeom>
              <a:avLst/>
              <a:gdLst>
                <a:gd name="T0" fmla="*/ 0 w 34473"/>
                <a:gd name="T1" fmla="*/ 0 h 21600"/>
                <a:gd name="T2" fmla="*/ 0 w 34473"/>
                <a:gd name="T3" fmla="*/ 0 h 21600"/>
                <a:gd name="T4" fmla="*/ 0 w 344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4473"/>
                <a:gd name="T10" fmla="*/ 0 h 21600"/>
                <a:gd name="T11" fmla="*/ 34473 w 344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73" h="21600" fill="none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</a:path>
                <a:path w="34473" h="21600" stroke="0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  <a:lnTo>
                    <a:pt x="12873" y="21600"/>
                  </a:lnTo>
                  <a:lnTo>
                    <a:pt x="0" y="4255"/>
                  </a:lnTo>
                  <a:close/>
                </a:path>
              </a:pathLst>
            </a:custGeom>
            <a:noFill/>
            <a:ln w="9525">
              <a:solidFill>
                <a:srgbClr val="66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" name="Arc 143">
              <a:extLst>
                <a:ext uri="{FF2B5EF4-FFF2-40B4-BE49-F238E27FC236}">
                  <a16:creationId xmlns:a16="http://schemas.microsoft.com/office/drawing/2014/main" id="{E61D07F0-0C68-4141-B0BE-FF4E3BDD51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" y="2879"/>
              <a:ext cx="157" cy="226"/>
            </a:xfrm>
            <a:custGeom>
              <a:avLst/>
              <a:gdLst>
                <a:gd name="T0" fmla="*/ 0 w 28318"/>
                <a:gd name="T1" fmla="*/ 0 h 23798"/>
                <a:gd name="T2" fmla="*/ 0 w 28318"/>
                <a:gd name="T3" fmla="*/ 0 h 23798"/>
                <a:gd name="T4" fmla="*/ 0 w 28318"/>
                <a:gd name="T5" fmla="*/ 0 h 23798"/>
                <a:gd name="T6" fmla="*/ 0 60000 65536"/>
                <a:gd name="T7" fmla="*/ 0 60000 65536"/>
                <a:gd name="T8" fmla="*/ 0 60000 65536"/>
                <a:gd name="T9" fmla="*/ 0 w 28318"/>
                <a:gd name="T10" fmla="*/ 0 h 23798"/>
                <a:gd name="T11" fmla="*/ 28318 w 28318"/>
                <a:gd name="T12" fmla="*/ 23798 h 23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18" h="23798" fill="none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</a:path>
                <a:path w="28318" h="23798" stroke="0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  <a:lnTo>
                    <a:pt x="6718" y="21600"/>
                  </a:lnTo>
                  <a:lnTo>
                    <a:pt x="0" y="1071"/>
                  </a:lnTo>
                  <a:close/>
                </a:path>
              </a:pathLst>
            </a:custGeom>
            <a:noFill/>
            <a:ln w="9525">
              <a:solidFill>
                <a:srgbClr val="66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8" name="Text Box 144">
            <a:extLst>
              <a:ext uri="{FF2B5EF4-FFF2-40B4-BE49-F238E27FC236}">
                <a16:creationId xmlns:a16="http://schemas.microsoft.com/office/drawing/2014/main" id="{B3CAA0EF-9953-4D18-9666-DCD006429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6" y="55784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CC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</a:p>
        </p:txBody>
      </p:sp>
      <p:grpSp>
        <p:nvGrpSpPr>
          <p:cNvPr id="289" name="Group 145">
            <a:extLst>
              <a:ext uri="{FF2B5EF4-FFF2-40B4-BE49-F238E27FC236}">
                <a16:creationId xmlns:a16="http://schemas.microsoft.com/office/drawing/2014/main" id="{E526763E-328B-4722-B0C7-152FAB3C7FBE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721101"/>
            <a:ext cx="393700" cy="809625"/>
            <a:chOff x="568" y="2184"/>
            <a:chExt cx="248" cy="510"/>
          </a:xfrm>
        </p:grpSpPr>
        <p:sp>
          <p:nvSpPr>
            <p:cNvPr id="290" name="AutoShape 146">
              <a:extLst>
                <a:ext uri="{FF2B5EF4-FFF2-40B4-BE49-F238E27FC236}">
                  <a16:creationId xmlns:a16="http://schemas.microsoft.com/office/drawing/2014/main" id="{D9676DA0-94B5-4DBF-A3FC-9A719B0D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2184"/>
              <a:ext cx="208" cy="165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" name="AutoShape 147">
              <a:extLst>
                <a:ext uri="{FF2B5EF4-FFF2-40B4-BE49-F238E27FC236}">
                  <a16:creationId xmlns:a16="http://schemas.microsoft.com/office/drawing/2014/main" id="{F5D90C91-30E8-4796-8C64-E33F358FD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2456"/>
              <a:ext cx="207" cy="238"/>
            </a:xfrm>
            <a:prstGeom prst="upDownArrow">
              <a:avLst>
                <a:gd name="adj1" fmla="val 50000"/>
                <a:gd name="adj2" fmla="val 22995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2" name="Text Box 148">
            <a:extLst>
              <a:ext uri="{FF2B5EF4-FFF2-40B4-BE49-F238E27FC236}">
                <a16:creationId xmlns:a16="http://schemas.microsoft.com/office/drawing/2014/main" id="{ABCFBA10-C94F-4118-BE11-98BC8B782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6" y="37306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①</a:t>
            </a:r>
          </a:p>
        </p:txBody>
      </p:sp>
      <p:grpSp>
        <p:nvGrpSpPr>
          <p:cNvPr id="293" name="Group 149">
            <a:extLst>
              <a:ext uri="{FF2B5EF4-FFF2-40B4-BE49-F238E27FC236}">
                <a16:creationId xmlns:a16="http://schemas.microsoft.com/office/drawing/2014/main" id="{D4DA182F-7046-4215-91AF-BA47A0ADB662}"/>
              </a:ext>
            </a:extLst>
          </p:cNvPr>
          <p:cNvGrpSpPr>
            <a:grpSpLocks/>
          </p:cNvGrpSpPr>
          <p:nvPr/>
        </p:nvGrpSpPr>
        <p:grpSpPr bwMode="auto">
          <a:xfrm>
            <a:off x="3770313" y="2197101"/>
            <a:ext cx="2228850" cy="1219200"/>
            <a:chOff x="624" y="1236"/>
            <a:chExt cx="1404" cy="768"/>
          </a:xfrm>
        </p:grpSpPr>
        <p:grpSp>
          <p:nvGrpSpPr>
            <p:cNvPr id="294" name="Group 150">
              <a:extLst>
                <a:ext uri="{FF2B5EF4-FFF2-40B4-BE49-F238E27FC236}">
                  <a16:creationId xmlns:a16="http://schemas.microsoft.com/office/drawing/2014/main" id="{6C08E985-17CB-4691-AB2C-D4432779C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36"/>
              <a:ext cx="624" cy="768"/>
              <a:chOff x="624" y="1236"/>
              <a:chExt cx="624" cy="768"/>
            </a:xfrm>
          </p:grpSpPr>
          <p:sp>
            <p:nvSpPr>
              <p:cNvPr id="296" name="Rectangle 151">
                <a:extLst>
                  <a:ext uri="{FF2B5EF4-FFF2-40B4-BE49-F238E27FC236}">
                    <a16:creationId xmlns:a16="http://schemas.microsoft.com/office/drawing/2014/main" id="{A8FB2FAB-59BB-49C7-A222-265FA31F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96"/>
                <a:ext cx="120" cy="708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AutoShape 152">
                <a:extLst>
                  <a:ext uri="{FF2B5EF4-FFF2-40B4-BE49-F238E27FC236}">
                    <a16:creationId xmlns:a16="http://schemas.microsoft.com/office/drawing/2014/main" id="{B4AB8E57-E0CE-4546-B860-95F3B824B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236"/>
                <a:ext cx="624" cy="228"/>
              </a:xfrm>
              <a:prstGeom prst="rightArrow">
                <a:avLst>
                  <a:gd name="adj1" fmla="val 50000"/>
                  <a:gd name="adj2" fmla="val 68421"/>
                </a:avLst>
              </a:prstGeom>
              <a:solidFill>
                <a:srgbClr val="33CC33"/>
              </a:solidFill>
              <a:ln w="952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AutoNum type="ea1JpnChsDbPeriod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5" name="AutoShape 153">
              <a:extLst>
                <a:ext uri="{FF2B5EF4-FFF2-40B4-BE49-F238E27FC236}">
                  <a16:creationId xmlns:a16="http://schemas.microsoft.com/office/drawing/2014/main" id="{0FF5D447-CD6E-40F2-AA0D-85A92A10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1248"/>
              <a:ext cx="552" cy="228"/>
            </a:xfrm>
            <a:prstGeom prst="rightArrow">
              <a:avLst>
                <a:gd name="adj1" fmla="val 50000"/>
                <a:gd name="adj2" fmla="val 60526"/>
              </a:avLst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8" name="Group 154">
            <a:extLst>
              <a:ext uri="{FF2B5EF4-FFF2-40B4-BE49-F238E27FC236}">
                <a16:creationId xmlns:a16="http://schemas.microsoft.com/office/drawing/2014/main" id="{B0C39482-91DB-4802-A474-5B9F6B3C08EA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4805363"/>
            <a:ext cx="668338" cy="763588"/>
            <a:chOff x="228" y="2879"/>
            <a:chExt cx="421" cy="481"/>
          </a:xfrm>
        </p:grpSpPr>
        <p:sp>
          <p:nvSpPr>
            <p:cNvPr id="299" name="Arc 155">
              <a:extLst>
                <a:ext uri="{FF2B5EF4-FFF2-40B4-BE49-F238E27FC236}">
                  <a16:creationId xmlns:a16="http://schemas.microsoft.com/office/drawing/2014/main" id="{2B220122-982E-43E2-A074-73C588D916D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41" y="3144"/>
              <a:ext cx="308" cy="216"/>
            </a:xfrm>
            <a:custGeom>
              <a:avLst/>
              <a:gdLst>
                <a:gd name="T0" fmla="*/ 0 w 34473"/>
                <a:gd name="T1" fmla="*/ 0 h 21600"/>
                <a:gd name="T2" fmla="*/ 0 w 34473"/>
                <a:gd name="T3" fmla="*/ 0 h 21600"/>
                <a:gd name="T4" fmla="*/ 0 w 344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4473"/>
                <a:gd name="T10" fmla="*/ 0 h 21600"/>
                <a:gd name="T11" fmla="*/ 34473 w 344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73" h="21600" fill="none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</a:path>
                <a:path w="34473" h="21600" stroke="0" extrusionOk="0">
                  <a:moveTo>
                    <a:pt x="0" y="4255"/>
                  </a:moveTo>
                  <a:cubicBezTo>
                    <a:pt x="3723" y="1491"/>
                    <a:pt x="8236" y="-1"/>
                    <a:pt x="12873" y="0"/>
                  </a:cubicBezTo>
                  <a:cubicBezTo>
                    <a:pt x="24802" y="0"/>
                    <a:pt x="34473" y="9670"/>
                    <a:pt x="34473" y="21600"/>
                  </a:cubicBezTo>
                  <a:lnTo>
                    <a:pt x="12873" y="21600"/>
                  </a:lnTo>
                  <a:lnTo>
                    <a:pt x="0" y="4255"/>
                  </a:lnTo>
                  <a:close/>
                </a:path>
              </a:pathLst>
            </a:custGeom>
            <a:noFill/>
            <a:ln w="9525">
              <a:solidFill>
                <a:srgbClr val="00CC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Arc 156">
              <a:extLst>
                <a:ext uri="{FF2B5EF4-FFF2-40B4-BE49-F238E27FC236}">
                  <a16:creationId xmlns:a16="http://schemas.microsoft.com/office/drawing/2014/main" id="{FB69C01C-3CE7-4B0C-9C93-AB79CE7F95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" y="2879"/>
              <a:ext cx="157" cy="226"/>
            </a:xfrm>
            <a:custGeom>
              <a:avLst/>
              <a:gdLst>
                <a:gd name="T0" fmla="*/ 0 w 28318"/>
                <a:gd name="T1" fmla="*/ 0 h 23798"/>
                <a:gd name="T2" fmla="*/ 0 w 28318"/>
                <a:gd name="T3" fmla="*/ 0 h 23798"/>
                <a:gd name="T4" fmla="*/ 0 w 28318"/>
                <a:gd name="T5" fmla="*/ 0 h 23798"/>
                <a:gd name="T6" fmla="*/ 0 60000 65536"/>
                <a:gd name="T7" fmla="*/ 0 60000 65536"/>
                <a:gd name="T8" fmla="*/ 0 60000 65536"/>
                <a:gd name="T9" fmla="*/ 0 w 28318"/>
                <a:gd name="T10" fmla="*/ 0 h 23798"/>
                <a:gd name="T11" fmla="*/ 28318 w 28318"/>
                <a:gd name="T12" fmla="*/ 23798 h 237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18" h="23798" fill="none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</a:path>
                <a:path w="28318" h="23798" stroke="0" extrusionOk="0">
                  <a:moveTo>
                    <a:pt x="0" y="1071"/>
                  </a:moveTo>
                  <a:cubicBezTo>
                    <a:pt x="2168" y="361"/>
                    <a:pt x="4436" y="-1"/>
                    <a:pt x="6718" y="0"/>
                  </a:cubicBezTo>
                  <a:cubicBezTo>
                    <a:pt x="18647" y="0"/>
                    <a:pt x="28318" y="9670"/>
                    <a:pt x="28318" y="21600"/>
                  </a:cubicBezTo>
                  <a:cubicBezTo>
                    <a:pt x="28318" y="22334"/>
                    <a:pt x="28280" y="23067"/>
                    <a:pt x="28205" y="23797"/>
                  </a:cubicBezTo>
                  <a:lnTo>
                    <a:pt x="6718" y="21600"/>
                  </a:lnTo>
                  <a:lnTo>
                    <a:pt x="0" y="1071"/>
                  </a:lnTo>
                  <a:close/>
                </a:path>
              </a:pathLst>
            </a:cu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1" name="Text Box 157">
            <a:extLst>
              <a:ext uri="{FF2B5EF4-FFF2-40B4-BE49-F238E27FC236}">
                <a16:creationId xmlns:a16="http://schemas.microsoft.com/office/drawing/2014/main" id="{9B631324-AD00-4AB1-9E77-074D781DB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6" y="557847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302" name="Text Box 158">
            <a:extLst>
              <a:ext uri="{FF2B5EF4-FFF2-40B4-BE49-F238E27FC236}">
                <a16:creationId xmlns:a16="http://schemas.microsoft.com/office/drawing/2014/main" id="{518C10CF-3F4F-4300-BD5A-90F31F79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6" y="20161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③</a:t>
            </a:r>
          </a:p>
        </p:txBody>
      </p:sp>
      <p:sp>
        <p:nvSpPr>
          <p:cNvPr id="303" name="Line 159">
            <a:extLst>
              <a:ext uri="{FF2B5EF4-FFF2-40B4-BE49-F238E27FC236}">
                <a16:creationId xmlns:a16="http://schemas.microsoft.com/office/drawing/2014/main" id="{CE92A1AE-20A4-43F1-938B-12AD3AC79D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1987551"/>
            <a:ext cx="85725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4" name="Text Box 160">
            <a:extLst>
              <a:ext uri="{FF2B5EF4-FFF2-40B4-BE49-F238E27FC236}">
                <a16:creationId xmlns:a16="http://schemas.microsoft.com/office/drawing/2014/main" id="{EA59F78F-AD75-4612-BB7E-5106D66ED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6" y="17113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④</a:t>
            </a:r>
          </a:p>
        </p:txBody>
      </p:sp>
      <p:grpSp>
        <p:nvGrpSpPr>
          <p:cNvPr id="305" name="Group 161">
            <a:extLst>
              <a:ext uri="{FF2B5EF4-FFF2-40B4-BE49-F238E27FC236}">
                <a16:creationId xmlns:a16="http://schemas.microsoft.com/office/drawing/2014/main" id="{06DE08C4-5141-4CBF-BCCF-CD5CF5D808ED}"/>
              </a:ext>
            </a:extLst>
          </p:cNvPr>
          <p:cNvGrpSpPr>
            <a:grpSpLocks/>
          </p:cNvGrpSpPr>
          <p:nvPr/>
        </p:nvGrpSpPr>
        <p:grpSpPr bwMode="auto">
          <a:xfrm>
            <a:off x="7847013" y="2597151"/>
            <a:ext cx="1524000" cy="781050"/>
            <a:chOff x="3192" y="1488"/>
            <a:chExt cx="960" cy="492"/>
          </a:xfrm>
        </p:grpSpPr>
        <p:sp>
          <p:nvSpPr>
            <p:cNvPr id="306" name="AutoShape 162">
              <a:extLst>
                <a:ext uri="{FF2B5EF4-FFF2-40B4-BE49-F238E27FC236}">
                  <a16:creationId xmlns:a16="http://schemas.microsoft.com/office/drawing/2014/main" id="{1771D71B-A4C8-40D0-910C-B997A531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488"/>
              <a:ext cx="864" cy="240"/>
            </a:xfrm>
            <a:prstGeom prst="leftArrow">
              <a:avLst>
                <a:gd name="adj1" fmla="val 50000"/>
                <a:gd name="adj2" fmla="val 90000"/>
              </a:avLst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" name="AutoShape 163">
              <a:extLst>
                <a:ext uri="{FF2B5EF4-FFF2-40B4-BE49-F238E27FC236}">
                  <a16:creationId xmlns:a16="http://schemas.microsoft.com/office/drawing/2014/main" id="{FB3A1AF1-E24A-4DC1-93A1-3872E5A72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548"/>
              <a:ext cx="252" cy="432"/>
            </a:xfrm>
            <a:prstGeom prst="downArrow">
              <a:avLst>
                <a:gd name="adj1" fmla="val 50000"/>
                <a:gd name="adj2" fmla="val 42857"/>
              </a:avLst>
            </a:prstGeom>
            <a:solidFill>
              <a:srgbClr val="33CC3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8" name="Text Box 164">
            <a:extLst>
              <a:ext uri="{FF2B5EF4-FFF2-40B4-BE49-F238E27FC236}">
                <a16:creationId xmlns:a16="http://schemas.microsoft.com/office/drawing/2014/main" id="{6C712B7D-E5C7-45B9-A761-3E9C7E427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6" y="29305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⑤</a:t>
            </a:r>
          </a:p>
        </p:txBody>
      </p:sp>
      <p:grpSp>
        <p:nvGrpSpPr>
          <p:cNvPr id="309" name="Group 165">
            <a:extLst>
              <a:ext uri="{FF2B5EF4-FFF2-40B4-BE49-F238E27FC236}">
                <a16:creationId xmlns:a16="http://schemas.microsoft.com/office/drawing/2014/main" id="{9E803232-1955-4BF6-AAA4-969D0ED79A21}"/>
              </a:ext>
            </a:extLst>
          </p:cNvPr>
          <p:cNvGrpSpPr>
            <a:grpSpLocks/>
          </p:cNvGrpSpPr>
          <p:nvPr/>
        </p:nvGrpSpPr>
        <p:grpSpPr bwMode="auto">
          <a:xfrm>
            <a:off x="9075738" y="3733801"/>
            <a:ext cx="1381125" cy="1492250"/>
            <a:chOff x="4062" y="2300"/>
            <a:chExt cx="870" cy="940"/>
          </a:xfrm>
        </p:grpSpPr>
        <p:sp>
          <p:nvSpPr>
            <p:cNvPr id="310" name="AutoShape 166">
              <a:extLst>
                <a:ext uri="{FF2B5EF4-FFF2-40B4-BE49-F238E27FC236}">
                  <a16:creationId xmlns:a16="http://schemas.microsoft.com/office/drawing/2014/main" id="{F5F6C40C-DE76-44D3-9BB7-60CE0BC5A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2566"/>
              <a:ext cx="178" cy="277"/>
            </a:xfrm>
            <a:prstGeom prst="downArrow">
              <a:avLst>
                <a:gd name="adj1" fmla="val 50000"/>
                <a:gd name="adj2" fmla="val 38904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1" name="AutoShape 167">
              <a:extLst>
                <a:ext uri="{FF2B5EF4-FFF2-40B4-BE49-F238E27FC236}">
                  <a16:creationId xmlns:a16="http://schemas.microsoft.com/office/drawing/2014/main" id="{4F393E07-B6B1-47B0-B57B-24D170F6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" y="3052"/>
              <a:ext cx="187" cy="188"/>
            </a:xfrm>
            <a:prstGeom prst="downArrow">
              <a:avLst>
                <a:gd name="adj1" fmla="val 50000"/>
                <a:gd name="adj2" fmla="val 25134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" name="AutoShape 168">
              <a:extLst>
                <a:ext uri="{FF2B5EF4-FFF2-40B4-BE49-F238E27FC236}">
                  <a16:creationId xmlns:a16="http://schemas.microsoft.com/office/drawing/2014/main" id="{C44652F4-101A-4FD5-B033-1A5ACE1E0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300"/>
              <a:ext cx="209" cy="13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33CC33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vert="eaVert" anchor="ctr" anchorCtr="1"/>
            <a:lstStyle>
              <a:lvl1pPr>
                <a:spcBef>
                  <a:spcPct val="20000"/>
                </a:spcBef>
                <a:buAutoNum type="ea1JpnChsDbPeriod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3" name="Text Box 169">
            <a:extLst>
              <a:ext uri="{FF2B5EF4-FFF2-40B4-BE49-F238E27FC236}">
                <a16:creationId xmlns:a16="http://schemas.microsoft.com/office/drawing/2014/main" id="{E0771639-4BDF-43D2-B588-FFC17C19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5426" y="42640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⑥</a:t>
            </a:r>
          </a:p>
        </p:txBody>
      </p:sp>
      <p:sp>
        <p:nvSpPr>
          <p:cNvPr id="314" name="Text Box 170">
            <a:extLst>
              <a:ext uri="{FF2B5EF4-FFF2-40B4-BE49-F238E27FC236}">
                <a16:creationId xmlns:a16="http://schemas.microsoft.com/office/drawing/2014/main" id="{FFA0E88A-4ED3-4CE7-9696-60882A41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5776" y="49498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⑦</a:t>
            </a:r>
          </a:p>
        </p:txBody>
      </p:sp>
      <p:sp>
        <p:nvSpPr>
          <p:cNvPr id="315" name="Text Box 171">
            <a:extLst>
              <a:ext uri="{FF2B5EF4-FFF2-40B4-BE49-F238E27FC236}">
                <a16:creationId xmlns:a16="http://schemas.microsoft.com/office/drawing/2014/main" id="{69CE2D83-981E-43A0-975C-99C2DA4C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7176" y="5749926"/>
            <a:ext cx="3556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AutoNum type="ea1JpnChsDbPeriod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66FF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7" grpId="0" animBg="1"/>
      <p:bldP spid="158" grpId="0" animBg="1"/>
      <p:bldP spid="159" grpId="0" autoUpdateAnimBg="0"/>
      <p:bldP spid="160" grpId="0" autoUpdateAnimBg="0"/>
      <p:bldP spid="161" grpId="0" animBg="1"/>
      <p:bldP spid="162" grpId="0" animBg="1"/>
      <p:bldP spid="168" grpId="0" animBg="1"/>
      <p:bldP spid="193" grpId="0" animBg="1"/>
      <p:bldP spid="194" grpId="0" animBg="1" autoUpdateAnimBg="0"/>
      <p:bldP spid="198" grpId="0" animBg="1"/>
      <p:bldP spid="200" grpId="0" autoUpdateAnimBg="0"/>
      <p:bldP spid="214" grpId="0" autoUpdateAnimBg="0"/>
      <p:bldP spid="215" grpId="0" autoUpdateAnimBg="0"/>
      <p:bldP spid="226" grpId="0" autoUpdateAnimBg="0"/>
      <p:bldP spid="227" grpId="0" autoUpdateAnimBg="0"/>
      <p:bldP spid="228" grpId="0" autoUpdateAnimBg="0"/>
      <p:bldP spid="229" grpId="0" autoUpdateAnimBg="0"/>
      <p:bldP spid="233" grpId="0" autoUpdateAnimBg="0"/>
      <p:bldP spid="234" grpId="0" autoUpdateAnimBg="0"/>
      <p:bldP spid="238" grpId="0" autoUpdateAnimBg="0"/>
      <p:bldP spid="247" grpId="0" autoUpdateAnimBg="0"/>
      <p:bldP spid="248" grpId="0" autoUpdateAnimBg="0"/>
      <p:bldP spid="250" grpId="0" autoUpdateAnimBg="0"/>
      <p:bldP spid="254" grpId="0" autoUpdateAnimBg="0"/>
      <p:bldP spid="258" grpId="0" autoUpdateAnimBg="0"/>
      <p:bldP spid="262" grpId="0" autoUpdateAnimBg="0"/>
      <p:bldP spid="268" grpId="0" autoUpdateAnimBg="0"/>
      <p:bldP spid="270" grpId="0" autoUpdateAnimBg="0"/>
      <p:bldP spid="274" grpId="0" autoUpdateAnimBg="0"/>
      <p:bldP spid="275" grpId="0" animBg="1"/>
      <p:bldP spid="284" grpId="0" autoUpdateAnimBg="0"/>
      <p:bldP spid="288" grpId="0" autoUpdateAnimBg="0"/>
      <p:bldP spid="292" grpId="0" autoUpdateAnimBg="0"/>
      <p:bldP spid="301" grpId="0" autoUpdateAnimBg="0"/>
      <p:bldP spid="302" grpId="0" autoUpdateAnimBg="0"/>
      <p:bldP spid="304" grpId="0" autoUpdateAnimBg="0"/>
      <p:bldP spid="308" grpId="0" autoUpdateAnimBg="0"/>
      <p:bldP spid="313" grpId="0" autoUpdateAnimBg="0"/>
      <p:bldP spid="314" grpId="0" autoUpdateAnimBg="0"/>
      <p:bldP spid="3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B72E86F0-62ED-4C3A-B279-39727D72F3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标题 1">
            <a:extLst>
              <a:ext uri="{FF2B5EF4-FFF2-40B4-BE49-F238E27FC236}">
                <a16:creationId xmlns:a16="http://schemas.microsoft.com/office/drawing/2014/main" id="{FBE39EFF-0BAE-4DEB-81A5-912C502F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-11113"/>
            <a:ext cx="10515600" cy="1325563"/>
          </a:xfrm>
        </p:spPr>
        <p:txBody>
          <a:bodyPr/>
          <a:lstStyle/>
          <a:p>
            <a:r>
              <a:rPr lang="en-GB" altLang="en-US" sz="5400" b="1">
                <a:solidFill>
                  <a:srgbClr val="00B0F0"/>
                </a:solidFill>
                <a:ea typeface="等线 Light" panose="02010600030101010101" pitchFamily="2" charset="-122"/>
              </a:rPr>
              <a:t>CPU Organization</a:t>
            </a:r>
            <a:endParaRPr lang="zh-CN" altLang="en-US" sz="5400"/>
          </a:p>
        </p:txBody>
      </p:sp>
      <p:grpSp>
        <p:nvGrpSpPr>
          <p:cNvPr id="11268" name="组合 4">
            <a:extLst>
              <a:ext uri="{FF2B5EF4-FFF2-40B4-BE49-F238E27FC236}">
                <a16:creationId xmlns:a16="http://schemas.microsoft.com/office/drawing/2014/main" id="{6208BC52-5D18-4362-B55C-5B5CE1452057}"/>
              </a:ext>
            </a:extLst>
          </p:cNvPr>
          <p:cNvGrpSpPr>
            <a:grpSpLocks/>
          </p:cNvGrpSpPr>
          <p:nvPr/>
        </p:nvGrpSpPr>
        <p:grpSpPr bwMode="auto">
          <a:xfrm>
            <a:off x="2244725" y="1271588"/>
            <a:ext cx="8281988" cy="5221287"/>
            <a:chOff x="301625" y="993775"/>
            <a:chExt cx="8281988" cy="5221288"/>
          </a:xfrm>
        </p:grpSpPr>
        <p:sp>
          <p:nvSpPr>
            <p:cNvPr id="11269" name="Oval 37">
              <a:extLst>
                <a:ext uri="{FF2B5EF4-FFF2-40B4-BE49-F238E27FC236}">
                  <a16:creationId xmlns:a16="http://schemas.microsoft.com/office/drawing/2014/main" id="{3CF8C662-B3E8-481A-ADD2-4B2355C4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" y="1943100"/>
              <a:ext cx="2200275" cy="21907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Text Box 41">
              <a:extLst>
                <a:ext uri="{FF2B5EF4-FFF2-40B4-BE49-F238E27FC236}">
                  <a16:creationId xmlns:a16="http://schemas.microsoft.com/office/drawing/2014/main" id="{74AA422B-71DE-4968-9703-B08426A1E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388" y="1898650"/>
              <a:ext cx="668337" cy="40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endParaRPr lang="en-GB" altLang="en-US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Line 45">
              <a:extLst>
                <a:ext uri="{FF2B5EF4-FFF2-40B4-BE49-F238E27FC236}">
                  <a16:creationId xmlns:a16="http://schemas.microsoft.com/office/drawing/2014/main" id="{ED7AED3D-6BDB-465D-B0E7-AE8D9AD2D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0938" y="998538"/>
              <a:ext cx="6076950" cy="135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46">
              <a:extLst>
                <a:ext uri="{FF2B5EF4-FFF2-40B4-BE49-F238E27FC236}">
                  <a16:creationId xmlns:a16="http://schemas.microsoft.com/office/drawing/2014/main" id="{6049B276-203D-4FF6-98CF-33ABCFDF4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3159125"/>
              <a:ext cx="5895975" cy="44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Oval 48">
              <a:extLst>
                <a:ext uri="{FF2B5EF4-FFF2-40B4-BE49-F238E27FC236}">
                  <a16:creationId xmlns:a16="http://schemas.microsoft.com/office/drawing/2014/main" id="{4D60796A-1976-46D6-843E-8C2E73DF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100" y="3159125"/>
              <a:ext cx="944563" cy="90011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4" name="Text Box 49">
              <a:extLst>
                <a:ext uri="{FF2B5EF4-FFF2-40B4-BE49-F238E27FC236}">
                  <a16:creationId xmlns:a16="http://schemas.microsoft.com/office/drawing/2014/main" id="{03C05339-63A9-4CCB-B05D-D445DE4F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413" y="3338513"/>
              <a:ext cx="102870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Unit</a:t>
              </a:r>
              <a:endParaRPr lang="en-US" altLang="zh-CN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5" name="Oval 52">
              <a:extLst>
                <a:ext uri="{FF2B5EF4-FFF2-40B4-BE49-F238E27FC236}">
                  <a16:creationId xmlns:a16="http://schemas.microsoft.com/office/drawing/2014/main" id="{0D569F45-B9D9-4AA2-87AC-EEA64112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8" y="2349500"/>
              <a:ext cx="977900" cy="9445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Text Box 54">
              <a:extLst>
                <a:ext uri="{FF2B5EF4-FFF2-40B4-BE49-F238E27FC236}">
                  <a16:creationId xmlns:a16="http://schemas.microsoft.com/office/drawing/2014/main" id="{7E34A285-4E21-40EF-8E9E-BEB429778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2652713"/>
              <a:ext cx="10810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Datapath</a:t>
              </a:r>
            </a:p>
          </p:txBody>
        </p:sp>
        <p:sp>
          <p:nvSpPr>
            <p:cNvPr id="11277" name="Oval 35" descr="50%">
              <a:extLst>
                <a:ext uri="{FF2B5EF4-FFF2-40B4-BE49-F238E27FC236}">
                  <a16:creationId xmlns:a16="http://schemas.microsoft.com/office/drawing/2014/main" id="{D4032A7C-E5CE-4DB3-93F5-2A34CE5A5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825" y="3294063"/>
              <a:ext cx="3151188" cy="292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8" name="Oval 40">
              <a:extLst>
                <a:ext uri="{FF2B5EF4-FFF2-40B4-BE49-F238E27FC236}">
                  <a16:creationId xmlns:a16="http://schemas.microsoft.com/office/drawing/2014/main" id="{B2A70B75-8003-487F-8D37-60C65DF3B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3808413"/>
              <a:ext cx="1901825" cy="13303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9" name="Text Box 44">
              <a:extLst>
                <a:ext uri="{FF2B5EF4-FFF2-40B4-BE49-F238E27FC236}">
                  <a16:creationId xmlns:a16="http://schemas.microsoft.com/office/drawing/2014/main" id="{C3B92B48-24AA-44FC-9DF9-23050D49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338" y="4211638"/>
              <a:ext cx="1665287" cy="309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400" b="1">
                  <a:latin typeface="Arial" panose="020B0604020202020204" pitchFamily="34" charset="0"/>
                  <a:ea typeface="宋体" panose="02010600030101010101" pitchFamily="2" charset="-122"/>
                </a:rPr>
                <a:t>state_transition</a:t>
              </a:r>
            </a:p>
          </p:txBody>
        </p:sp>
        <p:sp>
          <p:nvSpPr>
            <p:cNvPr id="11280" name="Text Box 55">
              <a:extLst>
                <a:ext uri="{FF2B5EF4-FFF2-40B4-BE49-F238E27FC236}">
                  <a16:creationId xmlns:a16="http://schemas.microsoft.com/office/drawing/2014/main" id="{CFAC11E9-CA28-4FAD-B86A-5509F0C8A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175" y="3429000"/>
              <a:ext cx="15144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Control Unit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1" name="Oval 20" descr="50%">
              <a:extLst>
                <a:ext uri="{FF2B5EF4-FFF2-40B4-BE49-F238E27FC236}">
                  <a16:creationId xmlns:a16="http://schemas.microsoft.com/office/drawing/2014/main" id="{E7DF2C0F-BF0E-4E9E-9870-BEE57572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993775"/>
              <a:ext cx="2279650" cy="22050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GB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2" name="Oval 21">
              <a:extLst>
                <a:ext uri="{FF2B5EF4-FFF2-40B4-BE49-F238E27FC236}">
                  <a16:creationId xmlns:a16="http://schemas.microsoft.com/office/drawing/2014/main" id="{5E23E691-7B34-4CA2-A5D2-0D85AD6C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346" y="1728788"/>
              <a:ext cx="1053306" cy="990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3" name="Oval 23">
              <a:extLst>
                <a:ext uri="{FF2B5EF4-FFF2-40B4-BE49-F238E27FC236}">
                  <a16:creationId xmlns:a16="http://schemas.microsoft.com/office/drawing/2014/main" id="{D05C18FE-1765-4B90-8D9C-53C1D045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0450" y="1382712"/>
              <a:ext cx="987425" cy="10366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Text Box 27">
              <a:extLst>
                <a:ext uri="{FF2B5EF4-FFF2-40B4-BE49-F238E27FC236}">
                  <a16:creationId xmlns:a16="http://schemas.microsoft.com/office/drawing/2014/main" id="{CEA8CEF2-B890-4905-99B0-DA65B53EE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1665010"/>
              <a:ext cx="1169988" cy="556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600" b="1">
                  <a:latin typeface="Arial" panose="020B0604020202020204" pitchFamily="34" charset="0"/>
                  <a:ea typeface="宋体" panose="02010600030101010101" pitchFamily="2" charset="-122"/>
                </a:rPr>
                <a:t>ALU </a:t>
              </a:r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&amp;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400" b="1">
                  <a:latin typeface="Arial" panose="020B0604020202020204" pitchFamily="34" charset="0"/>
                  <a:ea typeface="宋体" panose="02010600030101010101" pitchFamily="2" charset="-122"/>
                </a:rPr>
                <a:t> ALU MUX</a:t>
              </a:r>
              <a:endParaRPr lang="en-GB" altLang="en-US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Text Box 34">
              <a:extLst>
                <a:ext uri="{FF2B5EF4-FFF2-40B4-BE49-F238E27FC236}">
                  <a16:creationId xmlns:a16="http://schemas.microsoft.com/office/drawing/2014/main" id="{F42F687B-C9B8-4A65-AE52-074840728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961" y="2079625"/>
              <a:ext cx="11176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600" b="1">
                  <a:latin typeface="Arial" panose="020B0604020202020204" pitchFamily="34" charset="0"/>
                  <a:ea typeface="宋体" panose="02010600030101010101" pitchFamily="2" charset="-122"/>
                </a:rPr>
                <a:t>Registers</a:t>
              </a:r>
            </a:p>
          </p:txBody>
        </p:sp>
        <p:sp>
          <p:nvSpPr>
            <p:cNvPr id="11286" name="Text Box 46">
              <a:extLst>
                <a:ext uri="{FF2B5EF4-FFF2-40B4-BE49-F238E27FC236}">
                  <a16:creationId xmlns:a16="http://schemas.microsoft.com/office/drawing/2014/main" id="{C961B254-6D2E-472B-8105-AC7696AE8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8163" y="1047750"/>
              <a:ext cx="1169987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latin typeface="Arial" panose="020B0604020202020204" pitchFamily="34" charset="0"/>
                  <a:ea typeface="宋体" panose="02010600030101010101" pitchFamily="2" charset="-122"/>
                </a:rPr>
                <a:t>Datapath</a:t>
              </a:r>
              <a:endParaRPr lang="en-US" altLang="zh-CN" sz="1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Line 45">
              <a:extLst>
                <a:ext uri="{FF2B5EF4-FFF2-40B4-BE49-F238E27FC236}">
                  <a16:creationId xmlns:a16="http://schemas.microsoft.com/office/drawing/2014/main" id="{23FB5C6B-1A8B-44FC-885A-35B09D80E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6850" y="3159125"/>
              <a:ext cx="4095750" cy="134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45">
              <a:extLst>
                <a:ext uri="{FF2B5EF4-FFF2-40B4-BE49-F238E27FC236}">
                  <a16:creationId xmlns:a16="http://schemas.microsoft.com/office/drawing/2014/main" id="{1AB0E529-683E-43C5-9591-24825743A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1913" y="4059238"/>
              <a:ext cx="3105150" cy="1890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Oval 21">
              <a:extLst>
                <a:ext uri="{FF2B5EF4-FFF2-40B4-BE49-F238E27FC236}">
                  <a16:creationId xmlns:a16="http://schemas.microsoft.com/office/drawing/2014/main" id="{33578FCE-30F4-4044-AB28-645898BE8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2975" y="2427318"/>
              <a:ext cx="765175" cy="631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Text Box 27">
              <a:extLst>
                <a:ext uri="{FF2B5EF4-FFF2-40B4-BE49-F238E27FC236}">
                  <a16:creationId xmlns:a16="http://schemas.microsoft.com/office/drawing/2014/main" id="{2AFFBD6E-3FDC-4B7C-9C8C-EBCA2761B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3633" y="2603651"/>
              <a:ext cx="4667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600" b="1">
                  <a:latin typeface="Arial" panose="020B0604020202020204" pitchFamily="34" charset="0"/>
                  <a:ea typeface="宋体" panose="02010600030101010101" pitchFamily="2" charset="-122"/>
                </a:rPr>
                <a:t>PC</a:t>
              </a:r>
            </a:p>
          </p:txBody>
        </p:sp>
        <p:sp>
          <p:nvSpPr>
            <p:cNvPr id="11291" name="Oval 40">
              <a:extLst>
                <a:ext uri="{FF2B5EF4-FFF2-40B4-BE49-F238E27FC236}">
                  <a16:creationId xmlns:a16="http://schemas.microsoft.com/office/drawing/2014/main" id="{EB2426B9-7739-4F9F-B9B6-AB72412B5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538" y="5081588"/>
              <a:ext cx="1574800" cy="10255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2" name="矩形 1">
              <a:extLst>
                <a:ext uri="{FF2B5EF4-FFF2-40B4-BE49-F238E27FC236}">
                  <a16:creationId xmlns:a16="http://schemas.microsoft.com/office/drawing/2014/main" id="{BC813E4C-2648-430B-B249-6AC7D9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425" y="5438775"/>
              <a:ext cx="4159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en-US" sz="1800" b="1">
                  <a:latin typeface="Arial" panose="020B0604020202020204" pitchFamily="34" charset="0"/>
                  <a:ea typeface="宋体" panose="02010600030101010101" pitchFamily="2" charset="-122"/>
                </a:rPr>
                <a:t>IR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F529495A-DB2D-4A66-9CC5-16C6497F03B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标题 1">
            <a:extLst>
              <a:ext uri="{FF2B5EF4-FFF2-40B4-BE49-F238E27FC236}">
                <a16:creationId xmlns:a16="http://schemas.microsoft.com/office/drawing/2014/main" id="{1D7EAB82-61EC-4C7B-AACC-E3361F7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altLang="zh-CN" sz="5400" b="1">
                <a:solidFill>
                  <a:srgbClr val="00B0F0"/>
                </a:solidFill>
              </a:rPr>
              <a:t>Top structure </a:t>
            </a:r>
            <a:r>
              <a:rPr lang="en-GB" altLang="en-US" sz="5400" b="1">
                <a:solidFill>
                  <a:srgbClr val="00B0F0"/>
                </a:solidFill>
                <a:ea typeface="等线 Light" panose="02010600030101010101" pitchFamily="2" charset="-122"/>
              </a:rPr>
              <a:t>of our CPU</a:t>
            </a:r>
            <a:endParaRPr lang="zh-CN" altLang="en-US" sz="5400"/>
          </a:p>
        </p:txBody>
      </p:sp>
      <p:grpSp>
        <p:nvGrpSpPr>
          <p:cNvPr id="12292" name="组合 8">
            <a:extLst>
              <a:ext uri="{FF2B5EF4-FFF2-40B4-BE49-F238E27FC236}">
                <a16:creationId xmlns:a16="http://schemas.microsoft.com/office/drawing/2014/main" id="{2E4996DC-ABEF-49C4-8A44-E117AE7911A2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1250950"/>
            <a:ext cx="7888288" cy="5270500"/>
            <a:chOff x="577489" y="993775"/>
            <a:chExt cx="8124114" cy="5270500"/>
          </a:xfrm>
        </p:grpSpPr>
        <p:sp>
          <p:nvSpPr>
            <p:cNvPr id="12293" name="TextBox 6">
              <a:extLst>
                <a:ext uri="{FF2B5EF4-FFF2-40B4-BE49-F238E27FC236}">
                  <a16:creationId xmlns:a16="http://schemas.microsoft.com/office/drawing/2014/main" id="{E13D4377-F050-4F30-9EE6-08C635935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760" y="1311275"/>
              <a:ext cx="1590178" cy="468891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Data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path</a:t>
              </a:r>
              <a:endParaRPr lang="zh-CN" altLang="en-US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TextBox 7">
              <a:extLst>
                <a:ext uri="{FF2B5EF4-FFF2-40B4-BE49-F238E27FC236}">
                  <a16:creationId xmlns:a16="http://schemas.microsoft.com/office/drawing/2014/main" id="{05B8EF80-F2C6-4D57-AD9D-A7F933CF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363" y="1266824"/>
              <a:ext cx="1555334" cy="473336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Control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B0F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Unit</a:t>
              </a:r>
              <a:endParaRPr lang="zh-CN" altLang="en-US" sz="240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矩形 8">
              <a:extLst>
                <a:ext uri="{FF2B5EF4-FFF2-40B4-BE49-F238E27FC236}">
                  <a16:creationId xmlns:a16="http://schemas.microsoft.com/office/drawing/2014/main" id="{CE2BBA27-DD6C-4DF5-BC32-0E5F150DA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89" y="993775"/>
              <a:ext cx="8124114" cy="5270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296" name="左箭头 36">
              <a:extLst>
                <a:ext uri="{FF2B5EF4-FFF2-40B4-BE49-F238E27FC236}">
                  <a16:creationId xmlns:a16="http://schemas.microsoft.com/office/drawing/2014/main" id="{1AD7EDFB-AAAB-488C-901C-58EDC51CA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1727200"/>
              <a:ext cx="2339975" cy="67468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Regs control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2297" name="左箭头 37">
              <a:extLst>
                <a:ext uri="{FF2B5EF4-FFF2-40B4-BE49-F238E27FC236}">
                  <a16:creationId xmlns:a16="http://schemas.microsoft.com/office/drawing/2014/main" id="{6D60ECCF-2FAC-4E4C-8698-27BE66C79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3006725"/>
              <a:ext cx="2384425" cy="719138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ALU control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2298" name="TextBox 52">
              <a:extLst>
                <a:ext uri="{FF2B5EF4-FFF2-40B4-BE49-F238E27FC236}">
                  <a16:creationId xmlns:a16="http://schemas.microsoft.com/office/drawing/2014/main" id="{A414198A-B736-444C-9653-A7DC948E4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432" y="1048544"/>
              <a:ext cx="9080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CPU</a:t>
              </a:r>
              <a:endPara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矩形 2">
              <a:extLst>
                <a:ext uri="{FF2B5EF4-FFF2-40B4-BE49-F238E27FC236}">
                  <a16:creationId xmlns:a16="http://schemas.microsoft.com/office/drawing/2014/main" id="{1B139670-535B-465B-A4E4-499E23C29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363" y="1944688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Reg group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矩形 22">
              <a:extLst>
                <a:ext uri="{FF2B5EF4-FFF2-40B4-BE49-F238E27FC236}">
                  <a16:creationId xmlns:a16="http://schemas.microsoft.com/office/drawing/2014/main" id="{9C65CA5C-0AAD-4434-A866-166FF042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638" y="3000375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Alu</a:t>
              </a:r>
              <a:endParaRPr lang="zh-CN" altLang="en-US" sz="1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矩形 23">
              <a:extLst>
                <a:ext uri="{FF2B5EF4-FFF2-40B4-BE49-F238E27FC236}">
                  <a16:creationId xmlns:a16="http://schemas.microsoft.com/office/drawing/2014/main" id="{EE0154C9-DA64-4331-B46E-390F1030E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685381"/>
              <a:ext cx="868362" cy="4048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PC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矩形 24">
              <a:extLst>
                <a:ext uri="{FF2B5EF4-FFF2-40B4-BE49-F238E27FC236}">
                  <a16:creationId xmlns:a16="http://schemas.microsoft.com/office/drawing/2014/main" id="{F06A567F-9E67-4A71-BF07-470313F6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022" y="4370388"/>
              <a:ext cx="1337740" cy="404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Alu_mux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矩形 25">
              <a:extLst>
                <a:ext uri="{FF2B5EF4-FFF2-40B4-BE49-F238E27FC236}">
                  <a16:creationId xmlns:a16="http://schemas.microsoft.com/office/drawing/2014/main" id="{21816E3F-8AFA-4FB5-826B-55C8A5E31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5319" y="1949731"/>
              <a:ext cx="868362" cy="627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CN" sz="18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IR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矩形 26">
              <a:extLst>
                <a:ext uri="{FF2B5EF4-FFF2-40B4-BE49-F238E27FC236}">
                  <a16:creationId xmlns:a16="http://schemas.microsoft.com/office/drawing/2014/main" id="{FC7574B9-0C17-4454-BECB-A1B48794D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241" y="3869297"/>
              <a:ext cx="1171575" cy="627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State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>
                  <a:latin typeface="Arial" panose="020B0604020202020204" pitchFamily="34" charset="0"/>
                  <a:ea typeface="宋体" panose="02010600030101010101" pitchFamily="2" charset="-122"/>
                </a:rPr>
                <a:t>transition</a:t>
              </a: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左箭头 37">
              <a:extLst>
                <a:ext uri="{FF2B5EF4-FFF2-40B4-BE49-F238E27FC236}">
                  <a16:creationId xmlns:a16="http://schemas.microsoft.com/office/drawing/2014/main" id="{FB2C8C3F-F8BF-4154-B3AB-62F7C51AF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4222750"/>
              <a:ext cx="2384425" cy="719138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PC control signal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  <p:sp>
          <p:nvSpPr>
            <p:cNvPr id="12306" name="文本框 3">
              <a:extLst>
                <a:ext uri="{FF2B5EF4-FFF2-40B4-BE49-F238E27FC236}">
                  <a16:creationId xmlns:a16="http://schemas.microsoft.com/office/drawing/2014/main" id="{D9740AB4-D9BE-4152-9734-66D19CDF6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990" y="1648386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En_group, Reg_en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307" name="直接箭头连接符 5">
              <a:extLst>
                <a:ext uri="{FF2B5EF4-FFF2-40B4-BE49-F238E27FC236}">
                  <a16:creationId xmlns:a16="http://schemas.microsoft.com/office/drawing/2014/main" id="{98DD0200-779F-408C-BD41-A9B4C22B0D29}"/>
                </a:ext>
              </a:extLst>
            </p:cNvPr>
            <p:cNvCxnSpPr>
              <a:cxnSpLocks noChangeShapeType="1"/>
              <a:stCxn id="12303" idx="2"/>
              <a:endCxn id="12304" idx="0"/>
            </p:cNvCxnSpPr>
            <p:nvPr/>
          </p:nvCxnSpPr>
          <p:spPr bwMode="auto">
            <a:xfrm>
              <a:off x="6829500" y="2576793"/>
              <a:ext cx="23529" cy="1292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文本框 32">
              <a:extLst>
                <a:ext uri="{FF2B5EF4-FFF2-40B4-BE49-F238E27FC236}">
                  <a16:creationId xmlns:a16="http://schemas.microsoft.com/office/drawing/2014/main" id="{4F305C45-80EF-4F4A-AA75-C073ED02B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9499" y="3142784"/>
              <a:ext cx="8588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Opcode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文本框 33">
              <a:extLst>
                <a:ext uri="{FF2B5EF4-FFF2-40B4-BE49-F238E27FC236}">
                  <a16:creationId xmlns:a16="http://schemas.microsoft.com/office/drawing/2014/main" id="{90CB1393-80BF-4753-8D11-6953EBA7D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2919412"/>
              <a:ext cx="18557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Alu_in_sel  Alu_in_sel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文本框 34">
              <a:extLst>
                <a:ext uri="{FF2B5EF4-FFF2-40B4-BE49-F238E27FC236}">
                  <a16:creationId xmlns:a16="http://schemas.microsoft.com/office/drawing/2014/main" id="{B25EBA2D-7C9C-440C-98C2-B46CF977A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413" y="4169850"/>
              <a:ext cx="1854199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200" b="1">
                  <a:latin typeface="Arial" panose="020B0604020202020204" pitchFamily="34" charset="0"/>
                  <a:ea typeface="宋体" panose="02010600030101010101" pitchFamily="2" charset="-122"/>
                </a:rPr>
                <a:t>En_pc  pc_ctrl</a:t>
              </a:r>
              <a:endParaRPr lang="zh-CN" altLang="en-US" sz="12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左箭头 37">
              <a:extLst>
                <a:ext uri="{FF2B5EF4-FFF2-40B4-BE49-F238E27FC236}">
                  <a16:creationId xmlns:a16="http://schemas.microsoft.com/office/drawing/2014/main" id="{CCD8BF7B-381E-48DB-A2EC-BB752FCB1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5138738"/>
              <a:ext cx="2384425" cy="719137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bg1"/>
            </a:solidFill>
            <a:ln w="25400">
              <a:solidFill>
                <a:srgbClr val="385D8A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1pPr>
              <a:lvl2pPr marL="5143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2pPr>
              <a:lvl3pPr marL="8572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3pPr>
              <a:lvl4pPr marL="12001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4pPr>
              <a:lvl5pPr marL="1543050" indent="-1714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5pPr>
              <a:lvl6pPr marL="20002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6pPr>
              <a:lvl7pPr marL="24574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7pPr>
              <a:lvl8pPr marL="29146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8pPr>
              <a:lvl9pPr marL="3371850" indent="-17145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等线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 b="1">
                  <a:ea typeface="宋体" panose="02010600030101010101" pitchFamily="2" charset="-122"/>
                </a:rPr>
                <a:t>Other signals</a:t>
              </a:r>
              <a:endParaRPr lang="zh-CN" altLang="en-US" sz="1600" b="1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>
            <a:extLst>
              <a:ext uri="{FF2B5EF4-FFF2-40B4-BE49-F238E27FC236}">
                <a16:creationId xmlns:a16="http://schemas.microsoft.com/office/drawing/2014/main" id="{D0F2C8AC-51AE-4A72-8A0A-1B2E5ABFF26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339263" y="13985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E3E74ED3-65A4-41EB-B0D5-B853211D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5" y="0"/>
            <a:ext cx="10515600" cy="1325563"/>
          </a:xfrm>
        </p:spPr>
        <p:txBody>
          <a:bodyPr/>
          <a:lstStyle/>
          <a:p>
            <a:r>
              <a:rPr lang="en-US" altLang="zh-CN" sz="5400" b="1" dirty="0">
                <a:solidFill>
                  <a:srgbClr val="00B0F0"/>
                </a:solidFill>
              </a:rPr>
              <a:t>Instruction Set</a:t>
            </a:r>
            <a:endParaRPr lang="zh-CN" altLang="en-US" sz="5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03558E-1B56-4E17-B77B-A564B9A5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0749"/>
              </p:ext>
            </p:extLst>
          </p:nvPr>
        </p:nvGraphicFramePr>
        <p:xfrm>
          <a:off x="817699" y="969700"/>
          <a:ext cx="10979582" cy="4230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6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2311138592"/>
                    </a:ext>
                  </a:extLst>
                </a:gridCol>
              </a:tblGrid>
              <a:tr h="503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Opcode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Rd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Rs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Imme</a:t>
                      </a:r>
                      <a:endParaRPr lang="zh-CN" altLang="en-US" sz="2400" dirty="0"/>
                    </a:p>
                  </a:txBody>
                  <a:tcPr marL="91439" marR="91439" marT="45725" marB="45725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assembly</a:t>
                      </a:r>
                      <a:endParaRPr lang="zh-CN" altLang="en-US" sz="2400" dirty="0"/>
                    </a:p>
                  </a:txBody>
                  <a:tcPr marL="91439" marR="91439" marT="45725" marB="45725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function</a:t>
                      </a:r>
                      <a:endParaRPr lang="zh-CN" altLang="en-US" sz="2400" dirty="0"/>
                    </a:p>
                  </a:txBody>
                  <a:tcPr marL="91439" marR="91439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8bit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39" marR="91439" marT="45725" marB="45725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00000010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Mov R1 #02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 2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0010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 00001000 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Add R1</a:t>
                      </a:r>
                      <a:r>
                        <a:rPr lang="en-US" altLang="zh-CN" sz="2000" baseline="0" dirty="0"/>
                        <a:t> #08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R1&lt;=(R1)+8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Sub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R1&lt;=(R1)-(R2)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0111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And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R1&lt;= (R1) </a:t>
                      </a:r>
                      <a:r>
                        <a:rPr lang="en-US" altLang="zh-CN" sz="2000" dirty="0" err="1"/>
                        <a:t>bit_and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/>
                        <a:t>xxxxxxxx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Or R1 R2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R1&lt;=(R1) </a:t>
                      </a:r>
                      <a:r>
                        <a:rPr lang="en-US" altLang="zh-CN" sz="2000" dirty="0" err="1"/>
                        <a:t>bit_or</a:t>
                      </a:r>
                      <a:r>
                        <a:rPr lang="en-US" altLang="zh-CN" sz="2000" dirty="0"/>
                        <a:t> (R2)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4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1010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xx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00000001</a:t>
                      </a:r>
                      <a:endParaRPr lang="zh-CN" altLang="en-US" sz="2000" dirty="0"/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Jump #01</a:t>
                      </a: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                PC&lt;= 1</a:t>
                      </a:r>
                    </a:p>
                  </a:txBody>
                  <a:tcPr marL="91439" marR="9143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D5FE8A9-B7B3-4476-8B64-91B7792E5499}"/>
              </a:ext>
            </a:extLst>
          </p:cNvPr>
          <p:cNvSpPr txBox="1"/>
          <p:nvPr/>
        </p:nvSpPr>
        <p:spPr>
          <a:xfrm>
            <a:off x="2081213" y="5300663"/>
            <a:ext cx="9288462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Opcode supports 16 instructions. So you can add other instructions, like shift, multiplication.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Rd and </a:t>
            </a:r>
            <a:r>
              <a:rPr lang="en-US" altLang="zh-CN" dirty="0" err="1">
                <a:latin typeface="+mn-lt"/>
                <a:ea typeface="+mn-ea"/>
              </a:rPr>
              <a:t>Rs</a:t>
            </a:r>
            <a:r>
              <a:rPr lang="en-US" altLang="zh-CN" dirty="0">
                <a:latin typeface="+mn-lt"/>
                <a:ea typeface="+mn-ea"/>
              </a:rPr>
              <a:t> can be expressed in 2 bits that means you can operate 4 registers.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+mn-lt"/>
                <a:ea typeface="+mn-ea"/>
              </a:rPr>
              <a:t>Immediate data is expressed in 8 bits.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artus13.1 安装说明.pptx" id="{7DAF6241-A34C-48AD-B255-5E0B72393853}" vid="{554FF0A6-F414-48E1-910B-50D72A692749}"/>
    </a:ext>
  </a:extLst>
</a:theme>
</file>

<file path=ppt/theme/theme2.xml><?xml version="1.0" encoding="utf-8"?>
<a:theme xmlns:a="http://schemas.openxmlformats.org/drawingml/2006/main" name="1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2518</TotalTime>
  <Words>1264</Words>
  <Application>Microsoft Office PowerPoint</Application>
  <PresentationFormat>宽屏</PresentationFormat>
  <Paragraphs>467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 Unicode MS</vt:lpstr>
      <vt:lpstr>等线</vt:lpstr>
      <vt:lpstr>等线 Light</vt:lpstr>
      <vt:lpstr>隶书</vt:lpstr>
      <vt:lpstr>宋体</vt:lpstr>
      <vt:lpstr>微软雅黑</vt:lpstr>
      <vt:lpstr>Arial</vt:lpstr>
      <vt:lpstr>Arial Narrow</vt:lpstr>
      <vt:lpstr>Calibri</vt:lpstr>
      <vt:lpstr>Calibri Light</vt:lpstr>
      <vt:lpstr>Comic Sans MS</vt:lpstr>
      <vt:lpstr>Times New Roman</vt:lpstr>
      <vt:lpstr>Wingdings</vt:lpstr>
      <vt:lpstr>Wingdings 3</vt:lpstr>
      <vt:lpstr>模板</vt:lpstr>
      <vt:lpstr>1_模板</vt:lpstr>
      <vt:lpstr>2_模板</vt:lpstr>
      <vt:lpstr>Digital Logic Design and Application</vt:lpstr>
      <vt:lpstr>Grading</vt:lpstr>
      <vt:lpstr>Requirements</vt:lpstr>
      <vt:lpstr>Note</vt:lpstr>
      <vt:lpstr>Content</vt:lpstr>
      <vt:lpstr>Process to execute program</vt:lpstr>
      <vt:lpstr>CPU Organization</vt:lpstr>
      <vt:lpstr>Top structure of our CPU</vt:lpstr>
      <vt:lpstr>Instruction Set</vt:lpstr>
      <vt:lpstr>Instruction Set</vt:lpstr>
      <vt:lpstr>Datapath Design</vt:lpstr>
      <vt:lpstr>reg_group</vt:lpstr>
      <vt:lpstr>ALU MUX</vt:lpstr>
      <vt:lpstr>ALU</vt:lpstr>
      <vt:lpstr>1. Create New Hardware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make a testbench</vt:lpstr>
      <vt:lpstr>How to make a testbench</vt:lpstr>
      <vt:lpstr>RTL of Datapath</vt:lpstr>
      <vt:lpstr>Next Class</vt:lpstr>
      <vt:lpstr>Digital Logic Design and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 and Application</dc:title>
  <dc:creator>李志文</dc:creator>
  <cp:lastModifiedBy>yusheng</cp:lastModifiedBy>
  <cp:revision>285</cp:revision>
  <dcterms:created xsi:type="dcterms:W3CDTF">2017-04-08T01:53:17Z</dcterms:created>
  <dcterms:modified xsi:type="dcterms:W3CDTF">2021-04-03T00:03:10Z</dcterms:modified>
</cp:coreProperties>
</file>