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3" r:id="rId2"/>
    <p:sldId id="554" r:id="rId3"/>
    <p:sldId id="520" r:id="rId4"/>
    <p:sldId id="260" r:id="rId5"/>
    <p:sldId id="546" r:id="rId6"/>
    <p:sldId id="550" r:id="rId7"/>
    <p:sldId id="507" r:id="rId8"/>
    <p:sldId id="551" r:id="rId9"/>
    <p:sldId id="552" r:id="rId10"/>
    <p:sldId id="525" r:id="rId11"/>
    <p:sldId id="522" r:id="rId12"/>
    <p:sldId id="528" r:id="rId13"/>
    <p:sldId id="539" r:id="rId14"/>
    <p:sldId id="523" r:id="rId15"/>
    <p:sldId id="535" r:id="rId16"/>
    <p:sldId id="524" r:id="rId17"/>
    <p:sldId id="496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5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60" y="888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0063-0D26-47BB-B46D-24CE5D20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C8AAC-168D-482F-869D-8256607E0FA0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E2B7-14C6-4A1B-98AD-872D2526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B047-38B2-4650-8E16-49EAD7C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C9A27-41E4-4FC7-A455-6DF363158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5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1880-A53E-4D61-B5A4-3C180EB1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B79F-70F0-4F3E-8B3A-7587C7DA2C9C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704E-A095-4CB4-A49C-0A09B2B5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15C0-98CE-4D21-8975-AF16A19F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63FA0-A8D4-4ABC-AC6E-5AB208FBE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3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C328-EB43-4C48-819F-3E4B9B96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2D55E-D4C6-4AC3-AD67-19AAD2AE4AEA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A36B-CCC2-4007-B8CE-DB63C6CF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334B-5098-491A-A778-FB37A82D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C8E85-51CD-4529-A0A0-6363C2D556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92A1-0046-457A-ADAA-7518E3FF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9B988-3F54-4717-B25C-E8084F563F27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561AE-9648-435B-BF22-ABA8B27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C06A-23BC-4898-89A4-A986B213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C0819-883A-41C1-A6EE-E25169B0A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8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CB6E-F3E9-473E-B8F7-DC1F28C7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B13E1-E9F2-477A-8F30-66A5C979FCBF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A2F9-E10B-46C8-A198-91A2512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AA75-62A7-4831-8985-BD89B21A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BAE08-A39F-4756-BA2D-1408C98045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956C-403A-419C-8E26-3D47E89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93F29-31B4-41BA-914D-7796D7FB4161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6869-538B-48FC-8F42-D9EED8B2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3695-2967-4BE0-B2A7-683791A7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E86C-33D9-4995-AABC-29B018DB4C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8D4B23-16A7-4006-9B0D-54D72AD0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82A95-A4CD-4E7C-90D3-374619C99F55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D81276-067F-4C63-82FB-173498B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197826-C390-4EA7-8C55-12A02156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C69B-9491-4901-B130-D13B658B09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7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2E782C-CA36-4F34-B9F6-E4277BF3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3886-BC3A-432F-9641-68D564700598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346B23-D092-4196-87A6-1B35E4F1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B2C910-FFD5-4D92-9DBD-D7967D1E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4E385-7F83-4EF8-B53E-F9398D19E6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8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225B656-E148-44C9-9362-2BFD291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BFEAB-C185-4852-90F2-296791AF12C7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B97C5E2-9A94-412D-936E-EA2A23CC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A57316-64D5-4A38-95EC-6B312CC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8A957-68FE-4FC6-9CB2-9A9D5ED68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6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E853280-D158-4FF7-808F-2017613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63E9D-DFB9-4A34-88B0-438B6B6DCCC3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B1AFA2-4198-41D3-BE4C-5251A81A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797257-3E3A-4A40-9F14-15CE82D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21CC5-611A-4EA0-B9C0-581EDB7A7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0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9AEC06-E380-4B7F-88E3-72A797F4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0917-0019-4FD5-91BD-3591F34C7B3A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7D2929-BAB7-463A-9046-942A3F0A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86DC4A-73C5-466A-B688-1270A4D9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416DD-7769-47A2-B07A-045205B2C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3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2D501A-20F2-45B4-B41F-5F6CA083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AE6B-BF3A-44EE-B8F8-6F5615739A70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0DD5E2-1208-4755-8625-6410F63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E50DAD-E5A1-4FB1-ABD7-BE6E786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0CF2A-28D7-4239-A616-7CAF50DA23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8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599D665-D582-43F9-8FE5-A5702CADF8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507A84-6E96-4407-AACD-FE9FDD9624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4A20-D2E3-4DB0-907D-D5B20F90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C3DB08-7418-46E8-A19E-7040D9FEC988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950D-EEF5-42FF-92FE-9A9022260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7A61-3B7C-427E-86DF-B4240907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F235F74-8BF9-46F3-9B9C-239981C879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9CE13678-F225-4B20-BEA9-A9AF7B57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0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038752FE-9068-49FB-815C-794ABCB13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1074738"/>
            <a:ext cx="9877425" cy="1325562"/>
          </a:xfrm>
        </p:spPr>
        <p:txBody>
          <a:bodyPr/>
          <a:lstStyle/>
          <a:p>
            <a:pPr algn="ctr" eaLnBrk="1" hangingPunct="1"/>
            <a:r>
              <a:rPr lang="en-US" altLang="zh-CN" sz="5400" b="1">
                <a:solidFill>
                  <a:srgbClr val="00B0F0"/>
                </a:solidFill>
              </a:rPr>
              <a:t>Digital Logic Design and Application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2051" name="文本框 3">
            <a:extLst>
              <a:ext uri="{FF2B5EF4-FFF2-40B4-BE49-F238E27FC236}">
                <a16:creationId xmlns:a16="http://schemas.microsoft.com/office/drawing/2014/main" id="{FC901A7A-9717-4662-B195-8FA617777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562225"/>
            <a:ext cx="3552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/>
              <a:t>Lab Course 4</a:t>
            </a:r>
            <a:endParaRPr lang="zh-CN" altLang="en-US" sz="4000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F09333F3-CA71-4C1F-9EED-1BD9B361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3590926"/>
            <a:ext cx="5170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Lecturer: </a:t>
            </a:r>
            <a:r>
              <a:rPr lang="zh-CN" altLang="en-US" sz="3200" dirty="0"/>
              <a:t>阎波</a:t>
            </a:r>
            <a:r>
              <a:rPr lang="en-US" altLang="zh-CN" sz="3600" dirty="0"/>
              <a:t>   </a:t>
            </a:r>
            <a:endParaRPr lang="zh-CN" altLang="en-US" sz="3600" dirty="0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128B962B-75CF-40FD-9E29-E5B9301AB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233" y="4237039"/>
            <a:ext cx="457484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TA: </a:t>
            </a:r>
            <a:r>
              <a:rPr lang="zh-CN" altLang="en-US" sz="3600" dirty="0"/>
              <a:t>杜奇龙，蒋贤皓</a:t>
            </a:r>
            <a:endParaRPr lang="zh-CN" altLang="en-US" sz="3200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841FC138-044B-494E-B283-AA3BC4E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09" y="4883152"/>
            <a:ext cx="4225924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Lab Room: </a:t>
            </a:r>
            <a:r>
              <a:rPr lang="zh-CN" altLang="en-US" sz="3600" dirty="0"/>
              <a:t>科</a:t>
            </a:r>
            <a:r>
              <a:rPr lang="en-US" altLang="zh-CN" sz="3600" dirty="0"/>
              <a:t>B239</a:t>
            </a:r>
            <a:r>
              <a:rPr lang="zh-CN" altLang="en-US" sz="3600" dirty="0"/>
              <a:t> </a:t>
            </a:r>
            <a:r>
              <a:rPr lang="en-US" altLang="zh-CN" sz="3600" dirty="0"/>
              <a:t> </a:t>
            </a:r>
            <a:br>
              <a:rPr lang="en-US" altLang="zh-CN" sz="3200" dirty="0"/>
            </a:br>
            <a:r>
              <a:rPr lang="en-US" altLang="zh-CN" sz="3200" dirty="0"/>
              <a:t>                        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D67D167-DAA7-4434-8CFC-A0993B1E5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389063"/>
            <a:ext cx="2487612" cy="2544762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rgbClr val="00B0F0"/>
                </a:solidFill>
              </a:rPr>
              <a:t>1. Create New Hardware </a:t>
            </a:r>
            <a:r>
              <a:rPr lang="en-US" altLang="zh-CN" sz="4000" b="1">
                <a:solidFill>
                  <a:srgbClr val="FF0000"/>
                </a:solidFill>
              </a:rPr>
              <a:t>Project</a:t>
            </a:r>
            <a:endParaRPr lang="zh-CN" altLang="en-US" sz="4000" b="1">
              <a:solidFill>
                <a:srgbClr val="00B0F0"/>
              </a:solidFill>
            </a:endParaRPr>
          </a:p>
        </p:txBody>
      </p:sp>
      <p:sp>
        <p:nvSpPr>
          <p:cNvPr id="12291" name="文本框 2">
            <a:extLst>
              <a:ext uri="{FF2B5EF4-FFF2-40B4-BE49-F238E27FC236}">
                <a16:creationId xmlns:a16="http://schemas.microsoft.com/office/drawing/2014/main" id="{24FB1E78-E3E7-453A-A43C-A78F5A1A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38338"/>
            <a:ext cx="76581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US" altLang="zh-CN" sz="4400"/>
              <a:t>Follow the steps of lab1.ppt to create New Hardware Project </a:t>
            </a:r>
            <a:endParaRPr lang="zh-CN" altLang="en-US" sz="4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1C27FE2F-C671-48E3-B403-027CD7076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390650"/>
            <a:ext cx="229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2. Create New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13315" name="图片 1">
            <a:extLst>
              <a:ext uri="{FF2B5EF4-FFF2-40B4-BE49-F238E27FC236}">
                <a16:creationId xmlns:a16="http://schemas.microsoft.com/office/drawing/2014/main" id="{A31E76DC-8586-454D-8101-651F2565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2662238"/>
            <a:ext cx="8421687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文本框 2">
            <a:extLst>
              <a:ext uri="{FF2B5EF4-FFF2-40B4-BE49-F238E27FC236}">
                <a16:creationId xmlns:a16="http://schemas.microsoft.com/office/drawing/2014/main" id="{922E25C6-2FE9-4476-8399-A4372681B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1216025"/>
            <a:ext cx="83105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US" altLang="zh-CN" sz="4400"/>
              <a:t>Follow the steps of lab2.ppt to add files  in the code folder </a:t>
            </a:r>
            <a:endParaRPr lang="zh-CN" altLang="en-US" sz="4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7687C5E-ACCD-41D8-BDF4-87E48360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390650"/>
            <a:ext cx="229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2. Create New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grpSp>
        <p:nvGrpSpPr>
          <p:cNvPr id="14339" name="组合 3">
            <a:extLst>
              <a:ext uri="{FF2B5EF4-FFF2-40B4-BE49-F238E27FC236}">
                <a16:creationId xmlns:a16="http://schemas.microsoft.com/office/drawing/2014/main" id="{F9E36E2E-4139-4262-B20D-5477B1C05414}"/>
              </a:ext>
            </a:extLst>
          </p:cNvPr>
          <p:cNvGrpSpPr>
            <a:grpSpLocks/>
          </p:cNvGrpSpPr>
          <p:nvPr/>
        </p:nvGrpSpPr>
        <p:grpSpPr bwMode="auto">
          <a:xfrm>
            <a:off x="6862763" y="0"/>
            <a:ext cx="5429250" cy="6858000"/>
            <a:chOff x="6862763" y="0"/>
            <a:chExt cx="5429250" cy="6858000"/>
          </a:xfrm>
        </p:grpSpPr>
        <p:grpSp>
          <p:nvGrpSpPr>
            <p:cNvPr id="14340" name="组合 2">
              <a:extLst>
                <a:ext uri="{FF2B5EF4-FFF2-40B4-BE49-F238E27FC236}">
                  <a16:creationId xmlns:a16="http://schemas.microsoft.com/office/drawing/2014/main" id="{7DD9096D-E837-4689-8021-0E9380397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2763" y="0"/>
              <a:ext cx="5429250" cy="6858000"/>
              <a:chOff x="6862763" y="0"/>
              <a:chExt cx="5429250" cy="6858000"/>
            </a:xfrm>
          </p:grpSpPr>
          <p:pic>
            <p:nvPicPr>
              <p:cNvPr id="14344" name="图片 1">
                <a:extLst>
                  <a:ext uri="{FF2B5EF4-FFF2-40B4-BE49-F238E27FC236}">
                    <a16:creationId xmlns:a16="http://schemas.microsoft.com/office/drawing/2014/main" id="{10570027-CF8E-496E-AFEC-529FEDD00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2763" y="0"/>
                <a:ext cx="5429250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45" name="图片 1">
                <a:extLst>
                  <a:ext uri="{FF2B5EF4-FFF2-40B4-BE49-F238E27FC236}">
                    <a16:creationId xmlns:a16="http://schemas.microsoft.com/office/drawing/2014/main" id="{BDFC5DDF-87C6-4BEA-80A9-6F6EDFE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7100" y="1666875"/>
                <a:ext cx="3724275" cy="4895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9F247B-4030-4974-B842-EA78F744D8AA}"/>
                </a:ext>
              </a:extLst>
            </p:cNvPr>
            <p:cNvSpPr/>
            <p:nvPr/>
          </p:nvSpPr>
          <p:spPr bwMode="auto">
            <a:xfrm>
              <a:off x="8532813" y="4667250"/>
              <a:ext cx="2219325" cy="14097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19F6D4-22B1-4788-8783-0AC4BE88985E}"/>
                </a:ext>
              </a:extLst>
            </p:cNvPr>
            <p:cNvSpPr/>
            <p:nvPr/>
          </p:nvSpPr>
          <p:spPr bwMode="auto">
            <a:xfrm>
              <a:off x="8428038" y="2619375"/>
              <a:ext cx="1885950" cy="1306513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43" name="文本框 9">
              <a:extLst>
                <a:ext uri="{FF2B5EF4-FFF2-40B4-BE49-F238E27FC236}">
                  <a16:creationId xmlns:a16="http://schemas.microsoft.com/office/drawing/2014/main" id="{FFD5E2BD-6276-46AA-B975-21777C68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7825" y="863600"/>
              <a:ext cx="3024188" cy="10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Refer to the next page to c</a:t>
              </a:r>
              <a:r>
                <a:rPr lang="en-US" altLang="zh-CN" sz="2000" b="1">
                  <a:solidFill>
                    <a:srgbClr val="FF0000"/>
                  </a:solidFill>
                  <a:sym typeface="+mn-ea"/>
                </a:rPr>
                <a:t>ombine data_path and control_unit in cpu.v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DB0A2687-E21A-473E-A064-AC6A3BEBA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1916113"/>
            <a:ext cx="22987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2. Create New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-step3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15363" name="图片 1">
            <a:extLst>
              <a:ext uri="{FF2B5EF4-FFF2-40B4-BE49-F238E27FC236}">
                <a16:creationId xmlns:a16="http://schemas.microsoft.com/office/drawing/2014/main" id="{AD1239AF-8767-4353-96C3-797907A47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316038"/>
            <a:ext cx="9764712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DD0AFCA-F8DA-47B1-BCA3-DD5DBEF10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3. Do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Synthesis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and get the circuit 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16387" name="文本框 7">
            <a:extLst>
              <a:ext uri="{FF2B5EF4-FFF2-40B4-BE49-F238E27FC236}">
                <a16:creationId xmlns:a16="http://schemas.microsoft.com/office/drawing/2014/main" id="{072D1DD4-E8B7-4CE7-8D4B-C833018C5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38338"/>
            <a:ext cx="76581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US" altLang="zh-CN" sz="4400"/>
              <a:t>Follow the steps of lab1.ppt to do Synthesis and get the circuit </a:t>
            </a:r>
            <a:endParaRPr lang="zh-CN" altLang="en-US" sz="4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">
            <a:extLst>
              <a:ext uri="{FF2B5EF4-FFF2-40B4-BE49-F238E27FC236}">
                <a16:creationId xmlns:a16="http://schemas.microsoft.com/office/drawing/2014/main" id="{AE7E063D-5806-4582-9E83-EE730F4EFA38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0"/>
            <a:ext cx="4044950" cy="6858000"/>
            <a:chOff x="8146473" y="1"/>
            <a:chExt cx="4045527" cy="6858000"/>
          </a:xfrm>
        </p:grpSpPr>
        <p:pic>
          <p:nvPicPr>
            <p:cNvPr id="17413" name="图片 1">
              <a:extLst>
                <a:ext uri="{FF2B5EF4-FFF2-40B4-BE49-F238E27FC236}">
                  <a16:creationId xmlns:a16="http://schemas.microsoft.com/office/drawing/2014/main" id="{09BA203A-FBE5-4347-B3BE-02F8CC7ED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63"/>
            <a:stretch>
              <a:fillRect/>
            </a:stretch>
          </p:blipFill>
          <p:spPr bwMode="auto">
            <a:xfrm>
              <a:off x="8146473" y="1"/>
              <a:ext cx="4045527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0EB483-8EC8-462E-80B8-76C4C7FE533E}"/>
                </a:ext>
              </a:extLst>
            </p:cNvPr>
            <p:cNvSpPr/>
            <p:nvPr/>
          </p:nvSpPr>
          <p:spPr bwMode="auto">
            <a:xfrm>
              <a:off x="8583097" y="3100389"/>
              <a:ext cx="2535600" cy="2676525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8F8F2EB-A927-43C6-80A9-D155B126C15D}"/>
              </a:ext>
            </a:extLst>
          </p:cNvPr>
          <p:cNvSpPr/>
          <p:nvPr/>
        </p:nvSpPr>
        <p:spPr bwMode="auto">
          <a:xfrm>
            <a:off x="8428038" y="2959100"/>
            <a:ext cx="3587750" cy="19399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Copy  the  content in tb_cpu.txt  to this window, and complete the code.</a:t>
            </a:r>
          </a:p>
          <a:p>
            <a:pPr algn="ctr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You can refer to previous test bench.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412" name="标题 1">
            <a:extLst>
              <a:ext uri="{FF2B5EF4-FFF2-40B4-BE49-F238E27FC236}">
                <a16:creationId xmlns:a16="http://schemas.microsoft.com/office/drawing/2014/main" id="{8F4F17F2-7CF0-4475-A538-FABB142C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4. Create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Simulation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</a:t>
            </a: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CA0AB08-1096-4021-9B6D-44FEB18B7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08188"/>
            <a:ext cx="255905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4. Create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Simulation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 Source </a:t>
            </a: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</a:p>
          <a:p>
            <a:pPr algn="ctr">
              <a:lnSpc>
                <a:spcPct val="90000"/>
              </a:lnSpc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ACCCC8-F420-40FF-94EC-4A27C331DA26}"/>
              </a:ext>
            </a:extLst>
          </p:cNvPr>
          <p:cNvSpPr/>
          <p:nvPr/>
        </p:nvSpPr>
        <p:spPr>
          <a:xfrm>
            <a:off x="3817938" y="1177925"/>
            <a:ext cx="7231062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Run simulation and observe the variation of signals. Make sure all of these are  right.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8436" name="图片 2">
            <a:extLst>
              <a:ext uri="{FF2B5EF4-FFF2-40B4-BE49-F238E27FC236}">
                <a16:creationId xmlns:a16="http://schemas.microsoft.com/office/drawing/2014/main" id="{924262B2-3E73-4835-A2C3-CF93EFBA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008188"/>
            <a:ext cx="985361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178A593D-05B1-4C39-A841-67B06DB23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1074738"/>
            <a:ext cx="9877425" cy="1325562"/>
          </a:xfrm>
        </p:spPr>
        <p:txBody>
          <a:bodyPr/>
          <a:lstStyle/>
          <a:p>
            <a:pPr algn="ctr" eaLnBrk="1" hangingPunct="1"/>
            <a:r>
              <a:rPr lang="en-US" altLang="zh-CN" sz="5400" b="1">
                <a:solidFill>
                  <a:srgbClr val="00B0F0"/>
                </a:solidFill>
              </a:rPr>
              <a:t>Digital Logic Design and Application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19459" name="文本框 3">
            <a:extLst>
              <a:ext uri="{FF2B5EF4-FFF2-40B4-BE49-F238E27FC236}">
                <a16:creationId xmlns:a16="http://schemas.microsoft.com/office/drawing/2014/main" id="{50936B0A-B151-4AFA-B3A6-7DEB01B0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562225"/>
            <a:ext cx="3552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/>
              <a:t>Lab Course 4</a:t>
            </a:r>
            <a:endParaRPr lang="zh-CN" altLang="en-US" sz="4000"/>
          </a:p>
        </p:txBody>
      </p:sp>
      <p:sp>
        <p:nvSpPr>
          <p:cNvPr id="3077" name="文本框 5">
            <a:extLst>
              <a:ext uri="{FF2B5EF4-FFF2-40B4-BE49-F238E27FC236}">
                <a16:creationId xmlns:a16="http://schemas.microsoft.com/office/drawing/2014/main" id="{EF592839-D015-4519-89D3-039D9C522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984625"/>
            <a:ext cx="4914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5400" b="1" i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~~End~~</a:t>
            </a:r>
          </a:p>
          <a:p>
            <a:pPr algn="ctr" eaLnBrk="1" hangingPunct="1">
              <a:defRPr/>
            </a:pPr>
            <a:endParaRPr lang="zh-CN" altLang="en-US" sz="3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6828EDD8-A970-459F-B6A4-DA6B515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252413"/>
            <a:ext cx="7886700" cy="1325562"/>
          </a:xfrm>
        </p:spPr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</a:rPr>
              <a:t>Grading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925F6-3B68-4D05-80ED-CFFA66174DCC}"/>
              </a:ext>
            </a:extLst>
          </p:cNvPr>
          <p:cNvSpPr txBox="1"/>
          <p:nvPr/>
        </p:nvSpPr>
        <p:spPr>
          <a:xfrm>
            <a:off x="795338" y="1404938"/>
            <a:ext cx="11396662" cy="526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1" hangingPunct="1">
              <a:lnSpc>
                <a:spcPct val="150000"/>
              </a:lnSpc>
              <a:spcBef>
                <a:spcPts val="750"/>
              </a:spcBef>
              <a:defRPr/>
            </a:pPr>
            <a:r>
              <a:rPr lang="en-US" altLang="zh-CN" sz="4400" dirty="0">
                <a:latin typeface="+mn-lt"/>
                <a:ea typeface="+mn-ea"/>
              </a:rPr>
              <a:t>Assessment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100" dirty="0">
                <a:cs typeface="Times New Roman" panose="02020603050405020304" pitchFamily="18" charset="0"/>
                <a:sym typeface="+mn-ea"/>
              </a:rPr>
              <a:t>Lab1 10% + Lab2 20% + Lab3 20% 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+ Lab4 20% </a:t>
            </a:r>
            <a:r>
              <a:rPr lang="en-US" altLang="zh-CN" sz="2400" b="1" kern="100" dirty="0">
                <a:cs typeface="Times New Roman" panose="02020603050405020304" pitchFamily="18" charset="0"/>
                <a:sym typeface="+mn-ea"/>
              </a:rPr>
              <a:t>+ Lab5 10%</a:t>
            </a:r>
            <a:r>
              <a:rPr lang="zh-CN" altLang="en-US" sz="2400" b="1" kern="1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kern="100" dirty="0"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Report1 5% </a:t>
            </a:r>
            <a:r>
              <a:rPr lang="en-US" altLang="zh-CN" sz="2400" b="1" kern="100" dirty="0">
                <a:cs typeface="Times New Roman" panose="02020603050405020304" pitchFamily="18" charset="0"/>
                <a:sym typeface="+mn-ea"/>
              </a:rPr>
              <a:t>+ Repor2 15%</a:t>
            </a:r>
          </a:p>
          <a:p>
            <a:pPr defTabSz="685800" eaLnBrk="1" hangingPunct="1">
              <a:lnSpc>
                <a:spcPct val="150000"/>
              </a:lnSpc>
              <a:spcBef>
                <a:spcPts val="750"/>
              </a:spcBef>
              <a:defRPr/>
            </a:pPr>
            <a:r>
              <a:rPr lang="en-US" altLang="zh-CN" sz="4400" dirty="0">
                <a:latin typeface="+mn-lt"/>
                <a:ea typeface="+mn-ea"/>
              </a:rPr>
              <a:t>And for each lab:</a:t>
            </a:r>
          </a:p>
          <a:p>
            <a:pPr marL="1435100" lvl="1" indent="-552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Pre-Lab preparation and Performance in laboratory (65%)</a:t>
            </a:r>
          </a:p>
          <a:p>
            <a:pPr marL="1435100" lvl="1" indent="-552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Laboratory experimental reports (35%)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328E47C9-DD71-4DC5-BBD0-28B4188AC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</a:rPr>
              <a:t>Note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6D1F3BE1-AB46-4637-92D5-92034AC7D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4925" y="2022475"/>
            <a:ext cx="9734550" cy="2657475"/>
          </a:xfrm>
        </p:spPr>
        <p:txBody>
          <a:bodyPr/>
          <a:lstStyle/>
          <a:p>
            <a:pPr marL="180975" lvl="1" indent="0" eaLnBrk="1" hangingPunct="1">
              <a:lnSpc>
                <a:spcPct val="150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zh-CN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save the </a:t>
            </a:r>
            <a:r>
              <a:rPr lang="en-US" altLang="zh-CN" sz="320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screenshots</a:t>
            </a:r>
            <a:r>
              <a:rPr lang="en-US" altLang="zh-CN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 the code, simulation result, etc.</a:t>
            </a:r>
          </a:p>
          <a:p>
            <a:pPr marL="180975" lvl="1" indent="0" eaLnBrk="1" hangingPunct="1">
              <a:lnSpc>
                <a:spcPct val="150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zh-CN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You will need them to write the Lab_report.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37909A01-8F8D-4525-9EF4-55D2F6844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</a:rPr>
              <a:t>Content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784A2AEE-D69D-40D3-9932-8CB84E8BCF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52650" y="1284288"/>
            <a:ext cx="9786938" cy="4711700"/>
          </a:xfrm>
        </p:spPr>
        <p:txBody>
          <a:bodyPr/>
          <a:lstStyle/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/>
              <a:t>EDA tools ( </a:t>
            </a:r>
            <a:r>
              <a:rPr lang="en-US" altLang="zh-CN" sz="4000" dirty="0" err="1"/>
              <a:t>testbench</a:t>
            </a:r>
            <a:r>
              <a:rPr lang="en-US" altLang="zh-CN" sz="4000" dirty="0"/>
              <a:t>)</a:t>
            </a:r>
          </a:p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 err="1"/>
              <a:t>Datapath</a:t>
            </a:r>
            <a:r>
              <a:rPr lang="en-US" altLang="zh-CN" sz="4000" dirty="0"/>
              <a:t> Design</a:t>
            </a:r>
            <a:endParaRPr lang="zh-CN" altLang="zh-CN" sz="2000" dirty="0"/>
          </a:p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/>
              <a:t>Controller Design</a:t>
            </a:r>
          </a:p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CPU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Integration</a:t>
            </a:r>
          </a:p>
          <a:p>
            <a:pPr marL="1167130" lvl="1" indent="-624205" eaLnBrk="1" hangingPunct="1">
              <a:lnSpc>
                <a:spcPct val="100000"/>
              </a:lnSpc>
              <a:spcBef>
                <a:spcPct val="25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Combine the </a:t>
            </a:r>
            <a:r>
              <a:rPr lang="en-US" altLang="zh-CN" sz="24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datapath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 and the controller;</a:t>
            </a:r>
            <a:endParaRPr lang="zh-CN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167130" lvl="1" indent="-624205" eaLnBrk="1" hangingPunct="1">
              <a:lnSpc>
                <a:spcPct val="100000"/>
              </a:lnSpc>
              <a:spcBef>
                <a:spcPct val="25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Synthesis;</a:t>
            </a:r>
            <a:endParaRPr lang="zh-CN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167130" lvl="1" indent="-624205" eaLnBrk="1" hangingPunct="1">
              <a:lnSpc>
                <a:spcPct val="100000"/>
              </a:lnSpc>
              <a:spcBef>
                <a:spcPct val="25000"/>
              </a:spcBef>
              <a:buFont typeface="Arial" panose="020B0604020202020204" pitchFamily="34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Compose the testbench and do simulation.</a:t>
            </a:r>
          </a:p>
          <a:p>
            <a:pPr marL="742950" lvl="1" indent="-742950" eaLnBrk="1" hangingPunct="1">
              <a:lnSpc>
                <a:spcPct val="100000"/>
              </a:lnSpc>
              <a:spcBef>
                <a:spcPts val="750"/>
              </a:spcBef>
              <a:buFont typeface="+mj-lt"/>
              <a:buAutoNum type="arabicPeriod" startAt="5"/>
              <a:defRPr/>
            </a:pPr>
            <a:r>
              <a:rPr lang="en-US" altLang="zh-CN" sz="4000" dirty="0"/>
              <a:t>CPU </a:t>
            </a:r>
            <a:r>
              <a:rPr lang="en-US" altLang="zh-CN" sz="4000" dirty="0">
                <a:sym typeface="+mn-ea"/>
              </a:rPr>
              <a:t>Verification and</a:t>
            </a:r>
            <a:r>
              <a:rPr lang="en-US" altLang="zh-CN" sz="4000" dirty="0"/>
              <a:t> Improvement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7021E213-5AC2-4F49-9F9C-BDFA6277B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-11113"/>
            <a:ext cx="10515600" cy="1325563"/>
          </a:xfrm>
        </p:spPr>
        <p:txBody>
          <a:bodyPr/>
          <a:lstStyle/>
          <a:p>
            <a:r>
              <a:rPr lang="en-GB" altLang="en-US" sz="5400" b="1">
                <a:solidFill>
                  <a:srgbClr val="00B0F0"/>
                </a:solidFill>
                <a:ea typeface="等线 Light" panose="02010600030101010101" pitchFamily="2" charset="-122"/>
              </a:rPr>
              <a:t>CPU Organization</a:t>
            </a:r>
            <a:endParaRPr lang="zh-CN" altLang="en-US" sz="5400"/>
          </a:p>
        </p:txBody>
      </p:sp>
      <p:sp>
        <p:nvSpPr>
          <p:cNvPr id="6147" name="Oval 37">
            <a:extLst>
              <a:ext uri="{FF2B5EF4-FFF2-40B4-BE49-F238E27FC236}">
                <a16:creationId xmlns:a16="http://schemas.microsoft.com/office/drawing/2014/main" id="{1A3235F4-8D35-4B66-9319-D938170D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1943100"/>
            <a:ext cx="2200275" cy="2190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Text Box 41">
            <a:extLst>
              <a:ext uri="{FF2B5EF4-FFF2-40B4-BE49-F238E27FC236}">
                <a16:creationId xmlns:a16="http://schemas.microsoft.com/office/drawing/2014/main" id="{7D55938F-F277-449C-A365-DE0A8B240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1898650"/>
            <a:ext cx="6683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GB" altLang="en-US" b="1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endParaRPr lang="en-GB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Line 45">
            <a:extLst>
              <a:ext uri="{FF2B5EF4-FFF2-40B4-BE49-F238E27FC236}">
                <a16:creationId xmlns:a16="http://schemas.microsoft.com/office/drawing/2014/main" id="{10F52B6D-053D-454E-BE83-4ED1A1D10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0350" y="998538"/>
            <a:ext cx="6076950" cy="135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46">
            <a:extLst>
              <a:ext uri="{FF2B5EF4-FFF2-40B4-BE49-F238E27FC236}">
                <a16:creationId xmlns:a16="http://schemas.microsoft.com/office/drawing/2014/main" id="{ADFDCA54-33ED-4D18-BCD1-91D5963CB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3159125"/>
            <a:ext cx="5895975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Oval 48">
            <a:extLst>
              <a:ext uri="{FF2B5EF4-FFF2-40B4-BE49-F238E27FC236}">
                <a16:creationId xmlns:a16="http://schemas.microsoft.com/office/drawing/2014/main" id="{AA477066-D599-4858-A6F6-7F3C2D5B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59125"/>
            <a:ext cx="944562" cy="900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Text Box 49">
            <a:extLst>
              <a:ext uri="{FF2B5EF4-FFF2-40B4-BE49-F238E27FC236}">
                <a16:creationId xmlns:a16="http://schemas.microsoft.com/office/drawing/2014/main" id="{59C92D20-A2CD-45C4-920C-A3C5064C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3338513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Control</a:t>
            </a:r>
          </a:p>
          <a:p>
            <a:pPr algn="ctr" eaLnBrk="1" hangingPunct="1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Unit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3" name="Oval 52">
            <a:extLst>
              <a:ext uri="{FF2B5EF4-FFF2-40B4-BE49-F238E27FC236}">
                <a16:creationId xmlns:a16="http://schemas.microsoft.com/office/drawing/2014/main" id="{528B3AC2-D419-4D56-A084-14BEA7D9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349500"/>
            <a:ext cx="977900" cy="944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 Box 54">
            <a:extLst>
              <a:ext uri="{FF2B5EF4-FFF2-40B4-BE49-F238E27FC236}">
                <a16:creationId xmlns:a16="http://schemas.microsoft.com/office/drawing/2014/main" id="{01650279-1E94-4BAE-A06C-F86202D4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2652713"/>
            <a:ext cx="10810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Datapath</a:t>
            </a:r>
          </a:p>
        </p:txBody>
      </p:sp>
      <p:sp>
        <p:nvSpPr>
          <p:cNvPr id="6155" name="Oval 35" descr="50%">
            <a:extLst>
              <a:ext uri="{FF2B5EF4-FFF2-40B4-BE49-F238E27FC236}">
                <a16:creationId xmlns:a16="http://schemas.microsoft.com/office/drawing/2014/main" id="{DAF6D977-6D97-4AA5-B075-10EE3445A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3294063"/>
            <a:ext cx="3151187" cy="29210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6" name="Oval 40">
            <a:extLst>
              <a:ext uri="{FF2B5EF4-FFF2-40B4-BE49-F238E27FC236}">
                <a16:creationId xmlns:a16="http://schemas.microsoft.com/office/drawing/2014/main" id="{1A93FA6C-0CA0-4546-8BB9-DFDFCF91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808413"/>
            <a:ext cx="1901825" cy="133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7" name="Text Box 44">
            <a:extLst>
              <a:ext uri="{FF2B5EF4-FFF2-40B4-BE49-F238E27FC236}">
                <a16:creationId xmlns:a16="http://schemas.microsoft.com/office/drawing/2014/main" id="{44575023-9508-4F8F-8C69-444BFE25E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4211638"/>
            <a:ext cx="166528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GB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state_transition</a:t>
            </a:r>
          </a:p>
        </p:txBody>
      </p:sp>
      <p:sp>
        <p:nvSpPr>
          <p:cNvPr id="6158" name="Text Box 55">
            <a:extLst>
              <a:ext uri="{FF2B5EF4-FFF2-40B4-BE49-F238E27FC236}">
                <a16:creationId xmlns:a16="http://schemas.microsoft.com/office/drawing/2014/main" id="{49CB38C6-E376-43C3-B6D2-A7FD539FF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3429000"/>
            <a:ext cx="1514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Control Unit</a:t>
            </a: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9" name="Oval 20" descr="50%">
            <a:extLst>
              <a:ext uri="{FF2B5EF4-FFF2-40B4-BE49-F238E27FC236}">
                <a16:creationId xmlns:a16="http://schemas.microsoft.com/office/drawing/2014/main" id="{AAC49238-80BE-494A-92D2-540A9057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5" y="993775"/>
            <a:ext cx="2279650" cy="220503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en-GB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0" name="Oval 21">
            <a:extLst>
              <a:ext uri="{FF2B5EF4-FFF2-40B4-BE49-F238E27FC236}">
                <a16:creationId xmlns:a16="http://schemas.microsoft.com/office/drawing/2014/main" id="{F804AB18-94B0-4A34-BE22-CDDFA99ED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180340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1" name="Oval 23">
            <a:extLst>
              <a:ext uri="{FF2B5EF4-FFF2-40B4-BE49-F238E27FC236}">
                <a16:creationId xmlns:a16="http://schemas.microsoft.com/office/drawing/2014/main" id="{93E48D29-229F-41B9-8223-2AB1124C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763" y="1382713"/>
            <a:ext cx="898525" cy="831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2" name="Text Box 27">
            <a:extLst>
              <a:ext uri="{FF2B5EF4-FFF2-40B4-BE49-F238E27FC236}">
                <a16:creationId xmlns:a16="http://schemas.microsoft.com/office/drawing/2014/main" id="{F40A1D03-F863-49CD-9283-5A0E7EA88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113" y="1603375"/>
            <a:ext cx="6016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6163" name="Text Box 34">
            <a:extLst>
              <a:ext uri="{FF2B5EF4-FFF2-40B4-BE49-F238E27FC236}">
                <a16:creationId xmlns:a16="http://schemas.microsoft.com/office/drawing/2014/main" id="{330EEFBD-6436-4C8D-9E81-D2627277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2174875"/>
            <a:ext cx="1117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6164" name="Text Box 46">
            <a:extLst>
              <a:ext uri="{FF2B5EF4-FFF2-40B4-BE49-F238E27FC236}">
                <a16:creationId xmlns:a16="http://schemas.microsoft.com/office/drawing/2014/main" id="{A76FD359-CAD6-428C-B7A6-D987345E8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575" y="1047750"/>
            <a:ext cx="11699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Datapath</a:t>
            </a: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C7160261-1EAE-42E1-83A4-BCD63C660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3159125"/>
            <a:ext cx="4095750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45">
            <a:extLst>
              <a:ext uri="{FF2B5EF4-FFF2-40B4-BE49-F238E27FC236}">
                <a16:creationId xmlns:a16="http://schemas.microsoft.com/office/drawing/2014/main" id="{5BFBC23C-55F6-40AE-B905-A39AEE65B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059238"/>
            <a:ext cx="3105150" cy="189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Oval 21">
            <a:extLst>
              <a:ext uri="{FF2B5EF4-FFF2-40B4-BE49-F238E27FC236}">
                <a16:creationId xmlns:a16="http://schemas.microsoft.com/office/drawing/2014/main" id="{DA242937-8F88-4E66-95B4-C674DD49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238" y="2138363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8" name="Text Box 27">
            <a:extLst>
              <a:ext uri="{FF2B5EF4-FFF2-40B4-BE49-F238E27FC236}">
                <a16:creationId xmlns:a16="http://schemas.microsoft.com/office/drawing/2014/main" id="{44A1C227-F611-47AB-8082-59269AAF4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163" y="2538413"/>
            <a:ext cx="466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GB" altLang="en-US" sz="1600" b="1"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6169" name="Oval 40">
            <a:extLst>
              <a:ext uri="{FF2B5EF4-FFF2-40B4-BE49-F238E27FC236}">
                <a16:creationId xmlns:a16="http://schemas.microsoft.com/office/drawing/2014/main" id="{BE97D405-7424-499C-BCB5-7AA65234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5081588"/>
            <a:ext cx="1574800" cy="10255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70" name="矩形 1">
            <a:extLst>
              <a:ext uri="{FF2B5EF4-FFF2-40B4-BE49-F238E27FC236}">
                <a16:creationId xmlns:a16="http://schemas.microsoft.com/office/drawing/2014/main" id="{14DE00A6-2096-40A9-B6AD-F048038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838" y="54387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GB" altLang="en-US" b="1">
                <a:latin typeface="Arial" panose="020B0604020202020204" pitchFamily="34" charset="0"/>
                <a:ea typeface="宋体" panose="02010600030101010101" pitchFamily="2" charset="-122"/>
              </a:rPr>
              <a:t>IR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25D798B3-7892-417A-82E1-EFF4CC1893A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标题 1">
            <a:extLst>
              <a:ext uri="{FF2B5EF4-FFF2-40B4-BE49-F238E27FC236}">
                <a16:creationId xmlns:a16="http://schemas.microsoft.com/office/drawing/2014/main" id="{52D076DB-7BC7-4EFD-A008-3EBCDDA53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038" y="22225"/>
            <a:ext cx="10515600" cy="13255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Top structure </a:t>
            </a:r>
            <a:r>
              <a:rPr lang="en-GB" altLang="en-US" sz="5400" b="1">
                <a:solidFill>
                  <a:srgbClr val="00B0F0"/>
                </a:solidFill>
                <a:ea typeface="等线 Light" panose="02010600030101010101" pitchFamily="2" charset="-122"/>
              </a:rPr>
              <a:t>of our CPU</a:t>
            </a:r>
            <a:endParaRPr lang="zh-CN" altLang="en-US" sz="5400"/>
          </a:p>
        </p:txBody>
      </p:sp>
      <p:grpSp>
        <p:nvGrpSpPr>
          <p:cNvPr id="8196" name="组合 8">
            <a:extLst>
              <a:ext uri="{FF2B5EF4-FFF2-40B4-BE49-F238E27FC236}">
                <a16:creationId xmlns:a16="http://schemas.microsoft.com/office/drawing/2014/main" id="{18E8F4ED-AD8B-43EA-87C4-EA8F1CFD6A3C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1238250"/>
            <a:ext cx="6942138" cy="5270500"/>
            <a:chOff x="1144280" y="993775"/>
            <a:chExt cx="7149216" cy="5270500"/>
          </a:xfrm>
        </p:grpSpPr>
        <p:sp>
          <p:nvSpPr>
            <p:cNvPr id="8198" name="TextBox 6">
              <a:extLst>
                <a:ext uri="{FF2B5EF4-FFF2-40B4-BE49-F238E27FC236}">
                  <a16:creationId xmlns:a16="http://schemas.microsoft.com/office/drawing/2014/main" id="{A3ECAAC4-836F-44C9-93F5-F4444281E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760" y="1311275"/>
              <a:ext cx="1590178" cy="46889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</a:p>
            <a:p>
              <a:pPr algn="ctr" eaLnBrk="1" hangingPunct="1"/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path</a:t>
              </a:r>
              <a:endParaRPr lang="zh-CN" altLang="en-US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TextBox 7">
              <a:extLst>
                <a:ext uri="{FF2B5EF4-FFF2-40B4-BE49-F238E27FC236}">
                  <a16:creationId xmlns:a16="http://schemas.microsoft.com/office/drawing/2014/main" id="{0BBBB3B3-33F6-4CDA-A494-C9289163E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3" y="1266824"/>
              <a:ext cx="1555334" cy="47333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endParaRPr lang="en-US" altLang="zh-CN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Control</a:t>
              </a:r>
            </a:p>
            <a:p>
              <a:pPr algn="ctr" eaLnBrk="1" hangingPunct="1"/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Unit</a:t>
              </a:r>
              <a:endParaRPr lang="zh-CN" altLang="en-US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0" name="矩形 8">
              <a:extLst>
                <a:ext uri="{FF2B5EF4-FFF2-40B4-BE49-F238E27FC236}">
                  <a16:creationId xmlns:a16="http://schemas.microsoft.com/office/drawing/2014/main" id="{5DD11C11-B2E7-4B98-B82E-46C3CA19D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280" y="993775"/>
              <a:ext cx="7149216" cy="52705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1" name="左箭头 36">
              <a:extLst>
                <a:ext uri="{FF2B5EF4-FFF2-40B4-BE49-F238E27FC236}">
                  <a16:creationId xmlns:a16="http://schemas.microsoft.com/office/drawing/2014/main" id="{153DB64E-3B77-4ADD-AC2F-F24B994E4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1727200"/>
              <a:ext cx="2339975" cy="674688"/>
            </a:xfrm>
            <a:prstGeom prst="leftArrow">
              <a:avLst>
                <a:gd name="adj1" fmla="val 50000"/>
                <a:gd name="adj2" fmla="val 49984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ea typeface="宋体" panose="02010600030101010101" pitchFamily="2" charset="-122"/>
                </a:rPr>
                <a:t>Regs control signals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202" name="左箭头 37">
              <a:extLst>
                <a:ext uri="{FF2B5EF4-FFF2-40B4-BE49-F238E27FC236}">
                  <a16:creationId xmlns:a16="http://schemas.microsoft.com/office/drawing/2014/main" id="{C4D9C6C7-65AF-4243-A70E-F50A6FAF0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006725"/>
              <a:ext cx="2384425" cy="719138"/>
            </a:xfrm>
            <a:prstGeom prst="leftArrow">
              <a:avLst>
                <a:gd name="adj1" fmla="val 50000"/>
                <a:gd name="adj2" fmla="val 49981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ea typeface="宋体" panose="02010600030101010101" pitchFamily="2" charset="-122"/>
                </a:rPr>
                <a:t>ALU control signals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203" name="TextBox 52">
              <a:extLst>
                <a:ext uri="{FF2B5EF4-FFF2-40B4-BE49-F238E27FC236}">
                  <a16:creationId xmlns:a16="http://schemas.microsoft.com/office/drawing/2014/main" id="{A18426E5-5D75-43A3-B5DA-FEB2C955F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496" y="1048544"/>
              <a:ext cx="9080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矩形 2">
              <a:extLst>
                <a:ext uri="{FF2B5EF4-FFF2-40B4-BE49-F238E27FC236}">
                  <a16:creationId xmlns:a16="http://schemas.microsoft.com/office/drawing/2014/main" id="{377EE5E5-C56A-42C4-B094-B0E5137C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363" y="1944688"/>
              <a:ext cx="868362" cy="627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Reg group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矩形 22">
              <a:extLst>
                <a:ext uri="{FF2B5EF4-FFF2-40B4-BE49-F238E27FC236}">
                  <a16:creationId xmlns:a16="http://schemas.microsoft.com/office/drawing/2014/main" id="{E7E6BC1D-B2D3-4371-84C0-0EB9AFC4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638" y="3000375"/>
              <a:ext cx="868362" cy="4048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Alu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矩形 23">
              <a:extLst>
                <a:ext uri="{FF2B5EF4-FFF2-40B4-BE49-F238E27FC236}">
                  <a16:creationId xmlns:a16="http://schemas.microsoft.com/office/drawing/2014/main" id="{94FF4941-D697-4DFE-A8C2-95E7C7F6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685381"/>
              <a:ext cx="868362" cy="4048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PC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矩形 24">
              <a:extLst>
                <a:ext uri="{FF2B5EF4-FFF2-40B4-BE49-F238E27FC236}">
                  <a16:creationId xmlns:a16="http://schemas.microsoft.com/office/drawing/2014/main" id="{91822448-7BBA-4F8C-8F2D-7C4C5E91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022" y="4370388"/>
              <a:ext cx="1337740" cy="404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Alu_mux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矩形 25">
              <a:extLst>
                <a:ext uri="{FF2B5EF4-FFF2-40B4-BE49-F238E27FC236}">
                  <a16:creationId xmlns:a16="http://schemas.microsoft.com/office/drawing/2014/main" id="{5E211975-E4E4-42E2-BEAE-A741D9A52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319" y="1949731"/>
              <a:ext cx="868362" cy="627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IR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矩形 26">
              <a:extLst>
                <a:ext uri="{FF2B5EF4-FFF2-40B4-BE49-F238E27FC236}">
                  <a16:creationId xmlns:a16="http://schemas.microsoft.com/office/drawing/2014/main" id="{4382AD15-FCDC-47D9-9E1A-E7CD503E1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241" y="3869297"/>
              <a:ext cx="1171575" cy="627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State</a:t>
              </a:r>
            </a:p>
            <a:p>
              <a:pPr algn="ctr" eaLnBrk="1" hangingPunct="1"/>
              <a:r>
                <a:rPr lang="en-US" altLang="zh-CN" sz="16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transition</a:t>
              </a:r>
              <a:endParaRPr lang="zh-CN" altLang="en-US" sz="1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左箭头 37">
              <a:extLst>
                <a:ext uri="{FF2B5EF4-FFF2-40B4-BE49-F238E27FC236}">
                  <a16:creationId xmlns:a16="http://schemas.microsoft.com/office/drawing/2014/main" id="{DEE6C9C3-2259-4AAB-8F75-F6667ADAF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4222750"/>
              <a:ext cx="2384425" cy="719138"/>
            </a:xfrm>
            <a:prstGeom prst="leftArrow">
              <a:avLst>
                <a:gd name="adj1" fmla="val 50000"/>
                <a:gd name="adj2" fmla="val 49981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ea typeface="宋体" panose="02010600030101010101" pitchFamily="2" charset="-122"/>
                </a:rPr>
                <a:t>PC control signal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8211" name="文本框 3">
              <a:extLst>
                <a:ext uri="{FF2B5EF4-FFF2-40B4-BE49-F238E27FC236}">
                  <a16:creationId xmlns:a16="http://schemas.microsoft.com/office/drawing/2014/main" id="{C6E7C114-26CC-4A4F-93CC-72EC8FE89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990" y="1648386"/>
              <a:ext cx="18541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En_group, Reg_en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212" name="直接箭头连接符 5">
              <a:extLst>
                <a:ext uri="{FF2B5EF4-FFF2-40B4-BE49-F238E27FC236}">
                  <a16:creationId xmlns:a16="http://schemas.microsoft.com/office/drawing/2014/main" id="{7C48CCDB-CDA5-41CA-A1B1-E0C2A0B75BED}"/>
                </a:ext>
              </a:extLst>
            </p:cNvPr>
            <p:cNvCxnSpPr>
              <a:cxnSpLocks noChangeShapeType="1"/>
              <a:stCxn id="8208" idx="2"/>
              <a:endCxn id="8209" idx="0"/>
            </p:cNvCxnSpPr>
            <p:nvPr/>
          </p:nvCxnSpPr>
          <p:spPr bwMode="auto">
            <a:xfrm>
              <a:off x="6829501" y="2576793"/>
              <a:ext cx="23528" cy="1292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3" name="文本框 32">
              <a:extLst>
                <a:ext uri="{FF2B5EF4-FFF2-40B4-BE49-F238E27FC236}">
                  <a16:creationId xmlns:a16="http://schemas.microsoft.com/office/drawing/2014/main" id="{7A482CE5-E76C-4708-B410-EEC471031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9499" y="3142784"/>
              <a:ext cx="858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Opcode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文本框 33">
              <a:extLst>
                <a:ext uri="{FF2B5EF4-FFF2-40B4-BE49-F238E27FC236}">
                  <a16:creationId xmlns:a16="http://schemas.microsoft.com/office/drawing/2014/main" id="{8A24C78B-6BD0-4806-893D-1D6C1F46C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2919412"/>
              <a:ext cx="18557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Alu_in_sel  Alu_in_sel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5" name="文本框 34">
              <a:extLst>
                <a:ext uri="{FF2B5EF4-FFF2-40B4-BE49-F238E27FC236}">
                  <a16:creationId xmlns:a16="http://schemas.microsoft.com/office/drawing/2014/main" id="{F765F0C0-1BE4-4EB0-A3FE-76978FFA5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413" y="4169850"/>
              <a:ext cx="18541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En_pc  pc_ctrl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左箭头 37">
              <a:extLst>
                <a:ext uri="{FF2B5EF4-FFF2-40B4-BE49-F238E27FC236}">
                  <a16:creationId xmlns:a16="http://schemas.microsoft.com/office/drawing/2014/main" id="{5D1BCB5A-9E3C-4D58-915C-B79C4A7BE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5138738"/>
              <a:ext cx="2384425" cy="719137"/>
            </a:xfrm>
            <a:prstGeom prst="leftArrow">
              <a:avLst>
                <a:gd name="adj1" fmla="val 50000"/>
                <a:gd name="adj2" fmla="val 49981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ea typeface="宋体" panose="02010600030101010101" pitchFamily="2" charset="-122"/>
                </a:rPr>
                <a:t>Other signals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</p:grpSp>
      <p:sp>
        <p:nvSpPr>
          <p:cNvPr id="8197" name="文本框 5">
            <a:extLst>
              <a:ext uri="{FF2B5EF4-FFF2-40B4-BE49-F238E27FC236}">
                <a16:creationId xmlns:a16="http://schemas.microsoft.com/office/drawing/2014/main" id="{06593594-583E-4228-B798-71B299E7B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1971675"/>
            <a:ext cx="4487862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/>
              <a:t>module </a:t>
            </a:r>
            <a:r>
              <a:rPr lang="en-US" altLang="zh-CN" sz="2400" b="1"/>
              <a:t>cpu</a:t>
            </a:r>
            <a:r>
              <a:rPr lang="zh-CN" altLang="en-US" sz="2400" b="1"/>
              <a:t>(</a:t>
            </a:r>
            <a:r>
              <a:rPr lang="en-US" altLang="zh-CN" sz="2400" b="1"/>
              <a:t>....</a:t>
            </a:r>
            <a:r>
              <a:rPr lang="zh-CN" altLang="en-US" sz="2400" b="1"/>
              <a:t>);</a:t>
            </a:r>
          </a:p>
          <a:p>
            <a:r>
              <a:rPr lang="zh-CN" altLang="en-US" sz="2400" b="1"/>
              <a:t>     input </a:t>
            </a:r>
            <a:r>
              <a:rPr lang="zh-CN" altLang="en-US" sz="2400" b="1">
                <a:solidFill>
                  <a:srgbClr val="FF0000"/>
                </a:solidFill>
              </a:rPr>
              <a:t>XXXX</a:t>
            </a:r>
          </a:p>
          <a:p>
            <a:r>
              <a:rPr lang="zh-CN" altLang="en-US" sz="2400" b="1"/>
              <a:t>     output </a:t>
            </a:r>
            <a:r>
              <a:rPr lang="zh-CN" altLang="en-US" sz="2400" b="1">
                <a:solidFill>
                  <a:srgbClr val="FF0000"/>
                </a:solidFill>
              </a:rPr>
              <a:t>XXXX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    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    </a:t>
            </a:r>
            <a:r>
              <a:rPr lang="en-US" altLang="zh-CN" sz="2400" b="1"/>
              <a:t>wire  </a:t>
            </a:r>
            <a:r>
              <a:rPr lang="zh-CN" altLang="en-US" sz="2400" b="1">
                <a:solidFill>
                  <a:srgbClr val="FF0000"/>
                </a:solidFill>
              </a:rPr>
              <a:t>XXXX</a:t>
            </a:r>
          </a:p>
          <a:p>
            <a:r>
              <a:rPr lang="en-US" altLang="zh-CN" sz="2400" b="1"/>
              <a:t>     reg   </a:t>
            </a:r>
            <a:r>
              <a:rPr lang="zh-CN" altLang="en-US" sz="2400" b="1">
                <a:solidFill>
                  <a:srgbClr val="FF0000"/>
                </a:solidFill>
              </a:rPr>
              <a:t>XXXX</a:t>
            </a:r>
          </a:p>
          <a:p>
            <a:endParaRPr lang="zh-CN" altLang="en-US" sz="2400" b="1"/>
          </a:p>
          <a:p>
            <a:pPr>
              <a:spcBef>
                <a:spcPts val="1200"/>
              </a:spcBef>
            </a:pPr>
            <a:r>
              <a:rPr lang="zh-CN" altLang="en-US" sz="2400" b="1"/>
              <a:t>     data_path data_path1 (</a:t>
            </a:r>
            <a:r>
              <a:rPr lang="zh-CN" altLang="en-US" sz="2400" b="1">
                <a:solidFill>
                  <a:srgbClr val="FF0000"/>
                </a:solidFill>
              </a:rPr>
              <a:t>XXXX</a:t>
            </a:r>
            <a:r>
              <a:rPr lang="zh-CN" altLang="en-US" sz="2400" b="1"/>
              <a:t>);</a:t>
            </a:r>
          </a:p>
          <a:p>
            <a:r>
              <a:rPr lang="zh-CN" altLang="en-US" sz="2400" b="1"/>
              <a:t>     control_unit1(</a:t>
            </a:r>
            <a:r>
              <a:rPr lang="zh-CN" altLang="en-US" sz="2400" b="1">
                <a:solidFill>
                  <a:srgbClr val="FF0000"/>
                </a:solidFill>
              </a:rPr>
              <a:t>XXXX</a:t>
            </a:r>
            <a:r>
              <a:rPr lang="zh-CN" altLang="en-US" sz="2400" b="1"/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endmodule</a:t>
            </a:r>
            <a:r>
              <a:rPr lang="en-US" altLang="zh-CN" sz="2400" b="1">
                <a:solidFill>
                  <a:srgbClr val="C55A11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063DBD03-008A-4DD7-A925-9EF2191A438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标题 1">
            <a:extLst>
              <a:ext uri="{FF2B5EF4-FFF2-40B4-BE49-F238E27FC236}">
                <a16:creationId xmlns:a16="http://schemas.microsoft.com/office/drawing/2014/main" id="{F5172099-BE79-468D-A1A6-7FE39FBB7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75" y="0"/>
            <a:ext cx="10515600" cy="13255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Instruction Set</a:t>
            </a:r>
            <a:endParaRPr lang="zh-CN" altLang="en-US" sz="5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7A486B-F510-47ED-A18A-C5DBE5A4D343}"/>
              </a:ext>
            </a:extLst>
          </p:cNvPr>
          <p:cNvGraphicFramePr>
            <a:graphicFrameLocks noGrp="1"/>
          </p:cNvGraphicFramePr>
          <p:nvPr/>
        </p:nvGraphicFramePr>
        <p:xfrm>
          <a:off x="817563" y="969963"/>
          <a:ext cx="10979151" cy="4230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6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Opcode</a:t>
                      </a:r>
                      <a:endParaRPr lang="zh-CN" altLang="en-US" sz="24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Rd</a:t>
                      </a:r>
                      <a:endParaRPr lang="zh-CN" altLang="en-US" sz="24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Rs</a:t>
                      </a:r>
                      <a:endParaRPr lang="zh-CN" altLang="en-US" sz="24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Imme</a:t>
                      </a:r>
                      <a:endParaRPr lang="zh-CN" altLang="en-US" sz="2400" dirty="0"/>
                    </a:p>
                  </a:txBody>
                  <a:tcPr marL="91435" marR="91435" marT="45725" marB="45725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assembly</a:t>
                      </a:r>
                      <a:endParaRPr lang="zh-CN" altLang="en-US" sz="2400" dirty="0"/>
                    </a:p>
                  </a:txBody>
                  <a:tcPr marL="91435" marR="91435" marT="45725" marB="4572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function</a:t>
                      </a:r>
                      <a:endParaRPr lang="zh-CN" altLang="en-US" sz="2400" dirty="0"/>
                    </a:p>
                  </a:txBody>
                  <a:tcPr marL="91435" marR="91435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4bit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2bit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2bit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8bit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25" marB="45725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00000010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Mov R1 #02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R1&lt;= 2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0010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00001000 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Add R1</a:t>
                      </a:r>
                      <a:r>
                        <a:rPr lang="en-US" altLang="zh-CN" sz="2000" baseline="0" dirty="0"/>
                        <a:t> #08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R1&lt;=(R1)+8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0101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 R1 R2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R1&lt;=(R1)-(R2)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0111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And R1 R2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R1&lt;= (R1) </a:t>
                      </a:r>
                      <a:r>
                        <a:rPr lang="en-US" altLang="zh-CN" sz="2000" dirty="0" err="1"/>
                        <a:t>bit_and</a:t>
                      </a:r>
                      <a:r>
                        <a:rPr lang="en-US" altLang="zh-CN" sz="2000" dirty="0"/>
                        <a:t> (R2)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1001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Or R1 R2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R1&lt;=(R1) </a:t>
                      </a:r>
                      <a:r>
                        <a:rPr lang="en-US" altLang="zh-CN" sz="2000" dirty="0" err="1"/>
                        <a:t>bit_or</a:t>
                      </a:r>
                      <a:r>
                        <a:rPr lang="en-US" altLang="zh-CN" sz="2000" dirty="0"/>
                        <a:t> (R2)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1010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00000001</a:t>
                      </a:r>
                      <a:endParaRPr lang="zh-CN" altLang="en-US" sz="20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   Jump #01</a:t>
                      </a:r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            PC&lt;= 1</a:t>
                      </a:r>
                    </a:p>
                  </a:txBody>
                  <a:tcPr marL="91435" marR="9143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B747F59-1BE3-4449-A1ED-731C69078FD7}"/>
              </a:ext>
            </a:extLst>
          </p:cNvPr>
          <p:cNvSpPr txBox="1"/>
          <p:nvPr/>
        </p:nvSpPr>
        <p:spPr>
          <a:xfrm>
            <a:off x="2081213" y="5300663"/>
            <a:ext cx="928846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Opcode supports 16 instructions. So you can add other instructions, like shift, multiplication.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Rd and </a:t>
            </a:r>
            <a:r>
              <a:rPr lang="en-US" altLang="zh-CN" dirty="0" err="1">
                <a:latin typeface="+mn-lt"/>
                <a:ea typeface="+mn-ea"/>
              </a:rPr>
              <a:t>Rs</a:t>
            </a:r>
            <a:r>
              <a:rPr lang="en-US" altLang="zh-CN" dirty="0">
                <a:latin typeface="+mn-lt"/>
                <a:ea typeface="+mn-ea"/>
              </a:rPr>
              <a:t> can be expressed in 2 bits that means you can operate 4 registers.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Immediate data is expressed in 8 bits.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1A1053CD-562D-4A3A-99A2-0D925110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750" y="247650"/>
            <a:ext cx="7199313" cy="877888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Block design for Datapath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pic>
        <p:nvPicPr>
          <p:cNvPr id="10243" name="图片 1">
            <a:extLst>
              <a:ext uri="{FF2B5EF4-FFF2-40B4-BE49-F238E27FC236}">
                <a16:creationId xmlns:a16="http://schemas.microsoft.com/office/drawing/2014/main" id="{37B6C8E4-3ACB-49B1-AB53-E96B1410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677988"/>
            <a:ext cx="115157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9D43D8A-F39A-46C5-AE8A-1ADE8CCBA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3375"/>
            <a:ext cx="8485188" cy="10080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Block design for Control_unit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11267" name="文本框 3">
            <a:extLst>
              <a:ext uri="{FF2B5EF4-FFF2-40B4-BE49-F238E27FC236}">
                <a16:creationId xmlns:a16="http://schemas.microsoft.com/office/drawing/2014/main" id="{B4C06EFF-88F3-4B54-9DD6-00A0DF9D9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1341438"/>
            <a:ext cx="82819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11268" name="图片 1">
            <a:extLst>
              <a:ext uri="{FF2B5EF4-FFF2-40B4-BE49-F238E27FC236}">
                <a16:creationId xmlns:a16="http://schemas.microsoft.com/office/drawing/2014/main" id="{CF6F2626-1C7A-4134-955E-427A84DD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565275"/>
            <a:ext cx="111823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67</TotalTime>
  <Words>550</Words>
  <Application>Microsoft Office PowerPoint</Application>
  <PresentationFormat>宽屏</PresentationFormat>
  <Paragraphs>161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模板</vt:lpstr>
      <vt:lpstr>Digital Logic Design and Application</vt:lpstr>
      <vt:lpstr>Grading</vt:lpstr>
      <vt:lpstr>Note</vt:lpstr>
      <vt:lpstr>Content</vt:lpstr>
      <vt:lpstr>CPU Organization</vt:lpstr>
      <vt:lpstr>Top structure of our CPU</vt:lpstr>
      <vt:lpstr>Instruction Set</vt:lpstr>
      <vt:lpstr>Block design for Datapath</vt:lpstr>
      <vt:lpstr>Block design for Control_unit</vt:lpstr>
      <vt:lpstr>1. Create New Hardware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Digital Logic Design and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and Application</dc:title>
  <dc:creator>李志文</dc:creator>
  <cp:lastModifiedBy>yusheng</cp:lastModifiedBy>
  <cp:revision>339</cp:revision>
  <dcterms:created xsi:type="dcterms:W3CDTF">2017-04-08T01:53:17Z</dcterms:created>
  <dcterms:modified xsi:type="dcterms:W3CDTF">2021-04-03T00:11:02Z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