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66" r:id="rId11"/>
    <p:sldId id="267" r:id="rId12"/>
    <p:sldId id="551" r:id="rId13"/>
    <p:sldId id="552" r:id="rId14"/>
    <p:sldId id="257" r:id="rId15"/>
    <p:sldId id="553" r:id="rId16"/>
    <p:sldId id="554" r:id="rId17"/>
    <p:sldId id="501" r:id="rId18"/>
    <p:sldId id="525" r:id="rId19"/>
    <p:sldId id="522" r:id="rId20"/>
    <p:sldId id="523" r:id="rId21"/>
    <p:sldId id="536" r:id="rId22"/>
    <p:sldId id="537" r:id="rId23"/>
    <p:sldId id="538" r:id="rId24"/>
    <p:sldId id="539" r:id="rId25"/>
    <p:sldId id="540" r:id="rId26"/>
    <p:sldId id="541" r:id="rId27"/>
    <p:sldId id="542" r:id="rId28"/>
    <p:sldId id="543" r:id="rId29"/>
    <p:sldId id="544" r:id="rId30"/>
    <p:sldId id="526" r:id="rId31"/>
    <p:sldId id="545" r:id="rId32"/>
    <p:sldId id="535" r:id="rId33"/>
    <p:sldId id="524" r:id="rId34"/>
    <p:sldId id="502" r:id="rId35"/>
    <p:sldId id="546" r:id="rId36"/>
    <p:sldId id="258" r:id="rId37"/>
    <p:sldId id="259" r:id="rId38"/>
    <p:sldId id="547" r:id="rId39"/>
    <p:sldId id="550" r:id="rId40"/>
    <p:sldId id="268" r:id="rId41"/>
    <p:sldId id="269" r:id="rId42"/>
    <p:sldId id="496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heme" Target="theme/theme1.xml"/><Relationship Id="rId20" Type="http://schemas.openxmlformats.org/officeDocument/2006/relationships/slide" Target="slides/slide11.xml"/><Relationship Id="rId41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6BBDA-C7C0-4CAA-88CA-798D8777A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C2715D-AAE9-4E61-8ABA-E5AE352BA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30658-BE53-4B49-A8B5-B5035054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534B-8602-48FE-8922-9989FD196AD2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BA7AF-10E3-43BF-BA9B-9D0349B1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4F430-06C7-48FD-B497-E8DFD613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BC3F-9A92-4FB9-8A2D-73397271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44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24D64-E420-40B9-BF67-055A593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1AC0AF-1573-45E2-97E1-0F9AF2972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09BBB-1795-4662-A2C3-43E0431E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534B-8602-48FE-8922-9989FD196AD2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82D3C-B638-4588-BEF5-784A7070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A5165-49A6-4F6B-A4B7-E4F2D3AB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BC3F-9A92-4FB9-8A2D-73397271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8187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B95FBC-ACBF-453D-B13B-BED5AE15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DE399-4024-4C37-A708-7E7CB40CEC83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E6EF90-28F1-4BCE-B2C7-E7062CB0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B40760-EE66-43F6-9EB9-FD2F905B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19EE8-B4EE-46EA-907C-F3DCD1D748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95697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7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7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DC49431-5D8B-4894-9CE7-47429882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C36C6-0402-4E35-813B-664CC79162E9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DACE9D-6188-494F-B32D-6F147D41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51747-53B2-4C2D-91D3-7527B35C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4A37E-68FF-4378-B7D1-61D3DD8DFD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234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6223" y="200376"/>
            <a:ext cx="6641756" cy="557511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5970A8-0389-4909-8BE4-F730E140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FC602-A3FC-4326-8A01-B6C3CEB71E43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4E485F4-031E-4818-9A3E-DC6D8D93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BCFE1D1-C13E-461E-B041-EE5EC063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58AAD-E387-4491-8CCC-BAF13500F0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4811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D32FC85-4DC9-4F1B-9172-F6E874FB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EFB69-1DCB-4C9B-8F63-AAEA10511BBB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6F4631-982C-4378-BF3C-4D2AFD7A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5F1C1F1-AB61-4CB0-A47C-8B4E4A2E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920B5-9FC0-436C-9AEF-963CC4165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849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37948B-5178-452A-9062-3CF6F598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6915-DC05-4585-B7A6-9523848D1345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1452AC-283F-4044-BD3B-B6F5C796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C342D9-6B0E-4C72-AC66-B70669D9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C7EE8-AD8F-4C2E-A3CD-1ADDFB972D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2590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BFDD77-1D91-4FD7-A504-09D02E04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2206E-B4B8-4186-9C85-67DA8960A774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819973-3CB7-4DEC-B317-F5ED0172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ABA105-A58A-4B70-88AD-5CFA7F86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D32E1-7E5D-4047-99C2-ABC672627A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8994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D074-E64D-47A7-B960-2759BC20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9F337-85A8-42EC-A765-54AFD495B369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04740-B576-4BAD-B82D-AB066C75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DDCB-65D9-4F6A-9D10-B4021A2B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F07A2-0853-4216-8670-239BAB424B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872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9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04588-D512-4985-8A85-63AC6C31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411E7-33D6-4828-BBFF-1B781C9696E9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C33BB-F1C1-42F4-AB06-22450FAD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74B7-4A3C-42A4-8227-BD9F63A9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CE47F-C568-4F1A-BC29-41DE934DBB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2143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2DA1C-EBC4-451E-BFCC-05260850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82242-53D3-4A10-B3EC-3F4F5C1A5958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FCBD-89B2-4F82-9307-16DDE069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CBF1-33B9-4AE2-943D-945D65AC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E479D-4961-4A1D-8384-4A0DA51AE3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2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3C6825-7ACD-48BC-BAF6-48CD1F398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59F190-60BF-4381-A3F8-3B6BF50E7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DAAF2-DF0F-472A-96E6-D3B18773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534B-8602-48FE-8922-9989FD196AD2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FAE44-ECF1-45EE-A4FE-002C7F1C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40283-B7E1-451E-9BB5-1658F5D5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BC3F-9A92-4FB9-8A2D-73397271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66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412D7-6928-494D-982E-37773233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852E8-3B04-41E9-BC2D-41BAEEF271DC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F3660-9108-47B0-8CC1-44522C45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A361-10FF-47FB-B93C-3508CC0F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615A7-2375-41C5-B68C-DE9392183F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96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E049-F348-4C45-9A4D-E1C7C01B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4D00A-3906-467D-9C22-97507C871973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52D8E-9748-4AB8-A492-96833ED9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C7D8A-0DC7-497F-9522-0FA0C9A6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BB4FC-16B9-4509-9990-53A3BBFE31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169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D92-E8C5-4E82-8CB0-F8F04BA3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7D42A-9255-477E-97B9-A8BC2CF10485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8075D-EB35-484D-8632-841C389E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D0E3E-51E1-4271-90BD-1A9D247F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E9AF2-60EC-45AD-B4EC-542A4EDAA2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80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09D7FB-E87A-442E-8ED6-3BCDC79E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EE5E2-1759-4E22-A9A3-CBE1050740AC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8A4A5A-346B-4BAC-90EE-AF739092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64AF00-7F5A-4126-B3C5-7DEF9B4C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A2EB4-A3C2-4D5D-A313-9AE87C65E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70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7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7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181298A-14BE-47E7-8E58-4C46AFB2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C886A-1A32-4426-BD23-F1ED71D28379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FA681D5-59A7-47B3-B7F2-AE444907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4B6293-8099-41CB-AF20-D62D9B16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2BC8C-C867-4F86-AD6E-43B3D9ECA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188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6223" y="200376"/>
            <a:ext cx="6641756" cy="557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6E20AA4-EFC4-4BF9-87F2-A9B2CF33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CF670-661B-4F95-98C7-08E9808D9E23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F653448-37CA-4ADE-98E6-A5A00991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4C172B-BE2B-4845-8CDC-3F6B40C0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355C5-9F34-4F0F-B85E-DBBACC27E4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75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2633756-5DE3-454B-AD14-A92C2A60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1B59E-F1B2-4C89-977F-BE3BFF4FB0E0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E8E8ED3-B517-498A-919C-48ABF604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CEC627C-63CE-42FC-B121-7D4B86DC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F5DA6-BA3A-41B7-ACBA-86E9F59D6E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13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AEEF8A-2665-4268-A81B-C8C07BC8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391A0-3C13-4413-B6F9-E147377445AC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DD24D6E-1731-4BEA-AF74-C573F0C4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B3D434-4C9D-4DA6-8AE2-5C219070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FAD85-90C8-4EEC-B7BA-CF7A236B15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9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40F71-8F7F-491A-B173-E58399CC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CFB3A-080B-469B-A0BF-E442EF002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7AF6F-F386-48B5-8C8C-5DBEA544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534B-8602-48FE-8922-9989FD196AD2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777B8-14F4-448E-B1B2-554AD10C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890FF-98BB-4DE6-BC31-B6D952C3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BC3F-9A92-4FB9-8A2D-73397271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04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1B7BF3-C8F8-4930-82A6-253A7719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8E713-61A1-41AD-98D0-A1E82FAA47F5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F39E5A-EB18-4EB4-9D1B-228E6F72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61D9CE-E2AC-4EB0-86B3-EA874ACB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7B93F-871B-44D8-A264-B1F7EC79E0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77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4E16-ABE8-4BD1-8687-7D785A47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BDFC5-9706-448D-BB76-8E072827D2A8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8A829-B897-49CF-9D45-B5A046F3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2B1-3208-4F55-BEF3-8DFC3CAE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09455-BBB6-48FF-90D6-2B9A0F2D8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84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7C1E4-B38A-449C-923D-4D5C1BE9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77E92-F51B-4751-BCFB-45293F415B39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8F595-6E52-48B5-A79B-06CA53C9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EE3BA-F362-4DC0-AE76-38F83D30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75613-BB0A-4CA1-AAC1-3086211CBB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58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C4382-D920-45F9-A154-237EA53D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4F16B-BCB4-4100-B4A8-880847EBC9BC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D234-7FB9-49AA-9697-AAEBE411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63774-A623-4B29-9667-E0225741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A7134-F28B-4106-86BA-DB51637652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3190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pic>
        <p:nvPicPr>
          <p:cNvPr id="2097154" name="Picture 2" descr="http://www.polyomics.gla.ac.uk/images/uni_glasgow_logo.png"/>
          <p:cNvPicPr>
            <a:picLocks noChangeAspect="1" noChangeArrowheads="1"/>
          </p:cNvPicPr>
          <p:nvPr/>
        </p:nvPicPr>
        <p:blipFill>
          <a:blip r:embed="rId2"/>
          <a:srcRect r="77982"/>
          <a:stretch>
            <a:fillRect/>
          </a:stretch>
        </p:blipFill>
        <p:spPr bwMode="auto">
          <a:xfrm>
            <a:off x="11277601" y="93877"/>
            <a:ext cx="794595" cy="6063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55" name="Picture 4" descr="UESTC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2613" y="24715"/>
            <a:ext cx="964988" cy="72492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582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3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4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D14F-CE7D-4C58-B638-761F8973EE93}" type="slidenum">
              <a:rPr lang="zh-CN" altLang="en-US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376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0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9FFE-17BC-4FF7-BC14-1F0E773A72E6}" type="slidenum">
              <a:rPr lang="zh-CN" altLang="en-US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789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8985-6528-42D7-A0C1-12A26B2FAC6E}" type="slidenum">
              <a:rPr lang="zh-CN" altLang="en-US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995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7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7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E320-C3B2-4990-8285-1E361395BE4B}" type="slidenum">
              <a:rPr lang="zh-CN" altLang="en-US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517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9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94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9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9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598D-2EAB-41FB-9B3C-DE3801F57B2E}" type="slidenum">
              <a:rPr lang="zh-CN" altLang="en-US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626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895-DBEA-494D-88A2-2658D82B9DB2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1048690" name="标题 5"/>
          <p:cNvSpPr>
            <a:spLocks noGrp="1"/>
          </p:cNvSpPr>
          <p:nvPr>
            <p:ph type="title"/>
          </p:nvPr>
        </p:nvSpPr>
        <p:spPr>
          <a:xfrm>
            <a:off x="146222" y="200371"/>
            <a:ext cx="6641756" cy="557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81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4BC24-E9B3-4A3D-B524-A740381A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DD2ED2-C66A-4ED1-968C-DC80F210C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A15EF-9933-41AC-B0FB-994BC94A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534B-8602-48FE-8922-9989FD196AD2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6C20F-BA2F-4FC5-ADCB-256871AC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339B0-6AF3-4E8E-A175-20CE6997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BC3F-9A92-4FB9-8A2D-73397271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212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B43C-BBA0-4796-A60B-227531CBE7CA}" type="slidenum">
              <a:rPr lang="zh-CN" altLang="en-US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23611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8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CBA1-1452-4B7C-8F8D-896C2B2E4A53}" type="slidenum">
              <a:rPr lang="zh-CN" altLang="en-US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51694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0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70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B612-1C63-4E0A-A577-07629FBFF2C6}" type="slidenum">
              <a:rPr lang="zh-CN" altLang="en-US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01700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00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558A-7AC7-4DFB-82DF-207CD6794566}" type="slidenum">
              <a:rPr lang="zh-CN" altLang="en-US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4262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6DA-BD83-4CDD-AD15-4FE41637D154}" type="slidenum">
              <a:rPr lang="zh-CN" altLang="en-US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574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10487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AC59E-E59F-41F0-AFB2-1CEBBB963287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1048714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80249590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/>
          </p:nvPr>
        </p:nvSpPr>
        <p:spPr>
          <a:xfrm>
            <a:off x="510118" y="125413"/>
            <a:ext cx="11076516" cy="6334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7" name="表格占位符 2"/>
          <p:cNvSpPr>
            <a:spLocks noGrp="1"/>
          </p:cNvSpPr>
          <p:nvPr>
            <p:ph type="tbl" idx="1"/>
          </p:nvPr>
        </p:nvSpPr>
        <p:spPr>
          <a:xfrm>
            <a:off x="486833" y="941388"/>
            <a:ext cx="11099800" cy="5232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1048678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9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0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1C03C88-B501-437E-821D-77A0436578C0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5487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6B40-041C-4FA0-B1D9-8398FE48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8F089-1C1C-49C9-B3F6-F13EAF71968F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A4B0-336B-4119-9BB9-333E0965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8F945-96CD-4ED0-BE6A-03F0C107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4E075-F2C4-43B1-9D84-F17E57863D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2545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83E0-783F-4C1F-BB3B-3859E27C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B49-8683-42DA-9153-2A5449D30A93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CFD29-6FAF-4D02-9BA1-B0F76A9A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A9C40-2CCB-43D2-A385-DC81BAE3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3A23-E971-4266-A065-FC07755850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320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C8B3-B49A-4905-981E-6B77B863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AE777-8BA0-44C4-816D-43479EFAF4D4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2E764-40F8-412F-B5F1-96EEDCA3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DD0B-05A1-4316-A874-4691C539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191A5-975B-4AF4-880A-C1E6E3CB7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8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1F856-C4C2-4FF6-9ECC-7E711CBF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C44A4-AB64-43BF-A922-2C0529B1B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4F535-295B-448C-B7D2-6C6281314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57CD6-1B2C-4526-A596-23BED723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534B-8602-48FE-8922-9989FD196AD2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A072F-8269-4550-A834-90F76BD9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AFC7AF-9CC9-4002-9549-14F4B23B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BC3F-9A92-4FB9-8A2D-73397271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847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D19524-98E4-4D19-A4E0-23F8DCED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F627-615A-4E8C-B17C-37C2D550E191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6825E4-12D7-4625-82A0-C01B0F90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987C8D-93B3-4B51-BC01-90F0BA89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E61FD-E209-450D-ADAB-65417007C7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482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7" y="1681163"/>
            <a:ext cx="51831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7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C15FE43-FA72-463D-9977-8180B6BF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E9B5E-E8B0-4647-AFBE-B3A0FFA4CCBA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5E48579-7F89-4E5F-928E-7ECD35AA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D455F35-BC9F-4BCB-9C0E-7F11EF19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43FC0-609B-43F9-94A7-A4C785DC4D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907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6223" y="200378"/>
            <a:ext cx="6641756" cy="557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76F63ED-8A7E-4714-8243-9C0D73E1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9665-5B82-4AF8-A410-8428692E8059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F0C3E1D-86E3-43CB-9BDA-02CB4332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F0FDA9A-785E-48DA-9C47-9013B1B7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08FDC-1A31-4046-B61C-FBA4E6BFBF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671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E07CEAF-4DFB-4736-837D-422C87B0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ADAB9-AD10-4272-ABA0-77CD5D9B9AC2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DAF3802-8188-4C6E-8614-6C324B59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DCB91DA-8ADD-44E2-995C-2E7EB4A4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5F1DE-F554-48D5-99C9-0E4E40A4E7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70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29745E-BCEB-493A-B494-D086CA2E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CB836-B406-40F5-A1C5-508271B0C52B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38C9D9-0166-4050-B127-7864B49A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4D8FED-8BFD-4050-A1F0-BED78C74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7D93D-41EB-401B-BBC9-545225E7AE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342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592F1F-2179-4402-9071-6C2DD0D2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17C82-A34C-4F64-82F8-43522894725D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BC7283-834B-489F-B9BB-229F7091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8DD480-BA9A-467F-80E4-2D241F70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6C33D-CE98-4A2E-AE21-D935381F22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513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4356-2B70-4A8F-915D-5B1C4A77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2631F-2411-48A3-A99F-5A5D6A49734A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3C522-3240-4D49-9CFB-08307612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26949-9484-4B05-B490-BD7B5FE9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FF52A-C15B-4055-B129-EB7F56E51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7480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6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0596E-C70F-4612-9D8B-5C9D3A0C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819F-5F5F-4C1E-8785-E1BD489295AE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7D6FA-7632-4084-AC3C-40937AC3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D5C7D-ECBB-4A00-BABF-C8E1DA6B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02A15-E71F-4A0D-9A75-E9EB20854B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984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A1EB-8D08-437F-9268-6AA98BA7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C40B7-DC83-4F03-A030-F15B4039779B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FB84-D9EC-4BAB-B980-9EEB89E9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B15DB-42FB-48FA-838C-58BA888B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BD869-D393-4024-8B71-2BF313D898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454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E1A0C-EF38-4D67-8119-4DA7916A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95A9-B4F8-4A22-983F-CC479A963960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BD82D-BC8A-40FA-BB41-3869BAE4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0A9E-4AE5-41B7-8EBD-0E33414B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9BFF6-9BC0-454C-9FC1-D0B3F3AFB4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B9453-06BD-425E-8FE4-8A94248A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BF9EC-A99E-4826-97F2-810455597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85E33-028A-4676-8F8C-22A308B97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605F52-5A29-48A1-B03B-1763C0DBB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21EF72-C6F0-48BD-A1BD-2D10D4E61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4222B3-5417-48A4-A88C-1A99CD7C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534B-8602-48FE-8922-9989FD196AD2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0F7A11-2844-4C51-92FB-3D254650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148F70-6E02-4115-AEE1-806147D9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BC3F-9A92-4FB9-8A2D-73397271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080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64F70-C10F-400F-B480-938E8BCE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BCE4C-0F7E-427E-919E-14EEECC35EFB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B7635-90D3-45CD-AC1D-8CE697B8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C8C1-A8D6-40C0-A1EE-F1EFCCA0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FAE7A-4CAF-4D42-B4DB-4C391D284F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087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0ECDF-DEC5-46BD-A7D5-377ECF05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D1C34-F3CD-44C2-9E34-8A76BDEB183F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CC86C-EB52-49B9-8D17-CA75AA06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B1CF4-5994-4F9D-93C7-DC5112BD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5BEEF-FA6F-4FBE-B3DB-DE7FA2A6A4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801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0D55BBC-32BE-4398-BBEC-4A84DB0A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87532-A8AD-4FE4-8CF0-74B46D6F5DED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FD0C61-93C3-4476-95FC-A72D69A1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A21043-7B9B-4C3A-B9CC-59690526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19A24-121C-4FB4-BA83-20D6AD8AB5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606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7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7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2C22944-95A4-4DF5-A6FC-D7A6F1C6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32D8-DE75-435E-8080-887DCF3C6FC2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9ADA9C2-1BB4-4E74-9648-EF516ABC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5821F34-5714-4179-8607-EA049D6D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539A3-B78F-42B7-9E55-2E0EF7FD33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57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6223" y="200376"/>
            <a:ext cx="6641756" cy="557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7770BF1-A5E9-45E6-9FD2-113713E7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39285-1543-4401-8ADD-ED31ED1B0F39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544E64E-664A-456A-A850-DCF6EA56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540652A-CD7B-4579-AC17-96C427E6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AD477-9527-450D-9D3D-BA334FB66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331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2867833-8069-404A-98F6-75CABF03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B7BDC-8634-406D-AB80-DC1CD00A715C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8D66EA2-AAC8-41B8-8685-185743B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F052326-2F86-400F-9959-9D0A1349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25F39-FA7B-4E79-AD1B-831C2D0BEA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0694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DA8942D-ADB6-49A3-A25E-06F8469C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33716-C067-4094-A6CF-F966F9A05453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E4C206-E2CF-49A5-B422-58D7987B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20D19F-2172-409C-8FBA-35A6197D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222F5-0121-4331-83BF-7CE2F69EE4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251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61B60F-3C26-41C0-97D3-B52767D5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EDAF9-FAE9-4378-8FE9-D9C4EC9BD480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03611D-42F5-4AC0-9C01-B059BD08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B28BBB-5639-4594-8D5A-53AA6B8B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1B774-94C8-4BB0-835B-3F03C2CDFF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792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E9DD-B0F0-4397-8E7D-292A57EF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5EF9-8E90-4BDD-AFF1-21E41850815E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71665-B5B4-4D90-97A5-40C9B651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F09D6-14CF-4E28-9277-17A27E71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2A5C7-260E-4A48-971C-C486356704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102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E260-99B2-45ED-AF14-CD03C5E8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5EC27-E4A4-4831-AE06-338AC476154C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1847E-75A8-4B6E-A689-5D59B9A1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C999-638D-4E58-A1B4-B88E1D02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66F83-7536-44AF-A964-A028A17BDC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90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24683-A6F6-4ECE-9F63-88B45A3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CD26E7-7C3F-4102-843B-C2E06FB6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534B-8602-48FE-8922-9989FD196AD2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64123-C4A2-4DB2-A582-83E6A52E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640DC-6FF7-4255-BF37-F9A69AB0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BC3F-9A92-4FB9-8A2D-73397271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9699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0B50-8D9E-42EF-9CED-0BAB1754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98D41-0C29-4F82-872B-A8F22EB00AD5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CA474-ED91-4A85-AD16-E4086B9F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31FA-E020-462C-9637-84C5A8B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43DA1-4FE4-44E7-B290-C10215AD72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771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F58AF-CAFE-4981-A949-1616B2BE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ABE1D-0893-44D7-8EE9-386360BFDFEF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9B2E-23E8-4D46-A213-42E43C7B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1DFA-27E5-4639-8885-DF438138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5EB38-D506-46F0-8814-7AD341A0CC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43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E6476-6A54-4A41-92D5-B94C5738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53132-4A9E-4C2B-82B7-BE4C0C77E6CC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67A81-1FBB-4FBB-A507-CE042888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31C1-7D8A-4F64-8E19-EEF43DF3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6367F-2A20-4D1A-B465-0B346A461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423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3820-0C69-4FE7-87B2-3D9D942D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36430-9B03-489B-B08A-0DB25506993F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1E22E-F7D5-4328-89D0-8828DB8E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0B797-9080-4818-9A84-BB24A556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3A9FC-E0C6-4867-B37E-414C27D8F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49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6AF9F1-2932-435B-87EE-BE98319F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71260-7B23-410D-B4F3-593E182D1646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D7AACE-9B7E-4222-B4D2-7DE6390A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BC8B22-3F2C-4F96-8E8A-76821690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701D6-63CA-48A9-A0F3-A91F4E6B2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138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7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7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AD42CF-FFF9-489D-9D5F-1B8F07BD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F5D92-3DAE-42D0-8091-B643440D4345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D2002D7-A81B-46C9-AC2E-A43C005F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581BCE3-0390-4740-8EA8-B54B5980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DCC25-71D4-44B4-A6E2-E05F75C9A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098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6223" y="200376"/>
            <a:ext cx="6641756" cy="557511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D6C6174-E340-4FBD-B88D-FB06F51F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0144F-CF6F-4941-B55E-B9053950D925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B93A71-EDE8-4049-8C64-C95597B5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81203EF-F19C-4630-B868-169ACC6F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AD0B7-9EB2-4DA0-A335-42A0A33416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404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C7B84D5-3018-41F2-BE5D-12D658AB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1864-3367-4F55-A32B-95FBAF289712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0588EB2-CDDD-4CB8-B5AA-0492DD09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1440FC-B343-4B12-B682-69FE1229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1A803-6B4F-4A3D-90FC-A700B3A425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6974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285A79-11FB-4D99-A770-095588D0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B461D-2110-47B9-812C-452A2ED81332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3F3049D-EFAF-47C2-986B-DD48CEDD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9841E2-8D5B-466B-838C-20C133C0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7F739-47AA-4B50-A303-AE09D171BC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016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E2B91C-D8A6-48F3-974F-875BB303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F9DA0-E053-434F-BC3C-EC6B6709D4FF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A66B1F-64F2-4448-9BCF-07D85855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86E14C-CFFC-4A92-A1A0-0148FC31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0849C-5B0A-4658-A2B9-32F3593AAC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5000D8-3E4A-4869-869E-B917C28D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534B-8602-48FE-8922-9989FD196AD2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330ED0-D304-4ADB-974B-B75F3EBE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394589-EBFC-4865-BAE5-2F65DEC8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BC3F-9A92-4FB9-8A2D-73397271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91158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70BBD-E322-4755-B172-A7B7D7A2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E0210-9EAC-47A4-80D1-95E6230B78F2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48960-B23B-43D0-9048-B7C68AEA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5C40F-4C3B-4D2C-A227-A027383C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35781-0BFE-42A1-BBE7-E0C1319539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964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9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5B7B-15FC-4746-A4D5-97F96A9A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E3DAD-FD0A-42C8-815A-7D9AB39BC1C4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EC9B-3D65-4D59-811F-379293A7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FEDA-029F-476D-B177-D47ED756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4CF06-F841-421F-94F9-883B898F48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2746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FB9EA-FA6A-4E7F-B139-79DE99B0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7A532-0555-4BB0-BB83-9E1A1E37FC5F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D1626-1A7E-45A1-B532-76C3DA12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DB209-9D27-4177-90FE-797FB870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CDDE2-C8D1-4973-B0F9-ED85CA0767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1902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F1500B-C2C2-4BDA-98EF-6C65EFC300B9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2021/5/4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D4331E-21AB-41B9-A9FD-E0DA75EF7C6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9369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F1500B-C2C2-4BDA-98EF-6C65EFC300B9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2021/5/4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D4331E-21AB-41B9-A9FD-E0DA75EF7C6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4924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F1500B-C2C2-4BDA-98EF-6C65EFC300B9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2021/5/4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D4331E-21AB-41B9-A9FD-E0DA75EF7C6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4906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F1500B-C2C2-4BDA-98EF-6C65EFC300B9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2021/5/4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D4331E-21AB-41B9-A9FD-E0DA75EF7C6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3209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7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7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F1500B-C2C2-4BDA-98EF-6C65EFC300B9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2021/5/4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D4331E-21AB-41B9-A9FD-E0DA75EF7C6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6753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6223" y="200376"/>
            <a:ext cx="6641756" cy="557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F1500B-C2C2-4BDA-98EF-6C65EFC300B9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2021/5/4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D4331E-21AB-41B9-A9FD-E0DA75EF7C6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4404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F1500B-C2C2-4BDA-98EF-6C65EFC300B9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2021/5/4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D4331E-21AB-41B9-A9FD-E0DA75EF7C6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99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B1C4D-C936-425E-A87D-58987DA5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A2AC9-7266-4A0B-85B7-11464DCEE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DF93C9-218B-41A2-915C-53BD1B648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5FEDF-0C8D-413C-B213-2742182F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534B-8602-48FE-8922-9989FD196AD2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D61360-D955-4D8C-8CA8-83D5B974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3F26CB-80BE-4F79-99A0-CE86A909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BC3F-9A92-4FB9-8A2D-73397271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531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F1500B-C2C2-4BDA-98EF-6C65EFC300B9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2021/5/4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D4331E-21AB-41B9-A9FD-E0DA75EF7C6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3455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F1500B-C2C2-4BDA-98EF-6C65EFC300B9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2021/5/4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D4331E-21AB-41B9-A9FD-E0DA75EF7C6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07904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F1500B-C2C2-4BDA-98EF-6C65EFC300B9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2021/5/4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D4331E-21AB-41B9-A9FD-E0DA75EF7C6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78935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5" y="36512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F1500B-C2C2-4BDA-98EF-6C65EFC300B9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2021/5/4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D4331E-21AB-41B9-A9FD-E0DA75EF7C6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73797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F1500B-C2C2-4BDA-98EF-6C65EFC300B9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2021/5/4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D4331E-21AB-41B9-A9FD-E0DA75EF7C6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6068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F58AF-CAFE-4981-A949-1616B2BE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ABE1D-0893-44D7-8EE9-386360BFDFEF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9B2E-23E8-4D46-A213-42E43C7B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1DFA-27E5-4639-8885-DF438138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5EB38-D506-46F0-8814-7AD341A0CC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8633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E6476-6A54-4A41-92D5-B94C5738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53132-4A9E-4C2B-82B7-BE4C0C77E6CC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67A81-1FBB-4FBB-A507-CE042888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31C1-7D8A-4F64-8E19-EEF43DF3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6367F-2A20-4D1A-B465-0B346A461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3654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3820-0C69-4FE7-87B2-3D9D942D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36430-9B03-489B-B08A-0DB25506993F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1E22E-F7D5-4328-89D0-8828DB8E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0B797-9080-4818-9A84-BB24A556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3A9FC-E0C6-4867-B37E-414C27D8F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73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6AF9F1-2932-435B-87EE-BE98319F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71260-7B23-410D-B4F3-593E182D1646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D7AACE-9B7E-4222-B4D2-7DE6390A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BC8B22-3F2C-4F96-8E8A-76821690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701D6-63CA-48A9-A0F3-A91F4E6B2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082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7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7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AD42CF-FFF9-489D-9D5F-1B8F07BD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F5D92-3DAE-42D0-8091-B643440D4345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D2002D7-A81B-46C9-AC2E-A43C005F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581BCE3-0390-4740-8EA8-B54B5980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DCC25-71D4-44B4-A6E2-E05F75C9A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99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77F95-E162-46FC-ABC0-BAD6DABE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8CED41-CD53-4D8E-9537-3B2928C47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323B1-9CD1-4068-B2F0-D35EB444A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733D0C-EB91-4DA0-8B0C-7DCA944E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534B-8602-48FE-8922-9989FD196AD2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5F41F7-8EB0-40C4-A064-DC04571B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A038F-7845-406D-A8FA-0C2AFC8B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BC3F-9A92-4FB9-8A2D-73397271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7553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6223" y="200376"/>
            <a:ext cx="6641756" cy="557511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D6C6174-E340-4FBD-B88D-FB06F51F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0144F-CF6F-4941-B55E-B9053950D925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B93A71-EDE8-4049-8C64-C95597B5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81203EF-F19C-4630-B868-169ACC6F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AD0B7-9EB2-4DA0-A335-42A0A33416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3758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C7B84D5-3018-41F2-BE5D-12D658AB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1864-3367-4F55-A32B-95FBAF289712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0588EB2-CDDD-4CB8-B5AA-0492DD09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1440FC-B343-4B12-B682-69FE1229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1A803-6B4F-4A3D-90FC-A700B3A425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4824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285A79-11FB-4D99-A770-095588D0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B461D-2110-47B9-812C-452A2ED81332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3F3049D-EFAF-47C2-986B-DD48CEDD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9841E2-8D5B-466B-838C-20C133C0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7F739-47AA-4B50-A303-AE09D171BC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6750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E2B91C-D8A6-48F3-974F-875BB303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F9DA0-E053-434F-BC3C-EC6B6709D4FF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A66B1F-64F2-4448-9BCF-07D85855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86E14C-CFFC-4A92-A1A0-0148FC31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0849C-5B0A-4658-A2B9-32F3593AAC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7537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70BBD-E322-4755-B172-A7B7D7A2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E0210-9EAC-47A4-80D1-95E6230B78F2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48960-B23B-43D0-9048-B7C68AEA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5C40F-4C3B-4D2C-A227-A027383C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35781-0BFE-42A1-BBE7-E0C1319539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551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9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5B7B-15FC-4746-A4D5-97F96A9A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E3DAD-FD0A-42C8-815A-7D9AB39BC1C4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EC9B-3D65-4D59-811F-379293A7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FEDA-029F-476D-B177-D47ED756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4CF06-F841-421F-94F9-883B898F48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5733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FB9EA-FA6A-4E7F-B139-79DE99B0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7A532-0555-4BB0-BB83-9E1A1E37FC5F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D1626-1A7E-45A1-B532-76C3DA12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DB209-9D27-4177-90FE-797FB870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CDDE2-C8D1-4973-B0F9-ED85CA0767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4833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2A5F2-F551-4B66-B266-43843413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C13F1-6524-4B4B-B866-2C7C7D9A2B33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27889-E5C9-4D07-9D20-23969480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71A8-34AA-4B15-BDA7-9D2BC325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2FB6A-B24C-4D4A-9260-E3ADBECAC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1956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FF97-AA18-4C00-9351-0BA8CF5D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3202B-85AC-4C66-86BC-7EC7B3A5BE99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E60E-8211-4C69-9055-F9C713B4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1704F-A043-433E-8052-A1B88AA3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87381-845F-4123-AC91-A840A85D27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6115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C56CA-3C8F-4E08-BCF6-2D2E1C28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400CE-7489-416B-9674-B21C9C2D2F83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B14B8-CE04-4E60-8B96-25CFB531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6DCE-9DB6-4617-B384-AD26EAC2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A4226-55DF-4E23-9BED-2EEEFC588F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5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923801-B429-4BFD-87AC-BEAAB989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66EC7-0BC4-4761-AB2E-E167C9899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58E62-6000-4675-B417-78697737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534B-8602-48FE-8922-9989FD196AD2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28A5B-09A9-4673-B1D7-2DC50FB87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1274B-539F-4A40-A5BD-799D21CD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5BC3F-9A92-4FB9-8A2D-73397271C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1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9C022BA-62E1-46DA-BC51-6BB2A381781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325EFB4-AA6E-4BBA-8F86-51E11C3FEB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E0661-DBB4-4705-BDB8-209DD9A4D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4959DA1-79D5-4758-AD49-8127E572A392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6B3F4-85E0-40D3-83A9-BFE9140B4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F8969-EE55-4AD2-8AD5-351641A4B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8106DDE-1EB4-422C-8120-5A18512F2E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4">
            <a:extLst>
              <a:ext uri="{FF2B5EF4-FFF2-40B4-BE49-F238E27FC236}">
                <a16:creationId xmlns:a16="http://schemas.microsoft.com/office/drawing/2014/main" id="{8CBF1090-97CC-4CD2-AB60-8F4123027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63" y="0"/>
            <a:ext cx="12192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67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D033E-52FD-43B9-A530-C8FCC6367D34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2097152" name="Picture 2" descr="http://www.polyomics.gla.ac.uk/images/uni_glasgow_logo.png"/>
          <p:cNvPicPr>
            <a:picLocks noChangeAspect="1" noChangeArrowheads="1"/>
          </p:cNvPicPr>
          <p:nvPr/>
        </p:nvPicPr>
        <p:blipFill>
          <a:blip r:embed="rId16"/>
          <a:srcRect r="77982"/>
          <a:stretch>
            <a:fillRect/>
          </a:stretch>
        </p:blipFill>
        <p:spPr bwMode="auto">
          <a:xfrm>
            <a:off x="11277601" y="93877"/>
            <a:ext cx="794595" cy="6063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53" name="Picture 4" descr="UESTC logo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312613" y="24715"/>
            <a:ext cx="964988" cy="72492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7670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F34B962-6CBB-4BCB-9088-77373F1DDAD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E86385E-E5FA-4B8F-A110-EA8D632A0E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1573-66F9-4313-80F1-E4FADEA6B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E5B5C2E-28AD-4083-8797-9DD5CB042B0F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790E-4829-41C8-9BA1-01FC4F3A9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44780-15C6-42D6-9AE7-2B682AD78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675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0E5C8D6-F4B0-4220-B34D-65B1A984CE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4" descr="UESTC logo.jpg">
            <a:extLst>
              <a:ext uri="{FF2B5EF4-FFF2-40B4-BE49-F238E27FC236}">
                <a16:creationId xmlns:a16="http://schemas.microsoft.com/office/drawing/2014/main" id="{B7745776-0E00-4457-9DA0-9BC5195EA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63" y="2"/>
            <a:ext cx="12192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4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3429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685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0287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128588" indent="-128588" algn="l" defTabSz="514350" rtl="0" eaLnBrk="0" fontAlgn="base" hangingPunct="0">
        <a:lnSpc>
          <a:spcPct val="90000"/>
        </a:lnSpc>
        <a:spcBef>
          <a:spcPts val="563"/>
        </a:spcBef>
        <a:spcAft>
          <a:spcPct val="0"/>
        </a:spcAft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0" fontAlgn="base" hangingPunct="0">
        <a:lnSpc>
          <a:spcPct val="90000"/>
        </a:lnSpc>
        <a:spcBef>
          <a:spcPts val="281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0" fontAlgn="base" hangingPunct="0">
        <a:lnSpc>
          <a:spcPct val="90000"/>
        </a:lnSpc>
        <a:spcBef>
          <a:spcPts val="281"/>
        </a:spcBef>
        <a:spcAft>
          <a:spcPct val="0"/>
        </a:spcAft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0" fontAlgn="base" hangingPunct="0">
        <a:lnSpc>
          <a:spcPct val="90000"/>
        </a:lnSpc>
        <a:spcBef>
          <a:spcPts val="281"/>
        </a:spcBef>
        <a:spcAft>
          <a:spcPct val="0"/>
        </a:spcAft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0" fontAlgn="base" hangingPunct="0">
        <a:lnSpc>
          <a:spcPct val="90000"/>
        </a:lnSpc>
        <a:spcBef>
          <a:spcPts val="281"/>
        </a:spcBef>
        <a:spcAft>
          <a:spcPct val="0"/>
        </a:spcAft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68A2F9E-96F6-4768-816C-871F5914FD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60ED6D8-42D2-4099-88D6-B6D28B2DD0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41BB0-0F69-4589-A278-FB7C69C02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45CA84-6D3B-4746-9966-1F6F5D5793A1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0677-7D8D-4F12-BB23-DC55690AE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11DE-BD55-4FEF-A82E-535FBC619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30196D5-FC13-4412-968D-0E21B921E6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4" descr="UESTC logo.jpg">
            <a:extLst>
              <a:ext uri="{FF2B5EF4-FFF2-40B4-BE49-F238E27FC236}">
                <a16:creationId xmlns:a16="http://schemas.microsoft.com/office/drawing/2014/main" id="{F99136B8-1D0F-4F5D-9B1C-25F7BE8FA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63" y="0"/>
            <a:ext cx="12192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44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F8DCF95-637F-4615-BCD9-33B3DFEF5E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9E93DB8-5D92-4357-B644-BA5619A954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A552-75EE-46C6-9580-566FA9ACE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961E8C-5DAB-4E67-898B-318F40D48FE8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0EA4-E6DA-416E-9D0D-75AFD44FB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4C279-F2FC-4DD3-BC29-1F3777872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094BFC7-DFF2-48BB-8011-19B501FA3B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4">
            <a:extLst>
              <a:ext uri="{FF2B5EF4-FFF2-40B4-BE49-F238E27FC236}">
                <a16:creationId xmlns:a16="http://schemas.microsoft.com/office/drawing/2014/main" id="{B5F7FF8B-5441-4CE7-8100-6AFD202FC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63" y="0"/>
            <a:ext cx="12192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63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F1500B-C2C2-4BDA-98EF-6C65EFC300B9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2021/5/4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D4331E-21AB-41B9-A9FD-E0DA75EF7C6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+mn-cs"/>
            </a:endParaRPr>
          </a:p>
        </p:txBody>
      </p:sp>
      <p:pic>
        <p:nvPicPr>
          <p:cNvPr id="1031" name="Picture 4" descr="UESTC logo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64863" y="0"/>
            <a:ext cx="1219200" cy="112871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2598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等线 Light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等线 Light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等线 Light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等线 Light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等线 Light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等线 Light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等线 Light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等线 Light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F8DCF95-637F-4615-BCD9-33B3DFEF5E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9E93DB8-5D92-4357-B644-BA5619A954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A552-75EE-46C6-9580-566FA9ACE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961E8C-5DAB-4E67-898B-318F40D48FE8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0EA4-E6DA-416E-9D0D-75AFD44FB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4C279-F2FC-4DD3-BC29-1F3777872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094BFC7-DFF2-48BB-8011-19B501FA3B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4">
            <a:extLst>
              <a:ext uri="{FF2B5EF4-FFF2-40B4-BE49-F238E27FC236}">
                <a16:creationId xmlns:a16="http://schemas.microsoft.com/office/drawing/2014/main" id="{B5F7FF8B-5441-4CE7-8100-6AFD202FC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63" y="0"/>
            <a:ext cx="12192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75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EDBA196-A388-4EED-B3B9-1E7F14013B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2BC7BB4-7128-47A2-BA09-3DF49C0156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9A552-75EE-46C6-9580-566FA9ACE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8CA4AA8-E810-45D1-B01A-3675D68713B8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0EA4-E6DA-416E-9D0D-75AFD44FB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4C279-F2FC-4DD3-BC29-1F3777872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FF9F1A1-7D29-4643-BEA8-B97C9675E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4">
            <a:extLst>
              <a:ext uri="{FF2B5EF4-FFF2-40B4-BE49-F238E27FC236}">
                <a16:creationId xmlns:a16="http://schemas.microsoft.com/office/drawing/2014/main" id="{109937E5-2D2C-4776-B979-ADBCBA4B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63" y="0"/>
            <a:ext cx="12192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43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.vsd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2F6BA85-139D-4CDB-B42F-52B02E30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074738"/>
            <a:ext cx="9877425" cy="1325562"/>
          </a:xfrm>
        </p:spPr>
        <p:txBody>
          <a:bodyPr/>
          <a:lstStyle/>
          <a:p>
            <a:pPr algn="ctr" eaLnBrk="1" hangingPunct="1"/>
            <a:r>
              <a:rPr lang="en-US" altLang="zh-CN" sz="5400" b="1" dirty="0">
                <a:solidFill>
                  <a:srgbClr val="00B0F0"/>
                </a:solidFill>
              </a:rPr>
              <a:t>Digital Logic Design and Application</a:t>
            </a:r>
            <a:endParaRPr lang="zh-CN" altLang="en-US" sz="5400" b="1" dirty="0">
              <a:solidFill>
                <a:srgbClr val="00B0F0"/>
              </a:solidFill>
            </a:endParaRPr>
          </a:p>
        </p:txBody>
      </p:sp>
      <p:sp>
        <p:nvSpPr>
          <p:cNvPr id="2051" name="文本框 3">
            <a:extLst>
              <a:ext uri="{FF2B5EF4-FFF2-40B4-BE49-F238E27FC236}">
                <a16:creationId xmlns:a16="http://schemas.microsoft.com/office/drawing/2014/main" id="{9E04EE2C-141B-404B-8DFD-06125D301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2562225"/>
            <a:ext cx="3552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Lab Course 5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2" name="文本框 5">
            <a:extLst>
              <a:ext uri="{FF2B5EF4-FFF2-40B4-BE49-F238E27FC236}">
                <a16:creationId xmlns:a16="http://schemas.microsoft.com/office/drawing/2014/main" id="{481C6705-F511-4C0C-AE9B-537E71726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4133850"/>
            <a:ext cx="5018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Lecturer: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3" name="文本框 6">
            <a:extLst>
              <a:ext uri="{FF2B5EF4-FFF2-40B4-BE49-F238E27FC236}">
                <a16:creationId xmlns:a16="http://schemas.microsoft.com/office/drawing/2014/main" id="{EBC14600-765B-464B-AE36-FED1FA469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4781550"/>
            <a:ext cx="4524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TA: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4" name="文本框 3">
            <a:extLst>
              <a:ext uri="{FF2B5EF4-FFF2-40B4-BE49-F238E27FC236}">
                <a16:creationId xmlns:a16="http://schemas.microsoft.com/office/drawing/2014/main" id="{A34AFC27-18B6-4945-BE87-10209AF14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5427663"/>
            <a:ext cx="50180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Lab Room: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02FC9D47-4FAE-4051-9A0B-B2E54DFD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1389063"/>
            <a:ext cx="2487612" cy="2544762"/>
          </a:xfrm>
        </p:spPr>
        <p:txBody>
          <a:bodyPr/>
          <a:lstStyle/>
          <a:p>
            <a:pPr algn="ctr"/>
            <a:r>
              <a:rPr lang="en-US" altLang="zh-CN" sz="4000" b="1">
                <a:solidFill>
                  <a:srgbClr val="00B0F0"/>
                </a:solidFill>
              </a:rPr>
              <a:t>1. Create New Hardware </a:t>
            </a:r>
            <a:r>
              <a:rPr lang="en-US" altLang="zh-CN" sz="4000" b="1">
                <a:solidFill>
                  <a:srgbClr val="FF0000"/>
                </a:solidFill>
              </a:rPr>
              <a:t>Project</a:t>
            </a:r>
            <a:endParaRPr lang="zh-CN" altLang="en-US" sz="4000" b="1">
              <a:solidFill>
                <a:srgbClr val="00B0F0"/>
              </a:solidFill>
            </a:endParaRPr>
          </a:p>
        </p:txBody>
      </p:sp>
      <p:sp>
        <p:nvSpPr>
          <p:cNvPr id="18435" name="文本框 2">
            <a:extLst>
              <a:ext uri="{FF2B5EF4-FFF2-40B4-BE49-F238E27FC236}">
                <a16:creationId xmlns:a16="http://schemas.microsoft.com/office/drawing/2014/main" id="{9357C93E-A842-486B-8214-96EDEDF7F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1938338"/>
            <a:ext cx="76581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Follow the steps of lab1.ppt to create New Hardware Project.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C6239E2A-1FE0-40C5-8EF1-5A166CF87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390650"/>
            <a:ext cx="229870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2. Create New 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Source 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File</a:t>
            </a:r>
            <a:b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</a:b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-step1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 panose="020F0302020204030204" pitchFamily="34" charset="0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2292" name="文本框 2">
            <a:extLst>
              <a:ext uri="{FF2B5EF4-FFF2-40B4-BE49-F238E27FC236}">
                <a16:creationId xmlns:a16="http://schemas.microsoft.com/office/drawing/2014/main" id="{E6837737-85BD-495F-A48F-F0C95DF91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1216025"/>
            <a:ext cx="8310562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Follow the steps of lab2.ppt to add files  in the code folder 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1C249B-EB3F-4F3D-A371-8AA534330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8" y="2912724"/>
            <a:ext cx="8065605" cy="307159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36902710-C7F1-45B8-944D-BC037DBD6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385888"/>
            <a:ext cx="25590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3. </a:t>
            </a: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ADD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IP CORE</a:t>
            </a:r>
          </a:p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-step1-1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 panose="020F0302020204030204" pitchFamily="34" charset="0"/>
              <a:ea typeface="等线 Light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14B6F9-E687-4356-AB46-B4FFC43A5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7493"/>
            <a:ext cx="2580832" cy="425660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FC0E513-66E4-4D6A-BC35-594BBB725888}"/>
              </a:ext>
            </a:extLst>
          </p:cNvPr>
          <p:cNvSpPr/>
          <p:nvPr/>
        </p:nvSpPr>
        <p:spPr>
          <a:xfrm>
            <a:off x="6231944" y="2885704"/>
            <a:ext cx="1166383" cy="415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74B3A1-F156-4D74-9FE1-0D8A0C1587B2}"/>
              </a:ext>
            </a:extLst>
          </p:cNvPr>
          <p:cNvSpPr/>
          <p:nvPr/>
        </p:nvSpPr>
        <p:spPr bwMode="auto">
          <a:xfrm>
            <a:off x="7967394" y="2885704"/>
            <a:ext cx="249872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1. Left-click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206D22B-864C-4A58-9776-6CFB1F8A7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047" y="920338"/>
            <a:ext cx="7026603" cy="484278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1DA18AE-07F9-48A1-B940-EF6713CB1389}"/>
              </a:ext>
            </a:extLst>
          </p:cNvPr>
          <p:cNvSpPr/>
          <p:nvPr/>
        </p:nvSpPr>
        <p:spPr>
          <a:xfrm>
            <a:off x="4929617" y="2315688"/>
            <a:ext cx="1166383" cy="415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2258B0-35C2-406B-B011-BE0396F5C6F9}"/>
              </a:ext>
            </a:extLst>
          </p:cNvPr>
          <p:cNvSpPr/>
          <p:nvPr/>
        </p:nvSpPr>
        <p:spPr>
          <a:xfrm>
            <a:off x="5127539" y="5106389"/>
            <a:ext cx="2888305" cy="415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F9F8DF-84CC-4D31-9E2A-6D187426B96E}"/>
              </a:ext>
            </a:extLst>
          </p:cNvPr>
          <p:cNvSpPr/>
          <p:nvPr/>
        </p:nvSpPr>
        <p:spPr bwMode="auto">
          <a:xfrm>
            <a:off x="4808558" y="1552305"/>
            <a:ext cx="4620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nput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 name to search IP cores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EE589E-301D-4DA0-9780-1C5267477149}"/>
              </a:ext>
            </a:extLst>
          </p:cNvPr>
          <p:cNvSpPr/>
          <p:nvPr/>
        </p:nvSpPr>
        <p:spPr bwMode="auto">
          <a:xfrm>
            <a:off x="5147623" y="5603173"/>
            <a:ext cx="24987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. Double click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12CB320-1CD1-464B-875E-9568B4701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385888"/>
            <a:ext cx="25590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3. </a:t>
            </a: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ADD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IP CORE</a:t>
            </a:r>
          </a:p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-step1-2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 panose="020F0302020204030204" pitchFamily="34" charset="0"/>
              <a:ea typeface="等线 Light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60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7B604B-73C3-4615-AD5E-3AE261BEB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723" y="843149"/>
            <a:ext cx="7984273" cy="552202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0F7B0EBA-E301-4EC0-9363-0698B1FC5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385888"/>
            <a:ext cx="25590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3. </a:t>
            </a: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ADD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IP CORE</a:t>
            </a:r>
          </a:p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-step1-3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 panose="020F0302020204030204" pitchFamily="34" charset="0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C14A3D-E79F-4DFD-8A50-622F709F9C60}"/>
              </a:ext>
            </a:extLst>
          </p:cNvPr>
          <p:cNvSpPr/>
          <p:nvPr/>
        </p:nvSpPr>
        <p:spPr>
          <a:xfrm>
            <a:off x="6347361" y="1525978"/>
            <a:ext cx="522514" cy="275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4D8DA2-3ADF-496C-BAD4-6E917F027DB2}"/>
              </a:ext>
            </a:extLst>
          </p:cNvPr>
          <p:cNvSpPr/>
          <p:nvPr/>
        </p:nvSpPr>
        <p:spPr>
          <a:xfrm>
            <a:off x="6347361" y="4296453"/>
            <a:ext cx="5302333" cy="275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CDADB1-F79C-4D86-84EC-F92D84729751}"/>
              </a:ext>
            </a:extLst>
          </p:cNvPr>
          <p:cNvSpPr/>
          <p:nvPr/>
        </p:nvSpPr>
        <p:spPr bwMode="auto">
          <a:xfrm>
            <a:off x="5954527" y="1064313"/>
            <a:ext cx="3985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1. Module’s name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A88E1-7BA6-4745-9264-5504C2D88BB4}"/>
              </a:ext>
            </a:extLst>
          </p:cNvPr>
          <p:cNvSpPr/>
          <p:nvPr/>
        </p:nvSpPr>
        <p:spPr bwMode="auto">
          <a:xfrm>
            <a:off x="6221721" y="4748449"/>
            <a:ext cx="24987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. Input clock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7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DFC81-94FB-4001-9586-381E4C6FE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385888"/>
            <a:ext cx="25590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3. </a:t>
            </a: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ADD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IP CORE</a:t>
            </a:r>
          </a:p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-step1-4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 panose="020F0302020204030204" pitchFamily="34" charset="0"/>
              <a:ea typeface="等线 Light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1C9463-23B6-4A01-A6C7-F0E91658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493" y="748146"/>
            <a:ext cx="7992586" cy="552202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88DF470-35DC-460A-9FDC-C1AAA6E61F6A}"/>
              </a:ext>
            </a:extLst>
          </p:cNvPr>
          <p:cNvSpPr/>
          <p:nvPr/>
        </p:nvSpPr>
        <p:spPr>
          <a:xfrm>
            <a:off x="5260769" y="1989117"/>
            <a:ext cx="5741719" cy="362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5C9AB6-CC01-4FD0-8DF2-318384346C67}"/>
              </a:ext>
            </a:extLst>
          </p:cNvPr>
          <p:cNvSpPr/>
          <p:nvPr/>
        </p:nvSpPr>
        <p:spPr>
          <a:xfrm>
            <a:off x="7561613" y="4928258"/>
            <a:ext cx="522514" cy="275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27EFB8-90BD-4B1C-B973-286B9BB30D05}"/>
              </a:ext>
            </a:extLst>
          </p:cNvPr>
          <p:cNvSpPr/>
          <p:nvPr/>
        </p:nvSpPr>
        <p:spPr>
          <a:xfrm>
            <a:off x="10046524" y="5994627"/>
            <a:ext cx="522514" cy="275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0C628D-18B6-44C3-8F41-86051F8CF0FC}"/>
              </a:ext>
            </a:extLst>
          </p:cNvPr>
          <p:cNvSpPr/>
          <p:nvPr/>
        </p:nvSpPr>
        <p:spPr bwMode="auto">
          <a:xfrm>
            <a:off x="6049529" y="1258783"/>
            <a:ext cx="24987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utput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 clock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B5192F-70CA-4A5A-AF93-15D6769BF142}"/>
              </a:ext>
            </a:extLst>
          </p:cNvPr>
          <p:cNvSpPr/>
          <p:nvPr/>
        </p:nvSpPr>
        <p:spPr bwMode="auto">
          <a:xfrm>
            <a:off x="7070807" y="5275322"/>
            <a:ext cx="24987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ctive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-low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805B00-8482-4124-A84D-DCE2BC606E85}"/>
              </a:ext>
            </a:extLst>
          </p:cNvPr>
          <p:cNvSpPr/>
          <p:nvPr/>
        </p:nvSpPr>
        <p:spPr bwMode="auto">
          <a:xfrm>
            <a:off x="9392433" y="6252360"/>
            <a:ext cx="24987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. Click ok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8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822657-88B6-48A8-807E-9064B56A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236" y="944089"/>
            <a:ext cx="3695151" cy="4851070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E35574BE-57A5-4CB8-B9B2-87E2421C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385888"/>
            <a:ext cx="25590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3. </a:t>
            </a: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ADD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IP CORE</a:t>
            </a:r>
          </a:p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-step1-5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 panose="020F0302020204030204" pitchFamily="34" charset="0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4F994F-717D-4370-83CC-6AB8F0B3632A}"/>
              </a:ext>
            </a:extLst>
          </p:cNvPr>
          <p:cNvSpPr/>
          <p:nvPr/>
        </p:nvSpPr>
        <p:spPr>
          <a:xfrm>
            <a:off x="7356764" y="5343894"/>
            <a:ext cx="771896" cy="275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61543A-0487-4662-B6E5-0FD80EB88238}"/>
              </a:ext>
            </a:extLst>
          </p:cNvPr>
          <p:cNvSpPr/>
          <p:nvPr/>
        </p:nvSpPr>
        <p:spPr bwMode="auto">
          <a:xfrm>
            <a:off x="6879297" y="5729843"/>
            <a:ext cx="3523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Generate the IP core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78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054C9C6-D1A5-41E4-BA10-FD92C282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546" y="793162"/>
            <a:ext cx="7077075" cy="60102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1DA18AE-07F9-48A1-B940-EF6713CB1389}"/>
              </a:ext>
            </a:extLst>
          </p:cNvPr>
          <p:cNvSpPr/>
          <p:nvPr/>
        </p:nvSpPr>
        <p:spPr>
          <a:xfrm>
            <a:off x="4929617" y="2315688"/>
            <a:ext cx="1166383" cy="415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2258B0-35C2-406B-B011-BE0396F5C6F9}"/>
              </a:ext>
            </a:extLst>
          </p:cNvPr>
          <p:cNvSpPr/>
          <p:nvPr/>
        </p:nvSpPr>
        <p:spPr>
          <a:xfrm>
            <a:off x="5127539" y="5106389"/>
            <a:ext cx="2888305" cy="415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F9F8DF-84CC-4D31-9E2A-6D187426B96E}"/>
              </a:ext>
            </a:extLst>
          </p:cNvPr>
          <p:cNvSpPr/>
          <p:nvPr/>
        </p:nvSpPr>
        <p:spPr bwMode="auto">
          <a:xfrm>
            <a:off x="4808558" y="1552305"/>
            <a:ext cx="4620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nput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 name to search IP cores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EE589E-301D-4DA0-9780-1C5267477149}"/>
              </a:ext>
            </a:extLst>
          </p:cNvPr>
          <p:cNvSpPr/>
          <p:nvPr/>
        </p:nvSpPr>
        <p:spPr bwMode="auto">
          <a:xfrm>
            <a:off x="5147623" y="5603173"/>
            <a:ext cx="24987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. Double click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12CB320-1CD1-464B-875E-9568B4701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385888"/>
            <a:ext cx="25590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3. </a:t>
            </a: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ADD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IP CORE</a:t>
            </a:r>
          </a:p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-step2-1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 panose="020F0302020204030204" pitchFamily="34" charset="0"/>
              <a:ea typeface="等线 Light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55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E45048-CB99-437D-B3BE-89A601417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97" y="545931"/>
            <a:ext cx="7326660" cy="5558317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0F7B0EBA-E301-4EC0-9363-0698B1FC5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385888"/>
            <a:ext cx="25590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3. </a:t>
            </a: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ADD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IP CORE</a:t>
            </a:r>
          </a:p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-step2-2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 panose="020F0302020204030204" pitchFamily="34" charset="0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C14A3D-E79F-4DFD-8A50-622F709F9C60}"/>
              </a:ext>
            </a:extLst>
          </p:cNvPr>
          <p:cNvSpPr/>
          <p:nvPr/>
        </p:nvSpPr>
        <p:spPr>
          <a:xfrm>
            <a:off x="6347361" y="1525978"/>
            <a:ext cx="522514" cy="275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4D8DA2-3ADF-496C-BAD4-6E917F027DB2}"/>
              </a:ext>
            </a:extLst>
          </p:cNvPr>
          <p:cNvSpPr/>
          <p:nvPr/>
        </p:nvSpPr>
        <p:spPr>
          <a:xfrm>
            <a:off x="6436427" y="2788285"/>
            <a:ext cx="1585356" cy="536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CDADB1-F79C-4D86-84EC-F92D84729751}"/>
              </a:ext>
            </a:extLst>
          </p:cNvPr>
          <p:cNvSpPr/>
          <p:nvPr/>
        </p:nvSpPr>
        <p:spPr bwMode="auto">
          <a:xfrm>
            <a:off x="5954527" y="1064313"/>
            <a:ext cx="3985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1. Module’s name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DA88E1-7BA6-4745-9264-5504C2D88BB4}"/>
              </a:ext>
            </a:extLst>
          </p:cNvPr>
          <p:cNvSpPr/>
          <p:nvPr/>
        </p:nvSpPr>
        <p:spPr bwMode="auto">
          <a:xfrm>
            <a:off x="6978194" y="3467398"/>
            <a:ext cx="29020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. Input parameter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7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E45F6A-DC8B-4509-B409-DBA1F8673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066" y="708916"/>
            <a:ext cx="7453545" cy="56353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31DFC81-94FB-4001-9586-381E4C6FE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385888"/>
            <a:ext cx="25590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3. </a:t>
            </a: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ADD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IP CORE</a:t>
            </a:r>
          </a:p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-step2-3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 panose="020F0302020204030204" pitchFamily="34" charset="0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8DF470-35DC-460A-9FDC-C1AAA6E61F6A}"/>
              </a:ext>
            </a:extLst>
          </p:cNvPr>
          <p:cNvSpPr/>
          <p:nvPr/>
        </p:nvSpPr>
        <p:spPr>
          <a:xfrm>
            <a:off x="6049530" y="2476377"/>
            <a:ext cx="2233510" cy="884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27EFB8-90BD-4B1C-B973-286B9BB30D05}"/>
              </a:ext>
            </a:extLst>
          </p:cNvPr>
          <p:cNvSpPr/>
          <p:nvPr/>
        </p:nvSpPr>
        <p:spPr>
          <a:xfrm>
            <a:off x="9791205" y="5976815"/>
            <a:ext cx="522514" cy="275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0C628D-18B6-44C3-8F41-86051F8CF0FC}"/>
              </a:ext>
            </a:extLst>
          </p:cNvPr>
          <p:cNvSpPr/>
          <p:nvPr/>
        </p:nvSpPr>
        <p:spPr bwMode="auto">
          <a:xfrm>
            <a:off x="6134595" y="3378529"/>
            <a:ext cx="3257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In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put parameter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805B00-8482-4124-A84D-DCE2BC606E85}"/>
              </a:ext>
            </a:extLst>
          </p:cNvPr>
          <p:cNvSpPr/>
          <p:nvPr/>
        </p:nvSpPr>
        <p:spPr bwMode="auto">
          <a:xfrm>
            <a:off x="9392433" y="6252360"/>
            <a:ext cx="24987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2. Click ok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90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zh-CN" b="1" dirty="0">
                <a:solidFill>
                  <a:srgbClr val="00B0F0"/>
                </a:solidFill>
              </a:rPr>
              <a:t>Laboratory Grading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48595" name="文本框 3"/>
          <p:cNvSpPr txBox="1"/>
          <p:nvPr/>
        </p:nvSpPr>
        <p:spPr>
          <a:xfrm>
            <a:off x="1908176" y="1493838"/>
            <a:ext cx="8964613" cy="4339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Assessment: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Lab1 15% + Lab2 25% + Lab3 25% + Lab4 25% + Lab5 10%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And for each lab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Pre-Lab preparation and Performance in laboratory (65%)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Laboratory experimental reports (35%)</a:t>
            </a: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77C23C-F684-4C34-9BFC-DFA20CB93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962" y="1315091"/>
            <a:ext cx="3452117" cy="4520629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E35574BE-57A5-4CB8-B9B2-87E2421C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385888"/>
            <a:ext cx="25590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3. </a:t>
            </a: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ADD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IP CORE</a:t>
            </a:r>
          </a:p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-step2-4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 panose="020F0302020204030204" pitchFamily="34" charset="0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4F994F-717D-4370-83CC-6AB8F0B3632A}"/>
              </a:ext>
            </a:extLst>
          </p:cNvPr>
          <p:cNvSpPr/>
          <p:nvPr/>
        </p:nvSpPr>
        <p:spPr>
          <a:xfrm>
            <a:off x="7356764" y="5343894"/>
            <a:ext cx="771896" cy="275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61543A-0487-4662-B6E5-0FD80EB88238}"/>
              </a:ext>
            </a:extLst>
          </p:cNvPr>
          <p:cNvSpPr/>
          <p:nvPr/>
        </p:nvSpPr>
        <p:spPr bwMode="auto">
          <a:xfrm>
            <a:off x="6879297" y="5729843"/>
            <a:ext cx="3523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Generate the IP core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4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ECF9E-731B-4B6B-9556-FCDEA7CEE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" y="1385888"/>
            <a:ext cx="3780249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4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. Verify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Design Sources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3C2659-87F8-4B65-A98C-A6563004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089" y="395554"/>
            <a:ext cx="5297480" cy="49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11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36902710-C7F1-45B8-944D-BC037DBD6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385888"/>
            <a:ext cx="25590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4. Do </a:t>
            </a:r>
            <a:r>
              <a:rPr lang="en-US" altLang="zh-CN" sz="4000" b="1" dirty="0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Synthesis </a:t>
            </a: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and get the circuit </a:t>
            </a:r>
            <a:endParaRPr lang="zh-CN" altLang="en-US" sz="4000" b="1" dirty="0">
              <a:solidFill>
                <a:srgbClr val="00B0F0"/>
              </a:solidFill>
              <a:latin typeface="Calibri Light" panose="020F0302020204030204" pitchFamily="34" charset="0"/>
              <a:ea typeface="等线 Light" panose="02010600030101010101" pitchFamily="2" charset="-122"/>
            </a:endParaRPr>
          </a:p>
        </p:txBody>
      </p:sp>
      <p:sp>
        <p:nvSpPr>
          <p:cNvPr id="15363" name="文本框 7">
            <a:extLst>
              <a:ext uri="{FF2B5EF4-FFF2-40B4-BE49-F238E27FC236}">
                <a16:creationId xmlns:a16="http://schemas.microsoft.com/office/drawing/2014/main" id="{63EA520F-6877-4561-BF7F-DC650661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1938338"/>
            <a:ext cx="76581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r>
              <a:rPr lang="en-US" altLang="zh-CN" sz="4400" dirty="0"/>
              <a:t>Follow the steps of lab1.ppt to do Synthesis and get the circuit. </a:t>
            </a:r>
            <a:endParaRPr lang="zh-CN" altLang="en-US" sz="44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5BCC37BB-BB4E-4FB0-B3A4-EAF7AA65D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08188"/>
            <a:ext cx="2559050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5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. Create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Simulation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 Source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File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 panose="020F0302020204030204" pitchFamily="34" charset="0"/>
                <a:ea typeface="等线 Light" panose="02010600030101010101" pitchFamily="2" charset="-122"/>
                <a:cs typeface="+mn-cs"/>
              </a:rPr>
              <a:t>-step1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 panose="020F0302020204030204" pitchFamily="34" charset="0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2D55E-EDF7-4994-BB74-A243E728999A}"/>
              </a:ext>
            </a:extLst>
          </p:cNvPr>
          <p:cNvSpPr/>
          <p:nvPr/>
        </p:nvSpPr>
        <p:spPr>
          <a:xfrm>
            <a:off x="5006336" y="444109"/>
            <a:ext cx="52005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Copy  the  content in </a:t>
            </a:r>
            <a:r>
              <a:rPr kumimoji="0" lang="en-US" altLang="zh-CN" sz="24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system_top_tb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v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9D7A3D-80A0-44FE-9A04-39CA170C8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30" y="1299680"/>
            <a:ext cx="6844327" cy="48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4353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标题 1">
            <a:extLst>
              <a:ext uri="{FF2B5EF4-FFF2-40B4-BE49-F238E27FC236}">
                <a16:creationId xmlns:a16="http://schemas.microsoft.com/office/drawing/2014/main" id="{FEFE1D8A-B167-4D38-9D92-1E06CC948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385888"/>
            <a:ext cx="25590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5. Create </a:t>
            </a:r>
            <a:r>
              <a:rPr lang="en-US" altLang="zh-CN" sz="4000" b="1" dirty="0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Simulation </a:t>
            </a: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Source</a:t>
            </a:r>
          </a:p>
          <a:p>
            <a:pPr algn="ctr">
              <a:lnSpc>
                <a:spcPct val="90000"/>
              </a:lnSpc>
            </a:pP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File</a:t>
            </a:r>
            <a:b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</a:br>
            <a:r>
              <a:rPr lang="en-US" altLang="zh-CN" sz="4000" b="1" dirty="0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-step2</a:t>
            </a:r>
            <a:endParaRPr lang="zh-CN" altLang="en-US" sz="4000" b="1" dirty="0">
              <a:solidFill>
                <a:srgbClr val="00B0F0"/>
              </a:solidFill>
              <a:latin typeface="Calibri Light" panose="020F0302020204030204" pitchFamily="34" charset="0"/>
              <a:ea typeface="等线 Light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F8D90B-5057-4845-B61D-B2B3C953DB39}"/>
              </a:ext>
            </a:extLst>
          </p:cNvPr>
          <p:cNvSpPr/>
          <p:nvPr/>
        </p:nvSpPr>
        <p:spPr>
          <a:xfrm>
            <a:off x="3901932" y="254104"/>
            <a:ext cx="66433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Run the sample program or your own program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66DEE1-4748-4F07-9DB9-257AD5F1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327" y="1325570"/>
            <a:ext cx="7796739" cy="500408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6331A21C-0C8C-48FF-A8D5-5655B708702A}"/>
              </a:ext>
            </a:extLst>
          </p:cNvPr>
          <p:cNvSpPr/>
          <p:nvPr/>
        </p:nvSpPr>
        <p:spPr>
          <a:xfrm>
            <a:off x="3817938" y="1177925"/>
            <a:ext cx="7231062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Run simulation and observe the variation of signals. Make sure all of these are  right.</a:t>
            </a:r>
            <a:endParaRPr lang="zh-CN" altLang="zh-CN" sz="2400" b="1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9F98C5-CF83-47E5-983B-51552A608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180" y="2008188"/>
            <a:ext cx="9410254" cy="334650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66E62BFA-4B31-45DE-85AB-0E4967F7A836}"/>
              </a:ext>
            </a:extLst>
          </p:cNvPr>
          <p:cNvSpPr txBox="1"/>
          <p:nvPr/>
        </p:nvSpPr>
        <p:spPr>
          <a:xfrm>
            <a:off x="202017" y="2008188"/>
            <a:ext cx="2443163" cy="25447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00B0F0"/>
                </a:solidFill>
                <a:latin typeface="Calibri Light" pitchFamily="34" charset="0"/>
                <a:ea typeface="等线 Light" pitchFamily="2" charset="-122"/>
              </a:rPr>
              <a:t>5.  Do the </a:t>
            </a:r>
            <a:r>
              <a:rPr lang="en-US" altLang="zh-CN" sz="4000" b="1" dirty="0">
                <a:solidFill>
                  <a:srgbClr val="FF0000"/>
                </a:solidFill>
                <a:latin typeface="Calibri Light" pitchFamily="34" charset="0"/>
                <a:ea typeface="等线 Light" pitchFamily="2" charset="-122"/>
              </a:rPr>
              <a:t>simulation</a:t>
            </a:r>
            <a:r>
              <a:rPr lang="en-US" altLang="zh-CN" sz="4000" b="1" dirty="0">
                <a:solidFill>
                  <a:srgbClr val="00B0F0"/>
                </a:solidFill>
                <a:latin typeface="Calibri Light" pitchFamily="34" charset="0"/>
                <a:ea typeface="等线 Light" pitchFamily="2" charset="-122"/>
              </a:rPr>
              <a:t> and debug. </a:t>
            </a:r>
            <a:endParaRPr lang="zh-CN" altLang="en-US" sz="4000" b="1" dirty="0">
              <a:solidFill>
                <a:srgbClr val="00B0F0"/>
              </a:solidFill>
              <a:latin typeface="Calibri Light" pitchFamily="34" charset="0"/>
              <a:ea typeface="等线 Light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506413" y="423863"/>
            <a:ext cx="5245100" cy="849312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sz="5400" b="1" dirty="0">
                <a:solidFill>
                  <a:srgbClr val="00B0F0"/>
                </a:solidFill>
              </a:rPr>
              <a:t>FPGA Design Flow</a:t>
            </a:r>
          </a:p>
        </p:txBody>
      </p:sp>
      <p:sp>
        <p:nvSpPr>
          <p:cNvPr id="49155" name="Rectangle 8"/>
          <p:cNvSpPr/>
          <p:nvPr/>
        </p:nvSpPr>
        <p:spPr>
          <a:xfrm rot="-5400000">
            <a:off x="9339263" y="1398588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+mn-cs"/>
            </a:endParaRPr>
          </a:p>
        </p:txBody>
      </p:sp>
      <p:pic>
        <p:nvPicPr>
          <p:cNvPr id="4915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3" y="-439737"/>
            <a:ext cx="4476750" cy="749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7" name="矩形 6"/>
          <p:cNvSpPr/>
          <p:nvPr/>
        </p:nvSpPr>
        <p:spPr>
          <a:xfrm>
            <a:off x="7181850" y="5684838"/>
            <a:ext cx="1962150" cy="1087437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框 7">
            <a:extLst>
              <a:ext uri="{FF2B5EF4-FFF2-40B4-BE49-F238E27FC236}">
                <a16:creationId xmlns:a16="http://schemas.microsoft.com/office/drawing/2014/main" id="{63EA520F-6877-4561-BF7F-DC650661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1938338"/>
            <a:ext cx="76581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Follow the steps of lab1.ppt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B4DA210-E84F-4FEC-AE27-E6DEAD5833DA}"/>
              </a:ext>
            </a:extLst>
          </p:cNvPr>
          <p:cNvSpPr txBox="1"/>
          <p:nvPr/>
        </p:nvSpPr>
        <p:spPr>
          <a:xfrm>
            <a:off x="275174" y="1664958"/>
            <a:ext cx="2559050" cy="25431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00B0F0"/>
                </a:solidFill>
                <a:latin typeface="Calibri Light" pitchFamily="34" charset="0"/>
                <a:ea typeface="等线 Light" pitchFamily="2" charset="-122"/>
              </a:rPr>
              <a:t>6. Create </a:t>
            </a:r>
            <a:r>
              <a:rPr lang="en-US" altLang="zh-CN" sz="4000" b="1" dirty="0">
                <a:solidFill>
                  <a:srgbClr val="FF0000"/>
                </a:solidFill>
                <a:latin typeface="Calibri Light" pitchFamily="34" charset="0"/>
                <a:ea typeface="等线 Light" pitchFamily="2" charset="-122"/>
              </a:rPr>
              <a:t>Constraint </a:t>
            </a:r>
            <a:r>
              <a:rPr lang="en-US" altLang="zh-CN" sz="4000" b="1" dirty="0">
                <a:solidFill>
                  <a:srgbClr val="00B0F0"/>
                </a:solidFill>
                <a:latin typeface="Calibri Light" pitchFamily="34" charset="0"/>
                <a:ea typeface="等线 Light" pitchFamily="2" charset="-122"/>
              </a:rPr>
              <a:t>Source</a:t>
            </a:r>
          </a:p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00B0F0"/>
                </a:solidFill>
                <a:latin typeface="Calibri Light" pitchFamily="34" charset="0"/>
                <a:ea typeface="等线 Light" pitchFamily="2" charset="-122"/>
              </a:rPr>
              <a:t>File</a:t>
            </a:r>
            <a:endParaRPr lang="zh-CN" altLang="en-US" sz="4000" b="1" dirty="0">
              <a:solidFill>
                <a:srgbClr val="00B0F0"/>
              </a:solidFill>
              <a:latin typeface="Calibri Light" pitchFamily="34" charset="0"/>
              <a:ea typeface="等线 Light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06F250-4FBF-4600-A32C-0D1B2C76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544" y="3863920"/>
            <a:ext cx="7900431" cy="219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735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FE32-CD9E-466C-9F65-9D2ABE5A8E09}"/>
              </a:ext>
            </a:extLst>
          </p:cNvPr>
          <p:cNvSpPr txBox="1"/>
          <p:nvPr/>
        </p:nvSpPr>
        <p:spPr>
          <a:xfrm>
            <a:off x="542760" y="1650650"/>
            <a:ext cx="2559050" cy="29114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00B0F0"/>
                </a:solidFill>
                <a:latin typeface="Calibri Light" pitchFamily="34" charset="0"/>
                <a:ea typeface="等线 Light" pitchFamily="2" charset="-122"/>
              </a:rPr>
              <a:t>7. Generate </a:t>
            </a:r>
            <a:r>
              <a:rPr lang="en-US" altLang="zh-CN" sz="4000" b="1" dirty="0">
                <a:solidFill>
                  <a:srgbClr val="FF0000"/>
                </a:solidFill>
                <a:latin typeface="Calibri Light" pitchFamily="34" charset="0"/>
                <a:ea typeface="等线 Light" pitchFamily="2" charset="-122"/>
              </a:rPr>
              <a:t>Bitstream</a:t>
            </a:r>
          </a:p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00B0F0"/>
                </a:solidFill>
                <a:latin typeface="Calibri Light" pitchFamily="34" charset="0"/>
                <a:ea typeface="等线 Light" pitchFamily="2" charset="-122"/>
              </a:rPr>
              <a:t>File for FPGA</a:t>
            </a:r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0ADA16D6-90F3-4954-8141-92B08DA96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140" y="2603355"/>
            <a:ext cx="76581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Follow the steps of lab1.ppt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60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4101-1DA0-4FAD-B42A-5A86DBB95E0A}"/>
              </a:ext>
            </a:extLst>
          </p:cNvPr>
          <p:cNvSpPr txBox="1"/>
          <p:nvPr/>
        </p:nvSpPr>
        <p:spPr>
          <a:xfrm>
            <a:off x="625475" y="1081087"/>
            <a:ext cx="3216193" cy="375216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00B0F0"/>
                </a:solidFill>
                <a:latin typeface="Calibri Light" pitchFamily="34" charset="0"/>
                <a:ea typeface="等线 Light" pitchFamily="2" charset="-122"/>
              </a:rPr>
              <a:t>8.Connect  FPGA Target Board With Computer and program device</a:t>
            </a:r>
            <a:endParaRPr lang="zh-CN" altLang="en-US" sz="4000" b="1" dirty="0">
              <a:solidFill>
                <a:srgbClr val="00B0F0"/>
              </a:solidFill>
              <a:latin typeface="Calibri Light" pitchFamily="34" charset="0"/>
              <a:ea typeface="等线 Light" pitchFamily="2" charset="-122"/>
            </a:endParaRPr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C7F0404B-9599-4C98-8B8F-FA5AE4514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900" y="2413350"/>
            <a:ext cx="76581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Follow the steps of lab1.ppt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68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D362739-2D96-4443-80E2-4961BAE5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50" b="1" dirty="0">
                <a:solidFill>
                  <a:srgbClr val="00B0F0"/>
                </a:solidFill>
              </a:rPr>
              <a:t>Content</a:t>
            </a:r>
            <a:endParaRPr lang="zh-CN" altLang="en-US" sz="4050" b="1" dirty="0">
              <a:solidFill>
                <a:srgbClr val="00B0F0"/>
              </a:solidFill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207C7A2E-D0CB-4008-8052-FC67B4177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826" y="1531108"/>
            <a:ext cx="8090852" cy="4622105"/>
          </a:xfrm>
        </p:spPr>
        <p:txBody>
          <a:bodyPr/>
          <a:lstStyle/>
          <a:p>
            <a:pPr marL="557213" indent="-557213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3000" dirty="0"/>
              <a:t>EDA tools</a:t>
            </a:r>
          </a:p>
          <a:p>
            <a:pPr marL="557213" indent="-557213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3000" dirty="0"/>
              <a:t>Datapath Design </a:t>
            </a:r>
          </a:p>
          <a:p>
            <a:pPr marL="557213" indent="-557213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3000" dirty="0"/>
              <a:t>Controller Design</a:t>
            </a:r>
          </a:p>
          <a:p>
            <a:pPr marL="557213" indent="-557213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3000" dirty="0"/>
              <a:t>CPU</a:t>
            </a:r>
            <a:r>
              <a:rPr lang="zh-CN" altLang="en-US" sz="3000" dirty="0"/>
              <a:t> </a:t>
            </a:r>
            <a:r>
              <a:rPr lang="en-US" altLang="zh-CN" sz="3000" dirty="0"/>
              <a:t>Integration</a:t>
            </a:r>
          </a:p>
          <a:p>
            <a:pPr marL="557213" indent="-557213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3000" dirty="0">
                <a:solidFill>
                  <a:srgbClr val="FF0000"/>
                </a:solidFill>
              </a:rPr>
              <a:t>CPU Design Improvement</a:t>
            </a:r>
          </a:p>
          <a:p>
            <a:pPr marL="1166813" lvl="1" indent="-623888" eaLnBrk="1" hangingPunct="1">
              <a:spcBef>
                <a:spcPct val="25000"/>
              </a:spcBef>
              <a:buFont typeface="Arial" charset="0"/>
              <a:buChar char="–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Verify the CPU on the FPGA board;</a:t>
            </a:r>
          </a:p>
          <a:p>
            <a:pPr marL="1166813" lvl="1" indent="-623888" eaLnBrk="1" hangingPunct="1">
              <a:spcBef>
                <a:spcPct val="25000"/>
              </a:spcBef>
              <a:buFont typeface="Arial" charset="0"/>
              <a:buChar char="–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Add the instruction 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and check the results.</a:t>
            </a:r>
            <a:endParaRPr lang="en-US" altLang="zh-CN" sz="24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557213" indent="-557213" eaLnBrk="1" hangingPunct="1">
              <a:lnSpc>
                <a:spcPct val="100000"/>
              </a:lnSpc>
              <a:buFont typeface="+mj-lt"/>
              <a:buAutoNum type="arabicPeriod"/>
              <a:defRPr/>
            </a:pPr>
            <a:endParaRPr lang="en-US" altLang="zh-CN" sz="3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Arial" charset="0"/>
              <a:buChar char="•"/>
              <a:defRPr/>
            </a:pP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buFont typeface="Arial" charset="0"/>
              <a:buChar char="•"/>
              <a:defRPr/>
            </a:pPr>
            <a:endParaRPr lang="zh-CN" altLang="en-US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0A8971C-7008-4E6C-89DF-4A47CA87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87" y="1078787"/>
            <a:ext cx="8856713" cy="522829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26C4A9-544E-4786-B428-60D92EE8E739}"/>
              </a:ext>
            </a:extLst>
          </p:cNvPr>
          <p:cNvSpPr txBox="1"/>
          <p:nvPr/>
        </p:nvSpPr>
        <p:spPr>
          <a:xfrm>
            <a:off x="251401" y="1508147"/>
            <a:ext cx="2978687" cy="269571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00B0F0"/>
                </a:solidFill>
                <a:latin typeface="Calibri Light" pitchFamily="34" charset="0"/>
                <a:ea typeface="等线 Light" pitchFamily="2" charset="-122"/>
              </a:rPr>
              <a:t>9. Run </a:t>
            </a:r>
            <a:r>
              <a:rPr lang="en-US" altLang="zh-CN" sz="4000" b="1" dirty="0" err="1">
                <a:solidFill>
                  <a:srgbClr val="00B0F0"/>
                </a:solidFill>
                <a:latin typeface="Calibri Light" pitchFamily="34" charset="0"/>
                <a:ea typeface="等线 Light" pitchFamily="2" charset="-122"/>
              </a:rPr>
              <a:t>ila</a:t>
            </a:r>
            <a:r>
              <a:rPr lang="en-US" altLang="zh-CN" sz="4000" b="1" dirty="0">
                <a:solidFill>
                  <a:srgbClr val="00B0F0"/>
                </a:solidFill>
                <a:latin typeface="Calibri Light" pitchFamily="34" charset="0"/>
                <a:ea typeface="等线 Light" pitchFamily="2" charset="-122"/>
              </a:rPr>
              <a:t> to see the data in the registers</a:t>
            </a:r>
          </a:p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00B0F0"/>
                </a:solidFill>
                <a:latin typeface="Calibri Light" pitchFamily="34" charset="0"/>
                <a:ea typeface="等线 Light" pitchFamily="2" charset="-122"/>
              </a:rPr>
              <a:t>-step1</a:t>
            </a:r>
            <a:endParaRPr lang="zh-CN" altLang="en-US" sz="4000" b="1" dirty="0">
              <a:solidFill>
                <a:srgbClr val="00B0F0"/>
              </a:solidFill>
              <a:latin typeface="Calibri Light" pitchFamily="34" charset="0"/>
              <a:ea typeface="等线 Light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5C27F2-081E-4A53-982E-CB02528CBE3E}"/>
              </a:ext>
            </a:extLst>
          </p:cNvPr>
          <p:cNvSpPr/>
          <p:nvPr/>
        </p:nvSpPr>
        <p:spPr>
          <a:xfrm>
            <a:off x="3707037" y="2344909"/>
            <a:ext cx="2000257" cy="161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343B48-CB8E-433D-A618-45F3152E912B}"/>
              </a:ext>
            </a:extLst>
          </p:cNvPr>
          <p:cNvSpPr/>
          <p:nvPr/>
        </p:nvSpPr>
        <p:spPr>
          <a:xfrm>
            <a:off x="6402291" y="1649691"/>
            <a:ext cx="209129" cy="168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A561E0-5752-4E83-9E42-8F6858C1B338}"/>
              </a:ext>
            </a:extLst>
          </p:cNvPr>
          <p:cNvSpPr/>
          <p:nvPr/>
        </p:nvSpPr>
        <p:spPr>
          <a:xfrm>
            <a:off x="6611421" y="2096617"/>
            <a:ext cx="1191802" cy="533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EFEBE5-9597-4BE7-91FF-CDB5DAAA5872}"/>
              </a:ext>
            </a:extLst>
          </p:cNvPr>
          <p:cNvSpPr/>
          <p:nvPr/>
        </p:nvSpPr>
        <p:spPr>
          <a:xfrm>
            <a:off x="7332102" y="4536040"/>
            <a:ext cx="332419" cy="172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3D8057-9844-46D3-AFAC-86B7D7D79ED8}"/>
              </a:ext>
            </a:extLst>
          </p:cNvPr>
          <p:cNvSpPr/>
          <p:nvPr/>
        </p:nvSpPr>
        <p:spPr bwMode="auto">
          <a:xfrm>
            <a:off x="3513191" y="2540621"/>
            <a:ext cx="3985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1. Select the </a:t>
            </a:r>
            <a:r>
              <a:rPr kumimoji="0" lang="en-US" altLang="zh-CN" sz="24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ila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F86918-8EAB-4494-ADB7-9CAC5C803BAA}"/>
              </a:ext>
            </a:extLst>
          </p:cNvPr>
          <p:cNvSpPr/>
          <p:nvPr/>
        </p:nvSpPr>
        <p:spPr bwMode="auto">
          <a:xfrm>
            <a:off x="5954527" y="1064313"/>
            <a:ext cx="3985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. Add signals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BDB3D3-7021-4591-ACEC-27003A1B0F7C}"/>
              </a:ext>
            </a:extLst>
          </p:cNvPr>
          <p:cNvSpPr/>
          <p:nvPr/>
        </p:nvSpPr>
        <p:spPr bwMode="auto">
          <a:xfrm>
            <a:off x="6574401" y="2671930"/>
            <a:ext cx="3985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. Select all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299FC1-5F05-4DF0-9883-C7D2A3F6BD13}"/>
              </a:ext>
            </a:extLst>
          </p:cNvPr>
          <p:cNvSpPr/>
          <p:nvPr/>
        </p:nvSpPr>
        <p:spPr bwMode="auto">
          <a:xfrm>
            <a:off x="7207322" y="4708907"/>
            <a:ext cx="3985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. Click ok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932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6B9DC5-6E25-4CF9-A4B4-03C64EC3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192" y="1022279"/>
            <a:ext cx="9106808" cy="49590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26C4A9-544E-4786-B428-60D92EE8E739}"/>
              </a:ext>
            </a:extLst>
          </p:cNvPr>
          <p:cNvSpPr txBox="1"/>
          <p:nvPr/>
        </p:nvSpPr>
        <p:spPr>
          <a:xfrm>
            <a:off x="251401" y="1508147"/>
            <a:ext cx="2978687" cy="269571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00B0F0"/>
                </a:solidFill>
                <a:latin typeface="Calibri Light" pitchFamily="34" charset="0"/>
                <a:ea typeface="等线 Light" pitchFamily="2" charset="-122"/>
              </a:rPr>
              <a:t>9. Run </a:t>
            </a:r>
            <a:r>
              <a:rPr lang="en-US" altLang="zh-CN" sz="4000" b="1" dirty="0" err="1">
                <a:solidFill>
                  <a:srgbClr val="00B0F0"/>
                </a:solidFill>
                <a:latin typeface="Calibri Light" pitchFamily="34" charset="0"/>
                <a:ea typeface="等线 Light" pitchFamily="2" charset="-122"/>
              </a:rPr>
              <a:t>ila</a:t>
            </a:r>
            <a:r>
              <a:rPr lang="en-US" altLang="zh-CN" sz="4000" b="1" dirty="0">
                <a:solidFill>
                  <a:srgbClr val="00B0F0"/>
                </a:solidFill>
                <a:latin typeface="Calibri Light" pitchFamily="34" charset="0"/>
                <a:ea typeface="等线 Light" pitchFamily="2" charset="-122"/>
              </a:rPr>
              <a:t> to see the data in the registers</a:t>
            </a:r>
          </a:p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00B0F0"/>
                </a:solidFill>
                <a:latin typeface="Calibri Light" pitchFamily="34" charset="0"/>
                <a:ea typeface="等线 Light" pitchFamily="2" charset="-122"/>
              </a:rPr>
              <a:t>-step2</a:t>
            </a:r>
            <a:endParaRPr lang="zh-CN" altLang="en-US" sz="4000" b="1" dirty="0">
              <a:solidFill>
                <a:srgbClr val="00B0F0"/>
              </a:solidFill>
              <a:latin typeface="Calibri Light" pitchFamily="34" charset="0"/>
              <a:ea typeface="等线 Light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5C27F2-081E-4A53-982E-CB02528CBE3E}"/>
              </a:ext>
            </a:extLst>
          </p:cNvPr>
          <p:cNvSpPr/>
          <p:nvPr/>
        </p:nvSpPr>
        <p:spPr>
          <a:xfrm>
            <a:off x="4056358" y="1324077"/>
            <a:ext cx="253651" cy="184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043F44-3177-4CAD-8BE2-26CECF5D6629}"/>
              </a:ext>
            </a:extLst>
          </p:cNvPr>
          <p:cNvSpPr/>
          <p:nvPr/>
        </p:nvSpPr>
        <p:spPr>
          <a:xfrm>
            <a:off x="3140246" y="2467934"/>
            <a:ext cx="9051754" cy="184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C82206-C825-4A41-9566-90A5E701D447}"/>
              </a:ext>
            </a:extLst>
          </p:cNvPr>
          <p:cNvSpPr/>
          <p:nvPr/>
        </p:nvSpPr>
        <p:spPr bwMode="auto">
          <a:xfrm>
            <a:off x="3980666" y="862412"/>
            <a:ext cx="3985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1. Run the </a:t>
            </a:r>
            <a:r>
              <a:rPr kumimoji="0" lang="en-US" altLang="zh-CN" sz="2400" b="1" i="0" u="none" strike="noStrike" kern="1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ila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F43350-D5C1-4705-885E-5D0689C09E3A}"/>
              </a:ext>
            </a:extLst>
          </p:cNvPr>
          <p:cNvSpPr/>
          <p:nvPr/>
        </p:nvSpPr>
        <p:spPr bwMode="auto">
          <a:xfrm>
            <a:off x="3230088" y="2769732"/>
            <a:ext cx="3985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等线" pitchFamily="2" charset="-122"/>
                <a:cs typeface="Times New Roman" panose="02020603050405020304" pitchFamily="18" charset="0"/>
              </a:rPr>
              <a:t>. See the data in register q0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07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7663" y="6310314"/>
            <a:ext cx="2057400" cy="365125"/>
          </a:xfrm>
          <a:noFill/>
        </p:spPr>
        <p:txBody>
          <a:bodyPr/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 3" panose="05040102010807070707" pitchFamily="18" charset="2"/>
              <a:buChar char=""/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A6BCBF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6695735-DAF4-41B7-B757-F4422829CDC7}" type="slidenum">
              <a:rPr lang="zh-CN" altLang="en-US" sz="1200">
                <a:solidFill>
                  <a:srgbClr val="9D9D9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32</a:t>
            </a:fld>
            <a:endParaRPr lang="en-US" altLang="zh-CN" sz="1200">
              <a:solidFill>
                <a:srgbClr val="9D9D9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</p:spPr>
        <p:txBody>
          <a:bodyPr wrap="none" anchor="ctr">
            <a:sp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 3" panose="05040102010807070707" pitchFamily="18" charset="2"/>
              <a:buChar char=""/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A6BCBF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94304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29628"/>
              </p:ext>
            </p:extLst>
          </p:nvPr>
        </p:nvGraphicFramePr>
        <p:xfrm>
          <a:off x="1622425" y="1791335"/>
          <a:ext cx="8973820" cy="3680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8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7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2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4bit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dirty="0"/>
                        <a:t>2bit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Rs</a:t>
                      </a:r>
                      <a:endParaRPr lang="en-US" altLang="zh-CN" sz="24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dirty="0"/>
                        <a:t>2bit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Imme</a:t>
                      </a:r>
                      <a:endParaRPr lang="en-US" altLang="zh-CN" sz="24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dirty="0"/>
                        <a:t>8bit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Assemble Instruction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dirty="0"/>
                        <a:t>Example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0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000" dirty="0">
                          <a:sym typeface="+mn-ea"/>
                        </a:rPr>
                        <a:t>10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000" dirty="0">
                          <a:sym typeface="+mn-ea"/>
                        </a:rPr>
                        <a:t>01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000" dirty="0" err="1">
                          <a:sym typeface="+mn-ea"/>
                        </a:rPr>
                        <a:t>xxxxxxxx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000" dirty="0"/>
                        <a:t>00011001</a:t>
                      </a:r>
                      <a:r>
                        <a:rPr lang="en-US" altLang="zh-CN" sz="2000" dirty="0">
                          <a:sym typeface="+mn-ea"/>
                        </a:rPr>
                        <a:t>xxxxxxxx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200000"/>
                        </a:lnSpc>
                      </a:pPr>
                      <a:r>
                        <a:rPr lang="en-US" altLang="zh-CN" sz="1800" dirty="0"/>
                        <a:t>R2&lt;=(R1)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0011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01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10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000" dirty="0" err="1">
                          <a:sym typeface="+mn-ea"/>
                        </a:rPr>
                        <a:t>xxxxxxxx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00110110xxxxxxxx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800" dirty="0"/>
                        <a:t>R1&lt;=(R1)+(R2)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2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20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2000" dirty="0"/>
                        <a:t>00001010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2000" dirty="0"/>
                        <a:t>100001xx00001010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800" dirty="0"/>
                        <a:t>R1&lt;=R1 </a:t>
                      </a:r>
                      <a:r>
                        <a:rPr lang="en-US" altLang="zh-CN" sz="1800" dirty="0" err="1"/>
                        <a:t>bit_or</a:t>
                      </a:r>
                      <a:r>
                        <a:rPr lang="en-US" altLang="zh-CN" sz="1800" dirty="0"/>
                        <a:t> </a:t>
                      </a:r>
                      <a:r>
                        <a:rPr lang="en-US" altLang="zh-CN" sz="1800" dirty="0" err="1"/>
                        <a:t>Im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2484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20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20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2000" dirty="0" err="1"/>
                        <a:t>xxxxxxxx</a:t>
                      </a:r>
                      <a:endParaRPr lang="en-US" altLang="zh-C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2000" dirty="0"/>
                        <a:t>11011001xxxxxxxx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800" dirty="0"/>
                        <a:t>R2&lt;=R2</a:t>
                      </a:r>
                      <a:r>
                        <a:rPr lang="en-US" altLang="zh-CN" sz="1800" baseline="0" dirty="0"/>
                        <a:t> </a:t>
                      </a:r>
                      <a:r>
                        <a:rPr lang="en-US" altLang="zh-CN" sz="1800" baseline="0" dirty="0" err="1"/>
                        <a:t>xor</a:t>
                      </a:r>
                      <a:r>
                        <a:rPr lang="en-US" altLang="zh-CN" sz="1800" baseline="0" dirty="0"/>
                        <a:t> R1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08722"/>
                  </a:ext>
                </a:extLst>
              </a:tr>
            </a:tbl>
          </a:graphicData>
        </a:graphic>
      </p:graphicFrame>
      <p:sp>
        <p:nvSpPr>
          <p:cNvPr id="1048602" name="文本框 1"/>
          <p:cNvSpPr txBox="1">
            <a:spLocks noChangeArrowheads="1"/>
          </p:cNvSpPr>
          <p:nvPr/>
        </p:nvSpPr>
        <p:spPr bwMode="auto">
          <a:xfrm>
            <a:off x="835632" y="444984"/>
            <a:ext cx="10008741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 3" panose="05040102010807070707" pitchFamily="18" charset="2"/>
              <a:buChar char=""/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A6BCBF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mar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EXPAND</a:t>
            </a:r>
            <a:endParaRPr lang="en-US" altLang="zh-CN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Try to add one of the following instructions and simulate</a:t>
            </a: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7663" y="6310314"/>
            <a:ext cx="2057400" cy="365125"/>
          </a:xfrm>
          <a:noFill/>
        </p:spPr>
        <p:txBody>
          <a:bodyPr/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 3" panose="05040102010807070707" pitchFamily="18" charset="2"/>
              <a:buChar char=""/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A6BCBF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6695735-DAF4-41B7-B757-F4422829CDC7}" type="slidenum">
              <a:rPr lang="zh-CN" altLang="en-US" sz="1200">
                <a:solidFill>
                  <a:srgbClr val="9D9D9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33</a:t>
            </a:fld>
            <a:endParaRPr lang="en-US" altLang="zh-CN" sz="1200">
              <a:solidFill>
                <a:srgbClr val="9D9D9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4" name="标题 1"/>
          <p:cNvSpPr>
            <a:spLocks noGrp="1"/>
          </p:cNvSpPr>
          <p:nvPr>
            <p:ph type="title" idx="4294967295"/>
          </p:nvPr>
        </p:nvSpPr>
        <p:spPr>
          <a:xfrm>
            <a:off x="1849121" y="151765"/>
            <a:ext cx="7419975" cy="115189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Add the instruction and simulate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4860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</p:spPr>
        <p:txBody>
          <a:bodyPr wrap="none" anchor="ctr">
            <a:sp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 3" panose="05040102010807070707" pitchFamily="18" charset="2"/>
              <a:buChar char=""/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A6BCBF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6" name="文本框 1"/>
          <p:cNvSpPr txBox="1">
            <a:spLocks noChangeArrowheads="1"/>
          </p:cNvSpPr>
          <p:nvPr/>
        </p:nvSpPr>
        <p:spPr bwMode="auto">
          <a:xfrm>
            <a:off x="1811338" y="1481644"/>
            <a:ext cx="8569325" cy="389350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 3" panose="05040102010807070707" pitchFamily="18" charset="2"/>
              <a:buChar char=""/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A6BCBF"/>
              </a:buClr>
              <a:buFont typeface="幼圆" panose="02010509060101010101" pitchFamily="49" charset="-122"/>
              <a:buChar char=" "/>
              <a:defRPr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mar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mar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dirty="0">
                <a:solidFill>
                  <a:prstClr val="black"/>
                </a:solidFill>
              </a:rPr>
              <a:t>· Implement the 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Instruction</a:t>
            </a:r>
          </a:p>
          <a:p>
            <a:pPr marL="685800" lvl="1" indent="-228600" algn="l" eaLnBrk="0" fontAlgn="base" hangingPunct="0">
              <a:lnSpc>
                <a:spcPct val="100000"/>
              </a:lnSpc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add new state in </a:t>
            </a:r>
            <a:r>
              <a:rPr lang="en-US" altLang="zh-CN" sz="2000" dirty="0" err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state_transition</a:t>
            </a:r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lvl="1" indent="-228600" algn="l" eaLnBrk="0" fontAlgn="base" hangingPunct="0">
              <a:lnSpc>
                <a:spcPct val="100000"/>
              </a:lnSpc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Add function in </a:t>
            </a:r>
            <a:r>
              <a:rPr lang="en-US" altLang="zh-CN" sz="2000" dirty="0" err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alu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endParaRPr lang="en-US" altLang="zh-CN" sz="2800" dirty="0">
              <a:solidFill>
                <a:prstClr val="black"/>
              </a:solidFill>
              <a:sym typeface="+mn-ea"/>
            </a:endParaRPr>
          </a:p>
          <a:p>
            <a:pPr marL="0" indent="0" eaLnBrk="0" fontAlgn="base" hangingPunct="0">
              <a:spcAft>
                <a:spcPct val="0"/>
              </a:spcAft>
              <a:buClr>
                <a:srgbClr val="ED7D31"/>
              </a:buClr>
              <a:buNone/>
            </a:pP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· Design your own </a:t>
            </a:r>
            <a:r>
              <a:rPr lang="en-US" altLang="zh-CN" sz="2800" dirty="0" err="1">
                <a:solidFill>
                  <a:prstClr val="black"/>
                </a:solidFill>
                <a:sym typeface="+mn-ea"/>
              </a:rPr>
              <a:t>testBench</a:t>
            </a:r>
            <a:endParaRPr lang="en-US" altLang="zh-CN" sz="2800" dirty="0">
              <a:solidFill>
                <a:prstClr val="black"/>
              </a:solidFill>
              <a:sym typeface="+mn-ea"/>
            </a:endParaRPr>
          </a:p>
          <a:p>
            <a:pPr marL="0" indent="0" eaLnBrk="0" fontAlgn="base" hangingPunct="0">
              <a:spcAft>
                <a:spcPct val="0"/>
              </a:spcAft>
              <a:buClr>
                <a:srgbClr val="ED7D31"/>
              </a:buClr>
              <a:buNone/>
            </a:pPr>
            <a:endParaRPr lang="en-US" altLang="zh-CN" sz="2800" dirty="0">
              <a:solidFill>
                <a:prstClr val="black"/>
              </a:solidFill>
              <a:sym typeface="+mn-ea"/>
            </a:endParaRPr>
          </a:p>
          <a:p>
            <a:pPr marL="0" indent="0" eaLnBrk="0" fontAlgn="base" hangingPunct="0">
              <a:spcAft>
                <a:spcPct val="0"/>
              </a:spcAft>
              <a:buClr>
                <a:srgbClr val="ED7D31"/>
              </a:buClr>
              <a:buNone/>
            </a:pP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· Simulate that and check the results</a:t>
            </a:r>
          </a:p>
          <a:p>
            <a:pPr marL="0" indent="0" eaLnBrk="0" fontAlgn="base" hangingPunct="0">
              <a:spcAft>
                <a:spcPct val="0"/>
              </a:spcAft>
              <a:buClr>
                <a:srgbClr val="ED7D31"/>
              </a:buClr>
              <a:buNone/>
            </a:pPr>
            <a:r>
              <a:rPr lang="en-US" altLang="zh-CN" sz="2800" b="1" dirty="0">
                <a:solidFill>
                  <a:prstClr val="black"/>
                </a:solidFill>
              </a:rPr>
              <a:t>	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5F12C5D3-E053-40C4-8D4C-60728C753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5700" y="1074738"/>
            <a:ext cx="9877425" cy="1325562"/>
          </a:xfrm>
        </p:spPr>
        <p:txBody>
          <a:bodyPr/>
          <a:lstStyle/>
          <a:p>
            <a:pPr algn="ctr" eaLnBrk="1" hangingPunct="1"/>
            <a:r>
              <a:rPr lang="en-US" altLang="zh-CN" sz="5400" b="1">
                <a:solidFill>
                  <a:srgbClr val="00B0F0"/>
                </a:solidFill>
              </a:rPr>
              <a:t>Digital Logic Design and Application</a:t>
            </a:r>
            <a:endParaRPr lang="zh-CN" altLang="en-US" sz="5400" b="1">
              <a:solidFill>
                <a:srgbClr val="00B0F0"/>
              </a:solidFill>
            </a:endParaRPr>
          </a:p>
        </p:txBody>
      </p:sp>
      <p:sp>
        <p:nvSpPr>
          <p:cNvPr id="18435" name="文本框 3">
            <a:extLst>
              <a:ext uri="{FF2B5EF4-FFF2-40B4-BE49-F238E27FC236}">
                <a16:creationId xmlns:a16="http://schemas.microsoft.com/office/drawing/2014/main" id="{5BCCB20D-F382-497E-B6AD-E6D11D5B0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2562225"/>
            <a:ext cx="3552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Lab Course 5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7" name="文本框 5">
            <a:extLst>
              <a:ext uri="{FF2B5EF4-FFF2-40B4-BE49-F238E27FC236}">
                <a16:creationId xmlns:a16="http://schemas.microsoft.com/office/drawing/2014/main" id="{833F629B-6170-4C9E-A115-548ABAF14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3984625"/>
            <a:ext cx="49149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等线 Light" panose="02010600030101010101" pitchFamily="2" charset="-122"/>
                <a:cs typeface="+mn-cs"/>
              </a:rPr>
              <a:t>~~End~~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A67020E7-771C-4D89-8061-E00D9A45A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-11113"/>
            <a:ext cx="10515600" cy="1325563"/>
          </a:xfrm>
        </p:spPr>
        <p:txBody>
          <a:bodyPr/>
          <a:lstStyle/>
          <a:p>
            <a:r>
              <a:rPr lang="en-GB" altLang="en-US" sz="5400" b="1">
                <a:solidFill>
                  <a:srgbClr val="00B0F0"/>
                </a:solidFill>
                <a:ea typeface="等线 Light" panose="02010600030101010101" pitchFamily="2" charset="-122"/>
              </a:rPr>
              <a:t>CPU Organization</a:t>
            </a:r>
            <a:endParaRPr lang="zh-CN" altLang="en-US" sz="5400"/>
          </a:p>
        </p:txBody>
      </p:sp>
      <p:sp>
        <p:nvSpPr>
          <p:cNvPr id="5123" name="Oval 37">
            <a:extLst>
              <a:ext uri="{FF2B5EF4-FFF2-40B4-BE49-F238E27FC236}">
                <a16:creationId xmlns:a16="http://schemas.microsoft.com/office/drawing/2014/main" id="{A27D10DD-447D-49C4-8EC5-45AD616F2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1943100"/>
            <a:ext cx="2200275" cy="2190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Text Box 41">
            <a:extLst>
              <a:ext uri="{FF2B5EF4-FFF2-40B4-BE49-F238E27FC236}">
                <a16:creationId xmlns:a16="http://schemas.microsoft.com/office/drawing/2014/main" id="{BF00520C-7D39-40FC-B674-C8A5D1BB7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1898650"/>
            <a:ext cx="6683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CPU</a:t>
            </a: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Line 45">
            <a:extLst>
              <a:ext uri="{FF2B5EF4-FFF2-40B4-BE49-F238E27FC236}">
                <a16:creationId xmlns:a16="http://schemas.microsoft.com/office/drawing/2014/main" id="{01213442-932A-4B4F-AD0C-15271A15D3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0350" y="998538"/>
            <a:ext cx="6076950" cy="135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26" name="Line 46">
            <a:extLst>
              <a:ext uri="{FF2B5EF4-FFF2-40B4-BE49-F238E27FC236}">
                <a16:creationId xmlns:a16="http://schemas.microsoft.com/office/drawing/2014/main" id="{7DF76073-E647-439F-AB1C-FCB7CEDA9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3159125"/>
            <a:ext cx="5895975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27" name="Oval 48">
            <a:extLst>
              <a:ext uri="{FF2B5EF4-FFF2-40B4-BE49-F238E27FC236}">
                <a16:creationId xmlns:a16="http://schemas.microsoft.com/office/drawing/2014/main" id="{4035CFE6-A181-4F5F-85BC-4E165286D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159125"/>
            <a:ext cx="944562" cy="900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8" name="Text Box 49">
            <a:extLst>
              <a:ext uri="{FF2B5EF4-FFF2-40B4-BE49-F238E27FC236}">
                <a16:creationId xmlns:a16="http://schemas.microsoft.com/office/drawing/2014/main" id="{EDB5D1DF-B218-492C-B0E7-0F604406C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825" y="3338513"/>
            <a:ext cx="1028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Control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Unit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9" name="Oval 52">
            <a:extLst>
              <a:ext uri="{FF2B5EF4-FFF2-40B4-BE49-F238E27FC236}">
                <a16:creationId xmlns:a16="http://schemas.microsoft.com/office/drawing/2014/main" id="{FEDE1DE2-6FFE-4D7C-A799-B5CB928E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2349500"/>
            <a:ext cx="977900" cy="944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0" name="Text Box 54">
            <a:extLst>
              <a:ext uri="{FF2B5EF4-FFF2-40B4-BE49-F238E27FC236}">
                <a16:creationId xmlns:a16="http://schemas.microsoft.com/office/drawing/2014/main" id="{602B97CD-E844-4986-98BF-06D77351B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2652713"/>
            <a:ext cx="1081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Datapath</a:t>
            </a:r>
          </a:p>
        </p:txBody>
      </p:sp>
      <p:sp>
        <p:nvSpPr>
          <p:cNvPr id="5131" name="Oval 35" descr="50%">
            <a:extLst>
              <a:ext uri="{FF2B5EF4-FFF2-40B4-BE49-F238E27FC236}">
                <a16:creationId xmlns:a16="http://schemas.microsoft.com/office/drawing/2014/main" id="{D18F8EF0-C6EF-4F9A-ABAA-26CBF5EDD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3294063"/>
            <a:ext cx="3151187" cy="29210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2" name="Oval 40">
            <a:extLst>
              <a:ext uri="{FF2B5EF4-FFF2-40B4-BE49-F238E27FC236}">
                <a16:creationId xmlns:a16="http://schemas.microsoft.com/office/drawing/2014/main" id="{A2D821C5-E903-4164-BD9C-797F2A41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808413"/>
            <a:ext cx="1901825" cy="133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3" name="Text Box 44">
            <a:extLst>
              <a:ext uri="{FF2B5EF4-FFF2-40B4-BE49-F238E27FC236}">
                <a16:creationId xmlns:a16="http://schemas.microsoft.com/office/drawing/2014/main" id="{D540D99C-3E3D-4140-8DB4-90E2B5DE6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0" y="4211638"/>
            <a:ext cx="166528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state_transition</a:t>
            </a:r>
          </a:p>
        </p:txBody>
      </p:sp>
      <p:sp>
        <p:nvSpPr>
          <p:cNvPr id="5134" name="Text Box 55">
            <a:extLst>
              <a:ext uri="{FF2B5EF4-FFF2-40B4-BE49-F238E27FC236}">
                <a16:creationId xmlns:a16="http://schemas.microsoft.com/office/drawing/2014/main" id="{5D5E51F0-2961-438E-912B-0C7DB7D1D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3429000"/>
            <a:ext cx="1514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Control Unit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5" name="Oval 20" descr="50%">
            <a:extLst>
              <a:ext uri="{FF2B5EF4-FFF2-40B4-BE49-F238E27FC236}">
                <a16:creationId xmlns:a16="http://schemas.microsoft.com/office/drawing/2014/main" id="{F53C7DF1-024E-45AF-91A9-C845D0D77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75" y="993775"/>
            <a:ext cx="2279650" cy="2205038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6" name="Oval 21">
            <a:extLst>
              <a:ext uri="{FF2B5EF4-FFF2-40B4-BE49-F238E27FC236}">
                <a16:creationId xmlns:a16="http://schemas.microsoft.com/office/drawing/2014/main" id="{8AEF231B-2C68-46DE-A8E8-C4526143B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1803400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7" name="Oval 23">
            <a:extLst>
              <a:ext uri="{FF2B5EF4-FFF2-40B4-BE49-F238E27FC236}">
                <a16:creationId xmlns:a16="http://schemas.microsoft.com/office/drawing/2014/main" id="{1EE4E1B9-108C-4C23-BAE2-7566D8260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763" y="1382713"/>
            <a:ext cx="898525" cy="831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Text Box 27">
            <a:extLst>
              <a:ext uri="{FF2B5EF4-FFF2-40B4-BE49-F238E27FC236}">
                <a16:creationId xmlns:a16="http://schemas.microsoft.com/office/drawing/2014/main" id="{630597AE-3522-4E5D-8B6C-BEBFDF357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2113" y="1603375"/>
            <a:ext cx="6016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</a:t>
            </a:r>
          </a:p>
        </p:txBody>
      </p:sp>
      <p:sp>
        <p:nvSpPr>
          <p:cNvPr id="5139" name="Text Box 34">
            <a:extLst>
              <a:ext uri="{FF2B5EF4-FFF2-40B4-BE49-F238E27FC236}">
                <a16:creationId xmlns:a16="http://schemas.microsoft.com/office/drawing/2014/main" id="{AA5B8819-7831-4591-8D9A-06D4C730C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25" y="2174875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Registers</a:t>
            </a:r>
          </a:p>
        </p:txBody>
      </p:sp>
      <p:sp>
        <p:nvSpPr>
          <p:cNvPr id="5140" name="Text Box 46">
            <a:extLst>
              <a:ext uri="{FF2B5EF4-FFF2-40B4-BE49-F238E27FC236}">
                <a16:creationId xmlns:a16="http://schemas.microsoft.com/office/drawing/2014/main" id="{D0A5B4FD-9D42-40D0-9EB6-D3DF567D0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575" y="1047750"/>
            <a:ext cx="11699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Datapath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41" name="Line 45">
            <a:extLst>
              <a:ext uri="{FF2B5EF4-FFF2-40B4-BE49-F238E27FC236}">
                <a16:creationId xmlns:a16="http://schemas.microsoft.com/office/drawing/2014/main" id="{B0514D3D-BFC9-4E02-A74E-206886D57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3159125"/>
            <a:ext cx="409575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42" name="Line 45">
            <a:extLst>
              <a:ext uri="{FF2B5EF4-FFF2-40B4-BE49-F238E27FC236}">
                <a16:creationId xmlns:a16="http://schemas.microsoft.com/office/drawing/2014/main" id="{DB02545F-6AA7-4394-AEEF-82648AD54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5" y="4059238"/>
            <a:ext cx="3105150" cy="189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43" name="Oval 21">
            <a:extLst>
              <a:ext uri="{FF2B5EF4-FFF2-40B4-BE49-F238E27FC236}">
                <a16:creationId xmlns:a16="http://schemas.microsoft.com/office/drawing/2014/main" id="{1A94B535-463C-4772-9C36-A7C3BECFC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238" y="2138363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44" name="Text Box 27">
            <a:extLst>
              <a:ext uri="{FF2B5EF4-FFF2-40B4-BE49-F238E27FC236}">
                <a16:creationId xmlns:a16="http://schemas.microsoft.com/office/drawing/2014/main" id="{46CDF4E1-8F33-4228-B971-99A83E91B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4163" y="2538413"/>
            <a:ext cx="466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PC</a:t>
            </a:r>
          </a:p>
        </p:txBody>
      </p:sp>
      <p:sp>
        <p:nvSpPr>
          <p:cNvPr id="5145" name="Oval 40">
            <a:extLst>
              <a:ext uri="{FF2B5EF4-FFF2-40B4-BE49-F238E27FC236}">
                <a16:creationId xmlns:a16="http://schemas.microsoft.com/office/drawing/2014/main" id="{78AD6DF8-BCDC-4A6E-984F-031CEAF1A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5081588"/>
            <a:ext cx="1574800" cy="10255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46" name="矩形 1">
            <a:extLst>
              <a:ext uri="{FF2B5EF4-FFF2-40B4-BE49-F238E27FC236}">
                <a16:creationId xmlns:a16="http://schemas.microsoft.com/office/drawing/2014/main" id="{98E1370B-079A-413A-B6CE-AEF14623D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5438775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>
            <a:extLst>
              <a:ext uri="{FF2B5EF4-FFF2-40B4-BE49-F238E27FC236}">
                <a16:creationId xmlns:a16="http://schemas.microsoft.com/office/drawing/2014/main" id="{0F9FEE37-ACF5-4078-AFB5-4D7CE6E87E2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9339263" y="13985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71" name="标题 1">
            <a:extLst>
              <a:ext uri="{FF2B5EF4-FFF2-40B4-BE49-F238E27FC236}">
                <a16:creationId xmlns:a16="http://schemas.microsoft.com/office/drawing/2014/main" id="{92A61C3C-F523-49D5-9061-9DBEF7875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038" y="22225"/>
            <a:ext cx="10515600" cy="1325563"/>
          </a:xfrm>
        </p:spPr>
        <p:txBody>
          <a:bodyPr/>
          <a:lstStyle/>
          <a:p>
            <a:r>
              <a:rPr lang="en-US" altLang="zh-CN" sz="5400" b="1" dirty="0">
                <a:solidFill>
                  <a:srgbClr val="00B0F0"/>
                </a:solidFill>
              </a:rPr>
              <a:t>Top structure </a:t>
            </a:r>
            <a:r>
              <a:rPr lang="en-GB" altLang="en-US" sz="5400" b="1" dirty="0">
                <a:solidFill>
                  <a:srgbClr val="00B0F0"/>
                </a:solidFill>
                <a:ea typeface="等线 Light" panose="02010600030101010101" pitchFamily="2" charset="-122"/>
              </a:rPr>
              <a:t>of our CPU</a:t>
            </a:r>
            <a:endParaRPr lang="zh-CN" altLang="en-US" sz="5400" dirty="0"/>
          </a:p>
        </p:txBody>
      </p:sp>
      <p:grpSp>
        <p:nvGrpSpPr>
          <p:cNvPr id="7172" name="组合 8">
            <a:extLst>
              <a:ext uri="{FF2B5EF4-FFF2-40B4-BE49-F238E27FC236}">
                <a16:creationId xmlns:a16="http://schemas.microsoft.com/office/drawing/2014/main" id="{5906BE01-0B3E-44CB-918F-17E06EA297A7}"/>
              </a:ext>
            </a:extLst>
          </p:cNvPr>
          <p:cNvGrpSpPr>
            <a:grpSpLocks/>
          </p:cNvGrpSpPr>
          <p:nvPr/>
        </p:nvGrpSpPr>
        <p:grpSpPr bwMode="auto">
          <a:xfrm>
            <a:off x="2305050" y="1176605"/>
            <a:ext cx="6942138" cy="5270500"/>
            <a:chOff x="1144280" y="993775"/>
            <a:chExt cx="7149216" cy="5270500"/>
          </a:xfrm>
        </p:grpSpPr>
        <p:sp>
          <p:nvSpPr>
            <p:cNvPr id="7174" name="TextBox 6">
              <a:extLst>
                <a:ext uri="{FF2B5EF4-FFF2-40B4-BE49-F238E27FC236}">
                  <a16:creationId xmlns:a16="http://schemas.microsoft.com/office/drawing/2014/main" id="{EA8387F8-C8FA-4546-A59B-22CDE5A1D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760" y="1311275"/>
              <a:ext cx="1590178" cy="468891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Data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path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5" name="TextBox 7">
              <a:extLst>
                <a:ext uri="{FF2B5EF4-FFF2-40B4-BE49-F238E27FC236}">
                  <a16:creationId xmlns:a16="http://schemas.microsoft.com/office/drawing/2014/main" id="{EA8A8073-D312-476C-9EEC-22A6DB121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363" y="1266824"/>
              <a:ext cx="1555334" cy="47333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Control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Unit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6" name="矩形 8">
              <a:extLst>
                <a:ext uri="{FF2B5EF4-FFF2-40B4-BE49-F238E27FC236}">
                  <a16:creationId xmlns:a16="http://schemas.microsoft.com/office/drawing/2014/main" id="{5864FDB1-43DB-4439-9AD1-A46278ABD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280" y="993775"/>
              <a:ext cx="7149216" cy="52705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7" name="左箭头 36">
              <a:extLst>
                <a:ext uri="{FF2B5EF4-FFF2-40B4-BE49-F238E27FC236}">
                  <a16:creationId xmlns:a16="http://schemas.microsoft.com/office/drawing/2014/main" id="{EA993D76-E6A3-4A2B-B58C-76F648772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1727200"/>
              <a:ext cx="2339975" cy="674688"/>
            </a:xfrm>
            <a:prstGeom prst="leftArrow">
              <a:avLst>
                <a:gd name="adj1" fmla="val 50000"/>
                <a:gd name="adj2" fmla="val 49984"/>
              </a:avLst>
            </a:prstGeom>
            <a:solidFill>
              <a:schemeClr val="bg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Regs control signals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8" name="左箭头 37">
              <a:extLst>
                <a:ext uri="{FF2B5EF4-FFF2-40B4-BE49-F238E27FC236}">
                  <a16:creationId xmlns:a16="http://schemas.microsoft.com/office/drawing/2014/main" id="{AD510883-4E3E-436C-A90E-853F3B3B1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3006725"/>
              <a:ext cx="2384425" cy="719138"/>
            </a:xfrm>
            <a:prstGeom prst="leftArrow">
              <a:avLst>
                <a:gd name="adj1" fmla="val 50000"/>
                <a:gd name="adj2" fmla="val 49981"/>
              </a:avLst>
            </a:prstGeom>
            <a:solidFill>
              <a:schemeClr val="bg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ALU control signals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9" name="TextBox 52">
              <a:extLst>
                <a:ext uri="{FF2B5EF4-FFF2-40B4-BE49-F238E27FC236}">
                  <a16:creationId xmlns:a16="http://schemas.microsoft.com/office/drawing/2014/main" id="{F3CC2D48-116B-4BAA-94A9-1B7A38079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496" y="1048544"/>
              <a:ext cx="9080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CPU</a:t>
              </a: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0" name="矩形 2">
              <a:extLst>
                <a:ext uri="{FF2B5EF4-FFF2-40B4-BE49-F238E27FC236}">
                  <a16:creationId xmlns:a16="http://schemas.microsoft.com/office/drawing/2014/main" id="{CF497A12-4011-4F5B-947A-04B7C1DD5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363" y="1944688"/>
              <a:ext cx="868362" cy="6270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Reg group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1" name="矩形 22">
              <a:extLst>
                <a:ext uri="{FF2B5EF4-FFF2-40B4-BE49-F238E27FC236}">
                  <a16:creationId xmlns:a16="http://schemas.microsoft.com/office/drawing/2014/main" id="{71A38B48-41E9-4512-9F03-AB85804DC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638" y="3000375"/>
              <a:ext cx="868362" cy="4048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Alu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2" name="矩形 23">
              <a:extLst>
                <a:ext uri="{FF2B5EF4-FFF2-40B4-BE49-F238E27FC236}">
                  <a16:creationId xmlns:a16="http://schemas.microsoft.com/office/drawing/2014/main" id="{550D1513-1842-4872-B4A1-CBF41F6B0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3685381"/>
              <a:ext cx="868362" cy="4048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PC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3" name="矩形 24">
              <a:extLst>
                <a:ext uri="{FF2B5EF4-FFF2-40B4-BE49-F238E27FC236}">
                  <a16:creationId xmlns:a16="http://schemas.microsoft.com/office/drawing/2014/main" id="{D20A27CF-8A7C-47EC-A25E-579419062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022" y="4370388"/>
              <a:ext cx="1337740" cy="4048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Alu_mux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4" name="矩形 25">
              <a:extLst>
                <a:ext uri="{FF2B5EF4-FFF2-40B4-BE49-F238E27FC236}">
                  <a16:creationId xmlns:a16="http://schemas.microsoft.com/office/drawing/2014/main" id="{26D01A45-4F7D-434B-9D91-C96DCC0BD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5319" y="1949731"/>
              <a:ext cx="868362" cy="6270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IR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5" name="矩形 26">
              <a:extLst>
                <a:ext uri="{FF2B5EF4-FFF2-40B4-BE49-F238E27FC236}">
                  <a16:creationId xmlns:a16="http://schemas.microsoft.com/office/drawing/2014/main" id="{D304D83E-875D-4FE1-A940-AE335FC05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241" y="3869297"/>
              <a:ext cx="1171575" cy="627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State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transition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6" name="左箭头 37">
              <a:extLst>
                <a:ext uri="{FF2B5EF4-FFF2-40B4-BE49-F238E27FC236}">
                  <a16:creationId xmlns:a16="http://schemas.microsoft.com/office/drawing/2014/main" id="{08420989-6ED1-4D9D-8A04-778484BFE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413" y="4222750"/>
              <a:ext cx="2384425" cy="719138"/>
            </a:xfrm>
            <a:prstGeom prst="leftArrow">
              <a:avLst>
                <a:gd name="adj1" fmla="val 50000"/>
                <a:gd name="adj2" fmla="val 49981"/>
              </a:avLst>
            </a:prstGeom>
            <a:solidFill>
              <a:schemeClr val="bg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PC control signal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7" name="文本框 3">
              <a:extLst>
                <a:ext uri="{FF2B5EF4-FFF2-40B4-BE49-F238E27FC236}">
                  <a16:creationId xmlns:a16="http://schemas.microsoft.com/office/drawing/2014/main" id="{C05B117B-8D64-43DD-8BF1-7ECC28D25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990" y="1648386"/>
              <a:ext cx="1854199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En_group, Reg_en</a:t>
              </a: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188" name="直接箭头连接符 5">
              <a:extLst>
                <a:ext uri="{FF2B5EF4-FFF2-40B4-BE49-F238E27FC236}">
                  <a16:creationId xmlns:a16="http://schemas.microsoft.com/office/drawing/2014/main" id="{AEE3D714-AB7E-478A-9070-2D65BE34CDF3}"/>
                </a:ext>
              </a:extLst>
            </p:cNvPr>
            <p:cNvCxnSpPr>
              <a:cxnSpLocks noChangeShapeType="1"/>
              <a:stCxn id="7184" idx="2"/>
              <a:endCxn id="7185" idx="0"/>
            </p:cNvCxnSpPr>
            <p:nvPr/>
          </p:nvCxnSpPr>
          <p:spPr bwMode="auto">
            <a:xfrm>
              <a:off x="6829501" y="2576793"/>
              <a:ext cx="23528" cy="1292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文本框 32">
              <a:extLst>
                <a:ext uri="{FF2B5EF4-FFF2-40B4-BE49-F238E27FC236}">
                  <a16:creationId xmlns:a16="http://schemas.microsoft.com/office/drawing/2014/main" id="{719F00D8-8870-496C-A61A-D73CA01C0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9499" y="3142784"/>
              <a:ext cx="8588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Opcode</a:t>
              </a: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0" name="文本框 33">
              <a:extLst>
                <a:ext uri="{FF2B5EF4-FFF2-40B4-BE49-F238E27FC236}">
                  <a16:creationId xmlns:a16="http://schemas.microsoft.com/office/drawing/2014/main" id="{E8C65165-CD98-46A5-96CD-03AB96815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725" y="2919412"/>
              <a:ext cx="18557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Alu_in_sel  Alu_in_sel</a:t>
              </a: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1" name="文本框 34">
              <a:extLst>
                <a:ext uri="{FF2B5EF4-FFF2-40B4-BE49-F238E27FC236}">
                  <a16:creationId xmlns:a16="http://schemas.microsoft.com/office/drawing/2014/main" id="{26757C31-2B17-4B7D-B3AB-ED49635EC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413" y="4169850"/>
              <a:ext cx="1854199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En_pc  pc_ctrl</a:t>
              </a: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2" name="左箭头 37">
              <a:extLst>
                <a:ext uri="{FF2B5EF4-FFF2-40B4-BE49-F238E27FC236}">
                  <a16:creationId xmlns:a16="http://schemas.microsoft.com/office/drawing/2014/main" id="{FF67FCFC-0778-453A-9B45-96301BD82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5138738"/>
              <a:ext cx="2384425" cy="719137"/>
            </a:xfrm>
            <a:prstGeom prst="leftArrow">
              <a:avLst>
                <a:gd name="adj1" fmla="val 50000"/>
                <a:gd name="adj2" fmla="val 49981"/>
              </a:avLst>
            </a:prstGeom>
            <a:solidFill>
              <a:schemeClr val="bg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Other signals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2">
            <a:extLst>
              <a:ext uri="{FF2B5EF4-FFF2-40B4-BE49-F238E27FC236}">
                <a16:creationId xmlns:a16="http://schemas.microsoft.com/office/drawing/2014/main" id="{9152B4AF-63A8-4CF5-87D0-518B5F8552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120145"/>
              </p:ext>
            </p:extLst>
          </p:nvPr>
        </p:nvGraphicFramePr>
        <p:xfrm>
          <a:off x="2329927" y="933396"/>
          <a:ext cx="6777038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Visio" r:id="rId3" imgW="5327720" imgH="3727405" progId="Visio.Drawing.15">
                  <p:embed/>
                </p:oleObj>
              </mc:Choice>
              <mc:Fallback>
                <p:oleObj name="Visio" r:id="rId3" imgW="5327720" imgH="3727405" progId="Visio.Drawing.15">
                  <p:embed/>
                  <p:pic>
                    <p:nvPicPr>
                      <p:cNvPr id="21509" name="对象 2">
                        <a:extLst>
                          <a:ext uri="{FF2B5EF4-FFF2-40B4-BE49-F238E27FC236}">
                            <a16:creationId xmlns:a16="http://schemas.microsoft.com/office/drawing/2014/main" id="{C6BB7C5B-5941-444E-8E9E-472EAE43A5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927" y="933396"/>
                        <a:ext cx="6777038" cy="448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7C2C12CC-0FFA-4F36-A76C-8A79956B358B}"/>
              </a:ext>
            </a:extLst>
          </p:cNvPr>
          <p:cNvSpPr/>
          <p:nvPr/>
        </p:nvSpPr>
        <p:spPr>
          <a:xfrm>
            <a:off x="1707671" y="2709598"/>
            <a:ext cx="2012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Provide clock signal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642477-3CAA-41D8-8353-B3B74100C919}"/>
              </a:ext>
            </a:extLst>
          </p:cNvPr>
          <p:cNvSpPr/>
          <p:nvPr/>
        </p:nvSpPr>
        <p:spPr>
          <a:xfrm>
            <a:off x="9106965" y="2247741"/>
            <a:ext cx="2808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Stored program instructions</a:t>
            </a:r>
            <a:endParaRPr lang="zh-CN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C56C5A7-E8CF-4DC4-BFF2-75A8B2C8D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11507"/>
              </p:ext>
            </p:extLst>
          </p:nvPr>
        </p:nvGraphicFramePr>
        <p:xfrm>
          <a:off x="7840095" y="3241656"/>
          <a:ext cx="3778252" cy="3062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877980367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1763241032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signal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direction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width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/>
                        <a:t>fucnation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/>
                        <a:t>clk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I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clock signal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/>
                        <a:t>rst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I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active-low reset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/>
                        <a:t>addr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I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16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address signal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/>
                        <a:t>en_ram_in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I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active-high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2068586697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ins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O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16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data signal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47394212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/>
                        <a:t>en_ram_out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O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active-high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3274752058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0CA48DD-BEFF-437E-BB6A-13A4A8802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80467"/>
              </p:ext>
            </p:extLst>
          </p:nvPr>
        </p:nvGraphicFramePr>
        <p:xfrm>
          <a:off x="255250" y="3555018"/>
          <a:ext cx="3778251" cy="22042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417">
                  <a:extLst>
                    <a:ext uri="{9D8B030D-6E8A-4147-A177-3AD203B41FA5}">
                      <a16:colId xmlns:a16="http://schemas.microsoft.com/office/drawing/2014/main" val="877980367"/>
                    </a:ext>
                  </a:extLst>
                </a:gridCol>
                <a:gridCol w="1259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signal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direction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/>
                        <a:t>fucnation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clk_in1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I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input clock signal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/>
                        <a:t>resetn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I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active-low reset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clk_out1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O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output clock signal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locked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O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output clock signal valid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2068586697"/>
                  </a:ext>
                </a:extLst>
              </a:tr>
            </a:tbl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CA364B25-57AF-45A0-8035-5B15CB46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17" y="124819"/>
            <a:ext cx="6596194" cy="849312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sz="5400" b="1" dirty="0">
                <a:solidFill>
                  <a:srgbClr val="00B0F0"/>
                </a:solidFill>
              </a:rPr>
              <a:t>Minimum CPU system</a:t>
            </a:r>
          </a:p>
        </p:txBody>
      </p:sp>
    </p:spTree>
    <p:extLst>
      <p:ext uri="{BB962C8B-B14F-4D97-AF65-F5344CB8AC3E}">
        <p14:creationId xmlns:p14="http://schemas.microsoft.com/office/powerpoint/2010/main" val="242494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506413" y="423863"/>
            <a:ext cx="9629043" cy="849312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sz="5400" b="1" dirty="0">
                <a:solidFill>
                  <a:srgbClr val="00B0F0"/>
                </a:solidFill>
              </a:rPr>
              <a:t>ILA-Integrated logic analyzer</a:t>
            </a:r>
          </a:p>
        </p:txBody>
      </p:sp>
      <p:sp>
        <p:nvSpPr>
          <p:cNvPr id="36867" name="Rectangle 8"/>
          <p:cNvSpPr/>
          <p:nvPr/>
        </p:nvSpPr>
        <p:spPr>
          <a:xfrm rot="-5400000">
            <a:off x="9339263" y="1398588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2F140B-1194-4814-9437-EDCA14CF6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744" y="1637669"/>
            <a:ext cx="5943218" cy="34132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F00ECC7-2555-422A-94C6-1BA45D788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37" y="1596572"/>
            <a:ext cx="4560021" cy="349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8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506413" y="423863"/>
            <a:ext cx="9629043" cy="849312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sz="5400" b="1" dirty="0">
                <a:solidFill>
                  <a:srgbClr val="00B0F0"/>
                </a:solidFill>
              </a:rPr>
              <a:t>ILA-Integrated logic analyzer</a:t>
            </a:r>
          </a:p>
        </p:txBody>
      </p:sp>
      <p:sp>
        <p:nvSpPr>
          <p:cNvPr id="36867" name="Rectangle 8"/>
          <p:cNvSpPr/>
          <p:nvPr/>
        </p:nvSpPr>
        <p:spPr>
          <a:xfrm rot="-5400000">
            <a:off x="10037906" y="1896885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+mn-cs"/>
            </a:endParaRPr>
          </a:p>
        </p:txBody>
      </p:sp>
      <p:graphicFrame>
        <p:nvGraphicFramePr>
          <p:cNvPr id="6" name="对象 2">
            <a:extLst>
              <a:ext uri="{FF2B5EF4-FFF2-40B4-BE49-F238E27FC236}">
                <a16:creationId xmlns:a16="http://schemas.microsoft.com/office/drawing/2014/main" id="{A9AF76BF-BF96-4A3A-B20E-EB3F8A0315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339185"/>
              </p:ext>
            </p:extLst>
          </p:nvPr>
        </p:nvGraphicFramePr>
        <p:xfrm>
          <a:off x="2631058" y="2037869"/>
          <a:ext cx="6777038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5327720" imgH="3727405" progId="Visio.Drawing.15">
                  <p:embed/>
                </p:oleObj>
              </mc:Choice>
              <mc:Fallback>
                <p:oleObj name="Visio" r:id="rId3" imgW="5327720" imgH="3727405" progId="Visio.Drawing.15">
                  <p:embed/>
                  <p:pic>
                    <p:nvPicPr>
                      <p:cNvPr id="12" name="对象 2">
                        <a:extLst>
                          <a:ext uri="{FF2B5EF4-FFF2-40B4-BE49-F238E27FC236}">
                            <a16:creationId xmlns:a16="http://schemas.microsoft.com/office/drawing/2014/main" id="{9152B4AF-63A8-4CF5-87D0-518B5F8552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058" y="2037869"/>
                        <a:ext cx="6777038" cy="448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D855626-E258-4954-B4D6-FD7E202D5982}"/>
              </a:ext>
            </a:extLst>
          </p:cNvPr>
          <p:cNvSpPr txBox="1"/>
          <p:nvPr/>
        </p:nvSpPr>
        <p:spPr>
          <a:xfrm>
            <a:off x="2897313" y="269183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FPGA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92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506413" y="423863"/>
            <a:ext cx="5245100" cy="849312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sz="5400" b="1" dirty="0">
                <a:solidFill>
                  <a:srgbClr val="00B0F0"/>
                </a:solidFill>
              </a:rPr>
              <a:t>FPGA Design Flow</a:t>
            </a:r>
          </a:p>
        </p:txBody>
      </p:sp>
      <p:sp>
        <p:nvSpPr>
          <p:cNvPr id="36867" name="Rectangle 8"/>
          <p:cNvSpPr/>
          <p:nvPr/>
        </p:nvSpPr>
        <p:spPr>
          <a:xfrm rot="-5400000">
            <a:off x="9339263" y="1398588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+mn-cs"/>
            </a:endParaRPr>
          </a:p>
        </p:txBody>
      </p:sp>
      <p:pic>
        <p:nvPicPr>
          <p:cNvPr id="3686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3" y="-439737"/>
            <a:ext cx="4476750" cy="749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9" name="矩形 6"/>
          <p:cNvSpPr/>
          <p:nvPr/>
        </p:nvSpPr>
        <p:spPr>
          <a:xfrm>
            <a:off x="7181850" y="4260850"/>
            <a:ext cx="1962150" cy="108743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artus13.1 安装说明.pptx" id="{7DAF6241-A34C-48AD-B255-5E0B72393853}" vid="{554FF0A6-F414-48E1-910B-50D72A692749}"/>
    </a:ext>
  </a:extLst>
</a:theme>
</file>

<file path=ppt/theme/theme3.xml><?xml version="1.0" encoding="utf-8"?>
<a:theme xmlns:a="http://schemas.openxmlformats.org/drawingml/2006/main" name="1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artus13.1 安装说明.pptx" id="{7DAF6241-A34C-48AD-B255-5E0B72393853}" vid="{554FF0A6-F414-48E1-910B-50D72A692749}"/>
    </a:ext>
  </a:extLst>
</a:theme>
</file>

<file path=ppt/theme/theme5.xml><?xml version="1.0" encoding="utf-8"?>
<a:theme xmlns:a="http://schemas.openxmlformats.org/drawingml/2006/main" name="3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artus13.1 安装说明.pptx" id="{7DAF6241-A34C-48AD-B255-5E0B72393853}" vid="{554FF0A6-F414-48E1-910B-50D72A692749}"/>
    </a:ext>
  </a:extLst>
</a:theme>
</file>

<file path=ppt/theme/theme6.xml><?xml version="1.0" encoding="utf-8"?>
<a:theme xmlns:a="http://schemas.openxmlformats.org/drawingml/2006/main" name="4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691</Words>
  <Application>Microsoft Office PowerPoint</Application>
  <PresentationFormat>宽屏</PresentationFormat>
  <Paragraphs>253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7" baseType="lpstr">
      <vt:lpstr>Arial Unicode MS</vt:lpstr>
      <vt:lpstr>等线</vt:lpstr>
      <vt:lpstr>等线 Light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Wingdings</vt:lpstr>
      <vt:lpstr>Wingdings 3</vt:lpstr>
      <vt:lpstr>Office 主题​​</vt:lpstr>
      <vt:lpstr>模板</vt:lpstr>
      <vt:lpstr>1_模板</vt:lpstr>
      <vt:lpstr>2_模板</vt:lpstr>
      <vt:lpstr>3_模板</vt:lpstr>
      <vt:lpstr>4_模板</vt:lpstr>
      <vt:lpstr>5_模板</vt:lpstr>
      <vt:lpstr>6_模板</vt:lpstr>
      <vt:lpstr>7_模板</vt:lpstr>
      <vt:lpstr>Visio</vt:lpstr>
      <vt:lpstr>Microsoft Visio 绘图</vt:lpstr>
      <vt:lpstr>Digital Logic Design and Application</vt:lpstr>
      <vt:lpstr>Laboratory Grading</vt:lpstr>
      <vt:lpstr>Content</vt:lpstr>
      <vt:lpstr>CPU Organization</vt:lpstr>
      <vt:lpstr>Top structure of our CPU</vt:lpstr>
      <vt:lpstr>Minimum CPU system</vt:lpstr>
      <vt:lpstr>ILA-Integrated logic analyzer</vt:lpstr>
      <vt:lpstr>ILA-Integrated logic analyzer</vt:lpstr>
      <vt:lpstr>FPGA Design Flow</vt:lpstr>
      <vt:lpstr>1. Create New Hardware Project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FPGA Design 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Add the instruction and simulate</vt:lpstr>
      <vt:lpstr>Digital Logic Design and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 and Application</dc:title>
  <dc:creator>zwt</dc:creator>
  <cp:lastModifiedBy>Zha WT</cp:lastModifiedBy>
  <cp:revision>53</cp:revision>
  <dcterms:created xsi:type="dcterms:W3CDTF">2021-04-28T07:54:21Z</dcterms:created>
  <dcterms:modified xsi:type="dcterms:W3CDTF">2021-05-04T13:00:30Z</dcterms:modified>
</cp:coreProperties>
</file>