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6" r:id="rId3"/>
    <p:sldId id="283" r:id="rId4"/>
    <p:sldId id="284" r:id="rId5"/>
    <p:sldId id="285" r:id="rId6"/>
    <p:sldId id="286" r:id="rId7"/>
    <p:sldId id="287" r:id="rId8"/>
    <p:sldId id="282" r:id="rId9"/>
    <p:sldId id="289" r:id="rId10"/>
    <p:sldId id="290" r:id="rId11"/>
    <p:sldId id="291" r:id="rId12"/>
    <p:sldId id="292" r:id="rId13"/>
    <p:sldId id="508" r:id="rId14"/>
    <p:sldId id="257" r:id="rId15"/>
    <p:sldId id="258" r:id="rId16"/>
    <p:sldId id="293" r:id="rId17"/>
    <p:sldId id="259" r:id="rId18"/>
    <p:sldId id="297" r:id="rId19"/>
    <p:sldId id="295" r:id="rId20"/>
    <p:sldId id="260" r:id="rId21"/>
    <p:sldId id="261" r:id="rId22"/>
    <p:sldId id="262" r:id="rId23"/>
    <p:sldId id="294" r:id="rId24"/>
    <p:sldId id="263" r:id="rId25"/>
    <p:sldId id="264" r:id="rId26"/>
    <p:sldId id="265" r:id="rId27"/>
    <p:sldId id="273" r:id="rId28"/>
    <p:sldId id="509" r:id="rId29"/>
    <p:sldId id="274" r:id="rId30"/>
    <p:sldId id="275" r:id="rId31"/>
    <p:sldId id="276" r:id="rId32"/>
    <p:sldId id="277" r:id="rId33"/>
    <p:sldId id="278" r:id="rId34"/>
    <p:sldId id="279" r:id="rId35"/>
    <p:sldId id="28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660066"/>
    <a:srgbClr val="800000"/>
    <a:srgbClr val="A9D18E"/>
    <a:srgbClr val="FFFF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80692" autoAdjust="0"/>
  </p:normalViewPr>
  <p:slideViewPr>
    <p:cSldViewPr snapToGrid="0">
      <p:cViewPr varScale="1">
        <p:scale>
          <a:sx n="54" d="100"/>
          <a:sy n="54" d="100"/>
        </p:scale>
        <p:origin x="52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0DD0E-A2AC-4B66-B2D3-BC2C6DF307D8}" type="doc">
      <dgm:prSet loTypeId="urn:microsoft.com/office/officeart/2005/8/layout/vList4#1" loCatId="picture" qsTypeId="urn:microsoft.com/office/officeart/2005/8/quickstyle/simple1" qsCatId="simple" csTypeId="urn:microsoft.com/office/officeart/2005/8/colors/accent1_2" csCatId="accent1" phldr="1"/>
      <dgm:spPr/>
    </dgm:pt>
    <dgm:pt modelId="{49D2852C-6EC3-445E-BB27-AD9FCD0E1D40}">
      <dgm:prSet phldrT="[文本]" custT="1"/>
      <dgm:spPr>
        <a:solidFill>
          <a:schemeClr val="bg2"/>
        </a:solidFill>
      </dgm:spPr>
      <dgm:t>
        <a:bodyPr/>
        <a:lstStyle/>
        <a:p>
          <a:pPr marL="0" algn="l">
            <a:lnSpc>
              <a:spcPct val="100000"/>
            </a:lnSpc>
            <a:spcAft>
              <a:spcPts val="0"/>
            </a:spcAft>
          </a:pPr>
          <a:r>
            <a:rPr lang="en-US" altLang="zh-CN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Principles</a:t>
          </a:r>
          <a:endParaRPr lang="zh-CN" altLang="en-US" sz="24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75F4B0C-80C1-42DD-ADA0-D23A7169AF3A}" type="parTrans" cxnId="{0486F052-DF44-4184-A6BA-D7FF2516BD7B}">
      <dgm:prSet/>
      <dgm:spPr/>
      <dgm:t>
        <a:bodyPr/>
        <a:lstStyle/>
        <a:p>
          <a:pPr algn="l"/>
          <a:endParaRPr lang="zh-CN" altLang="en-US" sz="2400" b="1">
            <a:solidFill>
              <a:srgbClr val="0A419B"/>
            </a:solidFill>
            <a:latin typeface="微软雅黑" pitchFamily="34" charset="-122"/>
            <a:ea typeface="微软雅黑" pitchFamily="34" charset="-122"/>
          </a:endParaRPr>
        </a:p>
      </dgm:t>
    </dgm:pt>
    <dgm:pt modelId="{5B57BA09-70E5-4A4A-973A-252A649BCC07}" type="sibTrans" cxnId="{0486F052-DF44-4184-A6BA-D7FF2516BD7B}">
      <dgm:prSet/>
      <dgm:spPr/>
      <dgm:t>
        <a:bodyPr/>
        <a:lstStyle/>
        <a:p>
          <a:pPr algn="l"/>
          <a:endParaRPr lang="zh-CN" altLang="en-US" sz="2400" b="1">
            <a:solidFill>
              <a:srgbClr val="0A419B"/>
            </a:solidFill>
            <a:latin typeface="微软雅黑" pitchFamily="34" charset="-122"/>
            <a:ea typeface="微软雅黑" pitchFamily="34" charset="-122"/>
          </a:endParaRPr>
        </a:p>
      </dgm:t>
    </dgm:pt>
    <dgm:pt modelId="{FE257EAC-2996-41A8-A164-C8C72964DBF6}">
      <dgm:prSet phldrT="[文本]" custT="1"/>
      <dgm:spPr>
        <a:solidFill>
          <a:schemeClr val="bg2"/>
        </a:solidFill>
      </dgm:spPr>
      <dgm:t>
        <a:bodyPr/>
        <a:lstStyle/>
        <a:p>
          <a:pPr marL="0" algn="l">
            <a:lnSpc>
              <a:spcPct val="100000"/>
            </a:lnSpc>
            <a:spcAft>
              <a:spcPts val="0"/>
            </a:spcAft>
          </a:pPr>
          <a:r>
            <a:rPr lang="en-US" altLang="zh-CN" sz="24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rPr>
            <a:t>  </a:t>
          </a:r>
          <a:r>
            <a:rPr lang="en-US" altLang="zh-CN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Applications </a:t>
          </a:r>
          <a:endParaRPr lang="zh-CN" altLang="en-US" sz="2400" b="1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6EDF1B70-A2B3-4E40-B79E-3B474B32F997}" type="parTrans" cxnId="{B7A22774-6346-4AF0-987F-09334A9F9943}">
      <dgm:prSet/>
      <dgm:spPr/>
      <dgm:t>
        <a:bodyPr/>
        <a:lstStyle/>
        <a:p>
          <a:pPr algn="l"/>
          <a:endParaRPr lang="zh-CN" altLang="en-US" sz="2400" b="1">
            <a:solidFill>
              <a:srgbClr val="0A419B"/>
            </a:solidFill>
            <a:latin typeface="微软雅黑" pitchFamily="34" charset="-122"/>
            <a:ea typeface="微软雅黑" pitchFamily="34" charset="-122"/>
          </a:endParaRPr>
        </a:p>
      </dgm:t>
    </dgm:pt>
    <dgm:pt modelId="{8AD136C8-6DFA-4944-A710-AAA79DE86A0F}" type="sibTrans" cxnId="{B7A22774-6346-4AF0-987F-09334A9F9943}">
      <dgm:prSet/>
      <dgm:spPr/>
      <dgm:t>
        <a:bodyPr/>
        <a:lstStyle/>
        <a:p>
          <a:pPr algn="l"/>
          <a:endParaRPr lang="zh-CN" altLang="en-US" sz="2400" b="1">
            <a:solidFill>
              <a:srgbClr val="0A419B"/>
            </a:solidFill>
            <a:latin typeface="微软雅黑" pitchFamily="34" charset="-122"/>
            <a:ea typeface="微软雅黑" pitchFamily="34" charset="-122"/>
          </a:endParaRPr>
        </a:p>
      </dgm:t>
    </dgm:pt>
    <dgm:pt modelId="{75B876E6-A622-439F-AFAF-9390F7E0181B}">
      <dgm:prSet phldrT="[文本]" custT="1"/>
      <dgm:spPr>
        <a:solidFill>
          <a:schemeClr val="bg2"/>
        </a:solidFill>
      </dgm:spPr>
      <dgm:t>
        <a:bodyPr/>
        <a:lstStyle/>
        <a:p>
          <a:pPr marL="357188" indent="0" algn="l">
            <a:lnSpc>
              <a:spcPct val="90000"/>
            </a:lnSpc>
            <a:spcAft>
              <a:spcPct val="15000"/>
            </a:spcAft>
          </a:pPr>
          <a:r>
            <a:rPr lang="en-US" altLang="zh-CN" sz="18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Logic levels and Gates</a:t>
          </a:r>
          <a:endParaRPr lang="zh-CN" altLang="en-US" sz="1800" b="1" dirty="0">
            <a:solidFill>
              <a:schemeClr val="bg2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4C3501E-ED8A-4272-B73B-98FCB0D3B0BF}" type="parTrans" cxnId="{AF2F7676-05EB-4694-A66D-6C93516328AC}">
      <dgm:prSet/>
      <dgm:spPr/>
      <dgm:t>
        <a:bodyPr/>
        <a:lstStyle/>
        <a:p>
          <a:endParaRPr lang="zh-CN" altLang="en-US"/>
        </a:p>
      </dgm:t>
    </dgm:pt>
    <dgm:pt modelId="{C8E6390E-5084-4F59-9C98-3B3200ED7E61}" type="sibTrans" cxnId="{AF2F7676-05EB-4694-A66D-6C93516328AC}">
      <dgm:prSet/>
      <dgm:spPr/>
      <dgm:t>
        <a:bodyPr/>
        <a:lstStyle/>
        <a:p>
          <a:endParaRPr lang="zh-CN" altLang="en-US"/>
        </a:p>
      </dgm:t>
    </dgm:pt>
    <dgm:pt modelId="{7F46090C-3ACA-476D-A289-5FC68063C662}">
      <dgm:prSet phldrT="[文本]" custT="1"/>
      <dgm:spPr>
        <a:solidFill>
          <a:schemeClr val="bg2"/>
        </a:solidFill>
      </dgm:spPr>
      <dgm:t>
        <a:bodyPr/>
        <a:lstStyle/>
        <a:p>
          <a:pPr marL="357188" indent="0" algn="l">
            <a:lnSpc>
              <a:spcPct val="90000"/>
            </a:lnSpc>
            <a:spcAft>
              <a:spcPct val="15000"/>
            </a:spcAft>
          </a:pPr>
          <a:r>
            <a:rPr lang="en-US" altLang="zh-CN" sz="18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 Standard Combinational components</a:t>
          </a:r>
          <a:endParaRPr lang="zh-CN" altLang="en-US" sz="1800" b="1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D3B324A-BD97-4B69-BB10-339D047DD3FF}" type="parTrans" cxnId="{B21E75BC-D313-426B-98BD-8ADAD55876C5}">
      <dgm:prSet/>
      <dgm:spPr/>
      <dgm:t>
        <a:bodyPr/>
        <a:lstStyle/>
        <a:p>
          <a:endParaRPr lang="zh-CN" altLang="en-US"/>
        </a:p>
      </dgm:t>
    </dgm:pt>
    <dgm:pt modelId="{F2E5A219-CC20-4C40-976C-3FDFB67F8A5A}" type="sibTrans" cxnId="{B21E75BC-D313-426B-98BD-8ADAD55876C5}">
      <dgm:prSet/>
      <dgm:spPr/>
      <dgm:t>
        <a:bodyPr/>
        <a:lstStyle/>
        <a:p>
          <a:endParaRPr lang="zh-CN" altLang="en-US"/>
        </a:p>
      </dgm:t>
    </dgm:pt>
    <dgm:pt modelId="{FBA7A342-EB1F-4C3C-8968-5056597DA76C}">
      <dgm:prSet phldrT="[文本]" custT="1"/>
      <dgm:spPr>
        <a:solidFill>
          <a:schemeClr val="bg2"/>
        </a:solidFill>
      </dgm:spPr>
      <dgm:t>
        <a:bodyPr/>
        <a:lstStyle/>
        <a:p>
          <a:pPr marL="357188" indent="0" algn="l">
            <a:lnSpc>
              <a:spcPct val="90000"/>
            </a:lnSpc>
            <a:spcAft>
              <a:spcPct val="15000"/>
            </a:spcAft>
          </a:pPr>
          <a:r>
            <a:rPr lang="en-US" altLang="zh-CN" sz="1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rPr>
            <a:t> Verilog for combinational circuits</a:t>
          </a:r>
          <a:endParaRPr lang="zh-CN" altLang="en-US" sz="1600" b="1" dirty="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F292CF7F-C7A9-4E1C-B003-2781479D68CD}" type="parTrans" cxnId="{0403FC7A-2774-4038-80C6-5299DECABB41}">
      <dgm:prSet/>
      <dgm:spPr/>
      <dgm:t>
        <a:bodyPr/>
        <a:lstStyle/>
        <a:p>
          <a:endParaRPr lang="zh-CN" altLang="en-US"/>
        </a:p>
      </dgm:t>
    </dgm:pt>
    <dgm:pt modelId="{046BC8FC-3C05-4B89-994C-E3673C33BA39}" type="sibTrans" cxnId="{0403FC7A-2774-4038-80C6-5299DECABB41}">
      <dgm:prSet/>
      <dgm:spPr/>
      <dgm:t>
        <a:bodyPr/>
        <a:lstStyle/>
        <a:p>
          <a:endParaRPr lang="zh-CN" altLang="en-US"/>
        </a:p>
      </dgm:t>
    </dgm:pt>
    <dgm:pt modelId="{B19A6263-6CC4-495F-A96B-FC54E11E865E}">
      <dgm:prSet custT="1"/>
      <dgm:spPr>
        <a:solidFill>
          <a:schemeClr val="bg2"/>
        </a:solidFill>
      </dgm:spPr>
      <dgm:t>
        <a:bodyPr/>
        <a:lstStyle/>
        <a:p>
          <a:pPr marL="357188" indent="0" algn="l">
            <a:lnSpc>
              <a:spcPct val="90000"/>
            </a:lnSpc>
            <a:spcAft>
              <a:spcPct val="15000"/>
            </a:spcAft>
          </a:pPr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rPr>
            <a:t>Switching Algebra</a:t>
          </a:r>
          <a:endParaRPr lang="zh-CN" altLang="zh-CN" sz="1800" b="1" dirty="0">
            <a:solidFill>
              <a:schemeClr val="tx1">
                <a:lumMod val="50000"/>
                <a:lumOff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2BBEB04-CEE3-4CC6-A3AB-56CC18BBDD51}" type="parTrans" cxnId="{9B43106E-BCA8-4C06-AF94-9CFC701EDFA8}">
      <dgm:prSet/>
      <dgm:spPr/>
      <dgm:t>
        <a:bodyPr/>
        <a:lstStyle/>
        <a:p>
          <a:endParaRPr lang="zh-CN" altLang="en-US"/>
        </a:p>
      </dgm:t>
    </dgm:pt>
    <dgm:pt modelId="{E650B45F-572A-441B-B1DF-3D24680D19B3}" type="sibTrans" cxnId="{9B43106E-BCA8-4C06-AF94-9CFC701EDFA8}">
      <dgm:prSet/>
      <dgm:spPr/>
      <dgm:t>
        <a:bodyPr/>
        <a:lstStyle/>
        <a:p>
          <a:endParaRPr lang="zh-CN" altLang="en-US"/>
        </a:p>
      </dgm:t>
    </dgm:pt>
    <dgm:pt modelId="{0861D4EC-2D6B-4B27-995B-CE46332D0615}">
      <dgm:prSet custT="1"/>
      <dgm:spPr>
        <a:solidFill>
          <a:schemeClr val="bg2"/>
        </a:solidFill>
      </dgm:spPr>
      <dgm:t>
        <a:bodyPr/>
        <a:lstStyle/>
        <a:p>
          <a:pPr marL="357188" indent="0" algn="l">
            <a:lnSpc>
              <a:spcPct val="90000"/>
            </a:lnSpc>
            <a:spcAft>
              <a:spcPct val="15000"/>
            </a:spcAft>
          </a:pPr>
          <a:r>
            <a:rPr lang="en-US" altLang="zh-CN" sz="18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logic functions</a:t>
          </a:r>
          <a:endParaRPr lang="zh-CN" altLang="zh-CN" sz="1800" b="1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4C704C7B-9344-4CE0-904F-BC84A8D0B27A}" type="parTrans" cxnId="{46A028AC-BA62-4445-AB04-723EBFB6AA39}">
      <dgm:prSet/>
      <dgm:spPr/>
      <dgm:t>
        <a:bodyPr/>
        <a:lstStyle/>
        <a:p>
          <a:endParaRPr lang="zh-CN" altLang="en-US"/>
        </a:p>
      </dgm:t>
    </dgm:pt>
    <dgm:pt modelId="{1419756F-9442-4B64-8BDB-80577220B31B}" type="sibTrans" cxnId="{46A028AC-BA62-4445-AB04-723EBFB6AA39}">
      <dgm:prSet/>
      <dgm:spPr/>
      <dgm:t>
        <a:bodyPr/>
        <a:lstStyle/>
        <a:p>
          <a:endParaRPr lang="zh-CN" altLang="en-US"/>
        </a:p>
      </dgm:t>
    </dgm:pt>
    <dgm:pt modelId="{E3505497-688D-4E8F-91B2-A89121FF54F2}">
      <dgm:prSet custT="1"/>
      <dgm:spPr>
        <a:solidFill>
          <a:schemeClr val="bg2"/>
        </a:solidFill>
      </dgm:spPr>
      <dgm:t>
        <a:bodyPr/>
        <a:lstStyle/>
        <a:p>
          <a:pPr marL="809625" indent="0" algn="l">
            <a:lnSpc>
              <a:spcPct val="90000"/>
            </a:lnSpc>
            <a:spcAft>
              <a:spcPct val="15000"/>
            </a:spcAft>
          </a:pPr>
          <a:endParaRPr lang="zh-CN" altLang="zh-CN" sz="18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8C76E20-56E6-4F13-A9ED-203D64981ED6}" type="parTrans" cxnId="{BCB1E3BF-4C48-4B9B-AD01-594BD5B13113}">
      <dgm:prSet/>
      <dgm:spPr/>
      <dgm:t>
        <a:bodyPr/>
        <a:lstStyle/>
        <a:p>
          <a:endParaRPr lang="zh-CN" altLang="en-US"/>
        </a:p>
      </dgm:t>
    </dgm:pt>
    <dgm:pt modelId="{97DFE9C6-2061-4EAF-8A7E-891485711C45}" type="sibTrans" cxnId="{BCB1E3BF-4C48-4B9B-AD01-594BD5B13113}">
      <dgm:prSet/>
      <dgm:spPr/>
      <dgm:t>
        <a:bodyPr/>
        <a:lstStyle/>
        <a:p>
          <a:endParaRPr lang="zh-CN" altLang="en-US"/>
        </a:p>
      </dgm:t>
    </dgm:pt>
    <dgm:pt modelId="{8E768C5D-4429-4F56-9602-210FFC4B4049}">
      <dgm:prSet custT="1"/>
      <dgm:spPr>
        <a:solidFill>
          <a:schemeClr val="bg2"/>
        </a:solidFill>
      </dgm:spPr>
      <dgm:t>
        <a:bodyPr/>
        <a:lstStyle/>
        <a:p>
          <a:pPr marL="357188" indent="0" algn="l">
            <a:lnSpc>
              <a:spcPct val="90000"/>
            </a:lnSpc>
            <a:spcAft>
              <a:spcPct val="15000"/>
            </a:spcAft>
          </a:pPr>
          <a:r>
            <a:rPr lang="en-US" altLang="zh-CN" sz="18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combinational circuit analysis and design</a:t>
          </a:r>
          <a:endParaRPr lang="zh-CN" altLang="zh-CN" sz="1800" b="1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1FCEC2AE-DD0C-42FF-A601-2A39E9F588B4}" type="parTrans" cxnId="{17E718F4-64F8-49D7-A525-6E1E3D0D6742}">
      <dgm:prSet/>
      <dgm:spPr/>
      <dgm:t>
        <a:bodyPr/>
        <a:lstStyle/>
        <a:p>
          <a:endParaRPr lang="zh-CN" altLang="en-US"/>
        </a:p>
      </dgm:t>
    </dgm:pt>
    <dgm:pt modelId="{8C3F8A01-5BEC-4A6B-8EB5-FA0D552DC87C}" type="sibTrans" cxnId="{17E718F4-64F8-49D7-A525-6E1E3D0D6742}">
      <dgm:prSet/>
      <dgm:spPr/>
      <dgm:t>
        <a:bodyPr/>
        <a:lstStyle/>
        <a:p>
          <a:endParaRPr lang="zh-CN" altLang="en-US"/>
        </a:p>
      </dgm:t>
    </dgm:pt>
    <dgm:pt modelId="{7F07B7EF-8112-41BD-A672-4ABD3A3BD914}" type="pres">
      <dgm:prSet presAssocID="{1C70DD0E-A2AC-4B66-B2D3-BC2C6DF307D8}" presName="linear" presStyleCnt="0">
        <dgm:presLayoutVars>
          <dgm:dir/>
          <dgm:resizeHandles val="exact"/>
        </dgm:presLayoutVars>
      </dgm:prSet>
      <dgm:spPr/>
    </dgm:pt>
    <dgm:pt modelId="{480266AB-4114-438D-A8AA-417339D03C48}" type="pres">
      <dgm:prSet presAssocID="{49D2852C-6EC3-445E-BB27-AD9FCD0E1D40}" presName="comp" presStyleCnt="0"/>
      <dgm:spPr/>
    </dgm:pt>
    <dgm:pt modelId="{FF446214-26FB-4068-8F2D-A476785B55E9}" type="pres">
      <dgm:prSet presAssocID="{49D2852C-6EC3-445E-BB27-AD9FCD0E1D40}" presName="box" presStyleLbl="node1" presStyleIdx="0" presStyleCnt="2" custScaleY="65722" custLinFactNeighborX="-970"/>
      <dgm:spPr/>
    </dgm:pt>
    <dgm:pt modelId="{139F12E7-CFA0-4BAF-8300-501CA786BD9A}" type="pres">
      <dgm:prSet presAssocID="{49D2852C-6EC3-445E-BB27-AD9FCD0E1D40}" presName="img" presStyleLbl="fgImgPlace1" presStyleIdx="0" presStyleCnt="2" custScaleX="107779" custScaleY="52590" custLinFactNeighborX="-8824" custLinFactNeighborY="-94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4D620BA-FAD4-444F-8A4F-C2A70B4ECB42}" type="pres">
      <dgm:prSet presAssocID="{49D2852C-6EC3-445E-BB27-AD9FCD0E1D40}" presName="text" presStyleLbl="node1" presStyleIdx="0" presStyleCnt="2">
        <dgm:presLayoutVars>
          <dgm:bulletEnabled val="1"/>
        </dgm:presLayoutVars>
      </dgm:prSet>
      <dgm:spPr/>
    </dgm:pt>
    <dgm:pt modelId="{3DF19DF2-2A17-457B-8937-931821ACD1BE}" type="pres">
      <dgm:prSet presAssocID="{5B57BA09-70E5-4A4A-973A-252A649BCC07}" presName="spacer" presStyleCnt="0"/>
      <dgm:spPr/>
    </dgm:pt>
    <dgm:pt modelId="{27EFBFAA-523D-4D64-BDB6-95338400EE4B}" type="pres">
      <dgm:prSet presAssocID="{FE257EAC-2996-41A8-A164-C8C72964DBF6}" presName="comp" presStyleCnt="0"/>
      <dgm:spPr/>
    </dgm:pt>
    <dgm:pt modelId="{83F179FF-809B-4BFE-89F1-88032042A5CE}" type="pres">
      <dgm:prSet presAssocID="{FE257EAC-2996-41A8-A164-C8C72964DBF6}" presName="box" presStyleLbl="node1" presStyleIdx="1" presStyleCnt="2" custScaleY="44947" custLinFactNeighborY="-2991"/>
      <dgm:spPr/>
    </dgm:pt>
    <dgm:pt modelId="{D9BFE94D-71EB-4B6A-BDEB-ADAFD2BB447D}" type="pres">
      <dgm:prSet presAssocID="{FE257EAC-2996-41A8-A164-C8C72964DBF6}" presName="img" presStyleLbl="fgImgPlace1" presStyleIdx="1" presStyleCnt="2" custScaleX="105499" custScaleY="47105" custLinFactNeighborX="-4576" custLinFactNeighborY="-428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B2D0996-43AD-435E-A996-D1160750F921}" type="pres">
      <dgm:prSet presAssocID="{FE257EAC-2996-41A8-A164-C8C72964DBF6}" presName="text" presStyleLbl="node1" presStyleIdx="1" presStyleCnt="2">
        <dgm:presLayoutVars>
          <dgm:bulletEnabled val="1"/>
        </dgm:presLayoutVars>
      </dgm:prSet>
      <dgm:spPr/>
    </dgm:pt>
  </dgm:ptLst>
  <dgm:cxnLst>
    <dgm:cxn modelId="{C5BB7105-2D63-441D-B5CC-1F028EB22ECB}" type="presOf" srcId="{FBA7A342-EB1F-4C3C-8968-5056597DA76C}" destId="{3B2D0996-43AD-435E-A996-D1160750F921}" srcOrd="1" destOrd="2" presId="urn:microsoft.com/office/officeart/2005/8/layout/vList4#1"/>
    <dgm:cxn modelId="{6DBD900E-4B4A-4CF9-B628-69098A8A1702}" type="presOf" srcId="{75B876E6-A622-439F-AFAF-9390F7E0181B}" destId="{FF446214-26FB-4068-8F2D-A476785B55E9}" srcOrd="0" destOrd="1" presId="urn:microsoft.com/office/officeart/2005/8/layout/vList4#1"/>
    <dgm:cxn modelId="{85409720-B635-4EF6-A6FC-9E8A2B3E2177}" type="presOf" srcId="{0861D4EC-2D6B-4B27-995B-CE46332D0615}" destId="{04D620BA-FAD4-444F-8A4F-C2A70B4ECB42}" srcOrd="1" destOrd="3" presId="urn:microsoft.com/office/officeart/2005/8/layout/vList4#1"/>
    <dgm:cxn modelId="{A4ABBA3A-7760-47CC-AA7B-9CF46CCA030C}" type="presOf" srcId="{FE257EAC-2996-41A8-A164-C8C72964DBF6}" destId="{3B2D0996-43AD-435E-A996-D1160750F921}" srcOrd="1" destOrd="0" presId="urn:microsoft.com/office/officeart/2005/8/layout/vList4#1"/>
    <dgm:cxn modelId="{B8AF1D3C-57EC-4784-9EFE-80DB921A9EDF}" type="presOf" srcId="{75B876E6-A622-439F-AFAF-9390F7E0181B}" destId="{04D620BA-FAD4-444F-8A4F-C2A70B4ECB42}" srcOrd="1" destOrd="1" presId="urn:microsoft.com/office/officeart/2005/8/layout/vList4#1"/>
    <dgm:cxn modelId="{8B621D3D-A19D-4008-81B3-AD30810D3E8F}" type="presOf" srcId="{49D2852C-6EC3-445E-BB27-AD9FCD0E1D40}" destId="{FF446214-26FB-4068-8F2D-A476785B55E9}" srcOrd="0" destOrd="0" presId="urn:microsoft.com/office/officeart/2005/8/layout/vList4#1"/>
    <dgm:cxn modelId="{09A3493E-6113-4A3D-9667-35F61A57FEAD}" type="presOf" srcId="{7F46090C-3ACA-476D-A289-5FC68063C662}" destId="{83F179FF-809B-4BFE-89F1-88032042A5CE}" srcOrd="0" destOrd="1" presId="urn:microsoft.com/office/officeart/2005/8/layout/vList4#1"/>
    <dgm:cxn modelId="{208EAC61-451B-49AD-B4B7-25E4EF7FD4FC}" type="presOf" srcId="{7F46090C-3ACA-476D-A289-5FC68063C662}" destId="{3B2D0996-43AD-435E-A996-D1160750F921}" srcOrd="1" destOrd="1" presId="urn:microsoft.com/office/officeart/2005/8/layout/vList4#1"/>
    <dgm:cxn modelId="{A981BC61-60EC-43CC-A675-A628803E562E}" type="presOf" srcId="{1C70DD0E-A2AC-4B66-B2D3-BC2C6DF307D8}" destId="{7F07B7EF-8112-41BD-A672-4ABD3A3BD914}" srcOrd="0" destOrd="0" presId="urn:microsoft.com/office/officeart/2005/8/layout/vList4#1"/>
    <dgm:cxn modelId="{3CA97945-E865-414A-8A04-9095A71B5770}" type="presOf" srcId="{FE257EAC-2996-41A8-A164-C8C72964DBF6}" destId="{83F179FF-809B-4BFE-89F1-88032042A5CE}" srcOrd="0" destOrd="0" presId="urn:microsoft.com/office/officeart/2005/8/layout/vList4#1"/>
    <dgm:cxn modelId="{5A509A66-DDB7-4CA6-B2E4-BD19E32B9882}" type="presOf" srcId="{E3505497-688D-4E8F-91B2-A89121FF54F2}" destId="{FF446214-26FB-4068-8F2D-A476785B55E9}" srcOrd="0" destOrd="5" presId="urn:microsoft.com/office/officeart/2005/8/layout/vList4#1"/>
    <dgm:cxn modelId="{2C274149-B63A-4391-A911-04F93E9F166E}" type="presOf" srcId="{FBA7A342-EB1F-4C3C-8968-5056597DA76C}" destId="{83F179FF-809B-4BFE-89F1-88032042A5CE}" srcOrd="0" destOrd="2" presId="urn:microsoft.com/office/officeart/2005/8/layout/vList4#1"/>
    <dgm:cxn modelId="{9B43106E-BCA8-4C06-AF94-9CFC701EDFA8}" srcId="{49D2852C-6EC3-445E-BB27-AD9FCD0E1D40}" destId="{B19A6263-6CC4-495F-A96B-FC54E11E865E}" srcOrd="1" destOrd="0" parTransId="{C2BBEB04-CEE3-4CC6-A3AB-56CC18BBDD51}" sibTransId="{E650B45F-572A-441B-B1DF-3D24680D19B3}"/>
    <dgm:cxn modelId="{0486F052-DF44-4184-A6BA-D7FF2516BD7B}" srcId="{1C70DD0E-A2AC-4B66-B2D3-BC2C6DF307D8}" destId="{49D2852C-6EC3-445E-BB27-AD9FCD0E1D40}" srcOrd="0" destOrd="0" parTransId="{B75F4B0C-80C1-42DD-ADA0-D23A7169AF3A}" sibTransId="{5B57BA09-70E5-4A4A-973A-252A649BCC07}"/>
    <dgm:cxn modelId="{B7A22774-6346-4AF0-987F-09334A9F9943}" srcId="{1C70DD0E-A2AC-4B66-B2D3-BC2C6DF307D8}" destId="{FE257EAC-2996-41A8-A164-C8C72964DBF6}" srcOrd="1" destOrd="0" parTransId="{6EDF1B70-A2B3-4E40-B79E-3B474B32F997}" sibTransId="{8AD136C8-6DFA-4944-A710-AAA79DE86A0F}"/>
    <dgm:cxn modelId="{AF2F7676-05EB-4694-A66D-6C93516328AC}" srcId="{49D2852C-6EC3-445E-BB27-AD9FCD0E1D40}" destId="{75B876E6-A622-439F-AFAF-9390F7E0181B}" srcOrd="0" destOrd="0" parTransId="{C4C3501E-ED8A-4272-B73B-98FCB0D3B0BF}" sibTransId="{C8E6390E-5084-4F59-9C98-3B3200ED7E61}"/>
    <dgm:cxn modelId="{25665679-54FC-42D8-A750-3CF674359E1B}" type="presOf" srcId="{8E768C5D-4429-4F56-9602-210FFC4B4049}" destId="{04D620BA-FAD4-444F-8A4F-C2A70B4ECB42}" srcOrd="1" destOrd="4" presId="urn:microsoft.com/office/officeart/2005/8/layout/vList4#1"/>
    <dgm:cxn modelId="{0403FC7A-2774-4038-80C6-5299DECABB41}" srcId="{FE257EAC-2996-41A8-A164-C8C72964DBF6}" destId="{FBA7A342-EB1F-4C3C-8968-5056597DA76C}" srcOrd="1" destOrd="0" parTransId="{F292CF7F-C7A9-4E1C-B003-2781479D68CD}" sibTransId="{046BC8FC-3C05-4B89-994C-E3673C33BA39}"/>
    <dgm:cxn modelId="{3D193B82-C582-4D45-AC22-F047F89DACFF}" type="presOf" srcId="{49D2852C-6EC3-445E-BB27-AD9FCD0E1D40}" destId="{04D620BA-FAD4-444F-8A4F-C2A70B4ECB42}" srcOrd="1" destOrd="0" presId="urn:microsoft.com/office/officeart/2005/8/layout/vList4#1"/>
    <dgm:cxn modelId="{46A028AC-BA62-4445-AB04-723EBFB6AA39}" srcId="{49D2852C-6EC3-445E-BB27-AD9FCD0E1D40}" destId="{0861D4EC-2D6B-4B27-995B-CE46332D0615}" srcOrd="2" destOrd="0" parTransId="{4C704C7B-9344-4CE0-904F-BC84A8D0B27A}" sibTransId="{1419756F-9442-4B64-8BDB-80577220B31B}"/>
    <dgm:cxn modelId="{B66AE2B9-D882-49DE-9AEA-CC774DED3898}" type="presOf" srcId="{E3505497-688D-4E8F-91B2-A89121FF54F2}" destId="{04D620BA-FAD4-444F-8A4F-C2A70B4ECB42}" srcOrd="1" destOrd="5" presId="urn:microsoft.com/office/officeart/2005/8/layout/vList4#1"/>
    <dgm:cxn modelId="{B21E75BC-D313-426B-98BD-8ADAD55876C5}" srcId="{FE257EAC-2996-41A8-A164-C8C72964DBF6}" destId="{7F46090C-3ACA-476D-A289-5FC68063C662}" srcOrd="0" destOrd="0" parTransId="{CD3B324A-BD97-4B69-BB10-339D047DD3FF}" sibTransId="{F2E5A219-CC20-4C40-976C-3FDFB67F8A5A}"/>
    <dgm:cxn modelId="{BCB1E3BF-4C48-4B9B-AD01-594BD5B13113}" srcId="{49D2852C-6EC3-445E-BB27-AD9FCD0E1D40}" destId="{E3505497-688D-4E8F-91B2-A89121FF54F2}" srcOrd="4" destOrd="0" parTransId="{D8C76E20-56E6-4F13-A9ED-203D64981ED6}" sibTransId="{97DFE9C6-2061-4EAF-8A7E-891485711C45}"/>
    <dgm:cxn modelId="{15D457C4-80AD-4E06-ADD3-9CEECB89BE4A}" type="presOf" srcId="{8E768C5D-4429-4F56-9602-210FFC4B4049}" destId="{FF446214-26FB-4068-8F2D-A476785B55E9}" srcOrd="0" destOrd="4" presId="urn:microsoft.com/office/officeart/2005/8/layout/vList4#1"/>
    <dgm:cxn modelId="{8ED00ED2-04EC-410B-B2D5-071FB0FBC080}" type="presOf" srcId="{0861D4EC-2D6B-4B27-995B-CE46332D0615}" destId="{FF446214-26FB-4068-8F2D-A476785B55E9}" srcOrd="0" destOrd="3" presId="urn:microsoft.com/office/officeart/2005/8/layout/vList4#1"/>
    <dgm:cxn modelId="{591568DE-AB2A-47D2-9B3F-DC9F275A0A86}" type="presOf" srcId="{B19A6263-6CC4-495F-A96B-FC54E11E865E}" destId="{04D620BA-FAD4-444F-8A4F-C2A70B4ECB42}" srcOrd="1" destOrd="2" presId="urn:microsoft.com/office/officeart/2005/8/layout/vList4#1"/>
    <dgm:cxn modelId="{3D6EA7F3-1938-440A-9209-51208DD9D995}" type="presOf" srcId="{B19A6263-6CC4-495F-A96B-FC54E11E865E}" destId="{FF446214-26FB-4068-8F2D-A476785B55E9}" srcOrd="0" destOrd="2" presId="urn:microsoft.com/office/officeart/2005/8/layout/vList4#1"/>
    <dgm:cxn modelId="{17E718F4-64F8-49D7-A525-6E1E3D0D6742}" srcId="{49D2852C-6EC3-445E-BB27-AD9FCD0E1D40}" destId="{8E768C5D-4429-4F56-9602-210FFC4B4049}" srcOrd="3" destOrd="0" parTransId="{1FCEC2AE-DD0C-42FF-A601-2A39E9F588B4}" sibTransId="{8C3F8A01-5BEC-4A6B-8EB5-FA0D552DC87C}"/>
    <dgm:cxn modelId="{8C18A97E-EBB6-40AB-B6B5-7A18FCA79863}" type="presParOf" srcId="{7F07B7EF-8112-41BD-A672-4ABD3A3BD914}" destId="{480266AB-4114-438D-A8AA-417339D03C48}" srcOrd="0" destOrd="0" presId="urn:microsoft.com/office/officeart/2005/8/layout/vList4#1"/>
    <dgm:cxn modelId="{8AEDAEE7-DD3F-4EAD-90E8-6E794F689CC3}" type="presParOf" srcId="{480266AB-4114-438D-A8AA-417339D03C48}" destId="{FF446214-26FB-4068-8F2D-A476785B55E9}" srcOrd="0" destOrd="0" presId="urn:microsoft.com/office/officeart/2005/8/layout/vList4#1"/>
    <dgm:cxn modelId="{A685C0D7-DBC8-4DA4-B85A-FBC0885ECB69}" type="presParOf" srcId="{480266AB-4114-438D-A8AA-417339D03C48}" destId="{139F12E7-CFA0-4BAF-8300-501CA786BD9A}" srcOrd="1" destOrd="0" presId="urn:microsoft.com/office/officeart/2005/8/layout/vList4#1"/>
    <dgm:cxn modelId="{45094F64-EC17-4054-8E95-57EBC2292EA4}" type="presParOf" srcId="{480266AB-4114-438D-A8AA-417339D03C48}" destId="{04D620BA-FAD4-444F-8A4F-C2A70B4ECB42}" srcOrd="2" destOrd="0" presId="urn:microsoft.com/office/officeart/2005/8/layout/vList4#1"/>
    <dgm:cxn modelId="{654450A7-C575-46F2-ADE3-EBE12C70B80B}" type="presParOf" srcId="{7F07B7EF-8112-41BD-A672-4ABD3A3BD914}" destId="{3DF19DF2-2A17-457B-8937-931821ACD1BE}" srcOrd="1" destOrd="0" presId="urn:microsoft.com/office/officeart/2005/8/layout/vList4#1"/>
    <dgm:cxn modelId="{8CC00FE1-B189-4888-8C96-79602202468C}" type="presParOf" srcId="{7F07B7EF-8112-41BD-A672-4ABD3A3BD914}" destId="{27EFBFAA-523D-4D64-BDB6-95338400EE4B}" srcOrd="2" destOrd="0" presId="urn:microsoft.com/office/officeart/2005/8/layout/vList4#1"/>
    <dgm:cxn modelId="{F4A51B95-50B1-4ADE-B1E1-5B5925290925}" type="presParOf" srcId="{27EFBFAA-523D-4D64-BDB6-95338400EE4B}" destId="{83F179FF-809B-4BFE-89F1-88032042A5CE}" srcOrd="0" destOrd="0" presId="urn:microsoft.com/office/officeart/2005/8/layout/vList4#1"/>
    <dgm:cxn modelId="{D0FF97D2-DE27-482F-999C-5AB602500C00}" type="presParOf" srcId="{27EFBFAA-523D-4D64-BDB6-95338400EE4B}" destId="{D9BFE94D-71EB-4B6A-BDEB-ADAFD2BB447D}" srcOrd="1" destOrd="0" presId="urn:microsoft.com/office/officeart/2005/8/layout/vList4#1"/>
    <dgm:cxn modelId="{AFDAEF08-07F6-474E-B8F1-172A01BB80CB}" type="presParOf" srcId="{27EFBFAA-523D-4D64-BDB6-95338400EE4B}" destId="{3B2D0996-43AD-435E-A996-D1160750F921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46214-26FB-4068-8F2D-A476785B55E9}">
      <dsp:nvSpPr>
        <dsp:cNvPr id="0" name=""/>
        <dsp:cNvSpPr/>
      </dsp:nvSpPr>
      <dsp:spPr>
        <a:xfrm>
          <a:off x="0" y="0"/>
          <a:ext cx="9896459" cy="2625803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Principles</a:t>
          </a:r>
          <a:endParaRPr lang="zh-CN" altLang="en-US" sz="24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marL="357188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Logic levels and Gates</a:t>
          </a:r>
          <a:endParaRPr lang="zh-CN" altLang="en-US" sz="1800" b="1" kern="1200" dirty="0">
            <a:solidFill>
              <a:schemeClr val="bg2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357188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rPr>
            <a:t>Switching Algebra</a:t>
          </a:r>
          <a:endParaRPr lang="zh-CN" altLang="zh-CN" sz="1800" b="1" kern="1200" dirty="0">
            <a:solidFill>
              <a:schemeClr val="tx1">
                <a:lumMod val="50000"/>
                <a:lumOff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357188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logic functions</a:t>
          </a:r>
          <a:endParaRPr lang="zh-CN" altLang="zh-CN" sz="1800" b="1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357188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combinational circuit analysis and design</a:t>
          </a:r>
          <a:endParaRPr lang="zh-CN" altLang="zh-CN" sz="1800" b="1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809625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zh-CN" sz="18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378823" y="0"/>
        <a:ext cx="7517635" cy="2625803"/>
      </dsp:txXfrm>
    </dsp:sp>
    <dsp:sp modelId="{139F12E7-CFA0-4BAF-8300-501CA786BD9A}">
      <dsp:nvSpPr>
        <dsp:cNvPr id="0" name=""/>
        <dsp:cNvSpPr/>
      </dsp:nvSpPr>
      <dsp:spPr>
        <a:xfrm>
          <a:off x="147894" y="442113"/>
          <a:ext cx="2133260" cy="168091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179FF-809B-4BFE-89F1-88032042A5CE}">
      <dsp:nvSpPr>
        <dsp:cNvPr id="0" name=""/>
        <dsp:cNvSpPr/>
      </dsp:nvSpPr>
      <dsp:spPr>
        <a:xfrm>
          <a:off x="0" y="2905835"/>
          <a:ext cx="9896459" cy="1795775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rPr>
            <a:t>  </a:t>
          </a:r>
          <a:r>
            <a:rPr lang="en-US" altLang="zh-CN" sz="2400" b="1" kern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Applications </a:t>
          </a:r>
          <a:endParaRPr lang="zh-CN" altLang="en-US" sz="2400" b="1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357188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 Standard Combinational components</a:t>
          </a:r>
          <a:endParaRPr lang="zh-CN" altLang="en-US" sz="1800" b="1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357188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rPr>
            <a:t> Verilog for combinational circuits</a:t>
          </a:r>
          <a:endParaRPr lang="zh-CN" altLang="en-US" sz="1600" b="1" kern="1200" dirty="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378823" y="2905835"/>
        <a:ext cx="7517635" cy="1795775"/>
      </dsp:txXfrm>
    </dsp:sp>
    <dsp:sp modelId="{D9BFE94D-71EB-4B6A-BDEB-ADAFD2BB447D}">
      <dsp:nvSpPr>
        <dsp:cNvPr id="0" name=""/>
        <dsp:cNvSpPr/>
      </dsp:nvSpPr>
      <dsp:spPr>
        <a:xfrm>
          <a:off x="254538" y="3033465"/>
          <a:ext cx="2088133" cy="150559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1CDFD-3B8C-4AC0-A52B-C77ACD0C80A4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21BAC-4DFF-40A3-ACCB-5FD669737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7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5A42779D-E59A-40DA-9DCA-2A98BD27FA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0F6656-B6B9-4625-95EC-5DD01B479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algn="ctr" eaLnBrk="1" hangingPunct="1">
              <a:buFont typeface="Wingdings" pitchFamily="2" charset="2"/>
              <a:buNone/>
              <a:defRPr/>
            </a:pPr>
            <a:r>
              <a:rPr lang="en-US" altLang="zh-CN" sz="1600" u="sng" dirty="0">
                <a:solidFill>
                  <a:srgbClr val="FF3300"/>
                </a:solidFill>
                <a:latin typeface="Arial-BoldMT" charset="0"/>
              </a:rPr>
              <a:t>VHDL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-BoldMT" charset="0"/>
              </a:rPr>
              <a:t>Commissioned in 1981 by Department of Defense; now an IEEE standard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-BoldMT" charset="0"/>
              </a:rPr>
              <a:t>Initially created for ASIC synthesis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-BoldMT" charset="0"/>
              </a:rPr>
              <a:t>Strongly typed; potential for verbose code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-BoldMT" charset="0"/>
              </a:rPr>
              <a:t>Strong support for package management and large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-BoldMT" charset="0"/>
              </a:rPr>
              <a:t>large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-BoldMT" charset="0"/>
              </a:rPr>
              <a:t> designs</a:t>
            </a:r>
          </a:p>
          <a:p>
            <a:pPr marL="342900" indent="-342900" algn="ctr" eaLnBrk="1" hangingPunct="1">
              <a:buFont typeface="Wingdings" pitchFamily="2" charset="2"/>
              <a:buNone/>
              <a:defRPr/>
            </a:pPr>
            <a:r>
              <a:rPr lang="en-US" altLang="zh-CN" sz="1600" u="sng" dirty="0" err="1">
                <a:solidFill>
                  <a:srgbClr val="FF3300"/>
                </a:solidFill>
                <a:latin typeface="Arial-BoldMT" charset="0"/>
              </a:rPr>
              <a:t>Verilog</a:t>
            </a:r>
            <a:endParaRPr lang="en-US" altLang="zh-CN" sz="1600" u="sng" dirty="0">
              <a:solidFill>
                <a:srgbClr val="FF3300"/>
              </a:solidFill>
              <a:latin typeface="Arial-BoldMT" charset="0"/>
            </a:endParaRP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-BoldMT" charset="0"/>
              </a:rPr>
              <a:t>Created by Gateway Design Automation in 1985; now an IEEE  standard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-BoldMT" charset="0"/>
              </a:rPr>
              <a:t>Initially an interpreted language for gate-level Simulation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-BoldMT" charset="0"/>
              </a:rPr>
              <a:t>Less explicit typing (e.g., compiler will pad arguments of different widths)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-BoldMT" charset="0"/>
              </a:rPr>
              <a:t>No special extensions for designs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-BoldMT" charset="0"/>
            </a:endParaRP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-BoldMT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073C54CD-B5E4-4A2C-BEB0-123A83A2C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AD8CCE-BC06-43BF-BB59-B50F74EEF547}" type="slidenum">
              <a:rPr lang="zh-CN" alt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02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一般来说，如果判断的条件只是一个向量的不同值，那么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是最合适的；如果判断的条件是许多不同的向量或者变量，那么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更合适；当然也可以选择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的组合，这样灵活性和时序都比较好。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en-US" altLang="zh-CN" baseline="0" dirty="0"/>
              <a:t> </a:t>
            </a:r>
            <a:r>
              <a:rPr lang="zh-CN" altLang="en-US" dirty="0"/>
              <a:t>一般认为</a:t>
            </a:r>
            <a:r>
              <a:rPr lang="en-US" altLang="zh-CN" dirty="0"/>
              <a:t>case</a:t>
            </a:r>
            <a:r>
              <a:rPr lang="zh-CN" altLang="en-US" dirty="0"/>
              <a:t>语句对应的电路结构是并行的，即不同分支条件的检测和判断没有优先级。实际上，根据分支中控制表达式所描述的条件之间是否具有互斥性，才能判断</a:t>
            </a:r>
            <a:r>
              <a:rPr lang="en-US" altLang="zh-CN" dirty="0"/>
              <a:t>case</a:t>
            </a:r>
            <a:r>
              <a:rPr lang="zh-CN" altLang="en-US" dirty="0"/>
              <a:t>语句对应的电路结构是否具有优先级。若不同分支的条件是互斥的，则无优先级。若分支中的条件有重叠，则由于</a:t>
            </a:r>
            <a:r>
              <a:rPr lang="en-US" altLang="zh-CN" dirty="0"/>
              <a:t>case</a:t>
            </a:r>
            <a:r>
              <a:rPr lang="zh-CN" altLang="en-US" dirty="0"/>
              <a:t>语句是顺序语句，依赖于分支在</a:t>
            </a:r>
            <a:r>
              <a:rPr lang="en-US" altLang="zh-CN" dirty="0"/>
              <a:t>case</a:t>
            </a:r>
            <a:r>
              <a:rPr lang="zh-CN" altLang="en-US" dirty="0"/>
              <a:t>内部的排列顺序，也会综合出具有优先级的电路结构。</a:t>
            </a:r>
            <a:endParaRPr lang="en-US" altLang="zh-CN" dirty="0"/>
          </a:p>
          <a:p>
            <a:r>
              <a:rPr lang="zh-CN" altLang="en-US" dirty="0"/>
              <a:t>例如将例中的</a:t>
            </a:r>
            <a:r>
              <a:rPr lang="en-US" altLang="zh-CN" dirty="0"/>
              <a:t>case</a:t>
            </a:r>
            <a:r>
              <a:rPr lang="zh-CN" altLang="en-US" dirty="0"/>
              <a:t>语句写为：</a:t>
            </a:r>
            <a:endParaRPr lang="en-US" altLang="zh-CN" dirty="0"/>
          </a:p>
          <a:p>
            <a:r>
              <a:rPr lang="en-US" altLang="zh-CN" dirty="0"/>
              <a:t>case( </a:t>
            </a:r>
            <a:r>
              <a:rPr lang="en-US" altLang="zh-CN" dirty="0" err="1"/>
              <a:t>sel</a:t>
            </a:r>
            <a:r>
              <a:rPr lang="en-US" altLang="zh-CN" dirty="0"/>
              <a:t>[0])</a:t>
            </a:r>
          </a:p>
          <a:p>
            <a:r>
              <a:rPr lang="en-US" altLang="zh-CN" dirty="0"/>
              <a:t>  0:q=a;</a:t>
            </a:r>
          </a:p>
          <a:p>
            <a:r>
              <a:rPr lang="en-US" altLang="zh-CN" dirty="0"/>
              <a:t>  1:q=b;</a:t>
            </a:r>
          </a:p>
          <a:p>
            <a:r>
              <a:rPr lang="en-US" altLang="zh-CN" dirty="0" err="1"/>
              <a:t>Endcase</a:t>
            </a:r>
            <a:endParaRPr lang="en-US" altLang="zh-CN" dirty="0"/>
          </a:p>
          <a:p>
            <a:r>
              <a:rPr lang="zh-CN" altLang="en-US" dirty="0"/>
              <a:t>这种写法，输入</a:t>
            </a:r>
            <a:r>
              <a:rPr lang="en-US" altLang="zh-CN" dirty="0" err="1"/>
              <a:t>sel</a:t>
            </a:r>
            <a:r>
              <a:rPr lang="en-US" altLang="zh-CN" dirty="0"/>
              <a:t>=00</a:t>
            </a:r>
            <a:r>
              <a:rPr lang="zh-CN" altLang="en-US" dirty="0"/>
              <a:t>和</a:t>
            </a:r>
            <a:r>
              <a:rPr lang="en-US" altLang="zh-CN" dirty="0"/>
              <a:t>10</a:t>
            </a:r>
            <a:r>
              <a:rPr lang="zh-CN" altLang="en-US" dirty="0"/>
              <a:t>时，</a:t>
            </a:r>
            <a:r>
              <a:rPr lang="en-US" altLang="zh-CN" dirty="0"/>
              <a:t>q=a,</a:t>
            </a:r>
            <a:r>
              <a:rPr lang="zh-CN" altLang="en-US" dirty="0"/>
              <a:t>则输入</a:t>
            </a:r>
            <a:r>
              <a:rPr lang="en-US" altLang="zh-CN" dirty="0"/>
              <a:t>c</a:t>
            </a:r>
            <a:r>
              <a:rPr lang="zh-CN" altLang="en-US" dirty="0"/>
              <a:t>被屏蔽，输入</a:t>
            </a:r>
            <a:r>
              <a:rPr lang="en-US" altLang="zh-CN" dirty="0"/>
              <a:t>a</a:t>
            </a:r>
            <a:r>
              <a:rPr lang="zh-CN" altLang="en-US" dirty="0"/>
              <a:t>优先级更高。</a:t>
            </a:r>
            <a:r>
              <a:rPr lang="en-US" altLang="zh-CN" dirty="0" err="1"/>
              <a:t>sel</a:t>
            </a:r>
            <a:r>
              <a:rPr lang="en-US" altLang="zh-CN" dirty="0"/>
              <a:t>=01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时，</a:t>
            </a:r>
            <a:r>
              <a:rPr lang="en-US" altLang="zh-CN" dirty="0"/>
              <a:t>q=b</a:t>
            </a:r>
            <a:r>
              <a:rPr lang="zh-CN" altLang="en-US" dirty="0"/>
              <a:t>，这条没问题。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为了避免综合出有优先级的电路，</a:t>
            </a:r>
            <a:r>
              <a:rPr lang="en-US" altLang="zh-CN" dirty="0"/>
              <a:t>case</a:t>
            </a:r>
            <a:r>
              <a:rPr lang="zh-CN" altLang="en-US" dirty="0"/>
              <a:t>语句的分支条件最好写成互斥的。另外，为了避免综合出一个锁存器，</a:t>
            </a:r>
            <a:r>
              <a:rPr lang="en-US" altLang="zh-CN" dirty="0"/>
              <a:t>case</a:t>
            </a:r>
            <a:r>
              <a:rPr lang="zh-CN" altLang="en-US" dirty="0"/>
              <a:t>语句的分支条件应为完备的，可通过添加</a:t>
            </a:r>
            <a:r>
              <a:rPr lang="en-US" altLang="zh-CN" dirty="0"/>
              <a:t>default</a:t>
            </a:r>
            <a:r>
              <a:rPr lang="zh-CN" altLang="en-US" dirty="0"/>
              <a:t>语句来简单实现。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21BAC-4DFF-40A3-ACCB-5FD66973742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65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>
            <a:extLst>
              <a:ext uri="{FF2B5EF4-FFF2-40B4-BE49-F238E27FC236}">
                <a16:creationId xmlns:a16="http://schemas.microsoft.com/office/drawing/2014/main" id="{D0E7139D-9AFE-4DEB-BFB8-4EA5FA78A7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备注占位符 2">
            <a:extLst>
              <a:ext uri="{FF2B5EF4-FFF2-40B4-BE49-F238E27FC236}">
                <a16:creationId xmlns:a16="http://schemas.microsoft.com/office/drawing/2014/main" id="{04C8F43E-A7DC-4428-AD13-59906F81FC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060" name="灯片编号占位符 3">
            <a:extLst>
              <a:ext uri="{FF2B5EF4-FFF2-40B4-BE49-F238E27FC236}">
                <a16:creationId xmlns:a16="http://schemas.microsoft.com/office/drawing/2014/main" id="{8239F175-B664-4072-B3D4-3BDAC46762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14156A-650B-4250-B6FC-6CEAE5B75396}" type="slidenum">
              <a:rPr lang="zh-CN" altLang="en-US">
                <a:latin typeface="Calibri" panose="020F0502020204030204" pitchFamily="34" charset="0"/>
              </a:rPr>
              <a:pPr/>
              <a:t>24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425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21BAC-4DFF-40A3-ACCB-5FD66973742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11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幻灯片图像占位符 1">
            <a:extLst>
              <a:ext uri="{FF2B5EF4-FFF2-40B4-BE49-F238E27FC236}">
                <a16:creationId xmlns:a16="http://schemas.microsoft.com/office/drawing/2014/main" id="{01586406-6ACD-4822-91DF-A3B0C617C5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备注占位符 2">
            <a:extLst>
              <a:ext uri="{FF2B5EF4-FFF2-40B4-BE49-F238E27FC236}">
                <a16:creationId xmlns:a16="http://schemas.microsoft.com/office/drawing/2014/main" id="{74DADE63-83B1-4A40-97D8-008E9FDCB3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74084" name="灯片编号占位符 3">
            <a:extLst>
              <a:ext uri="{FF2B5EF4-FFF2-40B4-BE49-F238E27FC236}">
                <a16:creationId xmlns:a16="http://schemas.microsoft.com/office/drawing/2014/main" id="{B4A04BFF-BC76-4883-9CFE-F25C531FE8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7578B2-5317-448E-82F4-EF851CC92D4B}" type="slidenum">
              <a:rPr lang="zh-CN" altLang="en-US">
                <a:latin typeface="Calibri" panose="020F0502020204030204" pitchFamily="34" charset="0"/>
              </a:rPr>
              <a:pPr/>
              <a:t>26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45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21BAC-4DFF-40A3-ACCB-5FD66973742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A: using dataflow/ structural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21BAC-4DFF-40A3-ACCB-5FD66973742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6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>
            <a:extLst>
              <a:ext uri="{FF2B5EF4-FFF2-40B4-BE49-F238E27FC236}">
                <a16:creationId xmlns:a16="http://schemas.microsoft.com/office/drawing/2014/main" id="{88A7678E-D6BB-4199-9F3A-6A3F752D0F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备注占位符 2">
            <a:extLst>
              <a:ext uri="{FF2B5EF4-FFF2-40B4-BE49-F238E27FC236}">
                <a16:creationId xmlns:a16="http://schemas.microsoft.com/office/drawing/2014/main" id="{8CCB7648-3EF7-4460-94BF-BD548AC5CA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2276" name="灯片编号占位符 3">
            <a:extLst>
              <a:ext uri="{FF2B5EF4-FFF2-40B4-BE49-F238E27FC236}">
                <a16:creationId xmlns:a16="http://schemas.microsoft.com/office/drawing/2014/main" id="{B5FF542D-CBC4-4C72-937E-B4F579D9C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702591-036C-491C-A76E-BCD7A3B659D2}" type="slidenum">
              <a:rPr lang="zh-CN" altLang="en-US">
                <a:latin typeface="Calibri" panose="020F0502020204030204" pitchFamily="34" charset="0"/>
              </a:rPr>
              <a:pPr/>
              <a:t>29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7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>
            <a:extLst>
              <a:ext uri="{FF2B5EF4-FFF2-40B4-BE49-F238E27FC236}">
                <a16:creationId xmlns:a16="http://schemas.microsoft.com/office/drawing/2014/main" id="{85F7E6A2-1CD1-4EFD-91C6-2EA12FFCBB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备注占位符 2">
            <a:extLst>
              <a:ext uri="{FF2B5EF4-FFF2-40B4-BE49-F238E27FC236}">
                <a16:creationId xmlns:a16="http://schemas.microsoft.com/office/drawing/2014/main" id="{B824DFAC-734C-4463-A91A-9E172A8E7A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3300" name="灯片编号占位符 3">
            <a:extLst>
              <a:ext uri="{FF2B5EF4-FFF2-40B4-BE49-F238E27FC236}">
                <a16:creationId xmlns:a16="http://schemas.microsoft.com/office/drawing/2014/main" id="{94F029D1-D7B3-4D7F-A835-78E68006B3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28D6C3-B4E7-4C1F-A3E4-A128D600D932}" type="slidenum">
              <a:rPr lang="zh-CN" altLang="en-US">
                <a:latin typeface="Calibri" panose="020F0502020204030204" pitchFamily="34" charset="0"/>
              </a:rPr>
              <a:pPr/>
              <a:t>31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97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幻灯片图像占位符 1">
            <a:extLst>
              <a:ext uri="{FF2B5EF4-FFF2-40B4-BE49-F238E27FC236}">
                <a16:creationId xmlns:a16="http://schemas.microsoft.com/office/drawing/2014/main" id="{298A9378-EA68-453E-8FA3-20FFCA9296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备注占位符 2">
            <a:extLst>
              <a:ext uri="{FF2B5EF4-FFF2-40B4-BE49-F238E27FC236}">
                <a16:creationId xmlns:a16="http://schemas.microsoft.com/office/drawing/2014/main" id="{F21EA980-9832-4635-8775-D343167513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184324" name="灯片编号占位符 3">
            <a:extLst>
              <a:ext uri="{FF2B5EF4-FFF2-40B4-BE49-F238E27FC236}">
                <a16:creationId xmlns:a16="http://schemas.microsoft.com/office/drawing/2014/main" id="{B33A193B-F2A5-494C-A08B-54B026FC4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D72B3E-F1DF-4FE4-A294-DB4AD3D374A9}" type="slidenum">
              <a:rPr lang="zh-CN" altLang="en-US">
                <a:latin typeface="Calibri" panose="020F0502020204030204" pitchFamily="34" charset="0"/>
              </a:rPr>
              <a:pPr/>
              <a:t>32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8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幻灯片图像占位符 1">
            <a:extLst>
              <a:ext uri="{FF2B5EF4-FFF2-40B4-BE49-F238E27FC236}">
                <a16:creationId xmlns:a16="http://schemas.microsoft.com/office/drawing/2014/main" id="{B1E0568C-6A0B-4D9E-8AE4-170BF53F98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备注占位符 2">
            <a:extLst>
              <a:ext uri="{FF2B5EF4-FFF2-40B4-BE49-F238E27FC236}">
                <a16:creationId xmlns:a16="http://schemas.microsoft.com/office/drawing/2014/main" id="{6179C9B8-9C1C-460F-8DA9-D125BB2468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348" name="灯片编号占位符 3">
            <a:extLst>
              <a:ext uri="{FF2B5EF4-FFF2-40B4-BE49-F238E27FC236}">
                <a16:creationId xmlns:a16="http://schemas.microsoft.com/office/drawing/2014/main" id="{6BF5E059-304D-4375-B68C-EEC927FD3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731C3D-0572-4001-8A40-3EA413EF794E}" type="slidenum">
              <a:rPr lang="zh-CN" altLang="en-US">
                <a:latin typeface="Calibri" panose="020F0502020204030204" pitchFamily="34" charset="0"/>
              </a:rPr>
              <a:pPr/>
              <a:t>34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4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>
            <a:extLst>
              <a:ext uri="{FF2B5EF4-FFF2-40B4-BE49-F238E27FC236}">
                <a16:creationId xmlns:a16="http://schemas.microsoft.com/office/drawing/2014/main" id="{897EBDF5-9A49-4157-BFFC-97D68A907C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备注占位符 2">
            <a:extLst>
              <a:ext uri="{FF2B5EF4-FFF2-40B4-BE49-F238E27FC236}">
                <a16:creationId xmlns:a16="http://schemas.microsoft.com/office/drawing/2014/main" id="{B7F4F3F9-0F0C-458F-B57E-48AF8DCCEE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940" name="灯片编号占位符 3">
            <a:extLst>
              <a:ext uri="{FF2B5EF4-FFF2-40B4-BE49-F238E27FC236}">
                <a16:creationId xmlns:a16="http://schemas.microsoft.com/office/drawing/2014/main" id="{B0CD4230-5239-4AD0-8EC4-9B124D8F2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36573F-EE39-42E5-8AB5-B51C6633DDCA}" type="slidenum">
              <a:rPr lang="zh-CN" altLang="en-US">
                <a:latin typeface="Calibri" panose="020F0502020204030204" pitchFamily="34" charset="0"/>
              </a:rPr>
              <a:pPr/>
              <a:t>14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59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幻灯片图像占位符 1">
            <a:extLst>
              <a:ext uri="{FF2B5EF4-FFF2-40B4-BE49-F238E27FC236}">
                <a16:creationId xmlns:a16="http://schemas.microsoft.com/office/drawing/2014/main" id="{320A4F32-1AC3-48BF-A757-C655CD3EC7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备注占位符 2">
            <a:extLst>
              <a:ext uri="{FF2B5EF4-FFF2-40B4-BE49-F238E27FC236}">
                <a16:creationId xmlns:a16="http://schemas.microsoft.com/office/drawing/2014/main" id="{DAC2F4B1-74E5-4D14-A08B-F4CED7C78D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Internal signals such as m here can’t be used outside this module but can be seen in simulation.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68964" name="灯片编号占位符 3">
            <a:extLst>
              <a:ext uri="{FF2B5EF4-FFF2-40B4-BE49-F238E27FC236}">
                <a16:creationId xmlns:a16="http://schemas.microsoft.com/office/drawing/2014/main" id="{93444680-542C-43CE-8EFA-AB15A738C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852FA2-7685-4ADD-8CB9-8250D122C4EF}" type="slidenum">
              <a:rPr lang="zh-CN" altLang="en-US">
                <a:latin typeface="Calibri" panose="020F0502020204030204" pitchFamily="34" charset="0"/>
              </a:rPr>
              <a:pPr/>
              <a:t>15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16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execution of assign statement</a:t>
            </a:r>
            <a:r>
              <a:rPr lang="en-US" altLang="zh-CN" baseline="0" dirty="0"/>
              <a:t> and always statement has nothing to do with their orders in the HDL codes. 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幻灯片图像占位符 1">
            <a:extLst>
              <a:ext uri="{FF2B5EF4-FFF2-40B4-BE49-F238E27FC236}">
                <a16:creationId xmlns:a16="http://schemas.microsoft.com/office/drawing/2014/main" id="{6E272BDB-180F-493B-8711-70AA75B6FB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0392BE-78E6-43E6-8004-C81F4C5B5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69988" name="灯片编号占位符 3">
            <a:extLst>
              <a:ext uri="{FF2B5EF4-FFF2-40B4-BE49-F238E27FC236}">
                <a16:creationId xmlns:a16="http://schemas.microsoft.com/office/drawing/2014/main" id="{ED114546-E11C-4A47-AAF0-50EF082E14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197518-B3E0-4690-B20C-6255F3A2AB81}" type="slidenum">
              <a:rPr lang="zh-CN" altLang="en-US">
                <a:latin typeface="Calibri" panose="020F0502020204030204" pitchFamily="34" charset="0"/>
              </a:rPr>
              <a:pPr/>
              <a:t>17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2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幻灯片图像占位符 1">
            <a:extLst>
              <a:ext uri="{FF2B5EF4-FFF2-40B4-BE49-F238E27FC236}">
                <a16:creationId xmlns:a16="http://schemas.microsoft.com/office/drawing/2014/main" id="{414BFD51-53CE-435A-8EAA-D98BAB511B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备注占位符 2">
            <a:extLst>
              <a:ext uri="{FF2B5EF4-FFF2-40B4-BE49-F238E27FC236}">
                <a16:creationId xmlns:a16="http://schemas.microsoft.com/office/drawing/2014/main" id="{1BB225DD-C960-4079-B9A8-D2BD6F0FF9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372" name="灯片编号占位符 3">
            <a:extLst>
              <a:ext uri="{FF2B5EF4-FFF2-40B4-BE49-F238E27FC236}">
                <a16:creationId xmlns:a16="http://schemas.microsoft.com/office/drawing/2014/main" id="{A1B20A78-6F26-45B7-8C04-B779B2065F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F5BB62-BB0D-4D4A-948F-2090FEC602CF}" type="slidenum">
              <a:rPr lang="zh-CN" altLang="en-US">
                <a:latin typeface="Calibri" panose="020F0502020204030204" pitchFamily="34" charset="0"/>
              </a:rPr>
              <a:pPr/>
              <a:t>19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85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>
            <a:extLst>
              <a:ext uri="{FF2B5EF4-FFF2-40B4-BE49-F238E27FC236}">
                <a16:creationId xmlns:a16="http://schemas.microsoft.com/office/drawing/2014/main" id="{DA1A66AC-053C-491B-B9BE-8643A365D5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备注占位符 2">
            <a:extLst>
              <a:ext uri="{FF2B5EF4-FFF2-40B4-BE49-F238E27FC236}">
                <a16:creationId xmlns:a16="http://schemas.microsoft.com/office/drawing/2014/main" id="{0E013E5C-DA53-41AE-A405-81942F90B3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1012" name="灯片编号占位符 3">
            <a:extLst>
              <a:ext uri="{FF2B5EF4-FFF2-40B4-BE49-F238E27FC236}">
                <a16:creationId xmlns:a16="http://schemas.microsoft.com/office/drawing/2014/main" id="{E201ECA3-744D-4ECC-BB44-1B3962F011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49307B-9BB9-4E9C-A184-EE38D900B9A0}" type="slidenum">
              <a:rPr lang="zh-CN" altLang="en-US">
                <a:latin typeface="Calibri" panose="020F0502020204030204" pitchFamily="34" charset="0"/>
              </a:rPr>
              <a:pPr/>
              <a:t>20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43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条件操作符用于</a:t>
            </a:r>
            <a:r>
              <a:rPr lang="en-US" altLang="zh-CN" dirty="0"/>
              <a:t>2</a:t>
            </a:r>
            <a:r>
              <a:rPr lang="zh-CN" altLang="en-US" dirty="0"/>
              <a:t>分支的操作比较直观简单，如果条件判断结果为多分枝，用嵌套的条件操作符也可以实现，但是可读性很差，书写时也容易出错。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21BAC-4DFF-40A3-ACCB-5FD66973742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132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>
            <a:extLst>
              <a:ext uri="{FF2B5EF4-FFF2-40B4-BE49-F238E27FC236}">
                <a16:creationId xmlns:a16="http://schemas.microsoft.com/office/drawing/2014/main" id="{9484FC1E-3774-41FB-8172-80AB074490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8D70036-42ED-4CE3-B9B1-8017B75D7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If</a:t>
            </a:r>
            <a:r>
              <a:rPr lang="en-US" altLang="zh-CN" baseline="0" dirty="0"/>
              <a:t> else</a:t>
            </a:r>
            <a:r>
              <a:rPr lang="zh-CN" altLang="en-US" baseline="0" dirty="0"/>
              <a:t>语句中，</a:t>
            </a:r>
            <a:r>
              <a:rPr lang="en-US" altLang="zh-CN" baseline="0" dirty="0" err="1"/>
              <a:t>sel</a:t>
            </a:r>
            <a:r>
              <a:rPr lang="en-US" altLang="zh-CN" baseline="0" dirty="0"/>
              <a:t>=01</a:t>
            </a:r>
            <a:r>
              <a:rPr lang="zh-CN" altLang="en-US" baseline="0" dirty="0"/>
              <a:t>和</a:t>
            </a:r>
            <a:r>
              <a:rPr lang="en-US" altLang="zh-CN" baseline="0" dirty="0"/>
              <a:t>11</a:t>
            </a:r>
            <a:r>
              <a:rPr lang="zh-CN" altLang="en-US" baseline="0" dirty="0"/>
              <a:t>时，</a:t>
            </a:r>
            <a:r>
              <a:rPr lang="en-US" altLang="zh-CN" baseline="0" dirty="0"/>
              <a:t>q=b</a:t>
            </a:r>
            <a:r>
              <a:rPr lang="zh-CN" altLang="en-US" baseline="0" dirty="0"/>
              <a:t>；</a:t>
            </a:r>
            <a:r>
              <a:rPr lang="en-US" altLang="zh-CN" baseline="0" dirty="0" err="1"/>
              <a:t>sel</a:t>
            </a:r>
            <a:r>
              <a:rPr lang="en-US" altLang="zh-CN" baseline="0" dirty="0"/>
              <a:t>=10</a:t>
            </a:r>
            <a:r>
              <a:rPr lang="zh-CN" altLang="en-US" baseline="0" dirty="0"/>
              <a:t>时，</a:t>
            </a:r>
            <a:r>
              <a:rPr lang="en-US" altLang="zh-CN" baseline="0" dirty="0"/>
              <a:t>q=c</a:t>
            </a:r>
            <a:r>
              <a:rPr lang="zh-CN" altLang="en-US" baseline="0" dirty="0"/>
              <a:t>；</a:t>
            </a:r>
            <a:r>
              <a:rPr lang="en-US" altLang="zh-CN" baseline="0" dirty="0" err="1"/>
              <a:t>sel</a:t>
            </a:r>
            <a:r>
              <a:rPr lang="en-US" altLang="zh-CN" baseline="0" dirty="0"/>
              <a:t>=00</a:t>
            </a:r>
            <a:r>
              <a:rPr lang="zh-CN" altLang="en-US" baseline="0" dirty="0"/>
              <a:t>时，</a:t>
            </a:r>
            <a:r>
              <a:rPr lang="en-US" altLang="zh-CN" baseline="0" dirty="0"/>
              <a:t>q=a</a:t>
            </a:r>
            <a:r>
              <a:rPr lang="zh-CN" altLang="en-US" baseline="0" dirty="0"/>
              <a:t>；</a:t>
            </a:r>
            <a:endParaRPr lang="en-US" altLang="zh-CN" baseline="0" dirty="0"/>
          </a:p>
          <a:p>
            <a:pPr>
              <a:defRPr/>
            </a:pPr>
            <a:r>
              <a:rPr lang="zh-CN" altLang="en-US" baseline="0" dirty="0"/>
              <a:t>而</a:t>
            </a:r>
            <a:r>
              <a:rPr lang="en-US" altLang="zh-CN" baseline="0" dirty="0"/>
              <a:t>case</a:t>
            </a:r>
            <a:r>
              <a:rPr lang="zh-CN" altLang="en-US" baseline="0" dirty="0"/>
              <a:t>语句中，</a:t>
            </a:r>
            <a:r>
              <a:rPr lang="en-US" altLang="zh-CN" baseline="0" dirty="0" err="1"/>
              <a:t>sel</a:t>
            </a:r>
            <a:r>
              <a:rPr lang="en-US" altLang="zh-CN" baseline="0" dirty="0"/>
              <a:t>=11</a:t>
            </a:r>
            <a:r>
              <a:rPr lang="zh-CN" altLang="en-US" baseline="0" dirty="0"/>
              <a:t>时，</a:t>
            </a:r>
            <a:r>
              <a:rPr lang="en-US" altLang="zh-CN" baseline="0" dirty="0"/>
              <a:t>q=a</a:t>
            </a:r>
            <a:r>
              <a:rPr lang="zh-CN" altLang="en-US" baseline="0" dirty="0"/>
              <a:t>。</a:t>
            </a:r>
            <a:endParaRPr lang="en-US" altLang="zh-CN" baseline="0" dirty="0"/>
          </a:p>
          <a:p>
            <a:pPr>
              <a:defRPr/>
            </a:pPr>
            <a:r>
              <a:rPr lang="zh-CN" altLang="en-US" baseline="0" dirty="0"/>
              <a:t>由于原设计中未制定</a:t>
            </a:r>
            <a:r>
              <a:rPr lang="en-US" altLang="zh-CN" baseline="0" dirty="0" err="1"/>
              <a:t>Sel</a:t>
            </a:r>
            <a:r>
              <a:rPr lang="en-US" altLang="zh-CN" baseline="0" dirty="0"/>
              <a:t>=11</a:t>
            </a:r>
            <a:r>
              <a:rPr lang="zh-CN" altLang="en-US" baseline="0" dirty="0"/>
              <a:t>时的输出，因此在</a:t>
            </a:r>
            <a:r>
              <a:rPr lang="en-US" altLang="zh-CN" baseline="0" dirty="0"/>
              <a:t>HDL</a:t>
            </a:r>
            <a:r>
              <a:rPr lang="zh-CN" altLang="en-US" baseline="0" dirty="0"/>
              <a:t>中可以进行任意赋值。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Case</a:t>
            </a:r>
            <a:r>
              <a:rPr lang="zh-CN" altLang="en-US" dirty="0"/>
              <a:t>语句中，也可以将</a:t>
            </a:r>
            <a:r>
              <a:rPr lang="en-US" altLang="zh-CN" dirty="0"/>
              <a:t>default</a:t>
            </a:r>
            <a:r>
              <a:rPr lang="zh-CN" altLang="en-US" dirty="0"/>
              <a:t>的判断和赋值与第一行合并：</a:t>
            </a:r>
            <a:r>
              <a:rPr lang="en-US" altLang="zh-CN" dirty="0"/>
              <a:t>[0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： </a:t>
            </a:r>
            <a:r>
              <a:rPr lang="en-US" altLang="zh-CN" dirty="0"/>
              <a:t>q=a;]</a:t>
            </a:r>
          </a:p>
        </p:txBody>
      </p:sp>
      <p:sp>
        <p:nvSpPr>
          <p:cNvPr id="172036" name="灯片编号占位符 3">
            <a:extLst>
              <a:ext uri="{FF2B5EF4-FFF2-40B4-BE49-F238E27FC236}">
                <a16:creationId xmlns:a16="http://schemas.microsoft.com/office/drawing/2014/main" id="{E57FD983-2D8F-4B29-B4DD-12F05F7E1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3958DC-AA4F-48E6-BB2E-BBFDA092555E}" type="slidenum">
              <a:rPr lang="zh-CN" altLang="en-US">
                <a:latin typeface="Calibri" panose="020F0502020204030204" pitchFamily="34" charset="0"/>
              </a:rPr>
              <a:pPr/>
              <a:t>22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9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C209B-DD28-46A8-A66B-825796958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F6C041-EA02-4232-AB1B-908B346D3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4FD16-8C45-4CF9-814C-A0208EA7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AE7-69EC-41A4-8055-2D4CDC42DBFD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ECF75-BFBA-4291-9C3A-3608C793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2B82D-ED50-43BA-A6CC-26E67BD9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1F64-E7AF-45AE-81F6-50B6CD3CD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7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6E66-29C0-41DF-A377-C605BEAF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45305F-C294-4230-9319-F2E60655C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AD502-5F1F-4476-966F-8D061D45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AE7-69EC-41A4-8055-2D4CDC42DBFD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7577A-DEAA-4CD6-92B4-A5FF4639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44E71-1C33-443A-B094-14D0EC2A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1F64-E7AF-45AE-81F6-50B6CD3CD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1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A94132-BBAC-4C42-9B5D-95B18F38F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4E9F9-8C7E-4677-A184-B11724CA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FBD5F-9180-4B8D-9451-9366F325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AE7-69EC-41A4-8055-2D4CDC42DBFD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0CCBE-8DD0-4C2B-A7F1-3893DC8B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2831B-48E6-4B5B-A3CD-CD0665FD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1F64-E7AF-45AE-81F6-50B6CD3CD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0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EF477-8719-494F-B77B-A043E6DE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DBC44-6C82-451A-BB65-101A5690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9D75A-3F28-4DBF-9BB3-971EF0C4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AE7-69EC-41A4-8055-2D4CDC42DBFD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172C1-068C-487E-A570-19676411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32529-5076-4AA0-8DA2-90DC5FAE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1F64-E7AF-45AE-81F6-50B6CD3CD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7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ADDF7-4EDA-4134-9A6B-11953FB7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2499BA-0674-49D5-9F3D-8783300E6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A0B9B-5702-4156-A8F4-D47AAB38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AE7-69EC-41A4-8055-2D4CDC42DBFD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7184F-BF50-44A1-B961-D9F14A6B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D3480-35FE-4575-8691-01FDF47B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1F64-E7AF-45AE-81F6-50B6CD3CD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0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65D34-2FBD-4FA1-B510-4FEB913B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10C81-76C6-48FA-A740-37AF594FD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A9A323-54CB-44B7-85AA-1D110CD0A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2AE7E-FE37-44BC-AA57-5439C940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AE7-69EC-41A4-8055-2D4CDC42DBFD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0F355-B52B-49F4-8956-A6067D26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C2118-59A2-4574-85FB-ABADA498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1F64-E7AF-45AE-81F6-50B6CD3CD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854CD-3296-483B-B131-B2180247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9CC2A-57FC-4B94-9FE4-4808633D9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0AEDD7-C2E0-4A1E-98D7-3BFF88944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EB10E8-D104-4FA8-B8F6-380AE23D0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1A4877-637C-41D4-BE10-80DC8A523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7A3869-3A26-419B-808A-A26435E7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AE7-69EC-41A4-8055-2D4CDC42DBFD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0B273D-721A-4268-9D5B-0FE7CDD5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EBCAFB-73EC-4B55-B257-FB11DAA4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1F64-E7AF-45AE-81F6-50B6CD3CD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2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E6397-9F95-4F05-9995-133E827E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95E64D-FA7A-4A2F-9CD8-3064B2C2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AE7-69EC-41A4-8055-2D4CDC42DBFD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B1FF53-E83F-4397-A959-2D4E1F7D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EB65A-8BC2-40E0-90DA-DDFAD759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1F64-E7AF-45AE-81F6-50B6CD3CD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1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11EC80-5153-42B6-B15F-0BC8E873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AE7-69EC-41A4-8055-2D4CDC42DBFD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62B09F-CD05-4199-B86E-142C339D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84A39-B524-4201-83D4-72537E94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1F64-E7AF-45AE-81F6-50B6CD3CD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2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048AB-4913-4C41-A6F6-F801D195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8FA4B-EAFC-4C8A-B170-04833E24B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8990B-3F83-43CB-B749-E22D3C16F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BA622-B8D4-40F4-9EA8-C7FBF7B4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AE7-69EC-41A4-8055-2D4CDC42DBFD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B54838-1F2D-43A3-B637-8612ACA2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7B5EC-60EC-49D2-8A2B-AF81D504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1F64-E7AF-45AE-81F6-50B6CD3CD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8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B8D0F-FE41-4611-BF9E-F1D167A6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56D88A-51D6-45D5-AF8F-7D2D6F550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9CD664-4EDA-499A-B2F9-CC134673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398339-93C0-4320-8649-65921193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AE7-69EC-41A4-8055-2D4CDC42DBFD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BAFEDC-DA58-4EBE-96AE-4AEA0CBE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6C38F8-AB00-487E-8062-CF78D73F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1F64-E7AF-45AE-81F6-50B6CD3CD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7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B67BB5-2B1B-4685-9E1B-9593B9A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1A084-AF1A-4D68-B7F9-BF2589033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58F6D-7199-4F25-99A4-D82E902E6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AAE7-69EC-41A4-8055-2D4CDC42DBFD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BE247-8DF6-450D-B8D1-2DF57E60E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1B87D-1FE1-4D35-ABD4-7AD8BBC75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1F64-E7AF-45AE-81F6-50B6CD3CD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7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75AB7-85F9-41D5-9D2F-DAFC8A06A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126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rgbClr val="C00000"/>
                </a:solidFill>
                <a:latin typeface="Arial" panose="020B0604020202020204" pitchFamily="34" charset="0"/>
              </a:rPr>
              <a:t>Digital Logic Design and Application</a:t>
            </a:r>
            <a:br>
              <a:rPr lang="en-US" altLang="zh-CN" sz="4000" b="1" dirty="0">
                <a:solidFill>
                  <a:srgbClr val="C00000"/>
                </a:solidFill>
                <a:latin typeface="Arial" panose="020B0604020202020204" pitchFamily="34" charset="0"/>
              </a:rPr>
            </a:br>
            <a:r>
              <a:rPr lang="en-US" altLang="zh-CN" sz="4000" b="1" dirty="0">
                <a:solidFill>
                  <a:srgbClr val="C00000"/>
                </a:solidFill>
                <a:latin typeface="Arial" panose="020B0604020202020204" pitchFamily="34" charset="0"/>
              </a:rPr>
              <a:t>Lecture  #09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34EB555-2EAE-410A-A490-76BA4BD6D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2" y="97034"/>
            <a:ext cx="2592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3366CC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  <a:ea typeface="华文新魏" panose="02010800040101010101" pitchFamily="2" charset="-122"/>
              </a:rPr>
              <a:t>UESTC, Spring 2020</a:t>
            </a:r>
            <a:endParaRPr lang="zh-CN" altLang="en-US" sz="2000" dirty="0">
              <a:solidFill>
                <a:srgbClr val="000099"/>
              </a:solidFill>
              <a:ea typeface="华文新魏" panose="02010800040101010101" pitchFamily="2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39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B8A2C027-AE63-4E39-BEA4-07E0840C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63"/>
            <a:ext cx="10515600" cy="96567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990000"/>
                </a:solidFill>
                <a:latin typeface="Arial Narrow" panose="020B0606020202030204" pitchFamily="34" charset="0"/>
              </a:rPr>
              <a:t>Introduce to HDL</a:t>
            </a:r>
            <a:endParaRPr lang="zh-CN" altLang="en-US" sz="4000" b="1" dirty="0">
              <a:solidFill>
                <a:srgbClr val="99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FB568279-6BA6-473D-B236-6884E062E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1" y="1107440"/>
            <a:ext cx="9992359" cy="47164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b="1" dirty="0">
                <a:latin typeface="Arial Narrow" panose="020B0606020202030204" pitchFamily="34" charset="0"/>
              </a:rPr>
              <a:t>HDL: </a:t>
            </a:r>
            <a:r>
              <a:rPr lang="en-US" altLang="zh-CN" b="1" dirty="0">
                <a:solidFill>
                  <a:srgbClr val="0000FF"/>
                </a:solidFill>
                <a:latin typeface="Arial Narrow" panose="020B0606020202030204" pitchFamily="34" charset="0"/>
              </a:rPr>
              <a:t>H</a:t>
            </a:r>
            <a:r>
              <a:rPr lang="en-US" altLang="zh-CN" b="1" dirty="0">
                <a:latin typeface="Arial Narrow" panose="020B0606020202030204" pitchFamily="34" charset="0"/>
              </a:rPr>
              <a:t>ardware </a:t>
            </a:r>
            <a:r>
              <a:rPr lang="en-US" altLang="zh-CN" b="1" dirty="0">
                <a:solidFill>
                  <a:srgbClr val="0000FF"/>
                </a:solidFill>
                <a:latin typeface="Arial Narrow" panose="020B0606020202030204" pitchFamily="34" charset="0"/>
              </a:rPr>
              <a:t>D</a:t>
            </a:r>
            <a:r>
              <a:rPr lang="en-US" altLang="zh-CN" b="1" dirty="0">
                <a:latin typeface="Arial Narrow" panose="020B0606020202030204" pitchFamily="34" charset="0"/>
              </a:rPr>
              <a:t>escription </a:t>
            </a:r>
            <a:r>
              <a:rPr lang="en-US" altLang="zh-CN" b="1" dirty="0">
                <a:solidFill>
                  <a:srgbClr val="0000FF"/>
                </a:solidFill>
                <a:latin typeface="Arial Narrow" panose="020B0606020202030204" pitchFamily="34" charset="0"/>
              </a:rPr>
              <a:t>L</a:t>
            </a:r>
            <a:r>
              <a:rPr lang="en-US" altLang="zh-CN" b="1" dirty="0">
                <a:latin typeface="Arial Narrow" panose="020B0606020202030204" pitchFamily="34" charset="0"/>
              </a:rPr>
              <a:t>anguage.</a:t>
            </a:r>
          </a:p>
          <a:p>
            <a:pPr lvl="1" algn="just">
              <a:lnSpc>
                <a:spcPct val="100000"/>
              </a:lnSpc>
            </a:pPr>
            <a:r>
              <a:rPr lang="en-US" altLang="zh-CN" b="1" dirty="0">
                <a:latin typeface="Arial Narrow" panose="020B0606020202030204" pitchFamily="34" charset="0"/>
              </a:rPr>
              <a:t>VHDL</a:t>
            </a:r>
          </a:p>
          <a:p>
            <a:pPr lvl="1" algn="just">
              <a:lnSpc>
                <a:spcPct val="100000"/>
              </a:lnSpc>
            </a:pPr>
            <a:r>
              <a:rPr lang="en-US" altLang="zh-CN" b="1" dirty="0">
                <a:latin typeface="Arial Narrow" panose="020B0606020202030204" pitchFamily="34" charset="0"/>
              </a:rPr>
              <a:t>Verilog</a:t>
            </a:r>
          </a:p>
          <a:p>
            <a:pPr algn="just">
              <a:lnSpc>
                <a:spcPct val="100000"/>
              </a:lnSpc>
            </a:pPr>
            <a:r>
              <a:rPr lang="en-US" altLang="zh-CN" b="1" dirty="0">
                <a:latin typeface="Arial Narrow" panose="020B0606020202030204" pitchFamily="34" charset="0"/>
              </a:rPr>
              <a:t>leads naturally </a:t>
            </a:r>
            <a:r>
              <a:rPr lang="en-US" altLang="zh-CN" b="1" dirty="0">
                <a:solidFill>
                  <a:srgbClr val="0000FF"/>
                </a:solidFill>
                <a:latin typeface="Arial Narrow" panose="020B0606020202030204" pitchFamily="34" charset="0"/>
              </a:rPr>
              <a:t>top-down</a:t>
            </a:r>
            <a:r>
              <a:rPr lang="en-US" altLang="zh-CN" b="1" dirty="0">
                <a:latin typeface="Arial Narrow" panose="020B0606020202030204" pitchFamily="34" charset="0"/>
              </a:rPr>
              <a:t> design methodology</a:t>
            </a:r>
          </a:p>
          <a:p>
            <a:pPr lvl="1" algn="just">
              <a:lnSpc>
                <a:spcPct val="100000"/>
              </a:lnSpc>
            </a:pPr>
            <a:r>
              <a:rPr lang="en-US" altLang="zh-CN" b="1" dirty="0">
                <a:latin typeface="Arial Narrow" panose="020B0606020202030204" pitchFamily="34" charset="0"/>
              </a:rPr>
              <a:t>The system is first specified at a higher level →behavior level</a:t>
            </a:r>
          </a:p>
          <a:p>
            <a:pPr lvl="1" algn="just">
              <a:lnSpc>
                <a:spcPct val="100000"/>
              </a:lnSpc>
            </a:pPr>
            <a:r>
              <a:rPr lang="en-US" altLang="zh-CN" b="1" dirty="0">
                <a:latin typeface="Arial Narrow" panose="020B0606020202030204" pitchFamily="34" charset="0"/>
              </a:rPr>
              <a:t>Design can be gradually be refined → a structural description closely related to the actual hardware implementation. </a:t>
            </a:r>
          </a:p>
          <a:p>
            <a:pPr lvl="1" algn="just">
              <a:lnSpc>
                <a:spcPct val="100000"/>
              </a:lnSpc>
            </a:pPr>
            <a:r>
              <a:rPr lang="en-US" altLang="zh-CN" b="1" dirty="0">
                <a:solidFill>
                  <a:srgbClr val="0000FF"/>
                </a:solidFill>
                <a:latin typeface="Arial Narrow" panose="020B0606020202030204" pitchFamily="34" charset="0"/>
              </a:rPr>
              <a:t>Tell it how your circuit should behave and HDL will give you hardware that does the job through a synthesizer.</a:t>
            </a:r>
          </a:p>
          <a:p>
            <a:pPr algn="just">
              <a:lnSpc>
                <a:spcPct val="100000"/>
              </a:lnSpc>
            </a:pPr>
            <a:r>
              <a:rPr lang="en-US" altLang="zh-CN" b="1" dirty="0">
                <a:latin typeface="Arial Narrow" panose="020B0606020202030204" pitchFamily="34" charset="0"/>
              </a:rPr>
              <a:t>HDL is target technology independent.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15F46C-E36D-48C5-B2A6-AA4EA66CC9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Yan Chen</a:t>
            </a:r>
            <a:r>
              <a:rPr lang="zh-CN" altLang="en-US"/>
              <a:t>. UESTC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16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70C6BF7-1CA6-4E24-AAC3-319E7CB20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6164" y="549275"/>
            <a:ext cx="7437437" cy="757238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990000"/>
                </a:solidFill>
                <a:latin typeface="Arial Narrow" panose="020B0606020202030204" pitchFamily="34" charset="0"/>
              </a:rPr>
              <a:t>VHDL  vs. Verilog</a:t>
            </a:r>
          </a:p>
        </p:txBody>
      </p:sp>
      <p:graphicFrame>
        <p:nvGraphicFramePr>
          <p:cNvPr id="5" name="Group 28">
            <a:extLst>
              <a:ext uri="{FF2B5EF4-FFF2-40B4-BE49-F238E27FC236}">
                <a16:creationId xmlns:a16="http://schemas.microsoft.com/office/drawing/2014/main" id="{6887B0B2-D7C6-4FF4-98F0-332AAD9179B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35339051"/>
              </p:ext>
            </p:extLst>
          </p:nvPr>
        </p:nvGraphicFramePr>
        <p:xfrm>
          <a:off x="1865314" y="1449388"/>
          <a:ext cx="8461375" cy="2724202"/>
        </p:xfrm>
        <a:graphic>
          <a:graphicData uri="http://schemas.openxmlformats.org/drawingml/2006/table">
            <a:tbl>
              <a:tblPr/>
              <a:tblGrid>
                <a:gridCol w="4117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59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Government Developed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 1981</a:t>
                      </a:r>
                    </a:p>
                  </a:txBody>
                  <a:tcPr marL="91445" marR="91445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Commercially Developed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 1985</a:t>
                      </a:r>
                    </a:p>
                  </a:txBody>
                  <a:tcPr marL="91445" marR="91445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Ada based</a:t>
                      </a:r>
                    </a:p>
                  </a:txBody>
                  <a:tcPr marL="91445" marR="91445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 based</a:t>
                      </a:r>
                    </a:p>
                  </a:txBody>
                  <a:tcPr marL="91445" marR="91445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Strongly Type Cast</a:t>
                      </a:r>
                    </a:p>
                  </a:txBody>
                  <a:tcPr marL="91445" marR="91445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Mildly Type Cast</a:t>
                      </a:r>
                    </a:p>
                  </a:txBody>
                  <a:tcPr marL="91445" marR="91445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Case-insensitive</a:t>
                      </a:r>
                    </a:p>
                  </a:txBody>
                  <a:tcPr marL="91445" marR="91445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Case-sensitive</a:t>
                      </a:r>
                    </a:p>
                  </a:txBody>
                  <a:tcPr marL="91445" marR="91445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Difficult to learn</a:t>
                      </a:r>
                    </a:p>
                  </a:txBody>
                  <a:tcPr marL="91445" marR="91445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</a:t>
                      </a:r>
                      <a:r>
                        <a:rPr kumimoji="1" lang="pl-P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sier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 Learn</a:t>
                      </a:r>
                    </a:p>
                  </a:txBody>
                  <a:tcPr marL="91445" marR="91445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7A2AC3-F2F8-4C99-A6E5-F61DE04E4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069" y="4722537"/>
            <a:ext cx="89376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CC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ts val="600"/>
              </a:spcBef>
              <a:buClrTx/>
              <a:buSz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HDLs is a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HARDWARE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!  </a:t>
            </a:r>
          </a:p>
          <a:p>
            <a:pPr>
              <a:spcBef>
                <a:spcPts val="600"/>
              </a:spcBef>
              <a:buClrTx/>
              <a:buSz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They are quite different with the tradition program language!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79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日期占位符 2">
            <a:extLst>
              <a:ext uri="{FF2B5EF4-FFF2-40B4-BE49-F238E27FC236}">
                <a16:creationId xmlns:a16="http://schemas.microsoft.com/office/drawing/2014/main" id="{31F8EAF6-7ABC-486D-9701-E811CC23E9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85CD22-30A6-4497-BC53-8CDE098E7D3C}" type="datetime1">
              <a:rPr lang="zh-CN" altLang="en-US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2020/3/30</a:t>
            </a:fld>
            <a:endParaRPr lang="zh-CN" altLang="en-US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96C85E75-9244-482A-B861-E46BAD04BD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CE573C-5357-446F-BFC6-BA3A2A356963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49" name="Text Box 3">
            <a:extLst>
              <a:ext uri="{FF2B5EF4-FFF2-40B4-BE49-F238E27FC236}">
                <a16:creationId xmlns:a16="http://schemas.microsoft.com/office/drawing/2014/main" id="{3904442F-26DC-461D-8D1D-6CBAC6279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8532" y="1567992"/>
            <a:ext cx="3094038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1" lang="en-US" altLang="zh-CN" sz="800" b="1" dirty="0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16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module </a:t>
            </a: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adder8  (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             input   …… ,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              output  ……….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   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1" lang="en-US" altLang="zh-CN" sz="1600" b="1" dirty="0">
              <a:latin typeface="Arial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000" b="1" dirty="0">
                <a:latin typeface="Arial" charset="0"/>
                <a:ea typeface="宋体" pitchFamily="2" charset="-122"/>
              </a:rPr>
              <a:t>             </a:t>
            </a:r>
            <a:r>
              <a:rPr kumimoji="1" lang="en-US" altLang="zh-CN" sz="1800" b="1" dirty="0">
                <a:latin typeface="Arial" charset="0"/>
                <a:ea typeface="宋体" pitchFamily="2" charset="-122"/>
              </a:rPr>
              <a:t>wire ……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kumimoji="1" lang="en-US" altLang="zh-CN" sz="2000" b="1" dirty="0">
                <a:latin typeface="Arial" charset="0"/>
                <a:ea typeface="宋体" pitchFamily="2" charset="-122"/>
              </a:rPr>
              <a:t>	</a:t>
            </a:r>
            <a:r>
              <a:rPr kumimoji="1" lang="en-US" altLang="zh-CN" sz="1800" b="1" dirty="0">
                <a:latin typeface="Arial" charset="0"/>
                <a:ea typeface="宋体" pitchFamily="2" charset="-122"/>
              </a:rPr>
              <a:t>always@(……)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kumimoji="1" lang="en-US" altLang="zh-CN" sz="1800" b="1" dirty="0">
                <a:latin typeface="Arial" charset="0"/>
                <a:ea typeface="宋体" pitchFamily="2" charset="-122"/>
              </a:rPr>
              <a:t>              begin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kumimoji="1" lang="en-US" altLang="zh-CN" sz="1800" b="1" dirty="0">
                <a:latin typeface="Arial" charset="0"/>
                <a:ea typeface="宋体" pitchFamily="2" charset="-122"/>
              </a:rPr>
              <a:t>	      ……………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1800" b="1" dirty="0">
                <a:latin typeface="Arial" charset="0"/>
                <a:ea typeface="宋体" pitchFamily="2" charset="-122"/>
              </a:rPr>
              <a:t>	end;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1" lang="en-US" altLang="zh-CN" sz="900" b="1" dirty="0"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kumimoji="1" lang="en-US" altLang="zh-CN" sz="2000" b="1" dirty="0">
                <a:latin typeface="Arial" charset="0"/>
                <a:ea typeface="宋体" pitchFamily="2" charset="-122"/>
              </a:rPr>
              <a:t>  	</a:t>
            </a:r>
            <a:r>
              <a:rPr kumimoji="1" lang="en-US" altLang="zh-CN" sz="1800" b="1" dirty="0">
                <a:latin typeface="Arial" charset="0"/>
                <a:ea typeface="宋体" pitchFamily="2" charset="-122"/>
              </a:rPr>
              <a:t>always@(……)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kumimoji="1" lang="en-US" altLang="zh-CN" sz="1800" b="1" dirty="0">
                <a:latin typeface="Arial" charset="0"/>
                <a:ea typeface="宋体" pitchFamily="2" charset="-122"/>
              </a:rPr>
              <a:t>              begin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kumimoji="1" lang="en-US" altLang="zh-CN" sz="1800" b="1" dirty="0">
                <a:latin typeface="Arial" charset="0"/>
                <a:ea typeface="宋体" pitchFamily="2" charset="-122"/>
              </a:rPr>
              <a:t>	      ……………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1800" b="1" dirty="0">
                <a:latin typeface="Arial" charset="0"/>
                <a:ea typeface="宋体" pitchFamily="2" charset="-122"/>
              </a:rPr>
              <a:t>	end;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1" lang="en-US" altLang="zh-CN" sz="100" b="1" dirty="0">
              <a:solidFill>
                <a:schemeClr val="accent6">
                  <a:lumMod val="50000"/>
                </a:schemeClr>
              </a:solidFill>
              <a:latin typeface="Arial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1600" b="1" dirty="0" err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endmodule</a:t>
            </a:r>
            <a:endParaRPr kumimoji="1" lang="en-US" altLang="zh-CN" sz="1600" b="1" dirty="0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7A187791-0B75-4BCA-A0F5-DC3DB1A1D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481" y="1190943"/>
            <a:ext cx="4281487" cy="516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16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LIBRARY IEEE;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16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USE IEEE.STD_LOGIC_1164.ALL;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16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USE IEEE.STD_LOGIC_UNSIGNED.ALL</a:t>
            </a:r>
            <a:r>
              <a:rPr kumimoji="1" lang="en-US" altLang="zh-CN" sz="1600" b="1" dirty="0">
                <a:solidFill>
                  <a:srgbClr val="7030A0"/>
                </a:solidFill>
                <a:latin typeface="Arial" charset="0"/>
                <a:ea typeface="宋体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1" lang="en-US" altLang="zh-CN" sz="1100" b="1" dirty="0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16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ENTITY </a:t>
            </a: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adder8 IS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 	…………….			</a:t>
            </a:r>
            <a:endParaRPr kumimoji="1" lang="zh-CN" altLang="en-US" sz="1600" b="1" dirty="0">
              <a:latin typeface="Arial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16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END</a:t>
            </a:r>
            <a:r>
              <a:rPr kumimoji="1" lang="en-US" altLang="zh-CN" sz="1600" b="1" dirty="0">
                <a:solidFill>
                  <a:srgbClr val="00B0F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adder8;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1" lang="en-US" altLang="zh-CN" sz="600" b="1" dirty="0">
              <a:latin typeface="Arial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1" lang="en-US" altLang="zh-CN" sz="700" b="1" dirty="0">
              <a:latin typeface="Arial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16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ARCHITECTURE</a:t>
            </a: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 one OF adder8 IS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	SIGNAL ……;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BEGIN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	PROCESS(……)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	BEGIN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               	     ……………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	END  PROCESS;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1" lang="en-US" altLang="zh-CN" sz="1100" b="1" dirty="0"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	PROCESS(……)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	BEGIN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                     ……………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	END  PROCESS;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16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END </a:t>
            </a:r>
            <a:r>
              <a:rPr kumimoji="1" lang="en-US" altLang="zh-CN" sz="1600" b="1" dirty="0">
                <a:latin typeface="Arial" charset="0"/>
                <a:ea typeface="宋体" pitchFamily="2" charset="-122"/>
              </a:rPr>
              <a:t>one;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257862-9B15-46F7-82E6-91FB8A748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795" y="1248093"/>
            <a:ext cx="1109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</a:rPr>
              <a:t>Verilog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2BE042-E1CD-4B5D-BEEF-D0B38FF8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945" y="1248093"/>
            <a:ext cx="885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</a:rPr>
              <a:t>VHDL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A8CD7FA-D17B-4634-9F80-C102F689687D}"/>
              </a:ext>
            </a:extLst>
          </p:cNvPr>
          <p:cNvCxnSpPr/>
          <p:nvPr/>
        </p:nvCxnSpPr>
        <p:spPr>
          <a:xfrm>
            <a:off x="5312570" y="1448118"/>
            <a:ext cx="109537" cy="4851400"/>
          </a:xfrm>
          <a:prstGeom prst="line">
            <a:avLst/>
          </a:prstGeom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C3405004-15A4-4AD0-8314-748EDED63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2195" y="240981"/>
            <a:ext cx="7437437" cy="757238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990000"/>
                </a:solidFill>
                <a:latin typeface="Arial Narrow" panose="020B0606020202030204" pitchFamily="34" charset="0"/>
              </a:rPr>
              <a:t>VHDL  vs. Verilog</a:t>
            </a:r>
          </a:p>
        </p:txBody>
      </p:sp>
    </p:spTree>
    <p:extLst>
      <p:ext uri="{BB962C8B-B14F-4D97-AF65-F5344CB8AC3E}">
        <p14:creationId xmlns:p14="http://schemas.microsoft.com/office/powerpoint/2010/main" val="279664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7" grpId="0"/>
      <p:bldP spid="2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>
            <a:extLst>
              <a:ext uri="{FF2B5EF4-FFF2-40B4-BE49-F238E27FC236}">
                <a16:creationId xmlns:a16="http://schemas.microsoft.com/office/drawing/2014/main" id="{1A54FEF7-3174-48A6-A153-293F6962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174308"/>
            <a:ext cx="10515600" cy="865187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990000"/>
                </a:solidFill>
                <a:latin typeface="Arial Narrow" panose="020B0606020202030204" pitchFamily="34" charset="0"/>
              </a:rPr>
              <a:t>TOP-DOWN Design</a:t>
            </a:r>
            <a:endParaRPr lang="zh-CN" altLang="en-US" b="1" dirty="0">
              <a:solidFill>
                <a:srgbClr val="99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2163" name="日期占位符 2">
            <a:extLst>
              <a:ext uri="{FF2B5EF4-FFF2-40B4-BE49-F238E27FC236}">
                <a16:creationId xmlns:a16="http://schemas.microsoft.com/office/drawing/2014/main" id="{9EC9A544-1558-497D-96F5-A74C9317E9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177FACA-3005-41FA-B94F-F05F68F73F82}" type="datetime1">
              <a:rPr lang="zh-CN" altLang="en-US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2020/3/30</a:t>
            </a:fld>
            <a:endParaRPr lang="zh-CN" altLang="en-US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64" name="灯片编号占位符 3">
            <a:extLst>
              <a:ext uri="{FF2B5EF4-FFF2-40B4-BE49-F238E27FC236}">
                <a16:creationId xmlns:a16="http://schemas.microsoft.com/office/drawing/2014/main" id="{705EB547-59C8-4B13-BE0F-A595C1A136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831416-7216-4180-BAD7-F03D66D165A9}" type="slidenum"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FABE6C-1199-4C39-8415-4A1612F7F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377" y="2501233"/>
            <a:ext cx="1304925" cy="1169988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003399"/>
                </a:solidFill>
              </a:rPr>
              <a:t>PART 1</a:t>
            </a:r>
          </a:p>
          <a:p>
            <a:pPr algn="ctr" eaLnBrk="1" hangingPunct="1"/>
            <a:r>
              <a:rPr lang="en-US" altLang="zh-CN" sz="1400" b="1" dirty="0">
                <a:solidFill>
                  <a:srgbClr val="003399"/>
                </a:solidFill>
              </a:rPr>
              <a:t>(combination)</a:t>
            </a:r>
          </a:p>
          <a:p>
            <a:pPr algn="ctr" eaLnBrk="1" hangingPunct="1"/>
            <a:endParaRPr lang="en-US" altLang="zh-CN" sz="1400" b="1" dirty="0">
              <a:solidFill>
                <a:srgbClr val="003399"/>
              </a:solidFill>
            </a:endParaRPr>
          </a:p>
          <a:p>
            <a:pPr algn="ctr" eaLnBrk="1" hangingPunct="1"/>
            <a:endParaRPr lang="en-US" altLang="zh-CN" sz="1400" b="1" dirty="0">
              <a:solidFill>
                <a:srgbClr val="00339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192ABE-9B78-49AC-B14F-7C6C7006C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46" y="4288308"/>
            <a:ext cx="1349375" cy="1169988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3399"/>
                </a:solidFill>
              </a:rPr>
              <a:t> PART 2</a:t>
            </a:r>
          </a:p>
          <a:p>
            <a:pPr algn="ctr" eaLnBrk="1" hangingPunct="1"/>
            <a:r>
              <a:rPr lang="en-US" altLang="zh-CN" sz="1400" b="1">
                <a:solidFill>
                  <a:srgbClr val="003399"/>
                </a:solidFill>
              </a:rPr>
              <a:t>(combination)</a:t>
            </a:r>
          </a:p>
          <a:p>
            <a:pPr algn="ctr" eaLnBrk="1" hangingPunct="1"/>
            <a:endParaRPr lang="en-US" altLang="zh-CN" sz="1400" b="1">
              <a:solidFill>
                <a:srgbClr val="003399"/>
              </a:solidFill>
            </a:endParaRPr>
          </a:p>
          <a:p>
            <a:pPr algn="ctr" eaLnBrk="1" hangingPunct="1"/>
            <a:endParaRPr lang="en-US" altLang="zh-CN" sz="1400" b="1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F3A8BA-87E7-4E0E-8BE1-F410AF855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478" y="2258059"/>
            <a:ext cx="1350962" cy="1439863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003399"/>
                </a:solidFill>
              </a:rPr>
              <a:t> PART 3</a:t>
            </a:r>
          </a:p>
          <a:p>
            <a:pPr algn="ctr" eaLnBrk="1" hangingPunct="1"/>
            <a:r>
              <a:rPr lang="en-US" altLang="zh-CN" sz="1400" b="1" dirty="0">
                <a:solidFill>
                  <a:srgbClr val="003399"/>
                </a:solidFill>
              </a:rPr>
              <a:t>(sequential</a:t>
            </a:r>
          </a:p>
          <a:p>
            <a:pPr algn="ctr" eaLnBrk="1" hangingPunct="1"/>
            <a:r>
              <a:rPr lang="en-US" altLang="zh-CN" sz="1400" b="1" dirty="0">
                <a:solidFill>
                  <a:srgbClr val="003399"/>
                </a:solidFill>
              </a:rPr>
              <a:t> FSM)</a:t>
            </a:r>
          </a:p>
          <a:p>
            <a:pPr algn="ctr" eaLnBrk="1" hangingPunct="1"/>
            <a:endParaRPr lang="en-US" altLang="zh-CN" sz="1400" b="1" dirty="0">
              <a:solidFill>
                <a:srgbClr val="003399"/>
              </a:solidFill>
            </a:endParaRPr>
          </a:p>
          <a:p>
            <a:pPr algn="ctr" eaLnBrk="1" hangingPunct="1"/>
            <a:endParaRPr lang="en-US" altLang="zh-CN" sz="1400" b="1" dirty="0">
              <a:solidFill>
                <a:srgbClr val="003399"/>
              </a:solidFill>
            </a:endParaRPr>
          </a:p>
          <a:p>
            <a:pPr algn="ctr" eaLnBrk="1" hangingPunct="1"/>
            <a:endParaRPr lang="en-US" altLang="zh-CN" sz="1400" b="1" dirty="0">
              <a:solidFill>
                <a:srgbClr val="FF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711EBF4-2F8A-41BA-8B3C-591B08D7B46E}"/>
              </a:ext>
            </a:extLst>
          </p:cNvPr>
          <p:cNvSpPr/>
          <p:nvPr/>
        </p:nvSpPr>
        <p:spPr>
          <a:xfrm>
            <a:off x="1663065" y="1145222"/>
            <a:ext cx="8775700" cy="5086350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EC4E7C-073A-4713-8BDC-A6AE4D484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003" y="1191260"/>
            <a:ext cx="2132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7030A0"/>
                </a:solidFill>
              </a:rPr>
              <a:t>Digital circuit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32B5415-4075-4DDD-A234-3351E9120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7728" y="1154747"/>
            <a:ext cx="24304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Top-level module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port-function</a:t>
            </a:r>
            <a:endParaRPr lang="zh-CN" altLang="en-US" b="1" dirty="0">
              <a:solidFill>
                <a:srgbClr val="003399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9974B84-C935-4397-A267-3AA1FB34C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9688" y="4242435"/>
            <a:ext cx="1350962" cy="1439862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003399"/>
                </a:solidFill>
              </a:rPr>
              <a:t> PART N</a:t>
            </a:r>
          </a:p>
          <a:p>
            <a:pPr algn="ctr" eaLnBrk="1" hangingPunct="1"/>
            <a:r>
              <a:rPr lang="en-US" altLang="zh-CN" sz="1400" b="1" dirty="0">
                <a:solidFill>
                  <a:srgbClr val="003399"/>
                </a:solidFill>
              </a:rPr>
              <a:t>(sequential</a:t>
            </a:r>
          </a:p>
          <a:p>
            <a:pPr algn="ctr" eaLnBrk="1" hangingPunct="1"/>
            <a:r>
              <a:rPr lang="en-US" altLang="zh-CN" sz="1400" b="1" dirty="0">
                <a:solidFill>
                  <a:srgbClr val="003399"/>
                </a:solidFill>
              </a:rPr>
              <a:t> FSM)</a:t>
            </a:r>
          </a:p>
          <a:p>
            <a:pPr algn="ctr" eaLnBrk="1" hangingPunct="1"/>
            <a:endParaRPr lang="en-US" altLang="zh-CN" sz="1600" b="1" dirty="0">
              <a:solidFill>
                <a:srgbClr val="003399"/>
              </a:solidFill>
            </a:endParaRPr>
          </a:p>
          <a:p>
            <a:pPr algn="ctr" eaLnBrk="1" hangingPunct="1"/>
            <a:endParaRPr lang="en-US" altLang="zh-CN" sz="1600" b="1" dirty="0">
              <a:solidFill>
                <a:srgbClr val="003399"/>
              </a:solidFill>
            </a:endParaRPr>
          </a:p>
          <a:p>
            <a:pPr algn="ctr" eaLnBrk="1" hangingPunct="1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3E64C1-44DA-4068-B42C-A092DBDAE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402" y="2975609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3399"/>
                </a:solidFill>
              </a:rPr>
              <a:t>Interconnect</a:t>
            </a:r>
            <a:endParaRPr lang="zh-CN" altLang="en-US" sz="2400" b="1">
              <a:solidFill>
                <a:srgbClr val="003399"/>
              </a:solidFill>
            </a:endParaRPr>
          </a:p>
        </p:txBody>
      </p:sp>
      <p:sp>
        <p:nvSpPr>
          <p:cNvPr id="76" name="左右箭头 75">
            <a:extLst>
              <a:ext uri="{FF2B5EF4-FFF2-40B4-BE49-F238E27FC236}">
                <a16:creationId xmlns:a16="http://schemas.microsoft.com/office/drawing/2014/main" id="{E74EAF8A-D57A-48C6-A74C-72061E87D47A}"/>
              </a:ext>
            </a:extLst>
          </p:cNvPr>
          <p:cNvSpPr/>
          <p:nvPr/>
        </p:nvSpPr>
        <p:spPr>
          <a:xfrm>
            <a:off x="4668363" y="2796220"/>
            <a:ext cx="2105183" cy="857252"/>
          </a:xfrm>
          <a:prstGeom prst="leftRightArrow">
            <a:avLst>
              <a:gd name="adj1" fmla="val 46775"/>
              <a:gd name="adj2" fmla="val 30000"/>
            </a:avLst>
          </a:prstGeom>
          <a:noFill/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003399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E871587-172D-4F4C-B811-263922745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696" y="3091079"/>
            <a:ext cx="15287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module </a:t>
            </a: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port-function</a:t>
            </a:r>
            <a:endParaRPr lang="zh-CN" altLang="en-US" sz="1600" b="1" dirty="0">
              <a:solidFill>
                <a:srgbClr val="003399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0C2D34F-5773-4D63-A732-AFCAE583A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652" y="4864255"/>
            <a:ext cx="15287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module </a:t>
            </a: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port-function</a:t>
            </a:r>
            <a:endParaRPr lang="zh-CN" altLang="en-US" sz="1600" b="1" dirty="0">
              <a:solidFill>
                <a:srgbClr val="003399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4F99F40-7A30-41A4-9CE3-CCDF55FAD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002" y="3129597"/>
            <a:ext cx="14495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module </a:t>
            </a: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port-function</a:t>
            </a:r>
            <a:endParaRPr lang="zh-CN" altLang="en-US" sz="1600" b="1" dirty="0">
              <a:solidFill>
                <a:srgbClr val="003399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DC367E6-FCDC-484B-A4F3-719F3E7AC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788" y="4989255"/>
            <a:ext cx="15287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module </a:t>
            </a: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port-function</a:t>
            </a:r>
            <a:endParaRPr lang="zh-CN" altLang="en-US" sz="1600" b="1" dirty="0">
              <a:solidFill>
                <a:srgbClr val="003399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4111019-4CDE-4F36-B972-65470F7B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085" y="4383879"/>
            <a:ext cx="24304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</a:t>
            </a:r>
            <a:endParaRPr lang="zh-CN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8" grpId="0" animBg="1"/>
      <p:bldP spid="70" grpId="0"/>
      <p:bldP spid="71" grpId="0"/>
      <p:bldP spid="74" grpId="0" animBg="1"/>
      <p:bldP spid="75" grpId="0"/>
      <p:bldP spid="76" grpId="0" animBg="1"/>
      <p:bldP spid="79" grpId="0"/>
      <p:bldP spid="80" grpId="0"/>
      <p:bldP spid="81" grpId="0"/>
      <p:bldP spid="82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灯片编号占位符 4">
            <a:extLst>
              <a:ext uri="{FF2B5EF4-FFF2-40B4-BE49-F238E27FC236}">
                <a16:creationId xmlns:a16="http://schemas.microsoft.com/office/drawing/2014/main" id="{3735A7A5-1EC6-4704-B8EF-15A4F06347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855528" y="6365989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9B7961-F093-499F-93FC-D56456F9E37E}" type="slidenum">
              <a:rPr lang="zh-CN" altLang="ar-SA">
                <a:solidFill>
                  <a:srgbClr val="FFFFFF"/>
                </a:solidFill>
              </a:rPr>
              <a:pPr/>
              <a:t>14</a:t>
            </a:fld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2B95AF2D-0A88-468B-B3C9-80E94964B97C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832782" y="147580"/>
            <a:ext cx="10515600" cy="771643"/>
          </a:xfrm>
        </p:spPr>
        <p:txBody>
          <a:bodyPr anchor="t"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990000"/>
                </a:solidFill>
                <a:latin typeface="Arial Narrow" panose="020B0606020202030204" pitchFamily="34" charset="0"/>
              </a:rPr>
              <a:t>Basic Verilog Modeling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62E79C2-54F5-4452-8AAF-0155C1B18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86" y="782409"/>
            <a:ext cx="1108015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FF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Module</a:t>
            </a:r>
            <a:r>
              <a:rPr lang="en-US" altLang="zh-CN" sz="2400" b="1" dirty="0">
                <a:latin typeface="Arial Narrow" panose="020B0606020202030204" pitchFamily="34" charset="0"/>
                <a:ea typeface="MS PGothic" panose="020B0600070205080204" pitchFamily="34" charset="-128"/>
              </a:rPr>
              <a:t> </a:t>
            </a:r>
            <a:r>
              <a:rPr lang="en-US" altLang="zh-CN" sz="2000" b="1" dirty="0">
                <a:latin typeface="Arial Narrow" panose="020B0606020202030204" pitchFamily="34" charset="0"/>
                <a:ea typeface="MS PGothic" panose="020B0600070205080204" pitchFamily="34" charset="-128"/>
              </a:rPr>
              <a:t>is a most basic building block of a design</a:t>
            </a:r>
            <a:r>
              <a:rPr kumimoji="1" lang="en-US" altLang="zh-CN" sz="2000" b="1" dirty="0">
                <a:latin typeface="Arial Narrow" panose="020B0606020202030204" pitchFamily="34" charset="0"/>
                <a:ea typeface="MS PGothic" panose="020B0600070205080204" pitchFamily="34" charset="-128"/>
              </a:rPr>
              <a:t>. Every component defined in Verilog starts with the keyword </a:t>
            </a:r>
            <a:r>
              <a:rPr kumimoji="1" lang="en-US" altLang="zh-CN" sz="2000" b="1" dirty="0">
                <a:solidFill>
                  <a:srgbClr val="0000FF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module</a:t>
            </a:r>
            <a:r>
              <a:rPr kumimoji="1" lang="en-US" altLang="zh-CN" sz="2000" b="1" dirty="0">
                <a:latin typeface="Arial Narrow" panose="020B0606020202030204" pitchFamily="34" charset="0"/>
                <a:ea typeface="MS PGothic" panose="020B0600070205080204" pitchFamily="34" charset="-128"/>
              </a:rPr>
              <a:t> followed by the name of the module and ends with the keyword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endmodule</a:t>
            </a:r>
            <a:r>
              <a:rPr kumimoji="1" lang="en-US" altLang="zh-CN" sz="2000" b="1" dirty="0">
                <a:latin typeface="Arial Narrow" panose="020B0606020202030204" pitchFamily="34" charset="0"/>
                <a:ea typeface="MS PGothic" panose="020B0600070205080204" pitchFamily="34" charset="-128"/>
              </a:rPr>
              <a:t>.</a:t>
            </a:r>
            <a:endParaRPr kumimoji="1" lang="en-US" altLang="zh-CN" sz="2400" b="1" dirty="0"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01FDD571-47D7-494A-B5FD-7ADD857AE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884" y="3018172"/>
            <a:ext cx="3600450" cy="923330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lang="en-US" altLang="zh-CN" b="1" dirty="0" err="1">
                <a:solidFill>
                  <a:srgbClr val="003399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port_mode</a:t>
            </a:r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</a:t>
            </a:r>
            <a:r>
              <a:rPr kumimoji="1" lang="en-US" altLang="zh-CN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port_name1;</a:t>
            </a:r>
          </a:p>
          <a:p>
            <a:pPr eaLnBrk="1" hangingPunct="1"/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lang="en-US" altLang="zh-CN" b="1" dirty="0" err="1">
                <a:solidFill>
                  <a:srgbClr val="003399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port_mode</a:t>
            </a:r>
            <a:r>
              <a:rPr lang="en-US" altLang="zh-CN" b="1" dirty="0">
                <a:latin typeface="Courier New" panose="02070309020205020404" pitchFamily="49" charset="0"/>
                <a:ea typeface="MS PGothic" panose="020B0600070205080204" pitchFamily="34" charset="-128"/>
              </a:rPr>
              <a:t>  port_name2;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	  …………	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461965D-E55A-424D-A0EF-2F9B5E421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85" y="1515570"/>
            <a:ext cx="109944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FF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port declarations </a:t>
            </a:r>
            <a:r>
              <a:rPr lang="en-US" altLang="zh-CN" sz="2000" b="1" dirty="0">
                <a:latin typeface="Arial Narrow" panose="020B0606020202030204" pitchFamily="34" charset="0"/>
                <a:ea typeface="MS PGothic" panose="020B0600070205080204" pitchFamily="34" charset="-128"/>
              </a:rPr>
              <a:t>describes the input and output ports which serve as the interface </a:t>
            </a:r>
            <a:r>
              <a:rPr lang="en-US" altLang="zh-CN" sz="2000" b="1" dirty="0" err="1">
                <a:latin typeface="Arial Narrow" panose="020B0606020202030204" pitchFamily="34" charset="0"/>
                <a:ea typeface="MS PGothic" panose="020B0600070205080204" pitchFamily="34" charset="-128"/>
              </a:rPr>
              <a:t>beewtteen</a:t>
            </a:r>
            <a:r>
              <a:rPr lang="en-US" altLang="zh-CN" sz="2000" b="1" dirty="0">
                <a:latin typeface="Arial Narrow" panose="020B0606020202030204" pitchFamily="34" charset="0"/>
                <a:ea typeface="MS PGothic" panose="020B0600070205080204" pitchFamily="34" charset="-128"/>
              </a:rPr>
              <a:t> the component and the outside world.</a:t>
            </a:r>
            <a:endParaRPr lang="en-US" altLang="zh-CN" sz="2400" b="1" dirty="0"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86EFD38E-AE80-4CC4-938B-BB7447379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884" y="4894451"/>
            <a:ext cx="3600450" cy="1754326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assign </a:t>
            </a:r>
            <a:r>
              <a:rPr lang="en-US" altLang="zh-CN" b="1" dirty="0">
                <a:latin typeface="Courier New" panose="02070309020205020404" pitchFamily="49" charset="0"/>
                <a:ea typeface="MS PGothic" panose="020B0600070205080204" pitchFamily="34" charset="-128"/>
              </a:rPr>
              <a:t>statements;</a:t>
            </a:r>
          </a:p>
          <a:p>
            <a:pPr eaLnBrk="1" hangingPunct="1"/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always</a:t>
            </a:r>
            <a:r>
              <a:rPr kumimoji="1" lang="en-US" altLang="zh-CN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@(</a:t>
            </a:r>
            <a:r>
              <a:rPr kumimoji="1" lang="en-US" altLang="zh-CN" b="1" i="1" dirty="0">
                <a:latin typeface="Courier New" panose="02070309020205020404" pitchFamily="49" charset="0"/>
                <a:ea typeface="MS PGothic" panose="020B0600070205080204" pitchFamily="34" charset="-128"/>
              </a:rPr>
              <a:t>sensitive signals list</a:t>
            </a:r>
            <a:r>
              <a:rPr kumimoji="1" lang="en-US" altLang="zh-CN" b="1" dirty="0">
                <a:latin typeface="Courier New" panose="02070309020205020404" pitchFamily="49" charset="0"/>
                <a:ea typeface="MS PGothic" panose="020B0600070205080204" pitchFamily="34" charset="-128"/>
              </a:rPr>
              <a:t>)</a:t>
            </a:r>
          </a:p>
          <a:p>
            <a:pPr eaLnBrk="1" hangingPunct="1"/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begin</a:t>
            </a:r>
          </a:p>
          <a:p>
            <a:pPr eaLnBrk="1" hangingPunct="1"/>
            <a:r>
              <a:rPr kumimoji="1" lang="en-US" altLang="zh-CN" b="1" dirty="0">
                <a:latin typeface="Courier New" panose="02070309020205020404" pitchFamily="49" charset="0"/>
                <a:ea typeface="MS PGothic" panose="020B0600070205080204" pitchFamily="34" charset="-128"/>
              </a:rPr>
              <a:t>      </a:t>
            </a:r>
            <a:r>
              <a:rPr kumimoji="1" lang="en-US" altLang="zh-CN" b="1" i="1" dirty="0">
                <a:latin typeface="Courier New" panose="02070309020205020404" pitchFamily="49" charset="0"/>
                <a:ea typeface="MS PGothic" panose="020B0600070205080204" pitchFamily="34" charset="-128"/>
              </a:rPr>
              <a:t>functionality code</a:t>
            </a:r>
          </a:p>
          <a:p>
            <a:pPr eaLnBrk="1" hangingPunct="1"/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end</a:t>
            </a:r>
            <a:endParaRPr lang="pl-PL" altLang="zh-CN" b="1" dirty="0">
              <a:solidFill>
                <a:srgbClr val="003399"/>
              </a:solidFill>
              <a:latin typeface="Courier New" panose="02070309020205020404" pitchFamily="49" charset="0"/>
              <a:ea typeface="MS PGothic" panose="020B0600070205080204" pitchFamily="34" charset="-128"/>
            </a:endParaRPr>
          </a:p>
        </p:txBody>
      </p:sp>
      <p:grpSp>
        <p:nvGrpSpPr>
          <p:cNvPr id="38" name="Group 3">
            <a:extLst>
              <a:ext uri="{FF2B5EF4-FFF2-40B4-BE49-F238E27FC236}">
                <a16:creationId xmlns:a16="http://schemas.microsoft.com/office/drawing/2014/main" id="{F29834F6-C96B-431B-A4AA-D3D4FAF7A106}"/>
              </a:ext>
            </a:extLst>
          </p:cNvPr>
          <p:cNvGrpSpPr>
            <a:grpSpLocks/>
          </p:cNvGrpSpPr>
          <p:nvPr/>
        </p:nvGrpSpPr>
        <p:grpSpPr bwMode="auto">
          <a:xfrm>
            <a:off x="1803445" y="3994264"/>
            <a:ext cx="5040313" cy="2736850"/>
            <a:chOff x="52" y="724"/>
            <a:chExt cx="3179" cy="2872"/>
          </a:xfrm>
        </p:grpSpPr>
        <p:sp>
          <p:nvSpPr>
            <p:cNvPr id="93202" name="Rectangle 17">
              <a:extLst>
                <a:ext uri="{FF2B5EF4-FFF2-40B4-BE49-F238E27FC236}">
                  <a16:creationId xmlns:a16="http://schemas.microsoft.com/office/drawing/2014/main" id="{05E16762-B2AF-4D0F-913F-795D429FA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820"/>
              <a:ext cx="88" cy="27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31DEFD5F-F4CA-4C4F-88EF-4160B35EA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" y="724"/>
              <a:ext cx="3102" cy="2775"/>
            </a:xfrm>
            <a:prstGeom prst="rect">
              <a:avLst/>
            </a:prstGeom>
            <a:solidFill>
              <a:schemeClr val="bg1">
                <a:lumMod val="85000"/>
                <a:alpha val="98000"/>
              </a:schemeClr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93204" name="Rectangle 4">
              <a:extLst>
                <a:ext uri="{FF2B5EF4-FFF2-40B4-BE49-F238E27FC236}">
                  <a16:creationId xmlns:a16="http://schemas.microsoft.com/office/drawing/2014/main" id="{7AC50A69-E6F3-4D78-9048-AA5158E92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" y="724"/>
              <a:ext cx="3117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312" tIns="44450" rIns="87312" bIns="44450">
              <a:spAutoFit/>
            </a:bodyPr>
            <a:lstStyle>
              <a:lvl1pPr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module</a:t>
              </a:r>
              <a:r>
                <a:rPr lang="en-US" altLang="zh-CN" sz="1600" b="1" dirty="0"/>
                <a:t> </a:t>
              </a:r>
              <a:r>
                <a:rPr lang="en-US" altLang="zh-CN" sz="1400" b="1" i="1" dirty="0" err="1">
                  <a:solidFill>
                    <a:srgbClr val="FF0000"/>
                  </a:solidFill>
                </a:rPr>
                <a:t>module_name</a:t>
              </a:r>
              <a:r>
                <a:rPr lang="en-US" altLang="zh-CN" sz="1400" b="1" i="1" dirty="0"/>
                <a:t> (</a:t>
              </a:r>
              <a:r>
                <a:rPr lang="en-US" altLang="zh-CN" sz="1400" b="1" i="1" dirty="0">
                  <a:solidFill>
                    <a:srgbClr val="800000"/>
                  </a:solidFill>
                </a:rPr>
                <a:t>port_name1,_port_name2, …</a:t>
              </a:r>
              <a:r>
                <a:rPr lang="en-US" altLang="zh-CN" sz="1400" b="1" i="1" dirty="0"/>
                <a:t>);</a:t>
              </a:r>
            </a:p>
          </p:txBody>
        </p:sp>
        <p:sp>
          <p:nvSpPr>
            <p:cNvPr id="93205" name="Rectangle 5">
              <a:extLst>
                <a:ext uri="{FF2B5EF4-FFF2-40B4-BE49-F238E27FC236}">
                  <a16:creationId xmlns:a16="http://schemas.microsoft.com/office/drawing/2014/main" id="{1355C514-0BAB-4DBB-8C18-6B736469D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324"/>
              <a:ext cx="149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312" tIns="44450" rIns="87312" bIns="44450">
              <a:spAutoFit/>
            </a:bodyPr>
            <a:lstStyle>
              <a:lvl1pPr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i="1"/>
                <a:t>port declarations</a:t>
              </a:r>
            </a:p>
          </p:txBody>
        </p:sp>
        <p:sp>
          <p:nvSpPr>
            <p:cNvPr id="93206" name="Rectangle 7">
              <a:extLst>
                <a:ext uri="{FF2B5EF4-FFF2-40B4-BE49-F238E27FC236}">
                  <a16:creationId xmlns:a16="http://schemas.microsoft.com/office/drawing/2014/main" id="{19D4D465-1185-4BC9-A1F2-FD0724F55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2349"/>
              <a:ext cx="111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312" tIns="44450" rIns="87312" bIns="44450">
              <a:spAutoFit/>
            </a:bodyPr>
            <a:lstStyle>
              <a:lvl1pPr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3207" name="Rectangle 8">
              <a:extLst>
                <a:ext uri="{FF2B5EF4-FFF2-40B4-BE49-F238E27FC236}">
                  <a16:creationId xmlns:a16="http://schemas.microsoft.com/office/drawing/2014/main" id="{7642421C-9D9C-43A9-B06C-D7335EB8B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2578"/>
              <a:ext cx="1466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312" tIns="44450" rIns="87312" bIns="44450">
              <a:spAutoFit/>
            </a:bodyPr>
            <a:lstStyle>
              <a:lvl1pPr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i="1"/>
                <a:t>circuit functionality</a:t>
              </a:r>
            </a:p>
          </p:txBody>
        </p:sp>
        <p:sp>
          <p:nvSpPr>
            <p:cNvPr id="93208" name="Rectangle 10">
              <a:extLst>
                <a:ext uri="{FF2B5EF4-FFF2-40B4-BE49-F238E27FC236}">
                  <a16:creationId xmlns:a16="http://schemas.microsoft.com/office/drawing/2014/main" id="{3BDDB270-0316-49D0-96B9-15C0C49EE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" y="3027"/>
              <a:ext cx="1234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312" tIns="44450" rIns="87312" bIns="44450">
              <a:spAutoFit/>
            </a:bodyPr>
            <a:lstStyle>
              <a:lvl1pPr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endmodule</a:t>
              </a:r>
              <a:endPara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9" name="AutoShape 11">
              <a:extLst>
                <a:ext uri="{FF2B5EF4-FFF2-40B4-BE49-F238E27FC236}">
                  <a16:creationId xmlns:a16="http://schemas.microsoft.com/office/drawing/2014/main" id="{9F55C775-01BE-4690-842A-097A91C89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2583"/>
              <a:ext cx="1973" cy="409"/>
            </a:xfrm>
            <a:prstGeom prst="roundRect">
              <a:avLst>
                <a:gd name="adj" fmla="val 12458"/>
              </a:avLst>
            </a:prstGeom>
            <a:solidFill>
              <a:srgbClr val="7030A0">
                <a:alpha val="38039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93210" name="AutoShape 15">
              <a:extLst>
                <a:ext uri="{FF2B5EF4-FFF2-40B4-BE49-F238E27FC236}">
                  <a16:creationId xmlns:a16="http://schemas.microsoft.com/office/drawing/2014/main" id="{FCA1C368-F119-4625-B09A-6EAAB2515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" y="1249"/>
              <a:ext cx="1973" cy="458"/>
            </a:xfrm>
            <a:prstGeom prst="roundRect">
              <a:avLst>
                <a:gd name="adj" fmla="val 12458"/>
              </a:avLst>
            </a:prstGeom>
            <a:solidFill>
              <a:srgbClr val="FFC000">
                <a:alpha val="27058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93211" name="Rectangle 16">
              <a:extLst>
                <a:ext uri="{FF2B5EF4-FFF2-40B4-BE49-F238E27FC236}">
                  <a16:creationId xmlns:a16="http://schemas.microsoft.com/office/drawing/2014/main" id="{7A20D273-A575-4117-B876-C6247E003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3508"/>
              <a:ext cx="3016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93212" name="Rectangle 5">
              <a:extLst>
                <a:ext uri="{FF2B5EF4-FFF2-40B4-BE49-F238E27FC236}">
                  <a16:creationId xmlns:a16="http://schemas.microsoft.com/office/drawing/2014/main" id="{3200B0A5-300A-46BF-9E63-87795C448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2009"/>
              <a:ext cx="174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312" tIns="44450" rIns="87312" bIns="44450">
              <a:spAutoFit/>
            </a:bodyPr>
            <a:lstStyle>
              <a:lvl1pPr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445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i="1"/>
                <a:t>Interconnect declarations</a:t>
              </a:r>
            </a:p>
          </p:txBody>
        </p:sp>
        <p:sp>
          <p:nvSpPr>
            <p:cNvPr id="93213" name="AutoShape 15">
              <a:extLst>
                <a:ext uri="{FF2B5EF4-FFF2-40B4-BE49-F238E27FC236}">
                  <a16:creationId xmlns:a16="http://schemas.microsoft.com/office/drawing/2014/main" id="{0D163C09-ED47-469D-B647-EAF4D75E6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1929"/>
              <a:ext cx="1973" cy="457"/>
            </a:xfrm>
            <a:prstGeom prst="roundRect">
              <a:avLst>
                <a:gd name="adj" fmla="val 12458"/>
              </a:avLst>
            </a:prstGeom>
            <a:solidFill>
              <a:srgbClr val="92D050">
                <a:alpha val="36078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/>
            </a:p>
          </p:txBody>
        </p:sp>
      </p:grpSp>
      <p:sp>
        <p:nvSpPr>
          <p:cNvPr id="51" name="Text Box 3">
            <a:extLst>
              <a:ext uri="{FF2B5EF4-FFF2-40B4-BE49-F238E27FC236}">
                <a16:creationId xmlns:a16="http://schemas.microsoft.com/office/drawing/2014/main" id="{9168B514-0BF7-41C4-B7C5-7E0393CFD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884" y="3987988"/>
            <a:ext cx="3600450" cy="923330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wire </a:t>
            </a:r>
            <a:r>
              <a:rPr kumimoji="1" lang="en-US" altLang="zh-CN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interconnect_name1;</a:t>
            </a:r>
          </a:p>
          <a:p>
            <a:pPr eaLnBrk="1" hangingPunct="1"/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wire</a:t>
            </a:r>
            <a:r>
              <a:rPr lang="en-US" altLang="zh-CN" b="1" dirty="0"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ea typeface="MS PGothic" panose="020B0600070205080204" pitchFamily="34" charset="-128"/>
              </a:rPr>
              <a:t>interconnect_name1;</a:t>
            </a:r>
            <a:endParaRPr lang="en-US" altLang="zh-CN" b="1" dirty="0">
              <a:latin typeface="Courier New" panose="02070309020205020404" pitchFamily="49" charset="0"/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	  …………	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CA0AB43-C028-42A7-B269-E2BD894DAE8F}"/>
              </a:ext>
            </a:extLst>
          </p:cNvPr>
          <p:cNvCxnSpPr>
            <a:cxnSpLocks/>
          </p:cNvCxnSpPr>
          <p:nvPr/>
        </p:nvCxnSpPr>
        <p:spPr>
          <a:xfrm flipV="1">
            <a:off x="5817071" y="3517528"/>
            <a:ext cx="1787813" cy="1048235"/>
          </a:xfrm>
          <a:prstGeom prst="line">
            <a:avLst/>
          </a:prstGeom>
          <a:ln w="28575">
            <a:solidFill>
              <a:srgbClr val="0033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CDCD282-3CD6-4101-A827-3A7E29A785D2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5817071" y="4449653"/>
            <a:ext cx="1787813" cy="842478"/>
          </a:xfrm>
          <a:prstGeom prst="line">
            <a:avLst/>
          </a:prstGeom>
          <a:ln w="28575">
            <a:solidFill>
              <a:srgbClr val="0033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5AC18DC-47B7-49DA-962F-7A483647D616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5789511" y="5771614"/>
            <a:ext cx="1815373" cy="174730"/>
          </a:xfrm>
          <a:prstGeom prst="line">
            <a:avLst/>
          </a:prstGeom>
          <a:ln w="28575">
            <a:solidFill>
              <a:srgbClr val="0033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2A854E50-D34E-45AA-9A49-FF27B215F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84" y="2218825"/>
            <a:ext cx="6785532" cy="1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FF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Interconnect declarations </a:t>
            </a:r>
            <a:r>
              <a:rPr lang="en-US" altLang="zh-CN" sz="2000" b="1" dirty="0">
                <a:latin typeface="Arial Narrow" panose="020B0606020202030204" pitchFamily="34" charset="0"/>
                <a:ea typeface="MS PGothic" panose="020B0600070205080204" pitchFamily="34" charset="-128"/>
              </a:rPr>
              <a:t>describes the signals interconnect the gates inside of the module, and these signals can’t be seen from the outside. </a:t>
            </a:r>
            <a:endParaRPr lang="en-US" altLang="zh-CN" sz="2400" b="1" dirty="0">
              <a:latin typeface="Arial Narrow" panose="020B0606020202030204" pitchFamily="34" charset="0"/>
              <a:ea typeface="MS PGothic" panose="020B0600070205080204" pitchFamily="34" charset="-128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FF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circuit functionality  </a:t>
            </a:r>
            <a:r>
              <a:rPr lang="en-US" altLang="zh-CN" sz="2000" b="1" dirty="0">
                <a:latin typeface="Arial Narrow" panose="020B0606020202030204" pitchFamily="34" charset="0"/>
                <a:ea typeface="MS PGothic" panose="020B0600070205080204" pitchFamily="34" charset="-128"/>
              </a:rPr>
              <a:t>describes an implementation of the corresponding module.</a:t>
            </a:r>
            <a:endParaRPr lang="en-US" altLang="zh-CN" sz="2400" b="1" dirty="0"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55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 animBg="1"/>
      <p:bldP spid="30" grpId="0"/>
      <p:bldP spid="33" grpId="0" animBg="1"/>
      <p:bldP spid="51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>
            <a:extLst>
              <a:ext uri="{FF2B5EF4-FFF2-40B4-BE49-F238E27FC236}">
                <a16:creationId xmlns:a16="http://schemas.microsoft.com/office/drawing/2014/main" id="{FA59F467-E285-4070-ABAA-61C93D689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2" y="1747837"/>
            <a:ext cx="7961318" cy="44012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r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module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Multiplexer (w</a:t>
            </a:r>
            <a:r>
              <a:rPr lang="zh-CN" altLang="en-US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a, b, s 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0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input  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zh-CN" altLang="en-US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wire   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assign 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 = </a:t>
            </a:r>
            <a:r>
              <a:rPr lang="en-US" altLang="zh-CN" sz="20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a+b</a:t>
            </a:r>
            <a:r>
              <a:rPr lang="en-US" altLang="zh-CN" sz="2000" dirty="0"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0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always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@(a, b, s)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(s) w = b;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else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w = m;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end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endmodule</a:t>
            </a: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4211" name="灯片编号占位符 3">
            <a:extLst>
              <a:ext uri="{FF2B5EF4-FFF2-40B4-BE49-F238E27FC236}">
                <a16:creationId xmlns:a16="http://schemas.microsoft.com/office/drawing/2014/main" id="{24149A94-089B-45AE-801F-57472014CF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8AFC44-0C28-4D4B-82BA-42A78488491E}" type="slidenum"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D96DEEDE-7509-4698-983C-3A0BE898A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3909" y="213021"/>
            <a:ext cx="8004175" cy="8731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990000"/>
                </a:solidFill>
                <a:latin typeface="Arial Narrow" panose="020B0606020202030204" pitchFamily="34" charset="0"/>
              </a:rPr>
              <a:t>Basic Verilog Modeling</a:t>
            </a:r>
            <a:endParaRPr lang="en-US" altLang="zh-CN" sz="4000" b="1" dirty="0">
              <a:solidFill>
                <a:srgbClr val="C00000"/>
              </a:solidFill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94213" name="Line 3">
            <a:extLst>
              <a:ext uri="{FF2B5EF4-FFF2-40B4-BE49-F238E27FC236}">
                <a16:creationId xmlns:a16="http://schemas.microsoft.com/office/drawing/2014/main" id="{8708A554-2A9B-40F7-B3EC-BE534EB2B8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4333" y="1471611"/>
            <a:ext cx="609600" cy="457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4" name="Line 4">
            <a:extLst>
              <a:ext uri="{FF2B5EF4-FFF2-40B4-BE49-F238E27FC236}">
                <a16:creationId xmlns:a16="http://schemas.microsoft.com/office/drawing/2014/main" id="{5ED95A27-3AC0-44C2-B7D9-0057DA6B46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3145" y="1243011"/>
            <a:ext cx="304800" cy="762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0808D3BE-B99B-4410-A277-AE48C1C9A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102" y="1177337"/>
            <a:ext cx="1761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800000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module name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E6086DD6-663B-4F27-8362-238D5F1B2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09" y="3184187"/>
            <a:ext cx="185340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0000FF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reserved words</a:t>
            </a:r>
          </a:p>
          <a:p>
            <a:pPr algn="ctr" eaLnBrk="1" hangingPunct="1"/>
            <a:r>
              <a:rPr lang="en-US" altLang="zh-CN" sz="2000" b="1" dirty="0">
                <a:solidFill>
                  <a:srgbClr val="0000FF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保留字</a:t>
            </a:r>
            <a:r>
              <a:rPr lang="en-US" altLang="zh-CN" sz="2000" b="1" dirty="0">
                <a:solidFill>
                  <a:srgbClr val="0000FF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)</a:t>
            </a:r>
          </a:p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lowercase</a:t>
            </a:r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66DFCB21-C26B-4E9C-BF3B-CA0EC4FD7E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1797" y="2179636"/>
            <a:ext cx="755648" cy="101566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A1AE1D0B-2A93-4B93-AB55-26531BCE8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489" y="3909673"/>
            <a:ext cx="1566069" cy="1424326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Line 10">
            <a:extLst>
              <a:ext uri="{FF2B5EF4-FFF2-40B4-BE49-F238E27FC236}">
                <a16:creationId xmlns:a16="http://schemas.microsoft.com/office/drawing/2014/main" id="{7243DCC3-480F-4C7C-B94F-F856022EB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1813" y="3771562"/>
            <a:ext cx="908045" cy="52421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Line 10">
            <a:extLst>
              <a:ext uri="{FF2B5EF4-FFF2-40B4-BE49-F238E27FC236}">
                <a16:creationId xmlns:a16="http://schemas.microsoft.com/office/drawing/2014/main" id="{CDB2C38E-1CCF-4DF5-B89F-A0350CF940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1489" y="2684462"/>
            <a:ext cx="773907" cy="582274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Line 10">
            <a:extLst>
              <a:ext uri="{FF2B5EF4-FFF2-40B4-BE49-F238E27FC236}">
                <a16:creationId xmlns:a16="http://schemas.microsoft.com/office/drawing/2014/main" id="{D07DDC65-47F0-412F-92DE-CEA9C04BE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0375" y="4068760"/>
            <a:ext cx="920546" cy="177836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4222" name="日期占位符 3">
            <a:extLst>
              <a:ext uri="{FF2B5EF4-FFF2-40B4-BE49-F238E27FC236}">
                <a16:creationId xmlns:a16="http://schemas.microsoft.com/office/drawing/2014/main" id="{FF0EA63B-67AC-4AEA-9357-9EDEE25B64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B1EB65-AD76-42D4-A934-E4FE9B4FAA20}" type="datetime1">
              <a:rPr lang="zh-CN" altLang="en-US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2020/3/30</a:t>
            </a:fld>
            <a:endParaRPr lang="zh-CN" altLang="en-US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Line 10">
            <a:extLst>
              <a:ext uri="{FF2B5EF4-FFF2-40B4-BE49-F238E27FC236}">
                <a16:creationId xmlns:a16="http://schemas.microsoft.com/office/drawing/2014/main" id="{F0E9F912-4E34-482F-99D1-F925BC8E2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1479" y="1613959"/>
            <a:ext cx="409573" cy="293688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/>
            <a:tailEnd type="triangle" w="med" len="lg"/>
          </a:ln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8" name="AutoShape 8">
            <a:extLst>
              <a:ext uri="{FF2B5EF4-FFF2-40B4-BE49-F238E27FC236}">
                <a16:creationId xmlns:a16="http://schemas.microsoft.com/office/drawing/2014/main" id="{9692D67D-2D43-4A41-B0C3-60731F3CA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3" y="3922709"/>
            <a:ext cx="4389551" cy="920753"/>
          </a:xfrm>
          <a:prstGeom prst="wedgeRoundRectCallout">
            <a:avLst>
              <a:gd name="adj1" fmla="val -70187"/>
              <a:gd name="adj2" fmla="val -54096"/>
              <a:gd name="adj3" fmla="val 16667"/>
            </a:avLst>
          </a:prstGeom>
          <a:solidFill>
            <a:srgbClr val="FFFF00">
              <a:alpha val="52157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defRPr/>
            </a:pPr>
            <a:r>
              <a:rPr lang="en-US" altLang="zh-CN" b="1" dirty="0">
                <a:latin typeface="Franklin Gothic Book" panose="020B0503020102020204" pitchFamily="34" charset="0"/>
                <a:cs typeface="Arial" charset="0"/>
              </a:rPr>
              <a:t>Continuous Assign </a:t>
            </a:r>
            <a:r>
              <a:rPr lang="zh-CN" altLang="en-US" b="1" dirty="0">
                <a:latin typeface="Franklin Gothic Book" panose="020B0503020102020204" pitchFamily="34" charset="0"/>
                <a:cs typeface="Arial" charset="0"/>
              </a:rPr>
              <a:t>（连续赋值）</a:t>
            </a:r>
            <a:r>
              <a:rPr lang="en-US" altLang="zh-CN" b="1" dirty="0">
                <a:latin typeface="Franklin Gothic Book" panose="020B0503020102020204" pitchFamily="34" charset="0"/>
                <a:cs typeface="Arial" charset="0"/>
              </a:rPr>
              <a:t>statement is used if the unit is simple and combinational.</a:t>
            </a:r>
          </a:p>
        </p:txBody>
      </p:sp>
      <p:sp>
        <p:nvSpPr>
          <p:cNvPr id="43" name="AutoShape 2">
            <a:extLst>
              <a:ext uri="{FF2B5EF4-FFF2-40B4-BE49-F238E27FC236}">
                <a16:creationId xmlns:a16="http://schemas.microsoft.com/office/drawing/2014/main" id="{1D301A0B-C905-4240-8A4F-21592117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58" y="3670299"/>
            <a:ext cx="1008062" cy="309562"/>
          </a:xfrm>
          <a:prstGeom prst="roundRect">
            <a:avLst>
              <a:gd name="adj" fmla="val 16667"/>
            </a:avLst>
          </a:prstGeom>
          <a:solidFill>
            <a:srgbClr val="FFFF00">
              <a:alpha val="37000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40" name="AutoShape 10">
            <a:extLst>
              <a:ext uri="{FF2B5EF4-FFF2-40B4-BE49-F238E27FC236}">
                <a16:creationId xmlns:a16="http://schemas.microsoft.com/office/drawing/2014/main" id="{B5D37035-15B3-4D67-8700-B090C42AB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886" y="4926162"/>
            <a:ext cx="4006589" cy="1102814"/>
          </a:xfrm>
          <a:prstGeom prst="wedgeRoundRectCallout">
            <a:avLst>
              <a:gd name="adj1" fmla="val -92713"/>
              <a:gd name="adj2" fmla="val -89603"/>
              <a:gd name="adj3" fmla="val 16667"/>
            </a:avLst>
          </a:prstGeom>
          <a:solidFill>
            <a:srgbClr val="FFFF00">
              <a:alpha val="54902"/>
            </a:srgbClr>
          </a:solidFill>
          <a:ln w="1587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b="1" dirty="0">
                <a:cs typeface="Arial" pitchFamily="34" charset="0"/>
              </a:rPr>
              <a:t>Process Block(always) statement  with </a:t>
            </a:r>
            <a:r>
              <a:rPr lang="en-US" altLang="zh-CN" b="1" dirty="0">
                <a:solidFill>
                  <a:srgbClr val="0000FF"/>
                </a:solidFill>
                <a:cs typeface="Arial" pitchFamily="34" charset="0"/>
              </a:rPr>
              <a:t>sensitivity list (</a:t>
            </a:r>
            <a:r>
              <a:rPr lang="zh-CN" altLang="en-US" b="1" dirty="0">
                <a:solidFill>
                  <a:srgbClr val="0000FF"/>
                </a:solidFill>
                <a:cs typeface="Arial" pitchFamily="34" charset="0"/>
              </a:rPr>
              <a:t>敏感信号列表</a:t>
            </a:r>
            <a:r>
              <a:rPr lang="en-US" altLang="zh-CN" b="1" dirty="0">
                <a:solidFill>
                  <a:srgbClr val="0000FF"/>
                </a:solidFill>
                <a:cs typeface="Arial" pitchFamily="34" charset="0"/>
              </a:rPr>
              <a:t>)</a:t>
            </a:r>
            <a:r>
              <a:rPr lang="en-US" altLang="zh-CN" b="1" dirty="0">
                <a:cs typeface="Arial" pitchFamily="34" charset="0"/>
              </a:rPr>
              <a:t>is used when the unit is complex.</a:t>
            </a:r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800ABBD1-2E05-41A6-9898-E0E6E3A49C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6260" y="2971799"/>
            <a:ext cx="863600" cy="45402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51" name="AutoShape 2">
            <a:extLst>
              <a:ext uri="{FF2B5EF4-FFF2-40B4-BE49-F238E27FC236}">
                <a16:creationId xmlns:a16="http://schemas.microsoft.com/office/drawing/2014/main" id="{98B13438-A347-40FD-97AB-72FAF5235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296" y="4246562"/>
            <a:ext cx="1008063" cy="309563"/>
          </a:xfrm>
          <a:prstGeom prst="roundRect">
            <a:avLst>
              <a:gd name="adj" fmla="val 16667"/>
            </a:avLst>
          </a:prstGeom>
          <a:solidFill>
            <a:srgbClr val="FFFF00">
              <a:alpha val="37000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53" name="AutoShape 2">
            <a:extLst>
              <a:ext uri="{FF2B5EF4-FFF2-40B4-BE49-F238E27FC236}">
                <a16:creationId xmlns:a16="http://schemas.microsoft.com/office/drawing/2014/main" id="{36A0AF18-48C3-4E68-BEFC-A668F6BCA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58" y="4606925"/>
            <a:ext cx="863600" cy="236537"/>
          </a:xfrm>
          <a:prstGeom prst="roundRect">
            <a:avLst>
              <a:gd name="adj" fmla="val 16667"/>
            </a:avLst>
          </a:prstGeom>
          <a:solidFill>
            <a:srgbClr val="FFFF00">
              <a:alpha val="37000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54" name="AutoShape 2">
            <a:extLst>
              <a:ext uri="{FF2B5EF4-FFF2-40B4-BE49-F238E27FC236}">
                <a16:creationId xmlns:a16="http://schemas.microsoft.com/office/drawing/2014/main" id="{3CDA8BA2-6727-4C5E-97E1-1AE6409FA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58" y="5492750"/>
            <a:ext cx="576262" cy="287337"/>
          </a:xfrm>
          <a:prstGeom prst="roundRect">
            <a:avLst>
              <a:gd name="adj" fmla="val 16667"/>
            </a:avLst>
          </a:prstGeom>
          <a:solidFill>
            <a:srgbClr val="FFFF00">
              <a:alpha val="37000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998CB9ED-2B63-4CDC-9E38-E060E12D93AF}"/>
              </a:ext>
            </a:extLst>
          </p:cNvPr>
          <p:cNvSpPr/>
          <p:nvPr/>
        </p:nvSpPr>
        <p:spPr>
          <a:xfrm>
            <a:off x="2709858" y="2462211"/>
            <a:ext cx="1008062" cy="869950"/>
          </a:xfrm>
          <a:prstGeom prst="round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6" name="AutoShape 8">
            <a:extLst>
              <a:ext uri="{FF2B5EF4-FFF2-40B4-BE49-F238E27FC236}">
                <a16:creationId xmlns:a16="http://schemas.microsoft.com/office/drawing/2014/main" id="{7BCF05A6-8AAA-4C5A-B5AE-47E49436A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45" y="3135312"/>
            <a:ext cx="4157663" cy="696912"/>
          </a:xfrm>
          <a:prstGeom prst="wedgeRoundRectCallout">
            <a:avLst>
              <a:gd name="adj1" fmla="val -85981"/>
              <a:gd name="adj2" fmla="val -57808"/>
              <a:gd name="adj3" fmla="val 16667"/>
            </a:avLst>
          </a:prstGeom>
          <a:solidFill>
            <a:srgbClr val="7030A0">
              <a:alpha val="41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b="1" dirty="0">
                <a:latin typeface="Franklin Gothic Book" panose="020B0503020102020204" pitchFamily="34" charset="0"/>
                <a:cs typeface="Arial" charset="0"/>
              </a:rPr>
              <a:t>Declare port and inter-connect signal</a:t>
            </a:r>
          </a:p>
        </p:txBody>
      </p:sp>
      <p:sp>
        <p:nvSpPr>
          <p:cNvPr id="57" name="Line 10">
            <a:extLst>
              <a:ext uri="{FF2B5EF4-FFF2-40B4-BE49-F238E27FC236}">
                <a16:creationId xmlns:a16="http://schemas.microsoft.com/office/drawing/2014/main" id="{7CCD9256-7DDA-4C7D-B9A5-01B8DF36D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5483" y="1676400"/>
            <a:ext cx="576262" cy="142875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/>
            <a:tailEnd type="triangle" w="med" len="lg"/>
          </a:ln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6CC53527-8596-40F8-9786-A9447D470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0" y="1316036"/>
            <a:ext cx="1761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800000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module ports</a:t>
            </a:r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41A67555-3152-4881-B330-3CF0D09613F6}"/>
              </a:ext>
            </a:extLst>
          </p:cNvPr>
          <p:cNvSpPr/>
          <p:nvPr/>
        </p:nvSpPr>
        <p:spPr>
          <a:xfrm>
            <a:off x="3814759" y="2462211"/>
            <a:ext cx="504825" cy="293688"/>
          </a:xfrm>
          <a:prstGeom prst="round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2" name="AutoShape 8">
            <a:extLst>
              <a:ext uri="{FF2B5EF4-FFF2-40B4-BE49-F238E27FC236}">
                <a16:creationId xmlns:a16="http://schemas.microsoft.com/office/drawing/2014/main" id="{9E79DB00-D1C4-44CD-9772-EFC508BE2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002" y="2408046"/>
            <a:ext cx="4157663" cy="630238"/>
          </a:xfrm>
          <a:prstGeom prst="wedgeRoundRectCallout">
            <a:avLst>
              <a:gd name="adj1" fmla="val -68008"/>
              <a:gd name="adj2" fmla="val -2289"/>
              <a:gd name="adj3" fmla="val 16667"/>
            </a:avLst>
          </a:prstGeom>
          <a:solidFill>
            <a:srgbClr val="92D050">
              <a:alpha val="72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The signal assigned in always block should be ‘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reg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’ type</a:t>
            </a: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AEF13101-F22B-4B92-A8FB-52A622AB96C5}"/>
              </a:ext>
            </a:extLst>
          </p:cNvPr>
          <p:cNvSpPr/>
          <p:nvPr/>
        </p:nvSpPr>
        <p:spPr>
          <a:xfrm>
            <a:off x="4437058" y="4914900"/>
            <a:ext cx="171450" cy="293687"/>
          </a:xfrm>
          <a:prstGeom prst="round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303B3880-B511-4650-8365-A38941A8E2D6}"/>
              </a:ext>
            </a:extLst>
          </p:cNvPr>
          <p:cNvSpPr/>
          <p:nvPr/>
        </p:nvSpPr>
        <p:spPr>
          <a:xfrm>
            <a:off x="4116383" y="5213350"/>
            <a:ext cx="171450" cy="293687"/>
          </a:xfrm>
          <a:prstGeom prst="round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5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38" grpId="0" animBg="1"/>
      <p:bldP spid="43" grpId="0" animBg="1"/>
      <p:bldP spid="4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8" grpId="0"/>
      <p:bldP spid="61" grpId="0" animBg="1"/>
      <p:bldP spid="62" grpId="0" animBg="1"/>
      <p:bldP spid="63" grpId="0" animBg="1"/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>
            <a:extLst>
              <a:ext uri="{FF2B5EF4-FFF2-40B4-BE49-F238E27FC236}">
                <a16:creationId xmlns:a16="http://schemas.microsoft.com/office/drawing/2014/main" id="{FA59F467-E285-4070-ABAA-61C93D689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52" y="1738224"/>
            <a:ext cx="8028827" cy="4608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r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module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Multiplexer (w</a:t>
            </a:r>
            <a:r>
              <a:rPr lang="zh-CN" altLang="en-US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a, b, s 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0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input  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zh-CN" altLang="en-US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wire   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assign 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 = </a:t>
            </a:r>
            <a:r>
              <a:rPr lang="en-US" altLang="zh-CN" sz="20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a+b</a:t>
            </a:r>
            <a:r>
              <a:rPr lang="en-US" altLang="zh-CN" sz="2000" dirty="0"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0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always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@(a, b, s)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(s) w = b;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else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w = m;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end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endmodule</a:t>
            </a: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D96DEEDE-7509-4698-983C-3A0BE898A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369" y="216120"/>
            <a:ext cx="4910805" cy="87312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990000"/>
                </a:solidFill>
                <a:latin typeface="Arial Narrow" panose="020B0606020202030204" pitchFamily="34" charset="0"/>
              </a:rPr>
              <a:t>Basic Verilog Modeling</a:t>
            </a:r>
            <a:endParaRPr lang="en-US" altLang="zh-CN" sz="4000" b="1" dirty="0">
              <a:solidFill>
                <a:srgbClr val="C00000"/>
              </a:solidFill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66" name="Text Box 17">
            <a:extLst>
              <a:ext uri="{FF2B5EF4-FFF2-40B4-BE49-F238E27FC236}">
                <a16:creationId xmlns:a16="http://schemas.microsoft.com/office/drawing/2014/main" id="{9FB9BEFD-646C-4488-9E38-B5BEF109D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348" y="3117999"/>
            <a:ext cx="1247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3399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Semicolon</a:t>
            </a: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681567F1-AAB8-45F1-8AFB-344C5F0E6535}"/>
              </a:ext>
            </a:extLst>
          </p:cNvPr>
          <p:cNvSpPr/>
          <p:nvPr/>
        </p:nvSpPr>
        <p:spPr>
          <a:xfrm>
            <a:off x="2715910" y="2495092"/>
            <a:ext cx="179387" cy="314325"/>
          </a:xfrm>
          <a:prstGeom prst="roundRect">
            <a:avLst/>
          </a:prstGeom>
          <a:solidFill>
            <a:srgbClr val="003399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41165F31-49B3-407A-9285-4C7179D43D1E}"/>
              </a:ext>
            </a:extLst>
          </p:cNvPr>
          <p:cNvSpPr/>
          <p:nvPr/>
        </p:nvSpPr>
        <p:spPr>
          <a:xfrm>
            <a:off x="5448789" y="1881523"/>
            <a:ext cx="179388" cy="315912"/>
          </a:xfrm>
          <a:prstGeom prst="roundRect">
            <a:avLst/>
          </a:prstGeom>
          <a:solidFill>
            <a:srgbClr val="003399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D18F806F-2D32-4ECE-9C7A-2EE24ECF68AF}"/>
              </a:ext>
            </a:extLst>
          </p:cNvPr>
          <p:cNvSpPr/>
          <p:nvPr/>
        </p:nvSpPr>
        <p:spPr>
          <a:xfrm>
            <a:off x="2904822" y="2788780"/>
            <a:ext cx="180975" cy="314325"/>
          </a:xfrm>
          <a:prstGeom prst="roundRect">
            <a:avLst/>
          </a:prstGeom>
          <a:solidFill>
            <a:srgbClr val="003399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5D3CBA2C-84AF-4688-B53C-B2EB5762F920}"/>
              </a:ext>
            </a:extLst>
          </p:cNvPr>
          <p:cNvSpPr/>
          <p:nvPr/>
        </p:nvSpPr>
        <p:spPr>
          <a:xfrm>
            <a:off x="2147585" y="3122155"/>
            <a:ext cx="180975" cy="314325"/>
          </a:xfrm>
          <a:prstGeom prst="roundRect">
            <a:avLst/>
          </a:prstGeom>
          <a:solidFill>
            <a:srgbClr val="003399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39F35590-26C3-427B-B3F2-4D5631741F28}"/>
              </a:ext>
            </a:extLst>
          </p:cNvPr>
          <p:cNvSpPr/>
          <p:nvPr/>
        </p:nvSpPr>
        <p:spPr>
          <a:xfrm>
            <a:off x="3014358" y="3686196"/>
            <a:ext cx="180975" cy="249240"/>
          </a:xfrm>
          <a:prstGeom prst="roundRect">
            <a:avLst/>
          </a:prstGeom>
          <a:solidFill>
            <a:srgbClr val="003399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66488316-D2B6-440D-999C-43CC7EAB218A}"/>
              </a:ext>
            </a:extLst>
          </p:cNvPr>
          <p:cNvSpPr/>
          <p:nvPr/>
        </p:nvSpPr>
        <p:spPr>
          <a:xfrm>
            <a:off x="3336621" y="4850942"/>
            <a:ext cx="179388" cy="314325"/>
          </a:xfrm>
          <a:prstGeom prst="roundRect">
            <a:avLst/>
          </a:prstGeom>
          <a:solidFill>
            <a:srgbClr val="003399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27884CE3-A84F-46E8-9200-EFDF52C412AC}"/>
              </a:ext>
            </a:extLst>
          </p:cNvPr>
          <p:cNvSpPr/>
          <p:nvPr/>
        </p:nvSpPr>
        <p:spPr>
          <a:xfrm>
            <a:off x="3049285" y="5209717"/>
            <a:ext cx="180975" cy="315913"/>
          </a:xfrm>
          <a:prstGeom prst="roundRect">
            <a:avLst/>
          </a:prstGeom>
          <a:solidFill>
            <a:srgbClr val="003399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6" name="Line 10">
            <a:extLst>
              <a:ext uri="{FF2B5EF4-FFF2-40B4-BE49-F238E27FC236}">
                <a16:creationId xmlns:a16="http://schemas.microsoft.com/office/drawing/2014/main" id="{6A318AC3-7832-4666-8C82-78E75EFC1F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4934" y="2245947"/>
            <a:ext cx="1493855" cy="876208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10">
            <a:extLst>
              <a:ext uri="{FF2B5EF4-FFF2-40B4-BE49-F238E27FC236}">
                <a16:creationId xmlns:a16="http://schemas.microsoft.com/office/drawing/2014/main" id="{47A8037A-818D-442D-A3AE-91173768B8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0777" y="3274150"/>
            <a:ext cx="1247456" cy="41152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" name="Line 10">
            <a:extLst>
              <a:ext uri="{FF2B5EF4-FFF2-40B4-BE49-F238E27FC236}">
                <a16:creationId xmlns:a16="http://schemas.microsoft.com/office/drawing/2014/main" id="{F9CC2723-361F-45D9-8809-492303BEF7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76488" y="2945036"/>
            <a:ext cx="582701" cy="204021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Line 10">
            <a:extLst>
              <a:ext uri="{FF2B5EF4-FFF2-40B4-BE49-F238E27FC236}">
                <a16:creationId xmlns:a16="http://schemas.microsoft.com/office/drawing/2014/main" id="{D7264A79-EA13-481D-98CF-13DF74289E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8306" y="2617735"/>
            <a:ext cx="786949" cy="479007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圆角矩形 54">
            <a:extLst>
              <a:ext uri="{FF2B5EF4-FFF2-40B4-BE49-F238E27FC236}">
                <a16:creationId xmlns:a16="http://schemas.microsoft.com/office/drawing/2014/main" id="{091EA008-C2E9-4ED2-8649-4ED406E17B59}"/>
              </a:ext>
            </a:extLst>
          </p:cNvPr>
          <p:cNvSpPr/>
          <p:nvPr/>
        </p:nvSpPr>
        <p:spPr>
          <a:xfrm>
            <a:off x="710544" y="2383821"/>
            <a:ext cx="2517638" cy="1035753"/>
          </a:xfrm>
          <a:prstGeom prst="roundRect">
            <a:avLst>
              <a:gd name="adj" fmla="val 7428"/>
            </a:avLst>
          </a:prstGeom>
          <a:solidFill>
            <a:srgbClr val="7030A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45FF3B8-58FE-4D84-A435-C68D6EDE7AEB}"/>
              </a:ext>
            </a:extLst>
          </p:cNvPr>
          <p:cNvSpPr/>
          <p:nvPr/>
        </p:nvSpPr>
        <p:spPr>
          <a:xfrm>
            <a:off x="3273378" y="3686196"/>
            <a:ext cx="5174155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600" b="1" dirty="0">
                <a:solidFill>
                  <a:srgbClr val="990000"/>
                </a:solidFill>
              </a:rPr>
              <a:t>// Continuous Assign</a:t>
            </a:r>
            <a:r>
              <a:rPr lang="zh-CN" altLang="en-US" sz="1600" b="1" dirty="0">
                <a:solidFill>
                  <a:srgbClr val="990000"/>
                </a:solidFill>
              </a:rPr>
              <a:t>（连续赋值）</a:t>
            </a:r>
            <a:r>
              <a:rPr lang="en-US" altLang="zh-CN" sz="1600" b="1" dirty="0">
                <a:solidFill>
                  <a:srgbClr val="990000"/>
                </a:solidFill>
              </a:rPr>
              <a:t>statement, executed concurrently with other statements</a:t>
            </a:r>
            <a:endParaRPr lang="zh-CN" altLang="en-US" sz="1600" dirty="0">
              <a:solidFill>
                <a:srgbClr val="99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BA78973-8DD7-4EFA-9C7C-BCCDA993E609}"/>
              </a:ext>
            </a:extLst>
          </p:cNvPr>
          <p:cNvSpPr/>
          <p:nvPr/>
        </p:nvSpPr>
        <p:spPr>
          <a:xfrm>
            <a:off x="3690246" y="4256200"/>
            <a:ext cx="4757287" cy="640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altLang="zh-CN" sz="1600" b="1" dirty="0">
                <a:solidFill>
                  <a:srgbClr val="990000"/>
                </a:solidFill>
              </a:rPr>
              <a:t>// process block (</a:t>
            </a:r>
            <a:r>
              <a:rPr lang="zh-CN" altLang="en-US" sz="1600" b="1" dirty="0">
                <a:solidFill>
                  <a:srgbClr val="990000"/>
                </a:solidFill>
              </a:rPr>
              <a:t>过程块语句</a:t>
            </a:r>
            <a:r>
              <a:rPr lang="en-US" altLang="zh-CN" sz="1600" b="1" dirty="0">
                <a:solidFill>
                  <a:srgbClr val="990000"/>
                </a:solidFill>
              </a:rPr>
              <a:t>), executed sequentially inside and concurrently outside</a:t>
            </a:r>
            <a:endParaRPr lang="zh-CN" altLang="en-US" sz="1600" dirty="0">
              <a:solidFill>
                <a:srgbClr val="990000"/>
              </a:solidFill>
            </a:endParaRPr>
          </a:p>
        </p:txBody>
      </p:sp>
      <p:sp>
        <p:nvSpPr>
          <p:cNvPr id="40" name="Line 10">
            <a:extLst>
              <a:ext uri="{FF2B5EF4-FFF2-40B4-BE49-F238E27FC236}">
                <a16:creationId xmlns:a16="http://schemas.microsoft.com/office/drawing/2014/main" id="{0DDED68A-F3F7-4DD8-A4E0-CBE4948709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0259" y="3386739"/>
            <a:ext cx="534993" cy="299457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A297F8-FF28-4B53-856A-97CBD8A8C949}"/>
              </a:ext>
            </a:extLst>
          </p:cNvPr>
          <p:cNvGrpSpPr/>
          <p:nvPr/>
        </p:nvGrpSpPr>
        <p:grpSpPr>
          <a:xfrm>
            <a:off x="1644653" y="1834130"/>
            <a:ext cx="3782523" cy="4545953"/>
            <a:chOff x="3684586" y="1810397"/>
            <a:chExt cx="3782523" cy="4545953"/>
          </a:xfrm>
        </p:grpSpPr>
        <p:sp>
          <p:nvSpPr>
            <p:cNvPr id="67" name="Text Box 19">
              <a:extLst>
                <a:ext uri="{FF2B5EF4-FFF2-40B4-BE49-F238E27FC236}">
                  <a16:creationId xmlns:a16="http://schemas.microsoft.com/office/drawing/2014/main" id="{10B29241-68D4-4F7A-958A-F0C13D20B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2156" y="5518927"/>
              <a:ext cx="16449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0000FF"/>
                  </a:solidFill>
                  <a:latin typeface="Arial Narrow" panose="020B0606020202030204" pitchFamily="34" charset="0"/>
                  <a:ea typeface="MS PGothic" panose="020B0600070205080204" pitchFamily="34" charset="-128"/>
                </a:rPr>
                <a:t>No Semicolon</a:t>
              </a:r>
            </a:p>
          </p:txBody>
        </p:sp>
        <p:sp>
          <p:nvSpPr>
            <p:cNvPr id="49" name="Line 10">
              <a:extLst>
                <a:ext uri="{FF2B5EF4-FFF2-40B4-BE49-F238E27FC236}">
                  <a16:creationId xmlns:a16="http://schemas.microsoft.com/office/drawing/2014/main" id="{1DF9B761-9E2E-47DD-9B13-D43A47DC1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3972" y="5610220"/>
              <a:ext cx="1835150" cy="71443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id="{87B0128D-9869-4391-A920-F8E121EB0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5772" y="5753132"/>
              <a:ext cx="1372702" cy="431768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9" name="Line 10">
              <a:extLst>
                <a:ext uri="{FF2B5EF4-FFF2-40B4-BE49-F238E27FC236}">
                  <a16:creationId xmlns:a16="http://schemas.microsoft.com/office/drawing/2014/main" id="{D722E517-6A79-4591-AAC7-A8601E057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79873" y="4673600"/>
              <a:ext cx="1725314" cy="827909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3EADC10B-ED23-4162-B31F-1D4BDA61F6E6}"/>
                </a:ext>
              </a:extLst>
            </p:cNvPr>
            <p:cNvSpPr/>
            <p:nvPr/>
          </p:nvSpPr>
          <p:spPr>
            <a:xfrm>
              <a:off x="5519736" y="4213226"/>
              <a:ext cx="179387" cy="315913"/>
            </a:xfrm>
            <a:prstGeom prst="roundRect">
              <a:avLst/>
            </a:prstGeom>
            <a:solidFill>
              <a:srgbClr val="00B0F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/>
            </a:p>
          </p:txBody>
        </p:sp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75360DA8-BF50-48B0-8C59-B3ECD102673F}"/>
                </a:ext>
              </a:extLst>
            </p:cNvPr>
            <p:cNvSpPr/>
            <p:nvPr/>
          </p:nvSpPr>
          <p:spPr>
            <a:xfrm>
              <a:off x="3935411" y="4500563"/>
              <a:ext cx="179387" cy="315912"/>
            </a:xfrm>
            <a:prstGeom prst="roundRect">
              <a:avLst/>
            </a:prstGeom>
            <a:solidFill>
              <a:srgbClr val="00B0F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/>
            </a:p>
          </p:txBody>
        </p:sp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C9A0C68B-360F-48FB-93B5-C77E5A7A4FF3}"/>
                </a:ext>
              </a:extLst>
            </p:cNvPr>
            <p:cNvSpPr/>
            <p:nvPr/>
          </p:nvSpPr>
          <p:spPr>
            <a:xfrm>
              <a:off x="3684586" y="5465763"/>
              <a:ext cx="179387" cy="315912"/>
            </a:xfrm>
            <a:prstGeom prst="roundRect">
              <a:avLst/>
            </a:prstGeom>
            <a:solidFill>
              <a:srgbClr val="00B0F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/>
            </a:p>
          </p:txBody>
        </p:sp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F440B46E-9348-46F0-97FC-0F48BFDBD4ED}"/>
                </a:ext>
              </a:extLst>
            </p:cNvPr>
            <p:cNvSpPr/>
            <p:nvPr/>
          </p:nvSpPr>
          <p:spPr>
            <a:xfrm>
              <a:off x="4008436" y="6040438"/>
              <a:ext cx="179387" cy="315912"/>
            </a:xfrm>
            <a:prstGeom prst="roundRect">
              <a:avLst/>
            </a:prstGeom>
            <a:solidFill>
              <a:srgbClr val="00B0F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/>
            </a:p>
          </p:txBody>
        </p:sp>
        <p:sp>
          <p:nvSpPr>
            <p:cNvPr id="75" name="圆角矩形 45">
              <a:extLst>
                <a:ext uri="{FF2B5EF4-FFF2-40B4-BE49-F238E27FC236}">
                  <a16:creationId xmlns:a16="http://schemas.microsoft.com/office/drawing/2014/main" id="{56DB1314-80D7-4FE4-8607-EA212DD9B010}"/>
                </a:ext>
              </a:extLst>
            </p:cNvPr>
            <p:cNvSpPr/>
            <p:nvPr/>
          </p:nvSpPr>
          <p:spPr>
            <a:xfrm>
              <a:off x="7147259" y="1810397"/>
              <a:ext cx="179387" cy="315912"/>
            </a:xfrm>
            <a:prstGeom prst="roundRect">
              <a:avLst/>
            </a:prstGeom>
            <a:solidFill>
              <a:srgbClr val="00B0F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/>
            </a:p>
          </p:txBody>
        </p:sp>
        <p:sp>
          <p:nvSpPr>
            <p:cNvPr id="81" name="Line 10">
              <a:extLst>
                <a:ext uri="{FF2B5EF4-FFF2-40B4-BE49-F238E27FC236}">
                  <a16:creationId xmlns:a16="http://schemas.microsoft.com/office/drawing/2014/main" id="{5FDB92ED-D7C9-41A2-9F57-E40EACF0E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14310" y="4623767"/>
              <a:ext cx="280557" cy="868436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1B22456-1B38-4503-A793-265CD04731C3}"/>
              </a:ext>
            </a:extLst>
          </p:cNvPr>
          <p:cNvSpPr/>
          <p:nvPr/>
        </p:nvSpPr>
        <p:spPr>
          <a:xfrm>
            <a:off x="8543573" y="868314"/>
            <a:ext cx="3379694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Arial Narrow" panose="020B0606020202030204" pitchFamily="34" charset="0"/>
              </a:rPr>
              <a:t>Combinational circuits constantly reacts to input changes. </a:t>
            </a:r>
            <a:r>
              <a:rPr lang="en-US" altLang="zh-CN" sz="2000" b="1" dirty="0">
                <a:solidFill>
                  <a:srgbClr val="0000FF"/>
                </a:solidFill>
                <a:latin typeface="Arial Narrow" panose="020B0606020202030204" pitchFamily="34" charset="0"/>
              </a:rPr>
              <a:t>Verilog use continuous assign to model concurrent combinational circuits</a:t>
            </a:r>
            <a:r>
              <a:rPr lang="en-US" altLang="zh-CN" sz="2000" b="1" dirty="0">
                <a:latin typeface="Arial Narrow" panose="020B060602020203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Arial Narrow" panose="020B0606020202030204" pitchFamily="34" charset="0"/>
              </a:rPr>
              <a:t>Both continuous assign and process block statements are concurrent. 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rgbClr val="990000"/>
                </a:solidFill>
                <a:latin typeface="Arial Narrow" panose="020B0606020202030204" pitchFamily="34" charset="0"/>
              </a:rPr>
              <a:t>Concurrent statements(</a:t>
            </a:r>
            <a:r>
              <a:rPr lang="zh-CN" altLang="en-US" sz="2000" b="1" dirty="0">
                <a:solidFill>
                  <a:srgbClr val="990000"/>
                </a:solidFill>
                <a:latin typeface="Arial Narrow" panose="020B0606020202030204" pitchFamily="34" charset="0"/>
              </a:rPr>
              <a:t>并发语句</a:t>
            </a:r>
            <a:r>
              <a:rPr lang="en-US" altLang="zh-CN" sz="2000" b="1" dirty="0">
                <a:solidFill>
                  <a:srgbClr val="990000"/>
                </a:solidFill>
                <a:latin typeface="Arial Narrow" panose="020B0606020202030204" pitchFamily="34" charset="0"/>
              </a:rPr>
              <a:t>) </a:t>
            </a:r>
            <a:r>
              <a:rPr lang="en-US" altLang="zh-CN" sz="2000" b="1" dirty="0">
                <a:latin typeface="Arial Narrow" panose="020B0606020202030204" pitchFamily="34" charset="0"/>
              </a:rPr>
              <a:t>are statements always ready to execute. The concurrent statements are executed whenever a signal on the right side of the statements changes. </a:t>
            </a:r>
            <a:r>
              <a:rPr lang="en-US" altLang="zh-CN" sz="2000" b="1" dirty="0">
                <a:solidFill>
                  <a:srgbClr val="0000FF"/>
                </a:solidFill>
                <a:latin typeface="Arial Narrow" panose="020B0606020202030204" pitchFamily="34" charset="0"/>
              </a:rPr>
              <a:t>The order of concurrent statements is not important. 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Arial Narrow" panose="020B060602020203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A755144-4471-44E4-9BDA-15BC7BB09E25}"/>
              </a:ext>
            </a:extLst>
          </p:cNvPr>
          <p:cNvGrpSpPr/>
          <p:nvPr/>
        </p:nvGrpSpPr>
        <p:grpSpPr>
          <a:xfrm>
            <a:off x="3228182" y="1082916"/>
            <a:ext cx="5288497" cy="1343532"/>
            <a:chOff x="6915068" y="285216"/>
            <a:chExt cx="4856935" cy="134353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13463CF-3CF5-4C47-8C66-9D9D0EB49CC3}"/>
                </a:ext>
              </a:extLst>
            </p:cNvPr>
            <p:cNvGrpSpPr/>
            <p:nvPr/>
          </p:nvGrpSpPr>
          <p:grpSpPr>
            <a:xfrm>
              <a:off x="6915068" y="285216"/>
              <a:ext cx="4856935" cy="1343532"/>
              <a:chOff x="6263226" y="2178493"/>
              <a:chExt cx="4856935" cy="1343532"/>
            </a:xfrm>
          </p:grpSpPr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C0C75A54-179D-44E2-AD3B-4DED94845C34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6263226" y="2816873"/>
                <a:ext cx="1416609" cy="705152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22CD5DF-A61B-49FF-B762-BD0ADE97C17A}"/>
                  </a:ext>
                </a:extLst>
              </p:cNvPr>
              <p:cNvSpPr/>
              <p:nvPr/>
            </p:nvSpPr>
            <p:spPr>
              <a:xfrm>
                <a:off x="7679835" y="2178493"/>
                <a:ext cx="3440326" cy="12767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rgbClr val="7030A0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module</a:t>
                </a:r>
                <a:r>
                  <a:rPr lang="en-US" altLang="zh-CN" sz="2000" b="1" dirty="0"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 Multiplexer (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zh-CN" sz="2000" b="1" dirty="0"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      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input  </a:t>
                </a:r>
                <a:r>
                  <a:rPr lang="en-US" altLang="zh-CN" sz="2000" b="1" dirty="0"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a</a:t>
                </a:r>
                <a:r>
                  <a:rPr lang="zh-CN" altLang="en-US" sz="2000" b="1" dirty="0"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，</a:t>
                </a:r>
                <a:r>
                  <a:rPr lang="en-US" altLang="zh-CN" sz="2000" b="1" dirty="0"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b</a:t>
                </a:r>
                <a:r>
                  <a:rPr lang="zh-CN" altLang="en-US" sz="2000" b="1" dirty="0"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，</a:t>
                </a:r>
                <a:r>
                  <a:rPr lang="en-US" altLang="zh-CN" sz="2000" b="1" dirty="0"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s</a:t>
                </a:r>
                <a:r>
                  <a:rPr lang="zh-CN" altLang="en-US" sz="2000" b="1" dirty="0"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，</a:t>
                </a:r>
                <a:endParaRPr lang="en-US" altLang="zh-CN" sz="2000" b="1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       output </a:t>
                </a:r>
                <a:r>
                  <a:rPr lang="en-US" altLang="zh-CN" sz="2000" b="1" dirty="0" err="1">
                    <a:solidFill>
                      <a:srgbClr val="0000FF"/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reg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w 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zh-CN" sz="2000" b="1" dirty="0"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       )</a:t>
                </a:r>
                <a:r>
                  <a:rPr lang="zh-CN" altLang="en-US" sz="2000" b="1" dirty="0"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；</a:t>
                </a:r>
                <a:endParaRPr lang="en-US" altLang="zh-CN" sz="2000" b="1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1" name="圆角矩形 45">
              <a:extLst>
                <a:ext uri="{FF2B5EF4-FFF2-40B4-BE49-F238E27FC236}">
                  <a16:creationId xmlns:a16="http://schemas.microsoft.com/office/drawing/2014/main" id="{FEC388FB-5430-464B-9356-03BCA1C0193B}"/>
                </a:ext>
              </a:extLst>
            </p:cNvPr>
            <p:cNvSpPr/>
            <p:nvPr/>
          </p:nvSpPr>
          <p:spPr>
            <a:xfrm>
              <a:off x="9210256" y="1170286"/>
              <a:ext cx="179387" cy="315912"/>
            </a:xfrm>
            <a:prstGeom prst="roundRect">
              <a:avLst/>
            </a:prstGeom>
            <a:solidFill>
              <a:srgbClr val="00B0F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/>
            </a:p>
          </p:txBody>
        </p:sp>
        <p:sp>
          <p:nvSpPr>
            <p:cNvPr id="37" name="圆角矩形 45">
              <a:extLst>
                <a:ext uri="{FF2B5EF4-FFF2-40B4-BE49-F238E27FC236}">
                  <a16:creationId xmlns:a16="http://schemas.microsoft.com/office/drawing/2014/main" id="{14ECBA55-D397-40FA-AF30-DAD1BA500898}"/>
                </a:ext>
              </a:extLst>
            </p:cNvPr>
            <p:cNvSpPr/>
            <p:nvPr/>
          </p:nvSpPr>
          <p:spPr>
            <a:xfrm>
              <a:off x="10521239" y="618724"/>
              <a:ext cx="163796" cy="295907"/>
            </a:xfrm>
            <a:prstGeom prst="roundRect">
              <a:avLst/>
            </a:prstGeom>
            <a:solidFill>
              <a:srgbClr val="0070C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/>
            </a:p>
          </p:txBody>
        </p:sp>
      </p:grpSp>
      <p:sp>
        <p:nvSpPr>
          <p:cNvPr id="41" name="Line 10">
            <a:extLst>
              <a:ext uri="{FF2B5EF4-FFF2-40B4-BE49-F238E27FC236}">
                <a16:creationId xmlns:a16="http://schemas.microsoft.com/office/drawing/2014/main" id="{0DDED68A-F3F7-4DD8-A4E0-CBE4948709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6314" y="3518109"/>
            <a:ext cx="355909" cy="1226681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圆角矩形 54">
            <a:extLst>
              <a:ext uri="{FF2B5EF4-FFF2-40B4-BE49-F238E27FC236}">
                <a16:creationId xmlns:a16="http://schemas.microsoft.com/office/drawing/2014/main" id="{65410378-533C-4C3C-B72C-2DDCEACE42EF}"/>
              </a:ext>
            </a:extLst>
          </p:cNvPr>
          <p:cNvSpPr/>
          <p:nvPr/>
        </p:nvSpPr>
        <p:spPr>
          <a:xfrm>
            <a:off x="704686" y="3566303"/>
            <a:ext cx="2652481" cy="489689"/>
          </a:xfrm>
          <a:prstGeom prst="roundRect">
            <a:avLst>
              <a:gd name="adj" fmla="val 7428"/>
            </a:avLst>
          </a:prstGeom>
          <a:solidFill>
            <a:schemeClr val="accent6">
              <a:lumMod val="5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圆角矩形 54">
            <a:extLst>
              <a:ext uri="{FF2B5EF4-FFF2-40B4-BE49-F238E27FC236}">
                <a16:creationId xmlns:a16="http://schemas.microsoft.com/office/drawing/2014/main" id="{CB222731-FF4C-4251-A5C3-E21BCDE76417}"/>
              </a:ext>
            </a:extLst>
          </p:cNvPr>
          <p:cNvSpPr/>
          <p:nvPr/>
        </p:nvSpPr>
        <p:spPr>
          <a:xfrm>
            <a:off x="694649" y="4331795"/>
            <a:ext cx="2910582" cy="1445070"/>
          </a:xfrm>
          <a:prstGeom prst="roundRect">
            <a:avLst>
              <a:gd name="adj" fmla="val 7428"/>
            </a:avLst>
          </a:prstGeom>
          <a:solidFill>
            <a:schemeClr val="accent6">
              <a:lumMod val="5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3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65" grpId="0" animBg="1"/>
      <p:bldP spid="38" grpId="0"/>
      <p:bldP spid="39" grpId="0"/>
      <p:bldP spid="13" grpId="0" build="p"/>
      <p:bldP spid="42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>
            <a:extLst>
              <a:ext uri="{FF2B5EF4-FFF2-40B4-BE49-F238E27FC236}">
                <a16:creationId xmlns:a16="http://schemas.microsoft.com/office/drawing/2014/main" id="{C8945DAA-04E7-4613-8677-3C58CAE6F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5801" y="26988"/>
            <a:ext cx="8596313" cy="836612"/>
          </a:xfrm>
        </p:spPr>
        <p:txBody>
          <a:bodyPr/>
          <a:lstStyle/>
          <a:p>
            <a:pPr algn="ctr"/>
            <a:r>
              <a:rPr kumimoji="1" lang="en-US" altLang="zh-CN" sz="3600" b="1" dirty="0">
                <a:solidFill>
                  <a:srgbClr val="990000"/>
                </a:solidFill>
                <a:latin typeface="Arial Narrow" panose="020B0606020202030204" pitchFamily="34" charset="0"/>
              </a:rPr>
              <a:t>Verilog Design Styles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3FC0EB4-30CF-4D00-A684-560113C63791}"/>
              </a:ext>
            </a:extLst>
          </p:cNvPr>
          <p:cNvGrpSpPr/>
          <p:nvPr/>
        </p:nvGrpSpPr>
        <p:grpSpPr>
          <a:xfrm>
            <a:off x="6483368" y="5784057"/>
            <a:ext cx="4424362" cy="863600"/>
            <a:chOff x="6343283" y="5537199"/>
            <a:chExt cx="4424362" cy="863600"/>
          </a:xfrm>
        </p:grpSpPr>
        <p:pic>
          <p:nvPicPr>
            <p:cNvPr id="61" name="Picture 90">
              <a:extLst>
                <a:ext uri="{FF2B5EF4-FFF2-40B4-BE49-F238E27FC236}">
                  <a16:creationId xmlns:a16="http://schemas.microsoft.com/office/drawing/2014/main" id="{7F693EF0-93E5-496E-90E0-B7CB3290D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3283" y="5537199"/>
              <a:ext cx="4424362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Group 95">
              <a:extLst>
                <a:ext uri="{FF2B5EF4-FFF2-40B4-BE49-F238E27FC236}">
                  <a16:creationId xmlns:a16="http://schemas.microsoft.com/office/drawing/2014/main" id="{1F43FFBF-683F-45AF-A2D3-15C8B22F9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43284" y="5643563"/>
              <a:ext cx="1417637" cy="522287"/>
              <a:chOff x="2836" y="2100"/>
              <a:chExt cx="893" cy="329"/>
            </a:xfrm>
          </p:grpSpPr>
          <p:sp>
            <p:nvSpPr>
              <p:cNvPr id="95263" name="Text Box 92">
                <a:extLst>
                  <a:ext uri="{FF2B5EF4-FFF2-40B4-BE49-F238E27FC236}">
                    <a16:creationId xmlns:a16="http://schemas.microsoft.com/office/drawing/2014/main" id="{1E75A926-441E-4FC5-8523-4386875E3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6" y="2100"/>
                <a:ext cx="7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rgbClr val="000000"/>
                  </a:buClr>
                </a:pPr>
                <a:r>
                  <a:rPr kumimoji="1" lang="en-US" altLang="zh-CN" sz="1200" b="1" dirty="0">
                    <a:ea typeface="MS PGothic" panose="020B0600070205080204" pitchFamily="34" charset="-128"/>
                  </a:rPr>
                  <a:t>I1</a:t>
                </a:r>
              </a:p>
            </p:txBody>
          </p:sp>
          <p:sp>
            <p:nvSpPr>
              <p:cNvPr id="95264" name="Text Box 93">
                <a:extLst>
                  <a:ext uri="{FF2B5EF4-FFF2-40B4-BE49-F238E27FC236}">
                    <a16:creationId xmlns:a16="http://schemas.microsoft.com/office/drawing/2014/main" id="{C1C0AE35-E1EC-4D27-B6A2-2935F793F8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6" y="2256"/>
                <a:ext cx="7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rgbClr val="000000"/>
                  </a:buClr>
                </a:pPr>
                <a:r>
                  <a:rPr kumimoji="1" lang="en-US" altLang="zh-CN" sz="1200" b="1">
                    <a:ea typeface="MS PGothic" panose="020B0600070205080204" pitchFamily="34" charset="-128"/>
                  </a:rPr>
                  <a:t>I2</a:t>
                </a:r>
              </a:p>
            </p:txBody>
          </p:sp>
          <p:sp>
            <p:nvSpPr>
              <p:cNvPr id="95265" name="Text Box 94">
                <a:extLst>
                  <a:ext uri="{FF2B5EF4-FFF2-40B4-BE49-F238E27FC236}">
                    <a16:creationId xmlns:a16="http://schemas.microsoft.com/office/drawing/2014/main" id="{0393B1C2-69CA-4800-AB6B-B916B2753D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3" y="2178"/>
                <a:ext cx="75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rgbClr val="000000"/>
                  </a:buClr>
                </a:pPr>
                <a:r>
                  <a:rPr kumimoji="1" lang="en-US" altLang="zh-CN" sz="1200" b="1">
                    <a:ea typeface="MS PGothic" panose="020B0600070205080204" pitchFamily="34" charset="-128"/>
                  </a:rPr>
                  <a:t>Y</a:t>
                </a:r>
              </a:p>
            </p:txBody>
          </p:sp>
        </p:grpSp>
        <p:grpSp>
          <p:nvGrpSpPr>
            <p:cNvPr id="3" name="Group 96">
              <a:extLst>
                <a:ext uri="{FF2B5EF4-FFF2-40B4-BE49-F238E27FC236}">
                  <a16:creationId xmlns:a16="http://schemas.microsoft.com/office/drawing/2014/main" id="{93A5F3EF-06EE-4FAC-8C43-5F1C601F3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3508" y="5716588"/>
              <a:ext cx="1433512" cy="522287"/>
              <a:chOff x="2481" y="2100"/>
              <a:chExt cx="903" cy="329"/>
            </a:xfrm>
          </p:grpSpPr>
          <p:sp>
            <p:nvSpPr>
              <p:cNvPr id="95260" name="Text Box 97">
                <a:extLst>
                  <a:ext uri="{FF2B5EF4-FFF2-40B4-BE49-F238E27FC236}">
                    <a16:creationId xmlns:a16="http://schemas.microsoft.com/office/drawing/2014/main" id="{ED7A7D6A-545A-4EA6-BDC0-0C13427D49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1" y="2100"/>
                <a:ext cx="7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rgbClr val="000000"/>
                  </a:buClr>
                </a:pPr>
                <a:r>
                  <a:rPr kumimoji="1" lang="en-US" altLang="zh-CN" sz="1200" b="1">
                    <a:ea typeface="MS PGothic" panose="020B0600070205080204" pitchFamily="34" charset="-128"/>
                  </a:rPr>
                  <a:t>I1</a:t>
                </a:r>
              </a:p>
            </p:txBody>
          </p:sp>
          <p:sp>
            <p:nvSpPr>
              <p:cNvPr id="95261" name="Text Box 98">
                <a:extLst>
                  <a:ext uri="{FF2B5EF4-FFF2-40B4-BE49-F238E27FC236}">
                    <a16:creationId xmlns:a16="http://schemas.microsoft.com/office/drawing/2014/main" id="{5920D3F7-3888-427E-B527-2FAC81E5C7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1" y="2256"/>
                <a:ext cx="7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rgbClr val="000000"/>
                  </a:buClr>
                </a:pPr>
                <a:r>
                  <a:rPr kumimoji="1" lang="en-US" altLang="zh-CN" sz="1200" b="1" dirty="0">
                    <a:ea typeface="MS PGothic" panose="020B0600070205080204" pitchFamily="34" charset="-128"/>
                  </a:rPr>
                  <a:t>I2</a:t>
                </a:r>
              </a:p>
            </p:txBody>
          </p:sp>
          <p:sp>
            <p:nvSpPr>
              <p:cNvPr id="95262" name="Text Box 99">
                <a:extLst>
                  <a:ext uri="{FF2B5EF4-FFF2-40B4-BE49-F238E27FC236}">
                    <a16:creationId xmlns:a16="http://schemas.microsoft.com/office/drawing/2014/main" id="{3B2A69BC-4B40-4AB7-B296-2430F65A7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8" y="2178"/>
                <a:ext cx="75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rgbClr val="000000"/>
                  </a:buClr>
                </a:pPr>
                <a:r>
                  <a:rPr kumimoji="1" lang="en-US" altLang="zh-CN" sz="1200" b="1">
                    <a:ea typeface="MS PGothic" panose="020B0600070205080204" pitchFamily="34" charset="-128"/>
                  </a:rPr>
                  <a:t>Y</a:t>
                </a:r>
              </a:p>
            </p:txBody>
          </p:sp>
        </p:grpSp>
        <p:sp>
          <p:nvSpPr>
            <p:cNvPr id="70" name="Text Box 100">
              <a:extLst>
                <a:ext uri="{FF2B5EF4-FFF2-40B4-BE49-F238E27FC236}">
                  <a16:creationId xmlns:a16="http://schemas.microsoft.com/office/drawing/2014/main" id="{1FC0713C-D5CD-482D-8CB7-20A83552B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276" y="5537200"/>
              <a:ext cx="18986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00"/>
                </a:buClr>
              </a:pPr>
              <a:r>
                <a:rPr kumimoji="1" lang="en-US" altLang="zh-CN" sz="1600" b="1" dirty="0">
                  <a:solidFill>
                    <a:srgbClr val="003399"/>
                  </a:solidFill>
                  <a:ea typeface="MS PGothic" panose="020B0600070205080204" pitchFamily="34" charset="-128"/>
                </a:rPr>
                <a:t>U1_OUT</a:t>
              </a:r>
            </a:p>
          </p:txBody>
        </p:sp>
      </p:grpSp>
      <p:sp>
        <p:nvSpPr>
          <p:cNvPr id="71" name="Rectangle 3">
            <a:extLst>
              <a:ext uri="{FF2B5EF4-FFF2-40B4-BE49-F238E27FC236}">
                <a16:creationId xmlns:a16="http://schemas.microsoft.com/office/drawing/2014/main" id="{F2280206-75CE-41EF-A5C4-FBA8FDEFE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753" y="4272958"/>
            <a:ext cx="4943475" cy="23746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defRPr/>
            </a:pPr>
            <a:r>
              <a:rPr lang="en-US" altLang="zh-CN" b="1" dirty="0">
                <a:ea typeface="MS PGothic" pitchFamily="34" charset="-128"/>
                <a:cs typeface="Arial" pitchFamily="34" charset="0"/>
              </a:rPr>
              <a:t>module </a:t>
            </a:r>
            <a:r>
              <a:rPr lang="pl-PL" altLang="zh-CN" b="1" dirty="0">
                <a:solidFill>
                  <a:srgbClr val="FF0000"/>
                </a:solidFill>
                <a:ea typeface="MS PGothic" pitchFamily="34" charset="-128"/>
                <a:cs typeface="Arial" pitchFamily="34" charset="0"/>
              </a:rPr>
              <a:t>structural</a:t>
            </a:r>
            <a:r>
              <a:rPr lang="en-US" altLang="zh-CN" dirty="0">
                <a:solidFill>
                  <a:srgbClr val="002060"/>
                </a:solidFill>
                <a:ea typeface="MS PGothic" pitchFamily="34" charset="-128"/>
                <a:cs typeface="Arial" pitchFamily="34" charset="0"/>
              </a:rPr>
              <a:t> (</a:t>
            </a:r>
            <a:r>
              <a:rPr lang="en-US" altLang="zh-CN" dirty="0">
                <a:ea typeface="MS PGothic" pitchFamily="34" charset="-128"/>
                <a:cs typeface="Arial" pitchFamily="34" charset="0"/>
              </a:rPr>
              <a:t>A, B, C, Result);</a:t>
            </a:r>
            <a:endParaRPr lang="en-US" altLang="zh-CN" b="1" dirty="0">
              <a:ea typeface="MS PGothic" pitchFamily="34" charset="-128"/>
              <a:cs typeface="Arial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sz="800" b="1" dirty="0">
              <a:ea typeface="MS PGothic" pitchFamily="34" charset="-128"/>
              <a:cs typeface="Arial" pitchFamily="34" charset="0"/>
            </a:endParaRPr>
          </a:p>
          <a:p>
            <a:pPr marL="706438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b="1" dirty="0">
                <a:ea typeface="MS PGothic" pitchFamily="34" charset="-128"/>
                <a:cs typeface="Arial" pitchFamily="34" charset="0"/>
              </a:rPr>
              <a:t>input       </a:t>
            </a:r>
            <a:r>
              <a:rPr lang="en-US" altLang="zh-CN" b="1" kern="0" dirty="0">
                <a:latin typeface="Courier New" pitchFamily="49" charset="0"/>
                <a:cs typeface="Courier New" pitchFamily="49" charset="0"/>
              </a:rPr>
              <a:t>A, B, C;</a:t>
            </a:r>
          </a:p>
          <a:p>
            <a:pPr marL="706438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b="1" dirty="0">
                <a:ea typeface="MS PGothic" pitchFamily="34" charset="-128"/>
                <a:cs typeface="Arial" pitchFamily="34" charset="0"/>
              </a:rPr>
              <a:t>output    </a:t>
            </a:r>
            <a:r>
              <a:rPr lang="en-US" altLang="zh-CN" b="1" kern="0" dirty="0">
                <a:latin typeface="Courier New" pitchFamily="49" charset="0"/>
                <a:cs typeface="Courier New" pitchFamily="49" charset="0"/>
              </a:rPr>
              <a:t>Result;</a:t>
            </a:r>
            <a:r>
              <a:rPr lang="en-US" altLang="zh-CN" b="1" dirty="0">
                <a:ea typeface="MS PGothic" pitchFamily="34" charset="-128"/>
                <a:cs typeface="Arial" pitchFamily="34" charset="0"/>
              </a:rPr>
              <a:t>	</a:t>
            </a:r>
          </a:p>
          <a:p>
            <a:pPr marL="706438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b="1" dirty="0">
                <a:ea typeface="MS PGothic" pitchFamily="34" charset="-128"/>
                <a:cs typeface="Arial" pitchFamily="34" charset="0"/>
              </a:rPr>
              <a:t>wire        </a:t>
            </a:r>
            <a:r>
              <a:rPr lang="en-US" altLang="zh-CN" b="1" kern="0" dirty="0">
                <a:latin typeface="Courier New" pitchFamily="49" charset="0"/>
                <a:cs typeface="Courier New" pitchFamily="49" charset="0"/>
              </a:rPr>
              <a:t>U1_OUT;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900" b="1" dirty="0">
                <a:ea typeface="MS PGothic" pitchFamily="34" charset="-128"/>
                <a:cs typeface="Arial" pitchFamily="34" charset="0"/>
              </a:rPr>
              <a:t>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b="1" dirty="0">
                <a:ea typeface="MS PGothic" pitchFamily="34" charset="-128"/>
                <a:cs typeface="Arial" pitchFamily="34" charset="0"/>
              </a:rPr>
              <a:t>      </a:t>
            </a:r>
            <a:r>
              <a:rPr lang="en-US" altLang="zh-CN" b="1" dirty="0" err="1">
                <a:solidFill>
                  <a:srgbClr val="FF0000"/>
                </a:solidFill>
                <a:ea typeface="MS PGothic" pitchFamily="34" charset="-128"/>
                <a:cs typeface="Arial" pitchFamily="34" charset="0"/>
              </a:rPr>
              <a:t>xor</a:t>
            </a:r>
            <a:r>
              <a:rPr lang="en-US" altLang="zh-CN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U1(U1_OUT,A,B); </a:t>
            </a:r>
            <a:br>
              <a:rPr lang="pl-PL" altLang="zh-CN" b="1" dirty="0">
                <a:solidFill>
                  <a:srgbClr val="FF0000"/>
                </a:solidFill>
                <a:ea typeface="MS PGothic" pitchFamily="34" charset="-128"/>
                <a:cs typeface="Arial" pitchFamily="34" charset="0"/>
              </a:rPr>
            </a:br>
            <a:r>
              <a:rPr lang="en-US" altLang="zh-CN" b="1" dirty="0">
                <a:solidFill>
                  <a:srgbClr val="FF0000"/>
                </a:solidFill>
                <a:ea typeface="MS PGothic" pitchFamily="34" charset="-128"/>
                <a:cs typeface="Arial" pitchFamily="34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MS PGothic" pitchFamily="34" charset="-128"/>
                <a:cs typeface="Arial" pitchFamily="34" charset="0"/>
              </a:rPr>
              <a:t>xor</a:t>
            </a:r>
            <a:r>
              <a:rPr lang="en-US" altLang="zh-CN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U2(Result,U1_OUT,C); </a:t>
            </a:r>
            <a:endParaRPr lang="en-US" altLang="zh-CN" b="1" dirty="0">
              <a:solidFill>
                <a:srgbClr val="FF0000"/>
              </a:solidFill>
              <a:ea typeface="MS PGothic" pitchFamily="34" charset="-128"/>
              <a:cs typeface="Arial" pitchFamily="34" charset="0"/>
            </a:endParaRPr>
          </a:p>
          <a:p>
            <a:pPr marL="342900" indent="-342900">
              <a:defRPr/>
            </a:pPr>
            <a:r>
              <a:rPr lang="en-US" altLang="zh-CN" sz="1000" b="1" dirty="0">
                <a:ea typeface="MS PGothic" pitchFamily="34" charset="-128"/>
                <a:cs typeface="Arial" pitchFamily="34" charset="0"/>
              </a:rPr>
              <a:t>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b="1" dirty="0" err="1">
                <a:ea typeface="MS PGothic" pitchFamily="34" charset="-128"/>
                <a:cs typeface="Arial" pitchFamily="34" charset="0"/>
              </a:rPr>
              <a:t>endmodule</a:t>
            </a:r>
            <a:endParaRPr lang="en-US" altLang="zh-CN" dirty="0">
              <a:solidFill>
                <a:srgbClr val="003399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A1868F8F-08BA-4184-8341-368EFBE1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414" y="3098004"/>
            <a:ext cx="4803258" cy="24257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ea typeface="MS PGothic" pitchFamily="34" charset="-128"/>
                <a:cs typeface="Arial" pitchFamily="34" charset="0"/>
              </a:rPr>
              <a:t>module </a:t>
            </a:r>
            <a:r>
              <a:rPr lang="pl-PL" altLang="zh-CN" sz="1600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pitchFamily="34" charset="0"/>
              </a:rPr>
              <a:t> </a:t>
            </a:r>
            <a:r>
              <a:rPr lang="pl-PL" altLang="zh-CN" sz="16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pitchFamily="34" charset="0"/>
              </a:rPr>
              <a:t>behavioral</a:t>
            </a:r>
            <a:r>
              <a:rPr lang="en-US" altLang="zh-CN" sz="1600" dirty="0">
                <a:latin typeface="Arial" charset="0"/>
                <a:ea typeface="MS PGothic" pitchFamily="34" charset="-128"/>
                <a:cs typeface="Arial" pitchFamily="34" charset="0"/>
              </a:rPr>
              <a:t>  </a:t>
            </a:r>
            <a:r>
              <a:rPr lang="en-US" altLang="zh-CN" sz="1600" dirty="0">
                <a:ea typeface="MS PGothic" pitchFamily="34" charset="-128"/>
                <a:cs typeface="Arial" pitchFamily="34" charset="0"/>
              </a:rPr>
              <a:t>(A, B, C, Result);</a:t>
            </a:r>
            <a:endParaRPr lang="en-US" altLang="zh-CN" sz="1600" b="1" dirty="0">
              <a:ea typeface="MS PGothic" pitchFamily="34" charset="-128"/>
              <a:cs typeface="Arial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sz="700" b="1" dirty="0">
              <a:ea typeface="MS PGothic" pitchFamily="34" charset="-128"/>
              <a:cs typeface="Arial" pitchFamily="34" charset="0"/>
            </a:endParaRPr>
          </a:p>
          <a:p>
            <a:pPr marL="706438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ea typeface="MS PGothic" pitchFamily="34" charset="-128"/>
                <a:cs typeface="Arial" pitchFamily="34" charset="0"/>
              </a:rPr>
              <a:t>input </a:t>
            </a:r>
            <a:r>
              <a:rPr lang="en-US" altLang="zh-CN" sz="1600" b="1" kern="0" dirty="0">
                <a:latin typeface="Courier New" pitchFamily="49" charset="0"/>
                <a:cs typeface="Courier New" pitchFamily="49" charset="0"/>
              </a:rPr>
              <a:t>      A, B, C;</a:t>
            </a:r>
          </a:p>
          <a:p>
            <a:pPr marL="706438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ea typeface="MS PGothic" pitchFamily="34" charset="-128"/>
                <a:cs typeface="Arial" pitchFamily="34" charset="0"/>
              </a:rPr>
              <a:t>output  </a:t>
            </a:r>
            <a:r>
              <a:rPr lang="en-US" altLang="zh-CN" sz="1600" b="1" dirty="0" err="1">
                <a:ea typeface="MS PGothic" pitchFamily="34" charset="-128"/>
                <a:cs typeface="Arial" pitchFamily="34" charset="0"/>
              </a:rPr>
              <a:t>reg</a:t>
            </a:r>
            <a:r>
              <a:rPr lang="en-US" altLang="zh-CN" sz="1600" b="1" dirty="0">
                <a:ea typeface="MS PGothic" pitchFamily="34" charset="-128"/>
                <a:cs typeface="Arial" pitchFamily="34" charset="0"/>
              </a:rPr>
              <a:t>    </a:t>
            </a:r>
            <a:r>
              <a:rPr lang="en-US" altLang="zh-CN" sz="1600" b="1" kern="0" dirty="0">
                <a:latin typeface="Courier New" pitchFamily="49" charset="0"/>
                <a:cs typeface="Courier New" pitchFamily="49" charset="0"/>
              </a:rPr>
              <a:t>Result;	</a:t>
            </a:r>
          </a:p>
          <a:p>
            <a:pPr marL="342900" indent="-342900">
              <a:defRPr/>
            </a:pPr>
            <a:r>
              <a:rPr lang="en-US" altLang="zh-CN" sz="900" b="1" dirty="0">
                <a:ea typeface="MS PGothic" pitchFamily="34" charset="-128"/>
                <a:cs typeface="Arial" pitchFamily="34" charset="0"/>
              </a:rPr>
              <a:t>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b="1" dirty="0">
                <a:ea typeface="MS PGothic" pitchFamily="34" charset="-128"/>
                <a:cs typeface="Arial" pitchFamily="34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ea typeface="MS PGothic" pitchFamily="34" charset="-128"/>
                <a:cs typeface="Arial" pitchFamily="34" charset="0"/>
              </a:rPr>
              <a:t>always @ (</a:t>
            </a:r>
            <a:r>
              <a:rPr lang="en-US" altLang="zh-CN" sz="1600" b="1" kern="0" dirty="0">
                <a:solidFill>
                  <a:srgbClr val="FF0000"/>
                </a:solidFill>
              </a:rPr>
              <a:t>A, B,  C)</a:t>
            </a:r>
            <a:endParaRPr lang="en-US" altLang="zh-CN" sz="1600" b="1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   begin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       </a:t>
            </a:r>
            <a:r>
              <a:rPr lang="en-US" altLang="zh-CN" sz="1600" b="1" dirty="0">
                <a:solidFill>
                  <a:srgbClr val="FF0000"/>
                </a:solidFill>
                <a:ea typeface="MS PGothic" pitchFamily="34" charset="-128"/>
                <a:cs typeface="Arial" pitchFamily="34" charset="0"/>
              </a:rPr>
              <a:t>Result = </a:t>
            </a:r>
            <a:r>
              <a:rPr lang="en-US" altLang="zh-CN" sz="1600" b="1" kern="0" dirty="0">
                <a:solidFill>
                  <a:srgbClr val="FF0000"/>
                </a:solidFill>
              </a:rPr>
              <a:t> (A ^ B)  ^C;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   end</a:t>
            </a:r>
            <a:br>
              <a:rPr lang="pl-PL" altLang="zh-CN" sz="1600" b="1" dirty="0">
                <a:ea typeface="MS PGothic" pitchFamily="34" charset="-128"/>
                <a:cs typeface="Arial" pitchFamily="34" charset="0"/>
              </a:rPr>
            </a:br>
            <a:r>
              <a:rPr lang="en-US" altLang="zh-CN" sz="900" b="1" dirty="0">
                <a:ea typeface="MS PGothic" pitchFamily="34" charset="-128"/>
                <a:cs typeface="Arial" pitchFamily="34" charset="0"/>
              </a:rPr>
              <a:t>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600" b="1" dirty="0" err="1">
                <a:ea typeface="MS PGothic" pitchFamily="34" charset="-128"/>
                <a:cs typeface="Arial" pitchFamily="34" charset="0"/>
              </a:rPr>
              <a:t>endmodule</a:t>
            </a:r>
            <a:endParaRPr lang="en-US" altLang="zh-CN" sz="1100" dirty="0">
              <a:solidFill>
                <a:srgbClr val="003399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7B2E3729-B5B0-489B-865B-301A8F4ED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868" y="771151"/>
            <a:ext cx="4784208" cy="19018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b="1" dirty="0">
                <a:ea typeface="MS PGothic" pitchFamily="34" charset="-128"/>
                <a:cs typeface="Arial" pitchFamily="34" charset="0"/>
              </a:rPr>
              <a:t>module </a:t>
            </a:r>
            <a:r>
              <a:rPr lang="en-US" altLang="zh-CN" b="1" dirty="0">
                <a:solidFill>
                  <a:srgbClr val="FF0000"/>
                </a:solidFill>
                <a:ea typeface="MS PGothic" pitchFamily="34" charset="-128"/>
                <a:cs typeface="Arial" pitchFamily="34" charset="0"/>
              </a:rPr>
              <a:t>dataflow</a:t>
            </a:r>
            <a:r>
              <a:rPr lang="en-US" altLang="zh-CN" dirty="0">
                <a:solidFill>
                  <a:srgbClr val="FF0000"/>
                </a:solidFill>
                <a:ea typeface="MS PGothic" pitchFamily="34" charset="-128"/>
                <a:cs typeface="Arial" pitchFamily="34" charset="0"/>
              </a:rPr>
              <a:t> </a:t>
            </a:r>
            <a:r>
              <a:rPr lang="en-US" altLang="zh-CN" dirty="0">
                <a:ea typeface="MS PGothic" pitchFamily="34" charset="-128"/>
                <a:cs typeface="Arial" pitchFamily="34" charset="0"/>
              </a:rPr>
              <a:t>(A, B, C, Result);</a:t>
            </a:r>
            <a:endParaRPr lang="en-US" altLang="zh-CN" b="1" dirty="0">
              <a:ea typeface="MS PGothic" pitchFamily="34" charset="-128"/>
              <a:cs typeface="Arial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sz="700" b="1" dirty="0">
              <a:ea typeface="MS PGothic" pitchFamily="34" charset="-128"/>
              <a:cs typeface="Arial" pitchFamily="34" charset="0"/>
            </a:endParaRPr>
          </a:p>
          <a:p>
            <a:pPr marL="706438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b="1" dirty="0">
                <a:ea typeface="MS PGothic" pitchFamily="34" charset="-128"/>
                <a:cs typeface="Arial" pitchFamily="34" charset="0"/>
              </a:rPr>
              <a:t>input </a:t>
            </a:r>
            <a:r>
              <a:rPr lang="en-US" altLang="zh-CN" b="1" kern="0" dirty="0">
                <a:latin typeface="Courier New" pitchFamily="49" charset="0"/>
                <a:cs typeface="Courier New" pitchFamily="49" charset="0"/>
              </a:rPr>
              <a:t>   A, B, C;</a:t>
            </a:r>
          </a:p>
          <a:p>
            <a:pPr marL="706438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b="1" dirty="0">
                <a:ea typeface="MS PGothic" pitchFamily="34" charset="-128"/>
                <a:cs typeface="Arial" pitchFamily="34" charset="0"/>
              </a:rPr>
              <a:t>output</a:t>
            </a:r>
            <a:r>
              <a:rPr lang="en-US" altLang="zh-CN" sz="1600" b="1" dirty="0">
                <a:ea typeface="MS PGothic" pitchFamily="34" charset="-128"/>
                <a:cs typeface="Arial" pitchFamily="34" charset="0"/>
              </a:rPr>
              <a:t>     </a:t>
            </a:r>
            <a:r>
              <a:rPr lang="en-US" altLang="zh-CN" b="1" kern="0" dirty="0">
                <a:latin typeface="Courier New" pitchFamily="49" charset="0"/>
                <a:cs typeface="Courier New" pitchFamily="49" charset="0"/>
              </a:rPr>
              <a:t>Result;	</a:t>
            </a:r>
          </a:p>
          <a:p>
            <a:pPr marL="342900" indent="-342900">
              <a:defRPr/>
            </a:pPr>
            <a:r>
              <a:rPr lang="en-US" altLang="zh-CN" sz="900" b="1" dirty="0">
                <a:ea typeface="MS PGothic" pitchFamily="34" charset="-128"/>
                <a:cs typeface="Arial" pitchFamily="34" charset="0"/>
              </a:rPr>
              <a:t>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b="1" dirty="0">
                <a:ea typeface="MS PGothic" pitchFamily="34" charset="-128"/>
                <a:cs typeface="Arial" pitchFamily="34" charset="0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ea typeface="MS PGothic" pitchFamily="34" charset="-128"/>
                <a:cs typeface="Arial" pitchFamily="34" charset="0"/>
              </a:rPr>
              <a:t>assign     </a:t>
            </a:r>
            <a:r>
              <a:rPr lang="en-US" altLang="zh-CN" sz="1600" b="1" dirty="0">
                <a:solidFill>
                  <a:srgbClr val="FF0000"/>
                </a:solidFill>
                <a:ea typeface="MS PGothic" pitchFamily="34" charset="-128"/>
                <a:cs typeface="Arial" pitchFamily="34" charset="0"/>
              </a:rPr>
              <a:t>Result = </a:t>
            </a:r>
            <a:r>
              <a:rPr lang="en-US" altLang="zh-CN" sz="1600" b="1" kern="0" dirty="0">
                <a:solidFill>
                  <a:srgbClr val="FF0000"/>
                </a:solidFill>
              </a:rPr>
              <a:t> (A ^ B)  ^ C</a:t>
            </a:r>
            <a:r>
              <a:rPr lang="en-US" altLang="zh-CN" sz="1600" kern="0" dirty="0">
                <a:solidFill>
                  <a:srgbClr val="FF0000"/>
                </a:solidFill>
              </a:rPr>
              <a:t>;</a:t>
            </a:r>
            <a:br>
              <a:rPr lang="pl-PL" altLang="zh-CN" sz="1600" b="1" dirty="0">
                <a:solidFill>
                  <a:srgbClr val="FF0000"/>
                </a:solidFill>
                <a:ea typeface="MS PGothic" pitchFamily="34" charset="-128"/>
                <a:cs typeface="Arial" pitchFamily="34" charset="0"/>
              </a:rPr>
            </a:br>
            <a:r>
              <a:rPr lang="en-US" altLang="zh-CN" sz="1000" b="1" dirty="0">
                <a:ea typeface="MS PGothic" pitchFamily="34" charset="-128"/>
                <a:cs typeface="Arial" pitchFamily="34" charset="0"/>
              </a:rPr>
              <a:t>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b="1" dirty="0" err="1">
                <a:ea typeface="MS PGothic" pitchFamily="34" charset="-128"/>
                <a:cs typeface="Arial" pitchFamily="34" charset="0"/>
              </a:rPr>
              <a:t>endmodule</a:t>
            </a:r>
            <a:endParaRPr lang="en-US" altLang="zh-CN" dirty="0">
              <a:solidFill>
                <a:srgbClr val="003399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47DD26-91C1-4F28-9E8C-2C6F82073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3014" y="210343"/>
            <a:ext cx="1008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Chap3.6</a:t>
            </a:r>
            <a:endParaRPr lang="zh-CN" altLang="en-US" sz="16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955EC9-0784-4A3C-802E-DB129D224470}"/>
              </a:ext>
            </a:extLst>
          </p:cNvPr>
          <p:cNvSpPr/>
          <p:nvPr/>
        </p:nvSpPr>
        <p:spPr>
          <a:xfrm>
            <a:off x="253790" y="747228"/>
            <a:ext cx="6452255" cy="3385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solidFill>
                  <a:srgbClr val="0000FF"/>
                </a:solidFill>
                <a:latin typeface="Arial Narrow" panose="020B0606020202030204" pitchFamily="34" charset="0"/>
              </a:rPr>
              <a:t>Structural level</a:t>
            </a:r>
            <a:r>
              <a:rPr lang="en-US" altLang="zh-CN" b="1" dirty="0">
                <a:solidFill>
                  <a:srgbClr val="211808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sz="1600" b="1" dirty="0">
                <a:solidFill>
                  <a:srgbClr val="211808"/>
                </a:solidFill>
                <a:latin typeface="Arial Narrow" panose="020B0606020202030204" pitchFamily="34" charset="0"/>
              </a:rPr>
              <a:t>is the lowest level. Designing at this level you need manually finish the design first and then </a:t>
            </a:r>
            <a:r>
              <a:rPr lang="en-US" altLang="zh-CN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instantiate(</a:t>
            </a:r>
            <a:r>
              <a:rPr lang="zh-CN" altLang="en-US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实例化</a:t>
            </a:r>
            <a:r>
              <a:rPr lang="en-US" altLang="zh-CN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) </a:t>
            </a:r>
            <a:r>
              <a:rPr lang="en-US" altLang="zh-CN" sz="1600" b="1" dirty="0">
                <a:solidFill>
                  <a:srgbClr val="211808"/>
                </a:solidFill>
                <a:latin typeface="Arial Narrow" panose="020B0606020202030204" pitchFamily="34" charset="0"/>
              </a:rPr>
              <a:t>the </a:t>
            </a:r>
            <a:r>
              <a:rPr lang="en-US" altLang="zh-CN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built in gates </a:t>
            </a:r>
            <a:r>
              <a:rPr lang="en-US" altLang="zh-CN" sz="1600" b="1" dirty="0">
                <a:solidFill>
                  <a:srgbClr val="211808"/>
                </a:solidFill>
                <a:latin typeface="Arial Narrow" panose="020B0606020202030204" pitchFamily="34" charset="0"/>
              </a:rPr>
              <a:t>of  Verilog and specify the interconnections of gates. Synthesizer will give you a circuit exactly the same with your manual design.</a:t>
            </a:r>
          </a:p>
          <a:p>
            <a:pPr marL="285750" indent="-285750" algn="just">
              <a:buFont typeface="Wingdings" panose="05000000000000000000" pitchFamily="2" charset="2"/>
              <a:buChar char="n"/>
              <a:defRPr/>
            </a:pPr>
            <a:r>
              <a:rPr lang="en-US" altLang="zh-CN" sz="1600" b="1" dirty="0">
                <a:solidFill>
                  <a:srgbClr val="211808"/>
                </a:solidFill>
                <a:latin typeface="Arial Narrow" panose="020B0606020202030204" pitchFamily="34" charset="0"/>
              </a:rPr>
              <a:t>When designing circuits at the </a:t>
            </a:r>
            <a:r>
              <a:rPr lang="en-US" altLang="zh-CN" b="1" dirty="0">
                <a:solidFill>
                  <a:srgbClr val="0000FF"/>
                </a:solidFill>
                <a:latin typeface="Arial Narrow" panose="020B0606020202030204" pitchFamily="34" charset="0"/>
              </a:rPr>
              <a:t>behavioral level</a:t>
            </a:r>
            <a:r>
              <a:rPr lang="en-US" altLang="zh-CN" sz="1600" b="1" dirty="0">
                <a:solidFill>
                  <a:srgbClr val="211808"/>
                </a:solidFill>
                <a:latin typeface="Arial Narrow" panose="020B0606020202030204" pitchFamily="34" charset="0"/>
              </a:rPr>
              <a:t>, we do not need to know what logic gates are needed or how they are connected together. We only need to know their interface and functional operation, and then describe it using </a:t>
            </a:r>
            <a:r>
              <a:rPr lang="en-US" altLang="zh-CN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concurrent</a:t>
            </a:r>
            <a:r>
              <a:rPr lang="zh-CN" altLang="en-US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并发</a:t>
            </a:r>
            <a:r>
              <a:rPr lang="en-US" altLang="zh-CN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) and sequential (</a:t>
            </a:r>
            <a:r>
              <a:rPr lang="zh-CN" altLang="en-US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顺序</a:t>
            </a:r>
            <a:r>
              <a:rPr lang="en-US" altLang="zh-CN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) statements</a:t>
            </a:r>
            <a:r>
              <a:rPr lang="en-US" altLang="zh-CN" sz="1600" b="1" dirty="0">
                <a:solidFill>
                  <a:srgbClr val="211808"/>
                </a:solidFill>
                <a:latin typeface="Arial Narrow" panose="020B0606020202030204" pitchFamily="34" charset="0"/>
              </a:rPr>
              <a:t>. Having written the behavioral code, a synthesizer can automatically construct the circuit that will operate according to the description of the code. </a:t>
            </a:r>
          </a:p>
          <a:p>
            <a:pPr marL="285750" indent="-285750" algn="just">
              <a:buFont typeface="Wingdings" panose="05000000000000000000" pitchFamily="2" charset="2"/>
              <a:buChar char="n"/>
              <a:defRPr/>
            </a:pPr>
            <a:r>
              <a:rPr lang="en-US" altLang="zh-CN" sz="1600" b="1" dirty="0">
                <a:solidFill>
                  <a:srgbClr val="211808"/>
                </a:solidFill>
                <a:latin typeface="Arial Narrow" panose="020B0606020202030204" pitchFamily="34" charset="0"/>
              </a:rPr>
              <a:t>Design at the </a:t>
            </a:r>
            <a:r>
              <a:rPr lang="en-US" altLang="zh-CN" b="1" dirty="0">
                <a:solidFill>
                  <a:srgbClr val="0000FF"/>
                </a:solidFill>
                <a:latin typeface="Arial Narrow" panose="020B0606020202030204" pitchFamily="34" charset="0"/>
              </a:rPr>
              <a:t>Dataflow level</a:t>
            </a:r>
            <a:r>
              <a:rPr lang="en-US" altLang="zh-CN" b="1" dirty="0">
                <a:solidFill>
                  <a:srgbClr val="211808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sz="1600" b="1" dirty="0">
                <a:solidFill>
                  <a:srgbClr val="211808"/>
                </a:solidFill>
                <a:latin typeface="Arial Narrow" panose="020B0606020202030204" pitchFamily="34" charset="0"/>
              </a:rPr>
              <a:t>the circuit is defined using </a:t>
            </a:r>
            <a:r>
              <a:rPr lang="en-US" altLang="zh-CN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signal-assign statements</a:t>
            </a:r>
            <a:r>
              <a:rPr lang="en-US" altLang="zh-CN" sz="1600" b="1" dirty="0">
                <a:solidFill>
                  <a:srgbClr val="211808"/>
                </a:solidFill>
                <a:latin typeface="Arial Narrow" panose="020B0606020202030204" pitchFamily="34" charset="0"/>
              </a:rPr>
              <a:t> and built-in logic operations(&amp;, I, ~…) to describe the </a:t>
            </a:r>
            <a:r>
              <a:rPr lang="en-US" altLang="zh-CN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logic equations</a:t>
            </a:r>
            <a:r>
              <a:rPr lang="en-US" altLang="zh-CN" sz="1600" b="1" dirty="0">
                <a:solidFill>
                  <a:srgbClr val="211808"/>
                </a:solidFill>
                <a:latin typeface="Arial Narrow" panose="020B0606020202030204" pitchFamily="34" charset="0"/>
              </a:rPr>
              <a:t> of the circuits. </a:t>
            </a:r>
            <a:endParaRPr lang="zh-CN" altLang="en-US" sz="1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s16.sinaimg.cn/large/6c7b6f034d79c08a741ef&amp;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046" y="720081"/>
            <a:ext cx="5020877" cy="587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19167" y="906331"/>
            <a:ext cx="6351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211808"/>
                </a:solidFill>
                <a:latin typeface="Arial Narrow" panose="020B0606020202030204" pitchFamily="34" charset="0"/>
              </a:rPr>
              <a:t>Instantiation (</a:t>
            </a:r>
            <a:r>
              <a:rPr lang="zh-CN" altLang="en-US" sz="2800" b="1" dirty="0">
                <a:solidFill>
                  <a:srgbClr val="211808"/>
                </a:solidFill>
                <a:latin typeface="Arial Narrow" panose="020B0606020202030204" pitchFamily="34" charset="0"/>
              </a:rPr>
              <a:t>实例化</a:t>
            </a:r>
            <a:r>
              <a:rPr lang="en-US" altLang="zh-CN" sz="2800" b="1" dirty="0">
                <a:solidFill>
                  <a:srgbClr val="211808"/>
                </a:solidFill>
                <a:latin typeface="Arial Narrow" panose="020B0606020202030204" pitchFamily="34" charset="0"/>
              </a:rPr>
              <a:t>) of the built in gates</a:t>
            </a:r>
            <a:endParaRPr lang="zh-CN" altLang="en-US" sz="2800" b="1" dirty="0">
              <a:solidFill>
                <a:srgbClr val="211808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6876" y="180071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gate name &lt;instantiation name&gt;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output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input1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 input1 2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 input1 3...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4517" y="3096563"/>
            <a:ext cx="4878663" cy="2806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and</a:t>
            </a:r>
            <a:r>
              <a:rPr lang="en-US" altLang="zh-CN" sz="2400" b="1" dirty="0"/>
              <a:t> a1(out,int1,int2,in3);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800000"/>
                </a:solidFill>
              </a:rPr>
              <a:t>//</a:t>
            </a:r>
            <a:r>
              <a:rPr lang="zh-CN" altLang="en-US" sz="2400" b="1" dirty="0">
                <a:solidFill>
                  <a:srgbClr val="800000"/>
                </a:solidFill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</a:rPr>
              <a:t>3-input AND gate</a:t>
            </a:r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bufif1</a:t>
            </a:r>
            <a:r>
              <a:rPr lang="en-US" altLang="zh-CN" sz="2400" b="1" dirty="0"/>
              <a:t> mytri1(</a:t>
            </a:r>
            <a:r>
              <a:rPr lang="en-US" altLang="zh-CN" sz="2400" b="1" dirty="0" err="1"/>
              <a:t>out,in,enable</a:t>
            </a:r>
            <a:r>
              <a:rPr lang="en-US" altLang="zh-CN" sz="2400" b="1" dirty="0">
                <a:solidFill>
                  <a:srgbClr val="800000"/>
                </a:solidFill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800000"/>
                </a:solidFill>
              </a:rPr>
              <a:t> //active-high tri-state buffer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935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>
            <a:extLst>
              <a:ext uri="{FF2B5EF4-FFF2-40B4-BE49-F238E27FC236}">
                <a16:creationId xmlns:a16="http://schemas.microsoft.com/office/drawing/2014/main" id="{3CB584CF-E4C0-4397-ADE8-6EC7D7CA1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179513"/>
            <a:ext cx="8101012" cy="484346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3" name="标题 1">
            <a:extLst>
              <a:ext uri="{FF2B5EF4-FFF2-40B4-BE49-F238E27FC236}">
                <a16:creationId xmlns:a16="http://schemas.microsoft.com/office/drawing/2014/main" id="{5D003E42-DAE9-4FE3-8488-3D5CE03E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13" y="44450"/>
            <a:ext cx="8686800" cy="839788"/>
          </a:xfrm>
        </p:spPr>
        <p:txBody>
          <a:bodyPr>
            <a:normAutofit/>
          </a:bodyPr>
          <a:lstStyle/>
          <a:p>
            <a:pPr marL="534988" indent="-534988"/>
            <a:r>
              <a:rPr lang="en-US" altLang="zh-CN" sz="4000" b="1" dirty="0">
                <a:solidFill>
                  <a:srgbClr val="C00000"/>
                </a:solidFill>
                <a:latin typeface="Arial Narrow" pitchFamily="34" charset="0"/>
              </a:rPr>
              <a:t>Organization of Center Processor Unit</a:t>
            </a:r>
            <a:endParaRPr lang="zh-CN" altLang="en-US" sz="4000" b="1" dirty="0">
              <a:solidFill>
                <a:srgbClr val="C00000"/>
              </a:solidFill>
              <a:latin typeface="Arial Narrow" pitchFamily="34" charset="0"/>
            </a:endParaRPr>
          </a:p>
        </p:txBody>
      </p:sp>
      <p:sp>
        <p:nvSpPr>
          <p:cNvPr id="117764" name="日期占位符 2">
            <a:extLst>
              <a:ext uri="{FF2B5EF4-FFF2-40B4-BE49-F238E27FC236}">
                <a16:creationId xmlns:a16="http://schemas.microsoft.com/office/drawing/2014/main" id="{3B92D576-94F3-4D70-A1EC-DB306DDA95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B150E2-4418-4008-9924-B5AC2AC91DE4}" type="datetime1">
              <a:rPr lang="zh-CN" altLang="en-US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2020/3/30</a:t>
            </a:fld>
            <a:endParaRPr lang="zh-CN" altLang="en-US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65" name="灯片编号占位符 3">
            <a:extLst>
              <a:ext uri="{FF2B5EF4-FFF2-40B4-BE49-F238E27FC236}">
                <a16:creationId xmlns:a16="http://schemas.microsoft.com/office/drawing/2014/main" id="{CB917509-529E-4922-A160-C64235FBFE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5ABF52-A269-46B4-AD7A-5EA543058B70}" type="slidenum"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19</a:t>
            </a:fld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CD1339-3CA6-4E16-8637-392C16806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513" y="4281489"/>
            <a:ext cx="1003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FF0000"/>
                </a:solidFill>
              </a:rPr>
              <a:t>Decoder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C427CF8-B053-419F-A446-FF8AD9D3CA87}"/>
              </a:ext>
            </a:extLst>
          </p:cNvPr>
          <p:cNvSpPr/>
          <p:nvPr/>
        </p:nvSpPr>
        <p:spPr>
          <a:xfrm>
            <a:off x="8107364" y="2393950"/>
            <a:ext cx="733425" cy="539750"/>
          </a:xfrm>
          <a:prstGeom prst="ellipse">
            <a:avLst/>
          </a:prstGeom>
          <a:noFill/>
          <a:ln w="539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1C8C2EC-4D92-4E7B-A27A-2B325E3698A9}"/>
              </a:ext>
            </a:extLst>
          </p:cNvPr>
          <p:cNvSpPr/>
          <p:nvPr/>
        </p:nvSpPr>
        <p:spPr>
          <a:xfrm>
            <a:off x="5489576" y="3654425"/>
            <a:ext cx="696913" cy="560388"/>
          </a:xfrm>
          <a:prstGeom prst="ellipse">
            <a:avLst/>
          </a:prstGeom>
          <a:noFill/>
          <a:ln w="539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B3B8BD2-17AF-4E8E-8947-34DA52B26EC6}"/>
              </a:ext>
            </a:extLst>
          </p:cNvPr>
          <p:cNvSpPr/>
          <p:nvPr/>
        </p:nvSpPr>
        <p:spPr>
          <a:xfrm>
            <a:off x="8570913" y="3654426"/>
            <a:ext cx="373062" cy="142875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BBFE9A-BE94-4D5B-B07F-8E054E2B7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401" y="3448051"/>
            <a:ext cx="925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rgbClr val="FF0000"/>
                </a:solidFill>
              </a:rPr>
              <a:t>Parity Generator  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5E1277-4B02-4D74-99BC-6310661EE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3957638"/>
            <a:ext cx="935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rgbClr val="FF0000"/>
                </a:solidFill>
              </a:rPr>
              <a:t>Parity Checker  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4BADB66-20CB-49BE-8F4E-97250951D55A}"/>
              </a:ext>
            </a:extLst>
          </p:cNvPr>
          <p:cNvSpPr/>
          <p:nvPr/>
        </p:nvSpPr>
        <p:spPr>
          <a:xfrm>
            <a:off x="8591551" y="4071939"/>
            <a:ext cx="371475" cy="142875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A43D817-1F6C-4B1B-B807-D434C48DAF3F}"/>
              </a:ext>
            </a:extLst>
          </p:cNvPr>
          <p:cNvSpPr/>
          <p:nvPr/>
        </p:nvSpPr>
        <p:spPr>
          <a:xfrm>
            <a:off x="8251826" y="3051175"/>
            <a:ext cx="1039813" cy="539750"/>
          </a:xfrm>
          <a:prstGeom prst="ellipse">
            <a:avLst/>
          </a:prstGeom>
          <a:noFill/>
          <a:ln w="539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073439"/>
      </p:ext>
    </p:extLst>
  </p:cSld>
  <p:clrMapOvr>
    <a:masterClrMapping/>
  </p:clrMapOvr>
  <p:transition advTm="1357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 animBg="1"/>
      <p:bldP spid="26" grpId="0"/>
      <p:bldP spid="30" grpId="0"/>
      <p:bldP spid="31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1"/>
                </a:solidFill>
                <a:latin typeface="Arial Narrow" pitchFamily="2" charset="0"/>
                <a:ea typeface="楷体_GB2312" pitchFamily="49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Arial Narrow" pitchFamily="2" charset="0"/>
                <a:ea typeface="楷体_GB2312" pitchFamily="49" charset="-122"/>
              </a:defRPr>
            </a:lvl2pPr>
            <a:lvl3pPr>
              <a:defRPr kumimoji="1" sz="2400" b="1">
                <a:solidFill>
                  <a:schemeClr val="tx1"/>
                </a:solidFill>
                <a:latin typeface="Arial Narrow" pitchFamily="2" charset="0"/>
                <a:ea typeface="楷体_GB2312" pitchFamily="49" charset="-122"/>
              </a:defRPr>
            </a:lvl3pPr>
            <a:lvl4pPr>
              <a:defRPr kumimoji="1" sz="2000" b="1">
                <a:solidFill>
                  <a:schemeClr val="tx1"/>
                </a:solidFill>
                <a:latin typeface="Arial Narrow" pitchFamily="2" charset="0"/>
                <a:ea typeface="楷体_GB2312" pitchFamily="49" charset="-122"/>
              </a:defRPr>
            </a:lvl4pPr>
            <a:lvl5pPr>
              <a:defRPr kumimoji="1" sz="2000" b="1">
                <a:solidFill>
                  <a:schemeClr val="tx1"/>
                </a:solidFill>
                <a:latin typeface="Arial Narrow" pitchFamily="2" charset="0"/>
                <a:ea typeface="楷体_GB2312" pitchFamily="49" charset="-122"/>
              </a:defRPr>
            </a:lvl5pPr>
            <a:lvl6pPr eaLnBrk="0" hangingPunct="0">
              <a:defRPr kumimoji="1" sz="2000" b="1">
                <a:solidFill>
                  <a:schemeClr val="tx1"/>
                </a:solidFill>
                <a:latin typeface="Arial Narrow" pitchFamily="2" charset="0"/>
                <a:ea typeface="楷体_GB2312" pitchFamily="49" charset="-122"/>
              </a:defRPr>
            </a:lvl6pPr>
            <a:lvl7pPr eaLnBrk="0" hangingPunct="0">
              <a:defRPr kumimoji="1" sz="2000" b="1">
                <a:solidFill>
                  <a:schemeClr val="tx1"/>
                </a:solidFill>
                <a:latin typeface="Arial Narrow" pitchFamily="2" charset="0"/>
                <a:ea typeface="楷体_GB2312" pitchFamily="49" charset="-122"/>
              </a:defRPr>
            </a:lvl7pPr>
            <a:lvl8pPr eaLnBrk="0" hangingPunct="0">
              <a:defRPr kumimoji="1" sz="2000" b="1">
                <a:solidFill>
                  <a:schemeClr val="tx1"/>
                </a:solidFill>
                <a:latin typeface="Arial Narrow" pitchFamily="2" charset="0"/>
                <a:ea typeface="楷体_GB2312" pitchFamily="49" charset="-122"/>
              </a:defRPr>
            </a:lvl8pPr>
            <a:lvl9pPr eaLnBrk="0" hangingPunct="0">
              <a:defRPr kumimoji="1" sz="2000" b="1">
                <a:solidFill>
                  <a:schemeClr val="tx1"/>
                </a:solidFill>
                <a:latin typeface="Arial Narrow" pitchFamily="2" charset="0"/>
                <a:ea typeface="楷体_GB2312" pitchFamily="49" charset="-122"/>
              </a:defRPr>
            </a:lvl9pPr>
          </a:lstStyle>
          <a:p>
            <a:fld id="{27BADA90-6D5A-46E3-BB95-668B8057E73F}" type="slidenum">
              <a:rPr kumimoji="0" lang="zh-CN" altLang="en-US" sz="1800">
                <a:solidFill>
                  <a:srgbClr val="6699FF"/>
                </a:solidFill>
                <a:ea typeface="华文新魏" pitchFamily="2" charset="-122"/>
              </a:rPr>
              <a:pPr/>
              <a:t>2</a:t>
            </a:fld>
            <a:endParaRPr kumimoji="0" lang="en-US" altLang="zh-CN" sz="1800">
              <a:solidFill>
                <a:srgbClr val="6699FF"/>
              </a:solidFill>
              <a:ea typeface="华文新魏" pitchFamily="2" charset="-122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F34369C-5D08-4DEB-895F-27EA0C147F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949344"/>
              </p:ext>
            </p:extLst>
          </p:nvPr>
        </p:nvGraphicFramePr>
        <p:xfrm>
          <a:off x="1369484" y="1521323"/>
          <a:ext cx="9896459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4" name="矩形 4"/>
          <p:cNvSpPr>
            <a:spLocks noChangeArrowheads="1"/>
          </p:cNvSpPr>
          <p:nvPr/>
        </p:nvSpPr>
        <p:spPr bwMode="auto">
          <a:xfrm>
            <a:off x="2067985" y="736600"/>
            <a:ext cx="91207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3200"/>
              <a:t>Topic 2-1 </a:t>
            </a:r>
            <a:r>
              <a:rPr lang="en-US" altLang="zh-CN" sz="3200">
                <a:ea typeface="华文新魏" pitchFamily="2" charset="-122"/>
              </a:rPr>
              <a:t>combinational circuits design </a:t>
            </a:r>
            <a:endParaRPr lang="en-US" altLang="zh-CN" sz="320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2DCF9EF-899F-46A9-83C7-0FF574D5A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106" y="5488781"/>
            <a:ext cx="1292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Comic Sans MS" panose="030F0702030302020204" pitchFamily="66" charset="0"/>
              </a:rPr>
              <a:t>Chap. 3.6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55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4643C9C-2EDD-461D-AB08-B99A14AAB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7012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600" b="1" dirty="0">
                <a:solidFill>
                  <a:srgbClr val="C00000"/>
                </a:solidFill>
                <a:latin typeface="Arial Narrow" panose="020B0606020202030204" pitchFamily="34" charset="0"/>
              </a:rPr>
              <a:t>Verilog Examples for Combinational Circuit</a:t>
            </a:r>
          </a:p>
        </p:txBody>
      </p:sp>
      <p:sp>
        <p:nvSpPr>
          <p:cNvPr id="96259" name="日期占位符 1">
            <a:extLst>
              <a:ext uri="{FF2B5EF4-FFF2-40B4-BE49-F238E27FC236}">
                <a16:creationId xmlns:a16="http://schemas.microsoft.com/office/drawing/2014/main" id="{8A51B163-424A-42B9-8623-C9EBB9DB7F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865313" y="6443664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186430-281A-48C5-AA85-2466AC434BDE}" type="datetime1">
              <a:rPr lang="zh-CN" altLang="en-US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2020/3/30</a:t>
            </a:fld>
            <a:endParaRPr lang="zh-CN" altLang="en-US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260" name="灯片编号占位符 2">
            <a:extLst>
              <a:ext uri="{FF2B5EF4-FFF2-40B4-BE49-F238E27FC236}">
                <a16:creationId xmlns:a16="http://schemas.microsoft.com/office/drawing/2014/main" id="{839B0AD8-ACB1-48BE-9664-CDFC57CE72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9840913" y="6438901"/>
            <a:ext cx="4429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7DE211-3494-40EF-96ED-A93A50D9904E}" type="slidenum"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20</a:t>
            </a:fld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5346E4-E00F-429B-AA4B-43F34CBAC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1314450"/>
            <a:ext cx="67056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7030A0"/>
                </a:solidFill>
              </a:rPr>
              <a:t>Multiplexer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/>
              <a:t> Adder &amp; Subtractor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/>
              <a:t> ALU</a:t>
            </a:r>
            <a:endParaRPr lang="zh-CN" altLang="en-US" sz="3600" b="1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/>
              <a:t>Decoder/Encoder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/>
              <a:t>Interconnections</a:t>
            </a:r>
            <a:endParaRPr lang="zh-CN" altLang="en-US" sz="36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7C3B14-2D9F-476B-BD9B-2F3D568E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165" y="1725930"/>
            <a:ext cx="2190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Chap1.3</a:t>
            </a:r>
            <a:r>
              <a:rPr lang="zh-CN" altLang="en-US" sz="1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，</a:t>
            </a:r>
            <a:r>
              <a:rPr lang="en-US" altLang="zh-CN" sz="1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1.4</a:t>
            </a:r>
            <a:r>
              <a:rPr lang="zh-CN" altLang="en-US" sz="1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，</a:t>
            </a:r>
            <a:r>
              <a:rPr lang="en-US" altLang="zh-CN" sz="1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4.2</a:t>
            </a:r>
            <a:endParaRPr lang="zh-CN" altLang="en-US" sz="16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2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>
            <a:extLst>
              <a:ext uri="{FF2B5EF4-FFF2-40B4-BE49-F238E27FC236}">
                <a16:creationId xmlns:a16="http://schemas.microsoft.com/office/drawing/2014/main" id="{5666A4B9-1044-49E5-AF38-B4B2D76E69B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63897" y="813619"/>
            <a:ext cx="6543675" cy="615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3600" b="1" dirty="0">
                <a:solidFill>
                  <a:srgbClr val="990000"/>
                </a:solidFill>
                <a:latin typeface="Arial Narrow" panose="020B0606020202030204" pitchFamily="34" charset="0"/>
              </a:rPr>
              <a:t> 2-input, 8-bit MUX</a:t>
            </a:r>
          </a:p>
        </p:txBody>
      </p:sp>
      <p:sp>
        <p:nvSpPr>
          <p:cNvPr id="517125" name="AutoShape 5">
            <a:extLst>
              <a:ext uri="{FF2B5EF4-FFF2-40B4-BE49-F238E27FC236}">
                <a16:creationId xmlns:a16="http://schemas.microsoft.com/office/drawing/2014/main" id="{12A4F76C-D54F-4633-9EAE-3BEF7F83A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984" y="5604592"/>
            <a:ext cx="7961764" cy="672696"/>
          </a:xfrm>
          <a:prstGeom prst="wedgeRoundRectCallout">
            <a:avLst>
              <a:gd name="adj1" fmla="val -14367"/>
              <a:gd name="adj2" fmla="val -2538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400" b="1" dirty="0"/>
              <a:t>Signal=</a:t>
            </a:r>
            <a:r>
              <a:rPr lang="en-US" altLang="zh-CN" sz="24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solidFill>
                  <a:srgbClr val="0000FF"/>
                </a:solidFill>
              </a:rPr>
              <a:t>？</a:t>
            </a:r>
            <a:r>
              <a:rPr lang="en-US" altLang="zh-CN" sz="2400" b="1" dirty="0" err="1"/>
              <a:t>true_expression</a:t>
            </a:r>
            <a:r>
              <a:rPr lang="zh-CN" altLang="en-US" sz="2400" b="1" dirty="0">
                <a:solidFill>
                  <a:srgbClr val="0000FF"/>
                </a:solidFill>
              </a:rPr>
              <a:t>：</a:t>
            </a:r>
            <a:r>
              <a:rPr lang="en-US" altLang="zh-CN" sz="2400" b="1" dirty="0" err="1"/>
              <a:t>false_expression</a:t>
            </a:r>
            <a:endParaRPr lang="en-US" altLang="zh-CN" sz="2400" b="1" dirty="0"/>
          </a:p>
        </p:txBody>
      </p:sp>
      <p:sp>
        <p:nvSpPr>
          <p:cNvPr id="57353" name="Rectangle 3">
            <a:extLst>
              <a:ext uri="{FF2B5EF4-FFF2-40B4-BE49-F238E27FC236}">
                <a16:creationId xmlns:a16="http://schemas.microsoft.com/office/drawing/2014/main" id="{0A7B8114-B2AE-4E83-B014-011E1788C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6801" y="2005244"/>
            <a:ext cx="9310009" cy="3423490"/>
          </a:xfrm>
          <a:ln>
            <a:solidFill>
              <a:schemeClr val="tx1"/>
            </a:solidFill>
          </a:ln>
        </p:spPr>
        <p:txBody>
          <a:bodyPr vert="horz" lIns="91440" tIns="137160" rIns="0" bIns="45720" rtlCol="0"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module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Mux8 (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           )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rgbClr val="00B05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err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endmodule</a:t>
            </a:r>
            <a:endParaRPr lang="en-US" altLang="zh-CN" sz="2400" b="1" dirty="0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D491888-EC6A-44A9-92CD-5E7F80BF9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115" y="2076684"/>
            <a:ext cx="559583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[7:0] data1, data0,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[7:0] bus1</a:t>
            </a:r>
            <a:endParaRPr lang="zh-CN" altLang="en-US" sz="2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1F7BA4-41B8-4846-8B3B-8DC0A592C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472" y="3716989"/>
            <a:ext cx="8259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altLang="zh-CN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;</a:t>
            </a:r>
            <a:endParaRPr lang="zh-CN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39CAE9B-1F2C-45D6-98C1-A439B9370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599" y="3731948"/>
            <a:ext cx="57695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bus1 = </a:t>
            </a: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data0</a:t>
            </a:r>
            <a:endParaRPr lang="zh-CN" altLang="en-US" sz="2800" dirty="0"/>
          </a:p>
        </p:txBody>
      </p:sp>
      <p:sp>
        <p:nvSpPr>
          <p:cNvPr id="97289" name="日期占位符 2">
            <a:extLst>
              <a:ext uri="{FF2B5EF4-FFF2-40B4-BE49-F238E27FC236}">
                <a16:creationId xmlns:a16="http://schemas.microsoft.com/office/drawing/2014/main" id="{6E08AF45-D141-412D-96E8-52290005FD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815B95-AEA3-4761-8001-CD34B22C2871}" type="datetime1">
              <a:rPr lang="zh-CN" altLang="en-US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2020/3/30</a:t>
            </a:fld>
            <a:endParaRPr lang="zh-CN" altLang="en-US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42">
            <a:extLst>
              <a:ext uri="{FF2B5EF4-FFF2-40B4-BE49-F238E27FC236}">
                <a16:creationId xmlns:a16="http://schemas.microsoft.com/office/drawing/2014/main" id="{1C2D469C-D30D-4969-B586-D06D2BC2E943}"/>
              </a:ext>
            </a:extLst>
          </p:cNvPr>
          <p:cNvGrpSpPr>
            <a:grpSpLocks/>
          </p:cNvGrpSpPr>
          <p:nvPr/>
        </p:nvGrpSpPr>
        <p:grpSpPr bwMode="auto">
          <a:xfrm>
            <a:off x="8505014" y="613964"/>
            <a:ext cx="2995906" cy="1616419"/>
            <a:chOff x="785786" y="4764297"/>
            <a:chExt cx="2658264" cy="1368865"/>
          </a:xfrm>
        </p:grpSpPr>
        <p:grpSp>
          <p:nvGrpSpPr>
            <p:cNvPr id="97293" name="组合 49">
              <a:extLst>
                <a:ext uri="{FF2B5EF4-FFF2-40B4-BE49-F238E27FC236}">
                  <a16:creationId xmlns:a16="http://schemas.microsoft.com/office/drawing/2014/main" id="{C479A266-98B9-45B4-8207-66DB16622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786" y="4889694"/>
              <a:ext cx="2658264" cy="1243468"/>
              <a:chOff x="969963" y="2484516"/>
              <a:chExt cx="2053590" cy="1154329"/>
            </a:xfrm>
          </p:grpSpPr>
          <p:sp>
            <p:nvSpPr>
              <p:cNvPr id="24" name="梯形 23">
                <a:extLst>
                  <a:ext uri="{FF2B5EF4-FFF2-40B4-BE49-F238E27FC236}">
                    <a16:creationId xmlns:a16="http://schemas.microsoft.com/office/drawing/2014/main" id="{3A6FD179-38F9-442C-9CDB-5455F3C9B012}"/>
                  </a:ext>
                </a:extLst>
              </p:cNvPr>
              <p:cNvSpPr/>
              <p:nvPr/>
            </p:nvSpPr>
            <p:spPr>
              <a:xfrm rot="5400000">
                <a:off x="1668345" y="2687252"/>
                <a:ext cx="720555" cy="315084"/>
              </a:xfrm>
              <a:prstGeom prst="trapezoid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F0880CD4-5EA4-4E27-A2ED-E7B30A21C3E7}"/>
                  </a:ext>
                </a:extLst>
              </p:cNvPr>
              <p:cNvCxnSpPr/>
              <p:nvPr/>
            </p:nvCxnSpPr>
            <p:spPr>
              <a:xfrm>
                <a:off x="2186164" y="2844058"/>
                <a:ext cx="361673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D2809AC5-0189-4894-8A04-69626874CBBB}"/>
                  </a:ext>
                </a:extLst>
              </p:cNvPr>
              <p:cNvCxnSpPr/>
              <p:nvPr/>
            </p:nvCxnSpPr>
            <p:spPr>
              <a:xfrm>
                <a:off x="1510634" y="2664287"/>
                <a:ext cx="3604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C7FF74A-4A0C-4C30-8936-6FEA3E2AF543}"/>
                  </a:ext>
                </a:extLst>
              </p:cNvPr>
              <p:cNvCxnSpPr/>
              <p:nvPr/>
            </p:nvCxnSpPr>
            <p:spPr>
              <a:xfrm>
                <a:off x="1510634" y="3069507"/>
                <a:ext cx="3604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304" name="TextBox 17">
                <a:extLst>
                  <a:ext uri="{FF2B5EF4-FFF2-40B4-BE49-F238E27FC236}">
                    <a16:creationId xmlns:a16="http://schemas.microsoft.com/office/drawing/2014/main" id="{B28F0DD5-290D-4BCC-B4F5-C861D9A4F1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6695" y="2618910"/>
                <a:ext cx="180020" cy="184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ts val="1000"/>
                  </a:lnSpc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0</a:t>
                </a:r>
                <a:endParaRPr lang="zh-CN" altLang="en-US" sz="16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97305" name="TextBox 18">
                <a:extLst>
                  <a:ext uri="{FF2B5EF4-FFF2-40B4-BE49-F238E27FC236}">
                    <a16:creationId xmlns:a16="http://schemas.microsoft.com/office/drawing/2014/main" id="{7A9FE91E-87D6-4642-9CCA-031733C1F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6695" y="2962883"/>
                <a:ext cx="180020" cy="184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ts val="1000"/>
                  </a:lnSpc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1</a:t>
                </a:r>
                <a:endParaRPr lang="zh-CN" altLang="en-US" sz="16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97306" name="TextBox 19">
                <a:extLst>
                  <a:ext uri="{FF2B5EF4-FFF2-40B4-BE49-F238E27FC236}">
                    <a16:creationId xmlns:a16="http://schemas.microsoft.com/office/drawing/2014/main" id="{6D305937-34BF-4BF4-AC95-09E35E1BD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7773" y="2720138"/>
                <a:ext cx="495780" cy="290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solidFill>
                      <a:srgbClr val="0000FF"/>
                    </a:solidFill>
                  </a:rPr>
                  <a:t>bus1</a:t>
                </a:r>
                <a:endParaRPr lang="zh-CN" altLang="en-US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7307" name="TextBox 20">
                <a:extLst>
                  <a:ext uri="{FF2B5EF4-FFF2-40B4-BE49-F238E27FC236}">
                    <a16:creationId xmlns:a16="http://schemas.microsoft.com/office/drawing/2014/main" id="{85A999B5-D1B2-4CC8-91A0-EBBE17588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9963" y="2870071"/>
                <a:ext cx="551880" cy="290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FF"/>
                    </a:solidFill>
                  </a:rPr>
                  <a:t>data</a:t>
                </a:r>
                <a:r>
                  <a:rPr lang="en-US" altLang="zh-CN" b="1" baseline="-25000">
                    <a:solidFill>
                      <a:srgbClr val="0000FF"/>
                    </a:solidFill>
                  </a:rPr>
                  <a:t>1</a:t>
                </a:r>
                <a:endParaRPr lang="zh-CN" altLang="en-US" b="1" baseline="-25000">
                  <a:solidFill>
                    <a:srgbClr val="0000FF"/>
                  </a:solidFill>
                </a:endParaRPr>
              </a:p>
            </p:txBody>
          </p:sp>
          <p:sp>
            <p:nvSpPr>
              <p:cNvPr id="97308" name="TextBox 21">
                <a:extLst>
                  <a:ext uri="{FF2B5EF4-FFF2-40B4-BE49-F238E27FC236}">
                    <a16:creationId xmlns:a16="http://schemas.microsoft.com/office/drawing/2014/main" id="{7A39FF8F-7473-49C1-A4BD-4A579538DB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9963" y="2500740"/>
                <a:ext cx="510064" cy="290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FF"/>
                    </a:solidFill>
                  </a:rPr>
                  <a:t>data</a:t>
                </a:r>
                <a:r>
                  <a:rPr lang="en-US" altLang="zh-CN" b="1" baseline="-25000">
                    <a:solidFill>
                      <a:srgbClr val="0000FF"/>
                    </a:solidFill>
                  </a:rPr>
                  <a:t>0</a:t>
                </a:r>
                <a:endParaRPr lang="zh-CN" altLang="en-US" b="1" baseline="-25000">
                  <a:solidFill>
                    <a:srgbClr val="0000FF"/>
                  </a:solidFill>
                </a:endParaRPr>
              </a:p>
            </p:txBody>
          </p:sp>
          <p:sp>
            <p:nvSpPr>
              <p:cNvPr id="97309" name="TextBox 22">
                <a:extLst>
                  <a:ext uri="{FF2B5EF4-FFF2-40B4-BE49-F238E27FC236}">
                    <a16:creationId xmlns:a16="http://schemas.microsoft.com/office/drawing/2014/main" id="{7FB33A97-A57E-4C36-AF40-A770EAC31D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5893" y="3348497"/>
                <a:ext cx="346343" cy="2903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 err="1">
                    <a:solidFill>
                      <a:srgbClr val="0000FF"/>
                    </a:solidFill>
                  </a:rPr>
                  <a:t>sel</a:t>
                </a:r>
                <a:endParaRPr lang="zh-CN" altLang="en-US" b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B2E43E45-237A-4AE1-A583-E78290409A13}"/>
                  </a:ext>
                </a:extLst>
              </p:cNvPr>
              <p:cNvCxnSpPr>
                <a:stCxn id="24" idx="3"/>
              </p:cNvCxnSpPr>
              <p:nvPr/>
            </p:nvCxnSpPr>
            <p:spPr>
              <a:xfrm flipH="1">
                <a:off x="2018201" y="3163813"/>
                <a:ext cx="11034" cy="36543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5FBD1D2-BAA5-4972-9612-731E43A57537}"/>
                </a:ext>
              </a:extLst>
            </p:cNvPr>
            <p:cNvCxnSpPr/>
            <p:nvPr/>
          </p:nvCxnSpPr>
          <p:spPr>
            <a:xfrm rot="5400000">
              <a:off x="1607047" y="5036530"/>
              <a:ext cx="142859" cy="71416"/>
            </a:xfrm>
            <a:prstGeom prst="line">
              <a:avLst/>
            </a:prstGeom>
            <a:ln w="19050">
              <a:solidFill>
                <a:schemeClr val="tx1">
                  <a:alpha val="9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295" name="TextBox 37">
              <a:extLst>
                <a:ext uri="{FF2B5EF4-FFF2-40B4-BE49-F238E27FC236}">
                  <a16:creationId xmlns:a16="http://schemas.microsoft.com/office/drawing/2014/main" id="{48F884A1-336F-46FA-8F7A-756785EFA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742" y="4764297"/>
              <a:ext cx="264841" cy="28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FF"/>
                  </a:solidFill>
                </a:rPr>
                <a:t>8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822C01B-78E3-452D-872E-6B658B3C64D9}"/>
                </a:ext>
              </a:extLst>
            </p:cNvPr>
            <p:cNvCxnSpPr/>
            <p:nvPr/>
          </p:nvCxnSpPr>
          <p:spPr>
            <a:xfrm rot="5400000">
              <a:off x="1607047" y="5487328"/>
              <a:ext cx="142859" cy="71416"/>
            </a:xfrm>
            <a:prstGeom prst="line">
              <a:avLst/>
            </a:prstGeom>
            <a:ln w="19050">
              <a:solidFill>
                <a:schemeClr val="tx1">
                  <a:alpha val="9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297" name="TextBox 39">
              <a:extLst>
                <a:ext uri="{FF2B5EF4-FFF2-40B4-BE49-F238E27FC236}">
                  <a16:creationId xmlns:a16="http://schemas.microsoft.com/office/drawing/2014/main" id="{9849DD12-E9B7-42A6-A500-B7FAD304E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742" y="5214950"/>
              <a:ext cx="264841" cy="28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FF"/>
                  </a:solidFill>
                </a:rPr>
                <a:t>8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41FC12F-F2C1-429E-802B-53DA21D7FA7E}"/>
                </a:ext>
              </a:extLst>
            </p:cNvPr>
            <p:cNvCxnSpPr/>
            <p:nvPr/>
          </p:nvCxnSpPr>
          <p:spPr>
            <a:xfrm rot="5400000">
              <a:off x="2537031" y="5250817"/>
              <a:ext cx="142859" cy="71416"/>
            </a:xfrm>
            <a:prstGeom prst="line">
              <a:avLst/>
            </a:prstGeom>
            <a:ln w="19050">
              <a:solidFill>
                <a:schemeClr val="tx1">
                  <a:alpha val="9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299" name="TextBox 41">
              <a:extLst>
                <a:ext uri="{FF2B5EF4-FFF2-40B4-BE49-F238E27FC236}">
                  <a16:creationId xmlns:a16="http://schemas.microsoft.com/office/drawing/2014/main" id="{24C8F68B-7A2C-4B59-A6BF-3612FE7F8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3436" y="4978611"/>
              <a:ext cx="264841" cy="28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FF"/>
                  </a:solidFill>
                </a:rPr>
                <a:t>8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</p:grpSp>
      <p:sp>
        <p:nvSpPr>
          <p:cNvPr id="36" name="TextBox 19">
            <a:extLst>
              <a:ext uri="{FF2B5EF4-FFF2-40B4-BE49-F238E27FC236}">
                <a16:creationId xmlns:a16="http://schemas.microsoft.com/office/drawing/2014/main" id="{C3594B9E-D607-47D9-BEAD-C812E8159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472" y="4185077"/>
            <a:ext cx="84263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 dirty="0">
                <a:solidFill>
                  <a:srgbClr val="800000"/>
                </a:solidFill>
              </a:rPr>
              <a:t>// </a:t>
            </a:r>
            <a:r>
              <a:rPr lang="en-US" altLang="zh-CN" b="1" dirty="0">
                <a:solidFill>
                  <a:srgbClr val="990000"/>
                </a:solidFill>
              </a:rPr>
              <a:t>“?  :  ” </a:t>
            </a:r>
            <a:r>
              <a:rPr lang="en-US" altLang="zh-CN" b="1" dirty="0"/>
              <a:t>is the </a:t>
            </a:r>
            <a:r>
              <a:rPr lang="en-US" altLang="zh-CN" b="1" dirty="0">
                <a:solidFill>
                  <a:srgbClr val="990000"/>
                </a:solidFill>
              </a:rPr>
              <a:t>Conditional operator(</a:t>
            </a:r>
            <a:r>
              <a:rPr lang="zh-CN" altLang="en-US" b="1" dirty="0">
                <a:solidFill>
                  <a:srgbClr val="990000"/>
                </a:solidFill>
              </a:rPr>
              <a:t>条件操作符</a:t>
            </a:r>
            <a:r>
              <a:rPr lang="en-US" altLang="zh-CN" b="1" dirty="0">
                <a:solidFill>
                  <a:srgbClr val="990000"/>
                </a:solidFill>
              </a:rPr>
              <a:t>)</a:t>
            </a:r>
            <a:r>
              <a:rPr lang="zh-CN" altLang="en-US" b="1" dirty="0"/>
              <a:t>，</a:t>
            </a:r>
            <a:r>
              <a:rPr lang="en-US" altLang="zh-CN" b="1" dirty="0"/>
              <a:t>it has the lowest precedence. with assignment (=) it can do assignment for either true or false condition.</a:t>
            </a:r>
            <a:endParaRPr lang="zh-CN" altLang="en-US" b="1" dirty="0"/>
          </a:p>
        </p:txBody>
      </p:sp>
      <p:sp>
        <p:nvSpPr>
          <p:cNvPr id="38" name="圆角矩形 54">
            <a:extLst>
              <a:ext uri="{FF2B5EF4-FFF2-40B4-BE49-F238E27FC236}">
                <a16:creationId xmlns:a16="http://schemas.microsoft.com/office/drawing/2014/main" id="{34A0B866-C204-4974-B4B0-E0851992C157}"/>
              </a:ext>
            </a:extLst>
          </p:cNvPr>
          <p:cNvSpPr/>
          <p:nvPr/>
        </p:nvSpPr>
        <p:spPr>
          <a:xfrm>
            <a:off x="4866253" y="3835485"/>
            <a:ext cx="1340237" cy="349592"/>
          </a:xfrm>
          <a:prstGeom prst="roundRect">
            <a:avLst/>
          </a:prstGeom>
          <a:solidFill>
            <a:srgbClr val="7030A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2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3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5" grpId="0" animBg="1"/>
      <p:bldP spid="57353" grpId="0" build="p" animBg="1"/>
      <p:bldP spid="18" grpId="0"/>
      <p:bldP spid="19" grpId="0"/>
      <p:bldP spid="20" grpId="0"/>
      <p:bldP spid="36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>
            <a:extLst>
              <a:ext uri="{FF2B5EF4-FFF2-40B4-BE49-F238E27FC236}">
                <a16:creationId xmlns:a16="http://schemas.microsoft.com/office/drawing/2014/main" id="{D1E899EC-FB18-4A51-8F8C-F58C5AA3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868" y="373468"/>
            <a:ext cx="2642313" cy="6159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>
                <a:solidFill>
                  <a:srgbClr val="990000"/>
                </a:solidFill>
                <a:latin typeface="Arial Narrow" panose="020B0606020202030204" pitchFamily="34" charset="0"/>
              </a:rPr>
              <a:t>3-to-1 MUX</a:t>
            </a:r>
            <a:endParaRPr lang="zh-CN" altLang="en-US" b="1" dirty="0">
              <a:solidFill>
                <a:srgbClr val="99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8307" name="日期占位符 2">
            <a:extLst>
              <a:ext uri="{FF2B5EF4-FFF2-40B4-BE49-F238E27FC236}">
                <a16:creationId xmlns:a16="http://schemas.microsoft.com/office/drawing/2014/main" id="{5014233B-964E-45EB-8C4B-D04F7A1125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6D0BB5-7014-4294-9E11-A2012A70966C}" type="datetime1">
              <a:rPr lang="zh-CN" altLang="en-US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2020/3/30</a:t>
            </a:fld>
            <a:endParaRPr lang="zh-CN" altLang="en-US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E3EEE264-04F4-4D44-9338-41E4DC5C6442}"/>
              </a:ext>
            </a:extLst>
          </p:cNvPr>
          <p:cNvGrpSpPr>
            <a:grpSpLocks/>
          </p:cNvGrpSpPr>
          <p:nvPr/>
        </p:nvGrpSpPr>
        <p:grpSpPr bwMode="auto">
          <a:xfrm>
            <a:off x="2152620" y="5350637"/>
            <a:ext cx="1969846" cy="1206790"/>
            <a:chOff x="2361" y="3235"/>
            <a:chExt cx="1273" cy="1012"/>
          </a:xfrm>
        </p:grpSpPr>
        <p:sp>
          <p:nvSpPr>
            <p:cNvPr id="98357" name="AutoShape 7">
              <a:extLst>
                <a:ext uri="{FF2B5EF4-FFF2-40B4-BE49-F238E27FC236}">
                  <a16:creationId xmlns:a16="http://schemas.microsoft.com/office/drawing/2014/main" id="{35D955BF-E113-4AEC-AFB8-B123154DA8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91" y="3530"/>
              <a:ext cx="674" cy="2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461 h 21600"/>
                <a:gd name="T14" fmla="*/ 17113 w 21600"/>
                <a:gd name="T15" fmla="*/ 171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1" y="21600"/>
                  </a:lnTo>
                  <a:lnTo>
                    <a:pt x="16209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98358" name="Line 8">
              <a:extLst>
                <a:ext uri="{FF2B5EF4-FFF2-40B4-BE49-F238E27FC236}">
                  <a16:creationId xmlns:a16="http://schemas.microsoft.com/office/drawing/2014/main" id="{158E342E-5E20-4D23-AE24-3751264B9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7" y="3413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98359" name="Line 10">
              <a:extLst>
                <a:ext uri="{FF2B5EF4-FFF2-40B4-BE49-F238E27FC236}">
                  <a16:creationId xmlns:a16="http://schemas.microsoft.com/office/drawing/2014/main" id="{17371039-7F5F-4045-B941-9B4494D04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4" y="3650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98360" name="Line 11">
              <a:extLst>
                <a:ext uri="{FF2B5EF4-FFF2-40B4-BE49-F238E27FC236}">
                  <a16:creationId xmlns:a16="http://schemas.microsoft.com/office/drawing/2014/main" id="{7934BA50-5F3B-494D-8325-94EBB20A2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" y="3919"/>
              <a:ext cx="0" cy="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98361" name="Line 12">
              <a:extLst>
                <a:ext uri="{FF2B5EF4-FFF2-40B4-BE49-F238E27FC236}">
                  <a16:creationId xmlns:a16="http://schemas.microsoft.com/office/drawing/2014/main" id="{3108469A-E779-4A4E-8CF9-79329F702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7" y="4067"/>
              <a:ext cx="4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98362" name="Rectangle 13">
              <a:extLst>
                <a:ext uri="{FF2B5EF4-FFF2-40B4-BE49-F238E27FC236}">
                  <a16:creationId xmlns:a16="http://schemas.microsoft.com/office/drawing/2014/main" id="{460C9C77-C632-4D2D-9144-4C5BF4A72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235"/>
              <a:ext cx="17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612" tIns="38100" rIns="74612" bIns="38100">
              <a:spAutoFit/>
            </a:bodyPr>
            <a:lstStyle>
              <a:lvl1pPr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98363" name="Rectangle 15">
              <a:extLst>
                <a:ext uri="{FF2B5EF4-FFF2-40B4-BE49-F238E27FC236}">
                  <a16:creationId xmlns:a16="http://schemas.microsoft.com/office/drawing/2014/main" id="{CB0DD05B-426E-4CC4-A180-3D541FAC4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" y="3976"/>
              <a:ext cx="2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612" tIns="38100" rIns="74612" bIns="38100">
              <a:spAutoFit/>
            </a:bodyPr>
            <a:lstStyle>
              <a:lvl1pPr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0000FF"/>
                  </a:solidFill>
                </a:rPr>
                <a:t>sel</a:t>
              </a:r>
            </a:p>
          </p:txBody>
        </p:sp>
        <p:sp>
          <p:nvSpPr>
            <p:cNvPr id="98364" name="Line 16">
              <a:extLst>
                <a:ext uri="{FF2B5EF4-FFF2-40B4-BE49-F238E27FC236}">
                  <a16:creationId xmlns:a16="http://schemas.microsoft.com/office/drawing/2014/main" id="{15612327-61A8-40B3-8664-BB918FF24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3995"/>
              <a:ext cx="82" cy="1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98365" name="Rectangle 17">
              <a:extLst>
                <a:ext uri="{FF2B5EF4-FFF2-40B4-BE49-F238E27FC236}">
                  <a16:creationId xmlns:a16="http://schemas.microsoft.com/office/drawing/2014/main" id="{F513B036-8BC2-4808-8D94-918BEEAA1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866"/>
              <a:ext cx="25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46050" tIns="74612" rIns="146050" bIns="74612">
              <a:spAutoFit/>
            </a:bodyPr>
            <a:lstStyle>
              <a:lvl1pPr defTabSz="22891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22891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22891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22891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22891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22891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22891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22891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22891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98366" name="Line 18">
              <a:extLst>
                <a:ext uri="{FF2B5EF4-FFF2-40B4-BE49-F238E27FC236}">
                  <a16:creationId xmlns:a16="http://schemas.microsoft.com/office/drawing/2014/main" id="{C5B0BCE5-05FA-445D-AFA7-EF03DB0FB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7" y="3573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98367" name="Line 19">
              <a:extLst>
                <a:ext uri="{FF2B5EF4-FFF2-40B4-BE49-F238E27FC236}">
                  <a16:creationId xmlns:a16="http://schemas.microsoft.com/office/drawing/2014/main" id="{38DA80F5-0DD8-4841-9B66-B448EF793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7" y="3734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98368" name="Rectangle 20">
              <a:extLst>
                <a:ext uri="{FF2B5EF4-FFF2-40B4-BE49-F238E27FC236}">
                  <a16:creationId xmlns:a16="http://schemas.microsoft.com/office/drawing/2014/main" id="{8E8A37CB-4079-4B25-97C1-317BA22D0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3428"/>
              <a:ext cx="178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612" tIns="38100" rIns="74612" bIns="38100">
              <a:spAutoFit/>
            </a:bodyPr>
            <a:lstStyle>
              <a:lvl1pPr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solidFill>
                    <a:srgbClr val="0000FF"/>
                  </a:solidFill>
                </a:rPr>
                <a:t>b</a:t>
              </a:r>
            </a:p>
            <a:p>
              <a:r>
                <a:rPr lang="en-US" altLang="zh-CN" sz="1600" b="1" dirty="0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98369" name="Rectangle 21">
              <a:extLst>
                <a:ext uri="{FF2B5EF4-FFF2-40B4-BE49-F238E27FC236}">
                  <a16:creationId xmlns:a16="http://schemas.microsoft.com/office/drawing/2014/main" id="{AD5454BE-74B2-4BFC-9E79-82877EC1F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400"/>
              <a:ext cx="17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612" tIns="38100" rIns="74612" bIns="38100">
              <a:spAutoFit/>
            </a:bodyPr>
            <a:lstStyle>
              <a:lvl1pPr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0000FF"/>
                  </a:solidFill>
                </a:rPr>
                <a:t>q</a:t>
              </a:r>
            </a:p>
          </p:txBody>
        </p:sp>
        <p:sp>
          <p:nvSpPr>
            <p:cNvPr id="69" name="Rectangle 20">
              <a:extLst>
                <a:ext uri="{FF2B5EF4-FFF2-40B4-BE49-F238E27FC236}">
                  <a16:creationId xmlns:a16="http://schemas.microsoft.com/office/drawing/2014/main" id="{8E8A37CB-4079-4B25-97C1-317BA22D0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3309"/>
              <a:ext cx="152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612" tIns="38100" rIns="74612" bIns="38100">
              <a:spAutoFit/>
            </a:bodyPr>
            <a:lstStyle>
              <a:lvl1pPr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5730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573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rgbClr val="0000FF"/>
                  </a:solidFill>
                </a:rPr>
                <a:t>0</a:t>
              </a:r>
            </a:p>
            <a:p>
              <a:r>
                <a:rPr lang="en-US" altLang="zh-CN" sz="1200" b="1" dirty="0">
                  <a:solidFill>
                    <a:srgbClr val="0000FF"/>
                  </a:solidFill>
                </a:rPr>
                <a:t>1</a:t>
              </a:r>
            </a:p>
            <a:p>
              <a:r>
                <a:rPr lang="en-US" altLang="zh-CN" sz="1200" b="1" dirty="0">
                  <a:solidFill>
                    <a:srgbClr val="0000FF"/>
                  </a:solidFill>
                </a:rPr>
                <a:t>2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8EFD293A-DBB6-4F59-9B9A-A60BC2599CC8}"/>
              </a:ext>
            </a:extLst>
          </p:cNvPr>
          <p:cNvSpPr/>
          <p:nvPr/>
        </p:nvSpPr>
        <p:spPr>
          <a:xfrm>
            <a:off x="445182" y="779712"/>
            <a:ext cx="5632777" cy="4678204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tabLst>
                <a:tab pos="363538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latin typeface="Arial" charset="0"/>
              </a:rPr>
              <a:t>module</a:t>
            </a:r>
            <a:r>
              <a:rPr lang="en-US" altLang="zh-CN" b="1" dirty="0">
                <a:latin typeface="Arial" charset="0"/>
              </a:rPr>
              <a:t> Mux31a</a:t>
            </a:r>
            <a:r>
              <a:rPr lang="zh-CN" altLang="en-US" b="1" dirty="0">
                <a:latin typeface="Arial" charset="0"/>
              </a:rPr>
              <a:t> </a:t>
            </a:r>
            <a:r>
              <a:rPr lang="en-US" altLang="zh-CN" b="1" dirty="0">
                <a:latin typeface="Arial" charset="0"/>
              </a:rPr>
              <a:t>(  q,  a , b, c, </a:t>
            </a:r>
            <a:r>
              <a:rPr lang="en-US" altLang="zh-CN" b="1" dirty="0" err="1">
                <a:latin typeface="Arial" charset="0"/>
              </a:rPr>
              <a:t>sel</a:t>
            </a:r>
            <a:r>
              <a:rPr lang="en-US" altLang="zh-CN" b="1" dirty="0">
                <a:latin typeface="Arial" charset="0"/>
              </a:rPr>
              <a:t>  ) ;</a:t>
            </a:r>
          </a:p>
          <a:p>
            <a:pPr>
              <a:tabLst>
                <a:tab pos="363538" algn="l"/>
              </a:tabLst>
              <a:defRPr/>
            </a:pPr>
            <a:endParaRPr lang="en-US" altLang="zh-CN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b="1" dirty="0">
                <a:latin typeface="Arial" charset="0"/>
              </a:rPr>
              <a:t>	</a:t>
            </a:r>
          </a:p>
          <a:p>
            <a:pPr>
              <a:tabLst>
                <a:tab pos="363538" algn="l"/>
              </a:tabLst>
              <a:defRPr/>
            </a:pPr>
            <a:endParaRPr lang="en-US" altLang="zh-CN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b="1" dirty="0">
                <a:latin typeface="Arial" charset="0"/>
              </a:rPr>
              <a:t>                                                                                       </a:t>
            </a:r>
          </a:p>
          <a:p>
            <a:pPr>
              <a:tabLst>
                <a:tab pos="363538" algn="l"/>
              </a:tabLst>
              <a:defRPr/>
            </a:pPr>
            <a:r>
              <a:rPr lang="en-US" altLang="zh-CN" b="1" dirty="0">
                <a:latin typeface="Arial" charset="0"/>
              </a:rPr>
              <a:t>       </a:t>
            </a:r>
            <a:r>
              <a:rPr lang="en-US" altLang="zh-CN" b="1" dirty="0">
                <a:solidFill>
                  <a:srgbClr val="00B050"/>
                </a:solidFill>
                <a:latin typeface="Arial" charset="0"/>
              </a:rPr>
              <a:t> </a:t>
            </a:r>
            <a:endParaRPr lang="en-US" altLang="zh-CN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	    </a:t>
            </a:r>
            <a:endParaRPr lang="en-US" altLang="zh-CN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sz="2800" b="1" dirty="0">
                <a:latin typeface="Arial" charset="0"/>
              </a:rPr>
              <a:t>	</a:t>
            </a:r>
            <a:r>
              <a:rPr lang="en-US" altLang="zh-CN" b="1" dirty="0">
                <a:latin typeface="Arial" charset="0"/>
              </a:rPr>
              <a:t> </a:t>
            </a:r>
          </a:p>
          <a:p>
            <a:pPr>
              <a:tabLst>
                <a:tab pos="363538" algn="l"/>
              </a:tabLst>
              <a:defRPr/>
            </a:pPr>
            <a:endParaRPr lang="en-US" altLang="zh-CN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Arial" charset="0"/>
              </a:rPr>
              <a:t>endmodule</a:t>
            </a:r>
            <a:endParaRPr lang="zh-CN" altLang="en-US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C51BF55-CB0D-429B-B70C-B226D03F5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05" y="1121482"/>
            <a:ext cx="2857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00B050"/>
                </a:solidFill>
              </a:rPr>
              <a:t>output</a:t>
            </a:r>
            <a:r>
              <a:rPr lang="en-US" altLang="zh-CN" sz="1600" b="1" dirty="0"/>
              <a:t>                q; </a:t>
            </a:r>
          </a:p>
          <a:p>
            <a:r>
              <a:rPr lang="en-US" altLang="zh-CN" sz="1600" b="1" dirty="0">
                <a:solidFill>
                  <a:srgbClr val="00B050"/>
                </a:solidFill>
              </a:rPr>
              <a:t>input</a:t>
            </a:r>
            <a:r>
              <a:rPr lang="en-US" altLang="zh-CN" sz="1600" b="1" dirty="0"/>
              <a:t>       </a:t>
            </a:r>
            <a:r>
              <a:rPr lang="zh-CN" altLang="en-US" sz="1600" b="1" dirty="0"/>
              <a:t>            </a:t>
            </a:r>
            <a:r>
              <a:rPr lang="en-US" altLang="zh-CN" sz="1600" b="1" dirty="0"/>
              <a:t>a, b, c; </a:t>
            </a:r>
          </a:p>
          <a:p>
            <a:r>
              <a:rPr lang="en-US" altLang="zh-CN" sz="1600" b="1" dirty="0">
                <a:solidFill>
                  <a:srgbClr val="00B050"/>
                </a:solidFill>
              </a:rPr>
              <a:t>input  </a:t>
            </a:r>
            <a:r>
              <a:rPr lang="en-US" altLang="zh-CN" sz="1600" b="1" dirty="0"/>
              <a:t>   [ 1:0 ]    </a:t>
            </a:r>
            <a:r>
              <a:rPr lang="en-US" altLang="zh-CN" sz="1600" b="1" dirty="0" err="1"/>
              <a:t>sel</a:t>
            </a:r>
            <a:r>
              <a:rPr lang="en-US" altLang="zh-CN" sz="1600" b="1" dirty="0"/>
              <a:t>;</a:t>
            </a:r>
            <a:endParaRPr lang="zh-CN" altLang="en-US" sz="16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C95F30B-A03A-47B9-A00D-C34D8B17515A}"/>
              </a:ext>
            </a:extLst>
          </p:cNvPr>
          <p:cNvSpPr/>
          <p:nvPr/>
        </p:nvSpPr>
        <p:spPr>
          <a:xfrm>
            <a:off x="877427" y="2181581"/>
            <a:ext cx="5076233" cy="2850011"/>
          </a:xfrm>
          <a:prstGeom prst="rect">
            <a:avLst/>
          </a:prstGeom>
          <a:ln w="19050">
            <a:solidFill>
              <a:srgbClr val="0000FF"/>
            </a:solidFill>
            <a:prstDash val="sysDash"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always </a:t>
            </a:r>
            <a:r>
              <a:rPr lang="en-US" altLang="zh-CN" sz="1600" b="1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altLang="zh-CN" sz="1600" b="1" dirty="0">
                <a:latin typeface="Arial" charset="0"/>
              </a:rPr>
              <a:t>@ ( * 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pitchFamily="34" charset="0"/>
              </a:rPr>
              <a:t>    begin</a:t>
            </a: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pitchFamily="34" charset="0"/>
              </a:rPr>
              <a:t>    </a:t>
            </a:r>
          </a:p>
          <a:p>
            <a:pPr>
              <a:tabLst>
                <a:tab pos="363538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pitchFamily="34" charset="0"/>
              </a:rPr>
              <a:t>   end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383FDED-B78D-4A00-B9C7-3472017DE3D1}"/>
              </a:ext>
            </a:extLst>
          </p:cNvPr>
          <p:cNvSpPr/>
          <p:nvPr/>
        </p:nvSpPr>
        <p:spPr>
          <a:xfrm>
            <a:off x="1244143" y="2717726"/>
            <a:ext cx="1857375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363538" algn="l"/>
              </a:tabLst>
              <a:defRPr/>
            </a:pPr>
            <a:r>
              <a:rPr lang="en-US" altLang="zh-CN" sz="1600" b="1" dirty="0">
                <a:solidFill>
                  <a:srgbClr val="003399"/>
                </a:solidFill>
                <a:latin typeface="Arial" charset="0"/>
              </a:rPr>
              <a:t>case</a:t>
            </a: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zh-CN" sz="1600" b="1" dirty="0">
                <a:latin typeface="Arial" charset="0"/>
              </a:rPr>
              <a:t>( </a:t>
            </a:r>
            <a:r>
              <a:rPr lang="en-US" altLang="zh-CN" sz="1600" b="1" dirty="0" err="1">
                <a:latin typeface="Arial" charset="0"/>
              </a:rPr>
              <a:t>sel</a:t>
            </a:r>
            <a:r>
              <a:rPr lang="en-US" altLang="zh-CN" sz="1600" b="1" dirty="0">
                <a:latin typeface="Arial" charset="0"/>
              </a:rPr>
              <a:t> ) </a:t>
            </a:r>
            <a:endParaRPr lang="en-US" altLang="zh-CN" sz="1600" b="1" dirty="0">
              <a:solidFill>
                <a:prstClr val="black"/>
              </a:solidFill>
              <a:latin typeface="Arial" charset="0"/>
            </a:endParaRPr>
          </a:p>
          <a:p>
            <a:pPr>
              <a:tabLst>
                <a:tab pos="363538" algn="l"/>
                <a:tab pos="539750" algn="l"/>
              </a:tabLst>
              <a:defRPr/>
            </a:pPr>
            <a:r>
              <a:rPr lang="en-US" altLang="zh-CN" sz="1100" b="1" dirty="0">
                <a:solidFill>
                  <a:prstClr val="black"/>
                </a:solidFill>
                <a:latin typeface="Arial" charset="0"/>
              </a:rPr>
              <a:t>   </a:t>
            </a:r>
            <a:endParaRPr lang="en-US" altLang="zh-CN" sz="1000" b="1" dirty="0">
              <a:solidFill>
                <a:prstClr val="black"/>
              </a:solidFill>
              <a:latin typeface="Arial" charset="0"/>
            </a:endParaRPr>
          </a:p>
          <a:p>
            <a:pPr>
              <a:tabLst>
                <a:tab pos="363538" algn="l"/>
                <a:tab pos="539750" algn="l"/>
              </a:tabLst>
              <a:defRPr/>
            </a:pPr>
            <a:r>
              <a:rPr lang="en-US" altLang="zh-CN" sz="1000" b="1" dirty="0">
                <a:solidFill>
                  <a:prstClr val="black"/>
                </a:solidFill>
                <a:latin typeface="Arial" charset="0"/>
              </a:rPr>
              <a:t>	</a:t>
            </a:r>
          </a:p>
          <a:p>
            <a:pPr>
              <a:tabLst>
                <a:tab pos="363538" algn="l"/>
                <a:tab pos="539750" algn="l"/>
              </a:tabLst>
              <a:defRPr/>
            </a:pPr>
            <a:endParaRPr lang="en-US" altLang="zh-CN" sz="1000" b="1" dirty="0">
              <a:solidFill>
                <a:srgbClr val="003399"/>
              </a:solidFill>
              <a:latin typeface="Arial" charset="0"/>
            </a:endParaRPr>
          </a:p>
          <a:p>
            <a:pPr>
              <a:tabLst>
                <a:tab pos="363538" algn="l"/>
                <a:tab pos="539750" algn="l"/>
              </a:tabLst>
              <a:defRPr/>
            </a:pPr>
            <a:endParaRPr lang="en-US" altLang="zh-CN" sz="1000" b="1" dirty="0">
              <a:solidFill>
                <a:srgbClr val="003399"/>
              </a:solidFill>
              <a:latin typeface="Arial" charset="0"/>
            </a:endParaRPr>
          </a:p>
          <a:p>
            <a:pPr>
              <a:tabLst>
                <a:tab pos="363538" algn="l"/>
                <a:tab pos="539750" algn="l"/>
              </a:tabLst>
              <a:defRPr/>
            </a:pPr>
            <a:endParaRPr lang="en-US" altLang="zh-CN" sz="1000" b="1" dirty="0">
              <a:solidFill>
                <a:srgbClr val="003399"/>
              </a:solidFill>
              <a:latin typeface="Arial" charset="0"/>
            </a:endParaRPr>
          </a:p>
          <a:p>
            <a:pPr>
              <a:tabLst>
                <a:tab pos="363538" algn="l"/>
                <a:tab pos="539750" algn="l"/>
              </a:tabLst>
              <a:defRPr/>
            </a:pPr>
            <a:endParaRPr lang="en-US" altLang="zh-CN" sz="1000" b="1" dirty="0">
              <a:solidFill>
                <a:srgbClr val="003399"/>
              </a:solidFill>
              <a:latin typeface="Arial" charset="0"/>
            </a:endParaRPr>
          </a:p>
          <a:p>
            <a:pPr>
              <a:tabLst>
                <a:tab pos="363538" algn="l"/>
                <a:tab pos="539750" algn="l"/>
              </a:tabLst>
              <a:defRPr/>
            </a:pPr>
            <a:endParaRPr lang="en-US" altLang="zh-CN" sz="1400" b="1" dirty="0">
              <a:solidFill>
                <a:srgbClr val="003399"/>
              </a:solidFill>
              <a:latin typeface="Arial" charset="0"/>
            </a:endParaRPr>
          </a:p>
          <a:p>
            <a:pPr>
              <a:tabLst>
                <a:tab pos="363538" algn="l"/>
                <a:tab pos="539750" algn="l"/>
              </a:tabLst>
              <a:defRPr/>
            </a:pPr>
            <a:endParaRPr lang="en-US" altLang="zh-CN" sz="1400" b="1" dirty="0">
              <a:solidFill>
                <a:srgbClr val="003399"/>
              </a:solidFill>
              <a:latin typeface="Arial" charset="0"/>
            </a:endParaRPr>
          </a:p>
          <a:p>
            <a:pPr>
              <a:tabLst>
                <a:tab pos="363538" algn="l"/>
                <a:tab pos="539750" algn="l"/>
              </a:tabLst>
              <a:defRPr/>
            </a:pPr>
            <a:r>
              <a:rPr lang="en-US" altLang="zh-CN" sz="1600" b="1" dirty="0" err="1">
                <a:solidFill>
                  <a:srgbClr val="003399"/>
                </a:solidFill>
                <a:latin typeface="Arial" charset="0"/>
              </a:rPr>
              <a:t>endcase</a:t>
            </a:r>
            <a:endParaRPr lang="en-US" altLang="zh-CN" sz="1600" b="1" dirty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27EDB5C-E8E4-43A8-98AC-6E1EE0FFF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060" y="3053304"/>
            <a:ext cx="2251016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63538" algn="l"/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63538" algn="l"/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63538" algn="l"/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63538" algn="l"/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63538" algn="l"/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3399"/>
                </a:solidFill>
              </a:rPr>
              <a:t>0:             </a:t>
            </a:r>
            <a:r>
              <a:rPr lang="en-US" altLang="zh-CN" sz="1600" b="1" dirty="0">
                <a:solidFill>
                  <a:srgbClr val="000000"/>
                </a:solidFill>
              </a:rPr>
              <a:t>q   =   a</a:t>
            </a:r>
            <a:r>
              <a:rPr lang="en-US" altLang="zh-CN" sz="1600" b="1" dirty="0">
                <a:solidFill>
                  <a:srgbClr val="003399"/>
                </a:solidFill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</a:rPr>
              <a:t>; 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3399"/>
                </a:solidFill>
              </a:rPr>
              <a:t>1:             </a:t>
            </a:r>
            <a:r>
              <a:rPr lang="en-US" altLang="zh-CN" sz="1600" b="1" dirty="0">
                <a:solidFill>
                  <a:srgbClr val="000000"/>
                </a:solidFill>
              </a:rPr>
              <a:t>q   =   b; 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3399"/>
                </a:solidFill>
              </a:rPr>
              <a:t>2:             </a:t>
            </a:r>
            <a:r>
              <a:rPr lang="en-US" altLang="zh-CN" sz="1600" b="1" dirty="0">
                <a:solidFill>
                  <a:srgbClr val="000000"/>
                </a:solidFill>
              </a:rPr>
              <a:t>q   =   c; 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3399"/>
                </a:solidFill>
              </a:rPr>
              <a:t>default: </a:t>
            </a:r>
            <a:r>
              <a:rPr lang="en-US" altLang="zh-CN" sz="1600" b="1" dirty="0">
                <a:solidFill>
                  <a:srgbClr val="000000"/>
                </a:solidFill>
              </a:rPr>
              <a:t>  q   =   a; </a:t>
            </a:r>
            <a:endParaRPr lang="zh-CN" altLang="en-US" sz="16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770812B-556E-4E09-A830-26010AB8A5CE}"/>
              </a:ext>
            </a:extLst>
          </p:cNvPr>
          <p:cNvSpPr/>
          <p:nvPr/>
        </p:nvSpPr>
        <p:spPr>
          <a:xfrm>
            <a:off x="6533539" y="1797549"/>
            <a:ext cx="5513284" cy="3093154"/>
          </a:xfrm>
          <a:prstGeom prst="rect">
            <a:avLst/>
          </a:prstGeom>
          <a:ln w="28575"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Arial" charset="0"/>
              </a:rPr>
              <a:t>always </a:t>
            </a:r>
            <a:r>
              <a:rPr lang="en-US" altLang="zh-CN" sz="2000" b="1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altLang="zh-CN" sz="2000" b="1" dirty="0">
                <a:latin typeface="Arial" charset="0"/>
              </a:rPr>
              <a:t>@ ( * ) 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pitchFamily="34" charset="0"/>
              </a:rPr>
              <a:t>    begin</a:t>
            </a:r>
          </a:p>
          <a:p>
            <a:pPr marL="342900" indent="-342900">
              <a:spcBef>
                <a:spcPts val="600"/>
              </a:spcBef>
              <a:defRPr/>
            </a:pPr>
            <a:endParaRPr lang="en-US" altLang="zh-CN" sz="20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defRPr/>
            </a:pPr>
            <a:endParaRPr lang="en-US" altLang="zh-CN" sz="20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endParaRPr lang="en-US" altLang="zh-CN" sz="20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endParaRPr lang="en-US" altLang="zh-CN" sz="20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pitchFamily="34" charset="0"/>
              </a:rPr>
              <a:t>    </a:t>
            </a: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pitchFamily="34" charset="0"/>
              </a:rPr>
              <a:t> end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688B79B7-3D13-48FF-A226-ABBF232BEA3D}"/>
              </a:ext>
            </a:extLst>
          </p:cNvPr>
          <p:cNvGrpSpPr>
            <a:grpSpLocks/>
          </p:cNvGrpSpPr>
          <p:nvPr/>
        </p:nvGrpSpPr>
        <p:grpSpPr bwMode="auto">
          <a:xfrm>
            <a:off x="8242511" y="5197107"/>
            <a:ext cx="3506787" cy="1516062"/>
            <a:chOff x="2101" y="3158"/>
            <a:chExt cx="2410" cy="1165"/>
          </a:xfrm>
        </p:grpSpPr>
        <p:grpSp>
          <p:nvGrpSpPr>
            <p:cNvPr id="98333" name="Group 7">
              <a:extLst>
                <a:ext uri="{FF2B5EF4-FFF2-40B4-BE49-F238E27FC236}">
                  <a16:creationId xmlns:a16="http://schemas.microsoft.com/office/drawing/2014/main" id="{4369A188-FB33-4F4F-A5C3-5AA832B5E5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1" y="3158"/>
              <a:ext cx="1388" cy="953"/>
              <a:chOff x="2101" y="3158"/>
              <a:chExt cx="1388" cy="953"/>
            </a:xfrm>
          </p:grpSpPr>
          <p:sp>
            <p:nvSpPr>
              <p:cNvPr id="98348" name="AutoShape 8">
                <a:extLst>
                  <a:ext uri="{FF2B5EF4-FFF2-40B4-BE49-F238E27FC236}">
                    <a16:creationId xmlns:a16="http://schemas.microsoft.com/office/drawing/2014/main" id="{ADA9D755-2DF5-40EE-B4AD-E7E66F35B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2711" y="3369"/>
                <a:ext cx="666" cy="2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8 w 21600"/>
                  <a:gd name="T13" fmla="*/ 4526 h 21600"/>
                  <a:gd name="T14" fmla="*/ 17092 w 21600"/>
                  <a:gd name="T15" fmla="*/ 1707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1" y="21600"/>
                    </a:lnTo>
                    <a:lnTo>
                      <a:pt x="16209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98349" name="Line 9">
                <a:extLst>
                  <a:ext uri="{FF2B5EF4-FFF2-40B4-BE49-F238E27FC236}">
                    <a16:creationId xmlns:a16="http://schemas.microsoft.com/office/drawing/2014/main" id="{0A0F51A3-B871-4E4B-9222-4DB5B92A9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1" y="3329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98350" name="Line 10">
                <a:extLst>
                  <a:ext uri="{FF2B5EF4-FFF2-40B4-BE49-F238E27FC236}">
                    <a16:creationId xmlns:a16="http://schemas.microsoft.com/office/drawing/2014/main" id="{EC6849E8-D53E-44AA-B64C-5C0237CE9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1" y="3686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98351" name="Line 11">
                <a:extLst>
                  <a:ext uri="{FF2B5EF4-FFF2-40B4-BE49-F238E27FC236}">
                    <a16:creationId xmlns:a16="http://schemas.microsoft.com/office/drawing/2014/main" id="{507F3E5F-519A-4099-B9C4-E26D40AFB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9" y="3776"/>
                <a:ext cx="0" cy="2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98352" name="Line 12">
                <a:extLst>
                  <a:ext uri="{FF2B5EF4-FFF2-40B4-BE49-F238E27FC236}">
                    <a16:creationId xmlns:a16="http://schemas.microsoft.com/office/drawing/2014/main" id="{B9DEE651-5A1C-4C7D-92FB-42A35A648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2" y="3977"/>
                <a:ext cx="4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98353" name="Rectangle 13">
                <a:extLst>
                  <a:ext uri="{FF2B5EF4-FFF2-40B4-BE49-F238E27FC236}">
                    <a16:creationId xmlns:a16="http://schemas.microsoft.com/office/drawing/2014/main" id="{CB7D35EF-1439-421E-883C-FE90994DF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3158"/>
                <a:ext cx="269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44462" tIns="71438" rIns="144462" bIns="71438">
                <a:spAutoFit/>
              </a:bodyPr>
              <a:lstStyle>
                <a:lvl1pPr defTabSz="2232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2232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2232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2232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2232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22320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22320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22320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22320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1">
                    <a:solidFill>
                      <a:srgbClr val="0000FF"/>
                    </a:solidFill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98354" name="Rectangle 14">
                <a:extLst>
                  <a:ext uri="{FF2B5EF4-FFF2-40B4-BE49-F238E27FC236}">
                    <a16:creationId xmlns:a16="http://schemas.microsoft.com/office/drawing/2014/main" id="{C66B3ED4-1D8F-4588-949E-8AF8C3901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3498"/>
                <a:ext cx="269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44462" tIns="71438" rIns="144462" bIns="71438">
                <a:spAutoFit/>
              </a:bodyPr>
              <a:lstStyle>
                <a:lvl1pPr defTabSz="2232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2232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2232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2232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2232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22320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22320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22320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22320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1">
                    <a:solidFill>
                      <a:srgbClr val="0000FF"/>
                    </a:solidFill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98355" name="Rectangle 15">
                <a:extLst>
                  <a:ext uri="{FF2B5EF4-FFF2-40B4-BE49-F238E27FC236}">
                    <a16:creationId xmlns:a16="http://schemas.microsoft.com/office/drawing/2014/main" id="{8A424A80-0719-4E92-8004-2F34F56C6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" y="3835"/>
                <a:ext cx="521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44462" tIns="71438" rIns="144462" bIns="71438">
                <a:spAutoFit/>
              </a:bodyPr>
              <a:lstStyle>
                <a:lvl1pPr defTabSz="2232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2232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2232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2232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2232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22320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22320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22320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22320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1">
                    <a:solidFill>
                      <a:srgbClr val="0000FF"/>
                    </a:solidFill>
                    <a:cs typeface="Arial" panose="020B0604020202020204" pitchFamily="34" charset="0"/>
                  </a:rPr>
                  <a:t>sel[1]</a:t>
                </a:r>
              </a:p>
            </p:txBody>
          </p:sp>
          <p:sp>
            <p:nvSpPr>
              <p:cNvPr id="98356" name="Line 16">
                <a:extLst>
                  <a:ext uri="{FF2B5EF4-FFF2-40B4-BE49-F238E27FC236}">
                    <a16:creationId xmlns:a16="http://schemas.microsoft.com/office/drawing/2014/main" id="{FBFC1771-31D9-469B-9693-CEE11AD10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3" y="3517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8334" name="AutoShape 17">
              <a:extLst>
                <a:ext uri="{FF2B5EF4-FFF2-40B4-BE49-F238E27FC236}">
                  <a16:creationId xmlns:a16="http://schemas.microsoft.com/office/drawing/2014/main" id="{ACD938B1-F1B5-4362-A53C-826976F41E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611" y="3557"/>
              <a:ext cx="666" cy="2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8 w 21600"/>
                <a:gd name="T13" fmla="*/ 4526 h 21600"/>
                <a:gd name="T14" fmla="*/ 17092 w 21600"/>
                <a:gd name="T15" fmla="*/ 1707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1" y="21600"/>
                  </a:lnTo>
                  <a:lnTo>
                    <a:pt x="16209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98335" name="Line 18">
              <a:extLst>
                <a:ext uri="{FF2B5EF4-FFF2-40B4-BE49-F238E27FC236}">
                  <a16:creationId xmlns:a16="http://schemas.microsoft.com/office/drawing/2014/main" id="{F6AF91D7-47AB-4A78-9252-B432CD1A8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1" y="3517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98336" name="Line 19">
              <a:extLst>
                <a:ext uri="{FF2B5EF4-FFF2-40B4-BE49-F238E27FC236}">
                  <a16:creationId xmlns:a16="http://schemas.microsoft.com/office/drawing/2014/main" id="{5CEE3941-27F8-48EA-90BC-C49A0DE2A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1" y="3873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98337" name="Line 20">
              <a:extLst>
                <a:ext uri="{FF2B5EF4-FFF2-40B4-BE49-F238E27FC236}">
                  <a16:creationId xmlns:a16="http://schemas.microsoft.com/office/drawing/2014/main" id="{D9DF1810-8D81-4A9F-94D6-9F20CE8CD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" y="3963"/>
              <a:ext cx="0" cy="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98338" name="Line 21">
              <a:extLst>
                <a:ext uri="{FF2B5EF4-FFF2-40B4-BE49-F238E27FC236}">
                  <a16:creationId xmlns:a16="http://schemas.microsoft.com/office/drawing/2014/main" id="{8AA5C651-BB11-4A35-9651-BF1727B6D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2" y="4164"/>
              <a:ext cx="4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98339" name="Rectangle 22">
              <a:extLst>
                <a:ext uri="{FF2B5EF4-FFF2-40B4-BE49-F238E27FC236}">
                  <a16:creationId xmlns:a16="http://schemas.microsoft.com/office/drawing/2014/main" id="{AD241CEE-438F-4A96-B3DA-7E9E8DEC1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256"/>
              <a:ext cx="18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98340" name="Rectangle 23">
              <a:extLst>
                <a:ext uri="{FF2B5EF4-FFF2-40B4-BE49-F238E27FC236}">
                  <a16:creationId xmlns:a16="http://schemas.microsoft.com/office/drawing/2014/main" id="{ACE29237-C0CE-4639-B03F-A1E9F9FE1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3639"/>
              <a:ext cx="28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44462" tIns="71438" rIns="144462" bIns="71438">
              <a:spAutoFit/>
            </a:bodyPr>
            <a:lstStyle>
              <a:lvl1pPr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0000FF"/>
                  </a:solidFill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98341" name="Rectangle 24">
              <a:extLst>
                <a:ext uri="{FF2B5EF4-FFF2-40B4-BE49-F238E27FC236}">
                  <a16:creationId xmlns:a16="http://schemas.microsoft.com/office/drawing/2014/main" id="{BAD9B663-CDF9-4AF7-8C3B-7A12DF60E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4047"/>
              <a:ext cx="63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462" tIns="71438" rIns="144462" bIns="71438">
              <a:spAutoFit/>
            </a:bodyPr>
            <a:lstStyle>
              <a:lvl1pPr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0000FF"/>
                  </a:solidFill>
                  <a:cs typeface="Arial" panose="020B0604020202020204" pitchFamily="34" charset="0"/>
                </a:rPr>
                <a:t>sel[0]</a:t>
              </a:r>
            </a:p>
          </p:txBody>
        </p:sp>
        <p:sp>
          <p:nvSpPr>
            <p:cNvPr id="98342" name="Line 25">
              <a:extLst>
                <a:ext uri="{FF2B5EF4-FFF2-40B4-BE49-F238E27FC236}">
                  <a16:creationId xmlns:a16="http://schemas.microsoft.com/office/drawing/2014/main" id="{728C73D3-2E06-47FA-B262-B5443BE8B6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3" y="3704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98343" name="Rectangle 26">
              <a:extLst>
                <a:ext uri="{FF2B5EF4-FFF2-40B4-BE49-F238E27FC236}">
                  <a16:creationId xmlns:a16="http://schemas.microsoft.com/office/drawing/2014/main" id="{DDF32CFC-4FD2-499F-A5B2-702714430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3438"/>
              <a:ext cx="27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44462" tIns="71438" rIns="144462" bIns="71438">
              <a:spAutoFit/>
            </a:bodyPr>
            <a:lstStyle>
              <a:lvl1pPr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0000FF"/>
                  </a:solidFill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98344" name="Rectangle 24">
              <a:extLst>
                <a:ext uri="{FF2B5EF4-FFF2-40B4-BE49-F238E27FC236}">
                  <a16:creationId xmlns:a16="http://schemas.microsoft.com/office/drawing/2014/main" id="{8CD9E6E2-8DE5-462D-85D2-D042F311C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3213"/>
              <a:ext cx="19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462" tIns="71438" rIns="144462" bIns="71438">
              <a:spAutoFit/>
            </a:bodyPr>
            <a:lstStyle>
              <a:lvl1pPr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>
                  <a:solidFill>
                    <a:srgbClr val="0000FF"/>
                  </a:solidFill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345" name="Rectangle 24">
              <a:extLst>
                <a:ext uri="{FF2B5EF4-FFF2-40B4-BE49-F238E27FC236}">
                  <a16:creationId xmlns:a16="http://schemas.microsoft.com/office/drawing/2014/main" id="{D811E82F-3A87-419A-AF4D-03426859E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3542"/>
              <a:ext cx="19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462" tIns="71438" rIns="144462" bIns="71438">
              <a:spAutoFit/>
            </a:bodyPr>
            <a:lstStyle>
              <a:lvl1pPr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0000FF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346" name="Rectangle 24">
              <a:extLst>
                <a:ext uri="{FF2B5EF4-FFF2-40B4-BE49-F238E27FC236}">
                  <a16:creationId xmlns:a16="http://schemas.microsoft.com/office/drawing/2014/main" id="{4F56ED27-1BB7-4F07-910C-C8D974AEF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3377"/>
              <a:ext cx="19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462" tIns="71438" rIns="144462" bIns="71438">
              <a:spAutoFit/>
            </a:bodyPr>
            <a:lstStyle>
              <a:lvl1pPr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0000FF"/>
                  </a:solidFill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347" name="Rectangle 24">
              <a:extLst>
                <a:ext uri="{FF2B5EF4-FFF2-40B4-BE49-F238E27FC236}">
                  <a16:creationId xmlns:a16="http://schemas.microsoft.com/office/drawing/2014/main" id="{EE9AEF27-EE2C-47D2-B1ED-7791BE868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707"/>
              <a:ext cx="19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462" tIns="71438" rIns="144462" bIns="71438">
              <a:spAutoFit/>
            </a:bodyPr>
            <a:lstStyle>
              <a:lvl1pPr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2232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223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0000FF"/>
                  </a:solidFill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DD91EBD0-349E-4933-8E8D-8EE7DDF461AC}"/>
              </a:ext>
            </a:extLst>
          </p:cNvPr>
          <p:cNvSpPr/>
          <p:nvPr/>
        </p:nvSpPr>
        <p:spPr>
          <a:xfrm>
            <a:off x="4318617" y="5486498"/>
            <a:ext cx="1192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Arial Narrow" panose="020B0606020202030204" pitchFamily="34" charset="0"/>
                <a:cs typeface="Arial" charset="0"/>
              </a:rPr>
              <a:t>No priority</a:t>
            </a:r>
            <a:endParaRPr lang="zh-CN" altLang="en-US" sz="2000" b="1" dirty="0">
              <a:solidFill>
                <a:srgbClr val="0000FF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016DF07-2B23-4B18-90B4-F5EE386D7DFE}"/>
              </a:ext>
            </a:extLst>
          </p:cNvPr>
          <p:cNvSpPr/>
          <p:nvPr/>
        </p:nvSpPr>
        <p:spPr>
          <a:xfrm>
            <a:off x="7490932" y="5677039"/>
            <a:ext cx="9909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  <a:cs typeface="Arial" charset="0"/>
              </a:rPr>
              <a:t>Priority!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6E9E6E7-5723-40A3-AE39-A4845D825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988" y="2642886"/>
            <a:ext cx="500462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>
                <a:solidFill>
                  <a:srgbClr val="0000FF"/>
                </a:solidFill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</a:rPr>
              <a:t> </a:t>
            </a:r>
            <a:r>
              <a:rPr lang="en-US" altLang="zh-CN" sz="1600" b="1" dirty="0"/>
              <a:t>( </a:t>
            </a:r>
            <a:r>
              <a:rPr lang="en-US" altLang="zh-CN" sz="1600" b="1" dirty="0" err="1"/>
              <a:t>sel</a:t>
            </a:r>
            <a:r>
              <a:rPr lang="en-US" altLang="zh-CN" sz="1600" b="1" dirty="0"/>
              <a:t>[0] </a:t>
            </a:r>
            <a:r>
              <a:rPr lang="en-US" altLang="zh-CN" sz="1600" b="1" dirty="0">
                <a:solidFill>
                  <a:srgbClr val="0000FF"/>
                </a:solidFill>
              </a:rPr>
              <a:t>== </a:t>
            </a:r>
            <a:r>
              <a:rPr lang="en-US" altLang="zh-CN" sz="1600" b="1" dirty="0"/>
              <a:t>1 )            q = b</a:t>
            </a:r>
            <a:r>
              <a:rPr lang="en-US" altLang="zh-CN" sz="1600" b="1" dirty="0">
                <a:solidFill>
                  <a:srgbClr val="000000"/>
                </a:solidFill>
              </a:rPr>
              <a:t>;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>
                <a:solidFill>
                  <a:srgbClr val="0000FF"/>
                </a:solidFill>
              </a:rPr>
              <a:t>else if </a:t>
            </a:r>
            <a:r>
              <a:rPr lang="en-US" altLang="zh-CN" sz="1600" b="1" dirty="0"/>
              <a:t>( </a:t>
            </a:r>
            <a:r>
              <a:rPr lang="en-US" altLang="zh-CN" sz="1600" b="1" dirty="0" err="1"/>
              <a:t>sel</a:t>
            </a:r>
            <a:r>
              <a:rPr lang="en-US" altLang="zh-CN" sz="1600" b="1" dirty="0"/>
              <a:t>[1] == 1 )    q = c</a:t>
            </a:r>
            <a:r>
              <a:rPr lang="en-US" altLang="zh-CN" sz="1600" b="1" dirty="0">
                <a:solidFill>
                  <a:srgbClr val="000000"/>
                </a:solidFill>
              </a:rPr>
              <a:t>; 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>
                <a:solidFill>
                  <a:srgbClr val="0000FF"/>
                </a:solidFill>
              </a:rPr>
              <a:t>else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rgbClr val="003399"/>
                </a:solidFill>
              </a:rPr>
              <a:t>                             </a:t>
            </a:r>
            <a:r>
              <a:rPr lang="en-US" altLang="zh-CN" sz="1600" b="1" dirty="0"/>
              <a:t>q = a</a:t>
            </a:r>
            <a:r>
              <a:rPr lang="en-US" altLang="zh-CN" sz="1600" b="1" dirty="0">
                <a:solidFill>
                  <a:srgbClr val="000000"/>
                </a:solidFill>
              </a:rPr>
              <a:t>; </a:t>
            </a:r>
          </a:p>
          <a:p>
            <a:pPr algn="just"/>
            <a:r>
              <a:rPr lang="en-US" altLang="zh-CN" b="1" dirty="0">
                <a:solidFill>
                  <a:srgbClr val="990000"/>
                </a:solidFill>
              </a:rPr>
              <a:t>// </a:t>
            </a:r>
            <a:r>
              <a:rPr lang="en-US" altLang="zh-CN" sz="1600" b="1" dirty="0">
                <a:solidFill>
                  <a:srgbClr val="990000"/>
                </a:solidFill>
              </a:rPr>
              <a:t>else is not necessary when all conditions have   </a:t>
            </a:r>
          </a:p>
          <a:p>
            <a:pPr algn="just"/>
            <a:r>
              <a:rPr lang="en-US" altLang="zh-CN" sz="1600" b="1" dirty="0">
                <a:solidFill>
                  <a:srgbClr val="990000"/>
                </a:solidFill>
              </a:rPr>
              <a:t>    been included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DCB4C56-D2D0-4752-B476-48C8585CE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04" y="1836870"/>
            <a:ext cx="4862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 err="1"/>
              <a:t>reg</a:t>
            </a:r>
            <a:r>
              <a:rPr lang="en-US" altLang="zh-CN" sz="1600" b="1" dirty="0"/>
              <a:t>                      q; //</a:t>
            </a:r>
            <a:r>
              <a:rPr lang="en-US" altLang="zh-CN" sz="1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99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q is assigned in a process block</a:t>
            </a:r>
            <a:endParaRPr lang="en-US" altLang="zh-CN" sz="1600" b="1" dirty="0">
              <a:latin typeface="Arial Narrow" panose="020B0606020202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2F06BE-54CA-4D67-AFCF-02324584DFAF}"/>
              </a:ext>
            </a:extLst>
          </p:cNvPr>
          <p:cNvSpPr/>
          <p:nvPr/>
        </p:nvSpPr>
        <p:spPr>
          <a:xfrm>
            <a:off x="3322457" y="4111835"/>
            <a:ext cx="2652078" cy="117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00"/>
              </a:lnSpc>
            </a:pPr>
            <a:r>
              <a:rPr lang="en-US" altLang="zh-CN" sz="1400" b="1" dirty="0">
                <a:solidFill>
                  <a:srgbClr val="990000"/>
                </a:solidFill>
              </a:rPr>
              <a:t>// assign when  </a:t>
            </a:r>
            <a:r>
              <a:rPr lang="en-US" altLang="zh-CN" sz="1400" b="1" dirty="0" err="1">
                <a:solidFill>
                  <a:srgbClr val="990000"/>
                </a:solidFill>
              </a:rPr>
              <a:t>sel</a:t>
            </a:r>
            <a:r>
              <a:rPr lang="en-US" altLang="zh-CN" sz="1400" b="1" dirty="0">
                <a:solidFill>
                  <a:srgbClr val="990000"/>
                </a:solidFill>
              </a:rPr>
              <a:t>=‘11’; </a:t>
            </a:r>
          </a:p>
          <a:p>
            <a:pPr algn="just">
              <a:lnSpc>
                <a:spcPts val="1700"/>
              </a:lnSpc>
            </a:pPr>
            <a:r>
              <a:rPr lang="en-US" altLang="zh-CN" sz="1400" b="1" dirty="0">
                <a:solidFill>
                  <a:srgbClr val="990000"/>
                </a:solidFill>
              </a:rPr>
              <a:t>   default is necessary when the match between condition and possible alternatives are not complete.</a:t>
            </a:r>
            <a:endParaRPr lang="zh-CN" altLang="en-US" sz="1400" dirty="0">
              <a:solidFill>
                <a:srgbClr val="990000"/>
              </a:solidFill>
            </a:endParaRPr>
          </a:p>
        </p:txBody>
      </p:sp>
      <p:sp>
        <p:nvSpPr>
          <p:cNvPr id="106" name="爆炸形 2 105">
            <a:extLst>
              <a:ext uri="{FF2B5EF4-FFF2-40B4-BE49-F238E27FC236}">
                <a16:creationId xmlns:a16="http://schemas.microsoft.com/office/drawing/2014/main" id="{4E262B38-957D-40BE-8CA1-7BB1C6168030}"/>
              </a:ext>
            </a:extLst>
          </p:cNvPr>
          <p:cNvSpPr/>
          <p:nvPr/>
        </p:nvSpPr>
        <p:spPr>
          <a:xfrm>
            <a:off x="5393051" y="5181654"/>
            <a:ext cx="2089150" cy="136842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HARDWARE!</a:t>
            </a:r>
            <a:endParaRPr lang="zh-CN" alt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23FEE16-7390-49E9-8CA5-DB5FB416B0E4}"/>
              </a:ext>
            </a:extLst>
          </p:cNvPr>
          <p:cNvGrpSpPr/>
          <p:nvPr/>
        </p:nvGrpSpPr>
        <p:grpSpPr>
          <a:xfrm>
            <a:off x="8256786" y="1818481"/>
            <a:ext cx="3629577" cy="2841239"/>
            <a:chOff x="8152380" y="1932905"/>
            <a:chExt cx="3988071" cy="2841239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69DA953-35F9-4BCD-906D-9718251C3B96}"/>
                </a:ext>
              </a:extLst>
            </p:cNvPr>
            <p:cNvSpPr/>
            <p:nvPr/>
          </p:nvSpPr>
          <p:spPr>
            <a:xfrm>
              <a:off x="8152380" y="1932905"/>
              <a:ext cx="39775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b="1" dirty="0">
                  <a:solidFill>
                    <a:srgbClr val="990000"/>
                  </a:solidFill>
                </a:rPr>
                <a:t>// execution inside of a block is sequential(</a:t>
              </a:r>
              <a:r>
                <a:rPr lang="zh-CN" altLang="en-US" b="1" dirty="0">
                  <a:solidFill>
                    <a:srgbClr val="990000"/>
                  </a:solidFill>
                </a:rPr>
                <a:t>顺序执行</a:t>
              </a:r>
              <a:r>
                <a:rPr lang="en-US" altLang="zh-CN" b="1" dirty="0">
                  <a:solidFill>
                    <a:srgbClr val="990000"/>
                  </a:solidFill>
                </a:rPr>
                <a:t>)</a:t>
              </a:r>
              <a:endParaRPr lang="zh-CN" altLang="en-US" dirty="0">
                <a:solidFill>
                  <a:srgbClr val="990000"/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679B1E9-A9F0-4535-8E2B-7DDE501A1F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40451" y="2579236"/>
              <a:ext cx="0" cy="219490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46FB099-6D80-4C08-A34E-B171141F3A61}"/>
              </a:ext>
            </a:extLst>
          </p:cNvPr>
          <p:cNvSpPr/>
          <p:nvPr/>
        </p:nvSpPr>
        <p:spPr>
          <a:xfrm>
            <a:off x="6024023" y="3134796"/>
            <a:ext cx="492181" cy="71126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C41B812-4F27-404F-8FB2-1F351D4FC606}"/>
              </a:ext>
            </a:extLst>
          </p:cNvPr>
          <p:cNvSpPr/>
          <p:nvPr/>
        </p:nvSpPr>
        <p:spPr>
          <a:xfrm>
            <a:off x="2365474" y="2721535"/>
            <a:ext cx="37828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solidFill>
                  <a:srgbClr val="990000"/>
                </a:solidFill>
              </a:rPr>
              <a:t>//Multi-conditional branch statement</a:t>
            </a:r>
          </a:p>
          <a:p>
            <a:pPr algn="just"/>
            <a:r>
              <a:rPr lang="en-US" altLang="zh-CN" sz="1600" b="1" dirty="0">
                <a:solidFill>
                  <a:srgbClr val="990000"/>
                </a:solidFill>
              </a:rPr>
              <a:t>                               (</a:t>
            </a:r>
            <a:r>
              <a:rPr lang="zh-CN" altLang="en-US" sz="1600" b="1" dirty="0">
                <a:solidFill>
                  <a:srgbClr val="990000"/>
                </a:solidFill>
              </a:rPr>
              <a:t>多条件分支语句</a:t>
            </a:r>
            <a:r>
              <a:rPr lang="en-US" altLang="zh-CN" sz="1600" b="1" dirty="0">
                <a:solidFill>
                  <a:srgbClr val="990000"/>
                </a:solidFill>
              </a:rPr>
              <a:t>)</a:t>
            </a:r>
            <a:endParaRPr lang="zh-CN" altLang="en-US" sz="1600" dirty="0">
              <a:solidFill>
                <a:srgbClr val="99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887A5A-3D12-4C56-A5A5-CDF9C328EC9F}"/>
              </a:ext>
            </a:extLst>
          </p:cNvPr>
          <p:cNvSpPr/>
          <p:nvPr/>
        </p:nvSpPr>
        <p:spPr>
          <a:xfrm>
            <a:off x="9571056" y="2713895"/>
            <a:ext cx="22235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b="1" dirty="0">
                <a:solidFill>
                  <a:srgbClr val="990000"/>
                </a:solidFill>
              </a:rPr>
              <a:t>// </a:t>
            </a:r>
            <a:r>
              <a:rPr lang="zh-CN" altLang="en-US" sz="1600" b="1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Conditional statements </a:t>
            </a:r>
            <a:r>
              <a:rPr lang="en-US" altLang="zh-CN" sz="1600" b="1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600" b="1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条件语句</a:t>
            </a:r>
            <a:r>
              <a:rPr lang="en-US" altLang="zh-CN" sz="1600" b="1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1600" b="1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used for process control. </a:t>
            </a:r>
            <a:endParaRPr lang="zh-CN" altLang="en-US" sz="1600" b="1" dirty="0">
              <a:solidFill>
                <a:srgbClr val="99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AutoShape 6">
            <a:extLst>
              <a:ext uri="{FF2B5EF4-FFF2-40B4-BE49-F238E27FC236}">
                <a16:creationId xmlns:a16="http://schemas.microsoft.com/office/drawing/2014/main" id="{77B054CB-96DD-4093-B468-21569DE1E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428" y="2174380"/>
            <a:ext cx="2375168" cy="618594"/>
          </a:xfrm>
          <a:prstGeom prst="wedgeRoundRectCallout">
            <a:avLst>
              <a:gd name="adj1" fmla="val -67881"/>
              <a:gd name="adj2" fmla="val 48859"/>
              <a:gd name="adj3" fmla="val 16667"/>
            </a:avLst>
          </a:prstGeom>
          <a:solidFill>
            <a:schemeClr val="accent6">
              <a:lumMod val="40000"/>
              <a:lumOff val="60000"/>
              <a:alpha val="61000"/>
            </a:schemeClr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>
                <a:cs typeface="Arial" panose="020B0604020202020204" pitchFamily="34" charset="0"/>
              </a:rPr>
              <a:t>Control expression</a:t>
            </a:r>
          </a:p>
          <a:p>
            <a:pPr algn="ctr"/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（控制表达式）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4" name="AutoShape 13">
            <a:extLst>
              <a:ext uri="{FF2B5EF4-FFF2-40B4-BE49-F238E27FC236}">
                <a16:creationId xmlns:a16="http://schemas.microsoft.com/office/drawing/2014/main" id="{BA56CFF3-D769-4E12-AABC-2BB631EE0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031" y="2734257"/>
            <a:ext cx="491443" cy="339601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36862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5" name="AutoShape 13">
            <a:extLst>
              <a:ext uri="{FF2B5EF4-FFF2-40B4-BE49-F238E27FC236}">
                <a16:creationId xmlns:a16="http://schemas.microsoft.com/office/drawing/2014/main" id="{F0FDFAA0-E33D-4198-908D-942B7666D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157" y="3030983"/>
            <a:ext cx="934858" cy="124330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  <a:alpha val="48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6" name="AutoShape 6">
            <a:extLst>
              <a:ext uri="{FF2B5EF4-FFF2-40B4-BE49-F238E27FC236}">
                <a16:creationId xmlns:a16="http://schemas.microsoft.com/office/drawing/2014/main" id="{B579A75A-34E6-43F6-98A9-01BBD1DF4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03" y="1135147"/>
            <a:ext cx="2375168" cy="618594"/>
          </a:xfrm>
          <a:prstGeom prst="wedgeRoundRectCallout">
            <a:avLst>
              <a:gd name="adj1" fmla="val -111648"/>
              <a:gd name="adj2" fmla="val 342941"/>
              <a:gd name="adj3" fmla="val 16667"/>
            </a:avLst>
          </a:prstGeom>
          <a:solidFill>
            <a:schemeClr val="accent5">
              <a:lumMod val="20000"/>
              <a:lumOff val="80000"/>
              <a:alpha val="48000"/>
            </a:schemeClr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>
                <a:cs typeface="Arial" panose="020B0604020202020204" pitchFamily="34" charset="0"/>
              </a:rPr>
              <a:t>branch expression</a:t>
            </a:r>
          </a:p>
          <a:p>
            <a:pPr algn="ctr"/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（分支表达式）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BD55E5-2CAF-4F26-8BAA-21A92C4BB629}"/>
              </a:ext>
            </a:extLst>
          </p:cNvPr>
          <p:cNvSpPr/>
          <p:nvPr/>
        </p:nvSpPr>
        <p:spPr>
          <a:xfrm>
            <a:off x="8550145" y="859517"/>
            <a:ext cx="3039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Arial Narrow" panose="020B0606020202030204" pitchFamily="34" charset="0"/>
              </a:rPr>
              <a:t>— </a:t>
            </a:r>
            <a:r>
              <a:rPr lang="en-US" altLang="zh-CN" sz="2800" b="1" dirty="0">
                <a:solidFill>
                  <a:srgbClr val="0000FF"/>
                </a:solidFill>
                <a:latin typeface="Arial Narrow" panose="020B0606020202030204" pitchFamily="34" charset="0"/>
              </a:rPr>
              <a:t>behavioral Verilog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3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/>
      <p:bldP spid="49" grpId="0"/>
      <p:bldP spid="62" grpId="0" build="p" animBg="1"/>
      <p:bldP spid="50" grpId="0"/>
      <p:bldP spid="51" grpId="0"/>
      <p:bldP spid="54" grpId="0" build="p" animBg="1"/>
      <p:bldP spid="83" grpId="0"/>
      <p:bldP spid="84" grpId="0"/>
      <p:bldP spid="89" grpId="0"/>
      <p:bldP spid="61" grpId="0"/>
      <p:bldP spid="4" grpId="0"/>
      <p:bldP spid="106" grpId="0" animBg="1"/>
      <p:bldP spid="21" grpId="0" animBg="1"/>
      <p:bldP spid="88" grpId="0"/>
      <p:bldP spid="5" grpId="0"/>
      <p:bldP spid="63" grpId="0" animBg="1"/>
      <p:bldP spid="64" grpId="0" animBg="1"/>
      <p:bldP spid="65" grpId="0" animBg="1"/>
      <p:bldP spid="6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4FA31-30C4-454B-BBA0-E5ABBD2B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28" y="125053"/>
            <a:ext cx="10515600" cy="935774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C00000"/>
                </a:solidFill>
                <a:latin typeface="Arial Narrow" panose="020B0606020202030204" pitchFamily="34" charset="0"/>
              </a:rPr>
              <a:t>Case VS If (else)</a:t>
            </a:r>
            <a:endParaRPr lang="zh-CN" altLang="en-US" sz="40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FD7D03E-F531-4062-B307-0B0518D43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234432"/>
              </p:ext>
            </p:extLst>
          </p:nvPr>
        </p:nvGraphicFramePr>
        <p:xfrm>
          <a:off x="461778" y="1429127"/>
          <a:ext cx="11268444" cy="455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0344">
                  <a:extLst>
                    <a:ext uri="{9D8B030D-6E8A-4147-A177-3AD203B41FA5}">
                      <a16:colId xmlns:a16="http://schemas.microsoft.com/office/drawing/2014/main" val="1016194143"/>
                    </a:ext>
                  </a:extLst>
                </a:gridCol>
                <a:gridCol w="5118100">
                  <a:extLst>
                    <a:ext uri="{9D8B030D-6E8A-4147-A177-3AD203B41FA5}">
                      <a16:colId xmlns:a16="http://schemas.microsoft.com/office/drawing/2014/main" val="2485406370"/>
                    </a:ext>
                  </a:extLst>
                </a:gridCol>
              </a:tblGrid>
              <a:tr h="882665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en-US" altLang="zh-CN" sz="2000" b="1" dirty="0">
                          <a:solidFill>
                            <a:srgbClr val="990000"/>
                          </a:solidFill>
                        </a:rPr>
                        <a:t>Case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multi-conditional branch statement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(</a:t>
                      </a:r>
                      <a:r>
                        <a:rPr lang="zh-CN" altLang="en-US" sz="2000" b="1" dirty="0"/>
                        <a:t>多条件分支语句</a:t>
                      </a:r>
                      <a:r>
                        <a:rPr lang="en-US" altLang="zh-CN" sz="2000" b="1" dirty="0"/>
                        <a:t>)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 (else) </a:t>
                      </a:r>
                      <a:endParaRPr lang="en-US" altLang="zh-CN" sz="20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altLang="en-US" sz="20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onditional statements 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20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条件语句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CN" altLang="en-US" sz="20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used for process control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60318"/>
                  </a:ext>
                </a:extLst>
              </a:tr>
              <a:tr h="62138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0000FF"/>
                          </a:solidFill>
                        </a:rPr>
                        <a:t>Sequential statement </a:t>
                      </a:r>
                      <a:r>
                        <a:rPr lang="en-US" altLang="zh-CN" sz="2000" b="1" dirty="0"/>
                        <a:t>→ matching detection is done from top to bottom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0000FF"/>
                          </a:solidFill>
                        </a:rPr>
                        <a:t>Sequential statement </a:t>
                      </a:r>
                      <a:r>
                        <a:rPr lang="en-US" altLang="zh-CN" sz="2000" b="1" dirty="0"/>
                        <a:t>→ Logical judgment is done from top to bottom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3097"/>
                  </a:ext>
                </a:extLst>
              </a:tr>
              <a:tr h="57370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Multiple branches compare with one common control expression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Check the</a:t>
                      </a:r>
                      <a:r>
                        <a:rPr lang="en-US" altLang="zh-CN" sz="2000" b="1" baseline="0" dirty="0"/>
                        <a:t> truth or false of a </a:t>
                      </a:r>
                      <a:r>
                        <a:rPr lang="en-US" altLang="zh-CN" sz="2000" b="1" dirty="0"/>
                        <a:t>series of different expressions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743239"/>
                  </a:ext>
                </a:extLst>
              </a:tr>
              <a:tr h="427900"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2000" b="1" dirty="0"/>
                        <a:t>Parallel behavior when branches are mutual exclusive(</a:t>
                      </a:r>
                      <a:r>
                        <a:rPr lang="zh-CN" altLang="en-US" sz="2000" b="1" dirty="0"/>
                        <a:t>互斥）</a:t>
                      </a:r>
                      <a:r>
                        <a:rPr lang="zh-CN" altLang="en-US" sz="2000" b="1" dirty="0">
                          <a:latin typeface="Arial Narrow" panose="020B0606020202030204" pitchFamily="34" charset="0"/>
                        </a:rPr>
                        <a:t>→ </a:t>
                      </a: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no priority</a:t>
                      </a:r>
                      <a:endParaRPr lang="en-US" altLang="zh-CN" sz="2000" b="1" dirty="0">
                        <a:solidFill>
                          <a:srgbClr val="0000FF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2000" b="1" dirty="0"/>
                        <a:t>serial behavior when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branches overlaps </a:t>
                      </a:r>
                      <a:r>
                        <a:rPr lang="zh-CN" altLang="en-US" sz="2000" b="1" dirty="0">
                          <a:latin typeface="Arial Narrow" panose="020B0606020202030204" pitchFamily="34" charset="0"/>
                        </a:rPr>
                        <a:t>→ </a:t>
                      </a: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priority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2000" b="1" dirty="0"/>
                        <a:t>Serial behavior</a:t>
                      </a:r>
                      <a:r>
                        <a:rPr lang="zh-CN" altLang="en-US" sz="2000" b="1" dirty="0">
                          <a:latin typeface="Arial Narrow" panose="020B0606020202030204" pitchFamily="34" charset="0"/>
                        </a:rPr>
                        <a:t>→ </a:t>
                      </a: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priority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18479"/>
                  </a:ext>
                </a:extLst>
              </a:tr>
              <a:tr h="122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faster, larger area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Slower, smaller area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33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Synthesizer integrates case statements into multiplexers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954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Use case to implement table lookup (</a:t>
                      </a:r>
                      <a:r>
                        <a:rPr lang="zh-CN" altLang="en-US" sz="2000" b="1" dirty="0"/>
                        <a:t>查表操作</a:t>
                      </a:r>
                      <a:r>
                        <a:rPr lang="en-US" altLang="zh-CN" sz="20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6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557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539AED65-D997-4DC9-B927-D8F7CB29F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6725" y="358774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990000"/>
                </a:solidFill>
                <a:latin typeface="Arial Narrow" panose="020B0606020202030204" pitchFamily="34" charset="0"/>
              </a:rPr>
              <a:t>Verilog Examples for Combinational Circuit</a:t>
            </a:r>
          </a:p>
        </p:txBody>
      </p:sp>
      <p:sp>
        <p:nvSpPr>
          <p:cNvPr id="99331" name="日期占位符 1">
            <a:extLst>
              <a:ext uri="{FF2B5EF4-FFF2-40B4-BE49-F238E27FC236}">
                <a16:creationId xmlns:a16="http://schemas.microsoft.com/office/drawing/2014/main" id="{D81A54E4-2ACD-4CB2-973C-1C0CC4F9CC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865313" y="6443664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A242EB-34DF-4B78-9055-FE17497AAFC0}" type="datetime1">
              <a:rPr lang="zh-CN" altLang="en-US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2020/3/30</a:t>
            </a:fld>
            <a:endParaRPr lang="zh-CN" altLang="en-US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332" name="灯片编号占位符 2">
            <a:extLst>
              <a:ext uri="{FF2B5EF4-FFF2-40B4-BE49-F238E27FC236}">
                <a16:creationId xmlns:a16="http://schemas.microsoft.com/office/drawing/2014/main" id="{5360B8EC-7F7B-4E7A-8C9B-086963EDAB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9840913" y="6438901"/>
            <a:ext cx="4429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3098F1-7A99-4435-9324-3C17E2E6AC9D}" type="slidenum"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24</a:t>
            </a:fld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2D4A36-D91F-4A09-8B8E-F761670AE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1793" y="2722194"/>
            <a:ext cx="18248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002060"/>
                </a:solidFill>
                <a:latin typeface="Comic Sans MS" panose="030F0702030302020204" pitchFamily="66" charset="0"/>
              </a:rPr>
              <a:t>Chap4.3</a:t>
            </a:r>
            <a:r>
              <a:rPr lang="zh-CN" altLang="en-US" b="1" dirty="0">
                <a:solidFill>
                  <a:srgbClr val="002060"/>
                </a:solidFill>
                <a:latin typeface="Comic Sans MS" panose="030F0702030302020204" pitchFamily="66" charset="0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latin typeface="Comic Sans MS" panose="030F0702030302020204" pitchFamily="66" charset="0"/>
              </a:rPr>
              <a:t>4.5</a:t>
            </a:r>
            <a:endParaRPr lang="zh-CN" alt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53F03-3035-433B-A17D-23041DD80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353" y="1385610"/>
            <a:ext cx="67056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/>
              <a:t> Multiplexer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7030A0"/>
                </a:solidFill>
              </a:rPr>
              <a:t>Adder &amp; Subtractor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/>
              <a:t> ALU</a:t>
            </a:r>
            <a:endParaRPr lang="zh-CN" altLang="en-US" sz="3600" b="1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/>
              <a:t> Encoder/Decoder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/>
              <a:t> Interconnections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2153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331BFE44-1240-4230-A5E7-080562CF46C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8220274" cy="1325563"/>
          </a:xfrm>
        </p:spPr>
        <p:txBody>
          <a:bodyPr anchor="t">
            <a:normAutofit/>
          </a:bodyPr>
          <a:lstStyle/>
          <a:p>
            <a:pPr algn="ctr" eaLnBrk="1" hangingPunct="1"/>
            <a:r>
              <a:rPr lang="en-US" altLang="zh-CN" sz="4000" b="1" dirty="0">
                <a:solidFill>
                  <a:srgbClr val="990000"/>
                </a:solidFill>
                <a:latin typeface="Arial Narrow" panose="020B0606020202030204" pitchFamily="34" charset="0"/>
              </a:rPr>
              <a:t>1 bit Full-Adder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F63797A-ACB7-4D31-A93E-5D3168656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705" y="3038683"/>
            <a:ext cx="9027271" cy="314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rIns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Arial" charset="0"/>
              </a:rPr>
              <a:t>module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fulladder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                                )</a:t>
            </a:r>
            <a:r>
              <a:rPr lang="en-US" altLang="zh-CN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sz="28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sz="2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sz="2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400" b="1" dirty="0" err="1">
                <a:solidFill>
                  <a:srgbClr val="0000FF"/>
                </a:solidFill>
                <a:latin typeface="Arial" charset="0"/>
              </a:rPr>
              <a:t>endmodule</a:t>
            </a:r>
            <a:endParaRPr lang="en-US" altLang="zh-CN" sz="24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4B0824-87C3-4064-B055-DCCEA3503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053" y="4178967"/>
            <a:ext cx="495268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;</a:t>
            </a:r>
            <a:endParaRPr lang="zh-CN" altLang="en-US" sz="2400" dirty="0"/>
          </a:p>
        </p:txBody>
      </p:sp>
      <p:sp>
        <p:nvSpPr>
          <p:cNvPr id="56325" name="矩形 17">
            <a:extLst>
              <a:ext uri="{FF2B5EF4-FFF2-40B4-BE49-F238E27FC236}">
                <a16:creationId xmlns:a16="http://schemas.microsoft.com/office/drawing/2014/main" id="{29644CF5-BFA1-4F44-B186-7FC4D0DC0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208" y="3110120"/>
            <a:ext cx="3283266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x, y, ci,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sum, co</a:t>
            </a:r>
            <a:endParaRPr lang="zh-CN" altLang="en-US" sz="2400" dirty="0"/>
          </a:p>
        </p:txBody>
      </p:sp>
      <p:sp>
        <p:nvSpPr>
          <p:cNvPr id="59398" name="矩形 18">
            <a:extLst>
              <a:ext uri="{FF2B5EF4-FFF2-40B4-BE49-F238E27FC236}">
                <a16:creationId xmlns:a16="http://schemas.microsoft.com/office/drawing/2014/main" id="{73B0AFC6-36C7-4D77-AFE3-DE65FF488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50" y="4165807"/>
            <a:ext cx="360108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x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ci</a:t>
            </a:r>
            <a:endParaRPr lang="zh-CN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531F29-7748-4AC5-BA98-F6FB54DDE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052" y="4821905"/>
            <a:ext cx="72793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;</a:t>
            </a:r>
            <a:endParaRPr lang="zh-CN" altLang="en-US" sz="2400" dirty="0"/>
          </a:p>
        </p:txBody>
      </p:sp>
      <p:sp>
        <p:nvSpPr>
          <p:cNvPr id="59400" name="矩形 21">
            <a:extLst>
              <a:ext uri="{FF2B5EF4-FFF2-40B4-BE49-F238E27FC236}">
                <a16:creationId xmlns:a16="http://schemas.microsoft.com/office/drawing/2014/main" id="{DAC27558-1D8B-4AED-A2CF-A789F486C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155" y="4819137"/>
            <a:ext cx="5969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 = (x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ci)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ci)</a:t>
            </a:r>
            <a:endParaRPr lang="zh-CN" altLang="en-US" sz="2400" dirty="0"/>
          </a:p>
        </p:txBody>
      </p:sp>
      <p:grpSp>
        <p:nvGrpSpPr>
          <p:cNvPr id="2" name="组合 42">
            <a:extLst>
              <a:ext uri="{FF2B5EF4-FFF2-40B4-BE49-F238E27FC236}">
                <a16:creationId xmlns:a16="http://schemas.microsoft.com/office/drawing/2014/main" id="{DF715F6E-805C-478A-8A9E-606C15479855}"/>
              </a:ext>
            </a:extLst>
          </p:cNvPr>
          <p:cNvGrpSpPr>
            <a:grpSpLocks/>
          </p:cNvGrpSpPr>
          <p:nvPr/>
        </p:nvGrpSpPr>
        <p:grpSpPr bwMode="auto">
          <a:xfrm>
            <a:off x="1474063" y="1002456"/>
            <a:ext cx="4732071" cy="1457962"/>
            <a:chOff x="2681790" y="2213866"/>
            <a:chExt cx="3604000" cy="977692"/>
          </a:xfrm>
        </p:grpSpPr>
        <p:sp>
          <p:nvSpPr>
            <p:cNvPr id="100365" name="TextBox 43">
              <a:extLst>
                <a:ext uri="{FF2B5EF4-FFF2-40B4-BE49-F238E27FC236}">
                  <a16:creationId xmlns:a16="http://schemas.microsoft.com/office/drawing/2014/main" id="{582C3661-36A9-4CD4-B41E-609D0034D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875" y="2258870"/>
              <a:ext cx="855095" cy="900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/>
                <a:t>FA</a:t>
              </a:r>
              <a:endParaRPr lang="zh-CN" altLang="en-US" sz="2400" b="1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8CD4CE7-028A-4B85-8B4D-C4BA21918396}"/>
                </a:ext>
              </a:extLst>
            </p:cNvPr>
            <p:cNvCxnSpPr/>
            <p:nvPr/>
          </p:nvCxnSpPr>
          <p:spPr>
            <a:xfrm>
              <a:off x="3041293" y="2393137"/>
              <a:ext cx="40607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367" name="TextBox 45">
              <a:extLst>
                <a:ext uri="{FF2B5EF4-FFF2-40B4-BE49-F238E27FC236}">
                  <a16:creationId xmlns:a16="http://schemas.microsoft.com/office/drawing/2014/main" id="{A23FA5B7-1DA2-4414-8572-4A53C9DAD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2325" y="2213866"/>
              <a:ext cx="271277" cy="309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0000FF"/>
                  </a:solidFill>
                </a:rPr>
                <a:t>x</a:t>
              </a:r>
              <a:endParaRPr lang="zh-CN" alt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100368" name="TextBox 46">
              <a:extLst>
                <a:ext uri="{FF2B5EF4-FFF2-40B4-BE49-F238E27FC236}">
                  <a16:creationId xmlns:a16="http://schemas.microsoft.com/office/drawing/2014/main" id="{542ABFC4-7354-43EE-A7DF-795CF66F6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800" y="2528901"/>
              <a:ext cx="271277" cy="309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0000FF"/>
                  </a:solidFill>
                </a:rPr>
                <a:t>y</a:t>
              </a:r>
              <a:endParaRPr lang="zh-CN" altLang="en-US" sz="2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736F5C2-378B-49A3-B866-70E276F0E177}"/>
                </a:ext>
              </a:extLst>
            </p:cNvPr>
            <p:cNvCxnSpPr/>
            <p:nvPr/>
          </p:nvCxnSpPr>
          <p:spPr>
            <a:xfrm>
              <a:off x="4302349" y="2934095"/>
              <a:ext cx="40420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767EBFB-8743-4F71-8D40-8BD4FA4B7BFE}"/>
                </a:ext>
              </a:extLst>
            </p:cNvPr>
            <p:cNvCxnSpPr/>
            <p:nvPr/>
          </p:nvCxnSpPr>
          <p:spPr>
            <a:xfrm>
              <a:off x="3041293" y="2732809"/>
              <a:ext cx="40607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DB42AA0-6BBE-47BF-AA31-A91F21B6064C}"/>
                </a:ext>
              </a:extLst>
            </p:cNvPr>
            <p:cNvCxnSpPr/>
            <p:nvPr/>
          </p:nvCxnSpPr>
          <p:spPr>
            <a:xfrm>
              <a:off x="3041293" y="3023730"/>
              <a:ext cx="40607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372" name="TextBox 50">
              <a:extLst>
                <a:ext uri="{FF2B5EF4-FFF2-40B4-BE49-F238E27FC236}">
                  <a16:creationId xmlns:a16="http://schemas.microsoft.com/office/drawing/2014/main" id="{3C608CC5-7B51-45E5-91F1-3D37FC03C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790" y="2881971"/>
              <a:ext cx="375050" cy="309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0000FF"/>
                  </a:solidFill>
                </a:rPr>
                <a:t>Ci</a:t>
              </a:r>
              <a:endParaRPr lang="zh-CN" altLang="en-US" sz="2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C4D34AD-C9A6-44B8-85A3-531FF4325DE7}"/>
                </a:ext>
              </a:extLst>
            </p:cNvPr>
            <p:cNvCxnSpPr/>
            <p:nvPr/>
          </p:nvCxnSpPr>
          <p:spPr>
            <a:xfrm>
              <a:off x="4302349" y="2520513"/>
              <a:ext cx="40420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374" name="TextBox 52">
              <a:extLst>
                <a:ext uri="{FF2B5EF4-FFF2-40B4-BE49-F238E27FC236}">
                  <a16:creationId xmlns:a16="http://schemas.microsoft.com/office/drawing/2014/main" id="{3B1BCAB0-C7DA-4207-8AEF-B34547B60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224" y="2796584"/>
              <a:ext cx="1610566" cy="309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0000FF"/>
                  </a:solidFill>
                </a:rPr>
                <a:t>Co / overflow</a:t>
              </a:r>
              <a:endParaRPr lang="zh-CN" alt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100375" name="TextBox 53">
              <a:extLst>
                <a:ext uri="{FF2B5EF4-FFF2-40B4-BE49-F238E27FC236}">
                  <a16:creationId xmlns:a16="http://schemas.microsoft.com/office/drawing/2014/main" id="{79C9F4DC-BABD-4A62-A56D-0E53F881B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6322" y="2344968"/>
              <a:ext cx="648524" cy="309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0000FF"/>
                  </a:solidFill>
                </a:rPr>
                <a:t>Sum</a:t>
              </a:r>
              <a:endParaRPr lang="zh-CN" altLang="en-US" sz="2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00363" name="日期占位符 2">
            <a:extLst>
              <a:ext uri="{FF2B5EF4-FFF2-40B4-BE49-F238E27FC236}">
                <a16:creationId xmlns:a16="http://schemas.microsoft.com/office/drawing/2014/main" id="{F62E75E0-5A35-488B-9E1A-ACEF53D556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E6FC52-9283-4E19-9BEB-9BC4D7A3ECC3}" type="datetime1">
              <a:rPr lang="zh-CN" altLang="en-US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2020/3/30</a:t>
            </a:fld>
            <a:endParaRPr lang="zh-CN" altLang="en-US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364" name="灯片编号占位符 3">
            <a:extLst>
              <a:ext uri="{FF2B5EF4-FFF2-40B4-BE49-F238E27FC236}">
                <a16:creationId xmlns:a16="http://schemas.microsoft.com/office/drawing/2014/main" id="{CB2A1790-5BD8-4171-A81A-F4E77B6B6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9840913" y="6376989"/>
            <a:ext cx="4429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C39E5A-3249-43E4-9CC7-49FAE630E9CA}" type="slidenum"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25</a:t>
            </a:fld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14DEED-B2FD-45FB-969A-ABC619F9F79C}"/>
              </a:ext>
            </a:extLst>
          </p:cNvPr>
          <p:cNvGrpSpPr>
            <a:grpSpLocks/>
          </p:cNvGrpSpPr>
          <p:nvPr/>
        </p:nvGrpSpPr>
        <p:grpSpPr bwMode="auto">
          <a:xfrm>
            <a:off x="6131719" y="1270001"/>
            <a:ext cx="3641725" cy="1016000"/>
            <a:chOff x="2668620" y="1533491"/>
            <a:chExt cx="3640490" cy="1015001"/>
          </a:xfrm>
        </p:grpSpPr>
        <p:sp>
          <p:nvSpPr>
            <p:cNvPr id="25" name="Text Box 28">
              <a:extLst>
                <a:ext uri="{FF2B5EF4-FFF2-40B4-BE49-F238E27FC236}">
                  <a16:creationId xmlns:a16="http://schemas.microsoft.com/office/drawing/2014/main" id="{C2DD15B3-AF6E-443F-BBA7-0CEE5913A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189" y="1533491"/>
              <a:ext cx="2995317" cy="46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66CC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ahoma" panose="020B0604030504040204" pitchFamily="34" charset="0"/>
                  <a:ea typeface="黑体" panose="02010609060101010101" pitchFamily="49" charset="-122"/>
                </a:rPr>
                <a:t>Sum = X </a:t>
              </a:r>
              <a:r>
                <a:rPr lang="en-US" altLang="zh-CN" sz="2400" dirty="0">
                  <a:latin typeface="Tahoma" panose="020B060403050404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 </a:t>
              </a:r>
              <a:r>
                <a:rPr lang="en-US" altLang="zh-CN" sz="2400" dirty="0">
                  <a:latin typeface="Tahoma" panose="020B0604030504040204" pitchFamily="34" charset="0"/>
                  <a:ea typeface="黑体" panose="02010609060101010101" pitchFamily="49" charset="-122"/>
                </a:rPr>
                <a:t>Y </a:t>
              </a:r>
              <a:r>
                <a:rPr lang="en-US" altLang="zh-CN" sz="2400" dirty="0">
                  <a:latin typeface="Tahoma" panose="020B060403050404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 CI </a:t>
              </a:r>
            </a:p>
          </p:txBody>
        </p:sp>
        <p:pic>
          <p:nvPicPr>
            <p:cNvPr id="27" name="图片 27">
              <a:extLst>
                <a:ext uri="{FF2B5EF4-FFF2-40B4-BE49-F238E27FC236}">
                  <a16:creationId xmlns:a16="http://schemas.microsoft.com/office/drawing/2014/main" id="{501F455A-0B41-4662-9833-16A77E38A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8620" y="1960242"/>
              <a:ext cx="3640490" cy="58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矩形 18">
            <a:extLst>
              <a:ext uri="{FF2B5EF4-FFF2-40B4-BE49-F238E27FC236}">
                <a16:creationId xmlns:a16="http://schemas.microsoft.com/office/drawing/2014/main" id="{C0728FEA-87D3-4989-8997-0FA6D33EF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834" y="4211004"/>
            <a:ext cx="41404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99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// ^ is XOR operation </a:t>
            </a:r>
            <a:endParaRPr lang="zh-CN" altLang="en-US" sz="2400" dirty="0">
              <a:solidFill>
                <a:srgbClr val="99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DC86ACF0-9556-421F-AFB5-6901822B7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192" y="519203"/>
            <a:ext cx="421256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CC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</a:rPr>
              <a:t>Dataflow Verilog </a:t>
            </a:r>
            <a:r>
              <a:rPr lang="en-US" altLang="zh-CN" sz="2400" dirty="0">
                <a:ea typeface="黑体" panose="02010609060101010101" pitchFamily="49" charset="-122"/>
              </a:rPr>
              <a:t>code for 1-bit FA</a:t>
            </a:r>
            <a:endParaRPr lang="en-US" altLang="zh-CN" sz="2400" dirty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4" name="矩形 18">
            <a:extLst>
              <a:ext uri="{FF2B5EF4-FFF2-40B4-BE49-F238E27FC236}">
                <a16:creationId xmlns:a16="http://schemas.microsoft.com/office/drawing/2014/main" id="{8E2B51DC-10AE-49DF-BB51-581ADF225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932" y="5263278"/>
            <a:ext cx="56494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2400" b="1" dirty="0">
                <a:solidFill>
                  <a:srgbClr val="99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using (  ) to   create good   readability</a:t>
            </a:r>
            <a:endParaRPr lang="zh-CN" altLang="en-US" sz="2400" dirty="0">
              <a:solidFill>
                <a:srgbClr val="99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196E8E-68B1-4AC2-B62C-E78630B170A9}"/>
              </a:ext>
            </a:extLst>
          </p:cNvPr>
          <p:cNvSpPr/>
          <p:nvPr/>
        </p:nvSpPr>
        <p:spPr>
          <a:xfrm>
            <a:off x="4643944" y="1827189"/>
            <a:ext cx="1562190" cy="554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5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17" grpId="0"/>
      <p:bldP spid="56325" grpId="0"/>
      <p:bldP spid="59398" grpId="0"/>
      <p:bldP spid="20" grpId="0"/>
      <p:bldP spid="59400" grpId="0"/>
      <p:bldP spid="28" grpId="0"/>
      <p:bldP spid="34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>
            <a:extLst>
              <a:ext uri="{FF2B5EF4-FFF2-40B4-BE49-F238E27FC236}">
                <a16:creationId xmlns:a16="http://schemas.microsoft.com/office/drawing/2014/main" id="{037EB8B6-43FE-4034-A264-4EA91C3E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0" y="130805"/>
            <a:ext cx="7526337" cy="65405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solidFill>
                  <a:srgbClr val="990000"/>
                </a:solidFill>
                <a:latin typeface="Arial Narrow" panose="020B0606020202030204" pitchFamily="34" charset="0"/>
              </a:rPr>
              <a:t>A Full Adder building on Half adders</a:t>
            </a:r>
            <a:endParaRPr lang="zh-CN" altLang="en-US" sz="3600" b="1" dirty="0">
              <a:solidFill>
                <a:srgbClr val="99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1379" name="灯片编号占位符 4">
            <a:extLst>
              <a:ext uri="{FF2B5EF4-FFF2-40B4-BE49-F238E27FC236}">
                <a16:creationId xmlns:a16="http://schemas.microsoft.com/office/drawing/2014/main" id="{1EA9BAAB-FE7D-42C1-AFFF-48B4D195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A8C171-33DE-4BE8-BB29-F41A8CCAF4AC}" type="slidenum"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26</a:t>
            </a:fld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12588C1-6403-4E8F-9910-3C8E22293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24113" y="1052514"/>
            <a:ext cx="4895850" cy="2085975"/>
          </a:xfrm>
          <a:ln w="1905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module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Add_half</a:t>
            </a: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/>
              <a:t>(sum, </a:t>
            </a:r>
            <a:r>
              <a:rPr lang="en-US" altLang="zh-CN" sz="1800" b="1" dirty="0" err="1"/>
              <a:t>c_out</a:t>
            </a:r>
            <a:r>
              <a:rPr lang="en-US" altLang="zh-CN" sz="1800" b="1" dirty="0"/>
              <a:t>,  a, b);</a:t>
            </a:r>
          </a:p>
          <a:p>
            <a:pPr>
              <a:buFontTx/>
              <a:buNone/>
              <a:defRPr/>
            </a:pPr>
            <a:r>
              <a:rPr lang="en-US" altLang="zh-CN" sz="1800" b="1" dirty="0"/>
              <a:t>	</a:t>
            </a:r>
            <a:r>
              <a:rPr lang="en-US" altLang="zh-CN" sz="1800" b="1" dirty="0">
                <a:solidFill>
                  <a:srgbClr val="00B050"/>
                </a:solidFill>
              </a:rPr>
              <a:t>output </a:t>
            </a:r>
            <a:r>
              <a:rPr lang="en-US" altLang="zh-CN" sz="1800" b="1" dirty="0"/>
              <a:t> sum, </a:t>
            </a:r>
            <a:r>
              <a:rPr lang="en-US" altLang="zh-CN" sz="1800" b="1" dirty="0" err="1"/>
              <a:t>c_out</a:t>
            </a:r>
            <a:r>
              <a:rPr lang="en-US" altLang="zh-CN" sz="1800" b="1" dirty="0"/>
              <a:t>; </a:t>
            </a:r>
          </a:p>
          <a:p>
            <a:pPr>
              <a:buFontTx/>
              <a:buNone/>
              <a:defRPr/>
            </a:pPr>
            <a:r>
              <a:rPr lang="en-US" altLang="zh-CN" sz="1800" b="1" dirty="0"/>
              <a:t>      </a:t>
            </a:r>
            <a:r>
              <a:rPr lang="en-US" altLang="zh-CN" sz="1800" b="1" dirty="0">
                <a:solidFill>
                  <a:srgbClr val="00B050"/>
                </a:solidFill>
              </a:rPr>
              <a:t>input</a:t>
            </a:r>
            <a:r>
              <a:rPr lang="en-US" altLang="zh-CN" sz="1800" b="1" dirty="0"/>
              <a:t> a, b;	</a:t>
            </a:r>
          </a:p>
          <a:p>
            <a:pPr>
              <a:buFontTx/>
              <a:buNone/>
              <a:defRPr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xor</a:t>
            </a:r>
            <a:r>
              <a:rPr lang="en-US" altLang="zh-CN" sz="1800" b="1" dirty="0"/>
              <a:t> (sum, a, b);     //  </a:t>
            </a:r>
          </a:p>
          <a:p>
            <a:pPr>
              <a:buFontTx/>
              <a:buNone/>
              <a:defRPr/>
            </a:pPr>
            <a:r>
              <a:rPr lang="en-US" altLang="zh-CN" sz="1800" b="1" dirty="0"/>
              <a:t>	and (</a:t>
            </a:r>
            <a:r>
              <a:rPr lang="en-US" altLang="zh-CN" sz="1800" b="1" dirty="0" err="1"/>
              <a:t>c_out</a:t>
            </a:r>
            <a:r>
              <a:rPr lang="en-US" altLang="zh-CN" sz="1800" b="1" dirty="0"/>
              <a:t>, a, b</a:t>
            </a:r>
            <a:r>
              <a:rPr lang="en-US" altLang="zh-CN" sz="1600" b="1" dirty="0"/>
              <a:t>);</a:t>
            </a:r>
            <a:endParaRPr lang="en-US" altLang="zh-CN" sz="1800" b="1" dirty="0"/>
          </a:p>
          <a:p>
            <a:pPr>
              <a:buFontTx/>
              <a:buNone/>
              <a:defRPr/>
            </a:pPr>
            <a:r>
              <a:rPr lang="en-US" altLang="zh-CN" sz="2100" b="1" dirty="0" err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e</a:t>
            </a:r>
            <a:r>
              <a:rPr lang="en-US" altLang="zh-CN" sz="2000" b="1" dirty="0" err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ndmodule</a:t>
            </a:r>
            <a:endParaRPr lang="en-US" altLang="zh-CN" sz="2000" b="1" dirty="0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0421" name="Picture 2">
            <a:extLst>
              <a:ext uri="{FF2B5EF4-FFF2-40B4-BE49-F238E27FC236}">
                <a16:creationId xmlns:a16="http://schemas.microsoft.com/office/drawing/2014/main" id="{056863C9-B025-40C6-8039-DB33D4BC9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3284539"/>
            <a:ext cx="2735262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Rectangle 3">
            <a:extLst>
              <a:ext uri="{FF2B5EF4-FFF2-40B4-BE49-F238E27FC236}">
                <a16:creationId xmlns:a16="http://schemas.microsoft.com/office/drawing/2014/main" id="{4B35254C-7F29-4B9C-82A8-975B65D7C2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03838" y="3500439"/>
            <a:ext cx="6461442" cy="2643187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module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 err="1"/>
              <a:t>Add_full</a:t>
            </a:r>
            <a:r>
              <a:rPr lang="en-US" altLang="zh-CN" sz="1800" b="1" dirty="0"/>
              <a:t> (sum, </a:t>
            </a:r>
            <a:r>
              <a:rPr lang="en-US" altLang="zh-CN" sz="1800" b="1" dirty="0" err="1"/>
              <a:t>c_out</a:t>
            </a:r>
            <a:r>
              <a:rPr lang="en-US" altLang="zh-CN" sz="1800" b="1" dirty="0"/>
              <a:t>, a, b, </a:t>
            </a:r>
            <a:r>
              <a:rPr lang="en-US" altLang="zh-CN" sz="1800" b="1" dirty="0" err="1"/>
              <a:t>c_in</a:t>
            </a:r>
            <a:r>
              <a:rPr lang="en-US" altLang="zh-CN" sz="1800" b="1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altLang="zh-CN" sz="1800" b="1" dirty="0"/>
              <a:t>	  </a:t>
            </a:r>
            <a:r>
              <a:rPr lang="en-US" altLang="zh-CN" sz="1800" b="1" dirty="0">
                <a:solidFill>
                  <a:srgbClr val="00B050"/>
                </a:solidFill>
              </a:rPr>
              <a:t>output </a:t>
            </a:r>
            <a:r>
              <a:rPr lang="en-US" altLang="zh-CN" sz="1800" b="1" dirty="0"/>
              <a:t> sum, </a:t>
            </a:r>
            <a:r>
              <a:rPr lang="en-US" altLang="zh-CN" sz="1800" b="1" dirty="0" err="1"/>
              <a:t>c_out</a:t>
            </a:r>
            <a:r>
              <a:rPr lang="en-US" altLang="zh-CN" sz="1800" b="1" dirty="0"/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/>
              <a:t>      </a:t>
            </a:r>
            <a:r>
              <a:rPr lang="en-US" altLang="zh-CN" sz="1800" b="1" dirty="0">
                <a:solidFill>
                  <a:srgbClr val="00B050"/>
                </a:solidFill>
              </a:rPr>
              <a:t>input</a:t>
            </a:r>
            <a:r>
              <a:rPr lang="en-US" altLang="zh-CN" sz="1800" b="1" dirty="0"/>
              <a:t> a, b, </a:t>
            </a:r>
            <a:r>
              <a:rPr lang="en-US" altLang="zh-CN" sz="1800" b="1" dirty="0" err="1"/>
              <a:t>c_in</a:t>
            </a:r>
            <a:r>
              <a:rPr lang="en-US" altLang="zh-CN" sz="1800" b="1" dirty="0"/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/>
              <a:t>      </a:t>
            </a:r>
            <a:r>
              <a:rPr lang="en-US" altLang="zh-CN" sz="1800" b="1" dirty="0">
                <a:solidFill>
                  <a:srgbClr val="0000FF"/>
                </a:solidFill>
              </a:rPr>
              <a:t>wire</a:t>
            </a:r>
            <a:r>
              <a:rPr lang="en-US" altLang="zh-CN" sz="1800" b="1" dirty="0"/>
              <a:t>  w1, w2, w3;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zh-CN" sz="1800" b="1" dirty="0"/>
              <a:t>	 </a:t>
            </a:r>
            <a:r>
              <a:rPr lang="en-US" altLang="zh-CN" sz="1800" b="1" dirty="0" err="1"/>
              <a:t>Add_half</a:t>
            </a:r>
            <a:r>
              <a:rPr lang="en-US" altLang="zh-CN" sz="1800" b="1" dirty="0"/>
              <a:t>  M1 (w2, w1, a, b);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Add_half</a:t>
            </a:r>
            <a:r>
              <a:rPr lang="en-US" altLang="zh-CN" sz="1800" b="1" dirty="0"/>
              <a:t>  M2 (sum, w3, </a:t>
            </a:r>
            <a:r>
              <a:rPr lang="en-US" altLang="zh-CN" sz="1800" b="1" dirty="0" err="1"/>
              <a:t>c_in</a:t>
            </a:r>
            <a:r>
              <a:rPr lang="en-US" altLang="zh-CN" sz="1800" b="1" dirty="0"/>
              <a:t>, w2);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/>
              <a:t>	 or (</a:t>
            </a:r>
            <a:r>
              <a:rPr lang="en-US" altLang="zh-CN" sz="1800" b="1" dirty="0" err="1"/>
              <a:t>c_out</a:t>
            </a:r>
            <a:r>
              <a:rPr lang="en-US" altLang="zh-CN" sz="1800" b="1" dirty="0"/>
              <a:t>, w3, w1</a:t>
            </a:r>
            <a:r>
              <a:rPr lang="en-US" altLang="zh-CN" sz="1600" b="1" dirty="0"/>
              <a:t>);</a:t>
            </a:r>
            <a:endParaRPr lang="en-US" altLang="zh-CN" sz="1800" b="1" dirty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endmodule</a:t>
            </a:r>
            <a:endParaRPr lang="en-US" altLang="zh-CN" sz="2000" b="1" dirty="0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1384" name="日期占位符 2">
            <a:extLst>
              <a:ext uri="{FF2B5EF4-FFF2-40B4-BE49-F238E27FC236}">
                <a16:creationId xmlns:a16="http://schemas.microsoft.com/office/drawing/2014/main" id="{232FF879-B200-4B98-A581-4B0C2F9460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5A3962-3479-4AEB-AB7B-8A2E59478C1A}" type="datetime1">
              <a:rPr lang="zh-CN" altLang="en-US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2020/3/30</a:t>
            </a:fld>
            <a:endParaRPr lang="zh-CN" altLang="en-US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12">
            <a:extLst>
              <a:ext uri="{FF2B5EF4-FFF2-40B4-BE49-F238E27FC236}">
                <a16:creationId xmlns:a16="http://schemas.microsoft.com/office/drawing/2014/main" id="{948CF683-24D3-4A51-A490-BDDC56B8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408" y="4857750"/>
            <a:ext cx="381000" cy="304800"/>
          </a:xfrm>
          <a:prstGeom prst="roundRect">
            <a:avLst>
              <a:gd name="adj" fmla="val 16667"/>
            </a:avLst>
          </a:prstGeom>
          <a:solidFill>
            <a:srgbClr val="FFFF00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FDA3EA60-B569-47A6-A4CF-1FAECDCCB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398" y="6154325"/>
            <a:ext cx="2307869" cy="618594"/>
          </a:xfrm>
          <a:prstGeom prst="wedgeRoundRectCallout">
            <a:avLst>
              <a:gd name="adj1" fmla="val 22797"/>
              <a:gd name="adj2" fmla="val -175701"/>
              <a:gd name="adj3" fmla="val 16667"/>
            </a:avLst>
          </a:prstGeom>
          <a:solidFill>
            <a:srgbClr val="FFFF00">
              <a:alpha val="61000"/>
            </a:srgbClr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 dirty="0">
                <a:cs typeface="Arial" panose="020B0604020202020204" pitchFamily="34" charset="0"/>
              </a:rPr>
              <a:t>Instance Names</a:t>
            </a:r>
          </a:p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（例化名）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A260E4DD-623D-4827-AE71-26213C638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9" y="1068236"/>
            <a:ext cx="907021" cy="263399"/>
          </a:xfrm>
          <a:prstGeom prst="roundRect">
            <a:avLst>
              <a:gd name="adj" fmla="val 16667"/>
            </a:avLst>
          </a:prstGeom>
          <a:solidFill>
            <a:srgbClr val="DA251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BBC68665-A9E6-422C-97F8-F543527FD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08307"/>
            <a:ext cx="1256675" cy="470303"/>
          </a:xfrm>
          <a:prstGeom prst="wedgeRoundRectCallout">
            <a:avLst>
              <a:gd name="adj1" fmla="val 142361"/>
              <a:gd name="adj2" fmla="val -55428"/>
              <a:gd name="adj3" fmla="val 16667"/>
            </a:avLst>
          </a:prstGeom>
          <a:solidFill>
            <a:srgbClr val="FF0000">
              <a:alpha val="21176"/>
            </a:srgbClr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 dirty="0">
                <a:latin typeface="Comic Sans MS" panose="030F0702030302020204" pitchFamily="66" charset="0"/>
              </a:rPr>
              <a:t>Defined</a:t>
            </a:r>
            <a:endParaRPr lang="zh-CN" alt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6F622551-035C-4486-AC32-71BAD7F45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408" y="5195888"/>
            <a:ext cx="381000" cy="233362"/>
          </a:xfrm>
          <a:prstGeom prst="roundRect">
            <a:avLst>
              <a:gd name="adj" fmla="val 16667"/>
            </a:avLst>
          </a:prstGeom>
          <a:solidFill>
            <a:srgbClr val="FFFF00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F790C74F-7D46-43E3-84B9-941B6A4E5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695" y="2107407"/>
            <a:ext cx="545305" cy="571500"/>
          </a:xfrm>
          <a:prstGeom prst="roundRect">
            <a:avLst>
              <a:gd name="adj" fmla="val 16667"/>
            </a:avLst>
          </a:prstGeom>
          <a:solidFill>
            <a:srgbClr val="7030A0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D32A3C2-5F28-4194-8473-AE03AB587F7E}"/>
              </a:ext>
            </a:extLst>
          </p:cNvPr>
          <p:cNvGrpSpPr/>
          <p:nvPr/>
        </p:nvGrpSpPr>
        <p:grpSpPr>
          <a:xfrm>
            <a:off x="2474532" y="3988888"/>
            <a:ext cx="1444416" cy="1011737"/>
            <a:chOff x="2424113" y="3958110"/>
            <a:chExt cx="1444416" cy="1011737"/>
          </a:xfrm>
        </p:grpSpPr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911EE905-CC77-452A-844A-EC69F583D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113" y="3958110"/>
              <a:ext cx="10086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66CC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ea typeface="黑体" panose="02010609060101010101" pitchFamily="49" charset="-122"/>
                </a:rPr>
                <a:t>w1      w2</a:t>
              </a:r>
              <a:endPara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" name="Text Box 28">
              <a:extLst>
                <a:ext uri="{FF2B5EF4-FFF2-40B4-BE49-F238E27FC236}">
                  <a16:creationId xmlns:a16="http://schemas.microsoft.com/office/drawing/2014/main" id="{D52993B3-2D47-4051-A996-5CBE6D6B3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0589" y="4600515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66CC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ea typeface="黑体" panose="02010609060101010101" pitchFamily="49" charset="-122"/>
                </a:rPr>
                <a:t>w3</a:t>
              </a:r>
              <a:endPara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6" name="矩形 18">
            <a:extLst>
              <a:ext uri="{FF2B5EF4-FFF2-40B4-BE49-F238E27FC236}">
                <a16:creationId xmlns:a16="http://schemas.microsoft.com/office/drawing/2014/main" id="{EF890572-9E3A-4D49-986D-291D97371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068" y="4520272"/>
            <a:ext cx="4367636" cy="48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1500"/>
              </a:lnSpc>
            </a:pPr>
            <a:r>
              <a:rPr lang="en-US" altLang="zh-CN" b="1" dirty="0">
                <a:solidFill>
                  <a:srgbClr val="99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// internal signals, can’t been seen outside of       </a:t>
            </a:r>
          </a:p>
          <a:p>
            <a:pPr algn="just">
              <a:lnSpc>
                <a:spcPts val="1500"/>
              </a:lnSpc>
            </a:pPr>
            <a:r>
              <a:rPr lang="en-US" altLang="zh-CN" b="1" dirty="0">
                <a:solidFill>
                  <a:srgbClr val="99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the module</a:t>
            </a:r>
            <a:endParaRPr lang="zh-CN" altLang="en-US" dirty="0">
              <a:solidFill>
                <a:srgbClr val="99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1F905E7-37A0-496D-9265-893A8A94E77B}"/>
              </a:ext>
            </a:extLst>
          </p:cNvPr>
          <p:cNvCxnSpPr>
            <a:cxnSpLocks/>
          </p:cNvCxnSpPr>
          <p:nvPr/>
        </p:nvCxnSpPr>
        <p:spPr>
          <a:xfrm>
            <a:off x="5004244" y="1383293"/>
            <a:ext cx="2106164" cy="93925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BDADF02-4130-48AE-96AA-CBDB6CD0133A}"/>
              </a:ext>
            </a:extLst>
          </p:cNvPr>
          <p:cNvCxnSpPr>
            <a:cxnSpLocks/>
          </p:cNvCxnSpPr>
          <p:nvPr/>
        </p:nvCxnSpPr>
        <p:spPr>
          <a:xfrm>
            <a:off x="7315200" y="3032850"/>
            <a:ext cx="167685" cy="188694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13">
            <a:extLst>
              <a:ext uri="{FF2B5EF4-FFF2-40B4-BE49-F238E27FC236}">
                <a16:creationId xmlns:a16="http://schemas.microsoft.com/office/drawing/2014/main" id="{65622EE8-3EF0-4BFB-8C9E-9F0263717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184" y="4918556"/>
            <a:ext cx="2076097" cy="54596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36862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AutoShape 13">
            <a:extLst>
              <a:ext uri="{FF2B5EF4-FFF2-40B4-BE49-F238E27FC236}">
                <a16:creationId xmlns:a16="http://schemas.microsoft.com/office/drawing/2014/main" id="{93134699-5172-424C-9B13-FD9EE71DD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041" y="541234"/>
            <a:ext cx="1550810" cy="2986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36862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56F4DD7-1FC8-4C44-ADA8-33739B553416}"/>
              </a:ext>
            </a:extLst>
          </p:cNvPr>
          <p:cNvSpPr/>
          <p:nvPr/>
        </p:nvSpPr>
        <p:spPr>
          <a:xfrm>
            <a:off x="7726044" y="5724480"/>
            <a:ext cx="403923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Comic Sans MS" panose="030F0702030302020204" pitchFamily="66" charset="0"/>
              </a:rPr>
              <a:t>Name association</a:t>
            </a:r>
            <a:r>
              <a:rPr lang="zh-CN" altLang="en-US" b="1" dirty="0">
                <a:latin typeface="Comic Sans MS" panose="030F0702030302020204" pitchFamily="66" charset="0"/>
              </a:rPr>
              <a:t>（名称关联</a:t>
            </a:r>
            <a:r>
              <a:rPr lang="en-US" altLang="zh-CN" b="1" dirty="0">
                <a:latin typeface="Comic Sans MS" panose="030F0702030302020204" pitchFamily="66" charset="0"/>
              </a:rPr>
              <a:t>)</a:t>
            </a:r>
          </a:p>
          <a:p>
            <a:pPr algn="ctr"/>
            <a:r>
              <a:rPr lang="en-US" altLang="zh-CN" b="1" dirty="0"/>
              <a:t>M1(.sum(w2), .</a:t>
            </a:r>
            <a:r>
              <a:rPr lang="en-US" altLang="zh-CN" b="1" dirty="0" err="1"/>
              <a:t>c_out</a:t>
            </a:r>
            <a:r>
              <a:rPr lang="en-US" altLang="zh-CN" b="1" dirty="0"/>
              <a:t>(w1), .a(a), .b(b))</a:t>
            </a:r>
          </a:p>
        </p:txBody>
      </p:sp>
      <p:sp>
        <p:nvSpPr>
          <p:cNvPr id="39" name="Text Box 28">
            <a:extLst>
              <a:ext uri="{FF2B5EF4-FFF2-40B4-BE49-F238E27FC236}">
                <a16:creationId xmlns:a16="http://schemas.microsoft.com/office/drawing/2014/main" id="{35FC5245-70BD-4215-BE0F-9B67B93AC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6629" y="228899"/>
            <a:ext cx="482651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CC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</a:rPr>
              <a:t>——structural Verilog </a:t>
            </a:r>
            <a:r>
              <a:rPr lang="en-US" altLang="zh-CN" sz="2400" dirty="0">
                <a:ea typeface="黑体" panose="02010609060101010101" pitchFamily="49" charset="-122"/>
              </a:rPr>
              <a:t>code for 1-bit FA</a:t>
            </a:r>
            <a:endParaRPr lang="en-US" altLang="zh-CN" sz="2400" dirty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4C3FEC-63C6-4711-9A9C-9078D46E6C4A}"/>
              </a:ext>
            </a:extLst>
          </p:cNvPr>
          <p:cNvSpPr/>
          <p:nvPr/>
        </p:nvSpPr>
        <p:spPr>
          <a:xfrm>
            <a:off x="4370812" y="2393988"/>
            <a:ext cx="2549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990000"/>
                </a:solidFill>
              </a:rPr>
              <a:t>// Primitive Instantiations</a:t>
            </a:r>
          </a:p>
          <a:p>
            <a:pPr algn="ctr"/>
            <a:r>
              <a:rPr lang="en-US" altLang="zh-CN" sz="1600" b="1" dirty="0">
                <a:solidFill>
                  <a:srgbClr val="990000"/>
                </a:solidFill>
              </a:rPr>
              <a:t>    (</a:t>
            </a:r>
            <a:r>
              <a:rPr lang="zh-CN" altLang="en-US" sz="1600" b="1" dirty="0">
                <a:solidFill>
                  <a:srgbClr val="990000"/>
                </a:solidFill>
              </a:rPr>
              <a:t>原始实例</a:t>
            </a:r>
            <a:r>
              <a:rPr lang="en-US" altLang="zh-CN" sz="1600" b="1" dirty="0">
                <a:solidFill>
                  <a:srgbClr val="990000"/>
                </a:solidFill>
              </a:rPr>
              <a:t>)</a:t>
            </a:r>
            <a:endParaRPr lang="zh-CN" altLang="en-US" sz="1600" dirty="0">
              <a:solidFill>
                <a:srgbClr val="99000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222A7C4-5A0F-43F7-B265-BDF13D4CCE6E}"/>
              </a:ext>
            </a:extLst>
          </p:cNvPr>
          <p:cNvGrpSpPr/>
          <p:nvPr/>
        </p:nvGrpSpPr>
        <p:grpSpPr>
          <a:xfrm>
            <a:off x="5630070" y="4857750"/>
            <a:ext cx="5809805" cy="642938"/>
            <a:chOff x="5630070" y="4857750"/>
            <a:chExt cx="5809805" cy="642938"/>
          </a:xfrm>
        </p:grpSpPr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582DA062-75E4-4B30-97DB-078CE9D1F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0070" y="4857750"/>
              <a:ext cx="1071562" cy="285750"/>
            </a:xfrm>
            <a:prstGeom prst="roundRect">
              <a:avLst>
                <a:gd name="adj" fmla="val 16667"/>
              </a:avLst>
            </a:prstGeom>
            <a:solidFill>
              <a:srgbClr val="0070C0">
                <a:alpha val="3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AutoShape 13">
              <a:extLst>
                <a:ext uri="{FF2B5EF4-FFF2-40B4-BE49-F238E27FC236}">
                  <a16:creationId xmlns:a16="http://schemas.microsoft.com/office/drawing/2014/main" id="{1958DCB6-891C-4F51-8ACD-32FE55818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0070" y="5214938"/>
              <a:ext cx="1071562" cy="285750"/>
            </a:xfrm>
            <a:prstGeom prst="roundRect">
              <a:avLst>
                <a:gd name="adj" fmla="val 16667"/>
              </a:avLst>
            </a:prstGeom>
            <a:solidFill>
              <a:srgbClr val="0070C0">
                <a:alpha val="3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9B74423-803F-4729-8D96-961F9D5C1105}"/>
                </a:ext>
              </a:extLst>
            </p:cNvPr>
            <p:cNvSpPr/>
            <p:nvPr/>
          </p:nvSpPr>
          <p:spPr>
            <a:xfrm>
              <a:off x="9099170" y="5159484"/>
              <a:ext cx="23407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990000"/>
                  </a:solidFill>
                </a:rPr>
                <a:t>// Instantiated</a:t>
              </a:r>
              <a:r>
                <a:rPr lang="zh-CN" altLang="en-US" sz="1600" b="1" dirty="0">
                  <a:solidFill>
                    <a:srgbClr val="990000"/>
                  </a:solidFill>
                </a:rPr>
                <a:t>（例化）</a:t>
              </a:r>
            </a:p>
          </p:txBody>
        </p:sp>
      </p:grpSp>
      <p:sp>
        <p:nvSpPr>
          <p:cNvPr id="41" name="AutoShape 13">
            <a:extLst>
              <a:ext uri="{FF2B5EF4-FFF2-40B4-BE49-F238E27FC236}">
                <a16:creationId xmlns:a16="http://schemas.microsoft.com/office/drawing/2014/main" id="{9ACBBB9E-5EB4-42BF-A4DB-C106E1972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94" y="5498038"/>
            <a:ext cx="392108" cy="285750"/>
          </a:xfrm>
          <a:prstGeom prst="roundRect">
            <a:avLst>
              <a:gd name="adj" fmla="val 16667"/>
            </a:avLst>
          </a:prstGeom>
          <a:solidFill>
            <a:srgbClr val="7030A0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004073" y="3763163"/>
            <a:ext cx="1001239" cy="868130"/>
            <a:chOff x="3004073" y="3763163"/>
            <a:chExt cx="1001239" cy="86813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73A198C-5A9F-430B-BBCD-C03ED6D76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073" y="3763163"/>
              <a:ext cx="657535" cy="338554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latin typeface="Comic Sans MS" panose="030F0702030302020204" pitchFamily="66" charset="0"/>
                </a:rPr>
                <a:t>M1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73A198C-5A9F-430B-BBCD-C03ED6D76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1984" y="4292739"/>
              <a:ext cx="603328" cy="338554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latin typeface="Comic Sans MS" panose="030F0702030302020204" pitchFamily="66" charset="0"/>
                </a:rPr>
                <a:t>M2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DB16565-B814-469E-9EF4-E1509401A6B9}"/>
              </a:ext>
            </a:extLst>
          </p:cNvPr>
          <p:cNvGrpSpPr/>
          <p:nvPr/>
        </p:nvGrpSpPr>
        <p:grpSpPr>
          <a:xfrm>
            <a:off x="7647267" y="1048832"/>
            <a:ext cx="3595408" cy="2424113"/>
            <a:chOff x="7647267" y="1048832"/>
            <a:chExt cx="3595408" cy="2424113"/>
          </a:xfrm>
        </p:grpSpPr>
        <p:pic>
          <p:nvPicPr>
            <p:cNvPr id="60422" name="Picture 3">
              <a:extLst>
                <a:ext uri="{FF2B5EF4-FFF2-40B4-BE49-F238E27FC236}">
                  <a16:creationId xmlns:a16="http://schemas.microsoft.com/office/drawing/2014/main" id="{7948CEC2-F642-44BF-BA2F-EC6EF22D15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7775" y="1048832"/>
              <a:ext cx="2374900" cy="2424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 Box 28">
              <a:extLst>
                <a:ext uri="{FF2B5EF4-FFF2-40B4-BE49-F238E27FC236}">
                  <a16:creationId xmlns:a16="http://schemas.microsoft.com/office/drawing/2014/main" id="{BDE89AF6-ACCC-4FA4-B2C3-CC1D54771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7267" y="1534209"/>
              <a:ext cx="164820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66CC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 Narrow" panose="020B06060202020A0204" pitchFamily="2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 Narrow" panose="020B06060202020A0204" pitchFamily="2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 Narrow" panose="020B06060202020A0204" pitchFamily="2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A0204" pitchFamily="2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A0204" pitchFamily="2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A0204" pitchFamily="2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A0204" pitchFamily="2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A0204" pitchFamily="2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A0204" pitchFamily="2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ahoma" panose="020B0604030504040204" pitchFamily="34" charset="0"/>
                  <a:ea typeface="黑体" panose="02010609060101010101" pitchFamily="49" charset="-122"/>
                </a:rPr>
                <a:t>Sum = a </a:t>
              </a:r>
              <a:r>
                <a:rPr lang="en-US" altLang="zh-CN" sz="1800" dirty="0">
                  <a:latin typeface="Tahoma" panose="020B060403050404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 </a:t>
              </a:r>
              <a:r>
                <a:rPr lang="en-US" altLang="zh-CN" sz="1800" dirty="0">
                  <a:latin typeface="Tahoma" panose="020B0604030504040204" pitchFamily="34" charset="0"/>
                  <a:ea typeface="黑体" panose="02010609060101010101" pitchFamily="49" charset="-122"/>
                </a:rPr>
                <a:t>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ahoma" panose="020B0604030504040204" pitchFamily="34" charset="0"/>
                  <a:ea typeface="黑体" panose="02010609060101010101" pitchFamily="49" charset="-122"/>
                </a:rPr>
                <a:t>Co=</a:t>
              </a:r>
              <a:r>
                <a:rPr lang="en-US" altLang="zh-CN" sz="1800" dirty="0" err="1">
                  <a:latin typeface="Tahoma" panose="020B0604030504040204" pitchFamily="34" charset="0"/>
                  <a:ea typeface="黑体" panose="02010609060101010101" pitchFamily="49" charset="-122"/>
                </a:rPr>
                <a:t>a·b</a:t>
              </a:r>
              <a:endParaRPr lang="en-US" altLang="zh-CN" sz="1800" dirty="0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B73A198C-5A9F-430B-BBCD-C03ED6D76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825" y="2300806"/>
            <a:ext cx="2930331" cy="707886"/>
          </a:xfrm>
          <a:prstGeom prst="rect">
            <a:avLst/>
          </a:prstGeom>
          <a:solidFill>
            <a:srgbClr val="A9D18E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latin typeface="Comic Sans MS" panose="030F0702030302020204" pitchFamily="66" charset="0"/>
              </a:rPr>
              <a:t>Locations  association</a:t>
            </a:r>
          </a:p>
          <a:p>
            <a:pPr algn="ctr"/>
            <a:r>
              <a:rPr lang="en-US" altLang="zh-CN" sz="2000" b="1" dirty="0">
                <a:latin typeface="Comic Sans MS" panose="030F0702030302020204" pitchFamily="66" charset="0"/>
              </a:rPr>
              <a:t>(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位置关联</a:t>
            </a:r>
            <a:r>
              <a:rPr lang="en-US" altLang="zh-CN" sz="2000" b="1" dirty="0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591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3" grpId="0" animBg="1"/>
      <p:bldP spid="9" grpId="0" animBg="1"/>
      <p:bldP spid="11" grpId="0" animBg="1"/>
      <p:bldP spid="12" grpId="0" animBg="1"/>
      <p:bldP spid="15" grpId="0" animBg="1"/>
      <p:bldP spid="17" grpId="0" animBg="1"/>
      <p:bldP spid="27" grpId="0" animBg="1"/>
      <p:bldP spid="26" grpId="0"/>
      <p:bldP spid="37" grpId="0" animBg="1"/>
      <p:bldP spid="38" grpId="0" animBg="1"/>
      <p:bldP spid="34" grpId="0" animBg="1"/>
      <p:bldP spid="2" grpId="0"/>
      <p:bldP spid="41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9">
            <a:extLst>
              <a:ext uri="{FF2B5EF4-FFF2-40B4-BE49-F238E27FC236}">
                <a16:creationId xmlns:a16="http://schemas.microsoft.com/office/drawing/2014/main" id="{D3EDA9B8-E3F9-4519-9E9E-14AF6DD58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116" y="3840160"/>
            <a:ext cx="102374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800000"/>
                </a:solidFill>
              </a:rPr>
              <a:t>//  overflow </a:t>
            </a:r>
            <a:r>
              <a:rPr lang="en-US" altLang="zh-CN" sz="1600" b="1" dirty="0">
                <a:solidFill>
                  <a:srgbClr val="990000"/>
                </a:solidFill>
              </a:rPr>
              <a:t>for </a:t>
            </a:r>
            <a:r>
              <a:rPr lang="en-US" altLang="zh-CN" sz="1600" b="1" dirty="0">
                <a:solidFill>
                  <a:srgbClr val="0000FF"/>
                </a:solidFill>
              </a:rPr>
              <a:t>signed addition</a:t>
            </a:r>
            <a:r>
              <a:rPr lang="en-US" altLang="zh-CN" sz="1600" b="1" dirty="0">
                <a:solidFill>
                  <a:srgbClr val="800000"/>
                </a:solidFill>
              </a:rPr>
              <a:t> occurs when the sign-bit of the 4-bit result is different from the same-signed operands</a:t>
            </a:r>
            <a:endParaRPr lang="zh-CN" altLang="en-US" sz="1600" b="1" dirty="0">
              <a:solidFill>
                <a:srgbClr val="80000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441A795-9E05-4A96-83D4-33ECC8F7302C}"/>
              </a:ext>
            </a:extLst>
          </p:cNvPr>
          <p:cNvSpPr/>
          <p:nvPr/>
        </p:nvSpPr>
        <p:spPr>
          <a:xfrm>
            <a:off x="1524000" y="1071563"/>
            <a:ext cx="600075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363538" algn="l"/>
              </a:tabLst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Arial" charset="0"/>
              </a:rPr>
              <a:t>module</a:t>
            </a:r>
            <a:r>
              <a:rPr lang="en-US" altLang="zh-CN" sz="2000" b="1" dirty="0">
                <a:latin typeface="Arial" charset="0"/>
              </a:rPr>
              <a:t> Adder4 ( A,  B, </a:t>
            </a:r>
            <a:r>
              <a:rPr lang="en-US" altLang="zh-CN" sz="2000" b="1" dirty="0" err="1">
                <a:latin typeface="Arial" charset="0"/>
              </a:rPr>
              <a:t>Cin</a:t>
            </a:r>
            <a:r>
              <a:rPr lang="en-US" altLang="zh-CN" sz="2000" b="1" dirty="0">
                <a:latin typeface="Arial" charset="0"/>
              </a:rPr>
              <a:t>, S, </a:t>
            </a:r>
            <a:r>
              <a:rPr lang="en-US" altLang="zh-CN" sz="2000" b="1" dirty="0" err="1">
                <a:latin typeface="Arial" charset="0"/>
              </a:rPr>
              <a:t>Cout</a:t>
            </a:r>
            <a:r>
              <a:rPr lang="en-US" altLang="zh-CN" sz="2000" b="1" dirty="0">
                <a:latin typeface="Arial" charset="0"/>
              </a:rPr>
              <a:t> , </a:t>
            </a:r>
            <a:r>
              <a:rPr lang="en-US" altLang="zh-CN" sz="2000" b="1" dirty="0" err="1">
                <a:solidFill>
                  <a:srgbClr val="0000FF"/>
                </a:solidFill>
                <a:latin typeface="Arial" charset="0"/>
              </a:rPr>
              <a:t>Ovout</a:t>
            </a:r>
            <a:r>
              <a:rPr lang="en-US" altLang="zh-CN" sz="2000" b="1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000" b="1" dirty="0">
                <a:latin typeface="Arial" charset="0"/>
              </a:rPr>
              <a:t> ) ;</a:t>
            </a:r>
          </a:p>
          <a:p>
            <a:pPr>
              <a:tabLst>
                <a:tab pos="363538" algn="l"/>
              </a:tabLst>
              <a:defRPr/>
            </a:pPr>
            <a:endParaRPr lang="en-US" altLang="zh-CN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b="1" dirty="0">
                <a:latin typeface="Arial" charset="0"/>
              </a:rPr>
              <a:t>	</a:t>
            </a:r>
          </a:p>
          <a:p>
            <a:pPr>
              <a:tabLst>
                <a:tab pos="363538" algn="l"/>
              </a:tabLst>
              <a:defRPr/>
            </a:pPr>
            <a:endParaRPr lang="en-US" altLang="zh-CN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b="1" dirty="0">
              <a:solidFill>
                <a:srgbClr val="00B050"/>
              </a:solidFill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b="1" dirty="0">
                <a:latin typeface="Arial" charset="0"/>
              </a:rPr>
              <a:t>                                                                                       </a:t>
            </a:r>
          </a:p>
          <a:p>
            <a:pPr>
              <a:tabLst>
                <a:tab pos="363538" algn="l"/>
              </a:tabLst>
              <a:defRPr/>
            </a:pPr>
            <a:r>
              <a:rPr lang="en-US" altLang="zh-CN" b="1" dirty="0">
                <a:latin typeface="Arial" charset="0"/>
              </a:rPr>
              <a:t>       </a:t>
            </a:r>
            <a:r>
              <a:rPr lang="en-US" altLang="zh-CN" b="1" dirty="0">
                <a:solidFill>
                  <a:srgbClr val="00B050"/>
                </a:solidFill>
                <a:latin typeface="Arial" charset="0"/>
              </a:rPr>
              <a:t> </a:t>
            </a:r>
            <a:endParaRPr lang="en-US" altLang="zh-CN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	    </a:t>
            </a:r>
            <a:endParaRPr lang="en-US" altLang="zh-CN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b="1" dirty="0">
                <a:latin typeface="Arial" charset="0"/>
              </a:rPr>
              <a:t>	 </a:t>
            </a:r>
          </a:p>
          <a:p>
            <a:pPr>
              <a:tabLst>
                <a:tab pos="363538" algn="l"/>
              </a:tabLst>
              <a:defRPr/>
            </a:pPr>
            <a:r>
              <a:rPr lang="en-US" altLang="zh-CN" b="1" dirty="0">
                <a:latin typeface="Arial" charset="0"/>
              </a:rPr>
              <a:t> </a:t>
            </a:r>
          </a:p>
          <a:p>
            <a:pPr>
              <a:tabLst>
                <a:tab pos="363538" algn="l"/>
              </a:tabLst>
              <a:defRPr/>
            </a:pPr>
            <a:endParaRPr lang="en-US" altLang="zh-CN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Arial" charset="0"/>
              </a:rPr>
              <a:t>endmodule</a:t>
            </a:r>
            <a:r>
              <a:rPr lang="en-US" altLang="zh-CN" sz="2000" b="1" dirty="0">
                <a:latin typeface="Arial" charset="0"/>
              </a:rPr>
              <a:t>; </a:t>
            </a:r>
            <a:endParaRPr lang="zh-CN" altLang="en-US" sz="2000" b="1" dirty="0">
              <a:latin typeface="Arial" charset="0"/>
            </a:endParaRPr>
          </a:p>
        </p:txBody>
      </p:sp>
      <p:sp>
        <p:nvSpPr>
          <p:cNvPr id="109571" name="日期占位符 2">
            <a:extLst>
              <a:ext uri="{FF2B5EF4-FFF2-40B4-BE49-F238E27FC236}">
                <a16:creationId xmlns:a16="http://schemas.microsoft.com/office/drawing/2014/main" id="{E09AD344-4EA7-4CD0-8173-B94260EE6C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DF8F0E-6C0F-4EF5-98DE-B84346A1873A}" type="datetime1">
              <a:rPr lang="zh-CN" altLang="en-US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2020/3/30</a:t>
            </a:fld>
            <a:endParaRPr lang="zh-CN" altLang="en-US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572" name="灯片编号占位符 3">
            <a:extLst>
              <a:ext uri="{FF2B5EF4-FFF2-40B4-BE49-F238E27FC236}">
                <a16:creationId xmlns:a16="http://schemas.microsoft.com/office/drawing/2014/main" id="{B82B68F9-2746-42CB-8AC8-D13E862002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7CCAC5-5F69-44A6-9513-DDA52F0AC602}" type="slidenum"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27</a:t>
            </a:fld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573" name="Rectangle 2">
            <a:extLst>
              <a:ext uri="{FF2B5EF4-FFF2-40B4-BE49-F238E27FC236}">
                <a16:creationId xmlns:a16="http://schemas.microsoft.com/office/drawing/2014/main" id="{F5D7BFDD-3300-448D-98F6-D36A6FF73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0739" y="223838"/>
            <a:ext cx="6434137" cy="61595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 Narrow" panose="020B0606020202030204" pitchFamily="34" charset="0"/>
              </a:rPr>
              <a:t>4-bits Signed Adder </a:t>
            </a:r>
          </a:p>
        </p:txBody>
      </p:sp>
      <p:grpSp>
        <p:nvGrpSpPr>
          <p:cNvPr id="2" name="组合 19">
            <a:extLst>
              <a:ext uri="{FF2B5EF4-FFF2-40B4-BE49-F238E27FC236}">
                <a16:creationId xmlns:a16="http://schemas.microsoft.com/office/drawing/2014/main" id="{FECA256B-7B2D-4605-9901-A5319C86148C}"/>
              </a:ext>
            </a:extLst>
          </p:cNvPr>
          <p:cNvGrpSpPr>
            <a:grpSpLocks/>
          </p:cNvGrpSpPr>
          <p:nvPr/>
        </p:nvGrpSpPr>
        <p:grpSpPr bwMode="auto">
          <a:xfrm>
            <a:off x="1666874" y="4761706"/>
            <a:ext cx="3047364" cy="1657350"/>
            <a:chOff x="2681790" y="2177280"/>
            <a:chExt cx="2606652" cy="981691"/>
          </a:xfrm>
        </p:grpSpPr>
        <p:sp>
          <p:nvSpPr>
            <p:cNvPr id="109586" name="TextBox 20">
              <a:extLst>
                <a:ext uri="{FF2B5EF4-FFF2-40B4-BE49-F238E27FC236}">
                  <a16:creationId xmlns:a16="http://schemas.microsoft.com/office/drawing/2014/main" id="{4AEF890E-EF0B-4478-B123-E3620C23B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874" y="2258871"/>
              <a:ext cx="855094" cy="900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Adder4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C0664A1-246E-42C9-80A1-8F5EEC7C10F1}"/>
                </a:ext>
              </a:extLst>
            </p:cNvPr>
            <p:cNvCxnSpPr/>
            <p:nvPr/>
          </p:nvCxnSpPr>
          <p:spPr>
            <a:xfrm>
              <a:off x="3041936" y="2394517"/>
              <a:ext cx="40619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88" name="TextBox 22">
              <a:extLst>
                <a:ext uri="{FF2B5EF4-FFF2-40B4-BE49-F238E27FC236}">
                  <a16:creationId xmlns:a16="http://schemas.microsoft.com/office/drawing/2014/main" id="{DFF62B71-DE18-4EB8-89AC-452EDC476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2325" y="2213865"/>
              <a:ext cx="284107" cy="200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FF"/>
                  </a:solidFill>
                </a:rPr>
                <a:t>A</a:t>
              </a:r>
              <a:endParaRPr lang="zh-CN" altLang="en-US" sz="1600" b="1">
                <a:solidFill>
                  <a:srgbClr val="0000FF"/>
                </a:solidFill>
              </a:endParaRPr>
            </a:p>
          </p:txBody>
        </p:sp>
        <p:sp>
          <p:nvSpPr>
            <p:cNvPr id="109589" name="TextBox 23">
              <a:extLst>
                <a:ext uri="{FF2B5EF4-FFF2-40B4-BE49-F238E27FC236}">
                  <a16:creationId xmlns:a16="http://schemas.microsoft.com/office/drawing/2014/main" id="{1B958445-54F4-4921-9429-D3A2D858F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800" y="2528900"/>
              <a:ext cx="284107" cy="200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FF"/>
                  </a:solidFill>
                </a:rPr>
                <a:t>B</a:t>
              </a:r>
              <a:endParaRPr lang="zh-CN" altLang="en-US" sz="1600" b="1">
                <a:solidFill>
                  <a:srgbClr val="0000FF"/>
                </a:solidFill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0293FE2-1F85-4A1E-8EBA-726301372DD1}"/>
                </a:ext>
              </a:extLst>
            </p:cNvPr>
            <p:cNvCxnSpPr/>
            <p:nvPr/>
          </p:nvCxnSpPr>
          <p:spPr>
            <a:xfrm>
              <a:off x="4301624" y="2933485"/>
              <a:ext cx="404547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4050399-E33D-4858-B35F-2553F48A1B34}"/>
                </a:ext>
              </a:extLst>
            </p:cNvPr>
            <p:cNvCxnSpPr/>
            <p:nvPr/>
          </p:nvCxnSpPr>
          <p:spPr>
            <a:xfrm flipV="1">
              <a:off x="3132383" y="2349144"/>
              <a:ext cx="134849" cy="134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34ED57-C428-4366-9CCF-8BC2807A66CF}"/>
                </a:ext>
              </a:extLst>
            </p:cNvPr>
            <p:cNvSpPr txBox="1"/>
            <p:nvPr/>
          </p:nvSpPr>
          <p:spPr>
            <a:xfrm>
              <a:off x="3041936" y="2177280"/>
              <a:ext cx="242972" cy="1823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zh-CN" altLang="en-US" sz="1400" dirty="0">
                <a:solidFill>
                  <a:srgbClr val="0000FF"/>
                </a:solidFill>
                <a:latin typeface="Arial" charset="0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3ADABC8-7911-4D7D-A13A-2E01D9D468AE}"/>
                </a:ext>
              </a:extLst>
            </p:cNvPr>
            <p:cNvCxnSpPr/>
            <p:nvPr/>
          </p:nvCxnSpPr>
          <p:spPr>
            <a:xfrm>
              <a:off x="3041936" y="2732747"/>
              <a:ext cx="40619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C1BD93F-0580-475D-8716-80B4AF99A81D}"/>
                </a:ext>
              </a:extLst>
            </p:cNvPr>
            <p:cNvCxnSpPr/>
            <p:nvPr/>
          </p:nvCxnSpPr>
          <p:spPr>
            <a:xfrm flipV="1">
              <a:off x="3132383" y="2687374"/>
              <a:ext cx="134849" cy="134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8FEA11-047A-46F6-8123-6A2CAA60EFC7}"/>
                </a:ext>
              </a:extLst>
            </p:cNvPr>
            <p:cNvSpPr txBox="1"/>
            <p:nvPr/>
          </p:nvSpPr>
          <p:spPr>
            <a:xfrm>
              <a:off x="3041936" y="2537508"/>
              <a:ext cx="242972" cy="1823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zh-CN" altLang="en-US" sz="1400" dirty="0">
                <a:solidFill>
                  <a:srgbClr val="0000FF"/>
                </a:solidFill>
                <a:latin typeface="Arial" charset="0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83A6A1C-ECFB-48C3-94F7-22EF559F400D}"/>
                </a:ext>
              </a:extLst>
            </p:cNvPr>
            <p:cNvCxnSpPr/>
            <p:nvPr/>
          </p:nvCxnSpPr>
          <p:spPr>
            <a:xfrm>
              <a:off x="3041936" y="3024229"/>
              <a:ext cx="40619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97" name="TextBox 31">
              <a:extLst>
                <a:ext uri="{FF2B5EF4-FFF2-40B4-BE49-F238E27FC236}">
                  <a16:creationId xmlns:a16="http://schemas.microsoft.com/office/drawing/2014/main" id="{CCAA164C-A23D-4FD4-B5EA-35AE82061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790" y="2881971"/>
              <a:ext cx="440422" cy="200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FF"/>
                  </a:solidFill>
                </a:rPr>
                <a:t>Cin</a:t>
              </a:r>
              <a:endParaRPr lang="zh-CN" altLang="en-US" sz="1600" b="1">
                <a:solidFill>
                  <a:srgbClr val="0000FF"/>
                </a:solidFill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25A0D47-E355-473C-8C93-D3C803E699D3}"/>
                </a:ext>
              </a:extLst>
            </p:cNvPr>
            <p:cNvCxnSpPr/>
            <p:nvPr/>
          </p:nvCxnSpPr>
          <p:spPr>
            <a:xfrm>
              <a:off x="4301624" y="2519634"/>
              <a:ext cx="404547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2D77396-C0F6-4AAA-93CA-F8D5D802932F}"/>
                </a:ext>
              </a:extLst>
            </p:cNvPr>
            <p:cNvCxnSpPr/>
            <p:nvPr/>
          </p:nvCxnSpPr>
          <p:spPr>
            <a:xfrm flipV="1">
              <a:off x="4392071" y="2475637"/>
              <a:ext cx="136494" cy="134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8866B6-DA3C-4A03-A324-A91C668381B4}"/>
                </a:ext>
              </a:extLst>
            </p:cNvPr>
            <p:cNvSpPr txBox="1"/>
            <p:nvPr/>
          </p:nvSpPr>
          <p:spPr>
            <a:xfrm>
              <a:off x="4301624" y="2303772"/>
              <a:ext cx="242972" cy="1823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zh-CN" altLang="en-US" sz="1400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09601" name="TextBox 35">
              <a:extLst>
                <a:ext uri="{FF2B5EF4-FFF2-40B4-BE49-F238E27FC236}">
                  <a16:creationId xmlns:a16="http://schemas.microsoft.com/office/drawing/2014/main" id="{A8DD53C1-8693-4757-BE3C-ED05E0227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005" y="2791961"/>
              <a:ext cx="556972" cy="200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FF"/>
                  </a:solidFill>
                </a:rPr>
                <a:t>Cout</a:t>
              </a:r>
              <a:endParaRPr lang="zh-CN" altLang="en-US" sz="1600" b="1">
                <a:solidFill>
                  <a:srgbClr val="0000FF"/>
                </a:solidFill>
              </a:endParaRPr>
            </a:p>
          </p:txBody>
        </p:sp>
        <p:sp>
          <p:nvSpPr>
            <p:cNvPr id="109602" name="TextBox 36">
              <a:extLst>
                <a:ext uri="{FF2B5EF4-FFF2-40B4-BE49-F238E27FC236}">
                  <a16:creationId xmlns:a16="http://schemas.microsoft.com/office/drawing/2014/main" id="{0AE9EDD0-BB4E-427E-97B7-7EAF9DA76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005" y="2393885"/>
              <a:ext cx="274510" cy="200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FF"/>
                  </a:solidFill>
                </a:rPr>
                <a:t>S</a:t>
              </a:r>
              <a:endParaRPr lang="zh-CN" altLang="en-US" sz="1600" b="1">
                <a:solidFill>
                  <a:srgbClr val="0000FF"/>
                </a:solidFill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65806D61-3C50-43BC-8474-BABEE5DBE7FA}"/>
                </a:ext>
              </a:extLst>
            </p:cNvPr>
            <p:cNvCxnSpPr/>
            <p:nvPr/>
          </p:nvCxnSpPr>
          <p:spPr>
            <a:xfrm>
              <a:off x="4301624" y="2732340"/>
              <a:ext cx="404547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5">
              <a:extLst>
                <a:ext uri="{FF2B5EF4-FFF2-40B4-BE49-F238E27FC236}">
                  <a16:creationId xmlns:a16="http://schemas.microsoft.com/office/drawing/2014/main" id="{EAA9F864-2BDB-4BA0-B648-872E949EF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005" y="2590816"/>
              <a:ext cx="671437" cy="200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 err="1">
                  <a:solidFill>
                    <a:srgbClr val="0000FF"/>
                  </a:solidFill>
                </a:rPr>
                <a:t>OVout</a:t>
              </a:r>
              <a:endParaRPr lang="zh-CN" altLang="en-US" sz="16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F0F8FCA9-8799-4E92-AA8D-0611852A7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4404" y="250805"/>
            <a:ext cx="30591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0000FF"/>
                </a:solidFill>
              </a:rPr>
              <a:t>Operator Definition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89DC0DC-8CB4-4797-B601-97B8D52C9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63" y="1549401"/>
            <a:ext cx="40259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00B050"/>
                </a:solidFill>
              </a:rPr>
              <a:t>input</a:t>
            </a:r>
            <a:r>
              <a:rPr lang="en-US" altLang="zh-CN" b="1" dirty="0"/>
              <a:t>    [ 3</a:t>
            </a:r>
            <a:r>
              <a:rPr lang="en-US" altLang="zh-CN" b="1" dirty="0">
                <a:sym typeface="Wingdings" panose="05000000000000000000" pitchFamily="2" charset="2"/>
              </a:rPr>
              <a:t>:0 </a:t>
            </a:r>
            <a:r>
              <a:rPr lang="en-US" altLang="zh-CN" b="1" dirty="0"/>
              <a:t>]   A, B; 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00B050"/>
                </a:solidFill>
              </a:rPr>
              <a:t>input  </a:t>
            </a:r>
            <a:r>
              <a:rPr lang="en-US" altLang="zh-CN" b="1" dirty="0"/>
              <a:t>               </a:t>
            </a:r>
            <a:r>
              <a:rPr lang="en-US" altLang="zh-CN" b="1" dirty="0" err="1"/>
              <a:t>Cin</a:t>
            </a:r>
            <a:r>
              <a:rPr lang="en-US" altLang="zh-CN" b="1" dirty="0"/>
              <a:t>;</a:t>
            </a:r>
            <a:endParaRPr lang="zh-CN" altLang="en-US" dirty="0"/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00B050"/>
                </a:solidFill>
              </a:rPr>
              <a:t>output</a:t>
            </a:r>
            <a:r>
              <a:rPr lang="en-US" altLang="zh-CN" b="1" dirty="0"/>
              <a:t>  [ 3:0 ]    S;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00B050"/>
                </a:solidFill>
              </a:rPr>
              <a:t>output</a:t>
            </a:r>
            <a:r>
              <a:rPr lang="en-US" altLang="zh-CN" b="1" dirty="0"/>
              <a:t>               </a:t>
            </a:r>
            <a:r>
              <a:rPr lang="en-US" altLang="zh-CN" b="1" dirty="0" err="1"/>
              <a:t>Cout</a:t>
            </a:r>
            <a:r>
              <a:rPr lang="en-US" altLang="zh-CN" b="1" dirty="0"/>
              <a:t> , </a:t>
            </a:r>
            <a:r>
              <a:rPr lang="en-US" altLang="zh-CN" b="1" dirty="0" err="1">
                <a:solidFill>
                  <a:srgbClr val="0000FF"/>
                </a:solidFill>
              </a:rPr>
              <a:t>Ovout</a:t>
            </a:r>
            <a:r>
              <a:rPr lang="en-US" altLang="zh-CN" b="1" dirty="0"/>
              <a:t> ; 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231B00A-3DC4-4692-A5F5-0E6709ED5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358" y="3006209"/>
            <a:ext cx="3744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003399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assign</a:t>
            </a:r>
            <a:r>
              <a:rPr lang="en-US" altLang="zh-CN" b="1" dirty="0">
                <a:solidFill>
                  <a:srgbClr val="003399"/>
                </a:solidFill>
              </a:rPr>
              <a:t>  {</a:t>
            </a:r>
            <a:r>
              <a:rPr lang="en-US" altLang="zh-CN" b="1" dirty="0" err="1">
                <a:solidFill>
                  <a:srgbClr val="003399"/>
                </a:solidFill>
              </a:rPr>
              <a:t>Cout</a:t>
            </a:r>
            <a:r>
              <a:rPr lang="en-US" altLang="zh-CN" b="1" dirty="0">
                <a:solidFill>
                  <a:srgbClr val="003399"/>
                </a:solidFill>
              </a:rPr>
              <a:t>, S} = A 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en-US" altLang="zh-CN" b="1" dirty="0">
                <a:solidFill>
                  <a:srgbClr val="003399"/>
                </a:solidFill>
              </a:rPr>
              <a:t> B 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en-US" altLang="zh-CN" b="1" dirty="0">
                <a:solidFill>
                  <a:srgbClr val="003399"/>
                </a:solidFill>
              </a:rPr>
              <a:t> </a:t>
            </a:r>
            <a:r>
              <a:rPr lang="en-US" altLang="zh-CN" b="1" dirty="0" err="1">
                <a:solidFill>
                  <a:srgbClr val="003399"/>
                </a:solidFill>
              </a:rPr>
              <a:t>Cin</a:t>
            </a:r>
            <a:r>
              <a:rPr lang="en-US" altLang="zh-CN" b="1" dirty="0">
                <a:solidFill>
                  <a:srgbClr val="003399"/>
                </a:solidFill>
              </a:rPr>
              <a:t> ;</a:t>
            </a: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D5DA9C75-E9C1-4980-B769-9CA3C9324B4F}"/>
              </a:ext>
            </a:extLst>
          </p:cNvPr>
          <p:cNvSpPr/>
          <p:nvPr/>
        </p:nvSpPr>
        <p:spPr>
          <a:xfrm>
            <a:off x="5863227" y="1146176"/>
            <a:ext cx="1000125" cy="2873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CA8208B9-2E23-4B29-BC71-D1AE1E04DBCB}"/>
              </a:ext>
            </a:extLst>
          </p:cNvPr>
          <p:cNvSpPr/>
          <p:nvPr/>
        </p:nvSpPr>
        <p:spPr>
          <a:xfrm>
            <a:off x="4285613" y="2666206"/>
            <a:ext cx="857250" cy="2889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B756977-7EFA-4A25-A865-DFBB94B5E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109" y="3459771"/>
            <a:ext cx="5245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003399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assign</a:t>
            </a:r>
            <a:r>
              <a:rPr lang="en-US" altLang="zh-CN" b="1" dirty="0">
                <a:solidFill>
                  <a:srgbClr val="003399"/>
                </a:solidFill>
              </a:rPr>
              <a:t>  </a:t>
            </a:r>
            <a:r>
              <a:rPr lang="en-US" altLang="zh-CN" b="1" dirty="0" err="1">
                <a:solidFill>
                  <a:srgbClr val="003399"/>
                </a:solidFill>
              </a:rPr>
              <a:t>OVout</a:t>
            </a:r>
            <a:r>
              <a:rPr lang="en-US" altLang="zh-CN" b="1" dirty="0">
                <a:solidFill>
                  <a:srgbClr val="003399"/>
                </a:solidFill>
              </a:rPr>
              <a:t>= (</a:t>
            </a:r>
            <a:r>
              <a:rPr lang="en-US" altLang="zh-CN" sz="1600" b="1" dirty="0">
                <a:solidFill>
                  <a:srgbClr val="003399"/>
                </a:solidFill>
              </a:rPr>
              <a:t>A[3]==B[3]</a:t>
            </a:r>
            <a:r>
              <a:rPr lang="en-US" altLang="zh-CN" b="1" dirty="0">
                <a:solidFill>
                  <a:srgbClr val="003399"/>
                </a:solidFill>
              </a:rPr>
              <a:t>) &amp;&amp; (</a:t>
            </a:r>
            <a:r>
              <a:rPr lang="en-US" altLang="zh-CN" sz="1600" b="1" dirty="0">
                <a:solidFill>
                  <a:srgbClr val="003399"/>
                </a:solidFill>
              </a:rPr>
              <a:t>S[3] !=A[3]</a:t>
            </a:r>
            <a:r>
              <a:rPr lang="en-US" altLang="zh-CN" b="1" dirty="0">
                <a:solidFill>
                  <a:srgbClr val="003399"/>
                </a:solidFill>
              </a:rPr>
              <a:t>); </a:t>
            </a:r>
            <a:endParaRPr lang="zh-CN" altLang="en-US" dirty="0"/>
          </a:p>
        </p:txBody>
      </p:sp>
      <p:sp>
        <p:nvSpPr>
          <p:cNvPr id="39" name="圆角矩形 59">
            <a:extLst>
              <a:ext uri="{FF2B5EF4-FFF2-40B4-BE49-F238E27FC236}">
                <a16:creationId xmlns:a16="http://schemas.microsoft.com/office/drawing/2014/main" id="{35B03DF6-E135-414B-85B6-D9ECF62890B4}"/>
              </a:ext>
            </a:extLst>
          </p:cNvPr>
          <p:cNvSpPr/>
          <p:nvPr/>
        </p:nvSpPr>
        <p:spPr>
          <a:xfrm>
            <a:off x="3570767" y="5544792"/>
            <a:ext cx="1124940" cy="2649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DE4AA8AC-FEB2-4B8B-AE57-5B6CA995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509" y="3021479"/>
            <a:ext cx="62600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800000"/>
                </a:solidFill>
              </a:rPr>
              <a:t>// {} is cascading operator(</a:t>
            </a:r>
            <a:r>
              <a:rPr lang="zh-CN" altLang="en-US" sz="1600" b="1" dirty="0">
                <a:solidFill>
                  <a:srgbClr val="800000"/>
                </a:solidFill>
              </a:rPr>
              <a:t>拼接符</a:t>
            </a:r>
            <a:r>
              <a:rPr lang="en-US" altLang="zh-CN" sz="1600" b="1" dirty="0">
                <a:solidFill>
                  <a:srgbClr val="800000"/>
                </a:solidFill>
              </a:rPr>
              <a:t>) with the highest precedence</a:t>
            </a:r>
          </a:p>
          <a:p>
            <a:pPr eaLnBrk="1" hangingPunct="1"/>
            <a:r>
              <a:rPr lang="en-US" altLang="zh-CN" sz="1600" b="1" dirty="0">
                <a:solidFill>
                  <a:srgbClr val="800000"/>
                </a:solidFill>
              </a:rPr>
              <a:t>// + is the arithmetic </a:t>
            </a:r>
            <a:r>
              <a:rPr lang="en-US" altLang="zh-CN" sz="1600" b="1" dirty="0" err="1">
                <a:solidFill>
                  <a:srgbClr val="800000"/>
                </a:solidFill>
              </a:rPr>
              <a:t>addtion</a:t>
            </a:r>
            <a:endParaRPr lang="zh-CN" altLang="en-US" sz="1600" b="1" dirty="0">
              <a:solidFill>
                <a:srgbClr val="800000"/>
              </a:solidFill>
            </a:endParaRPr>
          </a:p>
        </p:txBody>
      </p:sp>
      <p:graphicFrame>
        <p:nvGraphicFramePr>
          <p:cNvPr id="65" name="Object 5">
            <a:extLst>
              <a:ext uri="{FF2B5EF4-FFF2-40B4-BE49-F238E27FC236}">
                <a16:creationId xmlns:a16="http://schemas.microsoft.com/office/drawing/2014/main" id="{B7DA4D8B-A2BE-4A8A-B59A-2BE5031F0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727257"/>
              </p:ext>
            </p:extLst>
          </p:nvPr>
        </p:nvGraphicFramePr>
        <p:xfrm>
          <a:off x="9336418" y="698305"/>
          <a:ext cx="2415106" cy="186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" name="Worksheet" r:id="rId4" imgW="2105146" imgH="1581120" progId="Excel.Sheet.8">
                  <p:embed/>
                </p:oleObj>
              </mc:Choice>
              <mc:Fallback>
                <p:oleObj name="Worksheet" r:id="rId4" imgW="2105146" imgH="1581120" progId="Excel.Sheet.8">
                  <p:embed/>
                  <p:pic>
                    <p:nvPicPr>
                      <p:cNvPr id="65" name="Object 5">
                        <a:extLst>
                          <a:ext uri="{FF2B5EF4-FFF2-40B4-BE49-F238E27FC236}">
                            <a16:creationId xmlns:a16="http://schemas.microsoft.com/office/drawing/2014/main" id="{B7DA4D8B-A2BE-4A8A-B59A-2BE5031F02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6418" y="698305"/>
                        <a:ext cx="2415106" cy="18660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4C6ACC4A-B4AA-43DB-9423-1AF913974EF3}"/>
              </a:ext>
            </a:extLst>
          </p:cNvPr>
          <p:cNvGrpSpPr/>
          <p:nvPr/>
        </p:nvGrpSpPr>
        <p:grpSpPr>
          <a:xfrm>
            <a:off x="3912900" y="388768"/>
            <a:ext cx="5967737" cy="6225637"/>
            <a:chOff x="3912900" y="388768"/>
            <a:chExt cx="5967737" cy="6225637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A77FA70-ADE3-4B35-93B3-82F256BE1C59}"/>
                </a:ext>
              </a:extLst>
            </p:cNvPr>
            <p:cNvCxnSpPr/>
            <p:nvPr/>
          </p:nvCxnSpPr>
          <p:spPr>
            <a:xfrm flipV="1">
              <a:off x="5168963" y="1020623"/>
              <a:ext cx="3384550" cy="4895850"/>
            </a:xfrm>
            <a:prstGeom prst="line">
              <a:avLst/>
            </a:prstGeom>
            <a:ln w="50800">
              <a:solidFill>
                <a:srgbClr val="00B05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C92A96C-4AFA-4024-96D5-A4A589622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503" y="388768"/>
              <a:ext cx="30591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00B050"/>
                  </a:solidFill>
                </a:rPr>
                <a:t>Precedence high</a:t>
              </a:r>
              <a:endParaRPr lang="zh-CN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99DC89E-677A-48D7-B987-2D295D2D0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900" y="6214295"/>
              <a:ext cx="30591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00B050"/>
                  </a:solidFill>
                </a:rPr>
                <a:t>Precedence low</a:t>
              </a:r>
              <a:endParaRPr lang="zh-CN" altLang="en-US" sz="2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9F094E5A-411C-4C45-BA15-3779CA45D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891" y="3558958"/>
            <a:ext cx="6094115" cy="9084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003399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assign</a:t>
            </a:r>
            <a:r>
              <a:rPr lang="en-US" altLang="zh-CN" b="1" dirty="0">
                <a:solidFill>
                  <a:srgbClr val="003399"/>
                </a:solidFill>
              </a:rPr>
              <a:t>  </a:t>
            </a:r>
            <a:r>
              <a:rPr lang="en-US" altLang="zh-CN" b="1" dirty="0" err="1">
                <a:solidFill>
                  <a:srgbClr val="003399"/>
                </a:solidFill>
              </a:rPr>
              <a:t>Ovout</a:t>
            </a:r>
            <a:r>
              <a:rPr lang="en-US" altLang="zh-CN" b="1" dirty="0">
                <a:solidFill>
                  <a:srgbClr val="003399"/>
                </a:solidFill>
              </a:rPr>
              <a:t> = </a:t>
            </a:r>
            <a:r>
              <a:rPr lang="en-US" altLang="zh-CN" b="1" dirty="0" err="1">
                <a:solidFill>
                  <a:srgbClr val="003399"/>
                </a:solidFill>
              </a:rPr>
              <a:t>Cout</a:t>
            </a:r>
            <a:r>
              <a:rPr lang="en-US" altLang="zh-CN" b="1" dirty="0">
                <a:solidFill>
                  <a:srgbClr val="003399"/>
                </a:solidFill>
              </a:rPr>
              <a:t> ;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>
                <a:solidFill>
                  <a:srgbClr val="990000"/>
                </a:solidFill>
              </a:rPr>
              <a:t>// overflow for </a:t>
            </a:r>
            <a:r>
              <a:rPr lang="en-US" altLang="zh-CN" sz="1600" b="1" dirty="0">
                <a:solidFill>
                  <a:srgbClr val="0000FF"/>
                </a:solidFill>
              </a:rPr>
              <a:t>unsigned addition</a:t>
            </a:r>
            <a:r>
              <a:rPr lang="en-US" altLang="zh-CN" sz="1600" b="1" dirty="0">
                <a:solidFill>
                  <a:srgbClr val="990000"/>
                </a:solidFill>
              </a:rPr>
              <a:t> is the carry out of the MSB.</a:t>
            </a:r>
            <a:endParaRPr lang="zh-CN" altLang="en-US" dirty="0">
              <a:solidFill>
                <a:srgbClr val="99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FE51AA5-D012-4998-BB20-81DF9B41C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31" y="3516844"/>
            <a:ext cx="1581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002060"/>
                </a:solidFill>
                <a:latin typeface="Comic Sans MS" panose="030F0702030302020204" pitchFamily="66" charset="0"/>
              </a:rPr>
              <a:t>P125-127</a:t>
            </a:r>
            <a:r>
              <a:rPr lang="en-US" altLang="zh-CN" b="1" dirty="0">
                <a:solidFill>
                  <a:srgbClr val="002060"/>
                </a:solidFill>
                <a:latin typeface="Arial Narrow" panose="020B0606020202030204" pitchFamily="34" charset="0"/>
              </a:rPr>
              <a:t>→</a:t>
            </a:r>
            <a:endParaRPr lang="zh-CN" alt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TextBox 19">
            <a:extLst>
              <a:ext uri="{FF2B5EF4-FFF2-40B4-BE49-F238E27FC236}">
                <a16:creationId xmlns:a16="http://schemas.microsoft.com/office/drawing/2014/main" id="{2A065D76-08ED-4399-8901-D316FF879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383" y="2627546"/>
            <a:ext cx="6417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800000"/>
                </a:solidFill>
              </a:rPr>
              <a:t>// an overflow is needed to detect the correctness of the addition</a:t>
            </a:r>
            <a:endParaRPr lang="zh-CN" altLang="en-US" sz="1600" b="1" dirty="0">
              <a:solidFill>
                <a:srgbClr val="800000"/>
              </a:solidFill>
            </a:endParaRPr>
          </a:p>
        </p:txBody>
      </p:sp>
      <p:graphicFrame>
        <p:nvGraphicFramePr>
          <p:cNvPr id="66" name="Object 6">
            <a:extLst>
              <a:ext uri="{FF2B5EF4-FFF2-40B4-BE49-F238E27FC236}">
                <a16:creationId xmlns:a16="http://schemas.microsoft.com/office/drawing/2014/main" id="{9750C3B0-BEEF-48EB-8AAE-2F696E46CF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404398"/>
              </p:ext>
            </p:extLst>
          </p:nvPr>
        </p:nvGraphicFramePr>
        <p:xfrm>
          <a:off x="8666802" y="2564336"/>
          <a:ext cx="3024852" cy="2496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" name="Worksheet" r:id="rId6" imgW="2295590" imgH="1638360" progId="Excel.Sheet.8">
                  <p:embed/>
                </p:oleObj>
              </mc:Choice>
              <mc:Fallback>
                <p:oleObj name="Worksheet" r:id="rId6" imgW="2295590" imgH="1638360" progId="Excel.Sheet.8">
                  <p:embed/>
                  <p:pic>
                    <p:nvPicPr>
                      <p:cNvPr id="66" name="Object 6">
                        <a:extLst>
                          <a:ext uri="{FF2B5EF4-FFF2-40B4-BE49-F238E27FC236}">
                            <a16:creationId xmlns:a16="http://schemas.microsoft.com/office/drawing/2014/main" id="{9750C3B0-BEEF-48EB-8AAE-2F696E46C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6802" y="2564336"/>
                        <a:ext cx="3024852" cy="24961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4">
            <a:extLst>
              <a:ext uri="{FF2B5EF4-FFF2-40B4-BE49-F238E27FC236}">
                <a16:creationId xmlns:a16="http://schemas.microsoft.com/office/drawing/2014/main" id="{964409D0-7194-4DC8-9946-950E816D8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124198"/>
              </p:ext>
            </p:extLst>
          </p:nvPr>
        </p:nvGraphicFramePr>
        <p:xfrm>
          <a:off x="6437756" y="3778201"/>
          <a:ext cx="2011932" cy="3002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1" name="Worksheet" r:id="rId8" imgW="1371735" imgH="2057400" progId="Excel.Sheet.8">
                  <p:embed/>
                </p:oleObj>
              </mc:Choice>
              <mc:Fallback>
                <p:oleObj name="Worksheet" r:id="rId8" imgW="1371735" imgH="2057400" progId="Excel.Sheet.8">
                  <p:embed/>
                  <p:pic>
                    <p:nvPicPr>
                      <p:cNvPr id="64" name="Object 4">
                        <a:extLst>
                          <a:ext uri="{FF2B5EF4-FFF2-40B4-BE49-F238E27FC236}">
                            <a16:creationId xmlns:a16="http://schemas.microsoft.com/office/drawing/2014/main" id="{964409D0-7194-4DC8-9946-950E816D8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756" y="3778201"/>
                        <a:ext cx="2011932" cy="300227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235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2" grpId="0" build="p"/>
      <p:bldP spid="59" grpId="0"/>
      <p:bldP spid="43" grpId="0"/>
      <p:bldP spid="49" grpId="0"/>
      <p:bldP spid="58" grpId="0" animBg="1"/>
      <p:bldP spid="60" grpId="0" animBg="1"/>
      <p:bldP spid="36" grpId="0"/>
      <p:bldP spid="39" grpId="0" animBg="1"/>
      <p:bldP spid="41" grpId="0"/>
      <p:bldP spid="45" grpId="0" animBg="1"/>
      <p:bldP spid="46" grpId="0"/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EF61BC-C2ED-4BE8-9F05-4A828F30DBE9}"/>
              </a:ext>
            </a:extLst>
          </p:cNvPr>
          <p:cNvSpPr txBox="1"/>
          <p:nvPr/>
        </p:nvSpPr>
        <p:spPr>
          <a:xfrm>
            <a:off x="573974" y="1615044"/>
            <a:ext cx="1104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FF"/>
                </a:solidFill>
              </a:rPr>
              <a:t>Question</a:t>
            </a:r>
            <a:r>
              <a:rPr lang="zh-CN" altLang="en-US" sz="3200" b="1" dirty="0">
                <a:solidFill>
                  <a:srgbClr val="FF00FF"/>
                </a:solidFill>
              </a:rPr>
              <a:t>： </a:t>
            </a:r>
            <a:r>
              <a:rPr lang="en-US" altLang="zh-CN" sz="3200" b="1" dirty="0">
                <a:solidFill>
                  <a:srgbClr val="FF00FF"/>
                </a:solidFill>
              </a:rPr>
              <a:t>How to design a carry-lookahead Full Adder?</a:t>
            </a:r>
            <a:endParaRPr lang="zh-CN" altLang="en-US" sz="32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27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FB0A4-91E9-49B4-A692-E10424044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1314450"/>
            <a:ext cx="67056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/>
              <a:t> Multiplexer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/>
              <a:t> Adder &amp; Subtractor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7030A0"/>
                </a:solidFill>
              </a:rPr>
              <a:t>ALU</a:t>
            </a:r>
            <a:endParaRPr lang="zh-CN" altLang="en-US" sz="3600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/>
              <a:t> Encoder/Decoder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/>
              <a:t> Interconnections</a:t>
            </a:r>
            <a:endParaRPr lang="zh-CN" altLang="en-US" sz="3600" b="1" dirty="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733BEBEA-AB25-4EFC-8FBD-8428671E5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0568" y="265112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Verilog Examples for Combinational Circuit</a:t>
            </a:r>
          </a:p>
        </p:txBody>
      </p:sp>
      <p:sp>
        <p:nvSpPr>
          <p:cNvPr id="110596" name="日期占位符 1">
            <a:extLst>
              <a:ext uri="{FF2B5EF4-FFF2-40B4-BE49-F238E27FC236}">
                <a16:creationId xmlns:a16="http://schemas.microsoft.com/office/drawing/2014/main" id="{6B27BAE8-BBEE-4D44-AE4B-5BA2433DA5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865313" y="6443664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D41C6A-6771-41A4-B183-0C606CCDDD51}" type="datetime1">
              <a:rPr lang="zh-CN" altLang="en-US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2020/3/30</a:t>
            </a:fld>
            <a:endParaRPr lang="zh-CN" altLang="en-US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597" name="灯片编号占位符 2">
            <a:extLst>
              <a:ext uri="{FF2B5EF4-FFF2-40B4-BE49-F238E27FC236}">
                <a16:creationId xmlns:a16="http://schemas.microsoft.com/office/drawing/2014/main" id="{3C3C81AB-A225-4CAC-9E87-E275A02697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9840913" y="6354764"/>
            <a:ext cx="4429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A760EA-0367-4B9E-8F0E-B95BA8EEB0B6}" type="slidenum"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29</a:t>
            </a:fld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68E6BB-05AC-4EE5-9D9C-2C11FA3CA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2265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FF0000"/>
                </a:solidFill>
                <a:latin typeface="Comic Sans MS" panose="030F0702030302020204" pitchFamily="66" charset="0"/>
              </a:rPr>
              <a:t>Chap4.6</a:t>
            </a:r>
            <a:endParaRPr lang="zh-CN" altLang="en-US" sz="1600" b="1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91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690F654B-D472-4DAD-A6CA-CCA6AC24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238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990000"/>
                </a:solidFill>
                <a:latin typeface="Arial Narrow" panose="020B0606020202030204" pitchFamily="34" charset="0"/>
              </a:rPr>
              <a:t>Traditional digital design</a:t>
            </a:r>
            <a:endParaRPr lang="zh-CN" altLang="en-US" b="1" dirty="0">
              <a:solidFill>
                <a:srgbClr val="99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0056C479-5641-47C0-8C92-87F12A38A7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66CC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6309B1-49EE-47E4-B0D9-A9741ED1C338}" type="slidenum">
              <a:rPr kumimoji="0" lang="zh-CN" altLang="en-US" sz="1800">
                <a:solidFill>
                  <a:srgbClr val="6699FF"/>
                </a:solidFill>
                <a:ea typeface="华文新魏" panose="0201080004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800">
              <a:solidFill>
                <a:srgbClr val="6699FF"/>
              </a:solidFill>
              <a:ea typeface="华文新魏" panose="02010800040101010101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407FFB8-04A7-40F0-8E6D-A19642FE6DE3}"/>
              </a:ext>
            </a:extLst>
          </p:cNvPr>
          <p:cNvSpPr txBox="1">
            <a:spLocks/>
          </p:cNvSpPr>
          <p:nvPr/>
        </p:nvSpPr>
        <p:spPr>
          <a:xfrm>
            <a:off x="1296988" y="1249362"/>
            <a:ext cx="10600372" cy="20729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Arial Narrow" panose="020B0606020202030204" pitchFamily="34" charset="0"/>
              </a:rPr>
              <a:t>Before PLDs traditional digital design was mostly done manually.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 Narrow" panose="020B0606020202030204" pitchFamily="34" charset="0"/>
              </a:rPr>
              <a:t>Methodology: Truth table →logic equations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 Narrow" panose="020B0606020202030204" pitchFamily="34" charset="0"/>
              </a:rPr>
              <a:t>Hardware: Gates → building blocks (standard components) → systems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 Narrow" panose="020B0606020202030204" pitchFamily="34" charset="0"/>
              </a:rPr>
              <a:t>Draw backs: Complicated, hard to debug, inefficient to design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Arial Narrow" panose="020B0606020202030204" pitchFamily="34" charset="0"/>
              </a:rPr>
              <a:t>Traditional digital design process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72EC04-BAC4-4847-A033-1498E50B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35" y="3422650"/>
            <a:ext cx="64484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21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Rectangle 3">
            <a:extLst>
              <a:ext uri="{FF2B5EF4-FFF2-40B4-BE49-F238E27FC236}">
                <a16:creationId xmlns:a16="http://schemas.microsoft.com/office/drawing/2014/main" id="{BB77DB64-ECF3-499E-B30E-3C3A918CB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2538" y="886677"/>
            <a:ext cx="10282898" cy="5748667"/>
          </a:xfrm>
          <a:ln>
            <a:solidFill>
              <a:schemeClr val="tx1"/>
            </a:solidFill>
          </a:ln>
        </p:spPr>
        <p:txBody>
          <a:bodyPr vert="horz" lIns="91440" tIns="137160" rIns="0" bIns="45720" rtlCol="0"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module</a:t>
            </a:r>
            <a:r>
              <a:rPr lang="en-US" altLang="zh-CN" sz="22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ALU8 (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             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>
              <a:solidFill>
                <a:schemeClr val="accent2">
                  <a:lumMod val="75000"/>
                </a:schemeClr>
              </a:solidFill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>
              <a:solidFill>
                <a:schemeClr val="accent2">
                  <a:lumMod val="75000"/>
                </a:schemeClr>
              </a:solidFill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>
              <a:solidFill>
                <a:schemeClr val="accent2">
                  <a:lumMod val="75000"/>
                </a:schemeClr>
              </a:solidFill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>
              <a:solidFill>
                <a:schemeClr val="accent2">
                  <a:lumMod val="75000"/>
                </a:schemeClr>
              </a:solidFill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>
              <a:solidFill>
                <a:schemeClr val="accent2">
                  <a:lumMod val="75000"/>
                </a:schemeClr>
              </a:solidFill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>
              <a:solidFill>
                <a:schemeClr val="accent2">
                  <a:lumMod val="75000"/>
                </a:schemeClr>
              </a:solidFill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>
              <a:solidFill>
                <a:schemeClr val="accent2">
                  <a:lumMod val="75000"/>
                </a:schemeClr>
              </a:solidFill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>
              <a:solidFill>
                <a:schemeClr val="accent2">
                  <a:lumMod val="75000"/>
                </a:schemeClr>
              </a:solidFill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>
              <a:solidFill>
                <a:schemeClr val="accent2">
                  <a:lumMod val="75000"/>
                </a:schemeClr>
              </a:solidFill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err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endmodule</a:t>
            </a:r>
            <a:endParaRPr lang="en-US" altLang="zh-CN" sz="2200" b="1" dirty="0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1620" name="Rectangle 2">
            <a:extLst>
              <a:ext uri="{FF2B5EF4-FFF2-40B4-BE49-F238E27FC236}">
                <a16:creationId xmlns:a16="http://schemas.microsoft.com/office/drawing/2014/main" id="{FB741D7D-3252-473F-BB73-98B13F41418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166939" y="223838"/>
            <a:ext cx="6357937" cy="6159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Arial Narrow" panose="020B0606020202030204" pitchFamily="34" charset="0"/>
              </a:rPr>
              <a:t>8-bit ALU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40DA9F-B973-4738-A2A6-1E2FAAA73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804" y="1047893"/>
            <a:ext cx="45720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[7:0] A, B, 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[1:0] mode, 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[7:0]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ALUout</a:t>
            </a:r>
            <a:endParaRPr lang="zh-CN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F8DB8C-473C-4426-A7A3-51FD070C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27" y="3102579"/>
            <a:ext cx="557987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(mode)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CN" sz="2400" b="1" dirty="0">
                <a:solidFill>
                  <a:srgbClr val="205B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ALUout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CN" sz="2400" b="1" dirty="0">
                <a:solidFill>
                  <a:srgbClr val="205B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ALUout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CN" sz="2400" b="1" dirty="0">
                <a:solidFill>
                  <a:srgbClr val="205B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ALUout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CN" sz="2400" b="1" dirty="0">
                <a:solidFill>
                  <a:srgbClr val="205B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ALUout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205B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default: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ALUout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8'bX;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r>
              <a:rPr lang="en-US" altLang="zh-CN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endParaRPr lang="zh-CN" altLang="en-US" sz="2400" dirty="0"/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59DB9ECB-F8E4-4277-898E-415B19DA0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490" y="1827811"/>
            <a:ext cx="714375" cy="464684"/>
          </a:xfrm>
          <a:prstGeom prst="roundRect">
            <a:avLst>
              <a:gd name="adj" fmla="val 16667"/>
            </a:avLst>
          </a:prstGeom>
          <a:solidFill>
            <a:srgbClr val="FF66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AutoShape 6">
            <a:extLst>
              <a:ext uri="{FF2B5EF4-FFF2-40B4-BE49-F238E27FC236}">
                <a16:creationId xmlns:a16="http://schemas.microsoft.com/office/drawing/2014/main" id="{CD5FB49B-12DD-498C-9F16-F49002A2C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42" y="3462005"/>
            <a:ext cx="3460641" cy="1114879"/>
          </a:xfrm>
          <a:prstGeom prst="wedgeRoundRectCallout">
            <a:avLst>
              <a:gd name="adj1" fmla="val 87688"/>
              <a:gd name="adj2" fmla="val -17276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 dirty="0">
                <a:cs typeface="Arial" panose="020B0604020202020204" pitchFamily="34" charset="0"/>
              </a:rPr>
              <a:t>The Declaration of </a:t>
            </a:r>
            <a:r>
              <a:rPr lang="en-US" altLang="zh-CN" sz="1600" b="1" i="1" dirty="0" err="1">
                <a:cs typeface="Arial" panose="020B0604020202020204" pitchFamily="34" charset="0"/>
              </a:rPr>
              <a:t>ALUout</a:t>
            </a:r>
            <a:r>
              <a:rPr lang="en-US" altLang="zh-CN" sz="1600" b="1" dirty="0">
                <a:cs typeface="Arial" panose="020B0604020202020204" pitchFamily="34" charset="0"/>
              </a:rPr>
              <a:t> both as </a:t>
            </a:r>
            <a:r>
              <a:rPr lang="en-US" altLang="zh-CN" sz="1600" b="1" i="1" dirty="0">
                <a:solidFill>
                  <a:srgbClr val="FF0000"/>
                </a:solidFill>
                <a:cs typeface="Arial" panose="020B0604020202020204" pitchFamily="34" charset="0"/>
              </a:rPr>
              <a:t>output</a:t>
            </a:r>
            <a:r>
              <a:rPr lang="en-US" altLang="zh-CN" sz="1600" b="1" dirty="0">
                <a:cs typeface="Arial" panose="020B0604020202020204" pitchFamily="34" charset="0"/>
              </a:rPr>
              <a:t> and </a:t>
            </a:r>
            <a:r>
              <a:rPr lang="en-US" altLang="zh-CN" sz="1600" b="1" i="1" dirty="0" err="1">
                <a:solidFill>
                  <a:srgbClr val="FF0000"/>
                </a:solidFill>
                <a:cs typeface="Arial" panose="020B0604020202020204" pitchFamily="34" charset="0"/>
              </a:rPr>
              <a:t>reg</a:t>
            </a:r>
            <a:r>
              <a:rPr lang="en-US" altLang="zh-CN" sz="1600" b="1" i="1" dirty="0">
                <a:cs typeface="Arial" panose="020B0604020202020204" pitchFamily="34" charset="0"/>
              </a:rPr>
              <a:t>: </a:t>
            </a:r>
            <a:r>
              <a:rPr lang="en-US" altLang="zh-CN" sz="1600" b="1" dirty="0">
                <a:cs typeface="Arial" panose="020B0604020202020204" pitchFamily="34" charset="0"/>
              </a:rPr>
              <a:t>Because of assigning it  within a Procedural Block(</a:t>
            </a:r>
            <a:r>
              <a:rPr lang="zh-CN" altLang="en-US" sz="1600" b="1" dirty="0">
                <a:cs typeface="Arial" panose="020B0604020202020204" pitchFamily="34" charset="0"/>
              </a:rPr>
              <a:t>过程块语句</a:t>
            </a:r>
            <a:r>
              <a:rPr lang="en-US" altLang="zh-CN" sz="1600" b="1" dirty="0">
                <a:cs typeface="Arial" panose="020B0604020202020204" pitchFamily="34" charset="0"/>
              </a:rPr>
              <a:t>).</a:t>
            </a:r>
          </a:p>
        </p:txBody>
      </p:sp>
      <p:sp>
        <p:nvSpPr>
          <p:cNvPr id="15" name="TextBox 44">
            <a:extLst>
              <a:ext uri="{FF2B5EF4-FFF2-40B4-BE49-F238E27FC236}">
                <a16:creationId xmlns:a16="http://schemas.microsoft.com/office/drawing/2014/main" id="{0993D1F5-A4E8-4EC4-B926-C42227DF5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4752" y="4971487"/>
            <a:ext cx="42731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>
                <a:solidFill>
                  <a:srgbClr val="990000"/>
                </a:solidFill>
              </a:rPr>
              <a:t>// 8 bit of binary x which is undetermined value</a:t>
            </a:r>
            <a:r>
              <a:rPr lang="zh-CN" altLang="en-US" b="1" dirty="0">
                <a:solidFill>
                  <a:srgbClr val="990000"/>
                </a:solidFill>
              </a:rPr>
              <a:t>；</a:t>
            </a:r>
            <a:r>
              <a:rPr lang="en-US" altLang="zh-CN" b="1" dirty="0">
                <a:solidFill>
                  <a:srgbClr val="990000"/>
                </a:solidFill>
              </a:rPr>
              <a:t>default is optional when the match is complete.</a:t>
            </a:r>
            <a:endParaRPr lang="zh-CN" altLang="en-US" b="1" dirty="0">
              <a:solidFill>
                <a:srgbClr val="990000"/>
              </a:solidFill>
            </a:endParaRPr>
          </a:p>
        </p:txBody>
      </p:sp>
      <p:sp>
        <p:nvSpPr>
          <p:cNvPr id="16" name="TextBox 44">
            <a:extLst>
              <a:ext uri="{FF2B5EF4-FFF2-40B4-BE49-F238E27FC236}">
                <a16:creationId xmlns:a16="http://schemas.microsoft.com/office/drawing/2014/main" id="{A626F061-19EA-4AAB-A4FF-8AAB9950E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976" y="2359914"/>
            <a:ext cx="592420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 dirty="0">
                <a:solidFill>
                  <a:srgbClr val="990000"/>
                </a:solidFill>
              </a:rPr>
              <a:t>// mode is included in the </a:t>
            </a:r>
            <a:r>
              <a:rPr lang="en-US" altLang="zh-CN" b="1" dirty="0">
                <a:solidFill>
                  <a:srgbClr val="0000FF"/>
                </a:solidFill>
              </a:rPr>
              <a:t>sensitive list (</a:t>
            </a:r>
            <a:r>
              <a:rPr lang="zh-CN" altLang="en-US" b="1" dirty="0">
                <a:solidFill>
                  <a:srgbClr val="0000FF"/>
                </a:solidFill>
              </a:rPr>
              <a:t>敏感信号列</a:t>
            </a:r>
            <a:endParaRPr lang="en-US" altLang="zh-CN" b="1" dirty="0">
              <a:solidFill>
                <a:srgbClr val="0000FF"/>
              </a:solidFill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</a:rPr>
              <a:t>//</a:t>
            </a:r>
            <a:r>
              <a:rPr lang="zh-CN" altLang="en-US" b="1" dirty="0">
                <a:solidFill>
                  <a:srgbClr val="0000FF"/>
                </a:solidFill>
              </a:rPr>
              <a:t>表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en-US" altLang="zh-CN" b="1" dirty="0">
                <a:solidFill>
                  <a:srgbClr val="990000"/>
                </a:solidFill>
              </a:rPr>
              <a:t>so that the output of ALU changes whenever //this signal changes. When describe combinational //circuits all inputs should be included in this list.</a:t>
            </a:r>
            <a:endParaRPr lang="zh-CN" altLang="en-US" b="1" dirty="0">
              <a:solidFill>
                <a:srgbClr val="99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F63FF03-7565-4F38-8C34-636F118B7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492" y="2359914"/>
            <a:ext cx="684414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Book Antiqua" pitchFamily="18" charset="0"/>
                <a:cs typeface="Courier New" panose="02070309020205020404" pitchFamily="49" charset="0"/>
              </a:rPr>
              <a:t>@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B, mode)</a:t>
            </a:r>
            <a:r>
              <a:rPr lang="en-US" altLang="zh-CN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for always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1" name="组合 19">
            <a:extLst>
              <a:ext uri="{FF2B5EF4-FFF2-40B4-BE49-F238E27FC236}">
                <a16:creationId xmlns:a16="http://schemas.microsoft.com/office/drawing/2014/main" id="{15546650-5FA0-4903-A79F-D3E68CBBF66C}"/>
              </a:ext>
            </a:extLst>
          </p:cNvPr>
          <p:cNvGrpSpPr>
            <a:grpSpLocks/>
          </p:cNvGrpSpPr>
          <p:nvPr/>
        </p:nvGrpSpPr>
        <p:grpSpPr bwMode="auto">
          <a:xfrm>
            <a:off x="8466097" y="406090"/>
            <a:ext cx="3521791" cy="1615225"/>
            <a:chOff x="2486269" y="2202232"/>
            <a:chExt cx="3012469" cy="956739"/>
          </a:xfrm>
          <a:solidFill>
            <a:schemeClr val="bg1"/>
          </a:solidFill>
        </p:grpSpPr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2F10E988-F0B7-4670-8DF1-7B3018FCB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874" y="2258871"/>
              <a:ext cx="855094" cy="9001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solidFill>
                    <a:srgbClr val="0000FF"/>
                  </a:solidFill>
                </a:rPr>
                <a:t>8-bit</a:t>
              </a:r>
            </a:p>
            <a:p>
              <a:pPr eaLnBrk="1" hangingPunct="1"/>
              <a:r>
                <a:rPr lang="en-US" altLang="zh-CN" sz="1600" b="1" dirty="0">
                  <a:solidFill>
                    <a:srgbClr val="0000FF"/>
                  </a:solidFill>
                </a:rPr>
                <a:t>ALU</a:t>
              </a:r>
              <a:endParaRPr lang="zh-CN" altLang="en-US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4" name="TextBox 22">
              <a:extLst>
                <a:ext uri="{FF2B5EF4-FFF2-40B4-BE49-F238E27FC236}">
                  <a16:creationId xmlns:a16="http://schemas.microsoft.com/office/drawing/2014/main" id="{CAD1BC0C-0403-4649-A738-73BFED520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9847" y="2264141"/>
              <a:ext cx="284107" cy="2005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solidFill>
                    <a:srgbClr val="0000FF"/>
                  </a:solidFill>
                </a:rPr>
                <a:t>A</a:t>
              </a:r>
              <a:endParaRPr lang="zh-CN" altLang="en-US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5" name="TextBox 23">
              <a:extLst>
                <a:ext uri="{FF2B5EF4-FFF2-40B4-BE49-F238E27FC236}">
                  <a16:creationId xmlns:a16="http://schemas.microsoft.com/office/drawing/2014/main" id="{CCB718C0-55E9-4121-B102-D785B5B69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9847" y="2649823"/>
              <a:ext cx="284107" cy="2005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solidFill>
                    <a:srgbClr val="0000FF"/>
                  </a:solidFill>
                </a:rPr>
                <a:t>B</a:t>
              </a:r>
              <a:endParaRPr lang="zh-CN" altLang="en-US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8" name="TextBox 26">
              <a:extLst>
                <a:ext uri="{FF2B5EF4-FFF2-40B4-BE49-F238E27FC236}">
                  <a16:creationId xmlns:a16="http://schemas.microsoft.com/office/drawing/2014/main" id="{FF4D3B41-A876-4AED-A042-F5334FEFA3E9}"/>
                </a:ext>
              </a:extLst>
            </p:cNvPr>
            <p:cNvSpPr txBox="1"/>
            <p:nvPr/>
          </p:nvSpPr>
          <p:spPr>
            <a:xfrm>
              <a:off x="3037544" y="2202232"/>
              <a:ext cx="255314" cy="20053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rgbClr val="0000FF"/>
                  </a:solidFill>
                  <a:latin typeface="Arial" charset="0"/>
                </a:rPr>
                <a:t>8</a:t>
              </a:r>
              <a:endParaRPr lang="zh-CN" altLang="en-US" sz="1600" dirty="0">
                <a:solidFill>
                  <a:srgbClr val="0000FF"/>
                </a:solidFill>
                <a:latin typeface="Arial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87BE2A9-6115-444C-9035-1D428E8BC13C}"/>
                </a:ext>
              </a:extLst>
            </p:cNvPr>
            <p:cNvCxnSpPr/>
            <p:nvPr/>
          </p:nvCxnSpPr>
          <p:spPr>
            <a:xfrm>
              <a:off x="3041936" y="2732747"/>
              <a:ext cx="406191" cy="0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29">
              <a:extLst>
                <a:ext uri="{FF2B5EF4-FFF2-40B4-BE49-F238E27FC236}">
                  <a16:creationId xmlns:a16="http://schemas.microsoft.com/office/drawing/2014/main" id="{0F2C26FB-291C-4CBE-B8E1-CB137EBF0F4F}"/>
                </a:ext>
              </a:extLst>
            </p:cNvPr>
            <p:cNvSpPr txBox="1"/>
            <p:nvPr/>
          </p:nvSpPr>
          <p:spPr>
            <a:xfrm>
              <a:off x="3050510" y="2511987"/>
              <a:ext cx="255314" cy="20053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rgbClr val="0000FF"/>
                  </a:solidFill>
                  <a:latin typeface="Arial" charset="0"/>
                </a:rPr>
                <a:t>8</a:t>
              </a:r>
              <a:endParaRPr lang="zh-CN" altLang="en-US" sz="1600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53" name="TextBox 31">
              <a:extLst>
                <a:ext uri="{FF2B5EF4-FFF2-40B4-BE49-F238E27FC236}">
                  <a16:creationId xmlns:a16="http://schemas.microsoft.com/office/drawing/2014/main" id="{0BB3C2C2-F2AE-4777-A82F-4439203E9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269" y="2917903"/>
              <a:ext cx="625530" cy="2005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solidFill>
                    <a:srgbClr val="0000FF"/>
                  </a:solidFill>
                </a:rPr>
                <a:t>mode</a:t>
              </a:r>
              <a:endParaRPr lang="zh-CN" altLang="en-US" sz="1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37C5486-BEE8-4064-968C-75FF3E337567}"/>
                </a:ext>
              </a:extLst>
            </p:cNvPr>
            <p:cNvCxnSpPr/>
            <p:nvPr/>
          </p:nvCxnSpPr>
          <p:spPr>
            <a:xfrm>
              <a:off x="4301968" y="2687374"/>
              <a:ext cx="404547" cy="0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34">
              <a:extLst>
                <a:ext uri="{FF2B5EF4-FFF2-40B4-BE49-F238E27FC236}">
                  <a16:creationId xmlns:a16="http://schemas.microsoft.com/office/drawing/2014/main" id="{6772EF40-DFDA-4A8A-9E88-CFA19B99D06A}"/>
                </a:ext>
              </a:extLst>
            </p:cNvPr>
            <p:cNvSpPr txBox="1"/>
            <p:nvPr/>
          </p:nvSpPr>
          <p:spPr>
            <a:xfrm>
              <a:off x="4353632" y="2426507"/>
              <a:ext cx="255959" cy="20053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rgbClr val="0000FF"/>
                  </a:solidFill>
                  <a:latin typeface="Arial" charset="0"/>
                </a:rPr>
                <a:t>8</a:t>
              </a:r>
              <a:endParaRPr lang="zh-CN" altLang="en-US" sz="1600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58" name="TextBox 36">
              <a:extLst>
                <a:ext uri="{FF2B5EF4-FFF2-40B4-BE49-F238E27FC236}">
                  <a16:creationId xmlns:a16="http://schemas.microsoft.com/office/drawing/2014/main" id="{0F3A0EBB-0C7E-4D5A-8C98-0B5D32CC7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452" y="2597515"/>
              <a:ext cx="713286" cy="2005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 err="1">
                  <a:solidFill>
                    <a:srgbClr val="0000FF"/>
                  </a:solidFill>
                </a:rPr>
                <a:t>Aluout</a:t>
              </a:r>
              <a:endParaRPr lang="zh-CN" altLang="en-US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61" name="TextBox 29">
              <a:extLst>
                <a:ext uri="{FF2B5EF4-FFF2-40B4-BE49-F238E27FC236}">
                  <a16:creationId xmlns:a16="http://schemas.microsoft.com/office/drawing/2014/main" id="{7592440C-8D97-42B7-ACD7-79A4C00E44A1}"/>
                </a:ext>
              </a:extLst>
            </p:cNvPr>
            <p:cNvSpPr txBox="1"/>
            <p:nvPr/>
          </p:nvSpPr>
          <p:spPr>
            <a:xfrm>
              <a:off x="3071427" y="2857811"/>
              <a:ext cx="255314" cy="20053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zh-CN" altLang="en-US" sz="1600" dirty="0">
                <a:solidFill>
                  <a:srgbClr val="0000FF"/>
                </a:solidFill>
                <a:latin typeface="Arial" charset="0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AC707F8-81C9-459A-B762-677061CCE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6841" y="2959602"/>
              <a:ext cx="134849" cy="1347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808E2FF-1254-40A1-8730-7803284D0804}"/>
                </a:ext>
              </a:extLst>
            </p:cNvPr>
            <p:cNvCxnSpPr/>
            <p:nvPr/>
          </p:nvCxnSpPr>
          <p:spPr>
            <a:xfrm>
              <a:off x="3041936" y="3024229"/>
              <a:ext cx="406191" cy="0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2E157A89-E571-4F7A-933A-B1AA3C110CC8}"/>
                </a:ext>
              </a:extLst>
            </p:cNvPr>
            <p:cNvCxnSpPr/>
            <p:nvPr/>
          </p:nvCxnSpPr>
          <p:spPr>
            <a:xfrm>
              <a:off x="3041936" y="2394517"/>
              <a:ext cx="406191" cy="0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60E5C03-333C-4DDA-8D72-12FE6D7672DA}"/>
                </a:ext>
              </a:extLst>
            </p:cNvPr>
            <p:cNvCxnSpPr/>
            <p:nvPr/>
          </p:nvCxnSpPr>
          <p:spPr>
            <a:xfrm flipV="1">
              <a:off x="3132383" y="2668480"/>
              <a:ext cx="134849" cy="1347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5FCCA6B-14FA-4818-BA76-B1675A9E9F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2383" y="2349144"/>
              <a:ext cx="134849" cy="1347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B23650E2-83AA-4A0E-A1BD-8C902447A46F}"/>
                </a:ext>
              </a:extLst>
            </p:cNvPr>
            <p:cNvCxnSpPr/>
            <p:nvPr/>
          </p:nvCxnSpPr>
          <p:spPr>
            <a:xfrm flipV="1">
              <a:off x="4392071" y="2631443"/>
              <a:ext cx="136494" cy="1347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AutoShape 15">
            <a:extLst>
              <a:ext uri="{FF2B5EF4-FFF2-40B4-BE49-F238E27FC236}">
                <a16:creationId xmlns:a16="http://schemas.microsoft.com/office/drawing/2014/main" id="{7BA7DE7C-F9C1-4126-89A4-A353F6989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110" y="3522386"/>
            <a:ext cx="389902" cy="1397916"/>
          </a:xfrm>
          <a:prstGeom prst="roundRect">
            <a:avLst>
              <a:gd name="adj" fmla="val 16667"/>
            </a:avLst>
          </a:prstGeom>
          <a:solidFill>
            <a:srgbClr val="FF66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" name="AutoShape 6">
            <a:extLst>
              <a:ext uri="{FF2B5EF4-FFF2-40B4-BE49-F238E27FC236}">
                <a16:creationId xmlns:a16="http://schemas.microsoft.com/office/drawing/2014/main" id="{BBA178F6-5B35-4689-A6DF-8EFEF77AD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5928962"/>
            <a:ext cx="6738436" cy="848415"/>
          </a:xfrm>
          <a:prstGeom prst="wedgeRoundRectCallout">
            <a:avLst>
              <a:gd name="adj1" fmla="val -33691"/>
              <a:gd name="adj2" fmla="val -19059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 dirty="0">
                <a:cs typeface="Arial" panose="020B0604020202020204" pitchFamily="34" charset="0"/>
              </a:rPr>
              <a:t> using </a:t>
            </a:r>
            <a:r>
              <a:rPr lang="en-US" altLang="zh-CN" sz="1600" b="1" dirty="0">
                <a:solidFill>
                  <a:srgbClr val="0000FF"/>
                </a:solidFill>
                <a:cs typeface="Arial" panose="020B0604020202020204" pitchFamily="34" charset="0"/>
              </a:rPr>
              <a:t>blocking assignment(</a:t>
            </a:r>
            <a:r>
              <a:rPr lang="zh-CN" altLang="en-US" sz="1600" b="1" dirty="0">
                <a:solidFill>
                  <a:srgbClr val="0000FF"/>
                </a:solidFill>
                <a:cs typeface="Arial" panose="020B0604020202020204" pitchFamily="34" charset="0"/>
              </a:rPr>
              <a:t>阻塞赋值</a:t>
            </a:r>
            <a:r>
              <a:rPr lang="en-US" altLang="zh-CN" sz="1600" b="1" dirty="0">
                <a:solidFill>
                  <a:srgbClr val="0000FF"/>
                </a:solidFill>
                <a:cs typeface="Arial" panose="020B0604020202020204" pitchFamily="34" charset="0"/>
              </a:rPr>
              <a:t>, “=”</a:t>
            </a:r>
            <a:r>
              <a:rPr lang="en-US" altLang="zh-CN" sz="1600" b="1" dirty="0">
                <a:cs typeface="Arial" panose="020B0604020202020204" pitchFamily="34" charset="0"/>
              </a:rPr>
              <a:t>) to model combinational circuits in always statement. It update the value of signals on the left side of “=” right after the execution of the assignment.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C0C7AF2-AA15-437A-B7BA-31F32DC7992D}"/>
              </a:ext>
            </a:extLst>
          </p:cNvPr>
          <p:cNvSpPr/>
          <p:nvPr/>
        </p:nvSpPr>
        <p:spPr>
          <a:xfrm>
            <a:off x="6297566" y="254546"/>
            <a:ext cx="3039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Arial Narrow" panose="020B0606020202030204" pitchFamily="34" charset="0"/>
              </a:rPr>
              <a:t>— </a:t>
            </a:r>
            <a:r>
              <a:rPr lang="en-US" altLang="zh-CN" sz="2800" b="1" dirty="0">
                <a:solidFill>
                  <a:srgbClr val="0000FF"/>
                </a:solidFill>
                <a:latin typeface="Arial Narrow" panose="020B0606020202030204" pitchFamily="34" charset="0"/>
              </a:rPr>
              <a:t>behavioral Verilog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1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5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 build="p" animBg="1"/>
      <p:bldP spid="12" grpId="0"/>
      <p:bldP spid="14" grpId="0"/>
      <p:bldP spid="19" grpId="0" animBg="1"/>
      <p:bldP spid="20" grpId="0" animBg="1"/>
      <p:bldP spid="15" grpId="0"/>
      <p:bldP spid="16" grpId="0"/>
      <p:bldP spid="63" grpId="0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52062C-88D4-4D62-89B6-453146D9D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1314450"/>
            <a:ext cx="67056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/>
              <a:t> Multiplexer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/>
              <a:t> Adder &amp; Subtractor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/>
              <a:t> ALU</a:t>
            </a:r>
            <a:endParaRPr lang="zh-CN" altLang="en-US" sz="3600" b="1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7030A0"/>
                </a:solidFill>
              </a:rPr>
              <a:t> Encoder/Decoder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/>
              <a:t> Interconnections</a:t>
            </a:r>
            <a:endParaRPr lang="zh-CN" altLang="en-US" sz="3600" b="1" dirty="0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F24BB020-8B60-4047-A1A1-F496F205E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441842"/>
            <a:ext cx="9144000" cy="762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  <a:latin typeface="Arial Narrow" panose="020B0606020202030204" pitchFamily="34" charset="0"/>
              </a:rPr>
              <a:t>Verilog Examples for Combinational Circuit</a:t>
            </a:r>
          </a:p>
        </p:txBody>
      </p:sp>
      <p:sp>
        <p:nvSpPr>
          <p:cNvPr id="112644" name="日期占位符 1">
            <a:extLst>
              <a:ext uri="{FF2B5EF4-FFF2-40B4-BE49-F238E27FC236}">
                <a16:creationId xmlns:a16="http://schemas.microsoft.com/office/drawing/2014/main" id="{5C5FB6AE-6172-489E-93F5-BA4E8212EC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865313" y="6443664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CE28768-D67C-4BAE-8D9C-9387DB5063B8}" type="datetime1">
              <a:rPr lang="zh-CN" altLang="en-US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2020/3/30</a:t>
            </a:fld>
            <a:endParaRPr lang="zh-CN" altLang="en-US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45" name="灯片编号占位符 2">
            <a:extLst>
              <a:ext uri="{FF2B5EF4-FFF2-40B4-BE49-F238E27FC236}">
                <a16:creationId xmlns:a16="http://schemas.microsoft.com/office/drawing/2014/main" id="{FA9AB8D0-7B6D-44E6-A85F-FF34488EE2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9840913" y="6354764"/>
            <a:ext cx="4429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459576-6A6F-470D-BD56-733A3C92746D}" type="slidenum"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31</a:t>
            </a:fld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B84AE7-07C2-4E6C-9DFD-FB488666E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4424364"/>
            <a:ext cx="1598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FF0000"/>
                </a:solidFill>
                <a:latin typeface="Comic Sans MS" panose="030F0702030302020204" pitchFamily="66" charset="0"/>
              </a:rPr>
              <a:t>Chap4.7</a:t>
            </a:r>
            <a:endParaRPr lang="zh-CN" altLang="en-US" sz="1600" b="1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85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>
            <a:extLst>
              <a:ext uri="{FF2B5EF4-FFF2-40B4-BE49-F238E27FC236}">
                <a16:creationId xmlns:a16="http://schemas.microsoft.com/office/drawing/2014/main" id="{C612AF41-C73E-48AB-95DD-C6DCA869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151" y="184150"/>
            <a:ext cx="5464175" cy="6159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b="1" dirty="0">
                <a:solidFill>
                  <a:srgbClr val="C00000"/>
                </a:solidFill>
                <a:latin typeface="Arial Narrow" panose="020B0606020202030204" pitchFamily="34" charset="0"/>
              </a:rPr>
              <a:t>4-2 Encoder </a:t>
            </a:r>
            <a:endParaRPr lang="zh-CN" altLang="en-US" sz="40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3667" name="日期占位符 2">
            <a:extLst>
              <a:ext uri="{FF2B5EF4-FFF2-40B4-BE49-F238E27FC236}">
                <a16:creationId xmlns:a16="http://schemas.microsoft.com/office/drawing/2014/main" id="{1DB6B1A4-EC6F-4AC3-8CDB-FF22E7CD09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F09212-B6FC-4FC9-9A8A-651317D177EA}" type="datetime1">
              <a:rPr lang="zh-CN" altLang="en-US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2020/3/30</a:t>
            </a:fld>
            <a:endParaRPr lang="zh-CN" altLang="en-US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668" name="灯片编号占位符 3">
            <a:extLst>
              <a:ext uri="{FF2B5EF4-FFF2-40B4-BE49-F238E27FC236}">
                <a16:creationId xmlns:a16="http://schemas.microsoft.com/office/drawing/2014/main" id="{E8835357-A642-4C1E-8C2D-186158BDB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ABAE13-0529-470F-82B8-58159D08B54C}" type="slidenum"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32</a:t>
            </a:fld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52F0BA3-87EA-496C-9A8F-04EE1791AB95}"/>
              </a:ext>
            </a:extLst>
          </p:cNvPr>
          <p:cNvSpPr/>
          <p:nvPr/>
        </p:nvSpPr>
        <p:spPr>
          <a:xfrm>
            <a:off x="1668464" y="908051"/>
            <a:ext cx="3851275" cy="53244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363538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latin typeface="Arial" charset="0"/>
              </a:rPr>
              <a:t>module</a:t>
            </a:r>
            <a:r>
              <a:rPr lang="en-US" altLang="zh-CN" b="1" dirty="0">
                <a:latin typeface="Arial" charset="0"/>
              </a:rPr>
              <a:t> Code42(  F,  I ) ;</a:t>
            </a: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sz="1600" b="1" dirty="0">
                <a:latin typeface="Arial" charset="0"/>
              </a:rPr>
              <a:t>	</a:t>
            </a: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00B050"/>
              </a:solidFill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sz="1600" b="1" dirty="0">
                <a:latin typeface="Arial" charset="0"/>
              </a:rPr>
              <a:t>                                                                                       </a:t>
            </a:r>
          </a:p>
          <a:p>
            <a:pPr>
              <a:tabLst>
                <a:tab pos="363538" algn="l"/>
              </a:tabLst>
              <a:defRPr/>
            </a:pPr>
            <a:r>
              <a:rPr lang="en-US" altLang="zh-CN" sz="1600" b="1" dirty="0">
                <a:latin typeface="Arial" charset="0"/>
              </a:rPr>
              <a:t>       </a:t>
            </a:r>
            <a:r>
              <a:rPr lang="en-US" altLang="zh-CN" sz="1600" b="1" dirty="0">
                <a:solidFill>
                  <a:srgbClr val="00B050"/>
                </a:solidFill>
                <a:latin typeface="Arial" charset="0"/>
              </a:rPr>
              <a:t> </a:t>
            </a: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	    </a:t>
            </a: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sz="1600" b="1" dirty="0">
                <a:latin typeface="Arial" charset="0"/>
              </a:rPr>
              <a:t>	 </a:t>
            </a: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Arial" charset="0"/>
              </a:rPr>
              <a:t>endmodule</a:t>
            </a:r>
            <a:r>
              <a:rPr lang="en-US" altLang="zh-CN" b="1" dirty="0">
                <a:latin typeface="Arial" charset="0"/>
              </a:rPr>
              <a:t> 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0DC738DF-D9E3-43F2-9366-6599BCB6221B}"/>
              </a:ext>
            </a:extLst>
          </p:cNvPr>
          <p:cNvSpPr/>
          <p:nvPr/>
        </p:nvSpPr>
        <p:spPr>
          <a:xfrm>
            <a:off x="1919288" y="2809875"/>
            <a:ext cx="2736850" cy="2922588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always </a:t>
            </a:r>
            <a:r>
              <a:rPr lang="en-US" altLang="zh-CN" sz="1600" b="1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altLang="zh-CN" sz="1600" b="1" dirty="0">
                <a:latin typeface="Arial" charset="0"/>
              </a:rPr>
              <a:t>@ ( I ) 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pitchFamily="34" charset="0"/>
              </a:rPr>
              <a:t>    begin</a:t>
            </a: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pitchFamily="34" charset="0"/>
              </a:rPr>
              <a:t>  end</a:t>
            </a:r>
          </a:p>
        </p:txBody>
      </p:sp>
      <p:grpSp>
        <p:nvGrpSpPr>
          <p:cNvPr id="2" name="组合 142">
            <a:extLst>
              <a:ext uri="{FF2B5EF4-FFF2-40B4-BE49-F238E27FC236}">
                <a16:creationId xmlns:a16="http://schemas.microsoft.com/office/drawing/2014/main" id="{19C16BB6-BC51-48F8-9D04-79C49B425334}"/>
              </a:ext>
            </a:extLst>
          </p:cNvPr>
          <p:cNvGrpSpPr>
            <a:grpSpLocks/>
          </p:cNvGrpSpPr>
          <p:nvPr/>
        </p:nvGrpSpPr>
        <p:grpSpPr bwMode="auto">
          <a:xfrm>
            <a:off x="9621999" y="2485047"/>
            <a:ext cx="1776935" cy="1448779"/>
            <a:chOff x="7587335" y="2303875"/>
            <a:chExt cx="1187409" cy="985129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354F3B83-A38C-4461-95C4-4459EA8FD58D}"/>
                </a:ext>
              </a:extLst>
            </p:cNvPr>
            <p:cNvCxnSpPr/>
            <p:nvPr/>
          </p:nvCxnSpPr>
          <p:spPr>
            <a:xfrm>
              <a:off x="8396932" y="3024244"/>
              <a:ext cx="37781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0E0E5404-F15C-4066-B5B7-6BC3A73418B4}"/>
                </a:ext>
              </a:extLst>
            </p:cNvPr>
            <p:cNvCxnSpPr/>
            <p:nvPr/>
          </p:nvCxnSpPr>
          <p:spPr>
            <a:xfrm>
              <a:off x="7587335" y="2541882"/>
              <a:ext cx="3762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788E1B13-FD85-4733-BDB0-BF2C41090450}"/>
                </a:ext>
              </a:extLst>
            </p:cNvPr>
            <p:cNvCxnSpPr/>
            <p:nvPr/>
          </p:nvCxnSpPr>
          <p:spPr>
            <a:xfrm>
              <a:off x="7587335" y="2778303"/>
              <a:ext cx="3762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ED9B152-3F45-40F1-BC16-36CA3E7F577A}"/>
                </a:ext>
              </a:extLst>
            </p:cNvPr>
            <p:cNvSpPr txBox="1"/>
            <p:nvPr/>
          </p:nvSpPr>
          <p:spPr>
            <a:xfrm>
              <a:off x="8442968" y="2798931"/>
              <a:ext cx="303358" cy="2511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latin typeface="Arial" charset="0"/>
                </a:rPr>
                <a:t>F0</a:t>
              </a:r>
              <a:endParaRPr lang="zh-CN" altLang="en-US" b="1" dirty="0">
                <a:latin typeface="Arial" charset="0"/>
              </a:endParaRPr>
            </a:p>
          </p:txBody>
        </p:sp>
        <p:sp>
          <p:nvSpPr>
            <p:cNvPr id="113697" name="TextBox 76">
              <a:extLst>
                <a:ext uri="{FF2B5EF4-FFF2-40B4-BE49-F238E27FC236}">
                  <a16:creationId xmlns:a16="http://schemas.microsoft.com/office/drawing/2014/main" id="{3D57B45B-5950-4743-897E-AAA974A34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2047" y="2550223"/>
              <a:ext cx="223021" cy="25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I</a:t>
              </a:r>
              <a:r>
                <a:rPr lang="en-US" altLang="zh-CN" b="1" baseline="-25000" dirty="0"/>
                <a:t>1</a:t>
              </a:r>
              <a:endParaRPr lang="zh-CN" altLang="en-US" b="1" baseline="-25000" dirty="0"/>
            </a:p>
          </p:txBody>
        </p:sp>
        <p:sp>
          <p:nvSpPr>
            <p:cNvPr id="113698" name="TextBox 77">
              <a:extLst>
                <a:ext uri="{FF2B5EF4-FFF2-40B4-BE49-F238E27FC236}">
                  <a16:creationId xmlns:a16="http://schemas.microsoft.com/office/drawing/2014/main" id="{82290D9D-2884-4890-88C2-01562B757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3429" y="2303875"/>
              <a:ext cx="223021" cy="25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I</a:t>
              </a:r>
              <a:r>
                <a:rPr lang="en-US" altLang="zh-CN" b="1" baseline="-25000"/>
                <a:t>0</a:t>
              </a:r>
              <a:endParaRPr lang="zh-CN" altLang="en-US" b="1" baseline="-25000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E7B27C0D-E265-4059-83C3-7AD4027DEAC8}"/>
                </a:ext>
              </a:extLst>
            </p:cNvPr>
            <p:cNvCxnSpPr/>
            <p:nvPr/>
          </p:nvCxnSpPr>
          <p:spPr>
            <a:xfrm>
              <a:off x="7587335" y="3016310"/>
              <a:ext cx="3762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700" name="TextBox 84">
              <a:extLst>
                <a:ext uri="{FF2B5EF4-FFF2-40B4-BE49-F238E27FC236}">
                  <a16:creationId xmlns:a16="http://schemas.microsoft.com/office/drawing/2014/main" id="{9D18C630-B9A7-4F1C-9FD4-A18901CD6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2047" y="2785019"/>
              <a:ext cx="223021" cy="25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I</a:t>
              </a:r>
              <a:r>
                <a:rPr lang="en-US" altLang="zh-CN" b="1" baseline="-25000"/>
                <a:t>2</a:t>
              </a:r>
              <a:endParaRPr lang="zh-CN" altLang="en-US" b="1" baseline="-25000"/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0F95B5C-6FCF-47DF-85B7-85611DD70CF0}"/>
                </a:ext>
              </a:extLst>
            </p:cNvPr>
            <p:cNvCxnSpPr/>
            <p:nvPr/>
          </p:nvCxnSpPr>
          <p:spPr>
            <a:xfrm>
              <a:off x="7587335" y="3213063"/>
              <a:ext cx="3762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702" name="TextBox 86">
              <a:extLst>
                <a:ext uri="{FF2B5EF4-FFF2-40B4-BE49-F238E27FC236}">
                  <a16:creationId xmlns:a16="http://schemas.microsoft.com/office/drawing/2014/main" id="{07747CAC-DE73-49E9-A010-ADE926370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2047" y="2985421"/>
              <a:ext cx="223021" cy="25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I</a:t>
              </a:r>
              <a:r>
                <a:rPr lang="en-US" altLang="zh-CN" b="1" baseline="-25000" dirty="0"/>
                <a:t>3</a:t>
              </a:r>
              <a:endParaRPr lang="zh-CN" altLang="en-US" b="1" baseline="-25000" dirty="0"/>
            </a:p>
          </p:txBody>
        </p: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B7C54837-8B6C-4209-ADFD-FC69C19FF865}"/>
                </a:ext>
              </a:extLst>
            </p:cNvPr>
            <p:cNvCxnSpPr/>
            <p:nvPr/>
          </p:nvCxnSpPr>
          <p:spPr>
            <a:xfrm>
              <a:off x="8396932" y="2798931"/>
              <a:ext cx="37781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1F0D244-9942-4BAA-A5FA-B3111EA82624}"/>
                </a:ext>
              </a:extLst>
            </p:cNvPr>
            <p:cNvSpPr txBox="1"/>
            <p:nvPr/>
          </p:nvSpPr>
          <p:spPr>
            <a:xfrm>
              <a:off x="8442968" y="2573617"/>
              <a:ext cx="303358" cy="2511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latin typeface="Arial" charset="0"/>
                </a:rPr>
                <a:t>F1</a:t>
              </a:r>
              <a:endParaRPr lang="zh-CN" altLang="en-US" b="1" dirty="0">
                <a:latin typeface="Arial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1510BAC-B9B4-4A91-A290-FC8A796F5985}"/>
                </a:ext>
              </a:extLst>
            </p:cNvPr>
            <p:cNvSpPr/>
            <p:nvPr/>
          </p:nvSpPr>
          <p:spPr>
            <a:xfrm>
              <a:off x="7947685" y="2438745"/>
              <a:ext cx="495283" cy="850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7" name="矩形 126">
            <a:extLst>
              <a:ext uri="{FF2B5EF4-FFF2-40B4-BE49-F238E27FC236}">
                <a16:creationId xmlns:a16="http://schemas.microsoft.com/office/drawing/2014/main" id="{2C4B033C-12FB-47A0-BE93-81CE31DA3B6E}"/>
              </a:ext>
            </a:extLst>
          </p:cNvPr>
          <p:cNvSpPr/>
          <p:nvPr/>
        </p:nvSpPr>
        <p:spPr>
          <a:xfrm>
            <a:off x="5448301" y="3213101"/>
            <a:ext cx="3527425" cy="2278063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pitchFamily="34" charset="0"/>
              </a:rPr>
              <a:t>always </a:t>
            </a:r>
            <a:r>
              <a:rPr lang="en-US" altLang="zh-CN" sz="1600" b="1" dirty="0">
                <a:latin typeface="Arial" charset="0"/>
                <a:ea typeface="MS PGothic" pitchFamily="34" charset="-128"/>
                <a:cs typeface="Arial" pitchFamily="34" charset="0"/>
              </a:rPr>
              <a:t>@  ( I )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altLang="zh-CN" sz="1600" b="1" dirty="0">
                <a:latin typeface="Arial" charset="0"/>
                <a:ea typeface="MS PGothic" pitchFamily="34" charset="-128"/>
                <a:cs typeface="Arial" pitchFamily="34" charset="0"/>
              </a:rPr>
              <a:t>  </a:t>
            </a: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pitchFamily="34" charset="0"/>
              </a:rPr>
              <a:t>  begin</a:t>
            </a: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r>
              <a:rPr lang="en-US" altLang="zh-CN" sz="1600" b="1" dirty="0">
                <a:latin typeface="Arial" charset="0"/>
                <a:ea typeface="MS PGothic" pitchFamily="34" charset="-128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3399"/>
                </a:solidFill>
                <a:latin typeface="Arial" charset="0"/>
              </a:rPr>
              <a:t>               if</a:t>
            </a:r>
            <a:r>
              <a:rPr lang="en-US" altLang="zh-CN" sz="1600" b="1" dirty="0">
                <a:latin typeface="Arial" charset="0"/>
              </a:rPr>
              <a:t> (</a:t>
            </a: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I[3]) </a:t>
            </a:r>
            <a:r>
              <a:rPr lang="en-US" altLang="zh-CN" sz="1600" b="1" dirty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t= 2’b11 ; </a:t>
            </a:r>
            <a:endParaRPr lang="en-US" altLang="zh-CN" sz="1600" b="1" dirty="0">
              <a:solidFill>
                <a:srgbClr val="0A419B"/>
              </a:solidFill>
              <a:latin typeface="Arial" charset="0"/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           </a:t>
            </a:r>
            <a:r>
              <a:rPr lang="en-US" altLang="zh-CN" sz="1600" b="1" dirty="0">
                <a:solidFill>
                  <a:srgbClr val="0A419B"/>
                </a:solidFill>
                <a:latin typeface="Arial" charset="0"/>
              </a:rPr>
              <a:t>else </a:t>
            </a:r>
            <a:r>
              <a:rPr lang="en-US" altLang="zh-CN" sz="1600" b="1" dirty="0">
                <a:solidFill>
                  <a:srgbClr val="003399"/>
                </a:solidFill>
                <a:latin typeface="Arial" charset="0"/>
              </a:rPr>
              <a:t>if</a:t>
            </a: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 (I[2]) </a:t>
            </a:r>
            <a:r>
              <a:rPr lang="en-US" altLang="zh-CN" sz="1600" b="1" dirty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t = 2’b10 ; </a:t>
            </a:r>
            <a:endParaRPr lang="en-US" altLang="zh-CN" sz="1600" b="1" dirty="0">
              <a:solidFill>
                <a:srgbClr val="0A419B"/>
              </a:solidFill>
              <a:latin typeface="Arial" charset="0"/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           </a:t>
            </a:r>
            <a:r>
              <a:rPr lang="en-US" altLang="zh-CN" sz="1600" b="1" dirty="0">
                <a:solidFill>
                  <a:srgbClr val="0A419B"/>
                </a:solidFill>
                <a:latin typeface="Arial" charset="0"/>
              </a:rPr>
              <a:t>else </a:t>
            </a:r>
            <a:r>
              <a:rPr lang="en-US" altLang="zh-CN" sz="1600" b="1" dirty="0">
                <a:solidFill>
                  <a:srgbClr val="003399"/>
                </a:solidFill>
                <a:latin typeface="Arial" charset="0"/>
              </a:rPr>
              <a:t>if</a:t>
            </a: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 (I[1]) </a:t>
            </a:r>
            <a:r>
              <a:rPr lang="en-US" altLang="zh-CN" sz="1600" b="1" dirty="0">
                <a:solidFill>
                  <a:srgbClr val="003399"/>
                </a:solidFill>
                <a:latin typeface="Arial" charset="0"/>
              </a:rPr>
              <a:t> t</a:t>
            </a: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 = 2’b01 ;</a:t>
            </a: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           </a:t>
            </a:r>
            <a:r>
              <a:rPr lang="en-US" altLang="zh-CN" sz="1600" b="1" dirty="0">
                <a:solidFill>
                  <a:srgbClr val="003399"/>
                </a:solidFill>
                <a:latin typeface="Arial" charset="0"/>
              </a:rPr>
              <a:t>else</a:t>
            </a: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              t = 2’b00 ;</a:t>
            </a: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     </a:t>
            </a: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pitchFamily="34" charset="0"/>
              </a:rPr>
              <a:t>end</a:t>
            </a:r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D3DFD979-B262-47D9-9BAB-DD2CE41618DE}"/>
              </a:ext>
            </a:extLst>
          </p:cNvPr>
          <p:cNvCxnSpPr/>
          <p:nvPr/>
        </p:nvCxnSpPr>
        <p:spPr>
          <a:xfrm flipH="1">
            <a:off x="5016501" y="2708276"/>
            <a:ext cx="9525" cy="3457575"/>
          </a:xfrm>
          <a:prstGeom prst="line">
            <a:avLst/>
          </a:prstGeom>
          <a:ln w="317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3FECE913-8995-4A63-A554-D52057440C20}"/>
              </a:ext>
            </a:extLst>
          </p:cNvPr>
          <p:cNvSpPr/>
          <p:nvPr/>
        </p:nvSpPr>
        <p:spPr>
          <a:xfrm>
            <a:off x="3595689" y="5876925"/>
            <a:ext cx="1347787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No priority</a:t>
            </a:r>
            <a:endParaRPr lang="zh-CN" altLang="en-US" sz="1600" b="1" dirty="0">
              <a:solidFill>
                <a:srgbClr val="7030A0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9E120B9-7A9D-4881-8163-3F968DF64E9A}"/>
              </a:ext>
            </a:extLst>
          </p:cNvPr>
          <p:cNvSpPr/>
          <p:nvPr/>
        </p:nvSpPr>
        <p:spPr>
          <a:xfrm>
            <a:off x="5160307" y="5876925"/>
            <a:ext cx="923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Priority!</a:t>
            </a:r>
            <a:endParaRPr lang="zh-CN" altLang="en-US" sz="1600" b="1" dirty="0">
              <a:solidFill>
                <a:srgbClr val="7030A0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aphicFrame>
        <p:nvGraphicFramePr>
          <p:cNvPr id="140" name="Object 3">
            <a:extLst>
              <a:ext uri="{FF2B5EF4-FFF2-40B4-BE49-F238E27FC236}">
                <a16:creationId xmlns:a16="http://schemas.microsoft.com/office/drawing/2014/main" id="{DE2530F6-EB70-42A4-9D41-5B16995994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96226" y="1052514"/>
          <a:ext cx="2601913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2" name="Worksheet" r:id="rId4" imgW="2247836" imgH="1152576" progId="Excel.Sheet.8">
                  <p:embed/>
                </p:oleObj>
              </mc:Choice>
              <mc:Fallback>
                <p:oleObj name="Worksheet" r:id="rId4" imgW="2247836" imgH="1152576" progId="Excel.Sheet.8">
                  <p:embed/>
                  <p:pic>
                    <p:nvPicPr>
                      <p:cNvPr id="140" name="Object 3">
                        <a:extLst>
                          <a:ext uri="{FF2B5EF4-FFF2-40B4-BE49-F238E27FC236}">
                            <a16:creationId xmlns:a16="http://schemas.microsoft.com/office/drawing/2014/main" id="{DE2530F6-EB70-42A4-9D41-5B16995994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6" y="1052514"/>
                        <a:ext cx="2601913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3">
            <a:extLst>
              <a:ext uri="{FF2B5EF4-FFF2-40B4-BE49-F238E27FC236}">
                <a16:creationId xmlns:a16="http://schemas.microsoft.com/office/drawing/2014/main" id="{9C80EA4C-38A0-4EEE-BEA3-D68727218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1" y="1052513"/>
          <a:ext cx="2276475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3" name="Worksheet" r:id="rId6" imgW="2162294" imgH="1171498" progId="Excel.Sheet.8">
                  <p:embed/>
                </p:oleObj>
              </mc:Choice>
              <mc:Fallback>
                <p:oleObj name="Worksheet" r:id="rId6" imgW="2162294" imgH="1171498" progId="Excel.Sheet.8">
                  <p:embed/>
                  <p:pic>
                    <p:nvPicPr>
                      <p:cNvPr id="142" name="Object 3">
                        <a:extLst>
                          <a:ext uri="{FF2B5EF4-FFF2-40B4-BE49-F238E27FC236}">
                            <a16:creationId xmlns:a16="http://schemas.microsoft.com/office/drawing/2014/main" id="{9C80EA4C-38A0-4EEE-BEA3-D68727218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1052513"/>
                        <a:ext cx="2276475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>
            <a:extLst>
              <a:ext uri="{FF2B5EF4-FFF2-40B4-BE49-F238E27FC236}">
                <a16:creationId xmlns:a16="http://schemas.microsoft.com/office/drawing/2014/main" id="{1B1AE0B2-5EB6-49EA-91F0-C01F6005003D}"/>
              </a:ext>
            </a:extLst>
          </p:cNvPr>
          <p:cNvSpPr/>
          <p:nvPr/>
        </p:nvSpPr>
        <p:spPr>
          <a:xfrm>
            <a:off x="5159375" y="5949950"/>
            <a:ext cx="863600" cy="215900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371D7C4-4264-4C71-9AD7-1E5B2BDFB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268413"/>
            <a:ext cx="2376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B050"/>
                </a:solidFill>
              </a:rPr>
              <a:t>output</a:t>
            </a:r>
            <a:r>
              <a:rPr lang="en-US" altLang="zh-CN" sz="1600" b="1"/>
              <a:t>  [ 1:0 ]    F; </a:t>
            </a:r>
          </a:p>
          <a:p>
            <a:r>
              <a:rPr lang="en-US" altLang="zh-CN" sz="1600" b="1">
                <a:solidFill>
                  <a:srgbClr val="00B050"/>
                </a:solidFill>
              </a:rPr>
              <a:t>input</a:t>
            </a:r>
            <a:r>
              <a:rPr lang="en-US" altLang="zh-CN" sz="1600" b="1"/>
              <a:t>     [ 3</a:t>
            </a:r>
            <a:r>
              <a:rPr lang="en-US" altLang="zh-CN" sz="1600" b="1">
                <a:sym typeface="Wingdings" panose="05000000000000000000" pitchFamily="2" charset="2"/>
              </a:rPr>
              <a:t>:0 </a:t>
            </a:r>
            <a:r>
              <a:rPr lang="en-US" altLang="zh-CN" sz="1600" b="1"/>
              <a:t>]   I; </a:t>
            </a:r>
            <a:endParaRPr lang="zh-CN" altLang="en-US" sz="16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700AE75-5D17-47FD-B52E-699145C59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2360613"/>
            <a:ext cx="1655762" cy="347662"/>
          </a:xfrm>
          <a:prstGeom prst="rect">
            <a:avLst/>
          </a:prstGeom>
          <a:solidFill>
            <a:schemeClr val="bg1">
              <a:alpha val="3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FF0000"/>
                </a:solidFill>
              </a:rPr>
              <a:t>assign</a:t>
            </a:r>
            <a:r>
              <a:rPr lang="en-US" altLang="zh-CN" sz="1600" b="1">
                <a:solidFill>
                  <a:srgbClr val="003399"/>
                </a:solidFill>
              </a:rPr>
              <a:t>   </a:t>
            </a:r>
            <a:r>
              <a:rPr lang="en-US" altLang="zh-CN" sz="1600" b="1"/>
              <a:t>F = t </a:t>
            </a:r>
            <a:r>
              <a:rPr lang="zh-CN" altLang="en-US" sz="1600" b="1"/>
              <a:t>；</a:t>
            </a:r>
            <a:endParaRPr lang="en-US" altLang="zh-CN" sz="1600" b="1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68734481-D35E-4DD8-B1F8-8950B3D3FE35}"/>
              </a:ext>
            </a:extLst>
          </p:cNvPr>
          <p:cNvSpPr/>
          <p:nvPr/>
        </p:nvSpPr>
        <p:spPr>
          <a:xfrm>
            <a:off x="4079875" y="981075"/>
            <a:ext cx="647700" cy="2873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26CFF6F-6C02-4E61-A0BD-6EE74F95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908051"/>
            <a:ext cx="719137" cy="288925"/>
          </a:xfrm>
          <a:prstGeom prst="rect">
            <a:avLst/>
          </a:prstGeom>
          <a:solidFill>
            <a:srgbClr val="7030A0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A419B"/>
                </a:solidFill>
              </a:rPr>
              <a:t>, en);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56EB975-512B-442E-A22D-9D7F127FE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844675"/>
            <a:ext cx="1079500" cy="215900"/>
          </a:xfrm>
          <a:prstGeom prst="rect">
            <a:avLst/>
          </a:prstGeom>
          <a:solidFill>
            <a:srgbClr val="7030A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A419B"/>
                </a:solidFill>
              </a:rPr>
              <a:t>input    en;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E7C894C-D44D-4252-B6A7-6CA70BAA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133600"/>
            <a:ext cx="19446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 err="1">
                <a:solidFill>
                  <a:srgbClr val="002060"/>
                </a:solidFill>
              </a:rPr>
              <a:t>reg</a:t>
            </a:r>
            <a:r>
              <a:rPr lang="en-US" altLang="zh-CN" sz="1600" b="1" dirty="0">
                <a:solidFill>
                  <a:srgbClr val="002060"/>
                </a:solidFill>
              </a:rPr>
              <a:t>       [1:0]      t;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B1F253A-0870-4E2C-A5AB-EADE5DAF3CF1}"/>
              </a:ext>
            </a:extLst>
          </p:cNvPr>
          <p:cNvSpPr/>
          <p:nvPr/>
        </p:nvSpPr>
        <p:spPr>
          <a:xfrm>
            <a:off x="6096000" y="4221164"/>
            <a:ext cx="503238" cy="936625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4DA25CF-4EFB-46C8-B1FF-52773B060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3382963"/>
            <a:ext cx="1944687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1400" b="1">
                <a:solidFill>
                  <a:srgbClr val="003399"/>
                </a:solidFill>
              </a:rPr>
              <a:t> case</a:t>
            </a:r>
            <a:r>
              <a:rPr lang="en-US" altLang="zh-CN" sz="1400" b="1">
                <a:solidFill>
                  <a:srgbClr val="000000"/>
                </a:solidFill>
              </a:rPr>
              <a:t> </a:t>
            </a:r>
            <a:r>
              <a:rPr lang="en-US" altLang="zh-CN" sz="1400" b="1"/>
              <a:t>( I )</a:t>
            </a:r>
            <a:endParaRPr lang="en-US" altLang="zh-CN" sz="1400" b="1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1400" b="1">
                <a:solidFill>
                  <a:srgbClr val="003399"/>
                </a:solidFill>
              </a:rPr>
              <a:t>     1:             </a:t>
            </a:r>
            <a:r>
              <a:rPr lang="en-US" altLang="zh-CN" sz="1400" b="1">
                <a:solidFill>
                  <a:srgbClr val="000000"/>
                </a:solidFill>
              </a:rPr>
              <a:t>t    = 0</a:t>
            </a:r>
            <a:r>
              <a:rPr lang="en-US" altLang="zh-CN" sz="1400" b="1">
                <a:solidFill>
                  <a:srgbClr val="003399"/>
                </a:solidFill>
              </a:rPr>
              <a:t> </a:t>
            </a:r>
            <a:r>
              <a:rPr lang="en-US" altLang="zh-CN" sz="1400" b="1">
                <a:solidFill>
                  <a:srgbClr val="000000"/>
                </a:solidFill>
              </a:rPr>
              <a:t>; </a:t>
            </a:r>
          </a:p>
          <a:p>
            <a:pPr>
              <a:spcBef>
                <a:spcPts val="600"/>
              </a:spcBef>
            </a:pPr>
            <a:r>
              <a:rPr lang="en-US" altLang="zh-CN" sz="1400" b="1">
                <a:solidFill>
                  <a:srgbClr val="0070C0"/>
                </a:solidFill>
              </a:rPr>
              <a:t>     </a:t>
            </a:r>
            <a:r>
              <a:rPr lang="en-US" altLang="zh-CN" sz="1400" b="1">
                <a:solidFill>
                  <a:srgbClr val="003399"/>
                </a:solidFill>
              </a:rPr>
              <a:t>2:</a:t>
            </a:r>
            <a:r>
              <a:rPr lang="en-US" altLang="zh-CN" sz="1400" b="1">
                <a:solidFill>
                  <a:srgbClr val="0070C0"/>
                </a:solidFill>
              </a:rPr>
              <a:t>             </a:t>
            </a:r>
            <a:r>
              <a:rPr lang="en-US" altLang="zh-CN" sz="1400" b="1">
                <a:solidFill>
                  <a:srgbClr val="000000"/>
                </a:solidFill>
              </a:rPr>
              <a:t>t    = 1</a:t>
            </a:r>
            <a:r>
              <a:rPr lang="en-US" altLang="zh-CN" sz="1400" b="1">
                <a:solidFill>
                  <a:srgbClr val="003399"/>
                </a:solidFill>
              </a:rPr>
              <a:t> </a:t>
            </a:r>
            <a:r>
              <a:rPr lang="en-US" altLang="zh-CN" sz="1400" b="1">
                <a:solidFill>
                  <a:srgbClr val="000000"/>
                </a:solidFill>
              </a:rPr>
              <a:t>; </a:t>
            </a:r>
          </a:p>
          <a:p>
            <a:pPr>
              <a:spcBef>
                <a:spcPts val="600"/>
              </a:spcBef>
            </a:pPr>
            <a:r>
              <a:rPr lang="en-US" altLang="zh-CN" sz="1400" b="1">
                <a:solidFill>
                  <a:srgbClr val="000000"/>
                </a:solidFill>
              </a:rPr>
              <a:t>    </a:t>
            </a:r>
            <a:r>
              <a:rPr lang="en-US" altLang="zh-CN" sz="1400" b="1">
                <a:solidFill>
                  <a:srgbClr val="3366CC"/>
                </a:solidFill>
              </a:rPr>
              <a:t> </a:t>
            </a:r>
            <a:r>
              <a:rPr lang="en-US" altLang="zh-CN" sz="1400" b="1">
                <a:solidFill>
                  <a:srgbClr val="003399"/>
                </a:solidFill>
              </a:rPr>
              <a:t>4:</a:t>
            </a:r>
            <a:r>
              <a:rPr lang="en-US" altLang="zh-CN" sz="1400" b="1">
                <a:solidFill>
                  <a:srgbClr val="3366CC"/>
                </a:solidFill>
              </a:rPr>
              <a:t>             </a:t>
            </a:r>
            <a:r>
              <a:rPr lang="en-US" altLang="zh-CN" sz="1400" b="1">
                <a:solidFill>
                  <a:srgbClr val="000000"/>
                </a:solidFill>
              </a:rPr>
              <a:t>t    = 2</a:t>
            </a:r>
            <a:r>
              <a:rPr lang="en-US" altLang="zh-CN" sz="1400" b="1">
                <a:solidFill>
                  <a:srgbClr val="003399"/>
                </a:solidFill>
              </a:rPr>
              <a:t> </a:t>
            </a:r>
            <a:r>
              <a:rPr lang="en-US" altLang="zh-CN" sz="1400" b="1">
                <a:solidFill>
                  <a:srgbClr val="000000"/>
                </a:solidFill>
              </a:rPr>
              <a:t>; </a:t>
            </a:r>
          </a:p>
          <a:p>
            <a:pPr>
              <a:spcBef>
                <a:spcPts val="600"/>
              </a:spcBef>
            </a:pPr>
            <a:r>
              <a:rPr lang="en-US" altLang="zh-CN" sz="1400" b="1">
                <a:solidFill>
                  <a:srgbClr val="3366CC"/>
                </a:solidFill>
              </a:rPr>
              <a:t>     8 :            </a:t>
            </a:r>
            <a:r>
              <a:rPr lang="en-US" altLang="zh-CN" sz="1400" b="1">
                <a:solidFill>
                  <a:srgbClr val="000000"/>
                </a:solidFill>
              </a:rPr>
              <a:t>t    = 3</a:t>
            </a:r>
            <a:r>
              <a:rPr lang="en-US" altLang="zh-CN" sz="1400" b="1">
                <a:solidFill>
                  <a:srgbClr val="003399"/>
                </a:solidFill>
              </a:rPr>
              <a:t> </a:t>
            </a:r>
            <a:r>
              <a:rPr lang="en-US" altLang="zh-CN" sz="1400" b="1">
                <a:solidFill>
                  <a:srgbClr val="000000"/>
                </a:solidFill>
              </a:rPr>
              <a:t>; </a:t>
            </a:r>
          </a:p>
          <a:p>
            <a:pPr>
              <a:spcBef>
                <a:spcPts val="600"/>
              </a:spcBef>
            </a:pPr>
            <a:r>
              <a:rPr lang="en-US" altLang="zh-CN" sz="1400" b="1">
                <a:solidFill>
                  <a:srgbClr val="000000"/>
                </a:solidFill>
              </a:rPr>
              <a:t>    </a:t>
            </a:r>
            <a:r>
              <a:rPr lang="en-US" altLang="zh-CN" sz="1400" b="1">
                <a:solidFill>
                  <a:srgbClr val="003399"/>
                </a:solidFill>
              </a:rPr>
              <a:t>default: </a:t>
            </a:r>
            <a:r>
              <a:rPr lang="en-US" altLang="zh-CN" sz="1400" b="1">
                <a:solidFill>
                  <a:srgbClr val="000000"/>
                </a:solidFill>
              </a:rPr>
              <a:t>   t    = 0  ;</a:t>
            </a:r>
          </a:p>
          <a:p>
            <a:pPr>
              <a:spcBef>
                <a:spcPts val="600"/>
              </a:spcBef>
            </a:pPr>
            <a:r>
              <a:rPr lang="en-US" altLang="zh-CN" sz="1400" b="1">
                <a:solidFill>
                  <a:srgbClr val="003399"/>
                </a:solidFill>
              </a:rPr>
              <a:t>endcase</a:t>
            </a:r>
            <a:endParaRPr lang="zh-CN" altLang="en-US" sz="140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8AA16257-F53D-4FCC-AF3A-9A0B648B7B8E}"/>
              </a:ext>
            </a:extLst>
          </p:cNvPr>
          <p:cNvSpPr/>
          <p:nvPr/>
        </p:nvSpPr>
        <p:spPr>
          <a:xfrm>
            <a:off x="3143251" y="2420939"/>
            <a:ext cx="720725" cy="2873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8D4D966-6FC2-441E-B2D8-01884053F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2420939"/>
            <a:ext cx="1531938" cy="276225"/>
          </a:xfrm>
          <a:prstGeom prst="rect">
            <a:avLst/>
          </a:prstGeom>
          <a:solidFill>
            <a:srgbClr val="7030A0">
              <a:alpha val="2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003399"/>
                </a:solidFill>
              </a:rPr>
              <a:t>en ? t : 2’bz;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4122" name="TextBox 44">
            <a:extLst>
              <a:ext uri="{FF2B5EF4-FFF2-40B4-BE49-F238E27FC236}">
                <a16:creationId xmlns:a16="http://schemas.microsoft.com/office/drawing/2014/main" id="{388A6D58-E399-4B61-A0C0-43D23D3B6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6" y="2405063"/>
            <a:ext cx="22284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C00000"/>
                </a:solidFill>
              </a:rPr>
              <a:t>// z: High impedance 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46" name="形状 45">
            <a:extLst>
              <a:ext uri="{FF2B5EF4-FFF2-40B4-BE49-F238E27FC236}">
                <a16:creationId xmlns:a16="http://schemas.microsoft.com/office/drawing/2014/main" id="{5F6428DC-7135-4CFF-A3F4-3C81D4B2B367}"/>
              </a:ext>
            </a:extLst>
          </p:cNvPr>
          <p:cNvCxnSpPr>
            <a:cxnSpLocks/>
            <a:stCxn id="114" idx="2"/>
          </p:cNvCxnSpPr>
          <p:nvPr/>
        </p:nvCxnSpPr>
        <p:spPr>
          <a:xfrm rot="5400000">
            <a:off x="10161083" y="3865110"/>
            <a:ext cx="302049" cy="439480"/>
          </a:xfrm>
          <a:prstGeom prst="bentConnector2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D403890-3BAA-4585-BC32-1D9953EC6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6083" y="4051887"/>
            <a:ext cx="6342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rgbClr val="7030A0"/>
                </a:solidFill>
              </a:rPr>
              <a:t>en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  <p:bldP spid="101" grpId="0" build="p" animBg="1"/>
      <p:bldP spid="127" grpId="0" build="p" animBg="1"/>
      <p:bldP spid="135" grpId="0"/>
      <p:bldP spid="136" grpId="0"/>
      <p:bldP spid="35" grpId="0" animBg="1"/>
      <p:bldP spid="36" grpId="0"/>
      <p:bldP spid="38" grpId="0" animBg="1"/>
      <p:bldP spid="40" grpId="0" animBg="1"/>
      <p:bldP spid="39" grpId="0" animBg="1"/>
      <p:bldP spid="42" grpId="0" animBg="1"/>
      <p:bldP spid="43" grpId="0"/>
      <p:bldP spid="57" grpId="0" animBg="1"/>
      <p:bldP spid="37" grpId="0"/>
      <p:bldP spid="44" grpId="0" animBg="1"/>
      <p:bldP spid="41" grpId="0" animBg="1"/>
      <p:bldP spid="4122" grpId="0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>
            <a:extLst>
              <a:ext uri="{FF2B5EF4-FFF2-40B4-BE49-F238E27FC236}">
                <a16:creationId xmlns:a16="http://schemas.microsoft.com/office/drawing/2014/main" id="{77E1190E-880E-424B-9EA2-BEBFAAB3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18" y="-25400"/>
            <a:ext cx="636004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>
                <a:solidFill>
                  <a:srgbClr val="0000FF"/>
                </a:solidFill>
                <a:latin typeface="Arial Narrow" panose="020B0606020202030204" pitchFamily="34" charset="0"/>
              </a:rPr>
              <a:t>The synthesis results</a:t>
            </a:r>
            <a:endParaRPr lang="zh-CN" altLang="en-US" sz="4000" b="1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114691" name="日期占位符 2">
            <a:extLst>
              <a:ext uri="{FF2B5EF4-FFF2-40B4-BE49-F238E27FC236}">
                <a16:creationId xmlns:a16="http://schemas.microsoft.com/office/drawing/2014/main" id="{476C4E49-0C6F-4533-BA2D-34E90245EE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1524C3-1F10-4D3D-8A2D-1D0B1722B5D4}" type="datetime1">
              <a:rPr lang="zh-CN" altLang="en-US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2020/3/30</a:t>
            </a:fld>
            <a:endParaRPr lang="zh-CN" altLang="en-US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692" name="灯片编号占位符 3">
            <a:extLst>
              <a:ext uri="{FF2B5EF4-FFF2-40B4-BE49-F238E27FC236}">
                <a16:creationId xmlns:a16="http://schemas.microsoft.com/office/drawing/2014/main" id="{0890C7CC-BCA6-4120-B35F-CC4A32AF00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B878FE-07E3-48E2-955A-2FB2E919451E}" type="slidenum"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33</a:t>
            </a:fld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7458" name="Picture 2">
            <a:extLst>
              <a:ext uri="{FF2B5EF4-FFF2-40B4-BE49-F238E27FC236}">
                <a16:creationId xmlns:a16="http://schemas.microsoft.com/office/drawing/2014/main" id="{9CAE65BE-85FD-4D8B-84FB-BE0ACCCF6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20" y="1282755"/>
            <a:ext cx="3157537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2" name="Picture 6">
            <a:extLst>
              <a:ext uri="{FF2B5EF4-FFF2-40B4-BE49-F238E27FC236}">
                <a16:creationId xmlns:a16="http://schemas.microsoft.com/office/drawing/2014/main" id="{987A7236-D5CB-47FB-8E5D-6251B3E1C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3222625"/>
            <a:ext cx="59213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0" name="Picture 4">
            <a:extLst>
              <a:ext uri="{FF2B5EF4-FFF2-40B4-BE49-F238E27FC236}">
                <a16:creationId xmlns:a16="http://schemas.microsoft.com/office/drawing/2014/main" id="{A5957A85-3E25-48EF-9198-8869F873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082" y="1462087"/>
            <a:ext cx="34925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1" name="Picture 5">
            <a:extLst>
              <a:ext uri="{FF2B5EF4-FFF2-40B4-BE49-F238E27FC236}">
                <a16:creationId xmlns:a16="http://schemas.microsoft.com/office/drawing/2014/main" id="{7DA1F4A7-1428-4313-8B6E-5AFA80F5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4" y="5480051"/>
            <a:ext cx="322103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23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E60408-BAD6-4889-BFE4-E327BFD0E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1314450"/>
            <a:ext cx="67056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/>
              <a:t> Multiplexer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/>
              <a:t> Adder &amp; Subtractor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/>
              <a:t> ALU</a:t>
            </a:r>
            <a:endParaRPr lang="zh-CN" altLang="en-US" sz="3600" b="1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/>
              <a:t> Encoder/Decoder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b="1">
                <a:solidFill>
                  <a:srgbClr val="7030A0"/>
                </a:solidFill>
              </a:rPr>
              <a:t> Interconnections</a:t>
            </a:r>
            <a:endParaRPr lang="zh-CN" altLang="en-US" sz="3600" b="1">
              <a:solidFill>
                <a:srgbClr val="7030A0"/>
              </a:solidFill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2BC60473-1FB0-4393-93E1-7D5047822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6725" y="358774"/>
            <a:ext cx="9144000" cy="762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  <a:latin typeface="Arial Narrow" panose="020B0606020202030204" pitchFamily="34" charset="0"/>
              </a:rPr>
              <a:t>Verilog Examples for Combinational Circuit</a:t>
            </a:r>
          </a:p>
        </p:txBody>
      </p:sp>
      <p:sp>
        <p:nvSpPr>
          <p:cNvPr id="115716" name="日期占位符 1">
            <a:extLst>
              <a:ext uri="{FF2B5EF4-FFF2-40B4-BE49-F238E27FC236}">
                <a16:creationId xmlns:a16="http://schemas.microsoft.com/office/drawing/2014/main" id="{D78FCD03-92B7-40C8-A620-BBA26A6CEE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865313" y="6443664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65873D-545D-4D91-9E6D-4621D872D332}" type="datetime1">
              <a:rPr lang="zh-CN" altLang="en-US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2020/3/30</a:t>
            </a:fld>
            <a:endParaRPr lang="zh-CN" altLang="en-US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717" name="灯片编号占位符 2">
            <a:extLst>
              <a:ext uri="{FF2B5EF4-FFF2-40B4-BE49-F238E27FC236}">
                <a16:creationId xmlns:a16="http://schemas.microsoft.com/office/drawing/2014/main" id="{3D133147-21C5-4FFF-916E-C01179F7F8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9840913" y="6354764"/>
            <a:ext cx="4429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40A12D-7FC3-468C-864E-1D0B4B8706A8}" type="slidenum"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34</a:t>
            </a:fld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266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>
            <a:extLst>
              <a:ext uri="{FF2B5EF4-FFF2-40B4-BE49-F238E27FC236}">
                <a16:creationId xmlns:a16="http://schemas.microsoft.com/office/drawing/2014/main" id="{7569775B-5268-419F-9C31-9C8FA4C8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4" y="3883164"/>
            <a:ext cx="7805737" cy="1300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r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ALU8 U1 ( .left(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Inbus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), .right(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ABinput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.mode(Function), .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ALUout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Outbus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Mux8 U2 ( .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select_source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), .data1(Aside), 		    .data0(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Bside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), .bus1 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ABinput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A02E7B14-049D-4659-B46C-6E638CB152D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anchor="t"/>
          <a:lstStyle/>
          <a:p>
            <a:pPr algn="ctr" eaLnBrk="1" hangingPunct="1"/>
            <a:r>
              <a:rPr lang="en-US" altLang="zh-CN" sz="4000" b="1" dirty="0">
                <a:solidFill>
                  <a:srgbClr val="C00000"/>
                </a:solidFill>
                <a:latin typeface="Arial Narrow" pitchFamily="34" charset="0"/>
              </a:rPr>
              <a:t>Interconnections</a:t>
            </a:r>
            <a:endParaRPr lang="en-US" altLang="zh-CN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242" name="Object 4">
            <a:extLst>
              <a:ext uri="{FF2B5EF4-FFF2-40B4-BE49-F238E27FC236}">
                <a16:creationId xmlns:a16="http://schemas.microsoft.com/office/drawing/2014/main" id="{A7220BFE-CA0D-45D7-84FA-C5A4DA12D78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372349"/>
              </p:ext>
            </p:extLst>
          </p:nvPr>
        </p:nvGraphicFramePr>
        <p:xfrm>
          <a:off x="8450263" y="476251"/>
          <a:ext cx="285750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Visio" r:id="rId3" imgW="2317394" imgH="2167128" progId="Visio.Drawing.11">
                  <p:embed/>
                </p:oleObj>
              </mc:Choice>
              <mc:Fallback>
                <p:oleObj name="Visio" r:id="rId3" imgW="2317394" imgH="2167128" progId="Visio.Drawing.11">
                  <p:embed/>
                  <p:pic>
                    <p:nvPicPr>
                      <p:cNvPr id="10242" name="Object 4">
                        <a:extLst>
                          <a:ext uri="{FF2B5EF4-FFF2-40B4-BE49-F238E27FC236}">
                            <a16:creationId xmlns:a16="http://schemas.microsoft.com/office/drawing/2014/main" id="{A7220BFE-CA0D-45D7-84FA-C5A4DA12D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263" y="476251"/>
                        <a:ext cx="2857500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22" name="AutoShape 6">
            <a:extLst>
              <a:ext uri="{FF2B5EF4-FFF2-40B4-BE49-F238E27FC236}">
                <a16:creationId xmlns:a16="http://schemas.microsoft.com/office/drawing/2014/main" id="{3D2866CB-106E-46B1-93C3-43428F401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4" y="1040883"/>
            <a:ext cx="1071563" cy="357187"/>
          </a:xfrm>
          <a:prstGeom prst="roundRect">
            <a:avLst>
              <a:gd name="adj" fmla="val 16667"/>
            </a:avLst>
          </a:prstGeom>
          <a:solidFill>
            <a:srgbClr val="FF5050">
              <a:alpha val="3411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72423" name="AutoShape 7">
            <a:extLst>
              <a:ext uri="{FF2B5EF4-FFF2-40B4-BE49-F238E27FC236}">
                <a16:creationId xmlns:a16="http://schemas.microsoft.com/office/drawing/2014/main" id="{53D12294-398C-4C28-BF41-864BBCB2B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827" y="1683820"/>
            <a:ext cx="1500187" cy="785813"/>
          </a:xfrm>
          <a:prstGeom prst="roundRect">
            <a:avLst>
              <a:gd name="adj" fmla="val 16667"/>
            </a:avLst>
          </a:prstGeom>
          <a:solidFill>
            <a:srgbClr val="FF5050">
              <a:alpha val="3411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E523A25-54A0-46BE-A2B5-BE6900ECA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7" y="4044951"/>
            <a:ext cx="857250" cy="297906"/>
          </a:xfrm>
          <a:prstGeom prst="roundRect">
            <a:avLst>
              <a:gd name="adj" fmla="val 16667"/>
            </a:avLst>
          </a:prstGeom>
          <a:solidFill>
            <a:srgbClr val="0070C0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24B1D7C2-CCF9-4F5D-9B9F-6B6057DC7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4540389"/>
            <a:ext cx="381000" cy="304800"/>
          </a:xfrm>
          <a:prstGeom prst="roundRect">
            <a:avLst>
              <a:gd name="adj" fmla="val 16667"/>
            </a:avLst>
          </a:prstGeom>
          <a:solidFill>
            <a:srgbClr val="FFFF00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AutoShape 13">
            <a:extLst>
              <a:ext uri="{FF2B5EF4-FFF2-40B4-BE49-F238E27FC236}">
                <a16:creationId xmlns:a16="http://schemas.microsoft.com/office/drawing/2014/main" id="{374DD152-E81E-4E40-B256-54C783BC3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4021276"/>
            <a:ext cx="381000" cy="304800"/>
          </a:xfrm>
          <a:prstGeom prst="roundRect">
            <a:avLst>
              <a:gd name="adj" fmla="val 16667"/>
            </a:avLst>
          </a:prstGeom>
          <a:solidFill>
            <a:srgbClr val="FFFF00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AutoShape 13">
            <a:extLst>
              <a:ext uri="{FF2B5EF4-FFF2-40B4-BE49-F238E27FC236}">
                <a16:creationId xmlns:a16="http://schemas.microsoft.com/office/drawing/2014/main" id="{B98D93EC-FDB4-4E18-A91F-813A53C86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4" y="4021276"/>
            <a:ext cx="642937" cy="304800"/>
          </a:xfrm>
          <a:prstGeom prst="roundRect">
            <a:avLst>
              <a:gd name="adj" fmla="val 16667"/>
            </a:avLst>
          </a:prstGeom>
          <a:solidFill>
            <a:srgbClr val="00B050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AutoShape 13">
            <a:extLst>
              <a:ext uri="{FF2B5EF4-FFF2-40B4-BE49-F238E27FC236}">
                <a16:creationId xmlns:a16="http://schemas.microsoft.com/office/drawing/2014/main" id="{7EE5F5D1-E9F8-4A70-BD37-CD256157C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4" y="4540389"/>
            <a:ext cx="642937" cy="304800"/>
          </a:xfrm>
          <a:prstGeom prst="roundRect">
            <a:avLst>
              <a:gd name="adj" fmla="val 16667"/>
            </a:avLst>
          </a:prstGeom>
          <a:solidFill>
            <a:srgbClr val="00B050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6751" name="日期占位符 2">
            <a:extLst>
              <a:ext uri="{FF2B5EF4-FFF2-40B4-BE49-F238E27FC236}">
                <a16:creationId xmlns:a16="http://schemas.microsoft.com/office/drawing/2014/main" id="{F2C4C373-F567-4BF9-ABF9-E5EF34A5AA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88900" y="6356350"/>
            <a:ext cx="1003300" cy="4570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08C967-66BB-4FA5-8C33-2D5088C32546}" type="datetime1">
              <a:rPr lang="zh-CN" altLang="en-US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2020/3/30</a:t>
            </a:fld>
            <a:endParaRPr lang="zh-CN" altLang="en-US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10A0F28C-E79E-41E7-A478-7E6039701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00126"/>
            <a:ext cx="4643438" cy="1285875"/>
          </a:xfrm>
          <a:prstGeom prst="rect">
            <a:avLst/>
          </a:prstGeom>
          <a:solidFill>
            <a:srgbClr val="FF5050">
              <a:alpha val="1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rIns="0"/>
          <a:lstStyle/>
          <a:p>
            <a:pPr>
              <a:defRPr/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module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8 (</a:t>
            </a:r>
            <a:r>
              <a:rPr lang="en-US" altLang="zh-C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[7:0] left, right, </a:t>
            </a:r>
          </a:p>
          <a:p>
            <a:pPr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input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[1:0] mode, </a:t>
            </a:r>
          </a:p>
          <a:p>
            <a:pPr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output </a:t>
            </a:r>
            <a:r>
              <a:rPr lang="en-US" altLang="zh-CN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altLang="zh-C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[7:0]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ALUout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342900" indent="-342900">
              <a:defRPr/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  ……..</a:t>
            </a:r>
          </a:p>
          <a:p>
            <a:pPr marL="342900" indent="-342900">
              <a:defRPr/>
            </a:pPr>
            <a:r>
              <a:rPr lang="en-US" altLang="zh-CN" sz="1400" b="1" dirty="0" err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endmodule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F6CCF7E7-11F9-4550-8DB8-1CADF8167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2357439"/>
            <a:ext cx="4643438" cy="1285875"/>
          </a:xfrm>
          <a:prstGeom prst="rect">
            <a:avLst/>
          </a:prstGeom>
          <a:solidFill>
            <a:srgbClr val="FF5050">
              <a:alpha val="1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rIns="0"/>
          <a:lstStyle/>
          <a:p>
            <a:pPr>
              <a:defRPr/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module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Mux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8 ( </a:t>
            </a:r>
            <a:r>
              <a:rPr lang="en-US" altLang="zh-C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    input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[7:0] data1, data0, </a:t>
            </a:r>
          </a:p>
          <a:p>
            <a:pPr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output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[7:0] bus1  );</a:t>
            </a:r>
          </a:p>
          <a:p>
            <a:pPr marL="342900" indent="-342900">
              <a:defRPr/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  ……..</a:t>
            </a:r>
          </a:p>
          <a:p>
            <a:pPr marL="342900" indent="-342900">
              <a:defRPr/>
            </a:pPr>
            <a:r>
              <a:rPr lang="en-US" altLang="zh-CN" sz="1400" b="1" dirty="0" err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endmodule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0" name="AutoShape 8">
            <a:extLst>
              <a:ext uri="{FF2B5EF4-FFF2-40B4-BE49-F238E27FC236}">
                <a16:creationId xmlns:a16="http://schemas.microsoft.com/office/drawing/2014/main" id="{53429640-C23B-4CFB-9E97-E4F8F40CF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3994426"/>
            <a:ext cx="1099660" cy="348974"/>
          </a:xfrm>
          <a:prstGeom prst="roundRect">
            <a:avLst>
              <a:gd name="adj" fmla="val 16667"/>
            </a:avLst>
          </a:prstGeom>
          <a:solidFill>
            <a:srgbClr val="7030A0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" name="AutoShape 6">
            <a:extLst>
              <a:ext uri="{FF2B5EF4-FFF2-40B4-BE49-F238E27FC236}">
                <a16:creationId xmlns:a16="http://schemas.microsoft.com/office/drawing/2014/main" id="{BE27C809-EE0B-4FB0-B3CC-654A2EA9C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75" y="3187701"/>
            <a:ext cx="1571625" cy="285750"/>
          </a:xfrm>
          <a:prstGeom prst="wedgeRoundRectCallout">
            <a:avLst>
              <a:gd name="adj1" fmla="val -107880"/>
              <a:gd name="adj2" fmla="val 26143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n-US" altLang="zh-CN" sz="1600" b="1">
                <a:solidFill>
                  <a:schemeClr val="tx2"/>
                </a:solidFill>
                <a:cs typeface="Arial" panose="020B0604020202020204" pitchFamily="34" charset="0"/>
              </a:rPr>
              <a:t>Defined</a:t>
            </a:r>
            <a:r>
              <a:rPr lang="zh-CN" altLang="en-US" sz="1600" b="1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n-US" altLang="zh-CN" sz="1600" b="1">
                <a:solidFill>
                  <a:schemeClr val="tx2"/>
                </a:solidFill>
                <a:cs typeface="Arial" panose="020B0604020202020204" pitchFamily="34" charset="0"/>
              </a:rPr>
              <a:t>Port</a:t>
            </a:r>
          </a:p>
        </p:txBody>
      </p:sp>
      <p:sp>
        <p:nvSpPr>
          <p:cNvPr id="32" name="AutoShape 6">
            <a:extLst>
              <a:ext uri="{FF2B5EF4-FFF2-40B4-BE49-F238E27FC236}">
                <a16:creationId xmlns:a16="http://schemas.microsoft.com/office/drawing/2014/main" id="{37CF000A-2765-493F-AE4B-67420C3B2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687763"/>
            <a:ext cx="1857375" cy="285750"/>
          </a:xfrm>
          <a:prstGeom prst="wedgeRoundRectCallout">
            <a:avLst>
              <a:gd name="adj1" fmla="val -70958"/>
              <a:gd name="adj2" fmla="val 11066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tx2"/>
                </a:solidFill>
                <a:cs typeface="Arial" panose="020B0604020202020204" pitchFamily="34" charset="0"/>
              </a:rPr>
              <a:t>Real</a:t>
            </a:r>
            <a:r>
              <a:rPr lang="zh-CN" altLang="en-US" sz="1600" b="1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tx2"/>
                </a:solidFill>
                <a:cs typeface="Arial" panose="020B0604020202020204" pitchFamily="34" charset="0"/>
              </a:rPr>
              <a:t>connection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076491-7F38-45BB-B0B0-A2B978EF0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160" y="3300551"/>
            <a:ext cx="1049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Defined</a:t>
            </a:r>
            <a:endParaRPr lang="zh-CN" altLang="en-US" b="1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A0E499-5C8A-4934-88C7-F4B5FCF00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9" y="1987550"/>
            <a:ext cx="1049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Defined</a:t>
            </a:r>
            <a:endParaRPr lang="zh-CN" altLang="en-US" b="1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AA2D591-B2B2-4D65-8903-106866451EC7}"/>
              </a:ext>
            </a:extLst>
          </p:cNvPr>
          <p:cNvGrpSpPr/>
          <p:nvPr/>
        </p:nvGrpSpPr>
        <p:grpSpPr>
          <a:xfrm>
            <a:off x="207170" y="5608913"/>
            <a:ext cx="11386344" cy="781118"/>
            <a:chOff x="207170" y="5608913"/>
            <a:chExt cx="11386344" cy="781118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62C0595-0D90-46CC-8FDD-6A7732B26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325" y="5823226"/>
              <a:ext cx="6643688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zh-CN" b="1">
                  <a:latin typeface="Courier New" panose="02070309020205020404" pitchFamily="49" charset="0"/>
                  <a:cs typeface="Courier New" panose="02070309020205020404" pitchFamily="49" charset="0"/>
                </a:rPr>
                <a:t>ALU8 U1 ( Inbus, ABinput, Function, Outbus );</a:t>
              </a:r>
            </a:p>
          </p:txBody>
        </p:sp>
        <p:sp>
          <p:nvSpPr>
            <p:cNvPr id="36" name="AutoShape 13">
              <a:extLst>
                <a:ext uri="{FF2B5EF4-FFF2-40B4-BE49-F238E27FC236}">
                  <a16:creationId xmlns:a16="http://schemas.microsoft.com/office/drawing/2014/main" id="{1D5959F0-E28C-4D8A-879B-AAFF520BE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6" y="5842276"/>
              <a:ext cx="4500563" cy="304800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3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AutoShape 6">
              <a:extLst>
                <a:ext uri="{FF2B5EF4-FFF2-40B4-BE49-F238E27FC236}">
                  <a16:creationId xmlns:a16="http://schemas.microsoft.com/office/drawing/2014/main" id="{9BF6F0E8-E774-4078-9A51-C43A10BC8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1889" y="5751789"/>
              <a:ext cx="1571625" cy="500063"/>
            </a:xfrm>
            <a:prstGeom prst="wedgeRoundRectCallout">
              <a:avLst>
                <a:gd name="adj1" fmla="val -103093"/>
                <a:gd name="adj2" fmla="val -5380"/>
                <a:gd name="adj3" fmla="val 16667"/>
              </a:avLst>
            </a:prstGeom>
            <a:solidFill>
              <a:srgbClr val="7030A0">
                <a:alpha val="34901"/>
              </a:srgbClr>
            </a:solidFill>
            <a:ln w="1587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400" b="1">
                  <a:cs typeface="Arial" panose="020B0604020202020204" pitchFamily="34" charset="0"/>
                </a:rPr>
                <a:t> </a:t>
              </a:r>
              <a:r>
                <a:rPr lang="en-US" altLang="zh-CN" sz="1400" b="1">
                  <a:cs typeface="Arial" panose="020B0604020202020204" pitchFamily="34" charset="0"/>
                </a:rPr>
                <a:t>Ordered Port Connection</a:t>
              </a:r>
            </a:p>
            <a:p>
              <a:pPr algn="ctr"/>
              <a:endParaRPr lang="en-US" altLang="zh-CN" sz="1400" b="1">
                <a:cs typeface="Arial" panose="020B0604020202020204" pitchFamily="34" charset="0"/>
              </a:endParaRPr>
            </a:p>
          </p:txBody>
        </p:sp>
        <p:sp>
          <p:nvSpPr>
            <p:cNvPr id="38" name="AutoShape 13">
              <a:extLst>
                <a:ext uri="{FF2B5EF4-FFF2-40B4-BE49-F238E27FC236}">
                  <a16:creationId xmlns:a16="http://schemas.microsoft.com/office/drawing/2014/main" id="{4F56C8A6-6B69-4D02-BD36-C09AD3393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325" y="5751788"/>
              <a:ext cx="381000" cy="304800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3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AutoShape 13">
              <a:extLst>
                <a:ext uri="{FF2B5EF4-FFF2-40B4-BE49-F238E27FC236}">
                  <a16:creationId xmlns:a16="http://schemas.microsoft.com/office/drawing/2014/main" id="{9A6CCE1F-CF7A-4E62-A96E-48D5044D1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764" y="5751788"/>
              <a:ext cx="642937" cy="304800"/>
            </a:xfrm>
            <a:prstGeom prst="roundRect">
              <a:avLst>
                <a:gd name="adj" fmla="val 16667"/>
              </a:avLst>
            </a:prstGeom>
            <a:solidFill>
              <a:srgbClr val="00B050">
                <a:alpha val="3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F6C9CAA-6660-4B9D-A2C4-44632DAA1C0F}"/>
                </a:ext>
              </a:extLst>
            </p:cNvPr>
            <p:cNvCxnSpPr/>
            <p:nvPr/>
          </p:nvCxnSpPr>
          <p:spPr>
            <a:xfrm>
              <a:off x="2663825" y="5608913"/>
              <a:ext cx="8858250" cy="158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72454A0-EA66-4DD3-A75F-0EA1E628C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70" y="5682145"/>
              <a:ext cx="2930331" cy="707886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latin typeface="Comic Sans MS" panose="030F0702030302020204" pitchFamily="66" charset="0"/>
                </a:rPr>
                <a:t>Locations  association</a:t>
              </a:r>
            </a:p>
            <a:p>
              <a:pPr algn="ctr"/>
              <a:r>
                <a:rPr lang="en-US" altLang="zh-CN" sz="2000" b="1" dirty="0">
                  <a:latin typeface="Comic Sans MS" panose="030F0702030302020204" pitchFamily="66" charset="0"/>
                </a:rPr>
                <a:t>(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位置关联</a:t>
              </a:r>
              <a:r>
                <a:rPr lang="en-US" altLang="zh-CN" sz="2000" b="1" dirty="0">
                  <a:latin typeface="Comic Sans MS" panose="030F0702030302020204" pitchFamily="66" charset="0"/>
                </a:rPr>
                <a:t>)</a:t>
              </a: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ED39F2F4-529E-47F5-9C94-F8232D545E35}"/>
              </a:ext>
            </a:extLst>
          </p:cNvPr>
          <p:cNvSpPr/>
          <p:nvPr/>
        </p:nvSpPr>
        <p:spPr>
          <a:xfrm>
            <a:off x="207170" y="4212091"/>
            <a:ext cx="231489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Comic Sans MS" panose="030F0702030302020204" pitchFamily="66" charset="0"/>
              </a:rPr>
              <a:t>Name association</a:t>
            </a:r>
          </a:p>
          <a:p>
            <a:pPr algn="ctr"/>
            <a:r>
              <a:rPr lang="zh-CN" altLang="en-US" b="1" dirty="0">
                <a:latin typeface="Comic Sans MS" panose="030F0702030302020204" pitchFamily="66" charset="0"/>
              </a:rPr>
              <a:t>（名称关联</a:t>
            </a:r>
            <a:r>
              <a:rPr lang="en-US" altLang="zh-CN" b="1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F898BD0-8AA2-48FF-B755-2A2EE943D9A5}"/>
              </a:ext>
            </a:extLst>
          </p:cNvPr>
          <p:cNvSpPr/>
          <p:nvPr/>
        </p:nvSpPr>
        <p:spPr>
          <a:xfrm>
            <a:off x="8255000" y="974726"/>
            <a:ext cx="1876427" cy="1641474"/>
          </a:xfrm>
          <a:prstGeom prst="roundRect">
            <a:avLst>
              <a:gd name="adj" fmla="val 3930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AutoShape 8">
            <a:extLst>
              <a:ext uri="{FF2B5EF4-FFF2-40B4-BE49-F238E27FC236}">
                <a16:creationId xmlns:a16="http://schemas.microsoft.com/office/drawing/2014/main" id="{25574AD8-3361-4D01-AE2D-5AEA82E0E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916" y="4804639"/>
            <a:ext cx="857250" cy="304800"/>
          </a:xfrm>
          <a:prstGeom prst="roundRect">
            <a:avLst>
              <a:gd name="adj" fmla="val 16667"/>
            </a:avLst>
          </a:prstGeom>
          <a:solidFill>
            <a:srgbClr val="0070C0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3" name="AutoShape 8">
            <a:extLst>
              <a:ext uri="{FF2B5EF4-FFF2-40B4-BE49-F238E27FC236}">
                <a16:creationId xmlns:a16="http://schemas.microsoft.com/office/drawing/2014/main" id="{F505D681-2986-470F-939D-3C56A12F5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167" y="4754114"/>
            <a:ext cx="1099660" cy="357050"/>
          </a:xfrm>
          <a:prstGeom prst="roundRect">
            <a:avLst>
              <a:gd name="adj" fmla="val 16667"/>
            </a:avLst>
          </a:prstGeom>
          <a:solidFill>
            <a:srgbClr val="7030A0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0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15" grpId="0" animBg="1"/>
      <p:bldP spid="16" grpId="0" animBg="1"/>
      <p:bldP spid="24" grpId="0" animBg="1"/>
      <p:bldP spid="25" grpId="0" animBg="1"/>
      <p:bldP spid="27" grpId="0" build="p" animBg="1"/>
      <p:bldP spid="28" grpId="0" build="p" animBg="1"/>
      <p:bldP spid="30" grpId="0" animBg="1"/>
      <p:bldP spid="31" grpId="0" animBg="1"/>
      <p:bldP spid="32" grpId="0" animBg="1"/>
      <p:bldP spid="33" grpId="0"/>
      <p:bldP spid="34" grpId="0"/>
      <p:bldP spid="40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2">
            <a:extLst>
              <a:ext uri="{FF2B5EF4-FFF2-40B4-BE49-F238E27FC236}">
                <a16:creationId xmlns:a16="http://schemas.microsoft.com/office/drawing/2014/main" id="{EAE0B59D-D8A4-43E9-B567-78982D26E8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66CC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64FF54-552D-4A96-A5C1-3DBF4CC4327F}" type="slidenum">
              <a:rPr kumimoji="0" lang="zh-CN" altLang="en-US" sz="1800">
                <a:solidFill>
                  <a:srgbClr val="6699FF"/>
                </a:solidFill>
                <a:ea typeface="华文新魏" panose="0201080004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800">
              <a:solidFill>
                <a:srgbClr val="6699FF"/>
              </a:solidFill>
              <a:ea typeface="华文新魏" panose="02010800040101010101" pitchFamily="2" charset="-122"/>
            </a:endParaRPr>
          </a:p>
        </p:txBody>
      </p:sp>
      <p:pic>
        <p:nvPicPr>
          <p:cNvPr id="9219" name="图片 3">
            <a:extLst>
              <a:ext uri="{FF2B5EF4-FFF2-40B4-BE49-F238E27FC236}">
                <a16:creationId xmlns:a16="http://schemas.microsoft.com/office/drawing/2014/main" id="{06D6BDF9-CE16-437E-AB2B-F0BC0ABC2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506538"/>
            <a:ext cx="79629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6FE2010-F7B2-4E30-8F9F-B7BC9551E63B}"/>
              </a:ext>
            </a:extLst>
          </p:cNvPr>
          <p:cNvSpPr txBox="1">
            <a:spLocks/>
          </p:cNvSpPr>
          <p:nvPr/>
        </p:nvSpPr>
        <p:spPr>
          <a:xfrm>
            <a:off x="558800" y="337343"/>
            <a:ext cx="10515600" cy="8842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rgbClr val="990000"/>
                </a:solidFill>
                <a:latin typeface="Arial Narrow" panose="020B0606020202030204" pitchFamily="34" charset="0"/>
              </a:rPr>
              <a:t>Traditional digital design</a:t>
            </a:r>
            <a:endParaRPr lang="zh-CN" altLang="en-US" b="1" dirty="0">
              <a:solidFill>
                <a:srgbClr val="99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2DCF9EF-899F-46A9-83C7-0FF574D5A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2974" y="1221581"/>
            <a:ext cx="59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Comic Sans MS" panose="030F0702030302020204" pitchFamily="66" charset="0"/>
              </a:rPr>
              <a:t>P93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90CC0FD-F93B-4EC9-87BA-2A4E7DD99F65}"/>
              </a:ext>
            </a:extLst>
          </p:cNvPr>
          <p:cNvSpPr txBox="1">
            <a:spLocks/>
          </p:cNvSpPr>
          <p:nvPr/>
        </p:nvSpPr>
        <p:spPr>
          <a:xfrm>
            <a:off x="1524000" y="534989"/>
            <a:ext cx="9144000" cy="66198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>
              <a:defRPr/>
            </a:pPr>
            <a:r>
              <a:rPr lang="en-US" altLang="zh-CN" kern="0"/>
              <a:t>Traditional design</a:t>
            </a:r>
            <a:endParaRPr lang="zh-CN" altLang="en-US" kern="0" dirty="0"/>
          </a:p>
        </p:txBody>
      </p:sp>
      <p:sp>
        <p:nvSpPr>
          <p:cNvPr id="10243" name="灯片编号占位符 2">
            <a:extLst>
              <a:ext uri="{FF2B5EF4-FFF2-40B4-BE49-F238E27FC236}">
                <a16:creationId xmlns:a16="http://schemas.microsoft.com/office/drawing/2014/main" id="{FBFB8176-D904-4031-BC67-82B9CC8D2B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66CC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69C239-5291-40A6-A3D4-ECE8C930F24D}" type="slidenum">
              <a:rPr kumimoji="0" lang="zh-CN" altLang="en-US" sz="1800">
                <a:solidFill>
                  <a:srgbClr val="6699FF"/>
                </a:solidFill>
                <a:ea typeface="华文新魏" panose="0201080004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800">
              <a:solidFill>
                <a:srgbClr val="6699FF"/>
              </a:solidFill>
              <a:ea typeface="华文新魏" panose="02010800040101010101" pitchFamily="2" charset="-122"/>
            </a:endParaRPr>
          </a:p>
        </p:txBody>
      </p:sp>
      <p:pic>
        <p:nvPicPr>
          <p:cNvPr id="10244" name="图片 3">
            <a:extLst>
              <a:ext uri="{FF2B5EF4-FFF2-40B4-BE49-F238E27FC236}">
                <a16:creationId xmlns:a16="http://schemas.microsoft.com/office/drawing/2014/main" id="{451EF721-ABB3-4B6B-A5BC-92E06B334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620714"/>
            <a:ext cx="79724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37D9A2-9FE5-43A1-9EA1-1812363B9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1719264"/>
            <a:ext cx="665797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7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E1087CDC-3699-4FD8-B839-CF52E0D8EC58}"/>
              </a:ext>
            </a:extLst>
          </p:cNvPr>
          <p:cNvSpPr txBox="1">
            <a:spLocks/>
          </p:cNvSpPr>
          <p:nvPr/>
        </p:nvSpPr>
        <p:spPr>
          <a:xfrm>
            <a:off x="1524000" y="534989"/>
            <a:ext cx="9144000" cy="661987"/>
          </a:xfrm>
          <a:custGeom>
            <a:avLst/>
            <a:gdLst>
              <a:gd name="connsiteX0" fmla="*/ 0 w 9144000"/>
              <a:gd name="connsiteY0" fmla="*/ 0 h 661987"/>
              <a:gd name="connsiteX1" fmla="*/ 9144000 w 9144000"/>
              <a:gd name="connsiteY1" fmla="*/ 0 h 661987"/>
              <a:gd name="connsiteX2" fmla="*/ 9144000 w 9144000"/>
              <a:gd name="connsiteY2" fmla="*/ 661987 h 661987"/>
              <a:gd name="connsiteX3" fmla="*/ 0 w 9144000"/>
              <a:gd name="connsiteY3" fmla="*/ 661987 h 661987"/>
              <a:gd name="connsiteX4" fmla="*/ 0 w 9144000"/>
              <a:gd name="connsiteY4" fmla="*/ 0 h 661987"/>
              <a:gd name="connsiteX0" fmla="*/ 0 w 9144000"/>
              <a:gd name="connsiteY0" fmla="*/ 0 h 661987"/>
              <a:gd name="connsiteX1" fmla="*/ 8808334 w 9144000"/>
              <a:gd name="connsiteY1" fmla="*/ 335666 h 661987"/>
              <a:gd name="connsiteX2" fmla="*/ 9144000 w 9144000"/>
              <a:gd name="connsiteY2" fmla="*/ 661987 h 661987"/>
              <a:gd name="connsiteX3" fmla="*/ 0 w 9144000"/>
              <a:gd name="connsiteY3" fmla="*/ 661987 h 661987"/>
              <a:gd name="connsiteX4" fmla="*/ 0 w 9144000"/>
              <a:gd name="connsiteY4" fmla="*/ 0 h 661987"/>
              <a:gd name="connsiteX0" fmla="*/ 0 w 9144000"/>
              <a:gd name="connsiteY0" fmla="*/ 0 h 661987"/>
              <a:gd name="connsiteX1" fmla="*/ 5301205 w 9144000"/>
              <a:gd name="connsiteY1" fmla="*/ 451412 h 661987"/>
              <a:gd name="connsiteX2" fmla="*/ 9144000 w 9144000"/>
              <a:gd name="connsiteY2" fmla="*/ 661987 h 661987"/>
              <a:gd name="connsiteX3" fmla="*/ 0 w 9144000"/>
              <a:gd name="connsiteY3" fmla="*/ 661987 h 661987"/>
              <a:gd name="connsiteX4" fmla="*/ 0 w 9144000"/>
              <a:gd name="connsiteY4" fmla="*/ 0 h 66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61987">
                <a:moveTo>
                  <a:pt x="0" y="0"/>
                </a:moveTo>
                <a:lnTo>
                  <a:pt x="5301205" y="451412"/>
                </a:lnTo>
                <a:lnTo>
                  <a:pt x="9144000" y="661987"/>
                </a:lnTo>
                <a:lnTo>
                  <a:pt x="0" y="661987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>
              <a:defRPr/>
            </a:pPr>
            <a:r>
              <a:rPr lang="en-US" altLang="zh-CN" kern="0" dirty="0">
                <a:solidFill>
                  <a:srgbClr val="990000"/>
                </a:solidFill>
                <a:latin typeface="Arial Narrow" panose="020B0606020202030204" pitchFamily="34" charset="0"/>
              </a:rPr>
              <a:t>Traditional digital design</a:t>
            </a:r>
            <a:endParaRPr lang="zh-CN" altLang="en-US" kern="0" dirty="0">
              <a:solidFill>
                <a:srgbClr val="99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267" name="灯片编号占位符 2">
            <a:extLst>
              <a:ext uri="{FF2B5EF4-FFF2-40B4-BE49-F238E27FC236}">
                <a16:creationId xmlns:a16="http://schemas.microsoft.com/office/drawing/2014/main" id="{E188E37D-326C-46D4-9C1B-F18DB017F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66CC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854F08-1E18-4123-B1C9-0E53470605B6}" type="slidenum">
              <a:rPr kumimoji="0" lang="zh-CN" altLang="en-US" sz="1800">
                <a:solidFill>
                  <a:srgbClr val="6699FF"/>
                </a:solidFill>
                <a:ea typeface="华文新魏" panose="0201080004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800">
              <a:solidFill>
                <a:srgbClr val="6699FF"/>
              </a:solidFill>
              <a:ea typeface="华文新魏" panose="02010800040101010101" pitchFamily="2" charset="-122"/>
            </a:endParaRPr>
          </a:p>
        </p:txBody>
      </p:sp>
      <p:pic>
        <p:nvPicPr>
          <p:cNvPr id="11268" name="图片 3">
            <a:extLst>
              <a:ext uri="{FF2B5EF4-FFF2-40B4-BE49-F238E27FC236}">
                <a16:creationId xmlns:a16="http://schemas.microsoft.com/office/drawing/2014/main" id="{670504C1-3228-4960-9902-008C54191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836614"/>
            <a:ext cx="74961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5386CE-1CAA-48CE-A1D8-5979A7160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2390776"/>
            <a:ext cx="56578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7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70C19230-8767-4B16-BF93-BC393C2B51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66CC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CC5C94-8798-4ACD-A4A1-0809555DA3CC}" type="slidenum">
              <a:rPr kumimoji="0" lang="zh-CN" altLang="en-US" sz="1800">
                <a:solidFill>
                  <a:srgbClr val="6699FF"/>
                </a:solidFill>
                <a:ea typeface="华文新魏" panose="0201080004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800">
              <a:solidFill>
                <a:srgbClr val="6699FF"/>
              </a:solidFill>
              <a:ea typeface="华文新魏" panose="02010800040101010101" pitchFamily="2" charset="-122"/>
            </a:endParaRPr>
          </a:p>
        </p:txBody>
      </p:sp>
      <p:pic>
        <p:nvPicPr>
          <p:cNvPr id="12291" name="图片 4">
            <a:extLst>
              <a:ext uri="{FF2B5EF4-FFF2-40B4-BE49-F238E27FC236}">
                <a16:creationId xmlns:a16="http://schemas.microsoft.com/office/drawing/2014/main" id="{E704CC96-1840-4DEE-AC77-1B6838AEF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9" y="1703388"/>
            <a:ext cx="32480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5">
            <a:extLst>
              <a:ext uri="{FF2B5EF4-FFF2-40B4-BE49-F238E27FC236}">
                <a16:creationId xmlns:a16="http://schemas.microsoft.com/office/drawing/2014/main" id="{8D2F8754-2BD6-4A9E-9ADB-07DE93EC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40" y="4099561"/>
            <a:ext cx="9064588" cy="188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F5F11B94-C241-4270-8F33-3531E4E5F53F}"/>
              </a:ext>
            </a:extLst>
          </p:cNvPr>
          <p:cNvSpPr txBox="1">
            <a:spLocks/>
          </p:cNvSpPr>
          <p:nvPr/>
        </p:nvSpPr>
        <p:spPr bwMode="auto">
          <a:xfrm>
            <a:off x="1595120" y="419896"/>
            <a:ext cx="91440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>
              <a:defRPr/>
            </a:pPr>
            <a:r>
              <a:rPr lang="en-US" altLang="zh-CN" sz="4000" kern="0" dirty="0">
                <a:solidFill>
                  <a:srgbClr val="C00000"/>
                </a:solidFill>
                <a:latin typeface="Arial Narrow" panose="020B0606020202030204" pitchFamily="34" charset="0"/>
              </a:rPr>
              <a:t>Traditional digital design</a:t>
            </a:r>
            <a:endParaRPr lang="zh-CN" altLang="en-US" sz="4000" kern="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08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1E0664-699E-4BB2-B7A5-667A4C98A36B}"/>
              </a:ext>
            </a:extLst>
          </p:cNvPr>
          <p:cNvSpPr txBox="1">
            <a:spLocks noChangeArrowheads="1"/>
          </p:cNvSpPr>
          <p:nvPr/>
        </p:nvSpPr>
        <p:spPr>
          <a:xfrm>
            <a:off x="2093912" y="480306"/>
            <a:ext cx="8004175" cy="8731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rgbClr val="990000"/>
                </a:solidFill>
                <a:latin typeface="Arial Narrow" panose="020B0606020202030204" pitchFamily="34" charset="0"/>
                <a:ea typeface="+mn-ea"/>
                <a:cs typeface="+mn-cs"/>
              </a:rPr>
              <a:t>Introduction for EDA and Verilog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055FF9-7E69-4E36-948D-B7B0CF3BC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0445" y="916869"/>
            <a:ext cx="17532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latin typeface="Comic Sans MS" panose="030F0702030302020204" pitchFamily="66" charset="0"/>
              </a:rPr>
              <a:t>Chap1.3</a:t>
            </a:r>
            <a:r>
              <a:rPr lang="zh-CN" altLang="en-US" sz="1600" b="1" dirty="0">
                <a:latin typeface="Comic Sans MS" panose="030F0702030302020204" pitchFamily="66" charset="0"/>
              </a:rPr>
              <a:t>，</a:t>
            </a:r>
            <a:r>
              <a:rPr lang="en-US" altLang="zh-CN" sz="1600" b="1" dirty="0">
                <a:latin typeface="Comic Sans MS" panose="030F0702030302020204" pitchFamily="66" charset="0"/>
              </a:rPr>
              <a:t>1.4</a:t>
            </a:r>
            <a:endParaRPr lang="zh-CN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4454EF7-225E-476B-BD0E-7F79D81D400F}"/>
              </a:ext>
            </a:extLst>
          </p:cNvPr>
          <p:cNvSpPr txBox="1">
            <a:spLocks/>
          </p:cNvSpPr>
          <p:nvPr/>
        </p:nvSpPr>
        <p:spPr>
          <a:xfrm>
            <a:off x="1225863" y="1493838"/>
            <a:ext cx="10535607" cy="4144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altLang="zh-CN" b="1" dirty="0">
                <a:latin typeface="Arial Narrow" panose="020B0606020202030204" pitchFamily="34" charset="0"/>
              </a:rPr>
              <a:t>Electronic Design Automation—</a:t>
            </a:r>
            <a:r>
              <a:rPr lang="en-US" altLang="zh-CN" b="1" dirty="0">
                <a:solidFill>
                  <a:srgbClr val="0000FF"/>
                </a:solidFill>
                <a:latin typeface="Arial Narrow" panose="020B0606020202030204" pitchFamily="34" charset="0"/>
              </a:rPr>
              <a:t>EDA</a:t>
            </a:r>
            <a:r>
              <a:rPr lang="en-US" altLang="zh-CN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b="1" dirty="0">
                <a:latin typeface="Arial Narrow" panose="020B0606020202030204" pitchFamily="34" charset="0"/>
              </a:rPr>
              <a:t>(</a:t>
            </a:r>
            <a:r>
              <a:rPr lang="zh-CN" altLang="en-US" b="1" dirty="0">
                <a:latin typeface="Arial Narrow" panose="020B0606020202030204" pitchFamily="34" charset="0"/>
              </a:rPr>
              <a:t>电子设计自动化</a:t>
            </a:r>
            <a:r>
              <a:rPr lang="en-US" altLang="zh-CN" b="1" dirty="0">
                <a:latin typeface="Arial Narrow" panose="020B0606020202030204" pitchFamily="34" charset="0"/>
              </a:rPr>
              <a:t>) is a design method developed with appearance of PLD(</a:t>
            </a:r>
            <a:r>
              <a:rPr lang="zh-CN" altLang="en-US" b="1" dirty="0">
                <a:latin typeface="Arial Narrow" panose="020B0606020202030204" pitchFamily="34" charset="0"/>
              </a:rPr>
              <a:t>可编程逻辑器件</a:t>
            </a:r>
            <a:r>
              <a:rPr lang="en-US" altLang="zh-CN" b="1" dirty="0">
                <a:latin typeface="Arial Narrow" panose="020B0606020202030204" pitchFamily="34" charset="0"/>
              </a:rPr>
              <a:t>) devices.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Arial Narrow" panose="020B0606020202030204" pitchFamily="34" charset="0"/>
              </a:rPr>
              <a:t>computer aided design-</a:t>
            </a:r>
            <a:r>
              <a:rPr lang="en-US" altLang="zh-CN" b="1" dirty="0">
                <a:solidFill>
                  <a:srgbClr val="0000FF"/>
                </a:solidFill>
                <a:latin typeface="Arial Narrow" panose="020B0606020202030204" pitchFamily="34" charset="0"/>
              </a:rPr>
              <a:t>CAD</a:t>
            </a:r>
            <a:r>
              <a:rPr lang="en-US" altLang="zh-CN" b="1" dirty="0">
                <a:latin typeface="Arial Narrow" panose="020B0606020202030204" pitchFamily="34" charset="0"/>
              </a:rPr>
              <a:t>(</a:t>
            </a:r>
            <a:r>
              <a:rPr lang="zh-CN" altLang="en-US" b="1" dirty="0">
                <a:latin typeface="Arial Narrow" panose="020B0606020202030204" pitchFamily="34" charset="0"/>
              </a:rPr>
              <a:t>计算机辅助设计</a:t>
            </a:r>
            <a:r>
              <a:rPr lang="en-US" altLang="zh-CN" b="1" dirty="0">
                <a:latin typeface="Arial Narrow" panose="020B0606020202030204" pitchFamily="34" charset="0"/>
              </a:rPr>
              <a:t>) →CAM, CAE → EDA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Arial Narrow" panose="020B0606020202030204" pitchFamily="34" charset="0"/>
              </a:rPr>
              <a:t>EDA tools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>
                <a:latin typeface="Arial Narrow" panose="020B0606020202030204" pitchFamily="34" charset="0"/>
              </a:rPr>
              <a:t>Design entry editor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>
                <a:latin typeface="Arial Narrow" panose="020B0606020202030204" pitchFamily="34" charset="0"/>
              </a:rPr>
              <a:t>Simulator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>
                <a:latin typeface="Arial Narrow" panose="020B0606020202030204" pitchFamily="34" charset="0"/>
              </a:rPr>
              <a:t>Synthesizer 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>
                <a:latin typeface="Arial Narrow" panose="020B0606020202030204" pitchFamily="34" charset="0"/>
              </a:rPr>
              <a:t>Router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>
                <a:latin typeface="Arial Narrow" panose="020B0606020202030204" pitchFamily="34" charset="0"/>
              </a:rPr>
              <a:t>Down loader </a:t>
            </a:r>
            <a:endParaRPr lang="zh-CN" altLang="en-US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27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6">
            <a:extLst>
              <a:ext uri="{FF2B5EF4-FFF2-40B4-BE49-F238E27FC236}">
                <a16:creationId xmlns:a16="http://schemas.microsoft.com/office/drawing/2014/main" id="{9421CD69-3F3B-46D9-A14B-AA4727A73C69}"/>
              </a:ext>
            </a:extLst>
          </p:cNvPr>
          <p:cNvSpPr txBox="1">
            <a:spLocks/>
          </p:cNvSpPr>
          <p:nvPr/>
        </p:nvSpPr>
        <p:spPr>
          <a:xfrm>
            <a:off x="2728914" y="301625"/>
            <a:ext cx="7597775" cy="6619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>
              <a:defRPr/>
            </a:pPr>
            <a:r>
              <a:rPr lang="en-US" altLang="zh-CN" kern="0" dirty="0">
                <a:solidFill>
                  <a:srgbClr val="99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Modern digital design flow</a:t>
            </a:r>
            <a:endParaRPr lang="zh-CN" altLang="en-US" kern="0" dirty="0">
              <a:solidFill>
                <a:srgbClr val="99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4339" name="灯片编号占位符 2">
            <a:extLst>
              <a:ext uri="{FF2B5EF4-FFF2-40B4-BE49-F238E27FC236}">
                <a16:creationId xmlns:a16="http://schemas.microsoft.com/office/drawing/2014/main" id="{9AF0CCBB-3CA7-4F1A-B330-04A4B4049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66CC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13118E-D51C-4F37-AEF8-48B74F7D3D71}" type="slidenum">
              <a:rPr kumimoji="0" lang="zh-CN" altLang="en-US" sz="1800">
                <a:solidFill>
                  <a:srgbClr val="6699FF"/>
                </a:solidFill>
                <a:ea typeface="华文新魏" panose="0201080004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800">
              <a:solidFill>
                <a:srgbClr val="6699FF"/>
              </a:solidFill>
              <a:ea typeface="华文新魏" panose="02010800040101010101" pitchFamily="2" charset="-122"/>
            </a:endParaRPr>
          </a:p>
        </p:txBody>
      </p:sp>
      <p:pic>
        <p:nvPicPr>
          <p:cNvPr id="10243" name="图片 3">
            <a:extLst>
              <a:ext uri="{FF2B5EF4-FFF2-40B4-BE49-F238E27FC236}">
                <a16:creationId xmlns:a16="http://schemas.microsoft.com/office/drawing/2014/main" id="{F7C076EA-340E-4C95-B70D-A43943F56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225426"/>
            <a:ext cx="4319587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9">
            <a:extLst>
              <a:ext uri="{FF2B5EF4-FFF2-40B4-BE49-F238E27FC236}">
                <a16:creationId xmlns:a16="http://schemas.microsoft.com/office/drawing/2014/main" id="{D999CE61-1048-4F94-A83B-6DBB6008A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1557339"/>
            <a:ext cx="44592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3366CC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→ </a:t>
            </a:r>
            <a:r>
              <a:rPr lang="en-US" altLang="zh-CN" sz="16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Design at conceptual level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3F55309B-2470-4588-ABBC-7025F17C9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88" y="2058989"/>
            <a:ext cx="482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CC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→Describe design at behavior/ RTL/ structural level using HDL. </a:t>
            </a: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13849901-5B53-4681-BB6D-481AE6E7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2898775"/>
            <a:ext cx="4824412" cy="706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CC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→unveils problems in the initial functional design using testbench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C6CA2D2B-A762-4599-883A-DF195AF8D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3646488"/>
            <a:ext cx="5232400" cy="6461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CC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→ convert higher-level abstract description to actual components at the gate and F.F level. </a:t>
            </a: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1F813689-4795-45FF-A208-48EDA24DC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8" y="4305301"/>
            <a:ext cx="5232400" cy="9239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CC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→simulation account for circuit implementations (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电路实现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of hardware like timing requirements. 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BE3B732-4A26-4206-8C63-51BDC725763D}"/>
              </a:ext>
            </a:extLst>
          </p:cNvPr>
          <p:cNvGrpSpPr>
            <a:grpSpLocks/>
          </p:cNvGrpSpPr>
          <p:nvPr/>
        </p:nvGrpSpPr>
        <p:grpSpPr bwMode="auto">
          <a:xfrm>
            <a:off x="5232400" y="5264150"/>
            <a:ext cx="5327650" cy="1246188"/>
            <a:chOff x="3707904" y="5264014"/>
            <a:chExt cx="5328592" cy="1246495"/>
          </a:xfrm>
          <a:solidFill>
            <a:srgbClr val="FFFFCC"/>
          </a:solidFill>
        </p:grpSpPr>
        <p:sp>
          <p:nvSpPr>
            <p:cNvPr id="10251" name="TextBox 59">
              <a:extLst>
                <a:ext uri="{FF2B5EF4-FFF2-40B4-BE49-F238E27FC236}">
                  <a16:creationId xmlns:a16="http://schemas.microsoft.com/office/drawing/2014/main" id="{DF3C1D76-07D6-4E71-B296-EB7E1C7C5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040" y="5264014"/>
              <a:ext cx="4104456" cy="124649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3366CC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ts val="18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zh-CN" sz="160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Mapping the design into specific target technology and place into specific parts in the target ASIC or FPGA. </a:t>
              </a:r>
            </a:p>
            <a:p>
              <a:pPr algn="just">
                <a:lnSpc>
                  <a:spcPts val="18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zh-CN" sz="1400" dirty="0" err="1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Eg</a:t>
              </a:r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. Writing sequence of 1s and 0s into the programmable cells in FPGA.</a:t>
              </a:r>
            </a:p>
          </p:txBody>
        </p:sp>
        <p:cxnSp>
          <p:nvCxnSpPr>
            <p:cNvPr id="10252" name="肘形连接符 11">
              <a:extLst>
                <a:ext uri="{FF2B5EF4-FFF2-40B4-BE49-F238E27FC236}">
                  <a16:creationId xmlns:a16="http://schemas.microsoft.com/office/drawing/2014/main" id="{7394A9B3-DDE9-4B18-B56C-10B2CA8068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07904" y="5286054"/>
              <a:ext cx="1224136" cy="277277"/>
            </a:xfrm>
            <a:prstGeom prst="bentConnector3">
              <a:avLst>
                <a:gd name="adj1" fmla="val 823"/>
              </a:avLst>
            </a:prstGeom>
            <a:grpFill/>
            <a:ln w="28575" algn="ctr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xtLst/>
          </p:spPr>
        </p:cxn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0BC75B09-276E-4E6A-A229-1923C51A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8" y="1203325"/>
            <a:ext cx="45831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6BFB3264-99FA-4ACC-9A09-A2467E6B1CB0}"/>
              </a:ext>
            </a:extLst>
          </p:cNvPr>
          <p:cNvGrpSpPr>
            <a:grpSpLocks/>
          </p:cNvGrpSpPr>
          <p:nvPr/>
        </p:nvGrpSpPr>
        <p:grpSpPr bwMode="auto">
          <a:xfrm>
            <a:off x="1925638" y="2205038"/>
            <a:ext cx="1001712" cy="4349750"/>
            <a:chOff x="401637" y="2205463"/>
            <a:chExt cx="1002011" cy="4348531"/>
          </a:xfrm>
        </p:grpSpPr>
        <p:sp>
          <p:nvSpPr>
            <p:cNvPr id="14350" name="上下箭头 21">
              <a:extLst>
                <a:ext uri="{FF2B5EF4-FFF2-40B4-BE49-F238E27FC236}">
                  <a16:creationId xmlns:a16="http://schemas.microsoft.com/office/drawing/2014/main" id="{C6603567-124F-436A-A9BA-4D5B458B4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58" y="2205463"/>
              <a:ext cx="437541" cy="4348531"/>
            </a:xfrm>
            <a:prstGeom prst="upDownArrow">
              <a:avLst>
                <a:gd name="adj1" fmla="val 50000"/>
                <a:gd name="adj2" fmla="val 50015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3366CC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14351" name="TextBox 59">
              <a:extLst>
                <a:ext uri="{FF2B5EF4-FFF2-40B4-BE49-F238E27FC236}">
                  <a16:creationId xmlns:a16="http://schemas.microsoft.com/office/drawing/2014/main" id="{60EE2497-6417-44F6-A15D-B67647C80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37" y="4993758"/>
              <a:ext cx="1002011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3366CC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by EDA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06E43EA7-344C-4830-AEDA-BEE6A37C2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5365750"/>
            <a:ext cx="3389313" cy="1016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CC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HDL &amp; EDA tools use computer automates the most tedious and error-prone aspects of design.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68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14.1|77.1|48.8|205.1|3.5|1.5|0.7|1.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2139</TotalTime>
  <Words>3182</Words>
  <Application>Microsoft Office PowerPoint</Application>
  <PresentationFormat>宽屏</PresentationFormat>
  <Paragraphs>749</Paragraphs>
  <Slides>35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9" baseType="lpstr">
      <vt:lpstr>Arial-BoldMT</vt:lpstr>
      <vt:lpstr>MS PGothic</vt:lpstr>
      <vt:lpstr>等线</vt:lpstr>
      <vt:lpstr>等线 Light</vt:lpstr>
      <vt:lpstr>黑体</vt:lpstr>
      <vt:lpstr>华文新魏</vt:lpstr>
      <vt:lpstr>楷体_GB2312</vt:lpstr>
      <vt:lpstr>宋体</vt:lpstr>
      <vt:lpstr>微软雅黑</vt:lpstr>
      <vt:lpstr>Arial</vt:lpstr>
      <vt:lpstr>Arial Narrow</vt:lpstr>
      <vt:lpstr>Book Antiqua</vt:lpstr>
      <vt:lpstr>Calibri</vt:lpstr>
      <vt:lpstr>Calibri Light</vt:lpstr>
      <vt:lpstr>Comic Sans MS</vt:lpstr>
      <vt:lpstr>Courier New</vt:lpstr>
      <vt:lpstr>Franklin Gothic Book</vt:lpstr>
      <vt:lpstr>Symbol</vt:lpstr>
      <vt:lpstr>Tahoma</vt:lpstr>
      <vt:lpstr>Times New Roman</vt:lpstr>
      <vt:lpstr>Wingdings</vt:lpstr>
      <vt:lpstr>Office 主题​​</vt:lpstr>
      <vt:lpstr>Worksheet</vt:lpstr>
      <vt:lpstr>Visio</vt:lpstr>
      <vt:lpstr>Digital Logic Design and Application Lecture  #09</vt:lpstr>
      <vt:lpstr>PowerPoint 演示文稿</vt:lpstr>
      <vt:lpstr>Traditional digital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Introduce to HDL</vt:lpstr>
      <vt:lpstr>VHDL  vs. Verilog</vt:lpstr>
      <vt:lpstr>VHDL  vs. Verilog</vt:lpstr>
      <vt:lpstr>TOP-DOWN Design</vt:lpstr>
      <vt:lpstr>Basic Verilog Modeling</vt:lpstr>
      <vt:lpstr>Basic Verilog Modeling</vt:lpstr>
      <vt:lpstr>Basic Verilog Modeling</vt:lpstr>
      <vt:lpstr>Verilog Design Styles</vt:lpstr>
      <vt:lpstr>PowerPoint 演示文稿</vt:lpstr>
      <vt:lpstr>Organization of Center Processor Unit</vt:lpstr>
      <vt:lpstr>Verilog Examples for Combinational Circuit</vt:lpstr>
      <vt:lpstr> 2-input, 8-bit MUX</vt:lpstr>
      <vt:lpstr>3-to-1 MUX</vt:lpstr>
      <vt:lpstr>Case VS If (else)</vt:lpstr>
      <vt:lpstr>Verilog Examples for Combinational Circuit</vt:lpstr>
      <vt:lpstr>1 bit Full-Adder</vt:lpstr>
      <vt:lpstr>A Full Adder building on Half adders</vt:lpstr>
      <vt:lpstr>4-bits Signed Adder </vt:lpstr>
      <vt:lpstr>PowerPoint 演示文稿</vt:lpstr>
      <vt:lpstr>Verilog Examples for Combinational Circuit</vt:lpstr>
      <vt:lpstr>8-bit ALU</vt:lpstr>
      <vt:lpstr>Verilog Examples for Combinational Circuit</vt:lpstr>
      <vt:lpstr>4-2 Encoder </vt:lpstr>
      <vt:lpstr>The synthesis results</vt:lpstr>
      <vt:lpstr>Verilog Examples for Combinational Circuit</vt:lpstr>
      <vt:lpstr>Interconnections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 and Application Lecture  #09</dc:title>
  <dc:creator>yan chen</dc:creator>
  <cp:lastModifiedBy>yan chen</cp:lastModifiedBy>
  <cp:revision>164</cp:revision>
  <dcterms:created xsi:type="dcterms:W3CDTF">2018-03-29T07:26:14Z</dcterms:created>
  <dcterms:modified xsi:type="dcterms:W3CDTF">2020-03-31T02:08:30Z</dcterms:modified>
</cp:coreProperties>
</file>