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9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56" r:id="rId2"/>
    <p:sldId id="1515" r:id="rId3"/>
    <p:sldId id="680" r:id="rId4"/>
    <p:sldId id="750" r:id="rId5"/>
    <p:sldId id="737" r:id="rId6"/>
    <p:sldId id="683" r:id="rId7"/>
    <p:sldId id="390" r:id="rId8"/>
    <p:sldId id="404" r:id="rId9"/>
    <p:sldId id="315" r:id="rId10"/>
    <p:sldId id="712" r:id="rId11"/>
    <p:sldId id="464" r:id="rId12"/>
    <p:sldId id="685" r:id="rId13"/>
    <p:sldId id="682" r:id="rId14"/>
    <p:sldId id="721" r:id="rId15"/>
    <p:sldId id="693" r:id="rId16"/>
    <p:sldId id="694" r:id="rId17"/>
    <p:sldId id="688" r:id="rId18"/>
    <p:sldId id="767" r:id="rId19"/>
    <p:sldId id="762" r:id="rId20"/>
    <p:sldId id="478" r:id="rId21"/>
    <p:sldId id="689" r:id="rId22"/>
    <p:sldId id="753" r:id="rId23"/>
    <p:sldId id="754" r:id="rId24"/>
    <p:sldId id="543" r:id="rId25"/>
    <p:sldId id="759" r:id="rId26"/>
    <p:sldId id="695" r:id="rId27"/>
    <p:sldId id="766" r:id="rId28"/>
    <p:sldId id="696" r:id="rId29"/>
    <p:sldId id="633" r:id="rId30"/>
    <p:sldId id="1512" r:id="rId31"/>
    <p:sldId id="734" r:id="rId32"/>
    <p:sldId id="764" r:id="rId33"/>
    <p:sldId id="760" r:id="rId34"/>
    <p:sldId id="741" r:id="rId35"/>
    <p:sldId id="1493" r:id="rId36"/>
    <p:sldId id="1494" r:id="rId37"/>
    <p:sldId id="699" r:id="rId38"/>
    <p:sldId id="761" r:id="rId39"/>
    <p:sldId id="707" r:id="rId40"/>
    <p:sldId id="708" r:id="rId41"/>
    <p:sldId id="757" r:id="rId42"/>
    <p:sldId id="758" r:id="rId43"/>
    <p:sldId id="1513" r:id="rId44"/>
    <p:sldId id="1514" r:id="rId45"/>
    <p:sldId id="703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19B"/>
    <a:srgbClr val="003399"/>
    <a:srgbClr val="AA1636"/>
    <a:srgbClr val="EC6D04"/>
    <a:srgbClr val="205BA9"/>
    <a:srgbClr val="AC8300"/>
    <a:srgbClr val="D6D105"/>
    <a:srgbClr val="9BA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9" autoAdjust="0"/>
    <p:restoredTop sz="96357" autoAdjust="0"/>
  </p:normalViewPr>
  <p:slideViewPr>
    <p:cSldViewPr>
      <p:cViewPr varScale="1">
        <p:scale>
          <a:sx n="159" d="100"/>
          <a:sy n="159" d="100"/>
        </p:scale>
        <p:origin x="84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DE52CC-F913-4438-96A3-C4696AA11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69AF7C-EAC5-4E61-8043-588513D9F3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F1A67D-6414-42CD-B0C3-599AD516F0B4}" type="datetimeFigureOut">
              <a:rPr lang="zh-CN" altLang="en-US"/>
              <a:pPr>
                <a:defRPr/>
              </a:pPr>
              <a:t>2021-05-11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EB26D-E111-48F2-A0F9-CB74DCAD57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F80A44-F71E-4511-9EDE-8536462FA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0AFC2D41-05E9-4E8A-AF6C-B9D657CD237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3:25:47.15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116 112 5248,'-22'5'2560,"22"-10"-2304,0 5 2560,0 5-2816,-8-16 128,2-3 128,-2 14 0,0 0-256,2-5 0,-10 5 128,10-14 128,-2 14-512,2-14 128,-2 0-1408,-6-30 128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3:33:12.20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22 1 128,'-22'5'0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3:46:50.5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 21 6784,'-16'-8'3328,"16"6"-4608,0 2 6528,0 0-5376,0 0 128,0 0-128,0 0 0,0 0-128,0 0 128,0 0-512,0 0 0,0 0-768,0 0 0,8-5-256,10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3:49:43.27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1 3200,'-12'3'1536,"12"-6"-768,0 3 1664,0 0-2304,0 0 128,0 0-128,0 0 128,0 0-384,0 0 0,8 3 128,0-1 0,-1 3-384,5 0 128,2 2-768,9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3:49:45.1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99 27 6912,'-37'0'3456,"18"-9"-4480,19 6 5888,-4-2-4608,0 3 0,1-1 0,-1-2 128,-1 5-512,-2 0 0,3 0 128,1 0 0,-1 0-768,0 0 0,4 0-1152,11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3:50:26.4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 4 3328,'-16'-4'1664,"28"4"-1408,-12 0 1792,0 0-2048,0 0 128,4 4-128,-4-4 128,0 0-256,0 0 128,3 3-128,-3-3 128,0 0-640,0 0 128,0 0-384,4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A2C26C-85FD-4DF3-B6D5-0CA74FA0F8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159C4A-F844-4F6E-81AD-6D2BCAF14B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A7B4C6-B8BB-4160-A33C-7DB8391F57EB}" type="datetimeFigureOut">
              <a:rPr lang="zh-CN" altLang="en-US"/>
              <a:pPr>
                <a:defRPr/>
              </a:pPr>
              <a:t>2021-05-11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D160BC9-53BA-4C8A-85C2-908AD009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13FF020-FB02-4E4E-8FDF-80B051069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EC3D6-9E3B-4B1A-A72C-A67F336E5C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536AF-A3FF-4275-AA7A-26E405914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40E36A3-D0D6-46A6-8B7A-7260345A857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A412CA-FFDE-48A5-94DB-B53B35F29DF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Decoder vs Encoder</a:t>
            </a:r>
          </a:p>
          <a:p>
            <a:r>
              <a:rPr lang="en-US" altLang="zh-CN"/>
              <a:t>Priority Encoder</a:t>
            </a:r>
          </a:p>
          <a:p>
            <a:endParaRPr lang="zh-CN" altLang="en-US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B6AAED-C55A-4511-8715-CEEE17277578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K</a:t>
            </a:r>
            <a:r>
              <a:rPr lang="zh-CN" altLang="en-US"/>
              <a:t>图化简</a:t>
            </a:r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3BA233-393B-4C9C-8C9A-E10AC1780F00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带‘</a:t>
            </a:r>
            <a:r>
              <a:rPr lang="en-US" altLang="zh-CN"/>
              <a:t>d</a:t>
            </a:r>
            <a:r>
              <a:rPr lang="zh-CN" altLang="en-US"/>
              <a:t>’的化简</a:t>
            </a:r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1D35C4-C882-45A3-A6D2-1500FFFAAEF6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D780A1-AFFC-409C-949F-5C496703647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14363"/>
            <a:ext cx="4483100" cy="33623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5844" name="备注占位符 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151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763292-2633-4003-B627-BC65C9F63DC7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C36326-A5E0-4F60-9E1B-94802E180721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046B5C-7B5E-4D1A-B0C4-0062BE391E56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0CD0EC-BC65-4DFE-94E7-94549C8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状态数和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隶书"/>
              </a:rPr>
              <a:t>DFF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的数目</a:t>
            </a:r>
            <a:endParaRPr lang="en-US" altLang="zh-CN" kern="0" dirty="0">
              <a:solidFill>
                <a:srgbClr val="000000"/>
              </a:solidFill>
              <a:latin typeface="Arial"/>
              <a:ea typeface="隶书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kern="0" dirty="0">
              <a:solidFill>
                <a:srgbClr val="000000"/>
              </a:solidFill>
              <a:latin typeface="Arial"/>
              <a:ea typeface="隶书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基本步骤：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确定下一</a:t>
            </a:r>
            <a:r>
              <a:rPr lang="zh-CN" altLang="en-US" kern="0" dirty="0">
                <a:solidFill>
                  <a:srgbClr val="A50021"/>
                </a:solidFill>
                <a:latin typeface="Arial"/>
                <a:ea typeface="隶书"/>
              </a:rPr>
              <a:t>状态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函数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隶书"/>
              </a:rPr>
              <a:t>F 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和</a:t>
            </a:r>
            <a:r>
              <a:rPr lang="zh-CN" altLang="en-US" kern="0" dirty="0">
                <a:solidFill>
                  <a:srgbClr val="A50021"/>
                </a:solidFill>
                <a:latin typeface="Arial"/>
                <a:ea typeface="隶书"/>
              </a:rPr>
              <a:t>输出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函数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隶书"/>
              </a:rPr>
              <a:t>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将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隶书"/>
              </a:rPr>
              <a:t>F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代入触发器的</a:t>
            </a:r>
            <a:r>
              <a:rPr lang="zh-CN" altLang="en-US" kern="0" dirty="0">
                <a:solidFill>
                  <a:srgbClr val="A50021"/>
                </a:solidFill>
                <a:latin typeface="Arial"/>
                <a:ea typeface="隶书"/>
              </a:rPr>
              <a:t>特征方程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得到下一状态</a:t>
            </a:r>
            <a:r>
              <a:rPr lang="en-US" altLang="zh-CN" kern="0" dirty="0">
                <a:solidFill>
                  <a:srgbClr val="A50021"/>
                </a:solidFill>
                <a:latin typeface="Arial"/>
                <a:ea typeface="隶书"/>
              </a:rPr>
              <a:t>Q*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利用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隶书"/>
              </a:rPr>
              <a:t>Q*、G</a:t>
            </a:r>
            <a:r>
              <a:rPr lang="zh-CN" altLang="en-US" kern="0" dirty="0">
                <a:solidFill>
                  <a:srgbClr val="A50021"/>
                </a:solidFill>
                <a:latin typeface="Arial"/>
                <a:ea typeface="隶书"/>
              </a:rPr>
              <a:t>构造状态/输出表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画出</a:t>
            </a:r>
            <a:r>
              <a:rPr lang="zh-CN" altLang="en-US" kern="0" dirty="0">
                <a:solidFill>
                  <a:srgbClr val="A50021"/>
                </a:solidFill>
                <a:latin typeface="Arial"/>
                <a:ea typeface="隶书"/>
              </a:rPr>
              <a:t>状态图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、波形图（可选）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检查电路是否可以</a:t>
            </a:r>
            <a:r>
              <a:rPr lang="zh-CN" altLang="en-US" kern="0" dirty="0">
                <a:solidFill>
                  <a:srgbClr val="A50021"/>
                </a:solidFill>
                <a:latin typeface="Arial"/>
                <a:ea typeface="隶书"/>
              </a:rPr>
              <a:t>自启动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  <a:ea typeface="隶书"/>
              </a:rPr>
              <a:t>描述电路</a:t>
            </a:r>
            <a:r>
              <a:rPr lang="zh-CN" altLang="en-US" kern="0" dirty="0">
                <a:solidFill>
                  <a:srgbClr val="A50021"/>
                </a:solidFill>
                <a:latin typeface="Arial"/>
                <a:ea typeface="隶书"/>
              </a:rPr>
              <a:t>功能</a:t>
            </a:r>
            <a:endParaRPr lang="en-US" altLang="zh-CN" kern="0" dirty="0">
              <a:solidFill>
                <a:srgbClr val="A50021"/>
              </a:solidFill>
              <a:latin typeface="Arial"/>
              <a:ea typeface="隶书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State Diagram  or State/output table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State minimization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State assignment(coding)</a:t>
            </a:r>
            <a:endParaRPr lang="en-US" altLang="zh-CN" sz="2400" dirty="0"/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Transition/output table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Chose Storage device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2"/>
                </a:solidFill>
              </a:rPr>
              <a:t>DFF</a:t>
            </a:r>
            <a:r>
              <a:rPr lang="en-US" altLang="zh-CN" sz="2400" dirty="0"/>
              <a:t>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chemeClr val="accent2"/>
                </a:solidFill>
              </a:rPr>
              <a:t>Excitation equations</a:t>
            </a:r>
            <a:endParaRPr lang="en-US" altLang="zh-CN" sz="24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Draw a Logic Diagram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kern="0" dirty="0">
              <a:solidFill>
                <a:srgbClr val="A50021"/>
              </a:solidFill>
              <a:latin typeface="Arial"/>
              <a:ea typeface="隶书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Synchronous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we now have a way to store information on an edge (i.e., a flip-flop)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we can use these storage elements to build "Synchronous Circuitry"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</a:t>
            </a:r>
            <a:r>
              <a:rPr lang="en-US" altLang="zh-CN" dirty="0">
                <a:latin typeface="Times New Roman" pitchFamily="18" charset="0"/>
              </a:rPr>
              <a:t> Synchronous means that events occur on the edge of a clock </a:t>
            </a: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State Machine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a generic name given to sequential circuit design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it is sequential because the outputs depend on :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	1) the current inputs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	2) past inputs 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defRPr/>
            </a:pPr>
            <a:r>
              <a:rPr lang="en-US" altLang="zh-CN" sz="2400" dirty="0">
                <a:latin typeface="Times New Roman" pitchFamily="18" charset="0"/>
              </a:rPr>
              <a:t>state machines are the basis for all modern digital electronics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State Memory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a set of flip-flops that store the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itchFamily="18" charset="0"/>
              </a:rPr>
              <a:t>Current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itchFamily="18" charset="0"/>
              </a:rPr>
              <a:t>State</a:t>
            </a:r>
            <a:r>
              <a:rPr lang="en-US" altLang="zh-CN" sz="2400" dirty="0">
                <a:latin typeface="Times New Roman" pitchFamily="18" charset="0"/>
              </a:rPr>
              <a:t> of the machine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the Current State is due to all of the input conditions that have existed since the machine started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if there are "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n" flip-flops</a:t>
            </a:r>
            <a:r>
              <a:rPr lang="en-US" altLang="zh-CN" sz="2400" dirty="0">
                <a:latin typeface="Times New Roman" pitchFamily="18" charset="0"/>
              </a:rPr>
              <a:t>, there can be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2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states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a state contains everything we need to know about all past events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we define two unique states in a machine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	1)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Current State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	2)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Next State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Current State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the state that the machine is currently in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this is found on the outputs of the flip-flops (i.e., Q)</a:t>
            </a:r>
            <a:endParaRPr lang="zh-CN" alt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-"/>
              <a:defRPr/>
            </a:pP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Next State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the state that the machine "will go to" upon a clock edge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- this is found on the inputs of the flip-flops (i.e., 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Times New Roman" pitchFamily="18" charset="0"/>
              </a:rPr>
              <a:t>- the Next State depends on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	- the Current State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	- any Inputs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- we call the Next State Logic "F"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State Transition</a:t>
            </a:r>
            <a:endParaRPr lang="en-US" altLang="zh-CN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Times New Roman" pitchFamily="18" charset="0"/>
              </a:rPr>
              <a:t>- upon a clock edge, the machine changes from the "Current State" to the "Next State"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Times New Roman" pitchFamily="18" charset="0"/>
              </a:rPr>
              <a:t>- After the clock edge, we reassign back the names (i.e.,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Q=Current State, Q*= Next State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71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3B6E71-8F73-4BCD-8439-FB43E111E1FD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AA480E-5DCB-49F4-901C-7C3DC7C53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Analysis Steps: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Input logic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Output logic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State 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output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table 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State 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 d</a:t>
            </a:r>
            <a:r>
              <a:rPr lang="en-US" altLang="zh-CN" dirty="0"/>
              <a:t>iagram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, waveform, etc.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Excitation equation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</a:rPr>
              <a:t>激励方程或驱动方程）</a:t>
            </a:r>
          </a:p>
          <a:p>
            <a:pPr lvl="1" eaLnBrk="1" hangingPunct="1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dirty="0">
                <a:latin typeface="Times New Roman" pitchFamily="18" charset="0"/>
              </a:rPr>
              <a:t>Express the excitation signals as functions of the current state and input. </a:t>
            </a:r>
          </a:p>
          <a:p>
            <a:pPr lvl="1" eaLnBrk="1" hangingPunct="1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dirty="0">
                <a:latin typeface="Times New Roman" pitchFamily="18" charset="0"/>
              </a:rPr>
              <a:t>Next state = F (current state, input)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Output equation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</a:rPr>
              <a:t>输出方程）</a:t>
            </a:r>
          </a:p>
          <a:p>
            <a:pPr lvl="1" eaLnBrk="1" hangingPunct="1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dirty="0">
                <a:latin typeface="Times New Roman" pitchFamily="18" charset="0"/>
              </a:rPr>
              <a:t>Output = G (current state, input)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Transition equation</a:t>
            </a:r>
            <a:r>
              <a:rPr lang="en-US" altLang="zh-CN" sz="2000" dirty="0">
                <a:latin typeface="Times New Roman" pitchFamily="18" charset="0"/>
              </a:rPr>
              <a:t> (</a:t>
            </a:r>
            <a:r>
              <a:rPr lang="zh-CN" altLang="en-US" sz="2000" dirty="0">
                <a:latin typeface="Times New Roman" pitchFamily="18" charset="0"/>
              </a:rPr>
              <a:t>转移方程）</a:t>
            </a:r>
          </a:p>
          <a:p>
            <a:pPr lvl="1" eaLnBrk="1" hangingPunct="1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dirty="0">
                <a:latin typeface="Times New Roman" pitchFamily="18" charset="0"/>
              </a:rPr>
              <a:t>turn a "Characteristic Equation" into an "Excitation Equation"</a:t>
            </a:r>
            <a:endParaRPr lang="zh-CN" altLang="en-US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01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48B3D8-071B-4D33-A907-6FF60B350244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9E678D-C486-4831-9622-CC2A4D149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AutoNum type="arabicPeriod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222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8D2A92-FA6D-4395-88DC-0A6F2F0A30AC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i="1">
                <a:latin typeface="微软雅黑" pitchFamily="34" charset="-122"/>
              </a:rPr>
              <a:t>Positional Notation--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MS PGothic" pitchFamily="34" charset="-128"/>
              </a:rPr>
              <a:t>Each bit has a value based on its position</a:t>
            </a:r>
          </a:p>
          <a:p>
            <a:r>
              <a:rPr lang="en-US" altLang="zh-CN" sz="1600" i="1">
                <a:latin typeface="微软雅黑" pitchFamily="34" charset="-122"/>
              </a:rPr>
              <a:t>Polynomial Notation</a:t>
            </a:r>
            <a:r>
              <a:rPr lang="en-US" altLang="zh-CN" sz="1600">
                <a:latin typeface="微软雅黑" pitchFamily="34" charset="-122"/>
              </a:rPr>
              <a:t> (Series Representation)</a:t>
            </a:r>
          </a:p>
          <a:p>
            <a:endParaRPr lang="en-US" altLang="zh-CN" sz="1600">
              <a:latin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</a:rPr>
              <a:t>二进制</a:t>
            </a:r>
            <a:r>
              <a:rPr lang="en-US" altLang="zh-CN" sz="1600">
                <a:latin typeface="微软雅黑" pitchFamily="34" charset="-122"/>
              </a:rPr>
              <a:t>-</a:t>
            </a:r>
            <a:r>
              <a:rPr lang="zh-CN" altLang="en-US" sz="1600">
                <a:latin typeface="微软雅黑" pitchFamily="34" charset="-122"/>
              </a:rPr>
              <a:t>十进制</a:t>
            </a:r>
            <a:endParaRPr lang="en-US" altLang="zh-CN" sz="1600">
              <a:latin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</a:rPr>
              <a:t>二进制</a:t>
            </a:r>
            <a:r>
              <a:rPr lang="en-US" altLang="zh-CN" sz="1600">
                <a:latin typeface="微软雅黑" pitchFamily="34" charset="-122"/>
              </a:rPr>
              <a:t>-</a:t>
            </a:r>
            <a:r>
              <a:rPr lang="zh-CN" altLang="en-US" sz="1600">
                <a:latin typeface="微软雅黑" pitchFamily="34" charset="-122"/>
              </a:rPr>
              <a:t>其它进制</a:t>
            </a:r>
            <a:endParaRPr lang="en-US" altLang="zh-CN" sz="1600">
              <a:latin typeface="微软雅黑" pitchFamily="34" charset="-122"/>
            </a:endParaRPr>
          </a:p>
          <a:p>
            <a:endParaRPr lang="en-US" altLang="zh-CN" sz="1600" i="1">
              <a:latin typeface="微软雅黑" pitchFamily="34" charset="-122"/>
            </a:endParaRPr>
          </a:p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FEAB58-C3FB-4AEF-84FD-B31024D0556F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DDA8B4-BFEF-48A2-A4CB-FDD411072697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655565-A359-45D0-8D8A-44FF8BB5F5C6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6E8AC2-2658-4A1B-A409-FE9403F13ACC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Setup time  is defined as the minimum amount of time BEFORE the clock’s active edge by which </a:t>
            </a:r>
          </a:p>
          <a:p>
            <a:r>
              <a:rPr lang="en-US" altLang="zh-CN"/>
              <a:t>the data must bestable for it to be latched correctly. Any violation in this minimumrequired </a:t>
            </a:r>
          </a:p>
          <a:p>
            <a:r>
              <a:rPr lang="en-US" altLang="zh-CN"/>
              <a:t>time causes incorrect data to be captured and is known assetup violation.</a:t>
            </a:r>
          </a:p>
          <a:p>
            <a:r>
              <a:rPr lang="en-US" altLang="zh-CN"/>
              <a:t>  </a:t>
            </a:r>
          </a:p>
          <a:p>
            <a:r>
              <a:rPr lang="en-US" altLang="zh-CN"/>
              <a:t>Hold  time is defined as the minimumamount of time AFTER the clock’s active edge during </a:t>
            </a:r>
          </a:p>
          <a:p>
            <a:r>
              <a:rPr lang="en-US" altLang="zh-CN"/>
              <a:t>which the data mustbe stable. Any violation in this required time causes incorrect data tobe </a:t>
            </a:r>
          </a:p>
          <a:p>
            <a:r>
              <a:rPr lang="en-US" altLang="zh-CN"/>
              <a:t>latched and is known as hold violation.</a:t>
            </a:r>
          </a:p>
          <a:p>
            <a:r>
              <a:rPr lang="en-US" altLang="zh-CN"/>
              <a:t>  </a:t>
            </a:r>
          </a:p>
          <a:p>
            <a:r>
              <a:rPr lang="en-US" altLang="zh-CN"/>
              <a:t>The setup time in a design determines the maximumfrequency at which the chip can run </a:t>
            </a:r>
          </a:p>
          <a:p>
            <a:r>
              <a:rPr lang="en-US" altLang="zh-CN"/>
              <a:t>without any timing failures.Factors affecting the setup analysis are the clock period Tclk, </a:t>
            </a:r>
          </a:p>
          <a:p>
            <a:r>
              <a:rPr lang="en-US" altLang="zh-CN"/>
              <a:t>Clockto Q propagation delay of the launch flop Tck-&gt;q, negative clockskew Tskew, required </a:t>
            </a:r>
          </a:p>
          <a:p>
            <a:r>
              <a:rPr lang="en-US" altLang="zh-CN"/>
              <a:t>setup time of the capture flop Tfs and combinational logic delay Tcomb between the two flops </a:t>
            </a:r>
          </a:p>
          <a:p>
            <a:r>
              <a:rPr lang="en-US" altLang="zh-CN"/>
              <a:t>being timed. Thefollowing condition must be satisfied.</a:t>
            </a:r>
          </a:p>
          <a:p>
            <a:r>
              <a:rPr lang="en-US" altLang="zh-CN"/>
              <a:t>  </a:t>
            </a:r>
          </a:p>
          <a:p>
            <a:endParaRPr lang="zh-CN" altLang="en-US"/>
          </a:p>
        </p:txBody>
      </p:sp>
      <p:sp>
        <p:nvSpPr>
          <p:cNvPr id="614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0B20EE-CEA6-4E17-A441-5377774482BC}" type="slidenum">
              <a:rPr lang="zh-CN" altLang="en-US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380EF6-3337-48FB-B807-5F8CDC1E1E67}" type="slidenum">
              <a:rPr lang="zh-CN" altLang="en-US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i="1">
              <a:ea typeface="MS PGothic" pitchFamily="34" charset="-128"/>
            </a:endParaRPr>
          </a:p>
        </p:txBody>
      </p:sp>
      <p:sp>
        <p:nvSpPr>
          <p:cNvPr id="860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7CBDB4-8871-47AF-8BD2-E37AF08F2303}" type="slidenum">
              <a:rPr lang="zh-CN" altLang="en-US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i="1">
              <a:ea typeface="MS PGothic" pitchFamily="34" charset="-128"/>
            </a:endParaRPr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EDF207-778D-4CD2-A3F5-8F131EC3700C}" type="slidenum">
              <a:rPr lang="zh-CN" altLang="en-US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ea typeface="华文细黑" pitchFamily="2" charset="-122"/>
              </a:rPr>
              <a:t>假设一台计算机的</a:t>
            </a:r>
            <a:r>
              <a:rPr lang="zh-CN" altLang="en-US" b="1">
                <a:solidFill>
                  <a:srgbClr val="FF0000"/>
                </a:solidFill>
                <a:ea typeface="华文细黑" pitchFamily="2" charset="-122"/>
              </a:rPr>
              <a:t>时钟频率</a:t>
            </a:r>
            <a:r>
              <a:rPr lang="zh-CN" altLang="en-US" b="1">
                <a:ea typeface="华文细黑" pitchFamily="2" charset="-122"/>
              </a:rPr>
              <a:t>是</a:t>
            </a:r>
            <a:r>
              <a:rPr lang="en-US" altLang="zh-CN" b="1">
                <a:ea typeface="华文细黑" pitchFamily="2" charset="-122"/>
              </a:rPr>
              <a:t>100 MHz(</a:t>
            </a:r>
            <a:r>
              <a:rPr lang="zh-CN" altLang="en-US" b="1">
                <a:ea typeface="华文细黑" pitchFamily="2" charset="-122"/>
              </a:rPr>
              <a:t>每秒百万周期</a:t>
            </a:r>
            <a:r>
              <a:rPr lang="en-US" altLang="zh-CN" b="1">
                <a:ea typeface="华文细黑" pitchFamily="2" charset="-122"/>
              </a:rPr>
              <a:t>)</a:t>
            </a:r>
            <a:r>
              <a:rPr lang="zh-CN" altLang="en-US" b="1">
                <a:ea typeface="华文细黑" pitchFamily="2" charset="-122"/>
              </a:rPr>
              <a:t>，具有</a:t>
            </a:r>
            <a:r>
              <a:rPr lang="en-US" altLang="zh-CN" b="1">
                <a:solidFill>
                  <a:srgbClr val="FF0000"/>
                </a:solidFill>
                <a:ea typeface="华文细黑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ea typeface="华文细黑" pitchFamily="2" charset="-122"/>
              </a:rPr>
              <a:t>种</a:t>
            </a:r>
            <a:r>
              <a:rPr lang="zh-CN" altLang="en-US" b="1">
                <a:ea typeface="华文细黑" pitchFamily="2" charset="-122"/>
              </a:rPr>
              <a:t>类型的指令，它们的</a:t>
            </a:r>
            <a:r>
              <a:rPr lang="zh-CN" altLang="en-US" b="1">
                <a:solidFill>
                  <a:srgbClr val="FF0000"/>
                </a:solidFill>
                <a:ea typeface="华文细黑" pitchFamily="2" charset="-122"/>
              </a:rPr>
              <a:t>使用率和</a:t>
            </a:r>
            <a:r>
              <a:rPr lang="en-US" altLang="zh-CN" b="1">
                <a:solidFill>
                  <a:srgbClr val="FF0000"/>
                </a:solidFill>
                <a:ea typeface="华文细黑" pitchFamily="2" charset="-122"/>
              </a:rPr>
              <a:t>CPI</a:t>
            </a:r>
            <a:r>
              <a:rPr lang="zh-CN" altLang="en-US" b="1">
                <a:ea typeface="华文细黑" pitchFamily="2" charset="-122"/>
              </a:rPr>
              <a:t>分别如下表所示。求该计算机的</a:t>
            </a:r>
            <a:r>
              <a:rPr lang="en-US" altLang="zh-CN" b="1">
                <a:ea typeface="华文细黑" pitchFamily="2" charset="-122"/>
              </a:rPr>
              <a:t>MIPS</a:t>
            </a:r>
            <a:r>
              <a:rPr lang="zh-CN" altLang="en-US" b="1">
                <a:ea typeface="华文细黑" pitchFamily="2" charset="-122"/>
              </a:rPr>
              <a:t>值以及运行一个具有</a:t>
            </a:r>
            <a:r>
              <a:rPr lang="en-US" altLang="zh-CN" b="1">
                <a:ea typeface="华文细黑" pitchFamily="2" charset="-122"/>
              </a:rPr>
              <a:t>10</a:t>
            </a:r>
            <a:r>
              <a:rPr lang="en-US" altLang="zh-CN" b="1" baseline="30000">
                <a:ea typeface="华文细黑" pitchFamily="2" charset="-122"/>
              </a:rPr>
              <a:t>7</a:t>
            </a:r>
            <a:r>
              <a:rPr lang="zh-CN" altLang="en-US" b="1">
                <a:ea typeface="华文细黑" pitchFamily="2" charset="-122"/>
              </a:rPr>
              <a:t>条指令的程序所需的</a:t>
            </a:r>
            <a:r>
              <a:rPr lang="en-US" altLang="zh-CN" b="1">
                <a:ea typeface="华文细黑" pitchFamily="2" charset="-122"/>
              </a:rPr>
              <a:t>CPU</a:t>
            </a:r>
            <a:r>
              <a:rPr lang="zh-CN" altLang="en-US" b="1">
                <a:ea typeface="华文细黑" pitchFamily="2" charset="-122"/>
              </a:rPr>
              <a:t>时间。</a:t>
            </a:r>
            <a:endParaRPr lang="en-US" altLang="zh-CN" b="1">
              <a:ea typeface="华文细黑" pitchFamily="2" charset="-122"/>
            </a:endParaRPr>
          </a:p>
          <a:p>
            <a:endParaRPr lang="zh-CN" altLang="en-US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CEF64A-7C96-43FB-ADF0-EF4C4ABE5CA5}" type="slidenum">
              <a:rPr lang="zh-CN" altLang="en-US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623E30-AAE6-41E8-95AE-67EEF1CF3268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6600"/>
                </a:solidFill>
                <a:latin typeface="Tahoma" pitchFamily="34" charset="0"/>
                <a:ea typeface="黑体" pitchFamily="49" charset="-122"/>
              </a:rPr>
              <a:t>1、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SOP </a:t>
            </a:r>
            <a:r>
              <a:rPr lang="en-US" altLang="zh-CN">
                <a:latin typeface="Tahoma" pitchFamily="34" charset="0"/>
                <a:ea typeface="黑体" pitchFamily="49" charset="-122"/>
                <a:sym typeface="Wingdings" pitchFamily="2" charset="2"/>
              </a:rPr>
              <a:t>POS</a:t>
            </a:r>
            <a:r>
              <a:rPr lang="en-US" altLang="zh-CN">
                <a:latin typeface="Arial" pitchFamily="34" charset="0"/>
                <a:ea typeface="黑体" pitchFamily="49" charset="-122"/>
                <a:sym typeface="Wingdings" pitchFamily="2" charset="2"/>
              </a:rPr>
              <a:t>, </a:t>
            </a:r>
            <a:r>
              <a:rPr lang="en-US" altLang="zh-CN">
                <a:latin typeface="Tahoma" pitchFamily="34" charset="0"/>
                <a:ea typeface="黑体" pitchFamily="49" charset="-122"/>
                <a:sym typeface="Wingdings" pitchFamily="2" charset="2"/>
              </a:rPr>
              <a:t>just</a:t>
            </a:r>
            <a:r>
              <a:rPr lang="el-GR" altLang="zh-CN">
                <a:latin typeface="Tahoma" pitchFamily="34" charset="0"/>
                <a:ea typeface="黑体" pitchFamily="49" charset="-122"/>
                <a:cs typeface="Tahoma" pitchFamily="34" charset="0"/>
                <a:sym typeface="Wingdings" pitchFamily="2" charset="2"/>
              </a:rPr>
              <a:t>Σ</a:t>
            </a:r>
            <a:r>
              <a:rPr lang="en-US" altLang="zh-CN">
                <a:latin typeface="Tahoma" pitchFamily="34" charset="0"/>
                <a:ea typeface="黑体" pitchFamily="49" charset="-122"/>
                <a:cs typeface="Tahoma" pitchFamily="34" charset="0"/>
                <a:sym typeface="Wingdings" pitchFamily="2" charset="2"/>
              </a:rPr>
              <a:t></a:t>
            </a:r>
            <a:r>
              <a:rPr lang="el-GR" altLang="zh-CN">
                <a:latin typeface="Tahoma" pitchFamily="34" charset="0"/>
                <a:ea typeface="黑体" pitchFamily="49" charset="-122"/>
                <a:cs typeface="Tahoma" pitchFamily="34" charset="0"/>
                <a:sym typeface="Wingdings" pitchFamily="2" charset="2"/>
              </a:rPr>
              <a:t>Π</a:t>
            </a:r>
            <a:r>
              <a:rPr lang="en-US" altLang="zh-CN">
                <a:latin typeface="Tahoma" pitchFamily="34" charset="0"/>
                <a:ea typeface="黑体" pitchFamily="49" charset="-122"/>
                <a:cs typeface="Tahoma" pitchFamily="34" charset="0"/>
                <a:sym typeface="Wingdings" pitchFamily="2" charset="2"/>
              </a:rPr>
              <a:t> and j≠I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6600"/>
                </a:solidFill>
              </a:rPr>
              <a:t>2、</a:t>
            </a:r>
            <a:r>
              <a:rPr lang="en-US" altLang="zh-CN"/>
              <a:t>Give F，F</a:t>
            </a:r>
            <a:r>
              <a:rPr lang="en-US" altLang="zh-CN">
                <a:latin typeface="Tahoma" pitchFamily="34" charset="0"/>
              </a:rPr>
              <a:t>’</a:t>
            </a:r>
            <a:r>
              <a:rPr lang="en-US" altLang="zh-CN"/>
              <a:t>=?  Just</a:t>
            </a:r>
            <a:r>
              <a:rPr lang="el-GR" altLang="zh-CN">
                <a:sym typeface="Wingdings" pitchFamily="2" charset="2"/>
              </a:rPr>
              <a:t>Σ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l-GR" altLang="zh-CN">
                <a:sym typeface="Wingdings" pitchFamily="2" charset="2"/>
              </a:rPr>
              <a:t>Π</a:t>
            </a:r>
            <a:r>
              <a:rPr lang="en-US" altLang="zh-CN">
                <a:sym typeface="Wingdings" pitchFamily="2" charset="2"/>
              </a:rPr>
              <a:t> and j=i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6600"/>
                </a:solidFill>
              </a:rPr>
              <a:t>3、 </a:t>
            </a:r>
            <a:r>
              <a:rPr lang="en-US" altLang="zh-CN"/>
              <a:t>Give F，F</a:t>
            </a:r>
            <a:r>
              <a:rPr lang="en-US" altLang="zh-CN" baseline="-25000"/>
              <a:t>D</a:t>
            </a:r>
            <a:r>
              <a:rPr lang="en-US" altLang="zh-CN"/>
              <a:t>=?  Just</a:t>
            </a:r>
            <a:r>
              <a:rPr lang="el-GR" altLang="zh-CN">
                <a:sym typeface="Wingdings" pitchFamily="2" charset="2"/>
              </a:rPr>
              <a:t>Σ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el-GR" altLang="zh-CN">
                <a:sym typeface="Wingdings" pitchFamily="2" charset="2"/>
              </a:rPr>
              <a:t>Π</a:t>
            </a:r>
            <a:r>
              <a:rPr lang="en-US" altLang="zh-CN">
                <a:sym typeface="Wingdings" pitchFamily="2" charset="2"/>
              </a:rPr>
              <a:t> and j=[i]</a:t>
            </a:r>
            <a:r>
              <a:rPr lang="en-US" altLang="zh-CN" baseline="-25000">
                <a:sym typeface="Wingdings" pitchFamily="2" charset="2"/>
              </a:rPr>
              <a:t>n</a:t>
            </a:r>
            <a:r>
              <a:rPr lang="zh-CN" altLang="en-US"/>
              <a:t> </a:t>
            </a:r>
          </a:p>
          <a:p>
            <a:endParaRPr lang="en-US" altLang="zh-CN"/>
          </a:p>
          <a:p>
            <a:r>
              <a:rPr lang="en-US" altLang="zh-CN"/>
              <a:t>F1+F2</a:t>
            </a:r>
            <a:r>
              <a:rPr lang="zh-CN" altLang="en-US"/>
              <a:t>，</a:t>
            </a:r>
            <a:r>
              <a:rPr lang="en-US" altLang="zh-CN"/>
              <a:t>F1*F2</a:t>
            </a:r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C1F57C-79D0-4DE5-83F4-57AC18B0882E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688B39-D9C1-4D35-B915-2AB93E74FF95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Duality </a:t>
            </a:r>
            <a:r>
              <a:rPr lang="zh-CN" altLang="en-US" sz="900"/>
              <a:t>（对偶定理</a:t>
            </a:r>
            <a:r>
              <a:rPr lang="en-US" altLang="zh-CN" sz="900"/>
              <a:t>）</a:t>
            </a:r>
            <a:r>
              <a:rPr lang="en-US" altLang="zh-CN" sz="1100"/>
              <a:t> </a:t>
            </a:r>
            <a:endParaRPr lang="zh-CN" altLang="en-US">
              <a:latin typeface="Times New Roman" pitchFamily="18" charset="0"/>
              <a:ea typeface="华文新魏" pitchFamily="2" charset="-122"/>
            </a:endParaRPr>
          </a:p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2D09F1-1AB2-450C-9CA7-592C07081675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threshold</a:t>
            </a:r>
            <a:endParaRPr lang="zh-CN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Arial" pitchFamily="34" charset="0"/>
              </a:rPr>
              <a:t>Electronic Aspects of Digital Design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Digital circuits</a:t>
            </a:r>
            <a:r>
              <a:rPr lang="en-US" altLang="zh-CN">
                <a:latin typeface="Times New Roman" pitchFamily="18" charset="0"/>
              </a:rPr>
              <a:t> deal with analog voltages and currents and are built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with analog components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How to realize Logic 0 and 1 in a Real circuit?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What is the range of analog value with each logic value(0 or 1) 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How to produce and figure out the signal in a proper range?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The association between Digital and Analog</a:t>
            </a:r>
            <a:endParaRPr lang="zh-CN" altLang="en-US">
              <a:latin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FBF8CE-66FC-40C9-862B-4DBC0A31DC72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threshold</a:t>
            </a:r>
            <a:endParaRPr lang="zh-CN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Arial" pitchFamily="34" charset="0"/>
              </a:rPr>
              <a:t>Electronic Aspects of Digital Design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Digital circuits</a:t>
            </a:r>
            <a:r>
              <a:rPr lang="en-US" altLang="zh-CN">
                <a:latin typeface="Times New Roman" pitchFamily="18" charset="0"/>
              </a:rPr>
              <a:t> deal with analog voltages and currents and are built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with analog components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How to realize Logic 0 and 1 in a Real circuit?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What is the range of analog value with each logic value(0 or 1) 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How to produce and figure out the signal in a proper range?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The association between Digital and Analog</a:t>
            </a:r>
            <a:endParaRPr lang="zh-CN" altLang="en-US">
              <a:latin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A89574-C608-4A2C-AD0A-A4DD00FE4ED6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Moore vs Mealy</a:t>
            </a:r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410DDD-893E-4462-A938-A7E95042B5EF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7146F-6CC7-485D-BD77-BA479A6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51A4-991A-4076-932A-CFE69B2083EB}" type="datetime1">
              <a:rPr lang="zh-CN" altLang="en-US"/>
              <a:pPr>
                <a:defRPr/>
              </a:pPr>
              <a:t>2021-05-11</a:t>
            </a:fld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F734922-F3DA-42BE-B295-F0CC8FAD4F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508245-D2AA-4414-B826-21B4A72E4C6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F67146F-6CC7-485D-BD77-BA479A6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56AB-3B52-40DB-BCA6-678181FD75F9}" type="datetime1">
              <a:rPr lang="zh-CN" altLang="en-US"/>
              <a:pPr>
                <a:defRPr/>
              </a:pPr>
              <a:t>2021-05-11</a:t>
            </a:fld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F734922-F3DA-42BE-B295-F0CC8FAD4F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91A9D5-F263-4197-991F-8B8CA7B58AC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F67146F-6CC7-485D-BD77-BA479A6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D4A56-AC4B-4DCA-B204-540E829EEE4C}" type="datetime1">
              <a:rPr lang="zh-CN" altLang="en-US"/>
              <a:pPr>
                <a:defRPr/>
              </a:pPr>
              <a:t>2021-05-11</a:t>
            </a:fld>
            <a:endParaRPr lang="zh-CN" altLang="en-US" dirty="0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F734922-F3DA-42BE-B295-F0CC8FAD4F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78B160-108B-465D-9FE2-B3437FA802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7146F-6CC7-485D-BD77-BA479A6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AC4A4-FE9E-404B-89ED-A01A9BD7F07B}" type="datetime1">
              <a:rPr lang="zh-CN" altLang="en-US"/>
              <a:pPr>
                <a:defRPr/>
              </a:pPr>
              <a:t>2021-05-11</a:t>
            </a:fld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F734922-F3DA-42BE-B295-F0CC8FAD4F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6FFB2A-42E9-4E46-B0F5-AFC9969FD5A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A69E3D2-154D-40C5-B8E8-EBB22501188A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6237288"/>
            <a:ext cx="9144000" cy="6207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CEA534-E4A5-4FF1-950A-26787CF0F183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DA21CA-4E4F-43CC-9352-2F3AFA1B905B}"/>
              </a:ext>
            </a:extLst>
          </p:cNvPr>
          <p:cNvSpPr/>
          <p:nvPr userDrawn="1"/>
        </p:nvSpPr>
        <p:spPr>
          <a:xfrm>
            <a:off x="8358188" y="6357938"/>
            <a:ext cx="360362" cy="360362"/>
          </a:xfrm>
          <a:prstGeom prst="ellipse">
            <a:avLst/>
          </a:prstGeom>
          <a:solidFill>
            <a:srgbClr val="0A4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3838"/>
            <a:ext cx="65436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7146F-6CC7-485D-BD77-BA479A6F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5D5AF9C3-CF25-459F-AE52-A3EDE6AD3224}" type="datetime1">
              <a:rPr lang="zh-CN" altLang="en-US"/>
              <a:pPr>
                <a:defRPr/>
              </a:pPr>
              <a:t>2021-05-11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4922-F3DA-42BE-B295-F0CC8FAD4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913" y="6356350"/>
            <a:ext cx="4429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6686472-E0AA-4517-ADF1-3EAF84D7308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3" name="矩形 14">
            <a:extLst>
              <a:ext uri="{FF2B5EF4-FFF2-40B4-BE49-F238E27FC236}">
                <a16:creationId xmlns:a16="http://schemas.microsoft.com/office/drawing/2014/main" id="{89331D99-DEB9-44A0-B770-5E48DEDAE4F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-1588" y="908050"/>
            <a:ext cx="9145588" cy="36513"/>
          </a:xfrm>
          <a:prstGeom prst="rect">
            <a:avLst/>
          </a:prstGeom>
          <a:solidFill>
            <a:srgbClr val="0A419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34" name="矩形 18">
            <a:extLst>
              <a:ext uri="{FF2B5EF4-FFF2-40B4-BE49-F238E27FC236}">
                <a16:creationId xmlns:a16="http://schemas.microsoft.com/office/drawing/2014/main" id="{FAFA837E-EDC0-4638-A1FF-8B8296B284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-1588" y="6200775"/>
            <a:ext cx="9145588" cy="34925"/>
          </a:xfrm>
          <a:prstGeom prst="rect">
            <a:avLst/>
          </a:prstGeom>
          <a:solidFill>
            <a:srgbClr val="0A419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35" name="页脚占位符 16">
            <a:extLst>
              <a:ext uri="{FF2B5EF4-FFF2-40B4-BE49-F238E27FC236}">
                <a16:creationId xmlns:a16="http://schemas.microsoft.com/office/drawing/2014/main" id="{97C532E1-F309-48F3-9A8C-C3190328F7E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19475" y="6356350"/>
            <a:ext cx="48244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Digital Logic Design and Application, by Yan Bo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A419B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A419B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35.em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4.e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7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8E6E82-6B93-44AF-B4B7-5136C77951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9050" y="935038"/>
            <a:ext cx="9159875" cy="35591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549F5E-6142-4D67-88ED-3C54AEF80CB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9050" y="1101725"/>
            <a:ext cx="9172575" cy="3249613"/>
          </a:xfrm>
          <a:prstGeom prst="rect">
            <a:avLst/>
          </a:prstGeom>
          <a:solidFill>
            <a:srgbClr val="0A41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4100" name="直接连接符 5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593975" y="2578100"/>
            <a:ext cx="6030913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777875" y="1196975"/>
            <a:ext cx="79676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1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Digital Logic Design and Application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Review     </a:t>
            </a:r>
            <a:b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Yan Bo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School of Information &amp; Communication Engineering, UESTC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Email: yanboyu@uestc.edu.cn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2" name="Picture 4" descr="UESTC 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56525" y="41275"/>
            <a:ext cx="86518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 descr="http://doktorspinn.com/wp-content/uploads/2013/04/digital-tunnel-wallpaper1.jpg">
            <a:extLst>
              <a:ext uri="{FF2B5EF4-FFF2-40B4-BE49-F238E27FC236}">
                <a16:creationId xmlns:a16="http://schemas.microsoft.com/office/drawing/2014/main" id="{6F350983-6258-4E4D-84AC-3BF53FBC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/>
          </a:blip>
          <a:srcRect/>
          <a:stretch>
            <a:fillRect/>
          </a:stretch>
        </p:blipFill>
        <p:spPr bwMode="auto">
          <a:xfrm>
            <a:off x="323528" y="4493985"/>
            <a:ext cx="3428868" cy="192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8AE435-17DB-4F19-9F42-3B9AEEB5250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538" y="4660900"/>
            <a:ext cx="4489450" cy="1928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419F65-9476-4AE4-9B83-21893B566A8A}" type="slidenum">
              <a:rPr lang="zh-CN" altLang="en-US"/>
              <a:pPr/>
              <a:t>9</a:t>
            </a:fld>
            <a:endParaRPr lang="zh-CN" altLang="en-US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1466850" y="1223963"/>
          <a:ext cx="2311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4" imgW="1066800" imgH="241300" progId="Equation.3">
                  <p:embed/>
                </p:oleObj>
              </mc:Choice>
              <mc:Fallback>
                <p:oleObj name="公式" r:id="rId4" imgW="1066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223963"/>
                        <a:ext cx="23114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4740275" y="1268413"/>
          <a:ext cx="2711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6" imgW="1751400" imgH="305280" progId="Equation.3">
                  <p:embed/>
                </p:oleObj>
              </mc:Choice>
              <mc:Fallback>
                <p:oleObj name="Equation" r:id="rId6" imgW="1751400" imgH="305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1268413"/>
                        <a:ext cx="27114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4873625" y="1887538"/>
          <a:ext cx="231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8" imgW="1117600" imgH="241300" progId="Equation.3">
                  <p:embed/>
                </p:oleObj>
              </mc:Choice>
              <mc:Fallback>
                <p:oleObj name="公式" r:id="rId8" imgW="1117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887538"/>
                        <a:ext cx="2311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6689FE-BCB0-4FC7-84B4-F7B418D7E29B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09A42CB8-D866-4E58-AB5D-AC4E2E67D7B5}"/>
              </a:ext>
            </a:extLst>
          </p:cNvPr>
          <p:cNvSpPr txBox="1">
            <a:spLocks noChangeArrowheads="1"/>
          </p:cNvSpPr>
          <p:nvPr/>
        </p:nvSpPr>
        <p:spPr>
          <a:xfrm>
            <a:off x="385763" y="125413"/>
            <a:ext cx="8758237" cy="603250"/>
          </a:xfrm>
          <a:prstGeom prst="rect">
            <a:avLst/>
          </a:prstGeom>
          <a:noFill/>
        </p:spPr>
        <p:txBody>
          <a:bodyPr lIns="92075" tIns="46038" rIns="92075" bIns="46038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Minterm</a:t>
            </a:r>
            <a:r>
              <a:rPr lang="en-US" altLang="zh-CN" dirty="0">
                <a:ea typeface="宋体" panose="02010600030101010101" pitchFamily="2" charset="-122"/>
              </a:rPr>
              <a:t> List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vs.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Maxterm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List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1377950" y="1874838"/>
          <a:ext cx="2755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10" imgW="1295400" imgH="241300" progId="Equation.3">
                  <p:embed/>
                </p:oleObj>
              </mc:Choice>
              <mc:Fallback>
                <p:oleObj name="公式" r:id="rId10" imgW="1295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874838"/>
                        <a:ext cx="2755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4911725" y="2506663"/>
          <a:ext cx="2393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12" imgW="1180588" imgH="253890" progId="Equation.3">
                  <p:embed/>
                </p:oleObj>
              </mc:Choice>
              <mc:Fallback>
                <p:oleObj name="公式" r:id="rId12" imgW="1180588" imgH="25389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2506663"/>
                        <a:ext cx="23939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1314450" y="2500313"/>
          <a:ext cx="2878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14" imgW="1396394" imgH="253890" progId="Equation.3">
                  <p:embed/>
                </p:oleObj>
              </mc:Choice>
              <mc:Fallback>
                <p:oleObj name="公式" r:id="rId14" imgW="1396394" imgH="25389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500313"/>
                        <a:ext cx="28781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3E56EE7-602C-44D8-96D5-ECFD6AF8A806}"/>
              </a:ext>
            </a:extLst>
          </p:cNvPr>
          <p:cNvCxnSpPr/>
          <p:nvPr/>
        </p:nvCxnSpPr>
        <p:spPr>
          <a:xfrm>
            <a:off x="-153988" y="3497263"/>
            <a:ext cx="9144001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46125" y="3654425"/>
            <a:ext cx="29257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Homework chap2</a:t>
            </a:r>
          </a:p>
          <a:p>
            <a:pPr eaLnBrk="1" hangingPunct="1"/>
            <a:endParaRPr lang="en-US" altLang="zh-CN" sz="2400" b="1">
              <a:solidFill>
                <a:srgbClr val="7030A0"/>
              </a:solidFill>
            </a:endParaRPr>
          </a:p>
        </p:txBody>
      </p:sp>
      <p:pic>
        <p:nvPicPr>
          <p:cNvPr id="15373" name="Picture 7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90513" y="4672013"/>
            <a:ext cx="837723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7597775" y="4733925"/>
            <a:ext cx="8001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400" b="1" baseline="-25000">
                <a:solidFill>
                  <a:srgbClr val="FF0000"/>
                </a:solidFill>
                <a:ea typeface="MS PGothic" pitchFamily="34" charset="-128"/>
              </a:rPr>
              <a:t>0,2,3,4,6</a:t>
            </a:r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3681413" y="5208588"/>
            <a:ext cx="800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400" b="1" baseline="-25000">
                <a:solidFill>
                  <a:srgbClr val="FF0000"/>
                </a:solidFill>
                <a:ea typeface="MS PGothic" pitchFamily="34" charset="-128"/>
              </a:rPr>
              <a:t>1,3,4,5,7</a:t>
            </a: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441325" y="5724525"/>
            <a:ext cx="8001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400" b="1" baseline="-25000">
                <a:solidFill>
                  <a:srgbClr val="FF0000"/>
                </a:solidFill>
                <a:ea typeface="MS PGothic" pitchFamily="34" charset="-128"/>
              </a:rPr>
              <a:t>0,2,3,4,6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2927350" y="57245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400" b="1" baseline="-25000">
                <a:solidFill>
                  <a:srgbClr val="FF0000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18" name="Text Box 53"/>
          <p:cNvSpPr txBox="1">
            <a:spLocks noChangeArrowheads="1"/>
          </p:cNvSpPr>
          <p:nvPr/>
        </p:nvSpPr>
        <p:spPr bwMode="auto">
          <a:xfrm>
            <a:off x="4394200" y="5724525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400" b="1" baseline="-25000">
                <a:solidFill>
                  <a:srgbClr val="FF0000"/>
                </a:solidFill>
                <a:ea typeface="MS PGothic" pitchFamily="34" charset="-128"/>
              </a:rPr>
              <a:t>1,3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85775" y="247650"/>
            <a:ext cx="8486775" cy="6477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zh-CN"/>
              <a:t>Gates and Logic:  </a:t>
            </a:r>
            <a:r>
              <a:rPr lang="en-US" altLang="zh-CN" sz="2400"/>
              <a:t>Duality</a:t>
            </a:r>
            <a:r>
              <a:rPr lang="zh-CN" altLang="en-US" sz="2400"/>
              <a:t> </a:t>
            </a:r>
            <a:r>
              <a:rPr lang="en-US" altLang="zh-CN" sz="2400"/>
              <a:t>vs. DeMorgan</a:t>
            </a:r>
            <a:r>
              <a:rPr lang="en-US" altLang="zh-CN" sz="2400">
                <a:latin typeface="Segoe UI" pitchFamily="34" charset="0"/>
                <a:cs typeface="Segoe UI" pitchFamily="34" charset="0"/>
              </a:rPr>
              <a:t>’</a:t>
            </a:r>
            <a:r>
              <a:rPr lang="en-US" altLang="zh-CN" sz="2400"/>
              <a:t>s Law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EE17E8-AB02-4ECD-A70E-4365DE3851AD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43B498-6E51-4E95-AE5A-D9A1024CC32A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A5400A1-71BF-4AF1-B7D4-E6121452F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95425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Font typeface="Arial" charset="0"/>
              <a:buChar char="•"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Dual of a logic expression</a:t>
            </a:r>
          </a:p>
          <a:p>
            <a:pPr marL="342900" indent="473075"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F</a:t>
            </a:r>
            <a:r>
              <a:rPr lang="en-US" altLang="zh-CN" sz="2800" b="1" baseline="50000" dirty="0">
                <a:solidFill>
                  <a:srgbClr val="6600FF"/>
                </a:solidFill>
                <a:latin typeface="微软雅黑" pitchFamily="34" charset="-122"/>
              </a:rPr>
              <a:t>D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(X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1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2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</a:rPr>
              <a:t>…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 , </a:t>
            </a:r>
            <a:r>
              <a:rPr lang="en-US" altLang="zh-CN" sz="2800" b="1" dirty="0" err="1">
                <a:solidFill>
                  <a:srgbClr val="6600FF"/>
                </a:solidFill>
                <a:latin typeface="微软雅黑" pitchFamily="34" charset="-122"/>
              </a:rPr>
              <a:t>X</a:t>
            </a:r>
            <a:r>
              <a:rPr lang="en-US" altLang="zh-CN" sz="2800" b="1" baseline="-25000" dirty="0" err="1">
                <a:solidFill>
                  <a:srgbClr val="6600FF"/>
                </a:solidFill>
                <a:latin typeface="微软雅黑" pitchFamily="34" charset="-122"/>
              </a:rPr>
              <a:t>n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,0,1, + 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  <a:ea typeface="楷体_GB2312" pitchFamily="49" charset="-122"/>
              </a:rPr>
              <a:t>·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 )</a:t>
            </a:r>
          </a:p>
          <a:p>
            <a:pPr marL="342900" indent="-342900" algn="ctr"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= F(X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1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2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</a:rPr>
              <a:t>…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 , </a:t>
            </a:r>
            <a:r>
              <a:rPr lang="en-US" altLang="zh-CN" sz="2800" b="1" dirty="0" err="1">
                <a:solidFill>
                  <a:srgbClr val="6600FF"/>
                </a:solidFill>
                <a:latin typeface="微软雅黑" pitchFamily="34" charset="-122"/>
              </a:rPr>
              <a:t>X</a:t>
            </a:r>
            <a:r>
              <a:rPr lang="en-US" altLang="zh-CN" sz="2800" b="1" baseline="-25000" dirty="0" err="1">
                <a:solidFill>
                  <a:srgbClr val="6600FF"/>
                </a:solidFill>
                <a:latin typeface="微软雅黑" pitchFamily="34" charset="-122"/>
              </a:rPr>
              <a:t>n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,1,0,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  <a:ea typeface="楷体_GB2312" pitchFamily="49" charset="-122"/>
              </a:rPr>
              <a:t>·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+ 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Font typeface="Arial" charset="0"/>
              <a:buChar char="•"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Complement of a logic expression</a:t>
            </a:r>
          </a:p>
          <a:p>
            <a:pPr marL="342900" indent="473075"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F</a:t>
            </a:r>
            <a:r>
              <a:rPr lang="en-US" altLang="zh-CN" sz="32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’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 (X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1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2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</a:rPr>
              <a:t>…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 , </a:t>
            </a:r>
            <a:r>
              <a:rPr lang="en-US" altLang="zh-CN" sz="2800" b="1" dirty="0" err="1">
                <a:solidFill>
                  <a:srgbClr val="6600FF"/>
                </a:solidFill>
                <a:latin typeface="微软雅黑" pitchFamily="34" charset="-122"/>
              </a:rPr>
              <a:t>X</a:t>
            </a:r>
            <a:r>
              <a:rPr lang="en-US" altLang="zh-CN" sz="2800" b="1" baseline="-25000" dirty="0" err="1">
                <a:solidFill>
                  <a:srgbClr val="6600FF"/>
                </a:solidFill>
                <a:latin typeface="微软雅黑" pitchFamily="34" charset="-122"/>
              </a:rPr>
              <a:t>n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,0,1, + 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  <a:ea typeface="楷体_GB2312" pitchFamily="49" charset="-122"/>
              </a:rPr>
              <a:t>·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 )</a:t>
            </a:r>
          </a:p>
          <a:p>
            <a:pPr marL="342900" indent="1090613"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=  F(X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’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X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’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</a:rPr>
              <a:t>…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 , </a:t>
            </a:r>
            <a:r>
              <a:rPr lang="en-US" altLang="zh-CN" sz="2800" b="1" dirty="0" err="1">
                <a:solidFill>
                  <a:srgbClr val="6600FF"/>
                </a:solidFill>
                <a:latin typeface="微软雅黑" pitchFamily="34" charset="-122"/>
              </a:rPr>
              <a:t>X</a:t>
            </a:r>
            <a:r>
              <a:rPr lang="en-US" altLang="zh-CN" sz="2800" b="1" baseline="-25000" dirty="0" err="1">
                <a:solidFill>
                  <a:srgbClr val="6600FF"/>
                </a:solidFill>
                <a:latin typeface="微软雅黑" pitchFamily="34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’</a:t>
            </a:r>
            <a:r>
              <a:rPr lang="en-US" altLang="zh-CN" sz="2800" b="1" baseline="-25000" dirty="0">
                <a:solidFill>
                  <a:srgbClr val="6600FF"/>
                </a:solidFill>
                <a:latin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,1,0, </a:t>
            </a:r>
            <a:r>
              <a:rPr lang="en-US" altLang="zh-CN" sz="2800" b="1" dirty="0">
                <a:solidFill>
                  <a:srgbClr val="6600FF"/>
                </a:solidFill>
                <a:latin typeface="Tahoma" pitchFamily="34" charset="0"/>
                <a:ea typeface="楷体_GB2312" pitchFamily="49" charset="-122"/>
              </a:rPr>
              <a:t>·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6600FF"/>
                </a:solidFill>
                <a:latin typeface="微软雅黑" pitchFamily="34" charset="-122"/>
              </a:rPr>
              <a:t>, +  ) </a:t>
            </a:r>
            <a:endParaRPr lang="en-US" altLang="zh-CN" sz="2400" b="1" dirty="0">
              <a:solidFill>
                <a:srgbClr val="6600FF"/>
              </a:solidFill>
              <a:latin typeface="Times New Roman" pitchFamily="18" charset="0"/>
              <a:ea typeface="微软雅黑" pitchFamily="34" charset="-122"/>
              <a:sym typeface="Monotype Sorts" pitchFamily="2" charset="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16575" y="1795463"/>
            <a:ext cx="3400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X is not changed !!</a:t>
            </a:r>
            <a:endParaRPr lang="zh-CN" altLang="en-US" sz="2800" b="1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11900" y="4046538"/>
            <a:ext cx="2660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X is inverted !!</a:t>
            </a:r>
            <a:endParaRPr lang="zh-CN" altLang="en-US" sz="2800" b="1">
              <a:solidFill>
                <a:srgbClr val="00B050"/>
              </a:solidFill>
            </a:endParaRPr>
          </a:p>
        </p:txBody>
      </p:sp>
      <p:sp>
        <p:nvSpPr>
          <p:cNvPr id="18440" name="矩形 9"/>
          <p:cNvSpPr>
            <a:spLocks noChangeArrowheads="1"/>
          </p:cNvSpPr>
          <p:nvPr/>
        </p:nvSpPr>
        <p:spPr bwMode="auto">
          <a:xfrm>
            <a:off x="7137400" y="1519238"/>
            <a:ext cx="2006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Chap2.7.2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</a:rPr>
              <a:t>，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2.7.3</a:t>
            </a:r>
            <a:endParaRPr lang="zh-CN" altLang="en-US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bldLvl="2" autoUpdateAnimBg="0"/>
      <p:bldP spid="3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57225" y="142875"/>
            <a:ext cx="7772400" cy="6477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zh-CN"/>
              <a:t>Exercise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5763D9-CBFB-4926-A77D-D6950F01444B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43815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E053B7-254B-4151-A92E-AF14D4EF80F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 rot="10800000">
            <a:off x="1219200" y="1295400"/>
            <a:ext cx="482600" cy="709613"/>
          </a:xfrm>
          <a:prstGeom prst="moon">
            <a:avLst>
              <a:gd name="adj" fmla="val 7995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42" name="Line 11"/>
          <p:cNvSpPr>
            <a:spLocks noChangeShapeType="1"/>
          </p:cNvSpPr>
          <p:nvPr/>
        </p:nvSpPr>
        <p:spPr bwMode="auto">
          <a:xfrm>
            <a:off x="977900" y="1905000"/>
            <a:ext cx="3127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3" name="Line 12"/>
          <p:cNvSpPr>
            <a:spLocks noChangeShapeType="1"/>
          </p:cNvSpPr>
          <p:nvPr/>
        </p:nvSpPr>
        <p:spPr bwMode="auto">
          <a:xfrm>
            <a:off x="1701800" y="1635125"/>
            <a:ext cx="2651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4" name="Line 11"/>
          <p:cNvSpPr>
            <a:spLocks noChangeShapeType="1"/>
          </p:cNvSpPr>
          <p:nvPr/>
        </p:nvSpPr>
        <p:spPr bwMode="auto">
          <a:xfrm>
            <a:off x="292100" y="1441450"/>
            <a:ext cx="9985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5" name="AutoShape 37"/>
          <p:cNvSpPr>
            <a:spLocks noChangeArrowheads="1"/>
          </p:cNvSpPr>
          <p:nvPr/>
        </p:nvSpPr>
        <p:spPr bwMode="auto">
          <a:xfrm>
            <a:off x="552450" y="1589088"/>
            <a:ext cx="433388" cy="630237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46" name="Line 43"/>
          <p:cNvSpPr>
            <a:spLocks noChangeShapeType="1"/>
          </p:cNvSpPr>
          <p:nvPr/>
        </p:nvSpPr>
        <p:spPr bwMode="auto">
          <a:xfrm>
            <a:off x="261938" y="1784350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7" name="Line 44"/>
          <p:cNvSpPr>
            <a:spLocks noChangeShapeType="1"/>
          </p:cNvSpPr>
          <p:nvPr/>
        </p:nvSpPr>
        <p:spPr bwMode="auto">
          <a:xfrm>
            <a:off x="261938" y="2095500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8" name="TextBox 49"/>
          <p:cNvSpPr txBox="1">
            <a:spLocks noChangeArrowheads="1"/>
          </p:cNvSpPr>
          <p:nvPr/>
        </p:nvSpPr>
        <p:spPr bwMode="auto">
          <a:xfrm>
            <a:off x="92075" y="1055688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4349" name="TextBox 53"/>
          <p:cNvSpPr txBox="1">
            <a:spLocks noChangeArrowheads="1"/>
          </p:cNvSpPr>
          <p:nvPr/>
        </p:nvSpPr>
        <p:spPr bwMode="auto">
          <a:xfrm>
            <a:off x="92075" y="13843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14350" name="TextBox 54"/>
          <p:cNvSpPr txBox="1">
            <a:spLocks noChangeArrowheads="1"/>
          </p:cNvSpPr>
          <p:nvPr/>
        </p:nvSpPr>
        <p:spPr bwMode="auto">
          <a:xfrm>
            <a:off x="65088" y="172243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4351" name="TextBox 55"/>
          <p:cNvSpPr txBox="1">
            <a:spLocks noChangeArrowheads="1"/>
          </p:cNvSpPr>
          <p:nvPr/>
        </p:nvSpPr>
        <p:spPr bwMode="auto">
          <a:xfrm>
            <a:off x="1620838" y="1250950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F(a,b,c)</a:t>
            </a:r>
            <a:endParaRPr lang="zh-CN" altLang="en-US" sz="2400"/>
          </a:p>
        </p:txBody>
      </p:sp>
      <p:sp>
        <p:nvSpPr>
          <p:cNvPr id="14352" name="AutoShape 6"/>
          <p:cNvSpPr>
            <a:spLocks noChangeArrowheads="1"/>
          </p:cNvSpPr>
          <p:nvPr/>
        </p:nvSpPr>
        <p:spPr bwMode="auto">
          <a:xfrm rot="10800000">
            <a:off x="6643688" y="1579563"/>
            <a:ext cx="484187" cy="709612"/>
          </a:xfrm>
          <a:prstGeom prst="moon">
            <a:avLst>
              <a:gd name="adj" fmla="val 7995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53" name="AutoShape 37"/>
          <p:cNvSpPr>
            <a:spLocks noChangeArrowheads="1"/>
          </p:cNvSpPr>
          <p:nvPr/>
        </p:nvSpPr>
        <p:spPr bwMode="auto">
          <a:xfrm>
            <a:off x="7354888" y="1312863"/>
            <a:ext cx="434975" cy="630237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54" name="Line 11"/>
          <p:cNvSpPr>
            <a:spLocks noChangeShapeType="1"/>
          </p:cNvSpPr>
          <p:nvPr/>
        </p:nvSpPr>
        <p:spPr bwMode="auto">
          <a:xfrm>
            <a:off x="7085013" y="1878013"/>
            <a:ext cx="3127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5" name="Line 12"/>
          <p:cNvSpPr>
            <a:spLocks noChangeShapeType="1"/>
          </p:cNvSpPr>
          <p:nvPr/>
        </p:nvSpPr>
        <p:spPr bwMode="auto">
          <a:xfrm>
            <a:off x="7808913" y="1608138"/>
            <a:ext cx="2651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6" name="Line 11"/>
          <p:cNvSpPr>
            <a:spLocks noChangeShapeType="1"/>
          </p:cNvSpPr>
          <p:nvPr/>
        </p:nvSpPr>
        <p:spPr bwMode="auto">
          <a:xfrm>
            <a:off x="6399213" y="1414463"/>
            <a:ext cx="9985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7" name="Line 43"/>
          <p:cNvSpPr>
            <a:spLocks noChangeShapeType="1"/>
          </p:cNvSpPr>
          <p:nvPr/>
        </p:nvSpPr>
        <p:spPr bwMode="auto">
          <a:xfrm>
            <a:off x="6369050" y="1757363"/>
            <a:ext cx="290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8" name="Line 44"/>
          <p:cNvSpPr>
            <a:spLocks noChangeShapeType="1"/>
          </p:cNvSpPr>
          <p:nvPr/>
        </p:nvSpPr>
        <p:spPr bwMode="auto">
          <a:xfrm>
            <a:off x="6369050" y="2068513"/>
            <a:ext cx="290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9" name="TextBox 111"/>
          <p:cNvSpPr txBox="1">
            <a:spLocks noChangeArrowheads="1"/>
          </p:cNvSpPr>
          <p:nvPr/>
        </p:nvSpPr>
        <p:spPr bwMode="auto">
          <a:xfrm>
            <a:off x="6199188" y="1028700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4360" name="TextBox 112"/>
          <p:cNvSpPr txBox="1">
            <a:spLocks noChangeArrowheads="1"/>
          </p:cNvSpPr>
          <p:nvPr/>
        </p:nvSpPr>
        <p:spPr bwMode="auto">
          <a:xfrm>
            <a:off x="6199188" y="1357313"/>
            <a:ext cx="357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14361" name="TextBox 113"/>
          <p:cNvSpPr txBox="1">
            <a:spLocks noChangeArrowheads="1"/>
          </p:cNvSpPr>
          <p:nvPr/>
        </p:nvSpPr>
        <p:spPr bwMode="auto">
          <a:xfrm>
            <a:off x="7667625" y="1223963"/>
            <a:ext cx="1476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</a:t>
            </a:r>
            <a:r>
              <a:rPr lang="en-US" altLang="zh-CN" sz="2400" baseline="30000"/>
              <a:t>D</a:t>
            </a:r>
            <a:r>
              <a:rPr lang="en-US" altLang="zh-CN" sz="2400"/>
              <a:t>(a,b,c)</a:t>
            </a:r>
            <a:endParaRPr lang="zh-CN" altLang="en-US" sz="2400"/>
          </a:p>
        </p:txBody>
      </p:sp>
      <p:sp>
        <p:nvSpPr>
          <p:cNvPr id="14362" name="TextBox 114"/>
          <p:cNvSpPr txBox="1">
            <a:spLocks noChangeArrowheads="1"/>
          </p:cNvSpPr>
          <p:nvPr/>
        </p:nvSpPr>
        <p:spPr bwMode="auto">
          <a:xfrm>
            <a:off x="6216650" y="169545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4363" name="TextBox 136"/>
          <p:cNvSpPr txBox="1">
            <a:spLocks noChangeArrowheads="1"/>
          </p:cNvSpPr>
          <p:nvPr/>
        </p:nvSpPr>
        <p:spPr bwMode="auto">
          <a:xfrm>
            <a:off x="4643438" y="1206500"/>
            <a:ext cx="1389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F’(a,b,c)</a:t>
            </a:r>
            <a:endParaRPr lang="zh-CN" altLang="en-US" sz="2400"/>
          </a:p>
        </p:txBody>
      </p:sp>
      <p:sp>
        <p:nvSpPr>
          <p:cNvPr id="14364" name="AutoShape 6"/>
          <p:cNvSpPr>
            <a:spLocks noChangeArrowheads="1"/>
          </p:cNvSpPr>
          <p:nvPr/>
        </p:nvSpPr>
        <p:spPr bwMode="auto">
          <a:xfrm rot="10800000">
            <a:off x="3576638" y="1579563"/>
            <a:ext cx="484187" cy="709612"/>
          </a:xfrm>
          <a:prstGeom prst="moon">
            <a:avLst>
              <a:gd name="adj" fmla="val 7995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65" name="AutoShape 37"/>
          <p:cNvSpPr>
            <a:spLocks noChangeArrowheads="1"/>
          </p:cNvSpPr>
          <p:nvPr/>
        </p:nvSpPr>
        <p:spPr bwMode="auto">
          <a:xfrm>
            <a:off x="4332288" y="1312863"/>
            <a:ext cx="434975" cy="630237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66" name="Line 11"/>
          <p:cNvSpPr>
            <a:spLocks noChangeShapeType="1"/>
          </p:cNvSpPr>
          <p:nvPr/>
        </p:nvSpPr>
        <p:spPr bwMode="auto">
          <a:xfrm>
            <a:off x="4021138" y="1878013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7" name="Line 12"/>
          <p:cNvSpPr>
            <a:spLocks noChangeShapeType="1"/>
          </p:cNvSpPr>
          <p:nvPr/>
        </p:nvSpPr>
        <p:spPr bwMode="auto">
          <a:xfrm>
            <a:off x="4786313" y="1608138"/>
            <a:ext cx="2651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8" name="Line 11"/>
          <p:cNvSpPr>
            <a:spLocks noChangeShapeType="1"/>
          </p:cNvSpPr>
          <p:nvPr/>
        </p:nvSpPr>
        <p:spPr bwMode="auto">
          <a:xfrm>
            <a:off x="3354388" y="1414463"/>
            <a:ext cx="10001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9" name="Line 43"/>
          <p:cNvSpPr>
            <a:spLocks noChangeShapeType="1"/>
          </p:cNvSpPr>
          <p:nvPr/>
        </p:nvSpPr>
        <p:spPr bwMode="auto">
          <a:xfrm>
            <a:off x="3346450" y="1757363"/>
            <a:ext cx="290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0" name="Line 44"/>
          <p:cNvSpPr>
            <a:spLocks noChangeShapeType="1"/>
          </p:cNvSpPr>
          <p:nvPr/>
        </p:nvSpPr>
        <p:spPr bwMode="auto">
          <a:xfrm>
            <a:off x="3346450" y="2068513"/>
            <a:ext cx="290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1" name="TextBox 144"/>
          <p:cNvSpPr txBox="1">
            <a:spLocks noChangeArrowheads="1"/>
          </p:cNvSpPr>
          <p:nvPr/>
        </p:nvSpPr>
        <p:spPr bwMode="auto">
          <a:xfrm>
            <a:off x="3132138" y="1028700"/>
            <a:ext cx="415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a'</a:t>
            </a:r>
            <a:endParaRPr lang="zh-CN" altLang="en-US" sz="2400"/>
          </a:p>
        </p:txBody>
      </p:sp>
      <p:sp>
        <p:nvSpPr>
          <p:cNvPr id="14372" name="TextBox 145"/>
          <p:cNvSpPr txBox="1">
            <a:spLocks noChangeArrowheads="1"/>
          </p:cNvSpPr>
          <p:nvPr/>
        </p:nvSpPr>
        <p:spPr bwMode="auto">
          <a:xfrm>
            <a:off x="3132138" y="1357313"/>
            <a:ext cx="415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b'</a:t>
            </a:r>
            <a:endParaRPr lang="zh-CN" altLang="en-US" sz="2400"/>
          </a:p>
        </p:txBody>
      </p:sp>
      <p:sp>
        <p:nvSpPr>
          <p:cNvPr id="14373" name="TextBox 147"/>
          <p:cNvSpPr txBox="1">
            <a:spLocks noChangeArrowheads="1"/>
          </p:cNvSpPr>
          <p:nvPr/>
        </p:nvSpPr>
        <p:spPr bwMode="auto">
          <a:xfrm>
            <a:off x="3132138" y="1739900"/>
            <a:ext cx="398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c'</a:t>
            </a:r>
            <a:endParaRPr lang="zh-CN" altLang="en-US" sz="2400"/>
          </a:p>
        </p:txBody>
      </p:sp>
      <p:sp>
        <p:nvSpPr>
          <p:cNvPr id="14374" name="TextBox 148"/>
          <p:cNvSpPr txBox="1">
            <a:spLocks noChangeArrowheads="1"/>
          </p:cNvSpPr>
          <p:nvPr/>
        </p:nvSpPr>
        <p:spPr bwMode="auto">
          <a:xfrm>
            <a:off x="4784725" y="2670175"/>
            <a:ext cx="1328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F(a,b,c)</a:t>
            </a:r>
            <a:endParaRPr lang="zh-CN" altLang="en-US" sz="2400"/>
          </a:p>
        </p:txBody>
      </p:sp>
      <p:sp>
        <p:nvSpPr>
          <p:cNvPr id="14375" name="AutoShape 6"/>
          <p:cNvSpPr>
            <a:spLocks noChangeArrowheads="1"/>
          </p:cNvSpPr>
          <p:nvPr/>
        </p:nvSpPr>
        <p:spPr bwMode="auto">
          <a:xfrm rot="10800000">
            <a:off x="3594100" y="3297238"/>
            <a:ext cx="482600" cy="709612"/>
          </a:xfrm>
          <a:prstGeom prst="moon">
            <a:avLst>
              <a:gd name="adj" fmla="val 7995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76" name="AutoShape 37"/>
          <p:cNvSpPr>
            <a:spLocks noChangeArrowheads="1"/>
          </p:cNvSpPr>
          <p:nvPr/>
        </p:nvSpPr>
        <p:spPr bwMode="auto">
          <a:xfrm>
            <a:off x="1211263" y="5022850"/>
            <a:ext cx="433387" cy="630238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77" name="Line 11"/>
          <p:cNvSpPr>
            <a:spLocks noChangeShapeType="1"/>
          </p:cNvSpPr>
          <p:nvPr/>
        </p:nvSpPr>
        <p:spPr bwMode="auto">
          <a:xfrm>
            <a:off x="4116388" y="3595688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8" name="Line 12"/>
          <p:cNvSpPr>
            <a:spLocks noChangeShapeType="1"/>
          </p:cNvSpPr>
          <p:nvPr/>
        </p:nvSpPr>
        <p:spPr bwMode="auto">
          <a:xfrm>
            <a:off x="4926013" y="3325813"/>
            <a:ext cx="2651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9" name="Line 11"/>
          <p:cNvSpPr>
            <a:spLocks noChangeShapeType="1"/>
          </p:cNvSpPr>
          <p:nvPr/>
        </p:nvSpPr>
        <p:spPr bwMode="auto">
          <a:xfrm>
            <a:off x="3371850" y="3132138"/>
            <a:ext cx="9985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0" name="Line 43"/>
          <p:cNvSpPr>
            <a:spLocks noChangeShapeType="1"/>
          </p:cNvSpPr>
          <p:nvPr/>
        </p:nvSpPr>
        <p:spPr bwMode="auto">
          <a:xfrm>
            <a:off x="3363913" y="34750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1" name="Line 44"/>
          <p:cNvSpPr>
            <a:spLocks noChangeShapeType="1"/>
          </p:cNvSpPr>
          <p:nvPr/>
        </p:nvSpPr>
        <p:spPr bwMode="auto">
          <a:xfrm>
            <a:off x="3363913" y="378618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2" name="TextBox 156"/>
          <p:cNvSpPr txBox="1">
            <a:spLocks noChangeArrowheads="1"/>
          </p:cNvSpPr>
          <p:nvPr/>
        </p:nvSpPr>
        <p:spPr bwMode="auto">
          <a:xfrm>
            <a:off x="3178175" y="2744788"/>
            <a:ext cx="35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4383" name="TextBox 157"/>
          <p:cNvSpPr txBox="1">
            <a:spLocks noChangeArrowheads="1"/>
          </p:cNvSpPr>
          <p:nvPr/>
        </p:nvSpPr>
        <p:spPr bwMode="auto">
          <a:xfrm>
            <a:off x="3149600" y="310197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14384" name="TextBox 158"/>
          <p:cNvSpPr txBox="1">
            <a:spLocks noChangeArrowheads="1"/>
          </p:cNvSpPr>
          <p:nvPr/>
        </p:nvSpPr>
        <p:spPr bwMode="auto">
          <a:xfrm>
            <a:off x="3149600" y="3457575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BEE509F1-2586-4962-ADB9-A7CC785FE268}"/>
              </a:ext>
            </a:extLst>
          </p:cNvPr>
          <p:cNvSpPr/>
          <p:nvPr/>
        </p:nvSpPr>
        <p:spPr>
          <a:xfrm>
            <a:off x="3505200" y="3386138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1A0ED047-9363-4D81-853D-FEE4A6A042C8}"/>
              </a:ext>
            </a:extLst>
          </p:cNvPr>
          <p:cNvSpPr/>
          <p:nvPr/>
        </p:nvSpPr>
        <p:spPr>
          <a:xfrm>
            <a:off x="3505200" y="3697288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92FCA731-5BD2-4A3A-B196-8F0C9E1843CB}"/>
              </a:ext>
            </a:extLst>
          </p:cNvPr>
          <p:cNvSpPr/>
          <p:nvPr/>
        </p:nvSpPr>
        <p:spPr>
          <a:xfrm>
            <a:off x="4038600" y="3475038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88" name="Line 11"/>
          <p:cNvSpPr>
            <a:spLocks noChangeShapeType="1"/>
          </p:cNvSpPr>
          <p:nvPr/>
        </p:nvSpPr>
        <p:spPr bwMode="auto">
          <a:xfrm>
            <a:off x="4216400" y="5586413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9" name="Line 12"/>
          <p:cNvSpPr>
            <a:spLocks noChangeShapeType="1"/>
          </p:cNvSpPr>
          <p:nvPr/>
        </p:nvSpPr>
        <p:spPr bwMode="auto">
          <a:xfrm>
            <a:off x="4972050" y="5316538"/>
            <a:ext cx="2651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0" name="Line 11"/>
          <p:cNvSpPr>
            <a:spLocks noChangeShapeType="1"/>
          </p:cNvSpPr>
          <p:nvPr/>
        </p:nvSpPr>
        <p:spPr bwMode="auto">
          <a:xfrm>
            <a:off x="3471863" y="5122863"/>
            <a:ext cx="9985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1" name="Line 43"/>
          <p:cNvSpPr>
            <a:spLocks noChangeShapeType="1"/>
          </p:cNvSpPr>
          <p:nvPr/>
        </p:nvSpPr>
        <p:spPr bwMode="auto">
          <a:xfrm>
            <a:off x="3463925" y="546576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2" name="Line 44"/>
          <p:cNvSpPr>
            <a:spLocks noChangeShapeType="1"/>
          </p:cNvSpPr>
          <p:nvPr/>
        </p:nvSpPr>
        <p:spPr bwMode="auto">
          <a:xfrm>
            <a:off x="3463925" y="57769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3" name="TextBox 82"/>
          <p:cNvSpPr txBox="1">
            <a:spLocks noChangeArrowheads="1"/>
          </p:cNvSpPr>
          <p:nvPr/>
        </p:nvSpPr>
        <p:spPr bwMode="auto">
          <a:xfrm>
            <a:off x="3278188" y="47371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4394" name="TextBox 83"/>
          <p:cNvSpPr txBox="1">
            <a:spLocks noChangeArrowheads="1"/>
          </p:cNvSpPr>
          <p:nvPr/>
        </p:nvSpPr>
        <p:spPr bwMode="auto">
          <a:xfrm>
            <a:off x="3249613" y="50927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14395" name="TextBox 84"/>
          <p:cNvSpPr txBox="1">
            <a:spLocks noChangeArrowheads="1"/>
          </p:cNvSpPr>
          <p:nvPr/>
        </p:nvSpPr>
        <p:spPr bwMode="auto">
          <a:xfrm>
            <a:off x="3249613" y="5448300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4396" name="AutoShape 37"/>
          <p:cNvSpPr>
            <a:spLocks noChangeArrowheads="1"/>
          </p:cNvSpPr>
          <p:nvPr/>
        </p:nvSpPr>
        <p:spPr bwMode="auto">
          <a:xfrm>
            <a:off x="3773488" y="5332413"/>
            <a:ext cx="433387" cy="630237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97" name="AutoShape 6"/>
          <p:cNvSpPr>
            <a:spLocks noChangeArrowheads="1"/>
          </p:cNvSpPr>
          <p:nvPr/>
        </p:nvSpPr>
        <p:spPr bwMode="auto">
          <a:xfrm rot="10800000">
            <a:off x="4492625" y="4976813"/>
            <a:ext cx="484188" cy="709612"/>
          </a:xfrm>
          <a:prstGeom prst="moon">
            <a:avLst>
              <a:gd name="adj" fmla="val 7995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9" name="下箭头 88">
            <a:extLst>
              <a:ext uri="{FF2B5EF4-FFF2-40B4-BE49-F238E27FC236}">
                <a16:creationId xmlns:a16="http://schemas.microsoft.com/office/drawing/2014/main" id="{7EBC8211-7357-4211-8C33-50F759CD4BF9}"/>
              </a:ext>
            </a:extLst>
          </p:cNvPr>
          <p:cNvSpPr/>
          <p:nvPr/>
        </p:nvSpPr>
        <p:spPr>
          <a:xfrm>
            <a:off x="4349750" y="2184400"/>
            <a:ext cx="133350" cy="711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99" name="TextBox 89"/>
          <p:cNvSpPr txBox="1">
            <a:spLocks noChangeArrowheads="1"/>
          </p:cNvSpPr>
          <p:nvPr/>
        </p:nvSpPr>
        <p:spPr bwMode="auto">
          <a:xfrm>
            <a:off x="3074988" y="2370138"/>
            <a:ext cx="1270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Circle ruler</a:t>
            </a:r>
            <a:endParaRPr lang="zh-CN" altLang="en-US" sz="1600" b="1"/>
          </a:p>
        </p:txBody>
      </p:sp>
      <p:sp>
        <p:nvSpPr>
          <p:cNvPr id="91" name="下箭头 90">
            <a:extLst>
              <a:ext uri="{FF2B5EF4-FFF2-40B4-BE49-F238E27FC236}">
                <a16:creationId xmlns:a16="http://schemas.microsoft.com/office/drawing/2014/main" id="{B060B13D-3676-4AF0-8C15-C613B674418E}"/>
              </a:ext>
            </a:extLst>
          </p:cNvPr>
          <p:cNvSpPr/>
          <p:nvPr/>
        </p:nvSpPr>
        <p:spPr>
          <a:xfrm>
            <a:off x="4349750" y="4006850"/>
            <a:ext cx="133350" cy="711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401" name="TextBox 93"/>
          <p:cNvSpPr txBox="1">
            <a:spLocks noChangeArrowheads="1"/>
          </p:cNvSpPr>
          <p:nvPr/>
        </p:nvSpPr>
        <p:spPr bwMode="auto">
          <a:xfrm>
            <a:off x="1416050" y="4400550"/>
            <a:ext cx="1358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DeMorgan</a:t>
            </a:r>
            <a:r>
              <a:rPr lang="en-US" altLang="zh-CN" sz="1600" b="1">
                <a:latin typeface="Segoe UI" pitchFamily="34" charset="0"/>
                <a:cs typeface="Segoe UI" pitchFamily="34" charset="0"/>
              </a:rPr>
              <a:t>’</a:t>
            </a:r>
            <a:r>
              <a:rPr lang="en-US" altLang="zh-CN" sz="1600" b="1"/>
              <a:t>s</a:t>
            </a:r>
            <a:endParaRPr lang="zh-CN" altLang="en-US" sz="1600" b="1"/>
          </a:p>
          <a:p>
            <a:pPr eaLnBrk="1" hangingPunct="1"/>
            <a:r>
              <a:rPr lang="en-US" altLang="zh-CN" sz="1600" b="1"/>
              <a:t> ruler</a:t>
            </a:r>
            <a:endParaRPr lang="zh-CN" altLang="en-US" sz="1600" b="1"/>
          </a:p>
        </p:txBody>
      </p:sp>
      <p:sp>
        <p:nvSpPr>
          <p:cNvPr id="14402" name="AutoShape 6"/>
          <p:cNvSpPr>
            <a:spLocks noChangeArrowheads="1"/>
          </p:cNvSpPr>
          <p:nvPr/>
        </p:nvSpPr>
        <p:spPr bwMode="auto">
          <a:xfrm rot="10800000">
            <a:off x="488950" y="3489325"/>
            <a:ext cx="482600" cy="709613"/>
          </a:xfrm>
          <a:prstGeom prst="moon">
            <a:avLst>
              <a:gd name="adj" fmla="val 7995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403" name="Line 11"/>
          <p:cNvSpPr>
            <a:spLocks noChangeShapeType="1"/>
          </p:cNvSpPr>
          <p:nvPr/>
        </p:nvSpPr>
        <p:spPr bwMode="auto">
          <a:xfrm>
            <a:off x="968375" y="3848100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04" name="Line 12"/>
          <p:cNvSpPr>
            <a:spLocks noChangeShapeType="1"/>
          </p:cNvSpPr>
          <p:nvPr/>
        </p:nvSpPr>
        <p:spPr bwMode="auto">
          <a:xfrm>
            <a:off x="1701800" y="3578225"/>
            <a:ext cx="2651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05" name="Line 11"/>
          <p:cNvSpPr>
            <a:spLocks noChangeShapeType="1"/>
          </p:cNvSpPr>
          <p:nvPr/>
        </p:nvSpPr>
        <p:spPr bwMode="auto">
          <a:xfrm>
            <a:off x="292100" y="3384550"/>
            <a:ext cx="9985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06" name="Line 43"/>
          <p:cNvSpPr>
            <a:spLocks noChangeShapeType="1"/>
          </p:cNvSpPr>
          <p:nvPr/>
        </p:nvSpPr>
        <p:spPr bwMode="auto">
          <a:xfrm>
            <a:off x="261938" y="3727450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07" name="Line 44"/>
          <p:cNvSpPr>
            <a:spLocks noChangeShapeType="1"/>
          </p:cNvSpPr>
          <p:nvPr/>
        </p:nvSpPr>
        <p:spPr bwMode="auto">
          <a:xfrm>
            <a:off x="261938" y="4038600"/>
            <a:ext cx="2905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08" name="TextBox 121"/>
          <p:cNvSpPr txBox="1">
            <a:spLocks noChangeArrowheads="1"/>
          </p:cNvSpPr>
          <p:nvPr/>
        </p:nvSpPr>
        <p:spPr bwMode="auto">
          <a:xfrm>
            <a:off x="92075" y="2998788"/>
            <a:ext cx="415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a'</a:t>
            </a:r>
            <a:endParaRPr lang="zh-CN" altLang="en-US" sz="2400"/>
          </a:p>
        </p:txBody>
      </p:sp>
      <p:sp>
        <p:nvSpPr>
          <p:cNvPr id="14409" name="TextBox 122"/>
          <p:cNvSpPr txBox="1">
            <a:spLocks noChangeArrowheads="1"/>
          </p:cNvSpPr>
          <p:nvPr/>
        </p:nvSpPr>
        <p:spPr bwMode="auto">
          <a:xfrm>
            <a:off x="92075" y="3327400"/>
            <a:ext cx="415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b'</a:t>
            </a:r>
            <a:endParaRPr lang="zh-CN" altLang="en-US" sz="2400"/>
          </a:p>
        </p:txBody>
      </p:sp>
      <p:sp>
        <p:nvSpPr>
          <p:cNvPr id="14410" name="TextBox 123"/>
          <p:cNvSpPr txBox="1">
            <a:spLocks noChangeArrowheads="1"/>
          </p:cNvSpPr>
          <p:nvPr/>
        </p:nvSpPr>
        <p:spPr bwMode="auto">
          <a:xfrm>
            <a:off x="65088" y="3665538"/>
            <a:ext cx="3984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c'</a:t>
            </a:r>
            <a:endParaRPr lang="zh-CN" altLang="en-US" sz="2400"/>
          </a:p>
        </p:txBody>
      </p:sp>
      <p:sp>
        <p:nvSpPr>
          <p:cNvPr id="14411" name="TextBox 124"/>
          <p:cNvSpPr txBox="1">
            <a:spLocks noChangeArrowheads="1"/>
          </p:cNvSpPr>
          <p:nvPr/>
        </p:nvSpPr>
        <p:spPr bwMode="auto">
          <a:xfrm>
            <a:off x="1620838" y="3189288"/>
            <a:ext cx="1389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F’(a,b,c)</a:t>
            </a:r>
            <a:endParaRPr lang="zh-CN" altLang="en-US" sz="2400"/>
          </a:p>
        </p:txBody>
      </p:sp>
      <p:sp>
        <p:nvSpPr>
          <p:cNvPr id="14412" name="AutoShape 37"/>
          <p:cNvSpPr>
            <a:spLocks noChangeArrowheads="1"/>
          </p:cNvSpPr>
          <p:nvPr/>
        </p:nvSpPr>
        <p:spPr bwMode="auto">
          <a:xfrm>
            <a:off x="1282700" y="3302000"/>
            <a:ext cx="433388" cy="630238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413" name="矩形 126"/>
          <p:cNvSpPr>
            <a:spLocks noChangeArrowheads="1"/>
          </p:cNvSpPr>
          <p:nvPr/>
        </p:nvSpPr>
        <p:spPr bwMode="auto">
          <a:xfrm>
            <a:off x="974725" y="1962150"/>
            <a:ext cx="1508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Positive logic</a:t>
            </a:r>
            <a:endParaRPr lang="zh-CN" altLang="en-US" sz="1200"/>
          </a:p>
        </p:txBody>
      </p:sp>
      <p:sp>
        <p:nvSpPr>
          <p:cNvPr id="14414" name="矩形 127"/>
          <p:cNvSpPr>
            <a:spLocks noChangeArrowheads="1"/>
          </p:cNvSpPr>
          <p:nvPr/>
        </p:nvSpPr>
        <p:spPr bwMode="auto">
          <a:xfrm>
            <a:off x="793750" y="2940050"/>
            <a:ext cx="1576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7030A0"/>
                </a:solidFill>
              </a:rPr>
              <a:t>Negative logic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130" name="下箭头 129">
            <a:extLst>
              <a:ext uri="{FF2B5EF4-FFF2-40B4-BE49-F238E27FC236}">
                <a16:creationId xmlns:a16="http://schemas.microsoft.com/office/drawing/2014/main" id="{3255D0F5-FD26-4DB4-87F8-D188C01D7A07}"/>
              </a:ext>
            </a:extLst>
          </p:cNvPr>
          <p:cNvSpPr/>
          <p:nvPr/>
        </p:nvSpPr>
        <p:spPr>
          <a:xfrm>
            <a:off x="1549400" y="2273300"/>
            <a:ext cx="133350" cy="666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0" name="圆角矩形 169">
            <a:extLst>
              <a:ext uri="{FF2B5EF4-FFF2-40B4-BE49-F238E27FC236}">
                <a16:creationId xmlns:a16="http://schemas.microsoft.com/office/drawing/2014/main" id="{2A1DA1E9-6955-4176-9390-BD61F0840FD1}"/>
              </a:ext>
            </a:extLst>
          </p:cNvPr>
          <p:cNvSpPr/>
          <p:nvPr/>
        </p:nvSpPr>
        <p:spPr>
          <a:xfrm>
            <a:off x="3060700" y="1028700"/>
            <a:ext cx="2844800" cy="1333500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417" name="Line 11"/>
          <p:cNvSpPr>
            <a:spLocks noChangeShapeType="1"/>
          </p:cNvSpPr>
          <p:nvPr/>
        </p:nvSpPr>
        <p:spPr bwMode="auto">
          <a:xfrm>
            <a:off x="860425" y="5551488"/>
            <a:ext cx="3143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18" name="Line 12"/>
          <p:cNvSpPr>
            <a:spLocks noChangeShapeType="1"/>
          </p:cNvSpPr>
          <p:nvPr/>
        </p:nvSpPr>
        <p:spPr bwMode="auto">
          <a:xfrm>
            <a:off x="1701800" y="5341938"/>
            <a:ext cx="2651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19" name="Line 11"/>
          <p:cNvSpPr>
            <a:spLocks noChangeShapeType="1"/>
          </p:cNvSpPr>
          <p:nvPr/>
        </p:nvSpPr>
        <p:spPr bwMode="auto">
          <a:xfrm>
            <a:off x="220663" y="5087938"/>
            <a:ext cx="9985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20" name="Line 43"/>
          <p:cNvSpPr>
            <a:spLocks noChangeShapeType="1"/>
          </p:cNvSpPr>
          <p:nvPr/>
        </p:nvSpPr>
        <p:spPr bwMode="auto">
          <a:xfrm>
            <a:off x="190500" y="54308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21" name="Line 44"/>
          <p:cNvSpPr>
            <a:spLocks noChangeShapeType="1"/>
          </p:cNvSpPr>
          <p:nvPr/>
        </p:nvSpPr>
        <p:spPr bwMode="auto">
          <a:xfrm>
            <a:off x="190500" y="574198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22" name="TextBox 203"/>
          <p:cNvSpPr txBox="1">
            <a:spLocks noChangeArrowheads="1"/>
          </p:cNvSpPr>
          <p:nvPr/>
        </p:nvSpPr>
        <p:spPr bwMode="auto">
          <a:xfrm>
            <a:off x="20638" y="470217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4423" name="TextBox 204"/>
          <p:cNvSpPr txBox="1">
            <a:spLocks noChangeArrowheads="1"/>
          </p:cNvSpPr>
          <p:nvPr/>
        </p:nvSpPr>
        <p:spPr bwMode="auto">
          <a:xfrm>
            <a:off x="20638" y="50307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14424" name="TextBox 205"/>
          <p:cNvSpPr txBox="1">
            <a:spLocks noChangeArrowheads="1"/>
          </p:cNvSpPr>
          <p:nvPr/>
        </p:nvSpPr>
        <p:spPr bwMode="auto">
          <a:xfrm>
            <a:off x="-6350" y="5368925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4425" name="TextBox 206"/>
          <p:cNvSpPr txBox="1">
            <a:spLocks noChangeArrowheads="1"/>
          </p:cNvSpPr>
          <p:nvPr/>
        </p:nvSpPr>
        <p:spPr bwMode="auto">
          <a:xfrm>
            <a:off x="1549400" y="4924425"/>
            <a:ext cx="1328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F(a,b,c)</a:t>
            </a:r>
            <a:endParaRPr lang="zh-CN" altLang="en-US" sz="2400"/>
          </a:p>
        </p:txBody>
      </p:sp>
      <p:sp>
        <p:nvSpPr>
          <p:cNvPr id="211" name="下箭头 210">
            <a:extLst>
              <a:ext uri="{FF2B5EF4-FFF2-40B4-BE49-F238E27FC236}">
                <a16:creationId xmlns:a16="http://schemas.microsoft.com/office/drawing/2014/main" id="{1D993DE9-601C-4914-97B9-822CD8570294}"/>
              </a:ext>
            </a:extLst>
          </p:cNvPr>
          <p:cNvSpPr/>
          <p:nvPr/>
        </p:nvSpPr>
        <p:spPr>
          <a:xfrm>
            <a:off x="2660650" y="1784350"/>
            <a:ext cx="133350" cy="3200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427" name="TextBox 211"/>
          <p:cNvSpPr txBox="1">
            <a:spLocks noChangeArrowheads="1"/>
          </p:cNvSpPr>
          <p:nvPr/>
        </p:nvSpPr>
        <p:spPr bwMode="auto">
          <a:xfrm>
            <a:off x="3078163" y="4141788"/>
            <a:ext cx="1358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DeMorgan</a:t>
            </a:r>
            <a:r>
              <a:rPr lang="en-US" altLang="zh-CN" sz="1600" b="1">
                <a:latin typeface="Segoe UI" pitchFamily="34" charset="0"/>
                <a:cs typeface="Segoe UI" pitchFamily="34" charset="0"/>
              </a:rPr>
              <a:t>’</a:t>
            </a:r>
            <a:r>
              <a:rPr lang="en-US" altLang="zh-CN" sz="1600" b="1"/>
              <a:t>s</a:t>
            </a:r>
            <a:endParaRPr lang="zh-CN" altLang="en-US" sz="1600" b="1"/>
          </a:p>
          <a:p>
            <a:pPr eaLnBrk="1" hangingPunct="1"/>
            <a:r>
              <a:rPr lang="en-US" altLang="zh-CN" sz="1600" b="1"/>
              <a:t> ruler</a:t>
            </a:r>
            <a:endParaRPr lang="zh-CN" altLang="en-US" sz="1600" b="1"/>
          </a:p>
        </p:txBody>
      </p:sp>
      <p:sp>
        <p:nvSpPr>
          <p:cNvPr id="14428" name="AutoShape 6"/>
          <p:cNvSpPr>
            <a:spLocks noChangeArrowheads="1"/>
          </p:cNvSpPr>
          <p:nvPr/>
        </p:nvSpPr>
        <p:spPr bwMode="auto">
          <a:xfrm rot="10800000">
            <a:off x="366713" y="5253038"/>
            <a:ext cx="482600" cy="709612"/>
          </a:xfrm>
          <a:prstGeom prst="moon">
            <a:avLst>
              <a:gd name="adj" fmla="val 79954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B3661A9E-F81E-468A-BEC4-3867FF6A7555}"/>
              </a:ext>
            </a:extLst>
          </p:cNvPr>
          <p:cNvSpPr/>
          <p:nvPr/>
        </p:nvSpPr>
        <p:spPr>
          <a:xfrm>
            <a:off x="322263" y="5341938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A5AD0A6-9D7B-4C08-9296-5A5AAA2E59DF}"/>
              </a:ext>
            </a:extLst>
          </p:cNvPr>
          <p:cNvSpPr/>
          <p:nvPr/>
        </p:nvSpPr>
        <p:spPr>
          <a:xfrm>
            <a:off x="322263" y="5653088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F2BA6644-9FB7-49E5-ABBE-0CC05F226E00}"/>
              </a:ext>
            </a:extLst>
          </p:cNvPr>
          <p:cNvSpPr/>
          <p:nvPr/>
        </p:nvSpPr>
        <p:spPr>
          <a:xfrm>
            <a:off x="811213" y="5475288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39E1473-C393-421D-9B83-382DF2977879}"/>
              </a:ext>
            </a:extLst>
          </p:cNvPr>
          <p:cNvSpPr/>
          <p:nvPr/>
        </p:nvSpPr>
        <p:spPr>
          <a:xfrm>
            <a:off x="1033463" y="5022850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CF14F74-FFA0-4635-A5AC-2797AFA6441F}"/>
              </a:ext>
            </a:extLst>
          </p:cNvPr>
          <p:cNvSpPr/>
          <p:nvPr/>
        </p:nvSpPr>
        <p:spPr>
          <a:xfrm>
            <a:off x="1042988" y="5467350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817551C9-DEAD-4D80-AA30-79032300A2D7}"/>
              </a:ext>
            </a:extLst>
          </p:cNvPr>
          <p:cNvSpPr/>
          <p:nvPr/>
        </p:nvSpPr>
        <p:spPr>
          <a:xfrm>
            <a:off x="1611313" y="5253038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9" name="圆角矩形 218">
            <a:extLst>
              <a:ext uri="{FF2B5EF4-FFF2-40B4-BE49-F238E27FC236}">
                <a16:creationId xmlns:a16="http://schemas.microsoft.com/office/drawing/2014/main" id="{132338E9-338A-435A-972A-AB2E8E4E159B}"/>
              </a:ext>
            </a:extLst>
          </p:cNvPr>
          <p:cNvSpPr/>
          <p:nvPr/>
        </p:nvSpPr>
        <p:spPr>
          <a:xfrm>
            <a:off x="0" y="2895600"/>
            <a:ext cx="2844800" cy="1466850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436" name="AutoShape 37"/>
          <p:cNvSpPr>
            <a:spLocks noChangeArrowheads="1"/>
          </p:cNvSpPr>
          <p:nvPr/>
        </p:nvSpPr>
        <p:spPr bwMode="auto">
          <a:xfrm>
            <a:off x="4483100" y="3028950"/>
            <a:ext cx="433388" cy="630238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094ECA0-FC2A-468A-88F9-6CC5EF848472}"/>
              </a:ext>
            </a:extLst>
          </p:cNvPr>
          <p:cNvSpPr/>
          <p:nvPr/>
        </p:nvSpPr>
        <p:spPr>
          <a:xfrm>
            <a:off x="4316413" y="3473450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7EC19BA2-2380-4380-A874-C020AA395CD0}"/>
              </a:ext>
            </a:extLst>
          </p:cNvPr>
          <p:cNvSpPr/>
          <p:nvPr/>
        </p:nvSpPr>
        <p:spPr>
          <a:xfrm>
            <a:off x="4305300" y="3073400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6" name="下箭头 225">
            <a:extLst>
              <a:ext uri="{FF2B5EF4-FFF2-40B4-BE49-F238E27FC236}">
                <a16:creationId xmlns:a16="http://schemas.microsoft.com/office/drawing/2014/main" id="{C22ACD77-94D9-4BC7-B042-E2013D7ED018}"/>
              </a:ext>
            </a:extLst>
          </p:cNvPr>
          <p:cNvSpPr/>
          <p:nvPr/>
        </p:nvSpPr>
        <p:spPr>
          <a:xfrm>
            <a:off x="7194550" y="2139950"/>
            <a:ext cx="88900" cy="4000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40" name="TextBox 226"/>
          <p:cNvSpPr txBox="1">
            <a:spLocks noChangeArrowheads="1"/>
          </p:cNvSpPr>
          <p:nvPr/>
        </p:nvSpPr>
        <p:spPr bwMode="auto">
          <a:xfrm>
            <a:off x="7267575" y="2139950"/>
            <a:ext cx="1882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Change variables</a:t>
            </a:r>
            <a:endParaRPr lang="zh-CN" altLang="en-US" sz="1600" b="1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35CD729C-C274-4E0D-A0A0-A4D0EE5D1B10}"/>
              </a:ext>
            </a:extLst>
          </p:cNvPr>
          <p:cNvSpPr/>
          <p:nvPr/>
        </p:nvSpPr>
        <p:spPr>
          <a:xfrm>
            <a:off x="4927600" y="3251200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442" name="TextBox 234"/>
          <p:cNvSpPr txBox="1">
            <a:spLocks noChangeArrowheads="1"/>
          </p:cNvSpPr>
          <p:nvPr/>
        </p:nvSpPr>
        <p:spPr bwMode="auto">
          <a:xfrm>
            <a:off x="4843463" y="4851400"/>
            <a:ext cx="1328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F(a,b,c)</a:t>
            </a:r>
            <a:endParaRPr lang="zh-CN" altLang="en-US" sz="2400"/>
          </a:p>
        </p:txBody>
      </p:sp>
      <p:sp>
        <p:nvSpPr>
          <p:cNvPr id="237" name="下箭头 236">
            <a:extLst>
              <a:ext uri="{FF2B5EF4-FFF2-40B4-BE49-F238E27FC236}">
                <a16:creationId xmlns:a16="http://schemas.microsoft.com/office/drawing/2014/main" id="{C880C675-13C6-41B0-8EC5-959549431C66}"/>
              </a:ext>
            </a:extLst>
          </p:cNvPr>
          <p:cNvSpPr/>
          <p:nvPr/>
        </p:nvSpPr>
        <p:spPr>
          <a:xfrm>
            <a:off x="5381625" y="1651000"/>
            <a:ext cx="133350" cy="3200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444" name="TextBox 232"/>
          <p:cNvSpPr txBox="1">
            <a:spLocks noChangeArrowheads="1"/>
          </p:cNvSpPr>
          <p:nvPr/>
        </p:nvSpPr>
        <p:spPr bwMode="auto">
          <a:xfrm>
            <a:off x="4843463" y="4843463"/>
            <a:ext cx="1389062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/>
              <a:t> </a:t>
            </a:r>
            <a:r>
              <a:rPr lang="en-US" altLang="zh-CN" sz="2400"/>
              <a:t>F’(a,b,c)</a:t>
            </a:r>
            <a:endParaRPr lang="zh-CN" altLang="en-US" sz="2400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9178BD00-5B35-4A5F-B74B-EB47D8FF5DA9}"/>
              </a:ext>
            </a:extLst>
          </p:cNvPr>
          <p:cNvSpPr/>
          <p:nvPr/>
        </p:nvSpPr>
        <p:spPr>
          <a:xfrm>
            <a:off x="4972050" y="5251450"/>
            <a:ext cx="177800" cy="177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2403" name="Picture 1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6138" y="3481388"/>
            <a:ext cx="3101975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91" name="矩形 3"/>
          <p:cNvSpPr>
            <a:spLocks noChangeArrowheads="1"/>
          </p:cNvSpPr>
          <p:nvPr/>
        </p:nvSpPr>
        <p:spPr bwMode="auto">
          <a:xfrm>
            <a:off x="6675438" y="5167313"/>
            <a:ext cx="22669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Homework</a:t>
            </a:r>
          </a:p>
          <a:p>
            <a:pPr eaLnBrk="1" hangingPunct="1"/>
            <a:r>
              <a:rPr lang="en-US" altLang="zh-CN" sz="2000" b="1">
                <a:solidFill>
                  <a:srgbClr val="7030A0"/>
                </a:solidFill>
              </a:rPr>
              <a:t>Chap2</a:t>
            </a:r>
            <a:r>
              <a:rPr lang="zh-CN" altLang="en-US" sz="2000" b="1">
                <a:solidFill>
                  <a:srgbClr val="7030A0"/>
                </a:solidFill>
              </a:rPr>
              <a:t>、</a:t>
            </a:r>
            <a:r>
              <a:rPr lang="en-US" altLang="zh-CN" sz="2000" b="1">
                <a:solidFill>
                  <a:srgbClr val="7030A0"/>
                </a:solidFill>
              </a:rPr>
              <a:t>Chap3</a:t>
            </a:r>
            <a:endParaRPr lang="zh-CN" altLang="en-US" sz="20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/>
      <p:bldP spid="14349" grpId="0"/>
      <p:bldP spid="14350" grpId="0"/>
      <p:bldP spid="14351" grpId="0"/>
      <p:bldP spid="14352" grpId="0" animBg="1"/>
      <p:bldP spid="14353" grpId="0" animBg="1"/>
      <p:bldP spid="14354" grpId="0" animBg="1"/>
      <p:bldP spid="14355" grpId="0" animBg="1"/>
      <p:bldP spid="14356" grpId="0" animBg="1"/>
      <p:bldP spid="14357" grpId="0" animBg="1"/>
      <p:bldP spid="14358" grpId="0" animBg="1"/>
      <p:bldP spid="14359" grpId="0"/>
      <p:bldP spid="14360" grpId="0"/>
      <p:bldP spid="14361" grpId="0"/>
      <p:bldP spid="14362" grpId="0"/>
      <p:bldP spid="14363" grpId="0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1" grpId="0"/>
      <p:bldP spid="14372" grpId="0"/>
      <p:bldP spid="14373" grpId="0"/>
      <p:bldP spid="14374" grpId="0"/>
      <p:bldP spid="14375" grpId="0" animBg="1"/>
      <p:bldP spid="14376" grpId="0" animBg="1"/>
      <p:bldP spid="14377" grpId="0" animBg="1"/>
      <p:bldP spid="14378" grpId="0" animBg="1"/>
      <p:bldP spid="14379" grpId="0" animBg="1"/>
      <p:bldP spid="14380" grpId="0" animBg="1"/>
      <p:bldP spid="14381" grpId="0" animBg="1"/>
      <p:bldP spid="14382" grpId="0"/>
      <p:bldP spid="14383" grpId="0"/>
      <p:bldP spid="14384" grpId="0"/>
      <p:bldP spid="161" grpId="0" animBg="1"/>
      <p:bldP spid="162" grpId="0" animBg="1"/>
      <p:bldP spid="164" grpId="0" animBg="1"/>
      <p:bldP spid="14388" grpId="0" animBg="1"/>
      <p:bldP spid="14389" grpId="0" animBg="1"/>
      <p:bldP spid="14390" grpId="0" animBg="1"/>
      <p:bldP spid="14391" grpId="0" animBg="1"/>
      <p:bldP spid="14392" grpId="0" animBg="1"/>
      <p:bldP spid="14393" grpId="0"/>
      <p:bldP spid="14394" grpId="0"/>
      <p:bldP spid="14395" grpId="0"/>
      <p:bldP spid="14396" grpId="0" animBg="1"/>
      <p:bldP spid="14397" grpId="0" animBg="1"/>
      <p:bldP spid="89" grpId="0" animBg="1"/>
      <p:bldP spid="14399" grpId="0"/>
      <p:bldP spid="91" grpId="0" animBg="1"/>
      <p:bldP spid="14401" grpId="0"/>
      <p:bldP spid="14402" grpId="0" animBg="1"/>
      <p:bldP spid="14403" grpId="0" animBg="1"/>
      <p:bldP spid="14404" grpId="0" animBg="1"/>
      <p:bldP spid="14405" grpId="0" animBg="1"/>
      <p:bldP spid="14406" grpId="0" animBg="1"/>
      <p:bldP spid="14407" grpId="0" animBg="1"/>
      <p:bldP spid="14408" grpId="0"/>
      <p:bldP spid="14409" grpId="0"/>
      <p:bldP spid="14410" grpId="0"/>
      <p:bldP spid="14411" grpId="0"/>
      <p:bldP spid="14412" grpId="0" animBg="1"/>
      <p:bldP spid="14413" grpId="0"/>
      <p:bldP spid="14414" grpId="0"/>
      <p:bldP spid="130" grpId="0" animBg="1"/>
      <p:bldP spid="170" grpId="0" animBg="1"/>
      <p:bldP spid="14417" grpId="0" animBg="1"/>
      <p:bldP spid="14418" grpId="0" animBg="1"/>
      <p:bldP spid="14419" grpId="0" animBg="1"/>
      <p:bldP spid="14420" grpId="0" animBg="1"/>
      <p:bldP spid="14421" grpId="0" animBg="1"/>
      <p:bldP spid="14422" grpId="0"/>
      <p:bldP spid="14423" grpId="0"/>
      <p:bldP spid="14424" grpId="0"/>
      <p:bldP spid="14425" grpId="0"/>
      <p:bldP spid="211" grpId="0" animBg="1"/>
      <p:bldP spid="14427" grpId="0"/>
      <p:bldP spid="14428" grpId="0" animBg="1"/>
      <p:bldP spid="215" grpId="0" animBg="1"/>
      <p:bldP spid="216" grpId="0" animBg="1"/>
      <p:bldP spid="217" grpId="0" animBg="1"/>
      <p:bldP spid="160" grpId="0" animBg="1"/>
      <p:bldP spid="163" grpId="0" animBg="1"/>
      <p:bldP spid="218" grpId="0" animBg="1"/>
      <p:bldP spid="219" grpId="0" animBg="1"/>
      <p:bldP spid="14436" grpId="0" animBg="1"/>
      <p:bldP spid="221" grpId="0" animBg="1"/>
      <p:bldP spid="222" grpId="0" animBg="1"/>
      <p:bldP spid="226" grpId="0" animBg="1"/>
      <p:bldP spid="14440" grpId="0"/>
      <p:bldP spid="232" grpId="0" animBg="1"/>
      <p:bldP spid="14442" grpId="0"/>
      <p:bldP spid="237" grpId="0" animBg="1"/>
      <p:bldP spid="14444" grpId="0" animBg="1"/>
      <p:bldP spid="2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/>
          <p:cNvSpPr>
            <a:spLocks noGrp="1"/>
          </p:cNvSpPr>
          <p:nvPr>
            <p:ph type="title"/>
          </p:nvPr>
        </p:nvSpPr>
        <p:spPr>
          <a:xfrm>
            <a:off x="457200" y="68263"/>
            <a:ext cx="8686800" cy="839787"/>
          </a:xfrm>
        </p:spPr>
        <p:txBody>
          <a:bodyPr/>
          <a:lstStyle/>
          <a:p>
            <a:pPr marL="1338263" indent="-1338263" eaLnBrk="1" hangingPunct="1"/>
            <a:r>
              <a:rPr lang="en-US" altLang="zh-CN"/>
              <a:t>Digital system &amp; Analogue system:</a:t>
            </a:r>
            <a:r>
              <a:rPr lang="zh-CN" altLang="en-US"/>
              <a:t>      </a:t>
            </a:r>
            <a:r>
              <a:rPr lang="en-US" altLang="zh-CN"/>
              <a:t>       </a:t>
            </a:r>
            <a:r>
              <a:rPr lang="en-US" altLang="zh-CN" sz="2400"/>
              <a:t>Digital signals  versus  Analog signals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E66651-2221-46F1-BF11-E618CFEFBD2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E4728A-59B0-4139-97A5-F7E754191AEC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425825" y="2565400"/>
            <a:ext cx="2079625" cy="290513"/>
          </a:xfrm>
          <a:prstGeom prst="rect">
            <a:avLst/>
          </a:prstGeom>
          <a:solidFill>
            <a:srgbClr val="FFFF00">
              <a:alpha val="47842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6000" rIns="0" bIns="36000" anchor="ctr" anchorCtr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Noise Margin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5505450" y="2557463"/>
            <a:ext cx="1422400" cy="7096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370800" bIns="370800" anchor="ctr" anchorCtr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Logic 0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505450" y="1106488"/>
            <a:ext cx="1422400" cy="717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298800" bIns="298800" anchor="ctr" anchorCtr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Logic 1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5505450" y="3227388"/>
            <a:ext cx="1312863" cy="409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3399"/>
                </a:solidFill>
                <a:ea typeface="MS PGothic" pitchFamily="34" charset="-128"/>
              </a:rPr>
              <a:t>Input</a:t>
            </a:r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3425825" y="1487488"/>
            <a:ext cx="2079625" cy="290512"/>
          </a:xfrm>
          <a:prstGeom prst="rect">
            <a:avLst/>
          </a:prstGeom>
          <a:solidFill>
            <a:srgbClr val="FFFF00">
              <a:alpha val="47842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6000" rIns="0" bIns="36000" anchor="ctr" anchorCtr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Noise Margin</a:t>
            </a:r>
          </a:p>
        </p:txBody>
      </p:sp>
      <p:sp>
        <p:nvSpPr>
          <p:cNvPr id="17418" name="Line 3"/>
          <p:cNvSpPr>
            <a:spLocks noChangeShapeType="1"/>
          </p:cNvSpPr>
          <p:nvPr/>
        </p:nvSpPr>
        <p:spPr bwMode="auto">
          <a:xfrm>
            <a:off x="2112963" y="984250"/>
            <a:ext cx="0" cy="223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9" name="Line 14"/>
          <p:cNvSpPr>
            <a:spLocks noChangeShapeType="1"/>
          </p:cNvSpPr>
          <p:nvPr/>
        </p:nvSpPr>
        <p:spPr bwMode="auto">
          <a:xfrm>
            <a:off x="995363" y="3194050"/>
            <a:ext cx="6588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850900" y="11779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Text Box 5"/>
          <p:cNvSpPr txBox="1">
            <a:spLocks noChangeArrowheads="1"/>
          </p:cNvSpPr>
          <p:nvPr/>
        </p:nvSpPr>
        <p:spPr bwMode="auto">
          <a:xfrm>
            <a:off x="2112963" y="2784475"/>
            <a:ext cx="1312862" cy="409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118800" bIns="118800" anchor="ctr" anchorCtr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Logic 0</a:t>
            </a:r>
          </a:p>
        </p:txBody>
      </p:sp>
      <p:sp>
        <p:nvSpPr>
          <p:cNvPr id="17422" name="Text Box 6"/>
          <p:cNvSpPr txBox="1">
            <a:spLocks noChangeArrowheads="1"/>
          </p:cNvSpPr>
          <p:nvPr/>
        </p:nvSpPr>
        <p:spPr bwMode="auto">
          <a:xfrm>
            <a:off x="2112963" y="1177925"/>
            <a:ext cx="1312862" cy="3095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Logic 1</a:t>
            </a:r>
          </a:p>
        </p:txBody>
      </p:sp>
      <p:sp>
        <p:nvSpPr>
          <p:cNvPr id="17423" name="Text Box 11"/>
          <p:cNvSpPr txBox="1">
            <a:spLocks noChangeArrowheads="1"/>
          </p:cNvSpPr>
          <p:nvPr/>
        </p:nvSpPr>
        <p:spPr bwMode="auto">
          <a:xfrm>
            <a:off x="2219325" y="3225800"/>
            <a:ext cx="1079500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3399"/>
                </a:solidFill>
                <a:ea typeface="MS PGothic" pitchFamily="34" charset="-128"/>
              </a:rPr>
              <a:t>Output</a:t>
            </a:r>
          </a:p>
        </p:txBody>
      </p:sp>
      <p:sp>
        <p:nvSpPr>
          <p:cNvPr id="98" name="Text Box 16">
            <a:extLst>
              <a:ext uri="{FF2B5EF4-FFF2-40B4-BE49-F238E27FC236}">
                <a16:creationId xmlns:a16="http://schemas.microsoft.com/office/drawing/2014/main" id="{AD5F65A7-BD01-4791-9637-6AEA93805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1487488"/>
            <a:ext cx="1312862" cy="13684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tIns="46800" bIns="46800" anchor="ctr" anchorCtr="1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 altLang="zh-CN" sz="2000" dirty="0">
              <a:solidFill>
                <a:srgbClr val="660033"/>
              </a:solidFill>
              <a:latin typeface="Times New Roman" pitchFamily="18" charset="0"/>
              <a:ea typeface="隶书" pitchFamily="49" charset="-122"/>
            </a:endParaRP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Invalid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zh-CN" sz="2000" dirty="0">
              <a:solidFill>
                <a:srgbClr val="660033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09478D4A-BF57-4C95-BD24-35EDEAC11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776413"/>
            <a:ext cx="1422400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tIns="118800" bIns="118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Invalid</a:t>
            </a:r>
          </a:p>
        </p:txBody>
      </p:sp>
      <p:sp>
        <p:nvSpPr>
          <p:cNvPr id="17426" name="Text Box 50"/>
          <p:cNvSpPr txBox="1">
            <a:spLocks noChangeArrowheads="1"/>
          </p:cNvSpPr>
          <p:nvPr/>
        </p:nvSpPr>
        <p:spPr bwMode="auto">
          <a:xfrm>
            <a:off x="6996113" y="2354263"/>
            <a:ext cx="1055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00B050"/>
                </a:solidFill>
                <a:ea typeface="MS PGothic" pitchFamily="34" charset="-128"/>
              </a:rPr>
              <a:t>IL</a:t>
            </a:r>
            <a:r>
              <a:rPr lang="zh-CN" altLang="en-US" b="1">
                <a:solidFill>
                  <a:srgbClr val="00B050"/>
                </a:solidFill>
                <a:ea typeface="MS PGothic" pitchFamily="34" charset="-128"/>
              </a:rPr>
              <a:t>＝</a:t>
            </a:r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0.8V</a:t>
            </a:r>
            <a:endParaRPr lang="en-US" altLang="zh-CN" b="1" baseline="-25000">
              <a:solidFill>
                <a:srgbClr val="00B050"/>
              </a:solidFill>
              <a:ea typeface="MS PGothic" pitchFamily="34" charset="-128"/>
            </a:endParaRPr>
          </a:p>
        </p:txBody>
      </p:sp>
      <p:sp>
        <p:nvSpPr>
          <p:cNvPr id="17427" name="Text Box 51"/>
          <p:cNvSpPr txBox="1">
            <a:spLocks noChangeArrowheads="1"/>
          </p:cNvSpPr>
          <p:nvPr/>
        </p:nvSpPr>
        <p:spPr bwMode="auto">
          <a:xfrm>
            <a:off x="6972300" y="1765300"/>
            <a:ext cx="1076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00B050"/>
                </a:solidFill>
                <a:ea typeface="MS PGothic" pitchFamily="34" charset="-128"/>
              </a:rPr>
              <a:t>IH</a:t>
            </a:r>
            <a:r>
              <a:rPr lang="zh-CN" altLang="en-US" b="1">
                <a:solidFill>
                  <a:srgbClr val="00B050"/>
                </a:solidFill>
                <a:ea typeface="MS PGothic" pitchFamily="34" charset="-128"/>
              </a:rPr>
              <a:t> ＝</a:t>
            </a:r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2.0V</a:t>
            </a:r>
            <a:endParaRPr lang="en-US" altLang="zh-CN" b="1" baseline="-25000">
              <a:solidFill>
                <a:srgbClr val="00B050"/>
              </a:solidFill>
              <a:ea typeface="MS PGothic" pitchFamily="34" charset="-128"/>
            </a:endParaRPr>
          </a:p>
        </p:txBody>
      </p:sp>
      <p:sp>
        <p:nvSpPr>
          <p:cNvPr id="17428" name="Text Box 53"/>
          <p:cNvSpPr txBox="1">
            <a:spLocks noChangeArrowheads="1"/>
          </p:cNvSpPr>
          <p:nvPr/>
        </p:nvSpPr>
        <p:spPr bwMode="auto">
          <a:xfrm>
            <a:off x="6972300" y="1033463"/>
            <a:ext cx="11668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ea typeface="MS PGothic" pitchFamily="34" charset="-128"/>
              </a:rPr>
              <a:t>max</a:t>
            </a:r>
            <a:r>
              <a:rPr lang="zh-CN" altLang="en-US" b="1">
                <a:solidFill>
                  <a:srgbClr val="FF0000"/>
                </a:solidFill>
                <a:ea typeface="MS PGothic" pitchFamily="34" charset="-128"/>
              </a:rPr>
              <a:t>＝</a:t>
            </a:r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3.5V</a:t>
            </a:r>
            <a:endParaRPr lang="en-US" altLang="zh-CN" b="1" baseline="-2500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17429" name="矩形 102"/>
          <p:cNvSpPr>
            <a:spLocks noChangeArrowheads="1"/>
          </p:cNvSpPr>
          <p:nvPr/>
        </p:nvSpPr>
        <p:spPr bwMode="auto">
          <a:xfrm>
            <a:off x="6908800" y="2897188"/>
            <a:ext cx="146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ea typeface="MS PGothic" pitchFamily="34" charset="-128"/>
              </a:rPr>
              <a:t>min</a:t>
            </a:r>
            <a:r>
              <a:rPr lang="zh-CN" altLang="en-US" b="1">
                <a:solidFill>
                  <a:srgbClr val="FF0000"/>
                </a:solidFill>
                <a:ea typeface="MS PGothic" pitchFamily="34" charset="-128"/>
              </a:rPr>
              <a:t> ＝</a:t>
            </a:r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-0.3V</a:t>
            </a:r>
            <a:endParaRPr lang="en-US" altLang="zh-CN" b="1" baseline="-2500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17431" name="Text Box 50"/>
          <p:cNvSpPr txBox="1">
            <a:spLocks noChangeArrowheads="1"/>
          </p:cNvSpPr>
          <p:nvPr/>
        </p:nvSpPr>
        <p:spPr bwMode="auto">
          <a:xfrm>
            <a:off x="882650" y="2638425"/>
            <a:ext cx="11985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00B050"/>
                </a:solidFill>
                <a:ea typeface="MS PGothic" pitchFamily="34" charset="-128"/>
              </a:rPr>
              <a:t>OL</a:t>
            </a:r>
            <a:r>
              <a:rPr lang="zh-CN" altLang="en-US" b="1">
                <a:solidFill>
                  <a:srgbClr val="00B050"/>
                </a:solidFill>
                <a:ea typeface="MS PGothic" pitchFamily="34" charset="-128"/>
              </a:rPr>
              <a:t>＝</a:t>
            </a:r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0.35V</a:t>
            </a:r>
            <a:endParaRPr lang="en-US" altLang="zh-CN" b="1" baseline="-25000">
              <a:solidFill>
                <a:srgbClr val="00B050"/>
              </a:solidFill>
              <a:ea typeface="MS PGothic" pitchFamily="34" charset="-128"/>
            </a:endParaRPr>
          </a:p>
        </p:txBody>
      </p:sp>
      <p:sp>
        <p:nvSpPr>
          <p:cNvPr id="17432" name="Text Box 51"/>
          <p:cNvSpPr txBox="1">
            <a:spLocks noChangeArrowheads="1"/>
          </p:cNvSpPr>
          <p:nvPr/>
        </p:nvSpPr>
        <p:spPr bwMode="auto">
          <a:xfrm>
            <a:off x="927100" y="1404938"/>
            <a:ext cx="1247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00B050"/>
                </a:solidFill>
                <a:ea typeface="MS PGothic" pitchFamily="34" charset="-128"/>
              </a:rPr>
              <a:t>OH</a:t>
            </a:r>
            <a:r>
              <a:rPr lang="zh-CN" altLang="en-US" b="1">
                <a:solidFill>
                  <a:srgbClr val="00B050"/>
                </a:solidFill>
                <a:ea typeface="MS PGothic" pitchFamily="34" charset="-128"/>
              </a:rPr>
              <a:t> ＝</a:t>
            </a:r>
            <a:r>
              <a:rPr lang="en-US" altLang="zh-CN" b="1">
                <a:solidFill>
                  <a:srgbClr val="00B050"/>
                </a:solidFill>
                <a:ea typeface="MS PGothic" pitchFamily="34" charset="-128"/>
              </a:rPr>
              <a:t>2.6V</a:t>
            </a:r>
            <a:endParaRPr lang="en-US" altLang="zh-CN" b="1" baseline="-25000">
              <a:solidFill>
                <a:srgbClr val="00B050"/>
              </a:solidFill>
              <a:ea typeface="MS PGothic" pitchFamily="34" charset="-128"/>
            </a:endParaRPr>
          </a:p>
        </p:txBody>
      </p:sp>
      <p:sp>
        <p:nvSpPr>
          <p:cNvPr id="17433" name="Text Box 53"/>
          <p:cNvSpPr txBox="1">
            <a:spLocks noChangeArrowheads="1"/>
          </p:cNvSpPr>
          <p:nvPr/>
        </p:nvSpPr>
        <p:spPr bwMode="auto">
          <a:xfrm>
            <a:off x="993775" y="1138238"/>
            <a:ext cx="1081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ea typeface="MS PGothic" pitchFamily="34" charset="-128"/>
              </a:rPr>
              <a:t>CC</a:t>
            </a:r>
            <a:r>
              <a:rPr lang="zh-CN" altLang="en-US" b="1">
                <a:solidFill>
                  <a:srgbClr val="FF0000"/>
                </a:solidFill>
                <a:ea typeface="MS PGothic" pitchFamily="34" charset="-128"/>
              </a:rPr>
              <a:t>＝</a:t>
            </a:r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3.3V</a:t>
            </a:r>
            <a:endParaRPr lang="en-US" altLang="zh-CN" b="1" baseline="-2500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17434" name="Text Box 53"/>
          <p:cNvSpPr txBox="1">
            <a:spLocks noChangeArrowheads="1"/>
          </p:cNvSpPr>
          <p:nvPr/>
        </p:nvSpPr>
        <p:spPr bwMode="auto">
          <a:xfrm>
            <a:off x="1201738" y="2927350"/>
            <a:ext cx="8731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ea typeface="MS PGothic" pitchFamily="34" charset="-128"/>
              </a:rPr>
              <a:t>SS</a:t>
            </a:r>
            <a:r>
              <a:rPr lang="zh-CN" altLang="en-US" b="1">
                <a:solidFill>
                  <a:srgbClr val="FF0000"/>
                </a:solidFill>
                <a:ea typeface="MS PGothic" pitchFamily="34" charset="-128"/>
              </a:rPr>
              <a:t>＝</a:t>
            </a:r>
            <a:r>
              <a:rPr lang="en-US" altLang="zh-CN" b="1">
                <a:solidFill>
                  <a:srgbClr val="FF0000"/>
                </a:solidFill>
                <a:ea typeface="MS PGothic" pitchFamily="34" charset="-128"/>
              </a:rPr>
              <a:t>0V</a:t>
            </a:r>
            <a:endParaRPr lang="en-US" altLang="zh-CN" b="1" baseline="-25000">
              <a:solidFill>
                <a:srgbClr val="FF0000"/>
              </a:solidFill>
              <a:ea typeface="MS PGothic" pitchFamily="34" charset="-128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500B51A-698A-4279-B631-06933BCB22AD}"/>
              </a:ext>
            </a:extLst>
          </p:cNvPr>
          <p:cNvCxnSpPr/>
          <p:nvPr/>
        </p:nvCxnSpPr>
        <p:spPr>
          <a:xfrm>
            <a:off x="0" y="3698875"/>
            <a:ext cx="9144000" cy="0"/>
          </a:xfrm>
          <a:prstGeom prst="line">
            <a:avLst/>
          </a:prstGeom>
          <a:ln w="635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7" name="矩形 48"/>
          <p:cNvSpPr>
            <a:spLocks noChangeArrowheads="1"/>
          </p:cNvSpPr>
          <p:nvPr/>
        </p:nvSpPr>
        <p:spPr bwMode="auto">
          <a:xfrm>
            <a:off x="206375" y="3654425"/>
            <a:ext cx="89376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7030A0"/>
                </a:solidFill>
              </a:rPr>
              <a:t>   A particular inverter has: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7030A0"/>
                </a:solidFill>
              </a:rPr>
              <a:t>       V</a:t>
            </a:r>
            <a:r>
              <a:rPr lang="en-US" altLang="zh-CN" b="1" baseline="-25000">
                <a:solidFill>
                  <a:srgbClr val="7030A0"/>
                </a:solidFill>
              </a:rPr>
              <a:t>ILmax</a:t>
            </a:r>
            <a:r>
              <a:rPr lang="en-US" altLang="zh-CN" b="1">
                <a:solidFill>
                  <a:srgbClr val="7030A0"/>
                </a:solidFill>
              </a:rPr>
              <a:t> = 0.8 V,  V</a:t>
            </a:r>
            <a:r>
              <a:rPr lang="en-US" altLang="zh-CN" b="1" baseline="-25000">
                <a:solidFill>
                  <a:srgbClr val="7030A0"/>
                </a:solidFill>
              </a:rPr>
              <a:t>IHmin</a:t>
            </a:r>
            <a:r>
              <a:rPr lang="en-US" altLang="zh-CN" b="1">
                <a:solidFill>
                  <a:srgbClr val="7030A0"/>
                </a:solidFill>
              </a:rPr>
              <a:t> = 2.0 V, V</a:t>
            </a:r>
            <a:r>
              <a:rPr lang="en-US" altLang="zh-CN" b="1" baseline="-25000">
                <a:solidFill>
                  <a:srgbClr val="7030A0"/>
                </a:solidFill>
              </a:rPr>
              <a:t>OLmax</a:t>
            </a:r>
            <a:r>
              <a:rPr lang="en-US" altLang="zh-CN" b="1">
                <a:solidFill>
                  <a:srgbClr val="7030A0"/>
                </a:solidFill>
              </a:rPr>
              <a:t>=0.35V, V</a:t>
            </a:r>
            <a:r>
              <a:rPr lang="en-US" altLang="zh-CN" b="1" baseline="-25000">
                <a:solidFill>
                  <a:srgbClr val="7030A0"/>
                </a:solidFill>
              </a:rPr>
              <a:t>OHmin</a:t>
            </a:r>
            <a:r>
              <a:rPr lang="en-US" altLang="zh-CN" b="1">
                <a:solidFill>
                  <a:srgbClr val="7030A0"/>
                </a:solidFill>
              </a:rPr>
              <a:t>=2.6V.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7030A0"/>
                </a:solidFill>
              </a:rPr>
              <a:t>   Then the DC noise margin is (</a:t>
            </a:r>
            <a:r>
              <a:rPr lang="en-US" altLang="zh-CN" sz="1600" b="1">
                <a:solidFill>
                  <a:srgbClr val="FF0000"/>
                </a:solidFill>
              </a:rPr>
              <a:t>0.6</a:t>
            </a:r>
            <a:r>
              <a:rPr lang="en-US" altLang="zh-CN" sz="1600" b="1">
                <a:solidFill>
                  <a:srgbClr val="7030A0"/>
                </a:solidFill>
              </a:rPr>
              <a:t>) V in the HIGH state and (</a:t>
            </a:r>
            <a:r>
              <a:rPr lang="en-US" altLang="zh-CN" sz="1600" b="1">
                <a:solidFill>
                  <a:srgbClr val="FF0000"/>
                </a:solidFill>
              </a:rPr>
              <a:t>0.45</a:t>
            </a:r>
            <a:r>
              <a:rPr lang="en-US" altLang="zh-CN" sz="1600" b="1">
                <a:solidFill>
                  <a:srgbClr val="7030A0"/>
                </a:solidFill>
              </a:rPr>
              <a:t>)V in the LOW state is. </a:t>
            </a:r>
            <a:endParaRPr lang="zh-CN" altLang="zh-CN" sz="1600" b="1">
              <a:solidFill>
                <a:srgbClr val="7030A0"/>
              </a:solidFill>
            </a:endParaRPr>
          </a:p>
        </p:txBody>
      </p:sp>
      <p:pic>
        <p:nvPicPr>
          <p:cNvPr id="13343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3" y="5078413"/>
            <a:ext cx="868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15" grpId="0" animBg="1"/>
      <p:bldP spid="17416" grpId="0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/>
      <p:bldP spid="98" grpId="0" animBg="1"/>
      <p:bldP spid="99" grpId="0" animBg="1"/>
      <p:bldP spid="17426" grpId="0"/>
      <p:bldP spid="17427" grpId="0"/>
      <p:bldP spid="17428" grpId="0"/>
      <p:bldP spid="17429" grpId="0"/>
      <p:bldP spid="17431" grpId="0"/>
      <p:bldP spid="17432" grpId="0"/>
      <p:bldP spid="17433" grpId="0"/>
      <p:bldP spid="17434" grpId="0"/>
      <p:bldP spid="174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/>
          </p:cNvSpPr>
          <p:nvPr>
            <p:ph type="title"/>
          </p:nvPr>
        </p:nvSpPr>
        <p:spPr>
          <a:xfrm>
            <a:off x="457200" y="68263"/>
            <a:ext cx="8686800" cy="839787"/>
          </a:xfrm>
        </p:spPr>
        <p:txBody>
          <a:bodyPr/>
          <a:lstStyle/>
          <a:p>
            <a:pPr marL="1338263" indent="-1338263" eaLnBrk="1" hangingPunct="1"/>
            <a:r>
              <a:rPr lang="en-US" altLang="zh-CN"/>
              <a:t>Digital system &amp; Analogue system:</a:t>
            </a:r>
            <a:r>
              <a:rPr lang="zh-CN" altLang="en-US"/>
              <a:t>      </a:t>
            </a:r>
            <a:r>
              <a:rPr lang="en-US" altLang="zh-CN"/>
              <a:t>       </a:t>
            </a:r>
            <a:r>
              <a:rPr lang="en-US" altLang="zh-CN" sz="2400"/>
              <a:t>Digital signals  versus  Analog signals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0DAA4C-5BBD-4201-9798-2D4FDC6E989A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55C2E6-FEA1-484B-8CBC-FDA541C809F2}" type="slidenum">
              <a:rPr lang="zh-CN" altLang="en-US"/>
              <a:pPr/>
              <a:t>13</a:t>
            </a:fld>
            <a:endParaRPr lang="zh-CN" altLang="en-US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11BED04A-2C17-437D-B8D8-F01361A1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162050"/>
            <a:ext cx="88900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A419B"/>
                </a:solidFill>
                <a:latin typeface="Times New Roman" pitchFamily="18" charset="0"/>
                <a:cs typeface="Times New Roman" pitchFamily="18" charset="0"/>
              </a:rPr>
              <a:t>Noise margin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 A measure of how much noise it takes to corrupt a worst-case output voltage into a value that may not be recognized properly by an input. </a:t>
            </a:r>
            <a:endParaRPr lang="en-US" altLang="zh-CN" sz="2000" b="1" dirty="0"/>
          </a:p>
          <a:p>
            <a:pPr indent="361950">
              <a:spcBef>
                <a:spcPts val="1200"/>
              </a:spcBef>
              <a:defRPr/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Noise margin can ensure that the output signal can be reliably interpret by the following input under different conditions of power-supply voltage, temperature, and output loading</a:t>
            </a:r>
            <a:endParaRPr lang="en-US" altLang="zh-CN" sz="2000" b="1" dirty="0"/>
          </a:p>
          <a:p>
            <a:pPr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A419B"/>
                </a:solidFill>
                <a:latin typeface="Times New Roman" pitchFamily="18" charset="0"/>
                <a:cs typeface="Times New Roman" pitchFamily="18" charset="0"/>
              </a:rPr>
              <a:t>Fan-in :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The number of inputs that a gate can have. </a:t>
            </a:r>
          </a:p>
          <a:p>
            <a:pPr indent="361950">
              <a:spcBef>
                <a:spcPts val="1200"/>
              </a:spcBef>
              <a:defRPr/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As the number of input is increased, designers have to increase the size of series transistors to reduces their resistance and the corresponding switching delay. So, typically, the fan-in of CMOS gates is 4 for NOR gates and 6 for NAND gates.           </a:t>
            </a:r>
            <a:endParaRPr lang="en-US" altLang="zh-CN" sz="2000" b="1" dirty="0"/>
          </a:p>
          <a:p>
            <a:pPr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0A419B"/>
                </a:solidFill>
                <a:latin typeface="Times New Roman" pitchFamily="18" charset="0"/>
                <a:cs typeface="Times New Roman" pitchFamily="18" charset="0"/>
              </a:rPr>
              <a:t>Fan-out :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The number and type of inputs that are connected to a given output. </a:t>
            </a:r>
          </a:p>
          <a:p>
            <a:pPr indent="361950">
              <a:spcBef>
                <a:spcPts val="1200"/>
              </a:spcBef>
              <a:defRPr/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Too many inputs connected to an output may affect the speed at which the output changes from one state to another, and also destroy the noise margins.                                                    </a:t>
            </a:r>
            <a:endParaRPr lang="en-US" altLang="zh-CN" sz="2000" b="1" dirty="0"/>
          </a:p>
        </p:txBody>
      </p:sp>
    </p:spTree>
    <p:custDataLst>
      <p:tags r:id="rId1"/>
    </p:custDataLst>
  </p:cSld>
  <p:clrMapOvr>
    <a:masterClrMapping/>
  </p:clrMapOvr>
  <p:transition advTm="77499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"/>
          <p:cNvGrpSpPr>
            <a:grpSpLocks/>
          </p:cNvGrpSpPr>
          <p:nvPr/>
        </p:nvGrpSpPr>
        <p:grpSpPr bwMode="auto">
          <a:xfrm>
            <a:off x="171450" y="4808538"/>
            <a:ext cx="8631238" cy="1185862"/>
            <a:chOff x="191" y="2853"/>
            <a:chExt cx="5306" cy="747"/>
          </a:xfrm>
        </p:grpSpPr>
        <p:grpSp>
          <p:nvGrpSpPr>
            <p:cNvPr id="26678" name="Group 6"/>
            <p:cNvGrpSpPr>
              <a:grpSpLocks/>
            </p:cNvGrpSpPr>
            <p:nvPr/>
          </p:nvGrpSpPr>
          <p:grpSpPr bwMode="auto">
            <a:xfrm>
              <a:off x="839" y="3022"/>
              <a:ext cx="4022" cy="361"/>
              <a:chOff x="839" y="3022"/>
              <a:chExt cx="4022" cy="361"/>
            </a:xfrm>
          </p:grpSpPr>
          <p:sp>
            <p:nvSpPr>
              <p:cNvPr id="202759" name="Text Box 7">
                <a:extLst>
                  <a:ext uri="{FF2B5EF4-FFF2-40B4-BE49-F238E27FC236}">
                    <a16:creationId xmlns:a16="http://schemas.microsoft.com/office/drawing/2014/main" id="{C516A9B8-3ADA-4C67-A3E2-5959440C3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3029"/>
                <a:ext cx="799" cy="354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Georgia" pitchFamily="18" charset="0"/>
                  </a:rPr>
                  <a:t>Input logic</a:t>
                </a:r>
                <a:endParaRPr lang="zh-CN" altLang="en-US" sz="1400" b="1" dirty="0">
                  <a:latin typeface="Georgia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100" b="1" kern="0" dirty="0">
                    <a:solidFill>
                      <a:srgbClr val="402000"/>
                    </a:solidFill>
                    <a:latin typeface="+mn-lt"/>
                  </a:rPr>
                  <a:t>(COMBINATIONAL)</a:t>
                </a:r>
              </a:p>
            </p:txBody>
          </p:sp>
          <p:sp>
            <p:nvSpPr>
              <p:cNvPr id="202760" name="Text Box 8">
                <a:extLst>
                  <a:ext uri="{FF2B5EF4-FFF2-40B4-BE49-F238E27FC236}">
                    <a16:creationId xmlns:a16="http://schemas.microsoft.com/office/drawing/2014/main" id="{3EA0415D-9065-4EE1-81C4-5E66864D6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8" y="3022"/>
                <a:ext cx="911" cy="354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anchorCtr="1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400" b="1" dirty="0">
                    <a:latin typeface="Georgia" pitchFamily="18" charset="0"/>
                  </a:rPr>
                  <a:t>Output logic</a:t>
                </a:r>
                <a:endParaRPr lang="zh-CN" altLang="en-US" sz="1400" b="1" dirty="0">
                  <a:latin typeface="Georgia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100" b="1" kern="0" dirty="0">
                    <a:solidFill>
                      <a:srgbClr val="402000"/>
                    </a:solidFill>
                    <a:latin typeface="+mn-lt"/>
                  </a:rPr>
                  <a:t>(COMBINATIONAL)</a:t>
                </a:r>
              </a:p>
            </p:txBody>
          </p:sp>
        </p:grpSp>
        <p:grpSp>
          <p:nvGrpSpPr>
            <p:cNvPr id="26679" name="Group 9"/>
            <p:cNvGrpSpPr>
              <a:grpSpLocks/>
            </p:cNvGrpSpPr>
            <p:nvPr/>
          </p:nvGrpSpPr>
          <p:grpSpPr bwMode="auto">
            <a:xfrm>
              <a:off x="4870" y="2997"/>
              <a:ext cx="627" cy="213"/>
              <a:chOff x="4870" y="2997"/>
              <a:chExt cx="627" cy="213"/>
            </a:xfrm>
          </p:grpSpPr>
          <p:sp>
            <p:nvSpPr>
              <p:cNvPr id="26695" name="Line 10"/>
              <p:cNvSpPr>
                <a:spLocks noChangeShapeType="1"/>
              </p:cNvSpPr>
              <p:nvPr/>
            </p:nvSpPr>
            <p:spPr bwMode="auto">
              <a:xfrm>
                <a:off x="4870" y="3205"/>
                <a:ext cx="2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6" name="Text Box 11"/>
              <p:cNvSpPr txBox="1">
                <a:spLocks noChangeArrowheads="1"/>
              </p:cNvSpPr>
              <p:nvPr/>
            </p:nvSpPr>
            <p:spPr bwMode="auto">
              <a:xfrm>
                <a:off x="4925" y="2997"/>
                <a:ext cx="572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 anchorCtr="1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Georgia" pitchFamily="18" charset="0"/>
                  </a:rPr>
                  <a:t>Output</a:t>
                </a:r>
                <a:endParaRPr lang="zh-CN" altLang="en-US" sz="1600" b="1">
                  <a:latin typeface="Georgia" pitchFamily="18" charset="0"/>
                </a:endParaRPr>
              </a:p>
            </p:txBody>
          </p:sp>
        </p:grpSp>
        <p:grpSp>
          <p:nvGrpSpPr>
            <p:cNvPr id="26680" name="Group 12"/>
            <p:cNvGrpSpPr>
              <a:grpSpLocks/>
            </p:cNvGrpSpPr>
            <p:nvPr/>
          </p:nvGrpSpPr>
          <p:grpSpPr bwMode="auto">
            <a:xfrm>
              <a:off x="1659" y="2989"/>
              <a:ext cx="1846" cy="469"/>
              <a:chOff x="1659" y="2989"/>
              <a:chExt cx="1846" cy="469"/>
            </a:xfrm>
          </p:grpSpPr>
          <p:sp>
            <p:nvSpPr>
              <p:cNvPr id="202765" name="Text Box 13">
                <a:extLst>
                  <a:ext uri="{FF2B5EF4-FFF2-40B4-BE49-F238E27FC236}">
                    <a16:creationId xmlns:a16="http://schemas.microsoft.com/office/drawing/2014/main" id="{09EFC737-7AC4-4E14-99EB-94303A435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989"/>
                <a:ext cx="890" cy="46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050" b="1" dirty="0">
                    <a:latin typeface="Georgia" pitchFamily="18" charset="0"/>
                  </a:rPr>
                  <a:t>STATE-HOLDING</a:t>
                </a:r>
              </a:p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1050" b="1" dirty="0">
                    <a:latin typeface="Georgia" pitchFamily="18" charset="0"/>
                  </a:rPr>
                  <a:t> ELEMENTS</a:t>
                </a:r>
              </a:p>
            </p:txBody>
          </p:sp>
          <p:sp>
            <p:nvSpPr>
              <p:cNvPr id="26693" name="Line 14"/>
              <p:cNvSpPr>
                <a:spLocks noChangeShapeType="1"/>
              </p:cNvSpPr>
              <p:nvPr/>
            </p:nvSpPr>
            <p:spPr bwMode="auto">
              <a:xfrm>
                <a:off x="2204" y="339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4" name="Line 16"/>
              <p:cNvSpPr>
                <a:spLocks noChangeShapeType="1"/>
              </p:cNvSpPr>
              <p:nvPr/>
            </p:nvSpPr>
            <p:spPr bwMode="auto">
              <a:xfrm>
                <a:off x="1659" y="3117"/>
                <a:ext cx="953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681" name="Group 18"/>
            <p:cNvGrpSpPr>
              <a:grpSpLocks/>
            </p:cNvGrpSpPr>
            <p:nvPr/>
          </p:nvGrpSpPr>
          <p:grpSpPr bwMode="auto">
            <a:xfrm>
              <a:off x="191" y="2853"/>
              <a:ext cx="658" cy="227"/>
              <a:chOff x="191" y="2853"/>
              <a:chExt cx="658" cy="227"/>
            </a:xfrm>
          </p:grpSpPr>
          <p:sp>
            <p:nvSpPr>
              <p:cNvPr id="26690" name="Line 19"/>
              <p:cNvSpPr>
                <a:spLocks noChangeShapeType="1"/>
              </p:cNvSpPr>
              <p:nvPr/>
            </p:nvSpPr>
            <p:spPr bwMode="auto">
              <a:xfrm>
                <a:off x="435" y="3080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91" name="Text Box 20"/>
              <p:cNvSpPr txBox="1">
                <a:spLocks noChangeArrowheads="1"/>
              </p:cNvSpPr>
              <p:nvPr/>
            </p:nvSpPr>
            <p:spPr bwMode="auto">
              <a:xfrm>
                <a:off x="191" y="2853"/>
                <a:ext cx="475" cy="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 anchorCtr="1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Georgia" pitchFamily="18" charset="0"/>
                  </a:rPr>
                  <a:t>Input</a:t>
                </a:r>
                <a:endParaRPr lang="zh-CN" altLang="en-US" sz="1600" b="1">
                  <a:latin typeface="Georgia" pitchFamily="18" charset="0"/>
                </a:endParaRPr>
              </a:p>
            </p:txBody>
          </p:sp>
        </p:grpSp>
        <p:grpSp>
          <p:nvGrpSpPr>
            <p:cNvPr id="26682" name="Group 21"/>
            <p:cNvGrpSpPr>
              <a:grpSpLocks/>
            </p:cNvGrpSpPr>
            <p:nvPr/>
          </p:nvGrpSpPr>
          <p:grpSpPr bwMode="auto">
            <a:xfrm>
              <a:off x="711" y="3122"/>
              <a:ext cx="3248" cy="478"/>
              <a:chOff x="711" y="3122"/>
              <a:chExt cx="3248" cy="478"/>
            </a:xfrm>
          </p:grpSpPr>
          <p:sp>
            <p:nvSpPr>
              <p:cNvPr id="26683" name="Line 22"/>
              <p:cNvSpPr>
                <a:spLocks noChangeShapeType="1"/>
              </p:cNvSpPr>
              <p:nvPr/>
            </p:nvSpPr>
            <p:spPr bwMode="auto">
              <a:xfrm>
                <a:off x="3505" y="3316"/>
                <a:ext cx="4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4" name="Line 23"/>
              <p:cNvSpPr>
                <a:spLocks noChangeShapeType="1"/>
              </p:cNvSpPr>
              <p:nvPr/>
            </p:nvSpPr>
            <p:spPr bwMode="auto">
              <a:xfrm>
                <a:off x="3699" y="3316"/>
                <a:ext cx="0" cy="2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5" name="Line 24"/>
              <p:cNvSpPr>
                <a:spLocks noChangeShapeType="1"/>
              </p:cNvSpPr>
              <p:nvPr/>
            </p:nvSpPr>
            <p:spPr bwMode="auto">
              <a:xfrm flipH="1">
                <a:off x="711" y="3599"/>
                <a:ext cx="29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6" name="Line 25"/>
              <p:cNvSpPr>
                <a:spLocks noChangeShapeType="1"/>
              </p:cNvSpPr>
              <p:nvPr/>
            </p:nvSpPr>
            <p:spPr bwMode="auto">
              <a:xfrm flipV="1">
                <a:off x="711" y="3288"/>
                <a:ext cx="0" cy="3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7" name="Line 26"/>
              <p:cNvSpPr>
                <a:spLocks noChangeShapeType="1"/>
              </p:cNvSpPr>
              <p:nvPr/>
            </p:nvSpPr>
            <p:spPr bwMode="auto">
              <a:xfrm>
                <a:off x="711" y="3288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8" name="Rectangle 27"/>
              <p:cNvSpPr>
                <a:spLocks noChangeArrowheads="1"/>
              </p:cNvSpPr>
              <p:nvPr/>
            </p:nvSpPr>
            <p:spPr bwMode="auto">
              <a:xfrm>
                <a:off x="3489" y="3122"/>
                <a:ext cx="459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 anchorCtr="1">
                <a:spAutoFit/>
              </a:bodyPr>
              <a:lstStyle/>
              <a:p>
                <a:pPr eaLnBrk="1" hangingPunct="1"/>
                <a:r>
                  <a:rPr lang="en-US" altLang="zh-CN" sz="1400" b="1">
                    <a:latin typeface="Georgia" pitchFamily="18" charset="0"/>
                  </a:rPr>
                  <a:t>States</a:t>
                </a:r>
                <a:endParaRPr lang="zh-CN" altLang="en-US" sz="1400" b="1">
                  <a:latin typeface="Georgia" pitchFamily="18" charset="0"/>
                </a:endParaRPr>
              </a:p>
            </p:txBody>
          </p:sp>
          <p:sp>
            <p:nvSpPr>
              <p:cNvPr id="26689" name="Oval 28"/>
              <p:cNvSpPr>
                <a:spLocks noChangeArrowheads="1"/>
              </p:cNvSpPr>
              <p:nvPr/>
            </p:nvSpPr>
            <p:spPr bwMode="auto">
              <a:xfrm>
                <a:off x="3671" y="3288"/>
                <a:ext cx="56" cy="7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pPr eaLnBrk="1" hangingPunct="1"/>
                <a:endParaRPr lang="zh-CN" altLang="en-US" b="1"/>
              </a:p>
            </p:txBody>
          </p:sp>
        </p:grpSp>
      </p:grpSp>
      <p:grpSp>
        <p:nvGrpSpPr>
          <p:cNvPr id="26627" name="Group 29"/>
          <p:cNvGrpSpPr>
            <a:grpSpLocks/>
          </p:cNvGrpSpPr>
          <p:nvPr/>
        </p:nvGrpSpPr>
        <p:grpSpPr bwMode="auto">
          <a:xfrm>
            <a:off x="927100" y="4754563"/>
            <a:ext cx="5354638" cy="455612"/>
            <a:chOff x="695" y="2530"/>
            <a:chExt cx="3201" cy="396"/>
          </a:xfrm>
        </p:grpSpPr>
        <p:sp>
          <p:nvSpPr>
            <p:cNvPr id="26673" name="Line 30"/>
            <p:cNvSpPr>
              <a:spLocks noChangeShapeType="1"/>
            </p:cNvSpPr>
            <p:nvPr/>
          </p:nvSpPr>
          <p:spPr bwMode="auto">
            <a:xfrm flipV="1">
              <a:off x="726" y="2530"/>
              <a:ext cx="0" cy="363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4" name="Line 31"/>
            <p:cNvSpPr>
              <a:spLocks noChangeShapeType="1"/>
            </p:cNvSpPr>
            <p:nvPr/>
          </p:nvSpPr>
          <p:spPr bwMode="auto">
            <a:xfrm>
              <a:off x="706" y="2530"/>
              <a:ext cx="2904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Line 32"/>
            <p:cNvSpPr>
              <a:spLocks noChangeShapeType="1"/>
            </p:cNvSpPr>
            <p:nvPr/>
          </p:nvSpPr>
          <p:spPr bwMode="auto">
            <a:xfrm>
              <a:off x="3610" y="2530"/>
              <a:ext cx="0" cy="327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6" name="Line 33"/>
            <p:cNvSpPr>
              <a:spLocks noChangeShapeType="1"/>
            </p:cNvSpPr>
            <p:nvPr/>
          </p:nvSpPr>
          <p:spPr bwMode="auto">
            <a:xfrm>
              <a:off x="3610" y="2848"/>
              <a:ext cx="286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Oval 34"/>
            <p:cNvSpPr>
              <a:spLocks noChangeArrowheads="1"/>
            </p:cNvSpPr>
            <p:nvPr/>
          </p:nvSpPr>
          <p:spPr bwMode="auto">
            <a:xfrm>
              <a:off x="695" y="2852"/>
              <a:ext cx="56" cy="74"/>
            </a:xfrm>
            <a:prstGeom prst="ellipse">
              <a:avLst/>
            </a:prstGeom>
            <a:solidFill>
              <a:schemeClr val="accent2"/>
            </a:soli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eaLnBrk="1" hangingPunct="1"/>
              <a:endParaRPr lang="zh-CN" altLang="en-US" b="1"/>
            </a:p>
          </p:txBody>
        </p:sp>
      </p:grpSp>
      <p:grpSp>
        <p:nvGrpSpPr>
          <p:cNvPr id="26628" name="Group 36"/>
          <p:cNvGrpSpPr>
            <a:grpSpLocks/>
          </p:cNvGrpSpPr>
          <p:nvPr/>
        </p:nvGrpSpPr>
        <p:grpSpPr bwMode="auto">
          <a:xfrm>
            <a:off x="161925" y="1190625"/>
            <a:ext cx="8580438" cy="798513"/>
            <a:chOff x="153" y="330"/>
            <a:chExt cx="5124" cy="503"/>
          </a:xfrm>
        </p:grpSpPr>
        <p:sp>
          <p:nvSpPr>
            <p:cNvPr id="202789" name="Text Box 37">
              <a:extLst>
                <a:ext uri="{FF2B5EF4-FFF2-40B4-BE49-F238E27FC236}">
                  <a16:creationId xmlns:a16="http://schemas.microsoft.com/office/drawing/2014/main" id="{B4D8ED47-3985-4895-AF31-3D181495E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479"/>
              <a:ext cx="887" cy="3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Georgia" pitchFamily="18" charset="0"/>
                </a:rPr>
                <a:t>Output logic</a:t>
              </a:r>
              <a:endParaRPr lang="zh-CN" altLang="en-US" sz="1400" b="1" dirty="0">
                <a:latin typeface="Georgia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100" b="1" kern="0" dirty="0">
                  <a:solidFill>
                    <a:srgbClr val="402000"/>
                  </a:solidFill>
                  <a:latin typeface="+mn-lt"/>
                </a:rPr>
                <a:t>(COMBINATIONAL)</a:t>
              </a:r>
            </a:p>
          </p:txBody>
        </p:sp>
        <p:sp>
          <p:nvSpPr>
            <p:cNvPr id="26663" name="Line 38"/>
            <p:cNvSpPr>
              <a:spLocks noChangeShapeType="1"/>
            </p:cNvSpPr>
            <p:nvPr/>
          </p:nvSpPr>
          <p:spPr bwMode="auto">
            <a:xfrm>
              <a:off x="4695" y="649"/>
              <a:ext cx="2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4" name="Text Box 39"/>
            <p:cNvSpPr txBox="1">
              <a:spLocks noChangeArrowheads="1"/>
            </p:cNvSpPr>
            <p:nvPr/>
          </p:nvSpPr>
          <p:spPr bwMode="auto">
            <a:xfrm>
              <a:off x="4722" y="432"/>
              <a:ext cx="555" cy="2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Georgia" pitchFamily="18" charset="0"/>
                </a:rPr>
                <a:t>Output</a:t>
              </a:r>
              <a:endParaRPr lang="zh-CN" altLang="en-US" sz="1600" b="1">
                <a:latin typeface="Georgia" pitchFamily="18" charset="0"/>
              </a:endParaRPr>
            </a:p>
          </p:txBody>
        </p:sp>
        <p:sp>
          <p:nvSpPr>
            <p:cNvPr id="26665" name="Line 40"/>
            <p:cNvSpPr>
              <a:spLocks noChangeShapeType="1"/>
            </p:cNvSpPr>
            <p:nvPr/>
          </p:nvSpPr>
          <p:spPr bwMode="auto">
            <a:xfrm>
              <a:off x="426" y="595"/>
              <a:ext cx="3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6" name="Text Box 41"/>
            <p:cNvSpPr txBox="1">
              <a:spLocks noChangeArrowheads="1"/>
            </p:cNvSpPr>
            <p:nvPr/>
          </p:nvSpPr>
          <p:spPr bwMode="auto">
            <a:xfrm>
              <a:off x="153" y="368"/>
              <a:ext cx="462" cy="2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Georgia" pitchFamily="18" charset="0"/>
                </a:rPr>
                <a:t>Input</a:t>
              </a:r>
              <a:endParaRPr lang="zh-CN" altLang="en-US" sz="1600" b="1">
                <a:latin typeface="Georgia" pitchFamily="18" charset="0"/>
              </a:endParaRPr>
            </a:p>
          </p:txBody>
        </p:sp>
        <p:grpSp>
          <p:nvGrpSpPr>
            <p:cNvPr id="26667" name="Group 42"/>
            <p:cNvGrpSpPr>
              <a:grpSpLocks/>
            </p:cNvGrpSpPr>
            <p:nvPr/>
          </p:nvGrpSpPr>
          <p:grpSpPr bwMode="auto">
            <a:xfrm>
              <a:off x="695" y="330"/>
              <a:ext cx="3125" cy="287"/>
              <a:chOff x="695" y="2530"/>
              <a:chExt cx="3125" cy="396"/>
            </a:xfrm>
          </p:grpSpPr>
          <p:sp>
            <p:nvSpPr>
              <p:cNvPr id="26668" name="Line 43"/>
              <p:cNvSpPr>
                <a:spLocks noChangeShapeType="1"/>
              </p:cNvSpPr>
              <p:nvPr/>
            </p:nvSpPr>
            <p:spPr bwMode="auto">
              <a:xfrm flipV="1">
                <a:off x="726" y="2530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9" name="Line 44"/>
              <p:cNvSpPr>
                <a:spLocks noChangeShapeType="1"/>
              </p:cNvSpPr>
              <p:nvPr/>
            </p:nvSpPr>
            <p:spPr bwMode="auto">
              <a:xfrm>
                <a:off x="706" y="2530"/>
                <a:ext cx="29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0" name="Line 45"/>
              <p:cNvSpPr>
                <a:spLocks noChangeShapeType="1"/>
              </p:cNvSpPr>
              <p:nvPr/>
            </p:nvSpPr>
            <p:spPr bwMode="auto">
              <a:xfrm>
                <a:off x="3593" y="2530"/>
                <a:ext cx="0" cy="3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1" name="Line 46"/>
              <p:cNvSpPr>
                <a:spLocks noChangeShapeType="1"/>
              </p:cNvSpPr>
              <p:nvPr/>
            </p:nvSpPr>
            <p:spPr bwMode="auto">
              <a:xfrm>
                <a:off x="3593" y="2848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2" name="Oval 47"/>
              <p:cNvSpPr>
                <a:spLocks noChangeArrowheads="1"/>
              </p:cNvSpPr>
              <p:nvPr/>
            </p:nvSpPr>
            <p:spPr bwMode="auto">
              <a:xfrm>
                <a:off x="695" y="2852"/>
                <a:ext cx="56" cy="74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pPr eaLnBrk="1" hangingPunct="1"/>
                <a:endParaRPr lang="zh-CN" altLang="en-US" b="1"/>
              </a:p>
            </p:txBody>
          </p:sp>
        </p:grpSp>
      </p:grpSp>
      <p:grpSp>
        <p:nvGrpSpPr>
          <p:cNvPr id="26629" name="Group 48"/>
          <p:cNvGrpSpPr>
            <a:grpSpLocks/>
          </p:cNvGrpSpPr>
          <p:nvPr/>
        </p:nvGrpSpPr>
        <p:grpSpPr bwMode="auto">
          <a:xfrm>
            <a:off x="1285875" y="3030538"/>
            <a:ext cx="6483350" cy="622300"/>
            <a:chOff x="854" y="3020"/>
            <a:chExt cx="3748" cy="392"/>
          </a:xfrm>
        </p:grpSpPr>
        <p:sp>
          <p:nvSpPr>
            <p:cNvPr id="202801" name="Text Box 49">
              <a:extLst>
                <a:ext uri="{FF2B5EF4-FFF2-40B4-BE49-F238E27FC236}">
                  <a16:creationId xmlns:a16="http://schemas.microsoft.com/office/drawing/2014/main" id="{423FBB5E-0E07-4A29-9CCF-CF26D9965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058"/>
              <a:ext cx="807" cy="3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Georgia" pitchFamily="18" charset="0"/>
                </a:rPr>
                <a:t>Input logic</a:t>
              </a:r>
              <a:endParaRPr lang="zh-CN" altLang="en-US" sz="1400" b="1" dirty="0">
                <a:latin typeface="Georgia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100" b="1" dirty="0">
                  <a:latin typeface="+mn-lt"/>
                </a:rPr>
                <a:t>(</a:t>
              </a:r>
              <a:r>
                <a:rPr lang="en-US" altLang="zh-CN" sz="1100" b="1" kern="0" dirty="0">
                  <a:solidFill>
                    <a:srgbClr val="402000"/>
                  </a:solidFill>
                  <a:latin typeface="+mn-lt"/>
                </a:rPr>
                <a:t>COMBINATIONAL</a:t>
              </a:r>
              <a:r>
                <a:rPr lang="en-US" altLang="zh-CN" sz="1100" b="1" dirty="0">
                  <a:latin typeface="+mn-lt"/>
                </a:rPr>
                <a:t>)</a:t>
              </a:r>
            </a:p>
          </p:txBody>
        </p:sp>
        <p:sp>
          <p:nvSpPr>
            <p:cNvPr id="202802" name="Text Box 50">
              <a:extLst>
                <a:ext uri="{FF2B5EF4-FFF2-40B4-BE49-F238E27FC236}">
                  <a16:creationId xmlns:a16="http://schemas.microsoft.com/office/drawing/2014/main" id="{E0D7C37D-2C17-44A0-B27E-6E2DCF1B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3020"/>
              <a:ext cx="885" cy="3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400" b="1" dirty="0">
                  <a:latin typeface="Georgia" pitchFamily="18" charset="0"/>
                </a:rPr>
                <a:t>Output logic</a:t>
              </a:r>
              <a:endParaRPr lang="zh-CN" altLang="en-US" sz="1400" b="1" dirty="0">
                <a:latin typeface="Georgia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100" b="1" kern="0" dirty="0">
                  <a:solidFill>
                    <a:srgbClr val="402000"/>
                  </a:solidFill>
                  <a:latin typeface="+mn-lt"/>
                </a:rPr>
                <a:t>(COMBINATIONAL</a:t>
              </a:r>
              <a:r>
                <a:rPr lang="en-US" altLang="zh-CN" sz="1100" b="1" dirty="0">
                  <a:latin typeface="+mn-lt"/>
                </a:rPr>
                <a:t>)</a:t>
              </a:r>
              <a:endParaRPr lang="en-US" altLang="zh-CN" sz="1400" b="1" dirty="0">
                <a:latin typeface="+mn-lt"/>
              </a:endParaRPr>
            </a:p>
          </p:txBody>
        </p:sp>
      </p:grpSp>
      <p:grpSp>
        <p:nvGrpSpPr>
          <p:cNvPr id="26630" name="Group 51"/>
          <p:cNvGrpSpPr>
            <a:grpSpLocks/>
          </p:cNvGrpSpPr>
          <p:nvPr/>
        </p:nvGrpSpPr>
        <p:grpSpPr bwMode="auto">
          <a:xfrm>
            <a:off x="7781925" y="2994025"/>
            <a:ext cx="1020763" cy="347663"/>
            <a:chOff x="4599" y="2997"/>
            <a:chExt cx="654" cy="219"/>
          </a:xfrm>
        </p:grpSpPr>
        <p:sp>
          <p:nvSpPr>
            <p:cNvPr id="26658" name="Line 52"/>
            <p:cNvSpPr>
              <a:spLocks noChangeShapeType="1"/>
            </p:cNvSpPr>
            <p:nvPr/>
          </p:nvSpPr>
          <p:spPr bwMode="auto">
            <a:xfrm flipV="1">
              <a:off x="4599" y="3214"/>
              <a:ext cx="27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9" name="Text Box 53"/>
            <p:cNvSpPr txBox="1">
              <a:spLocks noChangeArrowheads="1"/>
            </p:cNvSpPr>
            <p:nvPr/>
          </p:nvSpPr>
          <p:spPr bwMode="auto">
            <a:xfrm>
              <a:off x="4657" y="2997"/>
              <a:ext cx="596" cy="2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Georgia" pitchFamily="18" charset="0"/>
                </a:rPr>
                <a:t>Output</a:t>
              </a:r>
              <a:endParaRPr lang="zh-CN" altLang="en-US" sz="1600" b="1">
                <a:latin typeface="Georgia" pitchFamily="18" charset="0"/>
              </a:endParaRPr>
            </a:p>
          </p:txBody>
        </p:sp>
      </p:grpSp>
      <p:grpSp>
        <p:nvGrpSpPr>
          <p:cNvPr id="26631" name="Group 54"/>
          <p:cNvGrpSpPr>
            <a:grpSpLocks/>
          </p:cNvGrpSpPr>
          <p:nvPr/>
        </p:nvGrpSpPr>
        <p:grpSpPr bwMode="auto">
          <a:xfrm>
            <a:off x="3041650" y="3316288"/>
            <a:ext cx="1017588" cy="338137"/>
            <a:chOff x="1950" y="3200"/>
            <a:chExt cx="589" cy="213"/>
          </a:xfrm>
        </p:grpSpPr>
        <p:sp>
          <p:nvSpPr>
            <p:cNvPr id="26656" name="Line 56"/>
            <p:cNvSpPr>
              <a:spLocks noChangeShapeType="1"/>
            </p:cNvSpPr>
            <p:nvPr/>
          </p:nvSpPr>
          <p:spPr bwMode="auto">
            <a:xfrm>
              <a:off x="2131" y="3369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7" name="Text Box 57"/>
            <p:cNvSpPr txBox="1">
              <a:spLocks noChangeArrowheads="1"/>
            </p:cNvSpPr>
            <p:nvPr/>
          </p:nvSpPr>
          <p:spPr bwMode="auto">
            <a:xfrm>
              <a:off x="1950" y="3200"/>
              <a:ext cx="371" cy="2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Georgia" pitchFamily="18" charset="0"/>
                  <a:cs typeface="Arial" pitchFamily="34" charset="0"/>
                </a:rPr>
                <a:t>CLK</a:t>
              </a:r>
            </a:p>
          </p:txBody>
        </p:sp>
      </p:grpSp>
      <p:grpSp>
        <p:nvGrpSpPr>
          <p:cNvPr id="26632" name="Group 60"/>
          <p:cNvGrpSpPr>
            <a:grpSpLocks/>
          </p:cNvGrpSpPr>
          <p:nvPr/>
        </p:nvGrpSpPr>
        <p:grpSpPr bwMode="auto">
          <a:xfrm>
            <a:off x="161925" y="2940050"/>
            <a:ext cx="1149350" cy="338138"/>
            <a:chOff x="154" y="2878"/>
            <a:chExt cx="735" cy="213"/>
          </a:xfrm>
        </p:grpSpPr>
        <p:sp>
          <p:nvSpPr>
            <p:cNvPr id="26654" name="Line 61"/>
            <p:cNvSpPr>
              <a:spLocks noChangeShapeType="1"/>
            </p:cNvSpPr>
            <p:nvPr/>
          </p:nvSpPr>
          <p:spPr bwMode="auto">
            <a:xfrm>
              <a:off x="435" y="3080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5" name="Text Box 62"/>
            <p:cNvSpPr txBox="1">
              <a:spLocks noChangeArrowheads="1"/>
            </p:cNvSpPr>
            <p:nvPr/>
          </p:nvSpPr>
          <p:spPr bwMode="auto">
            <a:xfrm>
              <a:off x="154" y="2878"/>
              <a:ext cx="494" cy="2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Georgia" pitchFamily="18" charset="0"/>
                </a:rPr>
                <a:t>Input</a:t>
              </a:r>
              <a:endParaRPr lang="zh-CN" altLang="en-US" sz="1600" b="1">
                <a:latin typeface="Georgia" pitchFamily="18" charset="0"/>
              </a:endParaRPr>
            </a:p>
          </p:txBody>
        </p:sp>
      </p:grpSp>
      <p:grpSp>
        <p:nvGrpSpPr>
          <p:cNvPr id="26633" name="Group 63"/>
          <p:cNvGrpSpPr>
            <a:grpSpLocks/>
          </p:cNvGrpSpPr>
          <p:nvPr/>
        </p:nvGrpSpPr>
        <p:grpSpPr bwMode="auto">
          <a:xfrm>
            <a:off x="5497513" y="3113088"/>
            <a:ext cx="784225" cy="360362"/>
            <a:chOff x="3403" y="3162"/>
            <a:chExt cx="479" cy="193"/>
          </a:xfrm>
        </p:grpSpPr>
        <p:sp>
          <p:nvSpPr>
            <p:cNvPr id="26652" name="Line 64"/>
            <p:cNvSpPr>
              <a:spLocks noChangeShapeType="1"/>
            </p:cNvSpPr>
            <p:nvPr/>
          </p:nvSpPr>
          <p:spPr bwMode="auto">
            <a:xfrm flipV="1">
              <a:off x="3415" y="3352"/>
              <a:ext cx="44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Rectangle 69"/>
            <p:cNvSpPr>
              <a:spLocks noChangeArrowheads="1"/>
            </p:cNvSpPr>
            <p:nvPr/>
          </p:nvSpPr>
          <p:spPr bwMode="auto">
            <a:xfrm>
              <a:off x="3403" y="3162"/>
              <a:ext cx="479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eaLnBrk="1" hangingPunct="1"/>
              <a:r>
                <a:rPr lang="en-US" altLang="zh-CN" sz="1400" b="1">
                  <a:latin typeface="Georgia" pitchFamily="18" charset="0"/>
                </a:rPr>
                <a:t>States</a:t>
              </a:r>
              <a:endParaRPr lang="zh-CN" altLang="en-US" sz="1400" b="1">
                <a:latin typeface="Georgia" pitchFamily="18" charset="0"/>
              </a:endParaRPr>
            </a:p>
          </p:txBody>
        </p:sp>
      </p:grpSp>
      <p:sp>
        <p:nvSpPr>
          <p:cNvPr id="68621" name="Line 71">
            <a:extLst>
              <a:ext uri="{FF2B5EF4-FFF2-40B4-BE49-F238E27FC236}">
                <a16:creationId xmlns:a16="http://schemas.microsoft.com/office/drawing/2014/main" id="{A463FF1E-2660-47A4-A4CC-0F8873A94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2635250"/>
            <a:ext cx="9144000" cy="28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68622" name="Line 72">
            <a:extLst>
              <a:ext uri="{FF2B5EF4-FFF2-40B4-BE49-F238E27FC236}">
                <a16:creationId xmlns:a16="http://schemas.microsoft.com/office/drawing/2014/main" id="{27992958-61CB-41EC-82EF-2679AA0E3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464050"/>
            <a:ext cx="9144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 anchorCtr="1"/>
          <a:lstStyle/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26636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65ABAC-56C5-4059-BAF5-F265143DCC72}" type="slidenum">
              <a:rPr lang="zh-CN" altLang="en-US" sz="1200"/>
              <a:pPr/>
              <a:t>14</a:t>
            </a:fld>
            <a:endParaRPr lang="zh-CN" altLang="en-US" sz="1200"/>
          </a:p>
        </p:txBody>
      </p:sp>
      <p:sp>
        <p:nvSpPr>
          <p:cNvPr id="26637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2B57F4-74EF-4692-B59B-A7406697CA79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26638" name="矩形 73"/>
          <p:cNvSpPr>
            <a:spLocks noChangeArrowheads="1"/>
          </p:cNvSpPr>
          <p:nvPr/>
        </p:nvSpPr>
        <p:spPr bwMode="auto">
          <a:xfrm>
            <a:off x="7632700" y="5805488"/>
            <a:ext cx="149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Georgia" pitchFamily="18" charset="0"/>
              </a:rPr>
              <a:t>Mealy FSM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6639" name="矩形 74"/>
          <p:cNvSpPr>
            <a:spLocks noChangeArrowheads="1"/>
          </p:cNvSpPr>
          <p:nvPr/>
        </p:nvSpPr>
        <p:spPr bwMode="auto">
          <a:xfrm>
            <a:off x="7542213" y="3959225"/>
            <a:ext cx="156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Georgia" pitchFamily="18" charset="0"/>
              </a:rPr>
              <a:t>Moore FSM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B9E5A6C7-2DE8-4FD5-AF3F-2A395B76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1600"/>
            <a:ext cx="83820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Arial Narrow" pitchFamily="34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Arial Narrow" pitchFamily="34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Arial Narrow" pitchFamily="34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Arial Narrow" pitchFamily="34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CC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CC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CC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CC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3200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Digital Logic Circuits:  </a:t>
            </a:r>
            <a:r>
              <a:rPr lang="en-US" altLang="zh-CN" sz="2800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Different Types</a:t>
            </a:r>
            <a:endParaRPr lang="en-US" altLang="zh-CN" sz="3200" dirty="0">
              <a:solidFill>
                <a:srgbClr val="0A419B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6641" name="Text Box 57"/>
          <p:cNvSpPr txBox="1">
            <a:spLocks noChangeArrowheads="1"/>
          </p:cNvSpPr>
          <p:nvPr/>
        </p:nvSpPr>
        <p:spPr bwMode="auto">
          <a:xfrm>
            <a:off x="3132138" y="5319713"/>
            <a:ext cx="696912" cy="3683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Georgia" pitchFamily="18" charset="0"/>
                <a:cs typeface="Arial" pitchFamily="34" charset="0"/>
              </a:rPr>
              <a:t>CLK</a:t>
            </a:r>
          </a:p>
        </p:txBody>
      </p:sp>
      <p:sp>
        <p:nvSpPr>
          <p:cNvPr id="26642" name="矩形 77"/>
          <p:cNvSpPr>
            <a:spLocks noChangeArrowheads="1"/>
          </p:cNvSpPr>
          <p:nvPr/>
        </p:nvSpPr>
        <p:spPr bwMode="auto">
          <a:xfrm>
            <a:off x="6416675" y="2079625"/>
            <a:ext cx="2660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Georgia" pitchFamily="18" charset="0"/>
              </a:rPr>
              <a:t>Combinational Logic</a:t>
            </a:r>
            <a:endParaRPr lang="zh-CN" altLang="en-US" b="1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26643" name="矩形 79"/>
          <p:cNvSpPr>
            <a:spLocks noChangeArrowheads="1"/>
          </p:cNvSpPr>
          <p:nvPr/>
        </p:nvSpPr>
        <p:spPr bwMode="auto">
          <a:xfrm>
            <a:off x="2727325" y="2889250"/>
            <a:ext cx="1349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b="1">
                <a:latin typeface="Georgia" pitchFamily="18" charset="0"/>
                <a:cs typeface="Arial" pitchFamily="34" charset="0"/>
              </a:rPr>
              <a:t>Excitation</a:t>
            </a:r>
          </a:p>
        </p:txBody>
      </p:sp>
      <p:sp>
        <p:nvSpPr>
          <p:cNvPr id="26644" name="矩形 80"/>
          <p:cNvSpPr>
            <a:spLocks noChangeArrowheads="1"/>
          </p:cNvSpPr>
          <p:nvPr/>
        </p:nvSpPr>
        <p:spPr bwMode="auto">
          <a:xfrm>
            <a:off x="2636838" y="4935538"/>
            <a:ext cx="1349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b="1">
                <a:latin typeface="Georgia" pitchFamily="18" charset="0"/>
                <a:cs typeface="Arial" pitchFamily="34" charset="0"/>
              </a:rPr>
              <a:t>Excitation</a:t>
            </a:r>
          </a:p>
        </p:txBody>
      </p:sp>
      <p:sp>
        <p:nvSpPr>
          <p:cNvPr id="82" name="Text Box 55">
            <a:extLst>
              <a:ext uri="{FF2B5EF4-FFF2-40B4-BE49-F238E27FC236}">
                <a16:creationId xmlns:a16="http://schemas.microsoft.com/office/drawing/2014/main" id="{A829001E-B497-4CF8-A11C-6B937F43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8" y="2979738"/>
            <a:ext cx="1438275" cy="7175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050" b="1" dirty="0">
                <a:latin typeface="Georgia" pitchFamily="18" charset="0"/>
              </a:rPr>
              <a:t>STATE-HOLDING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050" b="1" dirty="0">
                <a:latin typeface="Georgia" pitchFamily="18" charset="0"/>
              </a:rPr>
              <a:t> ELEMENTS</a:t>
            </a:r>
          </a:p>
        </p:txBody>
      </p:sp>
      <p:sp>
        <p:nvSpPr>
          <p:cNvPr id="26646" name="Line 58"/>
          <p:cNvSpPr>
            <a:spLocks noChangeShapeType="1"/>
          </p:cNvSpPr>
          <p:nvPr/>
        </p:nvSpPr>
        <p:spPr bwMode="auto">
          <a:xfrm>
            <a:off x="2681288" y="3197225"/>
            <a:ext cx="139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47" name="Line 65"/>
          <p:cNvSpPr>
            <a:spLocks noChangeShapeType="1"/>
          </p:cNvSpPr>
          <p:nvPr/>
        </p:nvSpPr>
        <p:spPr bwMode="auto">
          <a:xfrm>
            <a:off x="5864225" y="3468688"/>
            <a:ext cx="0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48" name="Line 66"/>
          <p:cNvSpPr>
            <a:spLocks noChangeShapeType="1"/>
          </p:cNvSpPr>
          <p:nvPr/>
        </p:nvSpPr>
        <p:spPr bwMode="auto">
          <a:xfrm flipH="1">
            <a:off x="1081088" y="4062413"/>
            <a:ext cx="4803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49" name="Line 67"/>
          <p:cNvSpPr>
            <a:spLocks noChangeShapeType="1"/>
          </p:cNvSpPr>
          <p:nvPr/>
        </p:nvSpPr>
        <p:spPr bwMode="auto">
          <a:xfrm flipV="1">
            <a:off x="1081088" y="3554413"/>
            <a:ext cx="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50" name="Line 68"/>
          <p:cNvSpPr>
            <a:spLocks noChangeShapeType="1"/>
          </p:cNvSpPr>
          <p:nvPr/>
        </p:nvSpPr>
        <p:spPr bwMode="auto">
          <a:xfrm>
            <a:off x="1081088" y="3554413"/>
            <a:ext cx="204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51" name="Oval 70"/>
          <p:cNvSpPr>
            <a:spLocks noChangeArrowheads="1"/>
          </p:cNvSpPr>
          <p:nvPr/>
        </p:nvSpPr>
        <p:spPr bwMode="auto">
          <a:xfrm>
            <a:off x="5824538" y="3416300"/>
            <a:ext cx="92075" cy="1381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eaLnBrk="1" hangingPunct="1"/>
            <a:endParaRPr lang="zh-CN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24D8D8-6D37-4424-AFFB-8CD2E1DEAD8F}" type="slidenum">
              <a:rPr lang="zh-CN" altLang="en-US"/>
              <a:pPr/>
              <a:t>15</a:t>
            </a:fld>
            <a:endParaRPr lang="zh-CN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15F9493-0E1F-444F-991F-CA087644E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84150"/>
            <a:ext cx="88836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200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Digital Logic Circuits:  </a:t>
            </a:r>
            <a:r>
              <a:rPr kumimoji="1" lang="en-US" altLang="zh-CN" sz="2800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  <a:cs typeface="+mj-cs"/>
                <a:sym typeface="Symbol" pitchFamily="18" charset="2"/>
              </a:rPr>
              <a:t>Design &amp; Analysis</a:t>
            </a:r>
            <a:endParaRPr kumimoji="1" lang="zh-CN" altLang="en-US" sz="2800" b="1" dirty="0">
              <a:solidFill>
                <a:srgbClr val="0A419B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eaLnBrk="1" hangingPunct="1">
              <a:defRPr/>
            </a:pPr>
            <a:endParaRPr kumimoji="1" lang="en-US" altLang="zh-CN" sz="3200" b="1" dirty="0">
              <a:solidFill>
                <a:srgbClr val="0A419B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94F2B-6B59-4598-ABAF-585EACEDC5D2}"/>
              </a:ext>
            </a:extLst>
          </p:cNvPr>
          <p:cNvSpPr txBox="1">
            <a:spLocks noChangeArrowheads="1"/>
          </p:cNvSpPr>
          <p:nvPr/>
        </p:nvSpPr>
        <p:spPr>
          <a:xfrm>
            <a:off x="171450" y="917575"/>
            <a:ext cx="8972550" cy="5311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360363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A419B"/>
                </a:solidFill>
                <a:latin typeface="Comic Sans MS" pitchFamily="66" charset="0"/>
              </a:rPr>
              <a:t>Combinational</a:t>
            </a:r>
            <a:r>
              <a:rPr lang="en-US" altLang="zh-CN" sz="2000" b="1" dirty="0">
                <a:latin typeface="Comic Sans MS" pitchFamily="66" charset="0"/>
              </a:rPr>
              <a:t> Circuit</a:t>
            </a:r>
          </a:p>
          <a:p>
            <a:pPr marL="1082675" lvl="1"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No storage devices</a:t>
            </a: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The output only depends on the current inputs</a:t>
            </a:r>
          </a:p>
          <a:p>
            <a:pPr marL="1082675" lvl="1"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The most basic component</a:t>
            </a: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solidFill>
                  <a:srgbClr val="0A419B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gates</a:t>
            </a: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: NAND, NOR</a:t>
            </a:r>
          </a:p>
          <a:p>
            <a:pPr marL="1082675" lvl="1"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The most commonly used modules</a:t>
            </a:r>
            <a:endParaRPr lang="en-US" altLang="zh-CN" sz="14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 Decoder/Encoder,  MUX/</a:t>
            </a:r>
            <a:r>
              <a:rPr lang="en-US" altLang="zh-CN" sz="1400" b="1" dirty="0" err="1">
                <a:ea typeface="宋体" panose="02010600030101010101" pitchFamily="2" charset="-122"/>
                <a:sym typeface="Symbol" panose="05050102010706020507" pitchFamily="18" charset="2"/>
              </a:rPr>
              <a:t>DeMUX</a:t>
            </a: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, ALU, and so on</a:t>
            </a: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Parity Check circuit, commonly used in communication system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Sequential </a:t>
            </a:r>
            <a:r>
              <a:rPr lang="en-US" altLang="zh-CN" sz="2000" b="1" dirty="0">
                <a:latin typeface="Comic Sans MS" pitchFamily="66" charset="0"/>
                <a:sym typeface="Symbol" panose="05050102010706020507" pitchFamily="18" charset="2"/>
              </a:rPr>
              <a:t>Circuit</a:t>
            </a:r>
          </a:p>
          <a:p>
            <a:pPr marL="1082675" lvl="1"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Combinational circuit +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storage</a:t>
            </a:r>
            <a:r>
              <a:rPr lang="en-US" altLang="zh-CN" sz="1800" b="1" dirty="0"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devices</a:t>
            </a: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The output depends on the current as well as past inputs(STATE)</a:t>
            </a:r>
          </a:p>
          <a:p>
            <a:pPr marL="2068513" lvl="3">
              <a:buFont typeface="Symbol" pitchFamily="18" charset="2"/>
              <a:buChar char="Þ"/>
              <a:defRPr/>
            </a:pPr>
            <a:r>
              <a:rPr lang="en-US" altLang="zh-CN" sz="1200" b="1" dirty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Mealy</a:t>
            </a:r>
            <a:r>
              <a:rPr lang="en-US" altLang="zh-CN" sz="1200" b="1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b="1" dirty="0">
                <a:ea typeface="宋体" panose="02010600030101010101" pitchFamily="2" charset="-122"/>
                <a:sym typeface="Symbol" panose="05050102010706020507" pitchFamily="18" charset="2"/>
              </a:rPr>
              <a:t>state machine: the output depends on  current input and  STATE</a:t>
            </a:r>
          </a:p>
          <a:p>
            <a:pPr marL="2068513" lvl="3">
              <a:buFont typeface="Symbol" pitchFamily="18" charset="2"/>
              <a:buChar char="Þ"/>
              <a:defRPr/>
            </a:pPr>
            <a:r>
              <a:rPr lang="en-US" altLang="zh-CN" sz="1200" b="1" dirty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Moore</a:t>
            </a:r>
            <a:r>
              <a:rPr lang="en-US" altLang="zh-CN" sz="1200" b="1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b="1" dirty="0">
                <a:ea typeface="宋体" panose="02010600030101010101" pitchFamily="2" charset="-122"/>
                <a:sym typeface="Symbol" panose="05050102010706020507" pitchFamily="18" charset="2"/>
              </a:rPr>
              <a:t>state machine: the output only depends on the STATE</a:t>
            </a:r>
          </a:p>
          <a:p>
            <a:pPr marL="1082675" lvl="1"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The most basic component</a:t>
            </a: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Flip/Flop</a:t>
            </a: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: DFF</a:t>
            </a:r>
          </a:p>
          <a:p>
            <a:pPr marL="1082675" lvl="1"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The most commonly used modules</a:t>
            </a:r>
            <a:endParaRPr lang="en-US" altLang="zh-CN" sz="14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 Register,  Counter, and so on</a:t>
            </a:r>
          </a:p>
          <a:p>
            <a:pPr marL="1611313" lvl="2">
              <a:buFont typeface="Symbol" pitchFamily="18" charset="2"/>
              <a:buChar char="Þ"/>
              <a:defRPr/>
            </a:pPr>
            <a:r>
              <a:rPr lang="en-US" altLang="zh-CN" sz="1400" b="1" dirty="0">
                <a:ea typeface="宋体" panose="02010600030101010101" pitchFamily="2" charset="-122"/>
                <a:sym typeface="Symbol" panose="05050102010706020507" pitchFamily="18" charset="2"/>
              </a:rPr>
              <a:t>Serial Signal Detector, </a:t>
            </a:r>
            <a:r>
              <a:rPr lang="en-US" altLang="zh-CN" sz="1400" b="1" dirty="0"/>
              <a:t>Serial Signal Generator</a:t>
            </a:r>
            <a:endParaRPr lang="en-US" altLang="zh-CN" sz="14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7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C426EF-B917-4EF8-83DC-3543435F4257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F2C82B9-E1BA-4295-8188-3E7C22A8F20A}"/>
              </a:ext>
            </a:extLst>
          </p:cNvPr>
          <p:cNvSpPr/>
          <p:nvPr/>
        </p:nvSpPr>
        <p:spPr>
          <a:xfrm>
            <a:off x="1905000" y="2762250"/>
            <a:ext cx="1644650" cy="311150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912FC82-87BB-4232-A23A-A2CB9DC6C6F1}"/>
              </a:ext>
            </a:extLst>
          </p:cNvPr>
          <p:cNvSpPr/>
          <p:nvPr/>
        </p:nvSpPr>
        <p:spPr>
          <a:xfrm>
            <a:off x="3638550" y="2762250"/>
            <a:ext cx="1289050" cy="311150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08245C1-7BFE-4A61-9464-D2F199FE4E2F}"/>
              </a:ext>
            </a:extLst>
          </p:cNvPr>
          <p:cNvSpPr/>
          <p:nvPr/>
        </p:nvSpPr>
        <p:spPr>
          <a:xfrm>
            <a:off x="1905000" y="5562600"/>
            <a:ext cx="755650" cy="311150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97F55DD-C547-41C3-9108-1F3E6F293F40}"/>
              </a:ext>
            </a:extLst>
          </p:cNvPr>
          <p:cNvSpPr/>
          <p:nvPr/>
        </p:nvSpPr>
        <p:spPr>
          <a:xfrm>
            <a:off x="2705100" y="5562600"/>
            <a:ext cx="800100" cy="311150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176200C-27EA-4BC4-918A-9D29C6C7BB1B}"/>
              </a:ext>
            </a:extLst>
          </p:cNvPr>
          <p:cNvSpPr/>
          <p:nvPr/>
        </p:nvSpPr>
        <p:spPr>
          <a:xfrm>
            <a:off x="1860550" y="5829300"/>
            <a:ext cx="1955800" cy="311150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57DA4B8-2FCA-4F8C-B8B0-57793FD021A2}"/>
              </a:ext>
            </a:extLst>
          </p:cNvPr>
          <p:cNvSpPr/>
          <p:nvPr/>
        </p:nvSpPr>
        <p:spPr>
          <a:xfrm>
            <a:off x="3851275" y="5859463"/>
            <a:ext cx="2160588" cy="314325"/>
          </a:xfrm>
          <a:prstGeom prst="round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551613" y="1898650"/>
            <a:ext cx="22955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b="1">
                <a:solidFill>
                  <a:srgbClr val="7030A0"/>
                </a:solidFill>
              </a:rPr>
              <a:t>Homework Chap4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642100" y="5100638"/>
            <a:ext cx="22955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b="1">
                <a:solidFill>
                  <a:srgbClr val="7030A0"/>
                </a:solidFill>
              </a:rPr>
              <a:t>Homework</a:t>
            </a:r>
          </a:p>
          <a:p>
            <a:pPr algn="ctr" eaLnBrk="1" hangingPunct="1"/>
            <a:r>
              <a:rPr lang="en-US" altLang="zh-CN" sz="2400" b="1">
                <a:solidFill>
                  <a:srgbClr val="7030A0"/>
                </a:solidFill>
              </a:rPr>
              <a:t>Chap5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FC9818BA-9F43-4FF6-B855-A765EE6CE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101600"/>
            <a:ext cx="8763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Combinational </a:t>
            </a:r>
            <a:r>
              <a:rPr lang="en-US" altLang="zh-CN" dirty="0">
                <a:cs typeface="+mn-cs"/>
              </a:rPr>
              <a:t>Digital Circuit Design</a:t>
            </a: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250825" y="2168525"/>
            <a:ext cx="202565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2.Truth table</a:t>
            </a:r>
          </a:p>
          <a:p>
            <a:pPr marL="342900" indent="-342900" eaLnBrk="1" hangingPunct="1">
              <a:lnSpc>
                <a:spcPct val="20000"/>
              </a:lnSpc>
              <a:spcBef>
                <a:spcPct val="20000"/>
              </a:spcBef>
            </a:pPr>
            <a:endParaRPr lang="en-US" altLang="zh-CN" sz="2000" b="1" u="sng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A	B  C	 F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	0  0	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	0  1	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	1  0	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	1  1	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	0  0	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	0  1	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	1  0	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	1  1	 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01625" y="3014663"/>
            <a:ext cx="1266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241425" y="2609850"/>
            <a:ext cx="0" cy="314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矩形 9"/>
          <p:cNvSpPr>
            <a:spLocks noChangeArrowheads="1"/>
          </p:cNvSpPr>
          <p:nvPr/>
        </p:nvSpPr>
        <p:spPr bwMode="auto">
          <a:xfrm>
            <a:off x="296863" y="998538"/>
            <a:ext cx="85502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78013" lvl="1" indent="-1878013" eaLnBrk="1" hangingPunct="1"/>
            <a:r>
              <a:rPr lang="en-US" altLang="zh-CN" sz="24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1.Description</a:t>
            </a:r>
            <a:r>
              <a:rPr lang="en-US" altLang="zh-CN" sz="2400" b="1"/>
              <a:t>:  3-input  Majority function, which output is 1 whenever majority of inputs is 1.</a:t>
            </a:r>
          </a:p>
        </p:txBody>
      </p:sp>
      <p:sp>
        <p:nvSpPr>
          <p:cNvPr id="19463" name="Rectangle 3"/>
          <p:cNvSpPr txBox="1">
            <a:spLocks noChangeArrowheads="1"/>
          </p:cNvSpPr>
          <p:nvPr/>
        </p:nvSpPr>
        <p:spPr bwMode="auto">
          <a:xfrm>
            <a:off x="1285875" y="3114675"/>
            <a:ext cx="360363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9464" name="Rectangle 3"/>
          <p:cNvSpPr txBox="1">
            <a:spLocks noChangeArrowheads="1"/>
          </p:cNvSpPr>
          <p:nvPr/>
        </p:nvSpPr>
        <p:spPr bwMode="auto">
          <a:xfrm>
            <a:off x="1285875" y="2933700"/>
            <a:ext cx="36036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5" name="Text Box 19"/>
          <p:cNvSpPr txBox="1">
            <a:spLocks noChangeArrowheads="1"/>
          </p:cNvSpPr>
          <p:nvPr/>
        </p:nvSpPr>
        <p:spPr bwMode="auto">
          <a:xfrm>
            <a:off x="2844800" y="3101975"/>
            <a:ext cx="466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latin typeface="Tahoma" pitchFamily="34" charset="0"/>
              </a:rPr>
              <a:t>0</a:t>
            </a:r>
            <a:endParaRPr kumimoji="1" lang="en-US" altLang="zh-CN" sz="2400" b="1" baseline="-25000">
              <a:latin typeface="Tahoma" pitchFamily="34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185988" y="2349500"/>
            <a:ext cx="2970212" cy="1897063"/>
            <a:chOff x="383" y="2933"/>
            <a:chExt cx="1871" cy="1195"/>
          </a:xfrm>
        </p:grpSpPr>
        <p:grpSp>
          <p:nvGrpSpPr>
            <p:cNvPr id="30750" name="Group 29"/>
            <p:cNvGrpSpPr>
              <a:grpSpLocks/>
            </p:cNvGrpSpPr>
            <p:nvPr/>
          </p:nvGrpSpPr>
          <p:grpSpPr bwMode="auto">
            <a:xfrm>
              <a:off x="478" y="3120"/>
              <a:ext cx="1776" cy="1008"/>
              <a:chOff x="519" y="3024"/>
              <a:chExt cx="1776" cy="1008"/>
            </a:xfrm>
          </p:grpSpPr>
          <p:sp>
            <p:nvSpPr>
              <p:cNvPr id="30756" name="Line 30"/>
              <p:cNvSpPr>
                <a:spLocks noChangeShapeType="1"/>
              </p:cNvSpPr>
              <p:nvPr/>
            </p:nvSpPr>
            <p:spPr bwMode="auto">
              <a:xfrm>
                <a:off x="759" y="364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7" name="Line 31"/>
              <p:cNvSpPr>
                <a:spLocks noChangeShapeType="1"/>
              </p:cNvSpPr>
              <p:nvPr/>
            </p:nvSpPr>
            <p:spPr bwMode="auto">
              <a:xfrm>
                <a:off x="1143" y="3264"/>
                <a:ext cx="0" cy="7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8" name="Line 32"/>
              <p:cNvSpPr>
                <a:spLocks noChangeShapeType="1"/>
              </p:cNvSpPr>
              <p:nvPr/>
            </p:nvSpPr>
            <p:spPr bwMode="auto">
              <a:xfrm>
                <a:off x="1527" y="3264"/>
                <a:ext cx="0" cy="7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9" name="Line 33"/>
              <p:cNvSpPr>
                <a:spLocks noChangeShapeType="1"/>
              </p:cNvSpPr>
              <p:nvPr/>
            </p:nvSpPr>
            <p:spPr bwMode="auto">
              <a:xfrm>
                <a:off x="1911" y="3264"/>
                <a:ext cx="0" cy="7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0" name="Rectangle 34"/>
              <p:cNvSpPr>
                <a:spLocks noChangeArrowheads="1"/>
              </p:cNvSpPr>
              <p:nvPr/>
            </p:nvSpPr>
            <p:spPr bwMode="auto">
              <a:xfrm>
                <a:off x="759" y="3264"/>
                <a:ext cx="1536" cy="768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/>
                <a:endParaRPr kumimoji="1" lang="zh-CN" altLang="en-US" sz="2400" b="1">
                  <a:latin typeface="Symbol" pitchFamily="18" charset="2"/>
                </a:endParaRPr>
              </a:p>
            </p:txBody>
          </p:sp>
          <p:sp>
            <p:nvSpPr>
              <p:cNvPr id="30761" name="Line 35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51" name="Text Box 36"/>
            <p:cNvSpPr txBox="1">
              <a:spLocks noChangeArrowheads="1"/>
            </p:cNvSpPr>
            <p:nvPr/>
          </p:nvSpPr>
          <p:spPr bwMode="auto">
            <a:xfrm>
              <a:off x="383" y="3136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30752" name="Text Box 37"/>
            <p:cNvSpPr txBox="1">
              <a:spLocks noChangeArrowheads="1"/>
            </p:cNvSpPr>
            <p:nvPr/>
          </p:nvSpPr>
          <p:spPr bwMode="auto">
            <a:xfrm>
              <a:off x="478" y="2933"/>
              <a:ext cx="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0753" name="Text Box 38"/>
            <p:cNvSpPr txBox="1">
              <a:spLocks noChangeArrowheads="1"/>
            </p:cNvSpPr>
            <p:nvPr/>
          </p:nvSpPr>
          <p:spPr bwMode="auto">
            <a:xfrm>
              <a:off x="766" y="3131"/>
              <a:ext cx="14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/>
                <a:t>00   01   11   10</a:t>
              </a:r>
            </a:p>
          </p:txBody>
        </p:sp>
        <p:sp>
          <p:nvSpPr>
            <p:cNvPr id="30754" name="Text Box 39"/>
            <p:cNvSpPr txBox="1">
              <a:spLocks noChangeArrowheads="1"/>
            </p:cNvSpPr>
            <p:nvPr/>
          </p:nvSpPr>
          <p:spPr bwMode="auto">
            <a:xfrm>
              <a:off x="538" y="342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/>
                <a:t>0</a:t>
              </a:r>
            </a:p>
          </p:txBody>
        </p:sp>
        <p:sp>
          <p:nvSpPr>
            <p:cNvPr id="30755" name="Text Box 40"/>
            <p:cNvSpPr txBox="1">
              <a:spLocks noChangeArrowheads="1"/>
            </p:cNvSpPr>
            <p:nvPr/>
          </p:nvSpPr>
          <p:spPr bwMode="auto">
            <a:xfrm>
              <a:off x="538" y="37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/>
                <a:t>1</a:t>
              </a:r>
            </a:p>
          </p:txBody>
        </p:sp>
      </p:grpSp>
      <p:sp>
        <p:nvSpPr>
          <p:cNvPr id="19467" name="矩形 45"/>
          <p:cNvSpPr>
            <a:spLocks noChangeArrowheads="1"/>
          </p:cNvSpPr>
          <p:nvPr/>
        </p:nvSpPr>
        <p:spPr bwMode="auto">
          <a:xfrm>
            <a:off x="3176588" y="2124075"/>
            <a:ext cx="163353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3.K map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B96733-08F9-40B5-AFDD-FB43A0634DFE}"/>
              </a:ext>
            </a:extLst>
          </p:cNvPr>
          <p:cNvCxnSpPr/>
          <p:nvPr/>
        </p:nvCxnSpPr>
        <p:spPr>
          <a:xfrm>
            <a:off x="161925" y="1898650"/>
            <a:ext cx="898207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 Box 19"/>
          <p:cNvSpPr txBox="1">
            <a:spLocks noChangeArrowheads="1"/>
          </p:cNvSpPr>
          <p:nvPr/>
        </p:nvSpPr>
        <p:spPr bwMode="auto">
          <a:xfrm>
            <a:off x="2844800" y="3698875"/>
            <a:ext cx="466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latin typeface="Tahoma" pitchFamily="34" charset="0"/>
              </a:rPr>
              <a:t>0</a:t>
            </a:r>
            <a:endParaRPr kumimoji="1" lang="en-US" altLang="zh-CN" sz="2400" b="1" baseline="-25000">
              <a:latin typeface="Tahoma" pitchFamily="34" charset="0"/>
            </a:endParaRPr>
          </a:p>
        </p:txBody>
      </p:sp>
      <p:sp>
        <p:nvSpPr>
          <p:cNvPr id="19470" name="Text Box 19"/>
          <p:cNvSpPr txBox="1">
            <a:spLocks noChangeArrowheads="1"/>
          </p:cNvSpPr>
          <p:nvPr/>
        </p:nvSpPr>
        <p:spPr bwMode="auto">
          <a:xfrm>
            <a:off x="3402013" y="3114675"/>
            <a:ext cx="4667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latin typeface="Tahoma" pitchFamily="34" charset="0"/>
              </a:rPr>
              <a:t>0</a:t>
            </a:r>
            <a:endParaRPr kumimoji="1" lang="en-US" altLang="zh-CN" sz="2400" b="1" baseline="-25000">
              <a:latin typeface="Tahoma" pitchFamily="34" charset="0"/>
            </a:endParaRPr>
          </a:p>
        </p:txBody>
      </p:sp>
      <p:sp>
        <p:nvSpPr>
          <p:cNvPr id="19471" name="Text Box 19"/>
          <p:cNvSpPr txBox="1">
            <a:spLocks noChangeArrowheads="1"/>
          </p:cNvSpPr>
          <p:nvPr/>
        </p:nvSpPr>
        <p:spPr bwMode="auto">
          <a:xfrm>
            <a:off x="4616450" y="3114675"/>
            <a:ext cx="4667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latin typeface="Tahoma" pitchFamily="34" charset="0"/>
              </a:rPr>
              <a:t>0</a:t>
            </a:r>
            <a:endParaRPr kumimoji="1" lang="en-US" altLang="zh-CN" sz="2400" b="1" baseline="-25000">
              <a:latin typeface="Tahoma" pitchFamily="34" charset="0"/>
            </a:endParaRPr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4014788" y="3114675"/>
            <a:ext cx="4667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sz="2400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4014788" y="3698875"/>
            <a:ext cx="466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sz="2400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3402013" y="3698875"/>
            <a:ext cx="466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sz="2400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616450" y="3698875"/>
            <a:ext cx="466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sz="2400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9476" name="AutoShape 2"/>
          <p:cNvSpPr>
            <a:spLocks noChangeArrowheads="1"/>
          </p:cNvSpPr>
          <p:nvPr/>
        </p:nvSpPr>
        <p:spPr bwMode="auto">
          <a:xfrm>
            <a:off x="3402013" y="3698875"/>
            <a:ext cx="990600" cy="465138"/>
          </a:xfrm>
          <a:prstGeom prst="roundRect">
            <a:avLst>
              <a:gd name="adj" fmla="val 48185"/>
            </a:avLst>
          </a:prstGeom>
          <a:noFill/>
          <a:ln w="38100" cap="sq">
            <a:solidFill>
              <a:srgbClr val="CC0099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Wingdings" pitchFamily="2" charset="2"/>
              <a:buChar char="Ø"/>
            </a:pPr>
            <a:endParaRPr kumimoji="1"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7" name="AutoShape 30">
            <a:extLst>
              <a:ext uri="{FF2B5EF4-FFF2-40B4-BE49-F238E27FC236}">
                <a16:creationId xmlns:a16="http://schemas.microsoft.com/office/drawing/2014/main" id="{A25E574D-9769-4CB2-AF28-9097A191B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612" y="3474005"/>
            <a:ext cx="397403" cy="963951"/>
          </a:xfrm>
          <a:prstGeom prst="roundRect">
            <a:avLst>
              <a:gd name="adj" fmla="val 50000"/>
            </a:avLst>
          </a:prstGeom>
          <a:noFill/>
          <a:ln w="38100" cap="sq">
            <a:solidFill>
              <a:srgbClr val="006600"/>
            </a:solidFill>
            <a:round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anchor="ctr"/>
          <a:lstStyle/>
          <a:p>
            <a:pPr eaLnBrk="1" hangingPunct="1">
              <a:defRPr/>
            </a:pPr>
            <a:endParaRPr kumimoji="1" lang="zh-CN" altLang="en-US" sz="2400" b="1">
              <a:latin typeface="Symbol" pitchFamily="18" charset="2"/>
            </a:endParaRPr>
          </a:p>
        </p:txBody>
      </p:sp>
      <p:sp>
        <p:nvSpPr>
          <p:cNvPr id="19478" name="AutoShape 55"/>
          <p:cNvSpPr>
            <a:spLocks noChangeArrowheads="1"/>
          </p:cNvSpPr>
          <p:nvPr/>
        </p:nvSpPr>
        <p:spPr bwMode="auto">
          <a:xfrm>
            <a:off x="3986213" y="3159125"/>
            <a:ext cx="457200" cy="990600"/>
          </a:xfrm>
          <a:prstGeom prst="roundRect">
            <a:avLst>
              <a:gd name="adj" fmla="val 48264"/>
            </a:avLst>
          </a:prstGeom>
          <a:noFill/>
          <a:ln w="38100" cap="sq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endParaRPr kumimoji="1" lang="zh-CN" altLang="en-US" sz="2400" b="1">
              <a:latin typeface="Symbol" pitchFamily="18" charset="2"/>
            </a:endParaRPr>
          </a:p>
        </p:txBody>
      </p:sp>
      <p:sp>
        <p:nvSpPr>
          <p:cNvPr id="19479" name="矩形 58"/>
          <p:cNvSpPr>
            <a:spLocks noChangeArrowheads="1"/>
          </p:cNvSpPr>
          <p:nvPr/>
        </p:nvSpPr>
        <p:spPr bwMode="auto">
          <a:xfrm>
            <a:off x="2366963" y="4938713"/>
            <a:ext cx="3419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4.Logical expression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0" name="矩形 59"/>
          <p:cNvSpPr>
            <a:spLocks noChangeArrowheads="1"/>
          </p:cNvSpPr>
          <p:nvPr/>
        </p:nvSpPr>
        <p:spPr bwMode="auto">
          <a:xfrm>
            <a:off x="2411413" y="5441950"/>
            <a:ext cx="299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F = AB + BC + AC</a:t>
            </a:r>
          </a:p>
        </p:txBody>
      </p:sp>
      <p:pic>
        <p:nvPicPr>
          <p:cNvPr id="19481" name="Picture 7" descr="good_major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1738" y="2393950"/>
            <a:ext cx="2205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2" name="Rectangle 8"/>
          <p:cNvSpPr>
            <a:spLocks noChangeArrowheads="1"/>
          </p:cNvSpPr>
          <p:nvPr/>
        </p:nvSpPr>
        <p:spPr bwMode="auto">
          <a:xfrm>
            <a:off x="5651500" y="1989138"/>
            <a:ext cx="32861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4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5.Circuit schematic</a:t>
            </a:r>
          </a:p>
        </p:txBody>
      </p:sp>
      <p:pic>
        <p:nvPicPr>
          <p:cNvPr id="19485" name="Picture 4" descr="NAND_implem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1738" y="4500563"/>
            <a:ext cx="220503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8" name="日期占位符 1"/>
          <p:cNvSpPr>
            <a:spLocks noGrp="1"/>
          </p:cNvSpPr>
          <p:nvPr>
            <p:ph type="dt" sz="quarter" idx="10"/>
          </p:nvPr>
        </p:nvSpPr>
        <p:spPr bwMode="auto">
          <a:xfrm>
            <a:off x="341313" y="6359525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8E5AD9-2A00-47D9-89BA-E3925CEDD2EB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30749" name="灯片编号占位符 2"/>
          <p:cNvSpPr>
            <a:spLocks noGrp="1"/>
          </p:cNvSpPr>
          <p:nvPr>
            <p:ph type="sldNum" sz="quarter" idx="11"/>
          </p:nvPr>
        </p:nvSpPr>
        <p:spPr bwMode="auto">
          <a:xfrm>
            <a:off x="8316913" y="6354763"/>
            <a:ext cx="4429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6C5D4B4-21B2-41F7-B955-666C20C9F7FE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 animBg="1"/>
      <p:bldP spid="19461" grpId="0" animBg="1"/>
      <p:bldP spid="19462" grpId="0"/>
      <p:bldP spid="19463" grpId="0"/>
      <p:bldP spid="19464" grpId="0"/>
      <p:bldP spid="19465" grpId="0"/>
      <p:bldP spid="19467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 animBg="1"/>
      <p:bldP spid="19478" grpId="0" animBg="1"/>
      <p:bldP spid="19479" grpId="0"/>
      <p:bldP spid="19480" grpId="0"/>
      <p:bldP spid="194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657225" y="142875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3600"/>
              <a:t>Combinational Digital Circuit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33ADB-41A9-44A1-A1EC-40ED1481AB85}" type="slidenum">
              <a:rPr lang="zh-CN" altLang="en-US"/>
              <a:pPr/>
              <a:t>17</a:t>
            </a:fld>
            <a:endParaRPr lang="zh-CN" altLang="en-US"/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43815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C26B34-73B2-4B79-B5A5-64E004A637A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pic>
        <p:nvPicPr>
          <p:cNvPr id="12403" name="Picture 1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7213" y="998538"/>
            <a:ext cx="67976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" name="AutoShape 30"/>
          <p:cNvSpPr>
            <a:spLocks noChangeArrowheads="1"/>
          </p:cNvSpPr>
          <p:nvPr/>
        </p:nvSpPr>
        <p:spPr bwMode="auto">
          <a:xfrm>
            <a:off x="2281238" y="4311650"/>
            <a:ext cx="1058862" cy="828675"/>
          </a:xfrm>
          <a:prstGeom prst="roundRect">
            <a:avLst>
              <a:gd name="adj" fmla="val 50000"/>
            </a:avLst>
          </a:prstGeom>
          <a:noFill/>
          <a:ln w="47625" cap="sq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sz="2400" b="1">
              <a:latin typeface="Symbol" pitchFamily="18" charset="2"/>
            </a:endParaRPr>
          </a:p>
        </p:txBody>
      </p:sp>
      <p:grpSp>
        <p:nvGrpSpPr>
          <p:cNvPr id="124" name="Group 56"/>
          <p:cNvGrpSpPr>
            <a:grpSpLocks/>
          </p:cNvGrpSpPr>
          <p:nvPr/>
        </p:nvGrpSpPr>
        <p:grpSpPr bwMode="auto">
          <a:xfrm>
            <a:off x="882650" y="3114675"/>
            <a:ext cx="2924175" cy="2520950"/>
            <a:chOff x="2976" y="1584"/>
            <a:chExt cx="2120" cy="2064"/>
          </a:xfrm>
        </p:grpSpPr>
        <p:grpSp>
          <p:nvGrpSpPr>
            <p:cNvPr id="32781" name="Group 57"/>
            <p:cNvGrpSpPr>
              <a:grpSpLocks/>
            </p:cNvGrpSpPr>
            <p:nvPr/>
          </p:nvGrpSpPr>
          <p:grpSpPr bwMode="auto">
            <a:xfrm>
              <a:off x="2976" y="1584"/>
              <a:ext cx="2120" cy="2064"/>
              <a:chOff x="2976" y="2064"/>
              <a:chExt cx="2120" cy="2064"/>
            </a:xfrm>
          </p:grpSpPr>
          <p:sp>
            <p:nvSpPr>
              <p:cNvPr id="32791" name="Text Box 58"/>
              <p:cNvSpPr txBox="1">
                <a:spLocks noChangeArrowheads="1"/>
              </p:cNvSpPr>
              <p:nvPr/>
            </p:nvSpPr>
            <p:spPr bwMode="auto">
              <a:xfrm>
                <a:off x="2976" y="2400"/>
                <a:ext cx="451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2792" name="Text Box 59"/>
              <p:cNvSpPr txBox="1">
                <a:spLocks noChangeArrowheads="1"/>
              </p:cNvSpPr>
              <p:nvPr/>
            </p:nvSpPr>
            <p:spPr bwMode="auto">
              <a:xfrm>
                <a:off x="3320" y="2064"/>
                <a:ext cx="440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4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32793" name="Text Box 60"/>
              <p:cNvSpPr txBox="1">
                <a:spLocks noChangeArrowheads="1"/>
              </p:cNvSpPr>
              <p:nvPr/>
            </p:nvSpPr>
            <p:spPr bwMode="auto">
              <a:xfrm>
                <a:off x="3606" y="2281"/>
                <a:ext cx="330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400" b="1"/>
                  <a:t>00</a:t>
                </a:r>
              </a:p>
            </p:txBody>
          </p:sp>
          <p:sp>
            <p:nvSpPr>
              <p:cNvPr id="32794" name="Text Box 61"/>
              <p:cNvSpPr txBox="1">
                <a:spLocks noChangeArrowheads="1"/>
              </p:cNvSpPr>
              <p:nvPr/>
            </p:nvSpPr>
            <p:spPr bwMode="auto">
              <a:xfrm>
                <a:off x="3216" y="2663"/>
                <a:ext cx="33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kumimoji="1" lang="zh-CN" altLang="en-US" sz="2400" b="1"/>
                  <a:t>00</a:t>
                </a:r>
              </a:p>
            </p:txBody>
          </p:sp>
          <p:grpSp>
            <p:nvGrpSpPr>
              <p:cNvPr id="32795" name="Group 62"/>
              <p:cNvGrpSpPr>
                <a:grpSpLocks/>
              </p:cNvGrpSpPr>
              <p:nvPr/>
            </p:nvGrpSpPr>
            <p:grpSpPr bwMode="auto">
              <a:xfrm>
                <a:off x="3320" y="2352"/>
                <a:ext cx="1776" cy="1776"/>
                <a:chOff x="3456" y="192"/>
                <a:chExt cx="1776" cy="1776"/>
              </a:xfrm>
            </p:grpSpPr>
            <p:sp>
              <p:nvSpPr>
                <p:cNvPr id="32802" name="Line 63"/>
                <p:cNvSpPr>
                  <a:spLocks noChangeShapeType="1"/>
                </p:cNvSpPr>
                <p:nvPr/>
              </p:nvSpPr>
              <p:spPr bwMode="auto">
                <a:xfrm>
                  <a:off x="3696" y="816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3" name="Line 64"/>
                <p:cNvSpPr>
                  <a:spLocks noChangeShapeType="1"/>
                </p:cNvSpPr>
                <p:nvPr/>
              </p:nvSpPr>
              <p:spPr bwMode="auto">
                <a:xfrm>
                  <a:off x="4080" y="432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4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432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5" name="Line 66"/>
                <p:cNvSpPr>
                  <a:spLocks noChangeShapeType="1"/>
                </p:cNvSpPr>
                <p:nvPr/>
              </p:nvSpPr>
              <p:spPr bwMode="auto">
                <a:xfrm>
                  <a:off x="4848" y="432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6" name="Rectangle 67"/>
                <p:cNvSpPr>
                  <a:spLocks noChangeArrowheads="1"/>
                </p:cNvSpPr>
                <p:nvPr/>
              </p:nvSpPr>
              <p:spPr bwMode="auto">
                <a:xfrm>
                  <a:off x="3696" y="432"/>
                  <a:ext cx="1536" cy="1536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kumimoji="1" lang="zh-CN" altLang="en-US" sz="2400" b="1">
                    <a:latin typeface="Symbol" pitchFamily="18" charset="2"/>
                  </a:endParaRPr>
                </a:p>
              </p:txBody>
            </p:sp>
            <p:sp>
              <p:nvSpPr>
                <p:cNvPr id="32807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3456" y="192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8" name="Line 69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9" name="Line 70"/>
                <p:cNvSpPr>
                  <a:spLocks noChangeShapeType="1"/>
                </p:cNvSpPr>
                <p:nvPr/>
              </p:nvSpPr>
              <p:spPr bwMode="auto">
                <a:xfrm>
                  <a:off x="3696" y="1584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796" name="Text Box 71"/>
              <p:cNvSpPr txBox="1">
                <a:spLocks noChangeArrowheads="1"/>
              </p:cNvSpPr>
              <p:nvPr/>
            </p:nvSpPr>
            <p:spPr bwMode="auto">
              <a:xfrm>
                <a:off x="3222" y="3047"/>
                <a:ext cx="33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kumimoji="1" lang="zh-CN" altLang="en-US" sz="2400" b="1"/>
                  <a:t>01</a:t>
                </a:r>
              </a:p>
            </p:txBody>
          </p:sp>
          <p:sp>
            <p:nvSpPr>
              <p:cNvPr id="32797" name="Text Box 72"/>
              <p:cNvSpPr txBox="1">
                <a:spLocks noChangeArrowheads="1"/>
              </p:cNvSpPr>
              <p:nvPr/>
            </p:nvSpPr>
            <p:spPr bwMode="auto">
              <a:xfrm>
                <a:off x="3222" y="3431"/>
                <a:ext cx="33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kumimoji="1" lang="zh-CN" altLang="en-US" sz="2400" b="1"/>
                  <a:t>11</a:t>
                </a:r>
              </a:p>
            </p:txBody>
          </p:sp>
          <p:sp>
            <p:nvSpPr>
              <p:cNvPr id="32798" name="Text Box 73"/>
              <p:cNvSpPr txBox="1">
                <a:spLocks noChangeArrowheads="1"/>
              </p:cNvSpPr>
              <p:nvPr/>
            </p:nvSpPr>
            <p:spPr bwMode="auto">
              <a:xfrm>
                <a:off x="3222" y="3815"/>
                <a:ext cx="33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kumimoji="1" lang="zh-CN" altLang="en-US" sz="2400" b="1"/>
                  <a:t>10</a:t>
                </a:r>
              </a:p>
            </p:txBody>
          </p:sp>
          <p:sp>
            <p:nvSpPr>
              <p:cNvPr id="32799" name="Text Box 74"/>
              <p:cNvSpPr txBox="1">
                <a:spLocks noChangeArrowheads="1"/>
              </p:cNvSpPr>
              <p:nvPr/>
            </p:nvSpPr>
            <p:spPr bwMode="auto">
              <a:xfrm>
                <a:off x="3990" y="2281"/>
                <a:ext cx="330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400" b="1"/>
                  <a:t>01</a:t>
                </a:r>
              </a:p>
            </p:txBody>
          </p:sp>
          <p:sp>
            <p:nvSpPr>
              <p:cNvPr id="32800" name="Text Box 75"/>
              <p:cNvSpPr txBox="1">
                <a:spLocks noChangeArrowheads="1"/>
              </p:cNvSpPr>
              <p:nvPr/>
            </p:nvSpPr>
            <p:spPr bwMode="auto">
              <a:xfrm>
                <a:off x="4374" y="2281"/>
                <a:ext cx="330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10000"/>
                  </a:lnSpc>
                </a:pPr>
                <a:r>
                  <a:rPr kumimoji="1" lang="zh-CN" altLang="en-US" sz="2400" b="1"/>
                  <a:t>11</a:t>
                </a:r>
              </a:p>
            </p:txBody>
          </p:sp>
          <p:sp>
            <p:nvSpPr>
              <p:cNvPr id="32801" name="Text Box 76"/>
              <p:cNvSpPr txBox="1">
                <a:spLocks noChangeArrowheads="1"/>
              </p:cNvSpPr>
              <p:nvPr/>
            </p:nvSpPr>
            <p:spPr bwMode="auto">
              <a:xfrm>
                <a:off x="4758" y="2281"/>
                <a:ext cx="330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10000"/>
                  </a:lnSpc>
                </a:pPr>
                <a:r>
                  <a:rPr kumimoji="1" lang="zh-CN" altLang="en-US" sz="2400" b="1"/>
                  <a:t>10</a:t>
                </a:r>
              </a:p>
            </p:txBody>
          </p:sp>
        </p:grpSp>
        <p:sp>
          <p:nvSpPr>
            <p:cNvPr id="32782" name="Text Box 77"/>
            <p:cNvSpPr txBox="1">
              <a:spLocks noChangeArrowheads="1"/>
            </p:cNvSpPr>
            <p:nvPr/>
          </p:nvSpPr>
          <p:spPr bwMode="auto">
            <a:xfrm>
              <a:off x="4416" y="2160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2783" name="Text Box 78"/>
            <p:cNvSpPr txBox="1">
              <a:spLocks noChangeArrowheads="1"/>
            </p:cNvSpPr>
            <p:nvPr/>
          </p:nvSpPr>
          <p:spPr bwMode="auto">
            <a:xfrm>
              <a:off x="4416" y="2544"/>
              <a:ext cx="27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d</a:t>
              </a:r>
              <a:endParaRPr kumimoji="1" lang="zh-CN" altLang="en-US" sz="2400" b="1">
                <a:latin typeface="Tahoma" pitchFamily="34" charset="0"/>
              </a:endParaRPr>
            </a:p>
          </p:txBody>
        </p:sp>
        <p:sp>
          <p:nvSpPr>
            <p:cNvPr id="32784" name="Text Box 79"/>
            <p:cNvSpPr txBox="1">
              <a:spLocks noChangeArrowheads="1"/>
            </p:cNvSpPr>
            <p:nvPr/>
          </p:nvSpPr>
          <p:spPr bwMode="auto">
            <a:xfrm>
              <a:off x="4032" y="2544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2785" name="Text Box 80"/>
            <p:cNvSpPr txBox="1">
              <a:spLocks noChangeArrowheads="1"/>
            </p:cNvSpPr>
            <p:nvPr/>
          </p:nvSpPr>
          <p:spPr bwMode="auto">
            <a:xfrm>
              <a:off x="4032" y="2928"/>
              <a:ext cx="27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d</a:t>
              </a:r>
              <a:endParaRPr kumimoji="1" lang="zh-CN" altLang="en-US" sz="2400" b="1">
                <a:latin typeface="Tahoma" pitchFamily="34" charset="0"/>
              </a:endParaRPr>
            </a:p>
          </p:txBody>
        </p:sp>
        <p:sp>
          <p:nvSpPr>
            <p:cNvPr id="32786" name="Text Box 82"/>
            <p:cNvSpPr txBox="1">
              <a:spLocks noChangeArrowheads="1"/>
            </p:cNvSpPr>
            <p:nvPr/>
          </p:nvSpPr>
          <p:spPr bwMode="auto">
            <a:xfrm>
              <a:off x="4800" y="2928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2787" name="Text Box 83"/>
            <p:cNvSpPr txBox="1">
              <a:spLocks noChangeArrowheads="1"/>
            </p:cNvSpPr>
            <p:nvPr/>
          </p:nvSpPr>
          <p:spPr bwMode="auto">
            <a:xfrm>
              <a:off x="3648" y="2928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2788" name="Text Box 83"/>
            <p:cNvSpPr txBox="1">
              <a:spLocks noChangeArrowheads="1"/>
            </p:cNvSpPr>
            <p:nvPr/>
          </p:nvSpPr>
          <p:spPr bwMode="auto">
            <a:xfrm>
              <a:off x="3648" y="2526"/>
              <a:ext cx="27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ahoma" pitchFamily="34" charset="0"/>
                </a:rPr>
                <a:t>d</a:t>
              </a:r>
              <a:endParaRPr kumimoji="1" lang="zh-CN" altLang="en-US" sz="2400" b="1">
                <a:latin typeface="Tahoma" pitchFamily="34" charset="0"/>
              </a:endParaRPr>
            </a:p>
          </p:txBody>
        </p:sp>
        <p:sp>
          <p:nvSpPr>
            <p:cNvPr id="32789" name="Text Box 80"/>
            <p:cNvSpPr txBox="1">
              <a:spLocks noChangeArrowheads="1"/>
            </p:cNvSpPr>
            <p:nvPr/>
          </p:nvSpPr>
          <p:spPr bwMode="auto">
            <a:xfrm>
              <a:off x="4051" y="3324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2790" name="Text Box 78"/>
            <p:cNvSpPr txBox="1">
              <a:spLocks noChangeArrowheads="1"/>
            </p:cNvSpPr>
            <p:nvPr/>
          </p:nvSpPr>
          <p:spPr bwMode="auto">
            <a:xfrm>
              <a:off x="4428" y="2939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AutoShape 30"/>
          <p:cNvSpPr>
            <a:spLocks noChangeArrowheads="1"/>
          </p:cNvSpPr>
          <p:nvPr/>
        </p:nvSpPr>
        <p:spPr bwMode="auto">
          <a:xfrm>
            <a:off x="2820988" y="3887788"/>
            <a:ext cx="396875" cy="828675"/>
          </a:xfrm>
          <a:prstGeom prst="roundRect">
            <a:avLst>
              <a:gd name="adj" fmla="val 50000"/>
            </a:avLst>
          </a:prstGeom>
          <a:noFill/>
          <a:ln w="44450" cap="sq">
            <a:solidFill>
              <a:srgbClr val="7030A0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sz="2400" b="1">
              <a:latin typeface="Symbol" pitchFamily="18" charset="2"/>
            </a:endParaRPr>
          </a:p>
        </p:txBody>
      </p:sp>
      <p:sp>
        <p:nvSpPr>
          <p:cNvPr id="156" name="AutoShape 31"/>
          <p:cNvSpPr>
            <a:spLocks noChangeArrowheads="1"/>
          </p:cNvSpPr>
          <p:nvPr/>
        </p:nvSpPr>
        <p:spPr bwMode="auto">
          <a:xfrm>
            <a:off x="1692275" y="4735513"/>
            <a:ext cx="2103438" cy="401637"/>
          </a:xfrm>
          <a:prstGeom prst="roundRect">
            <a:avLst>
              <a:gd name="adj" fmla="val 50000"/>
            </a:avLst>
          </a:prstGeom>
          <a:noFill/>
          <a:ln w="44450" cap="sq">
            <a:solidFill>
              <a:srgbClr val="EC6D04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sz="2400" b="1">
              <a:latin typeface="Symbol" pitchFamily="18" charset="2"/>
            </a:endParaRPr>
          </a:p>
        </p:txBody>
      </p:sp>
      <p:sp>
        <p:nvSpPr>
          <p:cNvPr id="166" name="AutoShape 30"/>
          <p:cNvSpPr>
            <a:spLocks noChangeArrowheads="1"/>
          </p:cNvSpPr>
          <p:nvPr/>
        </p:nvSpPr>
        <p:spPr bwMode="auto">
          <a:xfrm>
            <a:off x="2322513" y="4810125"/>
            <a:ext cx="396875" cy="828675"/>
          </a:xfrm>
          <a:prstGeom prst="roundRect">
            <a:avLst>
              <a:gd name="adj" fmla="val 50000"/>
            </a:avLst>
          </a:prstGeom>
          <a:noFill/>
          <a:ln w="44450" cap="sq">
            <a:solidFill>
              <a:srgbClr val="FFC000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sz="2400" b="1">
              <a:latin typeface="Symbol" pitchFamily="18" charset="2"/>
            </a:endParaRPr>
          </a:p>
        </p:txBody>
      </p:sp>
      <p:sp>
        <p:nvSpPr>
          <p:cNvPr id="167" name="Text Box 89">
            <a:extLst>
              <a:ext uri="{FF2B5EF4-FFF2-40B4-BE49-F238E27FC236}">
                <a16:creationId xmlns:a16="http://schemas.microsoft.com/office/drawing/2014/main" id="{1E9AABB4-0922-4C4C-8120-19A9C3DDC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713413"/>
            <a:ext cx="3944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b="1" dirty="0">
                <a:latin typeface="Tahoma" pitchFamily="34" charset="0"/>
                <a:ea typeface="宋体" pitchFamily="2" charset="-122"/>
              </a:rPr>
              <a:t>F=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宋体" pitchFamily="2" charset="-122"/>
              </a:rPr>
              <a:t>CD</a:t>
            </a:r>
            <a:r>
              <a:rPr kumimoji="1" lang="en-US" altLang="zh-CN" sz="2400" b="1" dirty="0">
                <a:latin typeface="Tahoma" pitchFamily="34" charset="0"/>
                <a:ea typeface="宋体" pitchFamily="2" charset="-122"/>
              </a:rPr>
              <a:t>+ </a:t>
            </a:r>
            <a:r>
              <a:rPr kumimoji="1" lang="en-US" altLang="zh-CN" sz="2400" b="1" dirty="0">
                <a:solidFill>
                  <a:srgbClr val="00B050"/>
                </a:solidFill>
                <a:latin typeface="Tahoma" pitchFamily="34" charset="0"/>
                <a:ea typeface="宋体" pitchFamily="2" charset="-122"/>
              </a:rPr>
              <a:t>BD</a:t>
            </a:r>
            <a:r>
              <a:rPr kumimoji="1" lang="en-US" altLang="zh-CN" sz="2400" b="1" dirty="0">
                <a:latin typeface="Tahoma" pitchFamily="34" charset="0"/>
                <a:ea typeface="宋体" pitchFamily="2" charset="-122"/>
              </a:rPr>
              <a:t> +</a:t>
            </a:r>
            <a:r>
              <a:rPr kumimoji="1" lang="en-US" altLang="zh-CN" sz="2400" b="1" dirty="0">
                <a:solidFill>
                  <a:srgbClr val="FFC000"/>
                </a:solidFill>
                <a:latin typeface="Tahoma" pitchFamily="34" charset="0"/>
                <a:ea typeface="宋体" pitchFamily="2" charset="-122"/>
              </a:rPr>
              <a:t>A’BC</a:t>
            </a:r>
            <a:r>
              <a:rPr kumimoji="1" lang="en-US" altLang="zh-CN" sz="2400" b="1" dirty="0">
                <a:latin typeface="Tahoma" pitchFamily="34" charset="0"/>
                <a:ea typeface="宋体" pitchFamily="2" charset="-122"/>
              </a:rPr>
              <a:t>+</a:t>
            </a:r>
            <a:r>
              <a:rPr kumimoji="1" lang="en-US" altLang="zh-CN" sz="2400" b="1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ABC’</a:t>
            </a:r>
          </a:p>
        </p:txBody>
      </p:sp>
      <p:pic>
        <p:nvPicPr>
          <p:cNvPr id="75778" name="Picture 2" descr="C:\Users\Bobby\Desktop\新建文件夹 (2)\微信图片_20180604114318.jpg">
            <a:extLst>
              <a:ext uri="{FF2B5EF4-FFF2-40B4-BE49-F238E27FC236}">
                <a16:creationId xmlns:a16="http://schemas.microsoft.com/office/drawing/2014/main" id="{444DF746-1874-4717-854C-CD4B7ED90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31" y="3023955"/>
            <a:ext cx="3008149" cy="3267936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54" grpId="0" animBg="1"/>
      <p:bldP spid="156" grpId="0" animBg="1"/>
      <p:bldP spid="166" grpId="0" animBg="1"/>
      <p:bldP spid="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z="3600"/>
              <a:t>Logic design with MUX</a:t>
            </a:r>
            <a:endParaRPr lang="zh-CN" altLang="en-US" sz="36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38200" y="4762500"/>
            <a:ext cx="16446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66700" indent="-266700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zh-CN" b="1">
                <a:solidFill>
                  <a:srgbClr val="205BA9"/>
                </a:solidFill>
              </a:rPr>
              <a:t>Lookup Table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2097088" y="1255713"/>
            <a:ext cx="52784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sz="2800" b="1"/>
              <a:t>F(A,B,C) = m0 + m2 + m6 + m7</a:t>
            </a:r>
          </a:p>
        </p:txBody>
      </p:sp>
      <p:grpSp>
        <p:nvGrpSpPr>
          <p:cNvPr id="29701" name="Group 121"/>
          <p:cNvGrpSpPr>
            <a:grpSpLocks/>
          </p:cNvGrpSpPr>
          <p:nvPr/>
        </p:nvGrpSpPr>
        <p:grpSpPr bwMode="auto">
          <a:xfrm>
            <a:off x="777875" y="2268538"/>
            <a:ext cx="2084388" cy="2232025"/>
            <a:chOff x="374" y="2268"/>
            <a:chExt cx="1313" cy="1406"/>
          </a:xfrm>
        </p:grpSpPr>
        <p:sp>
          <p:nvSpPr>
            <p:cNvPr id="34907" name="Rectangle 8"/>
            <p:cNvSpPr>
              <a:spLocks noChangeArrowheads="1"/>
            </p:cNvSpPr>
            <p:nvPr/>
          </p:nvSpPr>
          <p:spPr bwMode="auto">
            <a:xfrm>
              <a:off x="577" y="2268"/>
              <a:ext cx="934" cy="1181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34908" name="Line 10"/>
            <p:cNvSpPr>
              <a:spLocks noChangeShapeType="1"/>
            </p:cNvSpPr>
            <p:nvPr/>
          </p:nvSpPr>
          <p:spPr bwMode="auto">
            <a:xfrm>
              <a:off x="1504" y="2865"/>
              <a:ext cx="18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9" name="Line 11"/>
            <p:cNvSpPr>
              <a:spLocks noChangeShapeType="1"/>
            </p:cNvSpPr>
            <p:nvPr/>
          </p:nvSpPr>
          <p:spPr bwMode="auto">
            <a:xfrm flipV="1">
              <a:off x="886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Line 12"/>
            <p:cNvSpPr>
              <a:spLocks noChangeShapeType="1"/>
            </p:cNvSpPr>
            <p:nvPr/>
          </p:nvSpPr>
          <p:spPr bwMode="auto">
            <a:xfrm flipV="1">
              <a:off x="1123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13"/>
            <p:cNvSpPr>
              <a:spLocks noChangeShapeType="1"/>
            </p:cNvSpPr>
            <p:nvPr/>
          </p:nvSpPr>
          <p:spPr bwMode="auto">
            <a:xfrm flipV="1">
              <a:off x="1372" y="3455"/>
              <a:ext cx="1" cy="2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Line 14"/>
            <p:cNvSpPr>
              <a:spLocks noChangeShapeType="1"/>
            </p:cNvSpPr>
            <p:nvPr/>
          </p:nvSpPr>
          <p:spPr bwMode="auto">
            <a:xfrm>
              <a:off x="374" y="236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15"/>
            <p:cNvSpPr>
              <a:spLocks noChangeShapeType="1"/>
            </p:cNvSpPr>
            <p:nvPr/>
          </p:nvSpPr>
          <p:spPr bwMode="auto">
            <a:xfrm>
              <a:off x="374" y="2519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16"/>
            <p:cNvSpPr>
              <a:spLocks noChangeShapeType="1"/>
            </p:cNvSpPr>
            <p:nvPr/>
          </p:nvSpPr>
          <p:spPr bwMode="auto">
            <a:xfrm>
              <a:off x="374" y="2647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17"/>
            <p:cNvSpPr>
              <a:spLocks noChangeShapeType="1"/>
            </p:cNvSpPr>
            <p:nvPr/>
          </p:nvSpPr>
          <p:spPr bwMode="auto">
            <a:xfrm>
              <a:off x="374" y="2801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Line 18"/>
            <p:cNvSpPr>
              <a:spLocks noChangeShapeType="1"/>
            </p:cNvSpPr>
            <p:nvPr/>
          </p:nvSpPr>
          <p:spPr bwMode="auto">
            <a:xfrm>
              <a:off x="374" y="2942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Line 19"/>
            <p:cNvSpPr>
              <a:spLocks noChangeShapeType="1"/>
            </p:cNvSpPr>
            <p:nvPr/>
          </p:nvSpPr>
          <p:spPr bwMode="auto">
            <a:xfrm>
              <a:off x="374" y="3083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Line 20"/>
            <p:cNvSpPr>
              <a:spLocks noChangeShapeType="1"/>
            </p:cNvSpPr>
            <p:nvPr/>
          </p:nvSpPr>
          <p:spPr bwMode="auto">
            <a:xfrm>
              <a:off x="374" y="3225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9" name="Line 21"/>
            <p:cNvSpPr>
              <a:spLocks noChangeShapeType="1"/>
            </p:cNvSpPr>
            <p:nvPr/>
          </p:nvSpPr>
          <p:spPr bwMode="auto">
            <a:xfrm>
              <a:off x="374" y="3366"/>
              <a:ext cx="18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0" name="Rectangle 22"/>
            <p:cNvSpPr>
              <a:spLocks noChangeArrowheads="1"/>
            </p:cNvSpPr>
            <p:nvPr/>
          </p:nvSpPr>
          <p:spPr bwMode="auto">
            <a:xfrm>
              <a:off x="939" y="2686"/>
              <a:ext cx="2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</a:rPr>
                <a:t>8:1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1" name="Rectangle 23"/>
            <p:cNvSpPr>
              <a:spLocks noChangeArrowheads="1"/>
            </p:cNvSpPr>
            <p:nvPr/>
          </p:nvSpPr>
          <p:spPr bwMode="auto">
            <a:xfrm>
              <a:off x="886" y="2840"/>
              <a:ext cx="28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</a:rPr>
                <a:t>MUX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2" name="Rectangle 32"/>
            <p:cNvSpPr>
              <a:spLocks noChangeArrowheads="1"/>
            </p:cNvSpPr>
            <p:nvPr/>
          </p:nvSpPr>
          <p:spPr bwMode="auto">
            <a:xfrm>
              <a:off x="623" y="2301"/>
              <a:ext cx="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3" name="Rectangle 33"/>
            <p:cNvSpPr>
              <a:spLocks noChangeArrowheads="1"/>
            </p:cNvSpPr>
            <p:nvPr/>
          </p:nvSpPr>
          <p:spPr bwMode="auto">
            <a:xfrm>
              <a:off x="623" y="2443"/>
              <a:ext cx="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4" name="Rectangle 34"/>
            <p:cNvSpPr>
              <a:spLocks noChangeArrowheads="1"/>
            </p:cNvSpPr>
            <p:nvPr/>
          </p:nvSpPr>
          <p:spPr bwMode="auto">
            <a:xfrm>
              <a:off x="623" y="2584"/>
              <a:ext cx="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2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5" name="Rectangle 35"/>
            <p:cNvSpPr>
              <a:spLocks noChangeArrowheads="1"/>
            </p:cNvSpPr>
            <p:nvPr/>
          </p:nvSpPr>
          <p:spPr bwMode="auto">
            <a:xfrm>
              <a:off x="623" y="2725"/>
              <a:ext cx="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3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6" name="Rectangle 36"/>
            <p:cNvSpPr>
              <a:spLocks noChangeArrowheads="1"/>
            </p:cNvSpPr>
            <p:nvPr/>
          </p:nvSpPr>
          <p:spPr bwMode="auto">
            <a:xfrm>
              <a:off x="623" y="2866"/>
              <a:ext cx="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4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7" name="Rectangle 37"/>
            <p:cNvSpPr>
              <a:spLocks noChangeArrowheads="1"/>
            </p:cNvSpPr>
            <p:nvPr/>
          </p:nvSpPr>
          <p:spPr bwMode="auto">
            <a:xfrm>
              <a:off x="623" y="3007"/>
              <a:ext cx="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5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8" name="Rectangle 38"/>
            <p:cNvSpPr>
              <a:spLocks noChangeArrowheads="1"/>
            </p:cNvSpPr>
            <p:nvPr/>
          </p:nvSpPr>
          <p:spPr bwMode="auto">
            <a:xfrm>
              <a:off x="623" y="3148"/>
              <a:ext cx="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6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29" name="Rectangle 39"/>
            <p:cNvSpPr>
              <a:spLocks noChangeArrowheads="1"/>
            </p:cNvSpPr>
            <p:nvPr/>
          </p:nvSpPr>
          <p:spPr bwMode="auto">
            <a:xfrm>
              <a:off x="623" y="3289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7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30" name="Rectangle 40"/>
            <p:cNvSpPr>
              <a:spLocks noChangeArrowheads="1"/>
            </p:cNvSpPr>
            <p:nvPr/>
          </p:nvSpPr>
          <p:spPr bwMode="auto">
            <a:xfrm>
              <a:off x="820" y="3289"/>
              <a:ext cx="60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</a:rPr>
                <a:t>S2   S1   S0</a:t>
              </a:r>
              <a:endParaRPr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29702" name="Group 120"/>
          <p:cNvGrpSpPr>
            <a:grpSpLocks/>
          </p:cNvGrpSpPr>
          <p:nvPr/>
        </p:nvGrpSpPr>
        <p:grpSpPr bwMode="auto">
          <a:xfrm>
            <a:off x="6702425" y="2663825"/>
            <a:ext cx="1931988" cy="1620838"/>
            <a:chOff x="4144" y="2386"/>
            <a:chExt cx="1217" cy="1021"/>
          </a:xfrm>
        </p:grpSpPr>
        <p:sp>
          <p:nvSpPr>
            <p:cNvPr id="34892" name="Line 46"/>
            <p:cNvSpPr>
              <a:spLocks noChangeShapeType="1"/>
            </p:cNvSpPr>
            <p:nvPr/>
          </p:nvSpPr>
          <p:spPr bwMode="auto">
            <a:xfrm>
              <a:off x="4144" y="2503"/>
              <a:ext cx="19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47"/>
            <p:cNvSpPr>
              <a:spLocks noChangeShapeType="1"/>
            </p:cNvSpPr>
            <p:nvPr/>
          </p:nvSpPr>
          <p:spPr bwMode="auto">
            <a:xfrm>
              <a:off x="4144" y="2667"/>
              <a:ext cx="19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Rectangle 48"/>
            <p:cNvSpPr>
              <a:spLocks noChangeArrowheads="1"/>
            </p:cNvSpPr>
            <p:nvPr/>
          </p:nvSpPr>
          <p:spPr bwMode="auto">
            <a:xfrm>
              <a:off x="4356" y="2386"/>
              <a:ext cx="807" cy="795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34895" name="Line 49"/>
            <p:cNvSpPr>
              <a:spLocks noChangeShapeType="1"/>
            </p:cNvSpPr>
            <p:nvPr/>
          </p:nvSpPr>
          <p:spPr bwMode="auto">
            <a:xfrm>
              <a:off x="4144" y="2832"/>
              <a:ext cx="19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50"/>
            <p:cNvSpPr>
              <a:spLocks noChangeShapeType="1"/>
            </p:cNvSpPr>
            <p:nvPr/>
          </p:nvSpPr>
          <p:spPr bwMode="auto">
            <a:xfrm>
              <a:off x="4144" y="2996"/>
              <a:ext cx="19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51"/>
            <p:cNvSpPr>
              <a:spLocks noChangeShapeType="1"/>
            </p:cNvSpPr>
            <p:nvPr/>
          </p:nvSpPr>
          <p:spPr bwMode="auto">
            <a:xfrm flipV="1">
              <a:off x="4595" y="3174"/>
              <a:ext cx="1" cy="23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Line 52"/>
            <p:cNvSpPr>
              <a:spLocks noChangeShapeType="1"/>
            </p:cNvSpPr>
            <p:nvPr/>
          </p:nvSpPr>
          <p:spPr bwMode="auto">
            <a:xfrm flipV="1">
              <a:off x="4910" y="3174"/>
              <a:ext cx="1" cy="23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54"/>
            <p:cNvSpPr>
              <a:spLocks noChangeShapeType="1"/>
            </p:cNvSpPr>
            <p:nvPr/>
          </p:nvSpPr>
          <p:spPr bwMode="auto">
            <a:xfrm>
              <a:off x="5170" y="2736"/>
              <a:ext cx="19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Rectangle 55"/>
            <p:cNvSpPr>
              <a:spLocks noChangeArrowheads="1"/>
            </p:cNvSpPr>
            <p:nvPr/>
          </p:nvSpPr>
          <p:spPr bwMode="auto">
            <a:xfrm>
              <a:off x="4527" y="3010"/>
              <a:ext cx="45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500" b="1">
                  <a:solidFill>
                    <a:srgbClr val="000000"/>
                  </a:solidFill>
                </a:rPr>
                <a:t>S1     S0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01" name="Rectangle 58"/>
            <p:cNvSpPr>
              <a:spLocks noChangeArrowheads="1"/>
            </p:cNvSpPr>
            <p:nvPr/>
          </p:nvSpPr>
          <p:spPr bwMode="auto">
            <a:xfrm>
              <a:off x="4691" y="2585"/>
              <a:ext cx="23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4:1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02" name="Rectangle 59"/>
            <p:cNvSpPr>
              <a:spLocks noChangeArrowheads="1"/>
            </p:cNvSpPr>
            <p:nvPr/>
          </p:nvSpPr>
          <p:spPr bwMode="auto">
            <a:xfrm>
              <a:off x="4636" y="2749"/>
              <a:ext cx="30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MUX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03" name="Rectangle 60"/>
            <p:cNvSpPr>
              <a:spLocks noChangeArrowheads="1"/>
            </p:cNvSpPr>
            <p:nvPr/>
          </p:nvSpPr>
          <p:spPr bwMode="auto">
            <a:xfrm>
              <a:off x="4376" y="2421"/>
              <a:ext cx="11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04" name="Rectangle 61"/>
            <p:cNvSpPr>
              <a:spLocks noChangeArrowheads="1"/>
            </p:cNvSpPr>
            <p:nvPr/>
          </p:nvSpPr>
          <p:spPr bwMode="auto">
            <a:xfrm>
              <a:off x="4376" y="2585"/>
              <a:ext cx="11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05" name="Rectangle 62"/>
            <p:cNvSpPr>
              <a:spLocks noChangeArrowheads="1"/>
            </p:cNvSpPr>
            <p:nvPr/>
          </p:nvSpPr>
          <p:spPr bwMode="auto">
            <a:xfrm>
              <a:off x="4376" y="2749"/>
              <a:ext cx="11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2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906" name="Rectangle 63"/>
            <p:cNvSpPr>
              <a:spLocks noChangeArrowheads="1"/>
            </p:cNvSpPr>
            <p:nvPr/>
          </p:nvSpPr>
          <p:spPr bwMode="auto">
            <a:xfrm>
              <a:off x="4376" y="291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</a:rPr>
                <a:t>3</a:t>
              </a:r>
              <a:endParaRPr lang="en-US" altLang="zh-CN" sz="2800" b="1">
                <a:latin typeface="Times New Roman" pitchFamily="18" charset="0"/>
              </a:endParaRPr>
            </a:p>
          </p:txBody>
        </p:sp>
      </p:grpSp>
      <p:grpSp>
        <p:nvGrpSpPr>
          <p:cNvPr id="29703" name="Group 119"/>
          <p:cNvGrpSpPr>
            <a:grpSpLocks/>
          </p:cNvGrpSpPr>
          <p:nvPr/>
        </p:nvGrpSpPr>
        <p:grpSpPr bwMode="auto">
          <a:xfrm>
            <a:off x="3916363" y="2259013"/>
            <a:ext cx="1595437" cy="2682875"/>
            <a:chOff x="2408" y="2232"/>
            <a:chExt cx="1005" cy="1620"/>
          </a:xfrm>
        </p:grpSpPr>
        <p:sp>
          <p:nvSpPr>
            <p:cNvPr id="34851" name="Rectangle 71"/>
            <p:cNvSpPr>
              <a:spLocks noChangeArrowheads="1"/>
            </p:cNvSpPr>
            <p:nvPr/>
          </p:nvSpPr>
          <p:spPr bwMode="auto">
            <a:xfrm>
              <a:off x="2467" y="2244"/>
              <a:ext cx="1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A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2" name="Rectangle 72"/>
            <p:cNvSpPr>
              <a:spLocks noChangeArrowheads="1"/>
            </p:cNvSpPr>
            <p:nvPr/>
          </p:nvSpPr>
          <p:spPr bwMode="auto">
            <a:xfrm>
              <a:off x="2479" y="241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3" name="Rectangle 73"/>
            <p:cNvSpPr>
              <a:spLocks noChangeArrowheads="1"/>
            </p:cNvSpPr>
            <p:nvPr/>
          </p:nvSpPr>
          <p:spPr bwMode="auto">
            <a:xfrm>
              <a:off x="2479" y="2581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4" name="Rectangle 74"/>
            <p:cNvSpPr>
              <a:spLocks noChangeArrowheads="1"/>
            </p:cNvSpPr>
            <p:nvPr/>
          </p:nvSpPr>
          <p:spPr bwMode="auto">
            <a:xfrm>
              <a:off x="2479" y="2750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5" name="Rectangle 75"/>
            <p:cNvSpPr>
              <a:spLocks noChangeArrowheads="1"/>
            </p:cNvSpPr>
            <p:nvPr/>
          </p:nvSpPr>
          <p:spPr bwMode="auto">
            <a:xfrm>
              <a:off x="2479" y="2918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6" name="Rectangle 76"/>
            <p:cNvSpPr>
              <a:spLocks noChangeArrowheads="1"/>
            </p:cNvSpPr>
            <p:nvPr/>
          </p:nvSpPr>
          <p:spPr bwMode="auto">
            <a:xfrm>
              <a:off x="2479" y="3087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7" name="Rectangle 77"/>
            <p:cNvSpPr>
              <a:spLocks noChangeArrowheads="1"/>
            </p:cNvSpPr>
            <p:nvPr/>
          </p:nvSpPr>
          <p:spPr bwMode="auto">
            <a:xfrm>
              <a:off x="2479" y="3255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8" name="Rectangle 78"/>
            <p:cNvSpPr>
              <a:spLocks noChangeArrowheads="1"/>
            </p:cNvSpPr>
            <p:nvPr/>
          </p:nvSpPr>
          <p:spPr bwMode="auto">
            <a:xfrm>
              <a:off x="2479" y="342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59" name="Rectangle 79"/>
            <p:cNvSpPr>
              <a:spLocks noChangeArrowheads="1"/>
            </p:cNvSpPr>
            <p:nvPr/>
          </p:nvSpPr>
          <p:spPr bwMode="auto">
            <a:xfrm>
              <a:off x="2479" y="3592"/>
              <a:ext cx="8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0" name="Rectangle 80"/>
            <p:cNvSpPr>
              <a:spLocks noChangeArrowheads="1"/>
            </p:cNvSpPr>
            <p:nvPr/>
          </p:nvSpPr>
          <p:spPr bwMode="auto">
            <a:xfrm>
              <a:off x="2656" y="2244"/>
              <a:ext cx="14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B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1" name="Rectangle 81"/>
            <p:cNvSpPr>
              <a:spLocks noChangeArrowheads="1"/>
            </p:cNvSpPr>
            <p:nvPr/>
          </p:nvSpPr>
          <p:spPr bwMode="auto">
            <a:xfrm>
              <a:off x="2668" y="241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2" name="Rectangle 82"/>
            <p:cNvSpPr>
              <a:spLocks noChangeArrowheads="1"/>
            </p:cNvSpPr>
            <p:nvPr/>
          </p:nvSpPr>
          <p:spPr bwMode="auto">
            <a:xfrm>
              <a:off x="2668" y="2581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3" name="Rectangle 83"/>
            <p:cNvSpPr>
              <a:spLocks noChangeArrowheads="1"/>
            </p:cNvSpPr>
            <p:nvPr/>
          </p:nvSpPr>
          <p:spPr bwMode="auto">
            <a:xfrm>
              <a:off x="2668" y="2750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4" name="Rectangle 84"/>
            <p:cNvSpPr>
              <a:spLocks noChangeArrowheads="1"/>
            </p:cNvSpPr>
            <p:nvPr/>
          </p:nvSpPr>
          <p:spPr bwMode="auto">
            <a:xfrm>
              <a:off x="2668" y="2918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5" name="Rectangle 85"/>
            <p:cNvSpPr>
              <a:spLocks noChangeArrowheads="1"/>
            </p:cNvSpPr>
            <p:nvPr/>
          </p:nvSpPr>
          <p:spPr bwMode="auto">
            <a:xfrm>
              <a:off x="2668" y="3087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6" name="Rectangle 86"/>
            <p:cNvSpPr>
              <a:spLocks noChangeArrowheads="1"/>
            </p:cNvSpPr>
            <p:nvPr/>
          </p:nvSpPr>
          <p:spPr bwMode="auto">
            <a:xfrm>
              <a:off x="2668" y="3255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7" name="Rectangle 87"/>
            <p:cNvSpPr>
              <a:spLocks noChangeArrowheads="1"/>
            </p:cNvSpPr>
            <p:nvPr/>
          </p:nvSpPr>
          <p:spPr bwMode="auto">
            <a:xfrm>
              <a:off x="2668" y="342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8" name="Rectangle 88"/>
            <p:cNvSpPr>
              <a:spLocks noChangeArrowheads="1"/>
            </p:cNvSpPr>
            <p:nvPr/>
          </p:nvSpPr>
          <p:spPr bwMode="auto">
            <a:xfrm>
              <a:off x="2668" y="3592"/>
              <a:ext cx="8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69" name="Rectangle 89"/>
            <p:cNvSpPr>
              <a:spLocks noChangeArrowheads="1"/>
            </p:cNvSpPr>
            <p:nvPr/>
          </p:nvSpPr>
          <p:spPr bwMode="auto">
            <a:xfrm>
              <a:off x="2845" y="2244"/>
              <a:ext cx="14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C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0" name="Rectangle 90"/>
            <p:cNvSpPr>
              <a:spLocks noChangeArrowheads="1"/>
            </p:cNvSpPr>
            <p:nvPr/>
          </p:nvSpPr>
          <p:spPr bwMode="auto">
            <a:xfrm>
              <a:off x="2857" y="241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1" name="Rectangle 91"/>
            <p:cNvSpPr>
              <a:spLocks noChangeArrowheads="1"/>
            </p:cNvSpPr>
            <p:nvPr/>
          </p:nvSpPr>
          <p:spPr bwMode="auto">
            <a:xfrm>
              <a:off x="2857" y="2581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2" name="Rectangle 92"/>
            <p:cNvSpPr>
              <a:spLocks noChangeArrowheads="1"/>
            </p:cNvSpPr>
            <p:nvPr/>
          </p:nvSpPr>
          <p:spPr bwMode="auto">
            <a:xfrm>
              <a:off x="2857" y="2750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3" name="Rectangle 93"/>
            <p:cNvSpPr>
              <a:spLocks noChangeArrowheads="1"/>
            </p:cNvSpPr>
            <p:nvPr/>
          </p:nvSpPr>
          <p:spPr bwMode="auto">
            <a:xfrm>
              <a:off x="2857" y="2918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4" name="Rectangle 94"/>
            <p:cNvSpPr>
              <a:spLocks noChangeArrowheads="1"/>
            </p:cNvSpPr>
            <p:nvPr/>
          </p:nvSpPr>
          <p:spPr bwMode="auto">
            <a:xfrm>
              <a:off x="2857" y="3087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5" name="Rectangle 95"/>
            <p:cNvSpPr>
              <a:spLocks noChangeArrowheads="1"/>
            </p:cNvSpPr>
            <p:nvPr/>
          </p:nvSpPr>
          <p:spPr bwMode="auto">
            <a:xfrm>
              <a:off x="2857" y="3255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6" name="Rectangle 96"/>
            <p:cNvSpPr>
              <a:spLocks noChangeArrowheads="1"/>
            </p:cNvSpPr>
            <p:nvPr/>
          </p:nvSpPr>
          <p:spPr bwMode="auto">
            <a:xfrm>
              <a:off x="2857" y="342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0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7" name="Rectangle 97"/>
            <p:cNvSpPr>
              <a:spLocks noChangeArrowheads="1"/>
            </p:cNvSpPr>
            <p:nvPr/>
          </p:nvSpPr>
          <p:spPr bwMode="auto">
            <a:xfrm>
              <a:off x="2857" y="3592"/>
              <a:ext cx="8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</a:rPr>
                <a:t>1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34878" name="Rectangle 98"/>
            <p:cNvSpPr>
              <a:spLocks noChangeArrowheads="1"/>
            </p:cNvSpPr>
            <p:nvPr/>
          </p:nvSpPr>
          <p:spPr bwMode="auto">
            <a:xfrm>
              <a:off x="3117" y="2244"/>
              <a:ext cx="12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F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79" name="Rectangle 99"/>
            <p:cNvSpPr>
              <a:spLocks noChangeArrowheads="1"/>
            </p:cNvSpPr>
            <p:nvPr/>
          </p:nvSpPr>
          <p:spPr bwMode="auto">
            <a:xfrm>
              <a:off x="3117" y="241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1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0" name="Rectangle 100"/>
            <p:cNvSpPr>
              <a:spLocks noChangeArrowheads="1"/>
            </p:cNvSpPr>
            <p:nvPr/>
          </p:nvSpPr>
          <p:spPr bwMode="auto">
            <a:xfrm>
              <a:off x="3117" y="2581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0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1" name="Rectangle 101"/>
            <p:cNvSpPr>
              <a:spLocks noChangeArrowheads="1"/>
            </p:cNvSpPr>
            <p:nvPr/>
          </p:nvSpPr>
          <p:spPr bwMode="auto">
            <a:xfrm>
              <a:off x="3117" y="2750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1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2" name="Rectangle 102"/>
            <p:cNvSpPr>
              <a:spLocks noChangeArrowheads="1"/>
            </p:cNvSpPr>
            <p:nvPr/>
          </p:nvSpPr>
          <p:spPr bwMode="auto">
            <a:xfrm>
              <a:off x="3117" y="2918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0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3" name="Rectangle 103"/>
            <p:cNvSpPr>
              <a:spLocks noChangeArrowheads="1"/>
            </p:cNvSpPr>
            <p:nvPr/>
          </p:nvSpPr>
          <p:spPr bwMode="auto">
            <a:xfrm>
              <a:off x="3117" y="3087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0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4" name="Rectangle 104"/>
            <p:cNvSpPr>
              <a:spLocks noChangeArrowheads="1"/>
            </p:cNvSpPr>
            <p:nvPr/>
          </p:nvSpPr>
          <p:spPr bwMode="auto">
            <a:xfrm>
              <a:off x="3117" y="3255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0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5" name="Rectangle 105"/>
            <p:cNvSpPr>
              <a:spLocks noChangeArrowheads="1"/>
            </p:cNvSpPr>
            <p:nvPr/>
          </p:nvSpPr>
          <p:spPr bwMode="auto">
            <a:xfrm>
              <a:off x="3117" y="3423"/>
              <a:ext cx="12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1 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6" name="Rectangle 106"/>
            <p:cNvSpPr>
              <a:spLocks noChangeArrowheads="1"/>
            </p:cNvSpPr>
            <p:nvPr/>
          </p:nvSpPr>
          <p:spPr bwMode="auto">
            <a:xfrm>
              <a:off x="3117" y="3592"/>
              <a:ext cx="8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70C0"/>
                  </a:solidFill>
                </a:rPr>
                <a:t>1</a:t>
              </a:r>
              <a:endParaRPr lang="en-US" altLang="zh-CN" sz="2800" b="1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34887" name="Line 107"/>
            <p:cNvSpPr>
              <a:spLocks noChangeShapeType="1"/>
            </p:cNvSpPr>
            <p:nvPr/>
          </p:nvSpPr>
          <p:spPr bwMode="auto">
            <a:xfrm>
              <a:off x="2408" y="2422"/>
              <a:ext cx="100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Line 108"/>
            <p:cNvSpPr>
              <a:spLocks noChangeShapeType="1"/>
            </p:cNvSpPr>
            <p:nvPr/>
          </p:nvSpPr>
          <p:spPr bwMode="auto">
            <a:xfrm>
              <a:off x="3022" y="2232"/>
              <a:ext cx="1" cy="1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9" name="Line 109"/>
            <p:cNvSpPr>
              <a:spLocks noChangeShapeType="1"/>
            </p:cNvSpPr>
            <p:nvPr/>
          </p:nvSpPr>
          <p:spPr bwMode="auto">
            <a:xfrm>
              <a:off x="2419" y="2748"/>
              <a:ext cx="98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Line 110"/>
            <p:cNvSpPr>
              <a:spLocks noChangeShapeType="1"/>
            </p:cNvSpPr>
            <p:nvPr/>
          </p:nvSpPr>
          <p:spPr bwMode="auto">
            <a:xfrm>
              <a:off x="2408" y="3074"/>
              <a:ext cx="98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111"/>
            <p:cNvSpPr>
              <a:spLocks noChangeShapeType="1"/>
            </p:cNvSpPr>
            <p:nvPr/>
          </p:nvSpPr>
          <p:spPr bwMode="auto">
            <a:xfrm>
              <a:off x="2408" y="3427"/>
              <a:ext cx="98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4" name="Rectangle 113"/>
          <p:cNvSpPr>
            <a:spLocks noChangeArrowheads="1"/>
          </p:cNvSpPr>
          <p:nvPr/>
        </p:nvSpPr>
        <p:spPr bwMode="auto">
          <a:xfrm>
            <a:off x="5292725" y="2678113"/>
            <a:ext cx="2301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AE1290"/>
                </a:solidFill>
              </a:rPr>
              <a:t>C’</a:t>
            </a:r>
            <a:endParaRPr lang="en-US" altLang="zh-CN" sz="28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05" name="Rectangle 114"/>
          <p:cNvSpPr>
            <a:spLocks noChangeArrowheads="1"/>
          </p:cNvSpPr>
          <p:nvPr/>
        </p:nvSpPr>
        <p:spPr bwMode="auto">
          <a:xfrm>
            <a:off x="5292725" y="3255963"/>
            <a:ext cx="2301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AE1290"/>
                </a:solidFill>
              </a:rPr>
              <a:t>C’</a:t>
            </a:r>
            <a:endParaRPr lang="en-US" altLang="zh-CN" sz="28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06" name="Rectangle 115"/>
          <p:cNvSpPr>
            <a:spLocks noChangeArrowheads="1"/>
          </p:cNvSpPr>
          <p:nvPr/>
        </p:nvSpPr>
        <p:spPr bwMode="auto">
          <a:xfrm>
            <a:off x="5311775" y="3814763"/>
            <a:ext cx="127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AE1290"/>
                </a:solidFill>
              </a:rPr>
              <a:t>0</a:t>
            </a:r>
            <a:endParaRPr lang="en-US" altLang="zh-CN" sz="28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07" name="Rectangle 116"/>
          <p:cNvSpPr>
            <a:spLocks noChangeArrowheads="1"/>
          </p:cNvSpPr>
          <p:nvPr/>
        </p:nvSpPr>
        <p:spPr bwMode="auto">
          <a:xfrm>
            <a:off x="5311775" y="4352925"/>
            <a:ext cx="127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AE1290"/>
                </a:solidFill>
              </a:rPr>
              <a:t>1</a:t>
            </a:r>
            <a:endParaRPr lang="en-US" altLang="zh-CN" sz="28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08" name="Rectangle 24"/>
          <p:cNvSpPr>
            <a:spLocks noChangeArrowheads="1"/>
          </p:cNvSpPr>
          <p:nvPr/>
        </p:nvSpPr>
        <p:spPr bwMode="auto">
          <a:xfrm>
            <a:off x="588963" y="2301875"/>
            <a:ext cx="14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1 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09" name="Rectangle 25"/>
          <p:cNvSpPr>
            <a:spLocks noChangeArrowheads="1"/>
          </p:cNvSpPr>
          <p:nvPr/>
        </p:nvSpPr>
        <p:spPr bwMode="auto">
          <a:xfrm>
            <a:off x="588963" y="2525713"/>
            <a:ext cx="14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0 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0" name="Rectangle 26"/>
          <p:cNvSpPr>
            <a:spLocks noChangeArrowheads="1"/>
          </p:cNvSpPr>
          <p:nvPr/>
        </p:nvSpPr>
        <p:spPr bwMode="auto">
          <a:xfrm>
            <a:off x="588963" y="2749550"/>
            <a:ext cx="14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1 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1" name="Rectangle 27"/>
          <p:cNvSpPr>
            <a:spLocks noChangeArrowheads="1"/>
          </p:cNvSpPr>
          <p:nvPr/>
        </p:nvSpPr>
        <p:spPr bwMode="auto">
          <a:xfrm>
            <a:off x="588963" y="2973388"/>
            <a:ext cx="14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0 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2" name="Rectangle 28"/>
          <p:cNvSpPr>
            <a:spLocks noChangeArrowheads="1"/>
          </p:cNvSpPr>
          <p:nvPr/>
        </p:nvSpPr>
        <p:spPr bwMode="auto">
          <a:xfrm>
            <a:off x="588963" y="3197225"/>
            <a:ext cx="14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0 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3" name="Rectangle 29"/>
          <p:cNvSpPr>
            <a:spLocks noChangeArrowheads="1"/>
          </p:cNvSpPr>
          <p:nvPr/>
        </p:nvSpPr>
        <p:spPr bwMode="auto">
          <a:xfrm>
            <a:off x="588963" y="3421063"/>
            <a:ext cx="14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0 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4" name="Rectangle 30"/>
          <p:cNvSpPr>
            <a:spLocks noChangeArrowheads="1"/>
          </p:cNvSpPr>
          <p:nvPr/>
        </p:nvSpPr>
        <p:spPr bwMode="auto">
          <a:xfrm>
            <a:off x="588963" y="3644900"/>
            <a:ext cx="149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1 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5" name="Rectangle 31"/>
          <p:cNvSpPr>
            <a:spLocks noChangeArrowheads="1"/>
          </p:cNvSpPr>
          <p:nvPr/>
        </p:nvSpPr>
        <p:spPr bwMode="auto">
          <a:xfrm>
            <a:off x="588963" y="3868738"/>
            <a:ext cx="98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70C0"/>
                </a:solidFill>
              </a:rPr>
              <a:t>1</a:t>
            </a:r>
            <a:endParaRPr lang="en-US" altLang="zh-CN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6" name="Rectangle 41"/>
          <p:cNvSpPr>
            <a:spLocks noChangeArrowheads="1"/>
          </p:cNvSpPr>
          <p:nvPr/>
        </p:nvSpPr>
        <p:spPr bwMode="auto">
          <a:xfrm>
            <a:off x="1641475" y="4276725"/>
            <a:ext cx="1460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070C0"/>
                </a:solidFill>
              </a:rPr>
              <a:t>A</a:t>
            </a:r>
            <a:endParaRPr lang="en-US" altLang="zh-CN" sz="32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7" name="Rectangle 42"/>
          <p:cNvSpPr>
            <a:spLocks noChangeArrowheads="1"/>
          </p:cNvSpPr>
          <p:nvPr/>
        </p:nvSpPr>
        <p:spPr bwMode="auto">
          <a:xfrm>
            <a:off x="2070100" y="4276725"/>
            <a:ext cx="1476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070C0"/>
                </a:solidFill>
              </a:rPr>
              <a:t>B</a:t>
            </a:r>
            <a:endParaRPr lang="en-US" altLang="zh-CN" sz="32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8" name="Rectangle 43"/>
          <p:cNvSpPr>
            <a:spLocks noChangeArrowheads="1"/>
          </p:cNvSpPr>
          <p:nvPr/>
        </p:nvSpPr>
        <p:spPr bwMode="auto">
          <a:xfrm>
            <a:off x="2466975" y="4276725"/>
            <a:ext cx="1476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070C0"/>
                </a:solidFill>
              </a:rPr>
              <a:t>C</a:t>
            </a:r>
            <a:endParaRPr lang="en-US" altLang="zh-CN" sz="32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19" name="Rectangle 44"/>
          <p:cNvSpPr>
            <a:spLocks noChangeArrowheads="1"/>
          </p:cNvSpPr>
          <p:nvPr/>
        </p:nvSpPr>
        <p:spPr bwMode="auto">
          <a:xfrm>
            <a:off x="2714625" y="2708275"/>
            <a:ext cx="1412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70C0"/>
                </a:solidFill>
              </a:rPr>
              <a:t>F</a:t>
            </a:r>
            <a:endParaRPr lang="en-US" altLang="zh-CN" sz="36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9720" name="Rectangle 56"/>
          <p:cNvSpPr>
            <a:spLocks noChangeArrowheads="1"/>
          </p:cNvSpPr>
          <p:nvPr/>
        </p:nvSpPr>
        <p:spPr bwMode="auto">
          <a:xfrm>
            <a:off x="7485063" y="4038600"/>
            <a:ext cx="1476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AE1290"/>
                </a:solidFill>
              </a:rPr>
              <a:t>A</a:t>
            </a:r>
            <a:endParaRPr lang="en-US" altLang="zh-CN" sz="32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21" name="Rectangle 57"/>
          <p:cNvSpPr>
            <a:spLocks noChangeArrowheads="1"/>
          </p:cNvSpPr>
          <p:nvPr/>
        </p:nvSpPr>
        <p:spPr bwMode="auto">
          <a:xfrm>
            <a:off x="7947025" y="4038600"/>
            <a:ext cx="1476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AE1290"/>
                </a:solidFill>
              </a:rPr>
              <a:t>B</a:t>
            </a:r>
            <a:endParaRPr lang="en-US" altLang="zh-CN" sz="32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22" name="Rectangle 64"/>
          <p:cNvSpPr>
            <a:spLocks noChangeArrowheads="1"/>
          </p:cNvSpPr>
          <p:nvPr/>
        </p:nvSpPr>
        <p:spPr bwMode="auto">
          <a:xfrm>
            <a:off x="6462713" y="2711450"/>
            <a:ext cx="204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AE1290"/>
                </a:solidFill>
              </a:rPr>
              <a:t>C’</a:t>
            </a:r>
            <a:endParaRPr lang="en-US" altLang="zh-CN" sz="32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23" name="Rectangle 65"/>
          <p:cNvSpPr>
            <a:spLocks noChangeArrowheads="1"/>
          </p:cNvSpPr>
          <p:nvPr/>
        </p:nvSpPr>
        <p:spPr bwMode="auto">
          <a:xfrm>
            <a:off x="6462713" y="2994025"/>
            <a:ext cx="204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AE1290"/>
                </a:solidFill>
              </a:rPr>
              <a:t>C’</a:t>
            </a:r>
            <a:endParaRPr lang="en-US" altLang="zh-CN" sz="32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24" name="Rectangle 66"/>
          <p:cNvSpPr>
            <a:spLocks noChangeArrowheads="1"/>
          </p:cNvSpPr>
          <p:nvPr/>
        </p:nvSpPr>
        <p:spPr bwMode="auto">
          <a:xfrm>
            <a:off x="6505575" y="3255963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AE1290"/>
                </a:solidFill>
              </a:rPr>
              <a:t>0</a:t>
            </a:r>
            <a:endParaRPr lang="en-US" altLang="zh-CN" sz="32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25" name="Rectangle 67"/>
          <p:cNvSpPr>
            <a:spLocks noChangeArrowheads="1"/>
          </p:cNvSpPr>
          <p:nvPr/>
        </p:nvSpPr>
        <p:spPr bwMode="auto">
          <a:xfrm>
            <a:off x="6505575" y="349408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AE1290"/>
                </a:solidFill>
              </a:rPr>
              <a:t>1</a:t>
            </a:r>
            <a:endParaRPr lang="en-US" altLang="zh-CN" sz="32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26" name="Rectangle 70"/>
          <p:cNvSpPr>
            <a:spLocks noChangeArrowheads="1"/>
          </p:cNvSpPr>
          <p:nvPr/>
        </p:nvSpPr>
        <p:spPr bwMode="auto">
          <a:xfrm>
            <a:off x="8570913" y="2754313"/>
            <a:ext cx="1412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AE1290"/>
                </a:solidFill>
              </a:rPr>
              <a:t>F</a:t>
            </a:r>
            <a:endParaRPr lang="en-US" altLang="zh-CN" sz="3200" b="1">
              <a:solidFill>
                <a:srgbClr val="AE1290"/>
              </a:solidFill>
              <a:latin typeface="Times New Roman" pitchFamily="18" charset="0"/>
            </a:endParaRPr>
          </a:p>
        </p:txBody>
      </p:sp>
      <p:sp>
        <p:nvSpPr>
          <p:cNvPr id="29727" name="Rectangle 3"/>
          <p:cNvSpPr>
            <a:spLocks noChangeArrowheads="1"/>
          </p:cNvSpPr>
          <p:nvPr/>
        </p:nvSpPr>
        <p:spPr bwMode="auto">
          <a:xfrm>
            <a:off x="6011863" y="4953000"/>
            <a:ext cx="3132137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 baseline="30000">
                <a:solidFill>
                  <a:srgbClr val="FF0000"/>
                </a:solidFill>
              </a:rPr>
              <a:t>n-1</a:t>
            </a:r>
            <a:r>
              <a:rPr lang="en-US" altLang="zh-CN" b="1">
                <a:solidFill>
                  <a:srgbClr val="FF0000"/>
                </a:solidFill>
              </a:rPr>
              <a:t>:1</a:t>
            </a:r>
            <a:r>
              <a:rPr lang="en-US" altLang="zh-CN" b="1">
                <a:solidFill>
                  <a:srgbClr val="205BA9"/>
                </a:solidFill>
              </a:rPr>
              <a:t> MUX </a:t>
            </a:r>
            <a:r>
              <a:rPr lang="en-US" altLang="zh-CN" b="1"/>
              <a:t>can implement any function of</a:t>
            </a:r>
            <a:r>
              <a:rPr lang="en-US" altLang="zh-CN" b="1">
                <a:solidFill>
                  <a:srgbClr val="205BA9"/>
                </a:solidFill>
              </a:rPr>
              <a:t> less than 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205BA9"/>
                </a:solidFill>
              </a:rPr>
              <a:t> variables</a:t>
            </a:r>
          </a:p>
        </p:txBody>
      </p:sp>
      <p:sp>
        <p:nvSpPr>
          <p:cNvPr id="29728" name="Line 112"/>
          <p:cNvSpPr>
            <a:spLocks noChangeShapeType="1"/>
          </p:cNvSpPr>
          <p:nvPr/>
        </p:nvSpPr>
        <p:spPr bwMode="auto">
          <a:xfrm>
            <a:off x="4527550" y="2303463"/>
            <a:ext cx="0" cy="2519362"/>
          </a:xfrm>
          <a:prstGeom prst="line">
            <a:avLst/>
          </a:prstGeom>
          <a:noFill/>
          <a:ln w="25400">
            <a:solidFill>
              <a:srgbClr val="AE129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9" name="日期占位符 1"/>
          <p:cNvSpPr>
            <a:spLocks noGrp="1"/>
          </p:cNvSpPr>
          <p:nvPr>
            <p:ph type="dt" sz="quarter" idx="10"/>
          </p:nvPr>
        </p:nvSpPr>
        <p:spPr bwMode="auto">
          <a:xfrm>
            <a:off x="341313" y="6443663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E2E53B-A8D7-4BC4-A2C5-9F6472400A8B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34850" name="灯片编号占位符 2"/>
          <p:cNvSpPr>
            <a:spLocks noGrp="1"/>
          </p:cNvSpPr>
          <p:nvPr>
            <p:ph type="sldNum" sz="quarter" idx="11"/>
          </p:nvPr>
        </p:nvSpPr>
        <p:spPr bwMode="auto">
          <a:xfrm>
            <a:off x="8316913" y="6438900"/>
            <a:ext cx="4429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23B397C-8C78-40AC-9AF1-7D8437C8FC47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4" grpId="0"/>
      <p:bldP spid="29705" grpId="0"/>
      <p:bldP spid="29706" grpId="0"/>
      <p:bldP spid="29707" grpId="0"/>
      <p:bldP spid="29708" grpId="0"/>
      <p:bldP spid="29709" grpId="0"/>
      <p:bldP spid="29710" grpId="0"/>
      <p:bldP spid="29711" grpId="0"/>
      <p:bldP spid="29712" grpId="0"/>
      <p:bldP spid="29713" grpId="0"/>
      <p:bldP spid="29714" grpId="0"/>
      <p:bldP spid="29715" grpId="0"/>
      <p:bldP spid="29716" grpId="0"/>
      <p:bldP spid="29717" grpId="0"/>
      <p:bldP spid="29718" grpId="0"/>
      <p:bldP spid="29719" grpId="0"/>
      <p:bldP spid="29720" grpId="0"/>
      <p:bldP spid="29721" grpId="0"/>
      <p:bldP spid="29722" grpId="0"/>
      <p:bldP spid="29723" grpId="0"/>
      <p:bldP spid="29724" grpId="0"/>
      <p:bldP spid="29725" grpId="0"/>
      <p:bldP spid="29726" grpId="0"/>
      <p:bldP spid="29727" grpId="0"/>
      <p:bldP spid="297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9925" y="1179513"/>
            <a:ext cx="7646988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Homework:                    5%</a:t>
            </a:r>
          </a:p>
          <a:p>
            <a:pPr marL="342900" indent="-342900" eaLnBrk="1" hangingPunct="1">
              <a:spcBef>
                <a:spcPts val="2400"/>
              </a:spcBef>
              <a:buFont typeface="Arial" pitchFamily="34" charset="0"/>
              <a:buChar char="•"/>
            </a:pPr>
            <a:r>
              <a:rPr lang="en-US" altLang="zh-CN" sz="4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Lab    		      		     20%</a:t>
            </a:r>
          </a:p>
          <a:p>
            <a:pPr marL="342900" indent="-342900" eaLnBrk="1" hangingPunct="1">
              <a:spcBef>
                <a:spcPts val="3000"/>
              </a:spcBef>
              <a:buFont typeface="Arial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Final examination:        75%</a:t>
            </a:r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DD84B8-8436-4924-904D-06CB8EFD0142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FD27F3-D38E-4EE1-90D4-605860FBC4E3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B98ED7-0E76-44B5-93B7-F01BA4DEE604}"/>
              </a:ext>
            </a:extLst>
          </p:cNvPr>
          <p:cNvSpPr txBox="1"/>
          <p:nvPr/>
        </p:nvSpPr>
        <p:spPr>
          <a:xfrm>
            <a:off x="2366963" y="3935413"/>
            <a:ext cx="4995862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Date:</a:t>
            </a:r>
            <a:r>
              <a:rPr lang="zh-CN" altLang="en-US" sz="2400" b="1" dirty="0">
                <a:solidFill>
                  <a:srgbClr val="7030A0"/>
                </a:solidFill>
              </a:rPr>
              <a:t> ？</a:t>
            </a:r>
            <a:r>
              <a:rPr lang="en-US" altLang="zh-CN" sz="2400" dirty="0">
                <a:solidFill>
                  <a:srgbClr val="7030A0"/>
                </a:solidFill>
              </a:rPr>
              <a:t>Jun 2021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Time:  </a:t>
            </a:r>
            <a:r>
              <a:rPr lang="zh-CN" altLang="en-US" sz="2400" b="1" dirty="0">
                <a:solidFill>
                  <a:srgbClr val="7030A0"/>
                </a:solidFill>
              </a:rPr>
              <a:t>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7030A0"/>
                </a:solidFill>
              </a:rPr>
              <a:t>Content: </a:t>
            </a:r>
            <a:r>
              <a:rPr lang="en-US" altLang="zh-CN" sz="2400" dirty="0">
                <a:solidFill>
                  <a:srgbClr val="7030A0"/>
                </a:solidFill>
              </a:rPr>
              <a:t>25’ * 4 Questions </a:t>
            </a:r>
          </a:p>
          <a:p>
            <a:pPr indent="354013"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00B0F0"/>
                </a:solidFill>
              </a:rPr>
              <a:t>Q1 Multiple choice questions</a:t>
            </a:r>
          </a:p>
          <a:p>
            <a:pPr indent="354013"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00B0F0"/>
                </a:solidFill>
              </a:rPr>
              <a:t>Q2~Q4  Analysis &amp; Design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D06D248-B3D5-4B1C-9B68-F986A9D3DAED}"/>
                  </a:ext>
                </a:extLst>
              </p14:cNvPr>
              <p14:cNvContentPartPr/>
              <p14:nvPr/>
            </p14:nvContentPartPr>
            <p14:xfrm>
              <a:off x="7460428" y="1614268"/>
              <a:ext cx="42120" cy="421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D06D248-B3D5-4B1C-9B68-F986A9D3DA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6108" y="1609948"/>
                <a:ext cx="50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7C10D0D-6A71-4BB3-9360-6392DE7500A6}"/>
                  </a:ext>
                </a:extLst>
              </p14:cNvPr>
              <p14:cNvContentPartPr/>
              <p14:nvPr/>
            </p14:nvContentPartPr>
            <p14:xfrm>
              <a:off x="4247428" y="4795948"/>
              <a:ext cx="8280" cy="25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7C10D0D-6A71-4BB3-9360-6392DE7500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3108" y="4791628"/>
                <a:ext cx="16920" cy="11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advTm="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1646238" y="3990975"/>
            <a:ext cx="45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ahoma" pitchFamily="34" charset="0"/>
              </a:rPr>
              <a:t>Z</a:t>
            </a:r>
          </a:p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ahoma" pitchFamily="34" charset="0"/>
              </a:rPr>
              <a:t>Y</a:t>
            </a:r>
          </a:p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  <a:p>
            <a:pPr eaLnBrk="1" hangingPunct="1"/>
            <a:endParaRPr lang="en-US" altLang="zh-CN" sz="2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2079625"/>
            <a:ext cx="2362200" cy="3292475"/>
            <a:chOff x="1344" y="1430"/>
            <a:chExt cx="1488" cy="2074"/>
          </a:xfrm>
        </p:grpSpPr>
        <p:sp>
          <p:nvSpPr>
            <p:cNvPr id="36925" name="Rectangle 5"/>
            <p:cNvSpPr>
              <a:spLocks noChangeArrowheads="1"/>
            </p:cNvSpPr>
            <p:nvPr/>
          </p:nvSpPr>
          <p:spPr bwMode="auto">
            <a:xfrm>
              <a:off x="1584" y="1632"/>
              <a:ext cx="1008" cy="18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26" name="Line 6"/>
            <p:cNvSpPr>
              <a:spLocks noChangeShapeType="1"/>
            </p:cNvSpPr>
            <p:nvPr/>
          </p:nvSpPr>
          <p:spPr bwMode="auto">
            <a:xfrm flipH="1">
              <a:off x="1344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Line 7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8" name="Line 8"/>
            <p:cNvSpPr>
              <a:spLocks noChangeShapeType="1"/>
            </p:cNvSpPr>
            <p:nvPr/>
          </p:nvSpPr>
          <p:spPr bwMode="auto">
            <a:xfrm flipH="1">
              <a:off x="134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9" name="Line 9"/>
            <p:cNvSpPr>
              <a:spLocks noChangeShapeType="1"/>
            </p:cNvSpPr>
            <p:nvPr/>
          </p:nvSpPr>
          <p:spPr bwMode="auto">
            <a:xfrm flipH="1">
              <a:off x="1344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0" name="Line 10"/>
            <p:cNvSpPr>
              <a:spLocks noChangeShapeType="1"/>
            </p:cNvSpPr>
            <p:nvPr/>
          </p:nvSpPr>
          <p:spPr bwMode="auto">
            <a:xfrm>
              <a:off x="2688" y="225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1" name="Line 11"/>
            <p:cNvSpPr>
              <a:spLocks noChangeShapeType="1"/>
            </p:cNvSpPr>
            <p:nvPr/>
          </p:nvSpPr>
          <p:spPr bwMode="auto">
            <a:xfrm>
              <a:off x="2688" y="244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2" name="Line 12"/>
            <p:cNvSpPr>
              <a:spLocks noChangeShapeType="1"/>
            </p:cNvSpPr>
            <p:nvPr/>
          </p:nvSpPr>
          <p:spPr bwMode="auto">
            <a:xfrm>
              <a:off x="2688" y="28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3" name="Text Box 13"/>
            <p:cNvSpPr txBox="1">
              <a:spLocks noChangeArrowheads="1"/>
            </p:cNvSpPr>
            <p:nvPr/>
          </p:nvSpPr>
          <p:spPr bwMode="auto">
            <a:xfrm>
              <a:off x="1624" y="2767"/>
              <a:ext cx="248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>
                  <a:latin typeface="Tahoma" pitchFamily="34" charset="0"/>
                </a:rPr>
                <a:t>A</a:t>
              </a:r>
            </a:p>
            <a:p>
              <a:pPr eaLnBrk="1" hangingPunct="1"/>
              <a:r>
                <a:rPr lang="en-US" altLang="zh-CN">
                  <a:latin typeface="Tahoma" pitchFamily="34" charset="0"/>
                </a:rPr>
                <a:t>B</a:t>
              </a:r>
            </a:p>
            <a:p>
              <a:pPr eaLnBrk="1" hangingPunct="1"/>
              <a:r>
                <a:rPr lang="en-US" altLang="zh-CN">
                  <a:latin typeface="Tahoma" pitchFamily="34" charset="0"/>
                </a:rPr>
                <a:t>C</a:t>
              </a:r>
              <a:endParaRPr lang="en-US" altLang="zh-CN" baseline="-25000">
                <a:latin typeface="Tahoma" pitchFamily="34" charset="0"/>
              </a:endParaRPr>
            </a:p>
          </p:txBody>
        </p:sp>
        <p:sp>
          <p:nvSpPr>
            <p:cNvPr id="36934" name="Text Box 14"/>
            <p:cNvSpPr txBox="1">
              <a:spLocks noChangeArrowheads="1"/>
            </p:cNvSpPr>
            <p:nvPr/>
          </p:nvSpPr>
          <p:spPr bwMode="auto">
            <a:xfrm>
              <a:off x="1599" y="1849"/>
              <a:ext cx="51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Tahoma" pitchFamily="34" charset="0"/>
                </a:rPr>
                <a:t>G1</a:t>
              </a:r>
            </a:p>
            <a:p>
              <a:pPr eaLnBrk="1" hangingPunct="1"/>
              <a:r>
                <a:rPr lang="en-US" altLang="zh-CN">
                  <a:latin typeface="Tahoma" pitchFamily="34" charset="0"/>
                </a:rPr>
                <a:t>G2A</a:t>
              </a:r>
            </a:p>
            <a:p>
              <a:pPr eaLnBrk="1" hangingPunct="1"/>
              <a:r>
                <a:rPr lang="en-US" altLang="zh-CN">
                  <a:latin typeface="Tahoma" pitchFamily="34" charset="0"/>
                </a:rPr>
                <a:t>G2B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6935" name="Text Box 15"/>
            <p:cNvSpPr txBox="1">
              <a:spLocks noChangeArrowheads="1"/>
            </p:cNvSpPr>
            <p:nvPr/>
          </p:nvSpPr>
          <p:spPr bwMode="auto">
            <a:xfrm>
              <a:off x="2256" y="1775"/>
              <a:ext cx="325" cy="1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Y0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Y1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Y2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Y3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Y4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Y5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Y6</a:t>
              </a:r>
            </a:p>
            <a:p>
              <a:pPr eaLnBrk="1" hangingPunct="1">
                <a:lnSpc>
                  <a:spcPct val="105000"/>
                </a:lnSpc>
              </a:pPr>
              <a:r>
                <a:rPr lang="en-US" altLang="zh-CN" sz="2000">
                  <a:latin typeface="Tahoma" pitchFamily="34" charset="0"/>
                </a:rPr>
                <a:t>Y7</a:t>
              </a:r>
            </a:p>
          </p:txBody>
        </p:sp>
        <p:sp>
          <p:nvSpPr>
            <p:cNvPr id="36936" name="Oval 16"/>
            <p:cNvSpPr>
              <a:spLocks noChangeArrowheads="1"/>
            </p:cNvSpPr>
            <p:nvPr/>
          </p:nvSpPr>
          <p:spPr bwMode="auto">
            <a:xfrm>
              <a:off x="2592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37" name="Oval 17"/>
            <p:cNvSpPr>
              <a:spLocks noChangeArrowheads="1"/>
            </p:cNvSpPr>
            <p:nvPr/>
          </p:nvSpPr>
          <p:spPr bwMode="auto">
            <a:xfrm>
              <a:off x="2592" y="201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38" name="Oval 18"/>
            <p:cNvSpPr>
              <a:spLocks noChangeArrowheads="1"/>
            </p:cNvSpPr>
            <p:nvPr/>
          </p:nvSpPr>
          <p:spPr bwMode="auto">
            <a:xfrm>
              <a:off x="2592" y="2208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39" name="Oval 19"/>
            <p:cNvSpPr>
              <a:spLocks noChangeArrowheads="1"/>
            </p:cNvSpPr>
            <p:nvPr/>
          </p:nvSpPr>
          <p:spPr bwMode="auto">
            <a:xfrm>
              <a:off x="2592" y="240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40" name="Oval 20"/>
            <p:cNvSpPr>
              <a:spLocks noChangeArrowheads="1"/>
            </p:cNvSpPr>
            <p:nvPr/>
          </p:nvSpPr>
          <p:spPr bwMode="auto">
            <a:xfrm>
              <a:off x="2592" y="264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41" name="Oval 21"/>
            <p:cNvSpPr>
              <a:spLocks noChangeArrowheads="1"/>
            </p:cNvSpPr>
            <p:nvPr/>
          </p:nvSpPr>
          <p:spPr bwMode="auto">
            <a:xfrm>
              <a:off x="2592" y="283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42" name="Oval 22"/>
            <p:cNvSpPr>
              <a:spLocks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43" name="Oval 23"/>
            <p:cNvSpPr>
              <a:spLocks noChangeArrowheads="1"/>
            </p:cNvSpPr>
            <p:nvPr/>
          </p:nvSpPr>
          <p:spPr bwMode="auto">
            <a:xfrm>
              <a:off x="2592" y="330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44" name="Line 24"/>
            <p:cNvSpPr>
              <a:spLocks noChangeShapeType="1"/>
            </p:cNvSpPr>
            <p:nvPr/>
          </p:nvSpPr>
          <p:spPr bwMode="auto">
            <a:xfrm>
              <a:off x="2688" y="26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5" name="Line 25"/>
            <p:cNvSpPr>
              <a:spLocks noChangeShapeType="1"/>
            </p:cNvSpPr>
            <p:nvPr/>
          </p:nvSpPr>
          <p:spPr bwMode="auto">
            <a:xfrm>
              <a:off x="2688" y="333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6" name="Line 26"/>
            <p:cNvSpPr>
              <a:spLocks noChangeShapeType="1"/>
            </p:cNvSpPr>
            <p:nvPr/>
          </p:nvSpPr>
          <p:spPr bwMode="auto">
            <a:xfrm>
              <a:off x="2688" y="30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Line 27"/>
            <p:cNvSpPr>
              <a:spLocks noChangeShapeType="1"/>
            </p:cNvSpPr>
            <p:nvPr/>
          </p:nvSpPr>
          <p:spPr bwMode="auto">
            <a:xfrm>
              <a:off x="2688" y="18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8" name="Line 28"/>
            <p:cNvSpPr>
              <a:spLocks noChangeShapeType="1"/>
            </p:cNvSpPr>
            <p:nvPr/>
          </p:nvSpPr>
          <p:spPr bwMode="auto">
            <a:xfrm>
              <a:off x="2688" y="20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9" name="Oval 29"/>
            <p:cNvSpPr>
              <a:spLocks noChangeArrowheads="1"/>
            </p:cNvSpPr>
            <p:nvPr/>
          </p:nvSpPr>
          <p:spPr bwMode="auto">
            <a:xfrm>
              <a:off x="1488" y="206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50" name="Oval 30"/>
            <p:cNvSpPr>
              <a:spLocks noChangeArrowheads="1"/>
            </p:cNvSpPr>
            <p:nvPr/>
          </p:nvSpPr>
          <p:spPr bwMode="auto">
            <a:xfrm>
              <a:off x="1488" y="230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951" name="Line 31"/>
            <p:cNvSpPr>
              <a:spLocks noChangeShapeType="1"/>
            </p:cNvSpPr>
            <p:nvPr/>
          </p:nvSpPr>
          <p:spPr bwMode="auto">
            <a:xfrm flipH="1">
              <a:off x="1344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2" name="Line 32"/>
            <p:cNvSpPr>
              <a:spLocks noChangeShapeType="1"/>
            </p:cNvSpPr>
            <p:nvPr/>
          </p:nvSpPr>
          <p:spPr bwMode="auto">
            <a:xfrm flipH="1">
              <a:off x="1344" y="23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3" name="Text Box 33"/>
            <p:cNvSpPr txBox="1">
              <a:spLocks noChangeArrowheads="1"/>
            </p:cNvSpPr>
            <p:nvPr/>
          </p:nvSpPr>
          <p:spPr bwMode="auto">
            <a:xfrm>
              <a:off x="1804" y="1430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/>
                <a:t>74</a:t>
              </a:r>
              <a:r>
                <a:rPr lang="en-US" altLang="zh-CN" b="1"/>
                <a:t>x138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211638" y="2762250"/>
            <a:ext cx="4222750" cy="2339975"/>
            <a:chOff x="2657" y="1860"/>
            <a:chExt cx="2660" cy="1474"/>
          </a:xfrm>
        </p:grpSpPr>
        <p:sp>
          <p:nvSpPr>
            <p:cNvPr id="36909" name="Line 52"/>
            <p:cNvSpPr>
              <a:spLocks noChangeShapeType="1"/>
            </p:cNvSpPr>
            <p:nvPr/>
          </p:nvSpPr>
          <p:spPr bwMode="auto">
            <a:xfrm>
              <a:off x="3852" y="187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53"/>
            <p:cNvSpPr>
              <a:spLocks noChangeShapeType="1"/>
            </p:cNvSpPr>
            <p:nvPr/>
          </p:nvSpPr>
          <p:spPr bwMode="auto">
            <a:xfrm>
              <a:off x="3852" y="273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1" name="Line 54"/>
            <p:cNvSpPr>
              <a:spLocks noChangeShapeType="1"/>
            </p:cNvSpPr>
            <p:nvPr/>
          </p:nvSpPr>
          <p:spPr bwMode="auto">
            <a:xfrm flipH="1">
              <a:off x="3948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2" name="Line 55"/>
            <p:cNvSpPr>
              <a:spLocks noChangeShapeType="1"/>
            </p:cNvSpPr>
            <p:nvPr/>
          </p:nvSpPr>
          <p:spPr bwMode="auto">
            <a:xfrm flipH="1">
              <a:off x="3852" y="27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3" name="Line 56"/>
            <p:cNvSpPr>
              <a:spLocks noChangeShapeType="1"/>
            </p:cNvSpPr>
            <p:nvPr/>
          </p:nvSpPr>
          <p:spPr bwMode="auto">
            <a:xfrm>
              <a:off x="3660" y="259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Text Box 57"/>
            <p:cNvSpPr txBox="1">
              <a:spLocks noChangeArrowheads="1"/>
            </p:cNvSpPr>
            <p:nvPr/>
          </p:nvSpPr>
          <p:spPr bwMode="auto">
            <a:xfrm>
              <a:off x="5004" y="2400"/>
              <a:ext cx="3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>
                  <a:latin typeface="Tahoma" pitchFamily="34" charset="0"/>
                </a:rPr>
                <a:t>F1</a:t>
              </a:r>
            </a:p>
          </p:txBody>
        </p:sp>
        <p:sp>
          <p:nvSpPr>
            <p:cNvPr id="36915" name="Line 58"/>
            <p:cNvSpPr>
              <a:spLocks noChangeShapeType="1"/>
            </p:cNvSpPr>
            <p:nvPr/>
          </p:nvSpPr>
          <p:spPr bwMode="auto">
            <a:xfrm>
              <a:off x="2742" y="1860"/>
              <a:ext cx="1110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59"/>
            <p:cNvSpPr>
              <a:spLocks noChangeShapeType="1"/>
            </p:cNvSpPr>
            <p:nvPr/>
          </p:nvSpPr>
          <p:spPr bwMode="auto">
            <a:xfrm flipV="1">
              <a:off x="2657" y="2448"/>
              <a:ext cx="1435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60"/>
            <p:cNvSpPr>
              <a:spLocks noChangeShapeType="1"/>
            </p:cNvSpPr>
            <p:nvPr/>
          </p:nvSpPr>
          <p:spPr bwMode="auto">
            <a:xfrm flipV="1">
              <a:off x="2685" y="3072"/>
              <a:ext cx="975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8" name="Line 61"/>
            <p:cNvSpPr>
              <a:spLocks noChangeShapeType="1"/>
            </p:cNvSpPr>
            <p:nvPr/>
          </p:nvSpPr>
          <p:spPr bwMode="auto">
            <a:xfrm flipV="1">
              <a:off x="2685" y="3312"/>
              <a:ext cx="1167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Arc 62"/>
            <p:cNvSpPr>
              <a:spLocks/>
            </p:cNvSpPr>
            <p:nvPr/>
          </p:nvSpPr>
          <p:spPr bwMode="auto">
            <a:xfrm>
              <a:off x="4044" y="2256"/>
              <a:ext cx="144" cy="528"/>
            </a:xfrm>
            <a:custGeom>
              <a:avLst/>
              <a:gdLst>
                <a:gd name="T0" fmla="*/ 0 w 21600"/>
                <a:gd name="T1" fmla="*/ 0 h 43065"/>
                <a:gd name="T2" fmla="*/ 0 w 21600"/>
                <a:gd name="T3" fmla="*/ 0 h 43065"/>
                <a:gd name="T4" fmla="*/ 0 w 21600"/>
                <a:gd name="T5" fmla="*/ 0 h 4306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5"/>
                <a:gd name="T11" fmla="*/ 21600 w 21600"/>
                <a:gd name="T12" fmla="*/ 43065 h 43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96"/>
                    <a:pt x="13338" y="41837"/>
                    <a:pt x="2411" y="43065"/>
                  </a:cubicBezTo>
                </a:path>
                <a:path w="21600" h="4306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96"/>
                    <a:pt x="13338" y="41837"/>
                    <a:pt x="2411" y="4306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Arc 63"/>
            <p:cNvSpPr>
              <a:spLocks/>
            </p:cNvSpPr>
            <p:nvPr/>
          </p:nvSpPr>
          <p:spPr bwMode="auto">
            <a:xfrm>
              <a:off x="4092" y="2256"/>
              <a:ext cx="67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Arc 64"/>
            <p:cNvSpPr>
              <a:spLocks/>
            </p:cNvSpPr>
            <p:nvPr/>
          </p:nvSpPr>
          <p:spPr bwMode="auto">
            <a:xfrm flipV="1">
              <a:off x="4092" y="2544"/>
              <a:ext cx="67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Line 65"/>
            <p:cNvSpPr>
              <a:spLocks noChangeShapeType="1"/>
            </p:cNvSpPr>
            <p:nvPr/>
          </p:nvSpPr>
          <p:spPr bwMode="auto">
            <a:xfrm>
              <a:off x="4764" y="25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3" name="Line 66"/>
            <p:cNvSpPr>
              <a:spLocks noChangeShapeType="1"/>
            </p:cNvSpPr>
            <p:nvPr/>
          </p:nvSpPr>
          <p:spPr bwMode="auto">
            <a:xfrm flipH="1">
              <a:off x="3852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4" name="Line 67"/>
            <p:cNvSpPr>
              <a:spLocks noChangeShapeType="1"/>
            </p:cNvSpPr>
            <p:nvPr/>
          </p:nvSpPr>
          <p:spPr bwMode="auto">
            <a:xfrm flipH="1">
              <a:off x="3660" y="259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670050" y="3162300"/>
            <a:ext cx="381000" cy="685800"/>
            <a:chOff x="1104" y="2112"/>
            <a:chExt cx="240" cy="432"/>
          </a:xfrm>
        </p:grpSpPr>
        <p:sp>
          <p:nvSpPr>
            <p:cNvPr id="36903" name="Line 69"/>
            <p:cNvSpPr>
              <a:spLocks noChangeShapeType="1"/>
            </p:cNvSpPr>
            <p:nvPr/>
          </p:nvSpPr>
          <p:spPr bwMode="auto">
            <a:xfrm flipH="1">
              <a:off x="1200" y="23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4" name="Line 70"/>
            <p:cNvSpPr>
              <a:spLocks noChangeShapeType="1"/>
            </p:cNvSpPr>
            <p:nvPr/>
          </p:nvSpPr>
          <p:spPr bwMode="auto">
            <a:xfrm flipH="1">
              <a:off x="1200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Line 71"/>
            <p:cNvSpPr>
              <a:spLocks noChangeShapeType="1"/>
            </p:cNvSpPr>
            <p:nvPr/>
          </p:nvSpPr>
          <p:spPr bwMode="auto">
            <a:xfrm>
              <a:off x="1200" y="21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906" name="Group 72"/>
            <p:cNvGrpSpPr>
              <a:grpSpLocks/>
            </p:cNvGrpSpPr>
            <p:nvPr/>
          </p:nvGrpSpPr>
          <p:grpSpPr bwMode="auto">
            <a:xfrm>
              <a:off x="1104" y="2352"/>
              <a:ext cx="192" cy="192"/>
              <a:chOff x="2736" y="2688"/>
              <a:chExt cx="192" cy="192"/>
            </a:xfrm>
          </p:grpSpPr>
          <p:sp>
            <p:nvSpPr>
              <p:cNvPr id="36907" name="Line 73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8" name="AutoShape 74"/>
              <p:cNvSpPr>
                <a:spLocks noChangeArrowheads="1"/>
              </p:cNvSpPr>
              <p:nvPr/>
            </p:nvSpPr>
            <p:spPr bwMode="auto">
              <a:xfrm flipV="1">
                <a:off x="2736" y="2784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831850" y="2171700"/>
            <a:ext cx="1219200" cy="685800"/>
            <a:chOff x="2640" y="480"/>
            <a:chExt cx="768" cy="432"/>
          </a:xfrm>
        </p:grpSpPr>
        <p:sp>
          <p:nvSpPr>
            <p:cNvPr id="36898" name="Rectangle 76"/>
            <p:cNvSpPr>
              <a:spLocks noChangeArrowheads="1"/>
            </p:cNvSpPr>
            <p:nvPr/>
          </p:nvSpPr>
          <p:spPr bwMode="auto">
            <a:xfrm>
              <a:off x="3120" y="816"/>
              <a:ext cx="288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6899" name="Line 77"/>
            <p:cNvSpPr>
              <a:spLocks noChangeShapeType="1"/>
            </p:cNvSpPr>
            <p:nvPr/>
          </p:nvSpPr>
          <p:spPr bwMode="auto">
            <a:xfrm flipH="1">
              <a:off x="2880" y="8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0" name="Line 78"/>
            <p:cNvSpPr>
              <a:spLocks noChangeShapeType="1"/>
            </p:cNvSpPr>
            <p:nvPr/>
          </p:nvSpPr>
          <p:spPr bwMode="auto">
            <a:xfrm flipV="1">
              <a:off x="2880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Line 79"/>
            <p:cNvSpPr>
              <a:spLocks noChangeShapeType="1"/>
            </p:cNvSpPr>
            <p:nvPr/>
          </p:nvSpPr>
          <p:spPr bwMode="auto">
            <a:xfrm>
              <a:off x="2784" y="7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2" name="Text Box 80"/>
            <p:cNvSpPr txBox="1">
              <a:spLocks noChangeArrowheads="1"/>
            </p:cNvSpPr>
            <p:nvPr/>
          </p:nvSpPr>
          <p:spPr bwMode="auto">
            <a:xfrm>
              <a:off x="2640" y="480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Tahoma" pitchFamily="34" charset="0"/>
                </a:rPr>
                <a:t>+5V</a:t>
              </a:r>
              <a:endParaRPr lang="zh-CN" altLang="en-US" sz="2000">
                <a:latin typeface="Tahoma" pitchFamily="34" charset="0"/>
              </a:endParaRPr>
            </a:p>
          </p:txBody>
        </p:sp>
      </p:grpSp>
      <p:sp>
        <p:nvSpPr>
          <p:cNvPr id="29705" name="Text Box 81"/>
          <p:cNvSpPr txBox="1">
            <a:spLocks noChangeArrowheads="1"/>
          </p:cNvSpPr>
          <p:nvPr/>
        </p:nvSpPr>
        <p:spPr bwMode="auto">
          <a:xfrm>
            <a:off x="2330450" y="728663"/>
            <a:ext cx="44021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latin typeface="Tahoma" pitchFamily="34" charset="0"/>
              </a:rPr>
              <a:t>F1 = </a:t>
            </a:r>
            <a:r>
              <a:rPr lang="en-US" altLang="zh-CN" sz="2800" b="1">
                <a:latin typeface="Tahoma" pitchFamily="34" charset="0"/>
                <a:sym typeface="Symbol" pitchFamily="18" charset="2"/>
              </a:rPr>
              <a:t></a:t>
            </a:r>
            <a:r>
              <a:rPr lang="en-US" altLang="zh-CN" sz="2800" b="1" baseline="-25000">
                <a:latin typeface="Tahoma" pitchFamily="34" charset="0"/>
              </a:rPr>
              <a:t>(X,Y,Z)</a:t>
            </a:r>
            <a:r>
              <a:rPr lang="en-US" altLang="zh-CN" sz="2800" b="1">
                <a:latin typeface="Tahoma" pitchFamily="34" charset="0"/>
              </a:rPr>
              <a:t> (0,3,6,7)</a:t>
            </a:r>
          </a:p>
        </p:txBody>
      </p:sp>
      <p:sp>
        <p:nvSpPr>
          <p:cNvPr id="757842" name="Text Box 82"/>
          <p:cNvSpPr txBox="1">
            <a:spLocks noChangeArrowheads="1"/>
          </p:cNvSpPr>
          <p:nvPr/>
        </p:nvSpPr>
        <p:spPr bwMode="auto">
          <a:xfrm>
            <a:off x="1193800" y="1428750"/>
            <a:ext cx="7823200" cy="573088"/>
          </a:xfrm>
          <a:prstGeom prst="rect">
            <a:avLst/>
          </a:prstGeom>
          <a:solidFill>
            <a:srgbClr val="CCFF99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ahoma" pitchFamily="34" charset="0"/>
                <a:ea typeface="楷体_GB2312"/>
                <a:cs typeface="楷体_GB2312"/>
              </a:rPr>
              <a:t>While enable input asserted,   Yi = m</a:t>
            </a:r>
            <a:r>
              <a:rPr lang="en-US" altLang="zh-CN" sz="2400" b="1" baseline="-25000">
                <a:solidFill>
                  <a:srgbClr val="FF0000"/>
                </a:solidFill>
                <a:latin typeface="Tahoma" pitchFamily="34" charset="0"/>
                <a:ea typeface="楷体_GB2312"/>
                <a:cs typeface="楷体_GB2312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Tahoma" pitchFamily="34" charset="0"/>
                <a:ea typeface="楷体_GB2312"/>
                <a:cs typeface="楷体_GB2312"/>
              </a:rPr>
              <a:t>’=Mi</a:t>
            </a:r>
            <a:endParaRPr lang="zh-CN" altLang="en-US" sz="2400" b="1">
              <a:solidFill>
                <a:srgbClr val="FF0000"/>
              </a:solidFill>
              <a:latin typeface="Tahoma" pitchFamily="34" charset="0"/>
              <a:ea typeface="楷体_GB2312"/>
              <a:cs typeface="楷体_GB2312"/>
            </a:endParaRPr>
          </a:p>
        </p:txBody>
      </p:sp>
      <p:sp>
        <p:nvSpPr>
          <p:cNvPr id="36873" name="标题 83"/>
          <p:cNvSpPr>
            <a:spLocks noGrp="1"/>
          </p:cNvSpPr>
          <p:nvPr>
            <p:ph type="title"/>
          </p:nvPr>
        </p:nvSpPr>
        <p:spPr>
          <a:xfrm>
            <a:off x="0" y="98425"/>
            <a:ext cx="9144000" cy="615950"/>
          </a:xfrm>
        </p:spPr>
        <p:txBody>
          <a:bodyPr/>
          <a:lstStyle/>
          <a:p>
            <a:r>
              <a:rPr lang="en-US" altLang="zh-CN" sz="3600"/>
              <a:t>Logic design with Decoder and Gates</a:t>
            </a:r>
            <a:endParaRPr lang="zh-CN" altLang="en-US" sz="3600"/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6237288" y="3346450"/>
            <a:ext cx="1676400" cy="914400"/>
            <a:chOff x="3936" y="2760"/>
            <a:chExt cx="1056" cy="576"/>
          </a:xfrm>
        </p:grpSpPr>
        <p:sp>
          <p:nvSpPr>
            <p:cNvPr id="36886" name="Rectangle 68"/>
            <p:cNvSpPr>
              <a:spLocks noChangeArrowheads="1"/>
            </p:cNvSpPr>
            <p:nvPr/>
          </p:nvSpPr>
          <p:spPr bwMode="auto">
            <a:xfrm>
              <a:off x="3936" y="2760"/>
              <a:ext cx="1056" cy="5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36887" name="Group 69"/>
            <p:cNvGrpSpPr>
              <a:grpSpLocks/>
            </p:cNvGrpSpPr>
            <p:nvPr/>
          </p:nvGrpSpPr>
          <p:grpSpPr bwMode="auto">
            <a:xfrm>
              <a:off x="4079" y="2784"/>
              <a:ext cx="913" cy="530"/>
              <a:chOff x="4751" y="3022"/>
              <a:chExt cx="913" cy="530"/>
            </a:xfrm>
          </p:grpSpPr>
          <p:sp>
            <p:nvSpPr>
              <p:cNvPr id="36892" name="Oval 70"/>
              <p:cNvSpPr>
                <a:spLocks noChangeArrowheads="1"/>
              </p:cNvSpPr>
              <p:nvPr/>
            </p:nvSpPr>
            <p:spPr bwMode="auto">
              <a:xfrm>
                <a:off x="5424" y="326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6893" name="Line 71"/>
              <p:cNvSpPr>
                <a:spLocks noChangeShapeType="1"/>
              </p:cNvSpPr>
              <p:nvPr/>
            </p:nvSpPr>
            <p:spPr bwMode="auto">
              <a:xfrm>
                <a:off x="5520" y="331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4" name="Arc 72"/>
              <p:cNvSpPr>
                <a:spLocks/>
              </p:cNvSpPr>
              <p:nvPr/>
            </p:nvSpPr>
            <p:spPr bwMode="auto">
              <a:xfrm>
                <a:off x="5088" y="3024"/>
                <a:ext cx="336" cy="525"/>
              </a:xfrm>
              <a:custGeom>
                <a:avLst/>
                <a:gdLst>
                  <a:gd name="T0" fmla="*/ 0 w 24383"/>
                  <a:gd name="T1" fmla="*/ 0 h 43200"/>
                  <a:gd name="T2" fmla="*/ 0 w 24383"/>
                  <a:gd name="T3" fmla="*/ 0 h 43200"/>
                  <a:gd name="T4" fmla="*/ 0 w 2438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383"/>
                  <a:gd name="T10" fmla="*/ 0 h 43200"/>
                  <a:gd name="T11" fmla="*/ 24383 w 2438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383" h="43200" fill="none" extrusionOk="0">
                    <a:moveTo>
                      <a:pt x="0" y="180"/>
                    </a:moveTo>
                    <a:cubicBezTo>
                      <a:pt x="922" y="60"/>
                      <a:pt x="1852" y="-1"/>
                      <a:pt x="2783" y="0"/>
                    </a:cubicBezTo>
                    <a:cubicBezTo>
                      <a:pt x="14712" y="0"/>
                      <a:pt x="24383" y="9670"/>
                      <a:pt x="24383" y="21600"/>
                    </a:cubicBezTo>
                    <a:cubicBezTo>
                      <a:pt x="24383" y="33529"/>
                      <a:pt x="14712" y="43200"/>
                      <a:pt x="2783" y="43200"/>
                    </a:cubicBezTo>
                    <a:cubicBezTo>
                      <a:pt x="2533" y="43200"/>
                      <a:pt x="2283" y="43195"/>
                      <a:pt x="2033" y="43187"/>
                    </a:cubicBezTo>
                  </a:path>
                  <a:path w="24383" h="43200" stroke="0" extrusionOk="0">
                    <a:moveTo>
                      <a:pt x="0" y="180"/>
                    </a:moveTo>
                    <a:cubicBezTo>
                      <a:pt x="922" y="60"/>
                      <a:pt x="1852" y="-1"/>
                      <a:pt x="2783" y="0"/>
                    </a:cubicBezTo>
                    <a:cubicBezTo>
                      <a:pt x="14712" y="0"/>
                      <a:pt x="24383" y="9670"/>
                      <a:pt x="24383" y="21600"/>
                    </a:cubicBezTo>
                    <a:cubicBezTo>
                      <a:pt x="24383" y="33529"/>
                      <a:pt x="14712" y="43200"/>
                      <a:pt x="2783" y="43200"/>
                    </a:cubicBezTo>
                    <a:cubicBezTo>
                      <a:pt x="2533" y="43200"/>
                      <a:pt x="2283" y="43195"/>
                      <a:pt x="2033" y="43187"/>
                    </a:cubicBezTo>
                    <a:lnTo>
                      <a:pt x="2783" y="21600"/>
                    </a:lnTo>
                    <a:lnTo>
                      <a:pt x="0" y="18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5" name="Line 73"/>
              <p:cNvSpPr>
                <a:spLocks noChangeShapeType="1"/>
              </p:cNvSpPr>
              <p:nvPr/>
            </p:nvSpPr>
            <p:spPr bwMode="auto">
              <a:xfrm flipH="1" flipV="1">
                <a:off x="4751" y="3022"/>
                <a:ext cx="385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6" name="Line 74"/>
              <p:cNvSpPr>
                <a:spLocks noChangeShapeType="1"/>
              </p:cNvSpPr>
              <p:nvPr/>
            </p:nvSpPr>
            <p:spPr bwMode="auto">
              <a:xfrm flipH="1">
                <a:off x="4751" y="355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7" name="Line 75"/>
              <p:cNvSpPr>
                <a:spLocks noChangeShapeType="1"/>
              </p:cNvSpPr>
              <p:nvPr/>
            </p:nvSpPr>
            <p:spPr bwMode="auto">
              <a:xfrm>
                <a:off x="4751" y="3022"/>
                <a:ext cx="1" cy="5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88" name="Line 76"/>
            <p:cNvSpPr>
              <a:spLocks noChangeShapeType="1"/>
            </p:cNvSpPr>
            <p:nvPr/>
          </p:nvSpPr>
          <p:spPr bwMode="auto">
            <a:xfrm flipH="1">
              <a:off x="3936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77"/>
            <p:cNvSpPr>
              <a:spLocks noChangeShapeType="1"/>
            </p:cNvSpPr>
            <p:nvPr/>
          </p:nvSpPr>
          <p:spPr bwMode="auto">
            <a:xfrm flipH="1">
              <a:off x="3936" y="297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78"/>
            <p:cNvSpPr>
              <a:spLocks noChangeShapeType="1"/>
            </p:cNvSpPr>
            <p:nvPr/>
          </p:nvSpPr>
          <p:spPr bwMode="auto">
            <a:xfrm flipH="1">
              <a:off x="3936" y="3120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Line 79"/>
            <p:cNvSpPr>
              <a:spLocks noChangeShapeType="1"/>
            </p:cNvSpPr>
            <p:nvPr/>
          </p:nvSpPr>
          <p:spPr bwMode="auto">
            <a:xfrm flipH="1">
              <a:off x="3936" y="326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320F0295-3F48-471C-B99A-1516E97925BC}"/>
              </a:ext>
            </a:extLst>
          </p:cNvPr>
          <p:cNvGrpSpPr>
            <a:grpSpLocks/>
          </p:cNvGrpSpPr>
          <p:nvPr/>
        </p:nvGrpSpPr>
        <p:grpSpPr bwMode="auto">
          <a:xfrm>
            <a:off x="4391980" y="2626382"/>
            <a:ext cx="990600" cy="2590800"/>
            <a:chOff x="2844" y="1776"/>
            <a:chExt cx="624" cy="1632"/>
          </a:xfrm>
          <a:solidFill>
            <a:schemeClr val="bg1"/>
          </a:solidFill>
        </p:grpSpPr>
        <p:sp>
          <p:nvSpPr>
            <p:cNvPr id="29735" name="Line 35">
              <a:extLst>
                <a:ext uri="{FF2B5EF4-FFF2-40B4-BE49-F238E27FC236}">
                  <a16:creationId xmlns:a16="http://schemas.microsoft.com/office/drawing/2014/main" id="{9600863E-F383-4DC0-ACB8-00281BEA4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3334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736" name="Line 36">
              <a:extLst>
                <a:ext uri="{FF2B5EF4-FFF2-40B4-BE49-F238E27FC236}">
                  <a16:creationId xmlns:a16="http://schemas.microsoft.com/office/drawing/2014/main" id="{D6509F66-6111-4730-ACCA-9AF970C43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1872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737" name="Line 37">
              <a:extLst>
                <a:ext uri="{FF2B5EF4-FFF2-40B4-BE49-F238E27FC236}">
                  <a16:creationId xmlns:a16="http://schemas.microsoft.com/office/drawing/2014/main" id="{4A690CBD-1260-4D1E-B376-E889CE4C9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456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738" name="Line 38">
              <a:extLst>
                <a:ext uri="{FF2B5EF4-FFF2-40B4-BE49-F238E27FC236}">
                  <a16:creationId xmlns:a16="http://schemas.microsoft.com/office/drawing/2014/main" id="{F79734E9-861E-42C3-8D6B-1886A0810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3072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0" name="Group 39">
              <a:extLst>
                <a:ext uri="{FF2B5EF4-FFF2-40B4-BE49-F238E27FC236}">
                  <a16:creationId xmlns:a16="http://schemas.microsoft.com/office/drawing/2014/main" id="{81617BC8-FD98-4407-80D4-EE5F8F429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1776"/>
              <a:ext cx="288" cy="192"/>
              <a:chOff x="3216" y="1968"/>
              <a:chExt cx="288" cy="192"/>
            </a:xfrm>
            <a:grpFill/>
          </p:grpSpPr>
          <p:sp>
            <p:nvSpPr>
              <p:cNvPr id="29749" name="AutoShape 40">
                <a:extLst>
                  <a:ext uri="{FF2B5EF4-FFF2-40B4-BE49-F238E27FC236}">
                    <a16:creationId xmlns:a16="http://schemas.microsoft.com/office/drawing/2014/main" id="{37A933BF-A36C-49DB-927B-2A3A0849C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216" y="1968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750" name="Oval 41">
                <a:extLst>
                  <a:ext uri="{FF2B5EF4-FFF2-40B4-BE49-F238E27FC236}">
                    <a16:creationId xmlns:a16="http://schemas.microsoft.com/office/drawing/2014/main" id="{36B3A8AD-16E6-455D-9808-DD339E543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96" cy="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11" name="Group 42">
              <a:extLst>
                <a:ext uri="{FF2B5EF4-FFF2-40B4-BE49-F238E27FC236}">
                  <a16:creationId xmlns:a16="http://schemas.microsoft.com/office/drawing/2014/main" id="{06FBF7D7-F984-456A-8C66-9A6F76FAC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2352"/>
              <a:ext cx="288" cy="192"/>
              <a:chOff x="3216" y="1968"/>
              <a:chExt cx="288" cy="192"/>
            </a:xfrm>
            <a:grpFill/>
          </p:grpSpPr>
          <p:sp>
            <p:nvSpPr>
              <p:cNvPr id="29747" name="AutoShape 43">
                <a:extLst>
                  <a:ext uri="{FF2B5EF4-FFF2-40B4-BE49-F238E27FC236}">
                    <a16:creationId xmlns:a16="http://schemas.microsoft.com/office/drawing/2014/main" id="{700D57EE-628F-4B54-96BB-F47A67C12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216" y="1968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748" name="Oval 44">
                <a:extLst>
                  <a:ext uri="{FF2B5EF4-FFF2-40B4-BE49-F238E27FC236}">
                    <a16:creationId xmlns:a16="http://schemas.microsoft.com/office/drawing/2014/main" id="{AA08BAEF-E9D3-4243-A49B-8AC31D547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96" cy="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12" name="Group 45">
              <a:extLst>
                <a:ext uri="{FF2B5EF4-FFF2-40B4-BE49-F238E27FC236}">
                  <a16:creationId xmlns:a16="http://schemas.microsoft.com/office/drawing/2014/main" id="{C0352B69-8DB7-4AB0-A06F-C32B8BCB1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2976"/>
              <a:ext cx="288" cy="192"/>
              <a:chOff x="3216" y="1968"/>
              <a:chExt cx="288" cy="192"/>
            </a:xfrm>
            <a:grpFill/>
          </p:grpSpPr>
          <p:sp>
            <p:nvSpPr>
              <p:cNvPr id="29745" name="AutoShape 46">
                <a:extLst>
                  <a:ext uri="{FF2B5EF4-FFF2-40B4-BE49-F238E27FC236}">
                    <a16:creationId xmlns:a16="http://schemas.microsoft.com/office/drawing/2014/main" id="{67E641EF-F015-4110-832C-79A03A90F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216" y="1968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746" name="Oval 47">
                <a:extLst>
                  <a:ext uri="{FF2B5EF4-FFF2-40B4-BE49-F238E27FC236}">
                    <a16:creationId xmlns:a16="http://schemas.microsoft.com/office/drawing/2014/main" id="{FBD2E1B0-664C-46C0-9424-1840547D9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96" cy="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13" name="Group 48">
              <a:extLst>
                <a:ext uri="{FF2B5EF4-FFF2-40B4-BE49-F238E27FC236}">
                  <a16:creationId xmlns:a16="http://schemas.microsoft.com/office/drawing/2014/main" id="{AD1D4D61-D8AE-4DDD-A6A8-DA9501E79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3216"/>
              <a:ext cx="288" cy="192"/>
              <a:chOff x="3216" y="1968"/>
              <a:chExt cx="288" cy="192"/>
            </a:xfrm>
            <a:grpFill/>
          </p:grpSpPr>
          <p:sp>
            <p:nvSpPr>
              <p:cNvPr id="29743" name="AutoShape 49">
                <a:extLst>
                  <a:ext uri="{FF2B5EF4-FFF2-40B4-BE49-F238E27FC236}">
                    <a16:creationId xmlns:a16="http://schemas.microsoft.com/office/drawing/2014/main" id="{8655C475-4FBA-44A0-97F7-166C23BCC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216" y="1968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744" name="Oval 50">
                <a:extLst>
                  <a:ext uri="{FF2B5EF4-FFF2-40B4-BE49-F238E27FC236}">
                    <a16:creationId xmlns:a16="http://schemas.microsoft.com/office/drawing/2014/main" id="{F0E993A3-126F-41C9-A051-6D6EC8B1C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96" cy="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36876" name="日期占位符 1"/>
          <p:cNvSpPr>
            <a:spLocks noGrp="1"/>
          </p:cNvSpPr>
          <p:nvPr>
            <p:ph type="dt" sz="quarter" idx="10"/>
          </p:nvPr>
        </p:nvSpPr>
        <p:spPr bwMode="auto">
          <a:xfrm>
            <a:off x="341313" y="6443663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61B613-6260-4D12-9EFF-9DE40F1D1D78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36877" name="灯片编号占位符 2"/>
          <p:cNvSpPr>
            <a:spLocks noGrp="1"/>
          </p:cNvSpPr>
          <p:nvPr>
            <p:ph type="sldNum" sz="quarter" idx="11"/>
          </p:nvPr>
        </p:nvSpPr>
        <p:spPr bwMode="auto">
          <a:xfrm>
            <a:off x="8316913" y="6438900"/>
            <a:ext cx="4429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56D1C81-126E-473C-ACA1-C6C1D92C09A1}" type="slidenum">
              <a:rPr lang="zh-CN" altLang="en-US"/>
              <a:pPr/>
              <a:t>19</a:t>
            </a:fld>
            <a:endParaRPr lang="zh-CN" altLang="en-US"/>
          </a:p>
        </p:txBody>
      </p:sp>
      <p:sp>
        <p:nvSpPr>
          <p:cNvPr id="180" name="Text Box 2"/>
          <p:cNvSpPr txBox="1">
            <a:spLocks noChangeArrowheads="1"/>
          </p:cNvSpPr>
          <p:nvPr/>
        </p:nvSpPr>
        <p:spPr bwMode="auto">
          <a:xfrm>
            <a:off x="3549650" y="5819775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solidFill>
                  <a:srgbClr val="AE1290"/>
                </a:solidFill>
                <a:latin typeface="Tahoma" pitchFamily="34" charset="0"/>
              </a:rPr>
              <a:t>=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1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·</a:t>
            </a:r>
            <a:r>
              <a:rPr lang="zh-CN" altLang="en-US" sz="2000" b="1">
                <a:solidFill>
                  <a:srgbClr val="AE1290"/>
                </a:solidFill>
                <a:latin typeface="Tahoma" pitchFamily="34" charset="0"/>
              </a:rPr>
              <a:t>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2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· 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4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· 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81" name="Text Box 3"/>
          <p:cNvSpPr txBox="1">
            <a:spLocks noChangeArrowheads="1"/>
          </p:cNvSpPr>
          <p:nvPr/>
        </p:nvSpPr>
        <p:spPr bwMode="auto">
          <a:xfrm>
            <a:off x="5978525" y="5819775"/>
            <a:ext cx="282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solidFill>
                  <a:srgbClr val="AE1290"/>
                </a:solidFill>
                <a:latin typeface="Tahoma" pitchFamily="34" charset="0"/>
              </a:rPr>
              <a:t>=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1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’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·</a:t>
            </a:r>
            <a:r>
              <a:rPr lang="zh-CN" altLang="en-US" sz="2000" b="1">
                <a:solidFill>
                  <a:srgbClr val="AE1290"/>
                </a:solidFill>
                <a:latin typeface="Tahoma" pitchFamily="34" charset="0"/>
              </a:rPr>
              <a:t>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2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’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· 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4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’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· m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5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82" name="Text Box 4"/>
          <p:cNvSpPr txBox="1">
            <a:spLocks noChangeArrowheads="1"/>
          </p:cNvSpPr>
          <p:nvPr/>
        </p:nvSpPr>
        <p:spPr bwMode="auto">
          <a:xfrm>
            <a:off x="488950" y="5726113"/>
            <a:ext cx="33226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F2 = 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  <a:sym typeface="Symbol" pitchFamily="18" charset="2"/>
              </a:rPr>
              <a:t> </a:t>
            </a:r>
            <a:r>
              <a:rPr lang="en-US" altLang="zh-CN" sz="2000" b="1" baseline="-25000">
                <a:solidFill>
                  <a:srgbClr val="AE1290"/>
                </a:solidFill>
                <a:latin typeface="Tahoma" pitchFamily="34" charset="0"/>
              </a:rPr>
              <a:t>(X,Y,Z)</a:t>
            </a:r>
            <a:r>
              <a:rPr lang="en-US" altLang="zh-CN" sz="2000" b="1">
                <a:solidFill>
                  <a:srgbClr val="AE1290"/>
                </a:solidFill>
                <a:latin typeface="Tahoma" pitchFamily="34" charset="0"/>
              </a:rPr>
              <a:t> ( 1, 2, 4, 5 )</a:t>
            </a:r>
          </a:p>
        </p:txBody>
      </p:sp>
      <p:sp>
        <p:nvSpPr>
          <p:cNvPr id="184" name="圆角矩形 183">
            <a:extLst>
              <a:ext uri="{FF2B5EF4-FFF2-40B4-BE49-F238E27FC236}">
                <a16:creationId xmlns:a16="http://schemas.microsoft.com/office/drawing/2014/main" id="{99D7B725-4B51-482F-91C7-AF1662C8CFA7}"/>
              </a:ext>
            </a:extLst>
          </p:cNvPr>
          <p:cNvSpPr/>
          <p:nvPr/>
        </p:nvSpPr>
        <p:spPr>
          <a:xfrm>
            <a:off x="4346575" y="2349500"/>
            <a:ext cx="4095750" cy="3105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4" name="Group 49">
            <a:extLst>
              <a:ext uri="{FF2B5EF4-FFF2-40B4-BE49-F238E27FC236}">
                <a16:creationId xmlns:a16="http://schemas.microsoft.com/office/drawing/2014/main" id="{C1710C2D-ED1F-4C21-A3B0-B74B3148EF56}"/>
              </a:ext>
            </a:extLst>
          </p:cNvPr>
          <p:cNvGrpSpPr>
            <a:grpSpLocks/>
          </p:cNvGrpSpPr>
          <p:nvPr/>
        </p:nvGrpSpPr>
        <p:grpSpPr bwMode="auto">
          <a:xfrm>
            <a:off x="4301973" y="3068960"/>
            <a:ext cx="3856039" cy="1305145"/>
            <a:chOff x="2832" y="2112"/>
            <a:chExt cx="2429" cy="816"/>
          </a:xfrm>
          <a:solidFill>
            <a:schemeClr val="bg1"/>
          </a:solidFill>
        </p:grpSpPr>
        <p:sp>
          <p:nvSpPr>
            <p:cNvPr id="186" name="Line 50">
              <a:extLst>
                <a:ext uri="{FF2B5EF4-FFF2-40B4-BE49-F238E27FC236}">
                  <a16:creationId xmlns:a16="http://schemas.microsoft.com/office/drawing/2014/main" id="{E79559F4-6E08-48D6-8033-1275161F6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112"/>
              <a:ext cx="0" cy="24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7" name="Line 51">
              <a:extLst>
                <a:ext uri="{FF2B5EF4-FFF2-40B4-BE49-F238E27FC236}">
                  <a16:creationId xmlns:a16="http://schemas.microsoft.com/office/drawing/2014/main" id="{4C4A9CA3-8E3B-4279-B0BE-47D9C39D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84"/>
              <a:ext cx="0" cy="144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8" name="Line 52">
              <a:extLst>
                <a:ext uri="{FF2B5EF4-FFF2-40B4-BE49-F238E27FC236}">
                  <a16:creationId xmlns:a16="http://schemas.microsoft.com/office/drawing/2014/main" id="{B0A19742-6AF2-4980-BBCB-891AF5AD0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784"/>
              <a:ext cx="144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9" name="Line 53">
              <a:extLst>
                <a:ext uri="{FF2B5EF4-FFF2-40B4-BE49-F238E27FC236}">
                  <a16:creationId xmlns:a16="http://schemas.microsoft.com/office/drawing/2014/main" id="{B29D33D1-5E47-4FDD-9B76-C0A9046D1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40"/>
              <a:ext cx="0" cy="96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0" name="Text Box 54">
              <a:extLst>
                <a:ext uri="{FF2B5EF4-FFF2-40B4-BE49-F238E27FC236}">
                  <a16:creationId xmlns:a16="http://schemas.microsoft.com/office/drawing/2014/main" id="{F2E28797-4911-4BC2-8167-FEE482DF7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8" y="2448"/>
              <a:ext cx="353" cy="289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AE1290"/>
                  </a:solidFill>
                  <a:latin typeface="Tahoma" pitchFamily="34" charset="0"/>
                </a:rPr>
                <a:t>F2</a:t>
              </a:r>
            </a:p>
          </p:txBody>
        </p:sp>
        <p:sp>
          <p:nvSpPr>
            <p:cNvPr id="191" name="Line 55">
              <a:extLst>
                <a:ext uri="{FF2B5EF4-FFF2-40B4-BE49-F238E27FC236}">
                  <a16:creationId xmlns:a16="http://schemas.microsoft.com/office/drawing/2014/main" id="{51C6EDA8-75BC-4216-904D-0BE8867FD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112"/>
              <a:ext cx="1056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2" name="Line 56">
              <a:extLst>
                <a:ext uri="{FF2B5EF4-FFF2-40B4-BE49-F238E27FC236}">
                  <a16:creationId xmlns:a16="http://schemas.microsoft.com/office/drawing/2014/main" id="{B07B96B6-CF8D-4B47-85A8-B00180582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304"/>
              <a:ext cx="852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3" name="Line 57">
              <a:extLst>
                <a:ext uri="{FF2B5EF4-FFF2-40B4-BE49-F238E27FC236}">
                  <a16:creationId xmlns:a16="http://schemas.microsoft.com/office/drawing/2014/main" id="{23B5BA07-0624-42C9-877C-917427468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36"/>
              <a:ext cx="864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4" name="Line 58">
              <a:extLst>
                <a:ext uri="{FF2B5EF4-FFF2-40B4-BE49-F238E27FC236}">
                  <a16:creationId xmlns:a16="http://schemas.microsoft.com/office/drawing/2014/main" id="{F51F5DC9-39FD-4DB0-B7B6-AB9A44FC9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1056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5" name="Line 59">
              <a:extLst>
                <a:ext uri="{FF2B5EF4-FFF2-40B4-BE49-F238E27FC236}">
                  <a16:creationId xmlns:a16="http://schemas.microsoft.com/office/drawing/2014/main" id="{499FBC63-633A-4C4C-BADF-28A45C95C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144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" name="Line 60">
              <a:extLst>
                <a:ext uri="{FF2B5EF4-FFF2-40B4-BE49-F238E27FC236}">
                  <a16:creationId xmlns:a16="http://schemas.microsoft.com/office/drawing/2014/main" id="{8BFF5E48-8745-43C4-9AF5-E7C2898E3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40"/>
              <a:ext cx="336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7" name="Line 61">
              <a:extLst>
                <a:ext uri="{FF2B5EF4-FFF2-40B4-BE49-F238E27FC236}">
                  <a16:creationId xmlns:a16="http://schemas.microsoft.com/office/drawing/2014/main" id="{63FBFC69-FDA1-4C6B-A1E8-BC894F3A8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592"/>
              <a:ext cx="240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8" name="Arc 62">
              <a:extLst>
                <a:ext uri="{FF2B5EF4-FFF2-40B4-BE49-F238E27FC236}">
                  <a16:creationId xmlns:a16="http://schemas.microsoft.com/office/drawing/2014/main" id="{EEFD14DF-7343-484A-BA69-800B9E5E5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" y="2306"/>
              <a:ext cx="336" cy="525"/>
            </a:xfrm>
            <a:custGeom>
              <a:avLst/>
              <a:gdLst>
                <a:gd name="T0" fmla="*/ 0 w 24383"/>
                <a:gd name="T1" fmla="*/ 0 h 43200"/>
                <a:gd name="T2" fmla="*/ 0 w 24383"/>
                <a:gd name="T3" fmla="*/ 0 h 43200"/>
                <a:gd name="T4" fmla="*/ 0 w 24383"/>
                <a:gd name="T5" fmla="*/ 0 h 43200"/>
                <a:gd name="T6" fmla="*/ 0 60000 65536"/>
                <a:gd name="T7" fmla="*/ 0 60000 65536"/>
                <a:gd name="T8" fmla="*/ 0 60000 65536"/>
                <a:gd name="T9" fmla="*/ 0 w 24383"/>
                <a:gd name="T10" fmla="*/ 0 h 43200"/>
                <a:gd name="T11" fmla="*/ 24383 w 2438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83" h="43200" fill="none" extrusionOk="0">
                  <a:moveTo>
                    <a:pt x="0" y="180"/>
                  </a:moveTo>
                  <a:cubicBezTo>
                    <a:pt x="922" y="60"/>
                    <a:pt x="1852" y="-1"/>
                    <a:pt x="2783" y="0"/>
                  </a:cubicBezTo>
                  <a:cubicBezTo>
                    <a:pt x="14712" y="0"/>
                    <a:pt x="24383" y="9670"/>
                    <a:pt x="24383" y="21600"/>
                  </a:cubicBezTo>
                  <a:cubicBezTo>
                    <a:pt x="24383" y="33529"/>
                    <a:pt x="14712" y="43200"/>
                    <a:pt x="2783" y="43200"/>
                  </a:cubicBezTo>
                  <a:cubicBezTo>
                    <a:pt x="2533" y="43200"/>
                    <a:pt x="2283" y="43195"/>
                    <a:pt x="2033" y="43187"/>
                  </a:cubicBezTo>
                </a:path>
                <a:path w="24383" h="43200" stroke="0" extrusionOk="0">
                  <a:moveTo>
                    <a:pt x="0" y="180"/>
                  </a:moveTo>
                  <a:cubicBezTo>
                    <a:pt x="922" y="60"/>
                    <a:pt x="1852" y="-1"/>
                    <a:pt x="2783" y="0"/>
                  </a:cubicBezTo>
                  <a:cubicBezTo>
                    <a:pt x="14712" y="0"/>
                    <a:pt x="24383" y="9670"/>
                    <a:pt x="24383" y="21600"/>
                  </a:cubicBezTo>
                  <a:cubicBezTo>
                    <a:pt x="24383" y="33529"/>
                    <a:pt x="14712" y="43200"/>
                    <a:pt x="2783" y="43200"/>
                  </a:cubicBezTo>
                  <a:cubicBezTo>
                    <a:pt x="2533" y="43200"/>
                    <a:pt x="2283" y="43195"/>
                    <a:pt x="2033" y="43187"/>
                  </a:cubicBezTo>
                  <a:lnTo>
                    <a:pt x="2783" y="21600"/>
                  </a:lnTo>
                  <a:close/>
                </a:path>
              </a:pathLst>
            </a:cu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1781848D-BCD2-43E2-9DBF-84E4A1CA6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304"/>
              <a:ext cx="385" cy="2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0" name="Line 64">
              <a:extLst>
                <a:ext uri="{FF2B5EF4-FFF2-40B4-BE49-F238E27FC236}">
                  <a16:creationId xmlns:a16="http://schemas.microsoft.com/office/drawing/2014/main" id="{2A1FF9B1-C255-4CAA-B461-2EFC60994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834"/>
              <a:ext cx="384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1" name="Line 65">
              <a:extLst>
                <a:ext uri="{FF2B5EF4-FFF2-40B4-BE49-F238E27FC236}">
                  <a16:creationId xmlns:a16="http://schemas.microsoft.com/office/drawing/2014/main" id="{7DC76B7D-4B7E-4099-A5DA-FEA8BD327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04"/>
              <a:ext cx="1" cy="53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2" name="Line 66">
              <a:extLst>
                <a:ext uri="{FF2B5EF4-FFF2-40B4-BE49-F238E27FC236}">
                  <a16:creationId xmlns:a16="http://schemas.microsoft.com/office/drawing/2014/main" id="{4CE26EF3-770C-4580-A518-AF0547955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96"/>
              <a:ext cx="336" cy="0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391D22A0-CEE6-47B7-982C-5AA5EB7A8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04"/>
              <a:ext cx="0" cy="192"/>
            </a:xfrm>
            <a:prstGeom prst="line">
              <a:avLst/>
            </a:prstGeom>
            <a:grpFill/>
            <a:ln w="38100">
              <a:solidFill>
                <a:srgbClr val="AE129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2676525" y="4184650"/>
            <a:ext cx="517525" cy="796925"/>
            <a:chOff x="3904" y="2304"/>
            <a:chExt cx="326" cy="558"/>
          </a:xfrm>
        </p:grpSpPr>
        <p:sp>
          <p:nvSpPr>
            <p:cNvPr id="36884" name="Text Box 4"/>
            <p:cNvSpPr txBox="1">
              <a:spLocks noChangeArrowheads="1"/>
            </p:cNvSpPr>
            <p:nvPr/>
          </p:nvSpPr>
          <p:spPr bwMode="auto">
            <a:xfrm>
              <a:off x="3904" y="2304"/>
              <a:ext cx="326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1100" b="1">
                  <a:solidFill>
                    <a:srgbClr val="FF0000"/>
                  </a:solidFill>
                  <a:ea typeface="黑体" pitchFamily="49" charset="-122"/>
                </a:rPr>
                <a:t>LSB</a:t>
              </a:r>
              <a:endParaRPr lang="zh-CN" altLang="en-US" sz="1100" b="1">
                <a:solidFill>
                  <a:srgbClr val="FF0000"/>
                </a:solidFill>
                <a:ea typeface="黑体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endParaRPr lang="en-US" altLang="zh-CN" sz="1100" b="1">
                <a:solidFill>
                  <a:srgbClr val="FF0000"/>
                </a:solidFill>
                <a:ea typeface="黑体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endParaRPr lang="zh-CN" altLang="en-US" sz="1100" b="1">
                <a:solidFill>
                  <a:srgbClr val="FF0000"/>
                </a:solidFill>
                <a:ea typeface="黑体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100" b="1">
                  <a:solidFill>
                    <a:srgbClr val="FF0000"/>
                  </a:solidFill>
                  <a:ea typeface="黑体" pitchFamily="49" charset="-122"/>
                </a:rPr>
                <a:t>MSB</a:t>
              </a:r>
              <a:endParaRPr lang="zh-CN" altLang="en-US" sz="11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36885" name="Line 5"/>
            <p:cNvSpPr>
              <a:spLocks noChangeShapeType="1"/>
            </p:cNvSpPr>
            <p:nvPr/>
          </p:nvSpPr>
          <p:spPr bwMode="auto">
            <a:xfrm>
              <a:off x="4062" y="2496"/>
              <a:ext cx="0" cy="2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sm"/>
              <a:tailEnd type="triangle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autoUpdateAnimBg="0"/>
      <p:bldP spid="29705" grpId="0"/>
      <p:bldP spid="757842" grpId="0" animBg="1" autoUpdateAnimBg="0"/>
      <p:bldP spid="180" grpId="0" autoUpdateAnimBg="0"/>
      <p:bldP spid="181" grpId="0" autoUpdateAnimBg="0"/>
      <p:bldP spid="182" grpId="0" autoUpdateAnimBg="0"/>
      <p:bldP spid="1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8" y="2006600"/>
            <a:ext cx="3173412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7891" name="Rectangle 2"/>
          <p:cNvSpPr txBox="1">
            <a:spLocks noChangeArrowheads="1"/>
          </p:cNvSpPr>
          <p:nvPr/>
        </p:nvSpPr>
        <p:spPr bwMode="auto">
          <a:xfrm>
            <a:off x="539750" y="169863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A419B"/>
                </a:solidFill>
                <a:latin typeface="微软雅黑" pitchFamily="34" charset="-122"/>
              </a:rPr>
              <a:t>Combinational Circuits Analysis</a:t>
            </a: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296863" y="954088"/>
            <a:ext cx="87566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r>
              <a:rPr lang="en-US" altLang="zh-CN" sz="2800" b="1"/>
              <a:t>Find a simplified logic for the following circuit :</a:t>
            </a:r>
            <a:endParaRPr lang="zh-CN" altLang="en-US" sz="2800" b="1"/>
          </a:p>
        </p:txBody>
      </p:sp>
      <p:sp>
        <p:nvSpPr>
          <p:cNvPr id="20485" name="矩形 6"/>
          <p:cNvSpPr>
            <a:spLocks noChangeArrowheads="1"/>
          </p:cNvSpPr>
          <p:nvPr/>
        </p:nvSpPr>
        <p:spPr bwMode="auto">
          <a:xfrm>
            <a:off x="206375" y="4364038"/>
            <a:ext cx="3016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2.Logical expression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85763" y="1628775"/>
            <a:ext cx="27463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0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1.Circuit schematic</a:t>
            </a:r>
          </a:p>
        </p:txBody>
      </p:sp>
      <p:sp>
        <p:nvSpPr>
          <p:cNvPr id="20487" name="TextBox 12"/>
          <p:cNvSpPr txBox="1">
            <a:spLocks noChangeArrowheads="1"/>
          </p:cNvSpPr>
          <p:nvPr/>
        </p:nvSpPr>
        <p:spPr bwMode="auto">
          <a:xfrm>
            <a:off x="1736725" y="2006600"/>
            <a:ext cx="574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ABC</a:t>
            </a:r>
            <a:endParaRPr lang="zh-CN" altLang="en-US" sz="1400" b="1">
              <a:solidFill>
                <a:srgbClr val="7030A0"/>
              </a:solidFill>
            </a:endParaRPr>
          </a:p>
        </p:txBody>
      </p:sp>
      <p:sp>
        <p:nvSpPr>
          <p:cNvPr id="20488" name="TextBox 13"/>
          <p:cNvSpPr txBox="1">
            <a:spLocks noChangeArrowheads="1"/>
          </p:cNvSpPr>
          <p:nvPr/>
        </p:nvSpPr>
        <p:spPr bwMode="auto">
          <a:xfrm>
            <a:off x="1285875" y="2536825"/>
            <a:ext cx="782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A+B+C</a:t>
            </a:r>
            <a:endParaRPr lang="zh-CN" altLang="en-US" sz="1400" b="1">
              <a:solidFill>
                <a:srgbClr val="7030A0"/>
              </a:solidFill>
            </a:endParaRPr>
          </a:p>
        </p:txBody>
      </p:sp>
      <p:sp>
        <p:nvSpPr>
          <p:cNvPr id="20489" name="TextBox 16"/>
          <p:cNvSpPr txBox="1">
            <a:spLocks noChangeArrowheads="1"/>
          </p:cNvSpPr>
          <p:nvPr/>
        </p:nvSpPr>
        <p:spPr bwMode="auto">
          <a:xfrm>
            <a:off x="1755775" y="3429000"/>
            <a:ext cx="1171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AB+BC+AC</a:t>
            </a:r>
            <a:endParaRPr lang="zh-CN" altLang="en-US" sz="1400" b="1">
              <a:solidFill>
                <a:srgbClr val="7030A0"/>
              </a:solidFill>
            </a:endParaRPr>
          </a:p>
        </p:txBody>
      </p:sp>
      <p:sp>
        <p:nvSpPr>
          <p:cNvPr id="20490" name="TextBox 17"/>
          <p:cNvSpPr txBox="1">
            <a:spLocks noChangeArrowheads="1"/>
          </p:cNvSpPr>
          <p:nvPr/>
        </p:nvSpPr>
        <p:spPr bwMode="auto">
          <a:xfrm>
            <a:off x="217488" y="5189538"/>
            <a:ext cx="2149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F2=AB+BC+AC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1" name="TextBox 18"/>
          <p:cNvSpPr txBox="1">
            <a:spLocks noChangeArrowheads="1"/>
          </p:cNvSpPr>
          <p:nvPr/>
        </p:nvSpPr>
        <p:spPr bwMode="auto">
          <a:xfrm>
            <a:off x="250825" y="4814888"/>
            <a:ext cx="3613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F1=ABC+(A+B+C)(AB+BC+AC)’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Group 76"/>
          <p:cNvGraphicFramePr>
            <a:graphicFrameLocks noGrp="1"/>
          </p:cNvGraphicFramePr>
          <p:nvPr/>
        </p:nvGraphicFramePr>
        <p:xfrm>
          <a:off x="3914775" y="2078038"/>
          <a:ext cx="1676400" cy="247174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F1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F2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54" name="矩形 20"/>
          <p:cNvSpPr>
            <a:spLocks noChangeArrowheads="1"/>
          </p:cNvSpPr>
          <p:nvPr/>
        </p:nvSpPr>
        <p:spPr bwMode="auto">
          <a:xfrm>
            <a:off x="3790950" y="1673225"/>
            <a:ext cx="1906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3. Truth table</a:t>
            </a:r>
          </a:p>
        </p:txBody>
      </p:sp>
      <p:sp>
        <p:nvSpPr>
          <p:cNvPr id="20555" name="Text Box 19"/>
          <p:cNvSpPr txBox="1">
            <a:spLocks noChangeArrowheads="1"/>
          </p:cNvSpPr>
          <p:nvPr/>
        </p:nvSpPr>
        <p:spPr bwMode="auto">
          <a:xfrm>
            <a:off x="6573838" y="2540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022975" y="2038350"/>
            <a:ext cx="2598738" cy="1247775"/>
            <a:chOff x="383" y="2966"/>
            <a:chExt cx="1832" cy="916"/>
          </a:xfrm>
        </p:grpSpPr>
        <p:grpSp>
          <p:nvGrpSpPr>
            <p:cNvPr id="38006" name="Group 29"/>
            <p:cNvGrpSpPr>
              <a:grpSpLocks/>
            </p:cNvGrpSpPr>
            <p:nvPr/>
          </p:nvGrpSpPr>
          <p:grpSpPr bwMode="auto">
            <a:xfrm>
              <a:off x="478" y="3120"/>
              <a:ext cx="1522" cy="705"/>
              <a:chOff x="519" y="3024"/>
              <a:chExt cx="1522" cy="705"/>
            </a:xfrm>
          </p:grpSpPr>
          <p:sp>
            <p:nvSpPr>
              <p:cNvPr id="38012" name="Line 30"/>
              <p:cNvSpPr>
                <a:spLocks noChangeShapeType="1"/>
              </p:cNvSpPr>
              <p:nvPr/>
            </p:nvSpPr>
            <p:spPr bwMode="auto">
              <a:xfrm>
                <a:off x="759" y="3498"/>
                <a:ext cx="128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3" name="Line 31"/>
              <p:cNvSpPr>
                <a:spLocks noChangeShapeType="1"/>
              </p:cNvSpPr>
              <p:nvPr/>
            </p:nvSpPr>
            <p:spPr bwMode="auto">
              <a:xfrm>
                <a:off x="1090" y="3264"/>
                <a:ext cx="0" cy="46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4" name="Rectangle 34"/>
              <p:cNvSpPr>
                <a:spLocks noChangeArrowheads="1"/>
              </p:cNvSpPr>
              <p:nvPr/>
            </p:nvSpPr>
            <p:spPr bwMode="auto">
              <a:xfrm>
                <a:off x="759" y="3264"/>
                <a:ext cx="1282" cy="465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hangingPunct="1"/>
                <a:endParaRPr kumimoji="1" lang="zh-CN" altLang="en-US" b="1">
                  <a:latin typeface="Symbol" pitchFamily="18" charset="2"/>
                </a:endParaRPr>
              </a:p>
            </p:txBody>
          </p:sp>
          <p:sp>
            <p:nvSpPr>
              <p:cNvPr id="38015" name="Line 35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16" name="Line 31"/>
              <p:cNvSpPr>
                <a:spLocks noChangeShapeType="1"/>
              </p:cNvSpPr>
              <p:nvPr/>
            </p:nvSpPr>
            <p:spPr bwMode="auto">
              <a:xfrm>
                <a:off x="1407" y="3264"/>
                <a:ext cx="0" cy="46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7" name="Line 31"/>
              <p:cNvSpPr>
                <a:spLocks noChangeShapeType="1"/>
              </p:cNvSpPr>
              <p:nvPr/>
            </p:nvSpPr>
            <p:spPr bwMode="auto">
              <a:xfrm>
                <a:off x="1724" y="3264"/>
                <a:ext cx="0" cy="46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007" name="Text Box 36"/>
            <p:cNvSpPr txBox="1">
              <a:spLocks noChangeArrowheads="1"/>
            </p:cNvSpPr>
            <p:nvPr/>
          </p:nvSpPr>
          <p:spPr bwMode="auto">
            <a:xfrm>
              <a:off x="383" y="3136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en-US" altLang="zh-CN" b="1">
                  <a:latin typeface="Tahoma" pitchFamily="34" charset="0"/>
                </a:rPr>
                <a:t>C</a:t>
              </a:r>
            </a:p>
          </p:txBody>
        </p:sp>
        <p:sp>
          <p:nvSpPr>
            <p:cNvPr id="38008" name="Text Box 37"/>
            <p:cNvSpPr txBox="1">
              <a:spLocks noChangeArrowheads="1"/>
            </p:cNvSpPr>
            <p:nvPr/>
          </p:nvSpPr>
          <p:spPr bwMode="auto">
            <a:xfrm>
              <a:off x="478" y="2966"/>
              <a:ext cx="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en-US" altLang="zh-CN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8009" name="Text Box 38"/>
            <p:cNvSpPr txBox="1">
              <a:spLocks noChangeArrowheads="1"/>
            </p:cNvSpPr>
            <p:nvPr/>
          </p:nvSpPr>
          <p:spPr bwMode="auto">
            <a:xfrm>
              <a:off x="766" y="3131"/>
              <a:ext cx="14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zh-CN" altLang="en-US" b="1"/>
                <a:t>00   01   11   10</a:t>
              </a:r>
            </a:p>
          </p:txBody>
        </p:sp>
        <p:sp>
          <p:nvSpPr>
            <p:cNvPr id="38010" name="Text Box 39"/>
            <p:cNvSpPr txBox="1">
              <a:spLocks noChangeArrowheads="1"/>
            </p:cNvSpPr>
            <p:nvPr/>
          </p:nvSpPr>
          <p:spPr bwMode="auto">
            <a:xfrm>
              <a:off x="538" y="333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zh-CN" altLang="en-US" b="1"/>
                <a:t>0</a:t>
              </a:r>
            </a:p>
          </p:txBody>
        </p:sp>
        <p:sp>
          <p:nvSpPr>
            <p:cNvPr id="38011" name="Text Box 40"/>
            <p:cNvSpPr txBox="1">
              <a:spLocks noChangeArrowheads="1"/>
            </p:cNvSpPr>
            <p:nvPr/>
          </p:nvSpPr>
          <p:spPr bwMode="auto">
            <a:xfrm>
              <a:off x="538" y="359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zh-CN" altLang="en-US" b="1"/>
                <a:t>1</a:t>
              </a:r>
            </a:p>
          </p:txBody>
        </p:sp>
      </p:grpSp>
      <p:sp>
        <p:nvSpPr>
          <p:cNvPr id="20557" name="矩形 35"/>
          <p:cNvSpPr>
            <a:spLocks noChangeArrowheads="1"/>
          </p:cNvSpPr>
          <p:nvPr/>
        </p:nvSpPr>
        <p:spPr bwMode="auto">
          <a:xfrm>
            <a:off x="6597650" y="1719263"/>
            <a:ext cx="1631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4. K map</a:t>
            </a:r>
          </a:p>
        </p:txBody>
      </p:sp>
      <p:sp>
        <p:nvSpPr>
          <p:cNvPr id="20558" name="Text Box 19"/>
          <p:cNvSpPr txBox="1">
            <a:spLocks noChangeArrowheads="1"/>
          </p:cNvSpPr>
          <p:nvPr/>
        </p:nvSpPr>
        <p:spPr bwMode="auto">
          <a:xfrm>
            <a:off x="6573838" y="28940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0559" name="Text Box 19"/>
          <p:cNvSpPr txBox="1">
            <a:spLocks noChangeArrowheads="1"/>
          </p:cNvSpPr>
          <p:nvPr/>
        </p:nvSpPr>
        <p:spPr bwMode="auto">
          <a:xfrm>
            <a:off x="7046913" y="2552700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0560" name="Text Box 19"/>
          <p:cNvSpPr txBox="1">
            <a:spLocks noChangeArrowheads="1"/>
          </p:cNvSpPr>
          <p:nvPr/>
        </p:nvSpPr>
        <p:spPr bwMode="auto">
          <a:xfrm>
            <a:off x="7958138" y="2552700"/>
            <a:ext cx="314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0561" name="Text Box 19"/>
          <p:cNvSpPr txBox="1">
            <a:spLocks noChangeArrowheads="1"/>
          </p:cNvSpPr>
          <p:nvPr/>
        </p:nvSpPr>
        <p:spPr bwMode="auto">
          <a:xfrm>
            <a:off x="7497763" y="255270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sp>
        <p:nvSpPr>
          <p:cNvPr id="20562" name="Text Box 19"/>
          <p:cNvSpPr txBox="1">
            <a:spLocks noChangeArrowheads="1"/>
          </p:cNvSpPr>
          <p:nvPr/>
        </p:nvSpPr>
        <p:spPr bwMode="auto">
          <a:xfrm>
            <a:off x="7497763" y="2894013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0563" name="Text Box 19"/>
          <p:cNvSpPr txBox="1">
            <a:spLocks noChangeArrowheads="1"/>
          </p:cNvSpPr>
          <p:nvPr/>
        </p:nvSpPr>
        <p:spPr bwMode="auto">
          <a:xfrm>
            <a:off x="7046913" y="28940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sp>
        <p:nvSpPr>
          <p:cNvPr id="20564" name="Text Box 19"/>
          <p:cNvSpPr txBox="1">
            <a:spLocks noChangeArrowheads="1"/>
          </p:cNvSpPr>
          <p:nvPr/>
        </p:nvSpPr>
        <p:spPr bwMode="auto">
          <a:xfrm>
            <a:off x="7958138" y="28940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sp>
        <p:nvSpPr>
          <p:cNvPr id="20565" name="矩形 48"/>
          <p:cNvSpPr>
            <a:spLocks noChangeArrowheads="1"/>
          </p:cNvSpPr>
          <p:nvPr/>
        </p:nvSpPr>
        <p:spPr bwMode="auto">
          <a:xfrm>
            <a:off x="7181850" y="2079625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kumimoji="1" lang="en-US" altLang="zh-CN" b="1">
                <a:solidFill>
                  <a:srgbClr val="0070C0"/>
                </a:solidFill>
                <a:ea typeface="隶书" pitchFamily="49" charset="-122"/>
              </a:rPr>
              <a:t>F1</a:t>
            </a:r>
          </a:p>
        </p:txBody>
      </p:sp>
      <p:sp>
        <p:nvSpPr>
          <p:cNvPr id="20566" name="Text Box 19"/>
          <p:cNvSpPr txBox="1">
            <a:spLocks noChangeArrowheads="1"/>
          </p:cNvSpPr>
          <p:nvPr/>
        </p:nvSpPr>
        <p:spPr bwMode="auto">
          <a:xfrm>
            <a:off x="6564313" y="4200525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011863" y="3698875"/>
            <a:ext cx="2600325" cy="1247775"/>
            <a:chOff x="383" y="2966"/>
            <a:chExt cx="1832" cy="916"/>
          </a:xfrm>
        </p:grpSpPr>
        <p:grpSp>
          <p:nvGrpSpPr>
            <p:cNvPr id="37994" name="Group 29"/>
            <p:cNvGrpSpPr>
              <a:grpSpLocks/>
            </p:cNvGrpSpPr>
            <p:nvPr/>
          </p:nvGrpSpPr>
          <p:grpSpPr bwMode="auto">
            <a:xfrm>
              <a:off x="478" y="3120"/>
              <a:ext cx="1522" cy="705"/>
              <a:chOff x="519" y="3024"/>
              <a:chExt cx="1522" cy="705"/>
            </a:xfrm>
          </p:grpSpPr>
          <p:sp>
            <p:nvSpPr>
              <p:cNvPr id="38000" name="Line 30"/>
              <p:cNvSpPr>
                <a:spLocks noChangeShapeType="1"/>
              </p:cNvSpPr>
              <p:nvPr/>
            </p:nvSpPr>
            <p:spPr bwMode="auto">
              <a:xfrm>
                <a:off x="759" y="3498"/>
                <a:ext cx="128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1" name="Line 31"/>
              <p:cNvSpPr>
                <a:spLocks noChangeShapeType="1"/>
              </p:cNvSpPr>
              <p:nvPr/>
            </p:nvSpPr>
            <p:spPr bwMode="auto">
              <a:xfrm>
                <a:off x="1090" y="3264"/>
                <a:ext cx="0" cy="46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2" name="Rectangle 34"/>
              <p:cNvSpPr>
                <a:spLocks noChangeArrowheads="1"/>
              </p:cNvSpPr>
              <p:nvPr/>
            </p:nvSpPr>
            <p:spPr bwMode="auto">
              <a:xfrm>
                <a:off x="759" y="3264"/>
                <a:ext cx="1282" cy="465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hangingPunct="1"/>
                <a:endParaRPr kumimoji="1" lang="zh-CN" altLang="en-US" b="1">
                  <a:latin typeface="Symbol" pitchFamily="18" charset="2"/>
                </a:endParaRPr>
              </a:p>
            </p:txBody>
          </p:sp>
          <p:sp>
            <p:nvSpPr>
              <p:cNvPr id="38003" name="Line 35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04" name="Line 31"/>
              <p:cNvSpPr>
                <a:spLocks noChangeShapeType="1"/>
              </p:cNvSpPr>
              <p:nvPr/>
            </p:nvSpPr>
            <p:spPr bwMode="auto">
              <a:xfrm>
                <a:off x="1407" y="3264"/>
                <a:ext cx="0" cy="46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5" name="Line 31"/>
              <p:cNvSpPr>
                <a:spLocks noChangeShapeType="1"/>
              </p:cNvSpPr>
              <p:nvPr/>
            </p:nvSpPr>
            <p:spPr bwMode="auto">
              <a:xfrm>
                <a:off x="1724" y="3264"/>
                <a:ext cx="0" cy="46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95" name="Text Box 36"/>
            <p:cNvSpPr txBox="1">
              <a:spLocks noChangeArrowheads="1"/>
            </p:cNvSpPr>
            <p:nvPr/>
          </p:nvSpPr>
          <p:spPr bwMode="auto">
            <a:xfrm>
              <a:off x="383" y="3136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en-US" altLang="zh-CN" b="1">
                  <a:latin typeface="Tahoma" pitchFamily="34" charset="0"/>
                </a:rPr>
                <a:t>C</a:t>
              </a:r>
            </a:p>
          </p:txBody>
        </p:sp>
        <p:sp>
          <p:nvSpPr>
            <p:cNvPr id="37996" name="Text Box 37"/>
            <p:cNvSpPr txBox="1">
              <a:spLocks noChangeArrowheads="1"/>
            </p:cNvSpPr>
            <p:nvPr/>
          </p:nvSpPr>
          <p:spPr bwMode="auto">
            <a:xfrm>
              <a:off x="478" y="2966"/>
              <a:ext cx="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en-US" altLang="zh-CN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7997" name="Text Box 38"/>
            <p:cNvSpPr txBox="1">
              <a:spLocks noChangeArrowheads="1"/>
            </p:cNvSpPr>
            <p:nvPr/>
          </p:nvSpPr>
          <p:spPr bwMode="auto">
            <a:xfrm>
              <a:off x="766" y="3131"/>
              <a:ext cx="14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zh-CN" altLang="en-US" b="1"/>
                <a:t>00   01   11   10</a:t>
              </a:r>
            </a:p>
          </p:txBody>
        </p:sp>
        <p:sp>
          <p:nvSpPr>
            <p:cNvPr id="37998" name="Text Box 39"/>
            <p:cNvSpPr txBox="1">
              <a:spLocks noChangeArrowheads="1"/>
            </p:cNvSpPr>
            <p:nvPr/>
          </p:nvSpPr>
          <p:spPr bwMode="auto">
            <a:xfrm>
              <a:off x="538" y="333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zh-CN" altLang="en-US" b="1"/>
                <a:t>0</a:t>
              </a:r>
            </a:p>
          </p:txBody>
        </p:sp>
        <p:sp>
          <p:nvSpPr>
            <p:cNvPr id="37999" name="Text Box 40"/>
            <p:cNvSpPr txBox="1">
              <a:spLocks noChangeArrowheads="1"/>
            </p:cNvSpPr>
            <p:nvPr/>
          </p:nvSpPr>
          <p:spPr bwMode="auto">
            <a:xfrm>
              <a:off x="538" y="359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kumimoji="1" lang="zh-CN" altLang="en-US" b="1"/>
                <a:t>1</a:t>
              </a:r>
            </a:p>
          </p:txBody>
        </p:sp>
      </p:grpSp>
      <p:sp>
        <p:nvSpPr>
          <p:cNvPr id="20568" name="Text Box 19"/>
          <p:cNvSpPr txBox="1">
            <a:spLocks noChangeArrowheads="1"/>
          </p:cNvSpPr>
          <p:nvPr/>
        </p:nvSpPr>
        <p:spPr bwMode="auto">
          <a:xfrm>
            <a:off x="6564313" y="4554538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sp>
        <p:nvSpPr>
          <p:cNvPr id="20569" name="Text Box 19"/>
          <p:cNvSpPr txBox="1">
            <a:spLocks noChangeArrowheads="1"/>
          </p:cNvSpPr>
          <p:nvPr/>
        </p:nvSpPr>
        <p:spPr bwMode="auto">
          <a:xfrm>
            <a:off x="7040563" y="4213225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sp>
        <p:nvSpPr>
          <p:cNvPr id="20570" name="Text Box 19"/>
          <p:cNvSpPr txBox="1">
            <a:spLocks noChangeArrowheads="1"/>
          </p:cNvSpPr>
          <p:nvPr/>
        </p:nvSpPr>
        <p:spPr bwMode="auto">
          <a:xfrm>
            <a:off x="7947025" y="4213225"/>
            <a:ext cx="315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ahoma" pitchFamily="34" charset="0"/>
              </a:rPr>
              <a:t>0</a:t>
            </a:r>
            <a:endParaRPr kumimoji="1" lang="en-US" altLang="zh-CN" b="1" baseline="-25000">
              <a:latin typeface="Tahoma" pitchFamily="34" charset="0"/>
            </a:endParaRPr>
          </a:p>
        </p:txBody>
      </p:sp>
      <p:sp>
        <p:nvSpPr>
          <p:cNvPr id="20571" name="Text Box 19"/>
          <p:cNvSpPr txBox="1">
            <a:spLocks noChangeArrowheads="1"/>
          </p:cNvSpPr>
          <p:nvPr/>
        </p:nvSpPr>
        <p:spPr bwMode="auto">
          <a:xfrm>
            <a:off x="7473950" y="4213225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0572" name="Text Box 19"/>
          <p:cNvSpPr txBox="1">
            <a:spLocks noChangeArrowheads="1"/>
          </p:cNvSpPr>
          <p:nvPr/>
        </p:nvSpPr>
        <p:spPr bwMode="auto">
          <a:xfrm>
            <a:off x="7491413" y="4554538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0573" name="Text Box 19"/>
          <p:cNvSpPr txBox="1">
            <a:spLocks noChangeArrowheads="1"/>
          </p:cNvSpPr>
          <p:nvPr/>
        </p:nvSpPr>
        <p:spPr bwMode="auto">
          <a:xfrm>
            <a:off x="7069138" y="4554538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0574" name="Text Box 19"/>
          <p:cNvSpPr txBox="1">
            <a:spLocks noChangeArrowheads="1"/>
          </p:cNvSpPr>
          <p:nvPr/>
        </p:nvSpPr>
        <p:spPr bwMode="auto">
          <a:xfrm>
            <a:off x="7947025" y="4554538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ahoma" pitchFamily="34" charset="0"/>
              </a:rPr>
              <a:t>1</a:t>
            </a:r>
            <a:endParaRPr kumimoji="1" lang="en-US" altLang="zh-CN" b="1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0575" name="矩形 74"/>
          <p:cNvSpPr>
            <a:spLocks noChangeArrowheads="1"/>
          </p:cNvSpPr>
          <p:nvPr/>
        </p:nvSpPr>
        <p:spPr bwMode="auto">
          <a:xfrm>
            <a:off x="7137400" y="368935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kumimoji="1" lang="en-US" altLang="zh-CN" b="1">
                <a:solidFill>
                  <a:srgbClr val="0070C0"/>
                </a:solidFill>
                <a:ea typeface="隶书" pitchFamily="49" charset="-122"/>
              </a:rPr>
              <a:t>F2</a:t>
            </a:r>
          </a:p>
        </p:txBody>
      </p:sp>
      <p:sp>
        <p:nvSpPr>
          <p:cNvPr id="20576" name="AutoShape 2"/>
          <p:cNvSpPr>
            <a:spLocks noChangeArrowheads="1"/>
          </p:cNvSpPr>
          <p:nvPr/>
        </p:nvSpPr>
        <p:spPr bwMode="auto">
          <a:xfrm>
            <a:off x="7113588" y="4554538"/>
            <a:ext cx="692150" cy="330200"/>
          </a:xfrm>
          <a:prstGeom prst="roundRect">
            <a:avLst>
              <a:gd name="adj" fmla="val 48185"/>
            </a:avLst>
          </a:prstGeom>
          <a:noFill/>
          <a:ln w="38100" cap="sq">
            <a:solidFill>
              <a:srgbClr val="CC0099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Wingdings" pitchFamily="2" charset="2"/>
              <a:buChar char="Ø"/>
            </a:pPr>
            <a:endParaRPr kumimoji="1" lang="zh-CN" altLang="en-US" sz="20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7" name="AutoShape 30">
            <a:extLst>
              <a:ext uri="{FF2B5EF4-FFF2-40B4-BE49-F238E27FC236}">
                <a16:creationId xmlns:a16="http://schemas.microsoft.com/office/drawing/2014/main" id="{E65A5751-48FD-48DA-AB03-3DAC8166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787" y="4239090"/>
            <a:ext cx="360040" cy="630070"/>
          </a:xfrm>
          <a:prstGeom prst="roundRect">
            <a:avLst>
              <a:gd name="adj" fmla="val 50000"/>
            </a:avLst>
          </a:prstGeom>
          <a:noFill/>
          <a:ln w="38100" cap="sq">
            <a:solidFill>
              <a:srgbClr val="006600"/>
            </a:solidFill>
            <a:round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anchor="ctr"/>
          <a:lstStyle/>
          <a:p>
            <a:pPr eaLnBrk="1" hangingPunct="1">
              <a:defRPr/>
            </a:pPr>
            <a:endParaRPr kumimoji="1" lang="zh-CN" altLang="en-US" sz="2000" b="1">
              <a:latin typeface="Symbol" pitchFamily="18" charset="2"/>
            </a:endParaRPr>
          </a:p>
        </p:txBody>
      </p:sp>
      <p:sp>
        <p:nvSpPr>
          <p:cNvPr id="20578" name="AutoShape 55"/>
          <p:cNvSpPr>
            <a:spLocks noChangeArrowheads="1"/>
          </p:cNvSpPr>
          <p:nvPr/>
        </p:nvSpPr>
        <p:spPr bwMode="auto">
          <a:xfrm>
            <a:off x="7535863" y="4554538"/>
            <a:ext cx="720725" cy="314325"/>
          </a:xfrm>
          <a:prstGeom prst="roundRect">
            <a:avLst>
              <a:gd name="adj" fmla="val 50000"/>
            </a:avLst>
          </a:prstGeom>
          <a:noFill/>
          <a:ln w="38100" cap="sq">
            <a:solidFill>
              <a:srgbClr val="FF6600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b="1">
              <a:latin typeface="Symbol" pitchFamily="18" charset="2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7F2059-EA52-4227-9BC1-2DC3AC800817}"/>
              </a:ext>
            </a:extLst>
          </p:cNvPr>
          <p:cNvSpPr txBox="1"/>
          <p:nvPr/>
        </p:nvSpPr>
        <p:spPr>
          <a:xfrm>
            <a:off x="6451600" y="4889500"/>
            <a:ext cx="16843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+mn-lt"/>
                <a:ea typeface="微软雅黑" pitchFamily="34" charset="-122"/>
              </a:rPr>
              <a:t>F2=AB+BC+AC</a:t>
            </a:r>
            <a:endParaRPr lang="zh-CN" altLang="en-US" sz="2000" b="1" dirty="0">
              <a:latin typeface="+mn-lt"/>
              <a:ea typeface="微软雅黑" pitchFamily="34" charset="-12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836B6E-A6D2-49FB-83EF-093F2ECC5F4C}"/>
              </a:ext>
            </a:extLst>
          </p:cNvPr>
          <p:cNvSpPr txBox="1"/>
          <p:nvPr/>
        </p:nvSpPr>
        <p:spPr>
          <a:xfrm>
            <a:off x="6013450" y="3163888"/>
            <a:ext cx="30591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+mn-lt"/>
                <a:ea typeface="微软雅黑" pitchFamily="34" charset="-122"/>
              </a:rPr>
              <a:t>F1=ABC+A’B’C+A’BC’+AB’C’</a:t>
            </a:r>
            <a:endParaRPr lang="zh-CN" altLang="en-US" sz="2000" b="1" dirty="0">
              <a:latin typeface="+mn-lt"/>
              <a:ea typeface="微软雅黑" pitchFamily="34" charset="-122"/>
            </a:endParaRPr>
          </a:p>
        </p:txBody>
      </p:sp>
      <p:sp>
        <p:nvSpPr>
          <p:cNvPr id="20581" name="Text Box 73"/>
          <p:cNvSpPr txBox="1">
            <a:spLocks noChangeArrowheads="1"/>
          </p:cNvSpPr>
          <p:nvPr/>
        </p:nvSpPr>
        <p:spPr bwMode="auto">
          <a:xfrm>
            <a:off x="1916113" y="5819775"/>
            <a:ext cx="508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u="sng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5.Description</a:t>
            </a:r>
            <a:r>
              <a:rPr lang="en-US" altLang="zh-CN" sz="2000" b="1"/>
              <a:t>: </a:t>
            </a:r>
            <a:r>
              <a:rPr kumimoji="1" lang="en-US" altLang="zh-CN" sz="2000" b="1">
                <a:solidFill>
                  <a:schemeClr val="accent2"/>
                </a:solidFill>
                <a:latin typeface="Arial Narrow" pitchFamily="34" charset="0"/>
              </a:rPr>
              <a:t>What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’</a:t>
            </a:r>
            <a:r>
              <a:rPr kumimoji="1" lang="en-US" altLang="zh-CN" sz="2000" b="1">
                <a:solidFill>
                  <a:schemeClr val="accent2"/>
                </a:solidFill>
                <a:latin typeface="Arial Narrow" pitchFamily="34" charset="0"/>
              </a:rPr>
              <a:t>s the circuit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’</a:t>
            </a:r>
            <a:r>
              <a:rPr kumimoji="1" lang="en-US" altLang="zh-CN" sz="2000" b="1">
                <a:solidFill>
                  <a:schemeClr val="accent2"/>
                </a:solidFill>
                <a:latin typeface="Arial Narrow" pitchFamily="34" charset="0"/>
              </a:rPr>
              <a:t>s function?</a:t>
            </a:r>
          </a:p>
        </p:txBody>
      </p:sp>
      <p:sp>
        <p:nvSpPr>
          <p:cNvPr id="20582" name="AutoShape 6"/>
          <p:cNvSpPr>
            <a:spLocks noChangeArrowheads="1"/>
          </p:cNvSpPr>
          <p:nvPr/>
        </p:nvSpPr>
        <p:spPr bwMode="auto">
          <a:xfrm>
            <a:off x="3581400" y="5184775"/>
            <a:ext cx="2386013" cy="539750"/>
          </a:xfrm>
          <a:prstGeom prst="wedgeRoundRectCallout">
            <a:avLst>
              <a:gd name="adj1" fmla="val 67639"/>
              <a:gd name="adj2" fmla="val -452574"/>
              <a:gd name="adj3" fmla="val 16667"/>
            </a:avLst>
          </a:prstGeom>
          <a:solidFill>
            <a:srgbClr val="FFFF00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1" hangingPunct="1"/>
            <a:r>
              <a:rPr lang="en-US" altLang="zh-CN" sz="1400" b="1"/>
              <a:t>Parity Generator/Checker</a:t>
            </a:r>
            <a:endParaRPr lang="zh-CN" altLang="en-US" sz="1400"/>
          </a:p>
          <a:p>
            <a:pPr algn="ctr" eaLnBrk="1" hangingPunct="1"/>
            <a:r>
              <a:rPr lang="zh-CN" altLang="en-US" sz="1400" b="1"/>
              <a:t>（</a:t>
            </a:r>
            <a:r>
              <a:rPr lang="en-US" altLang="zh-CN" sz="1400" b="1"/>
              <a:t>Even Checker</a:t>
            </a:r>
            <a:r>
              <a:rPr lang="zh-CN" altLang="en-US" sz="1400" b="1"/>
              <a:t>）</a:t>
            </a:r>
          </a:p>
        </p:txBody>
      </p:sp>
      <p:sp>
        <p:nvSpPr>
          <p:cNvPr id="20583" name="AutoShape 6"/>
          <p:cNvSpPr>
            <a:spLocks noChangeArrowheads="1"/>
          </p:cNvSpPr>
          <p:nvPr/>
        </p:nvSpPr>
        <p:spPr bwMode="auto">
          <a:xfrm>
            <a:off x="7002463" y="5543550"/>
            <a:ext cx="1755775" cy="495300"/>
          </a:xfrm>
          <a:prstGeom prst="wedgeRoundRectCallout">
            <a:avLst>
              <a:gd name="adj1" fmla="val 17116"/>
              <a:gd name="adj2" fmla="val -171051"/>
              <a:gd name="adj3" fmla="val 16667"/>
            </a:avLst>
          </a:prstGeom>
          <a:solidFill>
            <a:srgbClr val="FFFF00"/>
          </a:solidFill>
          <a:ln w="15875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1" hangingPunct="1"/>
            <a:r>
              <a:rPr lang="en-US" altLang="zh-CN" sz="1600" b="1"/>
              <a:t>Majority circuit</a:t>
            </a:r>
          </a:p>
        </p:txBody>
      </p:sp>
      <p:sp>
        <p:nvSpPr>
          <p:cNvPr id="37992" name="日期占位符 1"/>
          <p:cNvSpPr>
            <a:spLocks noGrp="1"/>
          </p:cNvSpPr>
          <p:nvPr>
            <p:ph type="dt" sz="quarter" idx="10"/>
          </p:nvPr>
        </p:nvSpPr>
        <p:spPr bwMode="auto">
          <a:xfrm>
            <a:off x="341313" y="6359525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F54FAA-C1B5-49C0-B217-FF04A3A32DB9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37993" name="灯片编号占位符 2"/>
          <p:cNvSpPr>
            <a:spLocks noGrp="1"/>
          </p:cNvSpPr>
          <p:nvPr>
            <p:ph type="sldNum" sz="quarter" idx="11"/>
          </p:nvPr>
        </p:nvSpPr>
        <p:spPr bwMode="auto">
          <a:xfrm>
            <a:off x="8316913" y="6354763"/>
            <a:ext cx="442912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A107BDF-AC50-4E8A-9183-E5A6A20D9951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  <p:bldP spid="20488" grpId="0"/>
      <p:bldP spid="20489" grpId="0"/>
      <p:bldP spid="20490" grpId="0"/>
      <p:bldP spid="20491" grpId="0"/>
      <p:bldP spid="20554" grpId="0"/>
      <p:bldP spid="20555" grpId="0"/>
      <p:bldP spid="20557" grpId="0"/>
      <p:bldP spid="20558" grpId="0"/>
      <p:bldP spid="20559" grpId="0"/>
      <p:bldP spid="20560" grpId="0"/>
      <p:bldP spid="20561" grpId="0"/>
      <p:bldP spid="20562" grpId="0"/>
      <p:bldP spid="20563" grpId="0"/>
      <p:bldP spid="20564" grpId="0"/>
      <p:bldP spid="20565" grpId="0"/>
      <p:bldP spid="20566" grpId="0"/>
      <p:bldP spid="20568" grpId="0"/>
      <p:bldP spid="20569" grpId="0"/>
      <p:bldP spid="20570" grpId="0"/>
      <p:bldP spid="20571" grpId="0"/>
      <p:bldP spid="20572" grpId="0"/>
      <p:bldP spid="20573" grpId="0"/>
      <p:bldP spid="20574" grpId="0"/>
      <p:bldP spid="20575" grpId="0"/>
      <p:bldP spid="20576" grpId="0" animBg="1"/>
      <p:bldP spid="20578" grpId="0" animBg="1"/>
      <p:bldP spid="79" grpId="0"/>
      <p:bldP spid="80" grpId="0"/>
      <p:bldP spid="20581" grpId="0"/>
      <p:bldP spid="20582" grpId="0" animBg="1"/>
      <p:bldP spid="205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itchFamily="34" charset="0"/>
                <a:ea typeface="宋体" pitchFamily="2" charset="-122"/>
                <a:cs typeface="Arial" pitchFamily="34" charset="0"/>
              </a:rPr>
              <a:t>January 2006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3CDE89-7529-4B86-B9D5-F6A158A0EC51}" type="slidenum">
              <a:rPr lang="zh-CN" altLang="ar-SA"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8916" name="Rectangle 2"/>
          <p:cNvSpPr>
            <a:spLocks noGrp="1" noRot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CN"/>
              <a:t>Basic Verilog Modeling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8917" name="矩形 25"/>
          <p:cNvSpPr>
            <a:spLocks noChangeArrowheads="1"/>
          </p:cNvSpPr>
          <p:nvPr/>
        </p:nvSpPr>
        <p:spPr bwMode="auto">
          <a:xfrm>
            <a:off x="395288" y="1089025"/>
            <a:ext cx="796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latin typeface="微软雅黑" pitchFamily="34" charset="-122"/>
                <a:ea typeface="MS PGothic" pitchFamily="34" charset="-128"/>
              </a:rPr>
              <a:t>module </a:t>
            </a:r>
            <a:r>
              <a:rPr lang="en-US" altLang="zh-CN" sz="2000">
                <a:latin typeface="微软雅黑" pitchFamily="34" charset="-122"/>
                <a:ea typeface="MS PGothic" pitchFamily="34" charset="-128"/>
              </a:rPr>
              <a:t>is a most basic   building block of a design</a:t>
            </a:r>
            <a:r>
              <a:rPr kumimoji="1" lang="en-US" altLang="zh-CN" sz="2000">
                <a:ea typeface="MS PGothic" pitchFamily="34" charset="-128"/>
              </a:rPr>
              <a:t>.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5364163" y="2924175"/>
            <a:ext cx="3600450" cy="831850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 port_mode  </a:t>
            </a:r>
            <a:r>
              <a:rPr kumimoji="1"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port_name1;</a:t>
            </a:r>
            <a:endParaRPr kumimoji="1" lang="en-US" altLang="zh-CN" sz="1400" b="1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228600" indent="-228600"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 port_mode</a:t>
            </a:r>
            <a:r>
              <a:rPr lang="en-US" altLang="zh-CN" sz="1600">
                <a:latin typeface="Courier New" pitchFamily="49" charset="0"/>
                <a:ea typeface="MS PGothic" pitchFamily="34" charset="-128"/>
              </a:rPr>
              <a:t>  port_name2;</a:t>
            </a:r>
          </a:p>
          <a:p>
            <a:pPr marL="228600" indent="-228600" eaLnBrk="1" hangingPunct="1"/>
            <a:r>
              <a:rPr lang="en-US" altLang="zh-CN" sz="1600"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	  …………	</a:t>
            </a:r>
          </a:p>
        </p:txBody>
      </p:sp>
      <p:sp>
        <p:nvSpPr>
          <p:cNvPr id="38919" name="矩形 28"/>
          <p:cNvSpPr>
            <a:spLocks noChangeArrowheads="1"/>
          </p:cNvSpPr>
          <p:nvPr/>
        </p:nvSpPr>
        <p:spPr bwMode="auto">
          <a:xfrm>
            <a:off x="395288" y="2366963"/>
            <a:ext cx="8416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MS PGothic" pitchFamily="34" charset="-128"/>
              </a:rPr>
              <a:t>circuit functionality  </a:t>
            </a:r>
            <a:r>
              <a:rPr lang="en-US" altLang="zh-CN" sz="2000">
                <a:latin typeface="微软雅黑" pitchFamily="34" charset="-122"/>
                <a:ea typeface="MS PGothic" pitchFamily="34" charset="-128"/>
              </a:rPr>
              <a:t>describes an implementation of the corresponding module.</a:t>
            </a:r>
          </a:p>
        </p:txBody>
      </p:sp>
      <p:sp>
        <p:nvSpPr>
          <p:cNvPr id="38920" name="矩形 29"/>
          <p:cNvSpPr>
            <a:spLocks noChangeArrowheads="1"/>
          </p:cNvSpPr>
          <p:nvPr/>
        </p:nvSpPr>
        <p:spPr bwMode="auto">
          <a:xfrm>
            <a:off x="395288" y="1568450"/>
            <a:ext cx="8281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MS PGothic" pitchFamily="34" charset="-128"/>
              </a:rPr>
              <a:t>port declarations </a:t>
            </a:r>
            <a:r>
              <a:rPr lang="en-US" altLang="zh-CN" sz="2000">
                <a:latin typeface="微软雅黑" pitchFamily="34" charset="-122"/>
                <a:ea typeface="MS PGothic" pitchFamily="34" charset="-128"/>
              </a:rPr>
              <a:t>describes the interface of the  component, i.e. input and output ports.</a:t>
            </a:r>
          </a:p>
        </p:txBody>
      </p:sp>
      <p:sp>
        <p:nvSpPr>
          <p:cNvPr id="38921" name="Text Box 3"/>
          <p:cNvSpPr txBox="1">
            <a:spLocks noChangeArrowheads="1"/>
          </p:cNvSpPr>
          <p:nvPr/>
        </p:nvSpPr>
        <p:spPr bwMode="auto">
          <a:xfrm>
            <a:off x="5364163" y="4800600"/>
            <a:ext cx="3600450" cy="1292225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assign </a:t>
            </a:r>
            <a:r>
              <a:rPr lang="en-US" altLang="zh-CN" sz="1600" b="1">
                <a:latin typeface="Courier New" pitchFamily="49" charset="0"/>
                <a:ea typeface="MS PGothic" pitchFamily="34" charset="-128"/>
              </a:rPr>
              <a:t>statements;</a:t>
            </a:r>
          </a:p>
          <a:p>
            <a:pPr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always</a:t>
            </a:r>
            <a:r>
              <a:rPr kumimoji="1" lang="en-US" altLang="zh-CN" sz="14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 @(</a:t>
            </a:r>
            <a:r>
              <a:rPr kumimoji="1" lang="en-US" altLang="zh-CN" sz="1400" i="1">
                <a:latin typeface="Courier New" pitchFamily="49" charset="0"/>
                <a:ea typeface="MS PGothic" pitchFamily="34" charset="-128"/>
              </a:rPr>
              <a:t>sensitive signals list</a:t>
            </a:r>
            <a:r>
              <a:rPr kumimoji="1" lang="en-US" altLang="zh-CN" sz="1400" b="1">
                <a:latin typeface="Courier New" pitchFamily="49" charset="0"/>
                <a:ea typeface="MS PGothic" pitchFamily="34" charset="-128"/>
              </a:rPr>
              <a:t>)</a:t>
            </a:r>
          </a:p>
          <a:p>
            <a:pPr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  begin</a:t>
            </a:r>
          </a:p>
          <a:p>
            <a:pPr eaLnBrk="1" hangingPunct="1"/>
            <a:r>
              <a:rPr kumimoji="1" lang="en-US" altLang="zh-CN" sz="1400" b="1">
                <a:latin typeface="Courier New" pitchFamily="49" charset="0"/>
                <a:ea typeface="MS PGothic" pitchFamily="34" charset="-128"/>
              </a:rPr>
              <a:t>      </a:t>
            </a:r>
            <a:r>
              <a:rPr kumimoji="1" lang="en-US" altLang="zh-CN" sz="1400" i="1">
                <a:latin typeface="Courier New" pitchFamily="49" charset="0"/>
                <a:ea typeface="MS PGothic" pitchFamily="34" charset="-128"/>
              </a:rPr>
              <a:t>functionality code</a:t>
            </a:r>
          </a:p>
          <a:p>
            <a:pPr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  end</a:t>
            </a:r>
            <a:endParaRPr lang="pl-PL" altLang="zh-CN" sz="1600" b="1">
              <a:solidFill>
                <a:srgbClr val="003399"/>
              </a:solidFill>
              <a:latin typeface="Courier New" pitchFamily="49" charset="0"/>
              <a:ea typeface="MS PGothic" pitchFamily="34" charset="-128"/>
            </a:endParaRPr>
          </a:p>
        </p:txBody>
      </p:sp>
      <p:grpSp>
        <p:nvGrpSpPr>
          <p:cNvPr id="38922" name="Group 3"/>
          <p:cNvGrpSpPr>
            <a:grpSpLocks/>
          </p:cNvGrpSpPr>
          <p:nvPr/>
        </p:nvGrpSpPr>
        <p:grpSpPr bwMode="auto">
          <a:xfrm>
            <a:off x="107950" y="3213100"/>
            <a:ext cx="5040313" cy="2736850"/>
            <a:chOff x="52" y="724"/>
            <a:chExt cx="3179" cy="2872"/>
          </a:xfrm>
        </p:grpSpPr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3143" y="820"/>
              <a:ext cx="88" cy="27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C39CBD83-B3F9-405A-9E7F-231B0D1D3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724"/>
              <a:ext cx="3102" cy="2775"/>
            </a:xfrm>
            <a:prstGeom prst="rect">
              <a:avLst/>
            </a:prstGeom>
            <a:solidFill>
              <a:schemeClr val="bg1">
                <a:lumMod val="85000"/>
                <a:alpha val="98000"/>
              </a:schemeClr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/>
            </a:p>
          </p:txBody>
        </p:sp>
        <p:sp>
          <p:nvSpPr>
            <p:cNvPr id="38932" name="Rectangle 4"/>
            <p:cNvSpPr>
              <a:spLocks noChangeArrowheads="1"/>
            </p:cNvSpPr>
            <p:nvPr/>
          </p:nvSpPr>
          <p:spPr bwMode="auto">
            <a:xfrm>
              <a:off x="52" y="724"/>
              <a:ext cx="311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7312" tIns="44450" rIns="87312" bIns="44450">
              <a:spAutoFit/>
            </a:bodyPr>
            <a:lstStyle/>
            <a:p>
              <a:pPr defTabSz="844550" eaLnBrk="1" hangingPunct="1"/>
              <a:r>
                <a:rPr lang="en-US" altLang="zh-CN" b="1">
                  <a:latin typeface="Times New Roman" pitchFamily="18" charset="0"/>
                </a:rPr>
                <a:t>module</a:t>
              </a:r>
              <a:r>
                <a:rPr lang="en-US" altLang="zh-CN" sz="1600" b="1"/>
                <a:t> </a:t>
              </a:r>
              <a:r>
                <a:rPr lang="en-US" altLang="zh-CN" sz="1400" b="1" i="1"/>
                <a:t>module_name (port_name1,_port_name2, …);</a:t>
              </a:r>
            </a:p>
          </p:txBody>
        </p:sp>
        <p:sp>
          <p:nvSpPr>
            <p:cNvPr id="38933" name="Rectangle 5"/>
            <p:cNvSpPr>
              <a:spLocks noChangeArrowheads="1"/>
            </p:cNvSpPr>
            <p:nvPr/>
          </p:nvSpPr>
          <p:spPr bwMode="auto">
            <a:xfrm>
              <a:off x="642" y="1324"/>
              <a:ext cx="149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7312" tIns="44450" rIns="87312" bIns="44450">
              <a:spAutoFit/>
            </a:bodyPr>
            <a:lstStyle/>
            <a:p>
              <a:pPr defTabSz="844550" eaLnBrk="1" hangingPunct="1"/>
              <a:r>
                <a:rPr lang="en-US" altLang="zh-CN" sz="1600" b="1" i="1"/>
                <a:t>port declarations</a:t>
              </a:r>
            </a:p>
          </p:txBody>
        </p:sp>
        <p:sp>
          <p:nvSpPr>
            <p:cNvPr id="38934" name="Rectangle 7"/>
            <p:cNvSpPr>
              <a:spLocks noChangeArrowheads="1"/>
            </p:cNvSpPr>
            <p:nvPr/>
          </p:nvSpPr>
          <p:spPr bwMode="auto">
            <a:xfrm>
              <a:off x="1342" y="2349"/>
              <a:ext cx="17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312" tIns="44450" rIns="87312" bIns="44450">
              <a:spAutoFit/>
            </a:bodyPr>
            <a:lstStyle/>
            <a:p>
              <a:pPr defTabSz="844550" eaLnBrk="1" hangingPunct="1"/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8935" name="Rectangle 8"/>
            <p:cNvSpPr>
              <a:spLocks noChangeArrowheads="1"/>
            </p:cNvSpPr>
            <p:nvPr/>
          </p:nvSpPr>
          <p:spPr bwMode="auto">
            <a:xfrm>
              <a:off x="642" y="2578"/>
              <a:ext cx="1466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7312" tIns="44450" rIns="87312" bIns="44450">
              <a:spAutoFit/>
            </a:bodyPr>
            <a:lstStyle/>
            <a:p>
              <a:pPr defTabSz="844550" eaLnBrk="1" hangingPunct="1"/>
              <a:r>
                <a:rPr lang="en-US" altLang="zh-CN" sz="1600" b="1" i="1"/>
                <a:t>circuit functionality</a:t>
              </a:r>
            </a:p>
          </p:txBody>
        </p:sp>
        <p:sp>
          <p:nvSpPr>
            <p:cNvPr id="38936" name="Rectangle 10"/>
            <p:cNvSpPr>
              <a:spLocks noChangeArrowheads="1"/>
            </p:cNvSpPr>
            <p:nvPr/>
          </p:nvSpPr>
          <p:spPr bwMode="auto">
            <a:xfrm>
              <a:off x="52" y="3027"/>
              <a:ext cx="1234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7312" tIns="44450" rIns="87312" bIns="44450">
              <a:spAutoFit/>
            </a:bodyPr>
            <a:lstStyle/>
            <a:p>
              <a:pPr defTabSz="844550" eaLnBrk="1" hangingPunct="1"/>
              <a:r>
                <a:rPr lang="en-US" altLang="zh-CN" b="1">
                  <a:latin typeface="Times New Roman" pitchFamily="18" charset="0"/>
                </a:rPr>
                <a:t>endmodule</a:t>
              </a:r>
            </a:p>
          </p:txBody>
        </p:sp>
        <p:sp>
          <p:nvSpPr>
            <p:cNvPr id="38937" name="AutoShape 11"/>
            <p:cNvSpPr>
              <a:spLocks noChangeArrowheads="1"/>
            </p:cNvSpPr>
            <p:nvPr/>
          </p:nvSpPr>
          <p:spPr bwMode="auto">
            <a:xfrm>
              <a:off x="552" y="2583"/>
              <a:ext cx="1973" cy="409"/>
            </a:xfrm>
            <a:prstGeom prst="roundRect">
              <a:avLst>
                <a:gd name="adj" fmla="val 12458"/>
              </a:avLst>
            </a:prstGeom>
            <a:solidFill>
              <a:srgbClr val="7030A0">
                <a:alpha val="38039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38938" name="AutoShape 15"/>
            <p:cNvSpPr>
              <a:spLocks noChangeArrowheads="1"/>
            </p:cNvSpPr>
            <p:nvPr/>
          </p:nvSpPr>
          <p:spPr bwMode="auto">
            <a:xfrm>
              <a:off x="573" y="1249"/>
              <a:ext cx="1973" cy="458"/>
            </a:xfrm>
            <a:prstGeom prst="roundRect">
              <a:avLst>
                <a:gd name="adj" fmla="val 12458"/>
              </a:avLst>
            </a:prstGeom>
            <a:solidFill>
              <a:srgbClr val="FFC000">
                <a:alpha val="27058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38939" name="Rectangle 16"/>
            <p:cNvSpPr>
              <a:spLocks noChangeArrowheads="1"/>
            </p:cNvSpPr>
            <p:nvPr/>
          </p:nvSpPr>
          <p:spPr bwMode="auto">
            <a:xfrm>
              <a:off x="215" y="3508"/>
              <a:ext cx="3016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38940" name="Rectangle 5"/>
            <p:cNvSpPr>
              <a:spLocks noChangeArrowheads="1"/>
            </p:cNvSpPr>
            <p:nvPr/>
          </p:nvSpPr>
          <p:spPr bwMode="auto">
            <a:xfrm>
              <a:off x="642" y="2009"/>
              <a:ext cx="1742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7312" tIns="44450" rIns="87312" bIns="44450">
              <a:spAutoFit/>
            </a:bodyPr>
            <a:lstStyle/>
            <a:p>
              <a:pPr defTabSz="844550" eaLnBrk="1" hangingPunct="1"/>
              <a:r>
                <a:rPr lang="en-US" altLang="zh-CN" sz="1600" b="1" i="1"/>
                <a:t>Interconnect declarations</a:t>
              </a:r>
            </a:p>
          </p:txBody>
        </p:sp>
        <p:sp>
          <p:nvSpPr>
            <p:cNvPr id="38941" name="AutoShape 15"/>
            <p:cNvSpPr>
              <a:spLocks noChangeArrowheads="1"/>
            </p:cNvSpPr>
            <p:nvPr/>
          </p:nvSpPr>
          <p:spPr bwMode="auto">
            <a:xfrm>
              <a:off x="552" y="1929"/>
              <a:ext cx="1973" cy="457"/>
            </a:xfrm>
            <a:prstGeom prst="roundRect">
              <a:avLst>
                <a:gd name="adj" fmla="val 12458"/>
              </a:avLst>
            </a:prstGeom>
            <a:solidFill>
              <a:srgbClr val="92D050">
                <a:alpha val="36078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</p:grpSp>
      <p:sp>
        <p:nvSpPr>
          <p:cNvPr id="38923" name="Text Box 3"/>
          <p:cNvSpPr txBox="1">
            <a:spLocks noChangeArrowheads="1"/>
          </p:cNvSpPr>
          <p:nvPr/>
        </p:nvSpPr>
        <p:spPr bwMode="auto">
          <a:xfrm>
            <a:off x="5364163" y="3894138"/>
            <a:ext cx="3600450" cy="830262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 wire </a:t>
            </a:r>
            <a:r>
              <a:rPr kumimoji="1" lang="en-US" altLang="zh-CN" sz="1600" b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interconnect_name1;</a:t>
            </a:r>
            <a:endParaRPr kumimoji="1" lang="en-US" altLang="zh-CN" sz="1400" b="1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228600" indent="-228600" eaLnBrk="1" hangingPunct="1"/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 wire</a:t>
            </a:r>
            <a:r>
              <a:rPr lang="en-US" altLang="zh-CN" sz="1600">
                <a:latin typeface="Courier New" pitchFamily="49" charset="0"/>
                <a:ea typeface="MS PGothic" pitchFamily="34" charset="-128"/>
              </a:rPr>
              <a:t> </a:t>
            </a:r>
            <a:r>
              <a:rPr kumimoji="1" lang="en-US" altLang="zh-CN" sz="1600" b="1">
                <a:latin typeface="Courier New" pitchFamily="49" charset="0"/>
                <a:ea typeface="MS PGothic" pitchFamily="34" charset="-128"/>
              </a:rPr>
              <a:t>interconnect_name1;</a:t>
            </a:r>
            <a:endParaRPr lang="en-US" altLang="zh-CN" sz="1600">
              <a:latin typeface="Courier New" pitchFamily="49" charset="0"/>
              <a:ea typeface="MS PGothic" pitchFamily="34" charset="-128"/>
            </a:endParaRPr>
          </a:p>
          <a:p>
            <a:pPr marL="228600" indent="-228600" eaLnBrk="1" hangingPunct="1"/>
            <a:r>
              <a:rPr lang="en-US" altLang="zh-CN" sz="1600"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altLang="zh-CN" sz="1600" b="1">
                <a:solidFill>
                  <a:srgbClr val="003399"/>
                </a:solidFill>
                <a:latin typeface="Courier New" pitchFamily="49" charset="0"/>
                <a:ea typeface="MS PGothic" pitchFamily="34" charset="-128"/>
              </a:rPr>
              <a:t>	  …………	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CA9C789-AF46-46B5-974D-EE10F284556D}"/>
              </a:ext>
            </a:extLst>
          </p:cNvPr>
          <p:cNvCxnSpPr/>
          <p:nvPr/>
        </p:nvCxnSpPr>
        <p:spPr>
          <a:xfrm flipV="1">
            <a:off x="4067175" y="3068638"/>
            <a:ext cx="1296988" cy="792162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3E7B780-94C9-4503-9DBB-3A2E8EA9D667}"/>
              </a:ext>
            </a:extLst>
          </p:cNvPr>
          <p:cNvCxnSpPr/>
          <p:nvPr/>
        </p:nvCxnSpPr>
        <p:spPr>
          <a:xfrm flipV="1">
            <a:off x="4067175" y="4005263"/>
            <a:ext cx="1296988" cy="431800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6401C9E-B173-4D21-9F23-DC490417866A}"/>
              </a:ext>
            </a:extLst>
          </p:cNvPr>
          <p:cNvCxnSpPr/>
          <p:nvPr/>
        </p:nvCxnSpPr>
        <p:spPr>
          <a:xfrm flipV="1">
            <a:off x="4067175" y="4581525"/>
            <a:ext cx="1296988" cy="142875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F5BE45F-3002-470F-9AC3-A712913C9D80}"/>
              </a:ext>
            </a:extLst>
          </p:cNvPr>
          <p:cNvCxnSpPr/>
          <p:nvPr/>
        </p:nvCxnSpPr>
        <p:spPr>
          <a:xfrm flipV="1">
            <a:off x="4067175" y="4941888"/>
            <a:ext cx="1296988" cy="142875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62B87CA-383A-42FD-8D5B-466AA67815ED}"/>
              </a:ext>
            </a:extLst>
          </p:cNvPr>
          <p:cNvCxnSpPr/>
          <p:nvPr/>
        </p:nvCxnSpPr>
        <p:spPr>
          <a:xfrm>
            <a:off x="4067175" y="5300663"/>
            <a:ext cx="1296988" cy="720725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9B01B66-021C-4404-B05C-4611E631BC94}"/>
              </a:ext>
            </a:extLst>
          </p:cNvPr>
          <p:cNvCxnSpPr/>
          <p:nvPr/>
        </p:nvCxnSpPr>
        <p:spPr>
          <a:xfrm flipV="1">
            <a:off x="4067175" y="3644900"/>
            <a:ext cx="1296988" cy="431800"/>
          </a:xfrm>
          <a:prstGeom prst="line">
            <a:avLst/>
          </a:prstGeom>
          <a:ln w="28575">
            <a:solidFill>
              <a:srgbClr val="0033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1729C1-99E9-4891-9CB0-D3E101179E40}" type="slidenum">
              <a:rPr lang="zh-CN" altLang="en-US"/>
              <a:pPr/>
              <a:t>22</a:t>
            </a:fld>
            <a:endParaRPr lang="zh-CN" altLang="en-US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431800" y="26988"/>
            <a:ext cx="8596313" cy="836612"/>
          </a:xfrm>
        </p:spPr>
        <p:txBody>
          <a:bodyPr/>
          <a:lstStyle/>
          <a:p>
            <a:r>
              <a:rPr lang="en-US" altLang="zh-CN"/>
              <a:t>Verilog Design Styles</a:t>
            </a:r>
            <a:endParaRPr lang="en-US" altLang="zh-CN" sz="3600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41688" y="1511300"/>
            <a:ext cx="18573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l-PL" altLang="zh-CN" sz="1400" b="1">
              <a:ea typeface="MS PGothic" pitchFamily="34" charset="-128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79413" y="1795463"/>
            <a:ext cx="1390650" cy="463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33375" y="2232025"/>
            <a:ext cx="155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200" b="1" i="1">
                <a:ea typeface="MS PGothic" pitchFamily="34" charset="-128"/>
              </a:rPr>
              <a:t>Components and</a:t>
            </a:r>
          </a:p>
          <a:p>
            <a:pPr eaLnBrk="1" hangingPunct="1"/>
            <a:r>
              <a:rPr lang="en-US" altLang="zh-CN" sz="1200" b="1" i="1">
                <a:ea typeface="MS PGothic" pitchFamily="34" charset="-128"/>
              </a:rPr>
              <a:t>interconnects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79425" y="1838325"/>
            <a:ext cx="1249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ea typeface="MS PGothic" pitchFamily="34" charset="-128"/>
              </a:rPr>
              <a:t>structural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07950" y="1252538"/>
            <a:ext cx="3735388" cy="2025650"/>
          </a:xfrm>
          <a:prstGeom prst="ellipse">
            <a:avLst/>
          </a:prstGeom>
          <a:noFill/>
          <a:ln w="50800">
            <a:solidFill>
              <a:srgbClr val="0033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40969" name="Rectangle 13"/>
          <p:cNvSpPr>
            <a:spLocks noChangeArrowheads="1"/>
          </p:cNvSpPr>
          <p:nvPr/>
        </p:nvSpPr>
        <p:spPr bwMode="auto">
          <a:xfrm>
            <a:off x="3489325" y="1825625"/>
            <a:ext cx="1435100" cy="463550"/>
          </a:xfrm>
          <a:prstGeom prst="rect">
            <a:avLst/>
          </a:prstGeom>
          <a:solidFill>
            <a:srgbClr val="FFF1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40970" name="Rectangle 14"/>
          <p:cNvSpPr>
            <a:spLocks noChangeArrowheads="1"/>
          </p:cNvSpPr>
          <p:nvPr/>
        </p:nvSpPr>
        <p:spPr bwMode="auto">
          <a:xfrm>
            <a:off x="3484563" y="1825625"/>
            <a:ext cx="369887" cy="4556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3611563" y="1814513"/>
            <a:ext cx="119538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400" b="1">
                <a:ea typeface="MS PGothic" pitchFamily="34" charset="-128"/>
              </a:rPr>
              <a:t>behavioral</a:t>
            </a:r>
          </a:p>
          <a:p>
            <a:pPr algn="ctr" eaLnBrk="1" hangingPunct="1"/>
            <a:r>
              <a:rPr lang="en-US" altLang="zh-CN" sz="1400" b="1">
                <a:ea typeface="MS PGothic" pitchFamily="34" charset="-128"/>
              </a:rPr>
              <a:t>(sequential)</a:t>
            </a: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771525" y="2738438"/>
            <a:ext cx="22621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450" algn="ctr" eaLnBrk="1" hangingPunct="1">
              <a:spcBef>
                <a:spcPct val="20000"/>
              </a:spcBef>
              <a:buClr>
                <a:srgbClr val="000000"/>
              </a:buClr>
            </a:pPr>
            <a:r>
              <a:rPr kumimoji="1" lang="en-US" altLang="zh-CN" sz="1400" b="1" i="1">
                <a:solidFill>
                  <a:srgbClr val="003399"/>
                </a:solidFill>
                <a:ea typeface="MS PGothic" pitchFamily="34" charset="-128"/>
              </a:rPr>
              <a:t>Subset most suitable for synthesis</a:t>
            </a:r>
            <a:r>
              <a:rPr kumimoji="1" lang="en-US" altLang="zh-CN" sz="1400" b="1">
                <a:solidFill>
                  <a:srgbClr val="003399"/>
                </a:solidFill>
                <a:ea typeface="MS PGothic" pitchFamily="34" charset="-128"/>
              </a:rPr>
              <a:t> </a:t>
            </a:r>
            <a:endParaRPr kumimoji="1" lang="pl-PL" altLang="zh-CN" sz="1400" b="1">
              <a:solidFill>
                <a:srgbClr val="003399"/>
              </a:solidFill>
              <a:ea typeface="MS PGothic" pitchFamily="34" charset="-128"/>
            </a:endParaRPr>
          </a:p>
        </p:txBody>
      </p:sp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3663950" y="1252538"/>
            <a:ext cx="1312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  <a:ea typeface="MS PGothic" pitchFamily="34" charset="-128"/>
              </a:rPr>
              <a:t> Testbenches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62DD67-9277-4897-8BA1-A7CFB0609B89}"/>
              </a:ext>
            </a:extLst>
          </p:cNvPr>
          <p:cNvCxnSpPr/>
          <p:nvPr/>
        </p:nvCxnSpPr>
        <p:spPr>
          <a:xfrm>
            <a:off x="4319588" y="1524000"/>
            <a:ext cx="19050" cy="322263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75" name="Picture 9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356225"/>
            <a:ext cx="44243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76" name="Group 95"/>
          <p:cNvGrpSpPr>
            <a:grpSpLocks/>
          </p:cNvGrpSpPr>
          <p:nvPr/>
        </p:nvGrpSpPr>
        <p:grpSpPr bwMode="auto">
          <a:xfrm>
            <a:off x="4643438" y="5462588"/>
            <a:ext cx="1417637" cy="522287"/>
            <a:chOff x="2836" y="2100"/>
            <a:chExt cx="893" cy="329"/>
          </a:xfrm>
        </p:grpSpPr>
        <p:sp>
          <p:nvSpPr>
            <p:cNvPr id="40990" name="Text Box 92"/>
            <p:cNvSpPr txBox="1">
              <a:spLocks noChangeArrowheads="1"/>
            </p:cNvSpPr>
            <p:nvPr/>
          </p:nvSpPr>
          <p:spPr bwMode="auto">
            <a:xfrm>
              <a:off x="2836" y="2100"/>
              <a:ext cx="7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228600" eaLnBrk="1" hangingPunct="1">
                <a:spcBef>
                  <a:spcPct val="20000"/>
                </a:spcBef>
                <a:buClr>
                  <a:srgbClr val="000000"/>
                </a:buClr>
              </a:pPr>
              <a:r>
                <a:rPr kumimoji="1" lang="en-US" altLang="zh-CN" sz="1200" b="1">
                  <a:ea typeface="MS PGothic" pitchFamily="34" charset="-128"/>
                </a:rPr>
                <a:t>I1</a:t>
              </a:r>
            </a:p>
          </p:txBody>
        </p:sp>
        <p:sp>
          <p:nvSpPr>
            <p:cNvPr id="40991" name="Text Box 93"/>
            <p:cNvSpPr txBox="1">
              <a:spLocks noChangeArrowheads="1"/>
            </p:cNvSpPr>
            <p:nvPr/>
          </p:nvSpPr>
          <p:spPr bwMode="auto">
            <a:xfrm>
              <a:off x="2836" y="2256"/>
              <a:ext cx="7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228600" eaLnBrk="1" hangingPunct="1">
                <a:spcBef>
                  <a:spcPct val="20000"/>
                </a:spcBef>
                <a:buClr>
                  <a:srgbClr val="000000"/>
                </a:buClr>
              </a:pPr>
              <a:r>
                <a:rPr kumimoji="1" lang="en-US" altLang="zh-CN" sz="1200" b="1">
                  <a:ea typeface="MS PGothic" pitchFamily="34" charset="-128"/>
                </a:rPr>
                <a:t>I2</a:t>
              </a:r>
            </a:p>
          </p:txBody>
        </p:sp>
        <p:sp>
          <p:nvSpPr>
            <p:cNvPr id="40992" name="Text Box 94"/>
            <p:cNvSpPr txBox="1">
              <a:spLocks noChangeArrowheads="1"/>
            </p:cNvSpPr>
            <p:nvPr/>
          </p:nvSpPr>
          <p:spPr bwMode="auto">
            <a:xfrm>
              <a:off x="2973" y="2178"/>
              <a:ext cx="7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228600" eaLnBrk="1" hangingPunct="1">
                <a:spcBef>
                  <a:spcPct val="20000"/>
                </a:spcBef>
                <a:buClr>
                  <a:srgbClr val="000000"/>
                </a:buClr>
              </a:pPr>
              <a:r>
                <a:rPr kumimoji="1" lang="en-US" altLang="zh-CN" sz="1200" b="1">
                  <a:ea typeface="MS PGothic" pitchFamily="34" charset="-128"/>
                </a:rPr>
                <a:t>Y</a:t>
              </a:r>
            </a:p>
          </p:txBody>
        </p:sp>
      </p:grpSp>
      <p:grpSp>
        <p:nvGrpSpPr>
          <p:cNvPr id="40977" name="Group 96"/>
          <p:cNvGrpSpPr>
            <a:grpSpLocks/>
          </p:cNvGrpSpPr>
          <p:nvPr/>
        </p:nvGrpSpPr>
        <p:grpSpPr bwMode="auto">
          <a:xfrm>
            <a:off x="6443663" y="5535613"/>
            <a:ext cx="1433512" cy="522287"/>
            <a:chOff x="2481" y="2100"/>
            <a:chExt cx="903" cy="329"/>
          </a:xfrm>
        </p:grpSpPr>
        <p:sp>
          <p:nvSpPr>
            <p:cNvPr id="40987" name="Text Box 97"/>
            <p:cNvSpPr txBox="1">
              <a:spLocks noChangeArrowheads="1"/>
            </p:cNvSpPr>
            <p:nvPr/>
          </p:nvSpPr>
          <p:spPr bwMode="auto">
            <a:xfrm>
              <a:off x="2481" y="2100"/>
              <a:ext cx="7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228600" eaLnBrk="1" hangingPunct="1">
                <a:spcBef>
                  <a:spcPct val="20000"/>
                </a:spcBef>
                <a:buClr>
                  <a:srgbClr val="000000"/>
                </a:buClr>
              </a:pPr>
              <a:r>
                <a:rPr kumimoji="1" lang="en-US" altLang="zh-CN" sz="1200" b="1">
                  <a:ea typeface="MS PGothic" pitchFamily="34" charset="-128"/>
                </a:rPr>
                <a:t>I1</a:t>
              </a:r>
            </a:p>
          </p:txBody>
        </p:sp>
        <p:sp>
          <p:nvSpPr>
            <p:cNvPr id="40988" name="Text Box 98"/>
            <p:cNvSpPr txBox="1">
              <a:spLocks noChangeArrowheads="1"/>
            </p:cNvSpPr>
            <p:nvPr/>
          </p:nvSpPr>
          <p:spPr bwMode="auto">
            <a:xfrm>
              <a:off x="2481" y="2256"/>
              <a:ext cx="7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228600" eaLnBrk="1" hangingPunct="1">
                <a:spcBef>
                  <a:spcPct val="20000"/>
                </a:spcBef>
                <a:buClr>
                  <a:srgbClr val="000000"/>
                </a:buClr>
              </a:pPr>
              <a:r>
                <a:rPr kumimoji="1" lang="en-US" altLang="zh-CN" sz="1200" b="1">
                  <a:ea typeface="MS PGothic" pitchFamily="34" charset="-128"/>
                </a:rPr>
                <a:t>I2</a:t>
              </a:r>
            </a:p>
          </p:txBody>
        </p:sp>
        <p:sp>
          <p:nvSpPr>
            <p:cNvPr id="40989" name="Text Box 99"/>
            <p:cNvSpPr txBox="1">
              <a:spLocks noChangeArrowheads="1"/>
            </p:cNvSpPr>
            <p:nvPr/>
          </p:nvSpPr>
          <p:spPr bwMode="auto">
            <a:xfrm>
              <a:off x="2628" y="2178"/>
              <a:ext cx="7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143000" indent="-228600" eaLnBrk="1" hangingPunct="1">
                <a:spcBef>
                  <a:spcPct val="20000"/>
                </a:spcBef>
                <a:buClr>
                  <a:srgbClr val="000000"/>
                </a:buClr>
              </a:pPr>
              <a:r>
                <a:rPr kumimoji="1" lang="en-US" altLang="zh-CN" sz="1200" b="1">
                  <a:ea typeface="MS PGothic" pitchFamily="34" charset="-128"/>
                </a:rPr>
                <a:t>Y</a:t>
              </a:r>
            </a:p>
          </p:txBody>
        </p:sp>
      </p:grpSp>
      <p:sp>
        <p:nvSpPr>
          <p:cNvPr id="40978" name="Text Box 100"/>
          <p:cNvSpPr txBox="1">
            <a:spLocks noChangeArrowheads="1"/>
          </p:cNvSpPr>
          <p:nvPr/>
        </p:nvSpPr>
        <p:spPr bwMode="auto">
          <a:xfrm>
            <a:off x="5076825" y="519271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143000" indent="-228600" eaLnBrk="1" hangingPunct="1">
              <a:spcBef>
                <a:spcPct val="20000"/>
              </a:spcBef>
              <a:buClr>
                <a:srgbClr val="000000"/>
              </a:buClr>
            </a:pPr>
            <a:r>
              <a:rPr kumimoji="1" lang="en-US" altLang="zh-CN" sz="1600" b="1">
                <a:solidFill>
                  <a:srgbClr val="003399"/>
                </a:solidFill>
                <a:ea typeface="MS PGothic" pitchFamily="34" charset="-128"/>
              </a:rPr>
              <a:t>U1_OUT</a:t>
            </a: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B30C4233-F334-4EBC-BF56-17A46145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6338"/>
            <a:ext cx="3743325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defRPr/>
            </a:pPr>
            <a:endParaRPr lang="en-US" altLang="zh-CN" sz="1400" b="1" dirty="0">
              <a:ea typeface="MS PGothic" pitchFamily="34" charset="-128"/>
              <a:cs typeface="Arial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module </a:t>
            </a:r>
            <a:r>
              <a:rPr lang="pl-PL" altLang="zh-CN" sz="1400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structural</a:t>
            </a:r>
            <a:r>
              <a:rPr lang="en-US" altLang="zh-CN" sz="1400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 (</a:t>
            </a:r>
            <a:r>
              <a:rPr lang="en-US" altLang="zh-CN" sz="1400" dirty="0">
                <a:ea typeface="MS PGothic" pitchFamily="34" charset="-128"/>
                <a:cs typeface="Arial" pitchFamily="34" charset="0"/>
              </a:rPr>
              <a:t>Result, A, B, C);</a:t>
            </a:r>
            <a:endParaRPr lang="en-US" altLang="zh-CN" sz="1400" b="1" dirty="0">
              <a:ea typeface="MS PGothic" pitchFamily="34" charset="-128"/>
              <a:cs typeface="Arial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600" b="1" dirty="0">
              <a:ea typeface="MS PGothic" pitchFamily="34" charset="-128"/>
              <a:cs typeface="Arial" pitchFamily="34" charset="0"/>
            </a:endParaRP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output   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input      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A, B, C;</a:t>
            </a: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wire       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U1_OUT;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700" b="1" dirty="0">
                <a:ea typeface="MS PGothic" pitchFamily="34" charset="-128"/>
                <a:cs typeface="Arial" pitchFamily="34" charset="0"/>
              </a:rPr>
              <a:t>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        </a:t>
            </a:r>
            <a:r>
              <a:rPr lang="en-US" altLang="zh-CN" sz="1400" b="1" dirty="0" err="1">
                <a:ea typeface="MS PGothic" pitchFamily="34" charset="-128"/>
                <a:cs typeface="Arial" pitchFamily="34" charset="0"/>
              </a:rPr>
              <a:t>xor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U1(U1_OUT,A,B); </a:t>
            </a:r>
            <a:br>
              <a:rPr lang="pl-PL" altLang="zh-CN" sz="1400" b="1" dirty="0">
                <a:ea typeface="MS PGothic" pitchFamily="34" charset="-128"/>
                <a:cs typeface="Arial" pitchFamily="34" charset="0"/>
              </a:rPr>
            </a:b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zh-CN" sz="1400" b="1" dirty="0" err="1">
                <a:ea typeface="MS PGothic" pitchFamily="34" charset="-128"/>
                <a:cs typeface="Arial" pitchFamily="34" charset="0"/>
              </a:rPr>
              <a:t>xor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U2(Result,U1_OUT,C); </a:t>
            </a:r>
            <a:endParaRPr lang="en-US" altLang="zh-CN" sz="1400" b="1" dirty="0">
              <a:ea typeface="MS PGothic" pitchFamily="34" charset="-128"/>
              <a:cs typeface="Arial" pitchFamily="34" charset="0"/>
            </a:endParaRPr>
          </a:p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altLang="zh-CN" sz="800" b="1" dirty="0">
                <a:ea typeface="MS PGothic" pitchFamily="34" charset="-128"/>
                <a:cs typeface="Arial" pitchFamily="34" charset="0"/>
              </a:rPr>
              <a:t>  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 err="1">
                <a:ea typeface="MS PGothic" pitchFamily="34" charset="-128"/>
                <a:cs typeface="Arial" pitchFamily="34" charset="0"/>
              </a:rPr>
              <a:t>endmodule</a:t>
            </a:r>
            <a:endParaRPr lang="en-US" altLang="zh-CN" sz="1400" dirty="0">
              <a:solidFill>
                <a:srgbClr val="0033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23B24C35-354A-457B-A8BD-85DE1EBE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005138"/>
            <a:ext cx="3779838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module </a:t>
            </a:r>
            <a:r>
              <a:rPr lang="pl-PL" altLang="zh-CN" sz="14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behavioral</a:t>
            </a:r>
            <a:r>
              <a:rPr lang="en-US" altLang="zh-CN" sz="1400" dirty="0">
                <a:latin typeface="Arial" charset="0"/>
                <a:ea typeface="MS PGothic" pitchFamily="34" charset="-128"/>
                <a:cs typeface="Arial" pitchFamily="34" charset="0"/>
              </a:rPr>
              <a:t>  </a:t>
            </a:r>
            <a:r>
              <a:rPr lang="en-US" altLang="zh-CN" sz="1400" dirty="0">
                <a:ea typeface="MS PGothic" pitchFamily="34" charset="-128"/>
                <a:cs typeface="Arial" pitchFamily="34" charset="0"/>
              </a:rPr>
              <a:t>(Result, A, B, C);</a:t>
            </a:r>
            <a:endParaRPr lang="en-US" altLang="zh-CN" sz="1400" b="1" dirty="0">
              <a:ea typeface="MS PGothic" pitchFamily="34" charset="-128"/>
              <a:cs typeface="Arial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600" b="1" dirty="0">
              <a:ea typeface="MS PGothic" pitchFamily="34" charset="-128"/>
              <a:cs typeface="Arial" pitchFamily="34" charset="0"/>
            </a:endParaRP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output  </a:t>
            </a:r>
            <a:r>
              <a:rPr lang="en-US" altLang="zh-CN" sz="1400" b="1" dirty="0" err="1">
                <a:ea typeface="MS PGothic" pitchFamily="34" charset="-128"/>
                <a:cs typeface="Arial" pitchFamily="34" charset="0"/>
              </a:rPr>
              <a:t>reg</a:t>
            </a: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   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input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      A, B, C;</a:t>
            </a:r>
          </a:p>
          <a:p>
            <a:pPr marL="342900" indent="-342900" eaLnBrk="1" hangingPunct="1">
              <a:spcBef>
                <a:spcPts val="0"/>
              </a:spcBef>
              <a:defRPr/>
            </a:pPr>
            <a:r>
              <a:rPr lang="en-US" altLang="zh-CN" sz="800" b="1" dirty="0">
                <a:ea typeface="MS PGothic" pitchFamily="34" charset="-128"/>
                <a:cs typeface="Arial" pitchFamily="34" charset="0"/>
              </a:rPr>
              <a:t>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ea typeface="MS PGothic" pitchFamily="34" charset="-128"/>
                <a:cs typeface="Arial" pitchFamily="34" charset="0"/>
              </a:rPr>
              <a:t>       </a:t>
            </a: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always @ (</a:t>
            </a:r>
            <a:r>
              <a:rPr lang="en-US" altLang="zh-CN" sz="1400" b="1" kern="0" dirty="0"/>
              <a:t>A, B,  C)</a:t>
            </a:r>
            <a:endParaRPr lang="en-US" altLang="zh-CN" sz="14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begin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    </a:t>
            </a:r>
            <a:r>
              <a:rPr lang="en-US" altLang="zh-CN" sz="1400" dirty="0">
                <a:ea typeface="MS PGothic" pitchFamily="34" charset="-128"/>
                <a:cs typeface="Arial" pitchFamily="34" charset="0"/>
              </a:rPr>
              <a:t>Result = </a:t>
            </a:r>
            <a:r>
              <a:rPr lang="en-US" altLang="zh-CN" sz="1400" kern="0" dirty="0"/>
              <a:t> (A XOR B)  XOR C;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kern="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end</a:t>
            </a:r>
            <a:br>
              <a:rPr lang="pl-PL" altLang="zh-CN" sz="1400" b="1" dirty="0">
                <a:ea typeface="MS PGothic" pitchFamily="34" charset="-128"/>
                <a:cs typeface="Arial" pitchFamily="34" charset="0"/>
              </a:rPr>
            </a:br>
            <a:r>
              <a:rPr lang="en-US" altLang="zh-CN" sz="800" b="1" dirty="0">
                <a:ea typeface="MS PGothic" pitchFamily="34" charset="-128"/>
                <a:cs typeface="Arial" pitchFamily="34" charset="0"/>
              </a:rPr>
              <a:t> 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 err="1">
                <a:ea typeface="MS PGothic" pitchFamily="34" charset="-128"/>
                <a:cs typeface="Arial" pitchFamily="34" charset="0"/>
              </a:rPr>
              <a:t>endmodule</a:t>
            </a:r>
            <a:endParaRPr lang="en-US" altLang="zh-CN" sz="1050" dirty="0">
              <a:solidFill>
                <a:srgbClr val="0033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0981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485DA5-E4E3-4F7E-841B-3D72626578C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grpSp>
        <p:nvGrpSpPr>
          <p:cNvPr id="40982" name="Group 9"/>
          <p:cNvGrpSpPr>
            <a:grpSpLocks/>
          </p:cNvGrpSpPr>
          <p:nvPr/>
        </p:nvGrpSpPr>
        <p:grpSpPr bwMode="auto">
          <a:xfrm>
            <a:off x="1995488" y="1795463"/>
            <a:ext cx="1127125" cy="463550"/>
            <a:chOff x="2139" y="2352"/>
            <a:chExt cx="978" cy="541"/>
          </a:xfrm>
        </p:grpSpPr>
        <p:sp>
          <p:nvSpPr>
            <p:cNvPr id="40985" name="Rectangle 10"/>
            <p:cNvSpPr>
              <a:spLocks noChangeArrowheads="1"/>
            </p:cNvSpPr>
            <p:nvPr/>
          </p:nvSpPr>
          <p:spPr bwMode="auto">
            <a:xfrm>
              <a:off x="2139" y="2352"/>
              <a:ext cx="977" cy="54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lr>
                  <a:srgbClr val="000000"/>
                </a:buClr>
              </a:pPr>
              <a:endParaRPr kumimoji="1" lang="zh-CN" altLang="zh-CN" sz="1400">
                <a:ea typeface="MS PGothic" pitchFamily="34" charset="-128"/>
              </a:endParaRPr>
            </a:p>
          </p:txBody>
        </p:sp>
        <p:sp>
          <p:nvSpPr>
            <p:cNvPr id="40986" name="Text Box 11"/>
            <p:cNvSpPr txBox="1">
              <a:spLocks noChangeArrowheads="1"/>
            </p:cNvSpPr>
            <p:nvPr/>
          </p:nvSpPr>
          <p:spPr bwMode="auto">
            <a:xfrm>
              <a:off x="2144" y="2403"/>
              <a:ext cx="973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ea typeface="MS PGothic" pitchFamily="34" charset="-128"/>
                </a:rPr>
                <a:t>dataflow</a:t>
              </a:r>
            </a:p>
          </p:txBody>
        </p:sp>
      </p:grpSp>
      <p:sp>
        <p:nvSpPr>
          <p:cNvPr id="40983" name="Text Box 12"/>
          <p:cNvSpPr txBox="1">
            <a:spLocks noChangeArrowheads="1"/>
          </p:cNvSpPr>
          <p:nvPr/>
        </p:nvSpPr>
        <p:spPr bwMode="auto">
          <a:xfrm>
            <a:off x="2051050" y="2287588"/>
            <a:ext cx="19192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200" b="1" i="1">
                <a:ea typeface="MS PGothic" pitchFamily="34" charset="-128"/>
              </a:rPr>
              <a:t>Concurrent statements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31297D38-6FAA-4469-80CB-1E8069F2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277938"/>
            <a:ext cx="3779838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module </a:t>
            </a:r>
            <a:r>
              <a:rPr lang="en-US" altLang="zh-CN" sz="1400" dirty="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dataflow </a:t>
            </a:r>
            <a:r>
              <a:rPr lang="en-US" altLang="zh-CN" sz="1400" dirty="0">
                <a:ea typeface="MS PGothic" pitchFamily="34" charset="-128"/>
                <a:cs typeface="Arial" pitchFamily="34" charset="0"/>
              </a:rPr>
              <a:t>(Result, A, B, C);</a:t>
            </a:r>
            <a:endParaRPr lang="en-US" altLang="zh-CN" sz="1400" b="1" dirty="0">
              <a:ea typeface="MS PGothic" pitchFamily="34" charset="-128"/>
              <a:cs typeface="Arial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500" b="1" dirty="0">
              <a:ea typeface="MS PGothic" pitchFamily="34" charset="-128"/>
              <a:cs typeface="Arial" pitchFamily="34" charset="0"/>
            </a:endParaRP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output</a:t>
            </a:r>
            <a:r>
              <a:rPr lang="en-US" altLang="zh-CN" sz="1200" b="1" dirty="0">
                <a:ea typeface="MS PGothic" pitchFamily="34" charset="-128"/>
                <a:cs typeface="Arial" pitchFamily="34" charset="0"/>
              </a:rPr>
              <a:t>    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input </a:t>
            </a:r>
            <a:r>
              <a:rPr lang="en-US" altLang="zh-CN" sz="1400" b="1" kern="0" dirty="0">
                <a:latin typeface="Courier New" pitchFamily="49" charset="0"/>
                <a:cs typeface="Courier New" pitchFamily="49" charset="0"/>
              </a:rPr>
              <a:t>   A, B, C;</a:t>
            </a:r>
          </a:p>
          <a:p>
            <a:pPr marL="706438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1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700" b="1" dirty="0">
                <a:ea typeface="MS PGothic" pitchFamily="34" charset="-128"/>
                <a:cs typeface="Arial" pitchFamily="34" charset="0"/>
              </a:rPr>
              <a:t>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>
                <a:ea typeface="MS PGothic" pitchFamily="34" charset="-128"/>
                <a:cs typeface="Arial" pitchFamily="34" charset="0"/>
              </a:rPr>
              <a:t>       assign     </a:t>
            </a:r>
            <a:r>
              <a:rPr lang="en-US" altLang="zh-CN" sz="1200" dirty="0">
                <a:ea typeface="MS PGothic" pitchFamily="34" charset="-128"/>
                <a:cs typeface="Arial" pitchFamily="34" charset="0"/>
              </a:rPr>
              <a:t>Result = </a:t>
            </a:r>
            <a:r>
              <a:rPr lang="en-US" altLang="zh-CN" sz="1200" kern="0" dirty="0"/>
              <a:t> (A XOR B)  XOR C;</a:t>
            </a:r>
            <a:br>
              <a:rPr lang="pl-PL" altLang="zh-CN" sz="1200" b="1" dirty="0">
                <a:ea typeface="MS PGothic" pitchFamily="34" charset="-128"/>
                <a:cs typeface="Arial" pitchFamily="34" charset="0"/>
              </a:rPr>
            </a:br>
            <a:r>
              <a:rPr lang="en-US" altLang="zh-CN" sz="800" b="1" dirty="0">
                <a:ea typeface="MS PGothic" pitchFamily="34" charset="-128"/>
                <a:cs typeface="Arial" pitchFamily="34" charset="0"/>
              </a:rPr>
              <a:t> 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400" b="1" dirty="0" err="1">
                <a:ea typeface="MS PGothic" pitchFamily="34" charset="-128"/>
                <a:cs typeface="Arial" pitchFamily="34" charset="0"/>
              </a:rPr>
              <a:t>endmodule</a:t>
            </a:r>
            <a:endParaRPr lang="en-US" altLang="zh-CN" sz="1400" dirty="0">
              <a:solidFill>
                <a:srgbClr val="003399"/>
              </a:solidFill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38150" y="184150"/>
            <a:ext cx="8437563" cy="615950"/>
          </a:xfrm>
        </p:spPr>
        <p:txBody>
          <a:bodyPr/>
          <a:lstStyle/>
          <a:p>
            <a:r>
              <a:rPr lang="en-US" altLang="zh-CN"/>
              <a:t>Verilog for Combinational Circuit</a:t>
            </a:r>
            <a:endParaRPr lang="zh-CN" altLang="en-US"/>
          </a:p>
        </p:txBody>
      </p:sp>
      <p:sp>
        <p:nvSpPr>
          <p:cNvPr id="43011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054875-9204-4E90-BCAF-C28D18245856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9750C3-03D5-4B95-8133-832BEA1985FB}" type="slidenum">
              <a:rPr lang="zh-CN" altLang="en-US"/>
              <a:pPr/>
              <a:t>23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14BB62B-70D5-4216-B85B-C0E0E77C5134}"/>
              </a:ext>
            </a:extLst>
          </p:cNvPr>
          <p:cNvSpPr/>
          <p:nvPr/>
        </p:nvSpPr>
        <p:spPr>
          <a:xfrm>
            <a:off x="144463" y="908050"/>
            <a:ext cx="3851275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63538" algn="l"/>
              </a:tabLst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module</a:t>
            </a:r>
            <a:r>
              <a:rPr lang="en-US" altLang="zh-CN" b="1" dirty="0">
                <a:latin typeface="Arial" charset="0"/>
              </a:rPr>
              <a:t> Code42(  F,  I ) ;</a:t>
            </a: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	</a:t>
            </a: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00B050"/>
              </a:solidFill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                                                                                       </a:t>
            </a: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      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</a:rPr>
              <a:t> </a:t>
            </a: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	    </a:t>
            </a: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</a:rPr>
              <a:t>	 </a:t>
            </a: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endParaRPr lang="en-US" altLang="zh-CN" sz="1600" b="1" dirty="0">
              <a:latin typeface="Arial" charset="0"/>
            </a:endParaRPr>
          </a:p>
          <a:p>
            <a:pPr>
              <a:tabLst>
                <a:tab pos="363538" algn="l"/>
              </a:tabLst>
              <a:defRPr/>
            </a:pP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endmodule</a:t>
            </a:r>
            <a:r>
              <a:rPr lang="en-US" altLang="zh-CN" b="1" dirty="0">
                <a:latin typeface="Arial" charset="0"/>
              </a:rPr>
              <a:t>; 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621091E-90F8-40CC-B6B4-8535B0E34DD2}"/>
              </a:ext>
            </a:extLst>
          </p:cNvPr>
          <p:cNvSpPr/>
          <p:nvPr/>
        </p:nvSpPr>
        <p:spPr>
          <a:xfrm>
            <a:off x="395288" y="2809875"/>
            <a:ext cx="2736850" cy="2922588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always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altLang="zh-CN" sz="1600" b="1" dirty="0">
                <a:latin typeface="Arial" charset="0"/>
              </a:rPr>
              <a:t>@ ( I ) 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  begin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endParaRPr lang="en-US" altLang="zh-CN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pitchFamily="34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end</a:t>
            </a:r>
          </a:p>
        </p:txBody>
      </p:sp>
      <p:grpSp>
        <p:nvGrpSpPr>
          <p:cNvPr id="2" name="组合 142"/>
          <p:cNvGrpSpPr>
            <a:grpSpLocks/>
          </p:cNvGrpSpPr>
          <p:nvPr/>
        </p:nvGrpSpPr>
        <p:grpSpPr bwMode="auto">
          <a:xfrm>
            <a:off x="7688263" y="2509838"/>
            <a:ext cx="1204912" cy="990600"/>
            <a:chOff x="7587335" y="2303875"/>
            <a:chExt cx="1204871" cy="990111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DB5E041-755D-463F-8976-B4D982744659}"/>
                </a:ext>
              </a:extLst>
            </p:cNvPr>
            <p:cNvCxnSpPr/>
            <p:nvPr/>
          </p:nvCxnSpPr>
          <p:spPr>
            <a:xfrm>
              <a:off x="8396932" y="3024244"/>
              <a:ext cx="37781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0F022BA-7C4F-4ABC-88CF-25FA305D795A}"/>
                </a:ext>
              </a:extLst>
            </p:cNvPr>
            <p:cNvCxnSpPr/>
            <p:nvPr/>
          </p:nvCxnSpPr>
          <p:spPr>
            <a:xfrm>
              <a:off x="7587335" y="2541882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607D751-CD42-40BB-9B3C-33683862799D}"/>
                </a:ext>
              </a:extLst>
            </p:cNvPr>
            <p:cNvCxnSpPr/>
            <p:nvPr/>
          </p:nvCxnSpPr>
          <p:spPr>
            <a:xfrm>
              <a:off x="7587335" y="2778303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1B7E8B-3CC4-4907-9621-C40E7FE76496}"/>
                </a:ext>
              </a:extLst>
            </p:cNvPr>
            <p:cNvSpPr txBox="1"/>
            <p:nvPr/>
          </p:nvSpPr>
          <p:spPr>
            <a:xfrm>
              <a:off x="8442968" y="2798931"/>
              <a:ext cx="349238" cy="261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50" b="1" dirty="0">
                  <a:latin typeface="Arial" charset="0"/>
                </a:rPr>
                <a:t>F0</a:t>
              </a:r>
              <a:endParaRPr lang="zh-CN" altLang="en-US" sz="1050" b="1" dirty="0">
                <a:latin typeface="Arial" charset="0"/>
              </a:endParaRPr>
            </a:p>
          </p:txBody>
        </p:sp>
        <p:sp>
          <p:nvSpPr>
            <p:cNvPr id="43032" name="TextBox 76"/>
            <p:cNvSpPr txBox="1">
              <a:spLocks noChangeArrowheads="1"/>
            </p:cNvSpPr>
            <p:nvPr/>
          </p:nvSpPr>
          <p:spPr bwMode="auto">
            <a:xfrm>
              <a:off x="7592047" y="2550223"/>
              <a:ext cx="346969" cy="242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1"/>
                <a:t>I</a:t>
              </a:r>
              <a:r>
                <a:rPr lang="en-US" altLang="zh-CN" sz="1200" b="1" baseline="-25000"/>
                <a:t>1</a:t>
              </a:r>
              <a:endParaRPr lang="zh-CN" altLang="en-US" sz="1200" b="1" baseline="-25000"/>
            </a:p>
          </p:txBody>
        </p:sp>
        <p:sp>
          <p:nvSpPr>
            <p:cNvPr id="43033" name="TextBox 77"/>
            <p:cNvSpPr txBox="1">
              <a:spLocks noChangeArrowheads="1"/>
            </p:cNvSpPr>
            <p:nvPr/>
          </p:nvSpPr>
          <p:spPr bwMode="auto">
            <a:xfrm>
              <a:off x="7603429" y="2303875"/>
              <a:ext cx="346969" cy="242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1"/>
                <a:t>I</a:t>
              </a:r>
              <a:r>
                <a:rPr lang="en-US" altLang="zh-CN" sz="1200" b="1" baseline="-25000"/>
                <a:t>0</a:t>
              </a:r>
              <a:endParaRPr lang="zh-CN" altLang="en-US" sz="1200" b="1" baseline="-2500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D27AA1A-662D-4FC3-B131-EBDAB41CC9C8}"/>
                </a:ext>
              </a:extLst>
            </p:cNvPr>
            <p:cNvCxnSpPr/>
            <p:nvPr/>
          </p:nvCxnSpPr>
          <p:spPr>
            <a:xfrm>
              <a:off x="7587335" y="3016310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35" name="TextBox 84"/>
            <p:cNvSpPr txBox="1">
              <a:spLocks noChangeArrowheads="1"/>
            </p:cNvSpPr>
            <p:nvPr/>
          </p:nvSpPr>
          <p:spPr bwMode="auto">
            <a:xfrm>
              <a:off x="7592047" y="2785019"/>
              <a:ext cx="346969" cy="242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1"/>
                <a:t>I</a:t>
              </a:r>
              <a:r>
                <a:rPr lang="en-US" altLang="zh-CN" sz="1200" b="1" baseline="-25000"/>
                <a:t>2</a:t>
              </a:r>
              <a:endParaRPr lang="zh-CN" altLang="en-US" sz="1200" b="1" baseline="-25000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1FA4F5C-08E3-49E1-9334-67728B45A1B2}"/>
                </a:ext>
              </a:extLst>
            </p:cNvPr>
            <p:cNvCxnSpPr/>
            <p:nvPr/>
          </p:nvCxnSpPr>
          <p:spPr>
            <a:xfrm>
              <a:off x="7587335" y="3213063"/>
              <a:ext cx="37622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37" name="TextBox 86"/>
            <p:cNvSpPr txBox="1">
              <a:spLocks noChangeArrowheads="1"/>
            </p:cNvSpPr>
            <p:nvPr/>
          </p:nvSpPr>
          <p:spPr bwMode="auto">
            <a:xfrm>
              <a:off x="7592047" y="2985421"/>
              <a:ext cx="346969" cy="242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b="1"/>
                <a:t>I</a:t>
              </a:r>
              <a:r>
                <a:rPr lang="en-US" altLang="zh-CN" sz="1200" b="1" baseline="-25000"/>
                <a:t>3</a:t>
              </a:r>
              <a:endParaRPr lang="zh-CN" altLang="en-US" sz="1200" b="1" baseline="-2500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6E57A71-9123-4CE1-8BCA-7C6ACD9128DB}"/>
                </a:ext>
              </a:extLst>
            </p:cNvPr>
            <p:cNvSpPr/>
            <p:nvPr/>
          </p:nvSpPr>
          <p:spPr>
            <a:xfrm>
              <a:off x="7947685" y="2438745"/>
              <a:ext cx="449248" cy="8552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C8079806-9FA4-4890-858D-5ADE42DB4E34}"/>
                </a:ext>
              </a:extLst>
            </p:cNvPr>
            <p:cNvCxnSpPr/>
            <p:nvPr/>
          </p:nvCxnSpPr>
          <p:spPr>
            <a:xfrm>
              <a:off x="8396932" y="2798931"/>
              <a:ext cx="37781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36DCAE0-84E6-4D76-8EF7-FCF80D90AB0B}"/>
                </a:ext>
              </a:extLst>
            </p:cNvPr>
            <p:cNvSpPr txBox="1"/>
            <p:nvPr/>
          </p:nvSpPr>
          <p:spPr>
            <a:xfrm>
              <a:off x="8442968" y="2573617"/>
              <a:ext cx="349238" cy="261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50" b="1" dirty="0">
                  <a:latin typeface="Arial" charset="0"/>
                </a:rPr>
                <a:t>F1</a:t>
              </a:r>
              <a:endParaRPr lang="zh-CN" altLang="en-US" sz="1050" b="1" dirty="0">
                <a:latin typeface="Arial" charset="0"/>
              </a:endParaRPr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57B1CE31-0F32-4F81-9D64-0F9163D3F9F2}"/>
              </a:ext>
            </a:extLst>
          </p:cNvPr>
          <p:cNvSpPr/>
          <p:nvPr/>
        </p:nvSpPr>
        <p:spPr>
          <a:xfrm>
            <a:off x="3924300" y="3213100"/>
            <a:ext cx="3527425" cy="2278063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always </a:t>
            </a:r>
            <a:r>
              <a:rPr lang="en-US" altLang="zh-CN" sz="1600" b="1" dirty="0">
                <a:latin typeface="Arial" charset="0"/>
                <a:ea typeface="MS PGothic" pitchFamily="34" charset="-128"/>
                <a:cs typeface="Arial" pitchFamily="34" charset="0"/>
              </a:rPr>
              <a:t>@  ( I )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1600" b="1" dirty="0">
                <a:latin typeface="Arial" charset="0"/>
                <a:ea typeface="MS PGothic" pitchFamily="34" charset="-128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  begin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latin typeface="Arial" charset="0"/>
                <a:ea typeface="MS PGothic" pitchFamily="34" charset="-128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              if</a:t>
            </a:r>
            <a:r>
              <a:rPr lang="en-US" altLang="zh-CN" sz="1600" b="1" dirty="0">
                <a:latin typeface="Arial" charset="0"/>
              </a:rPr>
              <a:t> (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I[3])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t= 2’b11 ; </a:t>
            </a:r>
            <a:endParaRPr lang="en-US" altLang="zh-CN" sz="1600" b="1" dirty="0">
              <a:solidFill>
                <a:srgbClr val="0A419B"/>
              </a:solidFill>
              <a:latin typeface="Arial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</a:t>
            </a:r>
            <a:r>
              <a:rPr lang="en-US" altLang="zh-CN" sz="1600" b="1" dirty="0">
                <a:solidFill>
                  <a:srgbClr val="0A419B"/>
                </a:solidFill>
                <a:latin typeface="Arial" charset="0"/>
              </a:rPr>
              <a:t>else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if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(I[2])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t = 2’b10 ; </a:t>
            </a:r>
            <a:endParaRPr lang="en-US" altLang="zh-CN" sz="1600" b="1" dirty="0">
              <a:solidFill>
                <a:srgbClr val="0A419B"/>
              </a:solidFill>
              <a:latin typeface="Arial" charset="0"/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</a:t>
            </a:r>
            <a:r>
              <a:rPr lang="en-US" altLang="zh-CN" sz="1600" b="1" dirty="0">
                <a:solidFill>
                  <a:srgbClr val="0A419B"/>
                </a:solidFill>
                <a:latin typeface="Arial" charset="0"/>
              </a:rPr>
              <a:t>else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if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(I[1])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 t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= 2’b01 ;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</a:t>
            </a:r>
            <a:r>
              <a:rPr lang="en-US" altLang="zh-CN" sz="1600" b="1" dirty="0">
                <a:solidFill>
                  <a:srgbClr val="003399"/>
                </a:solidFill>
                <a:latin typeface="Arial" charset="0"/>
              </a:rPr>
              <a:t>else</a:t>
            </a:r>
            <a:r>
              <a:rPr lang="en-US" altLang="zh-CN" sz="1600" b="1" dirty="0">
                <a:solidFill>
                  <a:prstClr val="black"/>
                </a:solidFill>
                <a:latin typeface="Arial" charset="0"/>
              </a:rPr>
              <a:t>              t = 2’b00 ;</a:t>
            </a:r>
          </a:p>
          <a:p>
            <a:pPr>
              <a:spcBef>
                <a:spcPts val="600"/>
              </a:spcBef>
              <a:tabLst>
                <a:tab pos="363538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pitchFamily="34" charset="0"/>
              </a:rPr>
              <a:t>end</a:t>
            </a: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21AECF4E-92AC-4E42-835B-3A3B17BA25A5}"/>
              </a:ext>
            </a:extLst>
          </p:cNvPr>
          <p:cNvCxnSpPr/>
          <p:nvPr/>
        </p:nvCxnSpPr>
        <p:spPr>
          <a:xfrm flipH="1">
            <a:off x="3492500" y="2708275"/>
            <a:ext cx="9525" cy="3457575"/>
          </a:xfrm>
          <a:prstGeom prst="line">
            <a:avLst/>
          </a:prstGeom>
          <a:ln w="317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9BE4452F-6F6C-4868-A217-9D55837C92AA}"/>
              </a:ext>
            </a:extLst>
          </p:cNvPr>
          <p:cNvSpPr/>
          <p:nvPr/>
        </p:nvSpPr>
        <p:spPr>
          <a:xfrm>
            <a:off x="2071688" y="5876925"/>
            <a:ext cx="134778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No priority</a:t>
            </a:r>
            <a:endParaRPr lang="zh-CN" alt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E21FA6B-21C5-4681-A2F4-6FFB1D9A329D}"/>
              </a:ext>
            </a:extLst>
          </p:cNvPr>
          <p:cNvSpPr/>
          <p:nvPr/>
        </p:nvSpPr>
        <p:spPr>
          <a:xfrm>
            <a:off x="3611563" y="5876925"/>
            <a:ext cx="97313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Priority!</a:t>
            </a:r>
            <a:endParaRPr lang="zh-CN" alt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aphicFrame>
        <p:nvGraphicFramePr>
          <p:cNvPr id="140" name="Object 3"/>
          <p:cNvGraphicFramePr>
            <a:graphicFrameLocks noChangeAspect="1"/>
          </p:cNvGraphicFramePr>
          <p:nvPr/>
        </p:nvGraphicFramePr>
        <p:xfrm>
          <a:off x="6372225" y="1052513"/>
          <a:ext cx="26019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Worksheet" r:id="rId4" imgW="2247836" imgH="1152576" progId="Excel.Sheet.8">
                  <p:embed/>
                </p:oleObj>
              </mc:Choice>
              <mc:Fallback>
                <p:oleObj name="Worksheet" r:id="rId4" imgW="2247836" imgH="1152576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052513"/>
                        <a:ext cx="2601913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3"/>
          <p:cNvGraphicFramePr>
            <a:graphicFrameLocks noChangeAspect="1"/>
          </p:cNvGraphicFramePr>
          <p:nvPr/>
        </p:nvGraphicFramePr>
        <p:xfrm>
          <a:off x="3924300" y="1052513"/>
          <a:ext cx="227647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Worksheet" r:id="rId6" imgW="2162294" imgH="1171498" progId="Excel.Sheet.8">
                  <p:embed/>
                </p:oleObj>
              </mc:Choice>
              <mc:Fallback>
                <p:oleObj name="Worksheet" r:id="rId6" imgW="2162294" imgH="1171498" progId="Excel.Sheet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2276475" cy="133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1AF78AE7-4721-4E54-BDC0-B4CEFD705B6A}"/>
              </a:ext>
            </a:extLst>
          </p:cNvPr>
          <p:cNvSpPr/>
          <p:nvPr/>
        </p:nvSpPr>
        <p:spPr>
          <a:xfrm>
            <a:off x="3635375" y="5949950"/>
            <a:ext cx="863600" cy="21590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95288" y="1268413"/>
            <a:ext cx="2376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CN" sz="1600" b="1">
                <a:solidFill>
                  <a:srgbClr val="00B050"/>
                </a:solidFill>
              </a:rPr>
              <a:t>output</a:t>
            </a:r>
            <a:r>
              <a:rPr lang="en-US" altLang="zh-CN" sz="1600" b="1"/>
              <a:t>  [ 1:0 ]    F; </a:t>
            </a:r>
          </a:p>
          <a:p>
            <a:pPr>
              <a:tabLst>
                <a:tab pos="363538" algn="l"/>
              </a:tabLst>
            </a:pPr>
            <a:r>
              <a:rPr lang="en-US" altLang="zh-CN" sz="1600" b="1">
                <a:solidFill>
                  <a:srgbClr val="00B050"/>
                </a:solidFill>
              </a:rPr>
              <a:t>input</a:t>
            </a:r>
            <a:r>
              <a:rPr lang="en-US" altLang="zh-CN" sz="1600" b="1"/>
              <a:t>     [ 3</a:t>
            </a:r>
            <a:r>
              <a:rPr lang="en-US" altLang="zh-CN" sz="1600" b="1">
                <a:sym typeface="Wingdings" pitchFamily="2" charset="2"/>
              </a:rPr>
              <a:t>:0 </a:t>
            </a:r>
            <a:r>
              <a:rPr lang="en-US" altLang="zh-CN" sz="1600" b="1"/>
              <a:t>]   I; </a:t>
            </a:r>
            <a:endParaRPr lang="zh-CN" altLang="en-US" sz="160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95288" y="2360613"/>
            <a:ext cx="1655762" cy="347662"/>
          </a:xfrm>
          <a:prstGeom prst="rect">
            <a:avLst/>
          </a:prstGeom>
          <a:solidFill>
            <a:schemeClr val="bg1">
              <a:alpha val="32156"/>
            </a:schemeClr>
          </a:solidFill>
          <a:ln w="12700">
            <a:noFill/>
            <a:prstDash val="sysDash"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zh-CN" sz="1600" b="1">
                <a:solidFill>
                  <a:srgbClr val="FF0000"/>
                </a:solidFill>
              </a:rPr>
              <a:t>assign</a:t>
            </a:r>
            <a:r>
              <a:rPr lang="en-US" altLang="zh-CN" sz="1600" b="1">
                <a:solidFill>
                  <a:srgbClr val="003399"/>
                </a:solidFill>
              </a:rPr>
              <a:t>   </a:t>
            </a:r>
            <a:r>
              <a:rPr lang="en-US" altLang="zh-CN" sz="1600" b="1"/>
              <a:t>F = t </a:t>
            </a:r>
            <a:r>
              <a:rPr lang="zh-CN" altLang="en-US" sz="1600" b="1"/>
              <a:t>；</a:t>
            </a:r>
            <a:endParaRPr lang="en-US" altLang="zh-CN" sz="1600" b="1"/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39750" y="2133600"/>
            <a:ext cx="1944688" cy="287338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en-US" altLang="zh-CN" sz="1600" b="1">
                <a:solidFill>
                  <a:srgbClr val="FFC000"/>
                </a:solidFill>
              </a:rPr>
              <a:t>reg       [1:0]      t;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D876724-538A-47AF-8186-3A022568F6FF}"/>
              </a:ext>
            </a:extLst>
          </p:cNvPr>
          <p:cNvSpPr/>
          <p:nvPr/>
        </p:nvSpPr>
        <p:spPr>
          <a:xfrm>
            <a:off x="4572000" y="4221163"/>
            <a:ext cx="503238" cy="936625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27088" y="3382963"/>
            <a:ext cx="1944687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tabLst>
                <a:tab pos="363538" algn="l"/>
              </a:tabLst>
            </a:pPr>
            <a:r>
              <a:rPr lang="en-US" altLang="zh-CN" sz="1400" b="1">
                <a:solidFill>
                  <a:srgbClr val="003399"/>
                </a:solidFill>
              </a:rPr>
              <a:t> case</a:t>
            </a:r>
            <a:r>
              <a:rPr lang="en-US" altLang="zh-CN" sz="1400" b="1">
                <a:solidFill>
                  <a:srgbClr val="000000"/>
                </a:solidFill>
              </a:rPr>
              <a:t> </a:t>
            </a:r>
            <a:r>
              <a:rPr lang="en-US" altLang="zh-CN" sz="1400" b="1"/>
              <a:t>( I )</a:t>
            </a:r>
            <a:endParaRPr lang="en-US" altLang="zh-CN" sz="1400" b="1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tabLst>
                <a:tab pos="363538" algn="l"/>
              </a:tabLst>
            </a:pPr>
            <a:r>
              <a:rPr lang="en-US" altLang="zh-CN" sz="1400" b="1">
                <a:solidFill>
                  <a:srgbClr val="003399"/>
                </a:solidFill>
              </a:rPr>
              <a:t>     1:             </a:t>
            </a:r>
            <a:r>
              <a:rPr lang="en-US" altLang="zh-CN" sz="1400" b="1">
                <a:solidFill>
                  <a:srgbClr val="000000"/>
                </a:solidFill>
              </a:rPr>
              <a:t>t    = 0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  <a:tabLst>
                <a:tab pos="363538" algn="l"/>
              </a:tabLst>
            </a:pPr>
            <a:r>
              <a:rPr lang="en-US" altLang="zh-CN" sz="1400" b="1">
                <a:solidFill>
                  <a:srgbClr val="0070C0"/>
                </a:solidFill>
              </a:rPr>
              <a:t>     </a:t>
            </a:r>
            <a:r>
              <a:rPr lang="en-US" altLang="zh-CN" sz="1400" b="1">
                <a:solidFill>
                  <a:srgbClr val="003399"/>
                </a:solidFill>
              </a:rPr>
              <a:t>2:</a:t>
            </a:r>
            <a:r>
              <a:rPr lang="en-US" altLang="zh-CN" sz="1400" b="1">
                <a:solidFill>
                  <a:srgbClr val="0070C0"/>
                </a:solidFill>
              </a:rPr>
              <a:t>             </a:t>
            </a:r>
            <a:r>
              <a:rPr lang="en-US" altLang="zh-CN" sz="1400" b="1">
                <a:solidFill>
                  <a:srgbClr val="000000"/>
                </a:solidFill>
              </a:rPr>
              <a:t>t    = 1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  <a:tabLst>
                <a:tab pos="363538" algn="l"/>
              </a:tabLst>
            </a:pPr>
            <a:r>
              <a:rPr lang="en-US" altLang="zh-CN" sz="1400" b="1">
                <a:solidFill>
                  <a:srgbClr val="000000"/>
                </a:solidFill>
              </a:rPr>
              <a:t>    </a:t>
            </a:r>
            <a:r>
              <a:rPr lang="en-US" altLang="zh-CN" sz="1400" b="1">
                <a:solidFill>
                  <a:srgbClr val="3366CC"/>
                </a:solidFill>
              </a:rPr>
              <a:t> </a:t>
            </a:r>
            <a:r>
              <a:rPr lang="en-US" altLang="zh-CN" sz="1400" b="1">
                <a:solidFill>
                  <a:srgbClr val="003399"/>
                </a:solidFill>
              </a:rPr>
              <a:t>4:</a:t>
            </a:r>
            <a:r>
              <a:rPr lang="en-US" altLang="zh-CN" sz="1400" b="1">
                <a:solidFill>
                  <a:srgbClr val="3366CC"/>
                </a:solidFill>
              </a:rPr>
              <a:t>             </a:t>
            </a:r>
            <a:r>
              <a:rPr lang="en-US" altLang="zh-CN" sz="1400" b="1">
                <a:solidFill>
                  <a:srgbClr val="000000"/>
                </a:solidFill>
              </a:rPr>
              <a:t>t    = 2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  <a:tabLst>
                <a:tab pos="363538" algn="l"/>
              </a:tabLst>
            </a:pPr>
            <a:r>
              <a:rPr lang="en-US" altLang="zh-CN" sz="1400" b="1">
                <a:solidFill>
                  <a:srgbClr val="3366CC"/>
                </a:solidFill>
              </a:rPr>
              <a:t>     8 :            </a:t>
            </a:r>
            <a:r>
              <a:rPr lang="en-US" altLang="zh-CN" sz="1400" b="1">
                <a:solidFill>
                  <a:srgbClr val="000000"/>
                </a:solidFill>
              </a:rPr>
              <a:t>t    = 3</a:t>
            </a:r>
            <a:r>
              <a:rPr lang="en-US" altLang="zh-CN" sz="1400" b="1">
                <a:solidFill>
                  <a:srgbClr val="003399"/>
                </a:solidFill>
              </a:rPr>
              <a:t> </a:t>
            </a:r>
            <a:r>
              <a:rPr lang="en-US" altLang="zh-CN" sz="1400" b="1">
                <a:solidFill>
                  <a:srgbClr val="000000"/>
                </a:solidFill>
              </a:rPr>
              <a:t>; </a:t>
            </a:r>
          </a:p>
          <a:p>
            <a:pPr>
              <a:spcBef>
                <a:spcPts val="600"/>
              </a:spcBef>
              <a:tabLst>
                <a:tab pos="363538" algn="l"/>
              </a:tabLst>
            </a:pPr>
            <a:r>
              <a:rPr lang="en-US" altLang="zh-CN" sz="1400" b="1">
                <a:solidFill>
                  <a:srgbClr val="000000"/>
                </a:solidFill>
              </a:rPr>
              <a:t>    </a:t>
            </a:r>
            <a:r>
              <a:rPr lang="en-US" altLang="zh-CN" sz="1400" b="1">
                <a:solidFill>
                  <a:srgbClr val="003399"/>
                </a:solidFill>
              </a:rPr>
              <a:t>default: </a:t>
            </a:r>
            <a:r>
              <a:rPr lang="en-US" altLang="zh-CN" sz="1400" b="1">
                <a:solidFill>
                  <a:srgbClr val="000000"/>
                </a:solidFill>
              </a:rPr>
              <a:t>   t    = 0  ;</a:t>
            </a:r>
          </a:p>
          <a:p>
            <a:pPr>
              <a:spcBef>
                <a:spcPts val="600"/>
              </a:spcBef>
              <a:tabLst>
                <a:tab pos="363538" algn="l"/>
              </a:tabLst>
            </a:pPr>
            <a:r>
              <a:rPr lang="en-US" altLang="zh-CN" sz="1400" b="1">
                <a:solidFill>
                  <a:srgbClr val="003399"/>
                </a:solidFill>
              </a:rPr>
              <a:t>endcase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101" grpId="0" build="p" animBg="1"/>
      <p:bldP spid="127" grpId="0" build="p" animBg="1"/>
      <p:bldP spid="135" grpId="0"/>
      <p:bldP spid="136" grpId="0"/>
      <p:bldP spid="35" grpId="0" animBg="1"/>
      <p:bldP spid="36" grpId="0"/>
      <p:bldP spid="38" grpId="0" animBg="1"/>
      <p:bldP spid="43" grpId="0"/>
      <p:bldP spid="57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36A95A-798B-4C44-AB55-FFDE2793BCAF}" type="slidenum">
              <a:rPr lang="ar-SA" altLang="zh-CN"/>
              <a:pPr/>
              <a:t>24</a:t>
            </a:fld>
            <a:endParaRPr lang="zh-CN" altLang="zh-CN">
              <a:cs typeface="Arial" pitchFamily="34" charset="0"/>
            </a:endParaRPr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7A3050A8-9DF4-4BD5-A2D9-F0DE23A27C7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85750" y="214313"/>
            <a:ext cx="8215313" cy="615950"/>
          </a:xfrm>
        </p:spPr>
        <p:txBody>
          <a:bodyPr anchor="t"/>
          <a:lstStyle/>
          <a:p>
            <a:pPr>
              <a:defRPr/>
            </a:pPr>
            <a:r>
              <a:rPr lang="en-US" altLang="zh-CN" sz="2800" dirty="0"/>
              <a:t>Verilog for Combinational Circuit </a:t>
            </a:r>
            <a:br>
              <a:rPr lang="en-US" altLang="zh-CN" sz="2800" dirty="0"/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6102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863600"/>
            <a:ext cx="67500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5" name="Picture 7" descr="C:\Users\Bobby\AppData\Roaming\Tencent\Users\44598901\QQ\WinTemp\RichOle\Z_1]`G_S6`UP}_Y)H4T]_M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429000"/>
            <a:ext cx="3398838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932363" y="3759200"/>
          <a:ext cx="1328737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Worksheet" r:id="rId5" imgW="1371735" imgH="2057400" progId="Excel.Sheet.8">
                  <p:embed/>
                </p:oleObj>
              </mc:Choice>
              <mc:Fallback>
                <p:oleObj name="Worksheet" r:id="rId5" imgW="1371735" imgH="20574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59200"/>
                        <a:ext cx="1328737" cy="198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902450" y="3098800"/>
          <a:ext cx="185737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Worksheet" r:id="rId7" imgW="2105146" imgH="1581120" progId="Excel.Sheet.8">
                  <p:embed/>
                </p:oleObj>
              </mc:Choice>
              <mc:Fallback>
                <p:oleObj name="Worksheet" r:id="rId7" imgW="2105146" imgH="158112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3098800"/>
                        <a:ext cx="1857375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6867525" y="4641850"/>
          <a:ext cx="197167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Worksheet" r:id="rId9" imgW="2295590" imgH="1638360" progId="Excel.Sheet.8">
                  <p:embed/>
                </p:oleObj>
              </mc:Choice>
              <mc:Fallback>
                <p:oleObj name="Worksheet" r:id="rId9" imgW="2295590" imgH="163836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4641850"/>
                        <a:ext cx="197167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4EA8A0-0578-4865-B693-8DFD604D6394}" type="slidenum">
              <a:rPr lang="zh-CN" altLang="en-US"/>
              <a:pPr/>
              <a:t>25</a:t>
            </a:fld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71900" y="1651000"/>
          <a:ext cx="4821238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Image" r:id="rId4" imgW="10247619" imgH="6057143" progId="">
                  <p:embed/>
                </p:oleObj>
              </mc:Choice>
              <mc:Fallback>
                <p:oleObj name="Image" r:id="rId4" imgW="10247619" imgH="605714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651000"/>
                        <a:ext cx="4821238" cy="299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DD944B8A-C6C0-488E-80F1-D49547272FCB}"/>
              </a:ext>
            </a:extLst>
          </p:cNvPr>
          <p:cNvGrpSpPr>
            <a:grpSpLocks/>
          </p:cNvGrpSpPr>
          <p:nvPr/>
        </p:nvGrpSpPr>
        <p:grpSpPr bwMode="auto">
          <a:xfrm>
            <a:off x="7722353" y="2414662"/>
            <a:ext cx="850110" cy="980488"/>
            <a:chOff x="4032" y="3360"/>
            <a:chExt cx="522" cy="719"/>
          </a:xfrm>
          <a:noFill/>
        </p:grpSpPr>
        <p:sp>
          <p:nvSpPr>
            <p:cNvPr id="109" name="Oval 24">
              <a:extLst>
                <a:ext uri="{FF2B5EF4-FFF2-40B4-BE49-F238E27FC236}">
                  <a16:creationId xmlns:a16="http://schemas.microsoft.com/office/drawing/2014/main" id="{7446A9E7-E270-4412-9BB8-D34328054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360"/>
              <a:ext cx="138" cy="288"/>
            </a:xfrm>
            <a:prstGeom prst="ellipse">
              <a:avLst/>
            </a:prstGeom>
            <a:grpFill/>
            <a:ln w="19050">
              <a:solidFill>
                <a:srgbClr val="AE129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10" name="Text Box 25">
              <a:extLst>
                <a:ext uri="{FF2B5EF4-FFF2-40B4-BE49-F238E27FC236}">
                  <a16:creationId xmlns:a16="http://schemas.microsoft.com/office/drawing/2014/main" id="{85EF52F7-BA4D-424F-A77F-15A7F93C6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3921"/>
              <a:ext cx="329" cy="15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dirty="0">
                  <a:solidFill>
                    <a:srgbClr val="7030A0"/>
                  </a:solidFill>
                  <a:latin typeface="Georgia" pitchFamily="18" charset="0"/>
                </a:rPr>
                <a:t>state</a:t>
              </a:r>
              <a:endParaRPr lang="zh-CN" altLang="en-US" sz="1400" dirty="0">
                <a:solidFill>
                  <a:srgbClr val="7030A0"/>
                </a:solidFill>
                <a:latin typeface="Georgia" pitchFamily="18" charset="0"/>
              </a:endParaRPr>
            </a:p>
          </p:txBody>
        </p:sp>
        <p:cxnSp>
          <p:nvCxnSpPr>
            <p:cNvPr id="111" name="AutoShape 26">
              <a:extLst>
                <a:ext uri="{FF2B5EF4-FFF2-40B4-BE49-F238E27FC236}">
                  <a16:creationId xmlns:a16="http://schemas.microsoft.com/office/drawing/2014/main" id="{D9D287E5-CE71-4597-AAB8-64C43EED97E7}"/>
                </a:ext>
              </a:extLst>
            </p:cNvPr>
            <p:cNvCxnSpPr>
              <a:cxnSpLocks noChangeShapeType="1"/>
              <a:stCxn id="109" idx="4"/>
              <a:endCxn id="110" idx="1"/>
            </p:cNvCxnSpPr>
            <p:nvPr/>
          </p:nvCxnSpPr>
          <p:spPr bwMode="auto">
            <a:xfrm rot="16200000" flipH="1">
              <a:off x="3987" y="3762"/>
              <a:ext cx="352" cy="124"/>
            </a:xfrm>
            <a:prstGeom prst="curvedConnector2">
              <a:avLst/>
            </a:prstGeom>
            <a:grpFill/>
            <a:ln w="28575">
              <a:solidFill>
                <a:srgbClr val="AE1290"/>
              </a:solidFill>
              <a:miter lim="800000"/>
              <a:headEnd/>
              <a:tailEnd/>
            </a:ln>
            <a:extLst/>
          </p:spPr>
        </p:cxn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F9C214B2-83DC-4A72-A5C9-2958C8F13DBF}"/>
              </a:ext>
            </a:extLst>
          </p:cNvPr>
          <p:cNvGrpSpPr>
            <a:grpSpLocks/>
          </p:cNvGrpSpPr>
          <p:nvPr/>
        </p:nvGrpSpPr>
        <p:grpSpPr bwMode="auto">
          <a:xfrm>
            <a:off x="5606329" y="1964614"/>
            <a:ext cx="1170916" cy="2288260"/>
            <a:chOff x="2761" y="1349"/>
            <a:chExt cx="700" cy="1678"/>
          </a:xfrm>
          <a:noFill/>
        </p:grpSpPr>
        <p:sp>
          <p:nvSpPr>
            <p:cNvPr id="113" name="Oval 28">
              <a:extLst>
                <a:ext uri="{FF2B5EF4-FFF2-40B4-BE49-F238E27FC236}">
                  <a16:creationId xmlns:a16="http://schemas.microsoft.com/office/drawing/2014/main" id="{FBE30C58-AF72-4007-BF0F-374B266B3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349"/>
              <a:ext cx="81" cy="1254"/>
            </a:xfrm>
            <a:prstGeom prst="ellipse">
              <a:avLst/>
            </a:prstGeom>
            <a:grpFill/>
            <a:ln w="19050">
              <a:solidFill>
                <a:srgbClr val="AE129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14" name="Text Box 29">
              <a:extLst>
                <a:ext uri="{FF2B5EF4-FFF2-40B4-BE49-F238E27FC236}">
                  <a16:creationId xmlns:a16="http://schemas.microsoft.com/office/drawing/2014/main" id="{F41D27CB-BE5E-47D5-B758-89B56B050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2801"/>
              <a:ext cx="589" cy="226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none" lIns="18000" rIns="180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solidFill>
                    <a:srgbClr val="7030A0"/>
                  </a:solidFill>
                  <a:latin typeface="Georgia" pitchFamily="18" charset="0"/>
                </a:rPr>
                <a:t>Excitation</a:t>
              </a:r>
            </a:p>
          </p:txBody>
        </p:sp>
        <p:cxnSp>
          <p:nvCxnSpPr>
            <p:cNvPr id="115" name="AutoShape 30">
              <a:extLst>
                <a:ext uri="{FF2B5EF4-FFF2-40B4-BE49-F238E27FC236}">
                  <a16:creationId xmlns:a16="http://schemas.microsoft.com/office/drawing/2014/main" id="{42BAACA8-849A-4EEF-A15F-DCE7F3EB8FF4}"/>
                </a:ext>
              </a:extLst>
            </p:cNvPr>
            <p:cNvCxnSpPr>
              <a:cxnSpLocks noChangeShapeType="1"/>
              <a:stCxn id="113" idx="4"/>
              <a:endCxn id="114" idx="3"/>
            </p:cNvCxnSpPr>
            <p:nvPr/>
          </p:nvCxnSpPr>
          <p:spPr bwMode="auto">
            <a:xfrm rot="5400000">
              <a:off x="3229" y="2723"/>
              <a:ext cx="311" cy="70"/>
            </a:xfrm>
            <a:prstGeom prst="curvedConnector2">
              <a:avLst/>
            </a:prstGeom>
            <a:grpFill/>
            <a:ln w="28575">
              <a:solidFill>
                <a:srgbClr val="AE1290"/>
              </a:solidFill>
              <a:miter lim="800000"/>
              <a:headEnd/>
              <a:tailEnd/>
            </a:ln>
            <a:extLst/>
          </p:spPr>
        </p:cxnSp>
      </p:grpSp>
      <p:sp>
        <p:nvSpPr>
          <p:cNvPr id="45" name="Text Box 11">
            <a:extLst>
              <a:ext uri="{FF2B5EF4-FFF2-40B4-BE49-F238E27FC236}">
                <a16:creationId xmlns:a16="http://schemas.microsoft.com/office/drawing/2014/main" id="{B288AFFC-21CB-475F-8E26-BF19E16A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1784350"/>
            <a:ext cx="4699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ahoma" panose="020B0604030504040204" pitchFamily="34" charset="0"/>
              </a:rPr>
              <a:t>EN</a:t>
            </a:r>
          </a:p>
        </p:txBody>
      </p:sp>
      <p:sp>
        <p:nvSpPr>
          <p:cNvPr id="46" name="Text Box 12">
            <a:extLst>
              <a:ext uri="{FF2B5EF4-FFF2-40B4-BE49-F238E27FC236}">
                <a16:creationId xmlns:a16="http://schemas.microsoft.com/office/drawing/2014/main" id="{EB4C45BD-597A-4E29-9F49-60EC1823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1649413"/>
            <a:ext cx="538163" cy="2682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54000" tIns="10800" rIns="18000" bIns="10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ahoma" panose="020B0604030504040204" pitchFamily="34" charset="0"/>
              </a:rPr>
              <a:t>MAX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5930F51-48D9-4B60-B675-9C19130F242D}"/>
              </a:ext>
            </a:extLst>
          </p:cNvPr>
          <p:cNvCxnSpPr>
            <a:stCxn id="2058" idx="1"/>
          </p:cNvCxnSpPr>
          <p:nvPr/>
        </p:nvCxnSpPr>
        <p:spPr>
          <a:xfrm>
            <a:off x="7721600" y="1450975"/>
            <a:ext cx="0" cy="3078163"/>
          </a:xfrm>
          <a:prstGeom prst="line">
            <a:avLst/>
          </a:prstGeom>
          <a:ln w="31750">
            <a:solidFill>
              <a:srgbClr val="0A41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0E6D81A-F8A5-4898-BDD7-4AA1C7DC7189}"/>
              </a:ext>
            </a:extLst>
          </p:cNvPr>
          <p:cNvCxnSpPr/>
          <p:nvPr/>
        </p:nvCxnSpPr>
        <p:spPr>
          <a:xfrm>
            <a:off x="6821488" y="1423988"/>
            <a:ext cx="0" cy="3060700"/>
          </a:xfrm>
          <a:prstGeom prst="line">
            <a:avLst/>
          </a:prstGeom>
          <a:ln w="31750">
            <a:solidFill>
              <a:srgbClr val="0A41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53"/>
          <p:cNvSpPr>
            <a:spLocks noChangeArrowheads="1"/>
          </p:cNvSpPr>
          <p:nvPr/>
        </p:nvSpPr>
        <p:spPr bwMode="auto">
          <a:xfrm>
            <a:off x="7721600" y="1296988"/>
            <a:ext cx="1377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7030A0"/>
                </a:solidFill>
                <a:latin typeface="Georgia" pitchFamily="18" charset="0"/>
              </a:rPr>
              <a:t>Output logic</a:t>
            </a:r>
            <a:endParaRPr lang="zh-CN" altLang="en-US" sz="1400" b="1">
              <a:solidFill>
                <a:srgbClr val="7030A0"/>
              </a:solidFill>
              <a:latin typeface="Georgia" pitchFamily="18" charset="0"/>
            </a:endParaRP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2419B61F-02BE-4B9B-935F-FE44F84E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1784350"/>
            <a:ext cx="474662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FF0000"/>
                </a:solidFill>
                <a:latin typeface="Tahoma" panose="020B0604030504040204" pitchFamily="34" charset="0"/>
              </a:rPr>
              <a:t>Q0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EA33035F-FBC1-40FB-BE21-E9F209D4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2954338"/>
            <a:ext cx="474662" cy="339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FF0000"/>
                </a:solidFill>
                <a:latin typeface="Tahoma" panose="020B0604030504040204" pitchFamily="34" charset="0"/>
              </a:rPr>
              <a:t>Q1</a:t>
            </a: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5362B797-8AC2-4DC1-8222-AEB04C0FF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4305300"/>
            <a:ext cx="581025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kern="0" dirty="0">
                <a:solidFill>
                  <a:srgbClr val="FF0000"/>
                </a:solidFill>
                <a:latin typeface="Tahoma" panose="020B0604030504040204" pitchFamily="34" charset="0"/>
              </a:rPr>
              <a:t>CLK</a:t>
            </a:r>
          </a:p>
        </p:txBody>
      </p:sp>
      <p:sp>
        <p:nvSpPr>
          <p:cNvPr id="58" name="Line 17">
            <a:extLst>
              <a:ext uri="{FF2B5EF4-FFF2-40B4-BE49-F238E27FC236}">
                <a16:creationId xmlns:a16="http://schemas.microsoft.com/office/drawing/2014/main" id="{0578C3A5-1359-4A1E-A67D-741588B87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4611688"/>
            <a:ext cx="3152775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/>
          <a:lstStyle/>
          <a:p>
            <a:pPr eaLnBrk="1" hangingPunct="1">
              <a:defRPr/>
            </a:pPr>
            <a:endParaRPr kumimoji="1" lang="zh-CN" altLang="en-US" sz="2400" b="1" ker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Line 18">
            <a:extLst>
              <a:ext uri="{FF2B5EF4-FFF2-40B4-BE49-F238E27FC236}">
                <a16:creationId xmlns:a16="http://schemas.microsoft.com/office/drawing/2014/main" id="{60A41B68-2F8C-449F-8167-59E905BAA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2390775"/>
            <a:ext cx="0" cy="2220913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/>
          <a:lstStyle/>
          <a:p>
            <a:pPr eaLnBrk="1" hangingPunct="1">
              <a:defRPr/>
            </a:pPr>
            <a:endParaRPr kumimoji="1" lang="zh-CN" altLang="en-US" sz="2400" b="1" ker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Line 19">
            <a:extLst>
              <a:ext uri="{FF2B5EF4-FFF2-40B4-BE49-F238E27FC236}">
                <a16:creationId xmlns:a16="http://schemas.microsoft.com/office/drawing/2014/main" id="{009B045D-FD28-4272-897E-93BD246A6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3575050"/>
            <a:ext cx="1397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 type="oval" w="med" len="med"/>
            <a:tailEnd/>
          </a:ln>
          <a:extLst/>
        </p:spPr>
        <p:txBody>
          <a:bodyPr wrap="none"/>
          <a:lstStyle/>
          <a:p>
            <a:pPr eaLnBrk="1" hangingPunct="1">
              <a:defRPr/>
            </a:pPr>
            <a:endParaRPr kumimoji="1" lang="zh-CN" altLang="en-US" sz="2400" b="1" ker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Line 20">
            <a:extLst>
              <a:ext uri="{FF2B5EF4-FFF2-40B4-BE49-F238E27FC236}">
                <a16:creationId xmlns:a16="http://schemas.microsoft.com/office/drawing/2014/main" id="{AF315E71-D09C-48D1-BF13-C230C24C3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2390775"/>
            <a:ext cx="139700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/>
          <a:lstStyle/>
          <a:p>
            <a:pPr eaLnBrk="1" hangingPunct="1">
              <a:defRPr/>
            </a:pPr>
            <a:endParaRPr kumimoji="1" lang="zh-CN" altLang="en-US" sz="2400" b="1" ker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066" name="矩形 62"/>
          <p:cNvSpPr>
            <a:spLocks noChangeArrowheads="1"/>
          </p:cNvSpPr>
          <p:nvPr/>
        </p:nvSpPr>
        <p:spPr bwMode="auto">
          <a:xfrm>
            <a:off x="6732588" y="12890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7030A0"/>
                </a:solidFill>
                <a:latin typeface="Georgia" pitchFamily="18" charset="0"/>
              </a:rPr>
              <a:t>State F/F</a:t>
            </a:r>
          </a:p>
        </p:txBody>
      </p:sp>
      <p:sp>
        <p:nvSpPr>
          <p:cNvPr id="2068" name="矩形 83"/>
          <p:cNvSpPr>
            <a:spLocks noChangeArrowheads="1"/>
          </p:cNvSpPr>
          <p:nvPr/>
        </p:nvSpPr>
        <p:spPr bwMode="auto">
          <a:xfrm>
            <a:off x="4662488" y="1289050"/>
            <a:ext cx="1484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rgbClr val="7030A0"/>
                </a:solidFill>
                <a:latin typeface="Georgia" pitchFamily="18" charset="0"/>
              </a:rPr>
              <a:t>Input logic</a:t>
            </a:r>
            <a:endParaRPr lang="zh-CN" altLang="en-US" sz="1400" b="1">
              <a:solidFill>
                <a:srgbClr val="7030A0"/>
              </a:solidFill>
              <a:latin typeface="Georgia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CF8744E-291C-43C8-A6D3-038CDA74FF98}"/>
              </a:ext>
            </a:extLst>
          </p:cNvPr>
          <p:cNvSpPr/>
          <p:nvPr/>
        </p:nvSpPr>
        <p:spPr>
          <a:xfrm>
            <a:off x="161925" y="998538"/>
            <a:ext cx="3689350" cy="2416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Analysis Steps: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Input logic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Output logic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State 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output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table 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State 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 d</a:t>
            </a:r>
            <a:r>
              <a:rPr lang="en-US" altLang="zh-CN" dirty="0"/>
              <a:t>iagram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, waveform, etc.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F162D18-AAA9-482F-B829-AB87013DB874}"/>
              </a:ext>
            </a:extLst>
          </p:cNvPr>
          <p:cNvSpPr/>
          <p:nvPr/>
        </p:nvSpPr>
        <p:spPr>
          <a:xfrm>
            <a:off x="134938" y="3473450"/>
            <a:ext cx="3762375" cy="284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Design Steps: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State 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 graph 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State 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ransition/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anose="05050102010706020507" pitchFamily="18" charset="2"/>
              </a:rPr>
              <a:t>output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table 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State minimization &amp; coding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Chose Storage device (DFF)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Excitation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Output equations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Logic circuit diagram</a:t>
            </a:r>
          </a:p>
        </p:txBody>
      </p:sp>
      <p:pic>
        <p:nvPicPr>
          <p:cNvPr id="207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1275" y="4824413"/>
            <a:ext cx="524827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Rectangle 2">
            <a:extLst>
              <a:ext uri="{FF2B5EF4-FFF2-40B4-BE49-F238E27FC236}">
                <a16:creationId xmlns:a16="http://schemas.microsoft.com/office/drawing/2014/main" id="{54C0B4D3-CECB-479D-A526-434928C04C2F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233363"/>
            <a:ext cx="8748712" cy="630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cs typeface="+mn-cs"/>
              </a:rPr>
              <a:t>Design &amp; Analysis of Sequential Circuits</a:t>
            </a:r>
          </a:p>
        </p:txBody>
      </p:sp>
      <p:sp>
        <p:nvSpPr>
          <p:cNvPr id="2073" name="TextBox 30"/>
          <p:cNvSpPr txBox="1">
            <a:spLocks noChangeArrowheads="1"/>
          </p:cNvSpPr>
          <p:nvPr/>
        </p:nvSpPr>
        <p:spPr bwMode="auto">
          <a:xfrm>
            <a:off x="5021263" y="1042988"/>
            <a:ext cx="720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A419B"/>
                </a:solidFill>
              </a:rPr>
              <a:t>step3</a:t>
            </a:r>
            <a:endParaRPr lang="zh-CN" altLang="en-US" sz="1600" b="1">
              <a:solidFill>
                <a:srgbClr val="0A419B"/>
              </a:solidFill>
            </a:endParaRPr>
          </a:p>
        </p:txBody>
      </p:sp>
      <p:sp>
        <p:nvSpPr>
          <p:cNvPr id="2074" name="TextBox 31"/>
          <p:cNvSpPr txBox="1">
            <a:spLocks noChangeArrowheads="1"/>
          </p:cNvSpPr>
          <p:nvPr/>
        </p:nvSpPr>
        <p:spPr bwMode="auto">
          <a:xfrm>
            <a:off x="8097838" y="1042988"/>
            <a:ext cx="720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A419B"/>
                </a:solidFill>
              </a:rPr>
              <a:t>step2</a:t>
            </a:r>
            <a:endParaRPr lang="zh-CN" altLang="en-US" sz="1600" b="1">
              <a:solidFill>
                <a:srgbClr val="0A419B"/>
              </a:solidFill>
            </a:endParaRPr>
          </a:p>
        </p:txBody>
      </p:sp>
      <p:sp>
        <p:nvSpPr>
          <p:cNvPr id="2075" name="TextBox 32"/>
          <p:cNvSpPr txBox="1">
            <a:spLocks noChangeArrowheads="1"/>
          </p:cNvSpPr>
          <p:nvPr/>
        </p:nvSpPr>
        <p:spPr bwMode="auto">
          <a:xfrm>
            <a:off x="6911975" y="1042988"/>
            <a:ext cx="720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A419B"/>
                </a:solidFill>
              </a:rPr>
              <a:t>step1</a:t>
            </a:r>
            <a:endParaRPr lang="zh-CN" altLang="en-US" sz="1600" b="1">
              <a:solidFill>
                <a:srgbClr val="0A41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2058" grpId="0"/>
      <p:bldP spid="55" grpId="0"/>
      <p:bldP spid="56" grpId="0"/>
      <p:bldP spid="57" grpId="0"/>
      <p:bldP spid="2066" grpId="0"/>
      <p:bldP spid="2068" grpId="0"/>
      <p:bldP spid="89" grpId="0"/>
      <p:bldP spid="94" grpId="0"/>
      <p:bldP spid="2073" grpId="0"/>
      <p:bldP spid="2074" grpId="0"/>
      <p:bldP spid="20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 txBox="1">
            <a:spLocks noChangeArrowheads="1"/>
          </p:cNvSpPr>
          <p:nvPr/>
        </p:nvSpPr>
        <p:spPr bwMode="auto">
          <a:xfrm>
            <a:off x="566738" y="188913"/>
            <a:ext cx="77724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A419B"/>
                </a:solidFill>
              </a:rPr>
              <a:t>FSM Analysis</a:t>
            </a: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DC9627-578B-40C5-9365-5AABC414041E}" type="slidenum">
              <a:rPr lang="zh-CN" altLang="en-US"/>
              <a:pPr/>
              <a:t>26</a:t>
            </a:fld>
            <a:endParaRPr lang="zh-CN" altLang="en-US"/>
          </a:p>
        </p:txBody>
      </p:sp>
      <p:sp>
        <p:nvSpPr>
          <p:cNvPr id="48132" name="日期占位符 3"/>
          <p:cNvSpPr txBox="1">
            <a:spLocks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fld id="{61F1425F-8527-4C12-AE4A-2E313E1CCB83}" type="datetime1">
              <a:rPr lang="zh-CN" altLang="en-US" sz="140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pPr eaLnBrk="1" hangingPunct="1"/>
              <a:t>2021-05-11</a:t>
            </a:fld>
            <a:endParaRPr lang="zh-CN" altLang="en-US" sz="1400">
              <a:solidFill>
                <a:srgbClr val="0A41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3" name="Picture 9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852488"/>
            <a:ext cx="693102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27663" y="1860550"/>
            <a:ext cx="495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D1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167188" y="1860550"/>
            <a:ext cx="495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D0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117475" y="3024188"/>
            <a:ext cx="2563813" cy="269875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1600" b="1">
                <a:solidFill>
                  <a:srgbClr val="7030A0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1). Excitation equations </a:t>
            </a:r>
            <a:endParaRPr kumimoji="1" lang="zh-CN" altLang="en-US" sz="1600" b="1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22288" y="3203575"/>
            <a:ext cx="37353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D0 = Q1+Q0’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117475" y="3835400"/>
            <a:ext cx="2295525" cy="269875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1600" b="1">
                <a:solidFill>
                  <a:srgbClr val="7030A0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2). Output equations</a:t>
            </a:r>
            <a:endParaRPr lang="zh-CN" altLang="en-US" sz="16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250" y="4068763"/>
            <a:ext cx="1800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Q = Q1+Q0</a:t>
            </a:r>
            <a:endParaRPr kumimoji="1" lang="zh-CN" altLang="en-US" sz="1400" b="1">
              <a:solidFill>
                <a:srgbClr val="0A419B"/>
              </a:solidFill>
              <a:latin typeface="Tahoma" pitchFamily="34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71438" y="4441825"/>
            <a:ext cx="3421062" cy="269875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1600" b="1">
                <a:solidFill>
                  <a:srgbClr val="7030A0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3). State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ransition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equations</a:t>
            </a:r>
            <a:endParaRPr lang="zh-CN" altLang="en-US" sz="16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41313" y="4645025"/>
            <a:ext cx="12604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Q0+ =D0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Q1+ =D1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316038" y="4667250"/>
            <a:ext cx="103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=Q1+Q0’</a:t>
            </a: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4924425"/>
            <a:ext cx="93503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=X·Q1’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735388" y="2979738"/>
            <a:ext cx="2006600" cy="584200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4).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State t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ransition /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output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table</a:t>
            </a:r>
            <a:endParaRPr lang="zh-CN" altLang="en-US" sz="16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522288" y="3497263"/>
            <a:ext cx="4572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D1 = X·Q1’</a:t>
            </a:r>
            <a:endParaRPr kumimoji="1" lang="zh-CN" altLang="en-US" sz="1400" b="1">
              <a:solidFill>
                <a:srgbClr val="0A419B"/>
              </a:solidFill>
              <a:latin typeface="Tahoma" pitchFamily="34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5832475" y="1860550"/>
            <a:ext cx="495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Q1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616450" y="1860550"/>
            <a:ext cx="495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Q0</a:t>
            </a:r>
          </a:p>
        </p:txBody>
      </p: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3805238" y="3616325"/>
            <a:ext cx="1631950" cy="1665288"/>
            <a:chOff x="599" y="1776"/>
            <a:chExt cx="1945" cy="1733"/>
          </a:xfrm>
        </p:grpSpPr>
        <p:sp>
          <p:nvSpPr>
            <p:cNvPr id="55" name="Line 22">
              <a:extLst>
                <a:ext uri="{FF2B5EF4-FFF2-40B4-BE49-F238E27FC236}">
                  <a16:creationId xmlns:a16="http://schemas.microsoft.com/office/drawing/2014/main" id="{A953F27B-78BE-411C-B22E-0630757FC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244"/>
              <a:ext cx="19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6" name="Line 23">
              <a:extLst>
                <a:ext uri="{FF2B5EF4-FFF2-40B4-BE49-F238E27FC236}">
                  <a16:creationId xmlns:a16="http://schemas.microsoft.com/office/drawing/2014/main" id="{E37A0FCE-EC11-4B73-9761-1048A9835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75AC8CC4-87C4-4225-AEA9-53E1B1C74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3509"/>
              <a:ext cx="1945" cy="0"/>
            </a:xfrm>
            <a:prstGeom prst="line">
              <a:avLst/>
            </a:prstGeom>
            <a:noFill/>
            <a:ln w="57150" cmpd="thinThick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4B9B01BA-3615-48BC-AD2D-35BA5F1BB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776"/>
              <a:ext cx="0" cy="1687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282E53D2-D0C8-4CC1-AA0C-2FBA9883A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3228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75996C1C-0877-4E7D-99DF-3747FBFF6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2011"/>
              <a:ext cx="9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3878263" y="3705225"/>
            <a:ext cx="263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62" name="Text Box 21">
            <a:extLst>
              <a:ext uri="{FF2B5EF4-FFF2-40B4-BE49-F238E27FC236}">
                <a16:creationId xmlns:a16="http://schemas.microsoft.com/office/drawing/2014/main" id="{FF0A40D0-0275-48F5-BA09-D70BB6B1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4059238"/>
            <a:ext cx="411163" cy="908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0 1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1 1</a:t>
            </a:r>
          </a:p>
        </p:txBody>
      </p:sp>
      <p:sp>
        <p:nvSpPr>
          <p:cNvPr id="63" name="Text Box 26">
            <a:extLst>
              <a:ext uri="{FF2B5EF4-FFF2-40B4-BE49-F238E27FC236}">
                <a16:creationId xmlns:a16="http://schemas.microsoft.com/office/drawing/2014/main" id="{556941C7-D167-4B9B-9F20-2909F7CF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3581400"/>
            <a:ext cx="728662" cy="566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X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0      1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4773CA18-0861-464D-99EE-58ADDEC6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065588"/>
            <a:ext cx="411163" cy="9540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3CD3E429-DECE-491F-B29D-C41F59A65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5011738"/>
            <a:ext cx="7493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kern="0" dirty="0">
                <a:solidFill>
                  <a:srgbClr val="0A419B"/>
                </a:solidFill>
              </a:rPr>
              <a:t>Q1+Q0+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7C97487A-33BD-4F7D-B15D-228B3438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011738"/>
            <a:ext cx="508000" cy="3063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kern="0" dirty="0">
                <a:solidFill>
                  <a:srgbClr val="0A419B"/>
                </a:solidFill>
              </a:rPr>
              <a:t>Q1Q0</a:t>
            </a: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9641ACDD-FF60-405F-88A4-A43339E34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059238"/>
            <a:ext cx="412750" cy="3063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70" name="Text Box 27">
            <a:extLst>
              <a:ext uri="{FF2B5EF4-FFF2-40B4-BE49-F238E27FC236}">
                <a16:creationId xmlns:a16="http://schemas.microsoft.com/office/drawing/2014/main" id="{6F36D37C-95D3-44E3-A518-631DBF77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83075"/>
            <a:ext cx="4127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" name="Text Box 27">
            <a:extLst>
              <a:ext uri="{FF2B5EF4-FFF2-40B4-BE49-F238E27FC236}">
                <a16:creationId xmlns:a16="http://schemas.microsoft.com/office/drawing/2014/main" id="{25F25934-2045-4B49-A1B0-10CD4738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479925"/>
            <a:ext cx="412750" cy="5222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" name="Line 25">
            <a:extLst>
              <a:ext uri="{FF2B5EF4-FFF2-40B4-BE49-F238E27FC236}">
                <a16:creationId xmlns:a16="http://schemas.microsoft.com/office/drawing/2014/main" id="{F6367491-C43F-4D11-BC30-A6FD044C5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3652838"/>
            <a:ext cx="0" cy="1620837"/>
          </a:xfrm>
          <a:prstGeom prst="line">
            <a:avLst/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  <a:extLst/>
        </p:spPr>
        <p:txBody>
          <a:bodyPr wrap="none"/>
          <a:lstStyle/>
          <a:p>
            <a:pPr eaLnBrk="1" hangingPunct="1">
              <a:defRPr/>
            </a:pPr>
            <a:endParaRPr kumimoji="1" lang="zh-CN" altLang="en-US" sz="1400" b="1" ker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Text Box 20"/>
          <p:cNvSpPr txBox="1">
            <a:spLocks noChangeArrowheads="1"/>
          </p:cNvSpPr>
          <p:nvPr/>
        </p:nvSpPr>
        <p:spPr bwMode="auto">
          <a:xfrm>
            <a:off x="5094288" y="3687763"/>
            <a:ext cx="322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Q</a:t>
            </a: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5E504E2B-28CB-4739-82F9-5A058E908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4057650"/>
            <a:ext cx="298450" cy="9540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400" b="1">
                <a:solidFill>
                  <a:srgbClr val="000000"/>
                </a:solidFill>
                <a:latin typeface="Tahoma" pitchFamily="34" charset="0"/>
              </a:rPr>
              <a:t>0</a:t>
            </a:r>
          </a:p>
          <a:p>
            <a:pPr eaLnBrk="1" hangingPunct="1"/>
            <a:r>
              <a:rPr kumimoji="1" lang="zh-CN" altLang="en-US" sz="14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  <a:p>
            <a:pPr eaLnBrk="1" hangingPunct="1"/>
            <a:r>
              <a:rPr kumimoji="1" lang="zh-CN" altLang="en-US" sz="1400" b="1">
                <a:solidFill>
                  <a:srgbClr val="000000"/>
                </a:solidFill>
                <a:latin typeface="Tahoma" pitchFamily="34" charset="0"/>
              </a:rPr>
              <a:t>1</a:t>
            </a:r>
            <a:endParaRPr kumimoji="1" lang="en-US" altLang="zh-CN" sz="1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kumimoji="1" lang="en-US" altLang="zh-CN" sz="1400" b="1">
                <a:solidFill>
                  <a:srgbClr val="000000"/>
                </a:solidFill>
                <a:latin typeface="Tahoma" pitchFamily="34" charset="0"/>
              </a:rPr>
              <a:t>1</a:t>
            </a:r>
            <a:endParaRPr kumimoji="1" lang="zh-CN" altLang="en-US" sz="1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5" name="Oval 3">
            <a:extLst>
              <a:ext uri="{FF2B5EF4-FFF2-40B4-BE49-F238E27FC236}">
                <a16:creationId xmlns:a16="http://schemas.microsoft.com/office/drawing/2014/main" id="{B119B67E-B1C4-4EC6-B792-1E7C8CAF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3700463"/>
            <a:ext cx="336550" cy="2968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srgbClr val="000000"/>
                </a:solidFill>
              </a:rPr>
              <a:t>00</a:t>
            </a:r>
            <a:r>
              <a:rPr lang="en-US" altLang="zh-CN" sz="1200" kern="0" dirty="0">
                <a:solidFill>
                  <a:srgbClr val="000000"/>
                </a:solidFill>
              </a:rPr>
              <a:t>/0</a:t>
            </a:r>
            <a:endParaRPr lang="zh-CN" altLang="en-US" sz="1200" kern="0" dirty="0">
              <a:solidFill>
                <a:srgbClr val="000000"/>
              </a:solidFill>
            </a:endParaRPr>
          </a:p>
        </p:txBody>
      </p:sp>
      <p:cxnSp>
        <p:nvCxnSpPr>
          <p:cNvPr id="86" name="AutoShape 5"/>
          <p:cNvCxnSpPr>
            <a:cxnSpLocks noChangeShapeType="1"/>
            <a:stCxn id="85" idx="0"/>
            <a:endCxn id="85" idx="2"/>
          </p:cNvCxnSpPr>
          <p:nvPr/>
        </p:nvCxnSpPr>
        <p:spPr bwMode="auto">
          <a:xfrm rot="-5400000" flipH="1" flipV="1">
            <a:off x="6925469" y="3683794"/>
            <a:ext cx="155575" cy="176213"/>
          </a:xfrm>
          <a:prstGeom prst="curvedConnector4">
            <a:avLst>
              <a:gd name="adj1" fmla="val -116005"/>
              <a:gd name="adj2" fmla="val 156222"/>
            </a:avLst>
          </a:prstGeom>
          <a:noFill/>
          <a:ln w="28575">
            <a:solidFill>
              <a:srgbClr val="000000"/>
            </a:solidFill>
            <a:miter lim="800000"/>
            <a:headEnd type="triangle" w="med" len="med"/>
            <a:tailEnd/>
          </a:ln>
        </p:spPr>
      </p:cxnSp>
      <p:sp>
        <p:nvSpPr>
          <p:cNvPr id="87" name="Text Box 6">
            <a:extLst>
              <a:ext uri="{FF2B5EF4-FFF2-40B4-BE49-F238E27FC236}">
                <a16:creationId xmlns:a16="http://schemas.microsoft.com/office/drawing/2014/main" id="{17A14020-7D73-4582-9722-C4080FC5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3508375"/>
            <a:ext cx="4127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X=0</a:t>
            </a:r>
          </a:p>
        </p:txBody>
      </p:sp>
      <p:sp>
        <p:nvSpPr>
          <p:cNvPr id="88" name="Oval 8">
            <a:extLst>
              <a:ext uri="{FF2B5EF4-FFF2-40B4-BE49-F238E27FC236}">
                <a16:creationId xmlns:a16="http://schemas.microsoft.com/office/drawing/2014/main" id="{15792129-BE96-46B5-8DA3-FB137639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3700463"/>
            <a:ext cx="338138" cy="2968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srgbClr val="000000"/>
                </a:solidFill>
              </a:rPr>
              <a:t>01</a:t>
            </a:r>
            <a:r>
              <a:rPr lang="en-US" altLang="zh-CN" sz="1200" kern="0" dirty="0">
                <a:solidFill>
                  <a:srgbClr val="000000"/>
                </a:solidFill>
              </a:rPr>
              <a:t>/1</a:t>
            </a:r>
            <a:endParaRPr lang="zh-CN" altLang="en-US" sz="1200" kern="0" dirty="0">
              <a:solidFill>
                <a:srgbClr val="000000"/>
              </a:solidFill>
            </a:endParaRPr>
          </a:p>
        </p:txBody>
      </p:sp>
      <p:cxnSp>
        <p:nvCxnSpPr>
          <p:cNvPr id="89" name="AutoShape 9"/>
          <p:cNvCxnSpPr>
            <a:cxnSpLocks noChangeShapeType="1"/>
            <a:stCxn id="85" idx="5"/>
          </p:cNvCxnSpPr>
          <p:nvPr/>
        </p:nvCxnSpPr>
        <p:spPr bwMode="auto">
          <a:xfrm>
            <a:off x="7194550" y="3952875"/>
            <a:ext cx="581025" cy="785813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0" name="Text Box 10">
            <a:extLst>
              <a:ext uri="{FF2B5EF4-FFF2-40B4-BE49-F238E27FC236}">
                <a16:creationId xmlns:a16="http://schemas.microsoft.com/office/drawing/2014/main" id="{FEFB5B0F-1109-4BB3-BA0C-0297C761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4329113"/>
            <a:ext cx="412750" cy="279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X=1</a:t>
            </a:r>
          </a:p>
        </p:txBody>
      </p:sp>
      <p:cxnSp>
        <p:nvCxnSpPr>
          <p:cNvPr id="91" name="AutoShape 12"/>
          <p:cNvCxnSpPr>
            <a:cxnSpLocks noChangeShapeType="1"/>
            <a:stCxn id="99" idx="0"/>
            <a:endCxn id="85" idx="4"/>
          </p:cNvCxnSpPr>
          <p:nvPr/>
        </p:nvCxnSpPr>
        <p:spPr bwMode="auto">
          <a:xfrm flipV="1">
            <a:off x="6867525" y="3997325"/>
            <a:ext cx="207963" cy="290513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97" name="AutoShape 21"/>
          <p:cNvCxnSpPr>
            <a:cxnSpLocks noChangeShapeType="1"/>
            <a:stCxn id="103" idx="6"/>
            <a:endCxn id="88" idx="6"/>
          </p:cNvCxnSpPr>
          <p:nvPr/>
        </p:nvCxnSpPr>
        <p:spPr bwMode="auto">
          <a:xfrm flipV="1">
            <a:off x="8053388" y="3848100"/>
            <a:ext cx="12700" cy="95885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9" name="Oval 24">
            <a:extLst>
              <a:ext uri="{FF2B5EF4-FFF2-40B4-BE49-F238E27FC236}">
                <a16:creationId xmlns:a16="http://schemas.microsoft.com/office/drawing/2014/main" id="{9774AF57-1CC4-4AC6-B227-34777095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4287838"/>
            <a:ext cx="336550" cy="2968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srgbClr val="000000"/>
                </a:solidFill>
              </a:rPr>
              <a:t>11</a:t>
            </a:r>
            <a:r>
              <a:rPr lang="en-US" altLang="zh-CN" sz="1200" kern="0" dirty="0">
                <a:solidFill>
                  <a:srgbClr val="000000"/>
                </a:solidFill>
              </a:rPr>
              <a:t>/1</a:t>
            </a:r>
            <a:endParaRPr lang="zh-CN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103" name="Oval 28">
            <a:extLst>
              <a:ext uri="{FF2B5EF4-FFF2-40B4-BE49-F238E27FC236}">
                <a16:creationId xmlns:a16="http://schemas.microsoft.com/office/drawing/2014/main" id="{323BD29E-6444-41B6-B010-51831E70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4659313"/>
            <a:ext cx="338138" cy="2968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srgbClr val="000000"/>
                </a:solidFill>
              </a:rPr>
              <a:t>10</a:t>
            </a:r>
            <a:r>
              <a:rPr lang="en-US" altLang="zh-CN" sz="1200" kern="0" dirty="0">
                <a:solidFill>
                  <a:srgbClr val="000000"/>
                </a:solidFill>
              </a:rPr>
              <a:t>/1</a:t>
            </a:r>
            <a:endParaRPr lang="zh-CN" altLang="en-US" sz="1200" kern="0" dirty="0">
              <a:solidFill>
                <a:srgbClr val="000000"/>
              </a:solidFill>
            </a:endParaRPr>
          </a:p>
        </p:txBody>
      </p:sp>
      <p:grpSp>
        <p:nvGrpSpPr>
          <p:cNvPr id="105" name="Group 29"/>
          <p:cNvGrpSpPr>
            <a:grpSpLocks/>
          </p:cNvGrpSpPr>
          <p:nvPr/>
        </p:nvGrpSpPr>
        <p:grpSpPr bwMode="auto">
          <a:xfrm>
            <a:off x="7848600" y="3981450"/>
            <a:ext cx="414338" cy="661988"/>
            <a:chOff x="9842" y="-1791"/>
            <a:chExt cx="589" cy="962"/>
          </a:xfrm>
        </p:grpSpPr>
        <p:cxnSp>
          <p:nvCxnSpPr>
            <p:cNvPr id="48176" name="AutoShape 30"/>
            <p:cNvCxnSpPr>
              <a:cxnSpLocks noChangeShapeType="1"/>
            </p:cNvCxnSpPr>
            <p:nvPr/>
          </p:nvCxnSpPr>
          <p:spPr bwMode="auto">
            <a:xfrm>
              <a:off x="9919" y="-1791"/>
              <a:ext cx="0" cy="96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07" name="Text Box 31">
              <a:extLst>
                <a:ext uri="{FF2B5EF4-FFF2-40B4-BE49-F238E27FC236}">
                  <a16:creationId xmlns:a16="http://schemas.microsoft.com/office/drawing/2014/main" id="{F83A4D58-5721-4A19-8D82-343EA52DF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2" y="-1512"/>
              <a:ext cx="589" cy="40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</a:rPr>
                <a:t>X=1</a:t>
              </a:r>
            </a:p>
          </p:txBody>
        </p:sp>
      </p:grpSp>
      <p:sp>
        <p:nvSpPr>
          <p:cNvPr id="108" name="AutoShape 17"/>
          <p:cNvSpPr>
            <a:spLocks noChangeArrowheads="1"/>
          </p:cNvSpPr>
          <p:nvPr/>
        </p:nvSpPr>
        <p:spPr bwMode="auto">
          <a:xfrm>
            <a:off x="6435725" y="3057525"/>
            <a:ext cx="2006600" cy="271463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5). STG</a:t>
            </a:r>
            <a:endParaRPr lang="zh-CN" altLang="en-US" sz="16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cxnSp>
        <p:nvCxnSpPr>
          <p:cNvPr id="116" name="AutoShape 25"/>
          <p:cNvCxnSpPr>
            <a:cxnSpLocks noChangeShapeType="1"/>
          </p:cNvCxnSpPr>
          <p:nvPr/>
        </p:nvCxnSpPr>
        <p:spPr bwMode="auto">
          <a:xfrm flipH="1">
            <a:off x="7245350" y="3833813"/>
            <a:ext cx="477838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17" name="Text Box 6">
            <a:extLst>
              <a:ext uri="{FF2B5EF4-FFF2-40B4-BE49-F238E27FC236}">
                <a16:creationId xmlns:a16="http://schemas.microsoft.com/office/drawing/2014/main" id="{6D82EB4C-8FA8-4910-AF9E-BAA24CD49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608388"/>
            <a:ext cx="412750" cy="2778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X=0</a:t>
            </a:r>
          </a:p>
        </p:txBody>
      </p:sp>
      <p:sp>
        <p:nvSpPr>
          <p:cNvPr id="121" name="AutoShape 17"/>
          <p:cNvSpPr>
            <a:spLocks noChangeArrowheads="1"/>
          </p:cNvSpPr>
          <p:nvPr/>
        </p:nvSpPr>
        <p:spPr bwMode="auto">
          <a:xfrm>
            <a:off x="1009650" y="5416550"/>
            <a:ext cx="7432675" cy="803275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It</a:t>
            </a:r>
            <a:r>
              <a:rPr lang="zh-CN" altLang="en-US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16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is a Moore machine: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 if X=1 then the state transits between 01 and 10, the output Q should be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     if X=0 then the state reset to 00, the output Q should be 0.</a:t>
            </a:r>
            <a:endParaRPr lang="zh-CN" altLang="en-US" sz="1400" b="1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/>
      <p:bldP spid="12" grpId="0"/>
      <p:bldP spid="13" grpId="0" build="p"/>
      <p:bldP spid="14" grpId="0"/>
      <p:bldP spid="15" grpId="0" build="p"/>
      <p:bldP spid="16" grpId="0"/>
      <p:bldP spid="17" grpId="0"/>
      <p:bldP spid="18" grpId="0"/>
      <p:bldP spid="19" grpId="0" build="p"/>
      <p:bldP spid="51" grpId="0"/>
      <p:bldP spid="52" grpId="0"/>
      <p:bldP spid="53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0" grpId="0"/>
      <p:bldP spid="71" grpId="0"/>
      <p:bldP spid="81" grpId="0"/>
      <p:bldP spid="82" grpId="0"/>
      <p:bldP spid="85" grpId="0" animBg="1"/>
      <p:bldP spid="87" grpId="0"/>
      <p:bldP spid="88" grpId="0" animBg="1"/>
      <p:bldP spid="90" grpId="0"/>
      <p:bldP spid="99" grpId="0" animBg="1"/>
      <p:bldP spid="103" grpId="0" animBg="1"/>
      <p:bldP spid="108" grpId="0" build="p"/>
      <p:bldP spid="117" grpId="0"/>
      <p:bldP spid="12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568900-ED68-49C2-86A8-CD8323648820}" type="slidenum">
              <a:rPr lang="zh-CN" altLang="en-US"/>
              <a:pPr/>
              <a:t>27</a:t>
            </a:fld>
            <a:endParaRPr lang="zh-CN" altLang="en-US"/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4616450" y="998538"/>
            <a:ext cx="4333875" cy="2947987"/>
            <a:chOff x="405" y="288"/>
            <a:chExt cx="5067" cy="2655"/>
          </a:xfrm>
        </p:grpSpPr>
        <p:graphicFrame>
          <p:nvGraphicFramePr>
            <p:cNvPr id="49222" name="Object 2"/>
            <p:cNvGraphicFramePr>
              <a:graphicFrameLocks noChangeAspect="1"/>
            </p:cNvGraphicFramePr>
            <p:nvPr/>
          </p:nvGraphicFramePr>
          <p:xfrm>
            <a:off x="551" y="288"/>
            <a:ext cx="4921" cy="2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9" name="Image" r:id="rId4" imgW="10247619" imgH="6057143" progId="">
                    <p:embed/>
                  </p:oleObj>
                </mc:Choice>
                <mc:Fallback>
                  <p:oleObj name="Image" r:id="rId4" imgW="10247619" imgH="6057143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288"/>
                          <a:ext cx="4921" cy="2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23" name="Text Box 10"/>
            <p:cNvSpPr txBox="1">
              <a:spLocks noChangeArrowheads="1"/>
            </p:cNvSpPr>
            <p:nvPr/>
          </p:nvSpPr>
          <p:spPr bwMode="auto">
            <a:xfrm>
              <a:off x="405" y="409"/>
              <a:ext cx="489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600" b="1">
                  <a:latin typeface="Tahoma" pitchFamily="34" charset="0"/>
                </a:rPr>
                <a:t>EN</a:t>
              </a:r>
            </a:p>
          </p:txBody>
        </p:sp>
        <p:sp>
          <p:nvSpPr>
            <p:cNvPr id="49224" name="Text Box 14"/>
            <p:cNvSpPr txBox="1">
              <a:spLocks noChangeArrowheads="1"/>
            </p:cNvSpPr>
            <p:nvPr/>
          </p:nvSpPr>
          <p:spPr bwMode="auto">
            <a:xfrm>
              <a:off x="477" y="2638"/>
              <a:ext cx="604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600" b="1">
                  <a:latin typeface="Tahoma" pitchFamily="34" charset="0"/>
                </a:rPr>
                <a:t>CLK</a:t>
              </a:r>
            </a:p>
          </p:txBody>
        </p:sp>
      </p:grpSp>
      <p:sp>
        <p:nvSpPr>
          <p:cNvPr id="49156" name="AutoShape 17"/>
          <p:cNvSpPr>
            <a:spLocks noChangeArrowheads="1"/>
          </p:cNvSpPr>
          <p:nvPr/>
        </p:nvSpPr>
        <p:spPr bwMode="auto">
          <a:xfrm>
            <a:off x="26988" y="976313"/>
            <a:ext cx="4365625" cy="292100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1600" b="1">
                <a:solidFill>
                  <a:schemeClr val="accent2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1. Excitation equations from input logic</a:t>
            </a:r>
            <a:endParaRPr kumimoji="1" lang="zh-CN" altLang="en-US" sz="1600" b="1">
              <a:latin typeface="Arial Narrow" pitchFamily="34" charset="0"/>
            </a:endParaRPr>
          </a:p>
        </p:txBody>
      </p:sp>
      <p:sp>
        <p:nvSpPr>
          <p:cNvPr id="49157" name="Rectangle 2"/>
          <p:cNvSpPr txBox="1">
            <a:spLocks noChangeArrowheads="1"/>
          </p:cNvSpPr>
          <p:nvPr/>
        </p:nvSpPr>
        <p:spPr bwMode="auto">
          <a:xfrm>
            <a:off x="566738" y="233363"/>
            <a:ext cx="8577262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FSM  Analysis</a:t>
            </a:r>
          </a:p>
        </p:txBody>
      </p:sp>
      <p:sp>
        <p:nvSpPr>
          <p:cNvPr id="49158" name="Text Box 12"/>
          <p:cNvSpPr txBox="1">
            <a:spLocks noChangeArrowheads="1"/>
          </p:cNvSpPr>
          <p:nvPr/>
        </p:nvSpPr>
        <p:spPr bwMode="auto">
          <a:xfrm>
            <a:off x="7902575" y="1262063"/>
            <a:ext cx="4016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Q0</a:t>
            </a:r>
          </a:p>
        </p:txBody>
      </p:sp>
      <p:sp>
        <p:nvSpPr>
          <p:cNvPr id="49159" name="Text Box 13"/>
          <p:cNvSpPr txBox="1">
            <a:spLocks noChangeArrowheads="1"/>
          </p:cNvSpPr>
          <p:nvPr/>
        </p:nvSpPr>
        <p:spPr bwMode="auto">
          <a:xfrm>
            <a:off x="7902575" y="2432050"/>
            <a:ext cx="4016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Q1</a:t>
            </a:r>
          </a:p>
        </p:txBody>
      </p:sp>
      <p:sp>
        <p:nvSpPr>
          <p:cNvPr id="49160" name="Text Box 15"/>
          <p:cNvSpPr txBox="1">
            <a:spLocks noChangeArrowheads="1"/>
          </p:cNvSpPr>
          <p:nvPr/>
        </p:nvSpPr>
        <p:spPr bwMode="auto">
          <a:xfrm>
            <a:off x="7137400" y="1352550"/>
            <a:ext cx="400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D0</a:t>
            </a:r>
          </a:p>
        </p:txBody>
      </p:sp>
      <p:sp>
        <p:nvSpPr>
          <p:cNvPr id="49161" name="Text Box 16"/>
          <p:cNvSpPr txBox="1">
            <a:spLocks noChangeArrowheads="1"/>
          </p:cNvSpPr>
          <p:nvPr/>
        </p:nvSpPr>
        <p:spPr bwMode="auto">
          <a:xfrm>
            <a:off x="7142163" y="2484438"/>
            <a:ext cx="400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D1</a:t>
            </a:r>
          </a:p>
        </p:txBody>
      </p:sp>
      <p:sp>
        <p:nvSpPr>
          <p:cNvPr id="49162" name="矩形 26"/>
          <p:cNvSpPr>
            <a:spLocks noChangeArrowheads="1"/>
          </p:cNvSpPr>
          <p:nvPr/>
        </p:nvSpPr>
        <p:spPr bwMode="auto">
          <a:xfrm>
            <a:off x="431800" y="1155700"/>
            <a:ext cx="37353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D0 = Q0·EN’ + Q0’·EN</a:t>
            </a:r>
          </a:p>
        </p:txBody>
      </p:sp>
      <p:sp>
        <p:nvSpPr>
          <p:cNvPr id="49163" name="Text Box 4"/>
          <p:cNvSpPr txBox="1">
            <a:spLocks noChangeArrowheads="1"/>
          </p:cNvSpPr>
          <p:nvPr/>
        </p:nvSpPr>
        <p:spPr bwMode="auto">
          <a:xfrm>
            <a:off x="5235575" y="1217613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EN</a:t>
            </a:r>
          </a:p>
        </p:txBody>
      </p:sp>
      <p:sp>
        <p:nvSpPr>
          <p:cNvPr id="49164" name="Text Box 5"/>
          <p:cNvSpPr txBox="1">
            <a:spLocks noChangeArrowheads="1"/>
          </p:cNvSpPr>
          <p:nvPr/>
        </p:nvSpPr>
        <p:spPr bwMode="auto">
          <a:xfrm>
            <a:off x="5235575" y="1465263"/>
            <a:ext cx="390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EN’</a:t>
            </a:r>
          </a:p>
        </p:txBody>
      </p:sp>
      <p:sp>
        <p:nvSpPr>
          <p:cNvPr id="49165" name="Text Box 6"/>
          <p:cNvSpPr txBox="1">
            <a:spLocks noChangeArrowheads="1"/>
          </p:cNvSpPr>
          <p:nvPr/>
        </p:nvSpPr>
        <p:spPr bwMode="auto">
          <a:xfrm>
            <a:off x="5235575" y="1966913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Q0</a:t>
            </a:r>
          </a:p>
        </p:txBody>
      </p:sp>
      <p:sp>
        <p:nvSpPr>
          <p:cNvPr id="49166" name="Text Box 7"/>
          <p:cNvSpPr txBox="1">
            <a:spLocks noChangeArrowheads="1"/>
          </p:cNvSpPr>
          <p:nvPr/>
        </p:nvSpPr>
        <p:spPr bwMode="auto">
          <a:xfrm>
            <a:off x="5235575" y="2235200"/>
            <a:ext cx="393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Q0’</a:t>
            </a:r>
          </a:p>
        </p:txBody>
      </p:sp>
      <p:sp>
        <p:nvSpPr>
          <p:cNvPr id="49167" name="Text Box 8"/>
          <p:cNvSpPr txBox="1">
            <a:spLocks noChangeArrowheads="1"/>
          </p:cNvSpPr>
          <p:nvPr/>
        </p:nvSpPr>
        <p:spPr bwMode="auto">
          <a:xfrm>
            <a:off x="5235575" y="2798763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Q1</a:t>
            </a:r>
          </a:p>
        </p:txBody>
      </p:sp>
      <p:sp>
        <p:nvSpPr>
          <p:cNvPr id="49168" name="Text Box 9"/>
          <p:cNvSpPr txBox="1">
            <a:spLocks noChangeArrowheads="1"/>
          </p:cNvSpPr>
          <p:nvPr/>
        </p:nvSpPr>
        <p:spPr bwMode="auto">
          <a:xfrm>
            <a:off x="5235575" y="3062288"/>
            <a:ext cx="393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Q1’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26988" y="1787525"/>
            <a:ext cx="2295525" cy="269875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1600" b="1">
                <a:solidFill>
                  <a:schemeClr val="accent2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2. Output equations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70" name="Text Box 11"/>
          <p:cNvSpPr txBox="1">
            <a:spLocks noChangeArrowheads="1"/>
          </p:cNvSpPr>
          <p:nvPr/>
        </p:nvSpPr>
        <p:spPr bwMode="auto">
          <a:xfrm>
            <a:off x="8318500" y="1293813"/>
            <a:ext cx="63976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00" tIns="10800" rIns="18000" bIns="10800">
            <a:spAutoFit/>
          </a:bodyPr>
          <a:lstStyle/>
          <a:p>
            <a:pPr eaLnBrk="1" hangingPunct="1"/>
            <a:r>
              <a:rPr kumimoji="1" lang="en-US" altLang="zh-CN" sz="1600" b="1">
                <a:latin typeface="Tahoma" pitchFamily="34" charset="0"/>
              </a:rPr>
              <a:t>   MAX</a:t>
            </a:r>
          </a:p>
        </p:txBody>
      </p:sp>
      <p:sp>
        <p:nvSpPr>
          <p:cNvPr id="49171" name="矩形 35"/>
          <p:cNvSpPr>
            <a:spLocks noChangeArrowheads="1"/>
          </p:cNvSpPr>
          <p:nvPr/>
        </p:nvSpPr>
        <p:spPr bwMode="auto">
          <a:xfrm>
            <a:off x="341313" y="2020888"/>
            <a:ext cx="180022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MAX = Q1·Q0·EN</a:t>
            </a:r>
            <a:endParaRPr kumimoji="1" lang="zh-CN" altLang="en-US" sz="1400" b="1">
              <a:solidFill>
                <a:srgbClr val="0A419B"/>
              </a:solidFill>
              <a:latin typeface="Tahoma" pitchFamily="34" charset="0"/>
            </a:endParaRPr>
          </a:p>
        </p:txBody>
      </p:sp>
      <p:sp>
        <p:nvSpPr>
          <p:cNvPr id="49172" name="AutoShape 17"/>
          <p:cNvSpPr>
            <a:spLocks noChangeArrowheads="1"/>
          </p:cNvSpPr>
          <p:nvPr/>
        </p:nvSpPr>
        <p:spPr bwMode="auto">
          <a:xfrm>
            <a:off x="-19050" y="2370138"/>
            <a:ext cx="3421063" cy="269875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1600" b="1">
                <a:solidFill>
                  <a:schemeClr val="accent2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3. State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ransition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equations</a:t>
            </a:r>
            <a:endParaRPr lang="zh-CN" altLang="en-US" sz="1600" b="1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49173" name="矩形 37"/>
          <p:cNvSpPr>
            <a:spLocks noChangeArrowheads="1"/>
          </p:cNvSpPr>
          <p:nvPr/>
        </p:nvSpPr>
        <p:spPr bwMode="auto">
          <a:xfrm>
            <a:off x="250825" y="2573338"/>
            <a:ext cx="12604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Q0+ =D0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Q1+ =D1</a:t>
            </a:r>
          </a:p>
        </p:txBody>
      </p:sp>
      <p:sp>
        <p:nvSpPr>
          <p:cNvPr id="49174" name="矩形 38"/>
          <p:cNvSpPr>
            <a:spLocks noChangeArrowheads="1"/>
          </p:cNvSpPr>
          <p:nvPr/>
        </p:nvSpPr>
        <p:spPr bwMode="auto">
          <a:xfrm>
            <a:off x="1225550" y="2619375"/>
            <a:ext cx="1816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=Q0·EN’ + Q0’·EN</a:t>
            </a:r>
            <a:endParaRPr lang="zh-CN" altLang="en-US"/>
          </a:p>
        </p:txBody>
      </p:sp>
      <p:sp>
        <p:nvSpPr>
          <p:cNvPr id="49175" name="矩形 39"/>
          <p:cNvSpPr>
            <a:spLocks noChangeArrowheads="1"/>
          </p:cNvSpPr>
          <p:nvPr/>
        </p:nvSpPr>
        <p:spPr bwMode="auto">
          <a:xfrm>
            <a:off x="1062038" y="2876550"/>
            <a:ext cx="35099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=Q1·EN’ + Q1’·Q0·EN+ Q1·Q0’·EN</a:t>
            </a:r>
          </a:p>
        </p:txBody>
      </p:sp>
      <p:sp>
        <p:nvSpPr>
          <p:cNvPr id="49176" name="AutoShape 17"/>
          <p:cNvSpPr>
            <a:spLocks noChangeArrowheads="1"/>
          </p:cNvSpPr>
          <p:nvPr/>
        </p:nvSpPr>
        <p:spPr bwMode="auto">
          <a:xfrm>
            <a:off x="0" y="3300413"/>
            <a:ext cx="2006600" cy="584200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State t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ransition /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output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 table</a:t>
            </a:r>
            <a:endParaRPr lang="zh-CN" altLang="en-US" sz="1600" b="1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grpSp>
        <p:nvGrpSpPr>
          <p:cNvPr id="49177" name="Group 19"/>
          <p:cNvGrpSpPr>
            <a:grpSpLocks/>
          </p:cNvGrpSpPr>
          <p:nvPr/>
        </p:nvGrpSpPr>
        <p:grpSpPr bwMode="auto">
          <a:xfrm>
            <a:off x="225425" y="3976688"/>
            <a:ext cx="1631950" cy="1665287"/>
            <a:chOff x="599" y="1776"/>
            <a:chExt cx="1945" cy="1733"/>
          </a:xfrm>
        </p:grpSpPr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42926D27-EBFE-45BE-B722-0254ECD1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244"/>
              <a:ext cx="19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Line 23">
              <a:extLst>
                <a:ext uri="{FF2B5EF4-FFF2-40B4-BE49-F238E27FC236}">
                  <a16:creationId xmlns:a16="http://schemas.microsoft.com/office/drawing/2014/main" id="{90C38506-2A6E-43D0-B28B-471EDFAED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ADC668B4-96A3-4E39-B4D3-DF9D2DD3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3509"/>
              <a:ext cx="1945" cy="0"/>
            </a:xfrm>
            <a:prstGeom prst="line">
              <a:avLst/>
            </a:prstGeom>
            <a:noFill/>
            <a:ln w="57150" cmpd="thinThick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" name="Line 25">
              <a:extLst>
                <a:ext uri="{FF2B5EF4-FFF2-40B4-BE49-F238E27FC236}">
                  <a16:creationId xmlns:a16="http://schemas.microsoft.com/office/drawing/2014/main" id="{1F270AE2-1B2C-401A-AF56-EF5D90BD3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776"/>
              <a:ext cx="0" cy="1687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B26AE0F9-240F-4B1D-B0AD-8A2187CE2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3228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" name="Line 32">
              <a:extLst>
                <a:ext uri="{FF2B5EF4-FFF2-40B4-BE49-F238E27FC236}">
                  <a16:creationId xmlns:a16="http://schemas.microsoft.com/office/drawing/2014/main" id="{A65B1055-C736-47AC-8DE9-E05848F5E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2011"/>
              <a:ext cx="13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9178" name="Text Box 20"/>
          <p:cNvSpPr txBox="1">
            <a:spLocks noChangeArrowheads="1"/>
          </p:cNvSpPr>
          <p:nvPr/>
        </p:nvSpPr>
        <p:spPr bwMode="auto">
          <a:xfrm>
            <a:off x="298450" y="4065588"/>
            <a:ext cx="263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57" name="Text Box 21">
            <a:extLst>
              <a:ext uri="{FF2B5EF4-FFF2-40B4-BE49-F238E27FC236}">
                <a16:creationId xmlns:a16="http://schemas.microsoft.com/office/drawing/2014/main" id="{E9ECB4C8-B946-4E44-AF88-5FF47FBBF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419600"/>
            <a:ext cx="411162" cy="908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0 1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1 1</a:t>
            </a:r>
          </a:p>
        </p:txBody>
      </p:sp>
      <p:sp>
        <p:nvSpPr>
          <p:cNvPr id="58" name="Text Box 26">
            <a:extLst>
              <a:ext uri="{FF2B5EF4-FFF2-40B4-BE49-F238E27FC236}">
                <a16:creationId xmlns:a16="http://schemas.microsoft.com/office/drawing/2014/main" id="{ACB6A3A9-B2D5-4FF7-B783-DE4CE7AE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930650"/>
            <a:ext cx="831850" cy="5445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sz="1400" kern="0" dirty="0">
                <a:solidFill>
                  <a:srgbClr val="0A419B"/>
                </a:solidFill>
                <a:latin typeface="Tahoma" panose="020B0604030504040204" pitchFamily="34" charset="0"/>
              </a:rPr>
              <a:t>EN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sz="1400" kern="0" dirty="0">
                <a:solidFill>
                  <a:srgbClr val="0A419B"/>
                </a:solidFill>
                <a:latin typeface="Tahoma" panose="020B0604030504040204" pitchFamily="34" charset="0"/>
              </a:rPr>
              <a:t>0          1</a:t>
            </a:r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3E74BF1A-11C7-4BF3-9184-5C4C8854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425950"/>
            <a:ext cx="561975" cy="908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01, 0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10, 0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11, 0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00, 1</a:t>
            </a:r>
          </a:p>
        </p:txBody>
      </p:sp>
      <p:sp>
        <p:nvSpPr>
          <p:cNvPr id="61" name="Text Box 29">
            <a:extLst>
              <a:ext uri="{FF2B5EF4-FFF2-40B4-BE49-F238E27FC236}">
                <a16:creationId xmlns:a16="http://schemas.microsoft.com/office/drawing/2014/main" id="{A2337135-F9E6-4130-A7DE-1F4099A43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5372100"/>
            <a:ext cx="1184275" cy="3063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kern="0" dirty="0">
                <a:solidFill>
                  <a:srgbClr val="0A419B"/>
                </a:solidFill>
              </a:rPr>
              <a:t>Q1+Q0+</a:t>
            </a:r>
            <a:r>
              <a:rPr lang="en-US" altLang="zh-CN" sz="1400" kern="0" dirty="0">
                <a:solidFill>
                  <a:srgbClr val="0A419B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400" kern="0" dirty="0">
                <a:solidFill>
                  <a:srgbClr val="0A419B"/>
                </a:solidFill>
              </a:rPr>
              <a:t>MAX</a:t>
            </a:r>
          </a:p>
        </p:txBody>
      </p:sp>
      <p:sp>
        <p:nvSpPr>
          <p:cNvPr id="62" name="Text Box 31">
            <a:extLst>
              <a:ext uri="{FF2B5EF4-FFF2-40B4-BE49-F238E27FC236}">
                <a16:creationId xmlns:a16="http://schemas.microsoft.com/office/drawing/2014/main" id="{1E23F885-45C9-462F-B630-EECEFDE8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5372100"/>
            <a:ext cx="5080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kern="0" dirty="0">
                <a:solidFill>
                  <a:srgbClr val="0A419B"/>
                </a:solidFill>
              </a:rPr>
              <a:t>Q1Q0</a:t>
            </a:r>
          </a:p>
        </p:txBody>
      </p:sp>
      <p:sp>
        <p:nvSpPr>
          <p:cNvPr id="70" name="Text Box 27">
            <a:extLst>
              <a:ext uri="{FF2B5EF4-FFF2-40B4-BE49-F238E27FC236}">
                <a16:creationId xmlns:a16="http://schemas.microsoft.com/office/drawing/2014/main" id="{C0979C7C-9996-4FF2-8D4D-885C410C9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9600"/>
            <a:ext cx="354012" cy="3063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1" name="Text Box 27">
            <a:extLst>
              <a:ext uri="{FF2B5EF4-FFF2-40B4-BE49-F238E27FC236}">
                <a16:creationId xmlns:a16="http://schemas.microsoft.com/office/drawing/2014/main" id="{A85533D6-42BA-4F14-BF2F-62191B91D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419600"/>
            <a:ext cx="412750" cy="3063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73" name="Text Box 27">
            <a:extLst>
              <a:ext uri="{FF2B5EF4-FFF2-40B4-BE49-F238E27FC236}">
                <a16:creationId xmlns:a16="http://schemas.microsoft.com/office/drawing/2014/main" id="{93A71BC6-6254-4D98-B5D6-DABC0ABDD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643438"/>
            <a:ext cx="35401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" name="Text Box 27">
            <a:extLst>
              <a:ext uri="{FF2B5EF4-FFF2-40B4-BE49-F238E27FC236}">
                <a16:creationId xmlns:a16="http://schemas.microsoft.com/office/drawing/2014/main" id="{00E96A78-FC88-46C9-9288-4994980EC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643438"/>
            <a:ext cx="4127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D92AAB35-335E-413A-8260-2591C604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4840288"/>
            <a:ext cx="635000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10, 0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11, 0</a:t>
            </a:r>
          </a:p>
        </p:txBody>
      </p:sp>
      <p:sp>
        <p:nvSpPr>
          <p:cNvPr id="76" name="Oval 3">
            <a:extLst>
              <a:ext uri="{FF2B5EF4-FFF2-40B4-BE49-F238E27FC236}">
                <a16:creationId xmlns:a16="http://schemas.microsoft.com/office/drawing/2014/main" id="{E7E70737-33A4-4073-BF0D-2DFF53B4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4070350"/>
            <a:ext cx="336550" cy="2968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srgbClr val="000000"/>
                </a:solidFill>
              </a:rPr>
              <a:t>00</a:t>
            </a:r>
          </a:p>
        </p:txBody>
      </p:sp>
      <p:cxnSp>
        <p:nvCxnSpPr>
          <p:cNvPr id="49190" name="AutoShape 5"/>
          <p:cNvCxnSpPr>
            <a:cxnSpLocks noChangeShapeType="1"/>
            <a:stCxn id="76" idx="0"/>
            <a:endCxn id="76" idx="2"/>
          </p:cNvCxnSpPr>
          <p:nvPr/>
        </p:nvCxnSpPr>
        <p:spPr bwMode="auto">
          <a:xfrm rot="-5400000" flipH="1" flipV="1">
            <a:off x="2721769" y="4053681"/>
            <a:ext cx="155575" cy="176213"/>
          </a:xfrm>
          <a:prstGeom prst="curvedConnector4">
            <a:avLst>
              <a:gd name="adj1" fmla="val -116005"/>
              <a:gd name="adj2" fmla="val 156222"/>
            </a:avLst>
          </a:prstGeom>
          <a:noFill/>
          <a:ln w="28575">
            <a:solidFill>
              <a:srgbClr val="000000"/>
            </a:solidFill>
            <a:miter lim="800000"/>
            <a:headEnd type="triangle" w="med" len="med"/>
            <a:tailEnd/>
          </a:ln>
        </p:spPr>
      </p:cxnSp>
      <p:sp>
        <p:nvSpPr>
          <p:cNvPr id="79" name="Text Box 6">
            <a:extLst>
              <a:ext uri="{FF2B5EF4-FFF2-40B4-BE49-F238E27FC236}">
                <a16:creationId xmlns:a16="http://schemas.microsoft.com/office/drawing/2014/main" id="{0D15BD64-3D02-4500-B113-88D2E80A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878263"/>
            <a:ext cx="396875" cy="350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EN=0</a:t>
            </a:r>
          </a:p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MAX=0</a:t>
            </a:r>
          </a:p>
        </p:txBody>
      </p:sp>
      <p:sp>
        <p:nvSpPr>
          <p:cNvPr id="81" name="Oval 8">
            <a:extLst>
              <a:ext uri="{FF2B5EF4-FFF2-40B4-BE49-F238E27FC236}">
                <a16:creationId xmlns:a16="http://schemas.microsoft.com/office/drawing/2014/main" id="{FAEF131B-7DD7-4653-826C-56D3AFB5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4070350"/>
            <a:ext cx="338138" cy="2968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srgbClr val="000000"/>
                </a:solidFill>
              </a:rPr>
              <a:t>01</a:t>
            </a:r>
          </a:p>
        </p:txBody>
      </p:sp>
      <p:cxnSp>
        <p:nvCxnSpPr>
          <p:cNvPr id="49193" name="AutoShape 9"/>
          <p:cNvCxnSpPr>
            <a:cxnSpLocks noChangeShapeType="1"/>
            <a:stCxn id="76" idx="6"/>
            <a:endCxn id="81" idx="2"/>
          </p:cNvCxnSpPr>
          <p:nvPr/>
        </p:nvCxnSpPr>
        <p:spPr bwMode="auto">
          <a:xfrm>
            <a:off x="3046413" y="4219575"/>
            <a:ext cx="45878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3" name="Text Box 10">
            <a:extLst>
              <a:ext uri="{FF2B5EF4-FFF2-40B4-BE49-F238E27FC236}">
                <a16:creationId xmlns:a16="http://schemas.microsoft.com/office/drawing/2014/main" id="{71913F7C-4524-42BC-A766-770F781D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3968750"/>
            <a:ext cx="396875" cy="3651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EN=1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MAX=0</a:t>
            </a:r>
          </a:p>
        </p:txBody>
      </p:sp>
      <p:cxnSp>
        <p:nvCxnSpPr>
          <p:cNvPr id="49195" name="AutoShape 12"/>
          <p:cNvCxnSpPr>
            <a:cxnSpLocks noChangeShapeType="1"/>
            <a:stCxn id="97" idx="0"/>
            <a:endCxn id="76" idx="4"/>
          </p:cNvCxnSpPr>
          <p:nvPr/>
        </p:nvCxnSpPr>
        <p:spPr bwMode="auto">
          <a:xfrm flipV="1">
            <a:off x="2852738" y="4373563"/>
            <a:ext cx="0" cy="649287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6" name="Text Box 13">
            <a:extLst>
              <a:ext uri="{FF2B5EF4-FFF2-40B4-BE49-F238E27FC236}">
                <a16:creationId xmlns:a16="http://schemas.microsoft.com/office/drawing/2014/main" id="{035A6F5E-B66E-4D93-843B-426BFA49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4540250"/>
            <a:ext cx="396875" cy="3492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EN=1</a:t>
            </a:r>
          </a:p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MAX=1</a:t>
            </a:r>
          </a:p>
        </p:txBody>
      </p:sp>
      <p:cxnSp>
        <p:nvCxnSpPr>
          <p:cNvPr id="49197" name="AutoShape 15"/>
          <p:cNvCxnSpPr>
            <a:cxnSpLocks noChangeShapeType="1"/>
            <a:stCxn id="97" idx="2"/>
            <a:endCxn id="97" idx="4"/>
          </p:cNvCxnSpPr>
          <p:nvPr/>
        </p:nvCxnSpPr>
        <p:spPr bwMode="auto">
          <a:xfrm rot="10800000" flipH="1" flipV="1">
            <a:off x="2678113" y="5176838"/>
            <a:ext cx="174625" cy="155575"/>
          </a:xfrm>
          <a:prstGeom prst="curvedConnector4">
            <a:avLst>
              <a:gd name="adj1" fmla="val -61046"/>
              <a:gd name="adj2" fmla="val 206218"/>
            </a:avLst>
          </a:prstGeom>
          <a:noFill/>
          <a:ln w="28575">
            <a:solidFill>
              <a:srgbClr val="000000"/>
            </a:solidFill>
            <a:miter lim="800000"/>
            <a:headEnd type="triangle" w="med" len="med"/>
            <a:tailEnd/>
          </a:ln>
        </p:spPr>
      </p:cxnSp>
      <p:sp>
        <p:nvSpPr>
          <p:cNvPr id="89" name="Text Box 16">
            <a:extLst>
              <a:ext uri="{FF2B5EF4-FFF2-40B4-BE49-F238E27FC236}">
                <a16:creationId xmlns:a16="http://schemas.microsoft.com/office/drawing/2014/main" id="{A93AD3AA-EDB7-42B3-8582-F972FAFB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160963"/>
            <a:ext cx="396875" cy="350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EN=0</a:t>
            </a:r>
          </a:p>
          <a:p>
            <a:pPr algn="r"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MAX=0</a:t>
            </a:r>
          </a:p>
        </p:txBody>
      </p:sp>
      <p:cxnSp>
        <p:nvCxnSpPr>
          <p:cNvPr id="49199" name="AutoShape 18"/>
          <p:cNvCxnSpPr>
            <a:cxnSpLocks noChangeShapeType="1"/>
            <a:stCxn id="81" idx="0"/>
            <a:endCxn id="81" idx="6"/>
          </p:cNvCxnSpPr>
          <p:nvPr/>
        </p:nvCxnSpPr>
        <p:spPr bwMode="auto">
          <a:xfrm rot="5400000" flipV="1">
            <a:off x="3675063" y="4054475"/>
            <a:ext cx="155575" cy="174625"/>
          </a:xfrm>
          <a:prstGeom prst="curvedConnector4">
            <a:avLst>
              <a:gd name="adj1" fmla="val -109338"/>
              <a:gd name="adj2" fmla="val 151403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2" name="Text Box 19">
            <a:extLst>
              <a:ext uri="{FF2B5EF4-FFF2-40B4-BE49-F238E27FC236}">
                <a16:creationId xmlns:a16="http://schemas.microsoft.com/office/drawing/2014/main" id="{6210B2D4-E471-4049-AF7D-8FB83444F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3878263"/>
            <a:ext cx="396875" cy="3508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EN=0</a:t>
            </a:r>
          </a:p>
          <a:p>
            <a:pPr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MAX=0</a:t>
            </a:r>
          </a:p>
        </p:txBody>
      </p:sp>
      <p:cxnSp>
        <p:nvCxnSpPr>
          <p:cNvPr id="49201" name="AutoShape 21"/>
          <p:cNvCxnSpPr>
            <a:cxnSpLocks noChangeShapeType="1"/>
            <a:stCxn id="101" idx="6"/>
            <a:endCxn id="101" idx="4"/>
          </p:cNvCxnSpPr>
          <p:nvPr/>
        </p:nvCxnSpPr>
        <p:spPr bwMode="auto">
          <a:xfrm flipH="1">
            <a:off x="3679825" y="5176838"/>
            <a:ext cx="176213" cy="155575"/>
          </a:xfrm>
          <a:prstGeom prst="curvedConnector4">
            <a:avLst>
              <a:gd name="adj1" fmla="val -54620"/>
              <a:gd name="adj2" fmla="val 206218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5" name="Text Box 22">
            <a:extLst>
              <a:ext uri="{FF2B5EF4-FFF2-40B4-BE49-F238E27FC236}">
                <a16:creationId xmlns:a16="http://schemas.microsoft.com/office/drawing/2014/main" id="{2754D5B5-16F9-43E5-8C68-DD0938A7F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5194300"/>
            <a:ext cx="396875" cy="3492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EN=0</a:t>
            </a:r>
          </a:p>
          <a:p>
            <a:pPr eaLnBrk="1" hangingPunct="1"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MAX=0</a:t>
            </a:r>
          </a:p>
        </p:txBody>
      </p:sp>
      <p:sp>
        <p:nvSpPr>
          <p:cNvPr id="97" name="Oval 24">
            <a:extLst>
              <a:ext uri="{FF2B5EF4-FFF2-40B4-BE49-F238E27FC236}">
                <a16:creationId xmlns:a16="http://schemas.microsoft.com/office/drawing/2014/main" id="{D5230AD6-9BFE-42A4-9999-4135E273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5029200"/>
            <a:ext cx="336550" cy="2968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>
                <a:solidFill>
                  <a:srgbClr val="000000"/>
                </a:solidFill>
              </a:rPr>
              <a:t>11</a:t>
            </a:r>
          </a:p>
        </p:txBody>
      </p:sp>
      <p:cxnSp>
        <p:nvCxnSpPr>
          <p:cNvPr id="49204" name="AutoShape 25"/>
          <p:cNvCxnSpPr>
            <a:cxnSpLocks noChangeShapeType="1"/>
            <a:stCxn id="101" idx="2"/>
            <a:endCxn id="97" idx="6"/>
          </p:cNvCxnSpPr>
          <p:nvPr/>
        </p:nvCxnSpPr>
        <p:spPr bwMode="auto">
          <a:xfrm flipH="1">
            <a:off x="3027363" y="5176838"/>
            <a:ext cx="47783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9" name="Text Box 26">
            <a:extLst>
              <a:ext uri="{FF2B5EF4-FFF2-40B4-BE49-F238E27FC236}">
                <a16:creationId xmlns:a16="http://schemas.microsoft.com/office/drawing/2014/main" id="{2123F139-B466-4D88-82D8-23F3FC87D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4968875"/>
            <a:ext cx="396875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EN=1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sz="1200" kern="0" dirty="0">
                <a:solidFill>
                  <a:srgbClr val="000000"/>
                </a:solidFill>
              </a:rPr>
              <a:t>MAX=0</a:t>
            </a:r>
          </a:p>
        </p:txBody>
      </p:sp>
      <p:sp>
        <p:nvSpPr>
          <p:cNvPr id="101" name="Oval 28">
            <a:extLst>
              <a:ext uri="{FF2B5EF4-FFF2-40B4-BE49-F238E27FC236}">
                <a16:creationId xmlns:a16="http://schemas.microsoft.com/office/drawing/2014/main" id="{67DAFE1E-35B9-4EE9-9D74-6B5F6FEC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5029200"/>
            <a:ext cx="338138" cy="2968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49207" name="Group 29"/>
          <p:cNvGrpSpPr>
            <a:grpSpLocks/>
          </p:cNvGrpSpPr>
          <p:nvPr/>
        </p:nvGrpSpPr>
        <p:grpSpPr bwMode="auto">
          <a:xfrm>
            <a:off x="3627438" y="4413250"/>
            <a:ext cx="396875" cy="660400"/>
            <a:chOff x="4436" y="1841"/>
            <a:chExt cx="565" cy="960"/>
          </a:xfrm>
        </p:grpSpPr>
        <p:cxnSp>
          <p:nvCxnSpPr>
            <p:cNvPr id="49214" name="AutoShape 30"/>
            <p:cNvCxnSpPr>
              <a:cxnSpLocks noChangeShapeType="1"/>
              <a:stCxn id="81" idx="4"/>
              <a:endCxn id="101" idx="0"/>
            </p:cNvCxnSpPr>
            <p:nvPr/>
          </p:nvCxnSpPr>
          <p:spPr bwMode="auto">
            <a:xfrm flipH="1">
              <a:off x="4512" y="1841"/>
              <a:ext cx="0" cy="96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04" name="Text Box 31">
              <a:extLst>
                <a:ext uri="{FF2B5EF4-FFF2-40B4-BE49-F238E27FC236}">
                  <a16:creationId xmlns:a16="http://schemas.microsoft.com/office/drawing/2014/main" id="{4CBB3A1F-44A6-434B-9B60-9280E36CE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1850"/>
              <a:ext cx="565" cy="5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</a:rPr>
                <a:t>EN=1</a:t>
              </a:r>
            </a:p>
            <a:p>
              <a:pPr eaLnBrk="1" hangingPunct="1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</a:rPr>
                <a:t>MAX=0</a:t>
              </a:r>
            </a:p>
          </p:txBody>
        </p:sp>
      </p:grpSp>
      <p:sp>
        <p:nvSpPr>
          <p:cNvPr id="49208" name="AutoShape 17"/>
          <p:cNvSpPr>
            <a:spLocks noChangeArrowheads="1"/>
          </p:cNvSpPr>
          <p:nvPr/>
        </p:nvSpPr>
        <p:spPr bwMode="auto">
          <a:xfrm>
            <a:off x="2232025" y="3427413"/>
            <a:ext cx="2006600" cy="271462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State diagram</a:t>
            </a:r>
            <a:endParaRPr lang="zh-CN" altLang="en-US" sz="1600" b="1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49209" name="矩形 112"/>
          <p:cNvSpPr>
            <a:spLocks noChangeArrowheads="1"/>
          </p:cNvSpPr>
          <p:nvPr/>
        </p:nvSpPr>
        <p:spPr bwMode="auto">
          <a:xfrm>
            <a:off x="2141538" y="5819775"/>
            <a:ext cx="4662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2-bit Add-up Counter with Enable</a:t>
            </a:r>
            <a:endParaRPr lang="zh-CN" altLang="en-US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210" name="矩形 113"/>
          <p:cNvSpPr>
            <a:spLocks noChangeArrowheads="1"/>
          </p:cNvSpPr>
          <p:nvPr/>
        </p:nvSpPr>
        <p:spPr bwMode="auto">
          <a:xfrm>
            <a:off x="5516563" y="4103688"/>
            <a:ext cx="21605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6. Timing Diagram 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9211" name="Object 3"/>
          <p:cNvGraphicFramePr>
            <a:graphicFrameLocks noChangeAspect="1"/>
          </p:cNvGraphicFramePr>
          <p:nvPr/>
        </p:nvGraphicFramePr>
        <p:xfrm>
          <a:off x="4572000" y="4419600"/>
          <a:ext cx="43751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Image" r:id="rId6" imgW="11098413" imgH="3263492" progId="">
                  <p:embed/>
                </p:oleObj>
              </mc:Choice>
              <mc:Fallback>
                <p:oleObj name="Image" r:id="rId6" imgW="11098413" imgH="326349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9600"/>
                        <a:ext cx="43751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2" name="矩形 116"/>
          <p:cNvSpPr>
            <a:spLocks noChangeArrowheads="1"/>
          </p:cNvSpPr>
          <p:nvPr/>
        </p:nvSpPr>
        <p:spPr bwMode="auto">
          <a:xfrm>
            <a:off x="431800" y="1449388"/>
            <a:ext cx="45720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D1 = Q1·EN’ + Q1’·Q0·EN + Q1·Q0’·EN</a:t>
            </a:r>
            <a:endParaRPr kumimoji="1" lang="zh-CN" altLang="en-US" sz="1400" b="1">
              <a:solidFill>
                <a:srgbClr val="0A419B"/>
              </a:solidFill>
              <a:latin typeface="Tahoma" pitchFamily="34" charset="0"/>
            </a:endParaRPr>
          </a:p>
        </p:txBody>
      </p:sp>
      <p:sp>
        <p:nvSpPr>
          <p:cNvPr id="49213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43B804-317D-4F38-86CE-417AA9FAB83D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 txBox="1">
            <a:spLocks noChangeArrowheads="1"/>
          </p:cNvSpPr>
          <p:nvPr/>
        </p:nvSpPr>
        <p:spPr bwMode="auto">
          <a:xfrm>
            <a:off x="522288" y="196850"/>
            <a:ext cx="77406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FSM Design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1313" y="908050"/>
            <a:ext cx="6931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Design a Serial Data Detector of </a:t>
            </a:r>
            <a:r>
              <a:rPr lang="en-US" altLang="zh-CN" sz="2000" b="1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101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(Mealy machine)</a:t>
            </a:r>
            <a:endParaRPr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D5CB21-1037-42E0-8730-D5F2D43FDA5B}"/>
              </a:ext>
            </a:extLst>
          </p:cNvPr>
          <p:cNvSpPr/>
          <p:nvPr/>
        </p:nvSpPr>
        <p:spPr>
          <a:xfrm>
            <a:off x="792163" y="1223963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 </a:t>
            </a:r>
            <a:r>
              <a:rPr lang="en-US" altLang="zh-CN" dirty="0"/>
              <a:t>Input   X=0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101101</a:t>
            </a:r>
            <a:r>
              <a:rPr lang="en-US" altLang="zh-CN" dirty="0"/>
              <a:t>001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10101</a:t>
            </a:r>
            <a:r>
              <a:rPr lang="en-US" altLang="zh-CN" dirty="0"/>
              <a:t>110</a:t>
            </a:r>
            <a:r>
              <a:rPr lang="en-US" altLang="zh-CN" dirty="0">
                <a:latin typeface="Times New Roman" pitchFamily="18" charset="0"/>
              </a:rPr>
              <a:t>……</a:t>
            </a:r>
            <a:br>
              <a:rPr lang="en-US" altLang="zh-CN" dirty="0"/>
            </a:br>
            <a:r>
              <a:rPr lang="en-US" altLang="zh-CN" dirty="0"/>
              <a:t>Output Z=000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00000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</a:t>
            </a:r>
            <a:r>
              <a:rPr lang="en-US" altLang="zh-CN" dirty="0">
                <a:latin typeface="Times New Roman" pitchFamily="18" charset="0"/>
              </a:rPr>
              <a:t>……</a:t>
            </a: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2681288" y="1943100"/>
            <a:ext cx="2339975" cy="292100"/>
          </a:xfrm>
          <a:prstGeom prst="roundRect">
            <a:avLst>
              <a:gd name="adj" fmla="val 12407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State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output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 table</a:t>
            </a:r>
            <a:endParaRPr lang="zh-CN" altLang="en-US" sz="1600" b="1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6988" y="1898650"/>
            <a:ext cx="260985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1. Mealy ST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G 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37175" y="1898650"/>
            <a:ext cx="36004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3. State minimization &amp; coding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0" y="3968750"/>
            <a:ext cx="3017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4. Excitation equations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37175" y="4059238"/>
            <a:ext cx="36004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6.Logic circuit diagram (DFF)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635000" y="2438400"/>
            <a:ext cx="477838" cy="476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400" b="1">
                <a:latin typeface="Tahoma" pitchFamily="34" charset="0"/>
              </a:rPr>
              <a:t>S0</a:t>
            </a:r>
            <a:endParaRPr kumimoji="1" lang="en-US" altLang="zh-CN" sz="1400" b="1" baseline="-25000">
              <a:latin typeface="Tahoma" pitchFamily="34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4138" y="2484438"/>
            <a:ext cx="392112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zh-CN" altLang="en-US" sz="1100" b="1">
                <a:latin typeface="Tahoma" pitchFamily="34" charset="0"/>
              </a:rPr>
              <a:t>0/0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481138" y="2459038"/>
            <a:ext cx="476250" cy="474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400" b="1">
                <a:latin typeface="Tahoma" pitchFamily="34" charset="0"/>
              </a:rPr>
              <a:t>S1</a:t>
            </a:r>
            <a:endParaRPr kumimoji="1" lang="en-US" altLang="zh-CN" sz="1400" b="1" baseline="-25000">
              <a:latin typeface="Tahoma" pitchFamily="34" charset="0"/>
            </a:endParaRP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1473200" y="3281363"/>
            <a:ext cx="476250" cy="461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400" b="1">
                <a:latin typeface="Tahoma" pitchFamily="34" charset="0"/>
              </a:rPr>
              <a:t>S2</a:t>
            </a:r>
            <a:endParaRPr kumimoji="1" lang="en-US" altLang="zh-CN" sz="1400" b="1" baseline="-25000">
              <a:latin typeface="Tahoma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14500" y="2944813"/>
            <a:ext cx="0" cy="347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Arc 21"/>
          <p:cNvSpPr>
            <a:spLocks/>
          </p:cNvSpPr>
          <p:nvPr/>
        </p:nvSpPr>
        <p:spPr bwMode="auto">
          <a:xfrm rot="8808680" flipV="1">
            <a:off x="749300" y="2938463"/>
            <a:ext cx="896938" cy="444500"/>
          </a:xfrm>
          <a:custGeom>
            <a:avLst/>
            <a:gdLst>
              <a:gd name="T0" fmla="*/ 0 w 29447"/>
              <a:gd name="T1" fmla="*/ 0 h 21600"/>
              <a:gd name="T2" fmla="*/ 0 w 29447"/>
              <a:gd name="T3" fmla="*/ 0 h 21600"/>
              <a:gd name="T4" fmla="*/ 0 w 29447"/>
              <a:gd name="T5" fmla="*/ 0 h 21600"/>
              <a:gd name="T6" fmla="*/ 0 60000 65536"/>
              <a:gd name="T7" fmla="*/ 0 60000 65536"/>
              <a:gd name="T8" fmla="*/ 0 60000 65536"/>
              <a:gd name="T9" fmla="*/ 0 w 29447"/>
              <a:gd name="T10" fmla="*/ 0 h 21600"/>
              <a:gd name="T11" fmla="*/ 29447 w 294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47" h="21600" fill="none" extrusionOk="0">
                <a:moveTo>
                  <a:pt x="0" y="7211"/>
                </a:moveTo>
                <a:cubicBezTo>
                  <a:pt x="4098" y="2623"/>
                  <a:pt x="9958" y="-1"/>
                  <a:pt x="16110" y="0"/>
                </a:cubicBezTo>
                <a:cubicBezTo>
                  <a:pt x="20946" y="0"/>
                  <a:pt x="25642" y="1623"/>
                  <a:pt x="29446" y="4609"/>
                </a:cubicBezTo>
              </a:path>
              <a:path w="29447" h="21600" stroke="0" extrusionOk="0">
                <a:moveTo>
                  <a:pt x="0" y="7211"/>
                </a:moveTo>
                <a:cubicBezTo>
                  <a:pt x="4098" y="2623"/>
                  <a:pt x="9958" y="-1"/>
                  <a:pt x="16110" y="0"/>
                </a:cubicBezTo>
                <a:cubicBezTo>
                  <a:pt x="20946" y="0"/>
                  <a:pt x="25642" y="1623"/>
                  <a:pt x="29446" y="4609"/>
                </a:cubicBezTo>
                <a:lnTo>
                  <a:pt x="16110" y="21600"/>
                </a:lnTo>
                <a:lnTo>
                  <a:pt x="0" y="721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Arc 29"/>
          <p:cNvSpPr>
            <a:spLocks/>
          </p:cNvSpPr>
          <p:nvPr/>
        </p:nvSpPr>
        <p:spPr bwMode="auto">
          <a:xfrm>
            <a:off x="1016000" y="2393950"/>
            <a:ext cx="598488" cy="198438"/>
          </a:xfrm>
          <a:custGeom>
            <a:avLst/>
            <a:gdLst>
              <a:gd name="T0" fmla="*/ 0 w 39620"/>
              <a:gd name="T1" fmla="*/ 0 h 21600"/>
              <a:gd name="T2" fmla="*/ 0 w 39620"/>
              <a:gd name="T3" fmla="*/ 0 h 21600"/>
              <a:gd name="T4" fmla="*/ 0 w 39620"/>
              <a:gd name="T5" fmla="*/ 0 h 21600"/>
              <a:gd name="T6" fmla="*/ 0 60000 65536"/>
              <a:gd name="T7" fmla="*/ 0 60000 65536"/>
              <a:gd name="T8" fmla="*/ 0 60000 65536"/>
              <a:gd name="T9" fmla="*/ 0 w 39620"/>
              <a:gd name="T10" fmla="*/ 0 h 21600"/>
              <a:gd name="T11" fmla="*/ 39620 w 396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20" h="21600" fill="none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</a:path>
              <a:path w="39620" h="21600" stroke="0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  <a:lnTo>
                  <a:pt x="19896" y="21600"/>
                </a:lnTo>
                <a:lnTo>
                  <a:pt x="0" y="131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1073150" y="2178050"/>
            <a:ext cx="393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zh-CN" altLang="en-US" sz="1100" b="1">
                <a:latin typeface="Tahoma" pitchFamily="34" charset="0"/>
              </a:rPr>
              <a:t>1/0</a:t>
            </a:r>
          </a:p>
        </p:txBody>
      </p:sp>
      <p:sp>
        <p:nvSpPr>
          <p:cNvPr id="59" name="Arc 32"/>
          <p:cNvSpPr>
            <a:spLocks/>
          </p:cNvSpPr>
          <p:nvPr/>
        </p:nvSpPr>
        <p:spPr bwMode="auto">
          <a:xfrm flipH="1" flipV="1">
            <a:off x="971550" y="3654425"/>
            <a:ext cx="663575" cy="223838"/>
          </a:xfrm>
          <a:custGeom>
            <a:avLst/>
            <a:gdLst>
              <a:gd name="T0" fmla="*/ 0 w 42043"/>
              <a:gd name="T1" fmla="*/ 0 h 21600"/>
              <a:gd name="T2" fmla="*/ 0 w 42043"/>
              <a:gd name="T3" fmla="*/ 0 h 21600"/>
              <a:gd name="T4" fmla="*/ 0 w 42043"/>
              <a:gd name="T5" fmla="*/ 0 h 21600"/>
              <a:gd name="T6" fmla="*/ 0 60000 65536"/>
              <a:gd name="T7" fmla="*/ 0 60000 65536"/>
              <a:gd name="T8" fmla="*/ 0 60000 65536"/>
              <a:gd name="T9" fmla="*/ 0 w 42043"/>
              <a:gd name="T10" fmla="*/ 0 h 21600"/>
              <a:gd name="T11" fmla="*/ 42043 w 420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043" h="21600" fill="none" extrusionOk="0">
                <a:moveTo>
                  <a:pt x="0" y="14975"/>
                </a:moveTo>
                <a:cubicBezTo>
                  <a:pt x="2876" y="6049"/>
                  <a:pt x="11182" y="-1"/>
                  <a:pt x="20559" y="0"/>
                </a:cubicBezTo>
                <a:cubicBezTo>
                  <a:pt x="31621" y="0"/>
                  <a:pt x="40896" y="8358"/>
                  <a:pt x="42042" y="19362"/>
                </a:cubicBezTo>
              </a:path>
              <a:path w="42043" h="21600" stroke="0" extrusionOk="0">
                <a:moveTo>
                  <a:pt x="0" y="14975"/>
                </a:moveTo>
                <a:cubicBezTo>
                  <a:pt x="2876" y="6049"/>
                  <a:pt x="11182" y="-1"/>
                  <a:pt x="20559" y="0"/>
                </a:cubicBezTo>
                <a:cubicBezTo>
                  <a:pt x="31621" y="0"/>
                  <a:pt x="40896" y="8358"/>
                  <a:pt x="42042" y="19362"/>
                </a:cubicBezTo>
                <a:lnTo>
                  <a:pt x="20559" y="21600"/>
                </a:lnTo>
                <a:lnTo>
                  <a:pt x="0" y="1497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1658938" y="2933700"/>
            <a:ext cx="39211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zh-CN" altLang="en-US" sz="1100" b="1">
                <a:latin typeface="Tahoma" pitchFamily="34" charset="0"/>
              </a:rPr>
              <a:t>0/0</a:t>
            </a:r>
          </a:p>
        </p:txBody>
      </p:sp>
      <p:sp>
        <p:nvSpPr>
          <p:cNvPr id="70" name="Freeform 42">
            <a:extLst>
              <a:ext uri="{FF2B5EF4-FFF2-40B4-BE49-F238E27FC236}">
                <a16:creationId xmlns:a16="http://schemas.microsoft.com/office/drawing/2014/main" id="{1DA76B14-96A4-44E3-A169-92F86E9B42F5}"/>
              </a:ext>
            </a:extLst>
          </p:cNvPr>
          <p:cNvSpPr>
            <a:spLocks/>
          </p:cNvSpPr>
          <p:nvPr/>
        </p:nvSpPr>
        <p:spPr bwMode="auto">
          <a:xfrm>
            <a:off x="971600" y="2888940"/>
            <a:ext cx="720080" cy="405045"/>
          </a:xfrm>
          <a:custGeom>
            <a:avLst/>
            <a:gdLst>
              <a:gd name="T0" fmla="*/ 2147483647 w 768"/>
              <a:gd name="T1" fmla="*/ 2147483647 h 768"/>
              <a:gd name="T2" fmla="*/ 2147483647 w 768"/>
              <a:gd name="T3" fmla="*/ 2147483647 h 768"/>
              <a:gd name="T4" fmla="*/ 0 w 768"/>
              <a:gd name="T5" fmla="*/ 0 h 768"/>
              <a:gd name="T6" fmla="*/ 0 60000 65536"/>
              <a:gd name="T7" fmla="*/ 0 60000 65536"/>
              <a:gd name="T8" fmla="*/ 0 60000 65536"/>
              <a:gd name="T9" fmla="*/ 0 w 768"/>
              <a:gd name="T10" fmla="*/ 0 h 768"/>
              <a:gd name="T11" fmla="*/ 768 w 768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768">
                <a:moveTo>
                  <a:pt x="768" y="768"/>
                </a:moveTo>
                <a:cubicBezTo>
                  <a:pt x="592" y="688"/>
                  <a:pt x="416" y="608"/>
                  <a:pt x="288" y="480"/>
                </a:cubicBezTo>
                <a:cubicBezTo>
                  <a:pt x="160" y="352"/>
                  <a:pt x="80" y="17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zh-CN" altLang="en-US" sz="1000"/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0" y="3024188"/>
            <a:ext cx="463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X/Z</a:t>
            </a:r>
            <a:endParaRPr lang="zh-CN" altLang="en-US" sz="1400" b="1">
              <a:solidFill>
                <a:srgbClr val="7030A0"/>
              </a:solidFill>
            </a:endParaRPr>
          </a:p>
        </p:txBody>
      </p:sp>
      <p:sp>
        <p:nvSpPr>
          <p:cNvPr id="72" name="Arc 25"/>
          <p:cNvSpPr>
            <a:spLocks/>
          </p:cNvSpPr>
          <p:nvPr/>
        </p:nvSpPr>
        <p:spPr bwMode="auto">
          <a:xfrm flipH="1">
            <a:off x="476250" y="2438400"/>
            <a:ext cx="225425" cy="450850"/>
          </a:xfrm>
          <a:custGeom>
            <a:avLst/>
            <a:gdLst>
              <a:gd name="T0" fmla="*/ 0 w 40990"/>
              <a:gd name="T1" fmla="*/ 0 h 43200"/>
              <a:gd name="T2" fmla="*/ 0 w 40990"/>
              <a:gd name="T3" fmla="*/ 0 h 43200"/>
              <a:gd name="T4" fmla="*/ 0 w 40990"/>
              <a:gd name="T5" fmla="*/ 0 h 43200"/>
              <a:gd name="T6" fmla="*/ 0 60000 65536"/>
              <a:gd name="T7" fmla="*/ 0 60000 65536"/>
              <a:gd name="T8" fmla="*/ 0 60000 65536"/>
              <a:gd name="T9" fmla="*/ 0 w 40990"/>
              <a:gd name="T10" fmla="*/ 0 h 43200"/>
              <a:gd name="T11" fmla="*/ 40990 w 4099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90" h="43200" fill="none" extrusionOk="0">
                <a:moveTo>
                  <a:pt x="0" y="12082"/>
                </a:moveTo>
                <a:cubicBezTo>
                  <a:pt x="3630" y="4686"/>
                  <a:pt x="11151" y="-1"/>
                  <a:pt x="19390" y="0"/>
                </a:cubicBezTo>
                <a:cubicBezTo>
                  <a:pt x="31319" y="0"/>
                  <a:pt x="40990" y="9670"/>
                  <a:pt x="40990" y="21600"/>
                </a:cubicBezTo>
                <a:cubicBezTo>
                  <a:pt x="40990" y="33529"/>
                  <a:pt x="31319" y="43200"/>
                  <a:pt x="19390" y="43200"/>
                </a:cubicBezTo>
                <a:cubicBezTo>
                  <a:pt x="12830" y="43200"/>
                  <a:pt x="6626" y="40219"/>
                  <a:pt x="2526" y="35098"/>
                </a:cubicBezTo>
              </a:path>
              <a:path w="40990" h="43200" stroke="0" extrusionOk="0">
                <a:moveTo>
                  <a:pt x="0" y="12082"/>
                </a:moveTo>
                <a:cubicBezTo>
                  <a:pt x="3630" y="4686"/>
                  <a:pt x="11151" y="-1"/>
                  <a:pt x="19390" y="0"/>
                </a:cubicBezTo>
                <a:cubicBezTo>
                  <a:pt x="31319" y="0"/>
                  <a:pt x="40990" y="9670"/>
                  <a:pt x="40990" y="21600"/>
                </a:cubicBezTo>
                <a:cubicBezTo>
                  <a:pt x="40990" y="33529"/>
                  <a:pt x="31319" y="43200"/>
                  <a:pt x="19390" y="43200"/>
                </a:cubicBezTo>
                <a:cubicBezTo>
                  <a:pt x="12830" y="43200"/>
                  <a:pt x="6626" y="40219"/>
                  <a:pt x="2526" y="35098"/>
                </a:cubicBezTo>
                <a:lnTo>
                  <a:pt x="19390" y="21600"/>
                </a:lnTo>
                <a:lnTo>
                  <a:pt x="0" y="1208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4" name="Arc 25">
            <a:extLst>
              <a:ext uri="{FF2B5EF4-FFF2-40B4-BE49-F238E27FC236}">
                <a16:creationId xmlns:a16="http://schemas.microsoft.com/office/drawing/2014/main" id="{D1D6B733-4740-4F14-8B5A-4ABCD1C194A8}"/>
              </a:ext>
            </a:extLst>
          </p:cNvPr>
          <p:cNvSpPr>
            <a:spLocks/>
          </p:cNvSpPr>
          <p:nvPr/>
        </p:nvSpPr>
        <p:spPr bwMode="auto">
          <a:xfrm flipH="1">
            <a:off x="1826695" y="2438890"/>
            <a:ext cx="225025" cy="450051"/>
          </a:xfrm>
          <a:custGeom>
            <a:avLst/>
            <a:gdLst>
              <a:gd name="T0" fmla="*/ 0 w 40990"/>
              <a:gd name="T1" fmla="*/ 0 h 43200"/>
              <a:gd name="T2" fmla="*/ 0 w 40990"/>
              <a:gd name="T3" fmla="*/ 0 h 43200"/>
              <a:gd name="T4" fmla="*/ 0 w 40990"/>
              <a:gd name="T5" fmla="*/ 0 h 43200"/>
              <a:gd name="T6" fmla="*/ 0 60000 65536"/>
              <a:gd name="T7" fmla="*/ 0 60000 65536"/>
              <a:gd name="T8" fmla="*/ 0 60000 65536"/>
              <a:gd name="T9" fmla="*/ 0 w 40990"/>
              <a:gd name="T10" fmla="*/ 0 h 43200"/>
              <a:gd name="T11" fmla="*/ 40990 w 4099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90" h="43200" fill="none" extrusionOk="0">
                <a:moveTo>
                  <a:pt x="0" y="12082"/>
                </a:moveTo>
                <a:cubicBezTo>
                  <a:pt x="3630" y="4686"/>
                  <a:pt x="11151" y="-1"/>
                  <a:pt x="19390" y="0"/>
                </a:cubicBezTo>
                <a:cubicBezTo>
                  <a:pt x="31319" y="0"/>
                  <a:pt x="40990" y="9670"/>
                  <a:pt x="40990" y="21600"/>
                </a:cubicBezTo>
                <a:cubicBezTo>
                  <a:pt x="40990" y="33529"/>
                  <a:pt x="31319" y="43200"/>
                  <a:pt x="19390" y="43200"/>
                </a:cubicBezTo>
                <a:cubicBezTo>
                  <a:pt x="12830" y="43200"/>
                  <a:pt x="6626" y="40219"/>
                  <a:pt x="2526" y="35098"/>
                </a:cubicBezTo>
              </a:path>
              <a:path w="40990" h="43200" stroke="0" extrusionOk="0">
                <a:moveTo>
                  <a:pt x="0" y="12082"/>
                </a:moveTo>
                <a:cubicBezTo>
                  <a:pt x="3630" y="4686"/>
                  <a:pt x="11151" y="-1"/>
                  <a:pt x="19390" y="0"/>
                </a:cubicBezTo>
                <a:cubicBezTo>
                  <a:pt x="31319" y="0"/>
                  <a:pt x="40990" y="9670"/>
                  <a:pt x="40990" y="21600"/>
                </a:cubicBezTo>
                <a:cubicBezTo>
                  <a:pt x="40990" y="33529"/>
                  <a:pt x="31319" y="43200"/>
                  <a:pt x="19390" y="43200"/>
                </a:cubicBezTo>
                <a:cubicBezTo>
                  <a:pt x="12830" y="43200"/>
                  <a:pt x="6626" y="40219"/>
                  <a:pt x="2526" y="35098"/>
                </a:cubicBezTo>
                <a:lnTo>
                  <a:pt x="1939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scene3d>
            <a:camera prst="orthographicFront">
              <a:rot lat="10800000" lon="0" rev="1080000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lang="zh-CN" altLang="en-US" sz="600"/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2051050" y="2536825"/>
            <a:ext cx="3937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zh-CN" altLang="en-US" sz="1100" b="1">
                <a:latin typeface="Tahoma" pitchFamily="34" charset="0"/>
              </a:rPr>
              <a:t>1/0</a:t>
            </a:r>
          </a:p>
        </p:txBody>
      </p:sp>
      <p:sp>
        <p:nvSpPr>
          <p:cNvPr id="76" name="Oval 35"/>
          <p:cNvSpPr>
            <a:spLocks noChangeArrowheads="1"/>
          </p:cNvSpPr>
          <p:nvPr/>
        </p:nvSpPr>
        <p:spPr bwMode="auto">
          <a:xfrm>
            <a:off x="611188" y="3281363"/>
            <a:ext cx="476250" cy="461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400" b="1">
                <a:latin typeface="Tahoma" pitchFamily="34" charset="0"/>
              </a:rPr>
              <a:t>S3</a:t>
            </a:r>
            <a:endParaRPr kumimoji="1" lang="en-US" altLang="zh-CN" sz="1400" b="1" baseline="-25000">
              <a:latin typeface="Tahoma" pitchFamily="34" charset="0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1062038" y="3249613"/>
            <a:ext cx="392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zh-CN" altLang="en-US" sz="1100" b="1">
                <a:latin typeface="Tahoma" pitchFamily="34" charset="0"/>
              </a:rPr>
              <a:t>0/0</a:t>
            </a:r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1106488" y="3654425"/>
            <a:ext cx="393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en-US" altLang="zh-CN" sz="1100" b="1">
                <a:latin typeface="Tahoma" pitchFamily="34" charset="0"/>
              </a:rPr>
              <a:t>1</a:t>
            </a:r>
            <a:r>
              <a:rPr kumimoji="1" lang="zh-CN" altLang="en-US" sz="1100" b="1">
                <a:latin typeface="Tahoma" pitchFamily="34" charset="0"/>
              </a:rPr>
              <a:t>/</a:t>
            </a:r>
            <a:r>
              <a:rPr kumimoji="1" lang="en-US" altLang="zh-CN" sz="1100" b="1">
                <a:latin typeface="Tahoma" pitchFamily="34" charset="0"/>
              </a:rPr>
              <a:t>1</a:t>
            </a:r>
            <a:endParaRPr kumimoji="1" lang="zh-CN" altLang="en-US" sz="1100" b="1">
              <a:latin typeface="Tahoma" pitchFamily="34" charset="0"/>
            </a:endParaRPr>
          </a:p>
        </p:txBody>
      </p:sp>
      <p:sp>
        <p:nvSpPr>
          <p:cNvPr id="79" name="Arc 29"/>
          <p:cNvSpPr>
            <a:spLocks/>
          </p:cNvSpPr>
          <p:nvPr/>
        </p:nvSpPr>
        <p:spPr bwMode="auto">
          <a:xfrm>
            <a:off x="1016000" y="3294063"/>
            <a:ext cx="541338" cy="179387"/>
          </a:xfrm>
          <a:custGeom>
            <a:avLst/>
            <a:gdLst>
              <a:gd name="T0" fmla="*/ 0 w 39620"/>
              <a:gd name="T1" fmla="*/ 0 h 21600"/>
              <a:gd name="T2" fmla="*/ 0 w 39620"/>
              <a:gd name="T3" fmla="*/ 0 h 21600"/>
              <a:gd name="T4" fmla="*/ 0 w 39620"/>
              <a:gd name="T5" fmla="*/ 0 h 21600"/>
              <a:gd name="T6" fmla="*/ 0 60000 65536"/>
              <a:gd name="T7" fmla="*/ 0 60000 65536"/>
              <a:gd name="T8" fmla="*/ 0 60000 65536"/>
              <a:gd name="T9" fmla="*/ 0 w 39620"/>
              <a:gd name="T10" fmla="*/ 0 h 21600"/>
              <a:gd name="T11" fmla="*/ 39620 w 396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20" h="21600" fill="none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</a:path>
              <a:path w="39620" h="21600" stroke="0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  <a:lnTo>
                  <a:pt x="19896" y="21600"/>
                </a:lnTo>
                <a:lnTo>
                  <a:pt x="0" y="131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1208088" y="2979738"/>
            <a:ext cx="393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zh-CN" altLang="en-US" sz="1100" b="1">
                <a:latin typeface="Tahoma" pitchFamily="34" charset="0"/>
              </a:rPr>
              <a:t>0/0</a:t>
            </a: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1016000" y="2671763"/>
            <a:ext cx="3937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zh-CN" altLang="en-US" sz="1100" b="1">
                <a:latin typeface="Tahoma" pitchFamily="34" charset="0"/>
              </a:rPr>
              <a:t>1/0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003550" y="2287588"/>
            <a:ext cx="1631950" cy="1620837"/>
            <a:chOff x="599" y="1776"/>
            <a:chExt cx="1945" cy="1686"/>
          </a:xfrm>
        </p:grpSpPr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C9A29ABB-A8BA-4ED9-A40D-EE89E89B9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214"/>
              <a:ext cx="19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8134A4D8-6A32-4B29-B809-7ABCA769D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5065C481-ED74-41DC-9419-E486E8C04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3432"/>
              <a:ext cx="1945" cy="0"/>
            </a:xfrm>
            <a:prstGeom prst="line">
              <a:avLst/>
            </a:prstGeom>
            <a:noFill/>
            <a:ln w="57150" cmpd="thinThick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C568769E-CB2D-4807-9DA5-179C7467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776"/>
              <a:ext cx="0" cy="1686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8" name="Line 30">
              <a:extLst>
                <a:ext uri="{FF2B5EF4-FFF2-40B4-BE49-F238E27FC236}">
                  <a16:creationId xmlns:a16="http://schemas.microsoft.com/office/drawing/2014/main" id="{CB11B06A-8C29-4F5C-8A45-0CEBE43D2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3198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3CA5CBEB-1D76-424F-BC69-DFB01ADFD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981"/>
              <a:ext cx="13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90" name="Text Box 20"/>
          <p:cNvSpPr txBox="1">
            <a:spLocks noChangeArrowheads="1"/>
          </p:cNvSpPr>
          <p:nvPr/>
        </p:nvSpPr>
        <p:spPr bwMode="auto">
          <a:xfrm>
            <a:off x="3078163" y="2378075"/>
            <a:ext cx="263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91" name="Text Box 21">
            <a:extLst>
              <a:ext uri="{FF2B5EF4-FFF2-40B4-BE49-F238E27FC236}">
                <a16:creationId xmlns:a16="http://schemas.microsoft.com/office/drawing/2014/main" id="{708A549C-E395-4F10-BF6E-23B63F60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2709863"/>
            <a:ext cx="412750" cy="9540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S2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S3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2" name="Text Box 26"/>
          <p:cNvSpPr txBox="1">
            <a:spLocks noChangeArrowheads="1"/>
          </p:cNvSpPr>
          <p:nvPr/>
        </p:nvSpPr>
        <p:spPr bwMode="auto">
          <a:xfrm>
            <a:off x="3584575" y="2243138"/>
            <a:ext cx="94138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X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0          1</a:t>
            </a:r>
          </a:p>
        </p:txBody>
      </p:sp>
      <p:sp>
        <p:nvSpPr>
          <p:cNvPr id="93" name="Text Box 28">
            <a:extLst>
              <a:ext uri="{FF2B5EF4-FFF2-40B4-BE49-F238E27FC236}">
                <a16:creationId xmlns:a16="http://schemas.microsoft.com/office/drawing/2014/main" id="{2C413F3C-6223-49AB-91CE-06C0100B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716213"/>
            <a:ext cx="635000" cy="9540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S1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S3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S1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4" name="Text Box 29">
            <a:extLst>
              <a:ext uri="{FF2B5EF4-FFF2-40B4-BE49-F238E27FC236}">
                <a16:creationId xmlns:a16="http://schemas.microsoft.com/office/drawing/2014/main" id="{0130393B-990D-4A43-94F4-D33B91DFC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3608388"/>
            <a:ext cx="622300" cy="339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rgbClr val="0A419B"/>
                </a:solidFill>
              </a:rPr>
              <a:t>S+</a:t>
            </a:r>
            <a:r>
              <a:rPr lang="en-US" altLang="zh-CN" sz="1600" kern="0" dirty="0">
                <a:solidFill>
                  <a:srgbClr val="0A419B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600" kern="0" dirty="0">
                <a:solidFill>
                  <a:srgbClr val="0A419B"/>
                </a:solidFill>
              </a:rPr>
              <a:t>Z</a:t>
            </a:r>
          </a:p>
        </p:txBody>
      </p:sp>
      <p:sp>
        <p:nvSpPr>
          <p:cNvPr id="96" name="Text Box 27">
            <a:extLst>
              <a:ext uri="{FF2B5EF4-FFF2-40B4-BE49-F238E27FC236}">
                <a16:creationId xmlns:a16="http://schemas.microsoft.com/office/drawing/2014/main" id="{4BD3C450-EAC0-4DE2-B464-66D7B4D7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708275"/>
            <a:ext cx="3540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" name="Text Box 27">
            <a:extLst>
              <a:ext uri="{FF2B5EF4-FFF2-40B4-BE49-F238E27FC236}">
                <a16:creationId xmlns:a16="http://schemas.microsoft.com/office/drawing/2014/main" id="{6A2A3A53-D967-4938-BD2B-76202E82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08275"/>
            <a:ext cx="41116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01996345-DFF6-4317-9983-5F6259EF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933700"/>
            <a:ext cx="35401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9" name="Text Box 27">
            <a:extLst>
              <a:ext uri="{FF2B5EF4-FFF2-40B4-BE49-F238E27FC236}">
                <a16:creationId xmlns:a16="http://schemas.microsoft.com/office/drawing/2014/main" id="{4144B9E1-6F3B-4486-BBF2-D9BED07EB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33700"/>
            <a:ext cx="41116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S2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5A66328-BFD8-4A5F-84FC-CE8B53BA7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3130550"/>
            <a:ext cx="635000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S2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312025" y="2349500"/>
            <a:ext cx="1631950" cy="1484313"/>
            <a:chOff x="599" y="1776"/>
            <a:chExt cx="1945" cy="1545"/>
          </a:xfrm>
        </p:grpSpPr>
        <p:sp>
          <p:nvSpPr>
            <p:cNvPr id="102" name="Line 22">
              <a:extLst>
                <a:ext uri="{FF2B5EF4-FFF2-40B4-BE49-F238E27FC236}">
                  <a16:creationId xmlns:a16="http://schemas.microsoft.com/office/drawing/2014/main" id="{D9CDDCAF-9C3E-4659-A381-65439FB6A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244"/>
              <a:ext cx="19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3" name="Line 23">
              <a:extLst>
                <a:ext uri="{FF2B5EF4-FFF2-40B4-BE49-F238E27FC236}">
                  <a16:creationId xmlns:a16="http://schemas.microsoft.com/office/drawing/2014/main" id="{DF5F00C9-5F35-446F-BBA7-0087F551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AF2531A9-1458-45E7-A449-38616BED2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3321"/>
              <a:ext cx="1945" cy="0"/>
            </a:xfrm>
            <a:prstGeom prst="line">
              <a:avLst/>
            </a:prstGeom>
            <a:noFill/>
            <a:ln w="57150" cmpd="thinThick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Line 25">
              <a:extLst>
                <a:ext uri="{FF2B5EF4-FFF2-40B4-BE49-F238E27FC236}">
                  <a16:creationId xmlns:a16="http://schemas.microsoft.com/office/drawing/2014/main" id="{96E661BC-1201-4B9C-B066-180D4B6FF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776"/>
              <a:ext cx="0" cy="1545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52DDD5F6-34D7-4AFC-B48B-170C8D123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3040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7" name="Line 32">
              <a:extLst>
                <a:ext uri="{FF2B5EF4-FFF2-40B4-BE49-F238E27FC236}">
                  <a16:creationId xmlns:a16="http://schemas.microsoft.com/office/drawing/2014/main" id="{C41405B2-95DB-4FC9-BC2B-EF97552AC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2011"/>
              <a:ext cx="13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08" name="Text Box 20"/>
          <p:cNvSpPr txBox="1">
            <a:spLocks noChangeArrowheads="1"/>
          </p:cNvSpPr>
          <p:nvPr/>
        </p:nvSpPr>
        <p:spPr bwMode="auto">
          <a:xfrm>
            <a:off x="7415213" y="2439988"/>
            <a:ext cx="2635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109" name="Text Box 21">
            <a:extLst>
              <a:ext uri="{FF2B5EF4-FFF2-40B4-BE49-F238E27FC236}">
                <a16:creationId xmlns:a16="http://schemas.microsoft.com/office/drawing/2014/main" id="{67908FD1-62E5-40D9-B90D-AE16478E2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2825750"/>
            <a:ext cx="465138" cy="738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0 1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1 0</a:t>
            </a:r>
          </a:p>
        </p:txBody>
      </p:sp>
      <p:sp>
        <p:nvSpPr>
          <p:cNvPr id="110" name="Text Box 26"/>
          <p:cNvSpPr txBox="1">
            <a:spLocks noChangeArrowheads="1"/>
          </p:cNvSpPr>
          <p:nvPr/>
        </p:nvSpPr>
        <p:spPr bwMode="auto">
          <a:xfrm>
            <a:off x="7954963" y="2303463"/>
            <a:ext cx="83502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X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0        1</a:t>
            </a:r>
          </a:p>
        </p:txBody>
      </p:sp>
      <p:sp>
        <p:nvSpPr>
          <p:cNvPr id="111" name="Text Box 28">
            <a:extLst>
              <a:ext uri="{FF2B5EF4-FFF2-40B4-BE49-F238E27FC236}">
                <a16:creationId xmlns:a16="http://schemas.microsoft.com/office/drawing/2014/main" id="{C00AB1C4-0BE0-4456-AD7C-757D5799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2825750"/>
            <a:ext cx="635000" cy="738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01, 0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01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1, 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2" name="Text Box 29">
            <a:extLst>
              <a:ext uri="{FF2B5EF4-FFF2-40B4-BE49-F238E27FC236}">
                <a16:creationId xmlns:a16="http://schemas.microsoft.com/office/drawing/2014/main" id="{BA1D99E4-214F-41CF-8EAB-A7F5CDE12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3540125"/>
            <a:ext cx="105568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rgbClr val="0A419B"/>
                </a:solidFill>
              </a:rPr>
              <a:t>Q2+Q1+</a:t>
            </a:r>
            <a:r>
              <a:rPr lang="en-US" altLang="zh-CN" sz="1600" kern="0" dirty="0">
                <a:solidFill>
                  <a:srgbClr val="0A419B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600" kern="0" dirty="0">
                <a:solidFill>
                  <a:srgbClr val="0A419B"/>
                </a:solidFill>
              </a:rPr>
              <a:t>Z</a:t>
            </a:r>
          </a:p>
        </p:txBody>
      </p:sp>
      <p:sp>
        <p:nvSpPr>
          <p:cNvPr id="113" name="Text Box 31">
            <a:extLst>
              <a:ext uri="{FF2B5EF4-FFF2-40B4-BE49-F238E27FC236}">
                <a16:creationId xmlns:a16="http://schemas.microsoft.com/office/drawing/2014/main" id="{D8CDD370-8CC8-405C-B5F9-C24A2E170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3540125"/>
            <a:ext cx="633413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rgbClr val="0A419B"/>
                </a:solidFill>
              </a:rPr>
              <a:t>Q2Q1</a:t>
            </a:r>
          </a:p>
        </p:txBody>
      </p:sp>
      <p:sp>
        <p:nvSpPr>
          <p:cNvPr id="114" name="Text Box 27">
            <a:extLst>
              <a:ext uri="{FF2B5EF4-FFF2-40B4-BE49-F238E27FC236}">
                <a16:creationId xmlns:a16="http://schemas.microsoft.com/office/drawing/2014/main" id="{9EFBB525-43E9-4DBA-A451-8E317620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2798763"/>
            <a:ext cx="3556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5" name="Text Box 27">
            <a:extLst>
              <a:ext uri="{FF2B5EF4-FFF2-40B4-BE49-F238E27FC236}">
                <a16:creationId xmlns:a16="http://schemas.microsoft.com/office/drawing/2014/main" id="{DF7C1D32-8771-4FAB-A6F5-FE548D8E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2798763"/>
            <a:ext cx="4127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116" name="Text Box 27">
            <a:extLst>
              <a:ext uri="{FF2B5EF4-FFF2-40B4-BE49-F238E27FC236}">
                <a16:creationId xmlns:a16="http://schemas.microsoft.com/office/drawing/2014/main" id="{BBD21D5D-45FF-423E-A08A-3AE6BD866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3024188"/>
            <a:ext cx="3556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7" name="Text Box 27">
            <a:extLst>
              <a:ext uri="{FF2B5EF4-FFF2-40B4-BE49-F238E27FC236}">
                <a16:creationId xmlns:a16="http://schemas.microsoft.com/office/drawing/2014/main" id="{9DB56EB3-2B89-43F9-BA6C-F4F483049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3024188"/>
            <a:ext cx="4127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8" name="Text Box 27">
            <a:extLst>
              <a:ext uri="{FF2B5EF4-FFF2-40B4-BE49-F238E27FC236}">
                <a16:creationId xmlns:a16="http://schemas.microsoft.com/office/drawing/2014/main" id="{E6C530F0-43FA-44A8-890C-08EFE989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3263900"/>
            <a:ext cx="6350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0, 0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C46B7C79-F7D8-4FC6-B4C4-BDF09929BEA9}"/>
              </a:ext>
            </a:extLst>
          </p:cNvPr>
          <p:cNvSpPr/>
          <p:nvPr/>
        </p:nvSpPr>
        <p:spPr>
          <a:xfrm>
            <a:off x="3086100" y="2979738"/>
            <a:ext cx="1576388" cy="223837"/>
          </a:xfrm>
          <a:prstGeom prst="roundRect">
            <a:avLst/>
          </a:prstGeom>
          <a:solidFill>
            <a:srgbClr val="1ED9E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E331D984-FE29-4C48-9555-9314615FBD25}"/>
              </a:ext>
            </a:extLst>
          </p:cNvPr>
          <p:cNvSpPr/>
          <p:nvPr/>
        </p:nvSpPr>
        <p:spPr>
          <a:xfrm>
            <a:off x="3086100" y="3384550"/>
            <a:ext cx="1576388" cy="223838"/>
          </a:xfrm>
          <a:prstGeom prst="roundRect">
            <a:avLst/>
          </a:prstGeom>
          <a:solidFill>
            <a:srgbClr val="1ED9E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08588" y="2303463"/>
            <a:ext cx="1633537" cy="1620837"/>
            <a:chOff x="599" y="1776"/>
            <a:chExt cx="1945" cy="1686"/>
          </a:xfrm>
        </p:grpSpPr>
        <p:sp>
          <p:nvSpPr>
            <p:cNvPr id="122" name="Line 22">
              <a:extLst>
                <a:ext uri="{FF2B5EF4-FFF2-40B4-BE49-F238E27FC236}">
                  <a16:creationId xmlns:a16="http://schemas.microsoft.com/office/drawing/2014/main" id="{F347A028-C209-467E-89C6-BBA9D65D1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214"/>
              <a:ext cx="19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3" name="Line 23">
              <a:extLst>
                <a:ext uri="{FF2B5EF4-FFF2-40B4-BE49-F238E27FC236}">
                  <a16:creationId xmlns:a16="http://schemas.microsoft.com/office/drawing/2014/main" id="{4252935A-FCD5-47DB-9870-F8D5C03C7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4" name="Line 24">
              <a:extLst>
                <a:ext uri="{FF2B5EF4-FFF2-40B4-BE49-F238E27FC236}">
                  <a16:creationId xmlns:a16="http://schemas.microsoft.com/office/drawing/2014/main" id="{C98385EF-C7BE-4E6A-A4BE-8C8332CF0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3432"/>
              <a:ext cx="1945" cy="0"/>
            </a:xfrm>
            <a:prstGeom prst="line">
              <a:avLst/>
            </a:prstGeom>
            <a:noFill/>
            <a:ln w="57150" cmpd="thinThick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5" name="Line 25">
              <a:extLst>
                <a:ext uri="{FF2B5EF4-FFF2-40B4-BE49-F238E27FC236}">
                  <a16:creationId xmlns:a16="http://schemas.microsoft.com/office/drawing/2014/main" id="{7E63A1F9-6E1E-4436-A0B2-D997FC5B3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3" y="1776"/>
              <a:ext cx="0" cy="1686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AC4C2A9B-A473-4123-8918-AD37A7075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3198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7" name="Line 32">
              <a:extLst>
                <a:ext uri="{FF2B5EF4-FFF2-40B4-BE49-F238E27FC236}">
                  <a16:creationId xmlns:a16="http://schemas.microsoft.com/office/drawing/2014/main" id="{78754C6F-4136-4C4E-9247-E6DE0FA71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3" y="1981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28" name="Text Box 20"/>
          <p:cNvSpPr txBox="1">
            <a:spLocks noChangeArrowheads="1"/>
          </p:cNvSpPr>
          <p:nvPr/>
        </p:nvSpPr>
        <p:spPr bwMode="auto">
          <a:xfrm>
            <a:off x="5283200" y="2393950"/>
            <a:ext cx="263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129" name="Text Box 21">
            <a:extLst>
              <a:ext uri="{FF2B5EF4-FFF2-40B4-BE49-F238E27FC236}">
                <a16:creationId xmlns:a16="http://schemas.microsoft.com/office/drawing/2014/main" id="{7E9E1A3C-80D8-4BF0-888E-5D4182CC0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2725738"/>
            <a:ext cx="412750" cy="9540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S2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S3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0" name="Text Box 26"/>
          <p:cNvSpPr txBox="1">
            <a:spLocks noChangeArrowheads="1"/>
          </p:cNvSpPr>
          <p:nvPr/>
        </p:nvSpPr>
        <p:spPr bwMode="auto">
          <a:xfrm>
            <a:off x="5789613" y="2259013"/>
            <a:ext cx="941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X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en-US" altLang="zh-CN" sz="1400" b="1">
                <a:solidFill>
                  <a:srgbClr val="0A419B"/>
                </a:solidFill>
                <a:latin typeface="Tahoma" pitchFamily="34" charset="0"/>
              </a:rPr>
              <a:t>0          1</a:t>
            </a:r>
          </a:p>
        </p:txBody>
      </p:sp>
      <p:sp>
        <p:nvSpPr>
          <p:cNvPr id="131" name="Text Box 28">
            <a:extLst>
              <a:ext uri="{FF2B5EF4-FFF2-40B4-BE49-F238E27FC236}">
                <a16:creationId xmlns:a16="http://schemas.microsoft.com/office/drawing/2014/main" id="{58C1AD26-E235-48D8-A811-C3A08701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2732088"/>
            <a:ext cx="635000" cy="9540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S1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S3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S1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2" name="Text Box 29">
            <a:extLst>
              <a:ext uri="{FF2B5EF4-FFF2-40B4-BE49-F238E27FC236}">
                <a16:creationId xmlns:a16="http://schemas.microsoft.com/office/drawing/2014/main" id="{957B36BD-1A47-49D1-B7F3-836EDEC1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3608388"/>
            <a:ext cx="622300" cy="339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 dirty="0">
                <a:solidFill>
                  <a:srgbClr val="0A419B"/>
                </a:solidFill>
              </a:rPr>
              <a:t>S+</a:t>
            </a:r>
            <a:r>
              <a:rPr lang="en-US" altLang="zh-CN" sz="1600" kern="0" dirty="0">
                <a:solidFill>
                  <a:srgbClr val="0A419B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600" kern="0" dirty="0">
                <a:solidFill>
                  <a:srgbClr val="0A419B"/>
                </a:solidFill>
              </a:rPr>
              <a:t>Z</a:t>
            </a: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FB8F4611-7C9A-4DFD-A5F5-B97B63E7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2725738"/>
            <a:ext cx="35401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34" name="Text Box 27">
            <a:extLst>
              <a:ext uri="{FF2B5EF4-FFF2-40B4-BE49-F238E27FC236}">
                <a16:creationId xmlns:a16="http://schemas.microsoft.com/office/drawing/2014/main" id="{74704C02-AEFC-49FB-9190-62B642E1B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2725738"/>
            <a:ext cx="411162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S0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5" name="Text Box 27">
            <a:extLst>
              <a:ext uri="{FF2B5EF4-FFF2-40B4-BE49-F238E27FC236}">
                <a16:creationId xmlns:a16="http://schemas.microsoft.com/office/drawing/2014/main" id="{8CCBE874-C69B-4ACB-9AB0-EC919390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2951163"/>
            <a:ext cx="354012" cy="3063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36" name="Text Box 27">
            <a:extLst>
              <a:ext uri="{FF2B5EF4-FFF2-40B4-BE49-F238E27FC236}">
                <a16:creationId xmlns:a16="http://schemas.microsoft.com/office/drawing/2014/main" id="{455A9414-FAA6-4E37-832C-A1DA651E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2951163"/>
            <a:ext cx="411162" cy="3063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S2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7" name="Text Box 27">
            <a:extLst>
              <a:ext uri="{FF2B5EF4-FFF2-40B4-BE49-F238E27FC236}">
                <a16:creationId xmlns:a16="http://schemas.microsoft.com/office/drawing/2014/main" id="{9695B75B-6617-4F59-9A6F-6DD78983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3148013"/>
            <a:ext cx="635000" cy="5222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S2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</p:txBody>
      </p: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A0E17FD7-9528-4CA2-A624-074FA1B5D79C}"/>
              </a:ext>
            </a:extLst>
          </p:cNvPr>
          <p:cNvSpPr/>
          <p:nvPr/>
        </p:nvSpPr>
        <p:spPr>
          <a:xfrm>
            <a:off x="5292725" y="3400425"/>
            <a:ext cx="1574800" cy="225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Text Box 27">
            <a:extLst>
              <a:ext uri="{FF2B5EF4-FFF2-40B4-BE49-F238E27FC236}">
                <a16:creationId xmlns:a16="http://schemas.microsoft.com/office/drawing/2014/main" id="{0F2A4ACC-1CA9-4B80-B343-E20B55CF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3203575"/>
            <a:ext cx="2698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S1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1" name="Text Box 21">
            <a:extLst>
              <a:ext uri="{FF2B5EF4-FFF2-40B4-BE49-F238E27FC236}">
                <a16:creationId xmlns:a16="http://schemas.microsoft.com/office/drawing/2014/main" id="{998002F1-DB4C-4B7B-A72E-D9E6729DE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2825750"/>
            <a:ext cx="412750" cy="738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7030A0"/>
                </a:solidFill>
                <a:latin typeface="Tahoma" panose="020B0604030504040204" pitchFamily="34" charset="0"/>
              </a:rPr>
              <a:t>S0</a:t>
            </a:r>
            <a:endParaRPr lang="zh-CN" altLang="en-US" sz="1400" kern="0" dirty="0">
              <a:solidFill>
                <a:srgbClr val="7030A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7030A0"/>
                </a:solidFill>
                <a:latin typeface="Tahoma" panose="020B0604030504040204" pitchFamily="34" charset="0"/>
              </a:rPr>
              <a:t>S1</a:t>
            </a:r>
            <a:endParaRPr lang="zh-CN" altLang="en-US" sz="1400" kern="0" dirty="0">
              <a:solidFill>
                <a:srgbClr val="7030A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7030A0"/>
                </a:solidFill>
                <a:latin typeface="Tahoma" panose="020B0604030504040204" pitchFamily="34" charset="0"/>
              </a:rPr>
              <a:t>S2</a:t>
            </a:r>
            <a:endParaRPr lang="zh-CN" altLang="en-US" sz="1400" kern="0" dirty="0">
              <a:solidFill>
                <a:srgbClr val="7030A0"/>
              </a:solidFill>
              <a:latin typeface="Tahoma" panose="020B0604030504040204" pitchFamily="34" charset="0"/>
            </a:endParaRP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54013" y="4238625"/>
            <a:ext cx="1743075" cy="990600"/>
            <a:chOff x="391" y="2999"/>
            <a:chExt cx="1229" cy="727"/>
          </a:xfrm>
        </p:grpSpPr>
        <p:grpSp>
          <p:nvGrpSpPr>
            <p:cNvPr id="51357" name="Group 29"/>
            <p:cNvGrpSpPr>
              <a:grpSpLocks/>
            </p:cNvGrpSpPr>
            <p:nvPr/>
          </p:nvGrpSpPr>
          <p:grpSpPr bwMode="auto">
            <a:xfrm>
              <a:off x="478" y="3120"/>
              <a:ext cx="1142" cy="573"/>
              <a:chOff x="519" y="3024"/>
              <a:chExt cx="1142" cy="573"/>
            </a:xfrm>
          </p:grpSpPr>
          <p:sp>
            <p:nvSpPr>
              <p:cNvPr id="51363" name="Line 30"/>
              <p:cNvSpPr>
                <a:spLocks noChangeShapeType="1"/>
              </p:cNvSpPr>
              <p:nvPr/>
            </p:nvSpPr>
            <p:spPr bwMode="auto">
              <a:xfrm>
                <a:off x="759" y="3432"/>
                <a:ext cx="9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4" name="Line 31"/>
              <p:cNvSpPr>
                <a:spLocks noChangeShapeType="1"/>
              </p:cNvSpPr>
              <p:nvPr/>
            </p:nvSpPr>
            <p:spPr bwMode="auto">
              <a:xfrm>
                <a:off x="963" y="3264"/>
                <a:ext cx="0" cy="33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5" name="Rectangle 34"/>
              <p:cNvSpPr>
                <a:spLocks noChangeArrowheads="1"/>
              </p:cNvSpPr>
              <p:nvPr/>
            </p:nvSpPr>
            <p:spPr bwMode="auto">
              <a:xfrm>
                <a:off x="741" y="3264"/>
                <a:ext cx="920" cy="3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hangingPunct="1"/>
                <a:endParaRPr kumimoji="1" lang="zh-CN" altLang="en-US" sz="1400" b="1">
                  <a:latin typeface="Symbol" pitchFamily="18" charset="2"/>
                </a:endParaRPr>
              </a:p>
            </p:txBody>
          </p:sp>
          <p:sp>
            <p:nvSpPr>
              <p:cNvPr id="51366" name="Line 35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367" name="Line 31"/>
              <p:cNvSpPr>
                <a:spLocks noChangeShapeType="1"/>
              </p:cNvSpPr>
              <p:nvPr/>
            </p:nvSpPr>
            <p:spPr bwMode="auto">
              <a:xfrm>
                <a:off x="1185" y="3264"/>
                <a:ext cx="0" cy="33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8" name="Line 31"/>
              <p:cNvSpPr>
                <a:spLocks noChangeShapeType="1"/>
              </p:cNvSpPr>
              <p:nvPr/>
            </p:nvSpPr>
            <p:spPr bwMode="auto">
              <a:xfrm>
                <a:off x="1439" y="3264"/>
                <a:ext cx="0" cy="3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58" name="Text Box 36"/>
            <p:cNvSpPr txBox="1">
              <a:spLocks noChangeArrowheads="1"/>
            </p:cNvSpPr>
            <p:nvPr/>
          </p:nvSpPr>
          <p:spPr bwMode="auto">
            <a:xfrm>
              <a:off x="391" y="3171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en-US" altLang="zh-CN" sz="14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51359" name="Text Box 37"/>
            <p:cNvSpPr txBox="1">
              <a:spLocks noChangeArrowheads="1"/>
            </p:cNvSpPr>
            <p:nvPr/>
          </p:nvSpPr>
          <p:spPr bwMode="auto">
            <a:xfrm>
              <a:off x="478" y="2999"/>
              <a:ext cx="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en-US" altLang="zh-CN" sz="1400" b="1">
                  <a:latin typeface="Tahoma" pitchFamily="34" charset="0"/>
                </a:rPr>
                <a:t>Q2Q1</a:t>
              </a:r>
            </a:p>
          </p:txBody>
        </p:sp>
        <p:sp>
          <p:nvSpPr>
            <p:cNvPr id="51360" name="Text Box 38"/>
            <p:cNvSpPr txBox="1">
              <a:spLocks noChangeArrowheads="1"/>
            </p:cNvSpPr>
            <p:nvPr/>
          </p:nvSpPr>
          <p:spPr bwMode="auto">
            <a:xfrm>
              <a:off x="669" y="3174"/>
              <a:ext cx="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00   01   11   10</a:t>
              </a:r>
            </a:p>
          </p:txBody>
        </p:sp>
        <p:sp>
          <p:nvSpPr>
            <p:cNvPr id="51361" name="Text Box 39"/>
            <p:cNvSpPr txBox="1">
              <a:spLocks noChangeArrowheads="1"/>
            </p:cNvSpPr>
            <p:nvPr/>
          </p:nvSpPr>
          <p:spPr bwMode="auto">
            <a:xfrm>
              <a:off x="538" y="333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0</a:t>
              </a:r>
            </a:p>
          </p:txBody>
        </p:sp>
        <p:sp>
          <p:nvSpPr>
            <p:cNvPr id="51362" name="Text Box 40"/>
            <p:cNvSpPr txBox="1">
              <a:spLocks noChangeArrowheads="1"/>
            </p:cNvSpPr>
            <p:nvPr/>
          </p:nvSpPr>
          <p:spPr bwMode="auto">
            <a:xfrm>
              <a:off x="538" y="3528"/>
              <a:ext cx="22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1</a:t>
              </a:r>
            </a:p>
          </p:txBody>
        </p:sp>
      </p:grpSp>
      <p:sp>
        <p:nvSpPr>
          <p:cNvPr id="163" name="矩形 162"/>
          <p:cNvSpPr>
            <a:spLocks noChangeArrowheads="1"/>
          </p:cNvSpPr>
          <p:nvPr/>
        </p:nvSpPr>
        <p:spPr bwMode="auto">
          <a:xfrm>
            <a:off x="1231900" y="4291013"/>
            <a:ext cx="527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kumimoji="1" lang="en-US" altLang="zh-CN" sz="1400" b="1">
                <a:solidFill>
                  <a:srgbClr val="0A419B"/>
                </a:solidFill>
                <a:ea typeface="隶书" pitchFamily="49" charset="-122"/>
              </a:rPr>
              <a:t>Q2+</a:t>
            </a:r>
          </a:p>
        </p:txBody>
      </p:sp>
      <p:sp>
        <p:nvSpPr>
          <p:cNvPr id="186" name="AutoShape 2"/>
          <p:cNvSpPr>
            <a:spLocks noChangeArrowheads="1"/>
          </p:cNvSpPr>
          <p:nvPr/>
        </p:nvSpPr>
        <p:spPr bwMode="auto">
          <a:xfrm>
            <a:off x="1106488" y="4733925"/>
            <a:ext cx="630237" cy="225425"/>
          </a:xfrm>
          <a:prstGeom prst="roundRect">
            <a:avLst>
              <a:gd name="adj" fmla="val 48185"/>
            </a:avLst>
          </a:prstGeom>
          <a:noFill/>
          <a:ln w="38100" cap="sq">
            <a:solidFill>
              <a:srgbClr val="CC0099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Wingdings" pitchFamily="2" charset="2"/>
              <a:buChar char="Ø"/>
            </a:pPr>
            <a:endParaRPr kumimoji="1" lang="zh-CN" altLang="en-US" sz="16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7" name="AutoShape 30">
            <a:extLst>
              <a:ext uri="{FF2B5EF4-FFF2-40B4-BE49-F238E27FC236}">
                <a16:creationId xmlns:a16="http://schemas.microsoft.com/office/drawing/2014/main" id="{1747A7B7-0A78-4E0B-A7E1-23E5BB78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59" y="4869160"/>
            <a:ext cx="225025" cy="540060"/>
          </a:xfrm>
          <a:prstGeom prst="roundRect">
            <a:avLst>
              <a:gd name="adj" fmla="val 50000"/>
            </a:avLst>
          </a:prstGeom>
          <a:noFill/>
          <a:ln w="38100" cap="sq">
            <a:solidFill>
              <a:srgbClr val="006600"/>
            </a:solidFill>
            <a:round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anchor="ctr"/>
          <a:lstStyle/>
          <a:p>
            <a:pPr>
              <a:defRPr/>
            </a:pPr>
            <a:endParaRPr kumimoji="1" lang="zh-CN" altLang="en-US" sz="1600" b="1">
              <a:latin typeface="Symbol" pitchFamily="18" charset="2"/>
            </a:endParaRPr>
          </a:p>
        </p:txBody>
      </p:sp>
      <p:sp>
        <p:nvSpPr>
          <p:cNvPr id="188" name="AutoShape 55"/>
          <p:cNvSpPr>
            <a:spLocks noChangeArrowheads="1"/>
          </p:cNvSpPr>
          <p:nvPr/>
        </p:nvSpPr>
        <p:spPr bwMode="auto">
          <a:xfrm>
            <a:off x="792163" y="5949950"/>
            <a:ext cx="1304925" cy="269875"/>
          </a:xfrm>
          <a:prstGeom prst="roundRect">
            <a:avLst>
              <a:gd name="adj" fmla="val 50000"/>
            </a:avLst>
          </a:prstGeom>
          <a:noFill/>
          <a:ln w="38100" cap="sq">
            <a:solidFill>
              <a:srgbClr val="FF6600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sz="1400" b="1">
              <a:latin typeface="Symbol" pitchFamily="18" charset="2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4F8F1BD-2522-46B1-8827-A6B30F6FA944}"/>
              </a:ext>
            </a:extLst>
          </p:cNvPr>
          <p:cNvSpPr txBox="1"/>
          <p:nvPr/>
        </p:nvSpPr>
        <p:spPr>
          <a:xfrm>
            <a:off x="3003550" y="5454650"/>
            <a:ext cx="10382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  <a:ea typeface="微软雅黑" pitchFamily="34" charset="-122"/>
              </a:rPr>
              <a:t>Q2+=X’Q1</a:t>
            </a:r>
            <a:endParaRPr lang="zh-CN" altLang="en-US" sz="1600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354013" y="5229225"/>
            <a:ext cx="1743075" cy="990600"/>
            <a:chOff x="391" y="2999"/>
            <a:chExt cx="1229" cy="727"/>
          </a:xfrm>
        </p:grpSpPr>
        <p:grpSp>
          <p:nvGrpSpPr>
            <p:cNvPr id="51345" name="Group 29"/>
            <p:cNvGrpSpPr>
              <a:grpSpLocks/>
            </p:cNvGrpSpPr>
            <p:nvPr/>
          </p:nvGrpSpPr>
          <p:grpSpPr bwMode="auto">
            <a:xfrm>
              <a:off x="478" y="3120"/>
              <a:ext cx="1142" cy="573"/>
              <a:chOff x="519" y="3024"/>
              <a:chExt cx="1142" cy="573"/>
            </a:xfrm>
          </p:grpSpPr>
          <p:sp>
            <p:nvSpPr>
              <p:cNvPr id="51351" name="Line 30"/>
              <p:cNvSpPr>
                <a:spLocks noChangeShapeType="1"/>
              </p:cNvSpPr>
              <p:nvPr/>
            </p:nvSpPr>
            <p:spPr bwMode="auto">
              <a:xfrm>
                <a:off x="759" y="3432"/>
                <a:ext cx="9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2" name="Line 31"/>
              <p:cNvSpPr>
                <a:spLocks noChangeShapeType="1"/>
              </p:cNvSpPr>
              <p:nvPr/>
            </p:nvSpPr>
            <p:spPr bwMode="auto">
              <a:xfrm>
                <a:off x="963" y="3264"/>
                <a:ext cx="0" cy="33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3" name="Rectangle 34"/>
              <p:cNvSpPr>
                <a:spLocks noChangeArrowheads="1"/>
              </p:cNvSpPr>
              <p:nvPr/>
            </p:nvSpPr>
            <p:spPr bwMode="auto">
              <a:xfrm>
                <a:off x="741" y="3264"/>
                <a:ext cx="920" cy="3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hangingPunct="1"/>
                <a:endParaRPr kumimoji="1" lang="zh-CN" altLang="en-US" sz="1400" b="1">
                  <a:latin typeface="Symbol" pitchFamily="18" charset="2"/>
                </a:endParaRPr>
              </a:p>
            </p:txBody>
          </p:sp>
          <p:sp>
            <p:nvSpPr>
              <p:cNvPr id="51354" name="Line 35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355" name="Line 31"/>
              <p:cNvSpPr>
                <a:spLocks noChangeShapeType="1"/>
              </p:cNvSpPr>
              <p:nvPr/>
            </p:nvSpPr>
            <p:spPr bwMode="auto">
              <a:xfrm>
                <a:off x="1185" y="3264"/>
                <a:ext cx="0" cy="33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6" name="Line 31"/>
              <p:cNvSpPr>
                <a:spLocks noChangeShapeType="1"/>
              </p:cNvSpPr>
              <p:nvPr/>
            </p:nvSpPr>
            <p:spPr bwMode="auto">
              <a:xfrm>
                <a:off x="1439" y="3264"/>
                <a:ext cx="0" cy="3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46" name="Text Box 36"/>
            <p:cNvSpPr txBox="1">
              <a:spLocks noChangeArrowheads="1"/>
            </p:cNvSpPr>
            <p:nvPr/>
          </p:nvSpPr>
          <p:spPr bwMode="auto">
            <a:xfrm>
              <a:off x="391" y="3171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en-US" altLang="zh-CN" sz="14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51347" name="Text Box 37"/>
            <p:cNvSpPr txBox="1">
              <a:spLocks noChangeArrowheads="1"/>
            </p:cNvSpPr>
            <p:nvPr/>
          </p:nvSpPr>
          <p:spPr bwMode="auto">
            <a:xfrm>
              <a:off x="478" y="2999"/>
              <a:ext cx="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en-US" altLang="zh-CN" sz="1400" b="1">
                  <a:latin typeface="Tahoma" pitchFamily="34" charset="0"/>
                </a:rPr>
                <a:t>Q2Q1</a:t>
              </a:r>
            </a:p>
          </p:txBody>
        </p:sp>
        <p:sp>
          <p:nvSpPr>
            <p:cNvPr id="51348" name="Text Box 38"/>
            <p:cNvSpPr txBox="1">
              <a:spLocks noChangeArrowheads="1"/>
            </p:cNvSpPr>
            <p:nvPr/>
          </p:nvSpPr>
          <p:spPr bwMode="auto">
            <a:xfrm>
              <a:off x="669" y="3174"/>
              <a:ext cx="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00   01   11   10</a:t>
              </a:r>
            </a:p>
          </p:txBody>
        </p:sp>
        <p:sp>
          <p:nvSpPr>
            <p:cNvPr id="51349" name="Text Box 39"/>
            <p:cNvSpPr txBox="1">
              <a:spLocks noChangeArrowheads="1"/>
            </p:cNvSpPr>
            <p:nvPr/>
          </p:nvSpPr>
          <p:spPr bwMode="auto">
            <a:xfrm>
              <a:off x="538" y="333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0</a:t>
              </a:r>
            </a:p>
          </p:txBody>
        </p:sp>
        <p:sp>
          <p:nvSpPr>
            <p:cNvPr id="51350" name="Text Box 40"/>
            <p:cNvSpPr txBox="1">
              <a:spLocks noChangeArrowheads="1"/>
            </p:cNvSpPr>
            <p:nvPr/>
          </p:nvSpPr>
          <p:spPr bwMode="auto">
            <a:xfrm>
              <a:off x="538" y="3528"/>
              <a:ext cx="22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1</a:t>
              </a:r>
            </a:p>
          </p:txBody>
        </p:sp>
      </p:grpSp>
      <p:sp>
        <p:nvSpPr>
          <p:cNvPr id="204" name="矩形 203"/>
          <p:cNvSpPr>
            <a:spLocks noChangeArrowheads="1"/>
          </p:cNvSpPr>
          <p:nvPr/>
        </p:nvSpPr>
        <p:spPr bwMode="auto">
          <a:xfrm>
            <a:off x="1187450" y="5281613"/>
            <a:ext cx="527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kumimoji="1" lang="en-US" altLang="zh-CN" sz="1400" b="1">
                <a:solidFill>
                  <a:srgbClr val="0A419B"/>
                </a:solidFill>
                <a:ea typeface="隶书" pitchFamily="49" charset="-122"/>
              </a:rPr>
              <a:t>Q1+</a:t>
            </a:r>
          </a:p>
        </p:txBody>
      </p:sp>
      <p:sp>
        <p:nvSpPr>
          <p:cNvPr id="205" name="Text Box 19"/>
          <p:cNvSpPr txBox="1">
            <a:spLocks noChangeArrowheads="1"/>
          </p:cNvSpPr>
          <p:nvPr/>
        </p:nvSpPr>
        <p:spPr bwMode="auto">
          <a:xfrm>
            <a:off x="792163" y="4733925"/>
            <a:ext cx="1857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200" b="1">
                <a:solidFill>
                  <a:srgbClr val="7030A0"/>
                </a:solidFill>
                <a:latin typeface="Tahoma" pitchFamily="34" charset="0"/>
              </a:rPr>
              <a:t>0</a:t>
            </a:r>
            <a:endParaRPr kumimoji="1" lang="en-US" altLang="zh-CN" sz="1200" b="1" baseline="-25000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206" name="矩形 205"/>
          <p:cNvSpPr>
            <a:spLocks noChangeArrowheads="1"/>
          </p:cNvSpPr>
          <p:nvPr/>
        </p:nvSpPr>
        <p:spPr bwMode="auto">
          <a:xfrm>
            <a:off x="2681288" y="4011613"/>
            <a:ext cx="2251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5. Output equations</a:t>
            </a:r>
          </a:p>
        </p:txBody>
      </p: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862263" y="4284663"/>
            <a:ext cx="1743075" cy="989012"/>
            <a:chOff x="391" y="2999"/>
            <a:chExt cx="1229" cy="727"/>
          </a:xfrm>
        </p:grpSpPr>
        <p:grpSp>
          <p:nvGrpSpPr>
            <p:cNvPr id="51333" name="Group 29"/>
            <p:cNvGrpSpPr>
              <a:grpSpLocks/>
            </p:cNvGrpSpPr>
            <p:nvPr/>
          </p:nvGrpSpPr>
          <p:grpSpPr bwMode="auto">
            <a:xfrm>
              <a:off x="478" y="3120"/>
              <a:ext cx="1142" cy="573"/>
              <a:chOff x="519" y="3024"/>
              <a:chExt cx="1142" cy="573"/>
            </a:xfrm>
          </p:grpSpPr>
          <p:sp>
            <p:nvSpPr>
              <p:cNvPr id="51339" name="Line 30"/>
              <p:cNvSpPr>
                <a:spLocks noChangeShapeType="1"/>
              </p:cNvSpPr>
              <p:nvPr/>
            </p:nvSpPr>
            <p:spPr bwMode="auto">
              <a:xfrm>
                <a:off x="759" y="3432"/>
                <a:ext cx="9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0" name="Line 31"/>
              <p:cNvSpPr>
                <a:spLocks noChangeShapeType="1"/>
              </p:cNvSpPr>
              <p:nvPr/>
            </p:nvSpPr>
            <p:spPr bwMode="auto">
              <a:xfrm>
                <a:off x="963" y="3264"/>
                <a:ext cx="0" cy="33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1" name="Rectangle 34"/>
              <p:cNvSpPr>
                <a:spLocks noChangeArrowheads="1"/>
              </p:cNvSpPr>
              <p:nvPr/>
            </p:nvSpPr>
            <p:spPr bwMode="auto">
              <a:xfrm>
                <a:off x="741" y="3264"/>
                <a:ext cx="920" cy="3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hangingPunct="1"/>
                <a:endParaRPr kumimoji="1" lang="zh-CN" altLang="en-US" sz="1400" b="1">
                  <a:latin typeface="Symbol" pitchFamily="18" charset="2"/>
                </a:endParaRPr>
              </a:p>
            </p:txBody>
          </p:sp>
          <p:sp>
            <p:nvSpPr>
              <p:cNvPr id="51342" name="Line 35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343" name="Line 31"/>
              <p:cNvSpPr>
                <a:spLocks noChangeShapeType="1"/>
              </p:cNvSpPr>
              <p:nvPr/>
            </p:nvSpPr>
            <p:spPr bwMode="auto">
              <a:xfrm>
                <a:off x="1185" y="3264"/>
                <a:ext cx="0" cy="33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4" name="Line 31"/>
              <p:cNvSpPr>
                <a:spLocks noChangeShapeType="1"/>
              </p:cNvSpPr>
              <p:nvPr/>
            </p:nvSpPr>
            <p:spPr bwMode="auto">
              <a:xfrm>
                <a:off x="1439" y="3264"/>
                <a:ext cx="0" cy="3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34" name="Text Box 36"/>
            <p:cNvSpPr txBox="1">
              <a:spLocks noChangeArrowheads="1"/>
            </p:cNvSpPr>
            <p:nvPr/>
          </p:nvSpPr>
          <p:spPr bwMode="auto">
            <a:xfrm>
              <a:off x="391" y="3171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en-US" altLang="zh-CN" sz="14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51335" name="Text Box 37"/>
            <p:cNvSpPr txBox="1">
              <a:spLocks noChangeArrowheads="1"/>
            </p:cNvSpPr>
            <p:nvPr/>
          </p:nvSpPr>
          <p:spPr bwMode="auto">
            <a:xfrm>
              <a:off x="478" y="2999"/>
              <a:ext cx="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en-US" altLang="zh-CN" sz="1400" b="1">
                  <a:latin typeface="Tahoma" pitchFamily="34" charset="0"/>
                </a:rPr>
                <a:t>Q2Q1</a:t>
              </a:r>
            </a:p>
          </p:txBody>
        </p:sp>
        <p:sp>
          <p:nvSpPr>
            <p:cNvPr id="51336" name="Text Box 38"/>
            <p:cNvSpPr txBox="1">
              <a:spLocks noChangeArrowheads="1"/>
            </p:cNvSpPr>
            <p:nvPr/>
          </p:nvSpPr>
          <p:spPr bwMode="auto">
            <a:xfrm>
              <a:off x="669" y="3174"/>
              <a:ext cx="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00   01   11   10</a:t>
              </a:r>
            </a:p>
          </p:txBody>
        </p:sp>
        <p:sp>
          <p:nvSpPr>
            <p:cNvPr id="51337" name="Text Box 39"/>
            <p:cNvSpPr txBox="1">
              <a:spLocks noChangeArrowheads="1"/>
            </p:cNvSpPr>
            <p:nvPr/>
          </p:nvSpPr>
          <p:spPr bwMode="auto">
            <a:xfrm>
              <a:off x="538" y="333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0</a:t>
              </a:r>
            </a:p>
          </p:txBody>
        </p:sp>
        <p:sp>
          <p:nvSpPr>
            <p:cNvPr id="51338" name="Text Box 40"/>
            <p:cNvSpPr txBox="1">
              <a:spLocks noChangeArrowheads="1"/>
            </p:cNvSpPr>
            <p:nvPr/>
          </p:nvSpPr>
          <p:spPr bwMode="auto">
            <a:xfrm>
              <a:off x="538" y="3528"/>
              <a:ext cx="22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kumimoji="1" lang="zh-CN" altLang="en-US" sz="1400" b="1"/>
                <a:t>1</a:t>
              </a:r>
            </a:p>
          </p:txBody>
        </p:sp>
      </p:grpSp>
      <p:sp>
        <p:nvSpPr>
          <p:cNvPr id="220" name="矩形 219"/>
          <p:cNvSpPr>
            <a:spLocks noChangeArrowheads="1"/>
          </p:cNvSpPr>
          <p:nvPr/>
        </p:nvSpPr>
        <p:spPr bwMode="auto">
          <a:xfrm>
            <a:off x="3813175" y="4337050"/>
            <a:ext cx="293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kumimoji="1" lang="en-US" altLang="zh-CN" sz="1400" b="1">
                <a:solidFill>
                  <a:srgbClr val="0A419B"/>
                </a:solidFill>
                <a:ea typeface="隶书" pitchFamily="49" charset="-122"/>
              </a:rPr>
              <a:t>Z</a:t>
            </a:r>
          </a:p>
        </p:txBody>
      </p:sp>
      <p:sp>
        <p:nvSpPr>
          <p:cNvPr id="221" name="Text Box 19"/>
          <p:cNvSpPr txBox="1">
            <a:spLocks noChangeArrowheads="1"/>
          </p:cNvSpPr>
          <p:nvPr/>
        </p:nvSpPr>
        <p:spPr bwMode="auto">
          <a:xfrm>
            <a:off x="792163" y="5716588"/>
            <a:ext cx="1857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200" b="1">
                <a:solidFill>
                  <a:srgbClr val="7030A0"/>
                </a:solidFill>
                <a:latin typeface="Tahoma" pitchFamily="34" charset="0"/>
              </a:rPr>
              <a:t>0</a:t>
            </a:r>
            <a:endParaRPr kumimoji="1" lang="en-US" altLang="zh-CN" sz="1200" b="1" baseline="-25000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222" name="Text Box 19"/>
          <p:cNvSpPr txBox="1">
            <a:spLocks noChangeArrowheads="1"/>
          </p:cNvSpPr>
          <p:nvPr/>
        </p:nvSpPr>
        <p:spPr bwMode="auto">
          <a:xfrm>
            <a:off x="3311525" y="4778375"/>
            <a:ext cx="1857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200" b="1">
                <a:solidFill>
                  <a:srgbClr val="7030A0"/>
                </a:solidFill>
                <a:latin typeface="Tahoma" pitchFamily="34" charset="0"/>
              </a:rPr>
              <a:t>0</a:t>
            </a:r>
            <a:endParaRPr kumimoji="1" lang="en-US" altLang="zh-CN" sz="1200" b="1" baseline="-25000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223" name="Text Box 19"/>
          <p:cNvSpPr txBox="1">
            <a:spLocks noChangeArrowheads="1"/>
          </p:cNvSpPr>
          <p:nvPr/>
        </p:nvSpPr>
        <p:spPr bwMode="auto">
          <a:xfrm>
            <a:off x="792163" y="4951413"/>
            <a:ext cx="1857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200" b="1">
                <a:solidFill>
                  <a:srgbClr val="AC8300"/>
                </a:solidFill>
                <a:latin typeface="Tahoma" pitchFamily="34" charset="0"/>
              </a:rPr>
              <a:t>0</a:t>
            </a:r>
            <a:endParaRPr kumimoji="1" lang="en-US" altLang="zh-CN" sz="1200" b="1" baseline="-25000">
              <a:solidFill>
                <a:srgbClr val="AC8300"/>
              </a:solidFill>
              <a:latin typeface="Tahoma" pitchFamily="34" charset="0"/>
            </a:endParaRPr>
          </a:p>
        </p:txBody>
      </p:sp>
      <p:sp>
        <p:nvSpPr>
          <p:cNvPr id="224" name="Text Box 19"/>
          <p:cNvSpPr txBox="1">
            <a:spLocks noChangeArrowheads="1"/>
          </p:cNvSpPr>
          <p:nvPr/>
        </p:nvSpPr>
        <p:spPr bwMode="auto">
          <a:xfrm>
            <a:off x="785813" y="5903913"/>
            <a:ext cx="1857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200" b="1">
                <a:solidFill>
                  <a:srgbClr val="AC8300"/>
                </a:solidFill>
                <a:latin typeface="Tahoma" pitchFamily="34" charset="0"/>
              </a:rPr>
              <a:t>1</a:t>
            </a:r>
            <a:endParaRPr kumimoji="1" lang="en-US" altLang="zh-CN" sz="1200" b="1" baseline="-25000">
              <a:solidFill>
                <a:srgbClr val="AC8300"/>
              </a:solidFill>
              <a:latin typeface="Tahoma" pitchFamily="34" charset="0"/>
            </a:endParaRPr>
          </a:p>
        </p:txBody>
      </p:sp>
      <p:sp>
        <p:nvSpPr>
          <p:cNvPr id="225" name="Text Box 19"/>
          <p:cNvSpPr txBox="1">
            <a:spLocks noChangeArrowheads="1"/>
          </p:cNvSpPr>
          <p:nvPr/>
        </p:nvSpPr>
        <p:spPr bwMode="auto">
          <a:xfrm>
            <a:off x="3311525" y="4997450"/>
            <a:ext cx="185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200" b="1">
                <a:solidFill>
                  <a:srgbClr val="AC8300"/>
                </a:solidFill>
                <a:latin typeface="Tahoma" pitchFamily="34" charset="0"/>
              </a:rPr>
              <a:t>0</a:t>
            </a:r>
            <a:endParaRPr kumimoji="1" lang="en-US" altLang="zh-CN" sz="1200" b="1" baseline="-25000">
              <a:solidFill>
                <a:srgbClr val="AC8300"/>
              </a:solidFill>
              <a:latin typeface="Tahoma" pitchFamily="34" charset="0"/>
            </a:endParaRPr>
          </a:p>
        </p:txBody>
      </p:sp>
      <p:sp>
        <p:nvSpPr>
          <p:cNvPr id="226" name="圆角矩形 225">
            <a:extLst>
              <a:ext uri="{FF2B5EF4-FFF2-40B4-BE49-F238E27FC236}">
                <a16:creationId xmlns:a16="http://schemas.microsoft.com/office/drawing/2014/main" id="{DCF99A24-D7B2-4D29-B09D-9A89231C85D3}"/>
              </a:ext>
            </a:extLst>
          </p:cNvPr>
          <p:cNvSpPr/>
          <p:nvPr/>
        </p:nvSpPr>
        <p:spPr>
          <a:xfrm>
            <a:off x="7812088" y="2798763"/>
            <a:ext cx="404812" cy="269875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8" name="圆角矩形 227">
            <a:extLst>
              <a:ext uri="{FF2B5EF4-FFF2-40B4-BE49-F238E27FC236}">
                <a16:creationId xmlns:a16="http://schemas.microsoft.com/office/drawing/2014/main" id="{90C1A041-E3A4-49A7-974F-67363539D1DF}"/>
              </a:ext>
            </a:extLst>
          </p:cNvPr>
          <p:cNvSpPr/>
          <p:nvPr/>
        </p:nvSpPr>
        <p:spPr>
          <a:xfrm>
            <a:off x="8351838" y="2798763"/>
            <a:ext cx="541337" cy="269875"/>
          </a:xfrm>
          <a:prstGeom prst="round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1" name="Text Box 19"/>
          <p:cNvSpPr txBox="1">
            <a:spLocks noChangeArrowheads="1"/>
          </p:cNvSpPr>
          <p:nvPr/>
        </p:nvSpPr>
        <p:spPr bwMode="auto">
          <a:xfrm>
            <a:off x="1150938" y="4652963"/>
            <a:ext cx="1857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1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</p:txBody>
      </p: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1827213" y="4652963"/>
            <a:ext cx="1857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</p:txBody>
      </p:sp>
      <p:sp>
        <p:nvSpPr>
          <p:cNvPr id="233" name="Text Box 19"/>
          <p:cNvSpPr txBox="1">
            <a:spLocks noChangeArrowheads="1"/>
          </p:cNvSpPr>
          <p:nvPr/>
        </p:nvSpPr>
        <p:spPr bwMode="auto">
          <a:xfrm>
            <a:off x="1146175" y="5634038"/>
            <a:ext cx="1857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1</a:t>
            </a:r>
          </a:p>
        </p:txBody>
      </p:sp>
      <p:sp>
        <p:nvSpPr>
          <p:cNvPr id="234" name="Text Box 19"/>
          <p:cNvSpPr txBox="1">
            <a:spLocks noChangeArrowheads="1"/>
          </p:cNvSpPr>
          <p:nvPr/>
        </p:nvSpPr>
        <p:spPr bwMode="auto">
          <a:xfrm>
            <a:off x="1827213" y="5634038"/>
            <a:ext cx="1857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1</a:t>
            </a:r>
          </a:p>
        </p:txBody>
      </p:sp>
      <p:sp>
        <p:nvSpPr>
          <p:cNvPr id="235" name="Text Box 19"/>
          <p:cNvSpPr txBox="1">
            <a:spLocks noChangeArrowheads="1"/>
          </p:cNvSpPr>
          <p:nvPr/>
        </p:nvSpPr>
        <p:spPr bwMode="auto">
          <a:xfrm>
            <a:off x="3671888" y="4697413"/>
            <a:ext cx="1857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</p:txBody>
      </p:sp>
      <p:sp>
        <p:nvSpPr>
          <p:cNvPr id="236" name="Text Box 19"/>
          <p:cNvSpPr txBox="1">
            <a:spLocks noChangeArrowheads="1"/>
          </p:cNvSpPr>
          <p:nvPr/>
        </p:nvSpPr>
        <p:spPr bwMode="auto">
          <a:xfrm>
            <a:off x="4346575" y="4689475"/>
            <a:ext cx="1857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0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latin typeface="Tahoma" pitchFamily="34" charset="0"/>
              </a:rPr>
              <a:t>1</a:t>
            </a:r>
          </a:p>
        </p:txBody>
      </p:sp>
      <p:sp>
        <p:nvSpPr>
          <p:cNvPr id="237" name="Text Box 19"/>
          <p:cNvSpPr txBox="1">
            <a:spLocks noChangeArrowheads="1"/>
          </p:cNvSpPr>
          <p:nvPr/>
        </p:nvSpPr>
        <p:spPr bwMode="auto">
          <a:xfrm>
            <a:off x="1466850" y="4643438"/>
            <a:ext cx="1857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238" name="Text Box 19"/>
          <p:cNvSpPr txBox="1">
            <a:spLocks noChangeArrowheads="1"/>
          </p:cNvSpPr>
          <p:nvPr/>
        </p:nvSpPr>
        <p:spPr bwMode="auto">
          <a:xfrm>
            <a:off x="3986213" y="4689475"/>
            <a:ext cx="187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239" name="Text Box 19"/>
          <p:cNvSpPr txBox="1">
            <a:spLocks noChangeArrowheads="1"/>
          </p:cNvSpPr>
          <p:nvPr/>
        </p:nvSpPr>
        <p:spPr bwMode="auto">
          <a:xfrm>
            <a:off x="1511300" y="5654675"/>
            <a:ext cx="1857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1200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  <a:p>
            <a:pPr>
              <a:lnSpc>
                <a:spcPct val="140000"/>
              </a:lnSpc>
            </a:pPr>
            <a:r>
              <a:rPr kumimoji="1" lang="en-US" altLang="zh-CN" sz="1200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B49A75-81D5-4883-93A1-25B93503E8FF}"/>
              </a:ext>
            </a:extLst>
          </p:cNvPr>
          <p:cNvSpPr txBox="1"/>
          <p:nvPr/>
        </p:nvSpPr>
        <p:spPr>
          <a:xfrm>
            <a:off x="3003550" y="5745163"/>
            <a:ext cx="7493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  <a:ea typeface="微软雅黑" pitchFamily="34" charset="-122"/>
              </a:rPr>
              <a:t>Q1+=X</a:t>
            </a:r>
            <a:endParaRPr lang="zh-CN" altLang="en-US" sz="1600" b="1" dirty="0">
              <a:latin typeface="+mn-lt"/>
              <a:ea typeface="微软雅黑" pitchFamily="34" charset="-122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35CA34D-E0A2-43C5-BAFC-6C81A7AD7A38}"/>
              </a:ext>
            </a:extLst>
          </p:cNvPr>
          <p:cNvSpPr txBox="1"/>
          <p:nvPr/>
        </p:nvSpPr>
        <p:spPr>
          <a:xfrm>
            <a:off x="4038600" y="5589588"/>
            <a:ext cx="7445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  <a:ea typeface="微软雅黑" pitchFamily="34" charset="-122"/>
              </a:rPr>
              <a:t>Z=Q2X</a:t>
            </a:r>
            <a:endParaRPr lang="zh-CN" altLang="en-US" sz="1600" b="1" dirty="0">
              <a:latin typeface="+mn-lt"/>
              <a:ea typeface="微软雅黑" pitchFamily="34" charset="-122"/>
            </a:endParaRPr>
          </a:p>
        </p:txBody>
      </p:sp>
      <p:pic>
        <p:nvPicPr>
          <p:cNvPr id="242" name="Picture 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6775" y="5478463"/>
            <a:ext cx="6762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" name="Picture 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6775" y="4802188"/>
            <a:ext cx="676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" name="矩形 243"/>
          <p:cNvSpPr>
            <a:spLocks noChangeArrowheads="1"/>
          </p:cNvSpPr>
          <p:nvPr/>
        </p:nvSpPr>
        <p:spPr bwMode="auto">
          <a:xfrm>
            <a:off x="7832725" y="4979988"/>
            <a:ext cx="430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A419B"/>
                </a:solidFill>
                <a:latin typeface="Calibri" pitchFamily="34" charset="0"/>
                <a:ea typeface="微软雅黑" pitchFamily="34" charset="-122"/>
              </a:rPr>
              <a:t>Q2</a:t>
            </a:r>
            <a:endParaRPr lang="zh-CN" altLang="en-US">
              <a:solidFill>
                <a:srgbClr val="0A419B"/>
              </a:solidFill>
            </a:endParaRPr>
          </a:p>
        </p:txBody>
      </p: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7832725" y="5610225"/>
            <a:ext cx="430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A419B"/>
                </a:solidFill>
                <a:latin typeface="Calibri" pitchFamily="34" charset="0"/>
                <a:ea typeface="微软雅黑" pitchFamily="34" charset="-122"/>
              </a:rPr>
              <a:t>Q1</a:t>
            </a:r>
            <a:endParaRPr lang="zh-CN" altLang="en-US">
              <a:solidFill>
                <a:srgbClr val="0A419B"/>
              </a:solidFill>
            </a:endParaRPr>
          </a:p>
        </p:txBody>
      </p:sp>
      <p:grpSp>
        <p:nvGrpSpPr>
          <p:cNvPr id="19" name="组合 245"/>
          <p:cNvGrpSpPr>
            <a:grpSpLocks/>
          </p:cNvGrpSpPr>
          <p:nvPr/>
        </p:nvGrpSpPr>
        <p:grpSpPr bwMode="auto">
          <a:xfrm>
            <a:off x="6450013" y="4937125"/>
            <a:ext cx="269875" cy="269875"/>
            <a:chOff x="5922149" y="2303876"/>
            <a:chExt cx="335997" cy="315036"/>
          </a:xfrm>
        </p:grpSpPr>
        <p:sp>
          <p:nvSpPr>
            <p:cNvPr id="51331" name="AutoShape 7"/>
            <p:cNvSpPr>
              <a:spLocks noChangeArrowheads="1"/>
            </p:cNvSpPr>
            <p:nvPr/>
          </p:nvSpPr>
          <p:spPr bwMode="auto">
            <a:xfrm rot="5400000">
              <a:off x="5878201" y="2347824"/>
              <a:ext cx="315036" cy="227139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1332" name="Oval 8"/>
            <p:cNvSpPr>
              <a:spLocks noChangeArrowheads="1"/>
            </p:cNvSpPr>
            <p:nvPr/>
          </p:nvSpPr>
          <p:spPr bwMode="auto">
            <a:xfrm>
              <a:off x="6167291" y="2405475"/>
              <a:ext cx="90855" cy="1050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249" name="Line 96"/>
          <p:cNvSpPr>
            <a:spLocks noChangeShapeType="1"/>
          </p:cNvSpPr>
          <p:nvPr/>
        </p:nvSpPr>
        <p:spPr bwMode="auto">
          <a:xfrm>
            <a:off x="6057900" y="5072063"/>
            <a:ext cx="38735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0" name="Line 20"/>
          <p:cNvSpPr>
            <a:spLocks noChangeShapeType="1"/>
          </p:cNvSpPr>
          <p:nvPr/>
        </p:nvSpPr>
        <p:spPr bwMode="auto">
          <a:xfrm flipH="1">
            <a:off x="6719888" y="5387975"/>
            <a:ext cx="117951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1" name="Line 21"/>
          <p:cNvSpPr>
            <a:spLocks noChangeShapeType="1"/>
          </p:cNvSpPr>
          <p:nvPr/>
        </p:nvSpPr>
        <p:spPr bwMode="auto">
          <a:xfrm>
            <a:off x="7889875" y="5387975"/>
            <a:ext cx="0" cy="4492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2" name="Line 21"/>
          <p:cNvSpPr>
            <a:spLocks noChangeShapeType="1"/>
          </p:cNvSpPr>
          <p:nvPr/>
        </p:nvSpPr>
        <p:spPr bwMode="auto">
          <a:xfrm>
            <a:off x="6719888" y="5253038"/>
            <a:ext cx="0" cy="13493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" name="组合 252"/>
          <p:cNvGrpSpPr>
            <a:grpSpLocks/>
          </p:cNvGrpSpPr>
          <p:nvPr/>
        </p:nvGrpSpPr>
        <p:grpSpPr bwMode="auto">
          <a:xfrm>
            <a:off x="6719888" y="5027613"/>
            <a:ext cx="495300" cy="269875"/>
            <a:chOff x="6327194" y="2348880"/>
            <a:chExt cx="585066" cy="270030"/>
          </a:xfrm>
        </p:grpSpPr>
        <p:sp>
          <p:nvSpPr>
            <p:cNvPr id="254" name="流程图: 延期 253">
              <a:extLst>
                <a:ext uri="{FF2B5EF4-FFF2-40B4-BE49-F238E27FC236}">
                  <a16:creationId xmlns:a16="http://schemas.microsoft.com/office/drawing/2014/main" id="{5CFEB7D8-261C-4AA3-A322-A138344D0248}"/>
                </a:ext>
              </a:extLst>
            </p:cNvPr>
            <p:cNvSpPr/>
            <p:nvPr/>
          </p:nvSpPr>
          <p:spPr>
            <a:xfrm>
              <a:off x="6597224" y="2348880"/>
              <a:ext cx="315036" cy="270030"/>
            </a:xfrm>
            <a:prstGeom prst="flowChartDelay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329" name="Line 96"/>
            <p:cNvSpPr>
              <a:spLocks noChangeShapeType="1"/>
            </p:cNvSpPr>
            <p:nvPr/>
          </p:nvSpPr>
          <p:spPr bwMode="auto">
            <a:xfrm>
              <a:off x="6327194" y="2393885"/>
              <a:ext cx="2650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30" name="Line 96"/>
            <p:cNvSpPr>
              <a:spLocks noChangeShapeType="1"/>
            </p:cNvSpPr>
            <p:nvPr/>
          </p:nvSpPr>
          <p:spPr bwMode="auto">
            <a:xfrm>
              <a:off x="6327194" y="2573905"/>
              <a:ext cx="2650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7" name="Line 21"/>
          <p:cNvSpPr>
            <a:spLocks noChangeShapeType="1"/>
          </p:cNvSpPr>
          <p:nvPr/>
        </p:nvSpPr>
        <p:spPr bwMode="auto">
          <a:xfrm>
            <a:off x="6315075" y="5072063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8" name="Line 20"/>
          <p:cNvSpPr>
            <a:spLocks noChangeShapeType="1"/>
          </p:cNvSpPr>
          <p:nvPr/>
        </p:nvSpPr>
        <p:spPr bwMode="auto">
          <a:xfrm flipH="1">
            <a:off x="6305550" y="5837238"/>
            <a:ext cx="113506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9" name="Oval 8"/>
          <p:cNvSpPr>
            <a:spLocks noChangeArrowheads="1"/>
          </p:cNvSpPr>
          <p:nvPr/>
        </p:nvSpPr>
        <p:spPr bwMode="auto">
          <a:xfrm>
            <a:off x="6269038" y="5027613"/>
            <a:ext cx="73025" cy="904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60" name="矩形 259"/>
          <p:cNvSpPr>
            <a:spLocks noChangeArrowheads="1"/>
          </p:cNvSpPr>
          <p:nvPr/>
        </p:nvSpPr>
        <p:spPr bwMode="auto">
          <a:xfrm>
            <a:off x="5832475" y="4757738"/>
            <a:ext cx="309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A419B"/>
                </a:solidFill>
                <a:latin typeface="Calibri" pitchFamily="34" charset="0"/>
                <a:ea typeface="微软雅黑" pitchFamily="34" charset="-122"/>
              </a:rPr>
              <a:t>X</a:t>
            </a:r>
            <a:endParaRPr lang="zh-CN" altLang="en-US">
              <a:solidFill>
                <a:srgbClr val="0A419B"/>
              </a:solidFill>
            </a:endParaRPr>
          </a:p>
        </p:txBody>
      </p:sp>
      <p:sp>
        <p:nvSpPr>
          <p:cNvPr id="261" name="Line 21"/>
          <p:cNvSpPr>
            <a:spLocks noChangeShapeType="1"/>
          </p:cNvSpPr>
          <p:nvPr/>
        </p:nvSpPr>
        <p:spPr bwMode="auto">
          <a:xfrm>
            <a:off x="7889875" y="4848225"/>
            <a:ext cx="0" cy="30321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61"/>
          <p:cNvGrpSpPr>
            <a:grpSpLocks/>
          </p:cNvGrpSpPr>
          <p:nvPr/>
        </p:nvGrpSpPr>
        <p:grpSpPr bwMode="auto">
          <a:xfrm>
            <a:off x="7889875" y="4622800"/>
            <a:ext cx="495300" cy="269875"/>
            <a:chOff x="6327194" y="2348880"/>
            <a:chExt cx="585066" cy="270030"/>
          </a:xfrm>
        </p:grpSpPr>
        <p:sp>
          <p:nvSpPr>
            <p:cNvPr id="263" name="流程图: 延期 262">
              <a:extLst>
                <a:ext uri="{FF2B5EF4-FFF2-40B4-BE49-F238E27FC236}">
                  <a16:creationId xmlns:a16="http://schemas.microsoft.com/office/drawing/2014/main" id="{139ED307-21CA-410D-8C54-5AF7E03B92B3}"/>
                </a:ext>
              </a:extLst>
            </p:cNvPr>
            <p:cNvSpPr/>
            <p:nvPr/>
          </p:nvSpPr>
          <p:spPr>
            <a:xfrm>
              <a:off x="6597224" y="2348880"/>
              <a:ext cx="315036" cy="270030"/>
            </a:xfrm>
            <a:prstGeom prst="flowChartDelay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326" name="Line 96"/>
            <p:cNvSpPr>
              <a:spLocks noChangeShapeType="1"/>
            </p:cNvSpPr>
            <p:nvPr/>
          </p:nvSpPr>
          <p:spPr bwMode="auto">
            <a:xfrm>
              <a:off x="6327194" y="2393885"/>
              <a:ext cx="2650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27" name="Line 96"/>
            <p:cNvSpPr>
              <a:spLocks noChangeShapeType="1"/>
            </p:cNvSpPr>
            <p:nvPr/>
          </p:nvSpPr>
          <p:spPr bwMode="auto">
            <a:xfrm>
              <a:off x="6327194" y="2573905"/>
              <a:ext cx="2650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" name="Line 21"/>
          <p:cNvSpPr>
            <a:spLocks noChangeShapeType="1"/>
          </p:cNvSpPr>
          <p:nvPr/>
        </p:nvSpPr>
        <p:spPr bwMode="auto">
          <a:xfrm>
            <a:off x="6315075" y="4667250"/>
            <a:ext cx="0" cy="40481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" name="Line 20"/>
          <p:cNvSpPr>
            <a:spLocks noChangeShapeType="1"/>
          </p:cNvSpPr>
          <p:nvPr/>
        </p:nvSpPr>
        <p:spPr bwMode="auto">
          <a:xfrm flipH="1">
            <a:off x="6315075" y="4667250"/>
            <a:ext cx="162877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" name="Line 96"/>
          <p:cNvSpPr>
            <a:spLocks noChangeShapeType="1"/>
          </p:cNvSpPr>
          <p:nvPr/>
        </p:nvSpPr>
        <p:spPr bwMode="auto">
          <a:xfrm>
            <a:off x="8385175" y="4733925"/>
            <a:ext cx="179388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9" name="矩形 268"/>
          <p:cNvSpPr>
            <a:spLocks noChangeArrowheads="1"/>
          </p:cNvSpPr>
          <p:nvPr/>
        </p:nvSpPr>
        <p:spPr bwMode="auto">
          <a:xfrm>
            <a:off x="8340725" y="4419600"/>
            <a:ext cx="280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A419B"/>
                </a:solidFill>
                <a:latin typeface="Calibri" pitchFamily="34" charset="0"/>
                <a:ea typeface="微软雅黑" pitchFamily="34" charset="-122"/>
              </a:rPr>
              <a:t>Z</a:t>
            </a:r>
            <a:endParaRPr lang="zh-CN" altLang="en-US">
              <a:solidFill>
                <a:srgbClr val="0A419B"/>
              </a:solidFill>
            </a:endParaRPr>
          </a:p>
        </p:txBody>
      </p:sp>
      <p:cxnSp>
        <p:nvCxnSpPr>
          <p:cNvPr id="272" name="形状 271">
            <a:extLst>
              <a:ext uri="{FF2B5EF4-FFF2-40B4-BE49-F238E27FC236}">
                <a16:creationId xmlns:a16="http://schemas.microsoft.com/office/drawing/2014/main" id="{CB45D790-805C-415B-B526-6B4D54FB94F5}"/>
              </a:ext>
            </a:extLst>
          </p:cNvPr>
          <p:cNvCxnSpPr/>
          <p:nvPr/>
        </p:nvCxnSpPr>
        <p:spPr>
          <a:xfrm rot="10800000" flipV="1">
            <a:off x="6057900" y="4959350"/>
            <a:ext cx="1214438" cy="719138"/>
          </a:xfrm>
          <a:prstGeom prst="bentConnector3">
            <a:avLst>
              <a:gd name="adj1" fmla="val 72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>
            <a:spLocks noChangeArrowheads="1"/>
          </p:cNvSpPr>
          <p:nvPr/>
        </p:nvSpPr>
        <p:spPr bwMode="auto">
          <a:xfrm>
            <a:off x="5697538" y="5440363"/>
            <a:ext cx="5000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>
                <a:solidFill>
                  <a:srgbClr val="FF0000"/>
                </a:solidFill>
              </a:rPr>
              <a:t>CLK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1322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4B9CC8-DBBC-47E9-B4F0-64E002A65A4B}" type="slidenum">
              <a:rPr lang="zh-CN" altLang="en-US"/>
              <a:pPr/>
              <a:t>28</a:t>
            </a:fld>
            <a:endParaRPr lang="zh-CN" altLang="en-US"/>
          </a:p>
        </p:txBody>
      </p:sp>
      <p:sp>
        <p:nvSpPr>
          <p:cNvPr id="51323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7863AE-34E6-4A13-9484-C1F73A25BD5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51324" name="矩形 188"/>
          <p:cNvSpPr>
            <a:spLocks noChangeArrowheads="1"/>
          </p:cNvSpPr>
          <p:nvPr/>
        </p:nvSpPr>
        <p:spPr bwMode="auto">
          <a:xfrm>
            <a:off x="7586663" y="954088"/>
            <a:ext cx="1539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Chap6.4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</a:rPr>
              <a:t>，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6.5</a:t>
            </a:r>
            <a:endParaRPr lang="zh-CN" altLang="en-US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 nodeType="clickPar">
                      <p:stCondLst>
                        <p:cond delay="indefinite"/>
                      </p:stCondLst>
                      <p:childTnLst>
                        <p:par>
                          <p:cTn id="4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2" grpId="0"/>
      <p:bldP spid="13" grpId="0"/>
      <p:bldP spid="21" grpId="0" animBg="1"/>
      <p:bldP spid="24" grpId="0"/>
      <p:bldP spid="25" grpId="0" animBg="1"/>
      <p:bldP spid="32" grpId="0" animBg="1"/>
      <p:bldP spid="34" grpId="0" animBg="1"/>
      <p:bldP spid="49" grpId="0" animBg="1"/>
      <p:bldP spid="56" grpId="0" animBg="1"/>
      <p:bldP spid="57" grpId="0"/>
      <p:bldP spid="59" grpId="0" animBg="1"/>
      <p:bldP spid="60" grpId="0"/>
      <p:bldP spid="71" grpId="0"/>
      <p:bldP spid="72" grpId="0" animBg="1"/>
      <p:bldP spid="75" grpId="0"/>
      <p:bldP spid="76" grpId="0" animBg="1"/>
      <p:bldP spid="77" grpId="0"/>
      <p:bldP spid="78" grpId="0"/>
      <p:bldP spid="79" grpId="0" animBg="1"/>
      <p:bldP spid="80" grpId="0"/>
      <p:bldP spid="82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/>
      <p:bldP spid="100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 animBg="1"/>
      <p:bldP spid="120" grpId="0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9" grpId="0" animBg="1"/>
      <p:bldP spid="140" grpId="0" animBg="1"/>
      <p:bldP spid="141" grpId="0"/>
      <p:bldP spid="163" grpId="0"/>
      <p:bldP spid="186" grpId="0" animBg="1" autoUpdateAnimBg="0"/>
      <p:bldP spid="188" grpId="0" animBg="1"/>
      <p:bldP spid="190" grpId="0"/>
      <p:bldP spid="204" grpId="0"/>
      <p:bldP spid="205" grpId="0"/>
      <p:bldP spid="206" grpId="0"/>
      <p:bldP spid="220" grpId="0"/>
      <p:bldP spid="221" grpId="0"/>
      <p:bldP spid="222" grpId="0"/>
      <p:bldP spid="223" grpId="0"/>
      <p:bldP spid="224" grpId="0"/>
      <p:bldP spid="225" grpId="0"/>
      <p:bldP spid="226" grpId="0" animBg="1"/>
      <p:bldP spid="228" grpId="0" animBg="1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4" grpId="0"/>
      <p:bldP spid="245" grpId="0"/>
      <p:bldP spid="249" grpId="0" animBg="1"/>
      <p:bldP spid="250" grpId="0" animBg="1"/>
      <p:bldP spid="251" grpId="0" animBg="1"/>
      <p:bldP spid="252" grpId="0" animBg="1"/>
      <p:bldP spid="257" grpId="0" animBg="1"/>
      <p:bldP spid="258" grpId="0" animBg="1"/>
      <p:bldP spid="259" grpId="0" animBg="1"/>
      <p:bldP spid="260" grpId="0"/>
      <p:bldP spid="261" grpId="0" animBg="1"/>
      <p:bldP spid="266" grpId="0" animBg="1"/>
      <p:bldP spid="267" grpId="0" animBg="1"/>
      <p:bldP spid="268" grpId="0" animBg="1"/>
      <p:bldP spid="269" grpId="0"/>
      <p:bldP spid="2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6707188" cy="615950"/>
          </a:xfrm>
        </p:spPr>
        <p:txBody>
          <a:bodyPr/>
          <a:lstStyle/>
          <a:p>
            <a:pPr eaLnBrk="1" hangingPunct="1"/>
            <a:r>
              <a:rPr lang="en-US" altLang="en-US"/>
              <a:t>Key Points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3FD1AD-EC10-494D-9C90-6DAFE336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7613"/>
            <a:ext cx="8678863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altLang="zh-CN" sz="2400" b="1" dirty="0">
                <a:latin typeface="微软雅黑" pitchFamily="34" charset="-122"/>
                <a:ea typeface="微软雅黑" pitchFamily="34" charset="-122"/>
              </a:rPr>
              <a:t>Analogue system &amp; digital system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Numerical system and Logical Operation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Digital/logic design, including </a:t>
            </a:r>
            <a:r>
              <a:rPr lang="en-GB" altLang="zh-CN" sz="2400" b="1" dirty="0">
                <a:solidFill>
                  <a:srgbClr val="00B050"/>
                </a:solidFill>
                <a:latin typeface="Arial" charset="0"/>
              </a:rPr>
              <a:t>combinational circuits</a:t>
            </a:r>
            <a:r>
              <a:rPr lang="en-GB" altLang="zh-CN" sz="2400" b="1" dirty="0">
                <a:latin typeface="Arial" charset="0"/>
              </a:rPr>
              <a:t>, </a:t>
            </a:r>
            <a:r>
              <a:rPr lang="en-GB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sequential </a:t>
            </a:r>
            <a:r>
              <a:rPr lang="en-GB" altLang="zh-CN" sz="2400" b="1" dirty="0">
                <a:solidFill>
                  <a:srgbClr val="00B050"/>
                </a:solidFill>
                <a:latin typeface="Arial" charset="0"/>
              </a:rPr>
              <a:t>circuits</a:t>
            </a:r>
            <a:r>
              <a:rPr lang="en-GB" altLang="zh-CN" sz="2400" b="1" dirty="0">
                <a:latin typeface="微软雅黑" pitchFamily="34" charset="-122"/>
                <a:ea typeface="微软雅黑" pitchFamily="34" charset="-122"/>
              </a:rPr>
              <a:t>, and timing analysis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altLang="zh-CN" sz="1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Verilog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="1" dirty="0">
                <a:latin typeface="Arial" charset="0"/>
              </a:rPr>
              <a:t>ardware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b="1" dirty="0">
                <a:latin typeface="Arial" charset="0"/>
              </a:rPr>
              <a:t>escription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dirty="0">
                <a:latin typeface="Arial" charset="0"/>
              </a:rPr>
              <a:t>anguage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GB" altLang="zh-CN" sz="2400" b="1" dirty="0">
                <a:latin typeface="微软雅黑" pitchFamily="34" charset="-122"/>
                <a:ea typeface="微软雅黑" pitchFamily="34" charset="-122"/>
              </a:rPr>
              <a:t>lectronic </a:t>
            </a:r>
            <a:r>
              <a:rPr lang="en-GB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GB" altLang="zh-CN" sz="2400" b="1" dirty="0">
                <a:latin typeface="微软雅黑" pitchFamily="34" charset="-122"/>
                <a:ea typeface="微软雅黑" pitchFamily="34" charset="-122"/>
              </a:rPr>
              <a:t>esign </a:t>
            </a:r>
            <a:r>
              <a:rPr lang="en-GB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GB" altLang="zh-CN" sz="2400" b="1" dirty="0">
                <a:latin typeface="微软雅黑" pitchFamily="34" charset="-122"/>
                <a:ea typeface="微软雅黑" pitchFamily="34" charset="-122"/>
              </a:rPr>
              <a:t>utomation tools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Von Neumann Computer architecture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CPU architecture, including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datapath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and controller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 design &amp; implement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 including specification, partition&amp; verification </a:t>
            </a:r>
            <a:endParaRPr lang="en-GB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8766A2-841D-453F-8EB1-5798CEEE889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54B9F2-2526-43F8-BB88-58600047D1C6}" type="slidenum">
              <a:rPr lang="zh-CN" altLang="en-US"/>
              <a:pPr/>
              <a:t>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A14AE2-A0B6-4FF1-B555-E6BC3FE417E4}" type="slidenum">
              <a:rPr lang="zh-CN" altLang="en-US"/>
              <a:pPr/>
              <a:t>29</a:t>
            </a:fld>
            <a:endParaRPr lang="zh-CN" altLang="en-US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431800" y="26988"/>
            <a:ext cx="8596313" cy="836612"/>
          </a:xfrm>
        </p:spPr>
        <p:txBody>
          <a:bodyPr/>
          <a:lstStyle/>
          <a:p>
            <a:r>
              <a:rPr lang="en-US" altLang="zh-CN"/>
              <a:t>Verilog Design Styles: </a:t>
            </a:r>
            <a:r>
              <a:rPr lang="en-US" altLang="zh-CN" sz="2400"/>
              <a:t>Sequential circuit/FSM</a:t>
            </a:r>
            <a:endParaRPr lang="en-US" altLang="zh-CN" sz="3600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086100" y="1301750"/>
            <a:ext cx="185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l-PL" altLang="zh-CN" sz="1400" b="1">
              <a:ea typeface="MS PGothic" pitchFamily="34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2900" y="1585913"/>
            <a:ext cx="1303338" cy="463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661EFE4-6AC3-4B56-A7D5-41826CA5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2022475"/>
            <a:ext cx="1557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MS PGothic" pitchFamily="34" charset="-128"/>
              </a:rPr>
              <a:t>Components and</a:t>
            </a:r>
          </a:p>
          <a:p>
            <a:pPr>
              <a:defRPr/>
            </a:pP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MS PGothic" pitchFamily="34" charset="-128"/>
              </a:rPr>
              <a:t>interconnects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BD96511-E337-4F1D-96F8-9040DA9CE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628775"/>
            <a:ext cx="1249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MS PGothic" pitchFamily="34" charset="-128"/>
              </a:rPr>
              <a:t>structural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1438" y="1042988"/>
            <a:ext cx="3556000" cy="2025650"/>
          </a:xfrm>
          <a:prstGeom prst="ellipse">
            <a:avLst/>
          </a:prstGeom>
          <a:noFill/>
          <a:ln w="50800">
            <a:solidFill>
              <a:srgbClr val="0033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233738" y="1616075"/>
            <a:ext cx="1300162" cy="463550"/>
          </a:xfrm>
          <a:prstGeom prst="rect">
            <a:avLst/>
          </a:prstGeom>
          <a:solidFill>
            <a:srgbClr val="FFF1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28975" y="1616075"/>
            <a:ext cx="369888" cy="4556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endParaRPr kumimoji="1" lang="zh-CN" altLang="zh-CN" sz="1400">
              <a:ea typeface="MS PGothic" pitchFamily="34" charset="-128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317875" y="1604963"/>
            <a:ext cx="1195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1400" b="1">
                <a:ea typeface="MS PGothic" pitchFamily="34" charset="-128"/>
              </a:rPr>
              <a:t>behavioral</a:t>
            </a:r>
          </a:p>
          <a:p>
            <a:pPr algn="ctr" eaLnBrk="1" hangingPunct="1"/>
            <a:r>
              <a:rPr lang="en-US" altLang="zh-CN" sz="1400" b="1">
                <a:ea typeface="MS PGothic" pitchFamily="34" charset="-128"/>
              </a:rPr>
              <a:t>(sequential)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222625" y="2422525"/>
            <a:ext cx="1393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200" b="1" i="1">
                <a:ea typeface="MS PGothic" pitchFamily="34" charset="-128"/>
              </a:rPr>
              <a:t> Registers</a:t>
            </a:r>
          </a:p>
          <a:p>
            <a:pPr eaLnBrk="1" hangingPunct="1"/>
            <a:r>
              <a:rPr lang="en-US" altLang="zh-CN" sz="1200" b="1" i="1">
                <a:ea typeface="MS PGothic" pitchFamily="34" charset="-128"/>
              </a:rPr>
              <a:t> State machines</a:t>
            </a:r>
          </a:p>
          <a:p>
            <a:pPr eaLnBrk="1" hangingPunct="1"/>
            <a:r>
              <a:rPr lang="en-US" altLang="zh-CN" sz="1200" b="1" i="1">
                <a:ea typeface="MS PGothic" pitchFamily="34" charset="-128"/>
              </a:rPr>
              <a:t> Decoders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35013" y="2528888"/>
            <a:ext cx="226218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450" algn="ctr" eaLnBrk="1" hangingPunct="1">
              <a:spcBef>
                <a:spcPct val="20000"/>
              </a:spcBef>
              <a:buClr>
                <a:srgbClr val="000000"/>
              </a:buClr>
            </a:pPr>
            <a:r>
              <a:rPr kumimoji="1" lang="en-US" altLang="zh-CN" sz="1400" b="1" i="1">
                <a:solidFill>
                  <a:srgbClr val="003399"/>
                </a:solidFill>
                <a:ea typeface="MS PGothic" pitchFamily="34" charset="-128"/>
              </a:rPr>
              <a:t>Subset most suitable for synthesis</a:t>
            </a:r>
            <a:r>
              <a:rPr kumimoji="1" lang="en-US" altLang="zh-CN" sz="1400" b="1">
                <a:solidFill>
                  <a:srgbClr val="003399"/>
                </a:solidFill>
                <a:ea typeface="MS PGothic" pitchFamily="34" charset="-128"/>
              </a:rPr>
              <a:t> </a:t>
            </a:r>
            <a:endParaRPr kumimoji="1" lang="pl-PL" altLang="zh-CN" sz="1400" b="1">
              <a:solidFill>
                <a:srgbClr val="003399"/>
              </a:solidFill>
              <a:ea typeface="MS PGothic" pitchFamily="34" charset="-128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408363" y="1042988"/>
            <a:ext cx="131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  <a:ea typeface="MS PGothic" pitchFamily="34" charset="-128"/>
              </a:rPr>
              <a:t> Testbenches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A006DA2-0249-4090-A951-009BB9A6DBF2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3414713" y="2071688"/>
            <a:ext cx="347662" cy="36671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9450D04-5A52-4756-BEA3-7664D8458E44}"/>
              </a:ext>
            </a:extLst>
          </p:cNvPr>
          <p:cNvCxnSpPr/>
          <p:nvPr/>
        </p:nvCxnSpPr>
        <p:spPr>
          <a:xfrm>
            <a:off x="4064000" y="1314450"/>
            <a:ext cx="19050" cy="322263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5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3BCD9D-0E46-433B-A11D-628BDDA09B4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71663" y="1585913"/>
            <a:ext cx="1127125" cy="463550"/>
            <a:chOff x="2139" y="2352"/>
            <a:chExt cx="978" cy="541"/>
          </a:xfrm>
        </p:grpSpPr>
        <p:sp>
          <p:nvSpPr>
            <p:cNvPr id="53314" name="Rectangle 10"/>
            <p:cNvSpPr>
              <a:spLocks noChangeArrowheads="1"/>
            </p:cNvSpPr>
            <p:nvPr/>
          </p:nvSpPr>
          <p:spPr bwMode="auto">
            <a:xfrm>
              <a:off x="2139" y="2352"/>
              <a:ext cx="977" cy="54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lr>
                  <a:srgbClr val="000000"/>
                </a:buClr>
              </a:pPr>
              <a:endParaRPr kumimoji="1" lang="zh-CN" altLang="zh-CN" sz="1400">
                <a:ea typeface="MS PGothic" pitchFamily="34" charset="-128"/>
              </a:endParaRPr>
            </a:p>
          </p:txBody>
        </p:sp>
        <p:sp>
          <p:nvSpPr>
            <p:cNvPr id="53315" name="Text Box 11"/>
            <p:cNvSpPr txBox="1">
              <a:spLocks noChangeArrowheads="1"/>
            </p:cNvSpPr>
            <p:nvPr/>
          </p:nvSpPr>
          <p:spPr bwMode="auto">
            <a:xfrm>
              <a:off x="2144" y="2403"/>
              <a:ext cx="973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ea typeface="MS PGothic" pitchFamily="34" charset="-128"/>
                </a:rPr>
                <a:t>dataflow</a:t>
              </a:r>
            </a:p>
          </p:txBody>
        </p: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1960563" y="2022475"/>
            <a:ext cx="1127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200" b="1" i="1">
                <a:ea typeface="MS PGothic" pitchFamily="34" charset="-128"/>
              </a:rPr>
              <a:t>Concurrent </a:t>
            </a:r>
          </a:p>
          <a:p>
            <a:pPr eaLnBrk="1" hangingPunct="1"/>
            <a:r>
              <a:rPr lang="en-US" altLang="zh-CN" sz="1200" b="1" i="1">
                <a:ea typeface="MS PGothic" pitchFamily="34" charset="-128"/>
              </a:rPr>
              <a:t>statements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0" y="3473450"/>
            <a:ext cx="4211638" cy="2751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200" b="1">
                <a:ea typeface="MS PGothic" pitchFamily="34" charset="-128"/>
                <a:cs typeface="Arial" pitchFamily="34" charset="0"/>
              </a:rPr>
              <a:t>module</a:t>
            </a:r>
            <a:r>
              <a:rPr lang="en-US" altLang="zh-CN" sz="1200">
                <a:ea typeface="MS PGothic" pitchFamily="34" charset="-128"/>
                <a:cs typeface="Arial" pitchFamily="34" charset="0"/>
              </a:rPr>
              <a:t> </a:t>
            </a:r>
            <a:r>
              <a:rPr lang="pl-PL" altLang="zh-CN" sz="1200">
                <a:solidFill>
                  <a:srgbClr val="FF0000"/>
                </a:solidFill>
                <a:ea typeface="MS PGothic" pitchFamily="34" charset="-128"/>
                <a:cs typeface="Arial" pitchFamily="34" charset="0"/>
              </a:rPr>
              <a:t>behavioral</a:t>
            </a:r>
            <a:r>
              <a:rPr lang="en-US" altLang="zh-CN" sz="1200">
                <a:ea typeface="MS PGothic" pitchFamily="34" charset="-128"/>
                <a:cs typeface="Arial" pitchFamily="34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200">
                <a:ea typeface="MS PGothic" pitchFamily="34" charset="-128"/>
                <a:cs typeface="Arial" pitchFamily="34" charset="0"/>
              </a:rPr>
              <a:t>  #( parameter S0=0,S1=1,S2=2 )</a:t>
            </a:r>
            <a:endParaRPr lang="en-US" altLang="zh-CN" sz="1200" b="1">
              <a:ea typeface="MS PGothic" pitchFamily="34" charset="-128"/>
              <a:cs typeface="Arial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200" b="1">
                <a:ea typeface="MS PGothic" pitchFamily="34" charset="-128"/>
                <a:cs typeface="Arial" pitchFamily="34" charset="0"/>
              </a:rPr>
              <a:t>  (output reg z, input x, clk);</a:t>
            </a:r>
          </a:p>
          <a:p>
            <a:pPr marL="342900" indent="-342900"/>
            <a:r>
              <a:rPr lang="en-US" altLang="zh-CN" sz="1200">
                <a:ea typeface="MS PGothic" pitchFamily="34" charset="-128"/>
                <a:cs typeface="Arial" pitchFamily="34" charset="0"/>
              </a:rPr>
              <a:t>   reg [1:0] state, next_state;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solidFill>
                  <a:srgbClr val="0000CC"/>
                </a:solidFill>
                <a:latin typeface="微软雅黑" pitchFamily="34" charset="-122"/>
                <a:ea typeface="MS PGothic" pitchFamily="34" charset="-128"/>
                <a:cs typeface="Arial" pitchFamily="34" charset="0"/>
              </a:rPr>
              <a:t>      always @ (                        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latin typeface="微软雅黑" pitchFamily="34" charset="-122"/>
                <a:ea typeface="MS PGothic" pitchFamily="34" charset="-128"/>
                <a:cs typeface="Arial" pitchFamily="34" charset="0"/>
              </a:rPr>
              <a:t>	    </a:t>
            </a:r>
            <a:r>
              <a:rPr lang="en-US" altLang="zh-CN" sz="1200">
                <a:solidFill>
                  <a:srgbClr val="0000CC"/>
                </a:solidFill>
                <a:latin typeface="微软雅黑" pitchFamily="34" charset="-122"/>
                <a:ea typeface="MS PGothic" pitchFamily="34" charset="-128"/>
                <a:cs typeface="Arial" pitchFamily="34" charset="0"/>
              </a:rPr>
              <a:t>begin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solidFill>
                  <a:srgbClr val="0000CC"/>
                </a:solidFill>
                <a:latin typeface="微软雅黑" pitchFamily="34" charset="-122"/>
                <a:ea typeface="MS PGothic" pitchFamily="34" charset="-128"/>
                <a:cs typeface="Arial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solidFill>
                  <a:srgbClr val="0000CC"/>
                </a:solidFill>
                <a:latin typeface="微软雅黑" pitchFamily="34" charset="-122"/>
                <a:ea typeface="MS PGothic" pitchFamily="34" charset="-128"/>
                <a:cs typeface="Arial" pitchFamily="34" charset="0"/>
              </a:rPr>
              <a:t>       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latin typeface="微软雅黑" pitchFamily="34" charset="-122"/>
                <a:ea typeface="MS PGothic" pitchFamily="34" charset="-128"/>
                <a:cs typeface="Arial" pitchFamily="34" charset="0"/>
              </a:rPr>
              <a:t>   </a:t>
            </a:r>
            <a:r>
              <a:rPr lang="en-US" altLang="zh-CN" sz="1200">
                <a:solidFill>
                  <a:srgbClr val="0000CC"/>
                </a:solidFill>
                <a:latin typeface="微软雅黑" pitchFamily="34" charset="-122"/>
                <a:ea typeface="MS PGothic" pitchFamily="34" charset="-128"/>
                <a:cs typeface="Arial" pitchFamily="34" charset="0"/>
              </a:rPr>
              <a:t>  always @</a:t>
            </a:r>
            <a:r>
              <a:rPr lang="en-US" altLang="zh-CN" sz="1200">
                <a:latin typeface="微软雅黑" pitchFamily="34" charset="-122"/>
                <a:ea typeface="MS PGothic" pitchFamily="34" charset="-128"/>
                <a:cs typeface="Arial" pitchFamily="34" charset="0"/>
              </a:rPr>
              <a:t> (                   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latin typeface="微软雅黑" pitchFamily="34" charset="-122"/>
                <a:ea typeface="MS PGothic" pitchFamily="34" charset="-128"/>
                <a:cs typeface="Arial" pitchFamily="34" charset="0"/>
              </a:rPr>
              <a:t>          </a:t>
            </a:r>
            <a:r>
              <a:rPr lang="en-US" altLang="zh-CN" sz="1200">
                <a:solidFill>
                  <a:srgbClr val="0000CC"/>
                </a:solidFill>
                <a:latin typeface="微软雅黑" pitchFamily="34" charset="-122"/>
                <a:ea typeface="MS PGothic" pitchFamily="34" charset="-128"/>
                <a:cs typeface="Arial" pitchFamily="34" charset="0"/>
              </a:rPr>
              <a:t>begin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latin typeface="微软雅黑" pitchFamily="34" charset="-122"/>
                <a:ea typeface="MS PGothic" pitchFamily="34" charset="-128"/>
                <a:cs typeface="Arial" pitchFamily="34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200">
                <a:solidFill>
                  <a:srgbClr val="0000CC"/>
                </a:solidFill>
                <a:latin typeface="微软雅黑" pitchFamily="34" charset="-122"/>
                <a:ea typeface="MS PGothic" pitchFamily="34" charset="-128"/>
                <a:cs typeface="Arial" pitchFamily="34" charset="0"/>
              </a:rPr>
              <a:t>          end</a:t>
            </a:r>
            <a:endParaRPr lang="en-US" altLang="zh-CN" sz="1200">
              <a:ea typeface="MS PGothic" pitchFamily="34" charset="-128"/>
              <a:cs typeface="Arial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200" b="1">
                <a:ea typeface="MS PGothic" pitchFamily="34" charset="-128"/>
                <a:cs typeface="Arial" pitchFamily="34" charset="0"/>
              </a:rPr>
              <a:t>endmodule</a:t>
            </a:r>
            <a:endParaRPr lang="en-US" altLang="zh-CN" sz="1200">
              <a:solidFill>
                <a:srgbClr val="FF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317875" y="3138488"/>
            <a:ext cx="1574800" cy="276225"/>
          </a:xfrm>
          <a:prstGeom prst="rect">
            <a:avLst/>
          </a:prstGeom>
          <a:noFill/>
          <a:ln w="22225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eaLnBrk="1" hangingPunct="1">
              <a:tabLst>
                <a:tab pos="354013" algn="l"/>
                <a:tab pos="541338" algn="l"/>
                <a:tab pos="717550" algn="l"/>
              </a:tabLst>
            </a:pPr>
            <a:r>
              <a:rPr lang="en-US" altLang="zh-CN" sz="1200" b="1">
                <a:solidFill>
                  <a:srgbClr val="00B050"/>
                </a:solidFill>
              </a:rPr>
              <a:t>state &lt;= next_state;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5B8FDBA-7EC9-458D-B996-0389E9D87394}"/>
              </a:ext>
            </a:extLst>
          </p:cNvPr>
          <p:cNvCxnSpPr>
            <a:stCxn id="73" idx="3"/>
            <a:endCxn id="41" idx="2"/>
          </p:cNvCxnSpPr>
          <p:nvPr/>
        </p:nvCxnSpPr>
        <p:spPr>
          <a:xfrm flipV="1">
            <a:off x="3140075" y="3414713"/>
            <a:ext cx="965200" cy="1362075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5FD0ADA-A2CC-46C7-AD2B-E816DFBF9EB2}"/>
              </a:ext>
            </a:extLst>
          </p:cNvPr>
          <p:cNvCxnSpPr>
            <a:stCxn id="72" idx="3"/>
            <a:endCxn id="87" idx="1"/>
          </p:cNvCxnSpPr>
          <p:nvPr/>
        </p:nvCxnSpPr>
        <p:spPr>
          <a:xfrm flipV="1">
            <a:off x="3924300" y="4505325"/>
            <a:ext cx="1152525" cy="120808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7308850" y="1455738"/>
            <a:ext cx="415925" cy="339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400" b="1">
                <a:latin typeface="Tahoma" pitchFamily="34" charset="0"/>
              </a:rPr>
              <a:t>S0</a:t>
            </a:r>
            <a:endParaRPr kumimoji="1" lang="en-US" altLang="zh-CN" sz="1400" b="1" baseline="-25000">
              <a:latin typeface="Tahoma" pitchFamily="34" charset="0"/>
            </a:endParaRP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093075" y="1455738"/>
            <a:ext cx="47625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400" b="1">
                <a:latin typeface="Tahoma" pitchFamily="34" charset="0"/>
              </a:rPr>
              <a:t>S1</a:t>
            </a:r>
            <a:endParaRPr kumimoji="1" lang="en-US" altLang="zh-CN" sz="1400" b="1" baseline="-25000">
              <a:latin typeface="Tahoma" pitchFamily="34" charset="0"/>
            </a:endParaRPr>
          </a:p>
        </p:txBody>
      </p:sp>
      <p:sp>
        <p:nvSpPr>
          <p:cNvPr id="65" name="Oval 35"/>
          <p:cNvSpPr>
            <a:spLocks noChangeArrowheads="1"/>
          </p:cNvSpPr>
          <p:nvPr/>
        </p:nvSpPr>
        <p:spPr bwMode="auto">
          <a:xfrm>
            <a:off x="7894638" y="2073275"/>
            <a:ext cx="476250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400" b="1">
                <a:latin typeface="Tahoma" pitchFamily="34" charset="0"/>
              </a:rPr>
              <a:t>S2</a:t>
            </a:r>
            <a:endParaRPr kumimoji="1" lang="en-US" altLang="zh-CN" sz="1400" b="1" baseline="-25000">
              <a:latin typeface="Tahoma" pitchFamily="34" charset="0"/>
            </a:endParaRPr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8326438" y="1825625"/>
            <a:ext cx="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Arc 29"/>
          <p:cNvSpPr>
            <a:spLocks/>
          </p:cNvSpPr>
          <p:nvPr/>
        </p:nvSpPr>
        <p:spPr bwMode="auto">
          <a:xfrm>
            <a:off x="7627938" y="1392238"/>
            <a:ext cx="598487" cy="198437"/>
          </a:xfrm>
          <a:custGeom>
            <a:avLst/>
            <a:gdLst>
              <a:gd name="T0" fmla="*/ 0 w 39620"/>
              <a:gd name="T1" fmla="*/ 0 h 21600"/>
              <a:gd name="T2" fmla="*/ 0 w 39620"/>
              <a:gd name="T3" fmla="*/ 0 h 21600"/>
              <a:gd name="T4" fmla="*/ 0 w 39620"/>
              <a:gd name="T5" fmla="*/ 0 h 21600"/>
              <a:gd name="T6" fmla="*/ 0 60000 65536"/>
              <a:gd name="T7" fmla="*/ 0 60000 65536"/>
              <a:gd name="T8" fmla="*/ 0 60000 65536"/>
              <a:gd name="T9" fmla="*/ 0 w 39620"/>
              <a:gd name="T10" fmla="*/ 0 h 21600"/>
              <a:gd name="T11" fmla="*/ 39620 w 396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20" h="21600" fill="none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</a:path>
              <a:path w="39620" h="21600" stroke="0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  <a:lnTo>
                  <a:pt x="19896" y="21600"/>
                </a:lnTo>
                <a:lnTo>
                  <a:pt x="0" y="131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7669213" y="1365250"/>
            <a:ext cx="393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en-US" altLang="zh-CN" sz="1100" b="1">
                <a:latin typeface="Tahoma" pitchFamily="34" charset="0"/>
              </a:rPr>
              <a:t>0</a:t>
            </a:r>
            <a:r>
              <a:rPr kumimoji="1" lang="zh-CN" altLang="en-US" sz="1100" b="1">
                <a:latin typeface="Tahoma" pitchFamily="34" charset="0"/>
              </a:rPr>
              <a:t>/0</a:t>
            </a: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7410450" y="1816100"/>
            <a:ext cx="3921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en-US" altLang="zh-CN" sz="1100" b="1">
                <a:latin typeface="Tahoma" pitchFamily="34" charset="0"/>
              </a:rPr>
              <a:t>1</a:t>
            </a:r>
            <a:r>
              <a:rPr kumimoji="1" lang="zh-CN" altLang="en-US" sz="1100" b="1">
                <a:latin typeface="Tahoma" pitchFamily="34" charset="0"/>
              </a:rPr>
              <a:t>/0</a:t>
            </a:r>
          </a:p>
        </p:txBody>
      </p: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8569325" y="1274763"/>
            <a:ext cx="3937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en-US" altLang="zh-CN" sz="1100" b="1">
                <a:latin typeface="Tahoma" pitchFamily="34" charset="0"/>
              </a:rPr>
              <a:t>0</a:t>
            </a:r>
            <a:r>
              <a:rPr kumimoji="1" lang="zh-CN" altLang="en-US" sz="1100" b="1">
                <a:latin typeface="Tahoma" pitchFamily="34" charset="0"/>
              </a:rPr>
              <a:t>/</a:t>
            </a:r>
            <a:r>
              <a:rPr kumimoji="1" lang="en-US" altLang="zh-CN" sz="1100" b="1">
                <a:latin typeface="Tahoma" pitchFamily="34" charset="0"/>
              </a:rPr>
              <a:t>1</a:t>
            </a:r>
            <a:endParaRPr kumimoji="1" lang="zh-CN" altLang="en-US" sz="1100" b="1">
              <a:latin typeface="Tahoma" pitchFamily="34" charset="0"/>
            </a:endParaRPr>
          </a:p>
        </p:txBody>
      </p:sp>
      <p:sp>
        <p:nvSpPr>
          <p:cNvPr id="86" name="Arc 29"/>
          <p:cNvSpPr>
            <a:spLocks/>
          </p:cNvSpPr>
          <p:nvPr/>
        </p:nvSpPr>
        <p:spPr bwMode="auto">
          <a:xfrm rot="6071221">
            <a:off x="8150226" y="1914525"/>
            <a:ext cx="577850" cy="263525"/>
          </a:xfrm>
          <a:custGeom>
            <a:avLst/>
            <a:gdLst>
              <a:gd name="T0" fmla="*/ 0 w 39620"/>
              <a:gd name="T1" fmla="*/ 0 h 21600"/>
              <a:gd name="T2" fmla="*/ 0 w 39620"/>
              <a:gd name="T3" fmla="*/ 0 h 21600"/>
              <a:gd name="T4" fmla="*/ 0 w 39620"/>
              <a:gd name="T5" fmla="*/ 0 h 21600"/>
              <a:gd name="T6" fmla="*/ 0 60000 65536"/>
              <a:gd name="T7" fmla="*/ 0 60000 65536"/>
              <a:gd name="T8" fmla="*/ 0 60000 65536"/>
              <a:gd name="T9" fmla="*/ 0 w 39620"/>
              <a:gd name="T10" fmla="*/ 0 h 21600"/>
              <a:gd name="T11" fmla="*/ 39620 w 396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20" h="21600" fill="none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</a:path>
              <a:path w="39620" h="21600" stroke="0" extrusionOk="0">
                <a:moveTo>
                  <a:pt x="0" y="13191"/>
                </a:moveTo>
                <a:cubicBezTo>
                  <a:pt x="3379" y="5195"/>
                  <a:pt x="11216" y="-1"/>
                  <a:pt x="19896" y="0"/>
                </a:cubicBezTo>
                <a:cubicBezTo>
                  <a:pt x="28419" y="0"/>
                  <a:pt x="36146" y="5012"/>
                  <a:pt x="39620" y="12795"/>
                </a:cubicBezTo>
                <a:lnTo>
                  <a:pt x="19896" y="21600"/>
                </a:lnTo>
                <a:lnTo>
                  <a:pt x="0" y="131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" name="Text Box 33"/>
          <p:cNvSpPr txBox="1">
            <a:spLocks noChangeArrowheads="1"/>
          </p:cNvSpPr>
          <p:nvPr/>
        </p:nvSpPr>
        <p:spPr bwMode="auto">
          <a:xfrm>
            <a:off x="7939088" y="1816100"/>
            <a:ext cx="39211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en-US" altLang="zh-CN" sz="1100" b="1">
                <a:latin typeface="Tahoma" pitchFamily="34" charset="0"/>
              </a:rPr>
              <a:t>1</a:t>
            </a:r>
            <a:r>
              <a:rPr kumimoji="1" lang="zh-CN" altLang="en-US" sz="1100" b="1">
                <a:latin typeface="Tahoma" pitchFamily="34" charset="0"/>
              </a:rPr>
              <a:t>/0</a:t>
            </a: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8491538" y="1870075"/>
            <a:ext cx="393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en-US" altLang="zh-CN" sz="1100" b="1">
                <a:latin typeface="Tahoma" pitchFamily="34" charset="0"/>
              </a:rPr>
              <a:t>0</a:t>
            </a:r>
            <a:r>
              <a:rPr kumimoji="1" lang="zh-CN" altLang="en-US" sz="1100" b="1">
                <a:latin typeface="Tahoma" pitchFamily="34" charset="0"/>
              </a:rPr>
              <a:t>/0</a:t>
            </a:r>
          </a:p>
        </p:txBody>
      </p:sp>
      <p:cxnSp>
        <p:nvCxnSpPr>
          <p:cNvPr id="115" name="形状 114">
            <a:extLst>
              <a:ext uri="{FF2B5EF4-FFF2-40B4-BE49-F238E27FC236}">
                <a16:creationId xmlns:a16="http://schemas.microsoft.com/office/drawing/2014/main" id="{ACA50C3E-E232-49F0-B01B-A80341107C44}"/>
              </a:ext>
            </a:extLst>
          </p:cNvPr>
          <p:cNvCxnSpPr>
            <a:stCxn id="64" idx="0"/>
            <a:endCxn id="64" idx="6"/>
          </p:cNvCxnSpPr>
          <p:nvPr/>
        </p:nvCxnSpPr>
        <p:spPr>
          <a:xfrm rot="16200000" flipH="1">
            <a:off x="8360569" y="1426369"/>
            <a:ext cx="179387" cy="238125"/>
          </a:xfrm>
          <a:prstGeom prst="curvedConnector4">
            <a:avLst>
              <a:gd name="adj1" fmla="val -73616"/>
              <a:gd name="adj2" fmla="val 14042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>
            <a:extLst>
              <a:ext uri="{FF2B5EF4-FFF2-40B4-BE49-F238E27FC236}">
                <a16:creationId xmlns:a16="http://schemas.microsoft.com/office/drawing/2014/main" id="{C5AAE25E-0846-4DF3-B89E-557E6C1BD6B5}"/>
              </a:ext>
            </a:extLst>
          </p:cNvPr>
          <p:cNvCxnSpPr>
            <a:stCxn id="65" idx="3"/>
            <a:endCxn id="65" idx="5"/>
          </p:cNvCxnSpPr>
          <p:nvPr/>
        </p:nvCxnSpPr>
        <p:spPr>
          <a:xfrm rot="16200000" flipH="1">
            <a:off x="8132763" y="2222500"/>
            <a:ext cx="12700" cy="336550"/>
          </a:xfrm>
          <a:prstGeom prst="curvedConnector3">
            <a:avLst>
              <a:gd name="adj1" fmla="val 156683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5BFF604-8A4B-4EB5-B607-13CA4BF180EA}"/>
              </a:ext>
            </a:extLst>
          </p:cNvPr>
          <p:cNvCxnSpPr>
            <a:stCxn id="62" idx="5"/>
            <a:endCxn id="65" idx="1"/>
          </p:cNvCxnSpPr>
          <p:nvPr/>
        </p:nvCxnSpPr>
        <p:spPr>
          <a:xfrm>
            <a:off x="7664450" y="1746250"/>
            <a:ext cx="300038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7308850" y="2182813"/>
            <a:ext cx="422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x/z</a:t>
            </a:r>
            <a:endParaRPr lang="zh-CN" altLang="en-US" sz="1400" b="1">
              <a:solidFill>
                <a:srgbClr val="7030A0"/>
              </a:solidFill>
            </a:endParaRPr>
          </a:p>
        </p:txBody>
      </p:sp>
      <p:sp>
        <p:nvSpPr>
          <p:cNvPr id="139" name="Text Box 33"/>
          <p:cNvSpPr txBox="1">
            <a:spLocks noChangeArrowheads="1"/>
          </p:cNvSpPr>
          <p:nvPr/>
        </p:nvSpPr>
        <p:spPr bwMode="auto">
          <a:xfrm>
            <a:off x="8255000" y="2446338"/>
            <a:ext cx="39211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kumimoji="1" lang="en-US" altLang="zh-CN" sz="1100" b="1">
                <a:latin typeface="Tahoma" pitchFamily="34" charset="0"/>
              </a:rPr>
              <a:t>1</a:t>
            </a:r>
            <a:r>
              <a:rPr kumimoji="1" lang="zh-CN" altLang="en-US" sz="1100" b="1">
                <a:latin typeface="Tahoma" pitchFamily="34" charset="0"/>
              </a:rPr>
              <a:t>/</a:t>
            </a:r>
            <a:r>
              <a:rPr kumimoji="1" lang="en-US" altLang="zh-CN" sz="1100" b="1">
                <a:latin typeface="Tahoma" pitchFamily="34" charset="0"/>
              </a:rPr>
              <a:t>1</a:t>
            </a:r>
            <a:endParaRPr kumimoji="1" lang="zh-CN" altLang="en-US" sz="1100" b="1">
              <a:latin typeface="Tahoma" pitchFamily="34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16538" y="1162050"/>
            <a:ext cx="1631950" cy="1395413"/>
            <a:chOff x="599" y="1776"/>
            <a:chExt cx="1945" cy="1545"/>
          </a:xfrm>
        </p:grpSpPr>
        <p:sp>
          <p:nvSpPr>
            <p:cNvPr id="141" name="Line 22">
              <a:extLst>
                <a:ext uri="{FF2B5EF4-FFF2-40B4-BE49-F238E27FC236}">
                  <a16:creationId xmlns:a16="http://schemas.microsoft.com/office/drawing/2014/main" id="{F39D72EF-8766-4178-A4A8-6D3C6D9BE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244"/>
              <a:ext cx="19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7BD56299-3384-4104-8204-89162C487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748BB921-19EC-46A2-A08D-913DE55AA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3321"/>
              <a:ext cx="1945" cy="0"/>
            </a:xfrm>
            <a:prstGeom prst="line">
              <a:avLst/>
            </a:prstGeom>
            <a:noFill/>
            <a:ln w="57150" cmpd="thinThick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4" name="Line 25">
              <a:extLst>
                <a:ext uri="{FF2B5EF4-FFF2-40B4-BE49-F238E27FC236}">
                  <a16:creationId xmlns:a16="http://schemas.microsoft.com/office/drawing/2014/main" id="{70E264BE-32BD-420B-853F-BABC210F5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1776"/>
              <a:ext cx="0" cy="1545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Line 30">
              <a:extLst>
                <a:ext uri="{FF2B5EF4-FFF2-40B4-BE49-F238E27FC236}">
                  <a16:creationId xmlns:a16="http://schemas.microsoft.com/office/drawing/2014/main" id="{E6967226-0CA5-45D7-9CFD-087EA65BD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3040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6" name="Line 32">
              <a:extLst>
                <a:ext uri="{FF2B5EF4-FFF2-40B4-BE49-F238E27FC236}">
                  <a16:creationId xmlns:a16="http://schemas.microsoft.com/office/drawing/2014/main" id="{A6E1CD52-B6ED-4622-8A1B-A85B00040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2012"/>
              <a:ext cx="13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pPr>
                <a:defRPr/>
              </a:pPr>
              <a:endParaRPr kumimoji="1" lang="zh-CN" altLang="en-US" sz="1400" b="1" kern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7" name="Text Box 20">
            <a:extLst>
              <a:ext uri="{FF2B5EF4-FFF2-40B4-BE49-F238E27FC236}">
                <a16:creationId xmlns:a16="http://schemas.microsoft.com/office/drawing/2014/main" id="{95F45792-D2B5-4773-BA97-CA5385E4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1206500"/>
            <a:ext cx="642937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kern="0" dirty="0">
                <a:solidFill>
                  <a:srgbClr val="0A419B"/>
                </a:solidFill>
                <a:latin typeface="Tahoma" panose="020B0604030504040204" pitchFamily="34" charset="0"/>
              </a:rPr>
              <a:t>state</a:t>
            </a:r>
          </a:p>
        </p:txBody>
      </p:sp>
      <p:sp>
        <p:nvSpPr>
          <p:cNvPr id="148" name="Text Box 21">
            <a:extLst>
              <a:ext uri="{FF2B5EF4-FFF2-40B4-BE49-F238E27FC236}">
                <a16:creationId xmlns:a16="http://schemas.microsoft.com/office/drawing/2014/main" id="{04243E60-07E0-4AF2-BEB1-19F9ACBE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1566863"/>
            <a:ext cx="465137" cy="738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0 0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0 1</a:t>
            </a:r>
          </a:p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1 0</a:t>
            </a:r>
          </a:p>
        </p:txBody>
      </p:sp>
      <p:sp>
        <p:nvSpPr>
          <p:cNvPr id="149" name="Text Box 26"/>
          <p:cNvSpPr txBox="1">
            <a:spLocks noChangeArrowheads="1"/>
          </p:cNvSpPr>
          <p:nvPr/>
        </p:nvSpPr>
        <p:spPr bwMode="auto">
          <a:xfrm>
            <a:off x="6007100" y="1131888"/>
            <a:ext cx="7397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X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en-US" altLang="zh-CN" sz="1200" b="1">
                <a:solidFill>
                  <a:srgbClr val="0A419B"/>
                </a:solidFill>
                <a:latin typeface="Tahoma" pitchFamily="34" charset="0"/>
              </a:rPr>
              <a:t>0        1</a:t>
            </a:r>
          </a:p>
        </p:txBody>
      </p:sp>
      <p:sp>
        <p:nvSpPr>
          <p:cNvPr id="150" name="Text Box 28">
            <a:extLst>
              <a:ext uri="{FF2B5EF4-FFF2-40B4-BE49-F238E27FC236}">
                <a16:creationId xmlns:a16="http://schemas.microsoft.com/office/drawing/2014/main" id="{DC3C37CF-4FE7-4350-A4B4-47669945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1593850"/>
            <a:ext cx="635000" cy="738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10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10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10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1" name="Text Box 29">
            <a:extLst>
              <a:ext uri="{FF2B5EF4-FFF2-40B4-BE49-F238E27FC236}">
                <a16:creationId xmlns:a16="http://schemas.microsoft.com/office/drawing/2014/main" id="{F10B6D20-B0A7-421C-9CA4-40367D674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79650"/>
            <a:ext cx="915988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0" kern="0" dirty="0">
                <a:solidFill>
                  <a:srgbClr val="0A419B"/>
                </a:solidFill>
                <a:latin typeface="Tahoma" panose="020B0604030504040204" pitchFamily="34" charset="0"/>
              </a:rPr>
              <a:t>Y1+Y0+, z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BAB0ED93-87CE-435A-A093-3BB0A8CB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2279650"/>
            <a:ext cx="5270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0" kern="0" dirty="0">
                <a:solidFill>
                  <a:srgbClr val="0A419B"/>
                </a:solidFill>
                <a:latin typeface="Tahoma" panose="020B0604030504040204" pitchFamily="34" charset="0"/>
              </a:rPr>
              <a:t>Y1Y0</a:t>
            </a:r>
          </a:p>
        </p:txBody>
      </p:sp>
      <p:sp>
        <p:nvSpPr>
          <p:cNvPr id="153" name="Text Box 27">
            <a:extLst>
              <a:ext uri="{FF2B5EF4-FFF2-40B4-BE49-F238E27FC236}">
                <a16:creationId xmlns:a16="http://schemas.microsoft.com/office/drawing/2014/main" id="{0B8EC6CA-DFF3-4E7E-9A5E-944090D7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1573213"/>
            <a:ext cx="3556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54" name="Text Box 27">
            <a:extLst>
              <a:ext uri="{FF2B5EF4-FFF2-40B4-BE49-F238E27FC236}">
                <a16:creationId xmlns:a16="http://schemas.microsoft.com/office/drawing/2014/main" id="{31015B4C-2C1F-4228-B107-159DB4A3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1566863"/>
            <a:ext cx="4127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72DD1CE0-B482-4949-8BAB-735C46CD5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1798638"/>
            <a:ext cx="35560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6" name="Text Box 27">
            <a:extLst>
              <a:ext uri="{FF2B5EF4-FFF2-40B4-BE49-F238E27FC236}">
                <a16:creationId xmlns:a16="http://schemas.microsoft.com/office/drawing/2014/main" id="{96ACF405-CC4F-47C0-B7B1-E47929A6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1798638"/>
            <a:ext cx="4127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01</a:t>
            </a:r>
            <a:endParaRPr lang="zh-CN" altLang="en-US" sz="1400" kern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7" name="Text Box 27">
            <a:extLst>
              <a:ext uri="{FF2B5EF4-FFF2-40B4-BE49-F238E27FC236}">
                <a16:creationId xmlns:a16="http://schemas.microsoft.com/office/drawing/2014/main" id="{5E06F8DA-AA65-4128-B279-A323C701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025650"/>
            <a:ext cx="6350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01</a:t>
            </a:r>
            <a:r>
              <a:rPr lang="zh-CN" altLang="en-US" sz="1400" kern="0" dirty="0">
                <a:solidFill>
                  <a:srgbClr val="000000"/>
                </a:solidFill>
                <a:latin typeface="Tahoma" panose="020B0604030504040204" pitchFamily="34" charset="0"/>
              </a:rPr>
              <a:t>, 0</a:t>
            </a:r>
          </a:p>
        </p:txBody>
      </p:sp>
      <p:sp>
        <p:nvSpPr>
          <p:cNvPr id="158" name="Text Box 21">
            <a:extLst>
              <a:ext uri="{FF2B5EF4-FFF2-40B4-BE49-F238E27FC236}">
                <a16:creationId xmlns:a16="http://schemas.microsoft.com/office/drawing/2014/main" id="{C3EF662D-A299-4944-9D77-0156CCA7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1639888"/>
            <a:ext cx="379412" cy="6461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kern="0" dirty="0">
                <a:solidFill>
                  <a:srgbClr val="7030A0"/>
                </a:solidFill>
                <a:latin typeface="Tahoma" panose="020B0604030504040204" pitchFamily="34" charset="0"/>
              </a:rPr>
              <a:t>S0</a:t>
            </a:r>
            <a:endParaRPr lang="zh-CN" altLang="en-US" sz="1200" kern="0" dirty="0">
              <a:solidFill>
                <a:srgbClr val="7030A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200" kern="0" dirty="0">
                <a:solidFill>
                  <a:srgbClr val="7030A0"/>
                </a:solidFill>
                <a:latin typeface="Tahoma" panose="020B0604030504040204" pitchFamily="34" charset="0"/>
              </a:rPr>
              <a:t>S1</a:t>
            </a:r>
            <a:endParaRPr lang="zh-CN" altLang="en-US" sz="1200" kern="0" dirty="0">
              <a:solidFill>
                <a:srgbClr val="7030A0"/>
              </a:solidFill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zh-CN" sz="1200" kern="0" dirty="0">
                <a:solidFill>
                  <a:srgbClr val="7030A0"/>
                </a:solidFill>
                <a:latin typeface="Tahoma" panose="020B0604030504040204" pitchFamily="34" charset="0"/>
              </a:rPr>
              <a:t>S2</a:t>
            </a:r>
            <a:endParaRPr lang="zh-CN" altLang="en-US" sz="1200" kern="0" dirty="0">
              <a:solidFill>
                <a:srgbClr val="7030A0"/>
              </a:solidFill>
              <a:latin typeface="Tahoma" panose="020B0604030504040204" pitchFamily="34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84213" y="5621338"/>
            <a:ext cx="3240087" cy="18415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200" b="1" i="1">
                <a:solidFill>
                  <a:srgbClr val="7030A0"/>
                </a:solidFill>
              </a:rPr>
              <a:t>Next state &amp;Output  (Combinational )circuit</a:t>
            </a:r>
            <a:endParaRPr lang="zh-CN" altLang="en-US" sz="1200" b="1" i="1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755650" y="4684713"/>
            <a:ext cx="2384425" cy="18415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200" b="1" i="1">
                <a:solidFill>
                  <a:srgbClr val="00B050"/>
                </a:solidFill>
              </a:rPr>
              <a:t>Update State (Sequential circuit)</a:t>
            </a:r>
            <a:endParaRPr lang="zh-CN" altLang="en-US" sz="1200" b="1" i="1">
              <a:solidFill>
                <a:srgbClr val="00B050"/>
              </a:solidFill>
            </a:endParaRPr>
          </a:p>
        </p:txBody>
      </p:sp>
      <p:sp>
        <p:nvSpPr>
          <p:cNvPr id="77" name="矩形 34"/>
          <p:cNvSpPr>
            <a:spLocks noChangeArrowheads="1"/>
          </p:cNvSpPr>
          <p:nvPr/>
        </p:nvSpPr>
        <p:spPr bwMode="auto">
          <a:xfrm>
            <a:off x="1116013" y="4221163"/>
            <a:ext cx="129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negedge clk 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78" name="矩形 35"/>
          <p:cNvSpPr>
            <a:spLocks noChangeArrowheads="1"/>
          </p:cNvSpPr>
          <p:nvPr/>
        </p:nvSpPr>
        <p:spPr bwMode="auto">
          <a:xfrm>
            <a:off x="1042988" y="5084763"/>
            <a:ext cx="9159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state or x</a:t>
            </a: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6">
            <a:extLst>
              <a:ext uri="{FF2B5EF4-FFF2-40B4-BE49-F238E27FC236}">
                <a16:creationId xmlns:a16="http://schemas.microsoft.com/office/drawing/2014/main" id="{9B15AE20-3358-4F7C-9669-D5B9B396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781300"/>
            <a:ext cx="4032250" cy="3448050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rIns="0" bIns="0">
            <a:spAutoFit/>
          </a:bodyPr>
          <a:lstStyle/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case 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state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）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S0 : 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	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if  (x==0) begin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                   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 </a:t>
            </a:r>
            <a:r>
              <a:rPr lang="zh-CN" altLang="en-US" sz="11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altLang="zh-CN" sz="1100" b="1" dirty="0">
                <a:latin typeface="+mn-lt"/>
              </a:rPr>
              <a:t>--PRESENT STATE/INPUT</a:t>
            </a:r>
            <a:endParaRPr lang="en-US" altLang="zh-CN" sz="1200" b="1" dirty="0"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5600" algn="l"/>
                <a:tab pos="8048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             	             </a:t>
            </a:r>
            <a:r>
              <a:rPr lang="en-US" altLang="zh-CN" sz="1200" b="1" dirty="0" err="1">
                <a:solidFill>
                  <a:srgbClr val="7030A0"/>
                </a:solidFill>
                <a:latin typeface="+mn-lt"/>
              </a:rPr>
              <a:t>next_state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=S1; z=0</a:t>
            </a:r>
            <a:r>
              <a:rPr lang="en-US" altLang="zh-CN" sz="1100" b="1" dirty="0">
                <a:solidFill>
                  <a:srgbClr val="7030A0"/>
                </a:solidFill>
                <a:latin typeface="+mn-lt"/>
              </a:rPr>
              <a:t>; </a:t>
            </a:r>
            <a:r>
              <a:rPr lang="en-US" altLang="zh-CN" sz="1100" b="1" dirty="0"/>
              <a:t>--</a:t>
            </a:r>
            <a:r>
              <a:rPr lang="en-US" altLang="zh-CN" sz="1100" b="1" dirty="0">
                <a:latin typeface="+mn-lt"/>
              </a:rPr>
              <a:t>NEXT STATE/OUTPUT</a:t>
            </a:r>
            <a:endParaRPr lang="en-US" altLang="zh-CN" sz="1200" b="1" dirty="0"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5600" algn="l"/>
                <a:tab pos="8048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             	           end	</a:t>
            </a:r>
            <a:endParaRPr lang="zh-CN" altLang="en-US" sz="1200" b="1" dirty="0">
              <a:solidFill>
                <a:srgbClr val="7030A0"/>
              </a:solidFill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	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else           begin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9826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		         </a:t>
            </a:r>
            <a:r>
              <a:rPr lang="en-US" altLang="zh-CN" sz="1200" b="1" dirty="0" err="1">
                <a:solidFill>
                  <a:srgbClr val="7030A0"/>
                </a:solidFill>
                <a:latin typeface="+mn-lt"/>
              </a:rPr>
              <a:t>next_state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=S2; z=0; </a:t>
            </a:r>
            <a:endParaRPr lang="zh-CN" altLang="en-US" sz="1200" b="1" dirty="0" err="1">
              <a:solidFill>
                <a:srgbClr val="7030A0"/>
              </a:solidFill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8048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			      end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	</a:t>
            </a:r>
            <a:endParaRPr lang="zh-CN" altLang="en-US" sz="1200" b="1" dirty="0"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S1:	 if  (x==0)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begin</a:t>
            </a:r>
          </a:p>
          <a:p>
            <a:pPr defTabSz="954088">
              <a:lnSpc>
                <a:spcPct val="80000"/>
              </a:lnSpc>
              <a:tabLst>
                <a:tab pos="1165225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                	         </a:t>
            </a:r>
            <a:r>
              <a:rPr lang="en-US" altLang="zh-CN" sz="1200" b="1" dirty="0" err="1">
                <a:solidFill>
                  <a:srgbClr val="7030A0"/>
                </a:solidFill>
                <a:latin typeface="+mn-lt"/>
              </a:rPr>
              <a:t>next_state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=S1; z=1; 		                        	end	</a:t>
            </a:r>
            <a:endParaRPr lang="zh-CN" altLang="en-US" sz="1200" b="1" dirty="0">
              <a:solidFill>
                <a:srgbClr val="7030A0"/>
              </a:solidFill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	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else           begin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9826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		         </a:t>
            </a:r>
            <a:r>
              <a:rPr lang="en-US" altLang="zh-CN" sz="1200" b="1" dirty="0" err="1">
                <a:solidFill>
                  <a:srgbClr val="7030A0"/>
                </a:solidFill>
                <a:latin typeface="+mn-lt"/>
              </a:rPr>
              <a:t>next_state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=S2; z=0; </a:t>
            </a:r>
            <a:endParaRPr lang="zh-CN" altLang="en-US" sz="1200" b="1" dirty="0">
              <a:solidFill>
                <a:srgbClr val="7030A0"/>
              </a:solidFill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8048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		           end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	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 S2:	 if  (x==0)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begin</a:t>
            </a:r>
          </a:p>
          <a:p>
            <a:pPr defTabSz="954088">
              <a:lnSpc>
                <a:spcPct val="80000"/>
              </a:lnSpc>
              <a:tabLst>
                <a:tab pos="17621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                	         </a:t>
            </a:r>
            <a:r>
              <a:rPr lang="en-US" altLang="zh-CN" sz="1200" b="1" dirty="0" err="1">
                <a:solidFill>
                  <a:srgbClr val="7030A0"/>
                </a:solidFill>
                <a:latin typeface="+mn-lt"/>
              </a:rPr>
              <a:t>next_state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=S1; z=0; </a:t>
            </a:r>
          </a:p>
          <a:p>
            <a:pPr defTabSz="954088">
              <a:lnSpc>
                <a:spcPct val="80000"/>
              </a:lnSpc>
              <a:tabLst>
                <a:tab pos="1165225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end	</a:t>
            </a:r>
            <a:endParaRPr lang="zh-CN" altLang="en-US" sz="1200" b="1" dirty="0">
              <a:solidFill>
                <a:srgbClr val="7030A0"/>
              </a:solidFill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	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else           begin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9826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		         </a:t>
            </a:r>
            <a:r>
              <a:rPr lang="en-US" altLang="zh-CN" sz="1200" b="1" dirty="0" err="1">
                <a:solidFill>
                  <a:srgbClr val="7030A0"/>
                </a:solidFill>
                <a:latin typeface="+mn-lt"/>
              </a:rPr>
              <a:t>next_state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=S2; z=1; </a:t>
            </a:r>
            <a:endParaRPr lang="zh-CN" altLang="en-US" sz="1200" b="1" dirty="0">
              <a:solidFill>
                <a:srgbClr val="7030A0"/>
              </a:solidFill>
              <a:latin typeface="+mn-lt"/>
            </a:endParaRP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8048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				           end</a:t>
            </a:r>
            <a:r>
              <a:rPr lang="zh-CN" altLang="en-US" sz="1200" b="1" dirty="0">
                <a:solidFill>
                  <a:srgbClr val="7030A0"/>
                </a:solidFill>
                <a:latin typeface="+mn-lt"/>
              </a:rPr>
              <a:t>	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    default:               begin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982663" algn="l"/>
                <a:tab pos="2330450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                	         </a:t>
            </a:r>
            <a:r>
              <a:rPr lang="en-US" altLang="zh-CN" sz="1200" b="1" dirty="0" err="1">
                <a:solidFill>
                  <a:srgbClr val="7030A0"/>
                </a:solidFill>
                <a:latin typeface="+mn-lt"/>
              </a:rPr>
              <a:t>next_state</a:t>
            </a: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=S0; z=0; 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5600" algn="l"/>
                <a:tab pos="804863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              	           end</a:t>
            </a:r>
          </a:p>
          <a:p>
            <a:pPr defTabSz="954088">
              <a:lnSpc>
                <a:spcPct val="80000"/>
              </a:lnSpc>
              <a:tabLst>
                <a:tab pos="176213" algn="l"/>
                <a:tab pos="354013" algn="l"/>
                <a:tab pos="541338" algn="l"/>
                <a:tab pos="2330450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+mn-lt"/>
              </a:rPr>
              <a:t>end case;</a:t>
            </a:r>
            <a:endParaRPr lang="zh-CN" altLang="en-US" sz="12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3306" name="矩形 66"/>
          <p:cNvSpPr>
            <a:spLocks noChangeArrowheads="1"/>
          </p:cNvSpPr>
          <p:nvPr/>
        </p:nvSpPr>
        <p:spPr bwMode="auto">
          <a:xfrm>
            <a:off x="7586663" y="908050"/>
            <a:ext cx="1539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Chap6.4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</a:rPr>
              <a:t>，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6.5</a:t>
            </a:r>
            <a:endParaRPr lang="zh-CN" altLang="en-US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TextBox 59"/>
          <p:cNvSpPr txBox="1">
            <a:spLocks noChangeArrowheads="1"/>
          </p:cNvSpPr>
          <p:nvPr/>
        </p:nvSpPr>
        <p:spPr bwMode="auto">
          <a:xfrm>
            <a:off x="8147050" y="4379913"/>
            <a:ext cx="10001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70C0"/>
                </a:solidFill>
              </a:rPr>
              <a:t>Q1: Is it a Moore or Mealy machine?</a:t>
            </a:r>
          </a:p>
          <a:p>
            <a:pPr eaLnBrk="1" hangingPunct="1"/>
            <a:r>
              <a:rPr lang="en-US" altLang="zh-CN" sz="1100" b="1">
                <a:solidFill>
                  <a:srgbClr val="0070C0"/>
                </a:solidFill>
              </a:rPr>
              <a:t>Q2: What’s the meaning of </a:t>
            </a:r>
            <a:r>
              <a:rPr lang="en-US" altLang="zh-CN" sz="1100" b="1">
                <a:solidFill>
                  <a:srgbClr val="00B050"/>
                </a:solidFill>
              </a:rPr>
              <a:t>default </a:t>
            </a:r>
            <a:r>
              <a:rPr lang="en-US" altLang="zh-CN" sz="1100" b="1">
                <a:solidFill>
                  <a:srgbClr val="0070C0"/>
                </a:solidFill>
              </a:rPr>
              <a:t>branch?</a:t>
            </a:r>
            <a:endParaRPr lang="zh-CN" altLang="en-US" sz="11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1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1000"/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10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10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10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1000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10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  <p:bldP spid="16" grpId="0" animBg="1"/>
      <p:bldP spid="17" grpId="0" animBg="1"/>
      <p:bldP spid="18" grpId="0"/>
      <p:bldP spid="19" grpId="0"/>
      <p:bldP spid="24" grpId="0"/>
      <p:bldP spid="25" grpId="0"/>
      <p:bldP spid="40" grpId="0"/>
      <p:bldP spid="36" grpId="0" uiExpand="1" build="p" animBg="1"/>
      <p:bldP spid="41" grpId="0" uiExpand="1" build="p" animBg="1"/>
      <p:bldP spid="62" grpId="0" animBg="1"/>
      <p:bldP spid="64" grpId="0" animBg="1"/>
      <p:bldP spid="65" grpId="0" animBg="1"/>
      <p:bldP spid="66" grpId="0" animBg="1"/>
      <p:bldP spid="68" grpId="0" animBg="1"/>
      <p:bldP spid="69" grpId="0"/>
      <p:bldP spid="74" grpId="0"/>
      <p:bldP spid="79" grpId="0"/>
      <p:bldP spid="86" grpId="0" animBg="1"/>
      <p:bldP spid="108" grpId="0"/>
      <p:bldP spid="109" grpId="0"/>
      <p:bldP spid="126" grpId="0"/>
      <p:bldP spid="139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72" grpId="0" uiExpand="1" animBg="1"/>
      <p:bldP spid="73" grpId="0" uiExpand="1" animBg="1"/>
      <p:bldP spid="77" grpId="0" uiExpand="1"/>
      <p:bldP spid="78" grpId="0" uiExpand="1"/>
      <p:bldP spid="87" grpId="0" uiExpand="1" build="p" animBg="1"/>
      <p:bldP spid="6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194675" cy="615950"/>
          </a:xfrm>
        </p:spPr>
        <p:txBody>
          <a:bodyPr/>
          <a:lstStyle/>
          <a:p>
            <a:r>
              <a:rPr lang="en-US" altLang="zh-CN"/>
              <a:t>D-type Flip-Flops with other inputs</a:t>
            </a:r>
            <a:endParaRPr lang="zh-CN" altLang="en-US"/>
          </a:p>
        </p:txBody>
      </p:sp>
      <p:sp>
        <p:nvSpPr>
          <p:cNvPr id="55299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053BC0-07D6-4EB4-8606-2AF192BD16AB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6147F8-D32F-4830-99C0-D1D63B5353C0}" type="slidenum">
              <a:rPr lang="zh-CN" altLang="en-US"/>
              <a:pPr/>
              <a:t>30</a:t>
            </a:fld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92075" y="1233488"/>
            <a:ext cx="101441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b="1" u="sng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Logic Symbol</a:t>
            </a:r>
          </a:p>
        </p:txBody>
      </p:sp>
      <p:sp>
        <p:nvSpPr>
          <p:cNvPr id="17" name="Text Box 71"/>
          <p:cNvSpPr txBox="1">
            <a:spLocks noChangeArrowheads="1"/>
          </p:cNvSpPr>
          <p:nvPr/>
        </p:nvSpPr>
        <p:spPr bwMode="auto">
          <a:xfrm>
            <a:off x="-19050" y="4554538"/>
            <a:ext cx="11890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b="1" u="sng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Function table</a:t>
            </a:r>
          </a:p>
        </p:txBody>
      </p:sp>
      <p:sp>
        <p:nvSpPr>
          <p:cNvPr id="154" name="矩形 153"/>
          <p:cNvSpPr>
            <a:spLocks noChangeArrowheads="1"/>
          </p:cNvSpPr>
          <p:nvPr/>
        </p:nvSpPr>
        <p:spPr bwMode="auto">
          <a:xfrm>
            <a:off x="4051300" y="1063625"/>
            <a:ext cx="22066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 u="sng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Verilog code</a:t>
            </a: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3941763" y="1528763"/>
            <a:ext cx="4335462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module DFF1 (</a:t>
            </a:r>
          </a:p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 </a:t>
            </a:r>
            <a:r>
              <a:rPr lang="en-US" altLang="zh-CN" b="1" i="1">
                <a:solidFill>
                  <a:srgbClr val="7030A0"/>
                </a:solidFill>
              </a:rPr>
              <a:t>                             </a:t>
            </a:r>
            <a:r>
              <a:rPr lang="en-US" altLang="zh-CN" sz="4000" b="1" i="1">
                <a:solidFill>
                  <a:srgbClr val="7030A0"/>
                </a:solidFill>
              </a:rPr>
              <a:t> </a:t>
            </a:r>
            <a:r>
              <a:rPr lang="en-US" altLang="zh-CN" sz="1600" b="1" i="1">
                <a:solidFill>
                  <a:srgbClr val="7030A0"/>
                </a:solidFill>
              </a:rPr>
              <a:t>);</a:t>
            </a:r>
          </a:p>
          <a:p>
            <a:pPr eaLnBrk="1" hangingPunct="1"/>
            <a:r>
              <a:rPr lang="en-US" altLang="zh-CN" sz="1400" b="1" i="1">
                <a:solidFill>
                  <a:srgbClr val="7030A0"/>
                </a:solidFill>
              </a:rPr>
              <a:t>    </a:t>
            </a:r>
            <a:endParaRPr lang="en-US" altLang="zh-CN" sz="1600" b="1" i="1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   always@ (                                      </a:t>
            </a:r>
            <a:r>
              <a:rPr lang="en-US" altLang="zh-CN" sz="1600" b="1"/>
              <a:t>        </a:t>
            </a:r>
            <a:r>
              <a:rPr lang="en-US" altLang="zh-CN" sz="1600" b="1" i="1">
                <a:solidFill>
                  <a:srgbClr val="7030A0"/>
                </a:solidFill>
              </a:rPr>
              <a:t>  )                     </a:t>
            </a:r>
          </a:p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          begin</a:t>
            </a:r>
          </a:p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                     </a:t>
            </a:r>
          </a:p>
          <a:p>
            <a:pPr eaLnBrk="1" hangingPunct="1"/>
            <a:endParaRPr lang="en-US" altLang="zh-CN" sz="1600" b="1" i="1">
              <a:solidFill>
                <a:srgbClr val="7030A0"/>
              </a:solidFill>
            </a:endParaRPr>
          </a:p>
          <a:p>
            <a:pPr eaLnBrk="1" hangingPunct="1"/>
            <a:endParaRPr lang="en-US" altLang="zh-CN" sz="1600" b="1" i="1">
              <a:solidFill>
                <a:srgbClr val="7030A0"/>
              </a:solidFill>
            </a:endParaRPr>
          </a:p>
          <a:p>
            <a:pPr eaLnBrk="1" hangingPunct="1"/>
            <a:endParaRPr lang="en-US" altLang="zh-CN" sz="1600" b="1" i="1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                 </a:t>
            </a:r>
          </a:p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          end  </a:t>
            </a:r>
          </a:p>
          <a:p>
            <a:pPr eaLnBrk="1" hangingPunct="1"/>
            <a:r>
              <a:rPr lang="en-US" altLang="zh-CN" sz="1600" b="1" i="1">
                <a:solidFill>
                  <a:srgbClr val="7030A0"/>
                </a:solidFill>
              </a:rPr>
              <a:t>endmodule </a:t>
            </a:r>
          </a:p>
        </p:txBody>
      </p:sp>
      <p:sp>
        <p:nvSpPr>
          <p:cNvPr id="156" name="矩形 155"/>
          <p:cNvSpPr>
            <a:spLocks noChangeArrowheads="1"/>
          </p:cNvSpPr>
          <p:nvPr/>
        </p:nvSpPr>
        <p:spPr bwMode="auto">
          <a:xfrm>
            <a:off x="5127625" y="2592388"/>
            <a:ext cx="1439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/>
              <a:t>posedge CLK</a:t>
            </a:r>
            <a:endParaRPr lang="zh-CN" altLang="en-US" sz="160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186238" y="1800225"/>
            <a:ext cx="23812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400" b="1">
                <a:solidFill>
                  <a:srgbClr val="000000"/>
                </a:solidFill>
              </a:rPr>
              <a:t>input            CLK, D, </a:t>
            </a:r>
            <a:endParaRPr lang="en-US" altLang="zh-CN" sz="1400" b="1"/>
          </a:p>
          <a:p>
            <a:pPr eaLnBrk="1" hangingPunct="1">
              <a:spcBef>
                <a:spcPts val="600"/>
              </a:spcBef>
            </a:pPr>
            <a:r>
              <a:rPr lang="en-US" altLang="zh-CN" sz="1400" b="1">
                <a:solidFill>
                  <a:srgbClr val="000000"/>
                </a:solidFill>
              </a:rPr>
              <a:t>output  reg  Q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138" y="3883025"/>
            <a:ext cx="1724025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矩形 125">
            <a:extLst>
              <a:ext uri="{FF2B5EF4-FFF2-40B4-BE49-F238E27FC236}">
                <a16:creationId xmlns:a16="http://schemas.microsoft.com/office/drawing/2014/main" id="{A8A3140E-0A29-4EF3-AECB-77233F16E1F6}"/>
              </a:ext>
            </a:extLst>
          </p:cNvPr>
          <p:cNvSpPr/>
          <p:nvPr/>
        </p:nvSpPr>
        <p:spPr>
          <a:xfrm>
            <a:off x="1282700" y="4205288"/>
            <a:ext cx="274638" cy="9540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292E7AE-D7DB-427A-B868-18092E6E897C}"/>
              </a:ext>
            </a:extLst>
          </p:cNvPr>
          <p:cNvSpPr/>
          <p:nvPr/>
        </p:nvSpPr>
        <p:spPr>
          <a:xfrm>
            <a:off x="1604963" y="5151438"/>
            <a:ext cx="222250" cy="531812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F3F8A72-940A-496F-B7A1-87B3D9B5A9B2}"/>
              </a:ext>
            </a:extLst>
          </p:cNvPr>
          <p:cNvSpPr/>
          <p:nvPr/>
        </p:nvSpPr>
        <p:spPr>
          <a:xfrm>
            <a:off x="2206625" y="4205288"/>
            <a:ext cx="700088" cy="14366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A54C8AB-301E-46C4-8884-D264B39828F9}"/>
              </a:ext>
            </a:extLst>
          </p:cNvPr>
          <p:cNvSpPr/>
          <p:nvPr/>
        </p:nvSpPr>
        <p:spPr>
          <a:xfrm>
            <a:off x="1204913" y="5641975"/>
            <a:ext cx="622300" cy="531813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883D66E-471C-459F-9DBA-670BD24714E9}"/>
              </a:ext>
            </a:extLst>
          </p:cNvPr>
          <p:cNvSpPr/>
          <p:nvPr/>
        </p:nvSpPr>
        <p:spPr>
          <a:xfrm>
            <a:off x="1922463" y="5654675"/>
            <a:ext cx="984250" cy="506413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1122363"/>
            <a:ext cx="10001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063" y="2479675"/>
            <a:ext cx="22479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" name="矩形 141"/>
          <p:cNvSpPr>
            <a:spLocks noChangeArrowheads="1"/>
          </p:cNvSpPr>
          <p:nvPr/>
        </p:nvSpPr>
        <p:spPr bwMode="auto">
          <a:xfrm>
            <a:off x="7324725" y="3725863"/>
            <a:ext cx="1720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b="1" u="sng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Logic Symbol</a:t>
            </a:r>
          </a:p>
        </p:txBody>
      </p:sp>
      <p:sp>
        <p:nvSpPr>
          <p:cNvPr id="140" name="矩形 139"/>
          <p:cNvSpPr>
            <a:spLocks noChangeArrowheads="1"/>
          </p:cNvSpPr>
          <p:nvPr/>
        </p:nvSpPr>
        <p:spPr bwMode="auto">
          <a:xfrm>
            <a:off x="71438" y="2832100"/>
            <a:ext cx="9001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altLang="zh-CN" sz="1600" b="1" u="sng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Circuit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EB793B-046A-47C0-B793-B18235E54378}"/>
              </a:ext>
            </a:extLst>
          </p:cNvPr>
          <p:cNvCxnSpPr/>
          <p:nvPr/>
        </p:nvCxnSpPr>
        <p:spPr>
          <a:xfrm>
            <a:off x="3446463" y="954088"/>
            <a:ext cx="46037" cy="521970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>
            <a:spLocks noChangeArrowheads="1"/>
          </p:cNvSpPr>
          <p:nvPr/>
        </p:nvSpPr>
        <p:spPr bwMode="auto">
          <a:xfrm>
            <a:off x="4722813" y="3197225"/>
            <a:ext cx="2200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0000"/>
                </a:solidFill>
              </a:rPr>
              <a:t>if   (  </a:t>
            </a:r>
            <a:r>
              <a:rPr lang="en-US" altLang="zh-CN" sz="1400" b="1">
                <a:solidFill>
                  <a:srgbClr val="00B050"/>
                </a:solidFill>
              </a:rPr>
              <a:t>Clear </a:t>
            </a:r>
            <a:r>
              <a:rPr lang="en-US" altLang="zh-CN" sz="1400" b="1">
                <a:solidFill>
                  <a:srgbClr val="000000"/>
                </a:solidFill>
              </a:rPr>
              <a:t> ) </a:t>
            </a:r>
          </a:p>
          <a:p>
            <a:pPr eaLnBrk="1" hangingPunct="1"/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</a:rPr>
              <a:t>else </a:t>
            </a:r>
          </a:p>
        </p:txBody>
      </p:sp>
      <p:sp>
        <p:nvSpPr>
          <p:cNvPr id="144" name="矩形 143"/>
          <p:cNvSpPr>
            <a:spLocks noChangeArrowheads="1"/>
          </p:cNvSpPr>
          <p:nvPr/>
        </p:nvSpPr>
        <p:spPr bwMode="auto">
          <a:xfrm>
            <a:off x="6375400" y="2600325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B050"/>
                </a:solidFill>
              </a:rPr>
              <a:t>or posedge Clear</a:t>
            </a:r>
            <a:endParaRPr lang="zh-CN" altLang="en-US" sz="1600">
              <a:solidFill>
                <a:srgbClr val="00B05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1725" y="4086225"/>
            <a:ext cx="14827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" name="矩形 157"/>
          <p:cNvSpPr>
            <a:spLocks noChangeArrowheads="1"/>
          </p:cNvSpPr>
          <p:nvPr/>
        </p:nvSpPr>
        <p:spPr bwMode="auto">
          <a:xfrm>
            <a:off x="5411788" y="3500438"/>
            <a:ext cx="839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B050"/>
                </a:solidFill>
              </a:rPr>
              <a:t>Q</a:t>
            </a:r>
            <a:r>
              <a:rPr lang="en-US" altLang="zh-CN" sz="1400" b="1" i="1">
                <a:solidFill>
                  <a:srgbClr val="00B050"/>
                </a:solidFill>
              </a:rPr>
              <a:t> &lt;= </a:t>
            </a:r>
            <a:r>
              <a:rPr lang="en-US" altLang="zh-CN" sz="1400" b="1">
                <a:solidFill>
                  <a:srgbClr val="00B050"/>
                </a:solidFill>
              </a:rPr>
              <a:t>0 ;</a:t>
            </a:r>
            <a:endParaRPr lang="zh-CN" altLang="en-US" sz="1600">
              <a:solidFill>
                <a:srgbClr val="00B050"/>
              </a:solidFill>
            </a:endParaRPr>
          </a:p>
        </p:txBody>
      </p:sp>
      <p:sp>
        <p:nvSpPr>
          <p:cNvPr id="146" name="矩形 145"/>
          <p:cNvSpPr>
            <a:spLocks noChangeArrowheads="1"/>
          </p:cNvSpPr>
          <p:nvPr/>
        </p:nvSpPr>
        <p:spPr bwMode="auto">
          <a:xfrm>
            <a:off x="5441950" y="4084638"/>
            <a:ext cx="871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B0F0"/>
                </a:solidFill>
              </a:rPr>
              <a:t>Q</a:t>
            </a:r>
            <a:r>
              <a:rPr lang="en-US" altLang="zh-CN" sz="1400" b="1" i="1">
                <a:solidFill>
                  <a:srgbClr val="00B0F0"/>
                </a:solidFill>
              </a:rPr>
              <a:t> &lt;= </a:t>
            </a:r>
            <a:r>
              <a:rPr lang="en-US" altLang="zh-CN" sz="1400" b="1">
                <a:solidFill>
                  <a:srgbClr val="00B0F0"/>
                </a:solidFill>
              </a:rPr>
              <a:t>D ;</a:t>
            </a:r>
            <a:endParaRPr lang="zh-CN" altLang="en-US" sz="1600">
              <a:solidFill>
                <a:srgbClr val="00B0F0"/>
              </a:solidFill>
            </a:endParaRPr>
          </a:p>
        </p:txBody>
      </p:sp>
      <p:sp>
        <p:nvSpPr>
          <p:cNvPr id="147" name="Oval 93"/>
          <p:cNvSpPr>
            <a:spLocks noChangeArrowheads="1"/>
          </p:cNvSpPr>
          <p:nvPr/>
        </p:nvSpPr>
        <p:spPr bwMode="auto">
          <a:xfrm>
            <a:off x="7902575" y="5589588"/>
            <a:ext cx="565150" cy="306387"/>
          </a:xfrm>
          <a:prstGeom prst="ellipse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8" name="Oval 93"/>
          <p:cNvSpPr>
            <a:spLocks noChangeArrowheads="1"/>
          </p:cNvSpPr>
          <p:nvPr/>
        </p:nvSpPr>
        <p:spPr bwMode="auto">
          <a:xfrm>
            <a:off x="7854950" y="4238625"/>
            <a:ext cx="722313" cy="442913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76688" y="5138738"/>
            <a:ext cx="2921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A D flip-flop with 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asynchronous</a:t>
            </a:r>
            <a:r>
              <a:rPr lang="en-US" altLang="zh-CN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Clear</a:t>
            </a:r>
            <a:endParaRPr lang="zh-CN" altLang="en-US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synchronous</a:t>
            </a:r>
            <a:r>
              <a:rPr lang="en-US" altLang="zh-CN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Enable </a:t>
            </a:r>
            <a:endParaRPr lang="zh-CN" altLang="en-US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1950F9E-8199-4337-BEAC-AF5D591E61B0}"/>
              </a:ext>
            </a:extLst>
          </p:cNvPr>
          <p:cNvSpPr/>
          <p:nvPr/>
        </p:nvSpPr>
        <p:spPr>
          <a:xfrm>
            <a:off x="6416675" y="2619375"/>
            <a:ext cx="1530350" cy="26987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DD11ED57-C731-40DA-8881-D2541478DCA7}"/>
              </a:ext>
            </a:extLst>
          </p:cNvPr>
          <p:cNvSpPr/>
          <p:nvPr/>
        </p:nvSpPr>
        <p:spPr>
          <a:xfrm>
            <a:off x="4186238" y="2641600"/>
            <a:ext cx="941387" cy="26987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9" name="圆角矩形 158">
            <a:extLst>
              <a:ext uri="{FF2B5EF4-FFF2-40B4-BE49-F238E27FC236}">
                <a16:creationId xmlns:a16="http://schemas.microsoft.com/office/drawing/2014/main" id="{E6E574AA-599D-4CAF-A502-0BBF49CC4234}"/>
              </a:ext>
            </a:extLst>
          </p:cNvPr>
          <p:cNvSpPr/>
          <p:nvPr/>
        </p:nvSpPr>
        <p:spPr>
          <a:xfrm>
            <a:off x="4251325" y="5454650"/>
            <a:ext cx="1625600" cy="26987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929313" y="1792288"/>
            <a:ext cx="403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400" b="1">
                <a:solidFill>
                  <a:srgbClr val="00B0F0"/>
                </a:solidFill>
              </a:rPr>
              <a:t>E</a:t>
            </a:r>
            <a:r>
              <a:rPr lang="en-US" altLang="zh-CN" sz="1400" b="1">
                <a:solidFill>
                  <a:srgbClr val="000000"/>
                </a:solidFill>
              </a:rPr>
              <a:t>, 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157788" y="3795713"/>
            <a:ext cx="781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0000"/>
                </a:solidFill>
              </a:rPr>
              <a:t>if (  </a:t>
            </a:r>
            <a:r>
              <a:rPr lang="en-US" altLang="zh-CN" sz="1400" b="1">
                <a:solidFill>
                  <a:srgbClr val="00B0F0"/>
                </a:solidFill>
              </a:rPr>
              <a:t>E </a:t>
            </a:r>
            <a:r>
              <a:rPr lang="en-US" altLang="zh-CN" sz="1400" b="1">
                <a:solidFill>
                  <a:srgbClr val="000000"/>
                </a:solidFill>
              </a:rPr>
              <a:t> )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230938" y="1770063"/>
            <a:ext cx="673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400" b="1">
                <a:solidFill>
                  <a:srgbClr val="00B050"/>
                </a:solidFill>
              </a:rPr>
              <a:t>Clear</a:t>
            </a:r>
            <a:r>
              <a:rPr lang="en-US" altLang="zh-CN" sz="1400" b="1">
                <a:solidFill>
                  <a:srgbClr val="000000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54" grpId="0"/>
      <p:bldP spid="155" grpId="0" build="p"/>
      <p:bldP spid="156" grpId="0"/>
      <p:bldP spid="11" grpId="0"/>
      <p:bldP spid="126" grpId="0" animBg="1"/>
      <p:bldP spid="137" grpId="0" animBg="1"/>
      <p:bldP spid="138" grpId="0" animBg="1"/>
      <p:bldP spid="139" grpId="0" animBg="1"/>
      <p:bldP spid="141" grpId="0" animBg="1"/>
      <p:bldP spid="142" grpId="0"/>
      <p:bldP spid="140" grpId="0"/>
      <p:bldP spid="143" grpId="0"/>
      <p:bldP spid="144" grpId="0"/>
      <p:bldP spid="158" grpId="0"/>
      <p:bldP spid="146" grpId="0"/>
      <p:bldP spid="147" grpId="0" animBg="1"/>
      <p:bldP spid="148" grpId="0" animBg="1"/>
      <p:bldP spid="21" grpId="0"/>
      <p:bldP spid="22" grpId="0" animBg="1"/>
      <p:bldP spid="157" grpId="0" animBg="1"/>
      <p:bldP spid="159" grpId="0" animBg="1"/>
      <p:bldP spid="23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Design circuit by Counter</a:t>
            </a:r>
            <a:endParaRPr lang="zh-CN" altLang="en-US"/>
          </a:p>
        </p:txBody>
      </p:sp>
      <p:sp>
        <p:nvSpPr>
          <p:cNvPr id="56323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61907E-2201-4C40-A96F-6A85273B6736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6D4514-D7AA-425D-B3CE-B7B5987C2ED1}" type="slidenum">
              <a:rPr lang="zh-CN" altLang="en-US"/>
              <a:pPr/>
              <a:t>31</a:t>
            </a:fld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900" y="908050"/>
            <a:ext cx="8758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altLang="zh-CN" sz="2400" b="1">
                <a:solidFill>
                  <a:srgbClr val="0A419B"/>
                </a:solidFill>
              </a:rPr>
              <a:t>Please design a modulo-11 counter by 74x163.</a:t>
            </a:r>
          </a:p>
        </p:txBody>
      </p:sp>
      <p:pic>
        <p:nvPicPr>
          <p:cNvPr id="6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3608388"/>
            <a:ext cx="143986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228975" y="1660525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" name="Oval 31"/>
          <p:cNvSpPr>
            <a:spLocks noChangeArrowheads="1"/>
          </p:cNvSpPr>
          <p:nvPr/>
        </p:nvSpPr>
        <p:spPr bwMode="auto">
          <a:xfrm>
            <a:off x="3355975" y="1525588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3394075" y="1579563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1000</a:t>
            </a:r>
          </a:p>
        </p:txBody>
      </p:sp>
      <p:sp>
        <p:nvSpPr>
          <p:cNvPr id="13" name="Oval 31"/>
          <p:cNvSpPr>
            <a:spLocks noChangeArrowheads="1"/>
          </p:cNvSpPr>
          <p:nvPr/>
        </p:nvSpPr>
        <p:spPr bwMode="auto">
          <a:xfrm>
            <a:off x="3357563" y="1930400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357563" y="198437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0111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3357563" y="2335213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3357563" y="239077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0110</a:t>
            </a:r>
          </a:p>
        </p:txBody>
      </p:sp>
      <p:sp>
        <p:nvSpPr>
          <p:cNvPr id="19" name="Oval 31"/>
          <p:cNvSpPr>
            <a:spLocks noChangeArrowheads="1"/>
          </p:cNvSpPr>
          <p:nvPr/>
        </p:nvSpPr>
        <p:spPr bwMode="auto">
          <a:xfrm>
            <a:off x="3357563" y="2786063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3357563" y="284003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0101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627438" y="3055938"/>
            <a:ext cx="0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3402013" y="3235325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3440113" y="329088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0100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46125" y="3248025"/>
            <a:ext cx="495300" cy="271463"/>
            <a:chOff x="529" y="1985"/>
            <a:chExt cx="624" cy="359"/>
          </a:xfrm>
        </p:grpSpPr>
        <p:sp>
          <p:nvSpPr>
            <p:cNvPr id="56461" name="Oval 31"/>
            <p:cNvSpPr>
              <a:spLocks noChangeArrowheads="1"/>
            </p:cNvSpPr>
            <p:nvPr/>
          </p:nvSpPr>
          <p:spPr bwMode="auto">
            <a:xfrm>
              <a:off x="529" y="1985"/>
              <a:ext cx="624" cy="3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462" name="Text Box 32"/>
            <p:cNvSpPr txBox="1">
              <a:spLocks noChangeArrowheads="1"/>
            </p:cNvSpPr>
            <p:nvPr/>
          </p:nvSpPr>
          <p:spPr bwMode="auto">
            <a:xfrm>
              <a:off x="576" y="2057"/>
              <a:ext cx="576" cy="2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latin typeface="Times New Roman" pitchFamily="18" charset="0"/>
                </a:rPr>
                <a:t>0000</a:t>
              </a:r>
            </a:p>
          </p:txBody>
        </p:sp>
      </p:grpSp>
      <p:sp>
        <p:nvSpPr>
          <p:cNvPr id="29" name="Oval 31"/>
          <p:cNvSpPr>
            <a:spLocks noChangeArrowheads="1"/>
          </p:cNvSpPr>
          <p:nvPr/>
        </p:nvSpPr>
        <p:spPr bwMode="auto">
          <a:xfrm>
            <a:off x="1458913" y="3235325"/>
            <a:ext cx="495300" cy="2651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497013" y="3294063"/>
            <a:ext cx="458787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0001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097088" y="3235325"/>
            <a:ext cx="495300" cy="2651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097088" y="3294063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0010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771775" y="3235325"/>
            <a:ext cx="495300" cy="2651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771775" y="3294063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0011</a:t>
            </a: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1916113" y="3370263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590800" y="3370263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222625" y="3370263"/>
            <a:ext cx="179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3627438" y="2606675"/>
            <a:ext cx="0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5" name="Line 18"/>
          <p:cNvSpPr>
            <a:spLocks noChangeShapeType="1"/>
          </p:cNvSpPr>
          <p:nvPr/>
        </p:nvSpPr>
        <p:spPr bwMode="auto">
          <a:xfrm>
            <a:off x="3627438" y="2200275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>
            <a:off x="1285875" y="3370263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3627438" y="1795463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46125" y="1525588"/>
            <a:ext cx="495300" cy="271462"/>
            <a:chOff x="529" y="1985"/>
            <a:chExt cx="624" cy="359"/>
          </a:xfrm>
        </p:grpSpPr>
        <p:sp>
          <p:nvSpPr>
            <p:cNvPr id="56459" name="Oval 31"/>
            <p:cNvSpPr>
              <a:spLocks noChangeArrowheads="1"/>
            </p:cNvSpPr>
            <p:nvPr/>
          </p:nvSpPr>
          <p:spPr bwMode="auto">
            <a:xfrm>
              <a:off x="529" y="1985"/>
              <a:ext cx="624" cy="3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460" name="Text Box 32"/>
            <p:cNvSpPr txBox="1">
              <a:spLocks noChangeArrowheads="1"/>
            </p:cNvSpPr>
            <p:nvPr/>
          </p:nvSpPr>
          <p:spPr bwMode="auto">
            <a:xfrm>
              <a:off x="576" y="2057"/>
              <a:ext cx="576" cy="2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latin typeface="Times New Roman" pitchFamily="18" charset="0"/>
                </a:rPr>
                <a:t>1100</a:t>
              </a:r>
            </a:p>
          </p:txBody>
        </p:sp>
      </p:grpSp>
      <p:sp>
        <p:nvSpPr>
          <p:cNvPr id="79" name="Oval 31"/>
          <p:cNvSpPr>
            <a:spLocks noChangeArrowheads="1"/>
          </p:cNvSpPr>
          <p:nvPr/>
        </p:nvSpPr>
        <p:spPr bwMode="auto">
          <a:xfrm>
            <a:off x="1414463" y="152558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422400" y="1582738"/>
            <a:ext cx="458788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1011</a:t>
            </a:r>
          </a:p>
        </p:txBody>
      </p:sp>
      <p:sp>
        <p:nvSpPr>
          <p:cNvPr id="81" name="Oval 31"/>
          <p:cNvSpPr>
            <a:spLocks noChangeArrowheads="1"/>
          </p:cNvSpPr>
          <p:nvPr/>
        </p:nvSpPr>
        <p:spPr bwMode="auto">
          <a:xfrm>
            <a:off x="2052638" y="152558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052638" y="158273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1010</a:t>
            </a:r>
          </a:p>
        </p:txBody>
      </p:sp>
      <p:sp>
        <p:nvSpPr>
          <p:cNvPr id="83" name="Oval 31"/>
          <p:cNvSpPr>
            <a:spLocks noChangeArrowheads="1"/>
          </p:cNvSpPr>
          <p:nvPr/>
        </p:nvSpPr>
        <p:spPr bwMode="auto">
          <a:xfrm>
            <a:off x="2727325" y="152558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2727325" y="158273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1001</a:t>
            </a:r>
          </a:p>
        </p:txBody>
      </p:sp>
      <p:sp>
        <p:nvSpPr>
          <p:cNvPr id="85" name="Line 8"/>
          <p:cNvSpPr>
            <a:spLocks noChangeShapeType="1"/>
          </p:cNvSpPr>
          <p:nvPr/>
        </p:nvSpPr>
        <p:spPr bwMode="auto">
          <a:xfrm>
            <a:off x="1871663" y="1660525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>
            <a:off x="2546350" y="1660525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9" name="Line 8"/>
          <p:cNvSpPr>
            <a:spLocks noChangeShapeType="1"/>
          </p:cNvSpPr>
          <p:nvPr/>
        </p:nvSpPr>
        <p:spPr bwMode="auto">
          <a:xfrm>
            <a:off x="1241425" y="1616075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1" name="Oval 31"/>
          <p:cNvSpPr>
            <a:spLocks noChangeArrowheads="1"/>
          </p:cNvSpPr>
          <p:nvPr/>
        </p:nvSpPr>
        <p:spPr bwMode="auto">
          <a:xfrm>
            <a:off x="746125" y="1930400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746125" y="198437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1101</a:t>
            </a:r>
          </a:p>
        </p:txBody>
      </p:sp>
      <p:sp>
        <p:nvSpPr>
          <p:cNvPr id="93" name="Oval 31"/>
          <p:cNvSpPr>
            <a:spLocks noChangeArrowheads="1"/>
          </p:cNvSpPr>
          <p:nvPr/>
        </p:nvSpPr>
        <p:spPr bwMode="auto">
          <a:xfrm>
            <a:off x="746125" y="2335213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46125" y="239077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1110</a:t>
            </a:r>
          </a:p>
        </p:txBody>
      </p:sp>
      <p:sp>
        <p:nvSpPr>
          <p:cNvPr id="95" name="Oval 31"/>
          <p:cNvSpPr>
            <a:spLocks noChangeArrowheads="1"/>
          </p:cNvSpPr>
          <p:nvPr/>
        </p:nvSpPr>
        <p:spPr bwMode="auto">
          <a:xfrm>
            <a:off x="746125" y="2786063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746125" y="284003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1111</a:t>
            </a:r>
          </a:p>
        </p:txBody>
      </p:sp>
      <p:sp>
        <p:nvSpPr>
          <p:cNvPr id="97" name="Line 18"/>
          <p:cNvSpPr>
            <a:spLocks noChangeShapeType="1"/>
          </p:cNvSpPr>
          <p:nvPr/>
        </p:nvSpPr>
        <p:spPr bwMode="auto">
          <a:xfrm>
            <a:off x="1016000" y="3055938"/>
            <a:ext cx="0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8" name="Line 18"/>
          <p:cNvSpPr>
            <a:spLocks noChangeShapeType="1"/>
          </p:cNvSpPr>
          <p:nvPr/>
        </p:nvSpPr>
        <p:spPr bwMode="auto">
          <a:xfrm>
            <a:off x="1016000" y="2606675"/>
            <a:ext cx="0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1016000" y="2200275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" name="Line 18"/>
          <p:cNvSpPr>
            <a:spLocks noChangeShapeType="1"/>
          </p:cNvSpPr>
          <p:nvPr/>
        </p:nvSpPr>
        <p:spPr bwMode="auto">
          <a:xfrm>
            <a:off x="1016000" y="1795463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440556E-4F86-4560-A11B-31083119195A}"/>
              </a:ext>
            </a:extLst>
          </p:cNvPr>
          <p:cNvCxnSpPr>
            <a:stCxn id="82" idx="2"/>
          </p:cNvCxnSpPr>
          <p:nvPr/>
        </p:nvCxnSpPr>
        <p:spPr>
          <a:xfrm flipH="1">
            <a:off x="1196975" y="1798638"/>
            <a:ext cx="1084263" cy="1436687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7163" y="3519488"/>
            <a:ext cx="14398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1736725" y="2560638"/>
            <a:ext cx="1574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7030A0"/>
                </a:solidFill>
              </a:rPr>
              <a:t>QD QC QB QA</a:t>
            </a:r>
            <a:endParaRPr lang="zh-CN" altLang="en-US" sz="1600" b="1">
              <a:solidFill>
                <a:srgbClr val="7030A0"/>
              </a:solidFill>
            </a:endParaRPr>
          </a:p>
        </p:txBody>
      </p:sp>
      <p:sp>
        <p:nvSpPr>
          <p:cNvPr id="107" name="流程图: 延期 106">
            <a:extLst>
              <a:ext uri="{FF2B5EF4-FFF2-40B4-BE49-F238E27FC236}">
                <a16:creationId xmlns:a16="http://schemas.microsoft.com/office/drawing/2014/main" id="{03BAA395-4692-446E-85B2-3632EEDBFDB6}"/>
              </a:ext>
            </a:extLst>
          </p:cNvPr>
          <p:cNvSpPr/>
          <p:nvPr/>
        </p:nvSpPr>
        <p:spPr>
          <a:xfrm>
            <a:off x="3311525" y="5543550"/>
            <a:ext cx="260350" cy="450850"/>
          </a:xfrm>
          <a:prstGeom prst="flowChartDelay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4" name="组合 126"/>
          <p:cNvGrpSpPr>
            <a:grpSpLocks/>
          </p:cNvGrpSpPr>
          <p:nvPr/>
        </p:nvGrpSpPr>
        <p:grpSpPr bwMode="auto">
          <a:xfrm>
            <a:off x="2727325" y="4959350"/>
            <a:ext cx="584200" cy="900113"/>
            <a:chOff x="1691680" y="3203975"/>
            <a:chExt cx="684386" cy="1080120"/>
          </a:xfrm>
        </p:grpSpPr>
        <p:cxnSp>
          <p:nvCxnSpPr>
            <p:cNvPr id="109" name="形状 108">
              <a:extLst>
                <a:ext uri="{FF2B5EF4-FFF2-40B4-BE49-F238E27FC236}">
                  <a16:creationId xmlns:a16="http://schemas.microsoft.com/office/drawing/2014/main" id="{2E55AA28-2C05-407E-9D6E-5172E3B1DB4B}"/>
                </a:ext>
              </a:extLst>
            </p:cNvPr>
            <p:cNvCxnSpPr/>
            <p:nvPr/>
          </p:nvCxnSpPr>
          <p:spPr>
            <a:xfrm>
              <a:off x="1725155" y="3203975"/>
              <a:ext cx="650911" cy="855333"/>
            </a:xfrm>
            <a:prstGeom prst="bentConnector3">
              <a:avLst>
                <a:gd name="adj1" fmla="val 39418"/>
              </a:avLst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形状 108">
              <a:extLst>
                <a:ext uri="{FF2B5EF4-FFF2-40B4-BE49-F238E27FC236}">
                  <a16:creationId xmlns:a16="http://schemas.microsoft.com/office/drawing/2014/main" id="{3812DA4A-0395-4997-8321-EFD38A0121FB}"/>
                </a:ext>
              </a:extLst>
            </p:cNvPr>
            <p:cNvCxnSpPr/>
            <p:nvPr/>
          </p:nvCxnSpPr>
          <p:spPr>
            <a:xfrm>
              <a:off x="1691680" y="3609735"/>
              <a:ext cx="684386" cy="674360"/>
            </a:xfrm>
            <a:prstGeom prst="bentConnector3">
              <a:avLst>
                <a:gd name="adj1" fmla="val 21781"/>
              </a:avLst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C4137BF-04F8-4E2D-A1D6-190AD9E23257}"/>
              </a:ext>
            </a:extLst>
          </p:cNvPr>
          <p:cNvCxnSpPr>
            <a:stCxn id="107" idx="3"/>
          </p:cNvCxnSpPr>
          <p:nvPr/>
        </p:nvCxnSpPr>
        <p:spPr>
          <a:xfrm>
            <a:off x="3571875" y="5768975"/>
            <a:ext cx="1444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CD55FD0-2307-4514-A372-15628E20215A}"/>
              </a:ext>
            </a:extLst>
          </p:cNvPr>
          <p:cNvCxnSpPr/>
          <p:nvPr/>
        </p:nvCxnSpPr>
        <p:spPr>
          <a:xfrm>
            <a:off x="3716338" y="5768975"/>
            <a:ext cx="0" cy="360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89A0193-7071-48FF-A7B4-8B99BAEE7609}"/>
              </a:ext>
            </a:extLst>
          </p:cNvPr>
          <p:cNvCxnSpPr/>
          <p:nvPr/>
        </p:nvCxnSpPr>
        <p:spPr>
          <a:xfrm flipH="1" flipV="1">
            <a:off x="1062038" y="6129338"/>
            <a:ext cx="2654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266EBF8-F882-48A9-85DF-C55B05F312E8}"/>
              </a:ext>
            </a:extLst>
          </p:cNvPr>
          <p:cNvCxnSpPr/>
          <p:nvPr/>
        </p:nvCxnSpPr>
        <p:spPr>
          <a:xfrm flipV="1">
            <a:off x="1062038" y="4103688"/>
            <a:ext cx="0" cy="20256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FD2C8AF7-C050-4CC9-80E7-A0DFB47FAE6F}"/>
              </a:ext>
            </a:extLst>
          </p:cNvPr>
          <p:cNvCxnSpPr/>
          <p:nvPr/>
        </p:nvCxnSpPr>
        <p:spPr>
          <a:xfrm>
            <a:off x="1062038" y="4103688"/>
            <a:ext cx="3143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56651B7F-1E0F-44C9-B115-0B5AAFFA27CA}"/>
              </a:ext>
            </a:extLst>
          </p:cNvPr>
          <p:cNvSpPr/>
          <p:nvPr/>
        </p:nvSpPr>
        <p:spPr>
          <a:xfrm>
            <a:off x="3581400" y="5724525"/>
            <a:ext cx="90488" cy="904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1" name="Line 8"/>
          <p:cNvSpPr>
            <a:spLocks noChangeShapeType="1"/>
          </p:cNvSpPr>
          <p:nvPr/>
        </p:nvSpPr>
        <p:spPr bwMode="auto">
          <a:xfrm>
            <a:off x="7729538" y="1628775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2" name="Oval 31"/>
          <p:cNvSpPr>
            <a:spLocks noChangeArrowheads="1"/>
          </p:cNvSpPr>
          <p:nvPr/>
        </p:nvSpPr>
        <p:spPr bwMode="auto">
          <a:xfrm>
            <a:off x="7856538" y="1493838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43" name="Text Box 32"/>
          <p:cNvSpPr txBox="1">
            <a:spLocks noChangeArrowheads="1"/>
          </p:cNvSpPr>
          <p:nvPr/>
        </p:nvSpPr>
        <p:spPr bwMode="auto">
          <a:xfrm>
            <a:off x="7894638" y="1547813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1000</a:t>
            </a:r>
          </a:p>
        </p:txBody>
      </p:sp>
      <p:sp>
        <p:nvSpPr>
          <p:cNvPr id="144" name="Oval 31"/>
          <p:cNvSpPr>
            <a:spLocks noChangeArrowheads="1"/>
          </p:cNvSpPr>
          <p:nvPr/>
        </p:nvSpPr>
        <p:spPr bwMode="auto">
          <a:xfrm>
            <a:off x="7858125" y="1898650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7858125" y="195262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0111</a:t>
            </a:r>
          </a:p>
        </p:txBody>
      </p:sp>
      <p:sp>
        <p:nvSpPr>
          <p:cNvPr id="146" name="Oval 31"/>
          <p:cNvSpPr>
            <a:spLocks noChangeArrowheads="1"/>
          </p:cNvSpPr>
          <p:nvPr/>
        </p:nvSpPr>
        <p:spPr bwMode="auto">
          <a:xfrm>
            <a:off x="7858125" y="2303463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7858125" y="235743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0110</a:t>
            </a:r>
          </a:p>
        </p:txBody>
      </p:sp>
      <p:sp>
        <p:nvSpPr>
          <p:cNvPr id="148" name="Oval 31"/>
          <p:cNvSpPr>
            <a:spLocks noChangeArrowheads="1"/>
          </p:cNvSpPr>
          <p:nvPr/>
        </p:nvSpPr>
        <p:spPr bwMode="auto">
          <a:xfrm>
            <a:off x="7858125" y="2752725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49" name="Text Box 32"/>
          <p:cNvSpPr txBox="1">
            <a:spLocks noChangeArrowheads="1"/>
          </p:cNvSpPr>
          <p:nvPr/>
        </p:nvSpPr>
        <p:spPr bwMode="auto">
          <a:xfrm>
            <a:off x="7858125" y="2806700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0101</a:t>
            </a:r>
          </a:p>
        </p:txBody>
      </p:sp>
      <p:sp>
        <p:nvSpPr>
          <p:cNvPr id="150" name="Line 18"/>
          <p:cNvSpPr>
            <a:spLocks noChangeShapeType="1"/>
          </p:cNvSpPr>
          <p:nvPr/>
        </p:nvSpPr>
        <p:spPr bwMode="auto">
          <a:xfrm>
            <a:off x="8128000" y="3022600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51" name="Oval 31"/>
          <p:cNvSpPr>
            <a:spLocks noChangeArrowheads="1"/>
          </p:cNvSpPr>
          <p:nvPr/>
        </p:nvSpPr>
        <p:spPr bwMode="auto">
          <a:xfrm>
            <a:off x="7902575" y="3157538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52" name="Text Box 32"/>
          <p:cNvSpPr txBox="1">
            <a:spLocks noChangeArrowheads="1"/>
          </p:cNvSpPr>
          <p:nvPr/>
        </p:nvSpPr>
        <p:spPr bwMode="auto">
          <a:xfrm>
            <a:off x="7940675" y="3213100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0100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91138" y="3157538"/>
            <a:ext cx="495300" cy="271462"/>
            <a:chOff x="529" y="1985"/>
            <a:chExt cx="624" cy="359"/>
          </a:xfrm>
        </p:grpSpPr>
        <p:sp>
          <p:nvSpPr>
            <p:cNvPr id="56455" name="Oval 31"/>
            <p:cNvSpPr>
              <a:spLocks noChangeArrowheads="1"/>
            </p:cNvSpPr>
            <p:nvPr/>
          </p:nvSpPr>
          <p:spPr bwMode="auto">
            <a:xfrm>
              <a:off x="529" y="1985"/>
              <a:ext cx="624" cy="3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456" name="Text Box 32"/>
            <p:cNvSpPr txBox="1">
              <a:spLocks noChangeArrowheads="1"/>
            </p:cNvSpPr>
            <p:nvPr/>
          </p:nvSpPr>
          <p:spPr bwMode="auto">
            <a:xfrm>
              <a:off x="576" y="2057"/>
              <a:ext cx="576" cy="2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latin typeface="Times New Roman" pitchFamily="18" charset="0"/>
                </a:rPr>
                <a:t>0000</a:t>
              </a:r>
            </a:p>
          </p:txBody>
        </p:sp>
      </p:grpSp>
      <p:sp>
        <p:nvSpPr>
          <p:cNvPr id="156" name="Oval 31"/>
          <p:cNvSpPr>
            <a:spLocks noChangeArrowheads="1"/>
          </p:cNvSpPr>
          <p:nvPr/>
        </p:nvSpPr>
        <p:spPr bwMode="auto">
          <a:xfrm>
            <a:off x="5959475" y="315753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57" name="Text Box 32"/>
          <p:cNvSpPr txBox="1">
            <a:spLocks noChangeArrowheads="1"/>
          </p:cNvSpPr>
          <p:nvPr/>
        </p:nvSpPr>
        <p:spPr bwMode="auto">
          <a:xfrm>
            <a:off x="5997575" y="3216275"/>
            <a:ext cx="458788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0001</a:t>
            </a:r>
          </a:p>
        </p:txBody>
      </p:sp>
      <p:sp>
        <p:nvSpPr>
          <p:cNvPr id="158" name="Oval 31"/>
          <p:cNvSpPr>
            <a:spLocks noChangeArrowheads="1"/>
          </p:cNvSpPr>
          <p:nvPr/>
        </p:nvSpPr>
        <p:spPr bwMode="auto">
          <a:xfrm>
            <a:off x="6597650" y="315753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59" name="Text Box 32"/>
          <p:cNvSpPr txBox="1">
            <a:spLocks noChangeArrowheads="1"/>
          </p:cNvSpPr>
          <p:nvPr/>
        </p:nvSpPr>
        <p:spPr bwMode="auto">
          <a:xfrm>
            <a:off x="6597650" y="321627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0010</a:t>
            </a:r>
          </a:p>
        </p:txBody>
      </p:sp>
      <p:sp>
        <p:nvSpPr>
          <p:cNvPr id="160" name="Oval 31"/>
          <p:cNvSpPr>
            <a:spLocks noChangeArrowheads="1"/>
          </p:cNvSpPr>
          <p:nvPr/>
        </p:nvSpPr>
        <p:spPr bwMode="auto">
          <a:xfrm>
            <a:off x="7272338" y="315753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61" name="Text Box 32"/>
          <p:cNvSpPr txBox="1">
            <a:spLocks noChangeArrowheads="1"/>
          </p:cNvSpPr>
          <p:nvPr/>
        </p:nvSpPr>
        <p:spPr bwMode="auto">
          <a:xfrm>
            <a:off x="7272338" y="321627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0011</a:t>
            </a:r>
          </a:p>
        </p:txBody>
      </p:sp>
      <p:sp>
        <p:nvSpPr>
          <p:cNvPr id="162" name="Line 8"/>
          <p:cNvSpPr>
            <a:spLocks noChangeShapeType="1"/>
          </p:cNvSpPr>
          <p:nvPr/>
        </p:nvSpPr>
        <p:spPr bwMode="auto">
          <a:xfrm>
            <a:off x="6416675" y="3294063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63" name="Line 8"/>
          <p:cNvSpPr>
            <a:spLocks noChangeShapeType="1"/>
          </p:cNvSpPr>
          <p:nvPr/>
        </p:nvSpPr>
        <p:spPr bwMode="auto">
          <a:xfrm>
            <a:off x="7091363" y="3294063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64" name="Line 8"/>
          <p:cNvSpPr>
            <a:spLocks noChangeShapeType="1"/>
          </p:cNvSpPr>
          <p:nvPr/>
        </p:nvSpPr>
        <p:spPr bwMode="auto">
          <a:xfrm>
            <a:off x="7721600" y="3294063"/>
            <a:ext cx="179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65" name="Line 18"/>
          <p:cNvSpPr>
            <a:spLocks noChangeShapeType="1"/>
          </p:cNvSpPr>
          <p:nvPr/>
        </p:nvSpPr>
        <p:spPr bwMode="auto">
          <a:xfrm>
            <a:off x="8128000" y="2573338"/>
            <a:ext cx="0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66" name="Line 18"/>
          <p:cNvSpPr>
            <a:spLocks noChangeShapeType="1"/>
          </p:cNvSpPr>
          <p:nvPr/>
        </p:nvSpPr>
        <p:spPr bwMode="auto">
          <a:xfrm>
            <a:off x="8128000" y="2168525"/>
            <a:ext cx="0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67" name="Line 8"/>
          <p:cNvSpPr>
            <a:spLocks noChangeShapeType="1"/>
          </p:cNvSpPr>
          <p:nvPr/>
        </p:nvSpPr>
        <p:spPr bwMode="auto">
          <a:xfrm>
            <a:off x="5786438" y="3294063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68" name="Line 18"/>
          <p:cNvSpPr>
            <a:spLocks noChangeShapeType="1"/>
          </p:cNvSpPr>
          <p:nvPr/>
        </p:nvSpPr>
        <p:spPr bwMode="auto">
          <a:xfrm>
            <a:off x="8128000" y="1763713"/>
            <a:ext cx="0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246688" y="1493838"/>
            <a:ext cx="495300" cy="269875"/>
            <a:chOff x="529" y="1985"/>
            <a:chExt cx="624" cy="359"/>
          </a:xfrm>
        </p:grpSpPr>
        <p:sp>
          <p:nvSpPr>
            <p:cNvPr id="56453" name="Oval 31"/>
            <p:cNvSpPr>
              <a:spLocks noChangeArrowheads="1"/>
            </p:cNvSpPr>
            <p:nvPr/>
          </p:nvSpPr>
          <p:spPr bwMode="auto">
            <a:xfrm>
              <a:off x="529" y="1985"/>
              <a:ext cx="624" cy="3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454" name="Text Box 32"/>
            <p:cNvSpPr txBox="1">
              <a:spLocks noChangeArrowheads="1"/>
            </p:cNvSpPr>
            <p:nvPr/>
          </p:nvSpPr>
          <p:spPr bwMode="auto">
            <a:xfrm>
              <a:off x="576" y="2057"/>
              <a:ext cx="576" cy="2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latin typeface="Times New Roman" pitchFamily="18" charset="0"/>
                </a:rPr>
                <a:t>1100</a:t>
              </a:r>
            </a:p>
          </p:txBody>
        </p:sp>
      </p:grpSp>
      <p:sp>
        <p:nvSpPr>
          <p:cNvPr id="172" name="Oval 31"/>
          <p:cNvSpPr>
            <a:spLocks noChangeArrowheads="1"/>
          </p:cNvSpPr>
          <p:nvPr/>
        </p:nvSpPr>
        <p:spPr bwMode="auto">
          <a:xfrm>
            <a:off x="5915025" y="149383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73" name="Text Box 32"/>
          <p:cNvSpPr txBox="1">
            <a:spLocks noChangeArrowheads="1"/>
          </p:cNvSpPr>
          <p:nvPr/>
        </p:nvSpPr>
        <p:spPr bwMode="auto">
          <a:xfrm>
            <a:off x="5921375" y="1550988"/>
            <a:ext cx="458788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1011</a:t>
            </a:r>
          </a:p>
        </p:txBody>
      </p:sp>
      <p:sp>
        <p:nvSpPr>
          <p:cNvPr id="174" name="Oval 31"/>
          <p:cNvSpPr>
            <a:spLocks noChangeArrowheads="1"/>
          </p:cNvSpPr>
          <p:nvPr/>
        </p:nvSpPr>
        <p:spPr bwMode="auto">
          <a:xfrm>
            <a:off x="6553200" y="149383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75" name="Text Box 32"/>
          <p:cNvSpPr txBox="1">
            <a:spLocks noChangeArrowheads="1"/>
          </p:cNvSpPr>
          <p:nvPr/>
        </p:nvSpPr>
        <p:spPr bwMode="auto">
          <a:xfrm>
            <a:off x="6553200" y="155098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1010</a:t>
            </a:r>
          </a:p>
        </p:txBody>
      </p:sp>
      <p:sp>
        <p:nvSpPr>
          <p:cNvPr id="176" name="Oval 31"/>
          <p:cNvSpPr>
            <a:spLocks noChangeArrowheads="1"/>
          </p:cNvSpPr>
          <p:nvPr/>
        </p:nvSpPr>
        <p:spPr bwMode="auto">
          <a:xfrm>
            <a:off x="7227888" y="1493838"/>
            <a:ext cx="495300" cy="2651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7227888" y="155098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1001</a:t>
            </a:r>
          </a:p>
        </p:txBody>
      </p:sp>
      <p:sp>
        <p:nvSpPr>
          <p:cNvPr id="178" name="Line 8"/>
          <p:cNvSpPr>
            <a:spLocks noChangeShapeType="1"/>
          </p:cNvSpPr>
          <p:nvPr/>
        </p:nvSpPr>
        <p:spPr bwMode="auto">
          <a:xfrm>
            <a:off x="6372225" y="1628775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79" name="Line 8"/>
          <p:cNvSpPr>
            <a:spLocks noChangeShapeType="1"/>
          </p:cNvSpPr>
          <p:nvPr/>
        </p:nvSpPr>
        <p:spPr bwMode="auto">
          <a:xfrm>
            <a:off x="7046913" y="1628775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80" name="Line 8"/>
          <p:cNvSpPr>
            <a:spLocks noChangeShapeType="1"/>
          </p:cNvSpPr>
          <p:nvPr/>
        </p:nvSpPr>
        <p:spPr bwMode="auto">
          <a:xfrm>
            <a:off x="5741988" y="1582738"/>
            <a:ext cx="180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81" name="Oval 31"/>
          <p:cNvSpPr>
            <a:spLocks noChangeArrowheads="1"/>
          </p:cNvSpPr>
          <p:nvPr/>
        </p:nvSpPr>
        <p:spPr bwMode="auto">
          <a:xfrm>
            <a:off x="5246688" y="1898650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82" name="Text Box 32"/>
          <p:cNvSpPr txBox="1">
            <a:spLocks noChangeArrowheads="1"/>
          </p:cNvSpPr>
          <p:nvPr/>
        </p:nvSpPr>
        <p:spPr bwMode="auto">
          <a:xfrm>
            <a:off x="5246688" y="1952625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1101</a:t>
            </a:r>
          </a:p>
        </p:txBody>
      </p:sp>
      <p:sp>
        <p:nvSpPr>
          <p:cNvPr id="183" name="Oval 31"/>
          <p:cNvSpPr>
            <a:spLocks noChangeArrowheads="1"/>
          </p:cNvSpPr>
          <p:nvPr/>
        </p:nvSpPr>
        <p:spPr bwMode="auto">
          <a:xfrm>
            <a:off x="5246688" y="2303463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84" name="Text Box 32"/>
          <p:cNvSpPr txBox="1">
            <a:spLocks noChangeArrowheads="1"/>
          </p:cNvSpPr>
          <p:nvPr/>
        </p:nvSpPr>
        <p:spPr bwMode="auto">
          <a:xfrm>
            <a:off x="5246688" y="2357438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1110</a:t>
            </a:r>
          </a:p>
        </p:txBody>
      </p:sp>
      <p:sp>
        <p:nvSpPr>
          <p:cNvPr id="185" name="Oval 31"/>
          <p:cNvSpPr>
            <a:spLocks noChangeArrowheads="1"/>
          </p:cNvSpPr>
          <p:nvPr/>
        </p:nvSpPr>
        <p:spPr bwMode="auto">
          <a:xfrm>
            <a:off x="5246688" y="2752725"/>
            <a:ext cx="4953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endParaRPr lang="zh-CN" altLang="en-US"/>
          </a:p>
        </p:txBody>
      </p:sp>
      <p:sp>
        <p:nvSpPr>
          <p:cNvPr id="186" name="Text Box 32"/>
          <p:cNvSpPr txBox="1">
            <a:spLocks noChangeArrowheads="1"/>
          </p:cNvSpPr>
          <p:nvPr/>
        </p:nvSpPr>
        <p:spPr bwMode="auto">
          <a:xfrm>
            <a:off x="5246688" y="2806700"/>
            <a:ext cx="457200" cy="215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1111</a:t>
            </a:r>
          </a:p>
        </p:txBody>
      </p:sp>
      <p:sp>
        <p:nvSpPr>
          <p:cNvPr id="187" name="Line 18"/>
          <p:cNvSpPr>
            <a:spLocks noChangeShapeType="1"/>
          </p:cNvSpPr>
          <p:nvPr/>
        </p:nvSpPr>
        <p:spPr bwMode="auto">
          <a:xfrm>
            <a:off x="5516563" y="3022600"/>
            <a:ext cx="0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88" name="Line 18"/>
          <p:cNvSpPr>
            <a:spLocks noChangeShapeType="1"/>
          </p:cNvSpPr>
          <p:nvPr/>
        </p:nvSpPr>
        <p:spPr bwMode="auto">
          <a:xfrm>
            <a:off x="5516563" y="2573338"/>
            <a:ext cx="0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89" name="Line 18"/>
          <p:cNvSpPr>
            <a:spLocks noChangeShapeType="1"/>
          </p:cNvSpPr>
          <p:nvPr/>
        </p:nvSpPr>
        <p:spPr bwMode="auto">
          <a:xfrm>
            <a:off x="5516563" y="2168525"/>
            <a:ext cx="0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0" name="Line 18"/>
          <p:cNvSpPr>
            <a:spLocks noChangeShapeType="1"/>
          </p:cNvSpPr>
          <p:nvPr/>
        </p:nvSpPr>
        <p:spPr bwMode="auto">
          <a:xfrm>
            <a:off x="5516563" y="1763713"/>
            <a:ext cx="0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79765BCC-8CF9-487F-87EE-FFCF1157C86D}"/>
              </a:ext>
            </a:extLst>
          </p:cNvPr>
          <p:cNvCxnSpPr>
            <a:stCxn id="185" idx="6"/>
          </p:cNvCxnSpPr>
          <p:nvPr/>
        </p:nvCxnSpPr>
        <p:spPr>
          <a:xfrm>
            <a:off x="5741988" y="2886075"/>
            <a:ext cx="2116137" cy="158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>
            <a:spLocks noChangeArrowheads="1"/>
          </p:cNvSpPr>
          <p:nvPr/>
        </p:nvSpPr>
        <p:spPr bwMode="auto">
          <a:xfrm>
            <a:off x="6237288" y="2528888"/>
            <a:ext cx="1574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7030A0"/>
                </a:solidFill>
              </a:rPr>
              <a:t>QD QC QB QA</a:t>
            </a:r>
            <a:endParaRPr lang="zh-CN" altLang="en-US" sz="1600" b="1">
              <a:solidFill>
                <a:srgbClr val="7030A0"/>
              </a:solidFill>
            </a:endParaRPr>
          </a:p>
        </p:txBody>
      </p:sp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D04A0A86-9335-4DD8-93E3-C5C91E9627CF}"/>
              </a:ext>
            </a:extLst>
          </p:cNvPr>
          <p:cNvSpPr/>
          <p:nvPr/>
        </p:nvSpPr>
        <p:spPr>
          <a:xfrm rot="5400000">
            <a:off x="7924006" y="5522119"/>
            <a:ext cx="315913" cy="26987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EE4CC1D-3513-471C-90BF-A31654C4F0BF}"/>
              </a:ext>
            </a:extLst>
          </p:cNvPr>
          <p:cNvCxnSpPr/>
          <p:nvPr/>
        </p:nvCxnSpPr>
        <p:spPr>
          <a:xfrm>
            <a:off x="8207375" y="5678488"/>
            <a:ext cx="144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79F601B9-71BF-4C91-80EB-E1AAD9D3DBB9}"/>
              </a:ext>
            </a:extLst>
          </p:cNvPr>
          <p:cNvCxnSpPr/>
          <p:nvPr/>
        </p:nvCxnSpPr>
        <p:spPr>
          <a:xfrm>
            <a:off x="8351838" y="5678488"/>
            <a:ext cx="0" cy="3603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3CDB890D-5BC6-420D-9E7A-5394E0A04192}"/>
              </a:ext>
            </a:extLst>
          </p:cNvPr>
          <p:cNvCxnSpPr/>
          <p:nvPr/>
        </p:nvCxnSpPr>
        <p:spPr>
          <a:xfrm flipH="1" flipV="1">
            <a:off x="5832475" y="6038850"/>
            <a:ext cx="25193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A71E2CBA-3C45-4A59-8D64-A7FFA90C3B63}"/>
              </a:ext>
            </a:extLst>
          </p:cNvPr>
          <p:cNvCxnSpPr/>
          <p:nvPr/>
        </p:nvCxnSpPr>
        <p:spPr>
          <a:xfrm flipV="1">
            <a:off x="5832475" y="4284663"/>
            <a:ext cx="0" cy="17541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C2A2AF4A-CA9F-4E89-BC5B-0306A19F22BD}"/>
              </a:ext>
            </a:extLst>
          </p:cNvPr>
          <p:cNvSpPr/>
          <p:nvPr/>
        </p:nvSpPr>
        <p:spPr>
          <a:xfrm>
            <a:off x="8216900" y="5634038"/>
            <a:ext cx="90488" cy="904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F5D09AF4-64A6-4DC4-89FA-A7A0CB3C8436}"/>
              </a:ext>
            </a:extLst>
          </p:cNvPr>
          <p:cNvCxnSpPr/>
          <p:nvPr/>
        </p:nvCxnSpPr>
        <p:spPr>
          <a:xfrm>
            <a:off x="5832475" y="4284663"/>
            <a:ext cx="6746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6281738" y="4635500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6281738" y="48593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>
            <a:spLocks noChangeArrowheads="1"/>
          </p:cNvSpPr>
          <p:nvPr/>
        </p:nvSpPr>
        <p:spPr bwMode="auto">
          <a:xfrm>
            <a:off x="6281738" y="508476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6281738" y="5310188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>
            <a:spLocks noChangeArrowheads="1"/>
          </p:cNvSpPr>
          <p:nvPr/>
        </p:nvSpPr>
        <p:spPr bwMode="auto">
          <a:xfrm>
            <a:off x="1123950" y="4103688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1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1123950" y="4284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1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>
            <a:spLocks noChangeArrowheads="1"/>
          </p:cNvSpPr>
          <p:nvPr/>
        </p:nvSpPr>
        <p:spPr bwMode="auto">
          <a:xfrm>
            <a:off x="1123950" y="44640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1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>
            <a:spLocks noChangeArrowheads="1"/>
          </p:cNvSpPr>
          <p:nvPr/>
        </p:nvSpPr>
        <p:spPr bwMode="auto">
          <a:xfrm>
            <a:off x="6192838" y="39687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1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6192838" y="4284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1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>
            <a:spLocks noChangeArrowheads="1"/>
          </p:cNvSpPr>
          <p:nvPr/>
        </p:nvSpPr>
        <p:spPr bwMode="auto">
          <a:xfrm>
            <a:off x="6192838" y="44640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1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FD3F281F-37FC-497D-B744-F3C184F09D1A}"/>
              </a:ext>
            </a:extLst>
          </p:cNvPr>
          <p:cNvCxnSpPr/>
          <p:nvPr/>
        </p:nvCxnSpPr>
        <p:spPr>
          <a:xfrm>
            <a:off x="4437063" y="1538288"/>
            <a:ext cx="44450" cy="4635500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任意多边形 153">
            <a:extLst>
              <a:ext uri="{FF2B5EF4-FFF2-40B4-BE49-F238E27FC236}">
                <a16:creationId xmlns:a16="http://schemas.microsoft.com/office/drawing/2014/main" id="{A2E77213-F753-4D01-A65F-D2A0B5EA2D43}"/>
              </a:ext>
            </a:extLst>
          </p:cNvPr>
          <p:cNvSpPr/>
          <p:nvPr/>
        </p:nvSpPr>
        <p:spPr>
          <a:xfrm>
            <a:off x="587375" y="1389063"/>
            <a:ext cx="3643313" cy="2295525"/>
          </a:xfrm>
          <a:custGeom>
            <a:avLst/>
            <a:gdLst>
              <a:gd name="connsiteX0" fmla="*/ 1456698 w 3644019"/>
              <a:gd name="connsiteY0" fmla="*/ 17930 h 2294965"/>
              <a:gd name="connsiteX1" fmla="*/ 1438769 w 3644019"/>
              <a:gd name="connsiteY1" fmla="*/ 44824 h 2294965"/>
              <a:gd name="connsiteX2" fmla="*/ 1456698 w 3644019"/>
              <a:gd name="connsiteY2" fmla="*/ 224118 h 2294965"/>
              <a:gd name="connsiteX3" fmla="*/ 1465663 w 3644019"/>
              <a:gd name="connsiteY3" fmla="*/ 251012 h 2294965"/>
              <a:gd name="connsiteX4" fmla="*/ 1456698 w 3644019"/>
              <a:gd name="connsiteY4" fmla="*/ 403412 h 2294965"/>
              <a:gd name="connsiteX5" fmla="*/ 1429804 w 3644019"/>
              <a:gd name="connsiteY5" fmla="*/ 448236 h 2294965"/>
              <a:gd name="connsiteX6" fmla="*/ 1393945 w 3644019"/>
              <a:gd name="connsiteY6" fmla="*/ 502024 h 2294965"/>
              <a:gd name="connsiteX7" fmla="*/ 1376016 w 3644019"/>
              <a:gd name="connsiteY7" fmla="*/ 528918 h 2294965"/>
              <a:gd name="connsiteX8" fmla="*/ 1358086 w 3644019"/>
              <a:gd name="connsiteY8" fmla="*/ 546847 h 2294965"/>
              <a:gd name="connsiteX9" fmla="*/ 1322227 w 3644019"/>
              <a:gd name="connsiteY9" fmla="*/ 600636 h 2294965"/>
              <a:gd name="connsiteX10" fmla="*/ 1295333 w 3644019"/>
              <a:gd name="connsiteY10" fmla="*/ 645459 h 2294965"/>
              <a:gd name="connsiteX11" fmla="*/ 1268439 w 3644019"/>
              <a:gd name="connsiteY11" fmla="*/ 699247 h 2294965"/>
              <a:gd name="connsiteX12" fmla="*/ 1232580 w 3644019"/>
              <a:gd name="connsiteY12" fmla="*/ 744071 h 2294965"/>
              <a:gd name="connsiteX13" fmla="*/ 1214651 w 3644019"/>
              <a:gd name="connsiteY13" fmla="*/ 788895 h 2294965"/>
              <a:gd name="connsiteX14" fmla="*/ 1187757 w 3644019"/>
              <a:gd name="connsiteY14" fmla="*/ 887506 h 2294965"/>
              <a:gd name="connsiteX15" fmla="*/ 1160863 w 3644019"/>
              <a:gd name="connsiteY15" fmla="*/ 941295 h 2294965"/>
              <a:gd name="connsiteX16" fmla="*/ 1142933 w 3644019"/>
              <a:gd name="connsiteY16" fmla="*/ 995083 h 2294965"/>
              <a:gd name="connsiteX17" fmla="*/ 1133969 w 3644019"/>
              <a:gd name="connsiteY17" fmla="*/ 1021977 h 2294965"/>
              <a:gd name="connsiteX18" fmla="*/ 1125004 w 3644019"/>
              <a:gd name="connsiteY18" fmla="*/ 1066800 h 2294965"/>
              <a:gd name="connsiteX19" fmla="*/ 1098110 w 3644019"/>
              <a:gd name="connsiteY19" fmla="*/ 1093695 h 2294965"/>
              <a:gd name="connsiteX20" fmla="*/ 1071216 w 3644019"/>
              <a:gd name="connsiteY20" fmla="*/ 1147483 h 2294965"/>
              <a:gd name="connsiteX21" fmla="*/ 1044321 w 3644019"/>
              <a:gd name="connsiteY21" fmla="*/ 1165412 h 2294965"/>
              <a:gd name="connsiteX22" fmla="*/ 972604 w 3644019"/>
              <a:gd name="connsiteY22" fmla="*/ 1219200 h 2294965"/>
              <a:gd name="connsiteX23" fmla="*/ 927780 w 3644019"/>
              <a:gd name="connsiteY23" fmla="*/ 1255059 h 2294965"/>
              <a:gd name="connsiteX24" fmla="*/ 873992 w 3644019"/>
              <a:gd name="connsiteY24" fmla="*/ 1317812 h 2294965"/>
              <a:gd name="connsiteX25" fmla="*/ 847098 w 3644019"/>
              <a:gd name="connsiteY25" fmla="*/ 1344706 h 2294965"/>
              <a:gd name="connsiteX26" fmla="*/ 802274 w 3644019"/>
              <a:gd name="connsiteY26" fmla="*/ 1407459 h 2294965"/>
              <a:gd name="connsiteX27" fmla="*/ 766416 w 3644019"/>
              <a:gd name="connsiteY27" fmla="*/ 1425389 h 2294965"/>
              <a:gd name="connsiteX28" fmla="*/ 703663 w 3644019"/>
              <a:gd name="connsiteY28" fmla="*/ 1488142 h 2294965"/>
              <a:gd name="connsiteX29" fmla="*/ 685733 w 3644019"/>
              <a:gd name="connsiteY29" fmla="*/ 1506071 h 2294965"/>
              <a:gd name="connsiteX30" fmla="*/ 649874 w 3644019"/>
              <a:gd name="connsiteY30" fmla="*/ 1532965 h 2294965"/>
              <a:gd name="connsiteX31" fmla="*/ 622980 w 3644019"/>
              <a:gd name="connsiteY31" fmla="*/ 1550895 h 2294965"/>
              <a:gd name="connsiteX32" fmla="*/ 596086 w 3644019"/>
              <a:gd name="connsiteY32" fmla="*/ 1559859 h 2294965"/>
              <a:gd name="connsiteX33" fmla="*/ 542298 w 3644019"/>
              <a:gd name="connsiteY33" fmla="*/ 1604683 h 2294965"/>
              <a:gd name="connsiteX34" fmla="*/ 524369 w 3644019"/>
              <a:gd name="connsiteY34" fmla="*/ 1631577 h 2294965"/>
              <a:gd name="connsiteX35" fmla="*/ 497474 w 3644019"/>
              <a:gd name="connsiteY35" fmla="*/ 1658471 h 2294965"/>
              <a:gd name="connsiteX36" fmla="*/ 479545 w 3644019"/>
              <a:gd name="connsiteY36" fmla="*/ 1685365 h 2294965"/>
              <a:gd name="connsiteX37" fmla="*/ 443686 w 3644019"/>
              <a:gd name="connsiteY37" fmla="*/ 1721224 h 2294965"/>
              <a:gd name="connsiteX38" fmla="*/ 416792 w 3644019"/>
              <a:gd name="connsiteY38" fmla="*/ 1757083 h 2294965"/>
              <a:gd name="connsiteX39" fmla="*/ 398863 w 3644019"/>
              <a:gd name="connsiteY39" fmla="*/ 1783977 h 2294965"/>
              <a:gd name="connsiteX40" fmla="*/ 371969 w 3644019"/>
              <a:gd name="connsiteY40" fmla="*/ 1801906 h 2294965"/>
              <a:gd name="connsiteX41" fmla="*/ 327145 w 3644019"/>
              <a:gd name="connsiteY41" fmla="*/ 1837765 h 2294965"/>
              <a:gd name="connsiteX42" fmla="*/ 300251 w 3644019"/>
              <a:gd name="connsiteY42" fmla="*/ 1846730 h 2294965"/>
              <a:gd name="connsiteX43" fmla="*/ 237498 w 3644019"/>
              <a:gd name="connsiteY43" fmla="*/ 1891553 h 2294965"/>
              <a:gd name="connsiteX44" fmla="*/ 210604 w 3644019"/>
              <a:gd name="connsiteY44" fmla="*/ 1900518 h 2294965"/>
              <a:gd name="connsiteX45" fmla="*/ 165780 w 3644019"/>
              <a:gd name="connsiteY45" fmla="*/ 1927412 h 2294965"/>
              <a:gd name="connsiteX46" fmla="*/ 147851 w 3644019"/>
              <a:gd name="connsiteY46" fmla="*/ 1945342 h 2294965"/>
              <a:gd name="connsiteX47" fmla="*/ 76133 w 3644019"/>
              <a:gd name="connsiteY47" fmla="*/ 2008095 h 2294965"/>
              <a:gd name="connsiteX48" fmla="*/ 40274 w 3644019"/>
              <a:gd name="connsiteY48" fmla="*/ 2043953 h 2294965"/>
              <a:gd name="connsiteX49" fmla="*/ 22345 w 3644019"/>
              <a:gd name="connsiteY49" fmla="*/ 2061883 h 2294965"/>
              <a:gd name="connsiteX50" fmla="*/ 4416 w 3644019"/>
              <a:gd name="connsiteY50" fmla="*/ 2124636 h 2294965"/>
              <a:gd name="connsiteX51" fmla="*/ 13380 w 3644019"/>
              <a:gd name="connsiteY51" fmla="*/ 2187389 h 2294965"/>
              <a:gd name="connsiteX52" fmla="*/ 111992 w 3644019"/>
              <a:gd name="connsiteY52" fmla="*/ 2232212 h 2294965"/>
              <a:gd name="connsiteX53" fmla="*/ 156816 w 3644019"/>
              <a:gd name="connsiteY53" fmla="*/ 2241177 h 2294965"/>
              <a:gd name="connsiteX54" fmla="*/ 219569 w 3644019"/>
              <a:gd name="connsiteY54" fmla="*/ 2268071 h 2294965"/>
              <a:gd name="connsiteX55" fmla="*/ 354039 w 3644019"/>
              <a:gd name="connsiteY55" fmla="*/ 2294965 h 2294965"/>
              <a:gd name="connsiteX56" fmla="*/ 1707710 w 3644019"/>
              <a:gd name="connsiteY56" fmla="*/ 2286000 h 2294965"/>
              <a:gd name="connsiteX57" fmla="*/ 1878039 w 3644019"/>
              <a:gd name="connsiteY57" fmla="*/ 2259106 h 2294965"/>
              <a:gd name="connsiteX58" fmla="*/ 2093192 w 3644019"/>
              <a:gd name="connsiteY58" fmla="*/ 2232212 h 2294965"/>
              <a:gd name="connsiteX59" fmla="*/ 2146980 w 3644019"/>
              <a:gd name="connsiteY59" fmla="*/ 2223247 h 2294965"/>
              <a:gd name="connsiteX60" fmla="*/ 2397992 w 3644019"/>
              <a:gd name="connsiteY60" fmla="*/ 2205318 h 2294965"/>
              <a:gd name="connsiteX61" fmla="*/ 3348251 w 3644019"/>
              <a:gd name="connsiteY61" fmla="*/ 2187389 h 2294965"/>
              <a:gd name="connsiteX62" fmla="*/ 3419969 w 3644019"/>
              <a:gd name="connsiteY62" fmla="*/ 2178424 h 2294965"/>
              <a:gd name="connsiteX63" fmla="*/ 3464792 w 3644019"/>
              <a:gd name="connsiteY63" fmla="*/ 2160495 h 2294965"/>
              <a:gd name="connsiteX64" fmla="*/ 3509616 w 3644019"/>
              <a:gd name="connsiteY64" fmla="*/ 2151530 h 2294965"/>
              <a:gd name="connsiteX65" fmla="*/ 3527545 w 3644019"/>
              <a:gd name="connsiteY65" fmla="*/ 2133600 h 2294965"/>
              <a:gd name="connsiteX66" fmla="*/ 3563404 w 3644019"/>
              <a:gd name="connsiteY66" fmla="*/ 2115671 h 2294965"/>
              <a:gd name="connsiteX67" fmla="*/ 3590298 w 3644019"/>
              <a:gd name="connsiteY67" fmla="*/ 2079812 h 2294965"/>
              <a:gd name="connsiteX68" fmla="*/ 3599263 w 3644019"/>
              <a:gd name="connsiteY68" fmla="*/ 2052918 h 2294965"/>
              <a:gd name="connsiteX69" fmla="*/ 3626157 w 3644019"/>
              <a:gd name="connsiteY69" fmla="*/ 2017059 h 2294965"/>
              <a:gd name="connsiteX70" fmla="*/ 3608227 w 3644019"/>
              <a:gd name="connsiteY70" fmla="*/ 1568824 h 2294965"/>
              <a:gd name="connsiteX71" fmla="*/ 3599263 w 3644019"/>
              <a:gd name="connsiteY71" fmla="*/ 1515036 h 2294965"/>
              <a:gd name="connsiteX72" fmla="*/ 3581333 w 3644019"/>
              <a:gd name="connsiteY72" fmla="*/ 1479177 h 2294965"/>
              <a:gd name="connsiteX73" fmla="*/ 3572369 w 3644019"/>
              <a:gd name="connsiteY73" fmla="*/ 1425389 h 2294965"/>
              <a:gd name="connsiteX74" fmla="*/ 3554439 w 3644019"/>
              <a:gd name="connsiteY74" fmla="*/ 1407459 h 2294965"/>
              <a:gd name="connsiteX75" fmla="*/ 3536510 w 3644019"/>
              <a:gd name="connsiteY75" fmla="*/ 1353671 h 2294965"/>
              <a:gd name="connsiteX76" fmla="*/ 3509616 w 3644019"/>
              <a:gd name="connsiteY76" fmla="*/ 1299883 h 2294965"/>
              <a:gd name="connsiteX77" fmla="*/ 3491686 w 3644019"/>
              <a:gd name="connsiteY77" fmla="*/ 1255059 h 2294965"/>
              <a:gd name="connsiteX78" fmla="*/ 3482721 w 3644019"/>
              <a:gd name="connsiteY78" fmla="*/ 1228165 h 2294965"/>
              <a:gd name="connsiteX79" fmla="*/ 3464792 w 3644019"/>
              <a:gd name="connsiteY79" fmla="*/ 1192306 h 2294965"/>
              <a:gd name="connsiteX80" fmla="*/ 3455827 w 3644019"/>
              <a:gd name="connsiteY80" fmla="*/ 1165412 h 2294965"/>
              <a:gd name="connsiteX81" fmla="*/ 3437898 w 3644019"/>
              <a:gd name="connsiteY81" fmla="*/ 1120589 h 2294965"/>
              <a:gd name="connsiteX82" fmla="*/ 3393074 w 3644019"/>
              <a:gd name="connsiteY82" fmla="*/ 1004047 h 2294965"/>
              <a:gd name="connsiteX83" fmla="*/ 3375145 w 3644019"/>
              <a:gd name="connsiteY83" fmla="*/ 869577 h 2294965"/>
              <a:gd name="connsiteX84" fmla="*/ 3366180 w 3644019"/>
              <a:gd name="connsiteY84" fmla="*/ 833718 h 2294965"/>
              <a:gd name="connsiteX85" fmla="*/ 3357216 w 3644019"/>
              <a:gd name="connsiteY85" fmla="*/ 788895 h 2294965"/>
              <a:gd name="connsiteX86" fmla="*/ 3339286 w 3644019"/>
              <a:gd name="connsiteY86" fmla="*/ 35859 h 2294965"/>
              <a:gd name="connsiteX87" fmla="*/ 3303427 w 3644019"/>
              <a:gd name="connsiteY87" fmla="*/ 0 h 2294965"/>
              <a:gd name="connsiteX88" fmla="*/ 2397992 w 3644019"/>
              <a:gd name="connsiteY88" fmla="*/ 8965 h 2294965"/>
              <a:gd name="connsiteX89" fmla="*/ 2281451 w 3644019"/>
              <a:gd name="connsiteY89" fmla="*/ 26895 h 2294965"/>
              <a:gd name="connsiteX90" fmla="*/ 2164910 w 3644019"/>
              <a:gd name="connsiteY90" fmla="*/ 35859 h 2294965"/>
              <a:gd name="connsiteX91" fmla="*/ 2102157 w 3644019"/>
              <a:gd name="connsiteY91" fmla="*/ 53789 h 2294965"/>
              <a:gd name="connsiteX92" fmla="*/ 2048369 w 3644019"/>
              <a:gd name="connsiteY92" fmla="*/ 62753 h 2294965"/>
              <a:gd name="connsiteX93" fmla="*/ 1456698 w 3644019"/>
              <a:gd name="connsiteY93" fmla="*/ 17930 h 229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644019" h="2294965">
                <a:moveTo>
                  <a:pt x="1456698" y="17930"/>
                </a:moveTo>
                <a:cubicBezTo>
                  <a:pt x="1355098" y="14942"/>
                  <a:pt x="1439335" y="34065"/>
                  <a:pt x="1438769" y="44824"/>
                </a:cubicBezTo>
                <a:cubicBezTo>
                  <a:pt x="1435140" y="113775"/>
                  <a:pt x="1439551" y="164104"/>
                  <a:pt x="1456698" y="224118"/>
                </a:cubicBezTo>
                <a:cubicBezTo>
                  <a:pt x="1459294" y="233204"/>
                  <a:pt x="1462675" y="242047"/>
                  <a:pt x="1465663" y="251012"/>
                </a:cubicBezTo>
                <a:cubicBezTo>
                  <a:pt x="1462675" y="301812"/>
                  <a:pt x="1461762" y="352777"/>
                  <a:pt x="1456698" y="403412"/>
                </a:cubicBezTo>
                <a:cubicBezTo>
                  <a:pt x="1453402" y="436373"/>
                  <a:pt x="1446954" y="425370"/>
                  <a:pt x="1429804" y="448236"/>
                </a:cubicBezTo>
                <a:cubicBezTo>
                  <a:pt x="1416875" y="465475"/>
                  <a:pt x="1405898" y="484095"/>
                  <a:pt x="1393945" y="502024"/>
                </a:cubicBezTo>
                <a:cubicBezTo>
                  <a:pt x="1387969" y="510989"/>
                  <a:pt x="1383635" y="521300"/>
                  <a:pt x="1376016" y="528918"/>
                </a:cubicBezTo>
                <a:lnTo>
                  <a:pt x="1358086" y="546847"/>
                </a:lnTo>
                <a:cubicBezTo>
                  <a:pt x="1336769" y="610798"/>
                  <a:pt x="1366996" y="533481"/>
                  <a:pt x="1322227" y="600636"/>
                </a:cubicBezTo>
                <a:cubicBezTo>
                  <a:pt x="1275682" y="670455"/>
                  <a:pt x="1351169" y="589626"/>
                  <a:pt x="1295333" y="645459"/>
                </a:cubicBezTo>
                <a:cubicBezTo>
                  <a:pt x="1285864" y="673867"/>
                  <a:pt x="1288302" y="674418"/>
                  <a:pt x="1268439" y="699247"/>
                </a:cubicBezTo>
                <a:cubicBezTo>
                  <a:pt x="1246208" y="727036"/>
                  <a:pt x="1250971" y="707289"/>
                  <a:pt x="1232580" y="744071"/>
                </a:cubicBezTo>
                <a:cubicBezTo>
                  <a:pt x="1225383" y="758464"/>
                  <a:pt x="1220627" y="773954"/>
                  <a:pt x="1214651" y="788895"/>
                </a:cubicBezTo>
                <a:cubicBezTo>
                  <a:pt x="1198394" y="886432"/>
                  <a:pt x="1216550" y="801127"/>
                  <a:pt x="1187757" y="887506"/>
                </a:cubicBezTo>
                <a:cubicBezTo>
                  <a:pt x="1171235" y="937072"/>
                  <a:pt x="1191282" y="910875"/>
                  <a:pt x="1160863" y="941295"/>
                </a:cubicBezTo>
                <a:lnTo>
                  <a:pt x="1142933" y="995083"/>
                </a:lnTo>
                <a:cubicBezTo>
                  <a:pt x="1139945" y="1004048"/>
                  <a:pt x="1135822" y="1012711"/>
                  <a:pt x="1133969" y="1021977"/>
                </a:cubicBezTo>
                <a:cubicBezTo>
                  <a:pt x="1130981" y="1036918"/>
                  <a:pt x="1131818" y="1053172"/>
                  <a:pt x="1125004" y="1066800"/>
                </a:cubicBezTo>
                <a:cubicBezTo>
                  <a:pt x="1119334" y="1078140"/>
                  <a:pt x="1107075" y="1084730"/>
                  <a:pt x="1098110" y="1093695"/>
                </a:cubicBezTo>
                <a:cubicBezTo>
                  <a:pt x="1090819" y="1115567"/>
                  <a:pt x="1088593" y="1130106"/>
                  <a:pt x="1071216" y="1147483"/>
                </a:cubicBezTo>
                <a:cubicBezTo>
                  <a:pt x="1063597" y="1155102"/>
                  <a:pt x="1052430" y="1158317"/>
                  <a:pt x="1044321" y="1165412"/>
                </a:cubicBezTo>
                <a:cubicBezTo>
                  <a:pt x="980929" y="1220880"/>
                  <a:pt x="1024860" y="1201783"/>
                  <a:pt x="972604" y="1219200"/>
                </a:cubicBezTo>
                <a:cubicBezTo>
                  <a:pt x="911568" y="1280236"/>
                  <a:pt x="1006943" y="1187205"/>
                  <a:pt x="927780" y="1255059"/>
                </a:cubicBezTo>
                <a:cubicBezTo>
                  <a:pt x="864931" y="1308929"/>
                  <a:pt x="913644" y="1270229"/>
                  <a:pt x="873992" y="1317812"/>
                </a:cubicBezTo>
                <a:cubicBezTo>
                  <a:pt x="865876" y="1327552"/>
                  <a:pt x="856063" y="1335741"/>
                  <a:pt x="847098" y="1344706"/>
                </a:cubicBezTo>
                <a:cubicBezTo>
                  <a:pt x="832011" y="1374881"/>
                  <a:pt x="830544" y="1387266"/>
                  <a:pt x="802274" y="1407459"/>
                </a:cubicBezTo>
                <a:cubicBezTo>
                  <a:pt x="791400" y="1415227"/>
                  <a:pt x="776759" y="1416927"/>
                  <a:pt x="766416" y="1425389"/>
                </a:cubicBezTo>
                <a:cubicBezTo>
                  <a:pt x="743521" y="1444122"/>
                  <a:pt x="724581" y="1467224"/>
                  <a:pt x="703663" y="1488142"/>
                </a:cubicBezTo>
                <a:cubicBezTo>
                  <a:pt x="697686" y="1494118"/>
                  <a:pt x="692495" y="1501000"/>
                  <a:pt x="685733" y="1506071"/>
                </a:cubicBezTo>
                <a:cubicBezTo>
                  <a:pt x="673780" y="1515036"/>
                  <a:pt x="662032" y="1524281"/>
                  <a:pt x="649874" y="1532965"/>
                </a:cubicBezTo>
                <a:cubicBezTo>
                  <a:pt x="641107" y="1539227"/>
                  <a:pt x="632617" y="1546077"/>
                  <a:pt x="622980" y="1550895"/>
                </a:cubicBezTo>
                <a:cubicBezTo>
                  <a:pt x="614528" y="1555121"/>
                  <a:pt x="605051" y="1556871"/>
                  <a:pt x="596086" y="1559859"/>
                </a:cubicBezTo>
                <a:cubicBezTo>
                  <a:pt x="569643" y="1577488"/>
                  <a:pt x="563867" y="1578800"/>
                  <a:pt x="542298" y="1604683"/>
                </a:cubicBezTo>
                <a:cubicBezTo>
                  <a:pt x="535401" y="1612960"/>
                  <a:pt x="531266" y="1623300"/>
                  <a:pt x="524369" y="1631577"/>
                </a:cubicBezTo>
                <a:cubicBezTo>
                  <a:pt x="516253" y="1641317"/>
                  <a:pt x="505590" y="1648731"/>
                  <a:pt x="497474" y="1658471"/>
                </a:cubicBezTo>
                <a:cubicBezTo>
                  <a:pt x="490577" y="1666748"/>
                  <a:pt x="486557" y="1677185"/>
                  <a:pt x="479545" y="1685365"/>
                </a:cubicBezTo>
                <a:cubicBezTo>
                  <a:pt x="468544" y="1698200"/>
                  <a:pt x="453828" y="1707701"/>
                  <a:pt x="443686" y="1721224"/>
                </a:cubicBezTo>
                <a:cubicBezTo>
                  <a:pt x="434721" y="1733177"/>
                  <a:pt x="425476" y="1744925"/>
                  <a:pt x="416792" y="1757083"/>
                </a:cubicBezTo>
                <a:cubicBezTo>
                  <a:pt x="410530" y="1765850"/>
                  <a:pt x="406481" y="1776359"/>
                  <a:pt x="398863" y="1783977"/>
                </a:cubicBezTo>
                <a:cubicBezTo>
                  <a:pt x="391245" y="1791595"/>
                  <a:pt x="380382" y="1795175"/>
                  <a:pt x="371969" y="1801906"/>
                </a:cubicBezTo>
                <a:cubicBezTo>
                  <a:pt x="344173" y="1824143"/>
                  <a:pt x="363937" y="1819369"/>
                  <a:pt x="327145" y="1837765"/>
                </a:cubicBezTo>
                <a:cubicBezTo>
                  <a:pt x="318693" y="1841991"/>
                  <a:pt x="308703" y="1842504"/>
                  <a:pt x="300251" y="1846730"/>
                </a:cubicBezTo>
                <a:cubicBezTo>
                  <a:pt x="272499" y="1860606"/>
                  <a:pt x="265926" y="1875308"/>
                  <a:pt x="237498" y="1891553"/>
                </a:cubicBezTo>
                <a:cubicBezTo>
                  <a:pt x="229293" y="1896241"/>
                  <a:pt x="219569" y="1897530"/>
                  <a:pt x="210604" y="1900518"/>
                </a:cubicBezTo>
                <a:cubicBezTo>
                  <a:pt x="165169" y="1945951"/>
                  <a:pt x="223973" y="1892495"/>
                  <a:pt x="165780" y="1927412"/>
                </a:cubicBezTo>
                <a:cubicBezTo>
                  <a:pt x="158533" y="1931761"/>
                  <a:pt x="154451" y="1940062"/>
                  <a:pt x="147851" y="1945342"/>
                </a:cubicBezTo>
                <a:cubicBezTo>
                  <a:pt x="73714" y="2004653"/>
                  <a:pt x="186748" y="1897482"/>
                  <a:pt x="76133" y="2008095"/>
                </a:cubicBezTo>
                <a:lnTo>
                  <a:pt x="40274" y="2043953"/>
                </a:lnTo>
                <a:lnTo>
                  <a:pt x="22345" y="2061883"/>
                </a:lnTo>
                <a:cubicBezTo>
                  <a:pt x="18116" y="2074568"/>
                  <a:pt x="4416" y="2113375"/>
                  <a:pt x="4416" y="2124636"/>
                </a:cubicBezTo>
                <a:cubicBezTo>
                  <a:pt x="4416" y="2145766"/>
                  <a:pt x="0" y="2171035"/>
                  <a:pt x="13380" y="2187389"/>
                </a:cubicBezTo>
                <a:cubicBezTo>
                  <a:pt x="21325" y="2197100"/>
                  <a:pt x="85277" y="2225533"/>
                  <a:pt x="111992" y="2232212"/>
                </a:cubicBezTo>
                <a:cubicBezTo>
                  <a:pt x="126774" y="2235908"/>
                  <a:pt x="141875" y="2238189"/>
                  <a:pt x="156816" y="2241177"/>
                </a:cubicBezTo>
                <a:cubicBezTo>
                  <a:pt x="178742" y="2252140"/>
                  <a:pt x="195825" y="2262795"/>
                  <a:pt x="219569" y="2268071"/>
                </a:cubicBezTo>
                <a:cubicBezTo>
                  <a:pt x="264191" y="2277987"/>
                  <a:pt x="354039" y="2294965"/>
                  <a:pt x="354039" y="2294965"/>
                </a:cubicBezTo>
                <a:lnTo>
                  <a:pt x="1707710" y="2286000"/>
                </a:lnTo>
                <a:cubicBezTo>
                  <a:pt x="1970172" y="2281257"/>
                  <a:pt x="1766765" y="2275002"/>
                  <a:pt x="1878039" y="2259106"/>
                </a:cubicBezTo>
                <a:cubicBezTo>
                  <a:pt x="1949588" y="2248885"/>
                  <a:pt x="2021900" y="2244094"/>
                  <a:pt x="2093192" y="2232212"/>
                </a:cubicBezTo>
                <a:cubicBezTo>
                  <a:pt x="2111121" y="2229224"/>
                  <a:pt x="2128866" y="2224756"/>
                  <a:pt x="2146980" y="2223247"/>
                </a:cubicBezTo>
                <a:cubicBezTo>
                  <a:pt x="2657175" y="2180732"/>
                  <a:pt x="2076996" y="2237419"/>
                  <a:pt x="2397992" y="2205318"/>
                </a:cubicBezTo>
                <a:cubicBezTo>
                  <a:pt x="2717647" y="2098762"/>
                  <a:pt x="2390855" y="2204639"/>
                  <a:pt x="3348251" y="2187389"/>
                </a:cubicBezTo>
                <a:cubicBezTo>
                  <a:pt x="3372339" y="2186955"/>
                  <a:pt x="3396063" y="2181412"/>
                  <a:pt x="3419969" y="2178424"/>
                </a:cubicBezTo>
                <a:cubicBezTo>
                  <a:pt x="3434910" y="2172448"/>
                  <a:pt x="3449379" y="2165119"/>
                  <a:pt x="3464792" y="2160495"/>
                </a:cubicBezTo>
                <a:cubicBezTo>
                  <a:pt x="3479387" y="2156117"/>
                  <a:pt x="3495611" y="2157532"/>
                  <a:pt x="3509616" y="2151530"/>
                </a:cubicBezTo>
                <a:cubicBezTo>
                  <a:pt x="3517385" y="2148200"/>
                  <a:pt x="3520512" y="2138288"/>
                  <a:pt x="3527545" y="2133600"/>
                </a:cubicBezTo>
                <a:cubicBezTo>
                  <a:pt x="3538664" y="2126187"/>
                  <a:pt x="3551451" y="2121647"/>
                  <a:pt x="3563404" y="2115671"/>
                </a:cubicBezTo>
                <a:cubicBezTo>
                  <a:pt x="3572369" y="2103718"/>
                  <a:pt x="3582885" y="2092785"/>
                  <a:pt x="3590298" y="2079812"/>
                </a:cubicBezTo>
                <a:cubicBezTo>
                  <a:pt x="3594986" y="2071607"/>
                  <a:pt x="3594575" y="2061123"/>
                  <a:pt x="3599263" y="2052918"/>
                </a:cubicBezTo>
                <a:cubicBezTo>
                  <a:pt x="3606676" y="2039945"/>
                  <a:pt x="3617192" y="2029012"/>
                  <a:pt x="3626157" y="2017059"/>
                </a:cubicBezTo>
                <a:cubicBezTo>
                  <a:pt x="3612901" y="1420580"/>
                  <a:pt x="3644019" y="1765684"/>
                  <a:pt x="3608227" y="1568824"/>
                </a:cubicBezTo>
                <a:cubicBezTo>
                  <a:pt x="3604976" y="1550941"/>
                  <a:pt x="3604486" y="1532446"/>
                  <a:pt x="3599263" y="1515036"/>
                </a:cubicBezTo>
                <a:cubicBezTo>
                  <a:pt x="3595423" y="1502236"/>
                  <a:pt x="3587310" y="1491130"/>
                  <a:pt x="3581333" y="1479177"/>
                </a:cubicBezTo>
                <a:cubicBezTo>
                  <a:pt x="3578345" y="1461248"/>
                  <a:pt x="3578751" y="1442408"/>
                  <a:pt x="3572369" y="1425389"/>
                </a:cubicBezTo>
                <a:cubicBezTo>
                  <a:pt x="3569401" y="1417475"/>
                  <a:pt x="3558219" y="1415019"/>
                  <a:pt x="3554439" y="1407459"/>
                </a:cubicBezTo>
                <a:cubicBezTo>
                  <a:pt x="3545987" y="1390555"/>
                  <a:pt x="3543779" y="1371116"/>
                  <a:pt x="3536510" y="1353671"/>
                </a:cubicBezTo>
                <a:cubicBezTo>
                  <a:pt x="3528800" y="1335167"/>
                  <a:pt x="3517911" y="1318132"/>
                  <a:pt x="3509616" y="1299883"/>
                </a:cubicBezTo>
                <a:cubicBezTo>
                  <a:pt x="3502957" y="1285233"/>
                  <a:pt x="3497337" y="1270127"/>
                  <a:pt x="3491686" y="1255059"/>
                </a:cubicBezTo>
                <a:cubicBezTo>
                  <a:pt x="3488368" y="1246211"/>
                  <a:pt x="3486443" y="1236851"/>
                  <a:pt x="3482721" y="1228165"/>
                </a:cubicBezTo>
                <a:cubicBezTo>
                  <a:pt x="3477457" y="1215882"/>
                  <a:pt x="3470056" y="1204589"/>
                  <a:pt x="3464792" y="1192306"/>
                </a:cubicBezTo>
                <a:cubicBezTo>
                  <a:pt x="3461070" y="1183620"/>
                  <a:pt x="3459145" y="1174260"/>
                  <a:pt x="3455827" y="1165412"/>
                </a:cubicBezTo>
                <a:cubicBezTo>
                  <a:pt x="3450177" y="1150345"/>
                  <a:pt x="3444557" y="1135239"/>
                  <a:pt x="3437898" y="1120589"/>
                </a:cubicBezTo>
                <a:cubicBezTo>
                  <a:pt x="3395640" y="1027621"/>
                  <a:pt x="3422626" y="1107477"/>
                  <a:pt x="3393074" y="1004047"/>
                </a:cubicBezTo>
                <a:cubicBezTo>
                  <a:pt x="3387098" y="959224"/>
                  <a:pt x="3382198" y="914244"/>
                  <a:pt x="3375145" y="869577"/>
                </a:cubicBezTo>
                <a:cubicBezTo>
                  <a:pt x="3373223" y="857407"/>
                  <a:pt x="3368853" y="845746"/>
                  <a:pt x="3366180" y="833718"/>
                </a:cubicBezTo>
                <a:cubicBezTo>
                  <a:pt x="3362875" y="818844"/>
                  <a:pt x="3360204" y="803836"/>
                  <a:pt x="3357216" y="788895"/>
                </a:cubicBezTo>
                <a:cubicBezTo>
                  <a:pt x="3351239" y="537883"/>
                  <a:pt x="3418688" y="274056"/>
                  <a:pt x="3339286" y="35859"/>
                </a:cubicBezTo>
                <a:cubicBezTo>
                  <a:pt x="3327333" y="0"/>
                  <a:pt x="3339286" y="11953"/>
                  <a:pt x="3303427" y="0"/>
                </a:cubicBezTo>
                <a:lnTo>
                  <a:pt x="2397992" y="8965"/>
                </a:lnTo>
                <a:cubicBezTo>
                  <a:pt x="2210360" y="12377"/>
                  <a:pt x="2386683" y="14515"/>
                  <a:pt x="2281451" y="26895"/>
                </a:cubicBezTo>
                <a:cubicBezTo>
                  <a:pt x="2242756" y="31447"/>
                  <a:pt x="2203757" y="32871"/>
                  <a:pt x="2164910" y="35859"/>
                </a:cubicBezTo>
                <a:cubicBezTo>
                  <a:pt x="2143992" y="41836"/>
                  <a:pt x="2123355" y="48897"/>
                  <a:pt x="2102157" y="53789"/>
                </a:cubicBezTo>
                <a:cubicBezTo>
                  <a:pt x="2084446" y="57876"/>
                  <a:pt x="2066546" y="62753"/>
                  <a:pt x="2048369" y="62753"/>
                </a:cubicBezTo>
                <a:cubicBezTo>
                  <a:pt x="1857098" y="62753"/>
                  <a:pt x="1558298" y="20918"/>
                  <a:pt x="1456698" y="17930"/>
                </a:cubicBezTo>
                <a:close/>
              </a:path>
            </a:pathLst>
          </a:cu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5" name="任意多边形 154">
            <a:extLst>
              <a:ext uri="{FF2B5EF4-FFF2-40B4-BE49-F238E27FC236}">
                <a16:creationId xmlns:a16="http://schemas.microsoft.com/office/drawing/2014/main" id="{99C9E632-71B5-4C1B-B46E-2EFAFB9305B9}"/>
              </a:ext>
            </a:extLst>
          </p:cNvPr>
          <p:cNvSpPr/>
          <p:nvPr/>
        </p:nvSpPr>
        <p:spPr>
          <a:xfrm>
            <a:off x="4794250" y="1384300"/>
            <a:ext cx="3771900" cy="1851025"/>
          </a:xfrm>
          <a:custGeom>
            <a:avLst/>
            <a:gdLst>
              <a:gd name="connsiteX0" fmla="*/ 24826 w 3772073"/>
              <a:gd name="connsiteY0" fmla="*/ 1746180 h 1850878"/>
              <a:gd name="connsiteX1" fmla="*/ 957155 w 3772073"/>
              <a:gd name="connsiteY1" fmla="*/ 1764110 h 1850878"/>
              <a:gd name="connsiteX2" fmla="*/ 984050 w 3772073"/>
              <a:gd name="connsiteY2" fmla="*/ 1773075 h 1850878"/>
              <a:gd name="connsiteX3" fmla="*/ 1091626 w 3772073"/>
              <a:gd name="connsiteY3" fmla="*/ 1782039 h 1850878"/>
              <a:gd name="connsiteX4" fmla="*/ 3476238 w 3772073"/>
              <a:gd name="connsiteY4" fmla="*/ 1773075 h 1850878"/>
              <a:gd name="connsiteX5" fmla="*/ 3521061 w 3772073"/>
              <a:gd name="connsiteY5" fmla="*/ 1764110 h 1850878"/>
              <a:gd name="connsiteX6" fmla="*/ 3592779 w 3772073"/>
              <a:gd name="connsiteY6" fmla="*/ 1755145 h 1850878"/>
              <a:gd name="connsiteX7" fmla="*/ 3718285 w 3772073"/>
              <a:gd name="connsiteY7" fmla="*/ 1728251 h 1850878"/>
              <a:gd name="connsiteX8" fmla="*/ 3745179 w 3772073"/>
              <a:gd name="connsiteY8" fmla="*/ 1710322 h 1850878"/>
              <a:gd name="connsiteX9" fmla="*/ 3754144 w 3772073"/>
              <a:gd name="connsiteY9" fmla="*/ 1683428 h 1850878"/>
              <a:gd name="connsiteX10" fmla="*/ 3772073 w 3772073"/>
              <a:gd name="connsiteY10" fmla="*/ 1566886 h 1850878"/>
              <a:gd name="connsiteX11" fmla="*/ 3763108 w 3772073"/>
              <a:gd name="connsiteY11" fmla="*/ 1011075 h 1850878"/>
              <a:gd name="connsiteX12" fmla="*/ 3745179 w 3772073"/>
              <a:gd name="connsiteY12" fmla="*/ 876604 h 1850878"/>
              <a:gd name="connsiteX13" fmla="*/ 3727250 w 3772073"/>
              <a:gd name="connsiteY13" fmla="*/ 715239 h 1850878"/>
              <a:gd name="connsiteX14" fmla="*/ 3718285 w 3772073"/>
              <a:gd name="connsiteY14" fmla="*/ 688345 h 1850878"/>
              <a:gd name="connsiteX15" fmla="*/ 3700355 w 3772073"/>
              <a:gd name="connsiteY15" fmla="*/ 625592 h 1850878"/>
              <a:gd name="connsiteX16" fmla="*/ 3664497 w 3772073"/>
              <a:gd name="connsiteY16" fmla="*/ 518016 h 1850878"/>
              <a:gd name="connsiteX17" fmla="*/ 3619673 w 3772073"/>
              <a:gd name="connsiteY17" fmla="*/ 401475 h 1850878"/>
              <a:gd name="connsiteX18" fmla="*/ 3583814 w 3772073"/>
              <a:gd name="connsiteY18" fmla="*/ 329757 h 1850878"/>
              <a:gd name="connsiteX19" fmla="*/ 3556920 w 3772073"/>
              <a:gd name="connsiteY19" fmla="*/ 284933 h 1850878"/>
              <a:gd name="connsiteX20" fmla="*/ 3538991 w 3772073"/>
              <a:gd name="connsiteY20" fmla="*/ 240110 h 1850878"/>
              <a:gd name="connsiteX21" fmla="*/ 3521061 w 3772073"/>
              <a:gd name="connsiteY21" fmla="*/ 222180 h 1850878"/>
              <a:gd name="connsiteX22" fmla="*/ 3494167 w 3772073"/>
              <a:gd name="connsiteY22" fmla="*/ 177357 h 1850878"/>
              <a:gd name="connsiteX23" fmla="*/ 3458308 w 3772073"/>
              <a:gd name="connsiteY23" fmla="*/ 105639 h 1850878"/>
              <a:gd name="connsiteX24" fmla="*/ 3449344 w 3772073"/>
              <a:gd name="connsiteY24" fmla="*/ 78745 h 1850878"/>
              <a:gd name="connsiteX25" fmla="*/ 3431414 w 3772073"/>
              <a:gd name="connsiteY25" fmla="*/ 60816 h 1850878"/>
              <a:gd name="connsiteX26" fmla="*/ 3377626 w 3772073"/>
              <a:gd name="connsiteY26" fmla="*/ 33922 h 1850878"/>
              <a:gd name="connsiteX27" fmla="*/ 1118520 w 3772073"/>
              <a:gd name="connsiteY27" fmla="*/ 42886 h 1850878"/>
              <a:gd name="connsiteX28" fmla="*/ 508920 w 3772073"/>
              <a:gd name="connsiteY28" fmla="*/ 69780 h 1850878"/>
              <a:gd name="connsiteX29" fmla="*/ 473061 w 3772073"/>
              <a:gd name="connsiteY29" fmla="*/ 96675 h 1850878"/>
              <a:gd name="connsiteX30" fmla="*/ 446167 w 3772073"/>
              <a:gd name="connsiteY30" fmla="*/ 105639 h 1850878"/>
              <a:gd name="connsiteX31" fmla="*/ 365485 w 3772073"/>
              <a:gd name="connsiteY31" fmla="*/ 132533 h 1850878"/>
              <a:gd name="connsiteX32" fmla="*/ 311697 w 3772073"/>
              <a:gd name="connsiteY32" fmla="*/ 168392 h 1850878"/>
              <a:gd name="connsiteX33" fmla="*/ 275838 w 3772073"/>
              <a:gd name="connsiteY33" fmla="*/ 213216 h 1850878"/>
              <a:gd name="connsiteX34" fmla="*/ 266873 w 3772073"/>
              <a:gd name="connsiteY34" fmla="*/ 240110 h 1850878"/>
              <a:gd name="connsiteX35" fmla="*/ 257908 w 3772073"/>
              <a:gd name="connsiteY35" fmla="*/ 329757 h 1850878"/>
              <a:gd name="connsiteX36" fmla="*/ 239979 w 3772073"/>
              <a:gd name="connsiteY36" fmla="*/ 383545 h 1850878"/>
              <a:gd name="connsiteX37" fmla="*/ 231014 w 3772073"/>
              <a:gd name="connsiteY37" fmla="*/ 509051 h 1850878"/>
              <a:gd name="connsiteX38" fmla="*/ 222050 w 3772073"/>
              <a:gd name="connsiteY38" fmla="*/ 903498 h 1850878"/>
              <a:gd name="connsiteX39" fmla="*/ 213085 w 3772073"/>
              <a:gd name="connsiteY39" fmla="*/ 975216 h 1850878"/>
              <a:gd name="connsiteX40" fmla="*/ 204120 w 3772073"/>
              <a:gd name="connsiteY40" fmla="*/ 1091757 h 1850878"/>
              <a:gd name="connsiteX41" fmla="*/ 195155 w 3772073"/>
              <a:gd name="connsiteY41" fmla="*/ 1647569 h 1850878"/>
              <a:gd name="connsiteX42" fmla="*/ 141367 w 3772073"/>
              <a:gd name="connsiteY42" fmla="*/ 1683428 h 1850878"/>
              <a:gd name="connsiteX43" fmla="*/ 15861 w 3772073"/>
              <a:gd name="connsiteY43" fmla="*/ 1710322 h 1850878"/>
              <a:gd name="connsiteX44" fmla="*/ 24826 w 3772073"/>
              <a:gd name="connsiteY44" fmla="*/ 1764110 h 1850878"/>
              <a:gd name="connsiteX45" fmla="*/ 51720 w 3772073"/>
              <a:gd name="connsiteY45" fmla="*/ 1791004 h 1850878"/>
              <a:gd name="connsiteX46" fmla="*/ 78614 w 3772073"/>
              <a:gd name="connsiteY46" fmla="*/ 1746180 h 1850878"/>
              <a:gd name="connsiteX47" fmla="*/ 24826 w 3772073"/>
              <a:gd name="connsiteY47" fmla="*/ 1746180 h 18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772073" h="1850878">
                <a:moveTo>
                  <a:pt x="24826" y="1746180"/>
                </a:moveTo>
                <a:cubicBezTo>
                  <a:pt x="338907" y="1850878"/>
                  <a:pt x="15096" y="1745993"/>
                  <a:pt x="957155" y="1764110"/>
                </a:cubicBezTo>
                <a:cubicBezTo>
                  <a:pt x="966603" y="1764292"/>
                  <a:pt x="974683" y="1771826"/>
                  <a:pt x="984050" y="1773075"/>
                </a:cubicBezTo>
                <a:cubicBezTo>
                  <a:pt x="1019717" y="1777831"/>
                  <a:pt x="1055767" y="1779051"/>
                  <a:pt x="1091626" y="1782039"/>
                </a:cubicBezTo>
                <a:lnTo>
                  <a:pt x="3476238" y="1773075"/>
                </a:lnTo>
                <a:cubicBezTo>
                  <a:pt x="3491475" y="1772963"/>
                  <a:pt x="3506001" y="1766427"/>
                  <a:pt x="3521061" y="1764110"/>
                </a:cubicBezTo>
                <a:cubicBezTo>
                  <a:pt x="3544873" y="1760447"/>
                  <a:pt x="3569076" y="1759455"/>
                  <a:pt x="3592779" y="1755145"/>
                </a:cubicBezTo>
                <a:cubicBezTo>
                  <a:pt x="3634874" y="1747491"/>
                  <a:pt x="3718285" y="1728251"/>
                  <a:pt x="3718285" y="1728251"/>
                </a:cubicBezTo>
                <a:cubicBezTo>
                  <a:pt x="3727250" y="1722275"/>
                  <a:pt x="3738448" y="1718735"/>
                  <a:pt x="3745179" y="1710322"/>
                </a:cubicBezTo>
                <a:cubicBezTo>
                  <a:pt x="3751082" y="1702943"/>
                  <a:pt x="3752403" y="1692716"/>
                  <a:pt x="3754144" y="1683428"/>
                </a:cubicBezTo>
                <a:cubicBezTo>
                  <a:pt x="3761387" y="1644797"/>
                  <a:pt x="3766097" y="1605733"/>
                  <a:pt x="3772073" y="1566886"/>
                </a:cubicBezTo>
                <a:cubicBezTo>
                  <a:pt x="3769085" y="1381616"/>
                  <a:pt x="3768400" y="1196294"/>
                  <a:pt x="3763108" y="1011075"/>
                </a:cubicBezTo>
                <a:cubicBezTo>
                  <a:pt x="3762528" y="990765"/>
                  <a:pt x="3747900" y="899730"/>
                  <a:pt x="3745179" y="876604"/>
                </a:cubicBezTo>
                <a:cubicBezTo>
                  <a:pt x="3741320" y="843805"/>
                  <a:pt x="3733919" y="751920"/>
                  <a:pt x="3727250" y="715239"/>
                </a:cubicBezTo>
                <a:cubicBezTo>
                  <a:pt x="3725560" y="705942"/>
                  <a:pt x="3721000" y="697396"/>
                  <a:pt x="3718285" y="688345"/>
                </a:cubicBezTo>
                <a:cubicBezTo>
                  <a:pt x="3712034" y="667508"/>
                  <a:pt x="3705960" y="646612"/>
                  <a:pt x="3700355" y="625592"/>
                </a:cubicBezTo>
                <a:cubicBezTo>
                  <a:pt x="3676159" y="534859"/>
                  <a:pt x="3695087" y="579197"/>
                  <a:pt x="3664497" y="518016"/>
                </a:cubicBezTo>
                <a:cubicBezTo>
                  <a:pt x="3645423" y="422649"/>
                  <a:pt x="3670884" y="529506"/>
                  <a:pt x="3619673" y="401475"/>
                </a:cubicBezTo>
                <a:cubicBezTo>
                  <a:pt x="3597743" y="346647"/>
                  <a:pt x="3610671" y="370040"/>
                  <a:pt x="3583814" y="329757"/>
                </a:cubicBezTo>
                <a:cubicBezTo>
                  <a:pt x="3555671" y="245322"/>
                  <a:pt x="3596296" y="353841"/>
                  <a:pt x="3556920" y="284933"/>
                </a:cubicBezTo>
                <a:cubicBezTo>
                  <a:pt x="3548936" y="270961"/>
                  <a:pt x="3546975" y="254082"/>
                  <a:pt x="3538991" y="240110"/>
                </a:cubicBezTo>
                <a:cubicBezTo>
                  <a:pt x="3534797" y="232771"/>
                  <a:pt x="3525974" y="229058"/>
                  <a:pt x="3521061" y="222180"/>
                </a:cubicBezTo>
                <a:cubicBezTo>
                  <a:pt x="3510933" y="208001"/>
                  <a:pt x="3502428" y="192698"/>
                  <a:pt x="3494167" y="177357"/>
                </a:cubicBezTo>
                <a:cubicBezTo>
                  <a:pt x="3481495" y="153824"/>
                  <a:pt x="3466759" y="130995"/>
                  <a:pt x="3458308" y="105639"/>
                </a:cubicBezTo>
                <a:cubicBezTo>
                  <a:pt x="3455320" y="96674"/>
                  <a:pt x="3454206" y="86848"/>
                  <a:pt x="3449344" y="78745"/>
                </a:cubicBezTo>
                <a:cubicBezTo>
                  <a:pt x="3444995" y="71497"/>
                  <a:pt x="3438014" y="66096"/>
                  <a:pt x="3431414" y="60816"/>
                </a:cubicBezTo>
                <a:cubicBezTo>
                  <a:pt x="3406585" y="40953"/>
                  <a:pt x="3406034" y="43391"/>
                  <a:pt x="3377626" y="33922"/>
                </a:cubicBezTo>
                <a:lnTo>
                  <a:pt x="1118520" y="42886"/>
                </a:lnTo>
                <a:cubicBezTo>
                  <a:pt x="565328" y="48121"/>
                  <a:pt x="718276" y="0"/>
                  <a:pt x="508920" y="69780"/>
                </a:cubicBezTo>
                <a:cubicBezTo>
                  <a:pt x="496967" y="78745"/>
                  <a:pt x="486034" y="89262"/>
                  <a:pt x="473061" y="96675"/>
                </a:cubicBezTo>
                <a:cubicBezTo>
                  <a:pt x="464857" y="101363"/>
                  <a:pt x="454852" y="101917"/>
                  <a:pt x="446167" y="105639"/>
                </a:cubicBezTo>
                <a:cubicBezTo>
                  <a:pt x="381212" y="133477"/>
                  <a:pt x="441048" y="117421"/>
                  <a:pt x="365485" y="132533"/>
                </a:cubicBezTo>
                <a:cubicBezTo>
                  <a:pt x="324374" y="173644"/>
                  <a:pt x="376825" y="124973"/>
                  <a:pt x="311697" y="168392"/>
                </a:cubicBezTo>
                <a:cubicBezTo>
                  <a:pt x="299189" y="176731"/>
                  <a:pt x="281833" y="201226"/>
                  <a:pt x="275838" y="213216"/>
                </a:cubicBezTo>
                <a:cubicBezTo>
                  <a:pt x="271612" y="221668"/>
                  <a:pt x="269861" y="231145"/>
                  <a:pt x="266873" y="240110"/>
                </a:cubicBezTo>
                <a:cubicBezTo>
                  <a:pt x="263885" y="269992"/>
                  <a:pt x="263442" y="300240"/>
                  <a:pt x="257908" y="329757"/>
                </a:cubicBezTo>
                <a:cubicBezTo>
                  <a:pt x="254425" y="348332"/>
                  <a:pt x="242782" y="364855"/>
                  <a:pt x="239979" y="383545"/>
                </a:cubicBezTo>
                <a:cubicBezTo>
                  <a:pt x="233757" y="425023"/>
                  <a:pt x="234002" y="467216"/>
                  <a:pt x="231014" y="509051"/>
                </a:cubicBezTo>
                <a:cubicBezTo>
                  <a:pt x="228026" y="640533"/>
                  <a:pt x="227104" y="772079"/>
                  <a:pt x="222050" y="903498"/>
                </a:cubicBezTo>
                <a:cubicBezTo>
                  <a:pt x="221124" y="927572"/>
                  <a:pt x="215369" y="951232"/>
                  <a:pt x="213085" y="975216"/>
                </a:cubicBezTo>
                <a:cubicBezTo>
                  <a:pt x="209391" y="1014002"/>
                  <a:pt x="207108" y="1052910"/>
                  <a:pt x="204120" y="1091757"/>
                </a:cubicBezTo>
                <a:cubicBezTo>
                  <a:pt x="201132" y="1277028"/>
                  <a:pt x="206536" y="1462624"/>
                  <a:pt x="195155" y="1647569"/>
                </a:cubicBezTo>
                <a:cubicBezTo>
                  <a:pt x="193871" y="1668427"/>
                  <a:pt x="156219" y="1679933"/>
                  <a:pt x="141367" y="1683428"/>
                </a:cubicBezTo>
                <a:cubicBezTo>
                  <a:pt x="99719" y="1693228"/>
                  <a:pt x="15861" y="1710322"/>
                  <a:pt x="15861" y="1710322"/>
                </a:cubicBezTo>
                <a:cubicBezTo>
                  <a:pt x="4942" y="1743082"/>
                  <a:pt x="0" y="1734319"/>
                  <a:pt x="24826" y="1764110"/>
                </a:cubicBezTo>
                <a:cubicBezTo>
                  <a:pt x="32942" y="1773850"/>
                  <a:pt x="51720" y="1791004"/>
                  <a:pt x="51720" y="1791004"/>
                </a:cubicBezTo>
                <a:lnTo>
                  <a:pt x="78614" y="1746180"/>
                </a:lnTo>
                <a:lnTo>
                  <a:pt x="24826" y="1746180"/>
                </a:lnTo>
                <a:close/>
              </a:path>
            </a:pathLst>
          </a:cu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5816600" y="5340350"/>
            <a:ext cx="525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>
                <a:solidFill>
                  <a:srgbClr val="7030A0"/>
                </a:solidFill>
              </a:rPr>
              <a:t>MSB</a:t>
            </a:r>
            <a:endParaRPr lang="zh-CN" altLang="en-US" sz="12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 animBg="1"/>
      <p:bldP spid="20" grpId="0"/>
      <p:bldP spid="22" grpId="0" animBg="1"/>
      <p:bldP spid="23" grpId="0" animBg="1"/>
      <p:bldP spid="24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64" grpId="0" animBg="1"/>
      <p:bldP spid="65" grpId="0" animBg="1"/>
      <p:bldP spid="66" grpId="0" animBg="1"/>
      <p:bldP spid="67" grpId="0" animBg="1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 animBg="1"/>
      <p:bldP spid="89" grpId="0" animBg="1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 animBg="1"/>
      <p:bldP spid="99" grpId="0" animBg="1"/>
      <p:bldP spid="100" grpId="0" animBg="1"/>
      <p:bldP spid="110" grpId="0"/>
      <p:bldP spid="107" grpId="0" animBg="1"/>
      <p:bldP spid="139" grpId="0" animBg="1"/>
      <p:bldP spid="141" grpId="0" animBg="1"/>
      <p:bldP spid="142" grpId="0" animBg="1"/>
      <p:bldP spid="143" grpId="0"/>
      <p:bldP spid="144" grpId="0" animBg="1"/>
      <p:bldP spid="145" grpId="0"/>
      <p:bldP spid="146" grpId="0" animBg="1"/>
      <p:bldP spid="147" grpId="0"/>
      <p:bldP spid="148" grpId="0" animBg="1"/>
      <p:bldP spid="149" grpId="0"/>
      <p:bldP spid="150" grpId="0" animBg="1"/>
      <p:bldP spid="151" grpId="0" animBg="1"/>
      <p:bldP spid="152" grpId="0"/>
      <p:bldP spid="156" grpId="0" animBg="1"/>
      <p:bldP spid="157" grpId="0"/>
      <p:bldP spid="158" grpId="0" animBg="1"/>
      <p:bldP spid="159" grpId="0"/>
      <p:bldP spid="160" grpId="0" animBg="1"/>
      <p:bldP spid="161" grpId="0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2" grpId="0" animBg="1"/>
      <p:bldP spid="173" grpId="0"/>
      <p:bldP spid="174" grpId="0" animBg="1"/>
      <p:bldP spid="175" grpId="0"/>
      <p:bldP spid="176" grpId="0" animBg="1"/>
      <p:bldP spid="177" grpId="0"/>
      <p:bldP spid="178" grpId="0" animBg="1"/>
      <p:bldP spid="179" grpId="0" animBg="1"/>
      <p:bldP spid="180" grpId="0" animBg="1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 animBg="1"/>
      <p:bldP spid="189" grpId="0" animBg="1"/>
      <p:bldP spid="190" grpId="0" animBg="1"/>
      <p:bldP spid="192" grpId="0"/>
      <p:bldP spid="200" grpId="0" animBg="1"/>
      <p:bldP spid="205" grpId="0" animBg="1"/>
      <p:bldP spid="211" grpId="0"/>
      <p:bldP spid="212" grpId="0"/>
      <p:bldP spid="213" grpId="0"/>
      <p:bldP spid="214" grpId="0"/>
      <p:bldP spid="217" grpId="0"/>
      <p:bldP spid="218" grpId="0"/>
      <p:bldP spid="219" grpId="0"/>
      <p:bldP spid="220" grpId="0"/>
      <p:bldP spid="221" grpId="0"/>
      <p:bldP spid="222" grpId="0"/>
      <p:bldP spid="1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438444-D494-4451-95BF-B42C04F248CB}" type="slidenum">
              <a:rPr lang="zh-CN" altLang="en-US"/>
              <a:pPr/>
              <a:t>32</a:t>
            </a:fld>
            <a:endParaRPr lang="zh-CN" altLang="en-US"/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12DBDD01-517B-43E9-92A2-533C04F4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88913"/>
            <a:ext cx="81915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Static hazard </a:t>
            </a:r>
            <a:r>
              <a:rPr lang="en-US" altLang="zh-CN" sz="3200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in Combinational Circuits </a:t>
            </a:r>
          </a:p>
          <a:p>
            <a:pPr eaLnBrk="1" hangingPunct="1">
              <a:defRPr/>
            </a:pPr>
            <a:endParaRPr lang="en-US" altLang="zh-CN" sz="3200" b="1" dirty="0">
              <a:solidFill>
                <a:srgbClr val="0A419B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85763" y="1963738"/>
          <a:ext cx="26844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BMP 图像" r:id="rId4" imgW="3685714" imgH="1781424" progId="PBrush">
                  <p:embed/>
                </p:oleObj>
              </mc:Choice>
              <mc:Fallback>
                <p:oleObj name="BMP 图像" r:id="rId4" imgW="3685714" imgH="178142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963738"/>
                        <a:ext cx="2684462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7362825" y="3068638"/>
            <a:ext cx="16557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1600" b="1">
                <a:solidFill>
                  <a:srgbClr val="FF0000"/>
                </a:solidFill>
                <a:latin typeface="Arial Narrow" pitchFamily="34" charset="0"/>
              </a:rPr>
              <a:t>Static 1 hazard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0000"/>
                </a:solidFill>
                <a:latin typeface="Arial Narrow" pitchFamily="34" charset="0"/>
              </a:rPr>
              <a:t>glitch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27475" y="1792288"/>
            <a:ext cx="3962400" cy="228600"/>
            <a:chOff x="720" y="2784"/>
            <a:chExt cx="2496" cy="144"/>
          </a:xfrm>
        </p:grpSpPr>
        <p:sp>
          <p:nvSpPr>
            <p:cNvPr id="58446" name="Line 6"/>
            <p:cNvSpPr>
              <a:spLocks noChangeShapeType="1"/>
            </p:cNvSpPr>
            <p:nvPr/>
          </p:nvSpPr>
          <p:spPr bwMode="auto">
            <a:xfrm>
              <a:off x="720" y="292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7" name="Line 7"/>
            <p:cNvSpPr>
              <a:spLocks noChangeShapeType="1"/>
            </p:cNvSpPr>
            <p:nvPr/>
          </p:nvSpPr>
          <p:spPr bwMode="auto">
            <a:xfrm flipV="1">
              <a:off x="1248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8" name="Line 8"/>
            <p:cNvSpPr>
              <a:spLocks noChangeShapeType="1"/>
            </p:cNvSpPr>
            <p:nvPr/>
          </p:nvSpPr>
          <p:spPr bwMode="auto">
            <a:xfrm flipV="1">
              <a:off x="259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9" name="Line 9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0" name="Line 10"/>
            <p:cNvSpPr>
              <a:spLocks noChangeShapeType="1"/>
            </p:cNvSpPr>
            <p:nvPr/>
          </p:nvSpPr>
          <p:spPr bwMode="auto">
            <a:xfrm>
              <a:off x="2592" y="29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67150" y="2573338"/>
            <a:ext cx="4191000" cy="228600"/>
            <a:chOff x="768" y="3504"/>
            <a:chExt cx="2640" cy="144"/>
          </a:xfrm>
        </p:grpSpPr>
        <p:sp>
          <p:nvSpPr>
            <p:cNvPr id="58441" name="Line 12"/>
            <p:cNvSpPr>
              <a:spLocks noChangeShapeType="1"/>
            </p:cNvSpPr>
            <p:nvPr/>
          </p:nvSpPr>
          <p:spPr bwMode="auto">
            <a:xfrm>
              <a:off x="768" y="364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2" name="Line 13"/>
            <p:cNvSpPr>
              <a:spLocks noChangeShapeType="1"/>
            </p:cNvSpPr>
            <p:nvPr/>
          </p:nvSpPr>
          <p:spPr bwMode="auto">
            <a:xfrm flipV="1">
              <a:off x="1440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3" name="Line 14"/>
            <p:cNvSpPr>
              <a:spLocks noChangeShapeType="1"/>
            </p:cNvSpPr>
            <p:nvPr/>
          </p:nvSpPr>
          <p:spPr bwMode="auto">
            <a:xfrm flipV="1">
              <a:off x="2784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4" name="Line 15"/>
            <p:cNvSpPr>
              <a:spLocks noChangeShapeType="1"/>
            </p:cNvSpPr>
            <p:nvPr/>
          </p:nvSpPr>
          <p:spPr bwMode="auto">
            <a:xfrm>
              <a:off x="1440" y="3504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5" name="Line 16"/>
            <p:cNvSpPr>
              <a:spLocks noChangeShapeType="1"/>
            </p:cNvSpPr>
            <p:nvPr/>
          </p:nvSpPr>
          <p:spPr bwMode="auto">
            <a:xfrm>
              <a:off x="2784" y="364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927475" y="2232025"/>
            <a:ext cx="3962400" cy="228600"/>
            <a:chOff x="624" y="3024"/>
            <a:chExt cx="2496" cy="144"/>
          </a:xfrm>
        </p:grpSpPr>
        <p:sp>
          <p:nvSpPr>
            <p:cNvPr id="58436" name="Line 18"/>
            <p:cNvSpPr>
              <a:spLocks noChangeShapeType="1"/>
            </p:cNvSpPr>
            <p:nvPr/>
          </p:nvSpPr>
          <p:spPr bwMode="auto">
            <a:xfrm>
              <a:off x="62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7" name="Line 19"/>
            <p:cNvSpPr>
              <a:spLocks noChangeShapeType="1"/>
            </p:cNvSpPr>
            <p:nvPr/>
          </p:nvSpPr>
          <p:spPr bwMode="auto">
            <a:xfrm flipV="1">
              <a:off x="124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8" name="Line 20"/>
            <p:cNvSpPr>
              <a:spLocks noChangeShapeType="1"/>
            </p:cNvSpPr>
            <p:nvPr/>
          </p:nvSpPr>
          <p:spPr bwMode="auto">
            <a:xfrm flipV="1">
              <a:off x="259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9" name="Line 21"/>
            <p:cNvSpPr>
              <a:spLocks noChangeShapeType="1"/>
            </p:cNvSpPr>
            <p:nvPr/>
          </p:nvSpPr>
          <p:spPr bwMode="auto">
            <a:xfrm>
              <a:off x="1248" y="316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0" name="Line 22"/>
            <p:cNvSpPr>
              <a:spLocks noChangeShapeType="1"/>
            </p:cNvSpPr>
            <p:nvPr/>
          </p:nvSpPr>
          <p:spPr bwMode="auto">
            <a:xfrm>
              <a:off x="2592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941763" y="3370263"/>
            <a:ext cx="4419600" cy="228600"/>
            <a:chOff x="720" y="3792"/>
            <a:chExt cx="2784" cy="144"/>
          </a:xfrm>
        </p:grpSpPr>
        <p:sp>
          <p:nvSpPr>
            <p:cNvPr id="58431" name="Line 24"/>
            <p:cNvSpPr>
              <a:spLocks noChangeShapeType="1"/>
            </p:cNvSpPr>
            <p:nvPr/>
          </p:nvSpPr>
          <p:spPr bwMode="auto">
            <a:xfrm>
              <a:off x="2784" y="39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2" name="Line 25"/>
            <p:cNvSpPr>
              <a:spLocks noChangeShapeType="1"/>
            </p:cNvSpPr>
            <p:nvPr/>
          </p:nvSpPr>
          <p:spPr bwMode="auto">
            <a:xfrm flipV="1">
              <a:off x="2784" y="379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3" name="Line 26"/>
            <p:cNvSpPr>
              <a:spLocks noChangeShapeType="1"/>
            </p:cNvSpPr>
            <p:nvPr/>
          </p:nvSpPr>
          <p:spPr bwMode="auto">
            <a:xfrm flipV="1">
              <a:off x="2880" y="379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4" name="Line 27"/>
            <p:cNvSpPr>
              <a:spLocks noChangeShapeType="1"/>
            </p:cNvSpPr>
            <p:nvPr/>
          </p:nvSpPr>
          <p:spPr bwMode="auto">
            <a:xfrm>
              <a:off x="720" y="3792"/>
              <a:ext cx="20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5" name="Line 28"/>
            <p:cNvSpPr>
              <a:spLocks noChangeShapeType="1"/>
            </p:cNvSpPr>
            <p:nvPr/>
          </p:nvSpPr>
          <p:spPr bwMode="auto">
            <a:xfrm>
              <a:off x="2880" y="379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3851275" y="1268413"/>
            <a:ext cx="396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3851275" y="1538288"/>
            <a:ext cx="400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532188" y="1089025"/>
            <a:ext cx="544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536950" y="1403350"/>
            <a:ext cx="495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529013" y="2798763"/>
            <a:ext cx="503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y</a:t>
            </a:r>
            <a:r>
              <a:rPr kumimoji="1" lang="en-US" altLang="zh-CN" sz="20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532188" y="2489200"/>
            <a:ext cx="544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y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3532188" y="1673225"/>
            <a:ext cx="544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532188" y="2079625"/>
            <a:ext cx="544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’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3883025" y="2944813"/>
            <a:ext cx="4175125" cy="228600"/>
            <a:chOff x="490" y="3024"/>
            <a:chExt cx="2630" cy="144"/>
          </a:xfrm>
        </p:grpSpPr>
        <p:sp>
          <p:nvSpPr>
            <p:cNvPr id="58426" name="Line 88"/>
            <p:cNvSpPr>
              <a:spLocks noChangeShapeType="1"/>
            </p:cNvSpPr>
            <p:nvPr/>
          </p:nvSpPr>
          <p:spPr bwMode="auto">
            <a:xfrm flipV="1">
              <a:off x="490" y="3024"/>
              <a:ext cx="75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7" name="Line 89"/>
            <p:cNvSpPr>
              <a:spLocks noChangeShapeType="1"/>
            </p:cNvSpPr>
            <p:nvPr/>
          </p:nvSpPr>
          <p:spPr bwMode="auto">
            <a:xfrm flipV="1">
              <a:off x="124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8" name="Line 90"/>
            <p:cNvSpPr>
              <a:spLocks noChangeShapeType="1"/>
            </p:cNvSpPr>
            <p:nvPr/>
          </p:nvSpPr>
          <p:spPr bwMode="auto">
            <a:xfrm flipV="1">
              <a:off x="259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9" name="Line 91"/>
            <p:cNvSpPr>
              <a:spLocks noChangeShapeType="1"/>
            </p:cNvSpPr>
            <p:nvPr/>
          </p:nvSpPr>
          <p:spPr bwMode="auto">
            <a:xfrm>
              <a:off x="1248" y="316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0" name="Line 92"/>
            <p:cNvSpPr>
              <a:spLocks noChangeShapeType="1"/>
            </p:cNvSpPr>
            <p:nvPr/>
          </p:nvSpPr>
          <p:spPr bwMode="auto">
            <a:xfrm>
              <a:off x="2592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" name="Text Box 93"/>
          <p:cNvSpPr txBox="1">
            <a:spLocks noChangeArrowheads="1"/>
          </p:cNvSpPr>
          <p:nvPr/>
        </p:nvSpPr>
        <p:spPr bwMode="auto">
          <a:xfrm>
            <a:off x="3605213" y="31591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z</a:t>
            </a:r>
          </a:p>
        </p:txBody>
      </p:sp>
      <p:sp>
        <p:nvSpPr>
          <p:cNvPr id="9240" name="Line 94"/>
          <p:cNvSpPr>
            <a:spLocks noChangeShapeType="1"/>
          </p:cNvSpPr>
          <p:nvPr/>
        </p:nvSpPr>
        <p:spPr bwMode="auto">
          <a:xfrm>
            <a:off x="4765675" y="1268413"/>
            <a:ext cx="0" cy="23399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41" name="Line 95"/>
          <p:cNvSpPr>
            <a:spLocks noChangeShapeType="1"/>
          </p:cNvSpPr>
          <p:nvPr/>
        </p:nvSpPr>
        <p:spPr bwMode="auto">
          <a:xfrm>
            <a:off x="4918075" y="1268413"/>
            <a:ext cx="0" cy="23399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42" name="Line 96"/>
          <p:cNvSpPr>
            <a:spLocks noChangeShapeType="1"/>
          </p:cNvSpPr>
          <p:nvPr/>
        </p:nvSpPr>
        <p:spPr bwMode="auto">
          <a:xfrm>
            <a:off x="5070475" y="1268413"/>
            <a:ext cx="0" cy="23399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43" name="Line 97"/>
          <p:cNvSpPr>
            <a:spLocks noChangeShapeType="1"/>
          </p:cNvSpPr>
          <p:nvPr/>
        </p:nvSpPr>
        <p:spPr bwMode="auto">
          <a:xfrm>
            <a:off x="6899275" y="1268413"/>
            <a:ext cx="12700" cy="2386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44" name="Line 98"/>
          <p:cNvSpPr>
            <a:spLocks noChangeShapeType="1"/>
          </p:cNvSpPr>
          <p:nvPr/>
        </p:nvSpPr>
        <p:spPr bwMode="auto">
          <a:xfrm flipH="1">
            <a:off x="7046913" y="1268413"/>
            <a:ext cx="4762" cy="2386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45" name="Line 99"/>
          <p:cNvSpPr>
            <a:spLocks noChangeShapeType="1"/>
          </p:cNvSpPr>
          <p:nvPr/>
        </p:nvSpPr>
        <p:spPr bwMode="auto">
          <a:xfrm>
            <a:off x="7204075" y="1268413"/>
            <a:ext cx="23813" cy="2386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46" name="Line 100"/>
          <p:cNvSpPr>
            <a:spLocks noChangeShapeType="1"/>
          </p:cNvSpPr>
          <p:nvPr/>
        </p:nvSpPr>
        <p:spPr bwMode="auto">
          <a:xfrm>
            <a:off x="7356475" y="1268413"/>
            <a:ext cx="6350" cy="24304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47" name="Text Box 101"/>
          <p:cNvSpPr txBox="1">
            <a:spLocks noChangeArrowheads="1"/>
          </p:cNvSpPr>
          <p:nvPr/>
        </p:nvSpPr>
        <p:spPr bwMode="auto">
          <a:xfrm>
            <a:off x="4616450" y="3338513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b="1" baseline="-20000">
                <a:solidFill>
                  <a:srgbClr val="FF0000"/>
                </a:solidFill>
                <a:latin typeface="Times New Roman" pitchFamily="18" charset="0"/>
              </a:rPr>
              <a:t>pd</a:t>
            </a:r>
          </a:p>
        </p:txBody>
      </p:sp>
      <p:graphicFrame>
        <p:nvGraphicFramePr>
          <p:cNvPr id="56" name="Object 4"/>
          <p:cNvGraphicFramePr>
            <a:graphicFrameLocks noChangeAspect="1"/>
          </p:cNvGraphicFramePr>
          <p:nvPr/>
        </p:nvGraphicFramePr>
        <p:xfrm>
          <a:off x="476250" y="1133475"/>
          <a:ext cx="23844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公式" r:id="rId6" imgW="952087" imgH="228501" progId="Equation.3">
                  <p:embed/>
                </p:oleObj>
              </mc:Choice>
              <mc:Fallback>
                <p:oleObj name="公式" r:id="rId6" imgW="95208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6000" contrast="1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33475"/>
                        <a:ext cx="23844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101"/>
          <p:cNvSpPr txBox="1">
            <a:spLocks noChangeArrowheads="1"/>
          </p:cNvSpPr>
          <p:nvPr/>
        </p:nvSpPr>
        <p:spPr bwMode="auto">
          <a:xfrm>
            <a:off x="4976813" y="3338513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b="1" baseline="-20000">
                <a:solidFill>
                  <a:srgbClr val="FF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4F82D69-3D60-41AD-B76E-4F15562709F7}"/>
              </a:ext>
            </a:extLst>
          </p:cNvPr>
          <p:cNvSpPr/>
          <p:nvPr/>
        </p:nvSpPr>
        <p:spPr>
          <a:xfrm>
            <a:off x="7092950" y="3249613"/>
            <a:ext cx="404813" cy="404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7861300" y="1358900"/>
            <a:ext cx="1211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 = X1+X1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’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2" name="AutoShape 3"/>
          <p:cNvSpPr>
            <a:spLocks noChangeArrowheads="1"/>
          </p:cNvSpPr>
          <p:nvPr/>
        </p:nvSpPr>
        <p:spPr bwMode="auto">
          <a:xfrm>
            <a:off x="5786438" y="5018088"/>
            <a:ext cx="892175" cy="406400"/>
          </a:xfrm>
          <a:prstGeom prst="roundRect">
            <a:avLst>
              <a:gd name="adj" fmla="val 40278"/>
            </a:avLst>
          </a:prstGeom>
          <a:noFill/>
          <a:ln w="38100" cap="sq">
            <a:solidFill>
              <a:srgbClr val="6600FF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sz="3200" b="1">
              <a:latin typeface="Arial Narrow" pitchFamily="34" charset="0"/>
            </a:endParaRPr>
          </a:p>
        </p:txBody>
      </p:sp>
      <p:sp>
        <p:nvSpPr>
          <p:cNvPr id="63" name="AutoShape 4"/>
          <p:cNvSpPr>
            <a:spLocks noChangeArrowheads="1"/>
          </p:cNvSpPr>
          <p:nvPr/>
        </p:nvSpPr>
        <p:spPr bwMode="auto">
          <a:xfrm rot="-5400000">
            <a:off x="6477000" y="4764088"/>
            <a:ext cx="930275" cy="390525"/>
          </a:xfrm>
          <a:prstGeom prst="roundRect">
            <a:avLst>
              <a:gd name="adj" fmla="val 43750"/>
            </a:avLst>
          </a:prstGeom>
          <a:noFill/>
          <a:ln w="38100" cap="sq">
            <a:solidFill>
              <a:srgbClr val="6600FF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endParaRPr kumimoji="1" lang="zh-CN" altLang="en-US" sz="3200" b="1">
              <a:latin typeface="Arial Narrow" pitchFamily="34" charset="0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5202238" y="3878263"/>
            <a:ext cx="2430462" cy="1571625"/>
            <a:chOff x="543" y="912"/>
            <a:chExt cx="1999" cy="1248"/>
          </a:xfrm>
        </p:grpSpPr>
        <p:grpSp>
          <p:nvGrpSpPr>
            <p:cNvPr id="58411" name="Group 6"/>
            <p:cNvGrpSpPr>
              <a:grpSpLocks/>
            </p:cNvGrpSpPr>
            <p:nvPr/>
          </p:nvGrpSpPr>
          <p:grpSpPr bwMode="auto">
            <a:xfrm>
              <a:off x="543" y="912"/>
              <a:ext cx="1999" cy="1248"/>
              <a:chOff x="497" y="2448"/>
              <a:chExt cx="1999" cy="1248"/>
            </a:xfrm>
          </p:grpSpPr>
          <p:grpSp>
            <p:nvGrpSpPr>
              <p:cNvPr id="58414" name="Group 7"/>
              <p:cNvGrpSpPr>
                <a:grpSpLocks/>
              </p:cNvGrpSpPr>
              <p:nvPr/>
            </p:nvGrpSpPr>
            <p:grpSpPr bwMode="auto">
              <a:xfrm>
                <a:off x="720" y="2688"/>
                <a:ext cx="1776" cy="1008"/>
                <a:chOff x="519" y="3024"/>
                <a:chExt cx="1776" cy="1008"/>
              </a:xfrm>
            </p:grpSpPr>
            <p:sp>
              <p:nvSpPr>
                <p:cNvPr id="58420" name="Line 8"/>
                <p:cNvSpPr>
                  <a:spLocks noChangeShapeType="1"/>
                </p:cNvSpPr>
                <p:nvPr/>
              </p:nvSpPr>
              <p:spPr bwMode="auto">
                <a:xfrm>
                  <a:off x="759" y="3648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21" name="Line 9"/>
                <p:cNvSpPr>
                  <a:spLocks noChangeShapeType="1"/>
                </p:cNvSpPr>
                <p:nvPr/>
              </p:nvSpPr>
              <p:spPr bwMode="auto">
                <a:xfrm>
                  <a:off x="1143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22" name="Line 10"/>
                <p:cNvSpPr>
                  <a:spLocks noChangeShapeType="1"/>
                </p:cNvSpPr>
                <p:nvPr/>
              </p:nvSpPr>
              <p:spPr bwMode="auto">
                <a:xfrm>
                  <a:off x="1527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23" name="Line 11"/>
                <p:cNvSpPr>
                  <a:spLocks noChangeShapeType="1"/>
                </p:cNvSpPr>
                <p:nvPr/>
              </p:nvSpPr>
              <p:spPr bwMode="auto">
                <a:xfrm>
                  <a:off x="1911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24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3264"/>
                  <a:ext cx="1536" cy="768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1" hangingPunct="1"/>
                  <a:endParaRPr kumimoji="1" lang="zh-CN" altLang="en-US" sz="2000" b="1">
                    <a:latin typeface="Arial Narrow" pitchFamily="34" charset="0"/>
                  </a:endParaRPr>
                </a:p>
              </p:txBody>
            </p:sp>
            <p:sp>
              <p:nvSpPr>
                <p:cNvPr id="58425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519" y="3024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8415" name="Text Box 14"/>
              <p:cNvSpPr txBox="1">
                <a:spLocks noChangeArrowheads="1"/>
              </p:cNvSpPr>
              <p:nvPr/>
            </p:nvSpPr>
            <p:spPr bwMode="auto">
              <a:xfrm>
                <a:off x="497" y="2692"/>
                <a:ext cx="37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1600" b="1">
                    <a:latin typeface="Tahoma" pitchFamily="34" charset="0"/>
                  </a:rPr>
                  <a:t>X3</a:t>
                </a:r>
              </a:p>
            </p:txBody>
          </p:sp>
          <p:sp>
            <p:nvSpPr>
              <p:cNvPr id="58416" name="Text Box 15"/>
              <p:cNvSpPr txBox="1">
                <a:spLocks noChangeArrowheads="1"/>
              </p:cNvSpPr>
              <p:nvPr/>
            </p:nvSpPr>
            <p:spPr bwMode="auto">
              <a:xfrm>
                <a:off x="637" y="2448"/>
                <a:ext cx="60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1600" b="1">
                    <a:latin typeface="Tahoma" pitchFamily="34" charset="0"/>
                  </a:rPr>
                  <a:t>X1X2</a:t>
                </a:r>
              </a:p>
            </p:txBody>
          </p:sp>
          <p:sp>
            <p:nvSpPr>
              <p:cNvPr id="58417" name="Text Box 16"/>
              <p:cNvSpPr txBox="1">
                <a:spLocks noChangeArrowheads="1"/>
              </p:cNvSpPr>
              <p:nvPr/>
            </p:nvSpPr>
            <p:spPr bwMode="auto">
              <a:xfrm>
                <a:off x="949" y="2687"/>
                <a:ext cx="1460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b="1"/>
                  <a:t>00   01   11   10</a:t>
                </a:r>
              </a:p>
            </p:txBody>
          </p:sp>
          <p:sp>
            <p:nvSpPr>
              <p:cNvPr id="58418" name="Text Box 17"/>
              <p:cNvSpPr txBox="1">
                <a:spLocks noChangeArrowheads="1"/>
              </p:cNvSpPr>
              <p:nvPr/>
            </p:nvSpPr>
            <p:spPr bwMode="auto">
              <a:xfrm>
                <a:off x="758" y="2990"/>
                <a:ext cx="269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2000" b="1"/>
                  <a:t>0</a:t>
                </a:r>
              </a:p>
            </p:txBody>
          </p:sp>
          <p:sp>
            <p:nvSpPr>
              <p:cNvPr id="58419" name="Text Box 18"/>
              <p:cNvSpPr txBox="1">
                <a:spLocks noChangeArrowheads="1"/>
              </p:cNvSpPr>
              <p:nvPr/>
            </p:nvSpPr>
            <p:spPr bwMode="auto">
              <a:xfrm>
                <a:off x="758" y="3364"/>
                <a:ext cx="269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2000" b="1"/>
                  <a:t>1</a:t>
                </a:r>
              </a:p>
            </p:txBody>
          </p:sp>
        </p:grpSp>
        <p:sp>
          <p:nvSpPr>
            <p:cNvPr id="58412" name="Text Box 19"/>
            <p:cNvSpPr txBox="1">
              <a:spLocks noChangeArrowheads="1"/>
            </p:cNvSpPr>
            <p:nvPr/>
          </p:nvSpPr>
          <p:spPr bwMode="auto">
            <a:xfrm>
              <a:off x="1839" y="1389"/>
              <a:ext cx="300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50000"/>
                </a:lnSpc>
              </a:pPr>
              <a:r>
                <a:rPr kumimoji="1" lang="zh-CN" altLang="en-US" sz="2000" b="1">
                  <a:latin typeface="Tahoma" pitchFamily="34" charset="0"/>
                </a:rPr>
                <a:t>1  </a:t>
              </a:r>
              <a:r>
                <a:rPr kumimoji="1" lang="zh-CN" altLang="en-US" sz="2000" b="1" baseline="-25000">
                  <a:latin typeface="Tahoma" pitchFamily="34" charset="0"/>
                </a:rPr>
                <a:t> </a:t>
              </a:r>
              <a:r>
                <a:rPr kumimoji="1" lang="zh-CN" altLang="en-US" sz="2000" b="1">
                  <a:latin typeface="Tahoma" pitchFamily="34" charset="0"/>
                </a:rPr>
                <a:t> 1</a:t>
              </a:r>
            </a:p>
          </p:txBody>
        </p:sp>
        <p:sp>
          <p:nvSpPr>
            <p:cNvPr id="58413" name="Text Box 20"/>
            <p:cNvSpPr txBox="1">
              <a:spLocks noChangeArrowheads="1"/>
            </p:cNvSpPr>
            <p:nvPr/>
          </p:nvSpPr>
          <p:spPr bwMode="auto">
            <a:xfrm>
              <a:off x="1065" y="1814"/>
              <a:ext cx="689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>
                  <a:latin typeface="Tahoma" pitchFamily="34" charset="0"/>
                </a:rPr>
                <a:t>1  </a:t>
              </a:r>
              <a:r>
                <a:rPr kumimoji="1" lang="zh-CN" altLang="en-US" sz="2000" b="1" baseline="-25000">
                  <a:latin typeface="Tahoma" pitchFamily="34" charset="0"/>
                </a:rPr>
                <a:t> </a:t>
              </a:r>
              <a:r>
                <a:rPr kumimoji="1" lang="zh-CN" altLang="en-US" sz="2000" b="1">
                  <a:latin typeface="Tahoma" pitchFamily="34" charset="0"/>
                </a:rPr>
                <a:t> </a:t>
              </a:r>
              <a:r>
                <a:rPr kumimoji="1" lang="zh-CN" altLang="en-US" sz="2000" b="1" baseline="-25000">
                  <a:latin typeface="Tahoma" pitchFamily="34" charset="0"/>
                </a:rPr>
                <a:t> </a:t>
              </a:r>
              <a:r>
                <a:rPr kumimoji="1" lang="zh-CN" altLang="en-US" sz="2000" b="1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80" name="AutoShape 23"/>
          <p:cNvSpPr>
            <a:spLocks noChangeArrowheads="1"/>
          </p:cNvSpPr>
          <p:nvPr/>
        </p:nvSpPr>
        <p:spPr bwMode="auto">
          <a:xfrm rot="-5400000">
            <a:off x="6506369" y="4774407"/>
            <a:ext cx="406400" cy="855662"/>
          </a:xfrm>
          <a:prstGeom prst="roundRect">
            <a:avLst>
              <a:gd name="adj" fmla="val 32292"/>
            </a:avLst>
          </a:prstGeom>
          <a:noFill/>
          <a:ln w="57150" cmpd="thickThin">
            <a:solidFill>
              <a:srgbClr val="0A419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 b="1">
              <a:latin typeface="黑体" pitchFamily="49" charset="-122"/>
            </a:endParaRPr>
          </a:p>
        </p:txBody>
      </p:sp>
      <p:graphicFrame>
        <p:nvGraphicFramePr>
          <p:cNvPr id="9273" name="Object 3"/>
          <p:cNvGraphicFramePr>
            <a:graphicFrameLocks noChangeAspect="1"/>
          </p:cNvGraphicFramePr>
          <p:nvPr/>
        </p:nvGraphicFramePr>
        <p:xfrm>
          <a:off x="250825" y="3660775"/>
          <a:ext cx="374491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VISIO" r:id="rId8" imgW="1979640" imgH="1162080" progId="">
                  <p:embed/>
                </p:oleObj>
              </mc:Choice>
              <mc:Fallback>
                <p:oleObj name="VISIO" r:id="rId8" imgW="1979640" imgH="1162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60775"/>
                        <a:ext cx="3744913" cy="219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051050" y="5408613"/>
            <a:ext cx="27463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b="1">
                <a:latin typeface="Times New Roman" pitchFamily="18" charset="0"/>
              </a:rPr>
              <a:t>This is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zh-CN" sz="1600" b="1">
                <a:latin typeface="Times New Roman" pitchFamily="18" charset="0"/>
              </a:rPr>
              <a:t> a Minimal Sum, but it is Hazard Free.</a:t>
            </a:r>
          </a:p>
        </p:txBody>
      </p:sp>
      <p:sp>
        <p:nvSpPr>
          <p:cNvPr id="91" name="任意多边形 90">
            <a:extLst>
              <a:ext uri="{FF2B5EF4-FFF2-40B4-BE49-F238E27FC236}">
                <a16:creationId xmlns:a16="http://schemas.microsoft.com/office/drawing/2014/main" id="{477F7A5D-555C-40C7-953B-D27F2772EC03}"/>
              </a:ext>
            </a:extLst>
          </p:cNvPr>
          <p:cNvSpPr/>
          <p:nvPr/>
        </p:nvSpPr>
        <p:spPr>
          <a:xfrm>
            <a:off x="6281738" y="5449888"/>
            <a:ext cx="720725" cy="209550"/>
          </a:xfrm>
          <a:custGeom>
            <a:avLst/>
            <a:gdLst>
              <a:gd name="connsiteX0" fmla="*/ 0 w 920376"/>
              <a:gd name="connsiteY0" fmla="*/ 43329 h 391458"/>
              <a:gd name="connsiteX1" fmla="*/ 259976 w 920376"/>
              <a:gd name="connsiteY1" fmla="*/ 312270 h 391458"/>
              <a:gd name="connsiteX2" fmla="*/ 627529 w 920376"/>
              <a:gd name="connsiteY2" fmla="*/ 348129 h 391458"/>
              <a:gd name="connsiteX3" fmla="*/ 878541 w 920376"/>
              <a:gd name="connsiteY3" fmla="*/ 52294 h 391458"/>
              <a:gd name="connsiteX4" fmla="*/ 878541 w 920376"/>
              <a:gd name="connsiteY4" fmla="*/ 34364 h 39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376" h="391458">
                <a:moveTo>
                  <a:pt x="0" y="43329"/>
                </a:moveTo>
                <a:cubicBezTo>
                  <a:pt x="77694" y="152399"/>
                  <a:pt x="155388" y="261470"/>
                  <a:pt x="259976" y="312270"/>
                </a:cubicBezTo>
                <a:cubicBezTo>
                  <a:pt x="364564" y="363070"/>
                  <a:pt x="524435" y="391458"/>
                  <a:pt x="627529" y="348129"/>
                </a:cubicBezTo>
                <a:cubicBezTo>
                  <a:pt x="730623" y="304800"/>
                  <a:pt x="836706" y="104588"/>
                  <a:pt x="878541" y="52294"/>
                </a:cubicBezTo>
                <a:cubicBezTo>
                  <a:pt x="920376" y="0"/>
                  <a:pt x="899458" y="17182"/>
                  <a:pt x="878541" y="34364"/>
                </a:cubicBezTo>
              </a:path>
            </a:pathLst>
          </a:custGeom>
          <a:ln w="317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16563" y="5629275"/>
            <a:ext cx="247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FF0000"/>
                </a:solidFill>
              </a:rPr>
              <a:t>Adjacent means hazard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13E14B5-C3B1-445C-BAE5-8380F0E50637}"/>
              </a:ext>
            </a:extLst>
          </p:cNvPr>
          <p:cNvCxnSpPr>
            <a:stCxn id="80" idx="2"/>
          </p:cNvCxnSpPr>
          <p:nvPr/>
        </p:nvCxnSpPr>
        <p:spPr>
          <a:xfrm flipV="1">
            <a:off x="7137400" y="4775200"/>
            <a:ext cx="720725" cy="427038"/>
          </a:xfrm>
          <a:prstGeom prst="straightConnector1">
            <a:avLst/>
          </a:prstGeom>
          <a:ln w="25400">
            <a:solidFill>
              <a:srgbClr val="0A419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721600" y="4554538"/>
            <a:ext cx="1377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600" b="1">
                <a:solidFill>
                  <a:srgbClr val="0A419B"/>
                </a:solidFill>
              </a:rPr>
              <a:t>To remove the hazard</a:t>
            </a:r>
            <a:endParaRPr lang="zh-CN" altLang="en-US" sz="1600" b="1">
              <a:solidFill>
                <a:srgbClr val="0A419B"/>
              </a:solidFill>
            </a:endParaRPr>
          </a:p>
        </p:txBody>
      </p:sp>
      <p:sp>
        <p:nvSpPr>
          <p:cNvPr id="5841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970DD6-50C7-4647-8A3B-3738FA601BB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 animBg="1"/>
      <p:bldP spid="34" grpId="0" animBg="1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7" grpId="0" autoUpdateAnimBg="0"/>
      <p:bldP spid="9240" grpId="0" animBg="1"/>
      <p:bldP spid="9241" grpId="0" animBg="1"/>
      <p:bldP spid="9242" grpId="0" animBg="1"/>
      <p:bldP spid="9243" grpId="0" animBg="1"/>
      <p:bldP spid="9244" grpId="0" animBg="1"/>
      <p:bldP spid="9245" grpId="0" animBg="1"/>
      <p:bldP spid="9246" grpId="0" animBg="1"/>
      <p:bldP spid="9247" grpId="0"/>
      <p:bldP spid="58" grpId="0"/>
      <p:bldP spid="59" grpId="0" animBg="1"/>
      <p:bldP spid="61" grpId="0"/>
      <p:bldP spid="62" grpId="0" animBg="1"/>
      <p:bldP spid="63" grpId="0" animBg="1"/>
      <p:bldP spid="80" grpId="0" animBg="1" autoUpdateAnimBg="0"/>
      <p:bldP spid="83" grpId="0"/>
      <p:bldP spid="92" grpId="0"/>
      <p:bldP spid="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317DA6-4DC1-44D0-B2CE-10189CCA05AC}" type="slidenum">
              <a:rPr lang="zh-CN" altLang="en-US"/>
              <a:pPr/>
              <a:t>33</a:t>
            </a:fld>
            <a:endParaRPr lang="zh-CN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B15A882-7934-42FD-B94A-77F0DF601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33363"/>
            <a:ext cx="8758237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Timing in Sequential Circuit (DFF)</a:t>
            </a:r>
            <a:endParaRPr lang="zh-CN" altLang="en-US" sz="3200" b="1" dirty="0">
              <a:solidFill>
                <a:srgbClr val="0A419B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042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BE5E17-9985-446D-9D1E-A9C3E0C0535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graphicFrame>
        <p:nvGraphicFramePr>
          <p:cNvPr id="60421" name="Object 2"/>
          <p:cNvGraphicFramePr>
            <a:graphicFrameLocks noChangeAspect="1"/>
          </p:cNvGraphicFramePr>
          <p:nvPr/>
        </p:nvGraphicFramePr>
        <p:xfrm>
          <a:off x="36513" y="3706813"/>
          <a:ext cx="903605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Artwork" r:id="rId4" imgW="8678486" imgH="2514286" progId="">
                  <p:embed/>
                </p:oleObj>
              </mc:Choice>
              <mc:Fallback>
                <p:oleObj name="Artwork" r:id="rId4" imgW="8678486" imgH="25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3706813"/>
                        <a:ext cx="903605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4B622AF8-BBF4-4143-B751-57FCD17AD88B}"/>
              </a:ext>
            </a:extLst>
          </p:cNvPr>
          <p:cNvSpPr/>
          <p:nvPr/>
        </p:nvSpPr>
        <p:spPr>
          <a:xfrm>
            <a:off x="182563" y="998538"/>
            <a:ext cx="2265362" cy="406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Propagation delay:</a:t>
            </a:r>
            <a:endParaRPr lang="zh-CN" altLang="en-US" sz="2000" kern="0" baseline="-25000" dirty="0">
              <a:solidFill>
                <a:srgbClr val="000000"/>
              </a:solidFill>
              <a:latin typeface="Arial"/>
              <a:ea typeface="隶书"/>
            </a:endParaRPr>
          </a:p>
        </p:txBody>
      </p:sp>
      <p:sp>
        <p:nvSpPr>
          <p:cNvPr id="60423" name="矩形 37"/>
          <p:cNvSpPr>
            <a:spLocks noChangeArrowheads="1"/>
          </p:cNvSpPr>
          <p:nvPr/>
        </p:nvSpPr>
        <p:spPr bwMode="auto">
          <a:xfrm>
            <a:off x="193675" y="1628775"/>
            <a:ext cx="1443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Setup time:</a:t>
            </a:r>
            <a:endParaRPr lang="zh-CN" altLang="en-US" sz="2000"/>
          </a:p>
        </p:txBody>
      </p:sp>
      <p:sp>
        <p:nvSpPr>
          <p:cNvPr id="60424" name="矩形 38"/>
          <p:cNvSpPr>
            <a:spLocks noChangeArrowheads="1"/>
          </p:cNvSpPr>
          <p:nvPr/>
        </p:nvSpPr>
        <p:spPr bwMode="auto">
          <a:xfrm>
            <a:off x="203200" y="2259013"/>
            <a:ext cx="1357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Hold time:</a:t>
            </a:r>
            <a:endParaRPr lang="zh-CN" altLang="en-US" sz="20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9D71F4-9809-406F-B0A4-B591704F24FD}"/>
              </a:ext>
            </a:extLst>
          </p:cNvPr>
          <p:cNvSpPr/>
          <p:nvPr/>
        </p:nvSpPr>
        <p:spPr>
          <a:xfrm>
            <a:off x="495300" y="1358900"/>
            <a:ext cx="7991475" cy="3413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1600" b="1" dirty="0">
                <a:latin typeface="Arial" charset="0"/>
              </a:rPr>
              <a:t>The amount of time from the CLK changed to the output Q changed.</a:t>
            </a:r>
            <a:endParaRPr lang="zh-CN" altLang="en-US" sz="1600" b="1" kern="0" baseline="-25000" dirty="0">
              <a:solidFill>
                <a:srgbClr val="000000"/>
              </a:solidFill>
              <a:latin typeface="Arial"/>
              <a:ea typeface="隶书"/>
            </a:endParaRPr>
          </a:p>
        </p:txBody>
      </p:sp>
      <p:sp>
        <p:nvSpPr>
          <p:cNvPr id="60426" name="矩形 40"/>
          <p:cNvSpPr>
            <a:spLocks noChangeArrowheads="1"/>
          </p:cNvSpPr>
          <p:nvPr/>
        </p:nvSpPr>
        <p:spPr bwMode="auto">
          <a:xfrm>
            <a:off x="431800" y="2573338"/>
            <a:ext cx="8461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/>
              <a:t>The minimum amount of time AFTER the clock’s active edge by which the data must be stable. </a:t>
            </a:r>
            <a:endParaRPr lang="zh-CN" altLang="en-US" sz="1400" b="1"/>
          </a:p>
        </p:txBody>
      </p:sp>
      <p:sp>
        <p:nvSpPr>
          <p:cNvPr id="60427" name="矩形 41"/>
          <p:cNvSpPr>
            <a:spLocks noChangeArrowheads="1"/>
          </p:cNvSpPr>
          <p:nvPr/>
        </p:nvSpPr>
        <p:spPr bwMode="auto">
          <a:xfrm>
            <a:off x="476250" y="1989138"/>
            <a:ext cx="8551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/>
              <a:t>The minimum amount of time BEFORE the CLK’s active edge during which the data must be stable.</a:t>
            </a:r>
            <a:endParaRPr lang="zh-CN" altLang="en-US" sz="1400" b="1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AB7BAF5-277F-4590-8B32-FB5FF4CC4FE5}"/>
              </a:ext>
            </a:extLst>
          </p:cNvPr>
          <p:cNvSpPr/>
          <p:nvPr/>
        </p:nvSpPr>
        <p:spPr>
          <a:xfrm>
            <a:off x="2459038" y="1042988"/>
            <a:ext cx="16176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b="1" kern="0" dirty="0" err="1">
                <a:solidFill>
                  <a:srgbClr val="205BA9"/>
                </a:solidFill>
                <a:latin typeface="Arial"/>
                <a:ea typeface="隶书"/>
              </a:rPr>
              <a:t>t</a:t>
            </a:r>
            <a:r>
              <a:rPr lang="en-US" altLang="zh-CN" sz="1600" b="1" kern="0" baseline="-25000" dirty="0" err="1">
                <a:solidFill>
                  <a:srgbClr val="205BA9"/>
                </a:solidFill>
                <a:latin typeface="Arial"/>
                <a:ea typeface="隶书"/>
              </a:rPr>
              <a:t>pLH</a:t>
            </a:r>
            <a:r>
              <a:rPr lang="en-US" altLang="zh-CN" sz="1600" b="1" kern="0" baseline="-25000" dirty="0">
                <a:solidFill>
                  <a:srgbClr val="205BA9"/>
                </a:solidFill>
                <a:latin typeface="Arial"/>
                <a:ea typeface="隶书"/>
              </a:rPr>
              <a:t>(CQ)</a:t>
            </a:r>
            <a:r>
              <a:rPr lang="en-US" altLang="zh-CN" sz="1600" b="1" kern="0" dirty="0">
                <a:solidFill>
                  <a:srgbClr val="205BA9"/>
                </a:solidFill>
                <a:latin typeface="Arial"/>
                <a:ea typeface="隶书"/>
              </a:rPr>
              <a:t> , </a:t>
            </a:r>
            <a:r>
              <a:rPr lang="en-US" altLang="zh-CN" sz="1600" b="1" kern="0" dirty="0" err="1">
                <a:solidFill>
                  <a:srgbClr val="205BA9"/>
                </a:solidFill>
                <a:latin typeface="Arial"/>
                <a:ea typeface="隶书"/>
              </a:rPr>
              <a:t>t</a:t>
            </a:r>
            <a:r>
              <a:rPr lang="en-US" altLang="zh-CN" sz="1600" b="1" kern="0" baseline="-25000" dirty="0" err="1">
                <a:solidFill>
                  <a:srgbClr val="205BA9"/>
                </a:solidFill>
                <a:latin typeface="Arial"/>
                <a:ea typeface="隶书"/>
              </a:rPr>
              <a:t>pHL</a:t>
            </a:r>
            <a:r>
              <a:rPr lang="en-US" altLang="zh-CN" sz="1600" b="1" kern="0" baseline="-25000" dirty="0">
                <a:solidFill>
                  <a:srgbClr val="205BA9"/>
                </a:solidFill>
                <a:latin typeface="Arial"/>
                <a:ea typeface="隶书"/>
              </a:rPr>
              <a:t>(CQ)</a:t>
            </a:r>
            <a:endParaRPr lang="zh-CN" altLang="en-US" sz="1600" b="1" dirty="0">
              <a:solidFill>
                <a:srgbClr val="205BA9"/>
              </a:solidFill>
              <a:latin typeface="Arial" charset="0"/>
            </a:endParaRPr>
          </a:p>
        </p:txBody>
      </p:sp>
      <p:sp>
        <p:nvSpPr>
          <p:cNvPr id="60429" name="矩形 43"/>
          <p:cNvSpPr>
            <a:spLocks noChangeArrowheads="1"/>
          </p:cNvSpPr>
          <p:nvPr/>
        </p:nvSpPr>
        <p:spPr bwMode="auto">
          <a:xfrm>
            <a:off x="7272338" y="5273675"/>
            <a:ext cx="14398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C00000"/>
                </a:solidFill>
              </a:rPr>
              <a:t>Data couldn’t</a:t>
            </a:r>
          </a:p>
          <a:p>
            <a:pPr algn="ctr" eaLnBrk="1" hangingPunct="1"/>
            <a:r>
              <a:rPr lang="en-US" altLang="zh-CN" sz="1400" b="1">
                <a:solidFill>
                  <a:srgbClr val="C00000"/>
                </a:solidFill>
              </a:rPr>
              <a:t> be storage </a:t>
            </a:r>
          </a:p>
          <a:p>
            <a:pPr algn="ctr" eaLnBrk="1" hangingPunct="1"/>
            <a:r>
              <a:rPr lang="en-US" altLang="zh-CN" sz="1400" b="1">
                <a:solidFill>
                  <a:srgbClr val="C00000"/>
                </a:solidFill>
              </a:rPr>
              <a:t>correctly 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CAC813-447F-4DDA-B2F4-ED025D643096}"/>
              </a:ext>
            </a:extLst>
          </p:cNvPr>
          <p:cNvSpPr/>
          <p:nvPr/>
        </p:nvSpPr>
        <p:spPr>
          <a:xfrm>
            <a:off x="1616075" y="1673225"/>
            <a:ext cx="6159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b="1" kern="0" dirty="0">
                <a:solidFill>
                  <a:srgbClr val="205BA9"/>
                </a:solidFill>
                <a:latin typeface="Arial"/>
                <a:ea typeface="隶书"/>
              </a:rPr>
              <a:t>t</a:t>
            </a:r>
            <a:r>
              <a:rPr lang="en-US" altLang="zh-CN" sz="1600" b="1" kern="0" baseline="-25000" dirty="0">
                <a:solidFill>
                  <a:srgbClr val="205BA9"/>
                </a:solidFill>
                <a:latin typeface="Arial"/>
                <a:ea typeface="隶书"/>
              </a:rPr>
              <a:t>setup</a:t>
            </a:r>
            <a:endParaRPr lang="zh-CN" altLang="en-US" sz="1600" b="1" dirty="0">
              <a:solidFill>
                <a:srgbClr val="205BA9"/>
              </a:solidFill>
              <a:latin typeface="Arial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27D187-9AE0-425A-8431-8C251626E27F}"/>
              </a:ext>
            </a:extLst>
          </p:cNvPr>
          <p:cNvSpPr/>
          <p:nvPr/>
        </p:nvSpPr>
        <p:spPr>
          <a:xfrm>
            <a:off x="1625600" y="2259013"/>
            <a:ext cx="56038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b="1" kern="0" dirty="0" err="1">
                <a:solidFill>
                  <a:srgbClr val="205BA9"/>
                </a:solidFill>
                <a:latin typeface="Arial"/>
                <a:ea typeface="隶书"/>
              </a:rPr>
              <a:t>t</a:t>
            </a:r>
            <a:r>
              <a:rPr lang="en-US" altLang="zh-CN" sz="1600" b="1" kern="0" baseline="-25000" dirty="0" err="1">
                <a:solidFill>
                  <a:srgbClr val="205BA9"/>
                </a:solidFill>
                <a:latin typeface="Arial"/>
                <a:ea typeface="隶书"/>
              </a:rPr>
              <a:t>hold</a:t>
            </a:r>
            <a:endParaRPr lang="zh-CN" altLang="en-US" sz="1600" b="1" kern="0" baseline="-25000" dirty="0">
              <a:solidFill>
                <a:srgbClr val="205BA9"/>
              </a:solidFill>
              <a:latin typeface="Arial"/>
              <a:ea typeface="隶书"/>
            </a:endParaRPr>
          </a:p>
        </p:txBody>
      </p:sp>
      <p:sp>
        <p:nvSpPr>
          <p:cNvPr id="60432" name="矩形 49"/>
          <p:cNvSpPr>
            <a:spLocks noChangeArrowheads="1"/>
          </p:cNvSpPr>
          <p:nvPr/>
        </p:nvSpPr>
        <p:spPr bwMode="auto">
          <a:xfrm>
            <a:off x="5516563" y="5776913"/>
            <a:ext cx="1719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EC6D04"/>
                </a:solidFill>
              </a:rPr>
              <a:t>CLK’s active edge</a:t>
            </a:r>
            <a:endParaRPr lang="zh-CN" altLang="en-US">
              <a:solidFill>
                <a:srgbClr val="EC6D04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83250F-50D4-4048-AC9F-C8402C5DC1A8}"/>
              </a:ext>
            </a:extLst>
          </p:cNvPr>
          <p:cNvCxnSpPr>
            <a:stCxn id="60432" idx="0"/>
          </p:cNvCxnSpPr>
          <p:nvPr/>
        </p:nvCxnSpPr>
        <p:spPr>
          <a:xfrm flipH="1" flipV="1">
            <a:off x="4706938" y="4554538"/>
            <a:ext cx="1670050" cy="12223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D3D6344-BD95-4978-A2FB-DC134EEAC686}"/>
              </a:ext>
            </a:extLst>
          </p:cNvPr>
          <p:cNvCxnSpPr>
            <a:stCxn id="60432" idx="0"/>
          </p:cNvCxnSpPr>
          <p:nvPr/>
        </p:nvCxnSpPr>
        <p:spPr>
          <a:xfrm flipV="1">
            <a:off x="6376988" y="4689475"/>
            <a:ext cx="220662" cy="10874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5" name="矩形 66"/>
          <p:cNvSpPr>
            <a:spLocks noChangeArrowheads="1"/>
          </p:cNvSpPr>
          <p:nvPr/>
        </p:nvSpPr>
        <p:spPr bwMode="auto">
          <a:xfrm>
            <a:off x="3581400" y="2933700"/>
            <a:ext cx="1874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7030A0"/>
                </a:solidFill>
              </a:rPr>
              <a:t>Data must be stable</a:t>
            </a:r>
            <a:endParaRPr lang="zh-CN" altLang="en-US">
              <a:solidFill>
                <a:srgbClr val="7030A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2B528B1-6B8B-4788-8FB3-69575C88A6E4}"/>
              </a:ext>
            </a:extLst>
          </p:cNvPr>
          <p:cNvCxnSpPr>
            <a:stCxn id="60432" idx="0"/>
          </p:cNvCxnSpPr>
          <p:nvPr/>
        </p:nvCxnSpPr>
        <p:spPr>
          <a:xfrm flipH="1" flipV="1">
            <a:off x="2816225" y="4554538"/>
            <a:ext cx="3560763" cy="12223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FB3D174-AF29-4D21-82A9-EB4E90FF8F50}"/>
              </a:ext>
            </a:extLst>
          </p:cNvPr>
          <p:cNvCxnSpPr>
            <a:stCxn id="60435" idx="2"/>
          </p:cNvCxnSpPr>
          <p:nvPr/>
        </p:nvCxnSpPr>
        <p:spPr>
          <a:xfrm flipH="1">
            <a:off x="2906713" y="3241675"/>
            <a:ext cx="1612900" cy="5476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3EC9550-7A5C-4639-A3AE-47F8F4E5E3E3}"/>
              </a:ext>
            </a:extLst>
          </p:cNvPr>
          <p:cNvCxnSpPr>
            <a:stCxn id="60435" idx="2"/>
          </p:cNvCxnSpPr>
          <p:nvPr/>
        </p:nvCxnSpPr>
        <p:spPr>
          <a:xfrm>
            <a:off x="4519613" y="3241675"/>
            <a:ext cx="96837" cy="59213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E875D2-CA43-431F-B845-04C8EE8DD5C3}"/>
              </a:ext>
            </a:extLst>
          </p:cNvPr>
          <p:cNvCxnSpPr>
            <a:stCxn id="60435" idx="2"/>
          </p:cNvCxnSpPr>
          <p:nvPr/>
        </p:nvCxnSpPr>
        <p:spPr>
          <a:xfrm>
            <a:off x="4519613" y="3241675"/>
            <a:ext cx="1762125" cy="54768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0" name="矩形 90"/>
          <p:cNvSpPr>
            <a:spLocks noChangeArrowheads="1"/>
          </p:cNvSpPr>
          <p:nvPr/>
        </p:nvSpPr>
        <p:spPr bwMode="auto">
          <a:xfrm>
            <a:off x="6011863" y="3068638"/>
            <a:ext cx="155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C00000"/>
                </a:solidFill>
              </a:rPr>
              <a:t>Timing violation</a:t>
            </a:r>
            <a:endParaRPr lang="zh-CN" altLang="en-US" b="1">
              <a:solidFill>
                <a:srgbClr val="C00000"/>
              </a:solidFill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5FFA7FC-D70A-4953-8250-98BA420AFAC7}"/>
              </a:ext>
            </a:extLst>
          </p:cNvPr>
          <p:cNvCxnSpPr>
            <a:stCxn id="60440" idx="2"/>
          </p:cNvCxnSpPr>
          <p:nvPr/>
        </p:nvCxnSpPr>
        <p:spPr>
          <a:xfrm flipH="1">
            <a:off x="6642100" y="3376613"/>
            <a:ext cx="146050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20BE6C8-3B89-4E8A-A247-46B4BAAAA7F6}"/>
              </a:ext>
            </a:extLst>
          </p:cNvPr>
          <p:cNvCxnSpPr>
            <a:stCxn id="60440" idx="2"/>
          </p:cNvCxnSpPr>
          <p:nvPr/>
        </p:nvCxnSpPr>
        <p:spPr>
          <a:xfrm>
            <a:off x="6788150" y="3376613"/>
            <a:ext cx="933450" cy="17176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836613" y="188913"/>
            <a:ext cx="6750050" cy="615950"/>
          </a:xfrm>
        </p:spPr>
        <p:txBody>
          <a:bodyPr/>
          <a:lstStyle/>
          <a:p>
            <a:r>
              <a:rPr lang="en-GB" altLang="zh-CN" sz="3600"/>
              <a:t>ISA of our CPU</a:t>
            </a:r>
          </a:p>
        </p:txBody>
      </p:sp>
      <p:sp>
        <p:nvSpPr>
          <p:cNvPr id="77827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878C0A-26DA-45C8-8EE2-528D66538EB1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7782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F30EB1-3D45-4DD1-8ABE-E96F026021AE}" type="slidenum">
              <a:rPr lang="zh-CN" altLang="en-US"/>
              <a:pPr/>
              <a:t>34</a:t>
            </a:fld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0ACF356-C08C-4414-BA50-B3621EA8E73A}"/>
              </a:ext>
            </a:extLst>
          </p:cNvPr>
          <p:cNvGraphicFramePr>
            <a:graphicFrameLocks noGrp="1"/>
          </p:cNvGraphicFramePr>
          <p:nvPr/>
        </p:nvGraphicFramePr>
        <p:xfrm>
          <a:off x="161925" y="1036638"/>
          <a:ext cx="8731249" cy="45847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74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34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15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3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5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006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938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ISA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84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tx1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Rs2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/offset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6">
                <a:tc rowSpan="2">
                  <a:txBody>
                    <a:bodyPr/>
                    <a:lstStyle/>
                    <a:p>
                      <a:pPr marL="0" indent="274638" algn="l"/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&lt;Rd&gt;,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&lt;Op2&gt;    </a:t>
                      </a:r>
                    </a:p>
                    <a:p>
                      <a:pPr marL="0" indent="1789113" algn="l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;Rd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Op2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Rd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Rs2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MOV R0 , R1 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08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Rd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MOV R0 , #0x22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73">
                <a:tc rowSpan="2">
                  <a:txBody>
                    <a:bodyPr/>
                    <a:lstStyle/>
                    <a:p>
                      <a:pPr marL="0" marR="0" indent="274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&lt;Rs1/Rd&gt;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,&lt;Op2&gt;    </a:t>
                      </a:r>
                    </a:p>
                    <a:p>
                      <a:pPr marL="0" marR="0" indent="143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Rd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Rs1+ Op2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Rs2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ADD R0 , R1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901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ADD R0 , #0x22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901">
                <a:tc rowSpan="2">
                  <a:txBody>
                    <a:bodyPr/>
                    <a:lstStyle/>
                    <a:p>
                      <a:pPr marL="0" marR="0" indent="274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&lt;Rs1/Rd&gt;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,&lt;Op2&gt; </a:t>
                      </a:r>
                    </a:p>
                    <a:p>
                      <a:pPr marL="0" marR="0" indent="1254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Rd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Rs1+ Op2+C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Rs2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ADDC R0 , R1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6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ADDC R0 , #0x22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901">
                <a:tc rowSpan="2">
                  <a:txBody>
                    <a:bodyPr/>
                    <a:lstStyle/>
                    <a:p>
                      <a:pPr marL="0" marR="0" indent="274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&lt;Rs1/Rd&gt;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,&lt;Op2&gt;    </a:t>
                      </a:r>
                    </a:p>
                    <a:p>
                      <a:pPr marL="0" marR="0" indent="143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Rd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Rs1- Op2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Rs2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SUB R0 , R1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SUB R0 , #0x22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901">
                <a:tc rowSpan="2">
                  <a:txBody>
                    <a:bodyPr/>
                    <a:lstStyle/>
                    <a:p>
                      <a:pPr marL="0" marR="0" indent="274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SUBB</a:t>
                      </a:r>
                      <a:r>
                        <a:rPr lang="en-US" altLang="zh-CN" sz="1400" b="1" kern="1200" baseline="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&lt;Rs1/Rd&gt;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,&lt;Op2&gt; </a:t>
                      </a:r>
                    </a:p>
                    <a:p>
                      <a:pPr marL="0" marR="0" indent="1254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Rd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Rs1-Op2-C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Rs2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SUBB R0 , R1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6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imm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SUBB R0 , #0x22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&lt;Rs1/Rd&gt;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,&lt;Rs2&gt;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Rd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Rs1· Rs2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Rs2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AND R0 , R1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03">
                <a:tc>
                  <a:txBody>
                    <a:bodyPr/>
                    <a:lstStyle/>
                    <a:p>
                      <a:pPr marL="0" marR="0" indent="274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&lt;Rs1/Rd&gt;      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;Rs1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!Rs1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00B050"/>
                          </a:solidFill>
                        </a:rPr>
                        <a:t>Rs1/Rd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pPr marL="0" indent="274638"/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JMP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&lt;Rs&gt;               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;PC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Rs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JMP R0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pPr marL="0" marR="0" indent="274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JZ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&lt;offset&gt;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;PC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PC+offset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(ZF=1)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offset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JZ  XXX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pPr marL="0" marR="0" indent="274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JC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&lt;offset&gt;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;PC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PC+offset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(CF=1)</a:t>
                      </a:r>
                      <a:endParaRPr lang="zh-CN" altLang="en-US" sz="1400" b="1" kern="1200" dirty="0">
                        <a:solidFill>
                          <a:srgbClr val="0A41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offset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  XXX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pPr marL="0" indent="274638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LDR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&lt;Rd&gt;,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&lt;Rs&gt;    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;Rd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[Rs]</a:t>
                      </a:r>
                      <a:endParaRPr lang="zh-CN" altLang="en-US" sz="1400" b="1" kern="1200" dirty="0">
                        <a:solidFill>
                          <a:srgbClr val="0A41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AA1636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LAD R0, R1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pPr marL="0" indent="274638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A419B"/>
                          </a:solidFill>
                          <a:latin typeface="+mn-lt"/>
                          <a:ea typeface="+mn-ea"/>
                          <a:cs typeface="+mn-cs"/>
                        </a:rPr>
                        <a:t>STR  </a:t>
                      </a:r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&lt;Rd&gt;,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&lt;Rs&gt;    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;[Rd]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Rs</a:t>
                      </a:r>
                      <a:endParaRPr lang="zh-CN" altLang="en-US" sz="1400" b="1" kern="1200" dirty="0">
                        <a:solidFill>
                          <a:srgbClr val="0A419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A419B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0A419B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Rs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  R0, R1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1" marR="18001" marT="18002" marB="18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8181" name="TextBox 17"/>
          <p:cNvSpPr txBox="1">
            <a:spLocks noChangeArrowheads="1"/>
          </p:cNvSpPr>
          <p:nvPr/>
        </p:nvSpPr>
        <p:spPr bwMode="auto">
          <a:xfrm>
            <a:off x="474663" y="5695950"/>
            <a:ext cx="315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/>
              <a:t>*1: &lt;op2&gt; is in a register (bit12=0 )</a:t>
            </a:r>
          </a:p>
          <a:p>
            <a:pPr eaLnBrk="1" hangingPunct="1"/>
            <a:r>
              <a:rPr lang="en-US" altLang="zh-CN" sz="1400" b="1"/>
              <a:t>                or a imm/offset ( bit12=1 )</a:t>
            </a:r>
            <a:endParaRPr lang="zh-CN" altLang="en-US" sz="1400" b="1"/>
          </a:p>
        </p:txBody>
      </p:sp>
      <p:sp>
        <p:nvSpPr>
          <p:cNvPr id="78182" name="TextBox 18"/>
          <p:cNvSpPr txBox="1">
            <a:spLocks noChangeArrowheads="1"/>
          </p:cNvSpPr>
          <p:nvPr/>
        </p:nvSpPr>
        <p:spPr bwMode="auto">
          <a:xfrm>
            <a:off x="4751388" y="5695950"/>
            <a:ext cx="3368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/>
              <a:t>*2: FLAG register is unused (bit11=0 )</a:t>
            </a:r>
          </a:p>
          <a:p>
            <a:pPr eaLnBrk="1" hangingPunct="1"/>
            <a:r>
              <a:rPr lang="en-US" altLang="zh-CN" sz="1400" b="1"/>
              <a:t>                                  or used  (bit11=1)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225425" y="98425"/>
            <a:ext cx="5067300" cy="1071563"/>
          </a:xfrm>
        </p:spPr>
        <p:txBody>
          <a:bodyPr/>
          <a:lstStyle/>
          <a:p>
            <a:pPr eaLnBrk="1" hangingPunct="1"/>
            <a:r>
              <a:rPr lang="en-GB" altLang="zh-CN" sz="3600"/>
              <a:t>ISA of Lab CPU</a:t>
            </a:r>
            <a:endParaRPr lang="zh-CN" altLang="en-US" sz="360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5B7F3D-EB5C-4BF9-ADF6-9851205B5176}"/>
              </a:ext>
            </a:extLst>
          </p:cNvPr>
          <p:cNvSpPr txBox="1"/>
          <p:nvPr/>
        </p:nvSpPr>
        <p:spPr>
          <a:xfrm>
            <a:off x="819150" y="4973638"/>
            <a:ext cx="7720013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Opcode supports 16 instructions. So you can add other instructions, like shift,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multiplication.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Rd and </a:t>
            </a:r>
            <a:r>
              <a:rPr lang="en-US" altLang="zh-CN" dirty="0" err="1">
                <a:latin typeface="+mn-lt"/>
                <a:ea typeface="+mn-ea"/>
              </a:rPr>
              <a:t>Rs</a:t>
            </a:r>
            <a:r>
              <a:rPr lang="en-US" altLang="zh-CN" dirty="0">
                <a:latin typeface="+mn-lt"/>
                <a:ea typeface="+mn-ea"/>
              </a:rPr>
              <a:t> can be expressed in 2 bits that means you can operate 4 registers.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Immediate data is expressed in 8 bits.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885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CB14FC-249A-4360-9BFD-1260A894057B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7885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BF2D54-0A5A-481B-902D-ABE470163869}" type="slidenum">
              <a:rPr lang="zh-CN" altLang="en-US"/>
              <a:pPr/>
              <a:t>35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8416585-B164-44D9-939D-A1313B7A4DEE}"/>
              </a:ext>
            </a:extLst>
          </p:cNvPr>
          <p:cNvGraphicFramePr>
            <a:graphicFrameLocks noGrp="1"/>
          </p:cNvGraphicFramePr>
          <p:nvPr/>
        </p:nvGraphicFramePr>
        <p:xfrm>
          <a:off x="360363" y="1268413"/>
          <a:ext cx="8577262" cy="3529021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185627904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8656648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761518705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192290073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554549480"/>
                    </a:ext>
                  </a:extLst>
                </a:gridCol>
                <a:gridCol w="2636837">
                  <a:extLst>
                    <a:ext uri="{9D8B030D-6E8A-4147-A177-3AD203B41FA5}">
                      <a16:colId xmlns:a16="http://schemas.microsoft.com/office/drawing/2014/main" val="3754606477"/>
                    </a:ext>
                  </a:extLst>
                </a:gridCol>
              </a:tblGrid>
              <a:tr h="417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Opcode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Rs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Imme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assembly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function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1096"/>
                  </a:ext>
                </a:extLst>
              </a:tr>
              <a:tr h="365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4bit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2bit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2bit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8bit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91987"/>
                  </a:ext>
                </a:extLst>
              </a:tr>
              <a:tr h="6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00000010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xxxxxxxx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Mov R1 #02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Mov R2 R1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R1&lt;= 2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R2&lt;=(R1)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57207"/>
                  </a:ext>
                </a:extLst>
              </a:tr>
              <a:tr h="6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0011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00001000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xxxxxxxx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Add R1 #08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Add R1 R2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R1&lt;=(R1)+8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R1&lt;=(R1)+(R2)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9273"/>
                  </a:ext>
                </a:extLst>
              </a:tr>
              <a:tr h="365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0100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xxxxxxxx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 R1 R2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R1&lt;=(R1)-(R2)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4302"/>
                  </a:ext>
                </a:extLst>
              </a:tr>
              <a:tr h="365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xxxxxxxx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And R1 R2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R1&lt;= (R1) bit_and (R2)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43745"/>
                  </a:ext>
                </a:extLst>
              </a:tr>
              <a:tr h="365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xxxxxxxx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Or R1 R2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R1&lt;=(R1) bit_or (R2)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115608"/>
                  </a:ext>
                </a:extLst>
              </a:tr>
              <a:tr h="365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0111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00000001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Jump #01</a:t>
                      </a: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        PC&lt;= 1</a:t>
                      </a:r>
                    </a:p>
                  </a:txBody>
                  <a:tcPr marL="91439" marR="91439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938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TOP-DOWN Design</a:t>
            </a:r>
            <a:endParaRPr lang="zh-CN" altLang="en-US"/>
          </a:p>
        </p:txBody>
      </p:sp>
      <p:sp>
        <p:nvSpPr>
          <p:cNvPr id="79875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B67D07-7561-4AC9-B736-2D7BF1609719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A8E75C-2C93-4F27-A7D0-D99DA3E83973}" type="slidenum">
              <a:rPr lang="zh-CN" altLang="en-US"/>
              <a:pPr/>
              <a:t>36</a:t>
            </a:fld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2266DB-96A6-4317-981F-3249D3EADA2B}"/>
              </a:ext>
            </a:extLst>
          </p:cNvPr>
          <p:cNvSpPr/>
          <p:nvPr/>
        </p:nvSpPr>
        <p:spPr>
          <a:xfrm>
            <a:off x="522288" y="1719263"/>
            <a:ext cx="3240087" cy="4275137"/>
          </a:xfrm>
          <a:prstGeom prst="rect">
            <a:avLst/>
          </a:prstGeom>
          <a:noFill/>
          <a:ln w="412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04EB9B-CD33-4EE9-BDF8-A468A30F4941}"/>
              </a:ext>
            </a:extLst>
          </p:cNvPr>
          <p:cNvSpPr/>
          <p:nvPr/>
        </p:nvSpPr>
        <p:spPr>
          <a:xfrm>
            <a:off x="5381625" y="1628775"/>
            <a:ext cx="3330575" cy="4410075"/>
          </a:xfrm>
          <a:prstGeom prst="rect">
            <a:avLst/>
          </a:prstGeom>
          <a:noFill/>
          <a:ln w="412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879" name="TextBox 38"/>
          <p:cNvSpPr txBox="1">
            <a:spLocks noChangeArrowheads="1"/>
          </p:cNvSpPr>
          <p:nvPr/>
        </p:nvSpPr>
        <p:spPr bwMode="auto">
          <a:xfrm>
            <a:off x="2051050" y="1808163"/>
            <a:ext cx="1690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Control Module</a:t>
            </a:r>
            <a:endParaRPr lang="zh-CN" altLang="en-US" sz="1600" b="1"/>
          </a:p>
        </p:txBody>
      </p:sp>
      <p:sp>
        <p:nvSpPr>
          <p:cNvPr id="79880" name="TextBox 39"/>
          <p:cNvSpPr txBox="1">
            <a:spLocks noChangeArrowheads="1"/>
          </p:cNvSpPr>
          <p:nvPr/>
        </p:nvSpPr>
        <p:spPr bwMode="auto">
          <a:xfrm>
            <a:off x="6821488" y="1673225"/>
            <a:ext cx="1838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Datapath Module</a:t>
            </a:r>
            <a:endParaRPr lang="zh-CN" altLang="en-US" sz="1600" b="1"/>
          </a:p>
        </p:txBody>
      </p:sp>
      <p:sp>
        <p:nvSpPr>
          <p:cNvPr id="79881" name="TextBox 41"/>
          <p:cNvSpPr txBox="1">
            <a:spLocks noChangeArrowheads="1"/>
          </p:cNvSpPr>
          <p:nvPr/>
        </p:nvSpPr>
        <p:spPr bwMode="auto">
          <a:xfrm>
            <a:off x="657225" y="2124075"/>
            <a:ext cx="1304925" cy="1169988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PART 1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(combination)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</p:txBody>
      </p:sp>
      <p:sp>
        <p:nvSpPr>
          <p:cNvPr id="79882" name="TextBox 42"/>
          <p:cNvSpPr txBox="1">
            <a:spLocks noChangeArrowheads="1"/>
          </p:cNvSpPr>
          <p:nvPr/>
        </p:nvSpPr>
        <p:spPr bwMode="auto">
          <a:xfrm>
            <a:off x="657225" y="3429000"/>
            <a:ext cx="1349375" cy="1169988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2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(combination)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9883" name="TextBox 43"/>
          <p:cNvSpPr txBox="1">
            <a:spLocks noChangeArrowheads="1"/>
          </p:cNvSpPr>
          <p:nvPr/>
        </p:nvSpPr>
        <p:spPr bwMode="auto">
          <a:xfrm>
            <a:off x="2185988" y="2393950"/>
            <a:ext cx="1350962" cy="1439863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3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(sequential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 FSM)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9884" name="TextBox 45"/>
          <p:cNvSpPr txBox="1">
            <a:spLocks noChangeArrowheads="1"/>
          </p:cNvSpPr>
          <p:nvPr/>
        </p:nvSpPr>
        <p:spPr bwMode="auto">
          <a:xfrm>
            <a:off x="5516563" y="1763713"/>
            <a:ext cx="1260475" cy="1260475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1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(combination)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9885" name="TextBox 47"/>
          <p:cNvSpPr txBox="1">
            <a:spLocks noChangeArrowheads="1"/>
          </p:cNvSpPr>
          <p:nvPr/>
        </p:nvSpPr>
        <p:spPr bwMode="auto">
          <a:xfrm>
            <a:off x="5516563" y="3159125"/>
            <a:ext cx="1260475" cy="1260475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2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(combination)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9886" name="TextBox 48"/>
          <p:cNvSpPr txBox="1">
            <a:spLocks noChangeArrowheads="1"/>
          </p:cNvSpPr>
          <p:nvPr/>
        </p:nvSpPr>
        <p:spPr bwMode="auto">
          <a:xfrm>
            <a:off x="7092950" y="2214563"/>
            <a:ext cx="1349375" cy="1304925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4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(Register)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9887" name="TextBox 49"/>
          <p:cNvSpPr txBox="1">
            <a:spLocks noChangeArrowheads="1"/>
          </p:cNvSpPr>
          <p:nvPr/>
        </p:nvSpPr>
        <p:spPr bwMode="auto">
          <a:xfrm>
            <a:off x="5516563" y="4554538"/>
            <a:ext cx="1260475" cy="1260475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3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(combination)</a:t>
            </a:r>
            <a:endParaRPr lang="en-US" altLang="zh-CN" sz="1400" b="1">
              <a:solidFill>
                <a:srgbClr val="FF0000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  <a:p>
            <a:pPr algn="ctr" eaLnBrk="1" hangingPunct="1"/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7EC3B23-6098-4D65-880A-2D4E48916617}"/>
              </a:ext>
            </a:extLst>
          </p:cNvPr>
          <p:cNvSpPr/>
          <p:nvPr/>
        </p:nvSpPr>
        <p:spPr>
          <a:xfrm>
            <a:off x="161925" y="1042988"/>
            <a:ext cx="8775700" cy="508635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9889" name="TextBox 51"/>
          <p:cNvSpPr txBox="1">
            <a:spLocks noChangeArrowheads="1"/>
          </p:cNvSpPr>
          <p:nvPr/>
        </p:nvSpPr>
        <p:spPr bwMode="auto">
          <a:xfrm>
            <a:off x="7092950" y="3608388"/>
            <a:ext cx="1349375" cy="1306512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5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(Counter)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9890" name="TextBox 52"/>
          <p:cNvSpPr txBox="1">
            <a:spLocks noChangeArrowheads="1"/>
          </p:cNvSpPr>
          <p:nvPr/>
        </p:nvSpPr>
        <p:spPr bwMode="auto">
          <a:xfrm>
            <a:off x="296863" y="1089025"/>
            <a:ext cx="2132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Digital circuit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79891" name="矩形 53"/>
          <p:cNvSpPr>
            <a:spLocks noChangeArrowheads="1"/>
          </p:cNvSpPr>
          <p:nvPr/>
        </p:nvSpPr>
        <p:spPr bwMode="auto">
          <a:xfrm>
            <a:off x="3176588" y="1052513"/>
            <a:ext cx="2430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Top-level module</a:t>
            </a:r>
          </a:p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port-function</a:t>
            </a:r>
            <a:endParaRPr lang="zh-CN" altLang="en-US" b="1">
              <a:solidFill>
                <a:srgbClr val="003399"/>
              </a:solidFill>
            </a:endParaRPr>
          </a:p>
        </p:txBody>
      </p:sp>
      <p:sp>
        <p:nvSpPr>
          <p:cNvPr id="79892" name="TextBox 54"/>
          <p:cNvSpPr txBox="1">
            <a:spLocks noChangeArrowheads="1"/>
          </p:cNvSpPr>
          <p:nvPr/>
        </p:nvSpPr>
        <p:spPr bwMode="auto">
          <a:xfrm>
            <a:off x="3851275" y="3789363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/>
              <a:t>Interconnect</a:t>
            </a:r>
            <a:endParaRPr lang="zh-CN" altLang="en-US" sz="1600" b="1"/>
          </a:p>
        </p:txBody>
      </p:sp>
      <p:sp>
        <p:nvSpPr>
          <p:cNvPr id="56" name="左右箭头 55">
            <a:extLst>
              <a:ext uri="{FF2B5EF4-FFF2-40B4-BE49-F238E27FC236}">
                <a16:creationId xmlns:a16="http://schemas.microsoft.com/office/drawing/2014/main" id="{E09EF913-1AA2-4331-9B02-00F38EDBB30F}"/>
              </a:ext>
            </a:extLst>
          </p:cNvPr>
          <p:cNvSpPr/>
          <p:nvPr/>
        </p:nvSpPr>
        <p:spPr>
          <a:xfrm>
            <a:off x="3762375" y="3608388"/>
            <a:ext cx="1574800" cy="676275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894" name="TextBox 56"/>
          <p:cNvSpPr txBox="1">
            <a:spLocks noChangeArrowheads="1"/>
          </p:cNvSpPr>
          <p:nvPr/>
        </p:nvSpPr>
        <p:spPr bwMode="auto">
          <a:xfrm>
            <a:off x="2185988" y="4059238"/>
            <a:ext cx="1350962" cy="1439862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 eaLnBrk="1" hangingPunct="1"/>
            <a:r>
              <a:rPr lang="en-US" altLang="zh-CN" b="1">
                <a:solidFill>
                  <a:srgbClr val="003399"/>
                </a:solidFill>
              </a:rPr>
              <a:t> PART 4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(sequential</a:t>
            </a:r>
          </a:p>
          <a:p>
            <a:pPr algn="ctr" eaLnBrk="1" hangingPunct="1"/>
            <a:r>
              <a:rPr lang="en-US" altLang="zh-CN" sz="1400" b="1">
                <a:solidFill>
                  <a:srgbClr val="003399"/>
                </a:solidFill>
              </a:rPr>
              <a:t> FSM)</a:t>
            </a: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003399"/>
              </a:solidFill>
            </a:endParaRPr>
          </a:p>
          <a:p>
            <a:pPr algn="ctr" eaLnBrk="1" hangingPunct="1"/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9895" name="TextBox 57"/>
          <p:cNvSpPr txBox="1">
            <a:spLocks noChangeArrowheads="1"/>
          </p:cNvSpPr>
          <p:nvPr/>
        </p:nvSpPr>
        <p:spPr bwMode="auto">
          <a:xfrm>
            <a:off x="657225" y="5138738"/>
            <a:ext cx="12557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3399"/>
                </a:solidFill>
              </a:rPr>
              <a:t>Interconnect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59" name="左右箭头 58">
            <a:extLst>
              <a:ext uri="{FF2B5EF4-FFF2-40B4-BE49-F238E27FC236}">
                <a16:creationId xmlns:a16="http://schemas.microsoft.com/office/drawing/2014/main" id="{2FEB6443-741F-4BFD-89E8-34B43C2A495A}"/>
              </a:ext>
            </a:extLst>
          </p:cNvPr>
          <p:cNvSpPr/>
          <p:nvPr/>
        </p:nvSpPr>
        <p:spPr>
          <a:xfrm>
            <a:off x="611188" y="4959350"/>
            <a:ext cx="1350962" cy="674688"/>
          </a:xfrm>
          <a:prstGeom prst="leftRightArrow">
            <a:avLst>
              <a:gd name="adj1" fmla="val 46775"/>
              <a:gd name="adj2" fmla="val 50000"/>
            </a:avLst>
          </a:prstGeom>
          <a:noFill/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600">
              <a:solidFill>
                <a:srgbClr val="003399"/>
              </a:solidFill>
            </a:endParaRPr>
          </a:p>
        </p:txBody>
      </p:sp>
      <p:sp>
        <p:nvSpPr>
          <p:cNvPr id="79897" name="TextBox 59"/>
          <p:cNvSpPr txBox="1">
            <a:spLocks noChangeArrowheads="1"/>
          </p:cNvSpPr>
          <p:nvPr/>
        </p:nvSpPr>
        <p:spPr bwMode="auto">
          <a:xfrm>
            <a:off x="7227888" y="5229225"/>
            <a:ext cx="1255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3399"/>
                </a:solidFill>
              </a:rPr>
              <a:t>Interconnect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61" name="左右箭头 60">
            <a:extLst>
              <a:ext uri="{FF2B5EF4-FFF2-40B4-BE49-F238E27FC236}">
                <a16:creationId xmlns:a16="http://schemas.microsoft.com/office/drawing/2014/main" id="{0B77F48D-DB4D-424D-B47A-1AEE6B961027}"/>
              </a:ext>
            </a:extLst>
          </p:cNvPr>
          <p:cNvSpPr/>
          <p:nvPr/>
        </p:nvSpPr>
        <p:spPr>
          <a:xfrm>
            <a:off x="7181850" y="5049838"/>
            <a:ext cx="1350963" cy="674687"/>
          </a:xfrm>
          <a:prstGeom prst="leftRightArrow">
            <a:avLst>
              <a:gd name="adj1" fmla="val 46775"/>
              <a:gd name="adj2" fmla="val 50000"/>
            </a:avLst>
          </a:prstGeom>
          <a:noFill/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600">
              <a:solidFill>
                <a:srgbClr val="003399"/>
              </a:solidFill>
            </a:endParaRPr>
          </a:p>
        </p:txBody>
      </p:sp>
      <p:sp>
        <p:nvSpPr>
          <p:cNvPr id="79899" name="矩形 61"/>
          <p:cNvSpPr>
            <a:spLocks noChangeArrowheads="1"/>
          </p:cNvSpPr>
          <p:nvPr/>
        </p:nvSpPr>
        <p:spPr bwMode="auto">
          <a:xfrm>
            <a:off x="674688" y="2725738"/>
            <a:ext cx="1304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79900" name="矩形 62"/>
          <p:cNvSpPr>
            <a:spLocks noChangeArrowheads="1"/>
          </p:cNvSpPr>
          <p:nvPr/>
        </p:nvSpPr>
        <p:spPr bwMode="auto">
          <a:xfrm>
            <a:off x="674688" y="4059238"/>
            <a:ext cx="1304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79901" name="矩形 63"/>
          <p:cNvSpPr>
            <a:spLocks noChangeArrowheads="1"/>
          </p:cNvSpPr>
          <p:nvPr/>
        </p:nvSpPr>
        <p:spPr bwMode="auto">
          <a:xfrm>
            <a:off x="2195513" y="3265488"/>
            <a:ext cx="1306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79902" name="矩形 64"/>
          <p:cNvSpPr>
            <a:spLocks noChangeArrowheads="1"/>
          </p:cNvSpPr>
          <p:nvPr/>
        </p:nvSpPr>
        <p:spPr bwMode="auto">
          <a:xfrm>
            <a:off x="2257425" y="4921250"/>
            <a:ext cx="1306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79903" name="矩形 65"/>
          <p:cNvSpPr>
            <a:spLocks noChangeArrowheads="1"/>
          </p:cNvSpPr>
          <p:nvPr/>
        </p:nvSpPr>
        <p:spPr bwMode="auto">
          <a:xfrm>
            <a:off x="5499100" y="2474913"/>
            <a:ext cx="13049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  <a:p>
            <a:pPr algn="ctr" eaLnBrk="1" hangingPunct="1"/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79904" name="矩形 66"/>
          <p:cNvSpPr>
            <a:spLocks noChangeArrowheads="1"/>
          </p:cNvSpPr>
          <p:nvPr/>
        </p:nvSpPr>
        <p:spPr bwMode="auto">
          <a:xfrm>
            <a:off x="5499100" y="3851275"/>
            <a:ext cx="1304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79905" name="矩形 67"/>
          <p:cNvSpPr>
            <a:spLocks noChangeArrowheads="1"/>
          </p:cNvSpPr>
          <p:nvPr/>
        </p:nvSpPr>
        <p:spPr bwMode="auto">
          <a:xfrm>
            <a:off x="5516563" y="5246688"/>
            <a:ext cx="1304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79906" name="矩形 68"/>
          <p:cNvSpPr>
            <a:spLocks noChangeArrowheads="1"/>
          </p:cNvSpPr>
          <p:nvPr/>
        </p:nvSpPr>
        <p:spPr bwMode="auto">
          <a:xfrm>
            <a:off x="7092950" y="2906713"/>
            <a:ext cx="1304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  <p:sp>
        <p:nvSpPr>
          <p:cNvPr id="79907" name="矩形 69"/>
          <p:cNvSpPr>
            <a:spLocks noChangeArrowheads="1"/>
          </p:cNvSpPr>
          <p:nvPr/>
        </p:nvSpPr>
        <p:spPr bwMode="auto">
          <a:xfrm>
            <a:off x="7154863" y="4346575"/>
            <a:ext cx="1304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module 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port-function</a:t>
            </a:r>
            <a:endParaRPr lang="zh-CN" altLang="en-US" sz="1400" b="1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214313" y="44450"/>
            <a:ext cx="8686800" cy="839788"/>
          </a:xfrm>
        </p:spPr>
        <p:txBody>
          <a:bodyPr/>
          <a:lstStyle/>
          <a:p>
            <a:pPr marL="534988" indent="-534988"/>
            <a:r>
              <a:rPr lang="en-US" altLang="zh-CN"/>
              <a:t>Organization of Center Processor Unit</a:t>
            </a:r>
            <a:endParaRPr lang="zh-CN" altLang="en-US"/>
          </a:p>
        </p:txBody>
      </p:sp>
      <p:sp>
        <p:nvSpPr>
          <p:cNvPr id="80899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03C970-B75A-45D4-8078-0F5060D70FED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0AEDB4-8F13-4F35-9DE4-B68D206E1BF0}" type="slidenum">
              <a:rPr lang="zh-CN" altLang="en-US"/>
              <a:pPr/>
              <a:t>37</a:t>
            </a:fld>
            <a:endParaRPr lang="zh-CN" altLang="en-US"/>
          </a:p>
        </p:txBody>
      </p:sp>
      <p:sp>
        <p:nvSpPr>
          <p:cNvPr id="80901" name="日期占位符 3"/>
          <p:cNvSpPr txBox="1">
            <a:spLocks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fld id="{738040A8-F4F8-4803-AE98-6BAD3185E9DE}" type="datetime1">
              <a:rPr lang="zh-CN" altLang="en-US" sz="140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pPr eaLnBrk="1" hangingPunct="1"/>
              <a:t>2021-05-11</a:t>
            </a:fld>
            <a:endParaRPr lang="zh-CN" altLang="en-US" sz="1400">
              <a:solidFill>
                <a:srgbClr val="0A41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902" name="灯片编号占位符 5"/>
          <p:cNvSpPr txBox="1">
            <a:spLocks/>
          </p:cNvSpPr>
          <p:nvPr/>
        </p:nvSpPr>
        <p:spPr bwMode="auto">
          <a:xfrm>
            <a:off x="8316913" y="6356350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0B551241-C588-4846-B112-A5F77896E8C3}" type="slidenum"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pPr algn="ctr" eaLnBrk="1" hangingPunct="1"/>
              <a:t>37</a:t>
            </a:fld>
            <a:endParaRPr lang="zh-CN" altLang="en-US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90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" y="1716088"/>
            <a:ext cx="8577263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80904" name="TextBox 32"/>
          <p:cNvSpPr txBox="1">
            <a:spLocks noChangeArrowheads="1"/>
          </p:cNvSpPr>
          <p:nvPr/>
        </p:nvSpPr>
        <p:spPr bwMode="auto">
          <a:xfrm>
            <a:off x="6118225" y="1403350"/>
            <a:ext cx="1528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00B0F0"/>
                </a:solidFill>
                <a:latin typeface="Comic Sans MS" pitchFamily="66" charset="0"/>
                <a:ea typeface="微软雅黑" pitchFamily="34" charset="-122"/>
              </a:rPr>
              <a:t>Data Inputs</a:t>
            </a:r>
          </a:p>
        </p:txBody>
      </p:sp>
      <p:sp>
        <p:nvSpPr>
          <p:cNvPr id="80905" name="TextBox 33"/>
          <p:cNvSpPr txBox="1">
            <a:spLocks noChangeArrowheads="1"/>
          </p:cNvSpPr>
          <p:nvPr/>
        </p:nvSpPr>
        <p:spPr bwMode="auto">
          <a:xfrm>
            <a:off x="6715125" y="5661025"/>
            <a:ext cx="169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00B0F0"/>
                </a:solidFill>
                <a:latin typeface="Comic Sans MS" pitchFamily="66" charset="0"/>
                <a:ea typeface="微软雅黑" pitchFamily="34" charset="-122"/>
              </a:rPr>
              <a:t>Data Outputs</a:t>
            </a:r>
            <a:endParaRPr lang="zh-CN" altLang="en-US" b="1">
              <a:solidFill>
                <a:srgbClr val="00B0F0"/>
              </a:solidFill>
              <a:latin typeface="Comic Sans MS" pitchFamily="66" charset="0"/>
              <a:ea typeface="微软雅黑" pitchFamily="34" charset="-122"/>
            </a:endParaRPr>
          </a:p>
        </p:txBody>
      </p:sp>
      <p:sp>
        <p:nvSpPr>
          <p:cNvPr id="80906" name="TextBox 19"/>
          <p:cNvSpPr txBox="1">
            <a:spLocks noChangeArrowheads="1"/>
          </p:cNvSpPr>
          <p:nvPr/>
        </p:nvSpPr>
        <p:spPr bwMode="auto">
          <a:xfrm>
            <a:off x="3708400" y="2116138"/>
            <a:ext cx="139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微软雅黑" pitchFamily="34" charset="-122"/>
              </a:rPr>
              <a:t>Controller</a:t>
            </a:r>
            <a:endParaRPr lang="zh-CN" altLang="en-US" sz="2000" b="1">
              <a:solidFill>
                <a:srgbClr val="FF0000"/>
              </a:solidFill>
              <a:latin typeface="Comic Sans MS" pitchFamily="66" charset="0"/>
              <a:ea typeface="微软雅黑" pitchFamily="34" charset="-122"/>
            </a:endParaRPr>
          </a:p>
        </p:txBody>
      </p:sp>
      <p:sp>
        <p:nvSpPr>
          <p:cNvPr id="80907" name="TextBox 20"/>
          <p:cNvSpPr txBox="1">
            <a:spLocks noChangeArrowheads="1"/>
          </p:cNvSpPr>
          <p:nvPr/>
        </p:nvSpPr>
        <p:spPr bwMode="auto">
          <a:xfrm>
            <a:off x="7235825" y="206057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微软雅黑" pitchFamily="34" charset="-122"/>
              </a:rPr>
              <a:t>Datapath</a:t>
            </a:r>
            <a:endParaRPr lang="zh-CN" altLang="en-US" sz="2000" b="1">
              <a:solidFill>
                <a:srgbClr val="FF0000"/>
              </a:solidFill>
              <a:latin typeface="Comic Sans MS" pitchFamily="66" charset="0"/>
              <a:ea typeface="微软雅黑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B0EF366-6B30-4910-A281-1A22430DE428}"/>
              </a:ext>
            </a:extLst>
          </p:cNvPr>
          <p:cNvSpPr/>
          <p:nvPr/>
        </p:nvSpPr>
        <p:spPr>
          <a:xfrm>
            <a:off x="5105400" y="2725738"/>
            <a:ext cx="1012825" cy="2143125"/>
          </a:xfrm>
          <a:prstGeom prst="round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F47CB7-3BB2-4129-9F2F-E71867D9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3516313"/>
            <a:ext cx="987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Control Signals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C26EB9-511B-4153-AA44-7D1939B8F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083175"/>
            <a:ext cx="987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Status Signals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2AE2296-58CA-44B5-8809-71870B625029}"/>
              </a:ext>
            </a:extLst>
          </p:cNvPr>
          <p:cNvSpPr/>
          <p:nvPr/>
        </p:nvSpPr>
        <p:spPr>
          <a:xfrm>
            <a:off x="6883400" y="3213100"/>
            <a:ext cx="995363" cy="576263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B550E1F-66DE-4916-8E7B-3F2731427710}"/>
              </a:ext>
            </a:extLst>
          </p:cNvPr>
          <p:cNvSpPr/>
          <p:nvPr/>
        </p:nvSpPr>
        <p:spPr>
          <a:xfrm>
            <a:off x="6883400" y="3860800"/>
            <a:ext cx="990600" cy="476250"/>
          </a:xfrm>
          <a:prstGeom prst="round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0913" name="TextBox 23"/>
          <p:cNvSpPr txBox="1">
            <a:spLocks noChangeArrowheads="1"/>
          </p:cNvSpPr>
          <p:nvPr/>
        </p:nvSpPr>
        <p:spPr bwMode="auto">
          <a:xfrm>
            <a:off x="436563" y="1138238"/>
            <a:ext cx="1784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00B0F0"/>
                </a:solidFill>
                <a:latin typeface="Comic Sans MS" pitchFamily="66" charset="0"/>
                <a:ea typeface="微软雅黑" pitchFamily="34" charset="-122"/>
              </a:rPr>
              <a:t>Control Inputs</a:t>
            </a:r>
          </a:p>
          <a:p>
            <a:pPr algn="ctr" eaLnBrk="1" hangingPunct="1"/>
            <a:r>
              <a:rPr lang="en-US" altLang="zh-CN" b="1">
                <a:solidFill>
                  <a:srgbClr val="00B0F0"/>
                </a:solidFill>
                <a:latin typeface="Comic Sans MS" pitchFamily="66" charset="0"/>
                <a:ea typeface="微软雅黑" pitchFamily="34" charset="-122"/>
              </a:rPr>
              <a:t>(Instruction)</a:t>
            </a:r>
            <a:endParaRPr lang="zh-CN" altLang="en-US" b="1">
              <a:solidFill>
                <a:srgbClr val="00B0F0"/>
              </a:solidFill>
              <a:latin typeface="Comic Sans MS" pitchFamily="66" charset="0"/>
              <a:ea typeface="微软雅黑" pitchFamily="34" charset="-122"/>
            </a:endParaRPr>
          </a:p>
        </p:txBody>
      </p:sp>
      <p:sp>
        <p:nvSpPr>
          <p:cNvPr id="80914" name="TextBox 29"/>
          <p:cNvSpPr txBox="1">
            <a:spLocks noChangeArrowheads="1"/>
          </p:cNvSpPr>
          <p:nvPr/>
        </p:nvSpPr>
        <p:spPr bwMode="auto">
          <a:xfrm>
            <a:off x="3171825" y="5661025"/>
            <a:ext cx="1951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00B0F0"/>
                </a:solidFill>
                <a:latin typeface="Comic Sans MS" pitchFamily="66" charset="0"/>
                <a:ea typeface="微软雅黑" pitchFamily="34" charset="-122"/>
              </a:rPr>
              <a:t>Control Outputs</a:t>
            </a:r>
            <a:endParaRPr lang="zh-CN" altLang="en-US" b="1">
              <a:solidFill>
                <a:srgbClr val="00B0F0"/>
              </a:solidFill>
              <a:latin typeface="Comic Sans MS" pitchFamily="66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135752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1D8A12-8C93-4D9C-A081-BC9AEE098A0D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82947" name="灯片编号占位符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E04680-7BCD-46A3-B56D-C87B25EE85DC}" type="slidenum">
              <a:rPr lang="zh-CN" altLang="en-US"/>
              <a:pPr/>
              <a:t>38</a:t>
            </a:fld>
            <a:endParaRPr lang="zh-CN" altLang="en-US"/>
          </a:p>
        </p:txBody>
      </p:sp>
      <p:sp>
        <p:nvSpPr>
          <p:cNvPr id="82948" name="TextBox 6"/>
          <p:cNvSpPr txBox="1">
            <a:spLocks noChangeArrowheads="1"/>
          </p:cNvSpPr>
          <p:nvPr/>
        </p:nvSpPr>
        <p:spPr bwMode="auto">
          <a:xfrm>
            <a:off x="6030913" y="44450"/>
            <a:ext cx="30861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b="1">
                <a:solidFill>
                  <a:srgbClr val="0A419B"/>
                </a:solidFill>
              </a:rPr>
              <a:t>Datapath depends on ISA</a:t>
            </a:r>
            <a:endParaRPr lang="zh-CN" altLang="en-US" sz="2800" b="1">
              <a:solidFill>
                <a:srgbClr val="0A419B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F7261E-ADE2-40E8-9151-FE1B61930095}"/>
              </a:ext>
            </a:extLst>
          </p:cNvPr>
          <p:cNvGraphicFramePr>
            <a:graphicFrameLocks noGrp="1"/>
          </p:cNvGraphicFramePr>
          <p:nvPr/>
        </p:nvGraphicFramePr>
        <p:xfrm>
          <a:off x="6616700" y="1011238"/>
          <a:ext cx="2185988" cy="5118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MOV R0 , R1 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MOV R0 , #0x22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ADD R0 , R1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ADD R0 , #0x22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ADDC R0 , R1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ADDC R0 , #0x22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SUB R0 , R1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SUB R0 , #0x22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SUBB R0 , R1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SUBB R0 , #0x22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AND R0 , R1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JMP R0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JZ  XXX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  XXX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LAD R0, R1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1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  R0, R1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3" marR="18003" marT="18003" marB="18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82987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4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88" name="Picture 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6838" y="458788"/>
            <a:ext cx="28352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>
            <a:extLst>
              <a:ext uri="{FF2B5EF4-FFF2-40B4-BE49-F238E27FC236}">
                <a16:creationId xmlns:a16="http://schemas.microsoft.com/office/drawing/2014/main" id="{DA693C3D-5CE9-45E1-9C50-C5C2C9327335}"/>
              </a:ext>
            </a:extLst>
          </p:cNvPr>
          <p:cNvSpPr/>
          <p:nvPr/>
        </p:nvSpPr>
        <p:spPr>
          <a:xfrm>
            <a:off x="2636838" y="458788"/>
            <a:ext cx="2970212" cy="314325"/>
          </a:xfrm>
          <a:prstGeom prst="round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Boolean Algebra to CPU</a:t>
            </a:r>
            <a:endParaRPr lang="zh-CN" altLang="en-US"/>
          </a:p>
        </p:txBody>
      </p:sp>
      <p:sp>
        <p:nvSpPr>
          <p:cNvPr id="8195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F0C5E2-68E5-4CAC-B34C-3190D7C39CD7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5C59D7-DE02-43BC-9CCB-FDA59C0A7CCD}" type="slidenum">
              <a:rPr lang="zh-CN" altLang="en-US"/>
              <a:pPr/>
              <a:t>3</a:t>
            </a:fld>
            <a:endParaRPr lang="zh-CN" altLang="en-US"/>
          </a:p>
        </p:txBody>
      </p:sp>
      <p:grpSp>
        <p:nvGrpSpPr>
          <p:cNvPr id="8197" name="组合 19"/>
          <p:cNvGrpSpPr>
            <a:grpSpLocks/>
          </p:cNvGrpSpPr>
          <p:nvPr/>
        </p:nvGrpSpPr>
        <p:grpSpPr bwMode="auto">
          <a:xfrm>
            <a:off x="73025" y="1042988"/>
            <a:ext cx="5354638" cy="5086350"/>
            <a:chOff x="299701" y="979680"/>
            <a:chExt cx="6506341" cy="5175605"/>
          </a:xfrm>
        </p:grpSpPr>
        <p:sp>
          <p:nvSpPr>
            <p:cNvPr id="8203" name="TextBox 8"/>
            <p:cNvSpPr txBox="1">
              <a:spLocks noChangeArrowheads="1"/>
            </p:cNvSpPr>
            <p:nvPr/>
          </p:nvSpPr>
          <p:spPr bwMode="auto">
            <a:xfrm>
              <a:off x="1006443" y="979680"/>
              <a:ext cx="5799599" cy="377219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3200" b="1">
                  <a:solidFill>
                    <a:srgbClr val="00B050"/>
                  </a:solidFill>
                </a:rPr>
                <a:t>Central Process Unit</a:t>
              </a:r>
              <a:endParaRPr lang="zh-CN" altLang="en-US" sz="3200" b="1">
                <a:solidFill>
                  <a:srgbClr val="00B050"/>
                </a:solidFill>
              </a:endParaRPr>
            </a:p>
          </p:txBody>
        </p:sp>
        <p:sp>
          <p:nvSpPr>
            <p:cNvPr id="8204" name="TextBox 9"/>
            <p:cNvSpPr txBox="1">
              <a:spLocks noChangeArrowheads="1"/>
            </p:cNvSpPr>
            <p:nvPr/>
          </p:nvSpPr>
          <p:spPr bwMode="auto">
            <a:xfrm>
              <a:off x="1006444" y="1474738"/>
              <a:ext cx="2736850" cy="67507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Datapath</a:t>
              </a:r>
            </a:p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(ALU, MUX…)</a:t>
              </a:r>
              <a:endParaRPr lang="zh-CN" altLang="en-US" sz="2400" b="1">
                <a:solidFill>
                  <a:srgbClr val="FFC000"/>
                </a:solidFill>
              </a:endParaRPr>
            </a:p>
          </p:txBody>
        </p:sp>
        <p:sp>
          <p:nvSpPr>
            <p:cNvPr id="8205" name="TextBox 10"/>
            <p:cNvSpPr txBox="1">
              <a:spLocks noChangeArrowheads="1"/>
            </p:cNvSpPr>
            <p:nvPr/>
          </p:nvSpPr>
          <p:spPr bwMode="auto">
            <a:xfrm>
              <a:off x="3887757" y="1429734"/>
              <a:ext cx="2906713" cy="720083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Controller</a:t>
              </a:r>
            </a:p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(State Machine)</a:t>
              </a:r>
              <a:endParaRPr lang="zh-CN" altLang="en-US" sz="2400" b="1">
                <a:solidFill>
                  <a:srgbClr val="FFC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21FFB2-9AE7-436C-AE48-E00C739DBB3C}"/>
                </a:ext>
              </a:extLst>
            </p:cNvPr>
            <p:cNvSpPr txBox="1"/>
            <p:nvPr/>
          </p:nvSpPr>
          <p:spPr>
            <a:xfrm>
              <a:off x="299701" y="1268828"/>
              <a:ext cx="563253" cy="345525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vert="eaVert" anchor="ctr" anchorCtr="1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C00000"/>
                  </a:solidFill>
                  <a:latin typeface="Arial" charset="0"/>
                </a:rPr>
                <a:t>TEST</a:t>
              </a:r>
              <a:endParaRPr lang="zh-CN" altLang="en-US" sz="2800" b="1" dirty="0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8207" name="TextBox 21"/>
            <p:cNvSpPr txBox="1">
              <a:spLocks noChangeArrowheads="1"/>
            </p:cNvSpPr>
            <p:nvPr/>
          </p:nvSpPr>
          <p:spPr bwMode="auto">
            <a:xfrm>
              <a:off x="1032736" y="5705991"/>
              <a:ext cx="5761734" cy="44929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3200" b="1">
                  <a:solidFill>
                    <a:srgbClr val="00B050"/>
                  </a:solidFill>
                </a:rPr>
                <a:t>Boolean Algebra</a:t>
              </a:r>
              <a:endParaRPr lang="zh-CN" altLang="en-US" sz="3200" b="1">
                <a:solidFill>
                  <a:srgbClr val="00B050"/>
                </a:solidFill>
              </a:endParaRPr>
            </a:p>
          </p:txBody>
        </p:sp>
        <p:sp>
          <p:nvSpPr>
            <p:cNvPr id="8208" name="TextBox 22"/>
            <p:cNvSpPr txBox="1">
              <a:spLocks noChangeArrowheads="1"/>
            </p:cNvSpPr>
            <p:nvPr/>
          </p:nvSpPr>
          <p:spPr bwMode="auto">
            <a:xfrm>
              <a:off x="1032736" y="5121751"/>
              <a:ext cx="5761734" cy="493747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3200" b="1">
                  <a:solidFill>
                    <a:srgbClr val="00B0F0"/>
                  </a:solidFill>
                </a:rPr>
                <a:t>Gates</a:t>
              </a:r>
              <a:endParaRPr lang="zh-CN" altLang="en-US" sz="3200" b="1">
                <a:solidFill>
                  <a:srgbClr val="00B0F0"/>
                </a:solidFill>
              </a:endParaRPr>
            </a:p>
          </p:txBody>
        </p:sp>
        <p:sp>
          <p:nvSpPr>
            <p:cNvPr id="8209" name="TextBox 23"/>
            <p:cNvSpPr txBox="1">
              <a:spLocks noChangeArrowheads="1"/>
            </p:cNvSpPr>
            <p:nvPr/>
          </p:nvSpPr>
          <p:spPr bwMode="auto">
            <a:xfrm>
              <a:off x="1044131" y="2284695"/>
              <a:ext cx="2808702" cy="274656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7030A0"/>
                  </a:solidFill>
                </a:rPr>
                <a:t>Combinational Circuit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  <p:sp>
          <p:nvSpPr>
            <p:cNvPr id="8210" name="TextBox 24"/>
            <p:cNvSpPr txBox="1">
              <a:spLocks noChangeArrowheads="1"/>
            </p:cNvSpPr>
            <p:nvPr/>
          </p:nvSpPr>
          <p:spPr bwMode="auto">
            <a:xfrm>
              <a:off x="3960723" y="2239827"/>
              <a:ext cx="2845319" cy="2790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Sequential</a:t>
              </a:r>
              <a:endParaRPr lang="en-US" altLang="zh-CN" sz="2000" b="1">
                <a:solidFill>
                  <a:srgbClr val="FF0000"/>
                </a:solidFill>
              </a:endParaRPr>
            </a:p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Circuit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15366" name="TextBox 18"/>
          <p:cNvSpPr txBox="1">
            <a:spLocks noChangeArrowheads="1"/>
          </p:cNvSpPr>
          <p:nvPr/>
        </p:nvSpPr>
        <p:spPr bwMode="auto">
          <a:xfrm>
            <a:off x="5427663" y="5740400"/>
            <a:ext cx="3571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B050"/>
                </a:solidFill>
              </a:rPr>
              <a:t>1.Notation of number, base conversion</a:t>
            </a:r>
          </a:p>
          <a:p>
            <a:pPr eaLnBrk="1" hangingPunct="1"/>
            <a:r>
              <a:rPr lang="en-US" altLang="zh-CN" sz="1400" b="1">
                <a:solidFill>
                  <a:srgbClr val="00B050"/>
                </a:solidFill>
              </a:rPr>
              <a:t>2. Laws of Boolean algebra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15368" name="TextBox 24"/>
          <p:cNvSpPr txBox="1">
            <a:spLocks noChangeArrowheads="1"/>
          </p:cNvSpPr>
          <p:nvPr/>
        </p:nvSpPr>
        <p:spPr bwMode="auto">
          <a:xfrm>
            <a:off x="5427663" y="3698875"/>
            <a:ext cx="364331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 eaLnBrk="1" hangingPunct="1">
              <a:buFontTx/>
              <a:buAutoNum type="arabicPeriod"/>
            </a:pPr>
            <a:r>
              <a:rPr lang="en-US" altLang="zh-CN" sz="1400" b="1">
                <a:solidFill>
                  <a:srgbClr val="7030A0"/>
                </a:solidFill>
              </a:rPr>
              <a:t>Truth table, K-map, logic expression</a:t>
            </a:r>
          </a:p>
          <a:p>
            <a:pPr marL="263525" indent="-263525" eaLnBrk="1" hangingPunct="1">
              <a:buFontTx/>
              <a:buAutoNum type="arabicPeriod"/>
            </a:pPr>
            <a:r>
              <a:rPr lang="en-US" altLang="zh-CN" sz="1400" b="1">
                <a:solidFill>
                  <a:srgbClr val="7030A0"/>
                </a:solidFill>
              </a:rPr>
              <a:t>Design for Combinational circuit</a:t>
            </a: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7030A0"/>
                </a:solidFill>
              </a:rPr>
              <a:t>Gates</a:t>
            </a: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7030A0"/>
                </a:solidFill>
              </a:rPr>
              <a:t>On-shelf chip: Decoder, MUX</a:t>
            </a: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7030A0"/>
                </a:solidFill>
              </a:rPr>
              <a:t>HDL</a:t>
            </a:r>
            <a:r>
              <a:rPr lang="zh-CN" altLang="en-US" sz="1200" b="1">
                <a:solidFill>
                  <a:srgbClr val="7030A0"/>
                </a:solidFill>
              </a:rPr>
              <a:t> </a:t>
            </a:r>
            <a:r>
              <a:rPr lang="en-US" altLang="zh-CN" sz="1200" b="1">
                <a:solidFill>
                  <a:srgbClr val="7030A0"/>
                </a:solidFill>
              </a:rPr>
              <a:t>&amp; EDA</a:t>
            </a:r>
          </a:p>
          <a:p>
            <a:pPr marL="263525" indent="-263525" eaLnBrk="1" hangingPunct="1">
              <a:buFontTx/>
              <a:buAutoNum type="arabicPeriod"/>
            </a:pPr>
            <a:r>
              <a:rPr lang="en-US" altLang="zh-CN" sz="1400" b="1">
                <a:solidFill>
                  <a:srgbClr val="7030A0"/>
                </a:solidFill>
              </a:rPr>
              <a:t>Analysis for  Combination Circuit</a:t>
            </a:r>
          </a:p>
          <a:p>
            <a:pPr marL="263525" indent="-263525" eaLnBrk="1" hangingPunct="1">
              <a:buFontTx/>
              <a:buAutoNum type="arabicPeriod"/>
            </a:pPr>
            <a:r>
              <a:rPr lang="en-US" altLang="zh-CN" sz="1400" b="1">
                <a:solidFill>
                  <a:srgbClr val="7030A0"/>
                </a:solidFill>
              </a:rPr>
              <a:t>Analogy feature: hazard</a:t>
            </a:r>
            <a:endParaRPr lang="zh-CN" altLang="en-US" sz="1400" b="1">
              <a:solidFill>
                <a:srgbClr val="7030A0"/>
              </a:solidFill>
            </a:endParaRPr>
          </a:p>
        </p:txBody>
      </p:sp>
      <p:sp>
        <p:nvSpPr>
          <p:cNvPr id="15369" name="TextBox 24">
            <a:extLst>
              <a:ext uri="{FF2B5EF4-FFF2-40B4-BE49-F238E27FC236}">
                <a16:creationId xmlns:a16="http://schemas.microsoft.com/office/drawing/2014/main" id="{D24EC832-15A1-4CCD-9B70-454E6F7EB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111375"/>
            <a:ext cx="3643312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34988" indent="-2682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63525" indent="-263525" eaLnBrk="1" hangingPunct="1">
              <a:buFontTx/>
              <a:buAutoNum type="arabicPeriod"/>
              <a:defRPr/>
            </a:pPr>
            <a:r>
              <a:rPr lang="en-US" altLang="zh-CN" sz="1400" b="1" dirty="0">
                <a:solidFill>
                  <a:srgbClr val="FF0000"/>
                </a:solidFill>
              </a:rPr>
              <a:t>STG, State transition/Output table                        </a:t>
            </a:r>
            <a:r>
              <a:rPr lang="zh-CN" altLang="en-US" sz="1400" b="1" dirty="0">
                <a:solidFill>
                  <a:srgbClr val="FF0000"/>
                </a:solidFill>
              </a:rPr>
              <a:t>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263525" indent="-263525" eaLnBrk="1" hangingPunct="1">
              <a:buFont typeface="Calibri" pitchFamily="34" charset="0"/>
              <a:buAutoNum type="arabicPeriod" startAt="2"/>
              <a:defRPr/>
            </a:pPr>
            <a:r>
              <a:rPr lang="en-US" altLang="zh-CN" sz="1400" b="1" dirty="0">
                <a:solidFill>
                  <a:srgbClr val="FF0000"/>
                </a:solidFill>
              </a:rPr>
              <a:t>Design for Sequential Circuit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F/F</a:t>
            </a:r>
            <a:r>
              <a:rPr lang="zh-CN" altLang="en-US" sz="1200" b="1" dirty="0">
                <a:solidFill>
                  <a:srgbClr val="FF0000"/>
                </a:solidFill>
              </a:rPr>
              <a:t>＋</a:t>
            </a:r>
            <a:r>
              <a:rPr lang="en-US" altLang="zh-CN" sz="1200" b="1" dirty="0">
                <a:solidFill>
                  <a:srgbClr val="FF0000"/>
                </a:solidFill>
              </a:rPr>
              <a:t>Combinational circuit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On-shelf chips: shift register, counter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HDL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&amp; EDA</a:t>
            </a:r>
          </a:p>
          <a:p>
            <a:pPr marL="263525" indent="-263525" eaLnBrk="1" hangingPunct="1">
              <a:buFontTx/>
              <a:buAutoNum type="arabicPeriod" startAt="2"/>
              <a:defRPr/>
            </a:pPr>
            <a:r>
              <a:rPr lang="en-US" altLang="zh-CN" sz="1400" b="1" dirty="0">
                <a:solidFill>
                  <a:srgbClr val="FF0000"/>
                </a:solidFill>
              </a:rPr>
              <a:t>Analysis for </a:t>
            </a:r>
            <a:r>
              <a:rPr lang="en-US" altLang="zh-CN" sz="1400" b="1" dirty="0" err="1">
                <a:solidFill>
                  <a:srgbClr val="FF0000"/>
                </a:solidFill>
              </a:rPr>
              <a:t>Sequetial</a:t>
            </a:r>
            <a:r>
              <a:rPr lang="en-US" altLang="zh-CN" sz="1400" b="1" dirty="0">
                <a:solidFill>
                  <a:srgbClr val="FF0000"/>
                </a:solidFill>
              </a:rPr>
              <a:t> Circuit</a:t>
            </a:r>
          </a:p>
          <a:p>
            <a:pPr marL="263525" indent="-263525" eaLnBrk="1" hangingPunct="1">
              <a:buFontTx/>
              <a:buAutoNum type="arabicPeriod" startAt="2"/>
              <a:defRPr/>
            </a:pPr>
            <a:r>
              <a:rPr lang="en-US" altLang="zh-CN" sz="1400" b="1" dirty="0">
                <a:solidFill>
                  <a:srgbClr val="FF0000"/>
                </a:solidFill>
              </a:rPr>
              <a:t>Analogy feature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</a:rPr>
              <a:t>         key path</a:t>
            </a:r>
            <a:r>
              <a:rPr lang="zh-CN" altLang="en-US" sz="1400" b="1" dirty="0">
                <a:solidFill>
                  <a:srgbClr val="FF0000"/>
                </a:solidFill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</a:rPr>
              <a:t>setup time, hold time                                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370" name="TextBox 20"/>
          <p:cNvSpPr txBox="1">
            <a:spLocks noChangeArrowheads="1"/>
          </p:cNvSpPr>
          <p:nvPr/>
        </p:nvSpPr>
        <p:spPr bwMode="auto">
          <a:xfrm>
            <a:off x="5427663" y="863600"/>
            <a:ext cx="36433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 eaLnBrk="1" hangingPunct="1">
              <a:buFontTx/>
              <a:buAutoNum type="arabicPeriod"/>
            </a:pPr>
            <a:r>
              <a:rPr lang="en-US" altLang="zh-CN" sz="1400" b="1">
                <a:solidFill>
                  <a:srgbClr val="00B050"/>
                </a:solidFill>
              </a:rPr>
              <a:t>Specification</a:t>
            </a:r>
            <a:r>
              <a:rPr lang="zh-CN" altLang="en-US" sz="1400" b="1">
                <a:solidFill>
                  <a:srgbClr val="00B050"/>
                </a:solidFill>
              </a:rPr>
              <a:t>： </a:t>
            </a:r>
            <a:r>
              <a:rPr lang="en-US" altLang="zh-CN" sz="1400" b="1">
                <a:solidFill>
                  <a:srgbClr val="00B050"/>
                </a:solidFill>
              </a:rPr>
              <a:t>define ISA</a:t>
            </a:r>
          </a:p>
          <a:p>
            <a:pPr marL="263525" indent="-263525" eaLnBrk="1" hangingPunct="1">
              <a:buFontTx/>
              <a:buAutoNum type="arabicPeriod"/>
            </a:pPr>
            <a:r>
              <a:rPr lang="en-US" altLang="zh-CN" sz="1400" b="1">
                <a:solidFill>
                  <a:srgbClr val="00B050"/>
                </a:solidFill>
              </a:rPr>
              <a:t>Top-design</a:t>
            </a:r>
            <a:r>
              <a:rPr lang="zh-CN" altLang="en-US" sz="1400" b="1">
                <a:solidFill>
                  <a:srgbClr val="00B050"/>
                </a:solidFill>
              </a:rPr>
              <a:t>：</a:t>
            </a:r>
            <a:endParaRPr lang="en-US" altLang="zh-CN" sz="1400" b="1">
              <a:solidFill>
                <a:srgbClr val="00B05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00B050"/>
                </a:solidFill>
              </a:rPr>
              <a:t>Port</a:t>
            </a: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00B050"/>
                </a:solidFill>
              </a:rPr>
              <a:t>Datapath</a:t>
            </a:r>
            <a:r>
              <a:rPr lang="zh-CN" altLang="en-US" sz="1200" b="1">
                <a:solidFill>
                  <a:srgbClr val="00B050"/>
                </a:solidFill>
              </a:rPr>
              <a:t>＋</a:t>
            </a:r>
            <a:r>
              <a:rPr lang="en-US" altLang="zh-CN" sz="1200" b="1">
                <a:solidFill>
                  <a:srgbClr val="00B050"/>
                </a:solidFill>
              </a:rPr>
              <a:t>Controller</a:t>
            </a:r>
            <a:r>
              <a:rPr lang="zh-CN" altLang="en-US" sz="1200" b="1">
                <a:solidFill>
                  <a:srgbClr val="00B050"/>
                </a:solidFill>
              </a:rPr>
              <a:t>＋</a:t>
            </a:r>
            <a:r>
              <a:rPr lang="en-US" altLang="zh-CN" sz="1200" b="1">
                <a:solidFill>
                  <a:srgbClr val="00B050"/>
                </a:solidFill>
              </a:rPr>
              <a:t>Interconnect</a:t>
            </a:r>
          </a:p>
          <a:p>
            <a:pPr marL="263525" indent="-263525" eaLnBrk="1" hangingPunct="1">
              <a:buFont typeface="Calibri" pitchFamily="34" charset="0"/>
              <a:buAutoNum type="arabicPeriod" startAt="3"/>
            </a:pPr>
            <a:r>
              <a:rPr lang="en-US" altLang="zh-CN" sz="1400" b="1">
                <a:solidFill>
                  <a:srgbClr val="00B050"/>
                </a:solidFill>
              </a:rPr>
              <a:t>Submodule-design according to ISA</a:t>
            </a:r>
            <a:r>
              <a:rPr lang="zh-CN" altLang="en-US" sz="1400" b="1">
                <a:solidFill>
                  <a:srgbClr val="00B050"/>
                </a:solidFill>
              </a:rPr>
              <a:t>          </a:t>
            </a:r>
            <a:endParaRPr lang="en-US" altLang="zh-CN" sz="1400" b="1">
              <a:solidFill>
                <a:srgbClr val="00B050"/>
              </a:solidFill>
            </a:endParaRPr>
          </a:p>
          <a:p>
            <a:pPr marL="263525" indent="-263525" eaLnBrk="1" hangingPunct="1">
              <a:buFont typeface="Calibri" pitchFamily="34" charset="0"/>
              <a:buAutoNum type="arabicPeriod" startAt="4"/>
            </a:pPr>
            <a:r>
              <a:rPr lang="en-US" altLang="zh-CN" sz="1400" b="1">
                <a:solidFill>
                  <a:srgbClr val="00B050"/>
                </a:solidFill>
              </a:rPr>
              <a:t>Testbench, performance assessment 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B819BB3C-0925-4E1B-9935-698680590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075238"/>
            <a:ext cx="37163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400" b="1" dirty="0">
                <a:solidFill>
                  <a:srgbClr val="00B0F0"/>
                </a:solidFill>
                <a:ea typeface="+mn-ea"/>
                <a:cs typeface="Arial" panose="020B0604020202020204" pitchFamily="34" charset="0"/>
              </a:rPr>
              <a:t>1.Basic gates</a:t>
            </a:r>
          </a:p>
          <a:p>
            <a:pPr eaLnBrk="1" hangingPunct="1">
              <a:defRPr/>
            </a:pPr>
            <a:r>
              <a:rPr lang="en-US" altLang="zh-CN" sz="1400" b="1" dirty="0">
                <a:solidFill>
                  <a:srgbClr val="00B0F0"/>
                </a:solidFill>
                <a:ea typeface="+mn-ea"/>
                <a:cs typeface="Arial" panose="020B0604020202020204" pitchFamily="34" charset="0"/>
              </a:rPr>
              <a:t>2.Mninal complete set</a:t>
            </a:r>
          </a:p>
          <a:p>
            <a:pPr eaLnBrk="1" hangingPunct="1">
              <a:defRPr/>
            </a:pPr>
            <a:r>
              <a:rPr lang="en-US" altLang="zh-CN" sz="1400" b="1" dirty="0">
                <a:solidFill>
                  <a:srgbClr val="00B0F0"/>
                </a:solidFill>
                <a:ea typeface="+mn-ea"/>
                <a:cs typeface="Arial" panose="020B0604020202020204" pitchFamily="34" charset="0"/>
              </a:rPr>
              <a:t>3.Analogy </a:t>
            </a:r>
            <a:r>
              <a:rPr lang="en-US" altLang="zh-CN" sz="1400" b="1" dirty="0" err="1">
                <a:solidFill>
                  <a:srgbClr val="00B0F0"/>
                </a:solidFill>
                <a:ea typeface="+mn-ea"/>
                <a:cs typeface="Arial" panose="020B0604020202020204" pitchFamily="34" charset="0"/>
              </a:rPr>
              <a:t>feature:noise</a:t>
            </a:r>
            <a:r>
              <a:rPr lang="en-US" altLang="zh-CN" sz="1400" b="1" dirty="0">
                <a:solidFill>
                  <a:srgbClr val="00B0F0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ea typeface="+mn-ea"/>
                <a:cs typeface="Arial" panose="020B0604020202020204" pitchFamily="34" charset="0"/>
              </a:rPr>
              <a:t>margin,fan</a:t>
            </a:r>
            <a:r>
              <a:rPr lang="en-US" altLang="zh-CN" sz="1400" b="1" dirty="0">
                <a:solidFill>
                  <a:srgbClr val="00B0F0"/>
                </a:solidFill>
                <a:ea typeface="+mn-ea"/>
                <a:cs typeface="Arial" panose="020B0604020202020204" pitchFamily="34" charset="0"/>
              </a:rPr>
              <a:t> in/out</a:t>
            </a:r>
            <a:endParaRPr lang="zh-CN" altLang="en-US" sz="1600" b="1" dirty="0">
              <a:solidFill>
                <a:srgbClr val="00B0F0"/>
              </a:solidFill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7DD65ED-3E95-4944-A07C-3FC49502CCED}"/>
                  </a:ext>
                </a:extLst>
              </p14:cNvPr>
              <p14:cNvContentPartPr/>
              <p14:nvPr/>
            </p14:nvContentPartPr>
            <p14:xfrm>
              <a:off x="693777" y="6918253"/>
              <a:ext cx="9720" cy="7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7DD65ED-3E95-4944-A07C-3FC49502C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57" y="6913933"/>
                <a:ext cx="183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3526EFA-5081-492D-9401-44688EF31773}"/>
                  </a:ext>
                </a:extLst>
              </p14:cNvPr>
              <p14:cNvContentPartPr/>
              <p14:nvPr/>
            </p14:nvContentPartPr>
            <p14:xfrm>
              <a:off x="7686777" y="3268260"/>
              <a:ext cx="25920" cy="11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3526EFA-5081-492D-9401-44688EF317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2457" y="3263940"/>
                <a:ext cx="345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67DA7EE-798C-4846-B43D-49A8A4A7973C}"/>
                  </a:ext>
                </a:extLst>
              </p14:cNvPr>
              <p14:cNvContentPartPr/>
              <p14:nvPr/>
            </p14:nvContentPartPr>
            <p14:xfrm>
              <a:off x="7750137" y="3263220"/>
              <a:ext cx="35640" cy="10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67DA7EE-798C-4846-B43D-49A8A4A797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5817" y="3258900"/>
                <a:ext cx="442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5E7B0CE-B005-4294-9733-7107D05593C1}"/>
                  </a:ext>
                </a:extLst>
              </p14:cNvPr>
              <p14:cNvContentPartPr/>
              <p14:nvPr/>
            </p14:nvContentPartPr>
            <p14:xfrm>
              <a:off x="7590657" y="3610914"/>
              <a:ext cx="8640" cy="43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5E7B0CE-B005-4294-9733-7107D0559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6337" y="3606594"/>
                <a:ext cx="17280" cy="1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8" grpId="0"/>
      <p:bldP spid="15369" grpId="0"/>
      <p:bldP spid="15370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0" y="2619375"/>
            <a:ext cx="2051050" cy="2205038"/>
          </a:xfrm>
        </p:spPr>
        <p:txBody>
          <a:bodyPr/>
          <a:lstStyle/>
          <a:p>
            <a:pPr algn="ctr"/>
            <a:r>
              <a:rPr lang="en-US" altLang="zh-CN" sz="3600"/>
              <a:t>STG </a:t>
            </a:r>
            <a:br>
              <a:rPr lang="en-US" altLang="zh-CN" sz="3600"/>
            </a:br>
            <a:r>
              <a:rPr lang="en-US" altLang="zh-CN" sz="3600"/>
              <a:t>for Control unit</a:t>
            </a:r>
            <a:endParaRPr lang="zh-CN" altLang="en-US" sz="3600"/>
          </a:p>
        </p:txBody>
      </p:sp>
      <p:sp>
        <p:nvSpPr>
          <p:cNvPr id="83971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984E52-513E-4658-8E12-83694259617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B331EA-7EBA-4267-B318-8AD2B251F953}" type="slidenum">
              <a:rPr lang="zh-CN" altLang="en-US"/>
              <a:pPr/>
              <a:t>39</a:t>
            </a:fld>
            <a:endParaRPr lang="zh-CN" altLang="en-US"/>
          </a:p>
        </p:txBody>
      </p:sp>
      <p:graphicFrame>
        <p:nvGraphicFramePr>
          <p:cNvPr id="83973" name="对象 8"/>
          <p:cNvGraphicFramePr>
            <a:graphicFrameLocks noChangeAspect="1"/>
          </p:cNvGraphicFramePr>
          <p:nvPr/>
        </p:nvGraphicFramePr>
        <p:xfrm>
          <a:off x="1916113" y="0"/>
          <a:ext cx="722788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Visio" r:id="rId3" imgW="7035120" imgH="6582494" progId="Visio.Drawing.11">
                  <p:embed/>
                </p:oleObj>
              </mc:Choice>
              <mc:Fallback>
                <p:oleObj name="Visio" r:id="rId3" imgW="7035120" imgH="6582494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0"/>
                        <a:ext cx="7227887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773113" y="203200"/>
            <a:ext cx="6229350" cy="6159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itchFamily="2" charset="-122"/>
              </a:rPr>
              <a:t>TestBench </a:t>
            </a:r>
            <a:r>
              <a:rPr lang="en-US" altLang="zh-CN" sz="3600">
                <a:ea typeface="MS PGothic" pitchFamily="34" charset="-128"/>
              </a:rPr>
              <a:t>Anatomy</a:t>
            </a:r>
            <a:endParaRPr lang="en-US" altLang="zh-CN" sz="3600">
              <a:ea typeface="宋体" pitchFamily="2" charset="-122"/>
            </a:endParaRPr>
          </a:p>
        </p:txBody>
      </p:sp>
      <p:sp>
        <p:nvSpPr>
          <p:cNvPr id="84995" name="Rectangle 4" descr="Dark vertical"/>
          <p:cNvSpPr>
            <a:spLocks noChangeArrowheads="1"/>
          </p:cNvSpPr>
          <p:nvPr/>
        </p:nvSpPr>
        <p:spPr bwMode="auto">
          <a:xfrm>
            <a:off x="6575425" y="1763713"/>
            <a:ext cx="2362200" cy="37353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Times New Roman" pitchFamily="18" charset="0"/>
            </a:endParaRPr>
          </a:p>
        </p:txBody>
      </p:sp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500813" y="1719263"/>
            <a:ext cx="25400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latin typeface="Tahoma" pitchFamily="34" charset="0"/>
              </a:rPr>
              <a:t>TestBench Module</a:t>
            </a:r>
          </a:p>
        </p:txBody>
      </p:sp>
      <p:grpSp>
        <p:nvGrpSpPr>
          <p:cNvPr id="84997" name="Group 6"/>
          <p:cNvGrpSpPr>
            <a:grpSpLocks/>
          </p:cNvGrpSpPr>
          <p:nvPr/>
        </p:nvGrpSpPr>
        <p:grpSpPr bwMode="auto">
          <a:xfrm>
            <a:off x="6788150" y="3114675"/>
            <a:ext cx="1925638" cy="1214438"/>
            <a:chOff x="3965" y="1440"/>
            <a:chExt cx="1027" cy="1488"/>
          </a:xfrm>
        </p:grpSpPr>
        <p:sp>
          <p:nvSpPr>
            <p:cNvPr id="85026" name="Rectangle 7"/>
            <p:cNvSpPr>
              <a:spLocks noChangeArrowheads="1"/>
            </p:cNvSpPr>
            <p:nvPr/>
          </p:nvSpPr>
          <p:spPr bwMode="auto">
            <a:xfrm>
              <a:off x="3984" y="1728"/>
              <a:ext cx="1008" cy="912"/>
            </a:xfrm>
            <a:prstGeom prst="rect">
              <a:avLst/>
            </a:prstGeom>
            <a:solidFill>
              <a:srgbClr val="00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5027" name="Text Box 8"/>
            <p:cNvSpPr txBox="1">
              <a:spLocks noChangeArrowheads="1"/>
            </p:cNvSpPr>
            <p:nvPr/>
          </p:nvSpPr>
          <p:spPr bwMode="auto">
            <a:xfrm>
              <a:off x="3965" y="1794"/>
              <a:ext cx="1024" cy="4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Design Module</a:t>
              </a:r>
            </a:p>
          </p:txBody>
        </p:sp>
        <p:sp>
          <p:nvSpPr>
            <p:cNvPr id="85028" name="Line 9"/>
            <p:cNvSpPr>
              <a:spLocks noChangeShapeType="1"/>
            </p:cNvSpPr>
            <p:nvPr/>
          </p:nvSpPr>
          <p:spPr bwMode="auto">
            <a:xfrm>
              <a:off x="4224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9" name="Line 10"/>
            <p:cNvSpPr>
              <a:spLocks noChangeShapeType="1"/>
            </p:cNvSpPr>
            <p:nvPr/>
          </p:nvSpPr>
          <p:spPr bwMode="auto">
            <a:xfrm>
              <a:off x="4464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0" name="Line 11"/>
            <p:cNvSpPr>
              <a:spLocks noChangeShapeType="1"/>
            </p:cNvSpPr>
            <p:nvPr/>
          </p:nvSpPr>
          <p:spPr bwMode="auto">
            <a:xfrm>
              <a:off x="4704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1" name="Line 12"/>
            <p:cNvSpPr>
              <a:spLocks noChangeShapeType="1"/>
            </p:cNvSpPr>
            <p:nvPr/>
          </p:nvSpPr>
          <p:spPr bwMode="auto">
            <a:xfrm>
              <a:off x="4224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Line 13"/>
            <p:cNvSpPr>
              <a:spLocks noChangeShapeType="1"/>
            </p:cNvSpPr>
            <p:nvPr/>
          </p:nvSpPr>
          <p:spPr bwMode="auto">
            <a:xfrm>
              <a:off x="4464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3" name="Line 14"/>
            <p:cNvSpPr>
              <a:spLocks noChangeShapeType="1"/>
            </p:cNvSpPr>
            <p:nvPr/>
          </p:nvSpPr>
          <p:spPr bwMode="auto">
            <a:xfrm>
              <a:off x="4704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998" name="Group 16"/>
          <p:cNvGrpSpPr>
            <a:grpSpLocks/>
          </p:cNvGrpSpPr>
          <p:nvPr/>
        </p:nvGrpSpPr>
        <p:grpSpPr bwMode="auto">
          <a:xfrm>
            <a:off x="7346950" y="5499100"/>
            <a:ext cx="762000" cy="539750"/>
            <a:chOff x="4224" y="3264"/>
            <a:chExt cx="480" cy="288"/>
          </a:xfrm>
        </p:grpSpPr>
        <p:sp>
          <p:nvSpPr>
            <p:cNvPr id="85023" name="Line 17"/>
            <p:cNvSpPr>
              <a:spLocks noChangeShapeType="1"/>
            </p:cNvSpPr>
            <p:nvPr/>
          </p:nvSpPr>
          <p:spPr bwMode="auto">
            <a:xfrm>
              <a:off x="4224" y="32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Line 18"/>
            <p:cNvSpPr>
              <a:spLocks noChangeShapeType="1"/>
            </p:cNvSpPr>
            <p:nvPr/>
          </p:nvSpPr>
          <p:spPr bwMode="auto">
            <a:xfrm>
              <a:off x="4464" y="32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19"/>
            <p:cNvSpPr>
              <a:spLocks noChangeShapeType="1"/>
            </p:cNvSpPr>
            <p:nvPr/>
          </p:nvSpPr>
          <p:spPr bwMode="auto">
            <a:xfrm>
              <a:off x="4704" y="32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999" name="Group 24"/>
          <p:cNvGrpSpPr>
            <a:grpSpLocks/>
          </p:cNvGrpSpPr>
          <p:nvPr/>
        </p:nvGrpSpPr>
        <p:grpSpPr bwMode="auto">
          <a:xfrm>
            <a:off x="7346950" y="1268413"/>
            <a:ext cx="762000" cy="495300"/>
            <a:chOff x="4224" y="3264"/>
            <a:chExt cx="480" cy="288"/>
          </a:xfrm>
        </p:grpSpPr>
        <p:sp>
          <p:nvSpPr>
            <p:cNvPr id="85020" name="Line 25"/>
            <p:cNvSpPr>
              <a:spLocks noChangeShapeType="1"/>
            </p:cNvSpPr>
            <p:nvPr/>
          </p:nvSpPr>
          <p:spPr bwMode="auto">
            <a:xfrm>
              <a:off x="4224" y="32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Line 26"/>
            <p:cNvSpPr>
              <a:spLocks noChangeShapeType="1"/>
            </p:cNvSpPr>
            <p:nvPr/>
          </p:nvSpPr>
          <p:spPr bwMode="auto">
            <a:xfrm>
              <a:off x="4464" y="32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Line 27"/>
            <p:cNvSpPr>
              <a:spLocks noChangeShapeType="1"/>
            </p:cNvSpPr>
            <p:nvPr/>
          </p:nvSpPr>
          <p:spPr bwMode="auto">
            <a:xfrm>
              <a:off x="4704" y="32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00" name="Line 29"/>
          <p:cNvSpPr>
            <a:spLocks noChangeShapeType="1"/>
          </p:cNvSpPr>
          <p:nvPr/>
        </p:nvSpPr>
        <p:spPr bwMode="auto">
          <a:xfrm>
            <a:off x="7213600" y="1296988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1" name="Line 30"/>
          <p:cNvSpPr>
            <a:spLocks noChangeShapeType="1"/>
          </p:cNvSpPr>
          <p:nvPr/>
        </p:nvSpPr>
        <p:spPr bwMode="auto">
          <a:xfrm flipV="1">
            <a:off x="7213600" y="1296988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2" name="Line 21"/>
          <p:cNvSpPr>
            <a:spLocks noChangeShapeType="1"/>
          </p:cNvSpPr>
          <p:nvPr/>
        </p:nvSpPr>
        <p:spPr bwMode="auto">
          <a:xfrm>
            <a:off x="7213600" y="5589588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3" name="Line 22"/>
          <p:cNvSpPr>
            <a:spLocks noChangeShapeType="1"/>
          </p:cNvSpPr>
          <p:nvPr/>
        </p:nvSpPr>
        <p:spPr bwMode="auto">
          <a:xfrm flipV="1">
            <a:off x="7213600" y="5589588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5004" name="Group 6"/>
          <p:cNvGrpSpPr>
            <a:grpSpLocks/>
          </p:cNvGrpSpPr>
          <p:nvPr/>
        </p:nvGrpSpPr>
        <p:grpSpPr bwMode="auto">
          <a:xfrm>
            <a:off x="6734175" y="2214563"/>
            <a:ext cx="2024063" cy="944562"/>
            <a:chOff x="3936" y="1602"/>
            <a:chExt cx="1080" cy="1326"/>
          </a:xfrm>
        </p:grpSpPr>
        <p:sp>
          <p:nvSpPr>
            <p:cNvPr id="85015" name="Rectangle 7"/>
            <p:cNvSpPr>
              <a:spLocks noChangeArrowheads="1"/>
            </p:cNvSpPr>
            <p:nvPr/>
          </p:nvSpPr>
          <p:spPr bwMode="auto">
            <a:xfrm>
              <a:off x="3984" y="1602"/>
              <a:ext cx="1008" cy="1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5016" name="Text Box 8"/>
            <p:cNvSpPr txBox="1">
              <a:spLocks noChangeArrowheads="1"/>
            </p:cNvSpPr>
            <p:nvPr/>
          </p:nvSpPr>
          <p:spPr bwMode="auto">
            <a:xfrm>
              <a:off x="3936" y="1717"/>
              <a:ext cx="1080" cy="7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b="1">
                  <a:solidFill>
                    <a:srgbClr val="00B050"/>
                  </a:solidFill>
                  <a:latin typeface="Tahoma" pitchFamily="34" charset="0"/>
                </a:rPr>
                <a:t>Stimulus Generater</a:t>
              </a:r>
            </a:p>
            <a:p>
              <a:pPr algn="ctr" eaLnBrk="1" hangingPunct="1"/>
              <a:r>
                <a:rPr lang="en-US" altLang="zh-CN" sz="1400" b="1">
                  <a:latin typeface="Tahoma" pitchFamily="34" charset="0"/>
                </a:rPr>
                <a:t>Apply Inputs</a:t>
              </a:r>
              <a:endParaRPr lang="en-US" altLang="zh-CN" b="1">
                <a:latin typeface="Tahoma" pitchFamily="34" charset="0"/>
              </a:endParaRPr>
            </a:p>
          </p:txBody>
        </p:sp>
        <p:sp>
          <p:nvSpPr>
            <p:cNvPr id="85017" name="Line 12"/>
            <p:cNvSpPr>
              <a:spLocks noChangeShapeType="1"/>
            </p:cNvSpPr>
            <p:nvPr/>
          </p:nvSpPr>
          <p:spPr bwMode="auto">
            <a:xfrm>
              <a:off x="4224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8" name="Line 13"/>
            <p:cNvSpPr>
              <a:spLocks noChangeShapeType="1"/>
            </p:cNvSpPr>
            <p:nvPr/>
          </p:nvSpPr>
          <p:spPr bwMode="auto">
            <a:xfrm>
              <a:off x="4464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Line 14"/>
            <p:cNvSpPr>
              <a:spLocks noChangeShapeType="1"/>
            </p:cNvSpPr>
            <p:nvPr/>
          </p:nvSpPr>
          <p:spPr bwMode="auto">
            <a:xfrm>
              <a:off x="4704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05" name="Group 6"/>
          <p:cNvGrpSpPr>
            <a:grpSpLocks/>
          </p:cNvGrpSpPr>
          <p:nvPr/>
        </p:nvGrpSpPr>
        <p:grpSpPr bwMode="auto">
          <a:xfrm>
            <a:off x="6823075" y="4329113"/>
            <a:ext cx="1890713" cy="835025"/>
            <a:chOff x="3984" y="1440"/>
            <a:chExt cx="1008" cy="1200"/>
          </a:xfrm>
        </p:grpSpPr>
        <p:sp>
          <p:nvSpPr>
            <p:cNvPr id="85010" name="Rectangle 7"/>
            <p:cNvSpPr>
              <a:spLocks noChangeArrowheads="1"/>
            </p:cNvSpPr>
            <p:nvPr/>
          </p:nvSpPr>
          <p:spPr bwMode="auto">
            <a:xfrm>
              <a:off x="3984" y="1728"/>
              <a:ext cx="1008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85011" name="Text Box 8"/>
            <p:cNvSpPr txBox="1">
              <a:spLocks noChangeArrowheads="1"/>
            </p:cNvSpPr>
            <p:nvPr/>
          </p:nvSpPr>
          <p:spPr bwMode="auto">
            <a:xfrm>
              <a:off x="4008" y="1828"/>
              <a:ext cx="984" cy="7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b="1">
                  <a:solidFill>
                    <a:srgbClr val="990099"/>
                  </a:solidFill>
                  <a:latin typeface="Tahoma" pitchFamily="34" charset="0"/>
                </a:rPr>
                <a:t>Response Monitor</a:t>
              </a:r>
            </a:p>
            <a:p>
              <a:pPr algn="ctr" eaLnBrk="1" hangingPunct="1"/>
              <a:r>
                <a:rPr lang="en-US" altLang="zh-CN" sz="1400" b="1">
                  <a:latin typeface="Tahoma" pitchFamily="34" charset="0"/>
                </a:rPr>
                <a:t>Observe Outputs</a:t>
              </a:r>
            </a:p>
          </p:txBody>
        </p:sp>
        <p:sp>
          <p:nvSpPr>
            <p:cNvPr id="85012" name="Line 9"/>
            <p:cNvSpPr>
              <a:spLocks noChangeShapeType="1"/>
            </p:cNvSpPr>
            <p:nvPr/>
          </p:nvSpPr>
          <p:spPr bwMode="auto">
            <a:xfrm>
              <a:off x="4224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Line 10"/>
            <p:cNvSpPr>
              <a:spLocks noChangeShapeType="1"/>
            </p:cNvSpPr>
            <p:nvPr/>
          </p:nvSpPr>
          <p:spPr bwMode="auto">
            <a:xfrm>
              <a:off x="4464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Line 11"/>
            <p:cNvSpPr>
              <a:spLocks noChangeShapeType="1"/>
            </p:cNvSpPr>
            <p:nvPr/>
          </p:nvSpPr>
          <p:spPr bwMode="auto">
            <a:xfrm>
              <a:off x="4704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06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4FFA00-D777-4BB8-9447-670A1EF24D7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85007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C62668-A156-4145-B289-C495C6A642EF}" type="slidenum">
              <a:rPr lang="zh-CN" altLang="en-US"/>
              <a:pPr/>
              <a:t>40</a:t>
            </a:fld>
            <a:endParaRPr lang="zh-CN" altLang="en-US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1C867073-4B35-4C98-AF3B-C0AFE0E6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79513"/>
            <a:ext cx="6143625" cy="4714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600"/>
              </a:spcBef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159000" algn="l"/>
                <a:tab pos="2689225" algn="l"/>
              </a:tabLst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module</a:t>
            </a:r>
            <a:r>
              <a:rPr lang="en-US" altLang="zh-CN" sz="1600" b="1" dirty="0">
                <a:latin typeface="Arial" charset="0"/>
                <a:ea typeface="宋体" charset="-122"/>
              </a:rPr>
              <a:t> M</a:t>
            </a:r>
            <a:r>
              <a:rPr lang="pl-PL" altLang="zh-CN" sz="1600" b="1" dirty="0">
                <a:latin typeface="Arial" charset="0"/>
                <a:ea typeface="宋体" charset="-122"/>
              </a:rPr>
              <a:t>y_tb</a:t>
            </a:r>
            <a:r>
              <a:rPr lang="en-US" altLang="zh-CN" sz="1600" b="1" dirty="0">
                <a:latin typeface="Arial" charset="0"/>
                <a:ea typeface="宋体" charset="-122"/>
              </a:rPr>
              <a:t>; 	         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--</a:t>
            </a:r>
            <a:r>
              <a:rPr lang="en-US" altLang="zh-CN" sz="1600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TestBench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module has no ports </a:t>
            </a:r>
          </a:p>
          <a:p>
            <a:pPr eaLnBrk="1" hangingPunct="1">
              <a:spcBef>
                <a:spcPts val="0"/>
              </a:spcBef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159000" algn="l"/>
              </a:tabLst>
              <a:defRPr/>
            </a:pPr>
            <a:endParaRPr lang="en-US" altLang="zh-CN" sz="200" b="1" dirty="0">
              <a:latin typeface="Arial" charset="0"/>
              <a:ea typeface="宋体" charset="-122"/>
            </a:endParaRPr>
          </a:p>
          <a:p>
            <a:pPr marL="0" lvl="2" eaLnBrk="1" hangingPunct="1">
              <a:spcBef>
                <a:spcPts val="0"/>
              </a:spcBef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689225" algn="l"/>
                <a:tab pos="30480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	 </a:t>
            </a:r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reg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 ……….;	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--Local signals and constants</a:t>
            </a:r>
          </a:p>
          <a:p>
            <a:pPr marL="0" lvl="2" eaLnBrk="1" hangingPunct="1">
              <a:spcBef>
                <a:spcPts val="0"/>
              </a:spcBef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30480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      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wire ……….;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159000" algn="l"/>
              </a:tabLst>
              <a:defRPr/>
            </a:pP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159000" algn="l"/>
                <a:tab pos="2689225" algn="l"/>
              </a:tabLst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Arial" charset="0"/>
                <a:ea typeface="宋体" charset="-122"/>
              </a:rPr>
              <a:t>Instantiating module;	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--</a:t>
            </a:r>
            <a:r>
              <a:rPr lang="pl-PL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Instantiations of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DUT</a:t>
            </a:r>
            <a:endParaRPr lang="en-US" altLang="zh-CN" sz="1600" b="1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     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initial  begin  ……… end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	     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--</a:t>
            </a:r>
            <a:r>
              <a:rPr lang="pl-PL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 Input stimuli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: reset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  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      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always  begin  ……… end      --</a:t>
            </a:r>
            <a:r>
              <a:rPr lang="pl-PL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 Input stimuli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: clock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            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159000" algn="l"/>
              </a:tabLst>
              <a:defRPr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initial  begin  ……… end	      --</a:t>
            </a:r>
            <a:r>
              <a:rPr lang="pl-PL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 Input stimuli</a:t>
            </a: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: other signals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          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Arial" charset="0"/>
                <a:ea typeface="宋体" charset="-122"/>
              </a:rPr>
              <a:t>       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always @ ( </a:t>
            </a:r>
            <a:r>
              <a:rPr lang="en-US" altLang="zh-CN" sz="1600" b="1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posedge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clock )				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   ………	                      --</a:t>
            </a:r>
            <a:r>
              <a:rPr lang="pl-PL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Compare</a:t>
            </a:r>
            <a:r>
              <a:rPr lang="pl-PL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end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159000" algn="l"/>
              </a:tabLst>
              <a:defRPr/>
            </a:pP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      always @ ( </a:t>
            </a:r>
            <a:r>
              <a:rPr lang="en-US" altLang="zh-CN" sz="1600" b="1" dirty="0" err="1">
                <a:solidFill>
                  <a:srgbClr val="7030A0"/>
                </a:solidFill>
                <a:latin typeface="Arial" charset="0"/>
                <a:ea typeface="宋体" charset="-122"/>
              </a:rPr>
              <a:t>posedge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clock )				        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   ………	                      --</a:t>
            </a:r>
            <a:r>
              <a:rPr lang="pl-PL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Display</a:t>
            </a:r>
            <a:r>
              <a:rPr lang="pl-PL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results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600" b="1" dirty="0">
                <a:solidFill>
                  <a:srgbClr val="7030A0"/>
                </a:solidFill>
                <a:latin typeface="Arial" charset="0"/>
                <a:ea typeface="宋体" charset="-122"/>
              </a:rPr>
              <a:t>end</a:t>
            </a:r>
          </a:p>
          <a:p>
            <a:pPr eaLnBrk="1" hangingPunct="1">
              <a:spcBef>
                <a:spcPts val="0"/>
              </a:spcBef>
              <a:buClr>
                <a:schemeClr val="bg1"/>
              </a:buClr>
              <a:tabLst>
                <a:tab pos="355600" algn="l"/>
                <a:tab pos="685800" algn="l"/>
                <a:tab pos="1079500" algn="l"/>
                <a:tab pos="2159000" algn="l"/>
              </a:tabLst>
              <a:defRPr/>
            </a:pPr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-122"/>
              </a:rPr>
              <a:t>endmodule</a:t>
            </a:r>
            <a:endParaRPr lang="en-US" altLang="zh-CN" sz="1600" b="1" dirty="0">
              <a:latin typeface="Arial" charset="0"/>
              <a:ea typeface="宋体" charset="-122"/>
            </a:endParaRPr>
          </a:p>
        </p:txBody>
      </p:sp>
      <p:sp>
        <p:nvSpPr>
          <p:cNvPr id="85009" name="矩形 85"/>
          <p:cNvSpPr>
            <a:spLocks noChangeArrowheads="1"/>
          </p:cNvSpPr>
          <p:nvPr/>
        </p:nvSpPr>
        <p:spPr bwMode="auto">
          <a:xfrm>
            <a:off x="6867525" y="3698875"/>
            <a:ext cx="1860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 b="1"/>
              <a:t>Design Under Test </a:t>
            </a:r>
            <a:endParaRPr lang="zh-CN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zh-CN" sz="3600">
                <a:ea typeface="宋体" pitchFamily="2" charset="-122"/>
              </a:rPr>
              <a:t>A Simple Tester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D93EA2A9-9EB2-40F5-9794-97AF01BD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981075"/>
            <a:ext cx="8891588" cy="5184775"/>
          </a:xfrm>
        </p:spPr>
        <p:txBody>
          <a:bodyPr tIns="137160" rIns="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宋体" pitchFamily="2" charset="-122"/>
                <a:cs typeface="Courier New" pitchFamily="49" charset="0"/>
              </a:rPr>
              <a:t>`timescale </a:t>
            </a:r>
            <a:r>
              <a:rPr lang="en-US" altLang="zh-CN" sz="1600" b="1" dirty="0">
                <a:solidFill>
                  <a:srgbClr val="205BA9"/>
                </a:solidFill>
                <a:latin typeface="+mn-lt"/>
                <a:ea typeface="宋体" pitchFamily="2" charset="-122"/>
                <a:cs typeface="Courier New" pitchFamily="49" charset="0"/>
              </a:rPr>
              <a:t>1ns/100ps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module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Detector110Tester;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reg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aa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, clock,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rst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;	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wire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ww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70C0"/>
                </a:solidFill>
                <a:latin typeface="+mn-lt"/>
                <a:ea typeface="宋体" pitchFamily="2" charset="-122"/>
                <a:cs typeface="Courier New" pitchFamily="49" charset="0"/>
              </a:rPr>
              <a:t>Detector110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UUT (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aa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, clock,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rst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ww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+mn-lt"/>
                <a:ea typeface="宋体" pitchFamily="2" charset="-122"/>
                <a:cs typeface="Courier New" pitchFamily="49" charset="0"/>
              </a:rPr>
              <a:t>        initial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aa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= 0; clock = 0;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rst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= 1; 	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+mn-lt"/>
                <a:ea typeface="宋体" pitchFamily="2" charset="-122"/>
                <a:cs typeface="Courier New" pitchFamily="49" charset="0"/>
              </a:rPr>
              <a:t>end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+mn-lt"/>
                <a:ea typeface="宋体" pitchFamily="2" charset="-122"/>
                <a:cs typeface="Courier New" pitchFamily="49" charset="0"/>
              </a:rPr>
              <a:t>initial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  <a:cs typeface="Courier New" pitchFamily="49" charset="0"/>
              </a:rPr>
              <a:t>repeat (44) 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宋体" pitchFamily="2" charset="-122"/>
                <a:cs typeface="Courier New" pitchFamily="49" charset="0"/>
              </a:rPr>
              <a:t>#7 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clock = ~clock;  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+mn-lt"/>
                <a:ea typeface="宋体" pitchFamily="2" charset="-122"/>
                <a:cs typeface="Courier New" pitchFamily="49" charset="0"/>
              </a:rPr>
              <a:t>initial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  <a:cs typeface="Courier New" pitchFamily="49" charset="0"/>
              </a:rPr>
              <a:t>repeat (15)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宋体" pitchFamily="2" charset="-122"/>
                <a:cs typeface="Courier New" pitchFamily="49" charset="0"/>
              </a:rPr>
              <a:t>#23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aa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= ~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aa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+mn-lt"/>
                <a:ea typeface="宋体" pitchFamily="2" charset="-122"/>
                <a:cs typeface="Courier New" pitchFamily="49" charset="0"/>
              </a:rPr>
              <a:t>initial begin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宋体" pitchFamily="2" charset="-122"/>
                <a:cs typeface="Courier New" pitchFamily="49" charset="0"/>
              </a:rPr>
              <a:t>#31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rst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= 1;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宋体" pitchFamily="2" charset="-122"/>
                <a:cs typeface="Courier New" pitchFamily="49" charset="0"/>
              </a:rPr>
              <a:t>#23 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rst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= 0;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+mn-lt"/>
                <a:ea typeface="宋体" pitchFamily="2" charset="-122"/>
                <a:cs typeface="Courier New" pitchFamily="49" charset="0"/>
              </a:rPr>
              <a:t>end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宋体" pitchFamily="2" charset="-122"/>
                <a:cs typeface="Courier New" pitchFamily="49" charset="0"/>
              </a:rPr>
              <a:t>always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@(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ww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) if (</a:t>
            </a:r>
            <a:r>
              <a:rPr lang="en-US" altLang="zh-CN" sz="1600" b="1" dirty="0" err="1">
                <a:latin typeface="+mn-lt"/>
                <a:ea typeface="宋体" pitchFamily="2" charset="-122"/>
                <a:cs typeface="Courier New" pitchFamily="49" charset="0"/>
              </a:rPr>
              <a:t>ww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 == 1)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1" dirty="0">
                <a:solidFill>
                  <a:srgbClr val="00B0F0"/>
                </a:solidFill>
                <a:latin typeface="+mn-lt"/>
                <a:ea typeface="宋体" pitchFamily="2" charset="-122"/>
                <a:cs typeface="Courier New" pitchFamily="49" charset="0"/>
              </a:rPr>
              <a:t>$display 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"A 1 was detected on w at time = </a:t>
            </a:r>
            <a:r>
              <a:rPr lang="en-US" altLang="zh-CN" sz="1600" b="1" dirty="0">
                <a:solidFill>
                  <a:srgbClr val="00B0F0"/>
                </a:solidFill>
                <a:latin typeface="+mn-lt"/>
                <a:ea typeface="宋体" pitchFamily="2" charset="-122"/>
                <a:cs typeface="Courier New" pitchFamily="49" charset="0"/>
              </a:rPr>
              <a:t>%t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", </a:t>
            </a:r>
            <a:r>
              <a:rPr lang="en-US" altLang="zh-CN" sz="1600" b="1" dirty="0">
                <a:solidFill>
                  <a:srgbClr val="00B0F0"/>
                </a:solidFill>
                <a:latin typeface="+mn-lt"/>
                <a:ea typeface="宋体" pitchFamily="2" charset="-122"/>
                <a:cs typeface="Courier New" pitchFamily="49" charset="0"/>
              </a:rPr>
              <a:t>$time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)</a:t>
            </a:r>
            <a:r>
              <a:rPr lang="en-US" altLang="zh-CN" sz="16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1600" b="1" dirty="0" err="1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endmodule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宋体" pitchFamily="2" charset="-122"/>
                <a:cs typeface="Courier New" pitchFamily="49" charset="0"/>
              </a:rPr>
              <a:t>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8B233-AF84-4351-AA55-F9F045280522}"/>
              </a:ext>
            </a:extLst>
          </p:cNvPr>
          <p:cNvSpPr/>
          <p:nvPr/>
        </p:nvSpPr>
        <p:spPr>
          <a:xfrm>
            <a:off x="3484563" y="1412875"/>
            <a:ext cx="2239962" cy="307975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No input or output ports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9AFC1A-CED2-4D53-BDAA-D325ADE7A2E1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052763" y="1557338"/>
            <a:ext cx="431800" cy="952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4A22408-2EA1-46E5-A51C-DA0BC8FD27AA}"/>
              </a:ext>
            </a:extLst>
          </p:cNvPr>
          <p:cNvSpPr/>
          <p:nvPr/>
        </p:nvSpPr>
        <p:spPr>
          <a:xfrm>
            <a:off x="3419475" y="1844675"/>
            <a:ext cx="2305050" cy="307975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Inputs &amp; Outputs of DUT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8C2258-F83F-4BB4-95F6-A918405F3FA9}"/>
              </a:ext>
            </a:extLst>
          </p:cNvPr>
          <p:cNvCxnSpPr>
            <a:stCxn id="16" idx="1"/>
          </p:cNvCxnSpPr>
          <p:nvPr/>
        </p:nvCxnSpPr>
        <p:spPr>
          <a:xfrm flipH="1">
            <a:off x="2484438" y="1998663"/>
            <a:ext cx="935037" cy="619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9A206D9-BFA8-4B1A-B8F7-569C53DA09FC}"/>
              </a:ext>
            </a:extLst>
          </p:cNvPr>
          <p:cNvSpPr/>
          <p:nvPr/>
        </p:nvSpPr>
        <p:spPr>
          <a:xfrm>
            <a:off x="4799013" y="2257425"/>
            <a:ext cx="4106862" cy="307975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The Instantiation of DUT 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(Detector110 Module)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E0BC7F-B3FC-4199-BA3D-4107C0D30468}"/>
              </a:ext>
            </a:extLst>
          </p:cNvPr>
          <p:cNvCxnSpPr>
            <a:stCxn id="24" idx="1"/>
          </p:cNvCxnSpPr>
          <p:nvPr/>
        </p:nvCxnSpPr>
        <p:spPr>
          <a:xfrm flipH="1">
            <a:off x="4176713" y="2411413"/>
            <a:ext cx="622300" cy="619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4DB86AF-0490-4932-8503-1B1F59A27241}"/>
              </a:ext>
            </a:extLst>
          </p:cNvPr>
          <p:cNvSpPr/>
          <p:nvPr/>
        </p:nvSpPr>
        <p:spPr>
          <a:xfrm>
            <a:off x="4752975" y="2924175"/>
            <a:ext cx="1882775" cy="307975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An initial  statement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43957AF-4244-47E6-8B2C-7B513269FBD3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3671888" y="3068638"/>
            <a:ext cx="1081087" cy="952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E1F38C0-9559-4414-9EF3-7D61D262920D}"/>
              </a:ext>
            </a:extLst>
          </p:cNvPr>
          <p:cNvSpPr/>
          <p:nvPr/>
        </p:nvSpPr>
        <p:spPr>
          <a:xfrm>
            <a:off x="4859338" y="3357563"/>
            <a:ext cx="3925887" cy="554037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charset="-122"/>
                <a:cs typeface="Courier New" pitchFamily="49" charset="0"/>
              </a:rPr>
              <a:t>Generates a periodic signal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 :</a:t>
            </a:r>
          </a:p>
          <a:p>
            <a:pPr algn="ctr"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repeats (44) times with 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(7time steps)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delay, 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703578-46BB-4F63-B75D-BF63E9B7B8DB}"/>
              </a:ext>
            </a:extLst>
          </p:cNvPr>
          <p:cNvCxnSpPr>
            <a:stCxn id="31" idx="1"/>
          </p:cNvCxnSpPr>
          <p:nvPr/>
        </p:nvCxnSpPr>
        <p:spPr>
          <a:xfrm flipH="1">
            <a:off x="4103688" y="3633788"/>
            <a:ext cx="755650" cy="111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700FF3E-1EBF-4663-85CB-72F4B4D688F6}"/>
              </a:ext>
            </a:extLst>
          </p:cNvPr>
          <p:cNvSpPr/>
          <p:nvPr/>
        </p:nvSpPr>
        <p:spPr>
          <a:xfrm>
            <a:off x="3671888" y="4437063"/>
            <a:ext cx="2771775" cy="307975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宋体" charset="-122"/>
                <a:cs typeface="Courier New" pitchFamily="49" charset="0"/>
              </a:rPr>
              <a:t>Generates a no-periodic signal</a:t>
            </a:r>
            <a:r>
              <a:rPr lang="en-US" altLang="zh-CN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 </a:t>
            </a:r>
            <a:endParaRPr lang="en-US" altLang="zh-CN" sz="14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宋体" charset="-122"/>
              <a:cs typeface="Arial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90E6D6A-7C8E-4756-9568-37202D9DA515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2555875" y="4581525"/>
            <a:ext cx="1116013" cy="952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10D846F-D90A-4FC9-ABFE-06C9EBFED119}"/>
              </a:ext>
            </a:extLst>
          </p:cNvPr>
          <p:cNvSpPr/>
          <p:nvPr/>
        </p:nvSpPr>
        <p:spPr>
          <a:xfrm>
            <a:off x="5329238" y="4941888"/>
            <a:ext cx="3743325" cy="522287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A </a:t>
            </a: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Verilog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System Task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: reports the Times at which the </a:t>
            </a: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ww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 Variable becomes 1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A7207B-D3B3-4EF0-810F-D4950A15B7B5}"/>
              </a:ext>
            </a:extLst>
          </p:cNvPr>
          <p:cNvCxnSpPr>
            <a:stCxn id="41" idx="1"/>
          </p:cNvCxnSpPr>
          <p:nvPr/>
        </p:nvCxnSpPr>
        <p:spPr>
          <a:xfrm flipH="1">
            <a:off x="4679950" y="5202238"/>
            <a:ext cx="649288" cy="31432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2599014-BD7F-4DBE-B086-A58F2995644D}"/>
              </a:ext>
            </a:extLst>
          </p:cNvPr>
          <p:cNvSpPr/>
          <p:nvPr/>
        </p:nvSpPr>
        <p:spPr>
          <a:xfrm>
            <a:off x="3979863" y="981075"/>
            <a:ext cx="976312" cy="307975"/>
          </a:xfrm>
          <a:prstGeom prst="rect">
            <a:avLst/>
          </a:prstGeom>
          <a:ln w="25400">
            <a:solidFill>
              <a:srgbClr val="FF0000"/>
            </a:solidFill>
            <a:prstDash val="sysDash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  <a:cs typeface="Arial" charset="0"/>
              </a:rPr>
              <a:t>Time unit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06A972-BAC9-4123-B0EB-F71F1A9F022A}"/>
              </a:ext>
            </a:extLst>
          </p:cNvPr>
          <p:cNvCxnSpPr>
            <a:stCxn id="51" idx="1"/>
          </p:cNvCxnSpPr>
          <p:nvPr/>
        </p:nvCxnSpPr>
        <p:spPr>
          <a:xfrm flipH="1">
            <a:off x="2484438" y="1135063"/>
            <a:ext cx="1495425" cy="13335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6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764656-899D-4870-8260-EE7ACB0FEA5B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8706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456A58-2B9D-4C1F-B9CF-8FD69A97ECBD}" type="slidenum">
              <a:rPr lang="zh-CN" altLang="en-US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773113" y="203200"/>
            <a:ext cx="7543800" cy="6159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itchFamily="2" charset="-122"/>
              </a:rPr>
              <a:t>Design &amp; Implement for CPU</a:t>
            </a:r>
          </a:p>
        </p:txBody>
      </p:sp>
      <p:sp>
        <p:nvSpPr>
          <p:cNvPr id="88067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4B389B-44FF-413B-99FC-FCED8E95C61D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50A2F8-C735-429B-A3FC-6B8FA7EB8B41}" type="slidenum">
              <a:rPr lang="zh-CN" altLang="en-US"/>
              <a:pPr/>
              <a:t>42</a:t>
            </a:fld>
            <a:endParaRPr lang="zh-CN" altLang="en-US"/>
          </a:p>
        </p:txBody>
      </p:sp>
      <p:pic>
        <p:nvPicPr>
          <p:cNvPr id="88069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675" y="1785938"/>
            <a:ext cx="2770188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8070" name="组合 2"/>
          <p:cNvGrpSpPr>
            <a:grpSpLocks/>
          </p:cNvGrpSpPr>
          <p:nvPr/>
        </p:nvGrpSpPr>
        <p:grpSpPr bwMode="auto">
          <a:xfrm>
            <a:off x="5786438" y="1001713"/>
            <a:ext cx="3163887" cy="5133975"/>
            <a:chOff x="8146473" y="1"/>
            <a:chExt cx="4045527" cy="6858000"/>
          </a:xfrm>
        </p:grpSpPr>
        <p:pic>
          <p:nvPicPr>
            <p:cNvPr id="88072" name="图片 1"/>
            <p:cNvPicPr>
              <a:picLocks noChangeAspect="1" noChangeArrowheads="1"/>
            </p:cNvPicPr>
            <p:nvPr/>
          </p:nvPicPr>
          <p:blipFill>
            <a:blip r:embed="rId4"/>
            <a:srcRect t="10663"/>
            <a:stretch>
              <a:fillRect/>
            </a:stretch>
          </p:blipFill>
          <p:spPr bwMode="auto">
            <a:xfrm>
              <a:off x="8146473" y="1"/>
              <a:ext cx="4045527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04D8546-56EA-44BF-BEDE-B68A033345F6}"/>
                </a:ext>
              </a:extLst>
            </p:cNvPr>
            <p:cNvSpPr/>
            <p:nvPr/>
          </p:nvSpPr>
          <p:spPr bwMode="auto">
            <a:xfrm>
              <a:off x="8582894" y="5146681"/>
              <a:ext cx="2535306" cy="71251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88071" name="图片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1900" y="1001713"/>
            <a:ext cx="2951163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EDA tools &amp; flow</a:t>
            </a:r>
            <a:endParaRPr lang="zh-CN" altLang="en-US"/>
          </a:p>
        </p:txBody>
      </p:sp>
      <p:sp>
        <p:nvSpPr>
          <p:cNvPr id="90115" name="日期占位符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74667D-7E57-48D6-9639-7A846695D6F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90116" name="灯片编号占位符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3B15C9-E652-4010-A3AA-44AC0BDFB386}" type="slidenum">
              <a:rPr lang="zh-CN" altLang="en-US"/>
              <a:pPr/>
              <a:t>43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488" y="998538"/>
            <a:ext cx="7031037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4775" y="1730375"/>
            <a:ext cx="223520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685800"/>
          </a:xfrm>
        </p:spPr>
        <p:txBody>
          <a:bodyPr/>
          <a:lstStyle/>
          <a:p>
            <a:r>
              <a:rPr lang="en-US" altLang="zh-CN" sz="3600"/>
              <a:t>PERFORMANCE ASSESSMENT  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0" y="938213"/>
            <a:ext cx="9144000" cy="217646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zh-CN" sz="2000" b="1"/>
              <a:t> Consider the execution of a program which results in the execution of 2 million instructions on a 400-MHz processor. The program consists of four major types of instructions. The instruction mix and the CPI for each instruction type are given below based on the result of a program trace experiment. Please give out the average CPI , the corresponding MIPS and the tunning time T when the program is executed on a uniprocessor .</a:t>
            </a:r>
            <a:endParaRPr lang="zh-CN" altLang="en-US" sz="2000" b="1">
              <a:ea typeface="华文细黑" pitchFamily="2" charset="-122"/>
            </a:endParaRPr>
          </a:p>
        </p:txBody>
      </p:sp>
      <p:sp>
        <p:nvSpPr>
          <p:cNvPr id="9114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39318-3B14-4778-B3D5-0B6FB29DC16A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9114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253D0-490C-49BB-BEE3-028121A644E0}" type="slidenum">
              <a:rPr lang="zh-CN" altLang="en-US"/>
              <a:pPr/>
              <a:t>44</a:t>
            </a:fld>
            <a:endParaRPr lang="zh-CN" altLang="en-US"/>
          </a:p>
        </p:txBody>
      </p:sp>
      <p:sp>
        <p:nvSpPr>
          <p:cNvPr id="91142" name="矩形 7"/>
          <p:cNvSpPr>
            <a:spLocks noChangeArrowheads="1"/>
          </p:cNvSpPr>
          <p:nvPr/>
        </p:nvSpPr>
        <p:spPr bwMode="auto">
          <a:xfrm>
            <a:off x="1422400" y="5094288"/>
            <a:ext cx="6570663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000" b="1"/>
              <a:t>CPI = 0.6 + (2 * 0.18) + (4 * 0.12) + (8 * 0.1) = 2.24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b="1"/>
              <a:t>MIPS =(400 * 10</a:t>
            </a:r>
            <a:r>
              <a:rPr lang="en-US" altLang="zh-CN" sz="2000" b="1" baseline="30000"/>
              <a:t>6</a:t>
            </a:r>
            <a:r>
              <a:rPr lang="en-US" altLang="zh-CN" sz="2000" b="1"/>
              <a:t>) / (2.24 * 10</a:t>
            </a:r>
            <a:r>
              <a:rPr lang="en-US" altLang="zh-CN" sz="2000" b="1" baseline="30000"/>
              <a:t>6</a:t>
            </a:r>
            <a:r>
              <a:rPr lang="en-US" altLang="zh-CN" sz="2000" b="1"/>
              <a:t>) = 178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b="1"/>
              <a:t>T= 2* 10</a:t>
            </a:r>
            <a:r>
              <a:rPr lang="en-US" altLang="zh-CN" sz="2000" b="1" baseline="30000"/>
              <a:t>6</a:t>
            </a:r>
            <a:r>
              <a:rPr lang="en-US" altLang="zh-CN" sz="2000" b="1"/>
              <a:t> *2.24/(400 * 10</a:t>
            </a:r>
            <a:r>
              <a:rPr lang="en-US" altLang="zh-CN" sz="2000" b="1" baseline="30000"/>
              <a:t>6</a:t>
            </a:r>
            <a:r>
              <a:rPr lang="en-US" altLang="zh-CN" sz="2000" b="1"/>
              <a:t>) = 0.012 (s)</a:t>
            </a:r>
            <a:endParaRPr lang="zh-CN" altLang="en-US" sz="2000" b="1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E259276-38D8-483B-B534-70A160EA3D86}"/>
              </a:ext>
            </a:extLst>
          </p:cNvPr>
          <p:cNvGraphicFramePr>
            <a:graphicFrameLocks noGrp="1"/>
          </p:cNvGraphicFramePr>
          <p:nvPr/>
        </p:nvGraphicFramePr>
        <p:xfrm>
          <a:off x="1196975" y="3203575"/>
          <a:ext cx="657066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900"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20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Instruction Type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sz="2000" b="1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CPI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20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Instruction Mix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Arithmetic and logic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Load/store with cache hit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reference with cache miss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Boolean Algebra to CPU</a:t>
            </a:r>
            <a:endParaRPr lang="zh-CN" altLang="en-US"/>
          </a:p>
        </p:txBody>
      </p:sp>
      <p:sp>
        <p:nvSpPr>
          <p:cNvPr id="9219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199D05-E185-41C4-98F4-A497B24BA248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56C9C5-59D8-4751-BBD3-FCDC48D9E30B}" type="slidenum">
              <a:rPr lang="zh-CN" altLang="en-US"/>
              <a:pPr/>
              <a:t>4</a:t>
            </a:fld>
            <a:endParaRPr lang="zh-CN" altLang="en-US"/>
          </a:p>
        </p:txBody>
      </p:sp>
      <p:grpSp>
        <p:nvGrpSpPr>
          <p:cNvPr id="9221" name="组合 19"/>
          <p:cNvGrpSpPr>
            <a:grpSpLocks/>
          </p:cNvGrpSpPr>
          <p:nvPr/>
        </p:nvGrpSpPr>
        <p:grpSpPr bwMode="auto">
          <a:xfrm>
            <a:off x="55563" y="1042988"/>
            <a:ext cx="5445125" cy="5130800"/>
            <a:chOff x="299701" y="979680"/>
            <a:chExt cx="6494769" cy="5175605"/>
          </a:xfrm>
        </p:grpSpPr>
        <p:sp>
          <p:nvSpPr>
            <p:cNvPr id="9227" name="TextBox 8"/>
            <p:cNvSpPr txBox="1">
              <a:spLocks noChangeArrowheads="1"/>
            </p:cNvSpPr>
            <p:nvPr/>
          </p:nvSpPr>
          <p:spPr bwMode="auto">
            <a:xfrm>
              <a:off x="1006444" y="979680"/>
              <a:ext cx="5689599" cy="377219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3200" b="1">
                  <a:solidFill>
                    <a:srgbClr val="00B050"/>
                  </a:solidFill>
                </a:rPr>
                <a:t>Central Process Unit</a:t>
              </a:r>
              <a:endParaRPr lang="zh-CN" altLang="en-US" sz="3200" b="1">
                <a:solidFill>
                  <a:srgbClr val="00B050"/>
                </a:solidFill>
              </a:endParaRPr>
            </a:p>
          </p:txBody>
        </p:sp>
        <p:sp>
          <p:nvSpPr>
            <p:cNvPr id="9228" name="TextBox 9"/>
            <p:cNvSpPr txBox="1">
              <a:spLocks noChangeArrowheads="1"/>
            </p:cNvSpPr>
            <p:nvPr/>
          </p:nvSpPr>
          <p:spPr bwMode="auto">
            <a:xfrm>
              <a:off x="1006444" y="1474738"/>
              <a:ext cx="2736850" cy="67507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Datapath</a:t>
              </a:r>
            </a:p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(ALU, MUX…)</a:t>
              </a:r>
              <a:endParaRPr lang="zh-CN" altLang="en-US" sz="2400" b="1">
                <a:solidFill>
                  <a:srgbClr val="FFC000"/>
                </a:solidFill>
              </a:endParaRPr>
            </a:p>
          </p:txBody>
        </p:sp>
        <p:sp>
          <p:nvSpPr>
            <p:cNvPr id="9229" name="TextBox 10"/>
            <p:cNvSpPr txBox="1">
              <a:spLocks noChangeArrowheads="1"/>
            </p:cNvSpPr>
            <p:nvPr/>
          </p:nvSpPr>
          <p:spPr bwMode="auto">
            <a:xfrm>
              <a:off x="3887757" y="1429734"/>
              <a:ext cx="2808287" cy="720083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Controller</a:t>
              </a:r>
            </a:p>
            <a:p>
              <a:pPr algn="ctr" eaLnBrk="1" hangingPunct="1"/>
              <a:r>
                <a:rPr lang="en-US" altLang="zh-CN" sz="2400" b="1">
                  <a:solidFill>
                    <a:srgbClr val="FFC000"/>
                  </a:solidFill>
                </a:rPr>
                <a:t>(State Machine)</a:t>
              </a:r>
              <a:endParaRPr lang="zh-CN" altLang="en-US" sz="2400" b="1">
                <a:solidFill>
                  <a:srgbClr val="FFC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BBC161-6038-4E3A-871D-32E1E7CB2075}"/>
                </a:ext>
              </a:extLst>
            </p:cNvPr>
            <p:cNvSpPr txBox="1"/>
            <p:nvPr/>
          </p:nvSpPr>
          <p:spPr>
            <a:xfrm>
              <a:off x="299701" y="1267925"/>
              <a:ext cx="564269" cy="3457342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vert="eaVert" anchor="ctr" anchorCtr="1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C00000"/>
                  </a:solidFill>
                  <a:latin typeface="Arial" charset="0"/>
                </a:rPr>
                <a:t>TEST</a:t>
              </a:r>
              <a:endParaRPr lang="zh-CN" altLang="en-US" sz="2800" b="1" dirty="0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9231" name="TextBox 21"/>
            <p:cNvSpPr txBox="1">
              <a:spLocks noChangeArrowheads="1"/>
            </p:cNvSpPr>
            <p:nvPr/>
          </p:nvSpPr>
          <p:spPr bwMode="auto">
            <a:xfrm>
              <a:off x="1032736" y="5705991"/>
              <a:ext cx="5761734" cy="44929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3200" b="1">
                  <a:solidFill>
                    <a:srgbClr val="00B050"/>
                  </a:solidFill>
                </a:rPr>
                <a:t>Boolean Algebra</a:t>
              </a:r>
              <a:endParaRPr lang="zh-CN" altLang="en-US" sz="3200" b="1">
                <a:solidFill>
                  <a:srgbClr val="00B050"/>
                </a:solidFill>
              </a:endParaRPr>
            </a:p>
          </p:txBody>
        </p:sp>
        <p:sp>
          <p:nvSpPr>
            <p:cNvPr id="9232" name="TextBox 22"/>
            <p:cNvSpPr txBox="1">
              <a:spLocks noChangeArrowheads="1"/>
            </p:cNvSpPr>
            <p:nvPr/>
          </p:nvSpPr>
          <p:spPr bwMode="auto">
            <a:xfrm>
              <a:off x="1032736" y="5121751"/>
              <a:ext cx="5761734" cy="493747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3200" b="1">
                  <a:solidFill>
                    <a:srgbClr val="00B0F0"/>
                  </a:solidFill>
                </a:rPr>
                <a:t>Gates</a:t>
              </a:r>
              <a:endParaRPr lang="zh-CN" altLang="en-US" sz="3200" b="1">
                <a:solidFill>
                  <a:srgbClr val="00B0F0"/>
                </a:solidFill>
              </a:endParaRPr>
            </a:p>
          </p:txBody>
        </p:sp>
        <p:sp>
          <p:nvSpPr>
            <p:cNvPr id="9233" name="TextBox 23"/>
            <p:cNvSpPr txBox="1">
              <a:spLocks noChangeArrowheads="1"/>
            </p:cNvSpPr>
            <p:nvPr/>
          </p:nvSpPr>
          <p:spPr bwMode="auto">
            <a:xfrm>
              <a:off x="1044131" y="2284695"/>
              <a:ext cx="2808702" cy="274656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7030A0"/>
                  </a:solidFill>
                </a:rPr>
                <a:t>Combinational Circuit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  <p:sp>
          <p:nvSpPr>
            <p:cNvPr id="9234" name="TextBox 24"/>
            <p:cNvSpPr txBox="1">
              <a:spLocks noChangeArrowheads="1"/>
            </p:cNvSpPr>
            <p:nvPr/>
          </p:nvSpPr>
          <p:spPr bwMode="auto">
            <a:xfrm>
              <a:off x="3960723" y="2239827"/>
              <a:ext cx="2748023" cy="2790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Sequential</a:t>
              </a:r>
              <a:endParaRPr lang="en-US" altLang="zh-CN" sz="2000" b="1">
                <a:solidFill>
                  <a:srgbClr val="FF0000"/>
                </a:solidFill>
              </a:endParaRPr>
            </a:p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Circuit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9222" name="TextBox 18"/>
          <p:cNvSpPr txBox="1">
            <a:spLocks noChangeArrowheads="1"/>
          </p:cNvSpPr>
          <p:nvPr/>
        </p:nvSpPr>
        <p:spPr bwMode="auto">
          <a:xfrm>
            <a:off x="5516563" y="5740400"/>
            <a:ext cx="3571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rgbClr val="00B050"/>
                </a:solidFill>
              </a:rPr>
              <a:t>1.</a:t>
            </a:r>
            <a:r>
              <a:rPr lang="zh-CN" altLang="en-US" sz="1400" b="1">
                <a:solidFill>
                  <a:srgbClr val="00B050"/>
                </a:solidFill>
              </a:rPr>
              <a:t>数的表示法，不同进制之间的转换；</a:t>
            </a:r>
            <a:endParaRPr lang="en-US" altLang="zh-CN" sz="1400" b="1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>
                <a:solidFill>
                  <a:srgbClr val="00B050"/>
                </a:solidFill>
              </a:rPr>
              <a:t>2.</a:t>
            </a:r>
            <a:r>
              <a:rPr lang="zh-CN" altLang="en-US" sz="1400" b="1">
                <a:solidFill>
                  <a:srgbClr val="00B050"/>
                </a:solidFill>
              </a:rPr>
              <a:t>布尔代数的公理、常用定理；</a:t>
            </a:r>
          </a:p>
        </p:txBody>
      </p:sp>
      <p:sp>
        <p:nvSpPr>
          <p:cNvPr id="9223" name="TextBox 24"/>
          <p:cNvSpPr txBox="1">
            <a:spLocks noChangeArrowheads="1"/>
          </p:cNvSpPr>
          <p:nvPr/>
        </p:nvSpPr>
        <p:spPr bwMode="auto">
          <a:xfrm>
            <a:off x="5500688" y="3654425"/>
            <a:ext cx="364331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 eaLnBrk="1" hangingPunct="1">
              <a:buFontTx/>
              <a:buAutoNum type="arabicPeriod"/>
            </a:pPr>
            <a:r>
              <a:rPr lang="zh-CN" altLang="en-US" sz="1400" b="1">
                <a:solidFill>
                  <a:srgbClr val="7030A0"/>
                </a:solidFill>
              </a:rPr>
              <a:t>基本描述方法：真值表，</a:t>
            </a:r>
            <a:r>
              <a:rPr lang="en-US" altLang="zh-CN" sz="1400" b="1">
                <a:solidFill>
                  <a:srgbClr val="7030A0"/>
                </a:solidFill>
              </a:rPr>
              <a:t>K</a:t>
            </a:r>
            <a:r>
              <a:rPr lang="zh-CN" altLang="en-US" sz="1400" b="1">
                <a:solidFill>
                  <a:srgbClr val="7030A0"/>
                </a:solidFill>
              </a:rPr>
              <a:t>图，逻辑式</a:t>
            </a:r>
            <a:endParaRPr lang="en-US" altLang="zh-CN" sz="1400" b="1">
              <a:solidFill>
                <a:srgbClr val="7030A0"/>
              </a:solidFill>
            </a:endParaRPr>
          </a:p>
          <a:p>
            <a:pPr marL="263525" indent="-263525" eaLnBrk="1" hangingPunct="1">
              <a:buFontTx/>
              <a:buAutoNum type="arabicPeriod"/>
            </a:pPr>
            <a:r>
              <a:rPr lang="zh-CN" altLang="en-US" sz="1400" b="1">
                <a:solidFill>
                  <a:srgbClr val="7030A0"/>
                </a:solidFill>
              </a:rPr>
              <a:t>组合电路设计方法</a:t>
            </a:r>
            <a:endParaRPr lang="en-US" altLang="zh-CN" sz="1400" b="1">
              <a:solidFill>
                <a:srgbClr val="7030A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zh-CN" altLang="en-US" sz="1200" b="1">
                <a:solidFill>
                  <a:srgbClr val="7030A0"/>
                </a:solidFill>
              </a:rPr>
              <a:t>用门电路实现</a:t>
            </a:r>
            <a:endParaRPr lang="en-US" altLang="zh-CN" sz="1200" b="1">
              <a:solidFill>
                <a:srgbClr val="7030A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zh-CN" altLang="en-US" sz="1200" b="1">
                <a:solidFill>
                  <a:srgbClr val="7030A0"/>
                </a:solidFill>
              </a:rPr>
              <a:t>用已有模块搭建：级联，译码器，复用器</a:t>
            </a:r>
            <a:endParaRPr lang="en-US" altLang="zh-CN" sz="1200" b="1">
              <a:solidFill>
                <a:srgbClr val="7030A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7030A0"/>
                </a:solidFill>
              </a:rPr>
              <a:t>HDL</a:t>
            </a:r>
            <a:r>
              <a:rPr lang="zh-CN" altLang="en-US" sz="1200" b="1">
                <a:solidFill>
                  <a:srgbClr val="7030A0"/>
                </a:solidFill>
              </a:rPr>
              <a:t>语言描述，综合</a:t>
            </a:r>
            <a:endParaRPr lang="en-US" altLang="zh-CN" sz="1200" b="1">
              <a:solidFill>
                <a:srgbClr val="7030A0"/>
              </a:solidFill>
            </a:endParaRPr>
          </a:p>
          <a:p>
            <a:pPr marL="263525" indent="-263525" eaLnBrk="1" hangingPunct="1">
              <a:buFontTx/>
              <a:buAutoNum type="arabicPeriod"/>
            </a:pPr>
            <a:r>
              <a:rPr lang="zh-CN" altLang="en-US" sz="1400" b="1">
                <a:solidFill>
                  <a:srgbClr val="7030A0"/>
                </a:solidFill>
              </a:rPr>
              <a:t>组合电路分析方法</a:t>
            </a:r>
            <a:endParaRPr lang="en-US" altLang="zh-CN" sz="1400" b="1">
              <a:solidFill>
                <a:srgbClr val="7030A0"/>
              </a:solidFill>
            </a:endParaRPr>
          </a:p>
          <a:p>
            <a:pPr marL="263525" indent="-263525" eaLnBrk="1" hangingPunct="1">
              <a:buFontTx/>
              <a:buAutoNum type="arabicPeriod"/>
            </a:pPr>
            <a:r>
              <a:rPr lang="zh-CN" altLang="en-US" sz="1400" b="1">
                <a:solidFill>
                  <a:srgbClr val="7030A0"/>
                </a:solidFill>
              </a:rPr>
              <a:t>电路模拟特性：竞争冒险</a:t>
            </a:r>
          </a:p>
        </p:txBody>
      </p:sp>
      <p:sp>
        <p:nvSpPr>
          <p:cNvPr id="9224" name="TextBox 24"/>
          <p:cNvSpPr txBox="1">
            <a:spLocks noChangeArrowheads="1"/>
          </p:cNvSpPr>
          <p:nvPr/>
        </p:nvSpPr>
        <p:spPr bwMode="auto">
          <a:xfrm>
            <a:off x="5500688" y="2168525"/>
            <a:ext cx="364331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 eaLnBrk="1" hangingPunct="1">
              <a:buFontTx/>
              <a:buAutoNum type="arabicPeriod"/>
            </a:pPr>
            <a:r>
              <a:rPr lang="zh-CN" altLang="en-US" sz="1400" b="1">
                <a:solidFill>
                  <a:srgbClr val="FF0000"/>
                </a:solidFill>
              </a:rPr>
              <a:t>基本描述方法：</a:t>
            </a:r>
            <a:r>
              <a:rPr lang="en-US" altLang="zh-CN" sz="1400" b="1">
                <a:solidFill>
                  <a:srgbClr val="FF0000"/>
                </a:solidFill>
              </a:rPr>
              <a:t>STG, </a:t>
            </a:r>
            <a:r>
              <a:rPr lang="zh-CN" altLang="en-US" sz="1400" b="1">
                <a:solidFill>
                  <a:srgbClr val="FF0000"/>
                </a:solidFill>
              </a:rPr>
              <a:t>状态转移</a:t>
            </a:r>
            <a:r>
              <a:rPr lang="en-US" altLang="zh-CN" sz="1400" b="1">
                <a:solidFill>
                  <a:srgbClr val="FF0000"/>
                </a:solidFill>
              </a:rPr>
              <a:t>/</a:t>
            </a:r>
            <a:r>
              <a:rPr lang="zh-CN" altLang="en-US" sz="1400" b="1">
                <a:solidFill>
                  <a:srgbClr val="FF0000"/>
                </a:solidFill>
              </a:rPr>
              <a:t>输出表</a:t>
            </a:r>
            <a:r>
              <a:rPr lang="en-US" altLang="zh-CN" sz="1400" b="1">
                <a:solidFill>
                  <a:srgbClr val="FF0000"/>
                </a:solidFill>
              </a:rPr>
              <a:t>                        </a:t>
            </a:r>
            <a:r>
              <a:rPr lang="zh-CN" altLang="en-US" sz="1400" b="1">
                <a:solidFill>
                  <a:srgbClr val="FF0000"/>
                </a:solidFill>
              </a:rPr>
              <a:t>  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263525" indent="-263525" eaLnBrk="1" hangingPunct="1">
              <a:buFont typeface="Calibri" pitchFamily="34" charset="0"/>
              <a:buAutoNum type="arabicPeriod" startAt="2"/>
            </a:pPr>
            <a:r>
              <a:rPr lang="zh-CN" altLang="en-US" sz="1400" b="1">
                <a:solidFill>
                  <a:srgbClr val="FF0000"/>
                </a:solidFill>
              </a:rPr>
              <a:t>时序电路设计方法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zh-CN" altLang="en-US" sz="1200" b="1">
                <a:solidFill>
                  <a:srgbClr val="FF0000"/>
                </a:solidFill>
              </a:rPr>
              <a:t>用</a:t>
            </a:r>
            <a:r>
              <a:rPr lang="en-US" altLang="zh-CN" sz="1200" b="1">
                <a:solidFill>
                  <a:srgbClr val="FF0000"/>
                </a:solidFill>
              </a:rPr>
              <a:t>DFF</a:t>
            </a:r>
            <a:r>
              <a:rPr lang="zh-CN" altLang="en-US" sz="1200" b="1">
                <a:solidFill>
                  <a:srgbClr val="FF0000"/>
                </a:solidFill>
              </a:rPr>
              <a:t>＋组合电路实现</a:t>
            </a:r>
            <a:endParaRPr lang="en-US" altLang="zh-CN" sz="1200" b="1">
              <a:solidFill>
                <a:srgbClr val="FF000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zh-CN" altLang="en-US" sz="1200" b="1">
                <a:solidFill>
                  <a:srgbClr val="FF0000"/>
                </a:solidFill>
              </a:rPr>
              <a:t>用已有模块搭建：移位寄存器，计数器</a:t>
            </a:r>
            <a:endParaRPr lang="en-US" altLang="zh-CN" sz="1200" b="1">
              <a:solidFill>
                <a:srgbClr val="FF000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FF0000"/>
                </a:solidFill>
              </a:rPr>
              <a:t>HDL</a:t>
            </a:r>
            <a:r>
              <a:rPr lang="zh-CN" altLang="en-US" sz="1200" b="1">
                <a:solidFill>
                  <a:srgbClr val="FF0000"/>
                </a:solidFill>
              </a:rPr>
              <a:t>语言描述，综合</a:t>
            </a:r>
            <a:endParaRPr lang="en-US" altLang="zh-CN" sz="1200" b="1">
              <a:solidFill>
                <a:srgbClr val="FF0000"/>
              </a:solidFill>
            </a:endParaRPr>
          </a:p>
          <a:p>
            <a:pPr marL="263525" indent="-263525" eaLnBrk="1" hangingPunct="1">
              <a:buFontTx/>
              <a:buAutoNum type="arabicPeriod" startAt="2"/>
            </a:pPr>
            <a:r>
              <a:rPr lang="zh-CN" altLang="en-US" sz="1400" b="1">
                <a:solidFill>
                  <a:srgbClr val="FF0000"/>
                </a:solidFill>
              </a:rPr>
              <a:t>时序电路分析方法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263525" indent="-263525" eaLnBrk="1" hangingPunct="1">
              <a:buFontTx/>
              <a:buAutoNum type="arabicPeriod" startAt="2"/>
            </a:pPr>
            <a:r>
              <a:rPr lang="zh-CN" altLang="en-US" sz="1400" b="1">
                <a:solidFill>
                  <a:srgbClr val="FF0000"/>
                </a:solidFill>
              </a:rPr>
              <a:t>电路模拟特性：关键路径</a:t>
            </a:r>
            <a:r>
              <a:rPr lang="en-US" altLang="zh-CN" sz="1400" b="1">
                <a:solidFill>
                  <a:srgbClr val="FF0000"/>
                </a:solidFill>
              </a:rPr>
              <a:t>, </a:t>
            </a:r>
            <a:r>
              <a:rPr lang="zh-CN" altLang="en-US" sz="1400" b="1">
                <a:solidFill>
                  <a:srgbClr val="FF0000"/>
                </a:solidFill>
              </a:rPr>
              <a:t>建立</a:t>
            </a:r>
            <a:r>
              <a:rPr lang="en-US" altLang="zh-CN" sz="1400" b="1">
                <a:solidFill>
                  <a:srgbClr val="FF0000"/>
                </a:solidFill>
              </a:rPr>
              <a:t>/</a:t>
            </a:r>
            <a:r>
              <a:rPr lang="zh-CN" altLang="en-US" sz="1400" b="1">
                <a:solidFill>
                  <a:srgbClr val="FF0000"/>
                </a:solidFill>
              </a:rPr>
              <a:t>保持时间</a:t>
            </a:r>
          </a:p>
        </p:txBody>
      </p:sp>
      <p:sp>
        <p:nvSpPr>
          <p:cNvPr id="9225" name="TextBox 20"/>
          <p:cNvSpPr txBox="1">
            <a:spLocks noChangeArrowheads="1"/>
          </p:cNvSpPr>
          <p:nvPr/>
        </p:nvSpPr>
        <p:spPr bwMode="auto">
          <a:xfrm>
            <a:off x="5500688" y="908050"/>
            <a:ext cx="36433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 eaLnBrk="1" hangingPunct="1">
              <a:buFontTx/>
              <a:buAutoNum type="arabicPeriod"/>
            </a:pPr>
            <a:r>
              <a:rPr lang="zh-CN" altLang="en-US" sz="1400" b="1">
                <a:solidFill>
                  <a:srgbClr val="00B050"/>
                </a:solidFill>
              </a:rPr>
              <a:t>规格定义： 指令集</a:t>
            </a:r>
            <a:r>
              <a:rPr lang="en-US" altLang="zh-CN" sz="1400" b="1">
                <a:solidFill>
                  <a:srgbClr val="00B050"/>
                </a:solidFill>
              </a:rPr>
              <a:t>ISA</a:t>
            </a:r>
          </a:p>
          <a:p>
            <a:pPr marL="263525" indent="-263525" eaLnBrk="1" hangingPunct="1">
              <a:buFontTx/>
              <a:buAutoNum type="arabicPeriod"/>
            </a:pPr>
            <a:r>
              <a:rPr lang="zh-CN" altLang="en-US" sz="1400" b="1">
                <a:solidFill>
                  <a:srgbClr val="00B050"/>
                </a:solidFill>
              </a:rPr>
              <a:t>顶层设计：</a:t>
            </a:r>
            <a:endParaRPr lang="en-US" altLang="zh-CN" sz="1400" b="1">
              <a:solidFill>
                <a:srgbClr val="00B05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00B050"/>
                </a:solidFill>
              </a:rPr>
              <a:t>Port</a:t>
            </a:r>
            <a:r>
              <a:rPr lang="zh-CN" altLang="en-US" sz="1200" b="1">
                <a:solidFill>
                  <a:srgbClr val="00B050"/>
                </a:solidFill>
              </a:rPr>
              <a:t>，</a:t>
            </a:r>
            <a:endParaRPr lang="en-US" altLang="zh-CN" sz="1200" b="1">
              <a:solidFill>
                <a:srgbClr val="00B050"/>
              </a:solidFill>
            </a:endParaRPr>
          </a:p>
          <a:p>
            <a:pPr marL="534988" lvl="1" indent="-268288" eaLnBrk="1" hangingPunct="1">
              <a:buFont typeface="Wingdings" pitchFamily="2" charset="2"/>
              <a:buChar char="Ø"/>
            </a:pPr>
            <a:r>
              <a:rPr lang="en-US" altLang="zh-CN" sz="1200" b="1">
                <a:solidFill>
                  <a:srgbClr val="00B050"/>
                </a:solidFill>
              </a:rPr>
              <a:t>Datapath</a:t>
            </a:r>
            <a:r>
              <a:rPr lang="zh-CN" altLang="en-US" sz="1200" b="1">
                <a:solidFill>
                  <a:srgbClr val="00B050"/>
                </a:solidFill>
              </a:rPr>
              <a:t>＋</a:t>
            </a:r>
            <a:r>
              <a:rPr lang="en-US" altLang="zh-CN" sz="1200" b="1">
                <a:solidFill>
                  <a:srgbClr val="00B050"/>
                </a:solidFill>
              </a:rPr>
              <a:t>Controller</a:t>
            </a:r>
            <a:r>
              <a:rPr lang="zh-CN" altLang="en-US" sz="1200" b="1">
                <a:solidFill>
                  <a:srgbClr val="00B050"/>
                </a:solidFill>
              </a:rPr>
              <a:t>＋</a:t>
            </a:r>
            <a:r>
              <a:rPr lang="en-US" altLang="zh-CN" sz="1200" b="1">
                <a:solidFill>
                  <a:srgbClr val="00B050"/>
                </a:solidFill>
              </a:rPr>
              <a:t>Interconnect</a:t>
            </a:r>
          </a:p>
          <a:p>
            <a:pPr marL="263525" indent="-263525" eaLnBrk="1" hangingPunct="1">
              <a:buFont typeface="Calibri" pitchFamily="34" charset="0"/>
              <a:buAutoNum type="arabicPeriod" startAt="3"/>
            </a:pPr>
            <a:r>
              <a:rPr lang="zh-CN" altLang="en-US" sz="1400" b="1">
                <a:solidFill>
                  <a:srgbClr val="00B050"/>
                </a:solidFill>
              </a:rPr>
              <a:t>子模块设计：根据</a:t>
            </a:r>
            <a:r>
              <a:rPr lang="en-US" altLang="zh-CN" sz="1400" b="1">
                <a:solidFill>
                  <a:srgbClr val="00B050"/>
                </a:solidFill>
              </a:rPr>
              <a:t>ISA</a:t>
            </a:r>
            <a:r>
              <a:rPr lang="zh-CN" altLang="en-US" sz="1400" b="1">
                <a:solidFill>
                  <a:srgbClr val="00B050"/>
                </a:solidFill>
              </a:rPr>
              <a:t>分别设计</a:t>
            </a:r>
            <a:endParaRPr lang="en-US" altLang="zh-CN" sz="1400" b="1">
              <a:solidFill>
                <a:srgbClr val="00B050"/>
              </a:solidFill>
            </a:endParaRPr>
          </a:p>
          <a:p>
            <a:pPr marL="263525" indent="-263525" eaLnBrk="1" hangingPunct="1">
              <a:buFont typeface="Calibri" pitchFamily="34" charset="0"/>
              <a:buAutoNum type="arabicPeriod" startAt="4"/>
            </a:pPr>
            <a:r>
              <a:rPr lang="zh-CN" altLang="en-US" sz="1400" b="1">
                <a:solidFill>
                  <a:srgbClr val="00B050"/>
                </a:solidFill>
              </a:rPr>
              <a:t>设计验证：</a:t>
            </a:r>
            <a:r>
              <a:rPr lang="en-US" altLang="zh-CN" sz="1400" b="1">
                <a:solidFill>
                  <a:srgbClr val="00B050"/>
                </a:solidFill>
              </a:rPr>
              <a:t>testbench</a:t>
            </a:r>
            <a:r>
              <a:rPr lang="zh-CN" altLang="en-US" sz="1400" b="1">
                <a:solidFill>
                  <a:srgbClr val="00B050"/>
                </a:solidFill>
              </a:rPr>
              <a:t>设计，性能评估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223DED82-E107-40B6-BA98-DCE6B28E4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5076825"/>
            <a:ext cx="36433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+mn-lt"/>
                <a:ea typeface="+mn-ea"/>
              </a:rPr>
              <a:t>1.</a:t>
            </a:r>
            <a:r>
              <a:rPr lang="zh-CN" altLang="en-US" sz="1400" b="1" dirty="0">
                <a:solidFill>
                  <a:srgbClr val="00B0F0"/>
                </a:solidFill>
                <a:latin typeface="+mn-lt"/>
                <a:ea typeface="+mn-ea"/>
              </a:rPr>
              <a:t>基本门；</a:t>
            </a:r>
            <a:endParaRPr lang="en-US" altLang="zh-CN" sz="1400" b="1" dirty="0">
              <a:solidFill>
                <a:srgbClr val="00B0F0"/>
              </a:solidFill>
              <a:latin typeface="+mn-lt"/>
              <a:ea typeface="+mn-ea"/>
            </a:endParaRPr>
          </a:p>
          <a:p>
            <a:pPr eaLnBrk="1" hangingPunct="1"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+mn-lt"/>
                <a:ea typeface="+mn-ea"/>
              </a:rPr>
              <a:t>2.</a:t>
            </a:r>
            <a:r>
              <a:rPr lang="zh-CN" altLang="en-US" sz="1400" b="1" dirty="0">
                <a:solidFill>
                  <a:srgbClr val="00B0F0"/>
                </a:solidFill>
                <a:latin typeface="+mn-lt"/>
                <a:ea typeface="+mn-ea"/>
              </a:rPr>
              <a:t>最小完全集：电路形式的变换；</a:t>
            </a:r>
            <a:endParaRPr lang="en-US" altLang="zh-CN" sz="1400" b="1" dirty="0">
              <a:solidFill>
                <a:srgbClr val="00B0F0"/>
              </a:solidFill>
              <a:latin typeface="+mn-lt"/>
              <a:ea typeface="+mn-ea"/>
            </a:endParaRPr>
          </a:p>
          <a:p>
            <a:pPr eaLnBrk="1" hangingPunct="1"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+mn-lt"/>
                <a:ea typeface="+mn-ea"/>
              </a:rPr>
              <a:t>3.</a:t>
            </a:r>
            <a:r>
              <a:rPr lang="zh-CN" altLang="en-US" sz="1400" b="1" dirty="0">
                <a:solidFill>
                  <a:srgbClr val="00B0F0"/>
                </a:solidFill>
                <a:latin typeface="+mn-lt"/>
                <a:ea typeface="+mn-ea"/>
              </a:rPr>
              <a:t>门的模拟特性：噪声容限，扇入，扇出</a:t>
            </a:r>
            <a:endParaRPr lang="zh-CN" altLang="en-US" sz="1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07"/>
          <p:cNvSpPr>
            <a:spLocks noChangeArrowheads="1"/>
          </p:cNvSpPr>
          <p:nvPr/>
        </p:nvSpPr>
        <p:spPr bwMode="auto">
          <a:xfrm>
            <a:off x="935038" y="1700213"/>
            <a:ext cx="3421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3399"/>
                </a:solidFill>
              </a:rPr>
              <a:t> (1101.01)</a:t>
            </a:r>
            <a:r>
              <a:rPr lang="en-US" altLang="zh-CN" sz="2000" b="1" baseline="-25000">
                <a:solidFill>
                  <a:srgbClr val="003399"/>
                </a:solidFill>
              </a:rPr>
              <a:t>2</a:t>
            </a:r>
            <a:r>
              <a:rPr lang="en-US" altLang="zh-CN" sz="2000" b="1">
                <a:solidFill>
                  <a:srgbClr val="003399"/>
                </a:solidFill>
              </a:rPr>
              <a:t> =  (                  )</a:t>
            </a:r>
            <a:r>
              <a:rPr lang="en-US" altLang="zh-CN" sz="2000" b="1" baseline="-25000">
                <a:solidFill>
                  <a:srgbClr val="003399"/>
                </a:solidFill>
              </a:rPr>
              <a:t>10</a:t>
            </a:r>
            <a:endParaRPr lang="zh-CN" altLang="en-US" sz="200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539750" y="44450"/>
            <a:ext cx="8604250" cy="839788"/>
          </a:xfrm>
        </p:spPr>
        <p:txBody>
          <a:bodyPr/>
          <a:lstStyle/>
          <a:p>
            <a:pPr marL="1436688" indent="-1436688" eaLnBrk="1" hangingPunct="1"/>
            <a:r>
              <a:rPr lang="en-US" altLang="zh-CN"/>
              <a:t>Digital system &amp; Analogue system:     </a:t>
            </a:r>
            <a:r>
              <a:rPr lang="en-US" altLang="zh-CN" sz="2400"/>
              <a:t>review the base conversion</a:t>
            </a:r>
            <a:endParaRPr lang="zh-CN" altLang="en-US" sz="2400"/>
          </a:p>
        </p:txBody>
      </p:sp>
      <p:sp>
        <p:nvSpPr>
          <p:cNvPr id="15364" name="矩形 52"/>
          <p:cNvSpPr>
            <a:spLocks noChangeArrowheads="1"/>
          </p:cNvSpPr>
          <p:nvPr/>
        </p:nvSpPr>
        <p:spPr bwMode="auto">
          <a:xfrm>
            <a:off x="0" y="908050"/>
            <a:ext cx="5795963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  <a:ea typeface="微软雅黑" pitchFamily="34" charset="-122"/>
              </a:rPr>
              <a:t>Binary to Decimal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Expanded form of polynomial representation</a:t>
            </a:r>
          </a:p>
        </p:txBody>
      </p:sp>
      <p:sp>
        <p:nvSpPr>
          <p:cNvPr id="15365" name="矩形 53"/>
          <p:cNvSpPr>
            <a:spLocks noChangeArrowheads="1"/>
          </p:cNvSpPr>
          <p:nvPr/>
        </p:nvSpPr>
        <p:spPr bwMode="auto">
          <a:xfrm>
            <a:off x="0" y="2852738"/>
            <a:ext cx="53641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400" b="1">
                <a:solidFill>
                  <a:srgbClr val="FF3300"/>
                </a:solidFill>
                <a:latin typeface="Comic Sans MS" pitchFamily="66" charset="0"/>
                <a:ea typeface="微软雅黑" pitchFamily="34" charset="-122"/>
              </a:rPr>
              <a:t>Decimal to Binary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Radix Divide for integer part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/>
              <a:t>Radix Multiply for fraction part</a:t>
            </a:r>
            <a:endParaRPr lang="zh-CN" altLang="en-US" b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AFF243E-B8E0-4BB6-8EFF-546B1891FAC6}"/>
              </a:ext>
            </a:extLst>
          </p:cNvPr>
          <p:cNvSpPr/>
          <p:nvPr/>
        </p:nvSpPr>
        <p:spPr>
          <a:xfrm>
            <a:off x="504825" y="2082800"/>
            <a:ext cx="4930775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b="1" i="1" dirty="0">
                <a:latin typeface="+mn-lt"/>
                <a:ea typeface="宋体" charset="-122"/>
              </a:rPr>
              <a:t>= </a:t>
            </a:r>
            <a:r>
              <a:rPr lang="en-US" altLang="zh-CN" sz="2000" b="1" dirty="0">
                <a:latin typeface="+mn-lt"/>
                <a:ea typeface="宋体" charset="-122"/>
              </a:rPr>
              <a:t>1x2</a:t>
            </a:r>
            <a:r>
              <a:rPr lang="en-US" altLang="zh-CN" sz="2000" b="1" baseline="30000" dirty="0">
                <a:latin typeface="+mn-lt"/>
                <a:ea typeface="宋体" charset="-122"/>
              </a:rPr>
              <a:t>3  </a:t>
            </a:r>
            <a:r>
              <a:rPr lang="en-US" altLang="zh-CN" sz="2000" b="1" dirty="0">
                <a:latin typeface="+mn-lt"/>
                <a:ea typeface="宋体" charset="-122"/>
              </a:rPr>
              <a:t>+ 1x2</a:t>
            </a:r>
            <a:r>
              <a:rPr lang="en-US" altLang="zh-CN" sz="2000" b="1" baseline="30000" dirty="0">
                <a:latin typeface="+mn-lt"/>
                <a:ea typeface="宋体" charset="-122"/>
              </a:rPr>
              <a:t>2</a:t>
            </a:r>
            <a:r>
              <a:rPr lang="en-US" altLang="zh-CN" sz="2000" b="1" dirty="0">
                <a:latin typeface="+mn-lt"/>
                <a:ea typeface="宋体" charset="-122"/>
              </a:rPr>
              <a:t> + 0x2</a:t>
            </a:r>
            <a:r>
              <a:rPr lang="en-US" altLang="zh-CN" sz="2000" b="1" baseline="30000" dirty="0">
                <a:latin typeface="+mn-lt"/>
                <a:ea typeface="宋体" charset="-122"/>
              </a:rPr>
              <a:t>1</a:t>
            </a:r>
            <a:r>
              <a:rPr lang="en-US" altLang="zh-CN" sz="2000" b="1" dirty="0">
                <a:latin typeface="+mn-lt"/>
                <a:ea typeface="宋体" charset="-122"/>
              </a:rPr>
              <a:t> + 1x2</a:t>
            </a:r>
            <a:r>
              <a:rPr lang="en-US" altLang="zh-CN" sz="2000" b="1" baseline="30000" dirty="0">
                <a:latin typeface="+mn-lt"/>
                <a:ea typeface="宋体" charset="-122"/>
              </a:rPr>
              <a:t>0 </a:t>
            </a:r>
            <a:r>
              <a:rPr lang="en-US" altLang="zh-CN" sz="2000" b="1" dirty="0">
                <a:latin typeface="+mn-lt"/>
                <a:ea typeface="宋体" charset="-122"/>
              </a:rPr>
              <a:t>+ 0x2</a:t>
            </a:r>
            <a:r>
              <a:rPr lang="en-US" altLang="zh-CN" sz="2000" b="1" baseline="30000" dirty="0">
                <a:latin typeface="+mn-lt"/>
                <a:ea typeface="宋体" charset="-122"/>
              </a:rPr>
              <a:t>-1</a:t>
            </a:r>
            <a:r>
              <a:rPr lang="en-US" altLang="zh-CN" sz="2000" b="1" dirty="0">
                <a:latin typeface="+mn-lt"/>
                <a:ea typeface="宋体" charset="-122"/>
              </a:rPr>
              <a:t> + 1x2</a:t>
            </a:r>
            <a:r>
              <a:rPr lang="en-US" altLang="zh-CN" sz="2000" b="1" baseline="30000" dirty="0">
                <a:latin typeface="+mn-lt"/>
                <a:ea typeface="宋体" charset="-122"/>
              </a:rPr>
              <a:t>-2</a:t>
            </a:r>
          </a:p>
          <a:p>
            <a:pPr marL="0"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  <a:ea typeface="宋体" charset="-122"/>
              </a:rPr>
              <a:t>=  (8)</a:t>
            </a:r>
            <a:r>
              <a:rPr lang="en-US" altLang="zh-CN" sz="2000" b="1" baseline="-25000" dirty="0">
                <a:latin typeface="+mn-lt"/>
                <a:ea typeface="宋体" charset="-122"/>
              </a:rPr>
              <a:t>10</a:t>
            </a:r>
            <a:r>
              <a:rPr lang="en-US" altLang="zh-CN" sz="2000" b="1" dirty="0">
                <a:latin typeface="+mn-lt"/>
                <a:ea typeface="宋体" charset="-122"/>
              </a:rPr>
              <a:t> + (4)</a:t>
            </a:r>
            <a:r>
              <a:rPr lang="en-US" altLang="zh-CN" sz="2000" b="1" baseline="-25000" dirty="0">
                <a:latin typeface="+mn-lt"/>
                <a:ea typeface="宋体" charset="-122"/>
              </a:rPr>
              <a:t>10</a:t>
            </a:r>
            <a:r>
              <a:rPr lang="en-US" altLang="zh-CN" sz="2000" b="1" dirty="0">
                <a:latin typeface="+mn-lt"/>
                <a:ea typeface="宋体" charset="-122"/>
              </a:rPr>
              <a:t> + 0    +  (1)</a:t>
            </a:r>
            <a:r>
              <a:rPr lang="en-US" altLang="zh-CN" sz="2000" b="1" baseline="-25000" dirty="0">
                <a:latin typeface="+mn-lt"/>
                <a:ea typeface="宋体" charset="-122"/>
              </a:rPr>
              <a:t>10</a:t>
            </a:r>
            <a:r>
              <a:rPr lang="en-US" altLang="zh-CN" sz="2000" b="1" dirty="0">
                <a:latin typeface="+mn-lt"/>
                <a:ea typeface="宋体" charset="-122"/>
              </a:rPr>
              <a:t> +    0   + (0.25)</a:t>
            </a:r>
            <a:r>
              <a:rPr lang="en-US" altLang="zh-CN" sz="2000" b="1" baseline="-25000" dirty="0">
                <a:latin typeface="+mn-lt"/>
                <a:ea typeface="宋体" charset="-122"/>
              </a:rPr>
              <a:t>10</a:t>
            </a:r>
            <a:endParaRPr lang="en-US" altLang="zh-CN" sz="2000" b="1" dirty="0">
              <a:solidFill>
                <a:srgbClr val="003399"/>
              </a:solidFill>
              <a:latin typeface="+mn-lt"/>
              <a:ea typeface="宋体" charset="-122"/>
            </a:endParaRPr>
          </a:p>
        </p:txBody>
      </p:sp>
      <p:sp>
        <p:nvSpPr>
          <p:cNvPr id="15367" name="Text Box 2"/>
          <p:cNvSpPr txBox="1">
            <a:spLocks noChangeArrowheads="1"/>
          </p:cNvSpPr>
          <p:nvPr/>
        </p:nvSpPr>
        <p:spPr bwMode="auto">
          <a:xfrm>
            <a:off x="755650" y="3933825"/>
            <a:ext cx="41767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3399"/>
                </a:solidFill>
                <a:cs typeface="Arial" pitchFamily="34" charset="0"/>
              </a:rPr>
              <a:t>(13.625)</a:t>
            </a:r>
            <a:r>
              <a:rPr lang="en-US" altLang="zh-CN" sz="2000" b="1" baseline="-25000">
                <a:solidFill>
                  <a:srgbClr val="003399"/>
                </a:solidFill>
                <a:cs typeface="Arial" pitchFamily="34" charset="0"/>
              </a:rPr>
              <a:t>10</a:t>
            </a:r>
            <a:r>
              <a:rPr lang="en-US" altLang="zh-CN" sz="2000" b="1">
                <a:solidFill>
                  <a:srgbClr val="003399"/>
                </a:solidFill>
                <a:cs typeface="Arial" pitchFamily="34" charset="0"/>
              </a:rPr>
              <a:t>＝ (                        )</a:t>
            </a:r>
            <a:r>
              <a:rPr lang="en-US" altLang="zh-CN" sz="2000" b="1" baseline="-25000">
                <a:solidFill>
                  <a:srgbClr val="003399"/>
                </a:solidFill>
                <a:cs typeface="Arial" pitchFamily="34" charset="0"/>
              </a:rPr>
              <a:t>2</a:t>
            </a:r>
            <a:endParaRPr lang="zh-CN" altLang="en-US" sz="2000" b="1" baseline="-2500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540000" y="3933825"/>
            <a:ext cx="741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3399"/>
                </a:solidFill>
              </a:rPr>
              <a:t>1101</a:t>
            </a:r>
            <a:endParaRPr lang="zh-CN" altLang="en-US" sz="2000" b="1">
              <a:solidFill>
                <a:srgbClr val="003399"/>
              </a:solidFill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890713" y="5780088"/>
            <a:ext cx="9525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5000"/>
              </a:lnSpc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integer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843213" y="5805488"/>
            <a:ext cx="10525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5000"/>
              </a:lnSpc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fraction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5288" y="4495800"/>
            <a:ext cx="1296987" cy="1525588"/>
            <a:chOff x="1200" y="912"/>
            <a:chExt cx="1244" cy="1443"/>
          </a:xfrm>
        </p:grpSpPr>
        <p:grpSp>
          <p:nvGrpSpPr>
            <p:cNvPr id="10278" name="Group 13"/>
            <p:cNvGrpSpPr>
              <a:grpSpLocks/>
            </p:cNvGrpSpPr>
            <p:nvPr/>
          </p:nvGrpSpPr>
          <p:grpSpPr bwMode="auto">
            <a:xfrm>
              <a:off x="1426" y="912"/>
              <a:ext cx="384" cy="288"/>
              <a:chOff x="1488" y="2544"/>
              <a:chExt cx="384" cy="288"/>
            </a:xfrm>
          </p:grpSpPr>
          <p:sp>
            <p:nvSpPr>
              <p:cNvPr id="148" name="Line 14">
                <a:extLst>
                  <a:ext uri="{FF2B5EF4-FFF2-40B4-BE49-F238E27FC236}">
                    <a16:creationId xmlns:a16="http://schemas.microsoft.com/office/drawing/2014/main" id="{1F8519F7-0B8F-458D-AEC6-D299B40B7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  <p:sp>
            <p:nvSpPr>
              <p:cNvPr id="150" name="Line 15">
                <a:extLst>
                  <a:ext uri="{FF2B5EF4-FFF2-40B4-BE49-F238E27FC236}">
                    <a16:creationId xmlns:a16="http://schemas.microsoft.com/office/drawing/2014/main" id="{17C38EB2-9FD0-4D9B-974B-12A1748AD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6" y="2832"/>
                <a:ext cx="3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</p:grpSp>
        <p:grpSp>
          <p:nvGrpSpPr>
            <p:cNvPr id="10279" name="Group 16"/>
            <p:cNvGrpSpPr>
              <a:grpSpLocks/>
            </p:cNvGrpSpPr>
            <p:nvPr/>
          </p:nvGrpSpPr>
          <p:grpSpPr bwMode="auto">
            <a:xfrm>
              <a:off x="1618" y="1488"/>
              <a:ext cx="384" cy="288"/>
              <a:chOff x="1488" y="2544"/>
              <a:chExt cx="384" cy="288"/>
            </a:xfrm>
          </p:grpSpPr>
          <p:sp>
            <p:nvSpPr>
              <p:cNvPr id="145" name="Line 17">
                <a:extLst>
                  <a:ext uri="{FF2B5EF4-FFF2-40B4-BE49-F238E27FC236}">
                    <a16:creationId xmlns:a16="http://schemas.microsoft.com/office/drawing/2014/main" id="{D171EA15-232C-4941-B014-774EC5A06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2546"/>
                <a:ext cx="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  <p:sp>
            <p:nvSpPr>
              <p:cNvPr id="147" name="Line 18">
                <a:extLst>
                  <a:ext uri="{FF2B5EF4-FFF2-40B4-BE49-F238E27FC236}">
                    <a16:creationId xmlns:a16="http://schemas.microsoft.com/office/drawing/2014/main" id="{9CCF0CBD-968A-4DC4-B463-58976EE02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283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</p:grpSp>
        <p:grpSp>
          <p:nvGrpSpPr>
            <p:cNvPr id="10280" name="Group 19"/>
            <p:cNvGrpSpPr>
              <a:grpSpLocks/>
            </p:cNvGrpSpPr>
            <p:nvPr/>
          </p:nvGrpSpPr>
          <p:grpSpPr bwMode="auto">
            <a:xfrm>
              <a:off x="1714" y="1776"/>
              <a:ext cx="384" cy="288"/>
              <a:chOff x="1488" y="2544"/>
              <a:chExt cx="384" cy="288"/>
            </a:xfrm>
          </p:grpSpPr>
          <p:sp>
            <p:nvSpPr>
              <p:cNvPr id="142" name="Line 20">
                <a:extLst>
                  <a:ext uri="{FF2B5EF4-FFF2-40B4-BE49-F238E27FC236}">
                    <a16:creationId xmlns:a16="http://schemas.microsoft.com/office/drawing/2014/main" id="{0BA657E5-3B47-49D3-B041-5862A6A28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254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  <p:sp>
            <p:nvSpPr>
              <p:cNvPr id="143" name="Line 21">
                <a:extLst>
                  <a:ext uri="{FF2B5EF4-FFF2-40B4-BE49-F238E27FC236}">
                    <a16:creationId xmlns:a16="http://schemas.microsoft.com/office/drawing/2014/main" id="{39C39ABF-1B48-42A6-BD31-1CDD6A707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0" y="28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</p:grpSp>
        <p:sp>
          <p:nvSpPr>
            <p:cNvPr id="10281" name="Text Box 22"/>
            <p:cNvSpPr txBox="1">
              <a:spLocks noChangeArrowheads="1"/>
            </p:cNvSpPr>
            <p:nvPr/>
          </p:nvSpPr>
          <p:spPr bwMode="auto">
            <a:xfrm>
              <a:off x="1619" y="1200"/>
              <a:ext cx="239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6</a:t>
              </a:r>
            </a:p>
          </p:txBody>
        </p:sp>
        <p:sp>
          <p:nvSpPr>
            <p:cNvPr id="118" name="Text Box 23">
              <a:extLst>
                <a:ext uri="{FF2B5EF4-FFF2-40B4-BE49-F238E27FC236}">
                  <a16:creationId xmlns:a16="http://schemas.microsoft.com/office/drawing/2014/main" id="{1DE8745E-00B1-45D5-A556-FC9AB82E3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912"/>
              <a:ext cx="55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00B050"/>
                  </a:solidFill>
                  <a:latin typeface="+mn-lt"/>
                  <a:ea typeface="黑体" pitchFamily="49" charset="-122"/>
                </a:rPr>
                <a:t>13</a:t>
              </a:r>
            </a:p>
          </p:txBody>
        </p:sp>
        <p:grpSp>
          <p:nvGrpSpPr>
            <p:cNvPr id="10283" name="Group 24"/>
            <p:cNvGrpSpPr>
              <a:grpSpLocks/>
            </p:cNvGrpSpPr>
            <p:nvPr/>
          </p:nvGrpSpPr>
          <p:grpSpPr bwMode="auto">
            <a:xfrm>
              <a:off x="1522" y="1200"/>
              <a:ext cx="384" cy="288"/>
              <a:chOff x="1488" y="2544"/>
              <a:chExt cx="384" cy="288"/>
            </a:xfrm>
          </p:grpSpPr>
          <p:sp>
            <p:nvSpPr>
              <p:cNvPr id="132" name="Line 25">
                <a:extLst>
                  <a:ext uri="{FF2B5EF4-FFF2-40B4-BE49-F238E27FC236}">
                    <a16:creationId xmlns:a16="http://schemas.microsoft.com/office/drawing/2014/main" id="{95DFA605-6BAF-4DE7-972D-FED9490DC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  <p:sp>
            <p:nvSpPr>
              <p:cNvPr id="141" name="Line 26">
                <a:extLst>
                  <a:ext uri="{FF2B5EF4-FFF2-40B4-BE49-F238E27FC236}">
                    <a16:creationId xmlns:a16="http://schemas.microsoft.com/office/drawing/2014/main" id="{AC5149CF-74D6-4611-BA85-F58F30B81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6" y="2834"/>
                <a:ext cx="3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宋体" charset="-122"/>
                </a:endParaRPr>
              </a:p>
            </p:txBody>
          </p:sp>
        </p:grpSp>
        <p:sp>
          <p:nvSpPr>
            <p:cNvPr id="10284" name="Text Box 27"/>
            <p:cNvSpPr txBox="1">
              <a:spLocks noChangeArrowheads="1"/>
            </p:cNvSpPr>
            <p:nvPr/>
          </p:nvSpPr>
          <p:spPr bwMode="auto">
            <a:xfrm>
              <a:off x="1666" y="1489"/>
              <a:ext cx="241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3</a:t>
              </a:r>
            </a:p>
          </p:txBody>
        </p:sp>
        <p:sp>
          <p:nvSpPr>
            <p:cNvPr id="10285" name="Text Box 28"/>
            <p:cNvSpPr txBox="1">
              <a:spLocks noChangeArrowheads="1"/>
            </p:cNvSpPr>
            <p:nvPr/>
          </p:nvSpPr>
          <p:spPr bwMode="auto">
            <a:xfrm>
              <a:off x="1715" y="1775"/>
              <a:ext cx="192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0286" name="Text Box 29"/>
            <p:cNvSpPr txBox="1">
              <a:spLocks noChangeArrowheads="1"/>
            </p:cNvSpPr>
            <p:nvPr/>
          </p:nvSpPr>
          <p:spPr bwMode="auto">
            <a:xfrm>
              <a:off x="1830" y="2064"/>
              <a:ext cx="1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0287" name="Text Box 30"/>
            <p:cNvSpPr txBox="1">
              <a:spLocks noChangeArrowheads="1"/>
            </p:cNvSpPr>
            <p:nvPr/>
          </p:nvSpPr>
          <p:spPr bwMode="auto">
            <a:xfrm>
              <a:off x="1200" y="933"/>
              <a:ext cx="24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1282" y="1200"/>
              <a:ext cx="239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0289" name="Text Box 32"/>
            <p:cNvSpPr txBox="1">
              <a:spLocks noChangeArrowheads="1"/>
            </p:cNvSpPr>
            <p:nvPr/>
          </p:nvSpPr>
          <p:spPr bwMode="auto">
            <a:xfrm>
              <a:off x="1378" y="1489"/>
              <a:ext cx="241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0290" name="Text Box 33"/>
            <p:cNvSpPr txBox="1">
              <a:spLocks noChangeArrowheads="1"/>
            </p:cNvSpPr>
            <p:nvPr/>
          </p:nvSpPr>
          <p:spPr bwMode="auto">
            <a:xfrm>
              <a:off x="1444" y="1775"/>
              <a:ext cx="242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0291" name="Text Box 34"/>
            <p:cNvSpPr txBox="1">
              <a:spLocks noChangeArrowheads="1"/>
            </p:cNvSpPr>
            <p:nvPr/>
          </p:nvSpPr>
          <p:spPr bwMode="auto">
            <a:xfrm>
              <a:off x="2030" y="918"/>
              <a:ext cx="34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3399"/>
                  </a:solidFill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0292" name="Text Box 35"/>
            <p:cNvSpPr txBox="1">
              <a:spLocks noChangeArrowheads="1"/>
            </p:cNvSpPr>
            <p:nvPr/>
          </p:nvSpPr>
          <p:spPr bwMode="auto">
            <a:xfrm>
              <a:off x="2030" y="1191"/>
              <a:ext cx="39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3399"/>
                  </a:solidFill>
                  <a:latin typeface="Calibri" pitchFamily="34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10293" name="Text Box 36"/>
            <p:cNvSpPr txBox="1">
              <a:spLocks noChangeArrowheads="1"/>
            </p:cNvSpPr>
            <p:nvPr/>
          </p:nvSpPr>
          <p:spPr bwMode="auto">
            <a:xfrm>
              <a:off x="2030" y="1495"/>
              <a:ext cx="346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3399"/>
                  </a:solidFill>
                  <a:latin typeface="Calibri" pitchFamily="34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C5241CE7-6E51-4DBE-A6B6-428EF2D4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1766"/>
              <a:ext cx="52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003399"/>
                  </a:solidFill>
                  <a:latin typeface="+mn-lt"/>
                  <a:ea typeface="黑体" pitchFamily="49" charset="-122"/>
                </a:rPr>
                <a:t>  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241800" y="4292600"/>
            <a:ext cx="906463" cy="1839913"/>
            <a:chOff x="3977" y="504"/>
            <a:chExt cx="774" cy="1832"/>
          </a:xfrm>
        </p:grpSpPr>
        <p:sp>
          <p:nvSpPr>
            <p:cNvPr id="152" name="Text Box 40">
              <a:extLst>
                <a:ext uri="{FF2B5EF4-FFF2-40B4-BE49-F238E27FC236}">
                  <a16:creationId xmlns:a16="http://schemas.microsoft.com/office/drawing/2014/main" id="{F64E2DF8-A4B7-42A6-B624-D52107307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504"/>
              <a:ext cx="60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00B050"/>
                  </a:solidFill>
                  <a:latin typeface="+mn-lt"/>
                  <a:ea typeface="黑体" pitchFamily="49" charset="-122"/>
                </a:rPr>
                <a:t>0.625</a:t>
              </a:r>
            </a:p>
          </p:txBody>
        </p:sp>
        <p:sp>
          <p:nvSpPr>
            <p:cNvPr id="10266" name="Text Box 41"/>
            <p:cNvSpPr txBox="1">
              <a:spLocks noChangeArrowheads="1"/>
            </p:cNvSpPr>
            <p:nvPr/>
          </p:nvSpPr>
          <p:spPr bwMode="auto">
            <a:xfrm>
              <a:off x="4320" y="719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54" name="Line 42">
              <a:extLst>
                <a:ext uri="{FF2B5EF4-FFF2-40B4-BE49-F238E27FC236}">
                  <a16:creationId xmlns:a16="http://schemas.microsoft.com/office/drawing/2014/main" id="{0881609E-19C1-4360-AB44-C5B8F7E1B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10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宋体" charset="-122"/>
              </a:endParaRPr>
            </a:p>
          </p:txBody>
        </p:sp>
        <p:sp>
          <p:nvSpPr>
            <p:cNvPr id="156" name="Text Box 43">
              <a:extLst>
                <a:ext uri="{FF2B5EF4-FFF2-40B4-BE49-F238E27FC236}">
                  <a16:creationId xmlns:a16="http://schemas.microsoft.com/office/drawing/2014/main" id="{AE038ED5-10BF-425A-9845-17C1007E9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007"/>
              <a:ext cx="731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003399"/>
                  </a:solidFill>
                  <a:latin typeface="+mn-lt"/>
                  <a:ea typeface="黑体" pitchFamily="49" charset="-122"/>
                </a:rPr>
                <a:t>1</a:t>
              </a:r>
              <a:r>
                <a:rPr lang="zh-CN" altLang="en-US" b="1" dirty="0">
                  <a:latin typeface="+mn-lt"/>
                  <a:ea typeface="黑体" pitchFamily="49" charset="-122"/>
                </a:rPr>
                <a:t>.250</a:t>
              </a:r>
            </a:p>
          </p:txBody>
        </p:sp>
        <p:sp>
          <p:nvSpPr>
            <p:cNvPr id="157" name="Text Box 44">
              <a:extLst>
                <a:ext uri="{FF2B5EF4-FFF2-40B4-BE49-F238E27FC236}">
                  <a16:creationId xmlns:a16="http://schemas.microsoft.com/office/drawing/2014/main" id="{EF73953F-8F62-4712-8661-B5C468101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812"/>
              <a:ext cx="38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600" b="1" dirty="0">
                  <a:latin typeface="+mn-lt"/>
                  <a:ea typeface="黑体" pitchFamily="49" charset="-122"/>
                </a:rPr>
                <a:t>×</a:t>
              </a:r>
            </a:p>
          </p:txBody>
        </p:sp>
        <p:sp>
          <p:nvSpPr>
            <p:cNvPr id="160" name="Text Box 45">
              <a:extLst>
                <a:ext uri="{FF2B5EF4-FFF2-40B4-BE49-F238E27FC236}">
                  <a16:creationId xmlns:a16="http://schemas.microsoft.com/office/drawing/2014/main" id="{26EAC57A-2FF2-460C-B0A9-3A99AF2C6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1674"/>
              <a:ext cx="33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600" b="1" dirty="0">
                  <a:latin typeface="+mn-lt"/>
                  <a:ea typeface="黑体" pitchFamily="49" charset="-122"/>
                </a:rPr>
                <a:t>×</a:t>
              </a:r>
            </a:p>
          </p:txBody>
        </p:sp>
        <p:sp>
          <p:nvSpPr>
            <p:cNvPr id="161" name="Text Box 46">
              <a:extLst>
                <a:ext uri="{FF2B5EF4-FFF2-40B4-BE49-F238E27FC236}">
                  <a16:creationId xmlns:a16="http://schemas.microsoft.com/office/drawing/2014/main" id="{A3306A7D-F293-4ABF-BACA-8719C7631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1244"/>
              <a:ext cx="38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600" b="1" dirty="0">
                  <a:latin typeface="+mn-lt"/>
                  <a:ea typeface="黑体" pitchFamily="49" charset="-122"/>
                </a:rPr>
                <a:t>×</a:t>
              </a:r>
            </a:p>
          </p:txBody>
        </p:sp>
        <p:sp>
          <p:nvSpPr>
            <p:cNvPr id="10272" name="Text Box 47"/>
            <p:cNvSpPr txBox="1">
              <a:spLocks noChangeArrowheads="1"/>
            </p:cNvSpPr>
            <p:nvPr/>
          </p:nvSpPr>
          <p:spPr bwMode="auto">
            <a:xfrm>
              <a:off x="4320" y="121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0273" name="Text Box 48"/>
            <p:cNvSpPr txBox="1">
              <a:spLocks noChangeArrowheads="1"/>
            </p:cNvSpPr>
            <p:nvPr/>
          </p:nvSpPr>
          <p:spPr bwMode="auto">
            <a:xfrm>
              <a:off x="4320" y="164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97" name="Line 49">
              <a:extLst>
                <a:ext uri="{FF2B5EF4-FFF2-40B4-BE49-F238E27FC236}">
                  <a16:creationId xmlns:a16="http://schemas.microsoft.com/office/drawing/2014/main" id="{D95900EA-A6D4-4A39-A712-DD3DC1B74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1938"/>
              <a:ext cx="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宋体" charset="-122"/>
              </a:endParaRPr>
            </a:p>
          </p:txBody>
        </p:sp>
        <p:sp>
          <p:nvSpPr>
            <p:cNvPr id="198" name="Line 50">
              <a:extLst>
                <a:ext uri="{FF2B5EF4-FFF2-40B4-BE49-F238E27FC236}">
                  <a16:creationId xmlns:a16="http://schemas.microsoft.com/office/drawing/2014/main" id="{5CE5C561-0958-4039-BA01-209653999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1508"/>
              <a:ext cx="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宋体" charset="-122"/>
              </a:endParaRPr>
            </a:p>
          </p:txBody>
        </p:sp>
        <p:sp>
          <p:nvSpPr>
            <p:cNvPr id="199" name="Text Box 51">
              <a:extLst>
                <a:ext uri="{FF2B5EF4-FFF2-40B4-BE49-F238E27FC236}">
                  <a16:creationId xmlns:a16="http://schemas.microsoft.com/office/drawing/2014/main" id="{BD35960D-F48C-4536-ACA5-9A4C20A1A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37"/>
              <a:ext cx="731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003399"/>
                  </a:solidFill>
                  <a:latin typeface="+mn-lt"/>
                  <a:ea typeface="黑体" pitchFamily="49" charset="-122"/>
                </a:rPr>
                <a:t>0</a:t>
              </a:r>
              <a:r>
                <a:rPr lang="zh-CN" altLang="en-US" b="1" dirty="0">
                  <a:latin typeface="+mn-lt"/>
                  <a:ea typeface="黑体" pitchFamily="49" charset="-122"/>
                </a:rPr>
                <a:t>.500</a:t>
              </a:r>
            </a:p>
          </p:txBody>
        </p:sp>
        <p:sp>
          <p:nvSpPr>
            <p:cNvPr id="200" name="Text Box 52">
              <a:extLst>
                <a:ext uri="{FF2B5EF4-FFF2-40B4-BE49-F238E27FC236}">
                  <a16:creationId xmlns:a16="http://schemas.microsoft.com/office/drawing/2014/main" id="{68DB3090-59E5-4077-B9BB-FBA59403C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1938"/>
              <a:ext cx="77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rgbClr val="003399"/>
                  </a:solidFill>
                  <a:latin typeface="+mn-lt"/>
                  <a:ea typeface="黑体" pitchFamily="49" charset="-122"/>
                </a:rPr>
                <a:t>1</a:t>
              </a:r>
              <a:r>
                <a:rPr lang="zh-CN" altLang="en-US" b="1" dirty="0">
                  <a:latin typeface="+mn-lt"/>
                  <a:ea typeface="黑体" pitchFamily="49" charset="-122"/>
                </a:rPr>
                <a:t>.00</a:t>
              </a:r>
              <a:r>
                <a:rPr lang="en-US" altLang="zh-CN" b="1" dirty="0">
                  <a:latin typeface="+mn-lt"/>
                  <a:ea typeface="黑体" pitchFamily="49" charset="-122"/>
                </a:rPr>
                <a:t>0</a:t>
              </a:r>
              <a:endParaRPr lang="zh-CN" altLang="en-US" b="1" dirty="0">
                <a:latin typeface="+mn-lt"/>
                <a:ea typeface="黑体" pitchFamily="49" charset="-122"/>
              </a:endParaRPr>
            </a:p>
          </p:txBody>
        </p:sp>
      </p:grpSp>
      <p:sp>
        <p:nvSpPr>
          <p:cNvPr id="15373" name="Line 58"/>
          <p:cNvSpPr>
            <a:spLocks noChangeShapeType="1"/>
          </p:cNvSpPr>
          <p:nvPr/>
        </p:nvSpPr>
        <p:spPr bwMode="auto">
          <a:xfrm>
            <a:off x="4170363" y="4797425"/>
            <a:ext cx="0" cy="1295400"/>
          </a:xfrm>
          <a:prstGeom prst="line">
            <a:avLst/>
          </a:prstGeom>
          <a:noFill/>
          <a:ln w="31750">
            <a:solidFill>
              <a:srgbClr val="003399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4" name="矩形 206"/>
          <p:cNvSpPr>
            <a:spLocks noChangeArrowheads="1"/>
          </p:cNvSpPr>
          <p:nvPr/>
        </p:nvSpPr>
        <p:spPr bwMode="auto">
          <a:xfrm>
            <a:off x="2895600" y="1731963"/>
            <a:ext cx="82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3399"/>
                </a:solidFill>
              </a:rPr>
              <a:t>13.25</a:t>
            </a:r>
            <a:endParaRPr lang="zh-CN" altLang="en-US" sz="2000" b="1">
              <a:solidFill>
                <a:srgbClr val="003399"/>
              </a:solidFill>
            </a:endParaRPr>
          </a:p>
        </p:txBody>
      </p:sp>
      <p:sp>
        <p:nvSpPr>
          <p:cNvPr id="15375" name="Line 57"/>
          <p:cNvSpPr>
            <a:spLocks noChangeShapeType="1"/>
          </p:cNvSpPr>
          <p:nvPr/>
        </p:nvSpPr>
        <p:spPr bwMode="auto">
          <a:xfrm flipH="1" flipV="1">
            <a:off x="1547813" y="4457700"/>
            <a:ext cx="0" cy="1295400"/>
          </a:xfrm>
          <a:prstGeom prst="line">
            <a:avLst/>
          </a:prstGeom>
          <a:noFill/>
          <a:ln w="28575">
            <a:solidFill>
              <a:srgbClr val="003399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1" name="Text Box 38">
            <a:extLst>
              <a:ext uri="{FF2B5EF4-FFF2-40B4-BE49-F238E27FC236}">
                <a16:creationId xmlns:a16="http://schemas.microsoft.com/office/drawing/2014/main" id="{52FE6DBE-A3C8-42E5-9DF8-D4C60431E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4933950"/>
            <a:ext cx="12287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3399"/>
                </a:solidFill>
                <a:latin typeface="+mn-lt"/>
                <a:ea typeface="黑体" pitchFamily="49" charset="-122"/>
              </a:rPr>
              <a:t>Remainder</a:t>
            </a:r>
          </a:p>
        </p:txBody>
      </p:sp>
      <p:sp>
        <p:nvSpPr>
          <p:cNvPr id="212" name="Text Box 56">
            <a:extLst>
              <a:ext uri="{FF2B5EF4-FFF2-40B4-BE49-F238E27FC236}">
                <a16:creationId xmlns:a16="http://schemas.microsoft.com/office/drawing/2014/main" id="{E46EC147-C2FA-4A87-9C67-04AC37E53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4941888"/>
            <a:ext cx="86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1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3399"/>
                </a:solidFill>
                <a:latin typeface="+mn-lt"/>
                <a:ea typeface="黑体" pitchFamily="49" charset="-122"/>
              </a:rPr>
              <a:t>Integer</a:t>
            </a:r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81A2EFC5-D955-4342-8C82-F1F400AD5468}"/>
              </a:ext>
            </a:extLst>
          </p:cNvPr>
          <p:cNvCxnSpPr/>
          <p:nvPr/>
        </p:nvCxnSpPr>
        <p:spPr>
          <a:xfrm>
            <a:off x="2843213" y="4437063"/>
            <a:ext cx="0" cy="1728787"/>
          </a:xfrm>
          <a:prstGeom prst="line">
            <a:avLst/>
          </a:prstGeom>
          <a:ln w="44450">
            <a:solidFill>
              <a:schemeClr val="bg1">
                <a:lumMod val="50000"/>
                <a:alpha val="9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9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AABD96-2EAB-42EC-A3C1-43F2A327894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1026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D88869-6657-495E-891D-661CC028DB70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15381" name="Rectangle 8"/>
          <p:cNvSpPr>
            <a:spLocks noChangeArrowheads="1"/>
          </p:cNvSpPr>
          <p:nvPr/>
        </p:nvSpPr>
        <p:spPr bwMode="auto">
          <a:xfrm>
            <a:off x="3143250" y="3929063"/>
            <a:ext cx="682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3399"/>
                </a:solidFill>
              </a:rPr>
              <a:t>.101</a:t>
            </a:r>
            <a:endParaRPr lang="zh-CN" altLang="en-US" sz="2000" b="1">
              <a:solidFill>
                <a:srgbClr val="003399"/>
              </a:solidFill>
            </a:endParaRP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412DE95D-58D2-4B9D-A26E-DA61D224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1390650"/>
            <a:ext cx="3143250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7030A0"/>
                </a:solidFill>
              </a:rPr>
              <a:t>Homework chap2</a:t>
            </a:r>
          </a:p>
          <a:p>
            <a:pPr eaLnBrk="1" hangingPunct="1">
              <a:defRPr/>
            </a:pPr>
            <a:endParaRPr lang="en-US" altLang="zh-CN" b="1" dirty="0">
              <a:solidFill>
                <a:srgbClr val="7030A0"/>
              </a:solidFill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7030A0"/>
                </a:solidFill>
              </a:rPr>
              <a:t>    Perform the following expression.  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7030A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7030A0"/>
                </a:solidFill>
              </a:rPr>
              <a:t>1101 1110</a:t>
            </a:r>
            <a:r>
              <a:rPr lang="en-US" altLang="zh-CN" sz="14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b="1" dirty="0">
                <a:solidFill>
                  <a:srgbClr val="7030A0"/>
                </a:solidFill>
              </a:rPr>
              <a:t> -0011 0010</a:t>
            </a:r>
            <a:r>
              <a:rPr lang="en-US" altLang="zh-CN" sz="16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b="1" dirty="0">
                <a:solidFill>
                  <a:srgbClr val="7030A0"/>
                </a:solidFill>
              </a:rPr>
              <a:t>  = (</a:t>
            </a:r>
            <a:r>
              <a:rPr lang="en-US" altLang="zh-CN" b="1" dirty="0">
                <a:solidFill>
                  <a:srgbClr val="FF0000"/>
                </a:solidFill>
              </a:rPr>
              <a:t>1010 1100</a:t>
            </a:r>
            <a:r>
              <a:rPr lang="en-US" altLang="zh-CN" b="1" dirty="0">
                <a:solidFill>
                  <a:srgbClr val="7030A0"/>
                </a:solidFill>
              </a:rPr>
              <a:t>)</a:t>
            </a:r>
            <a:r>
              <a:rPr lang="en-US" altLang="zh-CN" b="1" baseline="-25000" dirty="0">
                <a:solidFill>
                  <a:srgbClr val="7030A0"/>
                </a:solidFill>
              </a:rPr>
              <a:t> 2</a:t>
            </a:r>
            <a:r>
              <a:rPr lang="en-US" altLang="zh-CN" b="1" dirty="0">
                <a:solidFill>
                  <a:srgbClr val="7030A0"/>
                </a:solidFill>
              </a:rPr>
              <a:t> =  ( </a:t>
            </a:r>
            <a:r>
              <a:rPr lang="en-US" altLang="zh-CN" b="1" dirty="0">
                <a:solidFill>
                  <a:srgbClr val="FF0000"/>
                </a:solidFill>
              </a:rPr>
              <a:t>AC</a:t>
            </a:r>
            <a:r>
              <a:rPr lang="en-US" altLang="zh-CN" b="1" dirty="0">
                <a:solidFill>
                  <a:srgbClr val="7030A0"/>
                </a:solidFill>
              </a:rPr>
              <a:t> )</a:t>
            </a:r>
            <a:r>
              <a:rPr lang="en-US" altLang="zh-CN" b="1" baseline="-25000" dirty="0">
                <a:solidFill>
                  <a:srgbClr val="7030A0"/>
                </a:solidFill>
              </a:rPr>
              <a:t> 16</a:t>
            </a:r>
            <a:r>
              <a:rPr lang="en-US" altLang="zh-CN" b="1" dirty="0">
                <a:solidFill>
                  <a:srgbClr val="7030A0"/>
                </a:solidFill>
              </a:rPr>
              <a:t>  = (   </a:t>
            </a:r>
            <a:r>
              <a:rPr lang="en-US" altLang="zh-CN" b="1" dirty="0">
                <a:solidFill>
                  <a:srgbClr val="FF0000"/>
                </a:solidFill>
              </a:rPr>
              <a:t>254</a:t>
            </a:r>
            <a:r>
              <a:rPr lang="en-US" altLang="zh-CN" b="1" dirty="0">
                <a:solidFill>
                  <a:srgbClr val="7030A0"/>
                </a:solidFill>
              </a:rPr>
              <a:t>    )</a:t>
            </a:r>
            <a:r>
              <a:rPr lang="en-US" altLang="zh-CN" b="1" baseline="-25000" dirty="0">
                <a:solidFill>
                  <a:srgbClr val="7030A0"/>
                </a:solidFill>
              </a:rPr>
              <a:t> 8</a:t>
            </a:r>
            <a:r>
              <a:rPr lang="en-US" altLang="zh-CN" b="1" dirty="0">
                <a:solidFill>
                  <a:srgbClr val="7030A0"/>
                </a:solidFill>
              </a:rPr>
              <a:t> =  (  </a:t>
            </a:r>
            <a:r>
              <a:rPr lang="en-US" altLang="zh-CN" b="1" dirty="0">
                <a:solidFill>
                  <a:srgbClr val="FF0000"/>
                </a:solidFill>
              </a:rPr>
              <a:t>-84  </a:t>
            </a:r>
            <a:r>
              <a:rPr lang="en-US" altLang="zh-CN" b="1" dirty="0">
                <a:solidFill>
                  <a:srgbClr val="7030A0"/>
                </a:solidFill>
              </a:rPr>
              <a:t>)</a:t>
            </a:r>
            <a:r>
              <a:rPr lang="en-US" altLang="zh-CN" sz="1400" b="1" dirty="0">
                <a:solidFill>
                  <a:srgbClr val="7030A0"/>
                </a:solidFill>
              </a:rPr>
              <a:t>decimal signed number </a:t>
            </a:r>
          </a:p>
          <a:p>
            <a:pPr eaLnBrk="1" hangingPunct="1">
              <a:spcBef>
                <a:spcPts val="600"/>
              </a:spcBef>
              <a:defRPr/>
            </a:pPr>
            <a:endParaRPr lang="en-US" altLang="zh-CN" b="1" dirty="0">
              <a:solidFill>
                <a:srgbClr val="7030A0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7030A0"/>
                </a:solidFill>
              </a:rPr>
              <a:t>Carry/Borrow bit= (  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7030A0"/>
                </a:solidFill>
              </a:rPr>
              <a:t>   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7030A0"/>
                </a:solidFill>
              </a:rPr>
              <a:t>Overflow bit=  (  </a:t>
            </a:r>
            <a:r>
              <a:rPr lang="en-US" altLang="zh-CN" b="1" dirty="0">
                <a:solidFill>
                  <a:srgbClr val="FF0000"/>
                </a:solidFill>
              </a:rPr>
              <a:t>0 </a:t>
            </a:r>
            <a:r>
              <a:rPr lang="en-US" altLang="zh-CN" b="1" dirty="0">
                <a:solidFill>
                  <a:srgbClr val="7030A0"/>
                </a:solidFill>
              </a:rPr>
              <a:t> )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F37EA8-3159-4C65-8865-18AD7895B64A}"/>
              </a:ext>
            </a:extLst>
          </p:cNvPr>
          <p:cNvCxnSpPr/>
          <p:nvPr/>
        </p:nvCxnSpPr>
        <p:spPr>
          <a:xfrm>
            <a:off x="5607050" y="998538"/>
            <a:ext cx="0" cy="51752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文本框 2"/>
          <p:cNvSpPr txBox="1">
            <a:spLocks noChangeArrowheads="1"/>
          </p:cNvSpPr>
          <p:nvPr/>
        </p:nvSpPr>
        <p:spPr bwMode="auto">
          <a:xfrm>
            <a:off x="6108700" y="5559425"/>
            <a:ext cx="245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B0F0"/>
                </a:solidFill>
              </a:rPr>
              <a:t>8421BCD, Gray……?</a:t>
            </a:r>
            <a:endParaRPr lang="zh-CN" altLang="en-US" b="1" i="1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4" grpId="0"/>
      <p:bldP spid="15365" grpId="0"/>
      <p:bldP spid="107" grpId="0"/>
      <p:bldP spid="15367" grpId="0"/>
      <p:bldP spid="15368" grpId="0"/>
      <p:bldP spid="15369" grpId="0"/>
      <p:bldP spid="15370" grpId="0"/>
      <p:bldP spid="15373" grpId="0" animBg="1"/>
      <p:bldP spid="15374" grpId="0"/>
      <p:bldP spid="15375" grpId="0" animBg="1"/>
      <p:bldP spid="211" grpId="0"/>
      <p:bldP spid="212" grpId="0"/>
      <p:bldP spid="15381" grpId="0"/>
      <p:bldP spid="1092" grpId="0" uiExpand="1" build="p"/>
      <p:bldP spid="82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928688"/>
            <a:ext cx="86582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1428750" y="4500563"/>
            <a:ext cx="7500938" cy="1538287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 sz="3200"/>
          </a:p>
        </p:txBody>
      </p:sp>
      <p:sp>
        <p:nvSpPr>
          <p:cNvPr id="12292" name="标题 1"/>
          <p:cNvSpPr txBox="1">
            <a:spLocks noChangeArrowheads="1"/>
          </p:cNvSpPr>
          <p:nvPr/>
        </p:nvSpPr>
        <p:spPr bwMode="auto">
          <a:xfrm>
            <a:off x="250825" y="187325"/>
            <a:ext cx="8509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t>BCD code</a:t>
            </a:r>
            <a:endParaRPr lang="zh-CN" altLang="en-US" sz="3600" b="1">
              <a:solidFill>
                <a:srgbClr val="0A41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AA2CF4-F1D9-4A72-9FB0-973ED8FCE448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12294" name="日期占位符 3"/>
          <p:cNvSpPr txBox="1">
            <a:spLocks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fld id="{6974ACD1-DE84-430E-AC75-4BC26887700F}" type="datetime1">
              <a:rPr lang="zh-CN" altLang="en-US" sz="140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pPr eaLnBrk="1" hangingPunct="1"/>
              <a:t>2021-05-11</a:t>
            </a:fld>
            <a:endParaRPr lang="zh-CN" altLang="en-US" sz="1400">
              <a:solidFill>
                <a:srgbClr val="0A419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50825" y="187325"/>
            <a:ext cx="8509000" cy="720725"/>
          </a:xfrm>
        </p:spPr>
        <p:txBody>
          <a:bodyPr/>
          <a:lstStyle/>
          <a:p>
            <a:pPr eaLnBrk="1" hangingPunct="1"/>
            <a:r>
              <a:rPr lang="en-US" altLang="zh-CN" sz="3600"/>
              <a:t>From Binary code to Gray code</a:t>
            </a:r>
            <a:endParaRPr lang="zh-CN" altLang="en-US" sz="3600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28BB4D3A-4065-42C9-92B4-D00C84C82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4538" y="5208588"/>
            <a:ext cx="4162425" cy="800100"/>
          </a:xfrm>
        </p:spPr>
        <p:txBody>
          <a:bodyPr/>
          <a:lstStyle/>
          <a:p>
            <a:pPr lvl="1" algn="just">
              <a:defRPr/>
            </a:pPr>
            <a:r>
              <a:rPr lang="en-US" altLang="zh-CN" sz="2800" b="1" dirty="0">
                <a:solidFill>
                  <a:srgbClr val="7030A0"/>
                </a:solidFill>
              </a:rPr>
              <a:t>XOR</a:t>
            </a:r>
          </a:p>
          <a:p>
            <a:pPr marL="457200" lvl="1" indent="0" algn="just"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7030A0"/>
                </a:solidFill>
              </a:rPr>
              <a:t>         </a:t>
            </a:r>
            <a:r>
              <a:rPr lang="en-US" altLang="zh-CN" b="1" dirty="0"/>
              <a:t>from right to left</a:t>
            </a:r>
          </a:p>
        </p:txBody>
      </p:sp>
      <p:sp>
        <p:nvSpPr>
          <p:cNvPr id="13316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7F5B94-E078-4EF2-A3A1-1C623E6C344B}" type="slidenum">
              <a:rPr lang="zh-CN" altLang="en-US" sz="1600" b="1">
                <a:solidFill>
                  <a:srgbClr val="669900"/>
                </a:solidFill>
                <a:latin typeface="Comic Sans MS" pitchFamily="66" charset="0"/>
                <a:ea typeface="华文新魏" pitchFamily="2" charset="-122"/>
              </a:rPr>
              <a:pPr/>
              <a:t>7</a:t>
            </a:fld>
            <a:endParaRPr lang="en-US" altLang="zh-CN" sz="1600" b="1">
              <a:solidFill>
                <a:srgbClr val="669900"/>
              </a:solidFill>
              <a:latin typeface="Comic Sans MS" pitchFamily="66" charset="0"/>
              <a:ea typeface="华文新魏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04925" y="1625600"/>
            <a:ext cx="38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3125" y="1625600"/>
            <a:ext cx="38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04925" y="2490788"/>
            <a:ext cx="38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73125" y="2490788"/>
            <a:ext cx="38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636713"/>
            <a:ext cx="3825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312863" y="3355975"/>
            <a:ext cx="382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873125" y="3355975"/>
            <a:ext cx="38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304925" y="4217988"/>
            <a:ext cx="38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73125" y="4217988"/>
            <a:ext cx="382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41325" y="3363913"/>
            <a:ext cx="3825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855" name="Text Box 7"/>
          <p:cNvSpPr txBox="1">
            <a:spLocks noChangeArrowheads="1"/>
          </p:cNvSpPr>
          <p:nvPr/>
        </p:nvSpPr>
        <p:spPr bwMode="auto">
          <a:xfrm>
            <a:off x="2159000" y="1633538"/>
            <a:ext cx="385763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</a:rPr>
              <a:t>0</a:t>
            </a:r>
          </a:p>
          <a:p>
            <a:r>
              <a:rPr lang="en-US" altLang="zh-CN" sz="28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zh-CN" sz="2800" b="1">
                <a:solidFill>
                  <a:schemeClr val="accent1"/>
                </a:solidFill>
              </a:rPr>
              <a:t>2</a:t>
            </a:r>
          </a:p>
          <a:p>
            <a:r>
              <a:rPr lang="en-US" altLang="zh-CN" sz="2800" b="1">
                <a:solidFill>
                  <a:schemeClr val="accent1"/>
                </a:solidFill>
              </a:rPr>
              <a:t>3</a:t>
            </a:r>
          </a:p>
          <a:p>
            <a:r>
              <a:rPr lang="en-US" altLang="zh-CN" sz="2800" b="1">
                <a:solidFill>
                  <a:schemeClr val="accent1"/>
                </a:solidFill>
              </a:rPr>
              <a:t>4</a:t>
            </a:r>
          </a:p>
          <a:p>
            <a:r>
              <a:rPr lang="en-US" altLang="zh-CN" sz="2800" b="1">
                <a:solidFill>
                  <a:schemeClr val="accent1"/>
                </a:solidFill>
              </a:rPr>
              <a:t>5</a:t>
            </a:r>
          </a:p>
          <a:p>
            <a:r>
              <a:rPr lang="en-US" altLang="zh-CN" sz="2800" b="1">
                <a:solidFill>
                  <a:schemeClr val="accent1"/>
                </a:solidFill>
              </a:rPr>
              <a:t>6</a:t>
            </a:r>
          </a:p>
          <a:p>
            <a:r>
              <a:rPr lang="en-US" altLang="zh-CN" sz="2800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5856" name="Text Box 7"/>
          <p:cNvSpPr txBox="1">
            <a:spLocks noChangeArrowheads="1"/>
          </p:cNvSpPr>
          <p:nvPr/>
        </p:nvSpPr>
        <p:spPr bwMode="auto">
          <a:xfrm>
            <a:off x="163513" y="1184275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Gray-code</a:t>
            </a:r>
          </a:p>
        </p:txBody>
      </p:sp>
      <p:sp>
        <p:nvSpPr>
          <p:cNvPr id="35857" name="Text Box 7"/>
          <p:cNvSpPr txBox="1">
            <a:spLocks noChangeArrowheads="1"/>
          </p:cNvSpPr>
          <p:nvPr/>
        </p:nvSpPr>
        <p:spPr bwMode="auto">
          <a:xfrm>
            <a:off x="1801813" y="12049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Decimal</a:t>
            </a:r>
          </a:p>
        </p:txBody>
      </p:sp>
      <p:sp>
        <p:nvSpPr>
          <p:cNvPr id="35858" name="Text Box 7"/>
          <p:cNvSpPr txBox="1">
            <a:spLocks noChangeArrowheads="1"/>
          </p:cNvSpPr>
          <p:nvPr/>
        </p:nvSpPr>
        <p:spPr bwMode="auto">
          <a:xfrm>
            <a:off x="2943225" y="1204913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Binary</a:t>
            </a:r>
          </a:p>
        </p:txBody>
      </p:sp>
      <p:sp>
        <p:nvSpPr>
          <p:cNvPr id="35859" name="Text Box 7"/>
          <p:cNvSpPr txBox="1">
            <a:spLocks noChangeArrowheads="1"/>
          </p:cNvSpPr>
          <p:nvPr/>
        </p:nvSpPr>
        <p:spPr bwMode="auto">
          <a:xfrm>
            <a:off x="2976563" y="1585913"/>
            <a:ext cx="90487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000</a:t>
            </a:r>
          </a:p>
          <a:p>
            <a:r>
              <a:rPr lang="en-US" altLang="zh-CN" sz="2800" b="1"/>
              <a:t>001</a:t>
            </a:r>
          </a:p>
          <a:p>
            <a:r>
              <a:rPr lang="en-US" altLang="zh-CN" sz="2800" b="1"/>
              <a:t>010</a:t>
            </a:r>
          </a:p>
          <a:p>
            <a:r>
              <a:rPr lang="en-US" altLang="zh-CN" sz="2800" b="1"/>
              <a:t>011</a:t>
            </a:r>
          </a:p>
          <a:p>
            <a:r>
              <a:rPr lang="en-US" altLang="zh-CN" sz="2800" b="1"/>
              <a:t>100</a:t>
            </a:r>
          </a:p>
          <a:p>
            <a:r>
              <a:rPr lang="en-US" altLang="zh-CN" sz="2800" b="1"/>
              <a:t>101</a:t>
            </a:r>
          </a:p>
          <a:p>
            <a:r>
              <a:rPr lang="en-US" altLang="zh-CN" sz="2800" b="1"/>
              <a:t>110</a:t>
            </a:r>
          </a:p>
          <a:p>
            <a:r>
              <a:rPr lang="en-US" altLang="zh-CN" sz="2800" b="1"/>
              <a:t>111</a:t>
            </a:r>
          </a:p>
        </p:txBody>
      </p:sp>
      <p:sp>
        <p:nvSpPr>
          <p:cNvPr id="61" name="Text Box 6">
            <a:extLst>
              <a:ext uri="{FF2B5EF4-FFF2-40B4-BE49-F238E27FC236}">
                <a16:creationId xmlns:a16="http://schemas.microsoft.com/office/drawing/2014/main" id="{2544DCF5-FA79-41C2-8CD0-A0AE58E3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2530475"/>
            <a:ext cx="4543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lt"/>
              </a:rPr>
              <a:t>Binary:   </a:t>
            </a:r>
            <a:r>
              <a:rPr lang="en-US" altLang="zh-CN" sz="3200" b="1" dirty="0">
                <a:latin typeface="+mn-lt"/>
              </a:rPr>
              <a:t>1 0 0 1 1 1 0 1</a:t>
            </a:r>
          </a:p>
        </p:txBody>
      </p:sp>
      <p:grpSp>
        <p:nvGrpSpPr>
          <p:cNvPr id="62" name="Group 10"/>
          <p:cNvGrpSpPr>
            <a:grpSpLocks/>
          </p:cNvGrpSpPr>
          <p:nvPr/>
        </p:nvGrpSpPr>
        <p:grpSpPr bwMode="auto">
          <a:xfrm>
            <a:off x="8521700" y="3025775"/>
            <a:ext cx="360363" cy="431800"/>
            <a:chOff x="3606" y="2886"/>
            <a:chExt cx="227" cy="272"/>
          </a:xfrm>
        </p:grpSpPr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54D89461-AF11-420F-AD15-2B3EEA183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88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4A35DAD6-7EC7-403E-B5C0-4B228334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886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</p:grpSp>
      <p:sp>
        <p:nvSpPr>
          <p:cNvPr id="65" name="Text Box 9">
            <a:extLst>
              <a:ext uri="{FF2B5EF4-FFF2-40B4-BE49-F238E27FC236}">
                <a16:creationId xmlns:a16="http://schemas.microsoft.com/office/drawing/2014/main" id="{90739937-69D4-4DA2-AE87-5098A94E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75" y="3386138"/>
            <a:ext cx="411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1</a:t>
            </a:r>
          </a:p>
        </p:txBody>
      </p:sp>
      <p:grpSp>
        <p:nvGrpSpPr>
          <p:cNvPr id="66" name="Group 11"/>
          <p:cNvGrpSpPr>
            <a:grpSpLocks/>
          </p:cNvGrpSpPr>
          <p:nvPr/>
        </p:nvGrpSpPr>
        <p:grpSpPr bwMode="auto">
          <a:xfrm>
            <a:off x="8232775" y="3025775"/>
            <a:ext cx="288925" cy="431800"/>
            <a:chOff x="3606" y="2886"/>
            <a:chExt cx="227" cy="272"/>
          </a:xfrm>
        </p:grpSpPr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8C87F206-5CF1-4EB2-9850-CC8E1F51F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88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  <p:sp>
          <p:nvSpPr>
            <p:cNvPr id="68" name="Line 13">
              <a:extLst>
                <a:ext uri="{FF2B5EF4-FFF2-40B4-BE49-F238E27FC236}">
                  <a16:creationId xmlns:a16="http://schemas.microsoft.com/office/drawing/2014/main" id="{07EF2691-F8AA-48EF-A720-272C875D2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886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</p:grpSp>
      <p:grpSp>
        <p:nvGrpSpPr>
          <p:cNvPr id="69" name="Group 14"/>
          <p:cNvGrpSpPr>
            <a:grpSpLocks/>
          </p:cNvGrpSpPr>
          <p:nvPr/>
        </p:nvGrpSpPr>
        <p:grpSpPr bwMode="auto">
          <a:xfrm>
            <a:off x="7872413" y="3025775"/>
            <a:ext cx="360362" cy="431800"/>
            <a:chOff x="3606" y="2886"/>
            <a:chExt cx="227" cy="272"/>
          </a:xfrm>
        </p:grpSpPr>
        <p:sp>
          <p:nvSpPr>
            <p:cNvPr id="70" name="Line 15">
              <a:extLst>
                <a:ext uri="{FF2B5EF4-FFF2-40B4-BE49-F238E27FC236}">
                  <a16:creationId xmlns:a16="http://schemas.microsoft.com/office/drawing/2014/main" id="{87406B83-2EED-411E-BDBC-7117999C4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88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9004E0CF-1F5B-48B3-B6A5-BE006E117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886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</p:grpSp>
      <p:grpSp>
        <p:nvGrpSpPr>
          <p:cNvPr id="72" name="Group 29"/>
          <p:cNvGrpSpPr>
            <a:grpSpLocks/>
          </p:cNvGrpSpPr>
          <p:nvPr/>
        </p:nvGrpSpPr>
        <p:grpSpPr bwMode="auto">
          <a:xfrm>
            <a:off x="6216650" y="3025775"/>
            <a:ext cx="288925" cy="431800"/>
            <a:chOff x="3606" y="2886"/>
            <a:chExt cx="227" cy="272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51AD3AF-B3F1-461F-9FB8-6EE52ADA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886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3EBFA6C2-641E-4706-A40F-16A76868C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886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 sz="3200" b="1">
                <a:latin typeface="+mn-lt"/>
              </a:endParaRPr>
            </a:p>
          </p:txBody>
        </p:sp>
      </p:grpSp>
      <p:sp>
        <p:nvSpPr>
          <p:cNvPr id="75" name="Text Box 32">
            <a:extLst>
              <a:ext uri="{FF2B5EF4-FFF2-40B4-BE49-F238E27FC236}">
                <a16:creationId xmlns:a16="http://schemas.microsoft.com/office/drawing/2014/main" id="{C7560F4D-FB13-41DB-A853-7F2CC06C1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386138"/>
            <a:ext cx="411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1</a:t>
            </a:r>
          </a:p>
        </p:txBody>
      </p:sp>
      <p:sp>
        <p:nvSpPr>
          <p:cNvPr id="76" name="Text Box 33">
            <a:extLst>
              <a:ext uri="{FF2B5EF4-FFF2-40B4-BE49-F238E27FC236}">
                <a16:creationId xmlns:a16="http://schemas.microsoft.com/office/drawing/2014/main" id="{987E0059-EE78-45FB-A7A1-4C5C6FBE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5" y="3386138"/>
            <a:ext cx="411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0</a:t>
            </a:r>
          </a:p>
        </p:txBody>
      </p:sp>
      <p:grpSp>
        <p:nvGrpSpPr>
          <p:cNvPr id="77" name="Group 39"/>
          <p:cNvGrpSpPr>
            <a:grpSpLocks/>
          </p:cNvGrpSpPr>
          <p:nvPr/>
        </p:nvGrpSpPr>
        <p:grpSpPr bwMode="auto">
          <a:xfrm>
            <a:off x="7513638" y="3025775"/>
            <a:ext cx="555625" cy="939800"/>
            <a:chOff x="2971" y="2886"/>
            <a:chExt cx="350" cy="592"/>
          </a:xfrm>
        </p:grpSpPr>
        <p:grpSp>
          <p:nvGrpSpPr>
            <p:cNvPr id="13363" name="Group 17"/>
            <p:cNvGrpSpPr>
              <a:grpSpLocks/>
            </p:cNvGrpSpPr>
            <p:nvPr/>
          </p:nvGrpSpPr>
          <p:grpSpPr bwMode="auto">
            <a:xfrm>
              <a:off x="2971" y="2886"/>
              <a:ext cx="227" cy="272"/>
              <a:chOff x="3606" y="2886"/>
              <a:chExt cx="227" cy="272"/>
            </a:xfrm>
          </p:grpSpPr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A65AD4D7-D301-4542-BB66-BFD09F0DB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2886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24674FA7-8C24-4E0C-A34C-A87034782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227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</p:grp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87763E87-CDF7-4A43-80B9-378AFF10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110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82" name="Group 40"/>
          <p:cNvGrpSpPr>
            <a:grpSpLocks/>
          </p:cNvGrpSpPr>
          <p:nvPr/>
        </p:nvGrpSpPr>
        <p:grpSpPr bwMode="auto">
          <a:xfrm>
            <a:off x="7153275" y="3025775"/>
            <a:ext cx="557213" cy="944563"/>
            <a:chOff x="2744" y="2886"/>
            <a:chExt cx="351" cy="595"/>
          </a:xfrm>
        </p:grpSpPr>
        <p:grpSp>
          <p:nvGrpSpPr>
            <p:cNvPr id="13359" name="Group 20"/>
            <p:cNvGrpSpPr>
              <a:grpSpLocks/>
            </p:cNvGrpSpPr>
            <p:nvPr/>
          </p:nvGrpSpPr>
          <p:grpSpPr bwMode="auto">
            <a:xfrm>
              <a:off x="2744" y="2886"/>
              <a:ext cx="227" cy="272"/>
              <a:chOff x="3606" y="2886"/>
              <a:chExt cx="227" cy="272"/>
            </a:xfrm>
          </p:grpSpPr>
          <p:sp>
            <p:nvSpPr>
              <p:cNvPr id="85" name="Line 21">
                <a:extLst>
                  <a:ext uri="{FF2B5EF4-FFF2-40B4-BE49-F238E27FC236}">
                    <a16:creationId xmlns:a16="http://schemas.microsoft.com/office/drawing/2014/main" id="{CB630F89-AC95-49C2-A3D6-32231ABC3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2886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  <p:sp>
            <p:nvSpPr>
              <p:cNvPr id="86" name="Line 22">
                <a:extLst>
                  <a:ext uri="{FF2B5EF4-FFF2-40B4-BE49-F238E27FC236}">
                    <a16:creationId xmlns:a16="http://schemas.microsoft.com/office/drawing/2014/main" id="{69F7AAFE-BAEB-4FE3-BBFC-FC393C216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227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</p:grpSp>
        <p:sp>
          <p:nvSpPr>
            <p:cNvPr id="84" name="Text Box 35">
              <a:extLst>
                <a:ext uri="{FF2B5EF4-FFF2-40B4-BE49-F238E27FC236}">
                  <a16:creationId xmlns:a16="http://schemas.microsoft.com/office/drawing/2014/main" id="{BF2969C3-29B6-4C5C-9876-36B26ED4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113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87" name="Group 41"/>
          <p:cNvGrpSpPr>
            <a:grpSpLocks/>
          </p:cNvGrpSpPr>
          <p:nvPr/>
        </p:nvGrpSpPr>
        <p:grpSpPr bwMode="auto">
          <a:xfrm>
            <a:off x="6792913" y="3025775"/>
            <a:ext cx="628650" cy="944563"/>
            <a:chOff x="2517" y="2886"/>
            <a:chExt cx="396" cy="595"/>
          </a:xfrm>
        </p:grpSpPr>
        <p:grpSp>
          <p:nvGrpSpPr>
            <p:cNvPr id="13355" name="Group 23"/>
            <p:cNvGrpSpPr>
              <a:grpSpLocks/>
            </p:cNvGrpSpPr>
            <p:nvPr/>
          </p:nvGrpSpPr>
          <p:grpSpPr bwMode="auto">
            <a:xfrm>
              <a:off x="2517" y="2886"/>
              <a:ext cx="227" cy="272"/>
              <a:chOff x="3606" y="2886"/>
              <a:chExt cx="227" cy="272"/>
            </a:xfrm>
          </p:grpSpPr>
          <p:sp>
            <p:nvSpPr>
              <p:cNvPr id="90" name="Line 24">
                <a:extLst>
                  <a:ext uri="{FF2B5EF4-FFF2-40B4-BE49-F238E27FC236}">
                    <a16:creationId xmlns:a16="http://schemas.microsoft.com/office/drawing/2014/main" id="{1F5E2AAA-4118-4E02-A0D0-68183C79E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2886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  <p:sp>
            <p:nvSpPr>
              <p:cNvPr id="91" name="Line 25">
                <a:extLst>
                  <a:ext uri="{FF2B5EF4-FFF2-40B4-BE49-F238E27FC236}">
                    <a16:creationId xmlns:a16="http://schemas.microsoft.com/office/drawing/2014/main" id="{16069111-E2AA-4D95-A5E9-415432FF0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227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</p:grpSp>
        <p:sp>
          <p:nvSpPr>
            <p:cNvPr id="89" name="Text Box 36">
              <a:extLst>
                <a:ext uri="{FF2B5EF4-FFF2-40B4-BE49-F238E27FC236}">
                  <a16:creationId xmlns:a16="http://schemas.microsoft.com/office/drawing/2014/main" id="{B2149428-9AB5-4522-9690-487378BDA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113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2" name="Group 42"/>
          <p:cNvGrpSpPr>
            <a:grpSpLocks/>
          </p:cNvGrpSpPr>
          <p:nvPr/>
        </p:nvGrpSpPr>
        <p:grpSpPr bwMode="auto">
          <a:xfrm>
            <a:off x="6505575" y="3025775"/>
            <a:ext cx="506413" cy="944563"/>
            <a:chOff x="2336" y="2886"/>
            <a:chExt cx="319" cy="595"/>
          </a:xfrm>
        </p:grpSpPr>
        <p:grpSp>
          <p:nvGrpSpPr>
            <p:cNvPr id="13351" name="Group 26"/>
            <p:cNvGrpSpPr>
              <a:grpSpLocks/>
            </p:cNvGrpSpPr>
            <p:nvPr/>
          </p:nvGrpSpPr>
          <p:grpSpPr bwMode="auto">
            <a:xfrm>
              <a:off x="2336" y="2886"/>
              <a:ext cx="182" cy="272"/>
              <a:chOff x="3606" y="2886"/>
              <a:chExt cx="227" cy="272"/>
            </a:xfrm>
          </p:grpSpPr>
          <p:sp>
            <p:nvSpPr>
              <p:cNvPr id="95" name="Line 27">
                <a:extLst>
                  <a:ext uri="{FF2B5EF4-FFF2-40B4-BE49-F238E27FC236}">
                    <a16:creationId xmlns:a16="http://schemas.microsoft.com/office/drawing/2014/main" id="{1AC67E72-FBD1-422F-8FC9-9A53E0E42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2886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  <p:sp>
            <p:nvSpPr>
              <p:cNvPr id="96" name="Line 28">
                <a:extLst>
                  <a:ext uri="{FF2B5EF4-FFF2-40B4-BE49-F238E27FC236}">
                    <a16:creationId xmlns:a16="http://schemas.microsoft.com/office/drawing/2014/main" id="{F9682D94-F521-4D19-8DCE-68CC86C75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2886"/>
                <a:ext cx="227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3200" b="1">
                  <a:latin typeface="+mn-lt"/>
                </a:endParaRPr>
              </a:p>
            </p:txBody>
          </p:sp>
        </p:grp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01D5755E-1159-465A-A3C0-DB1509FD5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3113"/>
              <a:ext cx="2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97" name="Text Box 38">
            <a:extLst>
              <a:ext uri="{FF2B5EF4-FFF2-40B4-BE49-F238E27FC236}">
                <a16:creationId xmlns:a16="http://schemas.microsoft.com/office/drawing/2014/main" id="{0E76C611-F929-4E2E-AAC6-0B80586B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3386138"/>
            <a:ext cx="411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1</a:t>
            </a:r>
          </a:p>
        </p:txBody>
      </p:sp>
      <p:sp>
        <p:nvSpPr>
          <p:cNvPr id="98" name="Text Box 43">
            <a:extLst>
              <a:ext uri="{FF2B5EF4-FFF2-40B4-BE49-F238E27FC236}">
                <a16:creationId xmlns:a16="http://schemas.microsoft.com/office/drawing/2014/main" id="{BF537570-6FD4-42AE-86EE-786CACC24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5975"/>
            <a:ext cx="15668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Gray-code: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EC176C6-133B-461E-B6E0-AC4E53E4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2528888"/>
            <a:ext cx="412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lt"/>
              </a:rPr>
              <a:t>0</a:t>
            </a:r>
            <a:endParaRPr lang="zh-CN" altLang="en-US" sz="3200" b="1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1" name="直接箭头连接符 100"/>
          <p:cNvCxnSpPr>
            <a:cxnSpLocks noChangeShapeType="1"/>
          </p:cNvCxnSpPr>
          <p:nvPr/>
        </p:nvCxnSpPr>
        <p:spPr bwMode="auto">
          <a:xfrm flipH="1" flipV="1">
            <a:off x="5783263" y="2449513"/>
            <a:ext cx="3302000" cy="31750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03200" y="5330825"/>
            <a:ext cx="41624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en-US" altLang="zh-CN" sz="2800" b="1">
                <a:solidFill>
                  <a:srgbClr val="7030A0"/>
                </a:solidFill>
              </a:rPr>
              <a:t>Reflecting </a:t>
            </a:r>
          </a:p>
          <a:p>
            <a:pPr lvl="1" algn="just"/>
            <a:r>
              <a:rPr lang="en-US" altLang="zh-CN" b="1">
                <a:solidFill>
                  <a:srgbClr val="7030A0"/>
                </a:solidFill>
              </a:rPr>
              <a:t>       </a:t>
            </a:r>
            <a:r>
              <a:rPr lang="en-US" altLang="zh-CN" b="1"/>
              <a:t>from 1-bit to n-bit</a:t>
            </a:r>
          </a:p>
        </p:txBody>
      </p:sp>
      <p:sp>
        <p:nvSpPr>
          <p:cNvPr id="13349" name="灯片编号占位符 5"/>
          <p:cNvSpPr txBox="1">
            <a:spLocks/>
          </p:cNvSpPr>
          <p:nvPr/>
        </p:nvSpPr>
        <p:spPr bwMode="auto">
          <a:xfrm>
            <a:off x="8316913" y="6356350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1CA49682-D432-4EBE-BE6B-5625415CBAC7}" type="slidenum"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pPr algn="ctr" eaLnBrk="1" hangingPunct="1"/>
              <a:t>7</a:t>
            </a:fld>
            <a:endParaRPr lang="zh-CN" altLang="en-US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50" name="日期占位符 3"/>
          <p:cNvSpPr txBox="1">
            <a:spLocks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fld id="{01334C01-6B27-49B6-8ACA-9CDD0C03D81E}" type="datetime1">
              <a:rPr lang="zh-CN" altLang="en-US" sz="1400">
                <a:solidFill>
                  <a:srgbClr val="0A419B"/>
                </a:solidFill>
                <a:latin typeface="微软雅黑" pitchFamily="34" charset="-122"/>
                <a:ea typeface="微软雅黑" pitchFamily="34" charset="-122"/>
              </a:rPr>
              <a:pPr eaLnBrk="1" hangingPunct="1"/>
              <a:t>2021-05-11</a:t>
            </a:fld>
            <a:endParaRPr lang="zh-CN" altLang="en-US" sz="1400">
              <a:solidFill>
                <a:srgbClr val="0A419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5855" grpId="0"/>
      <p:bldP spid="35856" grpId="0"/>
      <p:bldP spid="35857" grpId="0"/>
      <p:bldP spid="35858" grpId="0"/>
      <p:bldP spid="35859" grpId="0"/>
      <p:bldP spid="61" grpId="0"/>
      <p:bldP spid="65" grpId="0"/>
      <p:bldP spid="75" grpId="0"/>
      <p:bldP spid="76" grpId="0"/>
      <p:bldP spid="97" grpId="0"/>
      <p:bldP spid="98" grpId="0"/>
      <p:bldP spid="9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2503488"/>
            <a:ext cx="16557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标题 1">
            <a:extLst>
              <a:ext uri="{FF2B5EF4-FFF2-40B4-BE49-F238E27FC236}">
                <a16:creationId xmlns:a16="http://schemas.microsoft.com/office/drawing/2014/main" id="{04797356-26FB-491D-9534-6490EA67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7632700" cy="723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Gates and Logic:   </a:t>
            </a:r>
            <a:r>
              <a:rPr lang="en-US" altLang="zh-CN" sz="2400" dirty="0"/>
              <a:t>other gates</a:t>
            </a:r>
            <a:endParaRPr lang="zh-CN" altLang="en-US" sz="2400" dirty="0">
              <a:cs typeface="+mn-cs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040260-ED6A-4BF2-9799-EEB09260F9C7}" type="slidenum">
              <a:rPr lang="zh-CN" altLang="en-US"/>
              <a:pPr/>
              <a:t>8</a:t>
            </a:fld>
            <a:endParaRPr lang="zh-CN" altLang="en-U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1243013"/>
            <a:ext cx="163988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313" y="3519488"/>
            <a:ext cx="164306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33700" y="1243013"/>
            <a:ext cx="163988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7C165985-DDEF-4ACA-8BC1-E09F845F42F0}"/>
              </a:ext>
            </a:extLst>
          </p:cNvPr>
          <p:cNvSpPr/>
          <p:nvPr/>
        </p:nvSpPr>
        <p:spPr>
          <a:xfrm>
            <a:off x="3924300" y="1458913"/>
            <a:ext cx="142875" cy="1444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12B27A7-16DD-4C6C-A13E-CD59A34D1900}"/>
              </a:ext>
            </a:extLst>
          </p:cNvPr>
          <p:cNvCxnSpPr/>
          <p:nvPr/>
        </p:nvCxnSpPr>
        <p:spPr>
          <a:xfrm>
            <a:off x="3995738" y="1819275"/>
            <a:ext cx="3603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4CB18D6-95E5-486B-8E64-D1C10EF43697}"/>
              </a:ext>
            </a:extLst>
          </p:cNvPr>
          <p:cNvSpPr/>
          <p:nvPr/>
        </p:nvSpPr>
        <p:spPr>
          <a:xfrm>
            <a:off x="3924300" y="2719388"/>
            <a:ext cx="142875" cy="1444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B28A6D7-E78A-440B-BB22-BF9DBC7FB959}"/>
              </a:ext>
            </a:extLst>
          </p:cNvPr>
          <p:cNvCxnSpPr/>
          <p:nvPr/>
        </p:nvCxnSpPr>
        <p:spPr>
          <a:xfrm>
            <a:off x="3779838" y="3151188"/>
            <a:ext cx="504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5" y="2503488"/>
            <a:ext cx="16573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892425" y="1830388"/>
            <a:ext cx="1666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843213" y="3098800"/>
            <a:ext cx="166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800" y="1243013"/>
            <a:ext cx="163988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EA68DB-3055-476A-A899-278096A7FDD0}"/>
              </a:ext>
            </a:extLst>
          </p:cNvPr>
          <p:cNvCxnSpPr/>
          <p:nvPr/>
        </p:nvCxnSpPr>
        <p:spPr>
          <a:xfrm>
            <a:off x="6067425" y="1819275"/>
            <a:ext cx="160338" cy="0"/>
          </a:xfrm>
          <a:prstGeom prst="line">
            <a:avLst/>
          </a:prstGeom>
          <a:ln w="19050">
            <a:solidFill>
              <a:srgbClr val="0A4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508ACDEB-101A-4545-BAB0-48958AB215A5}"/>
              </a:ext>
            </a:extLst>
          </p:cNvPr>
          <p:cNvSpPr/>
          <p:nvPr/>
        </p:nvSpPr>
        <p:spPr>
          <a:xfrm>
            <a:off x="5364163" y="1316038"/>
            <a:ext cx="1444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8DB25A6-1FCE-4F5E-994A-DB04CDBAE7BB}"/>
              </a:ext>
            </a:extLst>
          </p:cNvPr>
          <p:cNvSpPr/>
          <p:nvPr/>
        </p:nvSpPr>
        <p:spPr>
          <a:xfrm>
            <a:off x="5364163" y="1603375"/>
            <a:ext cx="144462" cy="1444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61AE535-7517-4887-9DEC-C07B3C991D67}"/>
              </a:ext>
            </a:extLst>
          </p:cNvPr>
          <p:cNvCxnSpPr/>
          <p:nvPr/>
        </p:nvCxnSpPr>
        <p:spPr>
          <a:xfrm>
            <a:off x="6300788" y="1819275"/>
            <a:ext cx="160337" cy="0"/>
          </a:xfrm>
          <a:prstGeom prst="line">
            <a:avLst/>
          </a:prstGeom>
          <a:ln w="19050">
            <a:solidFill>
              <a:srgbClr val="0A4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00" y="2430463"/>
            <a:ext cx="165576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椭圆 64">
            <a:extLst>
              <a:ext uri="{FF2B5EF4-FFF2-40B4-BE49-F238E27FC236}">
                <a16:creationId xmlns:a16="http://schemas.microsoft.com/office/drawing/2014/main" id="{75214F0F-E3A9-4A10-B039-B694DE5BD9B7}"/>
              </a:ext>
            </a:extLst>
          </p:cNvPr>
          <p:cNvSpPr/>
          <p:nvPr/>
        </p:nvSpPr>
        <p:spPr>
          <a:xfrm>
            <a:off x="5364163" y="2503488"/>
            <a:ext cx="1444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3ABCA30-91AC-4B8C-89AE-AC2AEAB78A7F}"/>
              </a:ext>
            </a:extLst>
          </p:cNvPr>
          <p:cNvCxnSpPr/>
          <p:nvPr/>
        </p:nvCxnSpPr>
        <p:spPr>
          <a:xfrm>
            <a:off x="5867400" y="3079750"/>
            <a:ext cx="144463" cy="0"/>
          </a:xfrm>
          <a:prstGeom prst="line">
            <a:avLst/>
          </a:prstGeom>
          <a:ln w="19050">
            <a:solidFill>
              <a:srgbClr val="0A4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4AF4A632-B686-473E-8DEB-7AEDF0CB7808}"/>
              </a:ext>
            </a:extLst>
          </p:cNvPr>
          <p:cNvSpPr/>
          <p:nvPr/>
        </p:nvSpPr>
        <p:spPr>
          <a:xfrm>
            <a:off x="5364163" y="2790825"/>
            <a:ext cx="144462" cy="1444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EA078FD-7124-47EA-AC3B-67C3179AFE4A}"/>
              </a:ext>
            </a:extLst>
          </p:cNvPr>
          <p:cNvCxnSpPr/>
          <p:nvPr/>
        </p:nvCxnSpPr>
        <p:spPr>
          <a:xfrm>
            <a:off x="6227763" y="3079750"/>
            <a:ext cx="215900" cy="0"/>
          </a:xfrm>
          <a:prstGeom prst="line">
            <a:avLst/>
          </a:prstGeom>
          <a:ln w="19050">
            <a:solidFill>
              <a:srgbClr val="0A4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5963" y="1243013"/>
            <a:ext cx="16398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EE17359-FD22-4DAF-BB60-94536380567A}"/>
              </a:ext>
            </a:extLst>
          </p:cNvPr>
          <p:cNvCxnSpPr/>
          <p:nvPr/>
        </p:nvCxnSpPr>
        <p:spPr>
          <a:xfrm>
            <a:off x="8128000" y="1819275"/>
            <a:ext cx="161925" cy="0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C8951BC8-2E1A-42A4-A9BC-7C9A53FE6C9D}"/>
              </a:ext>
            </a:extLst>
          </p:cNvPr>
          <p:cNvSpPr/>
          <p:nvPr/>
        </p:nvSpPr>
        <p:spPr>
          <a:xfrm>
            <a:off x="7424738" y="1316038"/>
            <a:ext cx="1444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D013F72-8E9A-4CC9-A608-DDF4365BE608}"/>
              </a:ext>
            </a:extLst>
          </p:cNvPr>
          <p:cNvSpPr/>
          <p:nvPr/>
        </p:nvSpPr>
        <p:spPr>
          <a:xfrm>
            <a:off x="7424738" y="1603375"/>
            <a:ext cx="144462" cy="1444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7D67553-560E-4752-9D82-F8578054B454}"/>
              </a:ext>
            </a:extLst>
          </p:cNvPr>
          <p:cNvCxnSpPr/>
          <p:nvPr/>
        </p:nvCxnSpPr>
        <p:spPr>
          <a:xfrm>
            <a:off x="8361363" y="1819275"/>
            <a:ext cx="161925" cy="0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5963" y="2430463"/>
            <a:ext cx="165576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椭圆 86">
            <a:extLst>
              <a:ext uri="{FF2B5EF4-FFF2-40B4-BE49-F238E27FC236}">
                <a16:creationId xmlns:a16="http://schemas.microsoft.com/office/drawing/2014/main" id="{C1948C04-7FE8-4F68-98EF-C751B8EF3061}"/>
              </a:ext>
            </a:extLst>
          </p:cNvPr>
          <p:cNvSpPr/>
          <p:nvPr/>
        </p:nvSpPr>
        <p:spPr>
          <a:xfrm>
            <a:off x="7424738" y="2503488"/>
            <a:ext cx="1444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369765F-6604-4A08-AD73-590860972C64}"/>
              </a:ext>
            </a:extLst>
          </p:cNvPr>
          <p:cNvCxnSpPr/>
          <p:nvPr/>
        </p:nvCxnSpPr>
        <p:spPr>
          <a:xfrm>
            <a:off x="7929563" y="3079750"/>
            <a:ext cx="144462" cy="0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22020D1-D6D8-40C7-A0D0-FBC937E64EA2}"/>
              </a:ext>
            </a:extLst>
          </p:cNvPr>
          <p:cNvSpPr/>
          <p:nvPr/>
        </p:nvSpPr>
        <p:spPr>
          <a:xfrm>
            <a:off x="7424738" y="2790825"/>
            <a:ext cx="144462" cy="1444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A7C3364-F66B-4B84-B1A0-2DE672E4B20A}"/>
              </a:ext>
            </a:extLst>
          </p:cNvPr>
          <p:cNvCxnSpPr/>
          <p:nvPr/>
        </p:nvCxnSpPr>
        <p:spPr>
          <a:xfrm>
            <a:off x="8289925" y="3079750"/>
            <a:ext cx="215900" cy="0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22028E9E-D629-48C5-881A-5F4C07C235CA}"/>
              </a:ext>
            </a:extLst>
          </p:cNvPr>
          <p:cNvSpPr/>
          <p:nvPr/>
        </p:nvSpPr>
        <p:spPr>
          <a:xfrm>
            <a:off x="8101013" y="1458913"/>
            <a:ext cx="142875" cy="1444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5636C0E-385E-4A0E-B409-1632136DA28C}"/>
              </a:ext>
            </a:extLst>
          </p:cNvPr>
          <p:cNvSpPr/>
          <p:nvPr/>
        </p:nvSpPr>
        <p:spPr>
          <a:xfrm>
            <a:off x="8101013" y="2646363"/>
            <a:ext cx="142875" cy="1444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7069138" y="1830388"/>
            <a:ext cx="1666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019925" y="3017838"/>
            <a:ext cx="1666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5A11F5E-1FBE-4CEA-A027-B6B7EDA5C23D}"/>
              </a:ext>
            </a:extLst>
          </p:cNvPr>
          <p:cNvCxnSpPr/>
          <p:nvPr/>
        </p:nvCxnSpPr>
        <p:spPr>
          <a:xfrm>
            <a:off x="8101013" y="1747838"/>
            <a:ext cx="43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9A53759-C98D-4ED3-8BBF-943E24A43B7E}"/>
              </a:ext>
            </a:extLst>
          </p:cNvPr>
          <p:cNvCxnSpPr/>
          <p:nvPr/>
        </p:nvCxnSpPr>
        <p:spPr>
          <a:xfrm>
            <a:off x="7885113" y="3006725"/>
            <a:ext cx="574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7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08725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C14891-A927-4696-9ED5-DC541827AB01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2021-05-11</a:t>
            </a:fld>
            <a:endParaRPr lang="zh-CN" altLang="en-US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8D310DA-3A58-4070-84BF-DAD79B1CFFF0}"/>
              </a:ext>
            </a:extLst>
          </p:cNvPr>
          <p:cNvSpPr/>
          <p:nvPr/>
        </p:nvSpPr>
        <p:spPr>
          <a:xfrm>
            <a:off x="468313" y="2511425"/>
            <a:ext cx="1727200" cy="936625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23F76F61-85DE-4792-9EE8-7A6567FE1B1A}"/>
              </a:ext>
            </a:extLst>
          </p:cNvPr>
          <p:cNvSpPr/>
          <p:nvPr/>
        </p:nvSpPr>
        <p:spPr>
          <a:xfrm>
            <a:off x="395288" y="1179513"/>
            <a:ext cx="1800225" cy="936625"/>
          </a:xfrm>
          <a:prstGeom prst="roundRect">
            <a:avLst/>
          </a:prstGeom>
          <a:solidFill>
            <a:srgbClr val="1ED9E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12353047-9DE7-43A5-8FC2-0DDD2762DC8C}"/>
              </a:ext>
            </a:extLst>
          </p:cNvPr>
          <p:cNvSpPr/>
          <p:nvPr/>
        </p:nvSpPr>
        <p:spPr>
          <a:xfrm>
            <a:off x="6911975" y="2438400"/>
            <a:ext cx="1800225" cy="936625"/>
          </a:xfrm>
          <a:prstGeom prst="roundRect">
            <a:avLst/>
          </a:prstGeom>
          <a:solidFill>
            <a:srgbClr val="1ED9E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8D66AB39-A7F8-447D-BB8E-B3828E1EE52F}"/>
              </a:ext>
            </a:extLst>
          </p:cNvPr>
          <p:cNvSpPr/>
          <p:nvPr/>
        </p:nvSpPr>
        <p:spPr>
          <a:xfrm>
            <a:off x="7019925" y="1179513"/>
            <a:ext cx="1728788" cy="936625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6EA0E859-B700-4EB7-93EC-64E66C4C75A3}"/>
              </a:ext>
            </a:extLst>
          </p:cNvPr>
          <p:cNvSpPr/>
          <p:nvPr/>
        </p:nvSpPr>
        <p:spPr>
          <a:xfrm>
            <a:off x="2771775" y="1179513"/>
            <a:ext cx="1728788" cy="936625"/>
          </a:xfrm>
          <a:prstGeom prst="round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165AB3E5-9E5C-4FA2-BF36-A1DFA9CF14C4}"/>
              </a:ext>
            </a:extLst>
          </p:cNvPr>
          <p:cNvSpPr/>
          <p:nvPr/>
        </p:nvSpPr>
        <p:spPr>
          <a:xfrm>
            <a:off x="4932363" y="2438400"/>
            <a:ext cx="1727200" cy="936625"/>
          </a:xfrm>
          <a:prstGeom prst="round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6905632-D3AF-4125-AB18-AD5D5BA8B23B}"/>
              </a:ext>
            </a:extLst>
          </p:cNvPr>
          <p:cNvSpPr/>
          <p:nvPr/>
        </p:nvSpPr>
        <p:spPr>
          <a:xfrm>
            <a:off x="2843213" y="2438400"/>
            <a:ext cx="1728787" cy="936625"/>
          </a:xfrm>
          <a:prstGeom prst="round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9A25D6D0-E7FA-421D-9DD5-54A36BD06500}"/>
              </a:ext>
            </a:extLst>
          </p:cNvPr>
          <p:cNvSpPr/>
          <p:nvPr/>
        </p:nvSpPr>
        <p:spPr>
          <a:xfrm>
            <a:off x="4859338" y="1250950"/>
            <a:ext cx="1728787" cy="936625"/>
          </a:xfrm>
          <a:prstGeom prst="round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2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43225" y="5114925"/>
            <a:ext cx="1687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925" y="5003800"/>
            <a:ext cx="24653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3CF04630-A119-42DB-AFBB-D8C839423029}"/>
              </a:ext>
            </a:extLst>
          </p:cNvPr>
          <p:cNvSpPr/>
          <p:nvPr/>
        </p:nvSpPr>
        <p:spPr>
          <a:xfrm>
            <a:off x="3983038" y="5364163"/>
            <a:ext cx="144462" cy="1444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15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97238" y="5768975"/>
            <a:ext cx="145415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997200" y="5724525"/>
            <a:ext cx="392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/>
              <a:t>X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F836A21-484D-4B6A-A473-E268EEBAB2A2}"/>
              </a:ext>
            </a:extLst>
          </p:cNvPr>
          <p:cNvCxnSpPr/>
          <p:nvPr/>
        </p:nvCxnSpPr>
        <p:spPr>
          <a:xfrm>
            <a:off x="4127500" y="5795963"/>
            <a:ext cx="503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0788" y="5114925"/>
            <a:ext cx="1689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椭圆 118">
            <a:extLst>
              <a:ext uri="{FF2B5EF4-FFF2-40B4-BE49-F238E27FC236}">
                <a16:creationId xmlns:a16="http://schemas.microsoft.com/office/drawing/2014/main" id="{603A8B0E-6987-42A3-9DC3-FD42CAFEEC50}"/>
              </a:ext>
            </a:extLst>
          </p:cNvPr>
          <p:cNvSpPr/>
          <p:nvPr/>
        </p:nvSpPr>
        <p:spPr>
          <a:xfrm>
            <a:off x="5292725" y="5508625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20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51463" y="5795963"/>
            <a:ext cx="145256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219700" y="5765800"/>
            <a:ext cx="215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600" b="1"/>
              <a:t>X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D9FB2E0-4E22-4FA9-ABC3-83660D3613C8}"/>
              </a:ext>
            </a:extLst>
          </p:cNvPr>
          <p:cNvCxnSpPr/>
          <p:nvPr/>
        </p:nvCxnSpPr>
        <p:spPr>
          <a:xfrm>
            <a:off x="6156325" y="5795963"/>
            <a:ext cx="157163" cy="0"/>
          </a:xfrm>
          <a:prstGeom prst="line">
            <a:avLst/>
          </a:prstGeom>
          <a:ln w="19050">
            <a:solidFill>
              <a:srgbClr val="0A4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5E9E27D0-8287-421B-B784-392D0961395E}"/>
              </a:ext>
            </a:extLst>
          </p:cNvPr>
          <p:cNvSpPr/>
          <p:nvPr/>
        </p:nvSpPr>
        <p:spPr>
          <a:xfrm>
            <a:off x="5292725" y="5219700"/>
            <a:ext cx="142875" cy="1444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A4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4A23E37D-FC3B-4E77-8EA3-BB0470F3E08B}"/>
              </a:ext>
            </a:extLst>
          </p:cNvPr>
          <p:cNvCxnSpPr/>
          <p:nvPr/>
        </p:nvCxnSpPr>
        <p:spPr>
          <a:xfrm>
            <a:off x="6588125" y="5795963"/>
            <a:ext cx="157163" cy="0"/>
          </a:xfrm>
          <a:prstGeom prst="line">
            <a:avLst/>
          </a:prstGeom>
          <a:ln w="19050">
            <a:solidFill>
              <a:srgbClr val="0A4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92950" y="5114925"/>
            <a:ext cx="1687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" name="椭圆 125">
            <a:extLst>
              <a:ext uri="{FF2B5EF4-FFF2-40B4-BE49-F238E27FC236}">
                <a16:creationId xmlns:a16="http://schemas.microsoft.com/office/drawing/2014/main" id="{6C80BDC9-E6A6-4F87-ACF4-8130E118ADF8}"/>
              </a:ext>
            </a:extLst>
          </p:cNvPr>
          <p:cNvSpPr/>
          <p:nvPr/>
        </p:nvSpPr>
        <p:spPr>
          <a:xfrm>
            <a:off x="7353300" y="5508625"/>
            <a:ext cx="144463" cy="1428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27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97763" y="5795963"/>
            <a:ext cx="14541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796ECD9-A176-47E2-9611-CDA7A76A1E10}"/>
              </a:ext>
            </a:extLst>
          </p:cNvPr>
          <p:cNvCxnSpPr/>
          <p:nvPr/>
        </p:nvCxnSpPr>
        <p:spPr>
          <a:xfrm>
            <a:off x="8302625" y="5795963"/>
            <a:ext cx="157163" cy="0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CC087C8D-1072-47E1-BC01-755F0A7135DC}"/>
              </a:ext>
            </a:extLst>
          </p:cNvPr>
          <p:cNvSpPr/>
          <p:nvPr/>
        </p:nvSpPr>
        <p:spPr>
          <a:xfrm>
            <a:off x="7353300" y="5219700"/>
            <a:ext cx="144463" cy="1444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2AF8249-2037-4844-A35A-C2C5D2AF8A16}"/>
              </a:ext>
            </a:extLst>
          </p:cNvPr>
          <p:cNvCxnSpPr/>
          <p:nvPr/>
        </p:nvCxnSpPr>
        <p:spPr>
          <a:xfrm>
            <a:off x="8736013" y="5795963"/>
            <a:ext cx="155575" cy="0"/>
          </a:xfrm>
          <a:prstGeom prst="line">
            <a:avLst/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63BCF187-1AEF-42DB-ADB4-DDB65A94A3DB}"/>
              </a:ext>
            </a:extLst>
          </p:cNvPr>
          <p:cNvSpPr/>
          <p:nvPr/>
        </p:nvSpPr>
        <p:spPr>
          <a:xfrm>
            <a:off x="8172450" y="5364163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F470C1D-8B85-4DA9-9639-3FBAAE32A14F}"/>
              </a:ext>
            </a:extLst>
          </p:cNvPr>
          <p:cNvCxnSpPr/>
          <p:nvPr/>
        </p:nvCxnSpPr>
        <p:spPr>
          <a:xfrm>
            <a:off x="8258175" y="5724525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7161213" y="5754688"/>
            <a:ext cx="5159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/>
              <a:t>X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  <p:bldP spid="40" grpId="0"/>
      <p:bldP spid="41" grpId="0"/>
      <p:bldP spid="51" grpId="0" animBg="1"/>
      <p:bldP spid="52" grpId="0" animBg="1"/>
      <p:bldP spid="65" grpId="0" animBg="1"/>
      <p:bldP spid="72" grpId="0" animBg="1"/>
      <p:bldP spid="82" grpId="0" animBg="1"/>
      <p:bldP spid="83" grpId="0" animBg="1"/>
      <p:bldP spid="87" grpId="0" animBg="1"/>
      <p:bldP spid="93" grpId="0" animBg="1"/>
      <p:bldP spid="97" grpId="0" animBg="1"/>
      <p:bldP spid="98" grpId="0" animBg="1"/>
      <p:bldP spid="100" grpId="0"/>
      <p:bldP spid="101" grpId="0"/>
      <p:bldP spid="68" grpId="0" animBg="1"/>
      <p:bldP spid="73" grpId="0" animBg="1"/>
      <p:bldP spid="78" grpId="0" animBg="1"/>
      <p:bldP spid="79" grpId="0" animBg="1"/>
      <p:bldP spid="91" grpId="0" animBg="1"/>
      <p:bldP spid="103" grpId="0" animBg="1"/>
      <p:bldP spid="105" grpId="0" animBg="1"/>
      <p:bldP spid="107" grpId="0" animBg="1"/>
      <p:bldP spid="114" grpId="0" animBg="1"/>
      <p:bldP spid="116" grpId="0"/>
      <p:bldP spid="119" grpId="0" animBg="1"/>
      <p:bldP spid="121" grpId="0"/>
      <p:bldP spid="123" grpId="0" animBg="1"/>
      <p:bldP spid="126" grpId="0" animBg="1"/>
      <p:bldP spid="129" grpId="0" animBg="1"/>
      <p:bldP spid="131" grpId="0" animBg="1"/>
      <p:bldP spid="1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.OVuE4M0eShAMUGQUG_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3.3|46.1|28.8|21.7|161.1|2.5|26.3|1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7|29.9|34.3|50.6|13.4|17.4|128.6|26.5|4.4|35.6|2|5|26.1|7.8|8.1|39.3|103.1|14.9|25.6|8.5|6|38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7|29.9|34.3|50.6|13.4|17.4|128.6|26.5|4.4|35.6|2|5|26.1|7.8|8.1|39.3|103.1|14.9|25.6|8.5|6|38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4.1|77.1|48.8|205.1|3.5|1.5|0.7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.OVuE4M0eShAMUGQUG_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JRsYDZtvEqI3i0jhiOF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JRsYDZtvEqI3i0jhiOF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JRsYDZtvEqI3i0jhiOFr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.OVuE4M0eShAMUGQUG_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H3lMh7BkyMMtUK5TjU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.2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16188</TotalTime>
  <Words>5222</Words>
  <Application>Microsoft Office PowerPoint</Application>
  <PresentationFormat>全屏显示(4:3)</PresentationFormat>
  <Paragraphs>1930</Paragraphs>
  <Slides>45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45</vt:i4>
      </vt:variant>
    </vt:vector>
  </HeadingPairs>
  <TitlesOfParts>
    <vt:vector size="75" baseType="lpstr">
      <vt:lpstr>Monotype Sorts</vt:lpstr>
      <vt:lpstr>MS PGothic</vt:lpstr>
      <vt:lpstr>MS PGothic</vt:lpstr>
      <vt:lpstr>黑体</vt:lpstr>
      <vt:lpstr>华文细黑</vt:lpstr>
      <vt:lpstr>华文新魏</vt:lpstr>
      <vt:lpstr>楷体_GB2312</vt:lpstr>
      <vt:lpstr>隶书</vt:lpstr>
      <vt:lpstr>宋体</vt:lpstr>
      <vt:lpstr>微软雅黑</vt:lpstr>
      <vt:lpstr>Arial</vt:lpstr>
      <vt:lpstr>Arial Narrow</vt:lpstr>
      <vt:lpstr>Calibri</vt:lpstr>
      <vt:lpstr>Comic Sans MS</vt:lpstr>
      <vt:lpstr>Courier New</vt:lpstr>
      <vt:lpstr>Georgia</vt:lpstr>
      <vt:lpstr>Segoe UI</vt:lpstr>
      <vt:lpstr>Symbol</vt:lpstr>
      <vt:lpstr>Tahoma</vt:lpstr>
      <vt:lpstr>Times New Roman</vt:lpstr>
      <vt:lpstr>Wingdings</vt:lpstr>
      <vt:lpstr>1_自定义设计方案</vt:lpstr>
      <vt:lpstr>公式</vt:lpstr>
      <vt:lpstr>Equation</vt:lpstr>
      <vt:lpstr>Worksheet</vt:lpstr>
      <vt:lpstr>Image</vt:lpstr>
      <vt:lpstr>BMP 图像</vt:lpstr>
      <vt:lpstr>VISIO</vt:lpstr>
      <vt:lpstr>Artwork</vt:lpstr>
      <vt:lpstr>Visio</vt:lpstr>
      <vt:lpstr>PowerPoint 演示文稿</vt:lpstr>
      <vt:lpstr>Grading</vt:lpstr>
      <vt:lpstr>Key Points</vt:lpstr>
      <vt:lpstr>From Boolean Algebra to CPU</vt:lpstr>
      <vt:lpstr>From Boolean Algebra to CPU</vt:lpstr>
      <vt:lpstr>Digital system &amp; Analogue system:     review the base conversion</vt:lpstr>
      <vt:lpstr>PowerPoint 演示文稿</vt:lpstr>
      <vt:lpstr>From Binary code to Gray code</vt:lpstr>
      <vt:lpstr>Gates and Logic:   other gates</vt:lpstr>
      <vt:lpstr>PowerPoint 演示文稿</vt:lpstr>
      <vt:lpstr>Gates and Logic:  Duality vs. DeMorgan’s Law</vt:lpstr>
      <vt:lpstr>Exercise</vt:lpstr>
      <vt:lpstr>Digital system &amp; Analogue system:             Digital signals  versus  Analog signals</vt:lpstr>
      <vt:lpstr>Digital system &amp; Analogue system:             Digital signals  versus  Analog signals</vt:lpstr>
      <vt:lpstr>PowerPoint 演示文稿</vt:lpstr>
      <vt:lpstr>PowerPoint 演示文稿</vt:lpstr>
      <vt:lpstr>Combinational Digital Circuit Design</vt:lpstr>
      <vt:lpstr>Combinational Digital Circuit</vt:lpstr>
      <vt:lpstr>Logic design with MUX</vt:lpstr>
      <vt:lpstr>Logic design with Decoder and Gates</vt:lpstr>
      <vt:lpstr>PowerPoint 演示文稿</vt:lpstr>
      <vt:lpstr>Basic Verilog Modeling </vt:lpstr>
      <vt:lpstr>Verilog Design Styles</vt:lpstr>
      <vt:lpstr>Verilog for Combinational Circuit</vt:lpstr>
      <vt:lpstr>Verilog for Combinational Circuit  </vt:lpstr>
      <vt:lpstr>PowerPoint 演示文稿</vt:lpstr>
      <vt:lpstr>PowerPoint 演示文稿</vt:lpstr>
      <vt:lpstr>PowerPoint 演示文稿</vt:lpstr>
      <vt:lpstr>PowerPoint 演示文稿</vt:lpstr>
      <vt:lpstr>Verilog Design Styles: Sequential circuit/FSM</vt:lpstr>
      <vt:lpstr>D-type Flip-Flops with other inputs</vt:lpstr>
      <vt:lpstr>Design circuit by Counter</vt:lpstr>
      <vt:lpstr>PowerPoint 演示文稿</vt:lpstr>
      <vt:lpstr>PowerPoint 演示文稿</vt:lpstr>
      <vt:lpstr>ISA of our CPU</vt:lpstr>
      <vt:lpstr>ISA of Lab CPU</vt:lpstr>
      <vt:lpstr>TOP-DOWN Design</vt:lpstr>
      <vt:lpstr>Organization of Center Processor Unit</vt:lpstr>
      <vt:lpstr>PowerPoint 演示文稿</vt:lpstr>
      <vt:lpstr>STG  for Control unit</vt:lpstr>
      <vt:lpstr>TestBench Anatomy</vt:lpstr>
      <vt:lpstr>A Simple Tester</vt:lpstr>
      <vt:lpstr>Design &amp; Implement for CPU</vt:lpstr>
      <vt:lpstr>EDA tools &amp; flow</vt:lpstr>
      <vt:lpstr>PERFORMANCE ASSESSMENT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PPT讲师李宝运</dc:creator>
  <cp:lastModifiedBy>yusheng</cp:lastModifiedBy>
  <cp:revision>1029</cp:revision>
  <cp:lastPrinted>1601-01-01T00:00:00Z</cp:lastPrinted>
  <dcterms:created xsi:type="dcterms:W3CDTF">1601-01-01T00:00:00Z</dcterms:created>
  <dcterms:modified xsi:type="dcterms:W3CDTF">2021-05-11T00:02:51Z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Presentation">
    <vt:lpwstr>广东电网公司清远清城供电局 PPT模板  封面</vt:lpwstr>
  </property>
  <property fmtid="{D5CDD505-2E9C-101B-9397-08002B2CF9AE}" pid="4" name="SlideDescription">
    <vt:lpwstr/>
  </property>
</Properties>
</file>