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346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321" r:id="rId13"/>
    <p:sldId id="322" r:id="rId14"/>
    <p:sldId id="320" r:id="rId16"/>
    <p:sldId id="326" r:id="rId17"/>
    <p:sldId id="268" r:id="rId18"/>
    <p:sldId id="377" r:id="rId19"/>
    <p:sldId id="269" r:id="rId20"/>
    <p:sldId id="327" r:id="rId21"/>
    <p:sldId id="279" r:id="rId22"/>
    <p:sldId id="280" r:id="rId23"/>
    <p:sldId id="295" r:id="rId24"/>
    <p:sldId id="270" r:id="rId25"/>
    <p:sldId id="273" r:id="rId26"/>
    <p:sldId id="274" r:id="rId27"/>
    <p:sldId id="275" r:id="rId28"/>
    <p:sldId id="272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84"/>
    <p:restoredTop sz="94660"/>
  </p:normalViewPr>
  <p:slideViewPr>
    <p:cSldViewPr showGuides="1">
      <p:cViewPr varScale="1">
        <p:scale>
          <a:sx n="51" d="100"/>
          <a:sy n="51" d="100"/>
        </p:scale>
        <p:origin x="52" y="296"/>
      </p:cViewPr>
      <p:guideLst>
        <p:guide orient="horz" pos="2132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二级</a:t>
            </a:r>
            <a:endParaRPr lang="zh-CN" altLang="en-US" dirty="0"/>
          </a:p>
          <a:p>
            <a:pPr lvl="2" indent="0"/>
            <a:r>
              <a:rPr lang="zh-CN" altLang="en-US" dirty="0"/>
              <a:t>三级</a:t>
            </a:r>
            <a:endParaRPr lang="zh-CN" altLang="en-US" dirty="0"/>
          </a:p>
          <a:p>
            <a:pPr lvl="3" indent="0"/>
            <a:r>
              <a:rPr lang="zh-CN" altLang="en-US" dirty="0"/>
              <a:t>四级</a:t>
            </a:r>
            <a:endParaRPr lang="zh-CN" altLang="en-US" dirty="0"/>
          </a:p>
          <a:p>
            <a:pPr lvl="4" indent="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dirty="0">
              <a:ea typeface="等线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indent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>
              <a:ea typeface="等线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25-268-purple-25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63" y="6407150"/>
            <a:ext cx="1311275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381000" y="6529388"/>
            <a:ext cx="1600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© Synopsys 2012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657350" y="6529388"/>
            <a:ext cx="639763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*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27" name="Footer Placeholder 5"/>
          <p:cNvSpPr>
            <a:spLocks noGrp="1" noChangeArrowheads="1"/>
          </p:cNvSpPr>
          <p:nvPr/>
        </p:nvSpPr>
        <p:spPr bwMode="auto">
          <a:xfrm>
            <a:off x="2819400" y="640080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8" name="Footer Placeholder 5"/>
          <p:cNvSpPr>
            <a:spLocks noGrp="1" noChangeArrowheads="1"/>
          </p:cNvSpPr>
          <p:nvPr/>
        </p:nvSpPr>
        <p:spPr bwMode="auto">
          <a:xfrm>
            <a:off x="2819400" y="640080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29" name="Rectangle 17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0" name="Rectangle 18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1" name="Rectangle 19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2" name="Rectangle 20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3" name="Rectangle 21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4" name="Rectangle 22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6" name="Rectangle 24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7" name="Rectangle 25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8" name="Rectangle 26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39" name="Rectangle 27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40" name="Rectangle 28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41" name="Rectangle 29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42" name="Rectangle 30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0" y="6278563"/>
            <a:ext cx="1931988" cy="579438"/>
          </a:xfrm>
          <a:prstGeom prst="rect">
            <a:avLst/>
          </a:prstGeom>
          <a:solidFill>
            <a:srgbClr val="403565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2070" name="Picture 13" descr="CS1213FocusBackgr10x7-5_96_9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71" name="标题 2070"/>
          <p:cNvSpPr>
            <a:spLocks noGrp="1"/>
          </p:cNvSpPr>
          <p:nvPr>
            <p:ph type="ctrTitle"/>
          </p:nvPr>
        </p:nvSpPr>
        <p:spPr>
          <a:xfrm>
            <a:off x="693738" y="1106488"/>
            <a:ext cx="7772400" cy="12366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ctr">
              <a:defRPr sz="40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72" name="副标题 2071"/>
          <p:cNvSpPr>
            <a:spLocks noGrp="1"/>
          </p:cNvSpPr>
          <p:nvPr>
            <p:ph type="subTitle" idx="1"/>
          </p:nvPr>
        </p:nvSpPr>
        <p:spPr>
          <a:xfrm>
            <a:off x="1379538" y="2503488"/>
            <a:ext cx="6400800" cy="1060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3000" kern="1200">
                <a:solidFill>
                  <a:schemeClr val="bg1"/>
                </a:solidFill>
              </a:defRPr>
            </a:lvl1pPr>
            <a:lvl2pPr marL="341630" lvl="1" indent="-341630" algn="ctr">
              <a:buNone/>
              <a:defRPr sz="2400" kern="1200">
                <a:solidFill>
                  <a:schemeClr val="tx1"/>
                </a:solidFill>
              </a:defRPr>
            </a:lvl2pPr>
            <a:lvl3pPr marL="682625" lvl="2" indent="-682625" algn="ctr">
              <a:buNone/>
              <a:defRPr sz="2400" kern="1200">
                <a:solidFill>
                  <a:schemeClr val="tx1"/>
                </a:solidFill>
              </a:defRPr>
            </a:lvl3pPr>
            <a:lvl4pPr marL="1371600" lvl="3" indent="-1371600" algn="ctr">
              <a:buNone/>
              <a:defRPr sz="2400" kern="1200">
                <a:solidFill>
                  <a:schemeClr val="tx1"/>
                </a:solidFill>
              </a:defRPr>
            </a:lvl4pPr>
            <a:lvl5pPr marL="1828800" lvl="4" indent="-1828800" algn="ctr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8275"/>
            <a:ext cx="2057400" cy="595788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8275"/>
            <a:ext cx="6052930" cy="59578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66850"/>
            <a:ext cx="4032504" cy="46593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66850"/>
            <a:ext cx="4032504" cy="46593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 descr="25-268-purple-25smal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9663" y="6407150"/>
            <a:ext cx="1311275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extBox 8"/>
          <p:cNvSpPr txBox="1">
            <a:spLocks noChangeArrowheads="1"/>
          </p:cNvSpPr>
          <p:nvPr/>
        </p:nvSpPr>
        <p:spPr bwMode="auto">
          <a:xfrm>
            <a:off x="381000" y="6529388"/>
            <a:ext cx="1600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© Synopsys 2012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28" name="TextBox 9"/>
          <p:cNvSpPr txBox="1">
            <a:spLocks noChangeArrowheads="1"/>
          </p:cNvSpPr>
          <p:nvPr/>
        </p:nvSpPr>
        <p:spPr bwMode="auto">
          <a:xfrm>
            <a:off x="1657350" y="6529388"/>
            <a:ext cx="639763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*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29" name="Footer Placeholder 5"/>
          <p:cNvSpPr>
            <a:spLocks noGrp="1" noChangeArrowheads="1"/>
          </p:cNvSpPr>
          <p:nvPr/>
        </p:nvSpPr>
        <p:spPr bwMode="auto">
          <a:xfrm>
            <a:off x="2819400" y="640080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030" name="Picture 13" descr="PPT Banner NonPrint_Internal_copy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7150100" cy="130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7162800" y="0"/>
            <a:ext cx="1981200" cy="1298575"/>
          </a:xfrm>
          <a:prstGeom prst="rect">
            <a:avLst/>
          </a:prstGeom>
          <a:solidFill>
            <a:srgbClr val="403565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2" name="Rectangle 17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3" name="Rectangle 18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4" name="Rectangle 19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5" name="Rectangle 20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6" name="Rectangle 21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7" name="Rectangle 22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8" name="Rectangle 23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39" name="Rectangle 24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40" name="Rectangle 25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41" name="Rectangle 26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42" name="Rectangle 27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43" name="Rectangle 28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44" name="Rectangle 29"/>
          <p:cNvSpPr>
            <a:spLocks noChangeArrowheads="1"/>
          </p:cNvSpPr>
          <p:nvPr/>
        </p:nvSpPr>
        <p:spPr bwMode="auto">
          <a:xfrm>
            <a:off x="252413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1045" name="Rectangle 30"/>
          <p:cNvSpPr>
            <a:spLocks noChangeArrowheads="1"/>
          </p:cNvSpPr>
          <p:nvPr/>
        </p:nvSpPr>
        <p:spPr bwMode="auto">
          <a:xfrm>
            <a:off x="7308850" y="6378575"/>
            <a:ext cx="1808163" cy="4651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46" name="标题 1045"/>
          <p:cNvSpPr/>
          <p:nvPr>
            <p:ph type="title"/>
          </p:nvPr>
        </p:nvSpPr>
        <p:spPr>
          <a:xfrm>
            <a:off x="457200" y="168275"/>
            <a:ext cx="8229600" cy="11318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7" name="文本占位符 1046"/>
          <p:cNvSpPr/>
          <p:nvPr>
            <p:ph type="body"/>
          </p:nvPr>
        </p:nvSpPr>
        <p:spPr>
          <a:xfrm>
            <a:off x="457200" y="1466850"/>
            <a:ext cx="8229600" cy="4659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9250"/>
            <a:r>
              <a:rPr lang="zh-CN" altLang="en-US" dirty="0"/>
              <a:t>第二级</a:t>
            </a:r>
            <a:endParaRPr lang="zh-CN" altLang="en-US" dirty="0"/>
          </a:p>
          <a:p>
            <a:pPr lvl="2" indent="-344805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0880" lvl="1" indent="-3492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430" lvl="2" indent="-34480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/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6600" kern="1200" dirty="0">
                <a:latin typeface="楷体" pitchFamily="49" charset="-122"/>
                <a:ea typeface="楷体" pitchFamily="49" charset="-122"/>
                <a:cs typeface="+mj-cs"/>
              </a:rPr>
              <a:t>Review outline</a:t>
            </a:r>
            <a:endParaRPr lang="zh-CN" altLang="en-US" sz="6600" kern="1200" dirty="0">
              <a:latin typeface="楷体" pitchFamily="49" charset="-122"/>
              <a:ea typeface="楷体" pitchFamily="49" charset="-122"/>
              <a:cs typeface="+mj-cs"/>
            </a:endParaRPr>
          </a:p>
        </p:txBody>
      </p:sp>
      <p:sp>
        <p:nvSpPr>
          <p:cNvPr id="4098" name="副标题 4098"/>
          <p:cNvSpPr/>
          <p:nvPr>
            <p:ph type="subTitle" idx="1"/>
          </p:nvPr>
        </p:nvSpPr>
        <p:spPr>
          <a:xfrm>
            <a:off x="576263" y="2503488"/>
            <a:ext cx="7889875" cy="10604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b="1" kern="1200" dirty="0">
                <a:latin typeface="楷体" pitchFamily="49" charset="-122"/>
                <a:ea typeface="楷体" pitchFamily="49" charset="-122"/>
                <a:cs typeface="+mn-cs"/>
              </a:rPr>
              <a:t>Course requirements</a:t>
            </a:r>
            <a:endParaRPr lang="en-US" altLang="zh-CN" b="1" kern="1200" dirty="0">
              <a:latin typeface="楷体" pitchFamily="49" charset="-122"/>
              <a:ea typeface="楷体" pitchFamily="49" charset="-122"/>
              <a:cs typeface="+mn-cs"/>
            </a:endParaRPr>
          </a:p>
          <a:p>
            <a:pPr eaLnBrk="1" hangingPunct="1">
              <a:buClrTx/>
              <a:buSzTx/>
            </a:pPr>
            <a:r>
              <a:rPr lang="zh-CN" altLang="en-US" b="1" kern="1200" dirty="0">
                <a:latin typeface="楷体" pitchFamily="49" charset="-122"/>
                <a:ea typeface="楷体" pitchFamily="49" charset="-122"/>
                <a:cs typeface="+mn-cs"/>
              </a:rPr>
              <a:t>Main contents divided by knowledge points</a:t>
            </a:r>
            <a:endParaRPr lang="zh-CN" altLang="en-US" b="1" kern="1200" dirty="0"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2289"/>
          <p:cNvSpPr/>
          <p:nvPr>
            <p:ph type="title"/>
          </p:nvPr>
        </p:nvSpPr>
        <p:spPr>
          <a:xfrm>
            <a:off x="466725" y="265113"/>
            <a:ext cx="6670675" cy="7921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ea typeface="楷体" pitchFamily="49" charset="-122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Calculation and properties of DTFT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2244725" y="1627188"/>
          <a:ext cx="429418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98905" imgH="432435" progId="Equation.3">
                  <p:embed/>
                </p:oleObj>
              </mc:Choice>
              <mc:Fallback>
                <p:oleObj name="" r:id="rId1" imgW="1398905" imgH="43243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4725" y="1627188"/>
                        <a:ext cx="4294188" cy="1322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>
            <a:graphicFrameLocks noChangeAspect="1"/>
          </p:cNvGraphicFramePr>
          <p:nvPr/>
        </p:nvGraphicFramePr>
        <p:xfrm>
          <a:off x="1762125" y="2874963"/>
          <a:ext cx="5257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637665" imgH="482600" progId="Equation.3">
                  <p:embed/>
                </p:oleObj>
              </mc:Choice>
              <mc:Fallback>
                <p:oleObj name="" r:id="rId3" imgW="1637665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74963"/>
                        <a:ext cx="5257800" cy="1295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12292"/>
          <p:cNvSpPr txBox="1"/>
          <p:nvPr/>
        </p:nvSpPr>
        <p:spPr>
          <a:xfrm>
            <a:off x="755650" y="1270000"/>
            <a:ext cx="6911975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Definition of DTFT transform pairs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2296" name="文本框 12295"/>
          <p:cNvSpPr txBox="1"/>
          <p:nvPr/>
        </p:nvSpPr>
        <p:spPr>
          <a:xfrm>
            <a:off x="201613" y="3984625"/>
            <a:ext cx="52578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en-US" altLang="zh-CN" sz="2800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Spectrum characteristics </a:t>
            </a:r>
            <a:r>
              <a:rPr kumimoji="0" lang="en-US" altLang="en-US" sz="2800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:</a:t>
            </a:r>
            <a:endParaRPr kumimoji="0" lang="en-US" altLang="en-US" sz="2800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12297" name="文本框 12296"/>
          <p:cNvSpPr txBox="1"/>
          <p:nvPr/>
        </p:nvSpPr>
        <p:spPr>
          <a:xfrm>
            <a:off x="233363" y="4506913"/>
            <a:ext cx="87884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Periodic function (so frequency domain can be expanded into Fourier Series)</a:t>
            </a:r>
            <a:endParaRPr kumimoji="0" lang="en-US" altLang="zh-CN" sz="28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12298" name="文本框 12297"/>
          <p:cNvSpPr txBox="1"/>
          <p:nvPr/>
        </p:nvSpPr>
        <p:spPr>
          <a:xfrm>
            <a:off x="250825" y="5378450"/>
            <a:ext cx="8640763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Common transformation pairs. Table 3.3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12299" name="文本框 12298"/>
          <p:cNvSpPr txBox="1"/>
          <p:nvPr/>
        </p:nvSpPr>
        <p:spPr>
          <a:xfrm>
            <a:off x="250825" y="5795963"/>
            <a:ext cx="8321675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Basic properties and symmetry properties: Table 3.1,3,2,3.4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6" grpId="0"/>
      <p:bldP spid="12297" grpId="0"/>
      <p:bldP spid="12298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Topic 3: z-transformation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40" tIns="45720" rIns="91440" bIns="45720" numCol="1" anchor="t" anchorCtr="0" compatLnSpc="1"/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1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）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The definition of 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z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-transform and its relationship with DTFT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2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）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Common 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z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-transform pairs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3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）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z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-transform of rational fraction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4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）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Calculation of inverse 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z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-transform by partial fraction method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5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）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Properties of 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z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-transform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514350" indent="-514350" eaLnBrk="1" fontAlgn="base" hangingPunct="1">
              <a:buNone/>
            </a:pP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Corresponding range in the book: 6.1 -- 6.6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87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2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208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5601"/>
          <p:cNvSpPr/>
          <p:nvPr>
            <p:ph type="title"/>
          </p:nvPr>
        </p:nvSpPr>
        <p:spPr>
          <a:xfrm>
            <a:off x="466725" y="188913"/>
            <a:ext cx="6727825" cy="796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br>
              <a:rPr lang="en-US" altLang="zh-CN" sz="2400" b="0" dirty="0">
                <a:solidFill>
                  <a:srgbClr val="666666"/>
                </a:solidFill>
              </a:rPr>
            </a:br>
            <a:r>
              <a:rPr lang="en-US" altLang="zh-CN" sz="4000" dirty="0">
                <a:latin typeface="Times New Roman Bold" panose="02020603050405020304" charset="0"/>
              </a:rPr>
              <a:t>Calculation and properties of ZT</a:t>
            </a:r>
            <a:endParaRPr lang="en-US" altLang="zh-CN" sz="4000" dirty="0">
              <a:latin typeface="Times New Roman Bold" panose="02020603050405020304" charset="0"/>
            </a:endParaRPr>
          </a:p>
        </p:txBody>
      </p:sp>
      <p:graphicFrame>
        <p:nvGraphicFramePr>
          <p:cNvPr id="25603" name="对象 25602"/>
          <p:cNvGraphicFramePr>
            <a:graphicFrameLocks noChangeAspect="1"/>
          </p:cNvGraphicFramePr>
          <p:nvPr/>
        </p:nvGraphicFramePr>
        <p:xfrm>
          <a:off x="2438400" y="1644650"/>
          <a:ext cx="32686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69670" imgH="432435" progId="Equation.3">
                  <p:embed/>
                </p:oleObj>
              </mc:Choice>
              <mc:Fallback>
                <p:oleObj name="" r:id="rId1" imgW="1169670" imgH="4324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644650"/>
                        <a:ext cx="3268663" cy="1143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5603"/>
          <p:cNvGraphicFramePr>
            <a:graphicFrameLocks noChangeAspect="1"/>
          </p:cNvGraphicFramePr>
          <p:nvPr/>
        </p:nvGraphicFramePr>
        <p:xfrm>
          <a:off x="2303463" y="2797175"/>
          <a:ext cx="39608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524000" imgH="419100" progId="Equation.3">
                  <p:embed/>
                </p:oleObj>
              </mc:Choice>
              <mc:Fallback>
                <p:oleObj name="" r:id="rId3" imgW="15240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3463" y="2797175"/>
                        <a:ext cx="3960812" cy="1057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4"/>
          <p:cNvGraphicFramePr>
            <a:graphicFrameLocks noChangeAspect="1"/>
          </p:cNvGraphicFramePr>
          <p:nvPr/>
        </p:nvGraphicFramePr>
        <p:xfrm>
          <a:off x="6605588" y="3211513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877570" imgH="229235" progId="Equation.3">
                  <p:embed/>
                </p:oleObj>
              </mc:Choice>
              <mc:Fallback>
                <p:oleObj name="" r:id="rId5" imgW="877570" imgH="2292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5588" y="3211513"/>
                        <a:ext cx="1752600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>
            <a:graphicFrameLocks noChangeAspect="1"/>
          </p:cNvGraphicFramePr>
          <p:nvPr/>
        </p:nvGraphicFramePr>
        <p:xfrm>
          <a:off x="6616700" y="2201863"/>
          <a:ext cx="17287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876935" imgH="254000" progId="Equation.3">
                  <p:embed/>
                </p:oleObj>
              </mc:Choice>
              <mc:Fallback>
                <p:oleObj name="" r:id="rId7" imgW="876935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6700" y="2201863"/>
                        <a:ext cx="1728788" cy="585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25606"/>
          <p:cNvSpPr txBox="1"/>
          <p:nvPr/>
        </p:nvSpPr>
        <p:spPr>
          <a:xfrm>
            <a:off x="395288" y="1270000"/>
            <a:ext cx="777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definition of ZT transformation pairs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5610" name="文本框 25609"/>
          <p:cNvSpPr txBox="1"/>
          <p:nvPr/>
        </p:nvSpPr>
        <p:spPr>
          <a:xfrm>
            <a:off x="107950" y="3744913"/>
            <a:ext cx="9217025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Note: the convergence region of Z-transform must be indicated.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5611" name="文本框 25610"/>
          <p:cNvSpPr txBox="1"/>
          <p:nvPr/>
        </p:nvSpPr>
        <p:spPr>
          <a:xfrm>
            <a:off x="150813" y="4699000"/>
            <a:ext cx="802163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Several convergence cases (on z plane)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6.3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25612" name="文本框 25611"/>
          <p:cNvSpPr txBox="1"/>
          <p:nvPr/>
        </p:nvSpPr>
        <p:spPr>
          <a:xfrm>
            <a:off x="150813" y="5076825"/>
            <a:ext cx="7812088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Common transformation pairs (mainly used for inverse transformation)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：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Table 6.1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25613" name="文本框 25612"/>
          <p:cNvSpPr txBox="1"/>
          <p:nvPr/>
        </p:nvSpPr>
        <p:spPr>
          <a:xfrm>
            <a:off x="331788" y="6065838"/>
            <a:ext cx="765968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Basic properties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table 6.2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10" grpId="0"/>
      <p:bldP spid="25611" grpId="0"/>
      <p:bldP spid="25612" grpId="0"/>
      <p:bldP spid="256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123825" y="65088"/>
            <a:ext cx="8185150" cy="11318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Topic 4: Analysis of Transform Domain of Discrete Time Systems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" y="1196975"/>
            <a:ext cx="8872538" cy="55435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(1)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The concept of frequency response of LTI discrete time system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s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(2)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Phase delay and group delay.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(3)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Definition of transfer function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(4)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Analysis of the system b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ased on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 transfer function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(5)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Discrete time system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s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 with various 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magnitude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characteristics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(6)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Discrete time system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s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 with various phase characteristics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0" indent="0" eaLnBrk="1" fontAlgn="base" hangingPunct="1">
              <a:buFont typeface="Arial" panose="020B0604020202020204" pitchFamily="34" charset="0"/>
              <a:buNone/>
            </a:pP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(7) 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Linear phase LTI discrete time system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.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  <a:p>
            <a:pPr marL="514350" indent="-514350" eaLnBrk="1" fontAlgn="base" hangingPunct="1">
              <a:buNone/>
            </a:pP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Corresponding </a:t>
            </a:r>
            <a:r>
              <a:rPr lang="en-US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ranges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sym typeface="+mn-ea"/>
              </a:rPr>
              <a:t> of the book: 4.8, 4.9, 6.7, 7.1--7.4</a:t>
            </a:r>
            <a:endParaRPr lang="en-US" altLang="zh-CN" sz="2800" b="1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6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92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25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7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5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235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1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291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9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329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9697"/>
          <p:cNvSpPr/>
          <p:nvPr>
            <p:ph type="title"/>
          </p:nvPr>
        </p:nvSpPr>
        <p:spPr>
          <a:xfrm>
            <a:off x="457200" y="209550"/>
            <a:ext cx="8229600" cy="110807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ea typeface="楷体" pitchFamily="49" charset="-122"/>
              </a:rPr>
              <a:t>1</a:t>
            </a:r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.Transfer Function H (z)</a:t>
            </a:r>
            <a:endParaRPr lang="en-US" altLang="zh-CN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2887663" y="3957638"/>
          <a:ext cx="22875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52170" imgH="419735" progId="Equation.3">
                  <p:embed/>
                </p:oleObj>
              </mc:Choice>
              <mc:Fallback>
                <p:oleObj name="" r:id="rId1" imgW="852170" imgH="4197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7663" y="3957638"/>
                        <a:ext cx="2287587" cy="1093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文本框 29699"/>
          <p:cNvSpPr txBox="1"/>
          <p:nvPr/>
        </p:nvSpPr>
        <p:spPr>
          <a:xfrm>
            <a:off x="457200" y="1371600"/>
            <a:ext cx="82804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transfer function H(z) is the z-transformation of the impulse response h[n].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9701" name="文本框 29700"/>
          <p:cNvSpPr txBox="1"/>
          <p:nvPr/>
        </p:nvSpPr>
        <p:spPr>
          <a:xfrm>
            <a:off x="457200" y="2325688"/>
            <a:ext cx="7775575" cy="18145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According to the difference equation of the system, the transfer function of the system can be obtained by taking z-transformation for input and output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9702" name="文本框 29701"/>
          <p:cNvSpPr txBox="1"/>
          <p:nvPr/>
        </p:nvSpPr>
        <p:spPr>
          <a:xfrm>
            <a:off x="468313" y="4940300"/>
            <a:ext cx="7621588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According to the transfer function, the zero / pole plot of the system is drawn to judge the stability of the system.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3313"/>
          <p:cNvSpPr/>
          <p:nvPr>
            <p:ph type="title"/>
          </p:nvPr>
        </p:nvSpPr>
        <p:spPr>
          <a:xfrm>
            <a:off x="457200" y="115888"/>
            <a:ext cx="8229600" cy="796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2.Frequency Response</a:t>
            </a:r>
            <a:endParaRPr lang="en-US" altLang="zh-CN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13315" name="对象 13314"/>
          <p:cNvGraphicFramePr>
            <a:graphicFrameLocks noChangeAspect="1"/>
          </p:cNvGraphicFramePr>
          <p:nvPr/>
        </p:nvGraphicFramePr>
        <p:xfrm>
          <a:off x="2919413" y="4211638"/>
          <a:ext cx="27908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58570" imgH="254000" progId="Equation.3">
                  <p:embed/>
                </p:oleObj>
              </mc:Choice>
              <mc:Fallback>
                <p:oleObj name="" r:id="rId1" imgW="1258570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9413" y="4211638"/>
                        <a:ext cx="2790825" cy="6810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390525" y="1425575"/>
            <a:ext cx="78486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frequency response  H(e</a:t>
            </a:r>
            <a:r>
              <a:rPr kumimoji="0" lang="en-US" altLang="zh-CN" sz="2800" b="1" kern="1200" cap="none" spc="0" normalizeH="0" baseline="300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j</a:t>
            </a:r>
            <a:r>
              <a:rPr kumimoji="0" lang="en-US" altLang="zh-CN" sz="2800" b="1" kern="1200" cap="none" spc="0" normalizeH="0" baseline="30000" noProof="1">
                <a:effectLst>
                  <a:outerShdw blurRad="38100" dist="38100" dir="2700000">
                    <a:srgbClr val="C0C0C0"/>
                  </a:outerShdw>
                </a:effectLst>
                <a:latin typeface="Times" panose="00000500000000020000" charset="0"/>
                <a:ea typeface="楷体" pitchFamily="49" charset="-122"/>
                <a:cs typeface="Times" panose="00000500000000020000" charset="0"/>
                <a:sym typeface="+mn-ea"/>
              </a:rPr>
              <a:t>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" panose="00000500000000020000" charset="0"/>
                <a:ea typeface="楷体" pitchFamily="49" charset="-122"/>
                <a:cs typeface="Times" panose="00000500000000020000" charset="0"/>
                <a:sym typeface="+mn-ea"/>
              </a:rPr>
              <a:t>)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is the DTFT of the unit sample response h[n] .   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3323" name="文本框 13322"/>
          <p:cNvSpPr txBox="1"/>
          <p:nvPr/>
        </p:nvSpPr>
        <p:spPr bwMode="auto">
          <a:xfrm>
            <a:off x="390525" y="3330575"/>
            <a:ext cx="8713788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 dirty="0"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The frequency response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H(e</a:t>
            </a:r>
            <a:r>
              <a:rPr kumimoji="0" lang="en-US" altLang="zh-CN" sz="2800" b="1" kern="1200" cap="none" spc="0" normalizeH="0" baseline="300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j</a:t>
            </a:r>
            <a:r>
              <a:rPr kumimoji="0" lang="en-US" altLang="zh-CN" sz="2800" b="1" kern="1200" cap="none" spc="0" normalizeH="0" baseline="30000" noProof="1">
                <a:effectLst>
                  <a:outerShdw blurRad="38100" dist="38100" dir="2700000">
                    <a:srgbClr val="C0C0C0"/>
                  </a:outerShdw>
                </a:effectLst>
                <a:latin typeface="Times" panose="00000500000000020000" charset="0"/>
                <a:ea typeface="楷体" pitchFamily="49" charset="-122"/>
                <a:cs typeface="Times" panose="00000500000000020000" charset="0"/>
                <a:sym typeface="+mn-ea"/>
              </a:rPr>
              <a:t>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" panose="00000500000000020000" charset="0"/>
                <a:ea typeface="楷体" pitchFamily="49" charset="-122"/>
                <a:cs typeface="Times" panose="00000500000000020000" charset="0"/>
                <a:sym typeface="+mn-ea"/>
              </a:rPr>
              <a:t>)</a:t>
            </a:r>
            <a:r>
              <a:rPr kumimoji="0" lang="en-US" altLang="zh-CN" sz="2800" b="1" kern="1200" cap="none" spc="0" normalizeH="0" baseline="0" noProof="1" dirty="0"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 can be obtained from the transfer function H(z) of the system 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390525" y="4892675"/>
            <a:ext cx="9036050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 defTabSz="914400"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ea typeface="楷体" pitchFamily="49" charset="-122"/>
              </a:rPr>
              <a:t>Two components of frequency response: magnitude frequency and phase frequency characteristics.</a:t>
            </a:r>
            <a:endParaRPr lang="en-US" altLang="zh-CN" sz="2800" b="1" dirty="0">
              <a:latin typeface="Times New Roman" panose="02020603050405020304" pitchFamily="18" charset="0"/>
              <a:ea typeface="楷体" pitchFamily="49" charset="-122"/>
            </a:endParaRPr>
          </a:p>
          <a:p>
            <a:pPr indent="0" defTabSz="914400">
              <a:buFont typeface="Wingdings" panose="05000000000000000000" pitchFamily="2" charset="2"/>
            </a:pPr>
            <a:endParaRPr lang="en-US" altLang="zh-CN" sz="2800" b="1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8444" name="文本框 1"/>
          <p:cNvSpPr txBox="1"/>
          <p:nvPr/>
        </p:nvSpPr>
        <p:spPr>
          <a:xfrm>
            <a:off x="360363" y="2378075"/>
            <a:ext cx="8316912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ea typeface="楷体" pitchFamily="49" charset="-122"/>
              </a:rPr>
              <a:t>The transfer function H (z) is the z-transformation of the unit sample response h [n]</a:t>
            </a:r>
            <a:endParaRPr lang="zh-CN" altLang="en-US" sz="2800" b="1" dirty="0">
              <a:latin typeface="Times New Roman" panose="02020603050405020304" pitchFamily="18" charset="0"/>
              <a:ea typeface="楷体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/>
      <p:bldP spid="184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596900" y="168275"/>
            <a:ext cx="8229600" cy="1131888"/>
          </a:xfrm>
          <a:ln/>
        </p:spPr>
        <p:txBody>
          <a:bodyPr anchor="ctr" anchorCtr="0"/>
          <a:p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2.Frequency Response</a:t>
            </a:r>
            <a:endParaRPr lang="zh-CN" altLang="en-US" sz="400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 sz="2800" b="1" dirty="0">
                <a:latin typeface="Times New Roman" panose="02020603050405020304" pitchFamily="18" charset="0"/>
                <a:ea typeface="楷体" pitchFamily="49" charset="-122"/>
                <a:sym typeface="宋体" pitchFamily="2" charset="-122"/>
              </a:rPr>
              <a:t>Magnitude</a:t>
            </a:r>
            <a:r>
              <a:rPr lang="en-US" altLang="zh-CN" sz="2800" b="1" dirty="0">
                <a:latin typeface="Times New Roman" panose="02020603050405020304" pitchFamily="18" charset="0"/>
                <a:ea typeface="楷体" pitchFamily="49" charset="-122"/>
              </a:rPr>
              <a:t> response characteristics: the amplitude frequency diagram will be discussed in combination with geometric interpretation.</a:t>
            </a:r>
            <a:endParaRPr lang="en-US" altLang="zh-CN" sz="2800" b="1" dirty="0">
              <a:latin typeface="Times New Roman" panose="02020603050405020304" pitchFamily="18" charset="0"/>
              <a:ea typeface="楷体" pitchFamily="49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" pitchFamily="49" charset="-122"/>
              </a:rPr>
              <a:t>Phase response characteristics: understand the concepts of linear phase characteristics, phase delay and group delay.</a:t>
            </a:r>
            <a:endParaRPr lang="en-US" altLang="zh-CN" sz="2800" b="1" dirty="0">
              <a:latin typeface="Times New Roman" panose="02020603050405020304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4337"/>
          <p:cNvSpPr/>
          <p:nvPr>
            <p:ph type="title"/>
          </p:nvPr>
        </p:nvSpPr>
        <p:spPr>
          <a:xfrm>
            <a:off x="609600" y="2413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ea typeface="楷体" pitchFamily="49" charset="-122"/>
              </a:rPr>
              <a:t>3.</a:t>
            </a:r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 Other Concepts</a:t>
            </a:r>
            <a:endParaRPr lang="en-US" altLang="zh-CN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idx="1"/>
          </p:nvPr>
        </p:nvSpPr>
        <p:spPr>
          <a:xfrm>
            <a:off x="533400" y="1898650"/>
            <a:ext cx="7924800" cy="41973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Energy spectral density 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Band limited discrete time signal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Unwrapped Phase Function 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Phase delay and group delay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charRg st="2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charRg st="2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charRg st="6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charRg st="6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30721"/>
          <p:cNvSpPr/>
          <p:nvPr>
            <p:ph type="title"/>
          </p:nvPr>
        </p:nvSpPr>
        <p:spPr>
          <a:xfrm>
            <a:off x="103188" y="107950"/>
            <a:ext cx="9040812" cy="113188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4. FIR and IIR Systems</a:t>
            </a:r>
            <a:r>
              <a:rPr lang="zh-CN" altLang="en-US" sz="3600" dirty="0">
                <a:latin typeface="Times New Roman" panose="02020603050405020304" pitchFamily="18" charset="0"/>
                <a:ea typeface="楷体" pitchFamily="49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the Basic Properties of 4 Linear Phase FIR  System</a:t>
            </a:r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  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762000" y="1628775"/>
            <a:ext cx="7488238" cy="2244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Different system classification standards lead to different system types.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Classification based on magnitude response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x-none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Classification based on p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hase response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30724" name="文本框 30723"/>
          <p:cNvSpPr txBox="1"/>
          <p:nvPr/>
        </p:nvSpPr>
        <p:spPr>
          <a:xfrm>
            <a:off x="762000" y="3994150"/>
            <a:ext cx="7993063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characteristics of FIR and IIR systems.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762000" y="4637088"/>
            <a:ext cx="7345363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characteristics of 4 kinds of linear phase FIR system and the determination of their zero position.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5361"/>
          <p:cNvSpPr/>
          <p:nvPr>
            <p:ph type="title"/>
          </p:nvPr>
        </p:nvSpPr>
        <p:spPr>
          <a:xfrm>
            <a:off x="457200" y="228600"/>
            <a:ext cx="8229600" cy="8683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Topic 5: Digital Processing of Continuous Signals</a:t>
            </a:r>
            <a:endParaRPr lang="en-US" altLang="zh-CN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358775" y="1250950"/>
            <a:ext cx="8785225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457200" marR="0" indent="-457200" defTabSz="914400">
              <a:spcBef>
                <a:spcPct val="50000"/>
              </a:spcBef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 understand the digital processing process of continuous signals and the corresponding frequency domain concept</a:t>
            </a:r>
            <a:r>
              <a:rPr kumimoji="0" lang="zh-CN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。</a:t>
            </a:r>
            <a:endParaRPr kumimoji="0" lang="zh-CN" altLang="en-US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5364" name="文本框 15363"/>
          <p:cNvSpPr txBox="1"/>
          <p:nvPr/>
        </p:nvSpPr>
        <p:spPr>
          <a:xfrm>
            <a:off x="358775" y="2633663"/>
            <a:ext cx="7777163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The corresponding range in the book </a:t>
            </a:r>
            <a:r>
              <a:rPr kumimoji="0" lang="en-US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：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3.8</a:t>
            </a:r>
            <a:r>
              <a:rPr kumimoji="0" lang="en-US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--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3.9</a:t>
            </a:r>
            <a:r>
              <a:rPr kumimoji="0" lang="en-US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 </a:t>
            </a:r>
            <a:endParaRPr kumimoji="0" lang="en-US" altLang="en-US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358775" y="3170238"/>
            <a:ext cx="8713788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Understand the digital processing steps of continuous signal block diagram, and explain the function of each step.</a:t>
            </a:r>
            <a:endParaRPr kumimoji="0" lang="en-US" altLang="zh-CN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5366" name="文本框 15365"/>
          <p:cNvSpPr txBox="1"/>
          <p:nvPr/>
        </p:nvSpPr>
        <p:spPr>
          <a:xfrm>
            <a:off x="358775" y="4408488"/>
            <a:ext cx="8712200" cy="1814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Deeply understand the time domain and frequency domain characteristics of ideal sampling and practical sampling process, and be able to derive their time domain and frequency domain expressions.</a:t>
            </a:r>
            <a:endParaRPr kumimoji="0" lang="en-US" altLang="zh-CN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/>
          <p:nvPr>
            <p:ph type="title"/>
          </p:nvPr>
        </p:nvSpPr>
        <p:spPr>
          <a:xfrm>
            <a:off x="395288" y="260350"/>
            <a:ext cx="8229600" cy="72548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Course requirement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s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611188" y="1381125"/>
            <a:ext cx="8428038" cy="1382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+mn-ea"/>
              </a:rPr>
              <a:t>1.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Master the analysis in time domain, transform domain and the implementation methods of discrete signals and systems.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611188" y="2840038"/>
            <a:ext cx="7632700" cy="1382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2. Understand the relationship between DTFT, DFT and ZT deeply, and master the concept of frequency response of discrete-time system.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5125" name="文本框 5124"/>
          <p:cNvSpPr txBox="1"/>
          <p:nvPr/>
        </p:nvSpPr>
        <p:spPr>
          <a:xfrm>
            <a:off x="611188" y="4298950"/>
            <a:ext cx="82296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3.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Deeply understand the digital processing process and frequency domain concept of continuous signal.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5126" name="文本框 5125"/>
          <p:cNvSpPr txBox="1"/>
          <p:nvPr/>
        </p:nvSpPr>
        <p:spPr>
          <a:xfrm>
            <a:off x="611188" y="5403850"/>
            <a:ext cx="74168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4. Master the common structure of digital filter.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文本占位符 16385"/>
          <p:cNvGraphicFramePr>
            <a:graphicFrameLocks noChangeAspect="1"/>
          </p:cNvGraphicFramePr>
          <p:nvPr>
            <p:ph idx="1"/>
          </p:nvPr>
        </p:nvGraphicFramePr>
        <p:xfrm>
          <a:off x="0" y="0"/>
          <a:ext cx="91440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924550" imgH="4000500" progId="Paint.Picture">
                  <p:embed/>
                </p:oleObj>
              </mc:Choice>
              <mc:Fallback>
                <p:oleObj name="" r:id="rId1" imgW="5924550" imgH="40005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6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7409"/>
          <p:cNvSpPr/>
          <p:nvPr>
            <p:ph type="title"/>
          </p:nvPr>
        </p:nvSpPr>
        <p:spPr>
          <a:xfrm>
            <a:off x="165100" y="44450"/>
            <a:ext cx="8005763" cy="113188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Topic 6: Calculation of Frequency Spectrum of Discrete Time Signals</a:t>
            </a:r>
            <a:endParaRPr lang="en-US" altLang="zh-CN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idx="1"/>
          </p:nvPr>
        </p:nvSpPr>
        <p:spPr>
          <a:xfrm>
            <a:off x="466725" y="1484313"/>
            <a:ext cx="8229600" cy="465931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The definition of DFT and the corresponding relationship between time domain and frequency domain.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The relationship between DFT and DTFT.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Properties of DFT.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The engineering calculation of DFT :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）</a:t>
            </a: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DFT calculations of real sequences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）</a:t>
            </a: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The idea of FFT algorithm</a:t>
            </a:r>
            <a:endParaRPr kumimoji="0" lang="en-US" altLang="x-none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）</a:t>
            </a: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itchFamily="49" charset="-122"/>
                <a:cs typeface="+mn-cs"/>
                <a:sym typeface="Arial" panose="020B0604020202020204" pitchFamily="34" charset="0"/>
              </a:rPr>
              <a:t>Using DFT to calculate linear convolution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itchFamily="49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charRg st="9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charRg st="136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charRg st="154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9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charRg st="19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3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charRg st="232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61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charRg st="261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8433"/>
          <p:cNvSpPr/>
          <p:nvPr>
            <p:ph type="title"/>
          </p:nvPr>
        </p:nvSpPr>
        <p:spPr>
          <a:xfrm>
            <a:off x="204788" y="207963"/>
            <a:ext cx="8229600" cy="796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楷体" pitchFamily="49" charset="-122"/>
              </a:rPr>
              <a:t>1. </a:t>
            </a:r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Calculation and properties of DFT</a:t>
            </a:r>
            <a:endParaRPr lang="zh-CN" altLang="en-US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1993900" y="1822450"/>
          <a:ext cx="5867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980565" imgH="431800" progId="Equation.3">
                  <p:embed/>
                </p:oleObj>
              </mc:Choice>
              <mc:Fallback>
                <p:oleObj name="" r:id="rId1" imgW="198056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3900" y="1822450"/>
                        <a:ext cx="5867400" cy="1052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8435"/>
          <p:cNvGraphicFramePr>
            <a:graphicFrameLocks noChangeAspect="1"/>
          </p:cNvGraphicFramePr>
          <p:nvPr/>
        </p:nvGraphicFramePr>
        <p:xfrm>
          <a:off x="1917700" y="2874963"/>
          <a:ext cx="594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247900" imgH="431800" progId="Equation.3">
                  <p:embed/>
                </p:oleObj>
              </mc:Choice>
              <mc:Fallback>
                <p:oleObj name="" r:id="rId3" imgW="22479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0" y="2874963"/>
                        <a:ext cx="5943600" cy="1066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文本框 18436"/>
          <p:cNvSpPr txBox="1"/>
          <p:nvPr/>
        </p:nvSpPr>
        <p:spPr>
          <a:xfrm>
            <a:off x="611188" y="1270000"/>
            <a:ext cx="795655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definition of DFT transformation pair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s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8440" name="文本框 18439"/>
          <p:cNvSpPr txBox="1"/>
          <p:nvPr/>
        </p:nvSpPr>
        <p:spPr>
          <a:xfrm>
            <a:off x="611188" y="4003675"/>
            <a:ext cx="554355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Spectrum characteristics: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18441" name="文本框 18440"/>
          <p:cNvSpPr txBox="1"/>
          <p:nvPr/>
        </p:nvSpPr>
        <p:spPr>
          <a:xfrm>
            <a:off x="204788" y="4587875"/>
            <a:ext cx="8939213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Discrete periodic sequence(so in time / frequency domain it can be expanded as Fourier Series)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18442" name="文本框 18441"/>
          <p:cNvSpPr txBox="1"/>
          <p:nvPr/>
        </p:nvSpPr>
        <p:spPr>
          <a:xfrm>
            <a:off x="611188" y="5654675"/>
            <a:ext cx="76327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Basic properties and symmetry properties 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40" grpId="0"/>
      <p:bldP spid="18441" grpId="0"/>
      <p:bldP spid="184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9457"/>
          <p:cNvSpPr/>
          <p:nvPr>
            <p:ph type="title" sz="quarter"/>
          </p:nvPr>
        </p:nvSpPr>
        <p:spPr>
          <a:xfrm>
            <a:off x="466725" y="260350"/>
            <a:ext cx="8229600" cy="796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楷体" pitchFamily="49" charset="-122"/>
              </a:rPr>
              <a:t>2. </a:t>
            </a:r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FFT</a:t>
            </a:r>
            <a:endParaRPr lang="zh-CN" altLang="en-US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19459" name="内容占位符 19458"/>
          <p:cNvGraphicFramePr>
            <a:graphicFrameLocks noChangeAspect="1"/>
          </p:cNvGraphicFramePr>
          <p:nvPr>
            <p:ph sz="quarter" idx="1"/>
          </p:nvPr>
        </p:nvGraphicFramePr>
        <p:xfrm>
          <a:off x="3438525" y="4092575"/>
          <a:ext cx="2301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15670" imgH="241300" progId="Equation.3">
                  <p:embed/>
                </p:oleObj>
              </mc:Choice>
              <mc:Fallback>
                <p:oleObj name="" r:id="rId1" imgW="91567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8525" y="4092575"/>
                        <a:ext cx="2301875" cy="593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内容占位符 19459"/>
          <p:cNvGraphicFramePr>
            <a:graphicFrameLocks noChangeAspect="1"/>
          </p:cNvGraphicFramePr>
          <p:nvPr>
            <p:ph sz="quarter" idx="2"/>
          </p:nvPr>
        </p:nvGraphicFramePr>
        <p:xfrm>
          <a:off x="3222625" y="4687888"/>
          <a:ext cx="3406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510665" imgH="241300" progId="Equation.3">
                  <p:embed/>
                </p:oleObj>
              </mc:Choice>
              <mc:Fallback>
                <p:oleObj name="" r:id="rId3" imgW="1510665" imgH="241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2625" y="4687888"/>
                        <a:ext cx="3406775" cy="560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内容占位符 19460"/>
          <p:cNvGraphicFramePr>
            <a:graphicFrameLocks noChangeAspect="1"/>
          </p:cNvGraphicFramePr>
          <p:nvPr>
            <p:ph sz="quarter" idx="3"/>
          </p:nvPr>
        </p:nvGraphicFramePr>
        <p:xfrm>
          <a:off x="3295650" y="5310188"/>
          <a:ext cx="2663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374140" imgH="457835" progId="Equation.3">
                  <p:embed/>
                </p:oleObj>
              </mc:Choice>
              <mc:Fallback>
                <p:oleObj name="" r:id="rId5" imgW="1374140" imgH="4578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650" y="5310188"/>
                        <a:ext cx="2663825" cy="889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3438525" y="2903538"/>
          <a:ext cx="18542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699135" imgH="343535" progId="Equation.3">
                  <p:embed/>
                </p:oleObj>
              </mc:Choice>
              <mc:Fallback>
                <p:oleObj name="" r:id="rId7" imgW="699135" imgH="3435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8525" y="2903538"/>
                        <a:ext cx="1854200" cy="760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19462"/>
          <p:cNvSpPr txBox="1"/>
          <p:nvPr/>
        </p:nvSpPr>
        <p:spPr>
          <a:xfrm>
            <a:off x="404813" y="1274763"/>
            <a:ext cx="8353425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Requirements: understand the FFT algorithm and its application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9464" name="文本框 19463"/>
          <p:cNvSpPr txBox="1"/>
          <p:nvPr/>
        </p:nvSpPr>
        <p:spPr>
          <a:xfrm>
            <a:off x="404813" y="2228850"/>
            <a:ext cx="84963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Using the property of W</a:t>
            </a:r>
            <a:r>
              <a:rPr kumimoji="0" lang="en-US" altLang="zh-CN" sz="28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N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to reduce the times of multiplication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9465" name="文本框 19464"/>
          <p:cNvSpPr txBox="1"/>
          <p:nvPr/>
        </p:nvSpPr>
        <p:spPr>
          <a:xfrm>
            <a:off x="225425" y="3584575"/>
            <a:ext cx="6389688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kern="1200" cap="none" spc="0" normalizeH="0" baseline="0" noProof="1"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１、</a:t>
            </a:r>
            <a:r>
              <a:rPr kumimoji="0" lang="en-US" altLang="zh-CN" sz="32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 P</a:t>
            </a:r>
            <a:r>
              <a:rPr kumimoji="0" lang="en-US" altLang="zh-CN" sz="32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roperties of </a:t>
            </a:r>
            <a:r>
              <a:rPr lang="en-US" altLang="zh-CN" sz="32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W</a:t>
            </a:r>
            <a:r>
              <a:rPr lang="en-US" altLang="zh-CN" sz="32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N</a:t>
            </a:r>
            <a:endParaRPr kumimoji="0" lang="zh-CN" altLang="en-US" sz="32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9466" name="文本框 19465"/>
          <p:cNvSpPr txBox="1"/>
          <p:nvPr/>
        </p:nvSpPr>
        <p:spPr>
          <a:xfrm>
            <a:off x="563563" y="4167188"/>
            <a:ext cx="205263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Symmetry ：</a:t>
            </a:r>
            <a:endParaRPr kumimoji="0" lang="zh-CN" altLang="en-US" sz="28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558800" y="4786313"/>
            <a:ext cx="242887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Periodicity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graphicFrame>
        <p:nvGraphicFramePr>
          <p:cNvPr id="19468" name="内容占位符 19467"/>
          <p:cNvGraphicFramePr>
            <a:graphicFrameLocks noChangeAspect="1"/>
          </p:cNvGraphicFramePr>
          <p:nvPr>
            <p:ph sz="quarter" idx="4"/>
          </p:nvPr>
        </p:nvGraphicFramePr>
        <p:xfrm>
          <a:off x="2863850" y="6318250"/>
          <a:ext cx="1885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750570" imgH="241300" progId="Equation.3">
                  <p:embed/>
                </p:oleObj>
              </mc:Choice>
              <mc:Fallback>
                <p:oleObj name="" r:id="rId9" imgW="75057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3850" y="6318250"/>
                        <a:ext cx="1885950" cy="587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文本框 19468"/>
          <p:cNvSpPr txBox="1"/>
          <p:nvPr/>
        </p:nvSpPr>
        <p:spPr>
          <a:xfrm>
            <a:off x="512763" y="6246813"/>
            <a:ext cx="252095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Reducibility: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graphicFrame>
        <p:nvGraphicFramePr>
          <p:cNvPr id="19470" name="对象 19469"/>
          <p:cNvGraphicFramePr>
            <a:graphicFrameLocks noChangeAspect="1"/>
          </p:cNvGraphicFramePr>
          <p:nvPr/>
        </p:nvGraphicFramePr>
        <p:xfrm>
          <a:off x="5167313" y="6318250"/>
          <a:ext cx="21304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801370" imgH="241300" progId="Equation.3">
                  <p:embed/>
                </p:oleObj>
              </mc:Choice>
              <mc:Fallback>
                <p:oleObj name="" r:id="rId11" imgW="801370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7313" y="6318250"/>
                        <a:ext cx="2130425" cy="581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5" grpId="0"/>
      <p:bldP spid="19466" grpId="0"/>
      <p:bldP spid="19467" grpId="0"/>
      <p:bldP spid="194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0481"/>
          <p:cNvSpPr/>
          <p:nvPr>
            <p:ph type="title"/>
          </p:nvPr>
        </p:nvSpPr>
        <p:spPr>
          <a:xfrm>
            <a:off x="466725" y="260350"/>
            <a:ext cx="8229600" cy="72548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0" dirty="0"/>
              <a:t> </a:t>
            </a:r>
            <a:r>
              <a:rPr lang="en-US" altLang="zh-CN" sz="3600" dirty="0">
                <a:latin typeface="Times New Roman Bold" panose="02020603050405020304" charset="0"/>
              </a:rPr>
              <a:t>The basic idea of FFT</a:t>
            </a:r>
            <a:endParaRPr lang="en-US" altLang="zh-CN" sz="3600" dirty="0">
              <a:latin typeface="Times New Roman Bold" panose="02020603050405020304" charset="0"/>
              <a:ea typeface="楷体" pitchFamily="49" charset="-122"/>
            </a:endParaRPr>
          </a:p>
        </p:txBody>
      </p:sp>
      <p:sp>
        <p:nvSpPr>
          <p:cNvPr id="20483" name="文本框 20482"/>
          <p:cNvSpPr txBox="1"/>
          <p:nvPr/>
        </p:nvSpPr>
        <p:spPr>
          <a:xfrm>
            <a:off x="296863" y="1252538"/>
            <a:ext cx="8567738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itchFamily="2" charset="-122"/>
                <a:cs typeface="+mn-ea"/>
                <a:sym typeface="+mn-ea"/>
              </a:rPr>
              <a:t>　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Because the calculation of DFT and IDFT is very heavy, the calculation of DFT can be simplified according to the properties of W</a:t>
            </a:r>
            <a:r>
              <a:rPr kumimoji="0" lang="en-US" altLang="zh-CN" sz="28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N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250825" y="2636838"/>
            <a:ext cx="8893175" cy="1814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Based on time (module 2): the sequence is divided into two groups according to the parity of N, and the N-point DFT can be obtained by combining the N/2-point DFT of these two subsequences.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0485" name="文本框 20484"/>
          <p:cNvSpPr txBox="1"/>
          <p:nvPr/>
        </p:nvSpPr>
        <p:spPr>
          <a:xfrm>
            <a:off x="250825" y="4287838"/>
            <a:ext cx="9109075" cy="22447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Based on frequency (module 2): the sequence is divided into two parts according to the order of N, and the influence on the spectrum is divided according to the odd and even of k by deduction. N-point DFT can be obtained by combining the two N/2-point DFT.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1979613" y="6345238"/>
            <a:ext cx="518477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  <a:sym typeface="+mn-ea"/>
              </a:rPr>
              <a:t>module </a:t>
            </a:r>
            <a:r>
              <a:rPr kumimoji="0" lang="zh-CN" altLang="en-US" sz="2800" b="1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３？ </a:t>
            </a:r>
            <a:r>
              <a:rPr kumimoji="0" lang="en-US" altLang="zh-CN" sz="2800" b="1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  <a:sym typeface="+mn-ea"/>
              </a:rPr>
              <a:t>module </a:t>
            </a:r>
            <a:r>
              <a:rPr kumimoji="0" lang="zh-CN" altLang="en-US" sz="2800" b="1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４？</a:t>
            </a:r>
            <a:r>
              <a:rPr kumimoji="0" lang="en-US" altLang="x-none" sz="2800" b="1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…….</a:t>
            </a:r>
            <a:endParaRPr kumimoji="0" lang="en-US" altLang="x-none" sz="2800" b="1" kern="1200" cap="none" spc="0" normalizeH="0" baseline="0" noProof="1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1505"/>
          <p:cNvSpPr/>
          <p:nvPr>
            <p:ph type="title"/>
          </p:nvPr>
        </p:nvSpPr>
        <p:spPr>
          <a:xfrm>
            <a:off x="466725" y="404813"/>
            <a:ext cx="8229600" cy="796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0" dirty="0"/>
              <a:t> </a:t>
            </a:r>
            <a:r>
              <a:rPr lang="en-US" altLang="zh-CN" sz="3600" dirty="0">
                <a:latin typeface="Times New Roman Bold" panose="02020603050405020304" charset="0"/>
              </a:rPr>
              <a:t>Basic skills of FFT</a:t>
            </a:r>
            <a:endParaRPr lang="zh-CN" altLang="en-US" sz="3600" dirty="0">
              <a:latin typeface="Times New Roman Bold" panose="02020603050405020304" charset="0"/>
              <a:ea typeface="楷体" pitchFamily="49" charset="-122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171450" y="1457325"/>
            <a:ext cx="8820150" cy="22447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Compute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DFTs of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two N-point real sequences: first, combine them into an N-point complex sequence (two real sequences are set to the real part and imaginary part of the complex sequence respectively), and then calculate the N-point complex sequence DFT.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1508" name="文本框 21507"/>
          <p:cNvSpPr txBox="1"/>
          <p:nvPr/>
        </p:nvSpPr>
        <p:spPr>
          <a:xfrm>
            <a:off x="161925" y="3829050"/>
            <a:ext cx="9144000" cy="3108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Compute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DFT of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a 2N point real sequence: first, turn it into an N-point complex sequence (take the even and odd points of the sequence as the real and imaginary parts of the complex sequence respectively), and then calculate the N-point complex sequence DFT. Finally, the DFT of the original real sequence is obtained from the DFT of the complex sequence.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2529"/>
          <p:cNvSpPr/>
          <p:nvPr>
            <p:ph type="title"/>
          </p:nvPr>
        </p:nvSpPr>
        <p:spPr>
          <a:xfrm>
            <a:off x="292100" y="330200"/>
            <a:ext cx="6819900" cy="79057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3 The Relationship of Several Transformations</a:t>
            </a:r>
            <a:endParaRPr lang="en-US" altLang="zh-CN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488950" y="1495425"/>
            <a:ext cx="701675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relationship between ZT and DTFT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936625" y="2138363"/>
            <a:ext cx="795655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DTFT is the z-transform on the unit circle in z plane.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488950" y="3157538"/>
            <a:ext cx="719931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relationship between DTFT and DFT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2536" name="文本框 22535"/>
          <p:cNvSpPr txBox="1"/>
          <p:nvPr/>
        </p:nvSpPr>
        <p:spPr bwMode="auto">
          <a:xfrm>
            <a:off x="936625" y="3851275"/>
            <a:ext cx="82804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DFT is the uniform interval (2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π/N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)  sampling of DTFT on the unit circle in z plane.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22537" name="文本框 22536"/>
          <p:cNvSpPr txBox="1"/>
          <p:nvPr/>
        </p:nvSpPr>
        <p:spPr>
          <a:xfrm>
            <a:off x="488950" y="4973638"/>
            <a:ext cx="7272338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Linear convolution and circular convolution have their own definitions, application scope and relationship</a:t>
            </a:r>
            <a:r>
              <a:rPr kumimoji="0" 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.</a:t>
            </a:r>
            <a:endParaRPr kumimoji="0" 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1745"/>
          <p:cNvSpPr/>
          <p:nvPr>
            <p:ph type="title"/>
          </p:nvPr>
        </p:nvSpPr>
        <p:spPr>
          <a:xfrm>
            <a:off x="444500" y="207963"/>
            <a:ext cx="6619875" cy="8683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 Bold" panose="02020603050405020304" charset="0"/>
                <a:ea typeface="楷体" pitchFamily="49" charset="-122"/>
              </a:rPr>
              <a:t>Topic 7: The Structure of Digital Filter</a:t>
            </a:r>
            <a:endParaRPr lang="en-US" altLang="zh-CN" sz="4000" dirty="0">
              <a:latin typeface="Times New Roman Bold" panose="02020603050405020304" charset="0"/>
              <a:ea typeface="楷体" pitchFamily="49" charset="-122"/>
            </a:endParaRPr>
          </a:p>
        </p:txBody>
      </p:sp>
      <p:sp>
        <p:nvSpPr>
          <p:cNvPr id="31747" name="文本框 31746"/>
          <p:cNvSpPr txBox="1"/>
          <p:nvPr/>
        </p:nvSpPr>
        <p:spPr>
          <a:xfrm>
            <a:off x="684213" y="1341438"/>
            <a:ext cx="285273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Requirements: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1748" name="文本框 31747"/>
          <p:cNvSpPr txBox="1"/>
          <p:nvPr/>
        </p:nvSpPr>
        <p:spPr>
          <a:xfrm>
            <a:off x="684213" y="1878013"/>
            <a:ext cx="82296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（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1） The description of filter block diagram and signal flow diagram.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31749" name="文本框 31748"/>
          <p:cNvSpPr txBox="1"/>
          <p:nvPr/>
        </p:nvSpPr>
        <p:spPr>
          <a:xfrm>
            <a:off x="1403350" y="2747963"/>
            <a:ext cx="6742113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Common structure of digital filter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31750" name="文本框 31749"/>
          <p:cNvSpPr txBox="1"/>
          <p:nvPr/>
        </p:nvSpPr>
        <p:spPr>
          <a:xfrm>
            <a:off x="684213" y="3271838"/>
            <a:ext cx="832485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（2）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IIR direct form realizion, cascade </a:t>
            </a:r>
            <a:r>
              <a:rPr lang="en-US" altLang="x-none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realizion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and parallel realization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1751" name="文本框 31750"/>
          <p:cNvSpPr txBox="1"/>
          <p:nvPr/>
        </p:nvSpPr>
        <p:spPr>
          <a:xfrm>
            <a:off x="684213" y="4225925"/>
            <a:ext cx="81407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（3） 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FIR direct realization and cascade realizaton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1752" name="文本框 31751"/>
          <p:cNvSpPr txBox="1"/>
          <p:nvPr/>
        </p:nvSpPr>
        <p:spPr>
          <a:xfrm>
            <a:off x="1138238" y="4940300"/>
            <a:ext cx="54737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Corresponding range: 8.1-8.5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49" grpId="0"/>
      <p:bldP spid="31750" grpId="0"/>
      <p:bldP spid="31751" grpId="0"/>
      <p:bldP spid="317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2769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楷体" pitchFamily="49" charset="-12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. Description of filter block diagram and signal flow diagram</a:t>
            </a:r>
            <a:endParaRPr lang="en-US" altLang="zh-CN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32771" name="文本框 32770"/>
          <p:cNvSpPr txBox="1"/>
          <p:nvPr/>
        </p:nvSpPr>
        <p:spPr>
          <a:xfrm>
            <a:off x="803275" y="1555750"/>
            <a:ext cx="7696200" cy="138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00FF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Given the block diagram, the difference equation can be written as the representation of basic components.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32772" name="文本框 32771"/>
          <p:cNvSpPr txBox="1"/>
          <p:nvPr/>
        </p:nvSpPr>
        <p:spPr>
          <a:xfrm>
            <a:off x="812800" y="3194050"/>
            <a:ext cx="7516813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00FF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difference equation is given to draw a block diagram.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2773" name="文本框 32772"/>
          <p:cNvSpPr txBox="1"/>
          <p:nvPr/>
        </p:nvSpPr>
        <p:spPr>
          <a:xfrm>
            <a:off x="812800" y="4494213"/>
            <a:ext cx="7516813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00FF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Master how to use transpose theorem (seeking equivalent structure), the definition of canonic structure and noncanonic structure.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3793"/>
          <p:cNvSpPr/>
          <p:nvPr>
            <p:ph type="title"/>
          </p:nvPr>
        </p:nvSpPr>
        <p:spPr>
          <a:xfrm>
            <a:off x="457200" y="228600"/>
            <a:ext cx="8229600" cy="8683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2. Basic structure of filter</a:t>
            </a:r>
            <a:endParaRPr lang="en-US" altLang="zh-CN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33795" name="文本框 33794"/>
          <p:cNvSpPr txBox="1"/>
          <p:nvPr/>
        </p:nvSpPr>
        <p:spPr>
          <a:xfrm>
            <a:off x="539750" y="1268413"/>
            <a:ext cx="9001125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00FF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Direct realization: easy to implement, but inconvenient to adjust zero and pole 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796" name="文本框 33795"/>
          <p:cNvSpPr txBox="1"/>
          <p:nvPr/>
        </p:nvSpPr>
        <p:spPr>
          <a:xfrm>
            <a:off x="611188" y="2070100"/>
            <a:ext cx="9001125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Direct form I: obtained completely from the difference equation (noncanonic structure).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3797" name="文本框 33796"/>
          <p:cNvSpPr txBox="1"/>
          <p:nvPr/>
        </p:nvSpPr>
        <p:spPr>
          <a:xfrm>
            <a:off x="584200" y="2954338"/>
            <a:ext cx="85598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Direct form II: canonic structure, derived from form I.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3798" name="文本框 33797"/>
          <p:cNvSpPr txBox="1"/>
          <p:nvPr/>
        </p:nvSpPr>
        <p:spPr>
          <a:xfrm>
            <a:off x="457200" y="3398838"/>
            <a:ext cx="8867775" cy="1814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00FF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Cascade realization: it is composed of first-order and second-order nodes in cascade form. It is convenient to adjust the zero point, but it will increase the amount of calculation.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799" name="文本框 33798"/>
          <p:cNvSpPr txBox="1"/>
          <p:nvPr/>
        </p:nvSpPr>
        <p:spPr>
          <a:xfrm>
            <a:off x="457200" y="5138738"/>
            <a:ext cx="8813800" cy="1816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00FF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Parallel realization: it is convenient to adjust poles, and by partial fractional expansion to get, which is convenient to discuss the properties of the system represented by a series of sub transfer functions.  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  <a:sym typeface="宋体" pitchFamily="2" charset="-122"/>
              </a:rPr>
              <a:t>Course requirements</a:t>
            </a:r>
            <a:endParaRPr lang="en-US" altLang="zh-CN" sz="4000" dirty="0"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5128" name="文本框 5127"/>
          <p:cNvSpPr txBox="1"/>
          <p:nvPr/>
        </p:nvSpPr>
        <p:spPr>
          <a:xfrm>
            <a:off x="457200" y="3663950"/>
            <a:ext cx="80010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6. Understand the idea of FFT algorithm, can use FFT for engineering design.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419100" y="4759325"/>
            <a:ext cx="807720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7. </a:t>
            </a:r>
            <a:r>
              <a:rPr kumimoji="0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Understand ADC quantization concept</a:t>
            </a:r>
            <a:r>
              <a:rPr kumimoji="0" 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.</a:t>
            </a:r>
            <a:endParaRPr kumimoji="0" 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5127" name="文本框 5126"/>
          <p:cNvSpPr txBox="1"/>
          <p:nvPr/>
        </p:nvSpPr>
        <p:spPr>
          <a:xfrm>
            <a:off x="457200" y="1628775"/>
            <a:ext cx="8496300" cy="18161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5. Master the bilinear transformation (IIR) and window function (FIR) design methods of digital filter (main low-pass), and understand the physical concept of digital filter parameters.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4817"/>
          <p:cNvSpPr/>
          <p:nvPr>
            <p:ph type="title"/>
          </p:nvPr>
        </p:nvSpPr>
        <p:spPr>
          <a:xfrm>
            <a:off x="457200" y="228600"/>
            <a:ext cx="8229600" cy="8683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Topic 8: Design of digital filter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34818" name="笑脸 34818"/>
          <p:cNvSpPr/>
          <p:nvPr/>
        </p:nvSpPr>
        <p:spPr>
          <a:xfrm>
            <a:off x="7812088" y="404813"/>
            <a:ext cx="611187" cy="569912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inden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0" name="文本框 34819"/>
          <p:cNvSpPr txBox="1"/>
          <p:nvPr/>
        </p:nvSpPr>
        <p:spPr>
          <a:xfrm>
            <a:off x="468313" y="1335088"/>
            <a:ext cx="3167063" cy="52228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  <a:sym typeface="+mn-ea"/>
              </a:rPr>
              <a:t>Requirements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FFFFFF"/>
                </a:outerShdw>
              </a:effectLst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34821" name="文本框 34820"/>
          <p:cNvSpPr txBox="1"/>
          <p:nvPr/>
        </p:nvSpPr>
        <p:spPr>
          <a:xfrm>
            <a:off x="133350" y="2008188"/>
            <a:ext cx="8896350" cy="138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(1)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Understand the physical concepts of digital filter parameters (passband edge frequency, stopband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edge frequency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, passband ripple, stopband ripple, order, etc.).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4822" name="文本框 34821"/>
          <p:cNvSpPr txBox="1"/>
          <p:nvPr/>
        </p:nvSpPr>
        <p:spPr>
          <a:xfrm>
            <a:off x="133350" y="3971925"/>
            <a:ext cx="8050213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(3)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Design method of IIR digital filter-- the bilinear transformation.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4823" name="文本框 34822"/>
          <p:cNvSpPr txBox="1"/>
          <p:nvPr/>
        </p:nvSpPr>
        <p:spPr>
          <a:xfrm>
            <a:off x="215900" y="4924425"/>
            <a:ext cx="7524750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The corresponding ranges in the book </a:t>
            </a:r>
            <a:r>
              <a:rPr kumimoji="0" lang="en-US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：9.1---9.6, 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A.1--A.4</a:t>
            </a:r>
            <a:endParaRPr kumimoji="0" lang="en-US" altLang="en-US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4824" name="文本框 34823"/>
          <p:cNvSpPr txBox="1"/>
          <p:nvPr/>
        </p:nvSpPr>
        <p:spPr>
          <a:xfrm>
            <a:off x="133350" y="3421063"/>
            <a:ext cx="713105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(2)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The basic analog filter approximation.</a:t>
            </a:r>
            <a:endParaRPr kumimoji="0" lang="en-US" altLang="x-none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ldLvl="0" animBg="1"/>
      <p:bldP spid="34821" grpId="0"/>
      <p:bldP spid="34822" grpId="0"/>
      <p:bldP spid="34823" grpId="0"/>
      <p:bldP spid="348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5841"/>
          <p:cNvSpPr/>
          <p:nvPr>
            <p:ph type="title"/>
          </p:nvPr>
        </p:nvSpPr>
        <p:spPr>
          <a:xfrm>
            <a:off x="403225" y="155575"/>
            <a:ext cx="677227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1. Physical meaning of specifications of digital filter</a:t>
            </a:r>
            <a:endParaRPr lang="en-US" altLang="zh-CN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4448175" y="2419350"/>
          <a:ext cx="5032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03835" imgH="242570" progId="Equation.DSMT4">
                  <p:embed/>
                </p:oleObj>
              </mc:Choice>
              <mc:Fallback>
                <p:oleObj name="" r:id="rId1" imgW="203835" imgH="24257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8175" y="2419350"/>
                        <a:ext cx="50323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35843"/>
          <p:cNvGraphicFramePr>
            <a:graphicFrameLocks noChangeAspect="1"/>
          </p:cNvGraphicFramePr>
          <p:nvPr/>
        </p:nvGraphicFramePr>
        <p:xfrm>
          <a:off x="4433888" y="3140075"/>
          <a:ext cx="4714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91135" imgH="229870" progId="Equation.DSMT4">
                  <p:embed/>
                </p:oleObj>
              </mc:Choice>
              <mc:Fallback>
                <p:oleObj name="" r:id="rId3" imgW="191135" imgH="22987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3888" y="3140075"/>
                        <a:ext cx="471487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35844"/>
          <p:cNvGraphicFramePr>
            <a:graphicFrameLocks noChangeAspect="1"/>
          </p:cNvGraphicFramePr>
          <p:nvPr/>
        </p:nvGraphicFramePr>
        <p:xfrm>
          <a:off x="7315200" y="2419350"/>
          <a:ext cx="5413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91135" imgH="242570" progId="Equation.DSMT4">
                  <p:embed/>
                </p:oleObj>
              </mc:Choice>
              <mc:Fallback>
                <p:oleObj name="" r:id="rId5" imgW="191135" imgH="24257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0" y="2419350"/>
                        <a:ext cx="541338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35845"/>
          <p:cNvGraphicFramePr>
            <a:graphicFrameLocks noChangeAspect="1"/>
          </p:cNvGraphicFramePr>
          <p:nvPr/>
        </p:nvGraphicFramePr>
        <p:xfrm>
          <a:off x="3930650" y="3716338"/>
          <a:ext cx="5762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03835" imgH="242570" progId="Equation.DSMT4">
                  <p:embed/>
                </p:oleObj>
              </mc:Choice>
              <mc:Fallback>
                <p:oleObj name="" r:id="rId7" imgW="203835" imgH="24257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0650" y="3716338"/>
                        <a:ext cx="576263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5846"/>
          <p:cNvGraphicFramePr>
            <a:graphicFrameLocks noChangeAspect="1"/>
          </p:cNvGraphicFramePr>
          <p:nvPr/>
        </p:nvGraphicFramePr>
        <p:xfrm>
          <a:off x="7332663" y="3211513"/>
          <a:ext cx="4683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65735" imgH="229235" progId="Equation.DSMT4">
                  <p:embed/>
                </p:oleObj>
              </mc:Choice>
              <mc:Fallback>
                <p:oleObj name="" r:id="rId9" imgW="165735" imgH="22923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2663" y="3211513"/>
                        <a:ext cx="4683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35847"/>
          <p:cNvGraphicFramePr>
            <a:graphicFrameLocks noChangeAspect="1"/>
          </p:cNvGraphicFramePr>
          <p:nvPr/>
        </p:nvGraphicFramePr>
        <p:xfrm>
          <a:off x="7315200" y="3787775"/>
          <a:ext cx="5048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78435" imgH="229235" progId="Equation.DSMT4">
                  <p:embed/>
                </p:oleObj>
              </mc:Choice>
              <mc:Fallback>
                <p:oleObj name="" r:id="rId11" imgW="178435" imgH="22923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5200" y="3787775"/>
                        <a:ext cx="504825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35848"/>
          <p:cNvGraphicFramePr>
            <a:graphicFrameLocks noChangeAspect="1"/>
          </p:cNvGraphicFramePr>
          <p:nvPr/>
        </p:nvGraphicFramePr>
        <p:xfrm>
          <a:off x="3930650" y="6113463"/>
          <a:ext cx="1676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520700" imgH="177800" progId="Equation.3">
                  <p:embed/>
                </p:oleObj>
              </mc:Choice>
              <mc:Fallback>
                <p:oleObj name="" r:id="rId13" imgW="520700" imgH="177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0650" y="6113463"/>
                        <a:ext cx="1676400" cy="463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文本框 35849"/>
          <p:cNvSpPr txBox="1"/>
          <p:nvPr/>
        </p:nvSpPr>
        <p:spPr>
          <a:xfrm>
            <a:off x="474663" y="1595438"/>
            <a:ext cx="748982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Clr>
                <a:srgbClr val="00FFFF"/>
              </a:buClr>
              <a:buFont typeface="Wingdings" panose="05000000000000000000" pitchFamily="2" charset="2"/>
              <a:buChar char="u"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Characteristics of digital filter </a:t>
            </a:r>
            <a:r>
              <a:rPr kumimoji="0" lang="en-US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:</a:t>
            </a:r>
            <a:endParaRPr kumimoji="0" lang="en-US" altLang="en-US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582613" y="2316163"/>
            <a:ext cx="4252913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Passband edge frequency</a:t>
            </a:r>
            <a:endParaRPr kumimoji="0" lang="en-US" altLang="zh-CN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2" name="文本框 35851"/>
          <p:cNvSpPr txBox="1"/>
          <p:nvPr/>
        </p:nvSpPr>
        <p:spPr>
          <a:xfrm>
            <a:off x="582613" y="2978150"/>
            <a:ext cx="543718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en-US" altLang="zh-CN" sz="28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Stopband edge frequency</a:t>
            </a:r>
            <a:endParaRPr lang="en-US" altLang="zh-CN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4987925" y="2324100"/>
            <a:ext cx="3816350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Passband ripple</a:t>
            </a:r>
            <a:endParaRPr kumimoji="0" lang="en-US" altLang="zh-CN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4" name="文本框 35853"/>
          <p:cNvSpPr txBox="1"/>
          <p:nvPr/>
        </p:nvSpPr>
        <p:spPr>
          <a:xfrm>
            <a:off x="4756150" y="3703638"/>
            <a:ext cx="395287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en-US" altLang="zh-CN" sz="28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Stopband attenuation</a:t>
            </a:r>
            <a:endParaRPr lang="en-US" altLang="zh-CN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5" name="文本框 35854"/>
          <p:cNvSpPr txBox="1"/>
          <p:nvPr/>
        </p:nvSpPr>
        <p:spPr>
          <a:xfrm>
            <a:off x="4987925" y="2930525"/>
            <a:ext cx="302577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en-US" altLang="zh-CN" sz="28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stopband ripple</a:t>
            </a:r>
            <a:endParaRPr lang="en-US" altLang="zh-CN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6" name="文本框 35855"/>
          <p:cNvSpPr txBox="1"/>
          <p:nvPr/>
        </p:nvSpPr>
        <p:spPr>
          <a:xfrm>
            <a:off x="582613" y="3703638"/>
            <a:ext cx="4465638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en-US" altLang="zh-CN" sz="28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Peak passband ripple</a:t>
            </a:r>
            <a:endParaRPr lang="en-US" altLang="zh-CN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7" name="文本框 35856"/>
          <p:cNvSpPr txBox="1"/>
          <p:nvPr/>
        </p:nvSpPr>
        <p:spPr>
          <a:xfrm>
            <a:off x="582613" y="4405313"/>
            <a:ext cx="273685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en-US" altLang="zh-CN" sz="28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Order N.</a:t>
            </a:r>
            <a:endParaRPr lang="en-US" altLang="zh-CN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35858" name="文本框 35857"/>
          <p:cNvSpPr txBox="1"/>
          <p:nvPr/>
        </p:nvSpPr>
        <p:spPr>
          <a:xfrm>
            <a:off x="698500" y="5043488"/>
            <a:ext cx="8010525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en-US" altLang="zh-CN" sz="28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Conversion formula of analog angular frequency to digital angular frequency:</a:t>
            </a:r>
            <a:endParaRPr lang="en-US" altLang="zh-CN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35851" grpId="0"/>
      <p:bldP spid="35852" grpId="0"/>
      <p:bldP spid="35853" grpId="0"/>
      <p:bldP spid="35854" grpId="0"/>
      <p:bldP spid="35855" grpId="0"/>
      <p:bldP spid="35856" grpId="0"/>
      <p:bldP spid="35857" grpId="0"/>
      <p:bldP spid="358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6865"/>
          <p:cNvSpPr/>
          <p:nvPr>
            <p:ph type="title"/>
          </p:nvPr>
        </p:nvSpPr>
        <p:spPr>
          <a:xfrm>
            <a:off x="523875" y="150813"/>
            <a:ext cx="7772400" cy="100647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" pitchFamily="49" charset="-122"/>
              </a:rPr>
              <a:t>2. Design of IIR low pass filter</a:t>
            </a:r>
            <a:endParaRPr lang="en-US" altLang="zh-CN" sz="36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36867" name="对象 36866"/>
          <p:cNvGraphicFramePr>
            <a:graphicFrameLocks noChangeAspect="1"/>
          </p:cNvGraphicFramePr>
          <p:nvPr/>
        </p:nvGraphicFramePr>
        <p:xfrm>
          <a:off x="2771775" y="5970588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33805" imgH="381635" progId="Equation.3">
                  <p:embed/>
                </p:oleObj>
              </mc:Choice>
              <mc:Fallback>
                <p:oleObj name="" r:id="rId1" imgW="1233805" imgH="38163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5970588"/>
                        <a:ext cx="32766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文本框 36867"/>
          <p:cNvSpPr txBox="1"/>
          <p:nvPr/>
        </p:nvSpPr>
        <p:spPr>
          <a:xfrm>
            <a:off x="523875" y="1225550"/>
            <a:ext cx="8567738" cy="1600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Design of IIR filter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Impulse invariance method, bilinear transformation method.</a:t>
            </a:r>
            <a:endParaRPr kumimoji="0" lang="zh-CN" altLang="en-US" sz="2800" b="1" kern="1200" cap="none" spc="0" normalizeH="0" baseline="0" noProof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6869" name="文本框 36868"/>
          <p:cNvSpPr txBox="1"/>
          <p:nvPr/>
        </p:nvSpPr>
        <p:spPr>
          <a:xfrm>
            <a:off x="523875" y="2700338"/>
            <a:ext cx="8154988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From the basic idea of transformation itself to understand the design method.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34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6870" name="文本框 36869"/>
          <p:cNvSpPr txBox="1"/>
          <p:nvPr/>
        </p:nvSpPr>
        <p:spPr>
          <a:xfrm>
            <a:off x="523875" y="3654425"/>
            <a:ext cx="903128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Design steps of </a:t>
            </a:r>
            <a:r>
              <a:rPr kumimoji="0" lang="en-US" altLang="zh-CN" sz="2800" b="1" kern="1200" cap="none" spc="0" normalizeH="0" baseline="0" noProof="1">
                <a:solidFill>
                  <a:srgbClr val="FE211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bilinear transformation method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36871" name="文本框 36870"/>
          <p:cNvSpPr txBox="1"/>
          <p:nvPr/>
        </p:nvSpPr>
        <p:spPr>
          <a:xfrm>
            <a:off x="523875" y="4176713"/>
            <a:ext cx="8154988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x-none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(1) 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The given edge frequencies is prewarpped and the analog prototype filter </a:t>
            </a:r>
            <a:r>
              <a:rPr kumimoji="0" lang="en-US" altLang="x-none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H</a:t>
            </a:r>
            <a:r>
              <a:rPr kumimoji="0" lang="en-US" altLang="x-none" sz="2800" b="1" kern="1200" cap="none" spc="0" normalizeH="0" baseline="-2500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a</a:t>
            </a:r>
            <a:r>
              <a:rPr kumimoji="0" lang="en-US" altLang="x-none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(s)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 is designed</a:t>
            </a:r>
            <a:r>
              <a:rPr kumimoji="0" lang="en-US" altLang="x-none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.</a:t>
            </a:r>
            <a:endParaRPr kumimoji="0" lang="en-US" altLang="x-none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6872" name="文本框 36871"/>
          <p:cNvSpPr txBox="1"/>
          <p:nvPr/>
        </p:nvSpPr>
        <p:spPr>
          <a:xfrm>
            <a:off x="280988" y="5197475"/>
            <a:ext cx="78232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（2）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transfer function of digital filter is obtained by bilinear transformation mapping: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  <p:bldP spid="36871" grpId="0"/>
      <p:bldP spid="36871" grpId="1"/>
      <p:bldP spid="368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684213" y="404813"/>
            <a:ext cx="5986463" cy="644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3600" b="1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2. Design of FIR filter </a:t>
            </a:r>
            <a:r>
              <a:rPr kumimoji="0" lang="zh-CN" altLang="en-US" sz="3600" b="1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3600" b="1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9939" name="文本框 39938"/>
          <p:cNvSpPr txBox="1"/>
          <p:nvPr/>
        </p:nvSpPr>
        <p:spPr>
          <a:xfrm>
            <a:off x="166688" y="1252538"/>
            <a:ext cx="9145588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Window fourier series method</a:t>
            </a:r>
            <a:r>
              <a:rPr kumimoji="0" lang="en-US" altLang="zh-CN" sz="2800" b="1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,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frequency sampling method.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From the basic idea of transformation itself to understand the design method.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941" name="文本框 39940"/>
          <p:cNvSpPr txBox="1"/>
          <p:nvPr/>
        </p:nvSpPr>
        <p:spPr>
          <a:xfrm>
            <a:off x="166688" y="2482850"/>
            <a:ext cx="73453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Design steps of window function method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942" name="文本框 39941"/>
          <p:cNvSpPr txBox="1"/>
          <p:nvPr/>
        </p:nvSpPr>
        <p:spPr>
          <a:xfrm>
            <a:off x="563563" y="2951163"/>
            <a:ext cx="8353425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(1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The corresponding ideal digital impulse response is found out according to the design requirements.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943" name="文本框 39942"/>
          <p:cNvSpPr txBox="1"/>
          <p:nvPr/>
        </p:nvSpPr>
        <p:spPr>
          <a:xfrm>
            <a:off x="358775" y="3795713"/>
            <a:ext cx="8424863" cy="22447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（2）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According to the design requirements, look up table 10.2 to find out the window that meets the conditions, determine the order of the filter, and add a window to the idea impulse response (pay attention to delay).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39944" name="文本框 39943"/>
          <p:cNvSpPr txBox="1"/>
          <p:nvPr/>
        </p:nvSpPr>
        <p:spPr>
          <a:xfrm>
            <a:off x="358775" y="5903913"/>
            <a:ext cx="8640763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（3）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Check the results to see if they meet the design requirements, otherwise redesign.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1" grpId="0"/>
      <p:bldP spid="39942" grpId="0"/>
      <p:bldP spid="39943" grpId="0"/>
      <p:bldP spid="399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6145"/>
          <p:cNvSpPr/>
          <p:nvPr>
            <p:ph type="title"/>
          </p:nvPr>
        </p:nvSpPr>
        <p:spPr>
          <a:xfrm>
            <a:off x="466725" y="115888"/>
            <a:ext cx="9150350" cy="12588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Topic 1 The Time-Domain Analysis of Discrete time signals and systems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609600" y="1676400"/>
            <a:ext cx="461010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Requirements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: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862013" y="2209800"/>
            <a:ext cx="8169275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(1)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Time domain expression of discrete signals and systems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49" name="文本框 6148"/>
          <p:cNvSpPr txBox="1"/>
          <p:nvPr/>
        </p:nvSpPr>
        <p:spPr>
          <a:xfrm>
            <a:off x="862013" y="3122613"/>
            <a:ext cx="63642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(2)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System equation description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150" name="文本框 6149"/>
          <p:cNvSpPr txBox="1"/>
          <p:nvPr/>
        </p:nvSpPr>
        <p:spPr>
          <a:xfrm>
            <a:off x="862013" y="3738563"/>
            <a:ext cx="7877175" cy="868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(3)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LTI of property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causality, stable system property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862013" y="4568825"/>
            <a:ext cx="626903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(4)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Convolution sum operation.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749300" y="5181600"/>
            <a:ext cx="8394700" cy="1168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corresponding ranges in the book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：2.1---2.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5,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ea"/>
              <a:sym typeface="+mn-ea"/>
            </a:endParaRPr>
          </a:p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4.1--4.7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  <p:bldP spid="6150" grpId="0"/>
      <p:bldP spid="6151" grpId="0"/>
      <p:bldP spid="6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7169"/>
          <p:cNvSpPr/>
          <p:nvPr>
            <p:ph type="title"/>
          </p:nvPr>
        </p:nvSpPr>
        <p:spPr>
          <a:xfrm>
            <a:off x="568325" y="347663"/>
            <a:ext cx="8208963" cy="69373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  <a:sym typeface="Arial" panose="020B0604020202020204" pitchFamily="34" charset="0"/>
              </a:rPr>
              <a:t>1. Time domain expression of discrete signals and systems</a:t>
            </a:r>
            <a:endParaRPr lang="zh-CN" altLang="en-US" sz="4000" dirty="0">
              <a:latin typeface="楷体" pitchFamily="49" charset="-122"/>
              <a:ea typeface="楷体" pitchFamily="49" charset="-122"/>
              <a:sym typeface="Arial" panose="020B0604020202020204" pitchFamily="34" charset="0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539750" y="1270000"/>
            <a:ext cx="8496300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The time domain representation of discrete time signal is as follows. It is represented by the sequence x [n].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1150938" y="2279650"/>
            <a:ext cx="662622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（1）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 Function description way.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1150938" y="2865438"/>
            <a:ext cx="622935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（2）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Regular" panose="02020603050405020304" charset="0"/>
                <a:ea typeface="楷体" pitchFamily="49" charset="-122"/>
                <a:cs typeface="Times New Roman Regular" panose="02020603050405020304" charset="0"/>
                <a:sym typeface="+mn-ea"/>
              </a:rPr>
              <a:t>Graphical way.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Regular" panose="02020603050405020304" charset="0"/>
              <a:ea typeface="楷体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506413" y="3449638"/>
            <a:ext cx="8502650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itchFamily="2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It includes the basic calculation of sequence time domain, the properties of sequence and common sequence.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5" name="文本框 7174"/>
          <p:cNvSpPr txBox="1"/>
          <p:nvPr/>
        </p:nvSpPr>
        <p:spPr>
          <a:xfrm>
            <a:off x="506413" y="4670425"/>
            <a:ext cx="8034338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+mn-ea"/>
              </a:rPr>
              <a:t>The time domain representation of discrete time system is as follows: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6" name="文本框 7175"/>
          <p:cNvSpPr txBox="1"/>
          <p:nvPr/>
        </p:nvSpPr>
        <p:spPr>
          <a:xfrm>
            <a:off x="-107950" y="5603875"/>
            <a:ext cx="748823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（1）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unit impulsion response 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h[n]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。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7177" name="文本框 7176"/>
          <p:cNvSpPr txBox="1"/>
          <p:nvPr/>
        </p:nvSpPr>
        <p:spPr>
          <a:xfrm>
            <a:off x="-107950" y="6059488"/>
            <a:ext cx="108727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（2）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Linear difference equations with constant coefficients.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7174" grpId="0"/>
      <p:bldP spid="7175" grpId="0"/>
      <p:bldP spid="7176" grpId="0"/>
      <p:bldP spid="71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8193"/>
          <p:cNvSpPr/>
          <p:nvPr>
            <p:ph type="title"/>
          </p:nvPr>
        </p:nvSpPr>
        <p:spPr>
          <a:xfrm>
            <a:off x="457200" y="195263"/>
            <a:ext cx="8229600" cy="7810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  <a:sym typeface="Arial" panose="020B0604020202020204" pitchFamily="34" charset="0"/>
              </a:rPr>
              <a:t>2 System equation description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  <a:sym typeface="Arial" panose="020B0604020202020204" pitchFamily="34" charset="0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457200" y="1546225"/>
            <a:ext cx="836295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A linear time invariant system is usually described by a linear difference equation with constant coefficients.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458788" y="2986088"/>
            <a:ext cx="8147050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The unit sampling response of the system can be solved by iterative method in time domain according to the initial conditions of the system.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539750" y="4941888"/>
            <a:ext cx="8147050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Different initial conditions of the system will make the system properties expressed by the same system equation be different.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9217"/>
          <p:cNvSpPr/>
          <p:nvPr>
            <p:ph type="title"/>
          </p:nvPr>
        </p:nvSpPr>
        <p:spPr>
          <a:xfrm>
            <a:off x="457200" y="195263"/>
            <a:ext cx="8229600" cy="7159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ea typeface="楷体" pitchFamily="49" charset="-122"/>
              </a:rPr>
              <a:t>3 </a:t>
            </a:r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Properties of LTI system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457200" y="1700213"/>
            <a:ext cx="10082213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itchFamily="2" charset="-122"/>
                <a:cs typeface="+mn-ea"/>
                <a:sym typeface="+mn-ea"/>
              </a:rPr>
              <a:t>　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Definition and properties of linear system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9220" name="文本框 9219"/>
          <p:cNvSpPr txBox="1"/>
          <p:nvPr/>
        </p:nvSpPr>
        <p:spPr>
          <a:xfrm>
            <a:off x="457200" y="2436813"/>
            <a:ext cx="9875838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itchFamily="2" charset="-122"/>
                <a:cs typeface="+mn-ea"/>
                <a:sym typeface="+mn-ea"/>
              </a:rPr>
              <a:t>　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Definition and properties of time invariant system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457200" y="3340100"/>
            <a:ext cx="908367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itchFamily="2" charset="-122"/>
                <a:cs typeface="+mn-ea"/>
                <a:sym typeface="+mn-ea"/>
              </a:rPr>
              <a:t>　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The definition and properties of causal system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9222" name="文本框 9221"/>
          <p:cNvSpPr txBox="1"/>
          <p:nvPr/>
        </p:nvSpPr>
        <p:spPr>
          <a:xfrm>
            <a:off x="457200" y="4243388"/>
            <a:ext cx="8820150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itchFamily="2" charset="-122"/>
                <a:cs typeface="+mn-ea"/>
                <a:sym typeface="+mn-ea"/>
              </a:rPr>
              <a:t>　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+mn-ea"/>
                <a:sym typeface="+mn-ea"/>
              </a:rPr>
              <a:t> 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The definition and properties of stable system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+mn-ea"/>
              <a:sym typeface="+mn-ea"/>
            </a:endParaRPr>
          </a:p>
        </p:txBody>
      </p:sp>
      <p:sp>
        <p:nvSpPr>
          <p:cNvPr id="9223" name="文本框 9222"/>
          <p:cNvSpPr txBox="1"/>
          <p:nvPr/>
        </p:nvSpPr>
        <p:spPr>
          <a:xfrm>
            <a:off x="766763" y="5049838"/>
            <a:ext cx="7920038" cy="1384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It is required to judge the performance of a given system according to the definition of the above system properties.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0241"/>
          <p:cNvSpPr/>
          <p:nvPr>
            <p:ph type="title"/>
          </p:nvPr>
        </p:nvSpPr>
        <p:spPr>
          <a:xfrm>
            <a:off x="457200" y="195263"/>
            <a:ext cx="8229600" cy="7810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" pitchFamily="49" charset="-122"/>
              </a:rPr>
              <a:t>4 Convolution sum operation</a:t>
            </a:r>
            <a:endParaRPr lang="zh-CN" altLang="en-US" sz="4000" dirty="0">
              <a:latin typeface="Times New Roman" panose="02020603050405020304" pitchFamily="18" charset="0"/>
              <a:ea typeface="楷体" pitchFamily="49" charset="-122"/>
            </a:endParaRPr>
          </a:p>
        </p:txBody>
      </p:sp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1979613" y="2006600"/>
          <a:ext cx="48926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39900" imgH="431800" progId="Equation.3">
                  <p:embed/>
                </p:oleObj>
              </mc:Choice>
              <mc:Fallback>
                <p:oleObj name="" r:id="rId1" imgW="17399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006600"/>
                        <a:ext cx="4892675" cy="1206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/>
          <p:nvPr/>
        </p:nvSpPr>
        <p:spPr>
          <a:xfrm>
            <a:off x="467360" y="1340168"/>
            <a:ext cx="81629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defRPr/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The definition of convol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ution 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：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457200" y="3509963"/>
            <a:ext cx="8435975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Convolution calculation: using the basic operation of sequence to fold, shift, add, sketch and discuss the Processing.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0246" name="文本框 10245"/>
          <p:cNvSpPr txBox="1"/>
          <p:nvPr/>
        </p:nvSpPr>
        <p:spPr>
          <a:xfrm>
            <a:off x="457200" y="5191125"/>
            <a:ext cx="843597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 Bold" panose="02020603050405020304" charset="0"/>
                <a:ea typeface="楷体" pitchFamily="49" charset="-122"/>
                <a:cs typeface="Times New Roman Bold" panose="02020603050405020304" charset="0"/>
                <a:sym typeface="+mn-ea"/>
              </a:rPr>
              <a:t>Convolution properties: exchange, combination,  distribution.</a:t>
            </a:r>
            <a:endParaRPr kumimoji="0" lang="en-US" altLang="zh-CN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 Bold" panose="02020603050405020304" charset="0"/>
              <a:ea typeface="楷体" pitchFamily="49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1265"/>
          <p:cNvSpPr/>
          <p:nvPr>
            <p:ph type="title"/>
          </p:nvPr>
        </p:nvSpPr>
        <p:spPr>
          <a:xfrm>
            <a:off x="107950" y="184150"/>
            <a:ext cx="8578850" cy="1177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Topic 2 :Discrete Time Fourier Transform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590550" y="1514475"/>
            <a:ext cx="7100888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Requirements: deep understanding of time Fourier transform (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DTFT)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. Including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：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1268" name="文本框 11267"/>
          <p:cNvSpPr txBox="1"/>
          <p:nvPr/>
        </p:nvSpPr>
        <p:spPr>
          <a:xfrm>
            <a:off x="590550" y="2632075"/>
            <a:ext cx="7775575" cy="9540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（1）</a:t>
            </a:r>
            <a:r>
              <a:rPr kumimoji="0" lang="en-US" altLang="x-none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The relationship between time domain and frequency domain of DTFT.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  <p:sp>
        <p:nvSpPr>
          <p:cNvPr id="11269" name="文本框 11268"/>
          <p:cNvSpPr txBox="1"/>
          <p:nvPr/>
        </p:nvSpPr>
        <p:spPr>
          <a:xfrm>
            <a:off x="590550" y="3751263"/>
            <a:ext cx="7210425" cy="522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（2）</a:t>
            </a: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ea"/>
                <a:sym typeface="+mn-ea"/>
              </a:rPr>
              <a:t> The definition and properties of DTFT.</a:t>
            </a:r>
            <a:endParaRPr kumimoji="0" lang="zh-CN" altLang="en-US" sz="28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34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684213" y="4437063"/>
            <a:ext cx="7775575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The corresponding range in the book </a:t>
            </a:r>
            <a:r>
              <a:rPr kumimoji="0" lang="en-US" altLang="en-US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：3.1---3.</a:t>
            </a:r>
            <a:r>
              <a:rPr kumimoji="0" lang="en-US" altLang="zh-CN" sz="2800" b="1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+mn-cs"/>
                <a:sym typeface="+mn-ea"/>
              </a:rPr>
              <a:t>7</a:t>
            </a:r>
            <a:endParaRPr kumimoji="0" lang="en-US" altLang="zh-CN" sz="2800" b="1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2" grpId="0"/>
    </p:bldLst>
  </p:timing>
</p:sld>
</file>

<file path=ppt/theme/theme1.xml><?xml version="1.0" encoding="utf-8"?>
<a:theme xmlns:a="http://schemas.openxmlformats.org/drawingml/2006/main" name="华丽商务演示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FFFFFF"/>
      </a:accent3>
      <a:accent4>
        <a:srgbClr val="000000"/>
      </a:accent4>
      <a:accent5>
        <a:srgbClr val="C4BFD9"/>
      </a:accent5>
      <a:accent6>
        <a:srgbClr val="E0701D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华丽商务演示模板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897ABA"/>
        </a:accent1>
        <a:accent2>
          <a:srgbClr val="FA7D21"/>
        </a:accent2>
        <a:accent3>
          <a:srgbClr val="FFFFFF"/>
        </a:accent3>
        <a:accent4>
          <a:srgbClr val="000000"/>
        </a:accent4>
        <a:accent5>
          <a:srgbClr val="C4BED9"/>
        </a:accent5>
        <a:accent6>
          <a:srgbClr val="E3711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0</TotalTime>
  <Words>11610</Words>
  <Application>WPS 演示</Application>
  <PresentationFormat>全屏显示(4:3)</PresentationFormat>
  <Paragraphs>340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33</vt:i4>
      </vt:variant>
    </vt:vector>
  </HeadingPairs>
  <TitlesOfParts>
    <vt:vector size="84" baseType="lpstr">
      <vt:lpstr>Arial</vt:lpstr>
      <vt:lpstr>宋体</vt:lpstr>
      <vt:lpstr>Wingdings</vt:lpstr>
      <vt:lpstr>方正书宋_GBK</vt:lpstr>
      <vt:lpstr>Times New Roman</vt:lpstr>
      <vt:lpstr>汉仪书宋二KW</vt:lpstr>
      <vt:lpstr>等线</vt:lpstr>
      <vt:lpstr>汉仪中等线KW</vt:lpstr>
      <vt:lpstr>楷体</vt:lpstr>
      <vt:lpstr>汉仪楷体KW</vt:lpstr>
      <vt:lpstr>Verdana</vt:lpstr>
      <vt:lpstr>+mn-ea</vt:lpstr>
      <vt:lpstr>Thonburi</vt:lpstr>
      <vt:lpstr>微软雅黑</vt:lpstr>
      <vt:lpstr>汉仪旗黑</vt:lpstr>
      <vt:lpstr>宋体</vt:lpstr>
      <vt:lpstr>Arial Unicode MS</vt:lpstr>
      <vt:lpstr>楷体</vt:lpstr>
      <vt:lpstr>等线</vt:lpstr>
      <vt:lpstr>Times New Roman Regular</vt:lpstr>
      <vt:lpstr>Times New Roman Bold</vt:lpstr>
      <vt:lpstr>Times</vt:lpstr>
      <vt:lpstr>Wingdings</vt:lpstr>
      <vt:lpstr>宋体-简</vt:lpstr>
      <vt:lpstr>华丽商务演示模板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140lab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yanglian</dc:creator>
  <cp:lastModifiedBy>Skipper</cp:lastModifiedBy>
  <cp:revision>44</cp:revision>
  <dcterms:created xsi:type="dcterms:W3CDTF">2022-05-30T15:05:20Z</dcterms:created>
  <dcterms:modified xsi:type="dcterms:W3CDTF">2022-05-30T15:05:20Z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4B06DF033DA9CE5230DD94622E035BE9</vt:lpwstr>
  </property>
</Properties>
</file>