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0" r:id="rId4"/>
    <p:sldId id="258" r:id="rId5"/>
    <p:sldId id="260" r:id="rId6"/>
    <p:sldId id="261" r:id="rId7"/>
    <p:sldId id="262" r:id="rId8"/>
    <p:sldId id="281" r:id="rId9"/>
    <p:sldId id="282" r:id="rId10"/>
    <p:sldId id="265" r:id="rId11"/>
    <p:sldId id="266" r:id="rId12"/>
    <p:sldId id="269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0000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500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23.wmf"/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8.vml.rels><?xml version="1.0" encoding="UTF-8" standalone="yes"?>
<Relationships xmlns="http://schemas.openxmlformats.org/package/2006/relationships"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2.wmf"/></Relationships>
</file>

<file path=ppt/drawings/_rels/vmlDrawing9.vml.rels><?xml version="1.0" encoding="UTF-8" standalone="yes"?>
<Relationships xmlns="http://schemas.openxmlformats.org/package/2006/relationships"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9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.bin"/><Relationship Id="rId8" Type="http://schemas.openxmlformats.org/officeDocument/2006/relationships/image" Target="../media/image19.w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2.wmf"/><Relationship Id="rId15" Type="http://schemas.openxmlformats.org/officeDocument/2006/relationships/vmlDrawing" Target="../drawings/vmlDrawing9.vml"/><Relationship Id="rId14" Type="http://schemas.openxmlformats.org/officeDocument/2006/relationships/slideLayout" Target="../slideLayouts/slideLayout7.xml"/><Relationship Id="rId13" Type="http://schemas.openxmlformats.org/officeDocument/2006/relationships/oleObject" Target="../embeddings/oleObject24.bin"/><Relationship Id="rId12" Type="http://schemas.openxmlformats.org/officeDocument/2006/relationships/oleObject" Target="../embeddings/oleObject23.bin"/><Relationship Id="rId11" Type="http://schemas.openxmlformats.org/officeDocument/2006/relationships/oleObject" Target="../embeddings/oleObject22.bin"/><Relationship Id="rId10" Type="http://schemas.openxmlformats.org/officeDocument/2006/relationships/image" Target="../media/image20.wmf"/><Relationship Id="rId1" Type="http://schemas.openxmlformats.org/officeDocument/2006/relationships/oleObject" Target="../embeddings/oleObject17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3.wmf"/><Relationship Id="rId7" Type="http://schemas.openxmlformats.org/officeDocument/2006/relationships/oleObject" Target="../embeddings/oleObject28.bin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.wmf"/><Relationship Id="rId10" Type="http://schemas.openxmlformats.org/officeDocument/2006/relationships/vmlDrawing" Target="../drawings/vmlDrawing10.vml"/><Relationship Id="rId1" Type="http://schemas.openxmlformats.org/officeDocument/2006/relationships/oleObject" Target="../embeddings/oleObject25.bin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1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w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29.bin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2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31.bin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png"/><Relationship Id="rId3" Type="http://schemas.openxmlformats.org/officeDocument/2006/relationships/image" Target="../media/image6.png"/><Relationship Id="rId2" Type="http://schemas.openxmlformats.org/officeDocument/2006/relationships/image" Target="../media/image2.wmf"/><Relationship Id="rId1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1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6.w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4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2.wmf"/><Relationship Id="rId10" Type="http://schemas.openxmlformats.org/officeDocument/2006/relationships/vmlDrawing" Target="../drawings/vmlDrawing8.vml"/><Relationship Id="rId1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9" name="标题 1"/>
          <p:cNvSpPr>
            <a:spLocks noGrp="1"/>
          </p:cNvSpPr>
          <p:nvPr>
            <p:ph type="ctrTitle"/>
          </p:nvPr>
        </p:nvSpPr>
        <p:spPr>
          <a:xfrm>
            <a:off x="609600" y="2873375"/>
            <a:ext cx="7772400" cy="1470025"/>
          </a:xfrm>
        </p:spPr>
        <p:txBody>
          <a:bodyPr wrap="square" lIns="91440" tIns="45720" rIns="91440" bIns="45720" anchor="ctr"/>
          <a:lstStyle>
            <a:lvl1pPr lvl="0">
              <a:buClrTx/>
              <a:buSzTx/>
              <a:buFontTx/>
              <a:defRPr/>
            </a:lvl1pPr>
          </a:lstStyle>
          <a:p>
            <a:pPr lvl="0" eaLnBrk="1" hangingPunct="1"/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DSP Problems in Chapter 7</a:t>
            </a:r>
            <a:endParaRPr lang="zh-CN" altLang="en-US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503050405090304" pitchFamily="18" charset="0"/>
                <a:ea typeface="黑体" panose="02010609060101010101" pitchFamily="49" charset="-122"/>
              </a:rPr>
              <a:t>7.43 Solution</a:t>
            </a:r>
            <a:endParaRPr lang="en-US" altLang="zh-CN" sz="3200" b="1" dirty="0">
              <a:solidFill>
                <a:schemeClr val="bg1"/>
              </a:solidFill>
              <a:latin typeface="Times New Roman" panose="0202050305040509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9218" name="Object 3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" name="Rectangle 5"/>
          <p:cNvSpPr txBox="1"/>
          <p:nvPr/>
        </p:nvSpPr>
        <p:spPr>
          <a:xfrm>
            <a:off x="355600" y="1143000"/>
            <a:ext cx="8534400" cy="4572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eaLnBrk="0" hangingPunct="0">
              <a:spcBef>
                <a:spcPts val="600"/>
              </a:spcBef>
              <a:buClr>
                <a:schemeClr val="tx1"/>
              </a:buClr>
              <a:buSzPct val="80000"/>
            </a:pPr>
            <a:r>
              <a:rPr lang="en-US" altLang="zh-CN" sz="2600" b="1" dirty="0">
                <a:solidFill>
                  <a:srgbClr val="FFFF00"/>
                </a:solidFill>
                <a:latin typeface="Times New Roman" panose="02020503050405090304" pitchFamily="18" charset="0"/>
                <a:ea typeface="仿宋_GB2312" pitchFamily="49" charset="-122"/>
              </a:rPr>
              <a:t>If H(z) is a real-coefficient FIR transfer function.</a:t>
            </a: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49" charset="-122"/>
            </a:endParaRP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80000"/>
            </a:pPr>
            <a:r>
              <a:rPr lang="en-US" altLang="zh-CN" sz="2600" b="1" dirty="0">
                <a:solidFill>
                  <a:srgbClr val="FFFF00"/>
                </a:solidFill>
                <a:latin typeface="Times New Roman" panose="02020503050405090304" pitchFamily="18" charset="0"/>
                <a:ea typeface="仿宋_GB2312" pitchFamily="49" charset="-122"/>
              </a:rPr>
              <a:t>                            are the zeros of H(z)</a:t>
            </a: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49" charset="-122"/>
            </a:endParaRP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80000"/>
            </a:pPr>
            <a:r>
              <a:rPr lang="en-US" altLang="zh-CN" sz="2600" b="1" dirty="0">
                <a:solidFill>
                  <a:srgbClr val="FFFF00"/>
                </a:solidFill>
                <a:latin typeface="Times New Roman" panose="02020503050405090304" pitchFamily="18" charset="0"/>
                <a:ea typeface="仿宋_GB2312" pitchFamily="49" charset="-122"/>
              </a:rPr>
              <a:t>If            , then there is a zero with</a:t>
            </a: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49" charset="-122"/>
            </a:endParaRP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80000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49" charset="-122"/>
            </a:endParaRP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80000"/>
            </a:pPr>
            <a:r>
              <a:rPr lang="en-US" altLang="zh-CN" sz="2600" b="1" dirty="0">
                <a:solidFill>
                  <a:srgbClr val="FFFF00"/>
                </a:solidFill>
                <a:latin typeface="Times New Roman" panose="02020503050405090304" pitchFamily="18" charset="0"/>
                <a:ea typeface="仿宋_GB2312" pitchFamily="49" charset="-122"/>
              </a:rPr>
              <a:t>For                        ,                              becomes poles of G(z).</a:t>
            </a: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49" charset="-122"/>
            </a:endParaRP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80000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49" charset="-122"/>
            </a:endParaRP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80000"/>
            </a:pPr>
            <a:r>
              <a:rPr lang="en-US" altLang="zh-CN" sz="2600" b="1" dirty="0">
                <a:solidFill>
                  <a:srgbClr val="FFFF00"/>
                </a:solidFill>
                <a:latin typeface="Times New Roman" panose="02020503050405090304" pitchFamily="18" charset="0"/>
                <a:ea typeface="仿宋_GB2312" pitchFamily="49" charset="-122"/>
              </a:rPr>
              <a:t>So if             , then                       </a:t>
            </a: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49" charset="-122"/>
            </a:endParaRP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80000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49" charset="-122"/>
            </a:endParaRP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80000"/>
            </a:pPr>
            <a:r>
              <a:rPr lang="en-US" altLang="zh-CN" sz="2600" b="1" dirty="0">
                <a:solidFill>
                  <a:srgbClr val="FFFF00"/>
                </a:solidFill>
                <a:latin typeface="Times New Roman" panose="02020503050405090304" pitchFamily="18" charset="0"/>
                <a:ea typeface="仿宋_GB2312" pitchFamily="49" charset="-122"/>
              </a:rPr>
              <a:t>G(z) is not stable</a:t>
            </a: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49" charset="-122"/>
            </a:endParaRPr>
          </a:p>
          <a:p>
            <a:pPr eaLnBrk="0" hangingPunct="0">
              <a:spcBef>
                <a:spcPts val="24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49" charset="-122"/>
            </a:endParaRPr>
          </a:p>
        </p:txBody>
      </p:sp>
      <p:graphicFrame>
        <p:nvGraphicFramePr>
          <p:cNvPr id="9220" name="Object 5"/>
          <p:cNvGraphicFramePr>
            <a:graphicFrameLocks noChangeAspect="1"/>
          </p:cNvGraphicFramePr>
          <p:nvPr/>
        </p:nvGraphicFramePr>
        <p:xfrm>
          <a:off x="381000" y="1676400"/>
          <a:ext cx="2312988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3" imgW="1016635" imgH="228600" progId="Equation.DSMT4">
                  <p:embed/>
                </p:oleObj>
              </mc:Choice>
              <mc:Fallback>
                <p:oleObj name="" r:id="rId3" imgW="1016635" imgH="2286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676400"/>
                        <a:ext cx="2312988" cy="519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6"/>
          <p:cNvGraphicFramePr>
            <a:graphicFrameLocks noChangeAspect="1"/>
          </p:cNvGraphicFramePr>
          <p:nvPr/>
        </p:nvGraphicFramePr>
        <p:xfrm>
          <a:off x="762000" y="2057400"/>
          <a:ext cx="92551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5" imgW="406400" imgH="254000" progId="Equation.DSMT4">
                  <p:embed/>
                </p:oleObj>
              </mc:Choice>
              <mc:Fallback>
                <p:oleObj name="" r:id="rId5" imgW="406400" imgH="2540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2000" y="2057400"/>
                        <a:ext cx="925513" cy="576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7"/>
          <p:cNvGraphicFramePr>
            <a:graphicFrameLocks noChangeAspect="1"/>
          </p:cNvGraphicFramePr>
          <p:nvPr/>
        </p:nvGraphicFramePr>
        <p:xfrm>
          <a:off x="5257800" y="1925638"/>
          <a:ext cx="1735138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7" imgW="762000" imgH="444500" progId="Equation.DSMT4">
                  <p:embed/>
                </p:oleObj>
              </mc:Choice>
              <mc:Fallback>
                <p:oleObj name="" r:id="rId7" imgW="762000" imgH="4445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57800" y="1925638"/>
                        <a:ext cx="1735138" cy="1008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8"/>
          <p:cNvGraphicFramePr>
            <a:graphicFrameLocks noChangeAspect="1"/>
          </p:cNvGraphicFramePr>
          <p:nvPr/>
        </p:nvGraphicFramePr>
        <p:xfrm>
          <a:off x="990600" y="2895600"/>
          <a:ext cx="1908175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9" imgW="838835" imgH="419100" progId="Equation.DSMT4">
                  <p:embed/>
                </p:oleObj>
              </mc:Choice>
              <mc:Fallback>
                <p:oleObj name="" r:id="rId9" imgW="838835" imgH="4191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90600" y="2895600"/>
                        <a:ext cx="1908175" cy="950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9"/>
          <p:cNvGraphicFramePr>
            <a:graphicFrameLocks noChangeAspect="1"/>
          </p:cNvGraphicFramePr>
          <p:nvPr/>
        </p:nvGraphicFramePr>
        <p:xfrm>
          <a:off x="3124200" y="3048000"/>
          <a:ext cx="2312988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1" imgW="1016635" imgH="228600" progId="Equation.DSMT4">
                  <p:embed/>
                </p:oleObj>
              </mc:Choice>
              <mc:Fallback>
                <p:oleObj name="" r:id="rId11" imgW="1016635" imgH="2286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24200" y="3048000"/>
                        <a:ext cx="2312988" cy="519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10"/>
          <p:cNvGraphicFramePr>
            <a:graphicFrameLocks noChangeAspect="1"/>
          </p:cNvGraphicFramePr>
          <p:nvPr/>
        </p:nvGraphicFramePr>
        <p:xfrm>
          <a:off x="1219200" y="3962400"/>
          <a:ext cx="92551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2" imgW="406400" imgH="254000" progId="Equation.DSMT4">
                  <p:embed/>
                </p:oleObj>
              </mc:Choice>
              <mc:Fallback>
                <p:oleObj name="" r:id="rId12" imgW="406400" imgH="2540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9200" y="3962400"/>
                        <a:ext cx="925513" cy="576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11"/>
          <p:cNvGraphicFramePr>
            <a:graphicFrameLocks noChangeAspect="1"/>
          </p:cNvGraphicFramePr>
          <p:nvPr/>
        </p:nvGraphicFramePr>
        <p:xfrm>
          <a:off x="2971800" y="3792538"/>
          <a:ext cx="1735138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3" imgW="762000" imgH="444500" progId="Equation.DSMT4">
                  <p:embed/>
                </p:oleObj>
              </mc:Choice>
              <mc:Fallback>
                <p:oleObj name="" r:id="rId13" imgW="762000" imgH="4445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71800" y="3792538"/>
                        <a:ext cx="1735138" cy="1008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503050405090304" pitchFamily="18" charset="0"/>
                <a:ea typeface="黑体" panose="02010609060101010101" pitchFamily="49" charset="-122"/>
              </a:rPr>
              <a:t>7.60 Solution</a:t>
            </a:r>
            <a:endParaRPr lang="en-US" altLang="zh-CN" sz="3200" b="1" dirty="0">
              <a:solidFill>
                <a:schemeClr val="bg1"/>
              </a:solidFill>
              <a:latin typeface="Times New Roman" panose="0202050305040509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0242" name="Object 3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Rectangle 5"/>
          <p:cNvSpPr txBox="1"/>
          <p:nvPr/>
        </p:nvSpPr>
        <p:spPr>
          <a:xfrm>
            <a:off x="355600" y="914400"/>
            <a:ext cx="8534400" cy="5943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eaLnBrk="0" hangingPunct="0">
              <a:spcBef>
                <a:spcPts val="600"/>
              </a:spcBef>
              <a:buClr>
                <a:schemeClr val="tx1"/>
              </a:buClr>
              <a:buSzPct val="80000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49" charset="-122"/>
            </a:endParaRP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80000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49" charset="-122"/>
            </a:endParaRP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80000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49" charset="-122"/>
            </a:endParaRP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600" b="1" dirty="0">
                <a:solidFill>
                  <a:srgbClr val="FFFF00"/>
                </a:solidFill>
                <a:latin typeface="Times New Roman" panose="02020503050405090304" pitchFamily="18" charset="0"/>
                <a:ea typeface="仿宋_GB2312" pitchFamily="49" charset="-122"/>
              </a:rPr>
              <a:t>(a)</a:t>
            </a: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49" charset="-122"/>
            </a:endParaRP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49" charset="-122"/>
            </a:endParaRP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49" charset="-122"/>
            </a:endParaRP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49" charset="-122"/>
            </a:endParaRP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49" charset="-122"/>
            </a:endParaRP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600" b="1" dirty="0">
                <a:solidFill>
                  <a:srgbClr val="FFFF00"/>
                </a:solidFill>
                <a:latin typeface="Times New Roman" panose="02020503050405090304" pitchFamily="18" charset="0"/>
                <a:ea typeface="仿宋_GB2312" pitchFamily="49" charset="-122"/>
              </a:rPr>
              <a:t>(b)      </a:t>
            </a: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49" charset="-122"/>
            </a:endParaRPr>
          </a:p>
          <a:p>
            <a:pPr eaLnBrk="0" hangingPunct="0">
              <a:spcBef>
                <a:spcPts val="24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49" charset="-122"/>
            </a:endParaRPr>
          </a:p>
        </p:txBody>
      </p:sp>
      <p:graphicFrame>
        <p:nvGraphicFramePr>
          <p:cNvPr id="10244" name="Object 5"/>
          <p:cNvGraphicFramePr>
            <a:graphicFrameLocks noChangeAspect="1"/>
          </p:cNvGraphicFramePr>
          <p:nvPr/>
        </p:nvGraphicFramePr>
        <p:xfrm>
          <a:off x="1744663" y="1066800"/>
          <a:ext cx="5754687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3" imgW="2527300" imgH="457200" progId="Equation.DSMT4">
                  <p:embed/>
                </p:oleObj>
              </mc:Choice>
              <mc:Fallback>
                <p:oleObj name="" r:id="rId3" imgW="2527300" imgH="4572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44663" y="1066800"/>
                        <a:ext cx="5754687" cy="1038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6"/>
          <p:cNvGraphicFramePr>
            <a:graphicFrameLocks noChangeAspect="1"/>
          </p:cNvGraphicFramePr>
          <p:nvPr/>
        </p:nvGraphicFramePr>
        <p:xfrm>
          <a:off x="1381125" y="2360613"/>
          <a:ext cx="5494338" cy="150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5" imgW="2413000" imgH="660400" progId="Equation.DSMT4">
                  <p:embed/>
                </p:oleObj>
              </mc:Choice>
              <mc:Fallback>
                <p:oleObj name="" r:id="rId5" imgW="2413000" imgH="6604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81125" y="2360613"/>
                        <a:ext cx="5494338" cy="1500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7"/>
          <p:cNvGraphicFramePr>
            <a:graphicFrameLocks noChangeAspect="1"/>
          </p:cNvGraphicFramePr>
          <p:nvPr/>
        </p:nvGraphicFramePr>
        <p:xfrm>
          <a:off x="1395413" y="4724400"/>
          <a:ext cx="5003800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7" imgW="2197100" imgH="660400" progId="Equation.DSMT4">
                  <p:embed/>
                </p:oleObj>
              </mc:Choice>
              <mc:Fallback>
                <p:oleObj name="" r:id="rId7" imgW="2197100" imgH="6604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95413" y="4724400"/>
                        <a:ext cx="5003800" cy="1500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503050405090304" pitchFamily="18" charset="0"/>
                <a:ea typeface="黑体" panose="02010609060101010101" pitchFamily="49" charset="-122"/>
              </a:rPr>
              <a:t>7.69 Solution</a:t>
            </a:r>
            <a:endParaRPr lang="en-US" altLang="zh-CN" sz="3200" b="1" dirty="0">
              <a:solidFill>
                <a:schemeClr val="bg1"/>
              </a:solidFill>
              <a:latin typeface="Times New Roman" panose="0202050305040509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1266" name="Object 3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Rectangle 5"/>
          <p:cNvSpPr txBox="1"/>
          <p:nvPr/>
        </p:nvSpPr>
        <p:spPr>
          <a:xfrm>
            <a:off x="304800" y="2438400"/>
            <a:ext cx="8534400" cy="3657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eaLnBrk="0" hangingPunct="0">
              <a:spcBef>
                <a:spcPts val="600"/>
              </a:spcBef>
              <a:buClr>
                <a:schemeClr val="tx1"/>
              </a:buClr>
              <a:buSzPct val="80000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49" charset="-122"/>
            </a:endParaRP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600" b="1" dirty="0">
                <a:solidFill>
                  <a:srgbClr val="FFFF00"/>
                </a:solidFill>
                <a:latin typeface="Times New Roman" panose="02020503050405090304" pitchFamily="18" charset="0"/>
                <a:ea typeface="仿宋_GB2312" pitchFamily="49" charset="-122"/>
              </a:rPr>
              <a:t>(a)</a:t>
            </a: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49" charset="-122"/>
            </a:endParaRP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49" charset="-122"/>
            </a:endParaRP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49" charset="-122"/>
            </a:endParaRP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80000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49" charset="-122"/>
            </a:endParaRPr>
          </a:p>
        </p:txBody>
      </p:sp>
      <p:graphicFrame>
        <p:nvGraphicFramePr>
          <p:cNvPr id="11268" name="Object 5"/>
          <p:cNvGraphicFramePr>
            <a:graphicFrameLocks noChangeAspect="1"/>
          </p:cNvGraphicFramePr>
          <p:nvPr/>
        </p:nvGraphicFramePr>
        <p:xfrm>
          <a:off x="2198688" y="2971800"/>
          <a:ext cx="4887912" cy="379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3" imgW="2146300" imgH="1676400" progId="Equation.DSMT4">
                  <p:embed/>
                </p:oleObj>
              </mc:Choice>
              <mc:Fallback>
                <p:oleObj name="" r:id="rId3" imgW="2146300" imgH="16764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8688" y="2971800"/>
                        <a:ext cx="4887912" cy="3797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6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0400" y="381000"/>
            <a:ext cx="4457700" cy="24050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503050405090304" pitchFamily="18" charset="0"/>
                <a:ea typeface="黑体" panose="02010609060101010101" pitchFamily="49" charset="-122"/>
              </a:rPr>
              <a:t>7.69 Solution</a:t>
            </a:r>
            <a:endParaRPr lang="en-US" altLang="zh-CN" sz="3200" b="1" dirty="0">
              <a:solidFill>
                <a:schemeClr val="bg1"/>
              </a:solidFill>
              <a:latin typeface="Times New Roman" panose="0202050305040509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2290" name="Object 3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Rectangle 5"/>
          <p:cNvSpPr txBox="1"/>
          <p:nvPr/>
        </p:nvSpPr>
        <p:spPr>
          <a:xfrm>
            <a:off x="304800" y="2438400"/>
            <a:ext cx="8534400" cy="3657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eaLnBrk="0" hangingPunct="0">
              <a:spcBef>
                <a:spcPts val="600"/>
              </a:spcBef>
              <a:buClr>
                <a:schemeClr val="tx1"/>
              </a:buClr>
              <a:buSzPct val="80000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49" charset="-122"/>
            </a:endParaRP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600" b="1" dirty="0">
                <a:solidFill>
                  <a:srgbClr val="FFFF00"/>
                </a:solidFill>
                <a:latin typeface="Times New Roman" panose="02020503050405090304" pitchFamily="18" charset="0"/>
                <a:ea typeface="仿宋_GB2312" pitchFamily="49" charset="-122"/>
              </a:rPr>
              <a:t>(b)</a:t>
            </a: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49" charset="-122"/>
            </a:endParaRP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49" charset="-122"/>
            </a:endParaRP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49" charset="-122"/>
            </a:endParaRP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80000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49" charset="-122"/>
            </a:endParaRPr>
          </a:p>
        </p:txBody>
      </p:sp>
      <p:graphicFrame>
        <p:nvGraphicFramePr>
          <p:cNvPr id="12292" name="Object 5"/>
          <p:cNvGraphicFramePr>
            <a:graphicFrameLocks noChangeAspect="1"/>
          </p:cNvGraphicFramePr>
          <p:nvPr/>
        </p:nvGraphicFramePr>
        <p:xfrm>
          <a:off x="2128838" y="3346450"/>
          <a:ext cx="4886325" cy="183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3" imgW="2145665" imgH="812165" progId="Equation.DSMT4">
                  <p:embed/>
                </p:oleObj>
              </mc:Choice>
              <mc:Fallback>
                <p:oleObj name="" r:id="rId3" imgW="2145665" imgH="812165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8838" y="3346450"/>
                        <a:ext cx="4886325" cy="1839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0" y="381000"/>
            <a:ext cx="4572000" cy="2286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503050405090304" pitchFamily="18" charset="0"/>
                <a:ea typeface="黑体" panose="02010609060101010101" pitchFamily="49" charset="-122"/>
              </a:rPr>
              <a:t>7.4 Solution</a:t>
            </a:r>
            <a:endParaRPr lang="en-US" altLang="zh-CN" sz="3200" b="1" dirty="0">
              <a:solidFill>
                <a:schemeClr val="bg1"/>
              </a:solidFill>
              <a:latin typeface="Times New Roman" panose="0202050305040509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099" name="对象 4098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Rectangle 5"/>
          <p:cNvSpPr txBox="1"/>
          <p:nvPr/>
        </p:nvSpPr>
        <p:spPr>
          <a:xfrm>
            <a:off x="381000" y="914400"/>
            <a:ext cx="8534400" cy="4876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eaLnBrk="0" hangingPunct="0">
              <a:spcBef>
                <a:spcPts val="24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x-none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49" charset="-122"/>
            </a:endParaRPr>
          </a:p>
        </p:txBody>
      </p:sp>
      <p:graphicFrame>
        <p:nvGraphicFramePr>
          <p:cNvPr id="4101" name="对象 4100"/>
          <p:cNvGraphicFramePr>
            <a:graphicFrameLocks noChangeAspect="1"/>
          </p:cNvGraphicFramePr>
          <p:nvPr/>
        </p:nvGraphicFramePr>
        <p:xfrm>
          <a:off x="762000" y="2647950"/>
          <a:ext cx="7781925" cy="375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3" imgW="3416300" imgH="1651000" progId="Equation.DSMT4">
                  <p:embed/>
                </p:oleObj>
              </mc:Choice>
              <mc:Fallback>
                <p:oleObj name="" r:id="rId3" imgW="3416300" imgH="16510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2647950"/>
                        <a:ext cx="7781925" cy="3752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2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00" y="381000"/>
            <a:ext cx="4902200" cy="1981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503050405090304" pitchFamily="18" charset="0"/>
                <a:ea typeface="黑体" panose="02010609060101010101" pitchFamily="49" charset="-122"/>
              </a:rPr>
              <a:t>7.10 Solution</a:t>
            </a:r>
            <a:endParaRPr lang="en-US" altLang="zh-CN" sz="3200" b="1" dirty="0">
              <a:solidFill>
                <a:schemeClr val="bg1"/>
              </a:solidFill>
              <a:latin typeface="Times New Roman" panose="0202050305040509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Rectangle 5"/>
          <p:cNvSpPr txBox="1"/>
          <p:nvPr/>
        </p:nvSpPr>
        <p:spPr>
          <a:xfrm>
            <a:off x="152400" y="2743200"/>
            <a:ext cx="8534400" cy="32781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 eaLnBrk="0" hangingPunct="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600" b="1" dirty="0">
                <a:solidFill>
                  <a:srgbClr val="FFFF00"/>
                </a:solidFill>
                <a:latin typeface="Times New Roman" panose="02020503050405090304" pitchFamily="18" charset="0"/>
                <a:ea typeface="仿宋_GB2312" pitchFamily="49" charset="-122"/>
              </a:rPr>
              <a:t>(a)</a:t>
            </a: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49" charset="-122"/>
            </a:endParaRPr>
          </a:p>
          <a:p>
            <a:pPr marL="342900" indent="-342900" algn="just" eaLnBrk="0" hangingPunct="0">
              <a:spcBef>
                <a:spcPts val="2400"/>
              </a:spcBef>
              <a:buClr>
                <a:schemeClr val="tx1"/>
              </a:buClr>
              <a:buSzPct val="80000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49" charset="-122"/>
            </a:endParaRPr>
          </a:p>
          <a:p>
            <a:pPr marL="342900" indent="-342900" algn="just" eaLnBrk="0" hangingPunct="0">
              <a:spcBef>
                <a:spcPts val="2400"/>
              </a:spcBef>
              <a:buClr>
                <a:schemeClr val="tx1"/>
              </a:buClr>
              <a:buSzPct val="80000"/>
            </a:pPr>
            <a:r>
              <a:rPr lang="en-US" altLang="zh-CN" sz="2600" b="1" dirty="0">
                <a:solidFill>
                  <a:srgbClr val="FFFF00"/>
                </a:solidFill>
                <a:latin typeface="Times New Roman" panose="02020503050405090304" pitchFamily="18" charset="0"/>
                <a:ea typeface="仿宋_GB2312" pitchFamily="49" charset="-122"/>
              </a:rPr>
              <a:t>      </a:t>
            </a: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49" charset="-122"/>
            </a:endParaRPr>
          </a:p>
          <a:p>
            <a:pPr marL="342900" indent="-342900" eaLnBrk="0" hangingPunct="0">
              <a:spcBef>
                <a:spcPts val="24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49" charset="-122"/>
            </a:endParaRPr>
          </a:p>
        </p:txBody>
      </p:sp>
      <p:graphicFrame>
        <p:nvGraphicFramePr>
          <p:cNvPr id="4100" name="Object 5"/>
          <p:cNvGraphicFramePr>
            <a:graphicFrameLocks noChangeAspect="1"/>
          </p:cNvGraphicFramePr>
          <p:nvPr/>
        </p:nvGraphicFramePr>
        <p:xfrm>
          <a:off x="152400" y="1139825"/>
          <a:ext cx="4887913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2146300" imgH="431800" progId="Equation.DSMT4">
                  <p:embed/>
                </p:oleObj>
              </mc:Choice>
              <mc:Fallback>
                <p:oleObj name="" r:id="rId3" imgW="2146300" imgH="4318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" y="1139825"/>
                        <a:ext cx="4887913" cy="981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1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6200" y="584200"/>
            <a:ext cx="3810000" cy="1924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2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6400" y="3454400"/>
            <a:ext cx="6011863" cy="2057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503050405090304" pitchFamily="18" charset="0"/>
                <a:ea typeface="黑体" panose="02010609060101010101" pitchFamily="49" charset="-122"/>
              </a:rPr>
              <a:t>7.10 Solution</a:t>
            </a:r>
            <a:endParaRPr lang="en-US" altLang="zh-CN" sz="3200" b="1" dirty="0">
              <a:solidFill>
                <a:schemeClr val="bg1"/>
              </a:solidFill>
              <a:latin typeface="Times New Roman" panose="0202050305040509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" name="Rectangle 5"/>
          <p:cNvSpPr txBox="1"/>
          <p:nvPr/>
        </p:nvSpPr>
        <p:spPr>
          <a:xfrm>
            <a:off x="533400" y="2590800"/>
            <a:ext cx="8534400" cy="33543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 eaLnBrk="0" hangingPunct="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600" b="1" dirty="0">
                <a:solidFill>
                  <a:srgbClr val="FFFF00"/>
                </a:solidFill>
                <a:latin typeface="Times New Roman" panose="02020503050405090304" pitchFamily="18" charset="0"/>
                <a:ea typeface="仿宋_GB2312" pitchFamily="49" charset="-122"/>
              </a:rPr>
              <a:t>(b)</a:t>
            </a: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49" charset="-122"/>
            </a:endParaRPr>
          </a:p>
          <a:p>
            <a:pPr marL="342900" indent="-342900" eaLnBrk="0" hangingPunct="0">
              <a:spcBef>
                <a:spcPts val="600"/>
              </a:spcBef>
              <a:buClr>
                <a:schemeClr val="tx1"/>
              </a:buClr>
              <a:buSzPct val="80000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49" charset="-122"/>
            </a:endParaRPr>
          </a:p>
          <a:p>
            <a:pPr marL="342900" indent="-342900" eaLnBrk="0" hangingPunct="0">
              <a:spcBef>
                <a:spcPts val="600"/>
              </a:spcBef>
              <a:buClr>
                <a:schemeClr val="tx1"/>
              </a:buClr>
              <a:buSzPct val="80000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49" charset="-122"/>
            </a:endParaRPr>
          </a:p>
          <a:p>
            <a:pPr marL="342900" indent="-342900" eaLnBrk="0" hangingPunct="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49" charset="-122"/>
            </a:endParaRPr>
          </a:p>
          <a:p>
            <a:pPr marL="342900" indent="-342900" eaLnBrk="0" hangingPunct="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49" charset="-122"/>
            </a:endParaRPr>
          </a:p>
        </p:txBody>
      </p:sp>
      <p:pic>
        <p:nvPicPr>
          <p:cNvPr id="5124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196850"/>
            <a:ext cx="3810000" cy="1924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5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0100" y="3200400"/>
            <a:ext cx="5757863" cy="2028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503050405090304" pitchFamily="18" charset="0"/>
                <a:ea typeface="黑体" panose="02010609060101010101" pitchFamily="49" charset="-122"/>
              </a:rPr>
              <a:t>7.10 Solution</a:t>
            </a:r>
            <a:endParaRPr lang="en-US" altLang="zh-CN" sz="3200" b="1" dirty="0">
              <a:solidFill>
                <a:schemeClr val="bg1"/>
              </a:solidFill>
              <a:latin typeface="Times New Roman" panose="0202050305040509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" name="Rectangle 5"/>
          <p:cNvSpPr txBox="1"/>
          <p:nvPr/>
        </p:nvSpPr>
        <p:spPr>
          <a:xfrm>
            <a:off x="533400" y="2590800"/>
            <a:ext cx="8534400" cy="40401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 eaLnBrk="0" hangingPunct="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600" b="1" dirty="0">
                <a:solidFill>
                  <a:srgbClr val="FFFF00"/>
                </a:solidFill>
                <a:latin typeface="Times New Roman" panose="02020503050405090304" pitchFamily="18" charset="0"/>
                <a:ea typeface="仿宋_GB2312" pitchFamily="49" charset="-122"/>
              </a:rPr>
              <a:t>(c)</a:t>
            </a: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49" charset="-122"/>
            </a:endParaRPr>
          </a:p>
          <a:p>
            <a:pPr marL="342900" indent="-342900" eaLnBrk="0" hangingPunct="0">
              <a:spcBef>
                <a:spcPts val="600"/>
              </a:spcBef>
              <a:buClr>
                <a:schemeClr val="tx1"/>
              </a:buClr>
              <a:buSzPct val="80000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49" charset="-122"/>
            </a:endParaRPr>
          </a:p>
          <a:p>
            <a:pPr marL="342900" indent="-342900" eaLnBrk="0" hangingPunct="0">
              <a:spcBef>
                <a:spcPts val="600"/>
              </a:spcBef>
              <a:buClr>
                <a:schemeClr val="tx1"/>
              </a:buClr>
              <a:buSzPct val="80000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49" charset="-122"/>
            </a:endParaRPr>
          </a:p>
          <a:p>
            <a:pPr marL="342900" indent="-342900" eaLnBrk="0" hangingPunct="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49" charset="-122"/>
            </a:endParaRPr>
          </a:p>
          <a:p>
            <a:pPr marL="342900" indent="-342900" eaLnBrk="0" hangingPunct="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49" charset="-122"/>
            </a:endParaRPr>
          </a:p>
          <a:p>
            <a:pPr marL="342900" indent="-342900" eaLnBrk="0" hangingPunct="0"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49" charset="-122"/>
            </a:endParaRPr>
          </a:p>
          <a:p>
            <a:pPr marL="342900" indent="-342900" eaLnBrk="0" hangingPunct="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49" charset="-122"/>
            </a:endParaRPr>
          </a:p>
          <a:p>
            <a:pPr marL="342900" indent="-342900" algn="just" eaLnBrk="0" hangingPunct="0">
              <a:spcBef>
                <a:spcPts val="2400"/>
              </a:spcBef>
              <a:buClr>
                <a:schemeClr val="tx1"/>
              </a:buClr>
              <a:buSzPct val="80000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49" charset="-122"/>
            </a:endParaRPr>
          </a:p>
        </p:txBody>
      </p:sp>
      <p:graphicFrame>
        <p:nvGraphicFramePr>
          <p:cNvPr id="6148" name="Object 5"/>
          <p:cNvGraphicFramePr>
            <a:graphicFrameLocks noChangeAspect="1"/>
          </p:cNvGraphicFramePr>
          <p:nvPr/>
        </p:nvGraphicFramePr>
        <p:xfrm>
          <a:off x="1250950" y="1370013"/>
          <a:ext cx="268922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1181100" imgH="228600" progId="Equation.DSMT4">
                  <p:embed/>
                </p:oleObj>
              </mc:Choice>
              <mc:Fallback>
                <p:oleObj name="" r:id="rId3" imgW="1181100" imgH="2286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0950" y="1370013"/>
                        <a:ext cx="2689225" cy="519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400" y="196850"/>
            <a:ext cx="3810000" cy="1924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50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7100" y="2438400"/>
            <a:ext cx="5486400" cy="42433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503050405090304" pitchFamily="18" charset="0"/>
                <a:ea typeface="黑体" panose="02010609060101010101" pitchFamily="49" charset="-122"/>
              </a:rPr>
              <a:t>7.10 Solution</a:t>
            </a:r>
            <a:endParaRPr lang="en-US" altLang="zh-CN" sz="3200" b="1" dirty="0">
              <a:solidFill>
                <a:schemeClr val="bg1"/>
              </a:solidFill>
              <a:latin typeface="Times New Roman" panose="0202050305040509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Rectangle 5"/>
          <p:cNvSpPr txBox="1"/>
          <p:nvPr/>
        </p:nvSpPr>
        <p:spPr>
          <a:xfrm>
            <a:off x="533400" y="2590800"/>
            <a:ext cx="8534400" cy="36591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 eaLnBrk="0" hangingPunct="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600" b="1" dirty="0">
                <a:solidFill>
                  <a:srgbClr val="FFFF00"/>
                </a:solidFill>
                <a:latin typeface="Times New Roman" panose="02020503050405090304" pitchFamily="18" charset="0"/>
                <a:ea typeface="仿宋_GB2312" pitchFamily="49" charset="-122"/>
              </a:rPr>
              <a:t>(d)</a:t>
            </a: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49" charset="-122"/>
            </a:endParaRPr>
          </a:p>
          <a:p>
            <a:pPr marL="342900" indent="-342900" eaLnBrk="0" hangingPunct="0">
              <a:spcBef>
                <a:spcPts val="600"/>
              </a:spcBef>
              <a:buClr>
                <a:schemeClr val="tx1"/>
              </a:buClr>
              <a:buSzPct val="80000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49" charset="-122"/>
            </a:endParaRPr>
          </a:p>
          <a:p>
            <a:pPr marL="342900" indent="-342900" eaLnBrk="0" hangingPunct="0">
              <a:spcBef>
                <a:spcPts val="600"/>
              </a:spcBef>
              <a:buClr>
                <a:schemeClr val="tx1"/>
              </a:buClr>
              <a:buSzPct val="80000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49" charset="-122"/>
            </a:endParaRPr>
          </a:p>
          <a:p>
            <a:pPr marL="342900" indent="-342900" eaLnBrk="0" hangingPunct="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49" charset="-122"/>
            </a:endParaRPr>
          </a:p>
          <a:p>
            <a:pPr marL="342900" indent="-342900" eaLnBrk="0" hangingPunct="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49" charset="-122"/>
            </a:endParaRPr>
          </a:p>
          <a:p>
            <a:pPr marL="342900" indent="-342900" eaLnBrk="0" hangingPunct="0"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49" charset="-122"/>
            </a:endParaRPr>
          </a:p>
          <a:p>
            <a:pPr marL="342900" indent="-342900" eaLnBrk="0" hangingPunct="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49" charset="-122"/>
            </a:endParaRPr>
          </a:p>
          <a:p>
            <a:pPr marL="342900" indent="-342900" algn="just" eaLnBrk="0" hangingPunct="0">
              <a:spcBef>
                <a:spcPts val="2400"/>
              </a:spcBef>
              <a:buClr>
                <a:schemeClr val="tx1"/>
              </a:buClr>
              <a:buSzPct val="80000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49" charset="-122"/>
            </a:endParaRPr>
          </a:p>
        </p:txBody>
      </p:sp>
      <p:graphicFrame>
        <p:nvGraphicFramePr>
          <p:cNvPr id="7172" name="Object 5"/>
          <p:cNvGraphicFramePr>
            <a:graphicFrameLocks noChangeAspect="1"/>
          </p:cNvGraphicFramePr>
          <p:nvPr/>
        </p:nvGraphicFramePr>
        <p:xfrm>
          <a:off x="1106488" y="1370013"/>
          <a:ext cx="297815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3" imgW="1308735" imgH="228600" progId="Equation.DSMT4">
                  <p:embed/>
                </p:oleObj>
              </mc:Choice>
              <mc:Fallback>
                <p:oleObj name="" r:id="rId3" imgW="1308735" imgH="2286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06488" y="1370013"/>
                        <a:ext cx="2978150" cy="519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3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400" y="196850"/>
            <a:ext cx="3810000" cy="1924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4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9800" y="2486025"/>
            <a:ext cx="5556250" cy="37512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503050405090304" pitchFamily="18" charset="0"/>
                <a:ea typeface="黑体" panose="02010609060101010101" pitchFamily="49" charset="-122"/>
              </a:rPr>
              <a:t>7.21 Solution</a:t>
            </a:r>
            <a:endParaRPr lang="en-US" altLang="zh-CN" sz="3200" b="1" dirty="0">
              <a:solidFill>
                <a:schemeClr val="bg1"/>
              </a:solidFill>
              <a:latin typeface="Times New Roman" panose="0202050305040509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0243" name="对象 10242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Rectangle 5"/>
          <p:cNvSpPr txBox="1"/>
          <p:nvPr/>
        </p:nvSpPr>
        <p:spPr>
          <a:xfrm>
            <a:off x="381000" y="960438"/>
            <a:ext cx="8534400" cy="4876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eaLnBrk="0" hangingPunct="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49" charset="-122"/>
            </a:endParaRPr>
          </a:p>
          <a:p>
            <a:pPr marL="342900" indent="-342900" eaLnBrk="0" hangingPunct="0">
              <a:spcBef>
                <a:spcPts val="600"/>
              </a:spcBef>
              <a:buClr>
                <a:schemeClr val="tx1"/>
              </a:buClr>
              <a:buSzPct val="80000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49" charset="-122"/>
            </a:endParaRPr>
          </a:p>
          <a:p>
            <a:pPr marL="342900" indent="-342900" eaLnBrk="0" hangingPunct="0">
              <a:spcBef>
                <a:spcPts val="600"/>
              </a:spcBef>
              <a:buClr>
                <a:schemeClr val="tx1"/>
              </a:buClr>
              <a:buSzPct val="80000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49" charset="-122"/>
            </a:endParaRPr>
          </a:p>
          <a:p>
            <a:pPr marL="342900" indent="-342900" eaLnBrk="0" hangingPunct="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49" charset="-122"/>
            </a:endParaRPr>
          </a:p>
          <a:p>
            <a:pPr marL="342900" indent="-342900" eaLnBrk="0" hangingPunct="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49" charset="-122"/>
            </a:endParaRPr>
          </a:p>
          <a:p>
            <a:pPr marL="342900" indent="-342900" eaLnBrk="0" hangingPunct="0"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49" charset="-122"/>
            </a:endParaRPr>
          </a:p>
          <a:p>
            <a:pPr marL="342900" indent="-342900" eaLnBrk="0" hangingPunct="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49" charset="-122"/>
            </a:endParaRPr>
          </a:p>
          <a:p>
            <a:pPr marL="342900" indent="-342900" algn="just" eaLnBrk="0" hangingPunct="0">
              <a:spcBef>
                <a:spcPts val="2400"/>
              </a:spcBef>
              <a:buClr>
                <a:schemeClr val="tx1"/>
              </a:buClr>
              <a:buSzPct val="80000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49" charset="-122"/>
            </a:endParaRPr>
          </a:p>
          <a:p>
            <a:pPr marL="342900" indent="-342900" algn="just" eaLnBrk="0" hangingPunct="0">
              <a:spcBef>
                <a:spcPts val="2400"/>
              </a:spcBef>
              <a:buClr>
                <a:schemeClr val="tx1"/>
              </a:buClr>
              <a:buSzPct val="80000"/>
            </a:pPr>
            <a:r>
              <a:rPr lang="en-US" altLang="zh-CN" sz="2600" b="1" dirty="0">
                <a:solidFill>
                  <a:srgbClr val="FFFF00"/>
                </a:solidFill>
                <a:latin typeface="Times New Roman" panose="02020503050405090304" pitchFamily="18" charset="0"/>
                <a:ea typeface="仿宋_GB2312" pitchFamily="49" charset="-122"/>
              </a:rPr>
              <a:t>      </a:t>
            </a: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49" charset="-122"/>
            </a:endParaRPr>
          </a:p>
          <a:p>
            <a:pPr marL="342900" indent="-342900" eaLnBrk="0" hangingPunct="0">
              <a:spcBef>
                <a:spcPts val="24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49" charset="-122"/>
            </a:endParaRPr>
          </a:p>
        </p:txBody>
      </p:sp>
      <p:graphicFrame>
        <p:nvGraphicFramePr>
          <p:cNvPr id="10245" name="对象 10244"/>
          <p:cNvGraphicFramePr>
            <a:graphicFrameLocks noChangeAspect="1"/>
          </p:cNvGraphicFramePr>
          <p:nvPr/>
        </p:nvGraphicFramePr>
        <p:xfrm>
          <a:off x="439738" y="1371600"/>
          <a:ext cx="8415337" cy="478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3" imgW="3695700" imgH="2108200" progId="Equation.DSMT4">
                  <p:embed/>
                </p:oleObj>
              </mc:Choice>
              <mc:Fallback>
                <p:oleObj name="" r:id="rId3" imgW="3695700" imgH="21082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9738" y="1371600"/>
                        <a:ext cx="8415337" cy="4789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503050405090304" pitchFamily="18" charset="0"/>
                <a:ea typeface="黑体" panose="02010609060101010101" pitchFamily="49" charset="-122"/>
              </a:rPr>
              <a:t>7.28 Solution</a:t>
            </a:r>
            <a:endParaRPr lang="en-US" altLang="zh-CN" sz="3200" b="1" dirty="0">
              <a:solidFill>
                <a:schemeClr val="bg1"/>
              </a:solidFill>
              <a:latin typeface="Times New Roman" panose="0202050305040509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1267" name="对象 11266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Rectangle 5"/>
          <p:cNvSpPr txBox="1"/>
          <p:nvPr/>
        </p:nvSpPr>
        <p:spPr>
          <a:xfrm>
            <a:off x="381000" y="1295400"/>
            <a:ext cx="8534400" cy="4876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0" hangingPunct="0">
              <a:spcBef>
                <a:spcPts val="600"/>
              </a:spcBef>
              <a:buClr>
                <a:schemeClr val="tx1"/>
              </a:buClr>
              <a:buSzPct val="80000"/>
            </a:pPr>
            <a:r>
              <a:rPr lang="en-US" altLang="zh-CN" sz="2600" b="1" dirty="0">
                <a:solidFill>
                  <a:srgbClr val="FFFF00"/>
                </a:solidFill>
                <a:latin typeface="Times New Roman" panose="02020503050405090304" pitchFamily="18" charset="0"/>
                <a:ea typeface="仿宋_GB2312" pitchFamily="49" charset="-122"/>
              </a:rPr>
              <a:t>We can know that:</a:t>
            </a: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49" charset="-122"/>
            </a:endParaRP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80000"/>
            </a:pPr>
            <a:r>
              <a:rPr lang="en-US" altLang="zh-CN" sz="2600" b="1" dirty="0">
                <a:solidFill>
                  <a:srgbClr val="FFFF00"/>
                </a:solidFill>
                <a:latin typeface="Times New Roman" panose="02020503050405090304" pitchFamily="18" charset="0"/>
                <a:ea typeface="仿宋_GB2312" pitchFamily="49" charset="-122"/>
              </a:rPr>
              <a:t>(i)(ii)(iii):         mix-phase</a:t>
            </a: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49" charset="-122"/>
            </a:endParaRP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80000"/>
            </a:pPr>
            <a:r>
              <a:rPr lang="en-US" altLang="zh-CN" sz="2600" b="1" dirty="0">
                <a:solidFill>
                  <a:srgbClr val="FFFF00"/>
                </a:solidFill>
                <a:latin typeface="Times New Roman" panose="02020503050405090304" pitchFamily="18" charset="0"/>
                <a:ea typeface="仿宋_GB2312" pitchFamily="49" charset="-122"/>
              </a:rPr>
              <a:t>(iv):                  maximum-phase</a:t>
            </a: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49" charset="-122"/>
            </a:endParaRP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80000"/>
            </a:pPr>
            <a:r>
              <a:rPr lang="en-US" altLang="zh-CN" sz="2600" b="1" dirty="0">
                <a:solidFill>
                  <a:srgbClr val="FFFF00"/>
                </a:solidFill>
                <a:latin typeface="Times New Roman" panose="02020503050405090304" pitchFamily="18" charset="0"/>
                <a:ea typeface="仿宋_GB2312" pitchFamily="49" charset="-122"/>
              </a:rPr>
              <a:t>(v):                   minimum-phase</a:t>
            </a: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49" charset="-122"/>
            </a:endParaRP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49" charset="-122"/>
            </a:endParaRP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600" b="1" dirty="0">
                <a:solidFill>
                  <a:srgbClr val="FFFF00"/>
                </a:solidFill>
                <a:latin typeface="Times New Roman" panose="02020503050405090304" pitchFamily="18" charset="0"/>
                <a:ea typeface="仿宋_GB2312" pitchFamily="49" charset="-122"/>
              </a:rPr>
              <a:t>(a)   Based on the symmetry of coefficients, (i) is linear-phase.</a:t>
            </a: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49" charset="-122"/>
            </a:endParaRP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600" b="1" dirty="0">
                <a:solidFill>
                  <a:srgbClr val="FFFF00"/>
                </a:solidFill>
                <a:latin typeface="Times New Roman" panose="02020503050405090304" pitchFamily="18" charset="0"/>
                <a:ea typeface="仿宋_GB2312" pitchFamily="49" charset="-122"/>
              </a:rPr>
              <a:t>(b)  (iv) have a maximum-phase response.</a:t>
            </a: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49" charset="-122"/>
            </a:endParaRP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600" b="1" dirty="0">
                <a:solidFill>
                  <a:srgbClr val="FFFF00"/>
                </a:solidFill>
                <a:latin typeface="Times New Roman" panose="02020503050405090304" pitchFamily="18" charset="0"/>
                <a:ea typeface="仿宋_GB2312" pitchFamily="49" charset="-122"/>
              </a:rPr>
              <a:t>(c)  (v) have a minimum-phase response.</a:t>
            </a: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49" charset="-122"/>
            </a:endParaRP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80000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49" charset="-122"/>
            </a:endParaRPr>
          </a:p>
          <a:p>
            <a:pPr eaLnBrk="0" hangingPunct="0">
              <a:spcBef>
                <a:spcPts val="24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503050405090304" pitchFamily="18" charset="0"/>
                <a:ea typeface="黑体" panose="02010609060101010101" pitchFamily="49" charset="-122"/>
              </a:rPr>
              <a:t>7.41 Solution</a:t>
            </a:r>
            <a:endParaRPr lang="en-US" altLang="zh-CN" sz="3200" b="1" dirty="0">
              <a:solidFill>
                <a:schemeClr val="bg1"/>
              </a:solidFill>
              <a:latin typeface="Times New Roman" panose="0202050305040509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" name="Rectangle 5"/>
          <p:cNvSpPr txBox="1"/>
          <p:nvPr/>
        </p:nvSpPr>
        <p:spPr>
          <a:xfrm>
            <a:off x="355600" y="533400"/>
            <a:ext cx="8534400" cy="5943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eaLnBrk="0" hangingPunct="0">
              <a:spcBef>
                <a:spcPts val="600"/>
              </a:spcBef>
              <a:buClr>
                <a:schemeClr val="tx1"/>
              </a:buClr>
              <a:buSzPct val="80000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49" charset="-122"/>
            </a:endParaRP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600" b="1" dirty="0">
                <a:solidFill>
                  <a:srgbClr val="FFFF00"/>
                </a:solidFill>
                <a:latin typeface="Times New Roman" panose="02020503050405090304" pitchFamily="18" charset="0"/>
                <a:ea typeface="仿宋_GB2312" pitchFamily="49" charset="-122"/>
              </a:rPr>
              <a:t>(a)  For type 3 real-coefficient FIR filter .</a:t>
            </a: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49" charset="-122"/>
            </a:endParaRP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80000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49" charset="-122"/>
            </a:endParaRP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80000"/>
            </a:pPr>
            <a:r>
              <a:rPr lang="en-US" altLang="zh-CN" sz="2600" b="1" dirty="0">
                <a:solidFill>
                  <a:srgbClr val="FFFF00"/>
                </a:solidFill>
                <a:latin typeface="Times New Roman" panose="02020503050405090304" pitchFamily="18" charset="0"/>
                <a:ea typeface="仿宋_GB2312" pitchFamily="49" charset="-122"/>
              </a:rPr>
              <a:t>We can get :</a:t>
            </a: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49" charset="-122"/>
            </a:endParaRP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80000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49" charset="-122"/>
            </a:endParaRP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49" charset="-122"/>
            </a:endParaRPr>
          </a:p>
          <a:p>
            <a:pPr eaLnBrk="0" hangingPunct="0"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49" charset="-122"/>
            </a:endParaRP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49" charset="-122"/>
            </a:endParaRPr>
          </a:p>
          <a:p>
            <a:pPr algn="just" eaLnBrk="0" hangingPunct="0">
              <a:spcBef>
                <a:spcPts val="2400"/>
              </a:spcBef>
              <a:buClr>
                <a:schemeClr val="tx1"/>
              </a:buClr>
              <a:buSzPct val="80000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49" charset="-122"/>
            </a:endParaRPr>
          </a:p>
          <a:p>
            <a:pPr algn="just" eaLnBrk="0" hangingPunct="0">
              <a:spcBef>
                <a:spcPts val="24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600" b="1" dirty="0">
                <a:solidFill>
                  <a:srgbClr val="FFFF00"/>
                </a:solidFill>
                <a:latin typeface="Times New Roman" panose="02020503050405090304" pitchFamily="18" charset="0"/>
                <a:ea typeface="仿宋_GB2312" pitchFamily="49" charset="-122"/>
              </a:rPr>
              <a:t>(b)      </a:t>
            </a: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49" charset="-122"/>
            </a:endParaRPr>
          </a:p>
          <a:p>
            <a:pPr eaLnBrk="0" hangingPunct="0">
              <a:spcBef>
                <a:spcPts val="24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49" charset="-122"/>
            </a:endParaRPr>
          </a:p>
        </p:txBody>
      </p:sp>
      <p:graphicFrame>
        <p:nvGraphicFramePr>
          <p:cNvPr id="8196" name="Object 5"/>
          <p:cNvGraphicFramePr>
            <a:graphicFrameLocks noChangeAspect="1"/>
          </p:cNvGraphicFramePr>
          <p:nvPr/>
        </p:nvGraphicFramePr>
        <p:xfrm>
          <a:off x="1295400" y="1524000"/>
          <a:ext cx="5726113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" imgW="2515870" imgH="228600" progId="Equation.DSMT4">
                  <p:embed/>
                </p:oleObj>
              </mc:Choice>
              <mc:Fallback>
                <p:oleObj name="" r:id="rId3" imgW="2515870" imgH="2286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5400" y="1524000"/>
                        <a:ext cx="5726113" cy="519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6"/>
          <p:cNvGraphicFramePr>
            <a:graphicFrameLocks noChangeAspect="1"/>
          </p:cNvGraphicFramePr>
          <p:nvPr/>
        </p:nvGraphicFramePr>
        <p:xfrm>
          <a:off x="685800" y="2497138"/>
          <a:ext cx="7577138" cy="291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5" imgW="3327400" imgH="1282700" progId="Equation.DSMT4">
                  <p:embed/>
                </p:oleObj>
              </mc:Choice>
              <mc:Fallback>
                <p:oleObj name="" r:id="rId5" imgW="3327400" imgH="12827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5800" y="2497138"/>
                        <a:ext cx="7577138" cy="2913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7"/>
          <p:cNvGraphicFramePr>
            <a:graphicFrameLocks noChangeAspect="1"/>
          </p:cNvGraphicFramePr>
          <p:nvPr/>
        </p:nvGraphicFramePr>
        <p:xfrm>
          <a:off x="1219200" y="5638800"/>
          <a:ext cx="3035300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7" imgW="1333500" imgH="431800" progId="Equation.DSMT4">
                  <p:embed/>
                </p:oleObj>
              </mc:Choice>
              <mc:Fallback>
                <p:oleObj name="" r:id="rId7" imgW="1333500" imgH="4318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19200" y="5638800"/>
                        <a:ext cx="3035300" cy="979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844</Words>
  <Application>WPS 文字</Application>
  <PresentationFormat>全屏显示(4:3)</PresentationFormat>
  <Paragraphs>118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32</vt:i4>
      </vt:variant>
      <vt:variant>
        <vt:lpstr>幻灯片标题</vt:lpstr>
      </vt:variant>
      <vt:variant>
        <vt:i4>13</vt:i4>
      </vt:variant>
    </vt:vector>
  </HeadingPairs>
  <TitlesOfParts>
    <vt:vector size="62" baseType="lpstr">
      <vt:lpstr>Arial</vt:lpstr>
      <vt:lpstr>方正书宋_GBK</vt:lpstr>
      <vt:lpstr>Wingdings</vt:lpstr>
      <vt:lpstr>宋体</vt:lpstr>
      <vt:lpstr>汉仪书宋二KW</vt:lpstr>
      <vt:lpstr>Times New Roman</vt:lpstr>
      <vt:lpstr>黑体</vt:lpstr>
      <vt:lpstr>汉仪中黑KW</vt:lpstr>
      <vt:lpstr>仿宋_GB2312</vt:lpstr>
      <vt:lpstr>微软雅黑</vt:lpstr>
      <vt:lpstr>汉仪旗黑</vt:lpstr>
      <vt:lpstr>宋体</vt:lpstr>
      <vt:lpstr>Arial Unicode MS</vt:lpstr>
      <vt:lpstr>Calibri</vt:lpstr>
      <vt:lpstr>Helvetica Neue</vt:lpstr>
      <vt:lpstr>方正仿宋_GBK</vt:lpstr>
      <vt:lpstr>Office 主题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数字信号处理第七章习题课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yanglianspc</cp:lastModifiedBy>
  <cp:revision>714</cp:revision>
  <dcterms:created xsi:type="dcterms:W3CDTF">2021-03-16T14:42:03Z</dcterms:created>
  <dcterms:modified xsi:type="dcterms:W3CDTF">2021-03-16T14:42:03Z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2052-3.3.1.5149</vt:lpwstr>
  </property>
</Properties>
</file>