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7"/>
  </p:notesMasterIdLst>
  <p:handoutMasterIdLst>
    <p:handoutMasterId r:id="rId39"/>
  </p:handoutMasterIdLst>
  <p:sldIdLst>
    <p:sldId id="370" r:id="rId4"/>
    <p:sldId id="328" r:id="rId5"/>
    <p:sldId id="330" r:id="rId6"/>
    <p:sldId id="329" r:id="rId8"/>
    <p:sldId id="334" r:id="rId9"/>
    <p:sldId id="336" r:id="rId10"/>
    <p:sldId id="335" r:id="rId11"/>
    <p:sldId id="338" r:id="rId12"/>
    <p:sldId id="340" r:id="rId13"/>
    <p:sldId id="343" r:id="rId14"/>
    <p:sldId id="342" r:id="rId15"/>
    <p:sldId id="344" r:id="rId16"/>
    <p:sldId id="346" r:id="rId17"/>
    <p:sldId id="347" r:id="rId18"/>
    <p:sldId id="348" r:id="rId19"/>
    <p:sldId id="349" r:id="rId20"/>
    <p:sldId id="350" r:id="rId21"/>
    <p:sldId id="351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0904"/>
    <a:srgbClr val="FF3300"/>
    <a:srgbClr val="FF0066"/>
    <a:srgbClr val="F30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88"/>
    <p:restoredTop sz="94660"/>
  </p:normalViewPr>
  <p:slideViewPr>
    <p:cSldViewPr showGuides="1">
      <p:cViewPr varScale="1">
        <p:scale>
          <a:sx n="65" d="100"/>
          <a:sy n="65" d="100"/>
        </p:scale>
        <p:origin x="78" y="288"/>
      </p:cViewPr>
      <p:guideLst>
        <p:guide orient="horz" pos="212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32.e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FABED7-68E0-44F3-9E69-AECA0F53F26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1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E5040D-0989-45F4-B538-384B86B3D991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433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638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6387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945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150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355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560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765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969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174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oleObject" Target="../embeddings/oleObject5.bin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oleObject" Target="../embeddings/oleObject7.bin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oleObject" Target="../embeddings/oleObject9.bin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075" name="Group 3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078" name="Group 6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50305040509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50305040509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95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1095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3C86C1-85F8-4618-8E05-1FB34A672A4C}" type="slidenum">
              <a:rPr kumimoji="0" lang="en-US" altLang="zh-CN" b="0" i="0" strike="noStrike" kern="1200" cap="none" spc="0" normalizeH="0" baseline="0" noProof="0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b="0" i="0" strike="noStrike" kern="1200" cap="none" spc="0" normalizeH="0" baseline="0" noProof="0" smtClean="0"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CE029A-FE02-4832-90B6-669055F6007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CE029A-FE02-4832-90B6-669055F6007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145088" y="2017713"/>
            <a:ext cx="38100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CE029A-FE02-4832-90B6-669055F6007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0" y="6172200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Text Box 12"/>
          <p:cNvSpPr txBox="1"/>
          <p:nvPr/>
        </p:nvSpPr>
        <p:spPr>
          <a:xfrm>
            <a:off x="457200" y="6429375"/>
            <a:ext cx="5410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b="1" i="1" dirty="0">
                <a:solidFill>
                  <a:srgbClr val="969696"/>
                </a:solidFill>
                <a:latin typeface="Arial" panose="020B0604020202090204" pitchFamily="34" charset="0"/>
                <a:ea typeface="楷体_GB2312" pitchFamily="49" charset="-122"/>
              </a:rPr>
              <a:t>电子科技大学 宽带通信网络实验室</a:t>
            </a:r>
            <a:endParaRPr lang="zh-CN" altLang="en-US" b="1" i="1" dirty="0">
              <a:solidFill>
                <a:srgbClr val="969696"/>
              </a:solidFill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4101" name="Line 15"/>
          <p:cNvSpPr/>
          <p:nvPr/>
        </p:nvSpPr>
        <p:spPr>
          <a:xfrm>
            <a:off x="76200" y="1066800"/>
            <a:ext cx="71977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172200" y="6415088"/>
            <a:ext cx="2895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    </a:t>
            </a:r>
            <a:fld id="{1F567425-26D0-4762-9B8A-C423F7C34551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037474CA-5FEB-4150-8D96-B53AC63EF30E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1" i="1" u="none" strike="noStrike" kern="1200" cap="none" spc="0" normalizeH="0" baseline="0" noProof="0" smtClean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03" name="Object 35"/>
          <p:cNvGraphicFramePr>
            <a:graphicFrameLocks noChangeAspect="1"/>
          </p:cNvGraphicFramePr>
          <p:nvPr/>
        </p:nvGraphicFramePr>
        <p:xfrm>
          <a:off x="2466975" y="1828800"/>
          <a:ext cx="6659563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2" imgW="5664200" imgH="3327400" progId="">
                  <p:embed/>
                </p:oleObj>
              </mc:Choice>
              <mc:Fallback>
                <p:oleObj name="" r:id="rId2" imgW="5664200" imgH="33274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66975" y="1828800"/>
                        <a:ext cx="6659563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0" y="6172200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6" name="Text Box 12"/>
          <p:cNvSpPr txBox="1"/>
          <p:nvPr/>
        </p:nvSpPr>
        <p:spPr>
          <a:xfrm>
            <a:off x="457200" y="6429375"/>
            <a:ext cx="54102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en-US" altLang="zh-CN" b="1" dirty="0">
                <a:solidFill>
                  <a:srgbClr val="FFFFFF"/>
                </a:solidFill>
                <a:latin typeface="Arial" panose="020B0604020202090204" pitchFamily="34" charset="0"/>
                <a:ea typeface="楷体_GB2312" pitchFamily="49" charset="-122"/>
              </a:rPr>
              <a:t>UESTC Glasgow College</a:t>
            </a:r>
            <a:endParaRPr lang="en-US" altLang="zh-CN" b="1" dirty="0">
              <a:solidFill>
                <a:srgbClr val="FFFFFF"/>
              </a:solidFill>
              <a:latin typeface="Arial" panose="020B0604020202090204" pitchFamily="34" charset="0"/>
              <a:ea typeface="楷体_GB2312" pitchFamily="49" charset="-122"/>
            </a:endParaRPr>
          </a:p>
        </p:txBody>
      </p:sp>
      <p:pic>
        <p:nvPicPr>
          <p:cNvPr id="4107" name="Picture 14" descr="未命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785" y="381635"/>
            <a:ext cx="1350010" cy="11264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8" name="Line 15"/>
          <p:cNvSpPr/>
          <p:nvPr/>
        </p:nvSpPr>
        <p:spPr>
          <a:xfrm>
            <a:off x="306388" y="1066800"/>
            <a:ext cx="7466012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6172200" y="6415088"/>
            <a:ext cx="2895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    </a:t>
            </a:r>
            <a:fld id="{2DE691FD-2CF5-45F8-81EB-3D9E2067F691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C4F8BBD4-577F-49B4-BFF4-F5BD509E7561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10" name="Object 36"/>
          <p:cNvGraphicFramePr>
            <a:graphicFrameLocks noChangeAspect="1"/>
          </p:cNvGraphicFramePr>
          <p:nvPr/>
        </p:nvGraphicFramePr>
        <p:xfrm>
          <a:off x="2209800" y="1752600"/>
          <a:ext cx="6659563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5664200" imgH="3327400" progId="">
                  <p:embed/>
                </p:oleObj>
              </mc:Choice>
              <mc:Fallback>
                <p:oleObj name="" r:id="rId5" imgW="5664200" imgH="3327400" progId="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09800" y="1752600"/>
                        <a:ext cx="6659563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1" name="Picture 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313" y="1628775"/>
            <a:ext cx="6518275" cy="4679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Freeform 94"/>
          <p:cNvSpPr/>
          <p:nvPr/>
        </p:nvSpPr>
        <p:spPr bwMode="gray">
          <a:xfrm>
            <a:off x="0" y="0"/>
            <a:ext cx="2971800" cy="525780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66CC">
                  <a:gamma/>
                  <a:tint val="54510"/>
                  <a:invGamma/>
                </a:srgbClr>
              </a:gs>
              <a:gs pos="50000">
                <a:srgbClr val="0066CC">
                  <a:alpha val="0"/>
                </a:srgbClr>
              </a:gs>
              <a:gs pos="100000">
                <a:srgbClr val="0066CC">
                  <a:gamma/>
                  <a:tint val="54510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标题占位符 6"/>
          <p:cNvSpPr/>
          <p:nvPr/>
        </p:nvSpPr>
        <p:spPr bwMode="auto">
          <a:xfrm>
            <a:off x="457200" y="2133600"/>
            <a:ext cx="8229600" cy="259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4000" b="1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0" y="6172200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Text Box 12"/>
          <p:cNvSpPr txBox="1"/>
          <p:nvPr/>
        </p:nvSpPr>
        <p:spPr>
          <a:xfrm>
            <a:off x="457200" y="6429375"/>
            <a:ext cx="5410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b="1" i="1" dirty="0">
                <a:solidFill>
                  <a:srgbClr val="969696"/>
                </a:solidFill>
                <a:latin typeface="Arial" panose="020B0604020202090204" pitchFamily="34" charset="0"/>
                <a:ea typeface="楷体_GB2312" pitchFamily="49" charset="-122"/>
              </a:rPr>
              <a:t>电子科技大学 宽带通信网络实验室</a:t>
            </a:r>
            <a:endParaRPr lang="zh-CN" altLang="en-US" b="1" i="1" dirty="0">
              <a:solidFill>
                <a:srgbClr val="969696"/>
              </a:solidFill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5125" name="Line 15"/>
          <p:cNvSpPr/>
          <p:nvPr/>
        </p:nvSpPr>
        <p:spPr>
          <a:xfrm>
            <a:off x="76200" y="1066800"/>
            <a:ext cx="71977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172200" y="6415088"/>
            <a:ext cx="2895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    </a:t>
            </a:r>
            <a:fld id="{9E35EDD8-FC05-4E51-9C72-200275BB382B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BE141EF6-A7E2-41D4-9130-D77C375778DC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1" i="1" u="none" strike="noStrike" kern="1200" cap="none" spc="0" normalizeH="0" baseline="0" noProof="0" smtClean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127" name="Object 35"/>
          <p:cNvGraphicFramePr>
            <a:graphicFrameLocks noChangeAspect="1"/>
          </p:cNvGraphicFramePr>
          <p:nvPr/>
        </p:nvGraphicFramePr>
        <p:xfrm>
          <a:off x="2466975" y="1828800"/>
          <a:ext cx="6659563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2" imgW="5664200" imgH="3327400" progId="">
                  <p:embed/>
                </p:oleObj>
              </mc:Choice>
              <mc:Fallback>
                <p:oleObj name="" r:id="rId2" imgW="5664200" imgH="332740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66975" y="1828800"/>
                        <a:ext cx="6659563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0" y="6172200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0" name="Text Box 12"/>
          <p:cNvSpPr txBox="1"/>
          <p:nvPr/>
        </p:nvSpPr>
        <p:spPr>
          <a:xfrm>
            <a:off x="457200" y="6429375"/>
            <a:ext cx="54102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en-US" altLang="zh-CN" b="1" dirty="0">
                <a:solidFill>
                  <a:srgbClr val="FFFFFF"/>
                </a:solidFill>
                <a:latin typeface="Arial" panose="020B0604020202090204" pitchFamily="34" charset="0"/>
                <a:ea typeface="楷体_GB2312" pitchFamily="49" charset="-122"/>
              </a:rPr>
              <a:t>UESTC Glasgow College</a:t>
            </a:r>
            <a:endParaRPr lang="en-US" altLang="zh-CN" b="1" dirty="0">
              <a:solidFill>
                <a:srgbClr val="FFFFFF"/>
              </a:solidFill>
              <a:latin typeface="Arial" panose="020B0604020202090204" pitchFamily="34" charset="0"/>
              <a:ea typeface="楷体_GB2312" pitchFamily="49" charset="-122"/>
            </a:endParaRPr>
          </a:p>
        </p:txBody>
      </p:sp>
      <p:pic>
        <p:nvPicPr>
          <p:cNvPr id="5131" name="Picture 14" descr="未命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0" y="488950"/>
            <a:ext cx="1319530" cy="11099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2" name="Line 15"/>
          <p:cNvSpPr/>
          <p:nvPr/>
        </p:nvSpPr>
        <p:spPr>
          <a:xfrm>
            <a:off x="306388" y="1066800"/>
            <a:ext cx="7466012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6172200" y="6415088"/>
            <a:ext cx="2895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    </a:t>
            </a:r>
            <a:fld id="{1A720E34-4B2F-4628-9F18-EB827052CA6F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B6882D1C-F7A7-4FB4-B442-54941B510344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134" name="Object 36"/>
          <p:cNvGraphicFramePr>
            <a:graphicFrameLocks noChangeAspect="1"/>
          </p:cNvGraphicFramePr>
          <p:nvPr/>
        </p:nvGraphicFramePr>
        <p:xfrm>
          <a:off x="2209800" y="1752600"/>
          <a:ext cx="6659563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5664200" imgH="3327400" progId="">
                  <p:embed/>
                </p:oleObj>
              </mc:Choice>
              <mc:Fallback>
                <p:oleObj name="" r:id="rId5" imgW="5664200" imgH="3327400" progId="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09800" y="1752600"/>
                        <a:ext cx="6659563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2" y="2130433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2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i="0"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defRPr/>
            </a:pPr>
            <a:endParaRPr kumimoji="0" lang="zh-CN" altLang="zh-CN" b="0" strike="noStrike" kern="1200" cap="none" spc="0" normalizeH="0" baseline="0" noProof="0"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i="0"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defRPr/>
            </a:pPr>
            <a:endParaRPr kumimoji="0" lang="zh-CN" altLang="zh-CN" b="0" strike="noStrike" kern="1200" cap="none" spc="0" normalizeH="0" baseline="0" noProof="0"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i="0">
                <a:latin typeface="Times New Roman" panose="02020503050405090304" pitchFamily="18" charset="0"/>
              </a:defRPr>
            </a:lvl1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defRPr/>
            </a:pPr>
            <a:fld id="{3B14FAA8-8370-4830-BA08-9E532466F7D1}" type="slidenum">
              <a:rPr kumimoji="0" lang="zh-CN" altLang="zh-CN" b="0" strike="noStrike" kern="1200" cap="none" spc="0" normalizeH="0" baseline="0" noProof="0" smtClean="0"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zh-CN" b="0" strike="noStrike" kern="1200" cap="none" spc="0" normalizeH="0" baseline="0" noProof="0" smtClean="0"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0" y="6172200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Text Box 12"/>
          <p:cNvSpPr txBox="1"/>
          <p:nvPr/>
        </p:nvSpPr>
        <p:spPr>
          <a:xfrm>
            <a:off x="457200" y="6429375"/>
            <a:ext cx="5410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b="1" i="1" dirty="0">
                <a:solidFill>
                  <a:srgbClr val="969696"/>
                </a:solidFill>
                <a:latin typeface="Arial" panose="020B0604020202090204" pitchFamily="34" charset="0"/>
                <a:ea typeface="楷体_GB2312" pitchFamily="49" charset="-122"/>
              </a:rPr>
              <a:t>电子科技大学 宽带通信网络实验室</a:t>
            </a:r>
            <a:endParaRPr lang="zh-CN" altLang="en-US" b="1" i="1" dirty="0">
              <a:solidFill>
                <a:srgbClr val="969696"/>
              </a:solidFill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6149" name="Line 15"/>
          <p:cNvSpPr/>
          <p:nvPr/>
        </p:nvSpPr>
        <p:spPr>
          <a:xfrm>
            <a:off x="76200" y="1066800"/>
            <a:ext cx="71977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172200" y="6415088"/>
            <a:ext cx="2895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    </a:t>
            </a:r>
            <a:fld id="{028A903F-36EF-44CF-8FAA-EEBADBCF1962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054CBC4F-1865-4A58-832D-D4547C3F85B6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1" i="1" u="none" strike="noStrike" kern="1200" cap="none" spc="0" normalizeH="0" baseline="0" noProof="0" smtClean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151" name="Object 35"/>
          <p:cNvGraphicFramePr>
            <a:graphicFrameLocks noChangeAspect="1"/>
          </p:cNvGraphicFramePr>
          <p:nvPr/>
        </p:nvGraphicFramePr>
        <p:xfrm>
          <a:off x="2466975" y="1828800"/>
          <a:ext cx="6659563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2" imgW="5664200" imgH="3327400" progId="">
                  <p:embed/>
                </p:oleObj>
              </mc:Choice>
              <mc:Fallback>
                <p:oleObj name="" r:id="rId2" imgW="5664200" imgH="3327400" progId="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66975" y="1828800"/>
                        <a:ext cx="6659563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0" y="6172200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4" name="Text Box 12"/>
          <p:cNvSpPr txBox="1"/>
          <p:nvPr/>
        </p:nvSpPr>
        <p:spPr>
          <a:xfrm>
            <a:off x="457200" y="6429375"/>
            <a:ext cx="54102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en-US" altLang="zh-CN" b="1" dirty="0">
                <a:solidFill>
                  <a:srgbClr val="FFFFFF"/>
                </a:solidFill>
                <a:latin typeface="Arial" panose="020B0604020202090204" pitchFamily="34" charset="0"/>
                <a:ea typeface="楷体_GB2312" pitchFamily="49" charset="-122"/>
              </a:rPr>
              <a:t>UESTC Glasgow College</a:t>
            </a:r>
            <a:endParaRPr lang="en-US" altLang="zh-CN" b="1" dirty="0">
              <a:solidFill>
                <a:srgbClr val="FFFFFF"/>
              </a:solidFill>
              <a:latin typeface="Arial" panose="020B0604020202090204" pitchFamily="34" charset="0"/>
              <a:ea typeface="楷体_GB2312" pitchFamily="49" charset="-122"/>
            </a:endParaRPr>
          </a:p>
        </p:txBody>
      </p:sp>
      <p:pic>
        <p:nvPicPr>
          <p:cNvPr id="6155" name="Picture 14" descr="未命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0" y="519430"/>
            <a:ext cx="1319530" cy="1060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6" name="Line 15"/>
          <p:cNvSpPr/>
          <p:nvPr/>
        </p:nvSpPr>
        <p:spPr>
          <a:xfrm>
            <a:off x="306388" y="1066800"/>
            <a:ext cx="7466012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6172200" y="6415088"/>
            <a:ext cx="2895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    </a:t>
            </a:r>
            <a:fld id="{25C3C14D-0CFE-4C38-B817-1B3479AC9A4D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818DC9CC-C088-4E4C-B040-796756CF1EEA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158" name="Object 36"/>
          <p:cNvGraphicFramePr>
            <a:graphicFrameLocks noChangeAspect="1"/>
          </p:cNvGraphicFramePr>
          <p:nvPr/>
        </p:nvGraphicFramePr>
        <p:xfrm>
          <a:off x="2209800" y="1752600"/>
          <a:ext cx="6659563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5664200" imgH="3327400" progId="">
                  <p:embed/>
                </p:oleObj>
              </mc:Choice>
              <mc:Fallback>
                <p:oleObj name="" r:id="rId5" imgW="5664200" imgH="3327400" progId="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09800" y="1752600"/>
                        <a:ext cx="6659563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i="0"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defRPr/>
            </a:pPr>
            <a:endParaRPr kumimoji="0" lang="zh-CN" altLang="zh-CN" b="0" strike="noStrike" kern="1200" cap="none" spc="0" normalizeH="0" baseline="0" noProof="0"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19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i="0"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defRPr/>
            </a:pPr>
            <a:endParaRPr kumimoji="0" lang="zh-CN" altLang="zh-CN" b="0" strike="noStrike" kern="1200" cap="none" spc="0" normalizeH="0" baseline="0" noProof="0"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0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i="0">
                <a:latin typeface="Times New Roman" panose="02020503050405090304" pitchFamily="18" charset="0"/>
              </a:defRPr>
            </a:lvl1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defRPr/>
            </a:pPr>
            <a:fld id="{4A6471F9-FD0B-4C05-92F7-5F146B3CEDA9}" type="slidenum">
              <a:rPr kumimoji="0" lang="zh-CN" altLang="zh-CN" b="0" strike="noStrike" kern="1200" cap="none" spc="0" normalizeH="0" baseline="0" noProof="0" smtClean="0"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zh-CN" b="0" strike="noStrike" kern="1200" cap="none" spc="0" normalizeH="0" baseline="0" noProof="0" smtClean="0"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0" y="6172200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Text Box 12"/>
          <p:cNvSpPr txBox="1"/>
          <p:nvPr/>
        </p:nvSpPr>
        <p:spPr>
          <a:xfrm>
            <a:off x="457200" y="6429375"/>
            <a:ext cx="5410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b="1" i="1" dirty="0">
                <a:solidFill>
                  <a:srgbClr val="969696"/>
                </a:solidFill>
                <a:latin typeface="Arial" panose="020B0604020202090204" pitchFamily="34" charset="0"/>
                <a:ea typeface="楷体_GB2312" pitchFamily="49" charset="-122"/>
              </a:rPr>
              <a:t>电子科技大学 宽带通信网络实验室</a:t>
            </a:r>
            <a:endParaRPr lang="zh-CN" altLang="en-US" b="1" i="1" dirty="0">
              <a:solidFill>
                <a:srgbClr val="969696"/>
              </a:solidFill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7173" name="Line 15"/>
          <p:cNvSpPr/>
          <p:nvPr/>
        </p:nvSpPr>
        <p:spPr>
          <a:xfrm>
            <a:off x="76200" y="1066800"/>
            <a:ext cx="71977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172200" y="6415088"/>
            <a:ext cx="2895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    </a:t>
            </a:r>
            <a:fld id="{3923F2F7-64B6-4697-BEC3-F3020282BA07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7277CFB6-4F04-495F-9AE2-9CC8CEBD9408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1" i="1" u="none" strike="noStrike" kern="1200" cap="none" spc="0" normalizeH="0" baseline="0" noProof="0" smtClean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75" name="Object 35"/>
          <p:cNvGraphicFramePr>
            <a:graphicFrameLocks noChangeAspect="1"/>
          </p:cNvGraphicFramePr>
          <p:nvPr/>
        </p:nvGraphicFramePr>
        <p:xfrm>
          <a:off x="2466975" y="1828800"/>
          <a:ext cx="6659563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" imgW="5664200" imgH="3327400" progId="">
                  <p:embed/>
                </p:oleObj>
              </mc:Choice>
              <mc:Fallback>
                <p:oleObj name="" r:id="rId2" imgW="5664200" imgH="3327400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66975" y="1828800"/>
                        <a:ext cx="6659563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0" y="6172200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8" name="Text Box 12"/>
          <p:cNvSpPr txBox="1"/>
          <p:nvPr/>
        </p:nvSpPr>
        <p:spPr>
          <a:xfrm>
            <a:off x="457200" y="6429375"/>
            <a:ext cx="54102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en-US" altLang="zh-CN" b="1" dirty="0">
                <a:solidFill>
                  <a:srgbClr val="FFFFFF"/>
                </a:solidFill>
                <a:latin typeface="Arial" panose="020B0604020202090204" pitchFamily="34" charset="0"/>
                <a:ea typeface="楷体_GB2312" pitchFamily="49" charset="-122"/>
              </a:rPr>
              <a:t>UESTC Glasgow College</a:t>
            </a:r>
            <a:endParaRPr lang="en-US" altLang="zh-CN" b="1" dirty="0">
              <a:solidFill>
                <a:srgbClr val="FFFFFF"/>
              </a:solidFill>
              <a:latin typeface="Arial" panose="020B0604020202090204" pitchFamily="34" charset="0"/>
              <a:ea typeface="楷体_GB2312" pitchFamily="49" charset="-122"/>
            </a:endParaRPr>
          </a:p>
        </p:txBody>
      </p:sp>
      <p:pic>
        <p:nvPicPr>
          <p:cNvPr id="7179" name="Picture 14" descr="未命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0" y="449580"/>
            <a:ext cx="1319530" cy="10502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80" name="Line 15"/>
          <p:cNvSpPr/>
          <p:nvPr/>
        </p:nvSpPr>
        <p:spPr>
          <a:xfrm>
            <a:off x="306388" y="1066800"/>
            <a:ext cx="7466012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6172200" y="6415088"/>
            <a:ext cx="2895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    </a:t>
            </a:r>
            <a:fld id="{9FC48865-5EFC-4BA8-B8A4-57651A92B3AF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0BE9FDD0-BA4F-40A7-8CF6-BD112C9764F8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82" name="Object 36"/>
          <p:cNvGraphicFramePr>
            <a:graphicFrameLocks noChangeAspect="1"/>
          </p:cNvGraphicFramePr>
          <p:nvPr/>
        </p:nvGraphicFramePr>
        <p:xfrm>
          <a:off x="2209800" y="1752600"/>
          <a:ext cx="6659563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5664200" imgH="3327400" progId="">
                  <p:embed/>
                </p:oleObj>
              </mc:Choice>
              <mc:Fallback>
                <p:oleObj name="" r:id="rId5" imgW="5664200" imgH="3327400" progId="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09800" y="1752600"/>
                        <a:ext cx="6659563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i="0"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defRPr/>
            </a:pPr>
            <a:endParaRPr kumimoji="0" lang="zh-CN" altLang="zh-CN" b="0" strike="noStrike" kern="1200" cap="none" spc="0" normalizeH="0" baseline="0" noProof="0"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i="0"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defRPr/>
            </a:pPr>
            <a:endParaRPr kumimoji="0" lang="zh-CN" altLang="zh-CN" b="0" strike="noStrike" kern="1200" cap="none" spc="0" normalizeH="0" baseline="0" noProof="0"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i="0">
                <a:latin typeface="Times New Roman" panose="02020503050405090304" pitchFamily="18" charset="0"/>
              </a:defRPr>
            </a:lvl1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defRPr/>
            </a:pPr>
            <a:fld id="{622EF514-175B-4550-89FD-0AC055B8B82A}" type="slidenum">
              <a:rPr kumimoji="0" lang="zh-CN" altLang="zh-CN" b="0" strike="noStrike" kern="1200" cap="none" spc="0" normalizeH="0" baseline="0" noProof="0" smtClean="0"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zh-CN" b="0" strike="noStrike" kern="1200" cap="none" spc="0" normalizeH="0" baseline="0" noProof="0" smtClean="0"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0" y="6172200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Text Box 12"/>
          <p:cNvSpPr txBox="1"/>
          <p:nvPr/>
        </p:nvSpPr>
        <p:spPr>
          <a:xfrm>
            <a:off x="457200" y="6429375"/>
            <a:ext cx="5410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b="1" i="1" dirty="0">
                <a:solidFill>
                  <a:srgbClr val="969696"/>
                </a:solidFill>
                <a:latin typeface="Arial" panose="020B0604020202090204" pitchFamily="34" charset="0"/>
                <a:ea typeface="楷体_GB2312" pitchFamily="49" charset="-122"/>
              </a:rPr>
              <a:t>电子科技大学 宽带通信网络实验室</a:t>
            </a:r>
            <a:endParaRPr lang="zh-CN" altLang="en-US" b="1" i="1" dirty="0">
              <a:solidFill>
                <a:srgbClr val="969696"/>
              </a:solidFill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197" name="Line 15"/>
          <p:cNvSpPr/>
          <p:nvPr/>
        </p:nvSpPr>
        <p:spPr>
          <a:xfrm>
            <a:off x="76200" y="1066800"/>
            <a:ext cx="71977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172200" y="6415088"/>
            <a:ext cx="2895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    </a:t>
            </a:r>
            <a:fld id="{3E639191-9D1F-4B5B-A2B0-AF1B57697303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F361E2A0-19C1-4A03-8524-8AE8E658B969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1" i="1" u="none" strike="noStrike" kern="1200" cap="none" spc="0" normalizeH="0" baseline="0" noProof="0" smtClean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199" name="Object 35"/>
          <p:cNvGraphicFramePr>
            <a:graphicFrameLocks noChangeAspect="1"/>
          </p:cNvGraphicFramePr>
          <p:nvPr/>
        </p:nvGraphicFramePr>
        <p:xfrm>
          <a:off x="2466975" y="1828800"/>
          <a:ext cx="6659563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2" imgW="5664200" imgH="3327400" progId="">
                  <p:embed/>
                </p:oleObj>
              </mc:Choice>
              <mc:Fallback>
                <p:oleObj name="" r:id="rId2" imgW="5664200" imgH="3327400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66975" y="1828800"/>
                        <a:ext cx="6659563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0" y="6172200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02" name="Text Box 12"/>
          <p:cNvSpPr txBox="1"/>
          <p:nvPr/>
        </p:nvSpPr>
        <p:spPr>
          <a:xfrm>
            <a:off x="457200" y="6429375"/>
            <a:ext cx="54102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en-US" altLang="zh-CN" b="1" dirty="0">
                <a:solidFill>
                  <a:srgbClr val="FFFFFF"/>
                </a:solidFill>
                <a:latin typeface="Arial" panose="020B0604020202090204" pitchFamily="34" charset="0"/>
                <a:ea typeface="楷体_GB2312" pitchFamily="49" charset="-122"/>
              </a:rPr>
              <a:t>UESTC Glasgow College</a:t>
            </a:r>
            <a:endParaRPr lang="en-US" altLang="zh-CN" b="1" dirty="0">
              <a:solidFill>
                <a:srgbClr val="FFFFFF"/>
              </a:solidFill>
              <a:latin typeface="Arial" panose="020B0604020202090204" pitchFamily="34" charset="0"/>
              <a:ea typeface="楷体_GB2312" pitchFamily="49" charset="-122"/>
            </a:endParaRPr>
          </a:p>
        </p:txBody>
      </p:sp>
      <p:pic>
        <p:nvPicPr>
          <p:cNvPr id="8203" name="Picture 14" descr="未命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0" y="346075"/>
            <a:ext cx="1319213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04" name="Line 15"/>
          <p:cNvSpPr/>
          <p:nvPr/>
        </p:nvSpPr>
        <p:spPr>
          <a:xfrm>
            <a:off x="306388" y="1066800"/>
            <a:ext cx="7466012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6172200" y="6415088"/>
            <a:ext cx="2895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    </a:t>
            </a:r>
            <a:fld id="{062A8B70-6C37-46B1-B139-7EC851F79079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3D00BF6C-52F6-4C1F-95B1-97F359F7B30E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206" name="Object 36"/>
          <p:cNvGraphicFramePr>
            <a:graphicFrameLocks noChangeAspect="1"/>
          </p:cNvGraphicFramePr>
          <p:nvPr/>
        </p:nvGraphicFramePr>
        <p:xfrm>
          <a:off x="2209800" y="1752600"/>
          <a:ext cx="6659563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5664200" imgH="3327400" progId="">
                  <p:embed/>
                </p:oleObj>
              </mc:Choice>
              <mc:Fallback>
                <p:oleObj name="" r:id="rId5" imgW="5664200" imgH="33274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09800" y="1752600"/>
                        <a:ext cx="6659563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i="0"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defRPr/>
            </a:pPr>
            <a:endParaRPr kumimoji="0" lang="zh-CN" altLang="zh-CN" b="0" strike="noStrike" kern="1200" cap="none" spc="0" normalizeH="0" baseline="0" noProof="0"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i="0"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defRPr/>
            </a:pPr>
            <a:endParaRPr kumimoji="0" lang="zh-CN" altLang="zh-CN" b="0" strike="noStrike" kern="1200" cap="none" spc="0" normalizeH="0" baseline="0" noProof="0"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0663" y="6237288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Times New Roman" panose="02020503050405090304" pitchFamily="18" charset="0"/>
              </a:defRPr>
            </a:lvl1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defRPr/>
            </a:pPr>
            <a:fld id="{3AC4FBCB-8AFC-432D-988D-E77F0D4A3D57}" type="slidenum">
              <a:rPr kumimoji="0" lang="zh-CN" altLang="zh-CN" b="0" strike="noStrike" kern="1200" cap="none" spc="0" normalizeH="0" baseline="0" noProof="0" smtClean="0"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zh-CN" b="0" strike="noStrike" kern="1200" cap="none" spc="0" normalizeH="0" baseline="0" noProof="0" smtClean="0"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CE029A-FE02-4832-90B6-669055F6007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CE029A-FE02-4832-90B6-669055F6007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CE029A-FE02-4832-90B6-669055F6007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CE029A-FE02-4832-90B6-669055F6007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CE029A-FE02-4832-90B6-669055F6007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CE029A-FE02-4832-90B6-669055F6007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CE029A-FE02-4832-90B6-669055F6007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CE029A-FE02-4832-90B6-669055F6007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oleObject" Target="../embeddings/oleObject11.bin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10" Type="http://schemas.openxmlformats.org/officeDocument/2006/relationships/vmlDrawing" Target="../drawings/vmlDrawing6.v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4" name="Rectangle 10"/>
          <p:cNvSpPr>
            <a:spLocks noGrp="1"/>
          </p:cNvSpPr>
          <p:nvPr>
            <p:ph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85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CE029A-FE02-4832-90B6-669055F6007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ext Box 7"/>
          <p:cNvSpPr txBox="1">
            <a:spLocks noChangeArrowheads="1"/>
          </p:cNvSpPr>
          <p:nvPr/>
        </p:nvSpPr>
        <p:spPr bwMode="auto">
          <a:xfrm>
            <a:off x="0" y="6172200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Text Box 12"/>
          <p:cNvSpPr txBox="1"/>
          <p:nvPr/>
        </p:nvSpPr>
        <p:spPr>
          <a:xfrm>
            <a:off x="457200" y="6429375"/>
            <a:ext cx="5410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b="1" i="1" dirty="0">
                <a:solidFill>
                  <a:srgbClr val="969696"/>
                </a:solidFill>
                <a:latin typeface="Arial" panose="020B0604020202090204" pitchFamily="34" charset="0"/>
                <a:ea typeface="楷体_GB2312" pitchFamily="49" charset="-122"/>
              </a:rPr>
              <a:t>电子科技大学 宽带通信网络实验室</a:t>
            </a:r>
            <a:endParaRPr lang="zh-CN" altLang="en-US" b="1" i="1" dirty="0">
              <a:solidFill>
                <a:srgbClr val="969696"/>
              </a:solidFill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2053" name="Line 15"/>
          <p:cNvSpPr/>
          <p:nvPr/>
        </p:nvSpPr>
        <p:spPr>
          <a:xfrm>
            <a:off x="76200" y="1066800"/>
            <a:ext cx="71977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6172200" y="6415088"/>
            <a:ext cx="2895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    </a:t>
            </a:r>
            <a:fld id="{CE45D5C5-1154-455D-9ECE-EDA235E4EAD5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61FF56DD-9FD0-4CAE-B054-A4B40AD9FCB9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1" i="1" u="none" strike="noStrike" kern="1200" cap="none" spc="0" normalizeH="0" baseline="0" noProof="0" smtClean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" name="Object 35"/>
          <p:cNvGraphicFramePr>
            <a:graphicFrameLocks noChangeAspect="1"/>
          </p:cNvGraphicFramePr>
          <p:nvPr/>
        </p:nvGraphicFramePr>
        <p:xfrm>
          <a:off x="2466975" y="1828800"/>
          <a:ext cx="6659563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6" imgW="5664200" imgH="3327400" progId="">
                  <p:embed/>
                </p:oleObj>
              </mc:Choice>
              <mc:Fallback>
                <p:oleObj name="" r:id="rId6" imgW="5664200" imgH="332740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6975" y="1828800"/>
                        <a:ext cx="6659563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7"/>
          <p:cNvSpPr txBox="1">
            <a:spLocks noChangeArrowheads="1"/>
          </p:cNvSpPr>
          <p:nvPr/>
        </p:nvSpPr>
        <p:spPr bwMode="auto">
          <a:xfrm>
            <a:off x="0" y="6172200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" name="Rectangle 11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 Box 12"/>
          <p:cNvSpPr txBox="1"/>
          <p:nvPr/>
        </p:nvSpPr>
        <p:spPr>
          <a:xfrm>
            <a:off x="457200" y="6429375"/>
            <a:ext cx="54102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en-US" altLang="zh-CN" b="1" dirty="0">
                <a:solidFill>
                  <a:srgbClr val="FFFFFF"/>
                </a:solidFill>
                <a:latin typeface="Arial" panose="020B0604020202090204" pitchFamily="34" charset="0"/>
                <a:ea typeface="楷体_GB2312" pitchFamily="49" charset="-122"/>
              </a:rPr>
              <a:t>UESTC Glasgow College</a:t>
            </a:r>
            <a:endParaRPr lang="en-US" altLang="zh-CN" b="1" dirty="0">
              <a:solidFill>
                <a:srgbClr val="FFFFFF"/>
              </a:solidFill>
              <a:latin typeface="Arial" panose="020B0604020202090204" pitchFamily="34" charset="0"/>
              <a:ea typeface="楷体_GB2312" pitchFamily="49" charset="-122"/>
            </a:endParaRPr>
          </a:p>
        </p:txBody>
      </p:sp>
      <p:pic>
        <p:nvPicPr>
          <p:cNvPr id="2059" name="Picture 14" descr="未命名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7150" y="346075"/>
            <a:ext cx="1319213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Line 15"/>
          <p:cNvSpPr/>
          <p:nvPr/>
        </p:nvSpPr>
        <p:spPr>
          <a:xfrm>
            <a:off x="306388" y="1066800"/>
            <a:ext cx="7466012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2" name="Text Box 16"/>
          <p:cNvSpPr txBox="1">
            <a:spLocks noChangeArrowheads="1"/>
          </p:cNvSpPr>
          <p:nvPr/>
        </p:nvSpPr>
        <p:spPr bwMode="auto">
          <a:xfrm>
            <a:off x="6172200" y="6415088"/>
            <a:ext cx="2895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    </a:t>
            </a:r>
            <a:fld id="{D43344D4-DC75-4FE6-9E18-BFFC5F7276E2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7A30C83F-991A-439A-9DA5-745E5086F04D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Object 36"/>
          <p:cNvGraphicFramePr>
            <a:graphicFrameLocks noChangeAspect="1"/>
          </p:cNvGraphicFramePr>
          <p:nvPr/>
        </p:nvGraphicFramePr>
        <p:xfrm>
          <a:off x="2209800" y="1752600"/>
          <a:ext cx="6659563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9" imgW="5664200" imgH="3327400" progId="">
                  <p:embed/>
                </p:oleObj>
              </mc:Choice>
              <mc:Fallback>
                <p:oleObj name="" r:id="rId9" imgW="5664200" imgH="3327400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09800" y="1752600"/>
                        <a:ext cx="6659563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Rectangle 16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64" name="Rectangle 17"/>
          <p:cNvSpPr>
            <a:spLocks noGrp="1"/>
          </p:cNvSpPr>
          <p:nvPr>
            <p:ph type="body"/>
          </p:nvPr>
        </p:nvSpPr>
        <p:spPr>
          <a:xfrm>
            <a:off x="228600" y="1219200"/>
            <a:ext cx="8686800" cy="4906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90204" pitchFamily="34" charset="0"/>
              <a:buNone/>
              <a:defRPr sz="1400" i="1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4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 typeface="Arial" panose="020B0604020202090204" pitchFamily="34" charset="0"/>
              <a:buNone/>
              <a:defRPr sz="1400" i="1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4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90204" pitchFamily="34" charset="0"/>
              <a:buNone/>
              <a:defRPr sz="1400" i="1">
                <a:solidFill>
                  <a:srgbClr val="FFFFFF"/>
                </a:solidFill>
                <a:latin typeface="Comic Sans MS" panose="030F0902030302020204" pitchFamily="66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51242BA-27C0-4C75-8714-ED9231808D93}" type="slidenum">
              <a:rPr kumimoji="0" lang="zh-CN" altLang="zh-CN" sz="14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9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9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17.wmf"/><Relationship Id="rId15" Type="http://schemas.openxmlformats.org/officeDocument/2006/relationships/notesSlide" Target="../notesSlides/notesSlide7.xml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31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28.wmf"/><Relationship Id="rId13" Type="http://schemas.openxmlformats.org/officeDocument/2006/relationships/vmlDrawing" Target="../drawings/vmlDrawing14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2.emf"/><Relationship Id="rId10" Type="http://schemas.openxmlformats.org/officeDocument/2006/relationships/oleObject" Target="../embeddings/oleObject35.bin"/><Relationship Id="rId1" Type="http://schemas.openxmlformats.org/officeDocument/2006/relationships/oleObject" Target="../embeddings/oleObject31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oleObject" Target="../embeddings/oleObject39.bin"/><Relationship Id="rId7" Type="http://schemas.openxmlformats.org/officeDocument/2006/relationships/image" Target="../media/image35.wmf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7.bin"/><Relationship Id="rId3" Type="http://schemas.openxmlformats.org/officeDocument/2006/relationships/image" Target="../media/image8.png"/><Relationship Id="rId2" Type="http://schemas.openxmlformats.org/officeDocument/2006/relationships/image" Target="../media/image33.emf"/><Relationship Id="rId13" Type="http://schemas.openxmlformats.org/officeDocument/2006/relationships/vmlDrawing" Target="../drawings/vmlDrawing15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7.wmf"/><Relationship Id="rId10" Type="http://schemas.openxmlformats.org/officeDocument/2006/relationships/oleObject" Target="../embeddings/oleObject40.bin"/><Relationship Id="rId1" Type="http://schemas.openxmlformats.org/officeDocument/2006/relationships/oleObject" Target="../embeddings/oleObject3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38.png"/><Relationship Id="rId1" Type="http://schemas.openxmlformats.org/officeDocument/2006/relationships/oleObject" Target="../embeddings/oleObject4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7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39.png"/><Relationship Id="rId1" Type="http://schemas.openxmlformats.org/officeDocument/2006/relationships/oleObject" Target="../embeddings/oleObject4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13.bin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8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42.png"/><Relationship Id="rId1" Type="http://schemas.openxmlformats.org/officeDocument/2006/relationships/oleObject" Target="../embeddings/oleObject4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wmf"/><Relationship Id="rId2" Type="http://schemas.openxmlformats.org/officeDocument/2006/relationships/oleObject" Target="../embeddings/oleObject14.bin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6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3.wmf"/><Relationship Id="rId11" Type="http://schemas.openxmlformats.org/officeDocument/2006/relationships/notesSlide" Target="../notesSlides/notesSlide6.xml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10"/>
          <p:cNvSpPr/>
          <p:nvPr/>
        </p:nvSpPr>
        <p:spPr>
          <a:xfrm>
            <a:off x="1046163" y="1620838"/>
            <a:ext cx="6629400" cy="235426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ctr">
              <a:lnSpc>
                <a:spcPct val="150000"/>
              </a:lnSpc>
            </a:pPr>
            <a:r>
              <a:rPr lang="zh-CN" altLang="zh-CN" sz="3300" b="1" i="1" dirty="0">
                <a:solidFill>
                  <a:srgbClr val="0033CC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Chapter </a:t>
            </a:r>
            <a:r>
              <a:rPr lang="en-US" altLang="zh-CN" sz="3300" b="1" i="1" dirty="0">
                <a:solidFill>
                  <a:srgbClr val="0033CC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1 </a:t>
            </a:r>
            <a:endParaRPr lang="en-US" altLang="zh-CN" sz="3300" b="1" i="1" dirty="0">
              <a:solidFill>
                <a:srgbClr val="0033CC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300" b="1" i="1" dirty="0">
                <a:solidFill>
                  <a:srgbClr val="0033CC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Signal &amp; Signal Processing</a:t>
            </a:r>
            <a:endParaRPr lang="en-US" altLang="zh-CN" sz="3300" b="1" i="1" dirty="0">
              <a:solidFill>
                <a:srgbClr val="0033CC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300" b="1" i="1" dirty="0">
                <a:solidFill>
                  <a:srgbClr val="0033CC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Why DSP</a:t>
            </a:r>
            <a:r>
              <a:rPr lang="zh-CN" altLang="en-US" sz="3300" b="1" i="1" dirty="0">
                <a:solidFill>
                  <a:srgbClr val="0033CC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？</a:t>
            </a:r>
            <a:endParaRPr lang="zh-CN" altLang="en-US" sz="3300" b="1" i="1" dirty="0">
              <a:solidFill>
                <a:srgbClr val="0033CC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7"/>
          <p:cNvSpPr/>
          <p:nvPr/>
        </p:nvSpPr>
        <p:spPr>
          <a:xfrm>
            <a:off x="611188" y="404813"/>
            <a:ext cx="8281987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574675" y="2924175"/>
          <a:ext cx="574833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2095500" imgH="228600" progId="Equation.3">
                  <p:embed/>
                </p:oleObj>
              </mc:Choice>
              <mc:Fallback>
                <p:oleObj name="" r:id="rId1" imgW="2095500" imgH="2286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4675" y="2924175"/>
                        <a:ext cx="5748338" cy="627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Rectangle 7"/>
          <p:cNvSpPr/>
          <p:nvPr/>
        </p:nvSpPr>
        <p:spPr>
          <a:xfrm>
            <a:off x="827088" y="1989138"/>
            <a:ext cx="66929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The representation of digits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in binary form</a:t>
            </a:r>
            <a:endParaRPr lang="zh-CN" altLang="en-US" sz="28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25604" name="Rectangle 12"/>
          <p:cNvSpPr/>
          <p:nvPr/>
        </p:nvSpPr>
        <p:spPr>
          <a:xfrm>
            <a:off x="1676400" y="6026150"/>
            <a:ext cx="46942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The</a:t>
            </a:r>
            <a:r>
              <a:rPr lang="en-US" altLang="zh-CN" sz="2800" b="1" i="1" dirty="0">
                <a:solidFill>
                  <a:srgbClr val="3333CC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Finite Wordlength Effects</a:t>
            </a:r>
            <a:endParaRPr lang="zh-CN" altLang="en-US" sz="2800" b="1" i="1" dirty="0">
              <a:solidFill>
                <a:srgbClr val="3333CC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25605" name="Rectangle 13"/>
          <p:cNvSpPr/>
          <p:nvPr/>
        </p:nvSpPr>
        <p:spPr>
          <a:xfrm>
            <a:off x="6372225" y="2997200"/>
            <a:ext cx="22510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by truncation</a:t>
            </a:r>
            <a:endParaRPr lang="zh-CN" altLang="en-US" sz="28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606" name="Object 4"/>
          <p:cNvGraphicFramePr>
            <a:graphicFrameLocks noChangeAspect="1"/>
          </p:cNvGraphicFramePr>
          <p:nvPr/>
        </p:nvGraphicFramePr>
        <p:xfrm>
          <a:off x="587375" y="3582988"/>
          <a:ext cx="578326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2108200" imgH="228600" progId="Equation.3">
                  <p:embed/>
                </p:oleObj>
              </mc:Choice>
              <mc:Fallback>
                <p:oleObj name="" r:id="rId3" imgW="2108200" imgH="2286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7375" y="3582988"/>
                        <a:ext cx="5783263" cy="627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13"/>
          <p:cNvSpPr/>
          <p:nvPr/>
        </p:nvSpPr>
        <p:spPr>
          <a:xfrm>
            <a:off x="6402388" y="3563938"/>
            <a:ext cx="2065337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by rounding</a:t>
            </a:r>
            <a:endParaRPr lang="zh-CN" altLang="en-US" sz="28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608" name="组合 1"/>
          <p:cNvGrpSpPr/>
          <p:nvPr/>
        </p:nvGrpSpPr>
        <p:grpSpPr>
          <a:xfrm>
            <a:off x="827088" y="4313238"/>
            <a:ext cx="7942262" cy="1116012"/>
            <a:chOff x="827088" y="4312692"/>
            <a:chExt cx="7942235" cy="1116326"/>
          </a:xfrm>
        </p:grpSpPr>
        <p:graphicFrame>
          <p:nvGraphicFramePr>
            <p:cNvPr id="26633" name="Object 4"/>
            <p:cNvGraphicFramePr>
              <a:graphicFrameLocks noChangeAspect="1"/>
            </p:cNvGraphicFramePr>
            <p:nvPr/>
          </p:nvGraphicFramePr>
          <p:xfrm>
            <a:off x="3087660" y="4312692"/>
            <a:ext cx="1185863" cy="627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5" imgW="432435" imgH="228600" progId="Equation.3">
                    <p:embed/>
                  </p:oleObj>
                </mc:Choice>
                <mc:Fallback>
                  <p:oleObj name="" r:id="rId5" imgW="432435" imgH="2286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87660" y="4312692"/>
                          <a:ext cx="1185863" cy="6270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4" name="Rectangle 11"/>
            <p:cNvSpPr/>
            <p:nvPr/>
          </p:nvSpPr>
          <p:spPr>
            <a:xfrm>
              <a:off x="827088" y="4552237"/>
              <a:ext cx="3527425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buFont typeface="Wingdings" panose="05000000000000000000" pitchFamily="2" charset="2"/>
              </a:pPr>
              <a:r>
                <a:rPr lang="en-US" altLang="zh-CN" sz="2800" b="1" dirty="0">
                  <a:latin typeface="Times New Roman" panose="02020503050405090304" pitchFamily="18" charset="0"/>
                  <a:ea typeface="宋体" panose="02010600030101010101" pitchFamily="2" charset="-122"/>
                </a:rPr>
                <a:t>The values of </a:t>
              </a:r>
              <a:endParaRPr lang="zh-CN" altLang="en-US" sz="2800" b="1" dirty="0"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6635" name="Object 4"/>
            <p:cNvGraphicFramePr>
              <a:graphicFrameLocks noChangeAspect="1"/>
            </p:cNvGraphicFramePr>
            <p:nvPr/>
          </p:nvGraphicFramePr>
          <p:xfrm>
            <a:off x="7613623" y="4476941"/>
            <a:ext cx="801687" cy="557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7" imgW="292735" imgH="203200" progId="Equation.3">
                    <p:embed/>
                  </p:oleObj>
                </mc:Choice>
                <mc:Fallback>
                  <p:oleObj name="" r:id="rId7" imgW="292735" imgH="2032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613623" y="4476941"/>
                          <a:ext cx="801687" cy="5572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6" name="Rectangle 16"/>
            <p:cNvSpPr/>
            <p:nvPr/>
          </p:nvSpPr>
          <p:spPr>
            <a:xfrm>
              <a:off x="5241898" y="4513453"/>
              <a:ext cx="3527425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buFont typeface="Wingdings" panose="05000000000000000000" pitchFamily="2" charset="2"/>
              </a:pPr>
              <a:r>
                <a:rPr lang="en-US" altLang="zh-CN" sz="2800" b="1" dirty="0">
                  <a:latin typeface="Times New Roman" panose="02020503050405090304" pitchFamily="18" charset="0"/>
                  <a:ea typeface="宋体" panose="02010600030101010101" pitchFamily="2" charset="-122"/>
                </a:rPr>
                <a:t>The values of </a:t>
              </a:r>
              <a:endParaRPr lang="zh-CN" altLang="en-US" sz="2800" b="1" dirty="0"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6637" name="Object 4"/>
            <p:cNvGraphicFramePr>
              <a:graphicFrameLocks noChangeAspect="1"/>
            </p:cNvGraphicFramePr>
            <p:nvPr/>
          </p:nvGraphicFramePr>
          <p:xfrm>
            <a:off x="4376711" y="4442016"/>
            <a:ext cx="658812" cy="658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9" imgW="140335" imgH="140335" progId="Equation.3">
                    <p:embed/>
                  </p:oleObj>
                </mc:Choice>
                <mc:Fallback>
                  <p:oleObj name="" r:id="rId9" imgW="140335" imgH="140335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76711" y="4442016"/>
                          <a:ext cx="658812" cy="6588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8" name="Object 4"/>
            <p:cNvGraphicFramePr>
              <a:graphicFrameLocks noChangeAspect="1"/>
            </p:cNvGraphicFramePr>
            <p:nvPr/>
          </p:nvGraphicFramePr>
          <p:xfrm>
            <a:off x="3061785" y="4801956"/>
            <a:ext cx="1185863" cy="627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1" imgW="432435" imgH="228600" progId="Equation.3">
                    <p:embed/>
                  </p:oleObj>
                </mc:Choice>
                <mc:Fallback>
                  <p:oleObj name="" r:id="rId11" imgW="432435" imgH="2286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061785" y="4801956"/>
                          <a:ext cx="1185863" cy="6270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05" grpId="0"/>
      <p:bldP spid="25607" grpId="0"/>
      <p:bldP spid="256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7"/>
          <p:cNvSpPr/>
          <p:nvPr/>
        </p:nvSpPr>
        <p:spPr>
          <a:xfrm>
            <a:off x="611188" y="404813"/>
            <a:ext cx="8281987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7650" name="Object 10"/>
          <p:cNvGraphicFramePr>
            <a:graphicFrameLocks noChangeAspect="1"/>
          </p:cNvGraphicFramePr>
          <p:nvPr/>
        </p:nvGraphicFramePr>
        <p:xfrm>
          <a:off x="2771775" y="2708275"/>
          <a:ext cx="380206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625600" imgH="228600" progId="Equation.3">
                  <p:embed/>
                </p:oleObj>
              </mc:Choice>
              <mc:Fallback>
                <p:oleObj name="" r:id="rId1" imgW="1625600" imgH="228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1775" y="2708275"/>
                        <a:ext cx="3802063" cy="534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Rectangle 11"/>
          <p:cNvSpPr/>
          <p:nvPr/>
        </p:nvSpPr>
        <p:spPr>
          <a:xfrm>
            <a:off x="669925" y="1970723"/>
            <a:ext cx="800671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If the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quantization step </a:t>
            </a: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we chosed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is 0.01,we can get</a:t>
            </a:r>
            <a:endParaRPr lang="zh-CN" altLang="en-US" sz="28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7652" name="Object 12"/>
          <p:cNvGraphicFramePr>
            <a:graphicFrameLocks noChangeAspect="1"/>
          </p:cNvGraphicFramePr>
          <p:nvPr/>
        </p:nvGraphicFramePr>
        <p:xfrm>
          <a:off x="1763713" y="3357563"/>
          <a:ext cx="6553200" cy="330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3410585" imgH="1718945" progId="SmartDraw.2">
                  <p:embed/>
                </p:oleObj>
              </mc:Choice>
              <mc:Fallback>
                <p:oleObj name="" r:id="rId3" imgW="3410585" imgH="1718945" progId="SmartDraw.2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3357563"/>
                        <a:ext cx="6553200" cy="3303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18"/>
          <p:cNvSpPr/>
          <p:nvPr/>
        </p:nvSpPr>
        <p:spPr>
          <a:xfrm>
            <a:off x="468313" y="2708275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Digits</a:t>
            </a:r>
            <a:endParaRPr lang="zh-CN" altLang="en-US" sz="28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7"/>
          <p:cNvSpPr/>
          <p:nvPr/>
        </p:nvSpPr>
        <p:spPr>
          <a:xfrm>
            <a:off x="611188" y="404813"/>
            <a:ext cx="8281987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29698" name="Rectangle 11"/>
          <p:cNvSpPr/>
          <p:nvPr/>
        </p:nvSpPr>
        <p:spPr>
          <a:xfrm>
            <a:off x="320675" y="3900488"/>
            <a:ext cx="8705850" cy="9445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A digital signal could be considered that it’s the same as </a:t>
            </a:r>
            <a:endParaRPr lang="en-US" altLang="zh-CN" sz="28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a discrete-time signal.</a:t>
            </a:r>
            <a:endParaRPr lang="zh-CN" altLang="en-US" sz="28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9699" name="Object 10"/>
          <p:cNvGraphicFramePr>
            <a:graphicFrameLocks noChangeAspect="1"/>
          </p:cNvGraphicFramePr>
          <p:nvPr/>
        </p:nvGraphicFramePr>
        <p:xfrm>
          <a:off x="1476375" y="2924175"/>
          <a:ext cx="62087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2654300" imgH="203200" progId="Equation.3">
                  <p:embed/>
                </p:oleObj>
              </mc:Choice>
              <mc:Fallback>
                <p:oleObj name="" r:id="rId1" imgW="2654300" imgH="203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2924175"/>
                        <a:ext cx="6208713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0" name="Group 12"/>
          <p:cNvGrpSpPr/>
          <p:nvPr/>
        </p:nvGrpSpPr>
        <p:grpSpPr>
          <a:xfrm>
            <a:off x="611188" y="2060575"/>
            <a:ext cx="3352800" cy="627063"/>
            <a:chOff x="158" y="1298"/>
            <a:chExt cx="2112" cy="395"/>
          </a:xfrm>
        </p:grpSpPr>
        <p:graphicFrame>
          <p:nvGraphicFramePr>
            <p:cNvPr id="30725" name="Object 4"/>
            <p:cNvGraphicFramePr>
              <a:graphicFrameLocks noChangeAspect="1"/>
            </p:cNvGraphicFramePr>
            <p:nvPr/>
          </p:nvGraphicFramePr>
          <p:xfrm>
            <a:off x="1655" y="1298"/>
            <a:ext cx="615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3" imgW="356235" imgH="228600" progId="Equation.3">
                    <p:embed/>
                  </p:oleObj>
                </mc:Choice>
                <mc:Fallback>
                  <p:oleObj name="" r:id="rId3" imgW="356235" imgH="2286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55" y="1298"/>
                          <a:ext cx="615" cy="3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26" name="Rectangle 11"/>
            <p:cNvSpPr/>
            <p:nvPr/>
          </p:nvSpPr>
          <p:spPr>
            <a:xfrm>
              <a:off x="158" y="1344"/>
              <a:ext cx="140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buFont typeface="Wingdings" panose="05000000000000000000" pitchFamily="2" charset="2"/>
              </a:pPr>
              <a:r>
                <a:rPr lang="en-US" altLang="zh-CN" sz="2800" b="1" dirty="0">
                  <a:latin typeface="Times New Roman" panose="02020503050405090304" pitchFamily="18" charset="0"/>
                  <a:ea typeface="宋体" panose="02010600030101010101" pitchFamily="2" charset="-122"/>
                </a:rPr>
                <a:t>The values of </a:t>
              </a:r>
              <a:endParaRPr lang="zh-CN" altLang="en-US" sz="2800" b="1" dirty="0"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703" name="Rectangle 14"/>
          <p:cNvSpPr/>
          <p:nvPr/>
        </p:nvSpPr>
        <p:spPr>
          <a:xfrm>
            <a:off x="1692275" y="5084763"/>
            <a:ext cx="46815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(with the</a:t>
            </a:r>
            <a:r>
              <a:rPr lang="en-US" altLang="zh-CN" sz="2800" b="1" i="1" dirty="0">
                <a:solidFill>
                  <a:srgbClr val="3333CC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Infinite Wordlength</a:t>
            </a: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)</a:t>
            </a:r>
            <a:endParaRPr lang="zh-CN" altLang="en-US" sz="28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7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3"/>
          <p:cNvSpPr/>
          <p:nvPr/>
        </p:nvSpPr>
        <p:spPr>
          <a:xfrm>
            <a:off x="1619250" y="1916113"/>
            <a:ext cx="4418013" cy="4270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Example.      Communication</a:t>
            </a:r>
            <a:endParaRPr lang="en-US" altLang="zh-CN" sz="2800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2770" name="Rectangle 4"/>
          <p:cNvSpPr/>
          <p:nvPr/>
        </p:nvSpPr>
        <p:spPr>
          <a:xfrm>
            <a:off x="3219450" y="2506663"/>
            <a:ext cx="1600200" cy="730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transmitted </a:t>
            </a:r>
            <a:endParaRPr lang="en-US" altLang="zh-CN" sz="2400" b="1" dirty="0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signal</a:t>
            </a:r>
            <a:endParaRPr lang="en-US" altLang="zh-CN" sz="2400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32771" name="Group 5"/>
          <p:cNvGrpSpPr/>
          <p:nvPr/>
        </p:nvGrpSpPr>
        <p:grpSpPr>
          <a:xfrm>
            <a:off x="349250" y="2936875"/>
            <a:ext cx="8243888" cy="1081088"/>
            <a:chOff x="204" y="1570"/>
            <a:chExt cx="5193" cy="681"/>
          </a:xfrm>
        </p:grpSpPr>
        <p:sp>
          <p:nvSpPr>
            <p:cNvPr id="32772" name="Line 6"/>
            <p:cNvSpPr/>
            <p:nvPr/>
          </p:nvSpPr>
          <p:spPr>
            <a:xfrm>
              <a:off x="204" y="1887"/>
              <a:ext cx="427" cy="1"/>
            </a:xfrm>
            <a:prstGeom prst="line">
              <a:avLst/>
            </a:prstGeom>
            <a:ln w="492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73" name="Freeform 7"/>
            <p:cNvSpPr/>
            <p:nvPr/>
          </p:nvSpPr>
          <p:spPr>
            <a:xfrm>
              <a:off x="614" y="1806"/>
              <a:ext cx="201" cy="1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81"/>
                </a:cxn>
                <a:cxn ang="0">
                  <a:pos x="0" y="166"/>
                </a:cxn>
                <a:cxn ang="0">
                  <a:pos x="0" y="0"/>
                </a:cxn>
              </a:cxnLst>
              <a:pathLst>
                <a:path w="198" h="166">
                  <a:moveTo>
                    <a:pt x="0" y="0"/>
                  </a:moveTo>
                  <a:lnTo>
                    <a:pt x="198" y="81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74" name="Rectangle 8"/>
            <p:cNvSpPr/>
            <p:nvPr/>
          </p:nvSpPr>
          <p:spPr>
            <a:xfrm>
              <a:off x="781" y="1661"/>
              <a:ext cx="1192" cy="504"/>
            </a:xfrm>
            <a:prstGeom prst="rect">
              <a:avLst/>
            </a:prstGeom>
            <a:solidFill>
              <a:srgbClr val="FFFFFF"/>
            </a:solidFill>
            <a:ln w="492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eaLnBrk="0" hangingPunct="0">
                <a:buFont typeface="Wingdings" panose="05000000000000000000" pitchFamily="2" charset="2"/>
              </a:pPr>
              <a:endParaRPr lang="zh-CN" altLang="en-US" dirty="0"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75" name="Line 9"/>
            <p:cNvSpPr/>
            <p:nvPr/>
          </p:nvSpPr>
          <p:spPr>
            <a:xfrm>
              <a:off x="1973" y="1933"/>
              <a:ext cx="427" cy="1"/>
            </a:xfrm>
            <a:prstGeom prst="line">
              <a:avLst/>
            </a:prstGeom>
            <a:ln w="492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76" name="Freeform 10"/>
            <p:cNvSpPr/>
            <p:nvPr/>
          </p:nvSpPr>
          <p:spPr>
            <a:xfrm>
              <a:off x="2381" y="1842"/>
              <a:ext cx="205" cy="1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7" y="81"/>
                </a:cxn>
                <a:cxn ang="0">
                  <a:pos x="0" y="166"/>
                </a:cxn>
                <a:cxn ang="0">
                  <a:pos x="0" y="0"/>
                </a:cxn>
              </a:cxnLst>
              <a:pathLst>
                <a:path w="202" h="166">
                  <a:moveTo>
                    <a:pt x="0" y="0"/>
                  </a:moveTo>
                  <a:lnTo>
                    <a:pt x="202" y="81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77" name="Rectangle 11"/>
            <p:cNvSpPr/>
            <p:nvPr/>
          </p:nvSpPr>
          <p:spPr>
            <a:xfrm>
              <a:off x="839" y="1752"/>
              <a:ext cx="1193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eaLnBrk="0" hangingPunct="0"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Transmmiter</a:t>
              </a:r>
              <a:endParaRPr lang="en-US" altLang="zh-CN" sz="2400" dirty="0"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78" name="Line 12"/>
            <p:cNvSpPr/>
            <p:nvPr/>
          </p:nvSpPr>
          <p:spPr>
            <a:xfrm>
              <a:off x="3152" y="1932"/>
              <a:ext cx="427" cy="1"/>
            </a:xfrm>
            <a:prstGeom prst="line">
              <a:avLst/>
            </a:prstGeom>
            <a:ln w="492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79" name="Freeform 13"/>
            <p:cNvSpPr/>
            <p:nvPr/>
          </p:nvSpPr>
          <p:spPr>
            <a:xfrm>
              <a:off x="3562" y="1851"/>
              <a:ext cx="201" cy="1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81"/>
                </a:cxn>
                <a:cxn ang="0">
                  <a:pos x="0" y="166"/>
                </a:cxn>
                <a:cxn ang="0">
                  <a:pos x="0" y="0"/>
                </a:cxn>
              </a:cxnLst>
              <a:pathLst>
                <a:path w="198" h="166">
                  <a:moveTo>
                    <a:pt x="0" y="0"/>
                  </a:moveTo>
                  <a:lnTo>
                    <a:pt x="198" y="81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80" name="Rectangle 14"/>
            <p:cNvSpPr/>
            <p:nvPr/>
          </p:nvSpPr>
          <p:spPr>
            <a:xfrm>
              <a:off x="3742" y="1706"/>
              <a:ext cx="1043" cy="504"/>
            </a:xfrm>
            <a:prstGeom prst="rect">
              <a:avLst/>
            </a:prstGeom>
            <a:solidFill>
              <a:srgbClr val="FFFFFF"/>
            </a:solidFill>
            <a:ln w="492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eaLnBrk="0" hangingPunct="0">
                <a:buFont typeface="Wingdings" panose="05000000000000000000" pitchFamily="2" charset="2"/>
              </a:pPr>
              <a:endParaRPr lang="zh-CN" altLang="en-US" dirty="0"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1" name="Line 15"/>
            <p:cNvSpPr/>
            <p:nvPr/>
          </p:nvSpPr>
          <p:spPr>
            <a:xfrm>
              <a:off x="4785" y="1933"/>
              <a:ext cx="427" cy="1"/>
            </a:xfrm>
            <a:prstGeom prst="line">
              <a:avLst/>
            </a:prstGeom>
            <a:ln w="492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2" name="Freeform 16"/>
            <p:cNvSpPr/>
            <p:nvPr/>
          </p:nvSpPr>
          <p:spPr>
            <a:xfrm>
              <a:off x="5192" y="1852"/>
              <a:ext cx="205" cy="1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7" y="81"/>
                </a:cxn>
                <a:cxn ang="0">
                  <a:pos x="0" y="166"/>
                </a:cxn>
                <a:cxn ang="0">
                  <a:pos x="0" y="0"/>
                </a:cxn>
              </a:cxnLst>
              <a:pathLst>
                <a:path w="202" h="166">
                  <a:moveTo>
                    <a:pt x="0" y="0"/>
                  </a:moveTo>
                  <a:lnTo>
                    <a:pt x="202" y="81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83" name="Rectangle 17"/>
            <p:cNvSpPr/>
            <p:nvPr/>
          </p:nvSpPr>
          <p:spPr>
            <a:xfrm>
              <a:off x="3787" y="1842"/>
              <a:ext cx="90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eaLnBrk="0" hangingPunct="0"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Receiver</a:t>
              </a:r>
              <a:endParaRPr lang="en-US" altLang="zh-CN" sz="2400" dirty="0"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4" name="AutoShape 18"/>
            <p:cNvSpPr/>
            <p:nvPr/>
          </p:nvSpPr>
          <p:spPr>
            <a:xfrm>
              <a:off x="2608" y="1570"/>
              <a:ext cx="499" cy="681"/>
            </a:xfrm>
            <a:prstGeom prst="cloudCallout">
              <a:avLst>
                <a:gd name="adj1" fmla="val -49000"/>
                <a:gd name="adj2" fmla="val 92583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 eaLnBrk="0" hangingPunct="0">
                <a:buFont typeface="Wingdings" panose="05000000000000000000" pitchFamily="2" charset="2"/>
              </a:pPr>
              <a:endParaRPr lang="zh-CN" altLang="zh-CN" dirty="0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785" name="Rectangle 19"/>
          <p:cNvSpPr/>
          <p:nvPr/>
        </p:nvSpPr>
        <p:spPr>
          <a:xfrm>
            <a:off x="3059113" y="4286250"/>
            <a:ext cx="2767012" cy="6096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intermediate</a:t>
            </a:r>
            <a:endParaRPr lang="en-US" altLang="zh-CN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32786" name="Rectangle 20"/>
          <p:cNvSpPr/>
          <p:nvPr/>
        </p:nvSpPr>
        <p:spPr>
          <a:xfrm>
            <a:off x="250825" y="2492375"/>
            <a:ext cx="762000" cy="730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input</a:t>
            </a:r>
            <a:endParaRPr lang="en-US" altLang="zh-CN" sz="2400" b="1" dirty="0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signal</a:t>
            </a:r>
            <a:endParaRPr lang="en-US" altLang="zh-CN" sz="2400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32787" name="Rectangle 21"/>
          <p:cNvSpPr/>
          <p:nvPr/>
        </p:nvSpPr>
        <p:spPr>
          <a:xfrm>
            <a:off x="5148263" y="2565400"/>
            <a:ext cx="1441450" cy="7302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Received </a:t>
            </a:r>
            <a:endParaRPr lang="en-US" altLang="zh-CN" sz="2400" b="1" dirty="0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signal</a:t>
            </a:r>
            <a:endParaRPr lang="en-US" altLang="zh-CN" sz="2400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32788" name="Rectangle 22"/>
          <p:cNvSpPr/>
          <p:nvPr/>
        </p:nvSpPr>
        <p:spPr>
          <a:xfrm>
            <a:off x="7885113" y="2492375"/>
            <a:ext cx="865187" cy="730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output</a:t>
            </a:r>
            <a:endParaRPr lang="en-US" altLang="zh-CN" sz="2400" b="1" dirty="0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signal</a:t>
            </a:r>
            <a:endParaRPr lang="en-US" altLang="zh-CN" sz="2400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32789" name="Rectangle 23"/>
          <p:cNvSpPr/>
          <p:nvPr/>
        </p:nvSpPr>
        <p:spPr>
          <a:xfrm>
            <a:off x="250825" y="4643438"/>
            <a:ext cx="1258888" cy="1708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Speech,Text,</a:t>
            </a:r>
            <a:endParaRPr lang="en-US" altLang="zh-CN" sz="2800" b="1" dirty="0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Audio,</a:t>
            </a:r>
            <a:endParaRPr lang="en-US" altLang="zh-CN" sz="2800" b="1" dirty="0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Video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790" name="Rectangle 24"/>
          <p:cNvSpPr/>
          <p:nvPr/>
        </p:nvSpPr>
        <p:spPr>
          <a:xfrm>
            <a:off x="3059113" y="5300663"/>
            <a:ext cx="2952750" cy="8540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Voltage, current,</a:t>
            </a:r>
            <a:endParaRPr lang="en-US" altLang="zh-CN" sz="2800" b="1" dirty="0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Electromagnetic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791" name="Rectangle 25"/>
          <p:cNvSpPr/>
          <p:nvPr/>
        </p:nvSpPr>
        <p:spPr>
          <a:xfrm>
            <a:off x="7667625" y="4724400"/>
            <a:ext cx="1258888" cy="1708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Speech,Text,</a:t>
            </a:r>
            <a:endParaRPr lang="en-US" altLang="zh-CN" sz="2800" b="1" dirty="0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Audio,</a:t>
            </a:r>
            <a:endParaRPr lang="en-US" altLang="zh-CN" sz="2800" b="1" dirty="0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Video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792" name="Rectangle 26"/>
          <p:cNvSpPr/>
          <p:nvPr/>
        </p:nvSpPr>
        <p:spPr>
          <a:xfrm>
            <a:off x="179388" y="6351588"/>
            <a:ext cx="1930400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b="1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With Information</a:t>
            </a:r>
            <a:endParaRPr lang="en-US" altLang="zh-CN" b="1" dirty="0">
              <a:solidFill>
                <a:srgbClr val="0000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32793" name="Rectangle 27"/>
          <p:cNvSpPr/>
          <p:nvPr/>
        </p:nvSpPr>
        <p:spPr>
          <a:xfrm>
            <a:off x="611188" y="404813"/>
            <a:ext cx="8281987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pic>
        <p:nvPicPr>
          <p:cNvPr id="32794" name="图片 5" descr="校徽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6288" y="0"/>
            <a:ext cx="747712" cy="785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4"/>
          <p:cNvSpPr/>
          <p:nvPr/>
        </p:nvSpPr>
        <p:spPr>
          <a:xfrm>
            <a:off x="1692275" y="1341438"/>
            <a:ext cx="6172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Example.</a:t>
            </a:r>
            <a:r>
              <a:rPr lang="en-US" altLang="zh-CN" sz="2800" dirty="0">
                <a:latin typeface="Times New Roman" panose="020205030504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6070E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Get the edge of a picture</a:t>
            </a:r>
            <a:endParaRPr lang="en-US" altLang="zh-CN" sz="2800" b="1" dirty="0">
              <a:solidFill>
                <a:srgbClr val="06070E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33794" name="Rectangle 5"/>
          <p:cNvSpPr/>
          <p:nvPr/>
        </p:nvSpPr>
        <p:spPr>
          <a:xfrm>
            <a:off x="611188" y="404813"/>
            <a:ext cx="8281987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grpSp>
        <p:nvGrpSpPr>
          <p:cNvPr id="33795" name="Group 9"/>
          <p:cNvGrpSpPr/>
          <p:nvPr/>
        </p:nvGrpSpPr>
        <p:grpSpPr>
          <a:xfrm>
            <a:off x="1331913" y="1989138"/>
            <a:ext cx="6696075" cy="4648200"/>
            <a:chOff x="839" y="1253"/>
            <a:chExt cx="4218" cy="2928"/>
          </a:xfrm>
        </p:grpSpPr>
        <p:pic>
          <p:nvPicPr>
            <p:cNvPr id="33796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9" y="1253"/>
              <a:ext cx="4218" cy="292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3797" name="Text Box 7"/>
            <p:cNvSpPr txBox="1"/>
            <p:nvPr/>
          </p:nvSpPr>
          <p:spPr>
            <a:xfrm>
              <a:off x="3696" y="1253"/>
              <a:ext cx="635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1400" b="1" dirty="0">
                  <a:solidFill>
                    <a:srgbClr val="06070E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Edge Map</a:t>
              </a:r>
              <a:endParaRPr lang="en-US" altLang="zh-CN" sz="1400" b="1" dirty="0">
                <a:solidFill>
                  <a:srgbClr val="06070E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798" name="Text Box 8"/>
            <p:cNvSpPr txBox="1"/>
            <p:nvPr/>
          </p:nvSpPr>
          <p:spPr>
            <a:xfrm>
              <a:off x="1247" y="1253"/>
              <a:ext cx="1270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1400" b="1" dirty="0">
                  <a:latin typeface="Times New Roman" panose="02020503050405090304" pitchFamily="18" charset="0"/>
                  <a:ea typeface="宋体" panose="02010600030101010101" pitchFamily="2" charset="-122"/>
                </a:rPr>
                <a:t>Original Saturn image</a:t>
              </a:r>
              <a:endParaRPr lang="en-US" altLang="zh-CN" sz="1400" b="1" dirty="0"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33799" name="图片 5" descr="校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288" y="0"/>
            <a:ext cx="747712" cy="785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/>
          <p:nvPr/>
        </p:nvSpPr>
        <p:spPr>
          <a:xfrm>
            <a:off x="611188" y="404813"/>
            <a:ext cx="8281987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pic>
        <p:nvPicPr>
          <p:cNvPr id="34818" name="图片 5" descr="校徽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6288" y="0"/>
            <a:ext cx="747712" cy="785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19" name="Rectangle 5"/>
          <p:cNvSpPr/>
          <p:nvPr/>
        </p:nvSpPr>
        <p:spPr>
          <a:xfrm>
            <a:off x="1403350" y="5013325"/>
            <a:ext cx="55419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DSP</a:t>
            </a:r>
            <a:r>
              <a:rPr lang="en-US" altLang="zh-CN" sz="2400" b="1" dirty="0">
                <a:latin typeface="Times New Roman" panose="02020503050405090304" pitchFamily="18" charset="0"/>
                <a:ea typeface="宋体" panose="02010600030101010101" pitchFamily="2" charset="-122"/>
              </a:rPr>
              <a:t>----Processing signals in digital form.</a:t>
            </a:r>
            <a:endParaRPr lang="en-US" altLang="zh-CN" sz="2400" b="1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4820" name="Rectangle 6"/>
          <p:cNvSpPr/>
          <p:nvPr/>
        </p:nvSpPr>
        <p:spPr>
          <a:xfrm>
            <a:off x="1258888" y="1989138"/>
            <a:ext cx="55768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ASP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400" b="1" dirty="0">
                <a:latin typeface="Times New Roman" panose="02020503050405090304" pitchFamily="18" charset="0"/>
                <a:ea typeface="宋体" panose="02010600030101010101" pitchFamily="2" charset="-122"/>
              </a:rPr>
              <a:t>---Processing signals in analog form.</a:t>
            </a:r>
            <a:endParaRPr lang="en-US" altLang="zh-CN" sz="2400" b="1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4821" name="Rectangle 26"/>
          <p:cNvSpPr/>
          <p:nvPr/>
        </p:nvSpPr>
        <p:spPr>
          <a:xfrm>
            <a:off x="1042988" y="1268413"/>
            <a:ext cx="49355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§1.3 Digital Signal Processing </a:t>
            </a:r>
            <a:endParaRPr lang="en-US" altLang="zh-CN" sz="28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34822" name="Group 34"/>
          <p:cNvGrpSpPr/>
          <p:nvPr/>
        </p:nvGrpSpPr>
        <p:grpSpPr>
          <a:xfrm>
            <a:off x="250825" y="2636838"/>
            <a:ext cx="8642350" cy="1501775"/>
            <a:chOff x="158" y="1717"/>
            <a:chExt cx="5444" cy="946"/>
          </a:xfrm>
        </p:grpSpPr>
        <p:sp>
          <p:nvSpPr>
            <p:cNvPr id="34823" name="AutoShape 10"/>
            <p:cNvSpPr>
              <a:spLocks noChangeAspect="1" noTextEdit="1"/>
            </p:cNvSpPr>
            <p:nvPr/>
          </p:nvSpPr>
          <p:spPr>
            <a:xfrm>
              <a:off x="158" y="1717"/>
              <a:ext cx="5444" cy="9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eaLnBrk="0" hangingPunct="0"/>
              <a:endParaRPr lang="zh-CN" altLang="en-US"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4" name="Line 11"/>
            <p:cNvSpPr/>
            <p:nvPr/>
          </p:nvSpPr>
          <p:spPr>
            <a:xfrm>
              <a:off x="1474" y="2205"/>
              <a:ext cx="398" cy="1"/>
            </a:xfrm>
            <a:prstGeom prst="line">
              <a:avLst/>
            </a:prstGeom>
            <a:ln w="492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25" name="Freeform 12"/>
            <p:cNvSpPr/>
            <p:nvPr/>
          </p:nvSpPr>
          <p:spPr>
            <a:xfrm>
              <a:off x="1850" y="2123"/>
              <a:ext cx="187" cy="1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45"/>
                </a:cxn>
                <a:cxn ang="0">
                  <a:pos x="0" y="93"/>
                </a:cxn>
                <a:cxn ang="0">
                  <a:pos x="0" y="0"/>
                </a:cxn>
              </a:cxnLst>
              <a:pathLst>
                <a:path w="198" h="166">
                  <a:moveTo>
                    <a:pt x="0" y="0"/>
                  </a:moveTo>
                  <a:lnTo>
                    <a:pt x="198" y="81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26" name="Rectangle 13"/>
            <p:cNvSpPr/>
            <p:nvPr/>
          </p:nvSpPr>
          <p:spPr>
            <a:xfrm>
              <a:off x="2037" y="1983"/>
              <a:ext cx="1614" cy="414"/>
            </a:xfrm>
            <a:prstGeom prst="rect">
              <a:avLst/>
            </a:prstGeom>
            <a:solidFill>
              <a:srgbClr val="FFFFFF"/>
            </a:solidFill>
            <a:ln w="492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eaLnBrk="0" hangingPunct="0">
                <a:buFont typeface="Wingdings" panose="05000000000000000000" pitchFamily="2" charset="2"/>
              </a:pPr>
              <a:endParaRPr lang="zh-CN" altLang="en-US" dirty="0"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7" name="Line 14"/>
            <p:cNvSpPr/>
            <p:nvPr/>
          </p:nvSpPr>
          <p:spPr>
            <a:xfrm>
              <a:off x="3651" y="2205"/>
              <a:ext cx="398" cy="1"/>
            </a:xfrm>
            <a:prstGeom prst="line">
              <a:avLst/>
            </a:prstGeom>
            <a:ln w="492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28" name="Freeform 15"/>
            <p:cNvSpPr/>
            <p:nvPr/>
          </p:nvSpPr>
          <p:spPr>
            <a:xfrm>
              <a:off x="4059" y="2115"/>
              <a:ext cx="191" cy="1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1" y="45"/>
                </a:cxn>
                <a:cxn ang="0">
                  <a:pos x="0" y="93"/>
                </a:cxn>
                <a:cxn ang="0">
                  <a:pos x="0" y="0"/>
                </a:cxn>
              </a:cxnLst>
              <a:pathLst>
                <a:path w="202" h="166">
                  <a:moveTo>
                    <a:pt x="0" y="0"/>
                  </a:moveTo>
                  <a:lnTo>
                    <a:pt x="202" y="81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29" name="Rectangle 16"/>
            <p:cNvSpPr/>
            <p:nvPr/>
          </p:nvSpPr>
          <p:spPr>
            <a:xfrm>
              <a:off x="2200" y="2069"/>
              <a:ext cx="12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eaLnBrk="0" hangingPunct="0"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Analog System</a:t>
              </a:r>
              <a:endParaRPr lang="en-US" altLang="zh-CN" sz="2400" dirty="0"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0" name="Rectangle 17"/>
            <p:cNvSpPr/>
            <p:nvPr/>
          </p:nvSpPr>
          <p:spPr>
            <a:xfrm>
              <a:off x="793" y="1933"/>
              <a:ext cx="68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eaLnBrk="0" hangingPunct="0"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Exciting</a:t>
              </a:r>
              <a:endParaRPr lang="en-US" altLang="zh-CN" sz="2400" dirty="0"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1" name="Rectangle 18"/>
            <p:cNvSpPr/>
            <p:nvPr/>
          </p:nvSpPr>
          <p:spPr>
            <a:xfrm>
              <a:off x="567" y="2432"/>
              <a:ext cx="1243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eaLnBrk="0" hangingPunct="0"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(Analog signal)</a:t>
              </a:r>
              <a:endParaRPr lang="en-US" altLang="zh-CN" sz="2400" dirty="0"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2" name="Rectangle 19"/>
            <p:cNvSpPr/>
            <p:nvPr/>
          </p:nvSpPr>
          <p:spPr>
            <a:xfrm>
              <a:off x="3679" y="1786"/>
              <a:ext cx="769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eaLnBrk="0" hangingPunct="0"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Response</a:t>
              </a:r>
              <a:endParaRPr lang="en-US" altLang="zh-CN" sz="2400" dirty="0"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3" name="Rectangle 20"/>
            <p:cNvSpPr/>
            <p:nvPr/>
          </p:nvSpPr>
          <p:spPr>
            <a:xfrm>
              <a:off x="3470" y="2432"/>
              <a:ext cx="144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eaLnBrk="0" hangingPunct="0"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(Analog signal)</a:t>
              </a:r>
              <a:endParaRPr lang="en-US" altLang="zh-CN" sz="2400" dirty="0"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834" name="Rectangle 47"/>
          <p:cNvSpPr/>
          <p:nvPr/>
        </p:nvSpPr>
        <p:spPr>
          <a:xfrm>
            <a:off x="562610" y="5718175"/>
            <a:ext cx="8378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503050405090304" pitchFamily="18" charset="0"/>
                <a:ea typeface="宋体" panose="02010600030101010101" pitchFamily="2" charset="-122"/>
              </a:rPr>
              <a:t>It’s generally used for the digital processing of an analog signal</a:t>
            </a:r>
            <a:endParaRPr lang="en-US" altLang="zh-CN" sz="24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/>
          <p:nvPr/>
        </p:nvSpPr>
        <p:spPr>
          <a:xfrm>
            <a:off x="0" y="500063"/>
            <a:ext cx="9144000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5842" name="Rectangle 3"/>
          <p:cNvSpPr/>
          <p:nvPr/>
        </p:nvSpPr>
        <p:spPr>
          <a:xfrm>
            <a:off x="1042988" y="1268413"/>
            <a:ext cx="773906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§1.2 Typical Signal Processing and Applications </a:t>
            </a:r>
            <a:endParaRPr lang="en-US" altLang="zh-CN" sz="28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pic>
        <p:nvPicPr>
          <p:cNvPr id="35843" name="图片 5" descr="校徽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6288" y="0"/>
            <a:ext cx="747712" cy="785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4" name="Rectangle 17"/>
          <p:cNvSpPr/>
          <p:nvPr/>
        </p:nvSpPr>
        <p:spPr>
          <a:xfrm>
            <a:off x="228600" y="2205038"/>
            <a:ext cx="9228138" cy="9540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Signal Processing</a:t>
            </a:r>
            <a:r>
              <a:rPr lang="en-US" altLang="zh-CN" sz="2800" b="1" dirty="0">
                <a:solidFill>
                  <a:srgbClr val="06070E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—to extract useful information</a:t>
            </a:r>
            <a:endParaRPr lang="en-US" altLang="zh-CN" sz="2800" b="1" dirty="0">
              <a:solidFill>
                <a:srgbClr val="06070E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06070E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                            —to change signals for desired purpose.</a:t>
            </a:r>
            <a:endParaRPr lang="en-US" altLang="zh-CN" sz="2800" b="1" dirty="0">
              <a:solidFill>
                <a:srgbClr val="06070E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35845" name="Group 8"/>
          <p:cNvGrpSpPr/>
          <p:nvPr/>
        </p:nvGrpSpPr>
        <p:grpSpPr>
          <a:xfrm>
            <a:off x="323850" y="4076700"/>
            <a:ext cx="8642350" cy="1501775"/>
            <a:chOff x="158" y="1717"/>
            <a:chExt cx="5444" cy="946"/>
          </a:xfrm>
        </p:grpSpPr>
        <p:sp>
          <p:nvSpPr>
            <p:cNvPr id="35846" name="AutoShape 9"/>
            <p:cNvSpPr>
              <a:spLocks noChangeAspect="1" noTextEdit="1"/>
            </p:cNvSpPr>
            <p:nvPr/>
          </p:nvSpPr>
          <p:spPr>
            <a:xfrm>
              <a:off x="158" y="1717"/>
              <a:ext cx="5444" cy="9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eaLnBrk="0" hangingPunct="0"/>
              <a:endParaRPr lang="zh-CN" altLang="en-US"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47" name="Line 10"/>
            <p:cNvSpPr/>
            <p:nvPr/>
          </p:nvSpPr>
          <p:spPr>
            <a:xfrm>
              <a:off x="1474" y="2205"/>
              <a:ext cx="398" cy="1"/>
            </a:xfrm>
            <a:prstGeom prst="line">
              <a:avLst/>
            </a:prstGeom>
            <a:ln w="492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48" name="Freeform 11"/>
            <p:cNvSpPr/>
            <p:nvPr/>
          </p:nvSpPr>
          <p:spPr>
            <a:xfrm>
              <a:off x="1850" y="2123"/>
              <a:ext cx="187" cy="1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45"/>
                </a:cxn>
                <a:cxn ang="0">
                  <a:pos x="0" y="93"/>
                </a:cxn>
                <a:cxn ang="0">
                  <a:pos x="0" y="0"/>
                </a:cxn>
              </a:cxnLst>
              <a:pathLst>
                <a:path w="198" h="166">
                  <a:moveTo>
                    <a:pt x="0" y="0"/>
                  </a:moveTo>
                  <a:lnTo>
                    <a:pt x="198" y="81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49" name="Rectangle 12"/>
            <p:cNvSpPr/>
            <p:nvPr/>
          </p:nvSpPr>
          <p:spPr>
            <a:xfrm>
              <a:off x="2037" y="1983"/>
              <a:ext cx="1614" cy="414"/>
            </a:xfrm>
            <a:prstGeom prst="rect">
              <a:avLst/>
            </a:prstGeom>
            <a:solidFill>
              <a:srgbClr val="FFFFFF"/>
            </a:solidFill>
            <a:ln w="492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eaLnBrk="0" hangingPunct="0">
                <a:buFont typeface="Wingdings" panose="05000000000000000000" pitchFamily="2" charset="2"/>
              </a:pPr>
              <a:endParaRPr lang="zh-CN" altLang="en-US" dirty="0"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0" name="Line 13"/>
            <p:cNvSpPr/>
            <p:nvPr/>
          </p:nvSpPr>
          <p:spPr>
            <a:xfrm>
              <a:off x="3651" y="2205"/>
              <a:ext cx="398" cy="1"/>
            </a:xfrm>
            <a:prstGeom prst="line">
              <a:avLst/>
            </a:prstGeom>
            <a:ln w="4921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51" name="Freeform 14"/>
            <p:cNvSpPr/>
            <p:nvPr/>
          </p:nvSpPr>
          <p:spPr>
            <a:xfrm>
              <a:off x="4059" y="2115"/>
              <a:ext cx="191" cy="1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1" y="45"/>
                </a:cxn>
                <a:cxn ang="0">
                  <a:pos x="0" y="93"/>
                </a:cxn>
                <a:cxn ang="0">
                  <a:pos x="0" y="0"/>
                </a:cxn>
              </a:cxnLst>
              <a:pathLst>
                <a:path w="202" h="166">
                  <a:moveTo>
                    <a:pt x="0" y="0"/>
                  </a:moveTo>
                  <a:lnTo>
                    <a:pt x="202" y="81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52" name="Rectangle 15"/>
            <p:cNvSpPr/>
            <p:nvPr/>
          </p:nvSpPr>
          <p:spPr>
            <a:xfrm>
              <a:off x="2200" y="2069"/>
              <a:ext cx="979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eaLnBrk="0" hangingPunct="0"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       System</a:t>
              </a:r>
              <a:endParaRPr lang="en-US" altLang="zh-CN" sz="2400" dirty="0"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3" name="Rectangle 16"/>
            <p:cNvSpPr/>
            <p:nvPr/>
          </p:nvSpPr>
          <p:spPr>
            <a:xfrm>
              <a:off x="793" y="1933"/>
              <a:ext cx="68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eaLnBrk="0" hangingPunct="0"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Exciting</a:t>
              </a:r>
              <a:endParaRPr lang="en-US" altLang="zh-CN" sz="2400" dirty="0"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4" name="Rectangle 17"/>
            <p:cNvSpPr/>
            <p:nvPr/>
          </p:nvSpPr>
          <p:spPr>
            <a:xfrm>
              <a:off x="567" y="2432"/>
              <a:ext cx="111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eaLnBrk="0" hangingPunct="0"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(Input signal)</a:t>
              </a:r>
              <a:endParaRPr lang="en-US" altLang="zh-CN" sz="2400" dirty="0"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5" name="Rectangle 18"/>
            <p:cNvSpPr/>
            <p:nvPr/>
          </p:nvSpPr>
          <p:spPr>
            <a:xfrm>
              <a:off x="3679" y="1786"/>
              <a:ext cx="769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eaLnBrk="0" hangingPunct="0"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Response</a:t>
              </a:r>
              <a:endParaRPr lang="en-US" altLang="zh-CN" sz="2400" dirty="0"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6" name="Rectangle 19"/>
            <p:cNvSpPr/>
            <p:nvPr/>
          </p:nvSpPr>
          <p:spPr>
            <a:xfrm>
              <a:off x="3470" y="2432"/>
              <a:ext cx="144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eaLnBrk="0" hangingPunct="0"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(Output signal)</a:t>
              </a:r>
              <a:endParaRPr lang="en-US" altLang="zh-CN" sz="2400" dirty="0"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857" name="Rectangle 17"/>
          <p:cNvSpPr/>
          <p:nvPr/>
        </p:nvSpPr>
        <p:spPr>
          <a:xfrm>
            <a:off x="2987675" y="3284538"/>
            <a:ext cx="53276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06070E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—normally work as a system.</a:t>
            </a:r>
            <a:endParaRPr lang="en-US" altLang="zh-CN" sz="2800" b="1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865" name="Group 33"/>
          <p:cNvGrpSpPr/>
          <p:nvPr/>
        </p:nvGrpSpPr>
        <p:grpSpPr>
          <a:xfrm>
            <a:off x="1116013" y="4292600"/>
            <a:ext cx="7239000" cy="1357313"/>
            <a:chOff x="1056" y="3168"/>
            <a:chExt cx="4560" cy="855"/>
          </a:xfrm>
        </p:grpSpPr>
        <p:graphicFrame>
          <p:nvGraphicFramePr>
            <p:cNvPr id="36866" name="Object 12"/>
            <p:cNvGraphicFramePr>
              <a:graphicFrameLocks noChangeAspect="1"/>
            </p:cNvGraphicFramePr>
            <p:nvPr/>
          </p:nvGraphicFramePr>
          <p:xfrm>
            <a:off x="1056" y="3216"/>
            <a:ext cx="576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" imgW="355600" imgH="229235" progId="Equation.3">
                    <p:embed/>
                  </p:oleObj>
                </mc:Choice>
                <mc:Fallback>
                  <p:oleObj name="" r:id="rId1" imgW="355600" imgH="229235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56" y="3216"/>
                          <a:ext cx="576" cy="3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7" name="Object 11"/>
            <p:cNvGraphicFramePr>
              <a:graphicFrameLocks noChangeAspect="1"/>
            </p:cNvGraphicFramePr>
            <p:nvPr/>
          </p:nvGraphicFramePr>
          <p:xfrm>
            <a:off x="1927" y="3203"/>
            <a:ext cx="624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3" imgW="407035" imgH="241300" progId="Equation.3">
                    <p:embed/>
                  </p:oleObj>
                </mc:Choice>
                <mc:Fallback>
                  <p:oleObj name="" r:id="rId3" imgW="407035" imgH="2413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27" y="3203"/>
                          <a:ext cx="624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8" name="Object 15"/>
            <p:cNvGraphicFramePr>
              <a:graphicFrameLocks noChangeAspect="1"/>
            </p:cNvGraphicFramePr>
            <p:nvPr/>
          </p:nvGraphicFramePr>
          <p:xfrm>
            <a:off x="1056" y="3696"/>
            <a:ext cx="474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5" imgW="292735" imgH="203200" progId="Equation.3">
                    <p:embed/>
                  </p:oleObj>
                </mc:Choice>
                <mc:Fallback>
                  <p:oleObj name="" r:id="rId5" imgW="292735" imgH="2032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56" y="3696"/>
                          <a:ext cx="474" cy="3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9" name="Object 14"/>
            <p:cNvGraphicFramePr>
              <a:graphicFrameLocks noChangeAspect="1"/>
            </p:cNvGraphicFramePr>
            <p:nvPr/>
          </p:nvGraphicFramePr>
          <p:xfrm>
            <a:off x="1920" y="3648"/>
            <a:ext cx="522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7" imgW="304800" imgH="203200" progId="Equation.3">
                    <p:embed/>
                  </p:oleObj>
                </mc:Choice>
                <mc:Fallback>
                  <p:oleObj name="" r:id="rId7" imgW="304800" imgH="2032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20" y="3648"/>
                          <a:ext cx="522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0" name="Rectangle 18"/>
            <p:cNvSpPr/>
            <p:nvPr/>
          </p:nvSpPr>
          <p:spPr>
            <a:xfrm>
              <a:off x="2208" y="3168"/>
              <a:ext cx="3408" cy="8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3200" b="1" dirty="0">
                  <a:solidFill>
                    <a:schemeClr val="hlink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            analog signals</a:t>
              </a:r>
              <a:endParaRPr lang="en-US" altLang="zh-CN" sz="3200" b="1" dirty="0">
                <a:solidFill>
                  <a:schemeClr val="hlink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sz="3200" b="1" dirty="0">
                  <a:latin typeface="Times New Roman" panose="02020503050405090304" pitchFamily="18" charset="0"/>
                  <a:ea typeface="宋体" panose="02010600030101010101" pitchFamily="2" charset="-122"/>
                </a:rPr>
                <a:t>	   </a:t>
              </a:r>
              <a:r>
                <a:rPr lang="en-US" altLang="zh-CN" sz="3200" b="1" dirty="0">
                  <a:solidFill>
                    <a:schemeClr val="hlink"/>
                  </a:solidFill>
                  <a:latin typeface="Times New Roman" panose="02020503050405090304" pitchFamily="18" charset="0"/>
                  <a:ea typeface="宋体" panose="02010600030101010101" pitchFamily="2" charset="-122"/>
                </a:rPr>
                <a:t>digital signals(binary)</a:t>
              </a:r>
              <a:endParaRPr lang="en-US" altLang="zh-CN" sz="3200" b="1" dirty="0">
                <a:solidFill>
                  <a:schemeClr val="hlink"/>
                </a:solidFill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6871" name="Rectangle 20"/>
          <p:cNvSpPr/>
          <p:nvPr/>
        </p:nvSpPr>
        <p:spPr>
          <a:xfrm>
            <a:off x="1692275" y="1773238"/>
            <a:ext cx="31099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1.3.1  How to DSP?</a:t>
            </a:r>
            <a:endParaRPr lang="en-US" altLang="zh-CN" sz="2800" b="1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36872" name="Rectangle 23"/>
          <p:cNvSpPr/>
          <p:nvPr/>
        </p:nvSpPr>
        <p:spPr>
          <a:xfrm>
            <a:off x="611188" y="404813"/>
            <a:ext cx="8281987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pic>
        <p:nvPicPr>
          <p:cNvPr id="36873" name="图片 5" descr="校徽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96288" y="0"/>
            <a:ext cx="747712" cy="7858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6874" name="Group 31"/>
          <p:cNvGrpSpPr/>
          <p:nvPr/>
        </p:nvGrpSpPr>
        <p:grpSpPr>
          <a:xfrm>
            <a:off x="539750" y="2565400"/>
            <a:ext cx="8382000" cy="1374775"/>
            <a:chOff x="295" y="2160"/>
            <a:chExt cx="5280" cy="866"/>
          </a:xfrm>
        </p:grpSpPr>
        <p:graphicFrame>
          <p:nvGraphicFramePr>
            <p:cNvPr id="36875" name="Object 3"/>
            <p:cNvGraphicFramePr>
              <a:graphicFrameLocks noChangeAspect="1"/>
            </p:cNvGraphicFramePr>
            <p:nvPr/>
          </p:nvGraphicFramePr>
          <p:xfrm>
            <a:off x="295" y="2160"/>
            <a:ext cx="5280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0" imgW="6062345" imgH="869315" progId="Visio.Drawing.11">
                    <p:embed/>
                  </p:oleObj>
                </mc:Choice>
                <mc:Fallback>
                  <p:oleObj name="" r:id="rId10" imgW="6062345" imgH="869315" progId="Visio.Drawing.11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95" y="2160"/>
                          <a:ext cx="5280" cy="8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6" name="Text Box 28"/>
            <p:cNvSpPr txBox="1"/>
            <p:nvPr/>
          </p:nvSpPr>
          <p:spPr>
            <a:xfrm>
              <a:off x="657" y="2795"/>
              <a:ext cx="4173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  <a:buFont typeface="Wingdings" panose="05000000000000000000" pitchFamily="2" charset="2"/>
              </a:pPr>
              <a:r>
                <a:rPr lang="en-US" altLang="zh-CN" dirty="0">
                  <a:latin typeface="Times New Roman" panose="02020503050405090304" pitchFamily="18" charset="0"/>
                  <a:ea typeface="宋体" panose="02010600030101010101" pitchFamily="2" charset="-122"/>
                </a:rPr>
                <a:t>Figure 1.42 S</a:t>
              </a:r>
              <a:r>
                <a:rPr lang="en-US" altLang="zh-CN" b="1" dirty="0">
                  <a:latin typeface="Times New Roman" panose="02020503050405090304" pitchFamily="18" charset="0"/>
                  <a:ea typeface="宋体" panose="02010600030101010101" pitchFamily="2" charset="-122"/>
                </a:rPr>
                <a:t>cheme for the digital processing of an analog signal</a:t>
              </a:r>
              <a:endParaRPr lang="en-US" altLang="zh-CN" b="1" dirty="0">
                <a:latin typeface="Times New Roman" panose="0202050305040509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6877" name="Rectangle 32"/>
          <p:cNvSpPr/>
          <p:nvPr/>
        </p:nvSpPr>
        <p:spPr>
          <a:xfrm>
            <a:off x="539750" y="5876925"/>
            <a:ext cx="795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Digital Processor :Hardware(VLSI) and Softwares.</a:t>
            </a:r>
            <a:endParaRPr lang="en-US" altLang="zh-CN" sz="28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3"/>
          <p:cNvSpPr/>
          <p:nvPr/>
        </p:nvSpPr>
        <p:spPr>
          <a:xfrm>
            <a:off x="2243138" y="52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</a:pPr>
            <a:endParaRPr lang="zh-CN" altLang="zh-CN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403350" y="1352550"/>
          <a:ext cx="6408738" cy="530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5554345" imgH="6908800" progId="Visio.Drawing.11">
                  <p:embed/>
                </p:oleObj>
              </mc:Choice>
              <mc:Fallback>
                <p:oleObj name="" r:id="rId1" imgW="5554345" imgH="6908800" progId="Visio.Drawing.11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1352550"/>
                        <a:ext cx="6408738" cy="5300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Rectangle 4"/>
          <p:cNvSpPr/>
          <p:nvPr/>
        </p:nvSpPr>
        <p:spPr>
          <a:xfrm>
            <a:off x="611188" y="404813"/>
            <a:ext cx="8281987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pic>
        <p:nvPicPr>
          <p:cNvPr id="37892" name="图片 5" descr="校徽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288" y="0"/>
            <a:ext cx="747712" cy="78581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7893" name="Object 6"/>
          <p:cNvGraphicFramePr>
            <a:graphicFrameLocks noChangeAspect="1"/>
          </p:cNvGraphicFramePr>
          <p:nvPr/>
        </p:nvGraphicFramePr>
        <p:xfrm>
          <a:off x="1116013" y="1196975"/>
          <a:ext cx="5762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4" imgW="343535" imgH="228600" progId="Equation.3">
                  <p:embed/>
                </p:oleObj>
              </mc:Choice>
              <mc:Fallback>
                <p:oleObj name="" r:id="rId4" imgW="343535" imgH="2286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6013" y="1196975"/>
                        <a:ext cx="576262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7"/>
          <p:cNvGraphicFramePr>
            <a:graphicFrameLocks noChangeAspect="1"/>
          </p:cNvGraphicFramePr>
          <p:nvPr/>
        </p:nvGraphicFramePr>
        <p:xfrm>
          <a:off x="4643438" y="1268413"/>
          <a:ext cx="49053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6" imgW="292735" imgH="203200" progId="Equation.3">
                  <p:embed/>
                </p:oleObj>
              </mc:Choice>
              <mc:Fallback>
                <p:oleObj name="" r:id="rId6" imgW="292735" imgH="203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43438" y="1268413"/>
                        <a:ext cx="490537" cy="341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8"/>
          <p:cNvGraphicFramePr>
            <a:graphicFrameLocks noChangeAspect="1"/>
          </p:cNvGraphicFramePr>
          <p:nvPr/>
        </p:nvGraphicFramePr>
        <p:xfrm>
          <a:off x="900113" y="4365625"/>
          <a:ext cx="5111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8" imgW="304800" imgH="203200" progId="Equation.3">
                  <p:embed/>
                </p:oleObj>
              </mc:Choice>
              <mc:Fallback>
                <p:oleObj name="" r:id="rId8" imgW="304800" imgH="2032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0113" y="4365625"/>
                        <a:ext cx="511175" cy="341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9"/>
          <p:cNvGraphicFramePr>
            <a:graphicFrameLocks noChangeAspect="1"/>
          </p:cNvGraphicFramePr>
          <p:nvPr/>
        </p:nvGraphicFramePr>
        <p:xfrm>
          <a:off x="4500563" y="4292600"/>
          <a:ext cx="5762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0" imgW="343535" imgH="228600" progId="Equation.3">
                  <p:embed/>
                </p:oleObj>
              </mc:Choice>
              <mc:Fallback>
                <p:oleObj name="" r:id="rId10" imgW="343535" imgH="228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00563" y="4292600"/>
                        <a:ext cx="576262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5" name="Rectangle 3"/>
          <p:cNvSpPr>
            <a:spLocks noGrp="1"/>
          </p:cNvSpPr>
          <p:nvPr>
            <p:ph type="body" idx="4294967295"/>
          </p:nvPr>
        </p:nvSpPr>
        <p:spPr>
          <a:xfrm>
            <a:off x="1152525" y="2074863"/>
            <a:ext cx="7004050" cy="2879725"/>
          </a:xfrm>
        </p:spPr>
        <p:txBody>
          <a:bodyPr wrap="square" lIns="91440" tIns="45720" rIns="91440" bIns="45720" anchor="t"/>
          <a:p>
            <a:pPr eaLnBrk="1" hangingPunct="1">
              <a:buNone/>
            </a:pPr>
            <a:r>
              <a:rPr lang="zh-CN" altLang="en-US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Programmability</a:t>
            </a:r>
            <a:endParaRPr lang="en-US" altLang="zh-CN" sz="2800" b="1" dirty="0">
              <a:latin typeface="Times New Roman" panose="02020503050405090304" pitchFamily="18" charset="0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Times New Roman" panose="02020503050405090304" pitchFamily="18" charset="0"/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Analog system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：</a:t>
            </a:r>
            <a:r>
              <a:rPr lang="en-US" altLang="zh-CN" sz="2800" b="1" dirty="0">
                <a:latin typeface="Times New Roman" panose="02020503050405090304" pitchFamily="18" charset="0"/>
                <a:ea typeface="楷体_GB2312" pitchFamily="49" charset="-122"/>
              </a:rPr>
              <a:t>Modify hardware design.</a:t>
            </a:r>
            <a:endParaRPr lang="en-US" altLang="zh-CN" sz="2800" b="1" dirty="0">
              <a:latin typeface="Times New Roman" panose="02020503050405090304" pitchFamily="18" charset="0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Times New Roman" panose="02020503050405090304" pitchFamily="18" charset="0"/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Digital system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：</a:t>
            </a:r>
            <a:r>
              <a:rPr lang="en-US" altLang="zh-CN" sz="2800" b="1" dirty="0">
                <a:latin typeface="Times New Roman" panose="02020503050405090304" pitchFamily="18" charset="0"/>
                <a:ea typeface="楷体_GB2312" pitchFamily="49" charset="-122"/>
              </a:rPr>
              <a:t>Modify software.</a:t>
            </a:r>
            <a:endParaRPr lang="en-US" altLang="zh-CN" sz="2800" b="1" dirty="0">
              <a:latin typeface="Times New Roman" panose="02020503050405090304" pitchFamily="18" charset="0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Times New Roman" panose="02020503050405090304" pitchFamily="18" charset="0"/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Example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：</a:t>
            </a:r>
            <a:r>
              <a:rPr lang="en-US" altLang="zh-CN" sz="2800" b="1" dirty="0">
                <a:latin typeface="Times New Roman" panose="02020503050405090304" pitchFamily="18" charset="0"/>
                <a:ea typeface="楷体_GB2312" pitchFamily="49" charset="-122"/>
              </a:rPr>
              <a:t>Analog filter, digital filter, adaptive filter</a:t>
            </a:r>
            <a:endParaRPr lang="en-US" altLang="zh-CN" sz="2800" dirty="0"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sp>
        <p:nvSpPr>
          <p:cNvPr id="38914" name="Rectangle 4"/>
          <p:cNvSpPr/>
          <p:nvPr/>
        </p:nvSpPr>
        <p:spPr>
          <a:xfrm>
            <a:off x="611188" y="404813"/>
            <a:ext cx="8281987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pic>
        <p:nvPicPr>
          <p:cNvPr id="38915" name="图片 5" descr="校徽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6288" y="0"/>
            <a:ext cx="747712" cy="785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6" name="Rectangle 6"/>
          <p:cNvSpPr/>
          <p:nvPr/>
        </p:nvSpPr>
        <p:spPr>
          <a:xfrm>
            <a:off x="2366963" y="1106488"/>
            <a:ext cx="27447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1.3.2  Why DSP?</a:t>
            </a:r>
            <a:endParaRPr lang="en-US" altLang="zh-CN" sz="2800" b="1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19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>
                                            <p:txEl>
                                              <p:charRg st="19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charRg st="19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6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charRg st="6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5">
                                            <p:txEl>
                                              <p:charRg st="6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95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55">
                                            <p:txEl>
                                              <p:charRg st="95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55">
                                            <p:txEl>
                                              <p:charRg st="95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9"/>
          <p:cNvSpPr/>
          <p:nvPr/>
        </p:nvSpPr>
        <p:spPr>
          <a:xfrm>
            <a:off x="139700" y="360363"/>
            <a:ext cx="8281988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11266" name="Rectangle 11"/>
          <p:cNvSpPr/>
          <p:nvPr/>
        </p:nvSpPr>
        <p:spPr>
          <a:xfrm>
            <a:off x="409575" y="2955925"/>
            <a:ext cx="791845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Signals</a:t>
            </a:r>
            <a:r>
              <a:rPr lang="en-US" altLang="zh-CN" sz="2800" b="1" dirty="0">
                <a:solidFill>
                  <a:srgbClr val="06070E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—the mathematical representation</a:t>
            </a:r>
            <a:r>
              <a:rPr lang="zh-CN" altLang="en-US" sz="2800" b="1" dirty="0">
                <a:solidFill>
                  <a:srgbClr val="06070E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b="1" dirty="0">
                <a:solidFill>
                  <a:srgbClr val="06070E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</a:t>
            </a:r>
            <a:endParaRPr lang="en-US" altLang="zh-CN" sz="2800" b="1" dirty="0">
              <a:solidFill>
                <a:srgbClr val="06070E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rgbClr val="06070E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              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Functions</a:t>
            </a: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6070E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of one or more independent variables</a:t>
            </a: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Rectangle 15"/>
          <p:cNvSpPr/>
          <p:nvPr/>
        </p:nvSpPr>
        <p:spPr>
          <a:xfrm>
            <a:off x="409575" y="1371600"/>
            <a:ext cx="79184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Signals</a:t>
            </a:r>
            <a:r>
              <a:rPr lang="en-US" altLang="zh-CN" sz="2800" b="1" dirty="0">
                <a:solidFill>
                  <a:srgbClr val="06070E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—generated by natural or technical means .</a:t>
            </a:r>
            <a:endParaRPr lang="en-US" altLang="zh-CN" sz="2800" b="1" dirty="0">
              <a:solidFill>
                <a:srgbClr val="06070E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11268" name="Rectangle 16"/>
          <p:cNvSpPr/>
          <p:nvPr/>
        </p:nvSpPr>
        <p:spPr>
          <a:xfrm>
            <a:off x="409575" y="2198688"/>
            <a:ext cx="4451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Signals</a:t>
            </a:r>
            <a:r>
              <a:rPr lang="en-US" altLang="zh-CN" sz="2800" b="1" dirty="0">
                <a:solidFill>
                  <a:srgbClr val="06070E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—carry information.</a:t>
            </a:r>
            <a:endParaRPr lang="en-US" altLang="zh-CN" sz="28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/>
      <p:bldP spid="112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9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2205038"/>
            <a:ext cx="8229600" cy="3341687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Precision</a:t>
            </a:r>
            <a:endParaRPr lang="en-US" altLang="zh-CN" sz="2800" b="1" dirty="0">
              <a:latin typeface="Times New Roman" panose="0202050305040509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503050405090304" pitchFamily="18" charset="0"/>
                <a:ea typeface="楷体_GB2312" pitchFamily="49" charset="-122"/>
              </a:rPr>
              <a:t>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Analog system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：</a:t>
            </a:r>
            <a:r>
              <a:rPr lang="en-US" altLang="zh-CN" sz="2800" b="1" dirty="0">
                <a:latin typeface="Times New Roman" panose="02020503050405090304" pitchFamily="18" charset="0"/>
                <a:ea typeface="楷体_GB2312" pitchFamily="49" charset="-122"/>
              </a:rPr>
              <a:t>component specification: resistors have a tolerance 5%; capacitors 20% or worse</a:t>
            </a:r>
            <a:endParaRPr lang="en-US" altLang="zh-CN" sz="2800" b="1" dirty="0">
              <a:latin typeface="Times New Roman" panose="0202050305040509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503050405090304" pitchFamily="18" charset="0"/>
                <a:ea typeface="楷体_GB2312" pitchFamily="49" charset="-122"/>
              </a:rPr>
              <a:t>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Digital system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：</a:t>
            </a:r>
            <a:r>
              <a:rPr lang="en-US" altLang="zh-CN" sz="2800" b="1" dirty="0">
                <a:latin typeface="Times New Roman" panose="02020503050405090304" pitchFamily="18" charset="0"/>
                <a:ea typeface="楷体_GB2312" pitchFamily="49" charset="-122"/>
              </a:rPr>
              <a:t>ADC bits, CPU word width and algorithm</a:t>
            </a:r>
            <a:endParaRPr lang="en-US" altLang="zh-CN" sz="2800" b="1" dirty="0"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sp>
        <p:nvSpPr>
          <p:cNvPr id="39938" name="Rectangle 4"/>
          <p:cNvSpPr/>
          <p:nvPr/>
        </p:nvSpPr>
        <p:spPr>
          <a:xfrm>
            <a:off x="611188" y="404813"/>
            <a:ext cx="8281987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pic>
        <p:nvPicPr>
          <p:cNvPr id="39939" name="图片 5" descr="校徽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6288" y="0"/>
            <a:ext cx="747712" cy="785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13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9">
                                            <p:txEl>
                                              <p:charRg st="13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79">
                                            <p:txEl>
                                              <p:charRg st="13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112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79">
                                            <p:txEl>
                                              <p:charRg st="112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79">
                                            <p:txEl>
                                              <p:charRg st="112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3" name="Rectangle 3"/>
          <p:cNvSpPr>
            <a:spLocks noGrp="1"/>
          </p:cNvSpPr>
          <p:nvPr>
            <p:ph type="body" idx="4294967295"/>
          </p:nvPr>
        </p:nvSpPr>
        <p:spPr>
          <a:xfrm>
            <a:off x="971550" y="2060575"/>
            <a:ext cx="7772400" cy="3673475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Stability</a:t>
            </a:r>
            <a:endParaRPr lang="en-US" altLang="zh-CN" sz="2800" b="1" dirty="0">
              <a:latin typeface="Times New Roman" panose="0202050305040509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anose="02020503050405090304" pitchFamily="18" charset="0"/>
                <a:ea typeface="楷体_GB2312" pitchFamily="49" charset="-122"/>
              </a:rPr>
              <a:t>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Analog system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：</a:t>
            </a:r>
            <a:r>
              <a:rPr lang="en-US" altLang="zh-CN" sz="2800" b="1" dirty="0">
                <a:latin typeface="Times New Roman" panose="02020503050405090304" pitchFamily="18" charset="0"/>
                <a:ea typeface="楷体_GB2312" pitchFamily="49" charset="-122"/>
              </a:rPr>
              <a:t>the characteristics of analog system components, resistors, capacitors and operational amplifiers will change along with temperature, humidity</a:t>
            </a:r>
            <a:endParaRPr lang="en-US" altLang="zh-CN" sz="2800" b="1" dirty="0">
              <a:latin typeface="Times New Roman" panose="0202050305040509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503050405090304" pitchFamily="18" charset="0"/>
                <a:ea typeface="楷体_GB2312" pitchFamily="49" charset="-122"/>
              </a:rPr>
              <a:t>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503050405090304" pitchFamily="18" charset="0"/>
              </a:rPr>
              <a:t>Digital system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：</a:t>
            </a:r>
            <a:r>
              <a:rPr lang="en-US" altLang="zh-CN" sz="2800" b="1" dirty="0">
                <a:latin typeface="Times New Roman" panose="02020503050405090304" pitchFamily="18" charset="0"/>
                <a:ea typeface="楷体_GB2312" pitchFamily="49" charset="-122"/>
              </a:rPr>
              <a:t>will show no variation with temperature throughout their guaranteed operation range.</a:t>
            </a:r>
            <a:endParaRPr lang="en-US" altLang="zh-CN" sz="2800" dirty="0">
              <a:latin typeface="Times New Roman" panose="02020503050405090304" pitchFamily="18" charset="0"/>
            </a:endParaRPr>
          </a:p>
        </p:txBody>
      </p:sp>
      <p:sp>
        <p:nvSpPr>
          <p:cNvPr id="40962" name="Rectangle 4"/>
          <p:cNvSpPr/>
          <p:nvPr/>
        </p:nvSpPr>
        <p:spPr>
          <a:xfrm>
            <a:off x="611188" y="404813"/>
            <a:ext cx="8281987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pic>
        <p:nvPicPr>
          <p:cNvPr id="40963" name="图片 5" descr="校徽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6288" y="0"/>
            <a:ext cx="747712" cy="785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13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3">
                                            <p:txEl>
                                              <p:charRg st="13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3">
                                            <p:txEl>
                                              <p:charRg st="13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175" end="2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3">
                                            <p:txEl>
                                              <p:charRg st="175" end="2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03">
                                            <p:txEl>
                                              <p:charRg st="175" end="2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7826" name="Object 2"/>
          <p:cNvGraphicFramePr>
            <a:graphicFrameLocks noGrp="1" noChangeAspect="1"/>
          </p:cNvGraphicFramePr>
          <p:nvPr>
            <p:ph type="body" idx="4294967295"/>
          </p:nvPr>
        </p:nvGraphicFramePr>
        <p:xfrm>
          <a:off x="2789238" y="2971800"/>
          <a:ext cx="417512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658110" imgH="2619375" progId="Paint.Picture">
                  <p:embed/>
                </p:oleObj>
              </mc:Choice>
              <mc:Fallback>
                <p:oleObj name="" r:id="rId1" imgW="2658110" imgH="261937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89238" y="2971800"/>
                        <a:ext cx="4175125" cy="3429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7" name="Text Box 3"/>
          <p:cNvSpPr txBox="1"/>
          <p:nvPr/>
        </p:nvSpPr>
        <p:spPr>
          <a:xfrm>
            <a:off x="1219200" y="1920875"/>
            <a:ext cx="3459163" cy="4762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/>
            </a:pPr>
            <a:r>
              <a:rPr lang="en-US" altLang="zh-CN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(4) Anti-noise</a:t>
            </a:r>
            <a:endParaRPr lang="en-US" altLang="zh-CN" sz="2800" b="1" dirty="0"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sp>
        <p:nvSpPr>
          <p:cNvPr id="41987" name="Rectangle 5"/>
          <p:cNvSpPr/>
          <p:nvPr/>
        </p:nvSpPr>
        <p:spPr>
          <a:xfrm>
            <a:off x="611188" y="404813"/>
            <a:ext cx="8281987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pic>
        <p:nvPicPr>
          <p:cNvPr id="41988" name="图片 5" descr="校徽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288" y="0"/>
            <a:ext cx="747712" cy="785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"/>
          <p:cNvGrpSpPr/>
          <p:nvPr/>
        </p:nvGrpSpPr>
        <p:grpSpPr>
          <a:xfrm>
            <a:off x="4343400" y="3411538"/>
            <a:ext cx="3886200" cy="1836737"/>
            <a:chOff x="2736" y="2149"/>
            <a:chExt cx="2448" cy="1157"/>
          </a:xfrm>
        </p:grpSpPr>
        <p:sp>
          <p:nvSpPr>
            <p:cNvPr id="43010" name="Rectangle 4"/>
            <p:cNvSpPr/>
            <p:nvPr/>
          </p:nvSpPr>
          <p:spPr>
            <a:xfrm>
              <a:off x="4128" y="2149"/>
              <a:ext cx="1056" cy="48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/>
              </a:pPr>
              <a:r>
                <a:rPr lang="en-US" altLang="zh-CN" sz="2800" b="1" dirty="0">
                  <a:latin typeface="Times New Roman" panose="02020503050405090304" pitchFamily="18" charset="0"/>
                  <a:ea typeface="黑体" panose="02010609060101010101" pitchFamily="49" charset="-122"/>
                </a:rPr>
                <a:t>Amplify A</a:t>
              </a:r>
              <a:endParaRPr lang="en-US" altLang="zh-CN" sz="2800" b="1" dirty="0">
                <a:latin typeface="Times New Roman" panose="0202050305040509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11" name="Rectangle 5"/>
            <p:cNvSpPr/>
            <p:nvPr/>
          </p:nvSpPr>
          <p:spPr>
            <a:xfrm>
              <a:off x="4128" y="2826"/>
              <a:ext cx="1056" cy="48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/>
              </a:pPr>
              <a:r>
                <a:rPr lang="en-US" altLang="zh-CN" sz="2800" b="1" dirty="0">
                  <a:latin typeface="Times New Roman" panose="02020503050405090304" pitchFamily="18" charset="0"/>
                  <a:ea typeface="黑体" panose="02010609060101010101" pitchFamily="49" charset="-122"/>
                </a:rPr>
                <a:t>Amplify B</a:t>
              </a:r>
              <a:endParaRPr lang="en-US" altLang="zh-CN" sz="2800" b="1" dirty="0">
                <a:latin typeface="Times New Roman" panose="0202050305040509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12" name="Text Box 6"/>
            <p:cNvSpPr txBox="1"/>
            <p:nvPr/>
          </p:nvSpPr>
          <p:spPr>
            <a:xfrm>
              <a:off x="2736" y="2389"/>
              <a:ext cx="1104" cy="56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buSzPct val="90000"/>
                <a:buFont typeface="Monotype Sorts"/>
              </a:pPr>
              <a:r>
                <a:rPr lang="en-US" altLang="zh-CN" sz="2800" b="1" dirty="0">
                  <a:latin typeface="Times New Roman" panose="02020503050405090304" pitchFamily="18" charset="0"/>
                  <a:ea typeface="黑体" panose="02010609060101010101" pitchFamily="49" charset="-122"/>
                </a:rPr>
                <a:t>Signal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50305040509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2800" b="1" dirty="0">
                  <a:latin typeface="Times New Roman" panose="02020503050405090304" pitchFamily="18" charset="0"/>
                  <a:ea typeface="黑体" panose="02010609060101010101" pitchFamily="49" charset="-122"/>
                </a:rPr>
                <a:t>generator</a:t>
              </a:r>
              <a:endParaRPr lang="en-US" altLang="zh-CN" sz="2800" b="1" dirty="0">
                <a:latin typeface="Times New Roman" panose="0202050305040509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13" name="Line 7"/>
            <p:cNvSpPr/>
            <p:nvPr/>
          </p:nvSpPr>
          <p:spPr>
            <a:xfrm>
              <a:off x="3936" y="2389"/>
              <a:ext cx="0" cy="70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14" name="Line 8"/>
            <p:cNvSpPr/>
            <p:nvPr/>
          </p:nvSpPr>
          <p:spPr>
            <a:xfrm>
              <a:off x="3936" y="2389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3015" name="Line 9"/>
            <p:cNvSpPr/>
            <p:nvPr/>
          </p:nvSpPr>
          <p:spPr>
            <a:xfrm>
              <a:off x="3936" y="3075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3016" name="Line 10"/>
            <p:cNvSpPr/>
            <p:nvPr/>
          </p:nvSpPr>
          <p:spPr>
            <a:xfrm>
              <a:off x="3840" y="2629"/>
              <a:ext cx="9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" name="Group 11"/>
          <p:cNvGrpSpPr/>
          <p:nvPr/>
        </p:nvGrpSpPr>
        <p:grpSpPr>
          <a:xfrm>
            <a:off x="1714500" y="3373438"/>
            <a:ext cx="1905000" cy="1874837"/>
            <a:chOff x="4056" y="2063"/>
            <a:chExt cx="1200" cy="1181"/>
          </a:xfrm>
        </p:grpSpPr>
        <p:sp>
          <p:nvSpPr>
            <p:cNvPr id="43018" name="Rectangle 12"/>
            <p:cNvSpPr/>
            <p:nvPr/>
          </p:nvSpPr>
          <p:spPr>
            <a:xfrm>
              <a:off x="4056" y="2063"/>
              <a:ext cx="1200" cy="48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/>
              </a:pPr>
              <a:r>
                <a:rPr lang="en-US" altLang="zh-CN" sz="2800" b="1" dirty="0">
                  <a:latin typeface="Times New Roman" panose="02020503050405090304" pitchFamily="18" charset="0"/>
                  <a:ea typeface="黑体" panose="02010609060101010101" pitchFamily="49" charset="-122"/>
                </a:rPr>
                <a:t>computer A</a:t>
              </a:r>
              <a:endParaRPr lang="en-US" altLang="zh-CN" sz="2800" b="1" dirty="0">
                <a:latin typeface="Times New Roman" panose="0202050305040509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3019" name="Rectangle 13"/>
            <p:cNvSpPr/>
            <p:nvPr/>
          </p:nvSpPr>
          <p:spPr>
            <a:xfrm>
              <a:off x="4056" y="2764"/>
              <a:ext cx="1200" cy="48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90000"/>
                <a:buFont typeface="Monotype Sorts"/>
              </a:pPr>
              <a:r>
                <a:rPr lang="en-US" altLang="zh-CN" sz="2800" b="1" dirty="0">
                  <a:latin typeface="Times New Roman" panose="02020503050405090304" pitchFamily="18" charset="0"/>
                  <a:ea typeface="黑体" panose="02010609060101010101" pitchFamily="49" charset="-122"/>
                </a:rPr>
                <a:t>computer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50305040509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2800" b="1" dirty="0">
                  <a:latin typeface="Times New Roman" panose="02020503050405090304" pitchFamily="18" charset="0"/>
                  <a:ea typeface="黑体" panose="02010609060101010101" pitchFamily="49" charset="-122"/>
                </a:rPr>
                <a:t>B</a:t>
              </a:r>
              <a:endParaRPr lang="en-US" altLang="zh-CN" sz="2800" b="1" dirty="0">
                <a:latin typeface="Times New Roman" panose="0202050305040509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78862" name="Text Box 14"/>
          <p:cNvSpPr txBox="1"/>
          <p:nvPr/>
        </p:nvSpPr>
        <p:spPr>
          <a:xfrm>
            <a:off x="1143000" y="2001838"/>
            <a:ext cx="4953000" cy="4762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/>
            </a:pPr>
            <a:r>
              <a:rPr lang="en-US" altLang="zh-CN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(5) Repeatability</a:t>
            </a:r>
            <a:endParaRPr lang="en-US" altLang="zh-CN" sz="2800" b="1" dirty="0"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sp>
        <p:nvSpPr>
          <p:cNvPr id="43021" name="Rectangle 15"/>
          <p:cNvSpPr/>
          <p:nvPr/>
        </p:nvSpPr>
        <p:spPr>
          <a:xfrm>
            <a:off x="611188" y="404813"/>
            <a:ext cx="8281987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pic>
        <p:nvPicPr>
          <p:cNvPr id="43022" name="图片 5" descr="校徽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6288" y="0"/>
            <a:ext cx="747712" cy="785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5" name="Rectangle 3"/>
          <p:cNvSpPr/>
          <p:nvPr/>
        </p:nvSpPr>
        <p:spPr>
          <a:xfrm>
            <a:off x="1163638" y="1714500"/>
            <a:ext cx="6584950" cy="1066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Monotype Sorts"/>
            </a:pPr>
            <a:r>
              <a:rPr lang="zh-CN" altLang="en-US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6</a:t>
            </a:r>
            <a:r>
              <a:rPr lang="zh-CN" altLang="en-US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VLSI (Very Large Scale </a:t>
            </a:r>
            <a:endParaRPr lang="en-US" altLang="zh-CN" sz="2800" b="1" dirty="0">
              <a:latin typeface="Times New Roman" panose="02020503050405090304" pitchFamily="18" charset="0"/>
              <a:ea typeface="黑体" panose="02010609060101010101" pitchFamily="49" charset="-122"/>
            </a:endParaRPr>
          </a:p>
          <a:p>
            <a:pPr algn="ctr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Monotype Sorts"/>
            </a:pPr>
            <a:r>
              <a:rPr lang="en-US" altLang="zh-CN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Integrated circuit)</a:t>
            </a:r>
            <a:endParaRPr lang="en-US" altLang="zh-CN" sz="2800" b="1" dirty="0"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9876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555875" y="2781300"/>
          <a:ext cx="5059363" cy="367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6572250" imgH="2838450" progId="Paint.Picture">
                  <p:embed/>
                </p:oleObj>
              </mc:Choice>
              <mc:Fallback>
                <p:oleObj name="" r:id="rId1" imgW="6572250" imgH="2838450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5875" y="2781300"/>
                        <a:ext cx="5059363" cy="36718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Rectangle 5"/>
          <p:cNvSpPr/>
          <p:nvPr/>
        </p:nvSpPr>
        <p:spPr>
          <a:xfrm>
            <a:off x="611188" y="404813"/>
            <a:ext cx="8281987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pic>
        <p:nvPicPr>
          <p:cNvPr id="44036" name="图片 5" descr="校徽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288" y="0"/>
            <a:ext cx="747712" cy="785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028825"/>
            <a:ext cx="8229600" cy="3844925"/>
          </a:xfrm>
        </p:spPr>
        <p:txBody>
          <a:bodyPr wrap="square" lIns="91440" tIns="45720" rIns="91440" bIns="45720" anchor="t"/>
          <a:p>
            <a:pPr eaLnBrk="1" hangingPunct="1">
              <a:buNone/>
            </a:pPr>
            <a:r>
              <a:rPr lang="en-US" altLang="zh-CN" sz="2800" b="1" dirty="0">
                <a:latin typeface="Times New Roman" panose="02020503050405090304" pitchFamily="18" charset="0"/>
              </a:rPr>
              <a:t>(7) Error Correcting Codes</a:t>
            </a:r>
            <a:endParaRPr lang="en-US" altLang="zh-CN" sz="2800" b="1" dirty="0"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Times New Roman" panose="02020503050405090304" pitchFamily="18" charset="0"/>
              </a:rPr>
              <a:t>Data retrieval and transmission systems suffer from a number of potential forms of error.</a:t>
            </a:r>
            <a:endParaRPr lang="en-US" altLang="zh-CN" sz="2800" b="1" dirty="0"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Times New Roman" panose="02020503050405090304" pitchFamily="18" charset="0"/>
              </a:rPr>
              <a:t>With information in a digital or binary form, we may easily build into the data stream additional “redundant” bits that are used to detect when an error has occurred.</a:t>
            </a:r>
            <a:endParaRPr lang="en-US" altLang="zh-CN" sz="2800" b="1" dirty="0">
              <a:latin typeface="Times New Roman" panose="02020503050405090304" pitchFamily="18" charset="0"/>
            </a:endParaRPr>
          </a:p>
        </p:txBody>
      </p:sp>
      <p:sp>
        <p:nvSpPr>
          <p:cNvPr id="45058" name="Rectangle 4"/>
          <p:cNvSpPr/>
          <p:nvPr/>
        </p:nvSpPr>
        <p:spPr>
          <a:xfrm>
            <a:off x="611188" y="404813"/>
            <a:ext cx="8281987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pic>
        <p:nvPicPr>
          <p:cNvPr id="45059" name="图片 5" descr="校徽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6288" y="0"/>
            <a:ext cx="747712" cy="785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27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9">
                                            <p:txEl>
                                              <p:charRg st="27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charRg st="27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117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9">
                                            <p:txEl>
                                              <p:charRg st="117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9">
                                            <p:txEl>
                                              <p:charRg st="117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068513"/>
            <a:ext cx="8229600" cy="3341687"/>
          </a:xfrm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503050405090304" pitchFamily="18" charset="0"/>
              </a:rPr>
              <a:t>(8) Data Transmission and  Storage</a:t>
            </a:r>
            <a:endParaRPr lang="en-US" altLang="zh-CN" sz="28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503050405090304" pitchFamily="18" charset="0"/>
              </a:rPr>
              <a:t>The Internet, Compact Disc (CD) and Digital Video Disc (DVD) brought information based on trouble-free high-quality text, audio and video into the office and home.</a:t>
            </a:r>
            <a:endParaRPr lang="en-US" altLang="zh-CN" sz="2800" b="1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503050405090304" pitchFamily="18" charset="0"/>
              </a:rPr>
              <a:t>The fidelity of the digital medium is greater than that of the analog one.</a:t>
            </a:r>
            <a:endParaRPr lang="en-US" altLang="zh-CN" sz="2800" b="1" dirty="0">
              <a:latin typeface="Times New Roman" panose="02020503050405090304" pitchFamily="18" charset="0"/>
            </a:endParaRPr>
          </a:p>
        </p:txBody>
      </p:sp>
      <p:sp>
        <p:nvSpPr>
          <p:cNvPr id="46082" name="Rectangle 4"/>
          <p:cNvSpPr/>
          <p:nvPr/>
        </p:nvSpPr>
        <p:spPr>
          <a:xfrm>
            <a:off x="611188" y="404813"/>
            <a:ext cx="8281987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pic>
        <p:nvPicPr>
          <p:cNvPr id="46083" name="图片 5" descr="校徽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6288" y="0"/>
            <a:ext cx="747712" cy="785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charRg st="35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3">
                                            <p:txEl>
                                              <p:charRg st="35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3">
                                            <p:txEl>
                                              <p:charRg st="35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charRg st="199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3">
                                            <p:txEl>
                                              <p:charRg st="199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3">
                                            <p:txEl>
                                              <p:charRg st="199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2"/>
          <p:cNvSpPr>
            <a:spLocks noGrp="1"/>
          </p:cNvSpPr>
          <p:nvPr>
            <p:ph type="title" idx="4294967295"/>
          </p:nvPr>
        </p:nvSpPr>
        <p:spPr>
          <a:xfrm>
            <a:off x="1368425" y="1341438"/>
            <a:ext cx="7775575" cy="1012825"/>
          </a:xfrm>
        </p:spPr>
        <p:txBody>
          <a:bodyPr wrap="square" lIns="91440" tIns="45720" rIns="91440" bIns="45720" anchor="b"/>
          <a:p>
            <a:pPr eaLnBrk="1" hangingPunct="1"/>
            <a:r>
              <a:rPr lang="en-US" altLang="zh-CN" sz="3200" b="1" dirty="0">
                <a:solidFill>
                  <a:srgbClr val="3333FF"/>
                </a:solidFill>
                <a:latin typeface="Times New Roman" panose="02020503050405090304" pitchFamily="18" charset="0"/>
                <a:ea typeface="创艺简魏碑"/>
              </a:rPr>
              <a:t>We still need analog processing</a:t>
            </a:r>
            <a:endParaRPr lang="en-US" altLang="zh-CN" sz="3200" dirty="0">
              <a:solidFill>
                <a:srgbClr val="3333FF"/>
              </a:solidFill>
              <a:latin typeface="Times New Roman" panose="02020503050405090304" pitchFamily="18" charset="0"/>
              <a:ea typeface="创艺简魏碑"/>
            </a:endParaRPr>
          </a:p>
        </p:txBody>
      </p:sp>
      <p:sp>
        <p:nvSpPr>
          <p:cNvPr id="83971" name="Rectangle 3"/>
          <p:cNvSpPr>
            <a:spLocks noGrp="1"/>
          </p:cNvSpPr>
          <p:nvPr>
            <p:ph type="body" idx="4294967295"/>
          </p:nvPr>
        </p:nvSpPr>
        <p:spPr>
          <a:xfrm>
            <a:off x="1465263" y="3090863"/>
            <a:ext cx="7340600" cy="2487612"/>
          </a:xfrm>
        </p:spPr>
        <p:txBody>
          <a:bodyPr wrap="square" lIns="91440" tIns="45720" rIns="91440" bIns="45720" anchor="t"/>
          <a:p>
            <a:pPr eaLnBrk="1" hangingPunct="1">
              <a:buNone/>
            </a:pPr>
            <a:r>
              <a:rPr lang="zh-CN" altLang="en-US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Real-Time Processing</a:t>
            </a:r>
            <a:endParaRPr lang="en-US" altLang="zh-CN" sz="2800" b="1" dirty="0">
              <a:latin typeface="Times New Roman" panose="02020503050405090304" pitchFamily="18" charset="0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Times New Roman" panose="02020503050405090304" pitchFamily="18" charset="0"/>
                <a:ea typeface="楷体_GB2312" pitchFamily="49" charset="-122"/>
              </a:rPr>
              <a:t>     </a:t>
            </a:r>
            <a:r>
              <a:rPr lang="en-US" altLang="zh-CN" sz="2800" dirty="0">
                <a:latin typeface="Times New Roman" panose="02020503050405090304" pitchFamily="18" charset="0"/>
              </a:rPr>
              <a:t> 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503050405090304" pitchFamily="18" charset="0"/>
              </a:rPr>
              <a:t>Analog system</a:t>
            </a:r>
            <a:r>
              <a:rPr lang="zh-CN" altLang="en-US" sz="2800" b="1" dirty="0">
                <a:latin typeface="Times New Roman" panose="02020503050405090304" pitchFamily="18" charset="0"/>
                <a:ea typeface="楷体_GB2312" pitchFamily="49" charset="-122"/>
              </a:rPr>
              <a:t>：</a:t>
            </a:r>
            <a:r>
              <a:rPr lang="en-US" altLang="zh-CN" sz="2800" b="1" dirty="0">
                <a:latin typeface="Times New Roman" panose="02020503050405090304" pitchFamily="18" charset="0"/>
                <a:ea typeface="楷体_GB2312" pitchFamily="49" charset="-122"/>
              </a:rPr>
              <a:t>Besides the delay introduced by the </a:t>
            </a:r>
            <a:r>
              <a:rPr lang="en-US" altLang="zh-CN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circuit, the processing is in real-time.</a:t>
            </a:r>
            <a:r>
              <a:rPr lang="en-US" altLang="zh-CN" sz="2800" b="1" dirty="0">
                <a:latin typeface="Times New Roman" panose="02020503050405090304" pitchFamily="18" charset="0"/>
                <a:ea typeface="楷体_GB2312" pitchFamily="49" charset="-122"/>
              </a:rPr>
              <a:t> </a:t>
            </a:r>
            <a:endParaRPr lang="en-US" altLang="zh-CN" sz="2800" b="1" dirty="0">
              <a:latin typeface="Times New Roman" panose="02020503050405090304" pitchFamily="18" charset="0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Times New Roman" panose="02020503050405090304" pitchFamily="18" charset="0"/>
                <a:ea typeface="楷体_GB2312" pitchFamily="49" charset="-122"/>
              </a:rPr>
              <a:t>      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503050405090304" pitchFamily="18" charset="0"/>
              </a:rPr>
              <a:t>Digital system</a:t>
            </a:r>
            <a:r>
              <a:rPr lang="zh-CN" altLang="en-US" sz="2800" b="1" dirty="0">
                <a:latin typeface="Times New Roman" panose="02020503050405090304" pitchFamily="18" charset="0"/>
                <a:ea typeface="楷体_GB2312" pitchFamily="49" charset="-122"/>
              </a:rPr>
              <a:t>：</a:t>
            </a:r>
            <a:r>
              <a:rPr lang="en-US" altLang="zh-CN" sz="2800" b="1" dirty="0">
                <a:latin typeface="Times New Roman" panose="02020503050405090304" pitchFamily="18" charset="0"/>
                <a:ea typeface="楷体_GB2312" pitchFamily="49" charset="-122"/>
              </a:rPr>
              <a:t>Decided by the processor speed.</a:t>
            </a:r>
            <a:endParaRPr lang="en-US" altLang="zh-CN" sz="2800" b="1" dirty="0"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sp>
        <p:nvSpPr>
          <p:cNvPr id="47107" name="Rectangle 4"/>
          <p:cNvSpPr/>
          <p:nvPr/>
        </p:nvSpPr>
        <p:spPr>
          <a:xfrm>
            <a:off x="611188" y="404813"/>
            <a:ext cx="8281987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pic>
        <p:nvPicPr>
          <p:cNvPr id="47108" name="图片 5" descr="校徽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6288" y="0"/>
            <a:ext cx="747712" cy="785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24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1">
                                            <p:txEl>
                                              <p:charRg st="24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1">
                                            <p:txEl>
                                              <p:charRg st="24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122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71">
                                            <p:txEl>
                                              <p:charRg st="122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71">
                                            <p:txEl>
                                              <p:charRg st="122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/>
      <p:bldP spid="8397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2"/>
          <p:cNvSpPr>
            <a:spLocks noGrp="1"/>
          </p:cNvSpPr>
          <p:nvPr>
            <p:ph type="title" idx="4294967295"/>
          </p:nvPr>
        </p:nvSpPr>
        <p:spPr>
          <a:xfrm>
            <a:off x="684213" y="1412875"/>
            <a:ext cx="8229600" cy="1143000"/>
          </a:xfrm>
        </p:spPr>
        <p:txBody>
          <a:bodyPr wrap="square" lIns="91440" tIns="45720" rIns="91440" bIns="45720" anchor="b"/>
          <a:p>
            <a:pPr eaLnBrk="1" hangingPunct="1"/>
            <a:r>
              <a:rPr lang="en-US" altLang="zh-CN" sz="3200" b="1" dirty="0">
                <a:solidFill>
                  <a:srgbClr val="3333FF"/>
                </a:solidFill>
                <a:latin typeface="Times New Roman" panose="02020503050405090304" pitchFamily="18" charset="0"/>
                <a:ea typeface="创艺简魏碑"/>
              </a:rPr>
              <a:t>We still need analog processing</a:t>
            </a:r>
            <a:endParaRPr lang="en-US" altLang="zh-CN" sz="3200" b="1" dirty="0">
              <a:solidFill>
                <a:srgbClr val="3333FF"/>
              </a:solidFill>
              <a:latin typeface="Times New Roman" panose="02020503050405090304" pitchFamily="18" charset="0"/>
              <a:ea typeface="创艺简魏碑"/>
            </a:endParaRPr>
          </a:p>
        </p:txBody>
      </p:sp>
      <p:sp>
        <p:nvSpPr>
          <p:cNvPr id="84995" name="Rectangle 3"/>
          <p:cNvSpPr>
            <a:spLocks noGrp="1"/>
          </p:cNvSpPr>
          <p:nvPr>
            <p:ph type="body" idx="4294967295"/>
          </p:nvPr>
        </p:nvSpPr>
        <p:spPr>
          <a:xfrm>
            <a:off x="395288" y="2852738"/>
            <a:ext cx="8229600" cy="3168650"/>
          </a:xfrm>
        </p:spPr>
        <p:txBody>
          <a:bodyPr wrap="square" lIns="91440" tIns="45720" rIns="91440" bIns="45720" anchor="t"/>
          <a:p>
            <a:pPr eaLnBrk="1" hangingPunct="1">
              <a:buNone/>
            </a:pPr>
            <a:r>
              <a:rPr lang="zh-CN" altLang="en-US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Processing very high frequency signals</a:t>
            </a:r>
            <a:endParaRPr lang="en-US" altLang="zh-CN" sz="2800" b="1" dirty="0">
              <a:latin typeface="Times New Roman" panose="02020503050405090304" pitchFamily="18" charset="0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Times New Roman" panose="02020503050405090304" pitchFamily="18" charset="0"/>
                <a:ea typeface="楷体_GB2312" pitchFamily="49" charset="-122"/>
              </a:rPr>
              <a:t>     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503050405090304" pitchFamily="18" charset="0"/>
              </a:rPr>
              <a:t>Analog system</a:t>
            </a:r>
            <a:r>
              <a:rPr lang="zh-CN" altLang="en-US" sz="2800" b="1" dirty="0">
                <a:latin typeface="Times New Roman" panose="02020503050405090304" pitchFamily="18" charset="0"/>
                <a:ea typeface="楷体_GB2312" pitchFamily="49" charset="-122"/>
              </a:rPr>
              <a:t>：</a:t>
            </a:r>
            <a:r>
              <a:rPr lang="en-US" altLang="zh-CN" sz="2800" b="1" dirty="0">
                <a:latin typeface="Times New Roman" panose="02020503050405090304" pitchFamily="18" charset="0"/>
                <a:ea typeface="楷体_GB2312" pitchFamily="49" charset="-122"/>
              </a:rPr>
              <a:t>may process microwave, mini-meter-wave, even light wave signals.</a:t>
            </a:r>
            <a:endParaRPr lang="en-US" altLang="zh-CN" sz="2800" b="1" dirty="0">
              <a:latin typeface="Times New Roman" panose="02020503050405090304" pitchFamily="18" charset="0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Times New Roman" panose="02020503050405090304" pitchFamily="18" charset="0"/>
                <a:ea typeface="楷体_GB2312" pitchFamily="49" charset="-122"/>
              </a:rPr>
              <a:t>     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503050405090304" pitchFamily="18" charset="0"/>
              </a:rPr>
              <a:t>Digital system</a:t>
            </a:r>
            <a:r>
              <a:rPr lang="zh-CN" altLang="en-US" sz="2800" b="1" dirty="0">
                <a:latin typeface="Times New Roman" panose="02020503050405090304" pitchFamily="18" charset="0"/>
                <a:ea typeface="楷体_GB2312" pitchFamily="49" charset="-122"/>
              </a:rPr>
              <a:t>：</a:t>
            </a:r>
            <a:r>
              <a:rPr lang="en-US" altLang="zh-CN" sz="2800" b="1" dirty="0">
                <a:latin typeface="Times New Roman" panose="02020503050405090304" pitchFamily="18" charset="0"/>
                <a:ea typeface="楷体_GB2312" pitchFamily="49" charset="-122"/>
              </a:rPr>
              <a:t>By the Nyquist Rule</a:t>
            </a:r>
            <a:r>
              <a:rPr lang="zh-CN" altLang="en-US" sz="2800" b="1" dirty="0">
                <a:latin typeface="Times New Roman" panose="0202050305040509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503050405090304" pitchFamily="18" charset="0"/>
                <a:ea typeface="楷体_GB2312" pitchFamily="49" charset="-122"/>
              </a:rPr>
              <a:t>the processing speed is limited by the S/H, A/D and processor speed.</a:t>
            </a:r>
            <a:endParaRPr lang="en-US" altLang="zh-CN" sz="2800" b="1" dirty="0"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sp>
        <p:nvSpPr>
          <p:cNvPr id="48131" name="Rectangle 4"/>
          <p:cNvSpPr/>
          <p:nvPr/>
        </p:nvSpPr>
        <p:spPr>
          <a:xfrm>
            <a:off x="611188" y="404813"/>
            <a:ext cx="8281987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pic>
        <p:nvPicPr>
          <p:cNvPr id="48132" name="图片 5" descr="校徽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6288" y="0"/>
            <a:ext cx="747712" cy="785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charRg st="42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5">
                                            <p:txEl>
                                              <p:charRg st="42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5">
                                            <p:txEl>
                                              <p:charRg st="42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charRg st="126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995">
                                            <p:txEl>
                                              <p:charRg st="126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995">
                                            <p:txEl>
                                              <p:charRg st="126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2"/>
          <p:cNvSpPr>
            <a:spLocks noGrp="1"/>
          </p:cNvSpPr>
          <p:nvPr>
            <p:ph type="title" idx="4294967295"/>
          </p:nvPr>
        </p:nvSpPr>
        <p:spPr>
          <a:xfrm>
            <a:off x="684213" y="1484313"/>
            <a:ext cx="8229600" cy="1143000"/>
          </a:xfrm>
        </p:spPr>
        <p:txBody>
          <a:bodyPr wrap="square" lIns="91440" tIns="45720" rIns="91440" bIns="45720" anchor="b"/>
          <a:p>
            <a:pPr eaLnBrk="1" hangingPunct="1"/>
            <a:r>
              <a:rPr lang="en-US" altLang="zh-CN" sz="3200" b="1" dirty="0">
                <a:solidFill>
                  <a:srgbClr val="3333FF"/>
                </a:solidFill>
                <a:latin typeface="Times New Roman" panose="02020503050405090304" pitchFamily="18" charset="0"/>
                <a:ea typeface="创艺简魏碑"/>
              </a:rPr>
              <a:t>We still need analog processing</a:t>
            </a:r>
            <a:endParaRPr lang="en-US" altLang="zh-CN" sz="3200" b="1" dirty="0">
              <a:solidFill>
                <a:srgbClr val="3333FF"/>
              </a:solidFill>
              <a:latin typeface="Times New Roman" panose="02020503050405090304" pitchFamily="18" charset="0"/>
              <a:ea typeface="创艺简魏碑"/>
            </a:endParaRPr>
          </a:p>
        </p:txBody>
      </p:sp>
      <p:sp>
        <p:nvSpPr>
          <p:cNvPr id="86019" name="Rectangle 3"/>
          <p:cNvSpPr>
            <a:spLocks noGrp="1"/>
          </p:cNvSpPr>
          <p:nvPr>
            <p:ph type="body" idx="4294967295"/>
          </p:nvPr>
        </p:nvSpPr>
        <p:spPr>
          <a:xfrm>
            <a:off x="1531938" y="2763838"/>
            <a:ext cx="7340600" cy="2395537"/>
          </a:xfrm>
        </p:spPr>
        <p:txBody>
          <a:bodyPr wrap="square" lIns="91440" tIns="45720" rIns="91440" bIns="45720" anchor="t"/>
          <a:p>
            <a:pPr eaLnBrk="1" hangingPunct="1">
              <a:buNone/>
            </a:pPr>
            <a:r>
              <a:rPr lang="en-US" altLang="zh-CN" sz="2800" b="1" dirty="0">
                <a:latin typeface="Times New Roman" panose="02020503050405090304" pitchFamily="18" charset="0"/>
              </a:rPr>
              <a:t>(3)The most signals in real would are analog.</a:t>
            </a:r>
            <a:endParaRPr lang="en-US" altLang="zh-CN" sz="2800" b="1" dirty="0">
              <a:latin typeface="Times New Roman" panose="02020503050405090304" pitchFamily="18" charset="0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Times New Roman" panose="02020503050405090304" pitchFamily="18" charset="0"/>
              </a:rPr>
              <a:t>If we want to process these analog signals with digital signal processing system, we must change them into digital form first by mixed signal processing.</a:t>
            </a:r>
            <a:endParaRPr lang="en-US" altLang="zh-CN" sz="2800" b="1" dirty="0">
              <a:latin typeface="Times New Roman" panose="02020503050405090304" pitchFamily="18" charset="0"/>
            </a:endParaRPr>
          </a:p>
        </p:txBody>
      </p:sp>
      <p:sp>
        <p:nvSpPr>
          <p:cNvPr id="49155" name="Rectangle 4"/>
          <p:cNvSpPr/>
          <p:nvPr/>
        </p:nvSpPr>
        <p:spPr>
          <a:xfrm>
            <a:off x="611188" y="404813"/>
            <a:ext cx="8281987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pic>
        <p:nvPicPr>
          <p:cNvPr id="49156" name="图片 5" descr="校徽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6288" y="0"/>
            <a:ext cx="747712" cy="785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charRg st="46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19">
                                            <p:txEl>
                                              <p:charRg st="46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19">
                                            <p:txEl>
                                              <p:charRg st="46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4"/>
          <p:cNvSpPr/>
          <p:nvPr/>
        </p:nvSpPr>
        <p:spPr>
          <a:xfrm>
            <a:off x="1547813" y="1196975"/>
            <a:ext cx="5930900" cy="6096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06070E"/>
                </a:solidFill>
                <a:latin typeface="Times New Roman" panose="02020503050405090304" pitchFamily="18" charset="0"/>
                <a:ea typeface="楷体_GB2312" pitchFamily="49" charset="-122"/>
              </a:rPr>
              <a:t>1-D signal   A speech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503050405090304" pitchFamily="18" charset="0"/>
                <a:ea typeface="楷体_GB2312" pitchFamily="49" charset="-122"/>
              </a:rPr>
              <a:t>A Speech Signal</a:t>
            </a:r>
            <a:endParaRPr lang="en-US" altLang="zh-CN" sz="2800" dirty="0">
              <a:solidFill>
                <a:schemeClr val="bg1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pic>
        <p:nvPicPr>
          <p:cNvPr id="12290" name="Picture 5" descr="未定标题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888" y="1844675"/>
            <a:ext cx="6677025" cy="4824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Rectangle 6"/>
          <p:cNvSpPr/>
          <p:nvPr/>
        </p:nvSpPr>
        <p:spPr>
          <a:xfrm>
            <a:off x="611188" y="404813"/>
            <a:ext cx="8281987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4881563" y="1196975"/>
          <a:ext cx="7921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" imgW="280035" imgH="203835" progId="Equation.3">
                  <p:embed/>
                </p:oleObj>
              </mc:Choice>
              <mc:Fallback>
                <p:oleObj name="" r:id="rId2" imgW="280035" imgH="20383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81563" y="1196975"/>
                        <a:ext cx="792162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2"/>
          <p:cNvSpPr/>
          <p:nvPr/>
        </p:nvSpPr>
        <p:spPr>
          <a:xfrm>
            <a:off x="539750" y="2565400"/>
            <a:ext cx="7772400" cy="1431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Electrocardgraph,Seismic,Speech,DVD,</a:t>
            </a:r>
            <a:endParaRPr lang="en-US" altLang="zh-CN" sz="3200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</a:pPr>
            <a:r>
              <a:rPr lang="en-US" altLang="zh-CN" sz="3200" b="1" dirty="0">
                <a:latin typeface="Times New Roman" panose="02020503050405090304" pitchFamily="18" charset="0"/>
                <a:ea typeface="宋体" panose="02010600030101010101" pitchFamily="2" charset="-122"/>
              </a:rPr>
              <a:t>Mobile Phone,ETC.</a:t>
            </a:r>
            <a:endParaRPr lang="en-US" altLang="zh-CN" sz="3200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</a:pPr>
            <a:endParaRPr lang="en-US" altLang="zh-CN" sz="2400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50178" name="Rectangle 4"/>
          <p:cNvSpPr/>
          <p:nvPr/>
        </p:nvSpPr>
        <p:spPr>
          <a:xfrm>
            <a:off x="611188" y="404813"/>
            <a:ext cx="8281987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pic>
        <p:nvPicPr>
          <p:cNvPr id="50179" name="图片 5" descr="校徽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6288" y="0"/>
            <a:ext cx="747712" cy="785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0" name="Rectangle 20"/>
          <p:cNvSpPr/>
          <p:nvPr/>
        </p:nvSpPr>
        <p:spPr>
          <a:xfrm>
            <a:off x="1412875" y="1236663"/>
            <a:ext cx="41386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1.3.3  Applications of DSP</a:t>
            </a:r>
            <a:endParaRPr lang="en-US" altLang="zh-CN" sz="2800" b="1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>
          <a:xfrm>
            <a:off x="2987675" y="1773238"/>
            <a:ext cx="2447925" cy="606425"/>
          </a:xfrm>
        </p:spPr>
        <p:txBody>
          <a:bodyPr wrap="square" lIns="91440" tIns="45720" rIns="91440" bIns="45720" anchor="b"/>
          <a:p>
            <a:pPr eaLnBrk="1" hangingPunct="1"/>
            <a:r>
              <a:rPr lang="en-US" altLang="zh-CN" sz="2800" b="1" dirty="0">
                <a:solidFill>
                  <a:schemeClr val="hlink"/>
                </a:solidFill>
                <a:latin typeface="Times New Roman" panose="02020503050405090304" pitchFamily="18" charset="0"/>
                <a:ea typeface="黑体" panose="02010609060101010101" pitchFamily="49" charset="-122"/>
              </a:rPr>
              <a:t>Radar/Sonar </a:t>
            </a:r>
            <a:endParaRPr lang="en-US" altLang="zh-CN" sz="2800" b="1" dirty="0">
              <a:solidFill>
                <a:schemeClr val="hlink"/>
              </a:solidFill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pic>
        <p:nvPicPr>
          <p:cNvPr id="51202" name="Picture 3"/>
          <p:cNvPicPr>
            <a:picLocks noGrp="1" noChangeAspect="1"/>
          </p:cNvPicPr>
          <p:nvPr>
            <p:ph type="body" idx="4294967295"/>
          </p:nvPr>
        </p:nvPicPr>
        <p:blipFill>
          <a:blip r:embed="rId1"/>
          <a:stretch>
            <a:fillRect/>
          </a:stretch>
        </p:blipFill>
        <p:spPr>
          <a:xfrm>
            <a:off x="1258888" y="2466975"/>
            <a:ext cx="6626225" cy="3970338"/>
          </a:xfrm>
        </p:spPr>
      </p:pic>
      <p:sp>
        <p:nvSpPr>
          <p:cNvPr id="51203" name="Rectangle 4"/>
          <p:cNvSpPr/>
          <p:nvPr/>
        </p:nvSpPr>
        <p:spPr>
          <a:xfrm>
            <a:off x="611188" y="404813"/>
            <a:ext cx="8281987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pic>
        <p:nvPicPr>
          <p:cNvPr id="51204" name="图片 5" descr="校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288" y="0"/>
            <a:ext cx="747712" cy="785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>
          <a:xfrm>
            <a:off x="2051050" y="1125538"/>
            <a:ext cx="4681538" cy="1143000"/>
          </a:xfrm>
        </p:spPr>
        <p:txBody>
          <a:bodyPr wrap="square" lIns="91440" tIns="45720" rIns="91440" bIns="45720" anchor="b"/>
          <a:p>
            <a:pPr eaLnBrk="1" hangingPunct="1"/>
            <a:r>
              <a:rPr lang="en-US" altLang="zh-CN" sz="2800" b="1" dirty="0">
                <a:solidFill>
                  <a:schemeClr val="hlink"/>
                </a:solidFill>
                <a:latin typeface="Times New Roman" panose="02020503050405090304" pitchFamily="18" charset="0"/>
              </a:rPr>
              <a:t>GPS(Global Position System)</a:t>
            </a:r>
            <a:r>
              <a:rPr lang="en-US" altLang="zh-CN" b="1" dirty="0">
                <a:solidFill>
                  <a:schemeClr val="hlink"/>
                </a:solidFill>
              </a:rPr>
              <a:t> </a:t>
            </a:r>
            <a:endParaRPr lang="en-US" altLang="zh-CN" dirty="0"/>
          </a:p>
        </p:txBody>
      </p:sp>
      <p:pic>
        <p:nvPicPr>
          <p:cNvPr id="52226" name="Picture 3"/>
          <p:cNvPicPr>
            <a:picLocks noGrp="1" noChangeAspect="1"/>
          </p:cNvPicPr>
          <p:nvPr>
            <p:ph type="body" idx="4294967295"/>
          </p:nvPr>
        </p:nvPicPr>
        <p:blipFill>
          <a:blip r:embed="rId1"/>
          <a:stretch>
            <a:fillRect/>
          </a:stretch>
        </p:blipFill>
        <p:spPr>
          <a:xfrm>
            <a:off x="2076450" y="2632075"/>
            <a:ext cx="5597525" cy="3435350"/>
          </a:xfrm>
        </p:spPr>
      </p:pic>
      <p:sp>
        <p:nvSpPr>
          <p:cNvPr id="52227" name="Rectangle 4"/>
          <p:cNvSpPr/>
          <p:nvPr/>
        </p:nvSpPr>
        <p:spPr>
          <a:xfrm>
            <a:off x="611188" y="404813"/>
            <a:ext cx="8281987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pic>
        <p:nvPicPr>
          <p:cNvPr id="52228" name="图片 5" descr="校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288" y="0"/>
            <a:ext cx="747712" cy="785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>
          <a:xfrm>
            <a:off x="2471738" y="1819275"/>
            <a:ext cx="5256212" cy="606425"/>
          </a:xfrm>
        </p:spPr>
        <p:txBody>
          <a:bodyPr wrap="square" lIns="91440" tIns="45720" rIns="91440" bIns="45720" anchor="b"/>
          <a:p>
            <a:pPr eaLnBrk="1" hangingPunct="1"/>
            <a:r>
              <a:rPr lang="en-US" altLang="zh-CN" sz="2800" b="1" dirty="0">
                <a:solidFill>
                  <a:schemeClr val="hlink"/>
                </a:solidFill>
                <a:latin typeface="Times New Roman" panose="02020503050405090304" pitchFamily="18" charset="0"/>
              </a:rPr>
              <a:t>Digital Camera</a:t>
            </a:r>
            <a:r>
              <a:rPr lang="en-US" altLang="zh-CN" b="1" dirty="0">
                <a:solidFill>
                  <a:schemeClr val="hlink"/>
                </a:solidFill>
                <a:ea typeface="黑体" panose="02010609060101010101" pitchFamily="49" charset="-122"/>
              </a:rPr>
              <a:t> </a:t>
            </a:r>
            <a:endParaRPr lang="en-US" altLang="zh-CN" dirty="0"/>
          </a:p>
        </p:txBody>
      </p:sp>
      <p:graphicFrame>
        <p:nvGraphicFramePr>
          <p:cNvPr id="43012" name="Object 4"/>
          <p:cNvGraphicFramePr>
            <a:graphicFrameLocks noGrp="1" noChangeAspect="1"/>
          </p:cNvGraphicFramePr>
          <p:nvPr>
            <p:ph type="pic" sz="half" idx="4294967295"/>
          </p:nvPr>
        </p:nvGraphicFramePr>
        <p:xfrm>
          <a:off x="3097213" y="2632075"/>
          <a:ext cx="3811587" cy="304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783080" imgH="1424940" progId="MSPhotoEd.3">
                  <p:embed/>
                </p:oleObj>
              </mc:Choice>
              <mc:Fallback>
                <p:oleObj name="" r:id="rId1" imgW="1783080" imgH="1424940" progId="MSPhotoEd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97213" y="2632075"/>
                        <a:ext cx="3811587" cy="30416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1" name="Rectangle 5"/>
          <p:cNvSpPr/>
          <p:nvPr/>
        </p:nvSpPr>
        <p:spPr>
          <a:xfrm>
            <a:off x="611188" y="404813"/>
            <a:ext cx="8281987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pic>
        <p:nvPicPr>
          <p:cNvPr id="53252" name="图片 5" descr="校徽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288" y="0"/>
            <a:ext cx="747712" cy="785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>
          <a:xfrm>
            <a:off x="2339975" y="1700213"/>
            <a:ext cx="5386388" cy="606425"/>
          </a:xfrm>
        </p:spPr>
        <p:txBody>
          <a:bodyPr wrap="square" lIns="91440" tIns="45720" rIns="91440" bIns="45720" anchor="b"/>
          <a:p>
            <a:pPr eaLnBrk="1" hangingPunct="1"/>
            <a:r>
              <a:rPr lang="en-US" altLang="zh-CN" sz="2800" b="1" dirty="0">
                <a:solidFill>
                  <a:schemeClr val="hlink"/>
                </a:solidFill>
                <a:latin typeface="Times New Roman" panose="02020503050405090304" pitchFamily="18" charset="0"/>
              </a:rPr>
              <a:t>DB Digital AC-3</a:t>
            </a:r>
            <a:endParaRPr lang="en-US" altLang="zh-CN" sz="2800" b="1" dirty="0">
              <a:latin typeface="Times New Roman" panose="02020503050405090304" pitchFamily="18" charset="0"/>
            </a:endParaRPr>
          </a:p>
        </p:txBody>
      </p:sp>
      <p:pic>
        <p:nvPicPr>
          <p:cNvPr id="54274" name="Picture 3"/>
          <p:cNvPicPr>
            <a:picLocks noGrp="1" noChangeAspect="1"/>
          </p:cNvPicPr>
          <p:nvPr>
            <p:ph type="body" idx="4294967295"/>
          </p:nvPr>
        </p:nvPicPr>
        <p:blipFill>
          <a:blip r:embed="rId1"/>
          <a:stretch>
            <a:fillRect/>
          </a:stretch>
        </p:blipFill>
        <p:spPr>
          <a:xfrm>
            <a:off x="971550" y="2349500"/>
            <a:ext cx="7488238" cy="4119563"/>
          </a:xfrm>
        </p:spPr>
      </p:pic>
      <p:sp>
        <p:nvSpPr>
          <p:cNvPr id="54275" name="Rectangle 4"/>
          <p:cNvSpPr/>
          <p:nvPr/>
        </p:nvSpPr>
        <p:spPr>
          <a:xfrm>
            <a:off x="611188" y="404813"/>
            <a:ext cx="8281987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pic>
        <p:nvPicPr>
          <p:cNvPr id="54276" name="图片 5" descr="校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288" y="0"/>
            <a:ext cx="747712" cy="785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Picture 4" descr="未定标题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6375" y="2205038"/>
            <a:ext cx="5516563" cy="4017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2" name="Rectangle 5"/>
          <p:cNvSpPr/>
          <p:nvPr/>
        </p:nvSpPr>
        <p:spPr>
          <a:xfrm>
            <a:off x="1403350" y="1341438"/>
            <a:ext cx="4464050" cy="6096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06070E"/>
                </a:solidFill>
                <a:latin typeface="Times New Roman" panose="02020503050405090304" pitchFamily="18" charset="0"/>
                <a:ea typeface="楷体_GB2312" pitchFamily="49" charset="-122"/>
              </a:rPr>
              <a:t>2-D signal      An image</a:t>
            </a:r>
            <a:endParaRPr lang="en-US" altLang="zh-CN" sz="2800" b="1" dirty="0">
              <a:solidFill>
                <a:srgbClr val="06070E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sp>
        <p:nvSpPr>
          <p:cNvPr id="15363" name="Rectangle 6"/>
          <p:cNvSpPr/>
          <p:nvPr/>
        </p:nvSpPr>
        <p:spPr>
          <a:xfrm>
            <a:off x="611188" y="404813"/>
            <a:ext cx="8281987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1623" name="Object 7"/>
          <p:cNvGraphicFramePr>
            <a:graphicFrameLocks noChangeAspect="1"/>
          </p:cNvGraphicFramePr>
          <p:nvPr/>
        </p:nvGraphicFramePr>
        <p:xfrm>
          <a:off x="4958080" y="1341438"/>
          <a:ext cx="13684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2" imgW="483235" imgH="203200" progId="Equation.3">
                  <p:embed/>
                </p:oleObj>
              </mc:Choice>
              <mc:Fallback>
                <p:oleObj name="" r:id="rId2" imgW="483235" imgH="203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58080" y="1341438"/>
                        <a:ext cx="1368425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5" name="图片 5" descr="校徽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288" y="0"/>
            <a:ext cx="747712" cy="785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2" name="TextBox 1"/>
          <p:cNvSpPr txBox="1"/>
          <p:nvPr/>
        </p:nvSpPr>
        <p:spPr>
          <a:xfrm>
            <a:off x="7235825" y="4797425"/>
            <a:ext cx="1535113" cy="1200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dirty="0">
                <a:latin typeface="Times New Roman" panose="02020503050405090304" pitchFamily="18" charset="0"/>
                <a:ea typeface="宋体" panose="02010600030101010101" pitchFamily="2" charset="-122"/>
              </a:rPr>
              <a:t>Disccusion:</a:t>
            </a:r>
            <a:endParaRPr lang="en-US" altLang="zh-CN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</a:pPr>
            <a:r>
              <a:rPr lang="en-US" altLang="zh-CN" dirty="0">
                <a:latin typeface="Times New Roman" panose="02020503050405090304" pitchFamily="18" charset="0"/>
                <a:ea typeface="宋体" panose="02010600030101010101" pitchFamily="2" charset="-122"/>
              </a:rPr>
              <a:t>Represent a video as a function </a:t>
            </a:r>
            <a:endParaRPr lang="zh-CN" altLang="en-US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  <p:bldP spid="153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/>
          <p:nvPr/>
        </p:nvSpPr>
        <p:spPr>
          <a:xfrm>
            <a:off x="611188" y="404813"/>
            <a:ext cx="8281987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16386" name="Rectangle 3"/>
          <p:cNvSpPr/>
          <p:nvPr/>
        </p:nvSpPr>
        <p:spPr>
          <a:xfrm>
            <a:off x="0" y="2349500"/>
            <a:ext cx="9150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Continous-time signal</a:t>
            </a:r>
            <a:r>
              <a:rPr lang="en-US" altLang="zh-CN" sz="2800" b="1" dirty="0">
                <a:solidFill>
                  <a:srgbClr val="06070E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—continuous independent variables </a:t>
            </a: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17411" name="Rectangle 5"/>
          <p:cNvSpPr/>
          <p:nvPr/>
        </p:nvSpPr>
        <p:spPr>
          <a:xfrm>
            <a:off x="971550" y="1341438"/>
            <a:ext cx="80295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§1.1 Characterization and Classification of Signals</a:t>
            </a:r>
            <a:endParaRPr lang="en-US" altLang="zh-CN" sz="28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pic>
        <p:nvPicPr>
          <p:cNvPr id="16388" name="Picture 12" descr="未定标题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013" y="3248025"/>
            <a:ext cx="6840537" cy="32337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09" name="Picture 5" descr="未定标题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2851150"/>
            <a:ext cx="6338888" cy="4006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4" name="Rectangle 6"/>
          <p:cNvSpPr/>
          <p:nvPr/>
        </p:nvSpPr>
        <p:spPr>
          <a:xfrm>
            <a:off x="611188" y="404813"/>
            <a:ext cx="8281987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Rectangle 9"/>
          <p:cNvSpPr/>
          <p:nvPr/>
        </p:nvSpPr>
        <p:spPr>
          <a:xfrm>
            <a:off x="250825" y="2060575"/>
            <a:ext cx="82597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Discrete-time signal</a:t>
            </a:r>
            <a:r>
              <a:rPr lang="en-US" altLang="zh-CN" sz="2800" b="1" dirty="0">
                <a:solidFill>
                  <a:srgbClr val="06070E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—discrete independent variables</a:t>
            </a: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7"/>
          <p:cNvSpPr/>
          <p:nvPr/>
        </p:nvSpPr>
        <p:spPr>
          <a:xfrm>
            <a:off x="611188" y="404813"/>
            <a:ext cx="8281987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19458" name="Rectangle 10"/>
          <p:cNvSpPr/>
          <p:nvPr/>
        </p:nvSpPr>
        <p:spPr>
          <a:xfrm>
            <a:off x="539750" y="2060575"/>
            <a:ext cx="78486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Analog  signals</a:t>
            </a:r>
            <a:r>
              <a:rPr lang="en-US" altLang="zh-CN" sz="2800" b="1" dirty="0">
                <a:solidFill>
                  <a:srgbClr val="06070E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—     </a:t>
            </a: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Continous-time signal </a:t>
            </a:r>
            <a:endParaRPr lang="en-US" altLang="zh-CN" sz="28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                           with continuous amplitude.</a:t>
            </a:r>
            <a:endParaRPr lang="en-US" altLang="zh-CN" sz="2800" b="1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19459" name="Rectangle 11"/>
          <p:cNvSpPr/>
          <p:nvPr/>
        </p:nvSpPr>
        <p:spPr>
          <a:xfrm>
            <a:off x="539750" y="3573463"/>
            <a:ext cx="8135938" cy="9531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Digital signals</a:t>
            </a:r>
            <a:r>
              <a:rPr lang="en-US" altLang="zh-CN" sz="2800" b="1" dirty="0">
                <a:solidFill>
                  <a:srgbClr val="06070E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—     </a:t>
            </a: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Discrete-time signal </a:t>
            </a:r>
            <a:endParaRPr lang="en-US" altLang="zh-CN" sz="28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                                with discrete-valued amplitudes.</a:t>
            </a:r>
            <a:endParaRPr lang="en-US" altLang="zh-CN" sz="2800" b="1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sp>
        <p:nvSpPr>
          <p:cNvPr id="19460" name="Rectangle 13"/>
          <p:cNvSpPr/>
          <p:nvPr/>
        </p:nvSpPr>
        <p:spPr>
          <a:xfrm>
            <a:off x="3708400" y="4652963"/>
            <a:ext cx="35258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(quantized the values)</a:t>
            </a:r>
            <a:endParaRPr lang="en-US" altLang="zh-CN" sz="28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19461" name="矩形 1"/>
          <p:cNvSpPr/>
          <p:nvPr/>
        </p:nvSpPr>
        <p:spPr>
          <a:xfrm>
            <a:off x="3708400" y="3003550"/>
            <a:ext cx="375920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(values of real number)</a:t>
            </a:r>
            <a:endParaRPr lang="zh-CN" altLang="en-US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61" grpId="0"/>
      <p:bldP spid="19459" grpId="0"/>
      <p:bldP spid="194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7"/>
          <p:cNvSpPr/>
          <p:nvPr/>
        </p:nvSpPr>
        <p:spPr>
          <a:xfrm>
            <a:off x="611188" y="404813"/>
            <a:ext cx="8281987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22530" name="Rectangle 10"/>
          <p:cNvSpPr/>
          <p:nvPr/>
        </p:nvSpPr>
        <p:spPr>
          <a:xfrm>
            <a:off x="684213" y="5516563"/>
            <a:ext cx="7848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How can we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quantize</a:t>
            </a: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the values of signal?</a:t>
            </a:r>
            <a:endParaRPr lang="en-US" altLang="zh-CN" sz="2800" b="1" dirty="0">
              <a:latin typeface="Times New Roman" panose="02020503050405090304" pitchFamily="18" charset="0"/>
              <a:ea typeface="Times New Roman" panose="02020503050405090304" pitchFamily="18" charset="0"/>
            </a:endParaRPr>
          </a:p>
        </p:txBody>
      </p:sp>
      <p:graphicFrame>
        <p:nvGraphicFramePr>
          <p:cNvPr id="22531" name="Object 8"/>
          <p:cNvGraphicFramePr>
            <a:graphicFrameLocks noChangeAspect="1"/>
          </p:cNvGraphicFramePr>
          <p:nvPr/>
        </p:nvGraphicFramePr>
        <p:xfrm>
          <a:off x="2555875" y="3068638"/>
          <a:ext cx="4392613" cy="231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3263900" imgH="1718945" progId="SmartDraw.2">
                  <p:embed/>
                </p:oleObj>
              </mc:Choice>
              <mc:Fallback>
                <p:oleObj name="" r:id="rId1" imgW="3263900" imgH="1718945" progId="SmartDraw.2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5875" y="3068638"/>
                        <a:ext cx="4392613" cy="2312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9"/>
          <p:cNvGraphicFramePr>
            <a:graphicFrameLocks noChangeAspect="1"/>
          </p:cNvGraphicFramePr>
          <p:nvPr/>
        </p:nvGraphicFramePr>
        <p:xfrm>
          <a:off x="2141538" y="2043113"/>
          <a:ext cx="46672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1701800" imgH="215900" progId="Equation.3">
                  <p:embed/>
                </p:oleObj>
              </mc:Choice>
              <mc:Fallback>
                <p:oleObj name="" r:id="rId3" imgW="1701800" imgH="2159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1538" y="2043113"/>
                        <a:ext cx="4667250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11"/>
          <p:cNvSpPr/>
          <p:nvPr/>
        </p:nvSpPr>
        <p:spPr>
          <a:xfrm>
            <a:off x="1116013" y="1268413"/>
            <a:ext cx="40982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400" b="1" dirty="0">
                <a:latin typeface="Times New Roman" panose="02020503050405090304" pitchFamily="18" charset="0"/>
                <a:ea typeface="宋体" panose="02010600030101010101" pitchFamily="2" charset="-122"/>
              </a:rPr>
              <a:t>The real values of amplitudes</a:t>
            </a: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7"/>
          <p:cNvSpPr/>
          <p:nvPr/>
        </p:nvSpPr>
        <p:spPr>
          <a:xfrm>
            <a:off x="611188" y="404813"/>
            <a:ext cx="8281987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§1   Signals and Signal Processing</a:t>
            </a:r>
            <a:endParaRPr lang="en-US" altLang="zh-CN" sz="4000" b="1" dirty="0">
              <a:solidFill>
                <a:srgbClr val="FF3300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1979613" y="2636838"/>
          <a:ext cx="2890837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1054735" imgH="228600" progId="Equation.3">
                  <p:embed/>
                </p:oleObj>
              </mc:Choice>
              <mc:Fallback>
                <p:oleObj name="" r:id="rId1" imgW="1054735" imgH="2286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9613" y="2636838"/>
                        <a:ext cx="2890837" cy="627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7"/>
          <p:cNvGraphicFramePr>
            <a:graphicFrameLocks noChangeAspect="1"/>
          </p:cNvGraphicFramePr>
          <p:nvPr/>
        </p:nvGraphicFramePr>
        <p:xfrm>
          <a:off x="1979613" y="3284538"/>
          <a:ext cx="2960687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1080135" imgH="228600" progId="Equation.3">
                  <p:embed/>
                </p:oleObj>
              </mc:Choice>
              <mc:Fallback>
                <p:oleObj name="" r:id="rId3" imgW="1080135" imgH="2286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613" y="3284538"/>
                        <a:ext cx="2960687" cy="627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Rectangle 9"/>
          <p:cNvSpPr/>
          <p:nvPr/>
        </p:nvSpPr>
        <p:spPr>
          <a:xfrm>
            <a:off x="5940425" y="2636838"/>
            <a:ext cx="2190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by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truncation</a:t>
            </a:r>
            <a:endParaRPr lang="zh-CN" altLang="en-US" sz="2800" b="1" i="1" dirty="0">
              <a:solidFill>
                <a:schemeClr val="folHlink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23557" name="Rectangle 11"/>
          <p:cNvSpPr/>
          <p:nvPr/>
        </p:nvSpPr>
        <p:spPr>
          <a:xfrm>
            <a:off x="611505" y="1989455"/>
            <a:ext cx="79375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If the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quantization step </a:t>
            </a: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we chosed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is 1,we can get</a:t>
            </a:r>
            <a:endParaRPr lang="zh-CN" altLang="en-US" sz="28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23558" name="Rectangle 12"/>
          <p:cNvSpPr/>
          <p:nvPr/>
        </p:nvSpPr>
        <p:spPr>
          <a:xfrm>
            <a:off x="6011863" y="3213100"/>
            <a:ext cx="20145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by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503050405090304" pitchFamily="18" charset="0"/>
                <a:ea typeface="宋体" panose="02010600030101010101" pitchFamily="2" charset="-122"/>
              </a:rPr>
              <a:t>rounding</a:t>
            </a:r>
            <a:endParaRPr lang="zh-CN" altLang="en-US" sz="2800" b="1" i="1" dirty="0">
              <a:solidFill>
                <a:schemeClr val="folHlink"/>
              </a:solidFill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559" name="Object 17"/>
          <p:cNvGraphicFramePr>
            <a:graphicFrameLocks noChangeAspect="1"/>
          </p:cNvGraphicFramePr>
          <p:nvPr/>
        </p:nvGraphicFramePr>
        <p:xfrm>
          <a:off x="1485900" y="4197350"/>
          <a:ext cx="5257800" cy="264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" imgW="3410585" imgH="1718945" progId="SmartDraw.2">
                  <p:embed/>
                </p:oleObj>
              </mc:Choice>
              <mc:Fallback>
                <p:oleObj name="" r:id="rId5" imgW="3410585" imgH="1718945" progId="SmartDraw.2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85900" y="4197350"/>
                        <a:ext cx="5257800" cy="2649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18"/>
          <p:cNvGraphicFramePr>
            <a:graphicFrameLocks noChangeAspect="1"/>
          </p:cNvGraphicFramePr>
          <p:nvPr/>
        </p:nvGraphicFramePr>
        <p:xfrm>
          <a:off x="3429000" y="4138613"/>
          <a:ext cx="47021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7" imgW="1714500" imgH="203200" progId="Equation.3">
                  <p:embed/>
                </p:oleObj>
              </mc:Choice>
              <mc:Fallback>
                <p:oleObj name="" r:id="rId7" imgW="1714500" imgH="203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0" y="4138613"/>
                        <a:ext cx="4702175" cy="557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Rectangle 13"/>
          <p:cNvSpPr/>
          <p:nvPr/>
        </p:nvSpPr>
        <p:spPr>
          <a:xfrm>
            <a:off x="468313" y="2708275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Digits</a:t>
            </a:r>
            <a:endParaRPr lang="zh-CN" altLang="en-US" sz="28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  <p:sp>
        <p:nvSpPr>
          <p:cNvPr id="23562" name="Rectangle 15"/>
          <p:cNvSpPr/>
          <p:nvPr/>
        </p:nvSpPr>
        <p:spPr>
          <a:xfrm>
            <a:off x="468313" y="3357563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503050405090304" pitchFamily="18" charset="0"/>
                <a:ea typeface="宋体" panose="02010600030101010101" pitchFamily="2" charset="-122"/>
              </a:rPr>
              <a:t>Digits</a:t>
            </a:r>
            <a:endParaRPr lang="zh-CN" altLang="en-US" sz="2800" b="1" dirty="0">
              <a:latin typeface="Times New Roman" panose="020205030504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61" grpId="0"/>
      <p:bldP spid="23556" grpId="0"/>
      <p:bldP spid="23562" grpId="0"/>
      <p:bldP spid="23558" grpId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5412</Words>
  <Application>WPS 演示</Application>
  <PresentationFormat>全屏显示(4:3)</PresentationFormat>
  <Paragraphs>291</Paragraphs>
  <Slides>34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31</vt:i4>
      </vt:variant>
      <vt:variant>
        <vt:lpstr>幻灯片标题</vt:lpstr>
      </vt:variant>
      <vt:variant>
        <vt:i4>34</vt:i4>
      </vt:variant>
    </vt:vector>
  </HeadingPairs>
  <TitlesOfParts>
    <vt:vector size="87" baseType="lpstr">
      <vt:lpstr>Arial</vt:lpstr>
      <vt:lpstr>方正书宋_GBK</vt:lpstr>
      <vt:lpstr>Wingdings</vt:lpstr>
      <vt:lpstr>Times New Roman</vt:lpstr>
      <vt:lpstr>宋体</vt:lpstr>
      <vt:lpstr>汉仪书宋二KW</vt:lpstr>
      <vt:lpstr>Tahoma</vt:lpstr>
      <vt:lpstr>楷体_GB2312</vt:lpstr>
      <vt:lpstr>汉仪楷体简</vt:lpstr>
      <vt:lpstr>Comic Sans MS</vt:lpstr>
      <vt:lpstr>Arial Black</vt:lpstr>
      <vt:lpstr>微软雅黑</vt:lpstr>
      <vt:lpstr>黑体</vt:lpstr>
      <vt:lpstr>汉仪中黑KW</vt:lpstr>
      <vt:lpstr>Monotype Sorts</vt:lpstr>
      <vt:lpstr>Thonburi</vt:lpstr>
      <vt:lpstr>创艺简魏碑</vt:lpstr>
      <vt:lpstr>汉仪旗黑</vt:lpstr>
      <vt:lpstr>宋体</vt:lpstr>
      <vt:lpstr>Arial Unicode MS</vt:lpstr>
      <vt:lpstr>Blends</vt:lpstr>
      <vt:lpstr>主题1</vt:lpstr>
      <vt:lpstr>Equation.3</vt:lpstr>
      <vt:lpstr>Equation.3</vt:lpstr>
      <vt:lpstr>SmartDraw.2</vt:lpstr>
      <vt:lpstr>Equation.3</vt:lpstr>
      <vt:lpstr>Equation.3</vt:lpstr>
      <vt:lpstr>Equation.3</vt:lpstr>
      <vt:lpstr>SmartDraw.2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SmartDraw.2</vt:lpstr>
      <vt:lpstr>Equation.3</vt:lpstr>
      <vt:lpstr>Equation.3</vt:lpstr>
      <vt:lpstr>Equation.3</vt:lpstr>
      <vt:lpstr>Equation.3</vt:lpstr>
      <vt:lpstr>Equation.3</vt:lpstr>
      <vt:lpstr>Equation.3</vt:lpstr>
      <vt:lpstr>Visio.Drawing.11</vt:lpstr>
      <vt:lpstr>Visio.Drawing.11</vt:lpstr>
      <vt:lpstr>Equation.3</vt:lpstr>
      <vt:lpstr>Equation.3</vt:lpstr>
      <vt:lpstr>Equation.3</vt:lpstr>
      <vt:lpstr>Equation.3</vt:lpstr>
      <vt:lpstr>Paint.Picture</vt:lpstr>
      <vt:lpstr>Paint.Picture</vt:lpstr>
      <vt:lpstr>MSPhotoEd.3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We still need analog processing</vt:lpstr>
      <vt:lpstr>We still need analog processing</vt:lpstr>
      <vt:lpstr>We still need analog processing</vt:lpstr>
      <vt:lpstr>PowerPoint 演示文稿</vt:lpstr>
      <vt:lpstr>Radar/Sonar </vt:lpstr>
      <vt:lpstr>GPS(Global Position System) </vt:lpstr>
      <vt:lpstr>Digital Camera </vt:lpstr>
      <vt:lpstr>DB Digital AC-3</vt:lpstr>
    </vt:vector>
  </TitlesOfParts>
  <Company>合纵科技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 </dc:title>
  <dc:creator>intel</dc:creator>
  <cp:lastModifiedBy>yanglianspc</cp:lastModifiedBy>
  <cp:revision>212</cp:revision>
  <dcterms:created xsi:type="dcterms:W3CDTF">2022-02-21T15:09:43Z</dcterms:created>
  <dcterms:modified xsi:type="dcterms:W3CDTF">2022-02-21T15:09:43Z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