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840" y="-96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8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04.wmf"/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image" Target="../media/image144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2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The best approach is to </a:t>
            </a:r>
            <a:r>
              <a:rPr lang="en-US" altLang="zh-CN" dirty="0">
                <a:solidFill>
                  <a:srgbClr val="000099"/>
                </a:solidFill>
              </a:rPr>
              <a:t>represent the signal as a combination of some kind of the simplest signals</a:t>
            </a:r>
            <a:r>
              <a:rPr lang="en-US" altLang="zh-CN" dirty="0"/>
              <a:t> which will pass through the system and produce a response. </a:t>
            </a:r>
            <a:r>
              <a:rPr lang="en-US" altLang="zh-CN" dirty="0">
                <a:solidFill>
                  <a:srgbClr val="000099"/>
                </a:solidFill>
              </a:rPr>
              <a:t>Combine the responses</a:t>
            </a:r>
            <a:r>
              <a:rPr lang="en-US" altLang="zh-CN" dirty="0"/>
              <a:t> of all simplest signals, which is the system response for the original signal.</a:t>
            </a:r>
            <a:endParaRPr lang="zh-CN" altLang="en-US" dirty="0"/>
          </a:p>
        </p:txBody>
      </p:sp>
      <p:sp>
        <p:nvSpPr>
          <p:cNvPr id="102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However, the CTFT may exists for a finite-energy continuous-time signal that is not absolutely integrable. Ex: ideal LPF;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The CTFT can also be defined using ideal impulses for some funtions that do not satisfy either (3.3) or (3.6).</a:t>
            </a: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Unit impulse has uniform frequency density in whole frequency range, that means it has </a:t>
            </a:r>
            <a:r>
              <a:rPr lang="en-US" altLang="zh-CN" dirty="0">
                <a:solidFill>
                  <a:srgbClr val="000099"/>
                </a:solidFill>
              </a:rPr>
              <a:t>infinite wide band</a:t>
            </a:r>
            <a:r>
              <a:rPr lang="en-US" altLang="zh-CN" dirty="0"/>
              <a:t>.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Constant 1 represents direct current signal, and its spectrum is non-zero only at </a:t>
            </a:r>
            <a:r>
              <a:rPr lang="zh-CN" altLang="en-US" dirty="0"/>
              <a:t>𝛺=0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/>
              <a:t>In many applications, the DTFT is called the </a:t>
            </a:r>
            <a:r>
              <a:rPr lang="en-US" altLang="zh-CN" b="1" dirty="0">
                <a:solidFill>
                  <a:srgbClr val="FF5050"/>
                </a:solidFill>
              </a:rPr>
              <a:t>Fourier spectrum.</a:t>
            </a:r>
            <a:endParaRPr lang="en-US" altLang="zh-CN" b="1" dirty="0">
              <a:solidFill>
                <a:srgbClr val="FF5050"/>
              </a:solidFill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/>
              <a:t>Likewise, </a:t>
            </a:r>
            <a:r>
              <a:rPr lang="en-US" altLang="zh-CN" b="1" dirty="0">
                <a:sym typeface="Symbol" panose="05050102010706020507" pitchFamily="18" charset="2"/>
              </a:rPr>
              <a:t>| </a:t>
            </a:r>
            <a:r>
              <a:rPr lang="en-US" altLang="zh-CN" b="1" dirty="0"/>
              <a:t>X(e</a:t>
            </a:r>
            <a:r>
              <a:rPr lang="en-US" altLang="zh-CN" b="1" baseline="30000" dirty="0"/>
              <a:t>j</a:t>
            </a:r>
            <a:r>
              <a:rPr lang="en-US" altLang="zh-CN" b="1" baseline="30000" dirty="0">
                <a:sym typeface="Symbol" panose="05050102010706020507" pitchFamily="18" charset="2"/>
              </a:rPr>
              <a:t>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en-US" altLang="zh-CN" b="1" dirty="0"/>
              <a:t> | and </a:t>
            </a:r>
            <a:r>
              <a:rPr lang="en-US" altLang="zh-CN" b="1" dirty="0">
                <a:sym typeface="Symbol" panose="05050102010706020507" pitchFamily="18" charset="2"/>
              </a:rPr>
              <a:t>()</a:t>
            </a:r>
            <a:r>
              <a:rPr lang="en-US" altLang="zh-CN" b="1" dirty="0"/>
              <a:t> are called the </a:t>
            </a:r>
            <a:r>
              <a:rPr lang="en-US" altLang="zh-CN" b="1" dirty="0">
                <a:solidFill>
                  <a:srgbClr val="FF5050"/>
                </a:solidFill>
              </a:rPr>
              <a:t>magnitude</a:t>
            </a:r>
            <a:r>
              <a:rPr lang="en-US" altLang="zh-CN" b="1" dirty="0"/>
              <a:t> and </a:t>
            </a:r>
            <a:r>
              <a:rPr lang="en-US" altLang="zh-CN" b="1" dirty="0">
                <a:solidFill>
                  <a:srgbClr val="FF5050"/>
                </a:solidFill>
              </a:rPr>
              <a:t>phase spectra.</a:t>
            </a: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b="1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en-US" altLang="zh-CN" b="1" dirty="0"/>
              <a:t>There are a number of important theorems of the DTFT that are useful in signal processing applications.</a:t>
            </a:r>
            <a:endParaRPr lang="en-US" altLang="zh-CN" b="1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b="1" dirty="0"/>
              <a:t>These are listed here without proof; Their proofs are quite straightforward.</a:t>
            </a:r>
            <a:endParaRPr lang="en-US" altLang="zh-CN" b="1" dirty="0"/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en-US" altLang="zh-CN" b="1" dirty="0">
                <a:ea typeface="Gulim" pitchFamily="34" charset="-127"/>
              </a:rPr>
              <a:t>However,an </a:t>
            </a:r>
            <a:r>
              <a:rPr lang="en-US" altLang="zh-CN" b="1" dirty="0">
                <a:solidFill>
                  <a:schemeClr val="folHlink"/>
                </a:solidFill>
                <a:ea typeface="Gulim" pitchFamily="34" charset="-127"/>
              </a:rPr>
              <a:t>ideal</a:t>
            </a:r>
            <a:r>
              <a:rPr lang="en-US" altLang="zh-CN" b="1" dirty="0">
                <a:ea typeface="Gulim" pitchFamily="34" charset="-127"/>
              </a:rPr>
              <a:t> band-limited signal can not be generated in practice, and, for practical purposes, it is sufficient to ensure that the signal energy is sufficiently small outside the specified frequency range.</a:t>
            </a:r>
            <a:endParaRPr lang="zh-CN" altLang="en-US" dirty="0"/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2053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4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sz="1300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r>
              <a:rPr lang="en-US" altLang="zh-CN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zh-CN" altLang="en-US" b="1" dirty="0">
              <a:solidFill>
                <a:srgbClr val="969696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5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Text Box 12"/>
          <p:cNvSpPr txBox="1"/>
          <p:nvPr/>
        </p:nvSpPr>
        <p:spPr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信息与通信工程学院</a:t>
            </a:r>
            <a:endParaRPr lang="zh-CN" altLang="en-US" b="1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pic>
        <p:nvPicPr>
          <p:cNvPr id="2059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200" y="346075"/>
            <a:ext cx="1589405" cy="1252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1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sz="1300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r>
              <a:rPr lang="en-US" altLang="zh-CN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zh-CN" altLang="en-US" b="1" dirty="0">
              <a:solidFill>
                <a:srgbClr val="969696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62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3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613" y="1628775"/>
            <a:ext cx="8689975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Freeform 94"/>
          <p:cNvSpPr/>
          <p:nvPr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F57C80-AD46-48E5-BE21-D5D65E2E5295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F57C80-AD46-48E5-BE21-D5D65E2E5295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F57C80-AD46-48E5-BE21-D5D65E2E5295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3077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8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sz="1300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r>
              <a:rPr lang="en-US" altLang="zh-CN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zh-CN" altLang="en-US" b="1" dirty="0">
              <a:solidFill>
                <a:srgbClr val="969696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9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" name="Text Box 12"/>
          <p:cNvSpPr txBox="1"/>
          <p:nvPr/>
        </p:nvSpPr>
        <p:spPr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信息与通信工程学院</a:t>
            </a:r>
            <a:endParaRPr lang="zh-CN" altLang="en-US" b="1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pic>
        <p:nvPicPr>
          <p:cNvPr id="3083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200" y="346075"/>
            <a:ext cx="1590040" cy="1252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5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sz="1300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r>
              <a:rPr lang="en-US" altLang="zh-CN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zh-CN" altLang="en-US" b="1" dirty="0">
              <a:solidFill>
                <a:srgbClr val="969696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86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229215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A1B59B-C2E4-452F-9B85-A8DF3DDF1B7A}" type="datetimeFigureOut">
              <a:rPr kumimoji="0" lang="zh-CN" altLang="en-US" b="0" i="0" strike="noStrike" kern="1200" cap="none" spc="0" normalizeH="0" baseline="0" noProof="0"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b="0" i="0" strike="noStrike" kern="1200" cap="none" spc="0" normalizeH="0" baseline="0" noProof="0">
              <a:solidFill>
                <a:schemeClr val="bg1"/>
              </a:solidFill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bg1"/>
              </a:solidFill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4101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sz="9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9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r>
              <a:rPr lang="en-US" altLang="zh-CN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zh-CN" altLang="en-US" b="1" dirty="0">
              <a:solidFill>
                <a:srgbClr val="969696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3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信息与通信工程学院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107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8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9" name="Text Box 16"/>
          <p:cNvSpPr txBox="1"/>
          <p:nvPr/>
        </p:nvSpPr>
        <p:spPr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sz="9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9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r>
              <a:rPr lang="en-US" altLang="zh-CN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endParaRPr lang="en-US" altLang="zh-CN" b="1" dirty="0">
              <a:solidFill>
                <a:srgbClr val="969696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0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3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bg1"/>
              </a:solidFill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bg1"/>
              </a:solidFill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showMasterSp="0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5125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6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sz="9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9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r>
              <a:rPr lang="en-US" altLang="zh-CN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zh-CN" altLang="en-US" b="1" dirty="0">
              <a:solidFill>
                <a:srgbClr val="969696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7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通信与信息工程学院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131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3" name="Text Box 16"/>
          <p:cNvSpPr txBox="1"/>
          <p:nvPr/>
        </p:nvSpPr>
        <p:spPr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sz="9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9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r>
              <a:rPr lang="en-US" altLang="zh-CN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endParaRPr lang="en-US" altLang="zh-CN" b="1" dirty="0">
              <a:solidFill>
                <a:srgbClr val="969696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34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604000" y="1752600"/>
            <a:ext cx="49784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604000" y="3886200"/>
            <a:ext cx="49784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3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352550" y="6107113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bg1"/>
              </a:solidFill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9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bg1"/>
              </a:solidFill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oleObject" Target="../embeddings/oleObject9.bin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vmlDrawing" Target="../drawings/vmlDrawing5.vml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1029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sz="1300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r>
              <a:rPr lang="en-US" altLang="zh-CN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zh-CN" altLang="en-US" b="1" dirty="0">
              <a:solidFill>
                <a:srgbClr val="969696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31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8" imgW="5664200" imgH="3327400" progId="">
                  <p:embed/>
                </p:oleObj>
              </mc:Choice>
              <mc:Fallback>
                <p:oleObj name="" r:id="rId8" imgW="5664200" imgH="33274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Text Box 12"/>
          <p:cNvSpPr txBox="1"/>
          <p:nvPr/>
        </p:nvSpPr>
        <p:spPr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信息与通信工程学院</a:t>
            </a:r>
            <a:endParaRPr lang="zh-CN" altLang="en-US" b="1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pic>
        <p:nvPicPr>
          <p:cNvPr id="1035" name="Picture 14" descr="未命名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6200" y="340995"/>
            <a:ext cx="1651635" cy="1252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6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7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sz="1300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r>
              <a:rPr lang="en-US" altLang="zh-CN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 dirty="0">
                <a:solidFill>
                  <a:srgbClr val="96969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</a:fld>
            <a:endParaRPr lang="zh-CN" altLang="en-US" b="1" dirty="0">
              <a:solidFill>
                <a:srgbClr val="969696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38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5664200" imgH="3327400" progId="">
                  <p:embed/>
                </p:oleObj>
              </mc:Choice>
              <mc:Fallback>
                <p:oleObj name="" r:id="rId11" imgW="5664200" imgH="33274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0" name="Rectangle 17"/>
          <p:cNvSpPr>
            <a:spLocks noGrp="1"/>
          </p:cNvSpPr>
          <p:nvPr>
            <p:ph type="body"/>
          </p:nvPr>
        </p:nvSpPr>
        <p:spPr>
          <a:xfrm>
            <a:off x="304800" y="1219200"/>
            <a:ext cx="11582400" cy="4906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F57C80-AD46-48E5-BE21-D5D65E2E5295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3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38.wmf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5.xml"/><Relationship Id="rId1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6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66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6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7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7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6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74.wmf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5.bin"/><Relationship Id="rId3" Type="http://schemas.openxmlformats.org/officeDocument/2006/relationships/image" Target="../media/image72.png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4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5.wmf"/><Relationship Id="rId1" Type="http://schemas.openxmlformats.org/officeDocument/2006/relationships/oleObject" Target="../embeddings/oleObject77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6.wmf"/><Relationship Id="rId1" Type="http://schemas.openxmlformats.org/officeDocument/2006/relationships/oleObject" Target="../embeddings/oleObject78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1.wmf"/><Relationship Id="rId1" Type="http://schemas.openxmlformats.org/officeDocument/2006/relationships/oleObject" Target="../embeddings/oleObject7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2.e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8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7.wmf"/><Relationship Id="rId13" Type="http://schemas.openxmlformats.org/officeDocument/2006/relationships/notesSlide" Target="../notesSlides/notesSlide2.xml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1.wmf"/><Relationship Id="rId1" Type="http://schemas.openxmlformats.org/officeDocument/2006/relationships/oleObject" Target="../embeddings/oleObject89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2.wmf"/><Relationship Id="rId1" Type="http://schemas.openxmlformats.org/officeDocument/2006/relationships/oleObject" Target="../embeddings/oleObject90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5.xml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4.wmf"/><Relationship Id="rId1" Type="http://schemas.openxmlformats.org/officeDocument/2006/relationships/oleObject" Target="../embeddings/oleObject92.bin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5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5.bin"/><Relationship Id="rId3" Type="http://schemas.openxmlformats.org/officeDocument/2006/relationships/image" Target="../media/image5.png"/><Relationship Id="rId2" Type="http://schemas.openxmlformats.org/officeDocument/2006/relationships/image" Target="../media/image95.wmf"/><Relationship Id="rId1" Type="http://schemas.openxmlformats.org/officeDocument/2006/relationships/oleObject" Target="../embeddings/oleObject94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97.bin"/><Relationship Id="rId21" Type="http://schemas.openxmlformats.org/officeDocument/2006/relationships/notesSlide" Target="../notesSlides/notesSlide8.xml"/><Relationship Id="rId20" Type="http://schemas.openxmlformats.org/officeDocument/2006/relationships/vmlDrawing" Target="../drawings/vmlDrawing36.vml"/><Relationship Id="rId2" Type="http://schemas.openxmlformats.org/officeDocument/2006/relationships/image" Target="../media/image97.wmf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96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06.wmf"/><Relationship Id="rId14" Type="http://schemas.openxmlformats.org/officeDocument/2006/relationships/vmlDrawing" Target="../drawings/vmlDrawing37.v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05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11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13.wmf"/><Relationship Id="rId1" Type="http://schemas.openxmlformats.org/officeDocument/2006/relationships/oleObject" Target="../embeddings/oleObject112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5.wmf"/><Relationship Id="rId10" Type="http://schemas.openxmlformats.org/officeDocument/2006/relationships/vmlDrawing" Target="../drawings/vmlDrawing40.vml"/><Relationship Id="rId1" Type="http://schemas.openxmlformats.org/officeDocument/2006/relationships/oleObject" Target="../embeddings/oleObject114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9.wmf"/><Relationship Id="rId1" Type="http://schemas.openxmlformats.org/officeDocument/2006/relationships/oleObject" Target="../embeddings/oleObject11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8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12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2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124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127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9.wmf"/><Relationship Id="rId1" Type="http://schemas.openxmlformats.org/officeDocument/2006/relationships/oleObject" Target="../embeddings/oleObject128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7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1.png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2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17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8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3.png"/><Relationship Id="rId2" Type="http://schemas.openxmlformats.org/officeDocument/2006/relationships/image" Target="../media/image132.wmf"/><Relationship Id="rId1" Type="http://schemas.openxmlformats.org/officeDocument/2006/relationships/oleObject" Target="../embeddings/oleObject130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9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34.wmf"/><Relationship Id="rId1" Type="http://schemas.openxmlformats.org/officeDocument/2006/relationships/oleObject" Target="../embeddings/oleObject131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37.wmf"/><Relationship Id="rId11" Type="http://schemas.openxmlformats.org/officeDocument/2006/relationships/vmlDrawing" Target="../drawings/vmlDrawing50.vml"/><Relationship Id="rId10" Type="http://schemas.openxmlformats.org/officeDocument/2006/relationships/slideLayout" Target="../slideLayouts/slideLayout4.xml"/><Relationship Id="rId1" Type="http://schemas.openxmlformats.org/officeDocument/2006/relationships/oleObject" Target="../embeddings/oleObject134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1.wmf"/><Relationship Id="rId1" Type="http://schemas.openxmlformats.org/officeDocument/2006/relationships/oleObject" Target="../embeddings/oleObject139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2.wmf"/><Relationship Id="rId1" Type="http://schemas.openxmlformats.org/officeDocument/2006/relationships/oleObject" Target="../embeddings/oleObject140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1.wmf"/><Relationship Id="rId14" Type="http://schemas.openxmlformats.org/officeDocument/2006/relationships/notesSlide" Target="../notesSlides/notesSlide4.xml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5.xml"/><Relationship Id="rId11" Type="http://schemas.openxmlformats.org/officeDocument/2006/relationships/audio" Target="../media/audio1.wav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7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3.jpeg"/></Relationships>
</file>

<file path=ppt/slides/_rels/slide7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5.png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44.png"/><Relationship Id="rId1" Type="http://schemas.openxmlformats.org/officeDocument/2006/relationships/oleObject" Target="../embeddings/oleObject14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5.png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30.png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36750" y="1520825"/>
            <a:ext cx="7761288" cy="29940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1" u="none" strike="noStrike" kern="0" cap="none" spc="0" normalizeH="0" baseline="0" noProof="0" smtClean="0">
                <a:ln>
                  <a:noFill/>
                </a:ln>
                <a:solidFill>
                  <a:srgbClr val="1825D4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Chapter 3</a:t>
            </a:r>
            <a:br>
              <a:rPr kumimoji="0" lang="en-US" altLang="zh-CN" sz="4800" b="1" i="1" u="none" strike="noStrike" kern="0" cap="none" spc="0" normalizeH="0" baseline="0" noProof="0" smtClean="0">
                <a:ln>
                  <a:noFill/>
                </a:ln>
                <a:solidFill>
                  <a:srgbClr val="1825D4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</a:br>
            <a:r>
              <a:rPr kumimoji="0" lang="en-US" altLang="zh-CN" sz="4800" b="1" i="1" u="none" strike="noStrike" kern="0" cap="none" spc="0" normalizeH="0" baseline="0" noProof="0" smtClean="0">
                <a:ln>
                  <a:noFill/>
                </a:ln>
                <a:solidFill>
                  <a:srgbClr val="1825D4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 Discrete-Time Signals in the Frequency Domain</a:t>
            </a:r>
            <a:endParaRPr kumimoji="0" lang="en-US" altLang="zh-CN" sz="4800" b="1" i="1" u="none" strike="noStrike" kern="0" cap="none" spc="0" normalizeH="0" baseline="0" noProof="0" dirty="0" smtClean="0">
              <a:ln>
                <a:noFill/>
              </a:ln>
              <a:solidFill>
                <a:srgbClr val="1825D4"/>
              </a:solidFill>
              <a:effectLst/>
              <a:uLnTx/>
              <a:uFillTx/>
              <a:latin typeface="Times New Roman" panose="02020503050405090304" pitchFamily="18" charset="0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2549525" y="1123950"/>
            <a:ext cx="7620000" cy="53340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sin and cos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sp>
        <p:nvSpPr>
          <p:cNvPr id="89093" name="Text Box 5"/>
          <p:cNvSpPr txBox="1"/>
          <p:nvPr/>
        </p:nvSpPr>
        <p:spPr>
          <a:xfrm>
            <a:off x="2160588" y="1843088"/>
            <a:ext cx="7543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PMingLiU" pitchFamily="18" charset="-120"/>
                <a:sym typeface="Arial Alternative"/>
              </a:rPr>
              <a:t>F[e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PMingLiU" pitchFamily="18" charset="-120"/>
                <a:sym typeface="Arial Alternative"/>
              </a:rPr>
              <a:t>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ω0t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]</a:t>
            </a:r>
            <a:endParaRPr lang="en-US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9095" name="Text Box 7"/>
          <p:cNvSpPr txBox="1"/>
          <p:nvPr/>
        </p:nvSpPr>
        <p:spPr>
          <a:xfrm>
            <a:off x="1317625" y="2627313"/>
            <a:ext cx="9556750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PMingLiU" pitchFamily="18" charset="-120"/>
                <a:sym typeface="Arial Alternative"/>
              </a:rPr>
              <a:t>F[cos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t]=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PMingLiU" pitchFamily="18" charset="-120"/>
                <a:sym typeface="Arial Alternative"/>
              </a:rPr>
              <a:t>F[(e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PMingLiU" pitchFamily="18" charset="-120"/>
                <a:sym typeface="Arial Alternative"/>
              </a:rPr>
              <a:t>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ω0t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PMingLiU" pitchFamily="18" charset="-120"/>
                <a:sym typeface="Arial Alternative"/>
              </a:rPr>
              <a:t>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PMingLiU" pitchFamily="18" charset="-120"/>
                <a:sym typeface="Arial Alternative"/>
              </a:rPr>
              <a:t>-j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ω0t)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/2]= π[δ(ω + ω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 + δ(ω - ω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)] </a:t>
            </a:r>
            <a:endParaRPr lang="en-US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9096" name="Text Box 8"/>
          <p:cNvSpPr txBox="1"/>
          <p:nvPr/>
        </p:nvSpPr>
        <p:spPr>
          <a:xfrm>
            <a:off x="1317625" y="3382963"/>
            <a:ext cx="9848850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PMingLiU" pitchFamily="18" charset="-120"/>
                <a:sym typeface="Arial Alternative"/>
              </a:rPr>
              <a:t>F[sin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t] 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PMingLiU" pitchFamily="18" charset="-120"/>
                <a:sym typeface="Arial Alternative"/>
              </a:rPr>
              <a:t>F[(e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PMingLiU" pitchFamily="18" charset="-120"/>
                <a:sym typeface="Arial Alternative"/>
              </a:rPr>
              <a:t>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ω0t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PMingLiU" pitchFamily="18" charset="-120"/>
                <a:sym typeface="Arial Alternative"/>
              </a:rPr>
              <a:t>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PMingLiU" pitchFamily="18" charset="-120"/>
                <a:sym typeface="Arial Alternative"/>
              </a:rPr>
              <a:t>-j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ω0t)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/2j]= jπ[δ(ω+ ω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 - δ(ω - ω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)]</a:t>
            </a:r>
            <a:endParaRPr lang="zh-CN" altLang="en-US" sz="28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89124" name="Group 36"/>
          <p:cNvGrpSpPr/>
          <p:nvPr/>
        </p:nvGrpSpPr>
        <p:grpSpPr>
          <a:xfrm>
            <a:off x="6321425" y="4313238"/>
            <a:ext cx="3024188" cy="1692275"/>
            <a:chOff x="2880" y="3072"/>
            <a:chExt cx="1905" cy="1066"/>
          </a:xfrm>
        </p:grpSpPr>
        <p:sp>
          <p:nvSpPr>
            <p:cNvPr id="21510" name="Line 23"/>
            <p:cNvSpPr/>
            <p:nvPr/>
          </p:nvSpPr>
          <p:spPr>
            <a:xfrm>
              <a:off x="2880" y="3744"/>
              <a:ext cx="163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21511" name="Line 24"/>
            <p:cNvSpPr/>
            <p:nvPr/>
          </p:nvSpPr>
          <p:spPr>
            <a:xfrm flipV="1">
              <a:off x="3648" y="3168"/>
              <a:ext cx="1" cy="5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21512" name="Line 25"/>
            <p:cNvSpPr/>
            <p:nvPr/>
          </p:nvSpPr>
          <p:spPr>
            <a:xfrm flipV="1">
              <a:off x="3264" y="3456"/>
              <a:ext cx="1" cy="2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13" name="Line 26"/>
            <p:cNvSpPr/>
            <p:nvPr/>
          </p:nvSpPr>
          <p:spPr>
            <a:xfrm flipV="1">
              <a:off x="4032" y="3744"/>
              <a:ext cx="1" cy="2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21514" name="Text Box 27"/>
            <p:cNvSpPr txBox="1"/>
            <p:nvPr/>
          </p:nvSpPr>
          <p:spPr>
            <a:xfrm>
              <a:off x="3120" y="369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ω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Text Box 28"/>
            <p:cNvSpPr txBox="1"/>
            <p:nvPr/>
          </p:nvSpPr>
          <p:spPr>
            <a:xfrm>
              <a:off x="3936" y="3504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ω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endParaRPr>
            </a:p>
          </p:txBody>
        </p:sp>
        <p:sp>
          <p:nvSpPr>
            <p:cNvPr id="21516" name="Text Box 29"/>
            <p:cNvSpPr txBox="1"/>
            <p:nvPr/>
          </p:nvSpPr>
          <p:spPr>
            <a:xfrm>
              <a:off x="3216" y="3264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π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)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7" name="Text Box 30"/>
            <p:cNvSpPr txBox="1"/>
            <p:nvPr/>
          </p:nvSpPr>
          <p:spPr>
            <a:xfrm>
              <a:off x="4080" y="3888"/>
              <a:ext cx="7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(-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π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)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8" name="Text Box 31"/>
            <p:cNvSpPr txBox="1"/>
            <p:nvPr/>
          </p:nvSpPr>
          <p:spPr>
            <a:xfrm>
              <a:off x="3648" y="3072"/>
              <a:ext cx="10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PMingLiU" pitchFamily="18" charset="-120"/>
                  <a:sym typeface="Arial Alternative"/>
                </a:rPr>
                <a:t>F[sin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ω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t]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9121" name="Group 33"/>
          <p:cNvGrpSpPr/>
          <p:nvPr/>
        </p:nvGrpSpPr>
        <p:grpSpPr>
          <a:xfrm>
            <a:off x="2370138" y="4330700"/>
            <a:ext cx="2819400" cy="1387475"/>
            <a:chOff x="864" y="2880"/>
            <a:chExt cx="1776" cy="874"/>
          </a:xfrm>
        </p:grpSpPr>
        <p:sp>
          <p:nvSpPr>
            <p:cNvPr id="21520" name="Line 10"/>
            <p:cNvSpPr/>
            <p:nvPr/>
          </p:nvSpPr>
          <p:spPr>
            <a:xfrm>
              <a:off x="864" y="3552"/>
              <a:ext cx="163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21521" name="Line 11"/>
            <p:cNvSpPr/>
            <p:nvPr/>
          </p:nvSpPr>
          <p:spPr>
            <a:xfrm flipV="1">
              <a:off x="1632" y="2976"/>
              <a:ext cx="1" cy="5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21522" name="Line 12"/>
            <p:cNvSpPr/>
            <p:nvPr/>
          </p:nvSpPr>
          <p:spPr>
            <a:xfrm flipV="1">
              <a:off x="1248" y="3264"/>
              <a:ext cx="1" cy="2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23" name="Text Box 14"/>
            <p:cNvSpPr txBox="1"/>
            <p:nvPr/>
          </p:nvSpPr>
          <p:spPr>
            <a:xfrm>
              <a:off x="1104" y="3504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ω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4" name="Text Box 16"/>
            <p:cNvSpPr txBox="1"/>
            <p:nvPr/>
          </p:nvSpPr>
          <p:spPr>
            <a:xfrm>
              <a:off x="1920" y="3504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ω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endParaRPr>
            </a:p>
          </p:txBody>
        </p:sp>
        <p:sp>
          <p:nvSpPr>
            <p:cNvPr id="21525" name="Text Box 18"/>
            <p:cNvSpPr txBox="1"/>
            <p:nvPr/>
          </p:nvSpPr>
          <p:spPr>
            <a:xfrm>
              <a:off x="1200" y="3072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π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)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6" name="Text Box 19"/>
            <p:cNvSpPr txBox="1"/>
            <p:nvPr/>
          </p:nvSpPr>
          <p:spPr>
            <a:xfrm>
              <a:off x="2016" y="3072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π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)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7" name="Text Box 20"/>
            <p:cNvSpPr txBox="1"/>
            <p:nvPr/>
          </p:nvSpPr>
          <p:spPr>
            <a:xfrm>
              <a:off x="1632" y="2880"/>
              <a:ext cx="10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PMingLiU" pitchFamily="18" charset="-120"/>
                  <a:sym typeface="Arial Alternative"/>
                </a:rPr>
                <a:t>F[cos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ω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t]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8" name="Line 32"/>
            <p:cNvSpPr/>
            <p:nvPr/>
          </p:nvSpPr>
          <p:spPr>
            <a:xfrm flipV="1">
              <a:off x="2016" y="3264"/>
              <a:ext cx="1" cy="2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89123" name="Object 19"/>
          <p:cNvGraphicFramePr>
            <a:graphicFrameLocks noChangeAspect="1"/>
          </p:cNvGraphicFramePr>
          <p:nvPr/>
        </p:nvGraphicFramePr>
        <p:xfrm>
          <a:off x="3454400" y="1697038"/>
          <a:ext cx="72564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2882900" imgH="330200" progId="Equation.3">
                  <p:embed/>
                </p:oleObj>
              </mc:Choice>
              <mc:Fallback>
                <p:oleObj name="" r:id="rId1" imgW="2882900" imgH="330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4400" y="1697038"/>
                        <a:ext cx="7256463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  <p:bldP spid="89093" grpId="0"/>
      <p:bldP spid="89095" grpId="0"/>
      <p:bldP spid="890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body" idx="4294967295"/>
          </p:nvPr>
        </p:nvSpPr>
        <p:spPr>
          <a:xfrm>
            <a:off x="1495425" y="1146175"/>
            <a:ext cx="5832475" cy="53340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The total energy of 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x</a:t>
            </a:r>
            <a:r>
              <a:rPr lang="en-US" altLang="zh-CN" sz="3200" baseline="-25000" dirty="0">
                <a:latin typeface="Times New Roman" panose="02020503050405090304" pitchFamily="18" charset="0"/>
                <a:ea typeface="Gulim" pitchFamily="34" charset="-127"/>
              </a:rPr>
              <a:t>a</a:t>
            </a:r>
            <a:r>
              <a:rPr lang="en-US" altLang="zh-CN" sz="3200" dirty="0">
                <a:latin typeface="Times New Roman" panose="02020503050405090304" pitchFamily="18" charset="0"/>
              </a:rPr>
              <a:t>(t):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sp>
        <p:nvSpPr>
          <p:cNvPr id="46106" name="Rectangle 16"/>
          <p:cNvSpPr/>
          <p:nvPr/>
        </p:nvSpPr>
        <p:spPr>
          <a:xfrm>
            <a:off x="1495425" y="3406775"/>
            <a:ext cx="4929188" cy="5778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Energy Density Spectrum:</a:t>
            </a:r>
            <a:endParaRPr lang="en-US" altLang="zh-CN" sz="3200" b="1" dirty="0">
              <a:solidFill>
                <a:schemeClr val="accent2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1" name="Object 87"/>
          <p:cNvGraphicFramePr>
            <a:graphicFrameLocks noChangeAspect="1"/>
          </p:cNvGraphicFramePr>
          <p:nvPr/>
        </p:nvGraphicFramePr>
        <p:xfrm>
          <a:off x="2693988" y="1660525"/>
          <a:ext cx="651668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2425700" imgH="393700" progId="Equation.DSMT4">
                  <p:embed/>
                </p:oleObj>
              </mc:Choice>
              <mc:Fallback>
                <p:oleObj name="" r:id="rId1" imgW="2425700" imgH="3937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3988" y="1660525"/>
                        <a:ext cx="6516687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/>
          <p:nvPr/>
        </p:nvSpPr>
        <p:spPr>
          <a:xfrm>
            <a:off x="1971675" y="2716213"/>
            <a:ext cx="35925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Parseval’s Theorem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aphicFrame>
        <p:nvGraphicFramePr>
          <p:cNvPr id="3" name="Object 88"/>
          <p:cNvGraphicFramePr>
            <a:graphicFrameLocks noChangeAspect="1"/>
          </p:cNvGraphicFramePr>
          <p:nvPr/>
        </p:nvGraphicFramePr>
        <p:xfrm>
          <a:off x="3806825" y="3984625"/>
          <a:ext cx="3206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1196340" imgH="280035" progId="Equation.DSMT4">
                  <p:embed/>
                </p:oleObj>
              </mc:Choice>
              <mc:Fallback>
                <p:oleObj name="" r:id="rId3" imgW="1196340" imgH="280035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6825" y="3984625"/>
                        <a:ext cx="320675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96060" y="4733925"/>
            <a:ext cx="8941753" cy="1112519"/>
            <a:chOff x="1044243" y="4977259"/>
            <a:chExt cx="8940637" cy="1111516"/>
          </a:xfrm>
        </p:grpSpPr>
        <p:sp>
          <p:nvSpPr>
            <p:cNvPr id="22535" name="Text Box 21"/>
            <p:cNvSpPr txBox="1"/>
            <p:nvPr/>
          </p:nvSpPr>
          <p:spPr>
            <a:xfrm>
              <a:off x="1044243" y="5013421"/>
              <a:ext cx="7272382" cy="10753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  <a:buChar char="•"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 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The energy          over frequency range                         is: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2536" name="Object 89"/>
            <p:cNvGraphicFramePr>
              <a:graphicFrameLocks noChangeAspect="1"/>
            </p:cNvGraphicFramePr>
            <p:nvPr/>
          </p:nvGraphicFramePr>
          <p:xfrm>
            <a:off x="3496500" y="4977259"/>
            <a:ext cx="576263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5" imgW="242570" imgH="242570" progId="Equation.DSMT4">
                    <p:embed/>
                  </p:oleObj>
                </mc:Choice>
                <mc:Fallback>
                  <p:oleObj name="" r:id="rId5" imgW="242570" imgH="24257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96500" y="4977259"/>
                          <a:ext cx="576263" cy="576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90"/>
            <p:cNvGraphicFramePr>
              <a:graphicFrameLocks noChangeAspect="1"/>
            </p:cNvGraphicFramePr>
            <p:nvPr/>
          </p:nvGraphicFramePr>
          <p:xfrm>
            <a:off x="8224845" y="5057629"/>
            <a:ext cx="1760035" cy="495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7" imgW="814070" imgH="229235" progId="Equation.DSMT4">
                    <p:embed/>
                  </p:oleObj>
                </mc:Choice>
                <mc:Fallback>
                  <p:oleObj name="" r:id="rId7" imgW="814070" imgH="229235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224845" y="5057629"/>
                          <a:ext cx="1760035" cy="4955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91"/>
          <p:cNvGraphicFramePr>
            <a:graphicFrameLocks noChangeAspect="1"/>
          </p:cNvGraphicFramePr>
          <p:nvPr/>
        </p:nvGraphicFramePr>
        <p:xfrm>
          <a:off x="4079875" y="5311775"/>
          <a:ext cx="37449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1459865" imgH="393700" progId="Equation.DSMT4">
                  <p:embed/>
                </p:oleObj>
              </mc:Choice>
              <mc:Fallback>
                <p:oleObj name="" r:id="rId9" imgW="1459865" imgH="3937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9875" y="5311775"/>
                        <a:ext cx="3744913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428625" y="-23812"/>
            <a:ext cx="7561263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i="1" dirty="0">
                <a:solidFill>
                  <a:schemeClr val="accent2"/>
                </a:solidFill>
                <a:latin typeface="Times New Roman" panose="02020503050405090304" pitchFamily="18" charset="0"/>
              </a:rPr>
              <a:t>3.2 Discrete-Time Fourier Transform</a:t>
            </a:r>
            <a:br>
              <a:rPr lang="en-US" altLang="zh-CN" sz="3600" i="1" dirty="0">
                <a:solidFill>
                  <a:schemeClr val="accent2"/>
                </a:solidFill>
              </a:rPr>
            </a:br>
            <a:r>
              <a:rPr lang="en-US" altLang="zh-CN" sz="3200" i="1" dirty="0">
                <a:solidFill>
                  <a:schemeClr val="tx1"/>
                </a:solidFill>
                <a:latin typeface="Times New Roman" panose="02020503050405090304" pitchFamily="18" charset="0"/>
              </a:rPr>
              <a:t>3.2.1 Definition</a:t>
            </a:r>
            <a:endParaRPr lang="en-US" altLang="zh-CN" sz="3200" i="1" dirty="0">
              <a:solidFill>
                <a:schemeClr val="tx1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952500" y="3640138"/>
            <a:ext cx="5329238" cy="60960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It’s</a:t>
            </a:r>
            <a:r>
              <a:rPr lang="en-US" altLang="zh-CN" sz="3200" dirty="0">
                <a:latin typeface="Times New Roman" panose="02020503050405090304" pitchFamily="18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inverse transform</a:t>
            </a:r>
            <a:r>
              <a:rPr lang="en-US" altLang="zh-CN" sz="3200" dirty="0">
                <a:latin typeface="Times New Roman" panose="02020503050405090304" pitchFamily="18" charset="0"/>
              </a:rPr>
              <a:t>: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23555" name="Object 84"/>
          <p:cNvGraphicFramePr>
            <a:graphicFrameLocks noChangeAspect="1"/>
          </p:cNvGraphicFramePr>
          <p:nvPr/>
        </p:nvGraphicFramePr>
        <p:xfrm>
          <a:off x="2627313" y="2428875"/>
          <a:ext cx="44196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1412240" imgH="432435" progId="Equation.DSMT4">
                  <p:embed/>
                </p:oleObj>
              </mc:Choice>
              <mc:Fallback>
                <p:oleObj name="" r:id="rId1" imgW="1412240" imgH="432435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2428875"/>
                        <a:ext cx="4419600" cy="1211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85"/>
          <p:cNvGraphicFramePr>
            <a:graphicFrameLocks noChangeAspect="1"/>
          </p:cNvGraphicFramePr>
          <p:nvPr/>
        </p:nvGraphicFramePr>
        <p:xfrm>
          <a:off x="2524125" y="4357688"/>
          <a:ext cx="57912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1714500" imgH="393700" progId="Equation.DSMT4">
                  <p:embed/>
                </p:oleObj>
              </mc:Choice>
              <mc:Fallback>
                <p:oleObj name="" r:id="rId3" imgW="1714500" imgH="3937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125" y="4357688"/>
                        <a:ext cx="5791200" cy="109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6"/>
          <p:cNvGrpSpPr/>
          <p:nvPr/>
        </p:nvGrpSpPr>
        <p:grpSpPr>
          <a:xfrm>
            <a:off x="836613" y="1341438"/>
            <a:ext cx="8001000" cy="1087437"/>
            <a:chOff x="240" y="1200"/>
            <a:chExt cx="5040" cy="685"/>
          </a:xfrm>
        </p:grpSpPr>
        <p:graphicFrame>
          <p:nvGraphicFramePr>
            <p:cNvPr id="23558" name="Object 86"/>
            <p:cNvGraphicFramePr>
              <a:graphicFrameLocks noChangeAspect="1"/>
            </p:cNvGraphicFramePr>
            <p:nvPr/>
          </p:nvGraphicFramePr>
          <p:xfrm>
            <a:off x="3648" y="1536"/>
            <a:ext cx="57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5" imgW="484505" imgH="229235" progId="Equation.DSMT4">
                    <p:embed/>
                  </p:oleObj>
                </mc:Choice>
                <mc:Fallback>
                  <p:oleObj name="" r:id="rId5" imgW="484505" imgH="229235" progId="Equation.DSMT4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48" y="1536"/>
                          <a:ext cx="576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59" name="Group 8"/>
            <p:cNvGrpSpPr/>
            <p:nvPr/>
          </p:nvGrpSpPr>
          <p:grpSpPr>
            <a:xfrm>
              <a:off x="240" y="1200"/>
              <a:ext cx="5040" cy="672"/>
              <a:chOff x="240" y="1200"/>
              <a:chExt cx="5040" cy="672"/>
            </a:xfrm>
          </p:grpSpPr>
          <p:graphicFrame>
            <p:nvGraphicFramePr>
              <p:cNvPr id="23560" name="Object 87"/>
              <p:cNvGraphicFramePr>
                <a:graphicFrameLocks noChangeAspect="1"/>
              </p:cNvGraphicFramePr>
              <p:nvPr/>
            </p:nvGraphicFramePr>
            <p:xfrm>
              <a:off x="1793" y="1536"/>
              <a:ext cx="39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" r:id="rId7" imgW="293370" imgH="203835" progId="Equation.DSMT4">
                      <p:embed/>
                    </p:oleObj>
                  </mc:Choice>
                  <mc:Fallback>
                    <p:oleObj name="" r:id="rId7" imgW="293370" imgH="203835" progId="Equation.DSMT4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793" y="1536"/>
                            <a:ext cx="397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1" name="Text Box 10"/>
              <p:cNvSpPr txBox="1"/>
              <p:nvPr/>
            </p:nvSpPr>
            <p:spPr>
              <a:xfrm>
                <a:off x="240" y="1200"/>
                <a:ext cx="5040" cy="6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20000"/>
                  </a:spcBef>
                  <a:buSzPct val="85000"/>
                  <a:buBlip>
                    <a:blip r:embed="rId9"/>
                  </a:buBlip>
                </a:pPr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rPr>
                  <a:t> The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rPr>
                  <a:t>discrete-time Fourier transform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rPr>
                  <a:t>             of a sequence        is defined by          :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3562" name="Rectangle 17"/>
          <p:cNvSpPr/>
          <p:nvPr/>
        </p:nvSpPr>
        <p:spPr>
          <a:xfrm>
            <a:off x="1138238" y="5683250"/>
            <a:ext cx="7397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Discrete in time, periodicity in frequency</a:t>
            </a:r>
            <a:endParaRPr lang="en-US" altLang="zh-CN" sz="32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23" name="Rectangle 3"/>
          <p:cNvSpPr>
            <a:spLocks noGrp="1"/>
          </p:cNvSpPr>
          <p:nvPr>
            <p:ph idx="1"/>
          </p:nvPr>
        </p:nvSpPr>
        <p:spPr>
          <a:xfrm>
            <a:off x="1041400" y="1614488"/>
            <a:ext cx="9007475" cy="189230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 order of integration and summation can be interchanged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if</a:t>
            </a:r>
            <a:r>
              <a:rPr lang="en-US" altLang="zh-CN" sz="3200" dirty="0">
                <a:latin typeface="Times New Roman" panose="02020503050405090304" pitchFamily="18" charset="0"/>
              </a:rPr>
              <a:t> the summation inside the brackets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converges uniformly</a:t>
            </a:r>
            <a:r>
              <a:rPr lang="en-US" altLang="zh-CN" sz="3200" dirty="0">
                <a:latin typeface="Times New Roman" panose="02020503050405090304" pitchFamily="18" charset="0"/>
              </a:rPr>
              <a:t>, i.e.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503050405090304" pitchFamily="18" charset="0"/>
              </a:rPr>
              <a:t> exists.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Then,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491524" name="Object 41"/>
          <p:cNvGraphicFramePr>
            <a:graphicFrameLocks noChangeAspect="1"/>
          </p:cNvGraphicFramePr>
          <p:nvPr/>
        </p:nvGraphicFramePr>
        <p:xfrm>
          <a:off x="2074863" y="3756025"/>
          <a:ext cx="86280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3467100" imgH="469900" progId="Equation.DSMT4">
                  <p:embed/>
                </p:oleObj>
              </mc:Choice>
              <mc:Fallback>
                <p:oleObj name="" r:id="rId1" imgW="3467100" imgH="4699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4863" y="3756025"/>
                        <a:ext cx="8628062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5" name="Object 42"/>
          <p:cNvGraphicFramePr>
            <a:graphicFrameLocks noChangeAspect="1"/>
          </p:cNvGraphicFramePr>
          <p:nvPr/>
        </p:nvGraphicFramePr>
        <p:xfrm>
          <a:off x="2074863" y="4924425"/>
          <a:ext cx="7391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3009900" imgH="508000" progId="Equation.3">
                  <p:embed/>
                </p:oleObj>
              </mc:Choice>
              <mc:Fallback>
                <p:oleObj name="" r:id="rId3" imgW="3009900" imgH="5080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4863" y="4924425"/>
                        <a:ext cx="7391400" cy="1247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6"/>
          <p:cNvSpPr txBox="1"/>
          <p:nvPr/>
        </p:nvSpPr>
        <p:spPr>
          <a:xfrm>
            <a:off x="1041400" y="1035050"/>
            <a:ext cx="7467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IDTFT Proof :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3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3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charRg st="13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23">
                                            <p:txEl>
                                              <p:charRg st="13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23">
                                            <p:txEl>
                                              <p:charRg st="13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2547" name="Rectangle 3"/>
          <p:cNvSpPr>
            <a:spLocks noGrp="1"/>
          </p:cNvSpPr>
          <p:nvPr>
            <p:ph idx="1"/>
          </p:nvPr>
        </p:nvSpPr>
        <p:spPr>
          <a:xfrm>
            <a:off x="1052513" y="1019175"/>
            <a:ext cx="3455987" cy="64770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Now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492548" name="Object 63"/>
          <p:cNvGraphicFramePr>
            <a:graphicFrameLocks noChangeAspect="1"/>
          </p:cNvGraphicFramePr>
          <p:nvPr/>
        </p:nvGraphicFramePr>
        <p:xfrm>
          <a:off x="2246313" y="3700463"/>
          <a:ext cx="71294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6883400" imgH="1041400" progId="Equation.3">
                  <p:embed/>
                </p:oleObj>
              </mc:Choice>
              <mc:Fallback>
                <p:oleObj name="" r:id="rId1" imgW="6883400" imgH="10414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46313" y="3700463"/>
                        <a:ext cx="7129462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9" name="Object 64"/>
          <p:cNvGraphicFramePr>
            <a:graphicFrameLocks noChangeAspect="1"/>
          </p:cNvGraphicFramePr>
          <p:nvPr/>
        </p:nvGraphicFramePr>
        <p:xfrm>
          <a:off x="7167563" y="193675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1524000" imgH="419100" progId="Equation.3">
                  <p:embed/>
                </p:oleObj>
              </mc:Choice>
              <mc:Fallback>
                <p:oleObj name="" r:id="rId3" imgW="1524000" imgH="4191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7563" y="1936750"/>
                        <a:ext cx="152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550" name="Group 6"/>
          <p:cNvGrpSpPr/>
          <p:nvPr/>
        </p:nvGrpSpPr>
        <p:grpSpPr>
          <a:xfrm>
            <a:off x="3038475" y="1612900"/>
            <a:ext cx="3771900" cy="1066800"/>
            <a:chOff x="1584" y="1536"/>
            <a:chExt cx="2376" cy="672"/>
          </a:xfrm>
        </p:grpSpPr>
        <p:graphicFrame>
          <p:nvGraphicFramePr>
            <p:cNvPr id="25605" name="Object 65"/>
            <p:cNvGraphicFramePr>
              <a:graphicFrameLocks noChangeAspect="1"/>
            </p:cNvGraphicFramePr>
            <p:nvPr/>
          </p:nvGraphicFramePr>
          <p:xfrm>
            <a:off x="1584" y="1536"/>
            <a:ext cx="237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5" imgW="3771900" imgH="1066800" progId="Equation.3">
                    <p:embed/>
                  </p:oleObj>
                </mc:Choice>
                <mc:Fallback>
                  <p:oleObj name="" r:id="rId5" imgW="3771900" imgH="10668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84" y="1536"/>
                          <a:ext cx="2376" cy="6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6" name="AutoShape 8"/>
            <p:cNvSpPr/>
            <p:nvPr/>
          </p:nvSpPr>
          <p:spPr>
            <a:xfrm>
              <a:off x="2964" y="1624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spcBef>
                  <a:spcPct val="20000"/>
                </a:spcBef>
                <a:buChar char="•"/>
              </a:pPr>
              <a:endParaRPr lang="zh-CN" altLang="en-US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2553" name="Text Box 9"/>
          <p:cNvSpPr txBox="1"/>
          <p:nvPr/>
        </p:nvSpPr>
        <p:spPr>
          <a:xfrm>
            <a:off x="1155700" y="2786063"/>
            <a:ext cx="1981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Hence,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/>
      <p:bldP spid="4925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idx="1"/>
          </p:nvPr>
        </p:nvSpPr>
        <p:spPr>
          <a:xfrm>
            <a:off x="1260475" y="1658938"/>
            <a:ext cx="8921750" cy="213360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The DTFT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503050405090304" pitchFamily="18" charset="0"/>
              </a:rPr>
              <a:t> of a sequence x[n] is a </a:t>
            </a:r>
            <a:r>
              <a:rPr lang="en-US" altLang="zh-CN" sz="3200" u="sng" dirty="0">
                <a:solidFill>
                  <a:srgbClr val="FF0066"/>
                </a:solidFill>
                <a:latin typeface="Times New Roman" panose="02020503050405090304" pitchFamily="18" charset="0"/>
              </a:rPr>
              <a:t>continuous </a:t>
            </a:r>
            <a:r>
              <a:rPr lang="en-US" altLang="zh-CN" sz="3200" dirty="0">
                <a:latin typeface="Times New Roman" panose="02020503050405090304" pitchFamily="18" charset="0"/>
              </a:rPr>
              <a:t>function of ω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It is also a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periodic </a:t>
            </a:r>
            <a:r>
              <a:rPr lang="en-US" altLang="zh-CN" sz="3200" dirty="0">
                <a:latin typeface="Times New Roman" panose="02020503050405090304" pitchFamily="18" charset="0"/>
              </a:rPr>
              <a:t>function of ω with a </a:t>
            </a:r>
            <a:r>
              <a:rPr lang="en-US" altLang="zh-CN" sz="3200" u="sng" dirty="0">
                <a:solidFill>
                  <a:srgbClr val="FF0066"/>
                </a:solidFill>
                <a:latin typeface="Times New Roman" panose="02020503050405090304" pitchFamily="18" charset="0"/>
              </a:rPr>
              <a:t>period 2π</a:t>
            </a:r>
            <a:r>
              <a:rPr lang="en-US" altLang="zh-CN" sz="3200" dirty="0">
                <a:latin typeface="Times New Roman" panose="02020503050405090304" pitchFamily="18" charset="0"/>
              </a:rPr>
              <a:t>: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pSp>
        <p:nvGrpSpPr>
          <p:cNvPr id="26626" name="Group 3"/>
          <p:cNvGrpSpPr/>
          <p:nvPr/>
        </p:nvGrpSpPr>
        <p:grpSpPr>
          <a:xfrm>
            <a:off x="1260475" y="3792538"/>
            <a:ext cx="8181975" cy="1941512"/>
            <a:chOff x="372" y="2628"/>
            <a:chExt cx="5284" cy="1312"/>
          </a:xfrm>
        </p:grpSpPr>
        <p:graphicFrame>
          <p:nvGraphicFramePr>
            <p:cNvPr id="26627" name="Object 61"/>
            <p:cNvGraphicFramePr>
              <a:graphicFrameLocks noChangeAspect="1"/>
            </p:cNvGraphicFramePr>
            <p:nvPr/>
          </p:nvGraphicFramePr>
          <p:xfrm>
            <a:off x="835" y="2628"/>
            <a:ext cx="3761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" imgW="5969000" imgH="1016000" progId="Equation.DSMT4">
                    <p:embed/>
                  </p:oleObj>
                </mc:Choice>
                <mc:Fallback>
                  <p:oleObj name="" r:id="rId1" imgW="5969000" imgH="1016000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35" y="2628"/>
                          <a:ext cx="3761" cy="6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" name="Object 62"/>
            <p:cNvGraphicFramePr>
              <a:graphicFrameLocks noChangeAspect="1"/>
            </p:cNvGraphicFramePr>
            <p:nvPr/>
          </p:nvGraphicFramePr>
          <p:xfrm>
            <a:off x="372" y="3300"/>
            <a:ext cx="239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3" imgW="3797300" imgH="1016000" progId="Equation.3">
                    <p:embed/>
                  </p:oleObj>
                </mc:Choice>
                <mc:Fallback>
                  <p:oleObj name="" r:id="rId3" imgW="3797300" imgH="10160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2" y="3300"/>
                          <a:ext cx="2392" cy="6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63"/>
            <p:cNvGraphicFramePr>
              <a:graphicFrameLocks noChangeAspect="1"/>
            </p:cNvGraphicFramePr>
            <p:nvPr/>
          </p:nvGraphicFramePr>
          <p:xfrm>
            <a:off x="2896" y="3300"/>
            <a:ext cx="2760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5" imgW="4381500" imgH="1016000" progId="Equation.3">
                    <p:embed/>
                  </p:oleObj>
                </mc:Choice>
                <mc:Fallback>
                  <p:oleObj name="" r:id="rId5" imgW="4381500" imgH="10160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96" y="3300"/>
                          <a:ext cx="2760" cy="6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0" name="Rectangle 17"/>
          <p:cNvSpPr/>
          <p:nvPr/>
        </p:nvSpPr>
        <p:spPr>
          <a:xfrm>
            <a:off x="736600" y="1079500"/>
            <a:ext cx="9772650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So, DTFT is discrete in time, periodicity in frequency</a:t>
            </a:r>
            <a:endParaRPr lang="en-US" altLang="zh-CN" sz="32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99630" y="551243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idx="1"/>
          </p:nvPr>
        </p:nvSpPr>
        <p:spPr>
          <a:xfrm>
            <a:off x="1035050" y="1117600"/>
            <a:ext cx="7620000" cy="60960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Therefore	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27650" name="Object 39"/>
          <p:cNvGraphicFramePr>
            <a:graphicFrameLocks noChangeAspect="1"/>
          </p:cNvGraphicFramePr>
          <p:nvPr/>
        </p:nvGraphicFramePr>
        <p:xfrm>
          <a:off x="3581400" y="1727200"/>
          <a:ext cx="3784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3784600" imgH="1016000" progId="Equation.3">
                  <p:embed/>
                </p:oleObj>
              </mc:Choice>
              <mc:Fallback>
                <p:oleObj name="" r:id="rId1" imgW="3784600" imgH="10160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1727200"/>
                        <a:ext cx="3784600" cy="101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0"/>
          <p:cNvGraphicFramePr>
            <a:graphicFrameLocks noChangeAspect="1"/>
          </p:cNvGraphicFramePr>
          <p:nvPr/>
        </p:nvGraphicFramePr>
        <p:xfrm>
          <a:off x="3340100" y="5138738"/>
          <a:ext cx="4267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4267200" imgH="1092200" progId="Equation.3">
                  <p:embed/>
                </p:oleObj>
              </mc:Choice>
              <mc:Fallback>
                <p:oleObj name="" r:id="rId3" imgW="4267200" imgH="1092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0100" y="5138738"/>
                        <a:ext cx="4267200" cy="1092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5"/>
          <p:cNvSpPr txBox="1"/>
          <p:nvPr/>
        </p:nvSpPr>
        <p:spPr>
          <a:xfrm>
            <a:off x="1187450" y="4044950"/>
            <a:ext cx="9120188" cy="106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As a result, the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Fourier coefficients x[n]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can be computed from X(e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using the Fourier integral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Text Box 6"/>
          <p:cNvSpPr txBox="1"/>
          <p:nvPr/>
        </p:nvSpPr>
        <p:spPr>
          <a:xfrm>
            <a:off x="1187450" y="2978150"/>
            <a:ext cx="9023350" cy="106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represents the Fourier series representation of the periodic function.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7842" name="Rectangle 2"/>
          <p:cNvSpPr>
            <a:spLocks noGrp="1"/>
          </p:cNvSpPr>
          <p:nvPr>
            <p:ph idx="1"/>
          </p:nvPr>
        </p:nvSpPr>
        <p:spPr>
          <a:xfrm>
            <a:off x="977900" y="1209675"/>
            <a:ext cx="7620000" cy="1914525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u="sng" dirty="0">
                <a:latin typeface="Times New Roman" panose="02020503050405090304" pitchFamily="18" charset="0"/>
              </a:rPr>
              <a:t>Example</a:t>
            </a:r>
            <a:r>
              <a:rPr lang="en-US" altLang="zh-CN" sz="3200" dirty="0">
                <a:latin typeface="Times New Roman" panose="02020503050405090304" pitchFamily="18" charset="0"/>
              </a:rPr>
              <a:t>  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	The DTFT of the unit sample sequence δ[</a:t>
            </a:r>
            <a:r>
              <a:rPr lang="en-US" altLang="zh-CN" sz="3200" i="1" dirty="0">
                <a:latin typeface="Times New Roman" panose="02020503050405090304" pitchFamily="18" charset="0"/>
              </a:rPr>
              <a:t>n</a:t>
            </a:r>
            <a:r>
              <a:rPr lang="en-US" altLang="zh-CN" sz="3200" dirty="0">
                <a:latin typeface="Times New Roman" panose="02020503050405090304" pitchFamily="18" charset="0"/>
              </a:rPr>
              <a:t>] is given by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2663825" y="3279775"/>
          <a:ext cx="59340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5232400" imgH="1016000" progId="Equation.3">
                  <p:embed/>
                </p:oleObj>
              </mc:Choice>
              <mc:Fallback>
                <p:oleObj name="" r:id="rId1" imgW="5232400" imgH="10160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3825" y="3279775"/>
                        <a:ext cx="5934075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charRg st="1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42">
                                            <p:txEl>
                                              <p:charRg st="1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7842">
                                            <p:txEl>
                                              <p:charRg st="1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738188" y="247650"/>
            <a:ext cx="76200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i="1" dirty="0">
                <a:latin typeface="Times New Roman" panose="02020503050405090304" pitchFamily="18" charset="0"/>
              </a:rPr>
              <a:t>3.2.2 Basic Properties</a:t>
            </a:r>
            <a:endParaRPr lang="en-US" altLang="zh-CN" sz="3200" i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1336675" y="1204913"/>
            <a:ext cx="7772400" cy="4681537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In general,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503050405090304" pitchFamily="18" charset="0"/>
              </a:rPr>
              <a:t> is a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complex function</a:t>
            </a:r>
            <a:r>
              <a:rPr lang="en-US" altLang="zh-CN" sz="3200" dirty="0">
                <a:latin typeface="Times New Roman" panose="02020503050405090304" pitchFamily="18" charset="0"/>
              </a:rPr>
              <a:t> of the real variable w and can be written in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rectangular form</a:t>
            </a:r>
            <a:r>
              <a:rPr lang="en-US" altLang="zh-CN" sz="3200" dirty="0">
                <a:latin typeface="Times New Roman" panose="02020503050405090304" pitchFamily="18" charset="0"/>
              </a:rPr>
              <a:t> as: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         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3200" dirty="0">
                <a:latin typeface="Times New Roman" panose="02020503050405090304" pitchFamily="18" charset="0"/>
              </a:rPr>
              <a:t>X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re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503050405090304" pitchFamily="18" charset="0"/>
              </a:rPr>
              <a:t>  + j X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im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endParaRPr lang="en-US" altLang="zh-CN" sz="3200" dirty="0">
              <a:latin typeface="Times New Roman" panose="0202050305040509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 Where, X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re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503050405090304" pitchFamily="18" charset="0"/>
              </a:rPr>
              <a:t> and X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im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503050405090304" pitchFamily="18" charset="0"/>
              </a:rPr>
              <a:t> are, respectively, the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503050405090304" pitchFamily="18" charset="0"/>
              </a:rPr>
              <a:t>real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 dirty="0">
                <a:latin typeface="Times New Roman" panose="02020503050405090304" pitchFamily="18" charset="0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503050405090304" pitchFamily="18" charset="0"/>
              </a:rPr>
              <a:t>imaginary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 dirty="0">
                <a:latin typeface="Times New Roman" panose="02020503050405090304" pitchFamily="18" charset="0"/>
              </a:rPr>
              <a:t>parts of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503050405090304" pitchFamily="18" charset="0"/>
              </a:rPr>
              <a:t>, and are real functions of w.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		X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re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 = ½{</a:t>
            </a:r>
            <a:r>
              <a:rPr lang="en-US" altLang="zh-CN" sz="3200" dirty="0">
                <a:latin typeface="Times New Roman" panose="02020503050405090304" pitchFamily="18" charset="0"/>
              </a:rPr>
              <a:t>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 +</a:t>
            </a:r>
            <a:r>
              <a:rPr lang="en-US" altLang="zh-CN" sz="3200" dirty="0">
                <a:latin typeface="Times New Roman" panose="02020503050405090304" pitchFamily="18" charset="0"/>
              </a:rPr>
              <a:t> X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*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)}</a:t>
            </a:r>
            <a:endParaRPr lang="en-US" altLang="zh-CN" sz="3200" dirty="0">
              <a:latin typeface="Times New Roman" panose="0202050305040509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		X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im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 = ½{</a:t>
            </a:r>
            <a:r>
              <a:rPr lang="en-US" altLang="zh-CN" sz="3200" dirty="0">
                <a:latin typeface="Times New Roman" panose="02020503050405090304" pitchFamily="18" charset="0"/>
              </a:rPr>
              <a:t>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 - </a:t>
            </a:r>
            <a:r>
              <a:rPr lang="en-US" altLang="zh-CN" sz="3200" dirty="0">
                <a:latin typeface="Times New Roman" panose="02020503050405090304" pitchFamily="18" charset="0"/>
              </a:rPr>
              <a:t>X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*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)}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idx="1"/>
          </p:nvPr>
        </p:nvSpPr>
        <p:spPr>
          <a:xfrm>
            <a:off x="1747838" y="4370388"/>
            <a:ext cx="7772400" cy="1368425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3200" dirty="0">
                <a:latin typeface="Times New Roman" panose="02020503050405090304" pitchFamily="18" charset="0"/>
              </a:rPr>
              <a:t>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503050405090304" pitchFamily="18" charset="0"/>
              </a:rPr>
              <a:t> | is called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magnitude function</a:t>
            </a:r>
            <a:r>
              <a:rPr lang="en-US" altLang="zh-CN" sz="3200" dirty="0">
                <a:latin typeface="Times New Roman" panose="02020503050405090304" pitchFamily="18" charset="0"/>
              </a:rPr>
              <a:t> 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()</a:t>
            </a:r>
            <a:r>
              <a:rPr lang="en-US" altLang="zh-CN" sz="3200" dirty="0">
                <a:latin typeface="Times New Roman" panose="02020503050405090304" pitchFamily="18" charset="0"/>
              </a:rPr>
              <a:t> is called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phase function</a:t>
            </a:r>
            <a:endParaRPr lang="en-US" altLang="zh-CN" sz="3200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marL="74295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FF0000"/>
                </a:solidFill>
                <a:latin typeface="Times New Roman Bold" panose="02020503050405090304" charset="0"/>
                <a:cs typeface="Times New Roman Bold" panose="02020503050405090304" charset="0"/>
              </a:rPr>
              <a:t>Both quantities are real functions of ω</a:t>
            </a:r>
            <a:r>
              <a:rPr lang="en-US" altLang="zh-CN" sz="3200" dirty="0">
                <a:latin typeface="Times New Roman" panose="02020503050405090304" pitchFamily="18" charset="0"/>
              </a:rPr>
              <a:t>.</a:t>
            </a:r>
            <a:endParaRPr lang="en-US" altLang="zh-CN" sz="3200" dirty="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30722" name="Rectangle 9"/>
          <p:cNvSpPr/>
          <p:nvPr/>
        </p:nvSpPr>
        <p:spPr>
          <a:xfrm>
            <a:off x="1606550" y="1176338"/>
            <a:ext cx="8763000" cy="2820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X(e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can alternately be expressed in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polar form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as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X(e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|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X(e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|e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()             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(3.19)</a:t>
            </a:r>
            <a:endParaRPr lang="en-US" altLang="zh-CN" sz="3200" b="1" baseline="300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where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() = arg{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X(e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}               (3.20)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1026"/>
          <p:cNvSpPr>
            <a:spLocks noGrp="1"/>
          </p:cNvSpPr>
          <p:nvPr>
            <p:ph type="title"/>
          </p:nvPr>
        </p:nvSpPr>
        <p:spPr>
          <a:xfrm>
            <a:off x="533400" y="41275"/>
            <a:ext cx="732155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6600" dirty="0"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000099"/>
                </a:solidFill>
                <a:latin typeface="Times New Roman" panose="02020503050405090304" pitchFamily="18" charset="0"/>
              </a:rPr>
              <a:t>Outline</a:t>
            </a:r>
            <a:endParaRPr lang="en-US" altLang="zh-CN" sz="3200" dirty="0">
              <a:solidFill>
                <a:srgbClr val="000099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137219" name="Text Box 1027"/>
          <p:cNvSpPr txBox="1"/>
          <p:nvPr/>
        </p:nvSpPr>
        <p:spPr>
          <a:xfrm>
            <a:off x="1498600" y="2382838"/>
            <a:ext cx="7921625" cy="2493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The Discrete-Time Fourier Transform  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(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DTFT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742950" lvl="1" indent="-285750" algn="l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Definition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Properties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Symmetry Relations</a:t>
            </a:r>
            <a:endParaRPr lang="en-US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742950" lvl="1" indent="-285750" algn="l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Theorems</a:t>
            </a:r>
            <a:endParaRPr lang="en-US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742950" lvl="1" indent="-285750" algn="l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Computation by Matlab, Unwrap function</a:t>
            </a:r>
            <a:endParaRPr lang="en-US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1027"/>
          <p:cNvSpPr txBox="1"/>
          <p:nvPr/>
        </p:nvSpPr>
        <p:spPr>
          <a:xfrm>
            <a:off x="1498600" y="1306513"/>
            <a:ext cx="7921625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The Continuous-Time Fourier Transform  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(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CTFT Review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1027"/>
          <p:cNvSpPr txBox="1"/>
          <p:nvPr/>
        </p:nvSpPr>
        <p:spPr>
          <a:xfrm>
            <a:off x="1597025" y="4876800"/>
            <a:ext cx="7921625" cy="990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Digital Processing of Continuous-Time Signals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(Sampling, Recovery, Band-pass )</a:t>
            </a:r>
            <a:endParaRPr lang="en-US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idx="1"/>
          </p:nvPr>
        </p:nvSpPr>
        <p:spPr>
          <a:xfrm>
            <a:off x="1230313" y="1168400"/>
            <a:ext cx="9340850" cy="360045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The relations between the rectangular and polar forms </a:t>
            </a:r>
            <a:r>
              <a:rPr lang="en-US" altLang="zh-CN" sz="3200" dirty="0">
                <a:latin typeface="Times New Roman" panose="02020503050405090304" pitchFamily="18" charset="0"/>
              </a:rPr>
              <a:t>of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 are given by: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       X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re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 = |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)|cos</a:t>
            </a:r>
            <a:r>
              <a:rPr lang="el-GR" altLang="zh-CN" sz="3200" dirty="0">
                <a:latin typeface="Times New Roman" panose="02020503050405090304" pitchFamily="18" charset="0"/>
                <a:ea typeface="Gungsuh" pitchFamily="18" charset="-127"/>
              </a:rPr>
              <a:t>θ</a:t>
            </a:r>
            <a:r>
              <a:rPr lang="en-US" altLang="zh-CN" sz="3200" dirty="0">
                <a:latin typeface="Times New Roman" panose="02020503050405090304" pitchFamily="18" charset="0"/>
              </a:rPr>
              <a:t>(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</a:rPr>
              <a:t>)          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       X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im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 = |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)|sin</a:t>
            </a:r>
            <a:r>
              <a:rPr lang="el-GR" altLang="zh-CN" sz="3200" dirty="0">
                <a:latin typeface="Times New Roman" panose="02020503050405090304" pitchFamily="18" charset="0"/>
                <a:ea typeface="Gungsuh" pitchFamily="18" charset="-127"/>
              </a:rPr>
              <a:t>θ</a:t>
            </a:r>
            <a:r>
              <a:rPr lang="en-US" altLang="zh-CN" sz="3200" dirty="0">
                <a:latin typeface="Times New Roman" panose="02020503050405090304" pitchFamily="18" charset="0"/>
              </a:rPr>
              <a:t>(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</a:rPr>
              <a:t>) 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|X(e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)|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2 </a:t>
            </a:r>
            <a:r>
              <a:rPr lang="en-US" altLang="zh-CN" sz="3200" dirty="0">
                <a:latin typeface="Times New Roman" panose="02020503050405090304" pitchFamily="18" charset="0"/>
              </a:rPr>
              <a:t>=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)X* 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 = X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2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re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 + X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2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im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tan</a:t>
            </a:r>
            <a:r>
              <a:rPr lang="el-GR" altLang="zh-CN" sz="3200" dirty="0">
                <a:latin typeface="Times New Roman" panose="02020503050405090304" pitchFamily="18" charset="0"/>
                <a:ea typeface="Gungsuh" pitchFamily="18" charset="-127"/>
              </a:rPr>
              <a:t>θ</a:t>
            </a:r>
            <a:r>
              <a:rPr lang="en-US" altLang="zh-CN" sz="3200" dirty="0">
                <a:latin typeface="Times New Roman" panose="02020503050405090304" pitchFamily="18" charset="0"/>
              </a:rPr>
              <a:t>(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</a:rPr>
              <a:t>) = X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im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 / X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re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 </a:t>
            </a:r>
            <a:endParaRPr lang="en-US" altLang="zh-CN" sz="32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01713" y="4567238"/>
            <a:ext cx="9569450" cy="15144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For a real sequence x[n], 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  <a:sym typeface="Symbol" panose="05050102010706020507" pitchFamily="18" charset="2"/>
              </a:rPr>
              <a:t>| 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X(</a:t>
            </a:r>
            <a:r>
              <a:rPr kumimoji="1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e</a:t>
            </a:r>
            <a:r>
              <a:rPr kumimoji="1" lang="en-US" altLang="zh-CN" b="1" i="0" u="none" strike="noStrike" kern="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j</a:t>
            </a:r>
            <a:r>
              <a:rPr kumimoji="1" lang="en-US" altLang="zh-CN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  <a:sym typeface="Symbol" panose="05050102010706020507" pitchFamily="18" charset="2"/>
              </a:rPr>
              <a:t>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 | and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X</a:t>
            </a:r>
            <a:r>
              <a:rPr kumimoji="1" lang="en-US" altLang="zh-CN" b="1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re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(</a:t>
            </a:r>
            <a:r>
              <a:rPr kumimoji="1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e</a:t>
            </a:r>
            <a:r>
              <a:rPr kumimoji="1" lang="en-US" altLang="zh-CN" b="1" i="0" u="none" strike="noStrike" kern="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j</a:t>
            </a:r>
            <a:r>
              <a:rPr kumimoji="1" lang="en-US" altLang="zh-CN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  <a:sym typeface="Symbol" panose="05050102010706020507" pitchFamily="18" charset="2"/>
              </a:rPr>
              <a:t>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 are 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even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 functions of 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宋体" panose="02010600030101010101" pitchFamily="2" charset="-122"/>
              </a:rPr>
              <a:t>ω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, whereas, 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  <a:sym typeface="Symbol" panose="05050102010706020507" pitchFamily="18" charset="2"/>
              </a:rPr>
              <a:t>()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  and </a:t>
            </a:r>
            <a:r>
              <a:rPr kumimoji="1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X</a:t>
            </a:r>
            <a:r>
              <a:rPr kumimoji="1" lang="en-US" altLang="zh-CN" b="1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im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(</a:t>
            </a:r>
            <a:r>
              <a:rPr kumimoji="1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e</a:t>
            </a:r>
            <a:r>
              <a:rPr kumimoji="1" lang="en-US" altLang="zh-CN" b="1" i="0" u="none" strike="noStrike" kern="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j</a:t>
            </a:r>
            <a:r>
              <a:rPr kumimoji="1" lang="en-US" altLang="zh-CN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  <a:sym typeface="Symbol" panose="05050102010706020507" pitchFamily="18" charset="2"/>
              </a:rPr>
              <a:t>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 are 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odd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 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functions of 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宋体" panose="02010600030101010101" pitchFamily="2" charset="-122"/>
              </a:rPr>
              <a:t>ω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.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9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9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charRg st="7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9">
                                            <p:txEl>
                                              <p:charRg st="7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9">
                                            <p:txEl>
                                              <p:charRg st="7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charRg st="12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9">
                                            <p:txEl>
                                              <p:charRg st="12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9">
                                            <p:txEl>
                                              <p:charRg st="12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charRg st="163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9">
                                            <p:txEl>
                                              <p:charRg st="163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9">
                                            <p:txEl>
                                              <p:charRg st="163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charRg st="216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9">
                                            <p:txEl>
                                              <p:charRg st="216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69">
                                            <p:txEl>
                                              <p:charRg st="216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42" name="Rectangle 2"/>
          <p:cNvSpPr>
            <a:spLocks noGrp="1"/>
          </p:cNvSpPr>
          <p:nvPr>
            <p:ph idx="1"/>
          </p:nvPr>
        </p:nvSpPr>
        <p:spPr>
          <a:xfrm>
            <a:off x="381000" y="1143000"/>
            <a:ext cx="11049000" cy="541020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u="sng" dirty="0">
                <a:latin typeface="Times New Roman" panose="02020503050405090304" pitchFamily="18" charset="0"/>
              </a:rPr>
              <a:t>Note</a:t>
            </a:r>
            <a:r>
              <a:rPr lang="en-US" altLang="zh-CN" dirty="0">
                <a:latin typeface="Times New Roman" panose="02020503050405090304" pitchFamily="18" charset="0"/>
              </a:rPr>
              <a:t>: X(e</a:t>
            </a:r>
            <a:r>
              <a:rPr lang="en-US" altLang="zh-CN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503050405090304" pitchFamily="18" charset="0"/>
                <a:sym typeface="Symbol" panose="05050102010706020507" pitchFamily="18" charset="2"/>
              </a:rPr>
              <a:t>) = | </a:t>
            </a:r>
            <a:r>
              <a:rPr lang="en-US" altLang="zh-CN" dirty="0">
                <a:latin typeface="Times New Roman" panose="02020503050405090304" pitchFamily="18" charset="0"/>
              </a:rPr>
              <a:t>X(e</a:t>
            </a:r>
            <a:r>
              <a:rPr lang="en-US" altLang="zh-CN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503050405090304" pitchFamily="18" charset="0"/>
              </a:rPr>
              <a:t> |e</a:t>
            </a:r>
            <a:r>
              <a:rPr lang="en-US" altLang="zh-CN" baseline="30000" dirty="0">
                <a:latin typeface="Times New Roman" panose="02020503050405090304" pitchFamily="18" charset="0"/>
              </a:rPr>
              <a:t>j[</a:t>
            </a:r>
            <a:r>
              <a:rPr lang="en-US" altLang="zh-CN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()+2k]</a:t>
            </a:r>
            <a:endParaRPr lang="en-US" altLang="zh-CN" baseline="30000" dirty="0">
              <a:latin typeface="Times New Roman" panose="0202050305040509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503050405090304" pitchFamily="18" charset="0"/>
              </a:rPr>
              <a:t>                         = </a:t>
            </a:r>
            <a:r>
              <a:rPr lang="en-US" altLang="zh-CN" dirty="0">
                <a:latin typeface="Times New Roman" panose="02020503050405090304" pitchFamily="18" charset="0"/>
                <a:sym typeface="Symbol" panose="05050102010706020507" pitchFamily="18" charset="2"/>
              </a:rPr>
              <a:t>| </a:t>
            </a:r>
            <a:r>
              <a:rPr lang="en-US" altLang="zh-CN" dirty="0">
                <a:latin typeface="Times New Roman" panose="02020503050405090304" pitchFamily="18" charset="0"/>
              </a:rPr>
              <a:t>X(e</a:t>
            </a:r>
            <a:r>
              <a:rPr lang="en-US" altLang="zh-CN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503050405090304" pitchFamily="18" charset="0"/>
              </a:rPr>
              <a:t> |e</a:t>
            </a:r>
            <a:r>
              <a:rPr lang="en-US" altLang="zh-CN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()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503050405090304" pitchFamily="18" charset="0"/>
              </a:rPr>
              <a:t>	for any </a:t>
            </a:r>
            <a:r>
              <a:rPr lang="en-US" altLang="zh-CN" dirty="0">
                <a:solidFill>
                  <a:srgbClr val="0066FF"/>
                </a:solidFill>
                <a:latin typeface="Times New Roman" panose="02020503050405090304" pitchFamily="18" charset="0"/>
              </a:rPr>
              <a:t>integer k</a:t>
            </a:r>
            <a:r>
              <a:rPr lang="en-US" altLang="zh-CN" dirty="0">
                <a:latin typeface="Times New Roman" panose="02020503050405090304" pitchFamily="18" charset="0"/>
              </a:rPr>
              <a:t>.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503050405090304" pitchFamily="18" charset="0"/>
              </a:rPr>
              <a:t>The phase function θ(ω) cannot be uniquely specified for any DTFT.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503050405090304" pitchFamily="18" charset="0"/>
              </a:rPr>
              <a:t>Unless otherwise stated, we shall assume that the phase function θ(ω) is restricted to the following range of values: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503050405090304" pitchFamily="18" charset="0"/>
              </a:rPr>
              <a:t>                -</a:t>
            </a:r>
            <a:r>
              <a:rPr lang="en-US" altLang="zh-CN" dirty="0">
                <a:latin typeface="Times New Roman" panose="02020503050405090304" pitchFamily="18" charset="0"/>
                <a:sym typeface="Symbol" panose="05050102010706020507" pitchFamily="18" charset="2"/>
              </a:rPr>
              <a:t> </a:t>
            </a:r>
            <a:r>
              <a:rPr lang="en-US" altLang="zh-CN" dirty="0">
                <a:latin typeface="Times New Roman" panose="02020503050405090304" pitchFamily="18" charset="0"/>
              </a:rPr>
              <a:t>θ(ω) </a:t>
            </a:r>
            <a:r>
              <a:rPr lang="en-US" altLang="zh-CN" dirty="0">
                <a:latin typeface="Times New Roman" panose="02020503050405090304" pitchFamily="18" charset="0"/>
                <a:sym typeface="Symbol" panose="05050102010706020507" pitchFamily="18" charset="2"/>
              </a:rPr>
              <a:t> 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503050405090304" pitchFamily="18" charset="0"/>
              </a:rPr>
              <a:t>	called the </a:t>
            </a:r>
            <a:r>
              <a:rPr lang="en-US" altLang="zh-CN" dirty="0">
                <a:solidFill>
                  <a:srgbClr val="FF5050"/>
                </a:solidFill>
                <a:latin typeface="Times New Roman" panose="02020503050405090304" pitchFamily="18" charset="0"/>
              </a:rPr>
              <a:t>principal value</a:t>
            </a:r>
            <a:r>
              <a:rPr lang="en-US" altLang="zh-CN" dirty="0">
                <a:latin typeface="Times New Roman" panose="02020503050405090304" pitchFamily="18" charset="0"/>
              </a:rPr>
              <a:t> (</a:t>
            </a:r>
            <a:r>
              <a:rPr lang="en-US" altLang="zh-CN" i="1" u="sng" dirty="0">
                <a:solidFill>
                  <a:srgbClr val="FF0000"/>
                </a:solidFill>
                <a:latin typeface="Times New Roman" panose="02020503050405090304" pitchFamily="18" charset="0"/>
              </a:rPr>
              <a:t>wrapped phase</a:t>
            </a:r>
            <a:r>
              <a:rPr lang="en-US" altLang="zh-CN" dirty="0">
                <a:latin typeface="Times New Roman" panose="02020503050405090304" pitchFamily="18" charset="0"/>
              </a:rPr>
              <a:t>).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The continuous function of 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is derived from the original phase function by removing the discontinuities of 2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is called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unwrapped phase</a:t>
            </a:r>
            <a:r>
              <a:rPr lang="en-US" altLang="zh-CN" dirty="0">
                <a:solidFill>
                  <a:schemeClr val="hlink"/>
                </a:solidFill>
                <a:latin typeface="Times New Roman" panose="02020503050405090304" pitchFamily="18" charset="0"/>
                <a:ea typeface="Gulim" pitchFamily="34" charset="-127"/>
              </a:rPr>
              <a:t>.</a:t>
            </a:r>
            <a:endParaRPr lang="en-US" altLang="zh-CN" dirty="0">
              <a:solidFill>
                <a:schemeClr val="hlink"/>
              </a:solidFill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104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charRg st="3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71042">
                                            <p:txEl>
                                              <p:charRg st="38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1042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charRg st="102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1042">
                                            <p:txEl>
                                              <p:charRg st="102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charRg st="169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71042">
                                            <p:txEl>
                                              <p:charRg st="169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charRg st="287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71042">
                                            <p:txEl>
                                              <p:charRg st="287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charRg st="316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71042">
                                            <p:txEl>
                                              <p:charRg st="316" end="3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charRg st="361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71042">
                                            <p:txEl>
                                              <p:charRg st="361" end="4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1614488"/>
            <a:ext cx="6265863" cy="4992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2" name="Rectangle 13"/>
          <p:cNvSpPr/>
          <p:nvPr/>
        </p:nvSpPr>
        <p:spPr>
          <a:xfrm>
            <a:off x="3278188" y="1084263"/>
            <a:ext cx="29511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ru-RU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Ө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(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)= - 4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</a:t>
            </a:r>
            <a:endParaRPr lang="zh-CN" altLang="en-US" sz="28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15"/>
          <p:cNvSpPr/>
          <p:nvPr/>
        </p:nvSpPr>
        <p:spPr>
          <a:xfrm>
            <a:off x="1133475" y="1092200"/>
            <a:ext cx="16605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 u="sng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5616" name="Rectangle 2"/>
          <p:cNvSpPr>
            <a:spLocks noChangeArrowheads="1"/>
          </p:cNvSpPr>
          <p:nvPr/>
        </p:nvSpPr>
        <p:spPr bwMode="auto">
          <a:xfrm>
            <a:off x="661988" y="406400"/>
            <a:ext cx="7704138" cy="5413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Wrapped Phase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Unwrapped Phase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766763" y="1133475"/>
            <a:ext cx="9542462" cy="709613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dirty="0">
                <a:solidFill>
                  <a:srgbClr val="090FF7"/>
                </a:solidFill>
                <a:latin typeface="Times New Roman" panose="02020503050405090304" pitchFamily="18" charset="0"/>
              </a:rPr>
              <a:t>Symmetry relations of the DTFT of a real sequence</a:t>
            </a:r>
            <a:endParaRPr lang="en-US" altLang="zh-CN" sz="3200" dirty="0">
              <a:solidFill>
                <a:srgbClr val="090FF7"/>
              </a:solidFill>
              <a:latin typeface="Times New Roman" panose="02020503050405090304" pitchFamily="18" charset="0"/>
            </a:endParaRPr>
          </a:p>
        </p:txBody>
      </p:sp>
      <p:pic>
        <p:nvPicPr>
          <p:cNvPr id="3686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1727200"/>
            <a:ext cx="6738938" cy="4886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7838" y="533400"/>
            <a:ext cx="7620000" cy="600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3.2.3 Symmetry Relations</a:t>
            </a:r>
            <a:endParaRPr kumimoji="1" lang="en-US" altLang="zh-CN" sz="3200" b="1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503050405090304" pitchFamily="18" charset="0"/>
              <a:ea typeface="+mj-ea"/>
              <a:cs typeface="Times New Roman" panose="0202050305040509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88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1079500"/>
            <a:ext cx="8407400" cy="5326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0" name="Text Box 4"/>
          <p:cNvSpPr txBox="1"/>
          <p:nvPr/>
        </p:nvSpPr>
        <p:spPr>
          <a:xfrm>
            <a:off x="1633538" y="344488"/>
            <a:ext cx="4800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x[n] is a complex sequence</a:t>
            </a:r>
            <a:endParaRPr lang="en-US" altLang="zh-CN" sz="3200" b="1" dirty="0">
              <a:solidFill>
                <a:schemeClr val="hlink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22803" y="521652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44771" name="Object 112"/>
          <p:cNvGraphicFramePr>
            <a:graphicFrameLocks noChangeAspect="1"/>
          </p:cNvGraphicFramePr>
          <p:nvPr/>
        </p:nvGraphicFramePr>
        <p:xfrm>
          <a:off x="2762250" y="2647950"/>
          <a:ext cx="64404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6438900" imgH="1016000" progId="Equation.DSMT4">
                  <p:embed/>
                </p:oleObj>
              </mc:Choice>
              <mc:Fallback>
                <p:oleObj name="" r:id="rId1" imgW="6438900" imgH="10160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2250" y="2647950"/>
                        <a:ext cx="6440488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72" name="Object 113"/>
          <p:cNvGraphicFramePr>
            <a:graphicFrameLocks noChangeAspect="1"/>
          </p:cNvGraphicFramePr>
          <p:nvPr/>
        </p:nvGraphicFramePr>
        <p:xfrm>
          <a:off x="2927350" y="3759200"/>
          <a:ext cx="39608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3860800" imgH="1016000" progId="Equation.3">
                  <p:embed/>
                </p:oleObj>
              </mc:Choice>
              <mc:Fallback>
                <p:oleObj name="" r:id="rId3" imgW="3860800" imgH="10160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7350" y="3759200"/>
                        <a:ext cx="3960813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73" name="Object 114"/>
          <p:cNvGraphicFramePr>
            <a:graphicFrameLocks noChangeAspect="1"/>
          </p:cNvGraphicFramePr>
          <p:nvPr/>
        </p:nvGraphicFramePr>
        <p:xfrm>
          <a:off x="7997825" y="4005263"/>
          <a:ext cx="227488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5" imgW="2425700" imgH="711200" progId="Equation.3">
                  <p:embed/>
                </p:oleObj>
              </mc:Choice>
              <mc:Fallback>
                <p:oleObj name="" r:id="rId5" imgW="2425700" imgH="7112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7825" y="4005263"/>
                        <a:ext cx="2274888" cy="668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4" name="Text Box 6"/>
          <p:cNvSpPr txBox="1"/>
          <p:nvPr/>
        </p:nvSpPr>
        <p:spPr>
          <a:xfrm>
            <a:off x="7312025" y="4005263"/>
            <a:ext cx="685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as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44775" name="Text Box 7"/>
          <p:cNvSpPr txBox="1"/>
          <p:nvPr/>
        </p:nvSpPr>
        <p:spPr>
          <a:xfrm>
            <a:off x="1276350" y="1038225"/>
            <a:ext cx="7543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u="sng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- Consider the causal sequence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4776" name="Object 115"/>
          <p:cNvGraphicFramePr>
            <a:graphicFrameLocks noGrp="1" noChangeAspect="1"/>
          </p:cNvGraphicFramePr>
          <p:nvPr>
            <p:ph sz="half" idx="2"/>
          </p:nvPr>
        </p:nvGraphicFramePr>
        <p:xfrm>
          <a:off x="3359150" y="1773238"/>
          <a:ext cx="4032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556000" imgH="596900" progId="Equation.3">
                  <p:embed/>
                </p:oleObj>
              </mc:Choice>
              <mc:Fallback>
                <p:oleObj name="" r:id="rId7" imgW="3556000" imgH="596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9150" y="1773238"/>
                        <a:ext cx="4032250" cy="676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6"/>
          <p:cNvGraphicFramePr>
            <a:graphicFrameLocks noChangeAspect="1"/>
          </p:cNvGraphicFramePr>
          <p:nvPr/>
        </p:nvGraphicFramePr>
        <p:xfrm>
          <a:off x="2592388" y="5157788"/>
          <a:ext cx="41513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1828800" imgH="431800" progId="Equation.DSMT4">
                  <p:embed/>
                </p:oleObj>
              </mc:Choice>
              <mc:Fallback>
                <p:oleObj name="" r:id="rId9" imgW="1828800" imgH="4318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2388" y="5157788"/>
                        <a:ext cx="4151312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7"/>
          <p:cNvGraphicFramePr>
            <a:graphicFrameLocks noChangeAspect="1"/>
          </p:cNvGraphicFramePr>
          <p:nvPr/>
        </p:nvGraphicFramePr>
        <p:xfrm>
          <a:off x="6959600" y="5229225"/>
          <a:ext cx="3432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1" imgW="1562100" imgH="393700" progId="Equation.DSMT4">
                  <p:embed/>
                </p:oleObj>
              </mc:Choice>
              <mc:Fallback>
                <p:oleObj name="" r:id="rId11" imgW="1562100" imgH="3937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59600" y="5229225"/>
                        <a:ext cx="343217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4" grpId="0"/>
      <p:bldP spid="5447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idx="1"/>
          </p:nvPr>
        </p:nvSpPr>
        <p:spPr>
          <a:xfrm>
            <a:off x="1574800" y="1127125"/>
            <a:ext cx="7620000" cy="1076325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 magnitude and phase of the 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3200" dirty="0">
                <a:latin typeface="Times New Roman" panose="02020503050405090304" pitchFamily="18" charset="0"/>
              </a:rPr>
              <a:t>= 1/(1 – 0.5e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-j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503050405090304" pitchFamily="18" charset="0"/>
              </a:rPr>
              <a:t> are shown below: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pic>
        <p:nvPicPr>
          <p:cNvPr id="3993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663" y="2495550"/>
            <a:ext cx="8880475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5797" name="Text Box 5"/>
          <p:cNvSpPr txBox="1"/>
          <p:nvPr/>
        </p:nvSpPr>
        <p:spPr>
          <a:xfrm>
            <a:off x="2368550" y="5445125"/>
            <a:ext cx="28797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|X(e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l-GR" altLang="zh-CN" sz="2800" b="1" baseline="30000" dirty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)|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|X(e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-j</a:t>
            </a:r>
            <a:r>
              <a:rPr lang="el-GR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)|</a:t>
            </a:r>
            <a:endParaRPr lang="el-GR" altLang="zh-CN" sz="2800" b="1" dirty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545798" name="Text Box 6"/>
          <p:cNvSpPr txBox="1"/>
          <p:nvPr/>
        </p:nvSpPr>
        <p:spPr>
          <a:xfrm>
            <a:off x="6750050" y="5543550"/>
            <a:ext cx="3408363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l-GR" altLang="zh-CN" sz="2800" dirty="0">
                <a:solidFill>
                  <a:schemeClr val="tx1"/>
                </a:solidFill>
                <a:latin typeface="Gautami" pitchFamily="34" charset="0"/>
                <a:ea typeface="Gulim" pitchFamily="34" charset="-127"/>
              </a:rPr>
              <a:t>θ</a:t>
            </a:r>
            <a:r>
              <a:rPr lang="en-US" altLang="zh-CN" sz="2800" dirty="0">
                <a:solidFill>
                  <a:schemeClr val="tx1"/>
                </a:solidFill>
                <a:latin typeface="Gautami" pitchFamily="34" charset="0"/>
                <a:ea typeface="宋体" panose="02010600030101010101" pitchFamily="2" charset="-122"/>
              </a:rPr>
              <a:t>(</a:t>
            </a:r>
            <a:r>
              <a:rPr lang="el-GR" altLang="zh-CN" sz="2800" dirty="0">
                <a:solidFill>
                  <a:schemeClr val="tx1"/>
                </a:solidFill>
                <a:latin typeface="Gautami" pitchFamily="34" charset="0"/>
                <a:ea typeface="Gulim" pitchFamily="34" charset="-127"/>
              </a:rPr>
              <a:t>ω</a:t>
            </a:r>
            <a:r>
              <a:rPr lang="en-US" altLang="zh-CN" sz="2800" dirty="0">
                <a:solidFill>
                  <a:schemeClr val="tx1"/>
                </a:solidFill>
                <a:latin typeface="Gautami" pitchFamily="34" charset="0"/>
                <a:ea typeface="宋体" panose="02010600030101010101" pitchFamily="2" charset="-122"/>
              </a:rPr>
              <a:t>)=-</a:t>
            </a:r>
            <a:r>
              <a:rPr lang="el-GR" altLang="zh-CN" sz="2800" dirty="0">
                <a:solidFill>
                  <a:schemeClr val="tx1"/>
                </a:solidFill>
                <a:latin typeface="Gautami" pitchFamily="34" charset="0"/>
                <a:ea typeface="Gulim" pitchFamily="34" charset="-127"/>
              </a:rPr>
              <a:t>θ</a:t>
            </a:r>
            <a:r>
              <a:rPr lang="en-US" altLang="zh-CN" sz="2800" dirty="0">
                <a:solidFill>
                  <a:schemeClr val="tx1"/>
                </a:solidFill>
                <a:latin typeface="Gautami" pitchFamily="34" charset="0"/>
                <a:ea typeface="宋体" panose="02010600030101010101" pitchFamily="2" charset="-122"/>
              </a:rPr>
              <a:t>(-</a:t>
            </a:r>
            <a:r>
              <a:rPr lang="el-GR" altLang="zh-CN" sz="2800" dirty="0">
                <a:solidFill>
                  <a:schemeClr val="tx1"/>
                </a:solidFill>
                <a:latin typeface="Gautami" pitchFamily="34" charset="0"/>
                <a:ea typeface="Gulim" pitchFamily="34" charset="-127"/>
              </a:rPr>
              <a:t>ω</a:t>
            </a:r>
            <a:r>
              <a:rPr lang="en-US" altLang="zh-CN" sz="2800" dirty="0">
                <a:solidFill>
                  <a:schemeClr val="tx1"/>
                </a:solidFill>
                <a:latin typeface="Gautami" pitchFamily="34" charset="0"/>
                <a:ea typeface="宋体" panose="02010600030101010101" pitchFamily="2" charset="-122"/>
              </a:rPr>
              <a:t>)</a:t>
            </a:r>
            <a:endParaRPr lang="el-GR" altLang="zh-CN" sz="2800" dirty="0">
              <a:solidFill>
                <a:schemeClr val="tx1"/>
              </a:solidFill>
              <a:latin typeface="Gautami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579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579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xfrm>
            <a:off x="500063" y="198438"/>
            <a:ext cx="109728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i="1" dirty="0">
                <a:latin typeface="Times New Roman" panose="02020503050405090304" pitchFamily="18" charset="0"/>
              </a:rPr>
              <a:t>3.2.4</a:t>
            </a:r>
            <a:r>
              <a:rPr lang="en-US" altLang="zh-CN" sz="3200" dirty="0">
                <a:latin typeface="Times New Roman" panose="02020503050405090304" pitchFamily="18" charset="0"/>
              </a:rPr>
              <a:t> </a:t>
            </a:r>
            <a:r>
              <a:rPr lang="en-US" altLang="zh-CN" sz="3200" i="1" dirty="0">
                <a:latin typeface="Times New Roman" panose="02020503050405090304" pitchFamily="18" charset="0"/>
              </a:rPr>
              <a:t>Convergence Condition</a:t>
            </a:r>
            <a:endParaRPr lang="en-US" altLang="zh-CN" sz="3200" i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xfrm>
            <a:off x="1038225" y="1341438"/>
            <a:ext cx="3000375" cy="504825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If we denote: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40963" name="Object 64"/>
          <p:cNvGraphicFramePr>
            <a:graphicFrameLocks noChangeAspect="1"/>
          </p:cNvGraphicFramePr>
          <p:nvPr/>
        </p:nvGraphicFramePr>
        <p:xfrm>
          <a:off x="4235450" y="1341438"/>
          <a:ext cx="4419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1485900" imgH="431800" progId="Equation.3">
                  <p:embed/>
                </p:oleObj>
              </mc:Choice>
              <mc:Fallback>
                <p:oleObj name="" r:id="rId1" imgW="1485900" imgH="4318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35450" y="1341438"/>
                        <a:ext cx="44196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65"/>
          <p:cNvGraphicFramePr>
            <a:graphicFrameLocks noChangeAspect="1"/>
          </p:cNvGraphicFramePr>
          <p:nvPr/>
        </p:nvGraphicFramePr>
        <p:xfrm>
          <a:off x="3719513" y="3349625"/>
          <a:ext cx="4533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4533900" imgH="800100" progId="Equation.3">
                  <p:embed/>
                </p:oleObj>
              </mc:Choice>
              <mc:Fallback>
                <p:oleObj name="" r:id="rId3" imgW="4533900" imgH="8001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9513" y="3349625"/>
                        <a:ext cx="45339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7"/>
          <p:cNvSpPr txBox="1"/>
          <p:nvPr/>
        </p:nvSpPr>
        <p:spPr>
          <a:xfrm>
            <a:off x="1943100" y="2560638"/>
            <a:ext cx="7345363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uniform convergence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of X(e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0966" name="Rectangle 4"/>
          <p:cNvSpPr/>
          <p:nvPr/>
        </p:nvSpPr>
        <p:spPr>
          <a:xfrm>
            <a:off x="1943100" y="4254500"/>
            <a:ext cx="8489950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spcBef>
                <a:spcPct val="20000"/>
              </a:spcBef>
              <a:buSzPct val="8000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3200" b="1" dirty="0">
                <a:solidFill>
                  <a:srgbClr val="FF505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mean-square convergence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of X(e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l-GR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Gungsuh" pitchFamily="18" charset="-127"/>
              </a:rPr>
              <a:t>ω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):</a:t>
            </a:r>
            <a:endParaRPr lang="el-GR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7" name="Object 66"/>
          <p:cNvGraphicFramePr>
            <a:graphicFrameLocks noChangeAspect="1"/>
          </p:cNvGraphicFramePr>
          <p:nvPr/>
        </p:nvGraphicFramePr>
        <p:xfrm>
          <a:off x="3038475" y="4873625"/>
          <a:ext cx="56165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2171700" imgH="469900" progId="Equation.DSMT4">
                  <p:embed/>
                </p:oleObj>
              </mc:Choice>
              <mc:Fallback>
                <p:oleObj name="" r:id="rId5" imgW="2171700" imgH="4699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8475" y="4873625"/>
                        <a:ext cx="5616575" cy="1192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idx="1"/>
          </p:nvPr>
        </p:nvSpPr>
        <p:spPr>
          <a:xfrm>
            <a:off x="1919288" y="2659063"/>
            <a:ext cx="1562100" cy="523875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Then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41986" name="Object 41"/>
          <p:cNvGraphicFramePr>
            <a:graphicFrameLocks noChangeAspect="1"/>
          </p:cNvGraphicFramePr>
          <p:nvPr/>
        </p:nvGraphicFramePr>
        <p:xfrm>
          <a:off x="2789238" y="3287713"/>
          <a:ext cx="69342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6324600" imgH="1041400" progId="Equation.3">
                  <p:embed/>
                </p:oleObj>
              </mc:Choice>
              <mc:Fallback>
                <p:oleObj name="" r:id="rId1" imgW="6324600" imgH="10414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9238" y="3287713"/>
                        <a:ext cx="6934200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4"/>
          <p:cNvSpPr txBox="1"/>
          <p:nvPr/>
        </p:nvSpPr>
        <p:spPr>
          <a:xfrm>
            <a:off x="2108200" y="4429125"/>
            <a:ext cx="4608513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for all values of </a:t>
            </a:r>
            <a:r>
              <a:rPr lang="en-US" altLang="zh-CN" sz="32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w.</a:t>
            </a:r>
            <a:endParaRPr lang="en-US" altLang="zh-CN" sz="3200" b="1" dirty="0">
              <a:solidFill>
                <a:schemeClr val="tx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41988" name="Text Box 8"/>
          <p:cNvSpPr txBox="1"/>
          <p:nvPr/>
        </p:nvSpPr>
        <p:spPr>
          <a:xfrm>
            <a:off x="1919288" y="981075"/>
            <a:ext cx="8131175" cy="106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SzPct val="8500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Now, if x[n] is an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absolutely summable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sequence, i.e., if:</a:t>
            </a:r>
            <a:endParaRPr lang="en-US" altLang="zh-CN" sz="3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9" name="Object 42"/>
          <p:cNvGraphicFramePr>
            <a:graphicFrameLocks noChangeAspect="1"/>
          </p:cNvGraphicFramePr>
          <p:nvPr/>
        </p:nvGraphicFramePr>
        <p:xfrm>
          <a:off x="4848225" y="1649413"/>
          <a:ext cx="2273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2019300" imgH="1016000" progId="Equation.3">
                  <p:embed/>
                </p:oleObj>
              </mc:Choice>
              <mc:Fallback>
                <p:oleObj name="" r:id="rId3" imgW="2019300" imgH="10160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8225" y="1649413"/>
                        <a:ext cx="2273300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4"/>
          <p:cNvSpPr txBox="1"/>
          <p:nvPr/>
        </p:nvSpPr>
        <p:spPr>
          <a:xfrm>
            <a:off x="1112838" y="5013325"/>
            <a:ext cx="9574212" cy="106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SzPct val="85000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Thus, the absolute summability of x[n] is a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sufficient condition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for the existence of the DTFT X(e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  <a:endParaRPr lang="en-US" altLang="zh-CN" sz="3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45028" y="557719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idx="1"/>
          </p:nvPr>
        </p:nvSpPr>
        <p:spPr>
          <a:xfrm>
            <a:off x="1812925" y="1119188"/>
            <a:ext cx="7772400" cy="60960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Since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43010" name="Object 22"/>
          <p:cNvGraphicFramePr>
            <a:graphicFrameLocks noChangeAspect="1"/>
          </p:cNvGraphicFramePr>
          <p:nvPr/>
        </p:nvGraphicFramePr>
        <p:xfrm>
          <a:off x="3476625" y="1728788"/>
          <a:ext cx="444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1536700" imgH="482600" progId="Equation.DSMT4">
                  <p:embed/>
                </p:oleObj>
              </mc:Choice>
              <mc:Fallback>
                <p:oleObj name="" r:id="rId1" imgW="1536700" imgH="4826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6625" y="1728788"/>
                        <a:ext cx="4445000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 Box 4"/>
          <p:cNvSpPr txBox="1"/>
          <p:nvPr/>
        </p:nvSpPr>
        <p:spPr>
          <a:xfrm>
            <a:off x="1889125" y="3343275"/>
            <a:ext cx="7620000" cy="2160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SzPct val="85000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an absolutely summable sequence has always a finite energy.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SzPct val="85000"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However, a finite-energy sequence is not necessarily absolutely summable.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660400" y="161925"/>
            <a:ext cx="109728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i="1" dirty="0">
                <a:latin typeface="Times New Roman" panose="02020503050405090304" pitchFamily="18" charset="0"/>
              </a:rPr>
              <a:t>How to Represent the Discrete-Time Signal?</a:t>
            </a:r>
            <a:endParaRPr lang="en-US" altLang="zh-CN" sz="3200" i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graphicFrame>
        <p:nvGraphicFramePr>
          <p:cNvPr id="9218" name="Object 42"/>
          <p:cNvGraphicFramePr>
            <a:graphicFrameLocks noChangeAspect="1"/>
          </p:cNvGraphicFramePr>
          <p:nvPr/>
        </p:nvGraphicFramePr>
        <p:xfrm>
          <a:off x="4649788" y="1304925"/>
          <a:ext cx="23764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890270" imgH="432435" progId="Equation.3">
                  <p:embed/>
                </p:oleObj>
              </mc:Choice>
              <mc:Fallback>
                <p:oleObj name="" r:id="rId1" imgW="890270" imgH="43243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9788" y="1304925"/>
                        <a:ext cx="237648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5"/>
          <p:cNvSpPr txBox="1"/>
          <p:nvPr/>
        </p:nvSpPr>
        <p:spPr>
          <a:xfrm>
            <a:off x="1338263" y="1604963"/>
            <a:ext cx="8804275" cy="16525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SzPct val="85000"/>
              <a:buBlip>
                <a:blip r:embed="rId3"/>
              </a:buBlip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Time-domain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                  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indent="0" algn="l" eaLnBrk="1" fontAlgn="base" hangingPunct="1">
              <a:spcBef>
                <a:spcPct val="20000"/>
              </a:spcBef>
              <a:spcAft>
                <a:spcPct val="0"/>
              </a:spcAft>
              <a:buSzPct val="85000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a weighted linear combination of delayed unit sample sequences.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 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9787" name="Group 11"/>
          <p:cNvGrpSpPr/>
          <p:nvPr/>
        </p:nvGrpSpPr>
        <p:grpSpPr>
          <a:xfrm>
            <a:off x="1338263" y="3435350"/>
            <a:ext cx="9347200" cy="1741488"/>
            <a:chOff x="578" y="2218"/>
            <a:chExt cx="5888" cy="1097"/>
          </a:xfrm>
        </p:grpSpPr>
        <p:graphicFrame>
          <p:nvGraphicFramePr>
            <p:cNvPr id="9221" name="Object 43"/>
            <p:cNvGraphicFramePr>
              <a:graphicFrameLocks noChangeAspect="1"/>
            </p:cNvGraphicFramePr>
            <p:nvPr/>
          </p:nvGraphicFramePr>
          <p:xfrm>
            <a:off x="4746" y="2896"/>
            <a:ext cx="54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4" imgW="331470" imgH="203835" progId="Equation.DSMT4">
                    <p:embed/>
                  </p:oleObj>
                </mc:Choice>
                <mc:Fallback>
                  <p:oleObj name="" r:id="rId4" imgW="331470" imgH="203835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46" y="2896"/>
                          <a:ext cx="54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Text Box 10"/>
            <p:cNvSpPr txBox="1"/>
            <p:nvPr/>
          </p:nvSpPr>
          <p:spPr>
            <a:xfrm>
              <a:off x="578" y="2218"/>
              <a:ext cx="5888" cy="10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20000"/>
                </a:spcBef>
                <a:buSzPct val="85000"/>
                <a:buBlip>
                  <a:blip r:embed="rId3"/>
                </a:buBlip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50305040509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 Frequency-domain 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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1" indent="0" algn="l" eaLnBrk="1" fontAlgn="base" hangingPunct="1">
                <a:spcBef>
                  <a:spcPct val="20000"/>
                </a:spcBef>
                <a:spcAft>
                  <a:spcPct val="0"/>
                </a:spcAft>
                <a:buSzPct val="85000"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Description of a sequence in terms of complex exponential sequences of the form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{  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       }.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3571" name="Object 48"/>
          <p:cNvGraphicFramePr>
            <a:graphicFrameLocks noChangeAspect="1"/>
          </p:cNvGraphicFramePr>
          <p:nvPr/>
        </p:nvGraphicFramePr>
        <p:xfrm>
          <a:off x="2735263" y="1876425"/>
          <a:ext cx="7253287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324100" imgH="431800" progId="Equation.3">
                  <p:embed/>
                </p:oleObj>
              </mc:Choice>
              <mc:Fallback>
                <p:oleObj name="" r:id="rId1" imgW="232410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5263" y="1876425"/>
                        <a:ext cx="7253287" cy="13477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2" name="Object 49"/>
          <p:cNvGraphicFramePr>
            <a:graphicFrameLocks noChangeAspect="1"/>
          </p:cNvGraphicFramePr>
          <p:nvPr/>
        </p:nvGraphicFramePr>
        <p:xfrm>
          <a:off x="2590800" y="4038600"/>
          <a:ext cx="76803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451100" imgH="431800" progId="Equation.3">
                  <p:embed/>
                </p:oleObj>
              </mc:Choice>
              <mc:Fallback>
                <p:oleObj name="" r:id="rId3" imgW="2451100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4038600"/>
                        <a:ext cx="7680325" cy="1343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3573" name="Group 5"/>
          <p:cNvGrpSpPr/>
          <p:nvPr/>
        </p:nvGrpSpPr>
        <p:grpSpPr>
          <a:xfrm>
            <a:off x="3382963" y="2790825"/>
            <a:ext cx="5257800" cy="900113"/>
            <a:chOff x="1440" y="2064"/>
            <a:chExt cx="3312" cy="567"/>
          </a:xfrm>
        </p:grpSpPr>
        <p:sp>
          <p:nvSpPr>
            <p:cNvPr id="44036" name="Text Box 6"/>
            <p:cNvSpPr txBox="1"/>
            <p:nvPr/>
          </p:nvSpPr>
          <p:spPr>
            <a:xfrm>
              <a:off x="1440" y="2304"/>
              <a:ext cx="33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Absolutely  summable sequence.</a:t>
              </a:r>
              <a:endParaRPr lang="en-US" altLang="zh-CN" sz="28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37" name="Line 7"/>
            <p:cNvSpPr/>
            <p:nvPr/>
          </p:nvSpPr>
          <p:spPr>
            <a:xfrm flipH="1" flipV="1">
              <a:off x="1776" y="2064"/>
              <a:ext cx="144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493576" name="Group 8"/>
          <p:cNvGrpSpPr/>
          <p:nvPr/>
        </p:nvGrpSpPr>
        <p:grpSpPr>
          <a:xfrm>
            <a:off x="8145463" y="1038225"/>
            <a:ext cx="2133600" cy="1143000"/>
            <a:chOff x="4224" y="912"/>
            <a:chExt cx="1344" cy="720"/>
          </a:xfrm>
        </p:grpSpPr>
        <p:sp>
          <p:nvSpPr>
            <p:cNvPr id="44039" name="Text Box 9"/>
            <p:cNvSpPr txBox="1"/>
            <p:nvPr/>
          </p:nvSpPr>
          <p:spPr>
            <a:xfrm>
              <a:off x="4224" y="912"/>
              <a:ext cx="1344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Uniform convergence</a:t>
              </a:r>
              <a:endParaRPr lang="en-US" altLang="zh-CN" sz="28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0" name="Line 10"/>
            <p:cNvSpPr/>
            <p:nvPr/>
          </p:nvSpPr>
          <p:spPr>
            <a:xfrm flipH="1">
              <a:off x="4464" y="1440"/>
              <a:ext cx="192" cy="19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493579" name="Group 11"/>
          <p:cNvGrpSpPr/>
          <p:nvPr/>
        </p:nvGrpSpPr>
        <p:grpSpPr>
          <a:xfrm>
            <a:off x="2743200" y="5105400"/>
            <a:ext cx="3962400" cy="1052513"/>
            <a:chOff x="768" y="3216"/>
            <a:chExt cx="2496" cy="663"/>
          </a:xfrm>
        </p:grpSpPr>
        <p:sp>
          <p:nvSpPr>
            <p:cNvPr id="44042" name="Text Box 12"/>
            <p:cNvSpPr txBox="1"/>
            <p:nvPr/>
          </p:nvSpPr>
          <p:spPr>
            <a:xfrm>
              <a:off x="768" y="3552"/>
              <a:ext cx="24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Finite-energy sequence</a:t>
              </a:r>
              <a:endParaRPr lang="en-US" altLang="zh-CN" sz="28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3" name="Line 13"/>
            <p:cNvSpPr/>
            <p:nvPr/>
          </p:nvSpPr>
          <p:spPr>
            <a:xfrm flipH="1" flipV="1">
              <a:off x="1488" y="3216"/>
              <a:ext cx="96" cy="38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493582" name="Group 14"/>
          <p:cNvGrpSpPr/>
          <p:nvPr/>
        </p:nvGrpSpPr>
        <p:grpSpPr>
          <a:xfrm>
            <a:off x="7239000" y="4953000"/>
            <a:ext cx="3124200" cy="1327150"/>
            <a:chOff x="3600" y="3120"/>
            <a:chExt cx="1968" cy="836"/>
          </a:xfrm>
        </p:grpSpPr>
        <p:sp>
          <p:nvSpPr>
            <p:cNvPr id="44045" name="Text Box 15"/>
            <p:cNvSpPr txBox="1"/>
            <p:nvPr/>
          </p:nvSpPr>
          <p:spPr>
            <a:xfrm>
              <a:off x="3600" y="3360"/>
              <a:ext cx="1968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Mean-square convergence</a:t>
              </a:r>
              <a:endParaRPr lang="en-US" altLang="zh-CN" sz="28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6" name="Line 16"/>
            <p:cNvSpPr/>
            <p:nvPr/>
          </p:nvSpPr>
          <p:spPr>
            <a:xfrm flipH="1" flipV="1">
              <a:off x="4176" y="3120"/>
              <a:ext cx="48" cy="24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body" sz="half" idx="1"/>
          </p:nvPr>
        </p:nvSpPr>
        <p:spPr>
          <a:xfrm>
            <a:off x="1331913" y="430213"/>
            <a:ext cx="4141787" cy="596900"/>
          </a:xfrm>
        </p:spPr>
        <p:txBody>
          <a:bodyPr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lang="en-US" altLang="zh-CN" sz="3200" u="sng" dirty="0">
                <a:latin typeface="Times New Roman" panose="02020503050405090304" pitchFamily="18" charset="0"/>
              </a:rPr>
              <a:t>Example 3.8</a:t>
            </a:r>
            <a:endParaRPr lang="en-US" altLang="zh-CN" sz="3200" u="sng" dirty="0">
              <a:latin typeface="Times New Roman" panose="02020503050405090304" pitchFamily="18" charset="0"/>
            </a:endParaRPr>
          </a:p>
        </p:txBody>
      </p:sp>
      <p:graphicFrame>
        <p:nvGraphicFramePr>
          <p:cNvPr id="45058" name="Object 53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0425" y="1317625"/>
          <a:ext cx="44767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65300" imgH="482600" progId="Equation.DSMT4">
                  <p:embed/>
                </p:oleObj>
              </mc:Choice>
              <mc:Fallback>
                <p:oleObj name="" r:id="rId1" imgW="1765300" imgH="482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0425" y="1317625"/>
                        <a:ext cx="4476750" cy="12239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13" y="1317625"/>
            <a:ext cx="3725862" cy="17160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5060" name="Object 54"/>
          <p:cNvGraphicFramePr>
            <a:graphicFrameLocks noChangeAspect="1"/>
          </p:cNvGraphicFramePr>
          <p:nvPr/>
        </p:nvGraphicFramePr>
        <p:xfrm>
          <a:off x="2413000" y="2914650"/>
          <a:ext cx="3671888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4" imgW="1587500" imgH="838200" progId="Equation.DSMT4">
                  <p:embed/>
                </p:oleObj>
              </mc:Choice>
              <mc:Fallback>
                <p:oleObj name="" r:id="rId4" imgW="1587500" imgH="838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3000" y="2914650"/>
                        <a:ext cx="3671888" cy="187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5"/>
          <p:cNvGraphicFramePr>
            <a:graphicFrameLocks noChangeAspect="1"/>
          </p:cNvGraphicFramePr>
          <p:nvPr/>
        </p:nvGraphicFramePr>
        <p:xfrm>
          <a:off x="2566988" y="5157788"/>
          <a:ext cx="45974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6" imgW="2108200" imgH="431800" progId="Equation.DSMT4">
                  <p:embed/>
                </p:oleObj>
              </mc:Choice>
              <mc:Fallback>
                <p:oleObj name="" r:id="rId6" imgW="2108200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66988" y="5157788"/>
                        <a:ext cx="4597400" cy="94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线形标注 1 4"/>
          <p:cNvSpPr/>
          <p:nvPr/>
        </p:nvSpPr>
        <p:spPr bwMode="auto">
          <a:xfrm>
            <a:off x="7454900" y="4083050"/>
            <a:ext cx="3100388" cy="2214563"/>
          </a:xfrm>
          <a:prstGeom prst="borderCallout1">
            <a:avLst>
              <a:gd name="adj1" fmla="val 14243"/>
              <a:gd name="adj2" fmla="val 511"/>
              <a:gd name="adj3" fmla="val 62578"/>
              <a:gd name="adj4" fmla="val -3507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fontAlgn="base">
              <a:spcBef>
                <a:spcPct val="20000"/>
              </a:spcBef>
            </a:pPr>
            <a:r>
              <a:rPr lang="en-US" altLang="zh-CN" sz="2800" b="1" strike="noStrike" noProof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does 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not converge uniformly</a:t>
            </a:r>
            <a:r>
              <a:rPr lang="en-US" altLang="zh-CN" sz="2800" b="1" strike="noStrike" noProof="1" dirty="0">
                <a:solidFill>
                  <a:schemeClr val="hlink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strike="noStrike" noProof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for all values of </a:t>
            </a:r>
            <a:r>
              <a:rPr lang="el-GR" altLang="zh-CN" sz="2800" b="1" strike="noStrike" noProof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ω</a:t>
            </a:r>
            <a:r>
              <a:rPr lang="en-US" altLang="zh-CN" sz="2800" b="1" strike="noStrike" noProof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, </a:t>
            </a:r>
            <a:r>
              <a:rPr lang="en-US" altLang="zh-CN" sz="2800" b="1" strike="noStrike" noProof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but converge in the 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mean-square</a:t>
            </a:r>
            <a:r>
              <a:rPr lang="en-US" altLang="zh-CN" sz="2800" b="1" strike="noStrike" noProof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sense.</a:t>
            </a:r>
            <a:endParaRPr lang="en-US" altLang="zh-CN" sz="2800" b="1" strike="noStrike" noProof="1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38703" y="317753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body" sz="half" idx="1"/>
          </p:nvPr>
        </p:nvSpPr>
        <p:spPr>
          <a:xfrm>
            <a:off x="962025" y="1089025"/>
            <a:ext cx="3808413" cy="573088"/>
          </a:xfrm>
        </p:spPr>
        <p:txBody>
          <a:bodyPr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lang="en-US" altLang="zh-CN" sz="3200" dirty="0">
                <a:latin typeface="Times New Roman" panose="02020503050405090304" pitchFamily="18" charset="0"/>
              </a:rPr>
              <a:t>As a result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46082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632075" y="1806575"/>
          <a:ext cx="6243638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032000" imgH="431800" progId="Equation.DSMT4">
                  <p:embed/>
                </p:oleObj>
              </mc:Choice>
              <mc:Fallback>
                <p:oleObj name="" r:id="rId1" imgW="2032000" imgH="431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2075" y="1806575"/>
                        <a:ext cx="6243638" cy="1327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4"/>
          <p:cNvSpPr txBox="1"/>
          <p:nvPr/>
        </p:nvSpPr>
        <p:spPr>
          <a:xfrm>
            <a:off x="1698625" y="3519488"/>
            <a:ext cx="86645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Does not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uniformly converge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200" b="1" i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LP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3200" b="1" i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l-GR" altLang="zh-CN" sz="3200" b="1" i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 for all values of </a:t>
            </a:r>
            <a:r>
              <a:rPr lang="el-GR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, but converges to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200" b="1" i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LP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3200" b="1" i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l-GR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in the mean-square sense</a:t>
            </a:r>
            <a:endParaRPr lang="en-US" altLang="zh-CN" sz="32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7106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544763" y="2971800"/>
          <a:ext cx="5761037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816100" imgH="431800" progId="Equation.DSMT4">
                  <p:embed/>
                </p:oleObj>
              </mc:Choice>
              <mc:Fallback>
                <p:oleObj name="" r:id="rId1" imgW="1816100" imgH="431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4763" y="2971800"/>
                        <a:ext cx="5761037" cy="13700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4"/>
          <p:cNvSpPr txBox="1"/>
          <p:nvPr/>
        </p:nvSpPr>
        <p:spPr>
          <a:xfrm>
            <a:off x="1317625" y="4910138"/>
            <a:ext cx="8972550" cy="579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For various values of K as shown in next slide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1538" y="1143000"/>
            <a:ext cx="9418638" cy="2041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 b="1" noProof="1" dirty="0">
                <a:solidFill>
                  <a:srgbClr val="0070C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ea"/>
                <a:sym typeface="+mn-ea"/>
              </a:rPr>
              <a:t>The mean-square convergence property of the sequence </a:t>
            </a:r>
            <a:r>
              <a:rPr lang="en-US" altLang="zh-CN" sz="3200" b="1" i="1" noProof="1" dirty="0">
                <a:solidFill>
                  <a:srgbClr val="0070C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ea"/>
                <a:sym typeface="+mn-ea"/>
              </a:rPr>
              <a:t>h</a:t>
            </a:r>
            <a:r>
              <a:rPr lang="en-US" altLang="zh-CN" sz="3200" b="1" i="1" baseline="-25000" noProof="1" dirty="0">
                <a:solidFill>
                  <a:srgbClr val="0070C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ea"/>
                <a:sym typeface="+mn-ea"/>
              </a:rPr>
              <a:t>LP</a:t>
            </a:r>
            <a:r>
              <a:rPr lang="en-US" altLang="zh-CN" sz="3200" b="1" noProof="1" dirty="0">
                <a:solidFill>
                  <a:srgbClr val="0070C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ea"/>
                <a:sym typeface="+mn-ea"/>
              </a:rPr>
              <a:t>[</a:t>
            </a:r>
            <a:r>
              <a:rPr lang="en-US" altLang="zh-CN" sz="3200" b="1" i="1" noProof="1" dirty="0">
                <a:solidFill>
                  <a:srgbClr val="0070C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ea"/>
                <a:sym typeface="+mn-ea"/>
              </a:rPr>
              <a:t>n</a:t>
            </a:r>
            <a:r>
              <a:rPr lang="en-US" altLang="zh-CN" sz="3200" b="1" noProof="1" dirty="0">
                <a:solidFill>
                  <a:srgbClr val="0070C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ea"/>
                <a:sym typeface="+mn-ea"/>
              </a:rPr>
              <a:t>] can be further illustrated by examining the plot of the function</a:t>
            </a:r>
            <a:endParaRPr lang="en-US" altLang="zh-CN" sz="3200" b="1" kern="1200" noProof="1" dirty="0">
              <a:solidFill>
                <a:srgbClr val="0070C0"/>
              </a:solidFill>
              <a:latin typeface="Times New Roman" panose="02020503050405090304" pitchFamily="18" charset="0"/>
              <a:sym typeface="+mn-ea"/>
            </a:endParaRPr>
          </a:p>
          <a:p>
            <a:endParaRPr lang="zh-CN" altLang="en-US" sz="32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10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0162" name="Group 2"/>
          <p:cNvGrpSpPr/>
          <p:nvPr/>
        </p:nvGrpSpPr>
        <p:grpSpPr>
          <a:xfrm>
            <a:off x="1866900" y="287338"/>
            <a:ext cx="3898900" cy="2857500"/>
            <a:chOff x="528" y="528"/>
            <a:chExt cx="2314" cy="1711"/>
          </a:xfrm>
        </p:grpSpPr>
        <p:pic>
          <p:nvPicPr>
            <p:cNvPr id="48130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8" y="576"/>
              <a:ext cx="2314" cy="166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31" name="Text Box 4"/>
            <p:cNvSpPr txBox="1"/>
            <p:nvPr/>
          </p:nvSpPr>
          <p:spPr>
            <a:xfrm>
              <a:off x="1584" y="528"/>
              <a:ext cx="363" cy="164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chemeClr val="hlink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K = 10</a:t>
              </a:r>
              <a:endParaRPr lang="en-US" altLang="zh-CN" sz="1200" b="1" dirty="0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0165" name="Group 5"/>
          <p:cNvGrpSpPr/>
          <p:nvPr/>
        </p:nvGrpSpPr>
        <p:grpSpPr>
          <a:xfrm>
            <a:off x="5911850" y="328613"/>
            <a:ext cx="3814763" cy="2781300"/>
            <a:chOff x="3198" y="845"/>
            <a:chExt cx="2270" cy="1698"/>
          </a:xfrm>
        </p:grpSpPr>
        <p:pic>
          <p:nvPicPr>
            <p:cNvPr id="48133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8" y="890"/>
              <a:ext cx="2270" cy="165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34" name="Text Box 7"/>
            <p:cNvSpPr txBox="1"/>
            <p:nvPr/>
          </p:nvSpPr>
          <p:spPr>
            <a:xfrm>
              <a:off x="4241" y="845"/>
              <a:ext cx="363" cy="167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chemeClr val="hlink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K = 20</a:t>
              </a:r>
              <a:endParaRPr lang="en-US" altLang="zh-CN" sz="1200" b="1" dirty="0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0168" name="Group 8"/>
          <p:cNvGrpSpPr/>
          <p:nvPr/>
        </p:nvGrpSpPr>
        <p:grpSpPr>
          <a:xfrm>
            <a:off x="1831975" y="3271838"/>
            <a:ext cx="3968750" cy="2928937"/>
            <a:chOff x="576" y="2400"/>
            <a:chExt cx="2268" cy="1676"/>
          </a:xfrm>
        </p:grpSpPr>
        <p:pic>
          <p:nvPicPr>
            <p:cNvPr id="48136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" y="2448"/>
              <a:ext cx="2268" cy="162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37" name="Text Box 10"/>
            <p:cNvSpPr txBox="1"/>
            <p:nvPr/>
          </p:nvSpPr>
          <p:spPr>
            <a:xfrm>
              <a:off x="1632" y="2400"/>
              <a:ext cx="363" cy="157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chemeClr val="hlink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K = 30</a:t>
              </a:r>
              <a:endParaRPr lang="en-US" altLang="zh-CN" sz="1200" b="1" dirty="0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0171" name="Group 11"/>
          <p:cNvGrpSpPr/>
          <p:nvPr/>
        </p:nvGrpSpPr>
        <p:grpSpPr>
          <a:xfrm>
            <a:off x="5911850" y="3290888"/>
            <a:ext cx="4054475" cy="2905125"/>
            <a:chOff x="3136" y="2448"/>
            <a:chExt cx="2229" cy="1667"/>
          </a:xfrm>
        </p:grpSpPr>
        <p:pic>
          <p:nvPicPr>
            <p:cNvPr id="48139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6" y="2485"/>
              <a:ext cx="2229" cy="16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40" name="Text Box 13"/>
            <p:cNvSpPr txBox="1"/>
            <p:nvPr/>
          </p:nvSpPr>
          <p:spPr>
            <a:xfrm>
              <a:off x="4224" y="2448"/>
              <a:ext cx="363" cy="157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chemeClr val="hlink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K = 40</a:t>
              </a:r>
              <a:endParaRPr lang="en-US" altLang="zh-CN" sz="1200" b="1" dirty="0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38175" y="1387475"/>
            <a:ext cx="9486900" cy="4527550"/>
          </a:xfrm>
        </p:spPr>
        <p:txBody>
          <a:bodyPr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As can be seen from these plots, independent of the value of K there are ripples in the plot of H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LP,K</a:t>
            </a:r>
            <a:r>
              <a:rPr lang="en-US" altLang="zh-CN" sz="3200" dirty="0">
                <a:latin typeface="Times New Roman" panose="02020503050405090304" pitchFamily="18" charset="0"/>
              </a:rPr>
              <a:t>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l-GR" altLang="zh-CN" sz="3200" baseline="30000" dirty="0">
                <a:latin typeface="Times New Roman" panose="02020503050405090304" pitchFamily="18" charset="0"/>
                <a:ea typeface="Gungsuh" pitchFamily="18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 around both sides of the point </a:t>
            </a:r>
            <a:r>
              <a:rPr lang="el-GR" altLang="zh-CN" sz="3200" dirty="0">
                <a:latin typeface="Times New Roman" panose="02020503050405090304" pitchFamily="18" charset="0"/>
                <a:ea typeface="Gungsuh" pitchFamily="18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  <a:ea typeface="Gungsuh" pitchFamily="18" charset="-127"/>
              </a:rPr>
              <a:t> </a:t>
            </a:r>
            <a:r>
              <a:rPr lang="en-US" altLang="zh-CN" sz="3200" dirty="0">
                <a:latin typeface="Times New Roman" panose="02020503050405090304" pitchFamily="18" charset="0"/>
              </a:rPr>
              <a:t>= </a:t>
            </a:r>
            <a:r>
              <a:rPr lang="el-GR" altLang="zh-CN" sz="3200" dirty="0">
                <a:latin typeface="Times New Roman" panose="02020503050405090304" pitchFamily="18" charset="0"/>
                <a:ea typeface="Gungsuh" pitchFamily="18" charset="-127"/>
              </a:rPr>
              <a:t>ω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c</a:t>
            </a:r>
            <a:endParaRPr lang="en-US" altLang="zh-CN" sz="3200" baseline="-25000" dirty="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503050405090304" pitchFamily="18" charset="0"/>
              </a:rPr>
              <a:t>The number of ripples increases as K increases with the height of the largest ripple remaining the same for all values of K</a:t>
            </a:r>
            <a:endParaRPr lang="el-GR" altLang="zh-CN" sz="3200" dirty="0">
              <a:latin typeface="Times New Roman" panose="02020503050405090304" pitchFamily="18" charset="0"/>
            </a:endParaRPr>
          </a:p>
          <a:p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5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charRg st="145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charRg st="145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8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1909763"/>
          <a:ext cx="65770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463800" imgH="381000" progId="Equation.DSMT4">
                  <p:embed/>
                </p:oleObj>
              </mc:Choice>
              <mc:Fallback>
                <p:oleObj name="" r:id="rId1" imgW="2463800" imgH="381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1909763"/>
                        <a:ext cx="6577012" cy="1016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4"/>
          <p:cNvSpPr txBox="1"/>
          <p:nvPr/>
        </p:nvSpPr>
        <p:spPr>
          <a:xfrm>
            <a:off x="1458913" y="3059113"/>
            <a:ext cx="8843962" cy="2041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holds indicating the convergence of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200" b="1" i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LP,K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3200" b="1" i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l-GR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Gungsuh" pitchFamily="18" charset="-127"/>
              </a:rPr>
              <a:t>ω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 approximation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200" b="1" i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LP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3200" b="1" i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l-GR" altLang="zh-CN" sz="32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Gungsuh" pitchFamily="18" charset="-127"/>
              </a:rPr>
              <a:t>ω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  in the 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mean-square sense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at a point of discontinuity is known as 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the Gibbs phenomenon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.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666750" y="1138238"/>
            <a:ext cx="9858375" cy="773112"/>
          </a:xfrm>
        </p:spPr>
        <p:txBody>
          <a:bodyPr anchor="t"/>
          <a:p>
            <a:pPr>
              <a:buClrTx/>
              <a:buSzTx/>
              <a:buFontTx/>
            </a:pPr>
            <a:r>
              <a:rPr lang="en-US" altLang="zh-CN" sz="3200" dirty="0">
                <a:latin typeface="Times New Roman" panose="02020503050405090304" pitchFamily="18" charset="0"/>
              </a:rPr>
              <a:t>As K goes to infinity, the condition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>
              <a:buClrTx/>
              <a:buSzTx/>
              <a:buFontTx/>
            </a:pP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017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8691" name="Rectangle 3"/>
          <p:cNvSpPr>
            <a:spLocks noGrp="1"/>
          </p:cNvSpPr>
          <p:nvPr>
            <p:ph idx="1"/>
          </p:nvPr>
        </p:nvSpPr>
        <p:spPr>
          <a:xfrm>
            <a:off x="866775" y="1238250"/>
            <a:ext cx="9601200" cy="4556125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 DTFT can also be defined for a certain class of sequences which are </a:t>
            </a:r>
            <a:r>
              <a:rPr lang="en-US" altLang="zh-CN" sz="3200" dirty="0">
                <a:solidFill>
                  <a:srgbClr val="0066FF"/>
                </a:solidFill>
                <a:latin typeface="Times New Roman" panose="02020503050405090304" pitchFamily="18" charset="0"/>
              </a:rPr>
              <a:t>neither absolutely summable nor square summable</a:t>
            </a:r>
            <a:r>
              <a:rPr lang="en-US" altLang="zh-CN" sz="3200" dirty="0">
                <a:latin typeface="Times New Roman" panose="02020503050405090304" pitchFamily="18" charset="0"/>
              </a:rPr>
              <a:t>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Examples of such sequences are the unit step sequence 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μ</a:t>
            </a:r>
            <a:r>
              <a:rPr lang="en-US" altLang="zh-CN" sz="3200" dirty="0">
                <a:latin typeface="Times New Roman" panose="02020503050405090304" pitchFamily="18" charset="0"/>
              </a:rPr>
              <a:t>[n], the sinusoidal sequence cos(</a:t>
            </a:r>
            <a:r>
              <a:rPr lang="el-GR" altLang="zh-CN" sz="3200" dirty="0">
                <a:latin typeface="Times New Roman" panose="02020503050405090304" pitchFamily="18" charset="0"/>
                <a:ea typeface="Gungsuh" pitchFamily="18" charset="-127"/>
              </a:rPr>
              <a:t>ω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0</a:t>
            </a:r>
            <a:r>
              <a:rPr lang="en-US" altLang="zh-CN" sz="3200" dirty="0">
                <a:latin typeface="Times New Roman" panose="02020503050405090304" pitchFamily="18" charset="0"/>
              </a:rPr>
              <a:t>n+</a:t>
            </a:r>
            <a:r>
              <a:rPr lang="el-GR" altLang="zh-CN" sz="3200" dirty="0">
                <a:latin typeface="Times New Roman" panose="02020503050405090304" pitchFamily="18" charset="0"/>
              </a:rPr>
              <a:t>φ</a:t>
            </a:r>
            <a:r>
              <a:rPr lang="en-US" altLang="zh-CN" sz="3200" dirty="0">
                <a:latin typeface="Times New Roman" panose="02020503050405090304" pitchFamily="18" charset="0"/>
              </a:rPr>
              <a:t>) and the exponential sequence A</a:t>
            </a:r>
            <a:r>
              <a:rPr lang="el-GR" altLang="zh-CN" sz="3200" dirty="0">
                <a:latin typeface="Times New Roman" panose="02020503050405090304" pitchFamily="18" charset="0"/>
                <a:ea typeface="Gungsuh" pitchFamily="18" charset="-127"/>
              </a:rPr>
              <a:t>α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n</a:t>
            </a:r>
            <a:endParaRPr lang="en-US" altLang="zh-CN" sz="3200" baseline="300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For this type of sequences, a DTFT representation is possible using the Dirac Delta function </a:t>
            </a:r>
            <a:r>
              <a:rPr lang="el-GR" altLang="zh-CN" sz="3200" dirty="0">
                <a:latin typeface="Times New Roman" panose="02020503050405090304" pitchFamily="18" charset="0"/>
                <a:ea typeface="Gungsuh" pitchFamily="18" charset="-127"/>
              </a:rPr>
              <a:t>δ</a:t>
            </a:r>
            <a:r>
              <a:rPr lang="en-US" altLang="zh-CN" sz="3200" dirty="0">
                <a:latin typeface="Times New Roman" panose="02020503050405090304" pitchFamily="18" charset="0"/>
              </a:rPr>
              <a:t>(</a:t>
            </a:r>
            <a:r>
              <a:rPr lang="el-GR" altLang="zh-CN" sz="3200" dirty="0">
                <a:latin typeface="Times New Roman" panose="02020503050405090304" pitchFamily="18" charset="0"/>
                <a:ea typeface="Gungsuh" pitchFamily="18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</a:rPr>
              <a:t>) </a:t>
            </a:r>
            <a:endParaRPr lang="el-GR" altLang="zh-CN" sz="3200" dirty="0">
              <a:latin typeface="Times New Roman" panose="02020503050405090304" pitchFamily="18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691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691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charRg st="121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8691">
                                            <p:txEl>
                                              <p:charRg st="121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8691">
                                            <p:txEl>
                                              <p:charRg st="121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charRg st="249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8691">
                                            <p:txEl>
                                              <p:charRg st="249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8691">
                                            <p:txEl>
                                              <p:charRg st="249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3"/>
          <p:cNvSpPr>
            <a:spLocks noGrp="1"/>
          </p:cNvSpPr>
          <p:nvPr>
            <p:ph idx="1"/>
          </p:nvPr>
        </p:nvSpPr>
        <p:spPr>
          <a:xfrm>
            <a:off x="1146175" y="1144588"/>
            <a:ext cx="9020175" cy="106680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A Dirac Delta function δ(ω) is a function of ω with infinite height, zero width, and unit area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52226" name="Object 112"/>
          <p:cNvGraphicFramePr>
            <a:graphicFrameLocks noChangeAspect="1"/>
          </p:cNvGraphicFramePr>
          <p:nvPr/>
        </p:nvGraphicFramePr>
        <p:xfrm>
          <a:off x="2130425" y="4632325"/>
          <a:ext cx="4483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5905500" imgH="1358900" progId="Equation.3">
                  <p:embed/>
                </p:oleObj>
              </mc:Choice>
              <mc:Fallback>
                <p:oleObj name="" r:id="rId1" imgW="5905500" imgH="1358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0425" y="4632325"/>
                        <a:ext cx="44831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7" name="Group 5"/>
          <p:cNvGrpSpPr/>
          <p:nvPr/>
        </p:nvGrpSpPr>
        <p:grpSpPr>
          <a:xfrm>
            <a:off x="7391400" y="3048000"/>
            <a:ext cx="2667000" cy="2514600"/>
            <a:chOff x="4080" y="2688"/>
            <a:chExt cx="1552" cy="1472"/>
          </a:xfrm>
        </p:grpSpPr>
        <p:sp>
          <p:nvSpPr>
            <p:cNvPr id="52228" name="Line 6"/>
            <p:cNvSpPr/>
            <p:nvPr/>
          </p:nvSpPr>
          <p:spPr>
            <a:xfrm>
              <a:off x="4080" y="3824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29" name="Line 7"/>
            <p:cNvSpPr/>
            <p:nvPr/>
          </p:nvSpPr>
          <p:spPr>
            <a:xfrm>
              <a:off x="4744" y="2768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0" name="Rectangle 8"/>
            <p:cNvSpPr/>
            <p:nvPr/>
          </p:nvSpPr>
          <p:spPr>
            <a:xfrm>
              <a:off x="4744" y="2960"/>
              <a:ext cx="200" cy="864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spcBef>
                  <a:spcPct val="20000"/>
                </a:spcBef>
                <a:buChar char="•"/>
              </a:pPr>
              <a:endParaRPr lang="zh-CN" altLang="en-US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1" name="Text Box 9"/>
            <p:cNvSpPr txBox="1"/>
            <p:nvPr/>
          </p:nvSpPr>
          <p:spPr>
            <a:xfrm>
              <a:off x="5442" y="3648"/>
              <a:ext cx="190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2" name="Rectangle 10"/>
            <p:cNvSpPr/>
            <p:nvPr/>
          </p:nvSpPr>
          <p:spPr>
            <a:xfrm>
              <a:off x="4544" y="2960"/>
              <a:ext cx="200" cy="864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spcBef>
                  <a:spcPct val="20000"/>
                </a:spcBef>
                <a:buChar char="•"/>
              </a:pPr>
              <a:endParaRPr lang="zh-CN" altLang="en-US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2233" name="Object 113"/>
            <p:cNvGraphicFramePr>
              <a:graphicFrameLocks noChangeAspect="1"/>
            </p:cNvGraphicFramePr>
            <p:nvPr/>
          </p:nvGraphicFramePr>
          <p:xfrm>
            <a:off x="4359" y="3776"/>
            <a:ext cx="26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419735" imgH="610870" progId="Equation.3">
                    <p:embed/>
                  </p:oleObj>
                </mc:Choice>
                <mc:Fallback>
                  <p:oleObj name="" r:id="rId3" imgW="419735" imgH="61087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59" y="3776"/>
                          <a:ext cx="264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114"/>
            <p:cNvGraphicFramePr>
              <a:graphicFrameLocks noChangeAspect="1"/>
            </p:cNvGraphicFramePr>
            <p:nvPr/>
          </p:nvGraphicFramePr>
          <p:xfrm>
            <a:off x="4880" y="3776"/>
            <a:ext cx="14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229235" imgH="610870" progId="Equation.3">
                    <p:embed/>
                  </p:oleObj>
                </mc:Choice>
                <mc:Fallback>
                  <p:oleObj name="" r:id="rId5" imgW="229235" imgH="61087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0" y="3776"/>
                          <a:ext cx="144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5" name="Object 115"/>
            <p:cNvGraphicFramePr>
              <a:graphicFrameLocks noChangeAspect="1"/>
            </p:cNvGraphicFramePr>
            <p:nvPr/>
          </p:nvGraphicFramePr>
          <p:xfrm>
            <a:off x="4704" y="3856"/>
            <a:ext cx="103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7" imgW="165735" imgH="242570" progId="Equation.3">
                    <p:embed/>
                  </p:oleObj>
                </mc:Choice>
                <mc:Fallback>
                  <p:oleObj name="" r:id="rId7" imgW="165735" imgH="24257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04" y="3856"/>
                          <a:ext cx="103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6" name="Object 116"/>
            <p:cNvGraphicFramePr>
              <a:graphicFrameLocks noChangeAspect="1"/>
            </p:cNvGraphicFramePr>
            <p:nvPr/>
          </p:nvGraphicFramePr>
          <p:xfrm>
            <a:off x="4368" y="2776"/>
            <a:ext cx="13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9" imgW="216535" imgH="610870" progId="Equation.3">
                    <p:embed/>
                  </p:oleObj>
                </mc:Choice>
                <mc:Fallback>
                  <p:oleObj name="" r:id="rId9" imgW="216535" imgH="61087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68" y="2776"/>
                          <a:ext cx="135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7" name="Object 117"/>
            <p:cNvGraphicFramePr>
              <a:graphicFrameLocks noChangeAspect="1"/>
            </p:cNvGraphicFramePr>
            <p:nvPr/>
          </p:nvGraphicFramePr>
          <p:xfrm>
            <a:off x="4800" y="2688"/>
            <a:ext cx="48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1" imgW="1081405" imgH="534035" progId="Equation.3">
                    <p:embed/>
                  </p:oleObj>
                </mc:Choice>
                <mc:Fallback>
                  <p:oleObj name="" r:id="rId11" imgW="1081405" imgH="53403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00" y="2688"/>
                          <a:ext cx="488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8" name="Text Box 16"/>
          <p:cNvSpPr txBox="1"/>
          <p:nvPr/>
        </p:nvSpPr>
        <p:spPr>
          <a:xfrm>
            <a:off x="1287463" y="2505075"/>
            <a:ext cx="5326062" cy="1555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It is the limiting form of a unit area pulse function  p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()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as </a:t>
            </a:r>
            <a:r>
              <a:rPr lang="en-US" altLang="zh-CN" sz="32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goes to zero satisfying:</a:t>
            </a:r>
            <a:endParaRPr lang="en-US" altLang="zh-CN" sz="3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3"/>
          <p:cNvSpPr>
            <a:spLocks noGrp="1"/>
          </p:cNvSpPr>
          <p:nvPr>
            <p:ph idx="1"/>
          </p:nvPr>
        </p:nvSpPr>
        <p:spPr>
          <a:xfrm>
            <a:off x="1003300" y="1082675"/>
            <a:ext cx="9063038" cy="99060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u="sng" dirty="0">
                <a:latin typeface="Times New Roman" panose="02020503050405090304" pitchFamily="18" charset="0"/>
              </a:rPr>
              <a:t>Example3.9</a:t>
            </a:r>
            <a:r>
              <a:rPr lang="en-US" altLang="zh-CN" sz="3200" dirty="0">
                <a:latin typeface="Times New Roman" panose="02020503050405090304" pitchFamily="18" charset="0"/>
              </a:rPr>
              <a:t> - Consider the complex exponential sequence	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53250" name="Object 56"/>
          <p:cNvGraphicFramePr>
            <a:graphicFrameLocks noChangeAspect="1"/>
          </p:cNvGraphicFramePr>
          <p:nvPr/>
        </p:nvGraphicFramePr>
        <p:xfrm>
          <a:off x="3771900" y="1954213"/>
          <a:ext cx="24161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917700" imgH="571500" progId="Equation.3">
                  <p:embed/>
                </p:oleObj>
              </mc:Choice>
              <mc:Fallback>
                <p:oleObj name="" r:id="rId1" imgW="1917700" imgH="5715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1900" y="1954213"/>
                        <a:ext cx="2416175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57"/>
          <p:cNvGraphicFramePr>
            <a:graphicFrameLocks noChangeAspect="1"/>
          </p:cNvGraphicFramePr>
          <p:nvPr/>
        </p:nvGraphicFramePr>
        <p:xfrm>
          <a:off x="2936875" y="3686175"/>
          <a:ext cx="519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5194300" imgH="1016000" progId="Equation.3">
                  <p:embed/>
                </p:oleObj>
              </mc:Choice>
              <mc:Fallback>
                <p:oleObj name="" r:id="rId3" imgW="5194300" imgH="1016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6875" y="3686175"/>
                        <a:ext cx="51943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8"/>
          <p:cNvGraphicFramePr>
            <a:graphicFrameLocks noChangeAspect="1"/>
          </p:cNvGraphicFramePr>
          <p:nvPr/>
        </p:nvGraphicFramePr>
        <p:xfrm>
          <a:off x="4327525" y="5584825"/>
          <a:ext cx="23590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2006600" imgH="482600" progId="Equation.3">
                  <p:embed/>
                </p:oleObj>
              </mc:Choice>
              <mc:Fallback>
                <p:oleObj name="" r:id="rId5" imgW="2006600" imgH="482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7525" y="5584825"/>
                        <a:ext cx="235902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7"/>
          <p:cNvSpPr txBox="1"/>
          <p:nvPr/>
        </p:nvSpPr>
        <p:spPr>
          <a:xfrm>
            <a:off x="1381125" y="482600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where </a:t>
            </a:r>
            <a:r>
              <a:rPr lang="en-US" altLang="zh-CN" sz="32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) is an impulse function of </a:t>
            </a:r>
            <a:r>
              <a:rPr lang="en-US" altLang="zh-CN" sz="32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and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3254" name="Text Box 8"/>
          <p:cNvSpPr txBox="1"/>
          <p:nvPr/>
        </p:nvSpPr>
        <p:spPr>
          <a:xfrm>
            <a:off x="1295400" y="2928938"/>
            <a:ext cx="6400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Its DTFT is given by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sz="3200" i="1" dirty="0">
                <a:solidFill>
                  <a:schemeClr val="accent2"/>
                </a:solidFill>
                <a:latin typeface="Times New Roman" panose="02020503050405090304" pitchFamily="18" charset="0"/>
              </a:rPr>
              <a:t>3.1 The Continuous-Time Fourier Transform</a:t>
            </a:r>
            <a:endParaRPr lang="en-US" altLang="zh-CN" sz="3200" i="1" dirty="0">
              <a:solidFill>
                <a:schemeClr val="accent2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76350"/>
            <a:ext cx="9834563" cy="1152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+mn-cs"/>
              </a:rPr>
              <a:t>CTFT –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+mn-cs"/>
              </a:rPr>
              <a:t>continuous in time, continuous in frequency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503050405090304" pitchFamily="18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267" name="Group 5"/>
          <p:cNvGrpSpPr/>
          <p:nvPr/>
        </p:nvGrpSpPr>
        <p:grpSpPr>
          <a:xfrm>
            <a:off x="2081213" y="4389438"/>
            <a:ext cx="6791325" cy="1676400"/>
            <a:chOff x="816" y="2880"/>
            <a:chExt cx="4278" cy="1056"/>
          </a:xfrm>
        </p:grpSpPr>
        <p:grpSp>
          <p:nvGrpSpPr>
            <p:cNvPr id="11268" name="Group 6"/>
            <p:cNvGrpSpPr/>
            <p:nvPr/>
          </p:nvGrpSpPr>
          <p:grpSpPr>
            <a:xfrm>
              <a:off x="816" y="2880"/>
              <a:ext cx="1632" cy="1056"/>
              <a:chOff x="1152" y="2352"/>
              <a:chExt cx="1632" cy="1056"/>
            </a:xfrm>
          </p:grpSpPr>
          <p:grpSp>
            <p:nvGrpSpPr>
              <p:cNvPr id="11269" name="Group 7"/>
              <p:cNvGrpSpPr/>
              <p:nvPr/>
            </p:nvGrpSpPr>
            <p:grpSpPr>
              <a:xfrm>
                <a:off x="1152" y="2352"/>
                <a:ext cx="1440" cy="912"/>
                <a:chOff x="1152" y="2352"/>
                <a:chExt cx="1440" cy="912"/>
              </a:xfrm>
            </p:grpSpPr>
            <p:grpSp>
              <p:nvGrpSpPr>
                <p:cNvPr id="11270" name="Group 8"/>
                <p:cNvGrpSpPr/>
                <p:nvPr/>
              </p:nvGrpSpPr>
              <p:grpSpPr>
                <a:xfrm>
                  <a:off x="1152" y="2592"/>
                  <a:ext cx="1440" cy="672"/>
                  <a:chOff x="1056" y="2736"/>
                  <a:chExt cx="1440" cy="672"/>
                </a:xfrm>
              </p:grpSpPr>
              <p:sp>
                <p:nvSpPr>
                  <p:cNvPr id="11271" name="Line 9"/>
                  <p:cNvSpPr/>
                  <p:nvPr/>
                </p:nvSpPr>
                <p:spPr>
                  <a:xfrm>
                    <a:off x="1056" y="3408"/>
                    <a:ext cx="14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sm"/>
                  </a:ln>
                </p:spPr>
              </p:sp>
              <p:grpSp>
                <p:nvGrpSpPr>
                  <p:cNvPr id="11272" name="Group 10"/>
                  <p:cNvGrpSpPr/>
                  <p:nvPr/>
                </p:nvGrpSpPr>
                <p:grpSpPr>
                  <a:xfrm>
                    <a:off x="1248" y="2736"/>
                    <a:ext cx="1056" cy="672"/>
                    <a:chOff x="1248" y="2736"/>
                    <a:chExt cx="1056" cy="672"/>
                  </a:xfrm>
                </p:grpSpPr>
                <p:sp>
                  <p:nvSpPr>
                    <p:cNvPr id="11273" name="Line 11"/>
                    <p:cNvSpPr/>
                    <p:nvPr/>
                  </p:nvSpPr>
                  <p:spPr>
                    <a:xfrm flipV="1">
                      <a:off x="1680" y="2736"/>
                      <a:ext cx="0" cy="672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triangle" w="sm" len="sm"/>
                    </a:ln>
                  </p:spPr>
                </p:sp>
                <p:sp>
                  <p:nvSpPr>
                    <p:cNvPr id="11274" name="Freeform 12"/>
                    <p:cNvSpPr/>
                    <p:nvPr/>
                  </p:nvSpPr>
                  <p:spPr>
                    <a:xfrm>
                      <a:off x="1248" y="2920"/>
                      <a:ext cx="1056" cy="44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40"/>
                        </a:cxn>
                        <a:cxn ang="0">
                          <a:pos x="288" y="56"/>
                        </a:cxn>
                        <a:cxn ang="0">
                          <a:pos x="624" y="104"/>
                        </a:cxn>
                        <a:cxn ang="0">
                          <a:pos x="1056" y="440"/>
                        </a:cxn>
                      </a:cxnLst>
                      <a:pathLst>
                        <a:path w="1056" h="440">
                          <a:moveTo>
                            <a:pt x="0" y="440"/>
                          </a:moveTo>
                          <a:cubicBezTo>
                            <a:pt x="92" y="276"/>
                            <a:pt x="184" y="112"/>
                            <a:pt x="288" y="56"/>
                          </a:cubicBezTo>
                          <a:cubicBezTo>
                            <a:pt x="392" y="0"/>
                            <a:pt x="496" y="40"/>
                            <a:pt x="624" y="104"/>
                          </a:cubicBezTo>
                          <a:cubicBezTo>
                            <a:pt x="752" y="168"/>
                            <a:pt x="984" y="384"/>
                            <a:pt x="1056" y="440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1275" name="Text Box 13"/>
                <p:cNvSpPr txBox="1"/>
                <p:nvPr/>
              </p:nvSpPr>
              <p:spPr>
                <a:xfrm>
                  <a:off x="1488" y="2352"/>
                  <a:ext cx="43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anose="02010600030101010101" pitchFamily="2" charset="-122"/>
                    </a:rPr>
                    <a:t>x(t)</a:t>
                  </a:r>
                  <a:endPara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276" name="Text Box 14"/>
              <p:cNvSpPr txBox="1"/>
              <p:nvPr/>
            </p:nvSpPr>
            <p:spPr>
              <a:xfrm>
                <a:off x="2640" y="3120"/>
                <a:ext cx="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77" name="Group 15"/>
            <p:cNvGrpSpPr/>
            <p:nvPr/>
          </p:nvGrpSpPr>
          <p:grpSpPr>
            <a:xfrm>
              <a:off x="3360" y="3024"/>
              <a:ext cx="1734" cy="803"/>
              <a:chOff x="3360" y="2496"/>
              <a:chExt cx="1734" cy="803"/>
            </a:xfrm>
          </p:grpSpPr>
          <p:grpSp>
            <p:nvGrpSpPr>
              <p:cNvPr id="11278" name="Group 16"/>
              <p:cNvGrpSpPr/>
              <p:nvPr/>
            </p:nvGrpSpPr>
            <p:grpSpPr>
              <a:xfrm>
                <a:off x="3360" y="2592"/>
                <a:ext cx="1536" cy="672"/>
                <a:chOff x="3312" y="2736"/>
                <a:chExt cx="1536" cy="672"/>
              </a:xfrm>
            </p:grpSpPr>
            <p:sp>
              <p:nvSpPr>
                <p:cNvPr id="11279" name="Line 17"/>
                <p:cNvSpPr/>
                <p:nvPr/>
              </p:nvSpPr>
              <p:spPr>
                <a:xfrm>
                  <a:off x="3312" y="3408"/>
                  <a:ext cx="153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  <p:sp>
              <p:nvSpPr>
                <p:cNvPr id="11280" name="Line 18"/>
                <p:cNvSpPr/>
                <p:nvPr/>
              </p:nvSpPr>
              <p:spPr>
                <a:xfrm flipV="1">
                  <a:off x="4080" y="2736"/>
                  <a:ext cx="0" cy="67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  <p:sp>
              <p:nvSpPr>
                <p:cNvPr id="11281" name="Freeform 19"/>
                <p:cNvSpPr/>
                <p:nvPr/>
              </p:nvSpPr>
              <p:spPr>
                <a:xfrm>
                  <a:off x="3648" y="2920"/>
                  <a:ext cx="768" cy="488"/>
                </a:xfrm>
                <a:custGeom>
                  <a:avLst/>
                  <a:gdLst/>
                  <a:ahLst/>
                  <a:cxnLst>
                    <a:cxn ang="0">
                      <a:pos x="0" y="488"/>
                    </a:cxn>
                    <a:cxn ang="0">
                      <a:pos x="144" y="152"/>
                    </a:cxn>
                    <a:cxn ang="0">
                      <a:pos x="480" y="8"/>
                    </a:cxn>
                    <a:cxn ang="0">
                      <a:pos x="624" y="200"/>
                    </a:cxn>
                    <a:cxn ang="0">
                      <a:pos x="768" y="488"/>
                    </a:cxn>
                  </a:cxnLst>
                  <a:pathLst>
                    <a:path w="768" h="488">
                      <a:moveTo>
                        <a:pt x="0" y="488"/>
                      </a:moveTo>
                      <a:cubicBezTo>
                        <a:pt x="32" y="360"/>
                        <a:pt x="64" y="232"/>
                        <a:pt x="144" y="152"/>
                      </a:cubicBezTo>
                      <a:cubicBezTo>
                        <a:pt x="224" y="72"/>
                        <a:pt x="400" y="0"/>
                        <a:pt x="480" y="8"/>
                      </a:cubicBezTo>
                      <a:cubicBezTo>
                        <a:pt x="560" y="16"/>
                        <a:pt x="576" y="120"/>
                        <a:pt x="624" y="200"/>
                      </a:cubicBezTo>
                      <a:cubicBezTo>
                        <a:pt x="672" y="280"/>
                        <a:pt x="720" y="384"/>
                        <a:pt x="768" y="48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aphicFrame>
            <p:nvGraphicFramePr>
              <p:cNvPr id="11282" name="Object 109"/>
              <p:cNvGraphicFramePr>
                <a:graphicFrameLocks noChangeAspect="1"/>
              </p:cNvGraphicFramePr>
              <p:nvPr/>
            </p:nvGraphicFramePr>
            <p:xfrm>
              <a:off x="4176" y="2496"/>
              <a:ext cx="62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1" imgW="521335" imgH="254635" progId="Equation.3">
                      <p:embed/>
                    </p:oleObj>
                  </mc:Choice>
                  <mc:Fallback>
                    <p:oleObj name="" r:id="rId1" imgW="521335" imgH="254635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176" y="2496"/>
                            <a:ext cx="624" cy="2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3" name="Object 110"/>
              <p:cNvGraphicFramePr>
                <a:graphicFrameLocks noChangeAspect="1"/>
              </p:cNvGraphicFramePr>
              <p:nvPr/>
            </p:nvGraphicFramePr>
            <p:xfrm>
              <a:off x="4896" y="3120"/>
              <a:ext cx="198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3" imgW="166370" imgH="166370" progId="Equation.3">
                      <p:embed/>
                    </p:oleObj>
                  </mc:Choice>
                  <mc:Fallback>
                    <p:oleObj name="" r:id="rId3" imgW="166370" imgH="166370" progId="Equation.3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896" y="3120"/>
                            <a:ext cx="198" cy="1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1284" name="Object 111"/>
          <p:cNvGraphicFramePr>
            <a:graphicFrameLocks noChangeAspect="1"/>
          </p:cNvGraphicFramePr>
          <p:nvPr/>
        </p:nvGraphicFramePr>
        <p:xfrm>
          <a:off x="3208338" y="1960563"/>
          <a:ext cx="45354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1574800" imgH="330200" progId="Equation.DSMT4">
                  <p:embed/>
                </p:oleObj>
              </mc:Choice>
              <mc:Fallback>
                <p:oleObj name="" r:id="rId5" imgW="1574800" imgH="330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338" y="1960563"/>
                        <a:ext cx="4535487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112"/>
          <p:cNvGraphicFramePr>
            <a:graphicFrameLocks noChangeAspect="1"/>
          </p:cNvGraphicFramePr>
          <p:nvPr/>
        </p:nvGraphicFramePr>
        <p:xfrm>
          <a:off x="3208338" y="2935288"/>
          <a:ext cx="51133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1815465" imgH="393700" progId="Equation.DSMT4">
                  <p:embed/>
                </p:oleObj>
              </mc:Choice>
              <mc:Fallback>
                <p:oleObj name="" r:id="rId7" imgW="1815465" imgH="393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8338" y="2935288"/>
                        <a:ext cx="5113337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113"/>
          <p:cNvGraphicFramePr>
            <a:graphicFrameLocks noChangeAspect="1"/>
          </p:cNvGraphicFramePr>
          <p:nvPr/>
        </p:nvGraphicFramePr>
        <p:xfrm>
          <a:off x="3529013" y="4138613"/>
          <a:ext cx="3657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1400175" imgH="241935" progId="Equation.3">
                  <p:embed/>
                </p:oleObj>
              </mc:Choice>
              <mc:Fallback>
                <p:oleObj name="" r:id="rId9" imgW="1400175" imgH="24193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9013" y="4138613"/>
                        <a:ext cx="3657600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3"/>
          <p:cNvSpPr>
            <a:spLocks noGrp="1"/>
          </p:cNvSpPr>
          <p:nvPr>
            <p:ph idx="1"/>
          </p:nvPr>
        </p:nvSpPr>
        <p:spPr>
          <a:xfrm>
            <a:off x="1247775" y="2900363"/>
            <a:ext cx="8902700" cy="289560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	is a periodic function of w with a period 2</a:t>
            </a:r>
            <a:r>
              <a:rPr lang="en-US" altLang="zh-CN" sz="3200" i="1" dirty="0">
                <a:latin typeface="Times New Roman" panose="02020503050405090304" pitchFamily="18" charset="0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</a:rPr>
              <a:t> and is called a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503050405090304" pitchFamily="18" charset="0"/>
              </a:rPr>
              <a:t>periodic impulse train </a:t>
            </a:r>
            <a:r>
              <a:rPr lang="en-US" altLang="zh-CN" sz="3200" dirty="0">
                <a:latin typeface="Times New Roman" panose="02020503050405090304" pitchFamily="18" charset="0"/>
              </a:rPr>
              <a:t>or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503050405090304" pitchFamily="18" charset="0"/>
              </a:rPr>
              <a:t> impulse train. </a:t>
            </a:r>
            <a:endParaRPr lang="en-US" altLang="zh-CN" sz="3200" dirty="0">
              <a:solidFill>
                <a:srgbClr val="FF5050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To verify that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503050405090304" pitchFamily="18" charset="0"/>
              </a:rPr>
              <a:t> given above is indeed the DTFT of  x[n]=e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0n</a:t>
            </a:r>
            <a:r>
              <a:rPr lang="en-US" altLang="zh-CN" sz="3200" dirty="0">
                <a:latin typeface="Times New Roman" panose="02020503050405090304" pitchFamily="18" charset="0"/>
              </a:rPr>
              <a:t> we compute the inverse DTFT of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54274" name="Object 21"/>
          <p:cNvGraphicFramePr>
            <a:graphicFrameLocks noChangeAspect="1"/>
          </p:cNvGraphicFramePr>
          <p:nvPr/>
        </p:nvGraphicFramePr>
        <p:xfrm>
          <a:off x="2943225" y="1790700"/>
          <a:ext cx="519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5194300" imgH="1016000" progId="Equation.3">
                  <p:embed/>
                </p:oleObj>
              </mc:Choice>
              <mc:Fallback>
                <p:oleObj name="" r:id="rId1" imgW="5194300" imgH="10160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3225" y="1790700"/>
                        <a:ext cx="51943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5"/>
          <p:cNvSpPr txBox="1"/>
          <p:nvPr/>
        </p:nvSpPr>
        <p:spPr>
          <a:xfrm>
            <a:off x="974725" y="1112838"/>
            <a:ext cx="7162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The function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3"/>
          <p:cNvSpPr>
            <a:spLocks noGrp="1"/>
          </p:cNvSpPr>
          <p:nvPr>
            <p:ph idx="1"/>
          </p:nvPr>
        </p:nvSpPr>
        <p:spPr>
          <a:xfrm>
            <a:off x="977900" y="1173163"/>
            <a:ext cx="7620000" cy="53340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Thus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55298" name="Object 38"/>
          <p:cNvGraphicFramePr>
            <a:graphicFrameLocks noChangeAspect="1"/>
          </p:cNvGraphicFramePr>
          <p:nvPr/>
        </p:nvGraphicFramePr>
        <p:xfrm>
          <a:off x="2470150" y="1706563"/>
          <a:ext cx="67452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6743700" imgH="1092200" progId="Equation.3">
                  <p:embed/>
                </p:oleObj>
              </mc:Choice>
              <mc:Fallback>
                <p:oleObj name="" r:id="rId1" imgW="6743700" imgH="1092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0150" y="1706563"/>
                        <a:ext cx="6745288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9"/>
          <p:cNvGraphicFramePr>
            <a:graphicFrameLocks noChangeAspect="1"/>
          </p:cNvGraphicFramePr>
          <p:nvPr/>
        </p:nvGraphicFramePr>
        <p:xfrm>
          <a:off x="3240088" y="2882900"/>
          <a:ext cx="4610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4610100" imgH="1092200" progId="Equation.3">
                  <p:embed/>
                </p:oleObj>
              </mc:Choice>
              <mc:Fallback>
                <p:oleObj name="" r:id="rId3" imgW="4610100" imgH="1092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0088" y="2882900"/>
                        <a:ext cx="46101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6"/>
          <p:cNvSpPr txBox="1"/>
          <p:nvPr/>
        </p:nvSpPr>
        <p:spPr>
          <a:xfrm>
            <a:off x="1951038" y="4095750"/>
            <a:ext cx="8462962" cy="106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where we have used the sampling property of the impulse function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()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xfrm>
            <a:off x="660400" y="458788"/>
            <a:ext cx="109728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dirty="0">
                <a:solidFill>
                  <a:srgbClr val="0066FF"/>
                </a:solidFill>
                <a:latin typeface="Times New Roman" panose="02020503050405090304" pitchFamily="18" charset="0"/>
              </a:rPr>
              <a:t>Commonly Used DTFT Pairs</a:t>
            </a:r>
            <a:br>
              <a:rPr lang="en-US" altLang="zh-CN" sz="3200" dirty="0">
                <a:solidFill>
                  <a:srgbClr val="0066FF"/>
                </a:solidFill>
                <a:latin typeface="Times New Roman" panose="02020503050405090304" pitchFamily="18" charset="0"/>
              </a:rPr>
            </a:br>
            <a:r>
              <a:rPr lang="en-US" altLang="zh-CN" sz="3200" dirty="0">
                <a:solidFill>
                  <a:srgbClr val="FF5050"/>
                </a:solidFill>
                <a:latin typeface="Times New Roman" panose="02020503050405090304" pitchFamily="18" charset="0"/>
              </a:rPr>
              <a:t>(Table 3.3  Page 105)</a:t>
            </a:r>
            <a:endParaRPr lang="en-US" altLang="zh-CN" sz="3200" dirty="0">
              <a:solidFill>
                <a:srgbClr val="FF5050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56322" name="Object 37"/>
          <p:cNvGraphicFramePr>
            <a:graphicFrameLocks noChangeAspect="1"/>
          </p:cNvGraphicFramePr>
          <p:nvPr/>
        </p:nvGraphicFramePr>
        <p:xfrm>
          <a:off x="3359150" y="1773238"/>
          <a:ext cx="5791200" cy="455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2146300" imgH="1943100" progId="Equation.DSMT4">
                  <p:embed/>
                </p:oleObj>
              </mc:Choice>
              <mc:Fallback>
                <p:oleObj name="" r:id="rId1" imgW="2146300" imgH="1943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9150" y="1773238"/>
                        <a:ext cx="5791200" cy="455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8"/>
          <p:cNvGraphicFramePr>
            <a:graphicFrameLocks noChangeAspect="1"/>
          </p:cNvGraphicFramePr>
          <p:nvPr/>
        </p:nvGraphicFramePr>
        <p:xfrm>
          <a:off x="3359150" y="1773238"/>
          <a:ext cx="5791200" cy="455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2146300" imgH="1943100" progId="Equation.DSMT4">
                  <p:embed/>
                </p:oleObj>
              </mc:Choice>
              <mc:Fallback>
                <p:oleObj name="" r:id="rId3" imgW="2146300" imgH="19431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9150" y="1773238"/>
                        <a:ext cx="5791200" cy="455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xfrm>
            <a:off x="609600" y="239713"/>
            <a:ext cx="109728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i="1" dirty="0">
                <a:latin typeface="Times New Roman" panose="02020503050405090304" pitchFamily="18" charset="0"/>
              </a:rPr>
              <a:t>3.2.5 Strength of a DTFT</a:t>
            </a:r>
            <a:endParaRPr lang="en-US" altLang="zh-CN" sz="3200" i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82307" name="Rectangle 3"/>
          <p:cNvSpPr>
            <a:spLocks noGrp="1"/>
          </p:cNvSpPr>
          <p:nvPr>
            <p:ph idx="1"/>
          </p:nvPr>
        </p:nvSpPr>
        <p:spPr>
          <a:xfrm>
            <a:off x="995363" y="1162050"/>
            <a:ext cx="9021762" cy="107950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 strength of a DT FT is given by its norm. 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The Lp-norm of X(e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 is defined by:</a:t>
            </a:r>
            <a:endParaRPr lang="en-US" altLang="zh-CN" sz="3200" dirty="0"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82308" name="Object 37"/>
          <p:cNvGraphicFramePr>
            <a:graphicFrameLocks noChangeAspect="1"/>
          </p:cNvGraphicFramePr>
          <p:nvPr/>
        </p:nvGraphicFramePr>
        <p:xfrm>
          <a:off x="2489200" y="2351088"/>
          <a:ext cx="56388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917065" imgH="393700" progId="Equation.DSMT4">
                  <p:embed/>
                </p:oleObj>
              </mc:Choice>
              <mc:Fallback>
                <p:oleObj name="" r:id="rId1" imgW="1917065" imgH="3937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9200" y="2351088"/>
                        <a:ext cx="5638800" cy="1157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09" name="Text Box 5"/>
          <p:cNvSpPr txBox="1"/>
          <p:nvPr/>
        </p:nvSpPr>
        <p:spPr>
          <a:xfrm>
            <a:off x="995363" y="5421313"/>
            <a:ext cx="9815512" cy="5508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SzPct val="85000"/>
              <a:buBlip>
                <a:blip r:embed="rId3"/>
              </a:buBlip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M-file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filternorm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can be used to determine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norms.</a:t>
            </a:r>
            <a:endParaRPr lang="en-US" altLang="zh-CN" sz="3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7349" name="Rectangle 5"/>
          <p:cNvSpPr/>
          <p:nvPr/>
        </p:nvSpPr>
        <p:spPr>
          <a:xfrm>
            <a:off x="1614488" y="3621088"/>
            <a:ext cx="38814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32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is a positive integer.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57350" name="Group 6"/>
          <p:cNvGrpSpPr/>
          <p:nvPr/>
        </p:nvGrpSpPr>
        <p:grpSpPr>
          <a:xfrm>
            <a:off x="995363" y="4530725"/>
            <a:ext cx="9069387" cy="579438"/>
            <a:chOff x="204" y="2931"/>
            <a:chExt cx="5713" cy="365"/>
          </a:xfrm>
        </p:grpSpPr>
        <p:sp>
          <p:nvSpPr>
            <p:cNvPr id="57351" name="Rectangle 7"/>
            <p:cNvSpPr/>
            <p:nvPr/>
          </p:nvSpPr>
          <p:spPr>
            <a:xfrm>
              <a:off x="204" y="2931"/>
              <a:ext cx="571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  <a:buChar char="•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In practice, the value of  </a:t>
              </a: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 is typically 1 or 2 or      .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7352" name="Object 38"/>
            <p:cNvGraphicFramePr>
              <a:graphicFrameLocks noChangeAspect="1"/>
            </p:cNvGraphicFramePr>
            <p:nvPr/>
          </p:nvGraphicFramePr>
          <p:xfrm>
            <a:off x="5486" y="3000"/>
            <a:ext cx="27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4" imgW="153670" imgH="128270" progId="Equation.DSMT4">
                    <p:embed/>
                  </p:oleObj>
                </mc:Choice>
                <mc:Fallback>
                  <p:oleObj name="" r:id="rId4" imgW="153670" imgH="12827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486" y="3000"/>
                          <a:ext cx="272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7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7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charRg st="4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07">
                                            <p:txEl>
                                              <p:charRg st="4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2307">
                                            <p:txEl>
                                              <p:charRg st="4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/>
      <p:bldP spid="482307" grpId="0" build="p"/>
      <p:bldP spid="573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381000" y="404813"/>
            <a:ext cx="7620000" cy="6477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i="1" dirty="0">
                <a:solidFill>
                  <a:schemeClr val="accent2"/>
                </a:solidFill>
                <a:latin typeface="Times New Roman" panose="02020503050405090304" pitchFamily="18" charset="0"/>
              </a:rPr>
              <a:t>3.3 DTFT Theorems </a:t>
            </a:r>
            <a:r>
              <a:rPr lang="en-US" altLang="zh-CN" sz="2800" dirty="0">
                <a:solidFill>
                  <a:srgbClr val="FF5050"/>
                </a:solidFill>
                <a:latin typeface="Times New Roman" panose="02020503050405090304" pitchFamily="18" charset="0"/>
              </a:rPr>
              <a:t>(Table 3.4)</a:t>
            </a:r>
            <a:r>
              <a:rPr lang="en-US" altLang="zh-CN" dirty="0">
                <a:solidFill>
                  <a:srgbClr val="0066FF"/>
                </a:solidFill>
                <a:latin typeface="Times New Roman" panose="02020503050405090304" pitchFamily="18" charset="0"/>
              </a:rPr>
              <a:t> </a:t>
            </a:r>
            <a:endParaRPr lang="en-US" altLang="zh-CN" dirty="0">
              <a:solidFill>
                <a:srgbClr val="0066FF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graphicFrame>
        <p:nvGraphicFramePr>
          <p:cNvPr id="58370" name="Object 163"/>
          <p:cNvGraphicFramePr>
            <a:graphicFrameLocks noChangeAspect="1"/>
          </p:cNvGraphicFramePr>
          <p:nvPr/>
        </p:nvGraphicFramePr>
        <p:xfrm>
          <a:off x="4781550" y="5356225"/>
          <a:ext cx="47244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2451100" imgH="482600" progId="Equation.3">
                  <p:embed/>
                </p:oleObj>
              </mc:Choice>
              <mc:Fallback>
                <p:oleObj name="" r:id="rId1" imgW="2451100" imgH="482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1550" y="5356225"/>
                        <a:ext cx="472440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8"/>
          <p:cNvSpPr txBox="1"/>
          <p:nvPr/>
        </p:nvSpPr>
        <p:spPr>
          <a:xfrm>
            <a:off x="1936750" y="5618163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Parseval’s relation</a:t>
            </a:r>
            <a:endParaRPr lang="en-US" altLang="zh-CN" sz="24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8372" name="Text Box 9"/>
          <p:cNvSpPr txBox="1"/>
          <p:nvPr/>
        </p:nvSpPr>
        <p:spPr>
          <a:xfrm>
            <a:off x="1936750" y="4899025"/>
            <a:ext cx="20161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Modulation</a:t>
            </a:r>
            <a:endParaRPr lang="en-US" altLang="zh-CN" sz="24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8373" name="Text Box 10"/>
          <p:cNvSpPr txBox="1"/>
          <p:nvPr/>
        </p:nvSpPr>
        <p:spPr>
          <a:xfrm>
            <a:off x="1936750" y="4106863"/>
            <a:ext cx="21605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Convolution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8374" name="Text Box 11"/>
          <p:cNvSpPr txBox="1"/>
          <p:nvPr/>
        </p:nvSpPr>
        <p:spPr>
          <a:xfrm>
            <a:off x="1936750" y="3170238"/>
            <a:ext cx="2413000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Differentiation- in-frequency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8375" name="Text Box 12"/>
          <p:cNvSpPr txBox="1"/>
          <p:nvPr/>
        </p:nvSpPr>
        <p:spPr>
          <a:xfrm>
            <a:off x="1936750" y="2738438"/>
            <a:ext cx="27003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Frequency-shifting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8376" name="Text Box 13"/>
          <p:cNvSpPr txBox="1"/>
          <p:nvPr/>
        </p:nvSpPr>
        <p:spPr>
          <a:xfrm>
            <a:off x="1936750" y="2233613"/>
            <a:ext cx="23415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Time-shifting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8377" name="Text Box 14"/>
          <p:cNvSpPr txBox="1"/>
          <p:nvPr/>
        </p:nvSpPr>
        <p:spPr>
          <a:xfrm>
            <a:off x="1936750" y="165735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Linearity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8378" name="Object 164"/>
          <p:cNvGraphicFramePr>
            <a:graphicFrameLocks noChangeAspect="1"/>
          </p:cNvGraphicFramePr>
          <p:nvPr/>
        </p:nvGraphicFramePr>
        <p:xfrm>
          <a:off x="3863975" y="1052513"/>
          <a:ext cx="21605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954405" imgH="229235" progId="Equation.DSMT4">
                  <p:embed/>
                </p:oleObj>
              </mc:Choice>
              <mc:Fallback>
                <p:oleObj name="" r:id="rId3" imgW="954405" imgH="22923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3975" y="1052513"/>
                        <a:ext cx="2160588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65"/>
          <p:cNvGraphicFramePr>
            <a:graphicFrameLocks noChangeAspect="1"/>
          </p:cNvGraphicFramePr>
          <p:nvPr/>
        </p:nvGraphicFramePr>
        <p:xfrm>
          <a:off x="6527800" y="1052513"/>
          <a:ext cx="2303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967105" imgH="229235" progId="Equation.DSMT4">
                  <p:embed/>
                </p:oleObj>
              </mc:Choice>
              <mc:Fallback>
                <p:oleObj name="" r:id="rId5" imgW="967105" imgH="229235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7800" y="1052513"/>
                        <a:ext cx="23034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66"/>
          <p:cNvGraphicFramePr>
            <a:graphicFrameLocks noChangeAspect="1"/>
          </p:cNvGraphicFramePr>
          <p:nvPr/>
        </p:nvGraphicFramePr>
        <p:xfrm>
          <a:off x="4097338" y="1585913"/>
          <a:ext cx="56149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2311400" imgH="228600" progId="Equation.DSMT4">
                  <p:embed/>
                </p:oleObj>
              </mc:Choice>
              <mc:Fallback>
                <p:oleObj name="" r:id="rId7" imgW="2311400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7338" y="1585913"/>
                        <a:ext cx="5614987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67"/>
          <p:cNvGraphicFramePr>
            <a:graphicFrameLocks noChangeAspect="1"/>
          </p:cNvGraphicFramePr>
          <p:nvPr/>
        </p:nvGraphicFramePr>
        <p:xfrm>
          <a:off x="4852988" y="2139950"/>
          <a:ext cx="37449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1536700" imgH="241300" progId="Equation.DSMT4">
                  <p:embed/>
                </p:oleObj>
              </mc:Choice>
              <mc:Fallback>
                <p:oleObj name="" r:id="rId9" imgW="1536700" imgH="241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2988" y="2139950"/>
                        <a:ext cx="3744912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68"/>
          <p:cNvGraphicFramePr>
            <a:graphicFrameLocks noChangeAspect="1"/>
          </p:cNvGraphicFramePr>
          <p:nvPr/>
        </p:nvGraphicFramePr>
        <p:xfrm>
          <a:off x="4781550" y="2667000"/>
          <a:ext cx="37449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1450975" imgH="229235" progId="Equation.DSMT4">
                  <p:embed/>
                </p:oleObj>
              </mc:Choice>
              <mc:Fallback>
                <p:oleObj name="" r:id="rId11" imgW="1450975" imgH="22923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81550" y="2667000"/>
                        <a:ext cx="3744913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69"/>
          <p:cNvGraphicFramePr>
            <a:graphicFrameLocks noChangeAspect="1"/>
          </p:cNvGraphicFramePr>
          <p:nvPr/>
        </p:nvGraphicFramePr>
        <p:xfrm>
          <a:off x="5249863" y="3098800"/>
          <a:ext cx="32400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3" imgW="1221740" imgH="419735" progId="Equation.DSMT4">
                  <p:embed/>
                </p:oleObj>
              </mc:Choice>
              <mc:Fallback>
                <p:oleObj name="" r:id="rId13" imgW="1221740" imgH="419735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49863" y="3098800"/>
                        <a:ext cx="3240087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70"/>
          <p:cNvGraphicFramePr>
            <a:graphicFrameLocks noChangeAspect="1"/>
          </p:cNvGraphicFramePr>
          <p:nvPr/>
        </p:nvGraphicFramePr>
        <p:xfrm>
          <a:off x="4529138" y="4033838"/>
          <a:ext cx="4394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5" imgW="1803400" imgH="228600" progId="Equation.DSMT4">
                  <p:embed/>
                </p:oleObj>
              </mc:Choice>
              <mc:Fallback>
                <p:oleObj name="" r:id="rId15" imgW="18034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29138" y="4033838"/>
                        <a:ext cx="439420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1"/>
          <p:cNvGraphicFramePr>
            <a:graphicFrameLocks noChangeAspect="1"/>
          </p:cNvGraphicFramePr>
          <p:nvPr/>
        </p:nvGraphicFramePr>
        <p:xfrm>
          <a:off x="4313238" y="4598988"/>
          <a:ext cx="54006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7" imgW="2438400" imgH="393700" progId="Equation.DSMT4">
                  <p:embed/>
                </p:oleObj>
              </mc:Choice>
              <mc:Fallback>
                <p:oleObj name="" r:id="rId17" imgW="2438400" imgH="3937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13238" y="4598988"/>
                        <a:ext cx="5400675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sz="3200" i="1" dirty="0">
                <a:latin typeface="Times New Roman" panose="02020503050405090304" pitchFamily="18" charset="0"/>
              </a:rPr>
              <a:t>Application of Above Properties</a:t>
            </a:r>
            <a:endParaRPr lang="en-US" altLang="zh-CN" sz="3200" i="1" dirty="0">
              <a:latin typeface="Times New Roman" panose="02020503050405090304" pitchFamily="18" charset="0"/>
            </a:endParaRP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1081088" y="1311275"/>
            <a:ext cx="7939087" cy="195580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Compute DTFT of sequences conveniently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 Ex. 3.10, 3.11, 3.12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Compute linear convolution</a:t>
            </a:r>
            <a:r>
              <a:rPr lang="en-US" altLang="zh-CN" sz="3200" dirty="0">
                <a:latin typeface="Times New Roman" panose="02020503050405090304" pitchFamily="18" charset="0"/>
              </a:rPr>
              <a:t>: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60419" name="Object 110"/>
          <p:cNvGraphicFramePr>
            <a:graphicFrameLocks noChangeAspect="1"/>
          </p:cNvGraphicFramePr>
          <p:nvPr/>
        </p:nvGraphicFramePr>
        <p:xfrm>
          <a:off x="3009900" y="3265488"/>
          <a:ext cx="50053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917700" imgH="228600" progId="Equation.DSMT4">
                  <p:embed/>
                </p:oleObj>
              </mc:Choice>
              <mc:Fallback>
                <p:oleObj name="" r:id="rId1" imgW="1917700" imgH="2286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9900" y="3265488"/>
                        <a:ext cx="500538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0" name="Group 5"/>
          <p:cNvGrpSpPr/>
          <p:nvPr/>
        </p:nvGrpSpPr>
        <p:grpSpPr>
          <a:xfrm>
            <a:off x="1377950" y="4343400"/>
            <a:ext cx="2671763" cy="1371600"/>
            <a:chOff x="528" y="3024"/>
            <a:chExt cx="1728" cy="864"/>
          </a:xfrm>
        </p:grpSpPr>
        <p:graphicFrame>
          <p:nvGraphicFramePr>
            <p:cNvPr id="60421" name="Object 111"/>
            <p:cNvGraphicFramePr>
              <a:graphicFrameLocks noChangeAspect="1"/>
            </p:cNvGraphicFramePr>
            <p:nvPr/>
          </p:nvGraphicFramePr>
          <p:xfrm>
            <a:off x="528" y="3024"/>
            <a:ext cx="137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3" imgW="954405" imgH="229235" progId="Equation.DSMT4">
                    <p:embed/>
                  </p:oleObj>
                </mc:Choice>
                <mc:Fallback>
                  <p:oleObj name="" r:id="rId3" imgW="954405" imgH="229235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8" y="3024"/>
                          <a:ext cx="1373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2" name="Object 112"/>
            <p:cNvGraphicFramePr>
              <a:graphicFrameLocks noChangeAspect="1"/>
            </p:cNvGraphicFramePr>
            <p:nvPr/>
          </p:nvGraphicFramePr>
          <p:xfrm>
            <a:off x="528" y="3504"/>
            <a:ext cx="137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5" imgW="967105" imgH="229235" progId="Equation.DSMT4">
                    <p:embed/>
                  </p:oleObj>
                </mc:Choice>
                <mc:Fallback>
                  <p:oleObj name="" r:id="rId5" imgW="967105" imgH="229235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8" y="3504"/>
                          <a:ext cx="1373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3" name="Object 113"/>
            <p:cNvGraphicFramePr>
              <a:graphicFrameLocks noChangeAspect="1"/>
            </p:cNvGraphicFramePr>
            <p:nvPr/>
          </p:nvGraphicFramePr>
          <p:xfrm>
            <a:off x="1872" y="3168"/>
            <a:ext cx="38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7" imgW="369570" imgH="356870" progId="Equation.DSMT4">
                    <p:embed/>
                  </p:oleObj>
                </mc:Choice>
                <mc:Fallback>
                  <p:oleObj name="" r:id="rId7" imgW="369570" imgH="35687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72" y="3168"/>
                          <a:ext cx="384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24" name="Group 9"/>
          <p:cNvGrpSpPr/>
          <p:nvPr/>
        </p:nvGrpSpPr>
        <p:grpSpPr>
          <a:xfrm>
            <a:off x="4041775" y="4416425"/>
            <a:ext cx="3581400" cy="914400"/>
            <a:chOff x="2304" y="3024"/>
            <a:chExt cx="2256" cy="576"/>
          </a:xfrm>
        </p:grpSpPr>
        <p:graphicFrame>
          <p:nvGraphicFramePr>
            <p:cNvPr id="60425" name="Object 114"/>
            <p:cNvGraphicFramePr>
              <a:graphicFrameLocks noChangeAspect="1"/>
            </p:cNvGraphicFramePr>
            <p:nvPr/>
          </p:nvGraphicFramePr>
          <p:xfrm>
            <a:off x="2304" y="3216"/>
            <a:ext cx="130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9" imgW="902970" imgH="229235" progId="Equation.DSMT4">
                    <p:embed/>
                  </p:oleObj>
                </mc:Choice>
                <mc:Fallback>
                  <p:oleObj name="" r:id="rId9" imgW="902970" imgH="229235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04" y="3216"/>
                          <a:ext cx="1306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6" name="Line 11"/>
            <p:cNvSpPr/>
            <p:nvPr/>
          </p:nvSpPr>
          <p:spPr>
            <a:xfrm>
              <a:off x="3648" y="3408"/>
              <a:ext cx="72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60427" name="Text Box 12"/>
            <p:cNvSpPr txBox="1"/>
            <p:nvPr/>
          </p:nvSpPr>
          <p:spPr>
            <a:xfrm>
              <a:off x="3600" y="3024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IDTFT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0428" name="Object 115"/>
          <p:cNvGraphicFramePr>
            <a:graphicFrameLocks noChangeAspect="1"/>
          </p:cNvGraphicFramePr>
          <p:nvPr/>
        </p:nvGraphicFramePr>
        <p:xfrm>
          <a:off x="7416800" y="4724400"/>
          <a:ext cx="19002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725170" imgH="203835" progId="Equation.3">
                  <p:embed/>
                </p:oleObj>
              </mc:Choice>
              <mc:Fallback>
                <p:oleObj name="" r:id="rId11" imgW="725170" imgH="20383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16800" y="4724400"/>
                        <a:ext cx="1900238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661208" y="548640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968375" y="1223963"/>
            <a:ext cx="9599613" cy="3138487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u="sng" dirty="0">
                <a:latin typeface="Times New Roman" panose="02020503050405090304" pitchFamily="18" charset="0"/>
              </a:rPr>
              <a:t>Example 3.13</a:t>
            </a:r>
            <a:r>
              <a:rPr lang="en-US" altLang="zh-CN" sz="3200" dirty="0">
                <a:latin typeface="Times New Roman" panose="02020503050405090304" pitchFamily="18" charset="0"/>
              </a:rPr>
              <a:t> 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 Determine the DTFT Y(e</a:t>
            </a:r>
            <a:r>
              <a:rPr lang="en-US" altLang="zh-CN" sz="3200" baseline="30000" dirty="0">
                <a:latin typeface="Times New Roman" panose="02020503050405090304" pitchFamily="18" charset="0"/>
              </a:rPr>
              <a:t>j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503050405090304" pitchFamily="18" charset="0"/>
              </a:rPr>
              <a:t> of   y[n]=(n+1)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[n], ||&lt;1</a:t>
            </a:r>
            <a:endParaRPr lang="en-US" altLang="zh-CN" sz="3200" dirty="0">
              <a:latin typeface="Times New Roman" panose="0202050305040509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 Let    x[n]=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[n], ||&lt;1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 We can therefore write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           y[n]=nx[n] + x[n]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 DTFT of x[n] is given by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46085" name="Object 20"/>
          <p:cNvGraphicFramePr>
            <a:graphicFrameLocks noChangeAspect="1"/>
          </p:cNvGraphicFramePr>
          <p:nvPr/>
        </p:nvGraphicFramePr>
        <p:xfrm>
          <a:off x="3906838" y="5121275"/>
          <a:ext cx="3382962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3200400" imgH="1079500" progId="Equation.3">
                  <p:embed/>
                </p:oleObj>
              </mc:Choice>
              <mc:Fallback>
                <p:oleObj name="" r:id="rId1" imgW="3200400" imgH="1079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6838" y="5121275"/>
                        <a:ext cx="3382962" cy="1141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charRg st="1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charRg st="1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7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charRg st="7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charRg st="7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0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charRg st="10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charRg st="10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2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charRg st="12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charRg st="12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56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charRg st="156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charRg st="156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3"/>
          <p:cNvSpPr>
            <a:spLocks noGrp="1"/>
          </p:cNvSpPr>
          <p:nvPr>
            <p:ph idx="1"/>
          </p:nvPr>
        </p:nvSpPr>
        <p:spPr>
          <a:xfrm>
            <a:off x="1020763" y="1190625"/>
            <a:ext cx="9293225" cy="129540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Using the differentiation property of the DTFT, we observe that the DTFT of </a:t>
            </a:r>
            <a:r>
              <a:rPr lang="en-US" altLang="zh-CN" sz="3200" i="1" dirty="0">
                <a:latin typeface="Times New Roman" panose="02020503050405090304" pitchFamily="18" charset="0"/>
              </a:rPr>
              <a:t> </a:t>
            </a:r>
            <a:r>
              <a:rPr lang="en-US" altLang="zh-CN" sz="3200" dirty="0">
                <a:latin typeface="Times New Roman" panose="02020503050405090304" pitchFamily="18" charset="0"/>
              </a:rPr>
              <a:t>nx[n]</a:t>
            </a:r>
            <a:r>
              <a:rPr lang="en-US" altLang="zh-CN" sz="3200" i="1" dirty="0">
                <a:latin typeface="Times New Roman" panose="02020503050405090304" pitchFamily="18" charset="0"/>
              </a:rPr>
              <a:t> </a:t>
            </a:r>
            <a:r>
              <a:rPr lang="en-US" altLang="zh-CN" sz="3200" dirty="0">
                <a:latin typeface="Times New Roman" panose="02020503050405090304" pitchFamily="18" charset="0"/>
              </a:rPr>
              <a:t>is given by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62466" name="Object 38"/>
          <p:cNvGraphicFramePr>
            <a:graphicFrameLocks noChangeAspect="1"/>
          </p:cNvGraphicFramePr>
          <p:nvPr/>
        </p:nvGraphicFramePr>
        <p:xfrm>
          <a:off x="2165350" y="2387600"/>
          <a:ext cx="72405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7239000" imgH="1193800" progId="Equation.3">
                  <p:embed/>
                </p:oleObj>
              </mc:Choice>
              <mc:Fallback>
                <p:oleObj name="" r:id="rId1" imgW="7239000" imgH="1193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5350" y="2387600"/>
                        <a:ext cx="7240588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9"/>
          <p:cNvGraphicFramePr>
            <a:graphicFrameLocks noChangeAspect="1"/>
          </p:cNvGraphicFramePr>
          <p:nvPr/>
        </p:nvGraphicFramePr>
        <p:xfrm>
          <a:off x="2165350" y="4883150"/>
          <a:ext cx="757078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7950200" imgH="1181100" progId="Equation.3">
                  <p:embed/>
                </p:oleObj>
              </mc:Choice>
              <mc:Fallback>
                <p:oleObj name="" r:id="rId3" imgW="7950200" imgH="11811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5350" y="4883150"/>
                        <a:ext cx="7570788" cy="1122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6"/>
          <p:cNvSpPr txBox="1"/>
          <p:nvPr/>
        </p:nvSpPr>
        <p:spPr>
          <a:xfrm>
            <a:off x="1120775" y="3952875"/>
            <a:ext cx="8953500" cy="106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Next using the linearity property of the DTFT,  we have: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73315" y="558100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3"/>
          <p:cNvSpPr/>
          <p:nvPr/>
        </p:nvSpPr>
        <p:spPr>
          <a:xfrm>
            <a:off x="525463" y="76200"/>
            <a:ext cx="9763125" cy="106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u="sng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Example 3.14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Convolution Sum Computation Using DTFT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3490" name="Object 72"/>
          <p:cNvGraphicFramePr>
            <a:graphicFrameLocks noChangeAspect="1"/>
          </p:cNvGraphicFramePr>
          <p:nvPr/>
        </p:nvGraphicFramePr>
        <p:xfrm>
          <a:off x="1806575" y="5384800"/>
          <a:ext cx="77533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3467100" imgH="444500" progId="Equation.DSMT4">
                  <p:embed/>
                </p:oleObj>
              </mc:Choice>
              <mc:Fallback>
                <p:oleObj name="" r:id="rId1" imgW="3467100" imgH="4445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6575" y="5384800"/>
                        <a:ext cx="775335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979343" y="5629274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aphicFrame>
        <p:nvGraphicFramePr>
          <p:cNvPr id="6349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4438" y="1189038"/>
          <a:ext cx="63976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2514600" imgH="482600" progId="Equation.KSEE3">
                  <p:embed/>
                </p:oleObj>
              </mc:Choice>
              <mc:Fallback>
                <p:oleObj name="" r:id="rId3" imgW="2514600" imgH="482600" progId="Equation.KSEE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1189038"/>
                        <a:ext cx="639762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0538" y="2417763"/>
          <a:ext cx="85280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3288665" imgH="419100" progId="Equation.KSEE3">
                  <p:embed/>
                </p:oleObj>
              </mc:Choice>
              <mc:Fallback>
                <p:oleObj name="" r:id="rId5" imgW="3288665" imgH="419100" progId="Equation.KSEE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0538" y="2417763"/>
                        <a:ext cx="8528050" cy="1087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对象 3"/>
          <p:cNvGraphicFramePr/>
          <p:nvPr/>
        </p:nvGraphicFramePr>
        <p:xfrm>
          <a:off x="3121025" y="3505200"/>
          <a:ext cx="580707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2781300" imgH="862965" progId="Equation.KSEE3">
                  <p:embed/>
                </p:oleObj>
              </mc:Choice>
              <mc:Fallback>
                <p:oleObj name="" r:id="rId7" imgW="2781300" imgH="862965" progId="Equation.KSEE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1025" y="3505200"/>
                        <a:ext cx="5807075" cy="199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xfrm>
            <a:off x="228600" y="223838"/>
            <a:ext cx="109728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i="1" dirty="0">
                <a:solidFill>
                  <a:schemeClr val="accent2"/>
                </a:solidFill>
                <a:latin typeface="Times New Roman" panose="02020503050405090304" pitchFamily="18" charset="0"/>
              </a:rPr>
              <a:t>3.4  Energy Density Spectrum of a Discrete-Time Sequence</a:t>
            </a:r>
            <a:endParaRPr lang="en-US" altLang="zh-CN" sz="3200" i="1" dirty="0">
              <a:solidFill>
                <a:schemeClr val="accent2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852488" y="1223963"/>
            <a:ext cx="9120188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+mn-cs"/>
              </a:rPr>
              <a:t>The total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+mn-cs"/>
              </a:rPr>
              <a:t>energy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+mn-cs"/>
              </a:rPr>
              <a:t> of a finite-energy sequence 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+mn-cs"/>
              </a:rPr>
              <a:t>] is given by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503050405090304" pitchFamily="18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4515" name="Group 4"/>
          <p:cNvGrpSpPr/>
          <p:nvPr/>
        </p:nvGrpSpPr>
        <p:grpSpPr>
          <a:xfrm>
            <a:off x="3656013" y="2290763"/>
            <a:ext cx="2755900" cy="990600"/>
            <a:chOff x="1824" y="1916"/>
            <a:chExt cx="1736" cy="624"/>
          </a:xfrm>
        </p:grpSpPr>
        <p:graphicFrame>
          <p:nvGraphicFramePr>
            <p:cNvPr id="64516" name="Object 45"/>
            <p:cNvGraphicFramePr>
              <a:graphicFrameLocks noChangeAspect="1"/>
            </p:cNvGraphicFramePr>
            <p:nvPr/>
          </p:nvGraphicFramePr>
          <p:xfrm>
            <a:off x="2064" y="1916"/>
            <a:ext cx="149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" imgW="2374900" imgH="990600" progId="Equation.3">
                    <p:embed/>
                  </p:oleObj>
                </mc:Choice>
                <mc:Fallback>
                  <p:oleObj name="" r:id="rId1" imgW="2374900" imgH="9906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64" y="1916"/>
                          <a:ext cx="1496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7" name="Text Box 6"/>
            <p:cNvSpPr txBox="1"/>
            <p:nvPr/>
          </p:nvSpPr>
          <p:spPr>
            <a:xfrm>
              <a:off x="1824" y="2016"/>
              <a:ext cx="30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dirty="0">
                  <a:solidFill>
                    <a:schemeClr val="tx1"/>
                  </a:solidFill>
                  <a:latin typeface="Lucida Calligraphy" panose="03010101010101010101" pitchFamily="66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518" name="Group 7"/>
          <p:cNvGrpSpPr/>
          <p:nvPr/>
        </p:nvGrpSpPr>
        <p:grpSpPr>
          <a:xfrm>
            <a:off x="2503488" y="4556125"/>
            <a:ext cx="6037262" cy="1066800"/>
            <a:chOff x="984" y="3360"/>
            <a:chExt cx="3803" cy="672"/>
          </a:xfrm>
        </p:grpSpPr>
        <p:graphicFrame>
          <p:nvGraphicFramePr>
            <p:cNvPr id="64519" name="Object 46"/>
            <p:cNvGraphicFramePr>
              <a:graphicFrameLocks noChangeAspect="1"/>
            </p:cNvGraphicFramePr>
            <p:nvPr/>
          </p:nvGraphicFramePr>
          <p:xfrm>
            <a:off x="1227" y="3360"/>
            <a:ext cx="356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3" imgW="5651500" imgH="1066800" progId="Equation.3">
                    <p:embed/>
                  </p:oleObj>
                </mc:Choice>
                <mc:Fallback>
                  <p:oleObj name="" r:id="rId3" imgW="5651500" imgH="10668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27" y="3360"/>
                          <a:ext cx="3560" cy="6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0" name="Text Box 9"/>
            <p:cNvSpPr txBox="1"/>
            <p:nvPr/>
          </p:nvSpPr>
          <p:spPr>
            <a:xfrm>
              <a:off x="984" y="3512"/>
              <a:ext cx="30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dirty="0">
                  <a:solidFill>
                    <a:schemeClr val="tx1"/>
                  </a:solidFill>
                  <a:latin typeface="Lucida Calligraphy" panose="03010101010101010101" pitchFamily="66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521" name="Text Box 10"/>
          <p:cNvSpPr txBox="1"/>
          <p:nvPr/>
        </p:nvSpPr>
        <p:spPr>
          <a:xfrm>
            <a:off x="852488" y="3643313"/>
            <a:ext cx="7467600" cy="5349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From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Parseval’s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relation we observe that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3"/>
          <p:cNvSpPr/>
          <p:nvPr/>
        </p:nvSpPr>
        <p:spPr>
          <a:xfrm>
            <a:off x="4281488" y="3062288"/>
            <a:ext cx="914400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endParaRPr lang="zh-CN" altLang="en-US" sz="2400" b="1" dirty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14" name="Object 98"/>
          <p:cNvGraphicFramePr>
            <a:graphicFrameLocks noGrp="1" noChangeAspect="1"/>
          </p:cNvGraphicFramePr>
          <p:nvPr>
            <p:ph sz="half" idx="2"/>
          </p:nvPr>
        </p:nvGraphicFramePr>
        <p:xfrm>
          <a:off x="5435600" y="2803525"/>
          <a:ext cx="4495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586865" imgH="254000" progId="Equation.DSMT4">
                  <p:embed/>
                </p:oleObj>
              </mc:Choice>
              <mc:Fallback>
                <p:oleObj name="" r:id="rId1" imgW="1586865" imgH="254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5600" y="2803525"/>
                        <a:ext cx="4495800" cy="720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7"/>
          <p:cNvSpPr/>
          <p:nvPr/>
        </p:nvSpPr>
        <p:spPr>
          <a:xfrm>
            <a:off x="1920875" y="2803525"/>
            <a:ext cx="32797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i="1" dirty="0">
                <a:solidFill>
                  <a:srgbClr val="FF3300"/>
                </a:solidFill>
                <a:latin typeface="Times New Roman" panose="02020503050405090304" pitchFamily="18" charset="0"/>
                <a:ea typeface="楷体_GB2312" pitchFamily="49" charset="-122"/>
              </a:rPr>
              <a:t>In polar form:</a:t>
            </a:r>
            <a:endParaRPr lang="en-US" altLang="zh-CN" sz="3200" b="1" i="1" dirty="0">
              <a:solidFill>
                <a:srgbClr val="FF33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aphicFrame>
        <p:nvGraphicFramePr>
          <p:cNvPr id="13316" name="Object 99"/>
          <p:cNvGraphicFramePr>
            <a:graphicFrameLocks noChangeAspect="1"/>
          </p:cNvGraphicFramePr>
          <p:nvPr/>
        </p:nvGraphicFramePr>
        <p:xfrm>
          <a:off x="2836863" y="1927225"/>
          <a:ext cx="65182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2489200" imgH="228600" progId="Equation.DSMT4">
                  <p:embed/>
                </p:oleObj>
              </mc:Choice>
              <mc:Fallback>
                <p:oleObj name="" r:id="rId3" imgW="2489200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863" y="1927225"/>
                        <a:ext cx="6518275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7" name="组合 1"/>
          <p:cNvGrpSpPr/>
          <p:nvPr/>
        </p:nvGrpSpPr>
        <p:grpSpPr>
          <a:xfrm>
            <a:off x="3397250" y="3814763"/>
            <a:ext cx="5849938" cy="735012"/>
            <a:chOff x="1980248" y="3849053"/>
            <a:chExt cx="5849937" cy="735330"/>
          </a:xfrm>
        </p:grpSpPr>
        <p:sp>
          <p:nvSpPr>
            <p:cNvPr id="13318" name="Rectangle 12"/>
            <p:cNvSpPr/>
            <p:nvPr/>
          </p:nvSpPr>
          <p:spPr>
            <a:xfrm>
              <a:off x="3635375" y="4005263"/>
              <a:ext cx="4194810" cy="579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-----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magnitude spectrum</a:t>
              </a:r>
              <a:endPara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19" name="Object 100"/>
            <p:cNvGraphicFramePr>
              <a:graphicFrameLocks noChangeAspect="1"/>
            </p:cNvGraphicFramePr>
            <p:nvPr/>
          </p:nvGraphicFramePr>
          <p:xfrm>
            <a:off x="1980248" y="3849053"/>
            <a:ext cx="1554480" cy="675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5" imgW="585470" imgH="254635" progId="Equation.DSMT4">
                    <p:embed/>
                  </p:oleObj>
                </mc:Choice>
                <mc:Fallback>
                  <p:oleObj name="" r:id="rId5" imgW="585470" imgH="254635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80248" y="3849053"/>
                          <a:ext cx="1554480" cy="6750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0" name="组合 2"/>
          <p:cNvGrpSpPr/>
          <p:nvPr/>
        </p:nvGrpSpPr>
        <p:grpSpPr>
          <a:xfrm>
            <a:off x="2087563" y="4937125"/>
            <a:ext cx="7591425" cy="1046163"/>
            <a:chOff x="793569" y="5140276"/>
            <a:chExt cx="7591838" cy="1046661"/>
          </a:xfrm>
        </p:grpSpPr>
        <p:graphicFrame>
          <p:nvGraphicFramePr>
            <p:cNvPr id="13321" name="Object 101"/>
            <p:cNvGraphicFramePr>
              <a:graphicFrameLocks noChangeAspect="1"/>
            </p:cNvGraphicFramePr>
            <p:nvPr/>
          </p:nvGraphicFramePr>
          <p:xfrm>
            <a:off x="793569" y="5140276"/>
            <a:ext cx="4066819" cy="1046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7" imgW="890905" imgH="229235" progId="Equation.DSMT4">
                    <p:embed/>
                  </p:oleObj>
                </mc:Choice>
                <mc:Fallback>
                  <p:oleObj name="" r:id="rId7" imgW="890905" imgH="229235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93569" y="5140276"/>
                          <a:ext cx="4066819" cy="10466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Rectangle 14"/>
            <p:cNvSpPr/>
            <p:nvPr/>
          </p:nvSpPr>
          <p:spPr>
            <a:xfrm>
              <a:off x="5003800" y="5373688"/>
              <a:ext cx="3381607" cy="5799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-----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phase spectrum</a:t>
              </a:r>
              <a:endPara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23" name="Group 9"/>
          <p:cNvGrpSpPr/>
          <p:nvPr/>
        </p:nvGrpSpPr>
        <p:grpSpPr>
          <a:xfrm>
            <a:off x="2836863" y="1182688"/>
            <a:ext cx="7448550" cy="579437"/>
            <a:chOff x="385" y="3657"/>
            <a:chExt cx="4692" cy="365"/>
          </a:xfrm>
        </p:grpSpPr>
        <p:sp>
          <p:nvSpPr>
            <p:cNvPr id="13324" name="Rectangle 10"/>
            <p:cNvSpPr/>
            <p:nvPr/>
          </p:nvSpPr>
          <p:spPr>
            <a:xfrm>
              <a:off x="385" y="3657"/>
              <a:ext cx="46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  <a:buChar char="•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Normally,               is a  complex function.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25" name="Object 102"/>
            <p:cNvGraphicFramePr>
              <a:graphicFrameLocks noChangeAspect="1"/>
            </p:cNvGraphicFramePr>
            <p:nvPr/>
          </p:nvGraphicFramePr>
          <p:xfrm>
            <a:off x="1709" y="3694"/>
            <a:ext cx="76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9" imgW="534035" imgH="229235" progId="Equation.DSMT4">
                    <p:embed/>
                  </p:oleObj>
                </mc:Choice>
                <mc:Fallback>
                  <p:oleObj name="" r:id="rId9" imgW="534035" imgH="229235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09" y="3694"/>
                          <a:ext cx="766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3"/>
          <p:cNvSpPr>
            <a:spLocks noGrp="1"/>
          </p:cNvSpPr>
          <p:nvPr>
            <p:ph idx="1"/>
          </p:nvPr>
        </p:nvSpPr>
        <p:spPr>
          <a:xfrm>
            <a:off x="1530350" y="3155950"/>
            <a:ext cx="8764588" cy="1577975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 area under this curve in the range           -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</a:t>
            </a:r>
            <a:r>
              <a:rPr lang="en-US" altLang="zh-CN" sz="3200" dirty="0">
                <a:latin typeface="Times New Roman" panose="02020503050405090304" pitchFamily="18" charset="0"/>
              </a:rPr>
              <a:t> divided by 2π is the energy of the sequence.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65538" name="Object 22"/>
          <p:cNvGraphicFramePr>
            <a:graphicFrameLocks noChangeAspect="1"/>
          </p:cNvGraphicFramePr>
          <p:nvPr/>
        </p:nvGraphicFramePr>
        <p:xfrm>
          <a:off x="4083050" y="2062163"/>
          <a:ext cx="298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2984500" imgH="825500" progId="Equation.3">
                  <p:embed/>
                </p:oleObj>
              </mc:Choice>
              <mc:Fallback>
                <p:oleObj name="" r:id="rId1" imgW="2984500" imgH="8255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3050" y="2062163"/>
                        <a:ext cx="2984500" cy="825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Text Box 5"/>
          <p:cNvSpPr txBox="1"/>
          <p:nvPr/>
        </p:nvSpPr>
        <p:spPr>
          <a:xfrm>
            <a:off x="1530350" y="1266825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The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energy density spectrum: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body" sz="half" idx="1"/>
          </p:nvPr>
        </p:nvSpPr>
        <p:spPr>
          <a:xfrm>
            <a:off x="798513" y="1009650"/>
            <a:ext cx="9526587" cy="1584325"/>
          </a:xfrm>
        </p:spPr>
        <p:txBody>
          <a:bodyPr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lang="en-US" altLang="zh-CN" sz="3200" u="sng" dirty="0">
                <a:latin typeface="Times New Roman" panose="02020503050405090304" pitchFamily="18" charset="0"/>
                <a:ea typeface="Gulim" pitchFamily="34" charset="-127"/>
              </a:rPr>
              <a:t>Example 3.15 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 Compute the energy of the sequence  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   h</a:t>
            </a:r>
            <a:r>
              <a:rPr lang="en-US" altLang="zh-CN" sz="3200" baseline="-25000" dirty="0">
                <a:latin typeface="Times New Roman" panose="02020503050405090304" pitchFamily="18" charset="0"/>
                <a:ea typeface="Gulim" pitchFamily="34" charset="-127"/>
              </a:rPr>
              <a:t>LP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[n]=sin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baseline="-25000" dirty="0">
                <a:latin typeface="Times New Roman" panose="02020503050405090304" pitchFamily="18" charset="0"/>
                <a:ea typeface="Gulim" pitchFamily="34" charset="-127"/>
              </a:rPr>
              <a:t>c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n/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n, -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∞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&lt;n&lt;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∞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</p:txBody>
      </p:sp>
      <p:graphicFrame>
        <p:nvGraphicFramePr>
          <p:cNvPr id="66562" name="Object 4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28963" y="2276475"/>
          <a:ext cx="56134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2286000" imgH="431800" progId="Equation.DSMT4">
                  <p:embed/>
                </p:oleObj>
              </mc:Choice>
              <mc:Fallback>
                <p:oleObj name="" r:id="rId1" imgW="2286000" imgH="4318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8963" y="2276475"/>
                        <a:ext cx="5613400" cy="1060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4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57663" y="3336925"/>
          <a:ext cx="4211637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1790700" imgH="482600" progId="Equation.DSMT4">
                  <p:embed/>
                </p:oleObj>
              </mc:Choice>
              <mc:Fallback>
                <p:oleObj name="" r:id="rId3" imgW="1790700" imgH="482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7663" y="3336925"/>
                        <a:ext cx="4211637" cy="11350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/>
          <p:cNvSpPr txBox="1"/>
          <p:nvPr/>
        </p:nvSpPr>
        <p:spPr>
          <a:xfrm>
            <a:off x="2336800" y="3559175"/>
            <a:ext cx="1439863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Where,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6565" name="Object 47"/>
          <p:cNvGraphicFramePr>
            <a:graphicFrameLocks noChangeAspect="1"/>
          </p:cNvGraphicFramePr>
          <p:nvPr/>
        </p:nvGraphicFramePr>
        <p:xfrm>
          <a:off x="2997200" y="4471988"/>
          <a:ext cx="587533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2286000" imgH="431800" progId="Equation.DSMT4">
                  <p:embed/>
                </p:oleObj>
              </mc:Choice>
              <mc:Fallback>
                <p:oleObj name="" r:id="rId5" imgW="2286000" imgH="4318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7200" y="4471988"/>
                        <a:ext cx="5875338" cy="1087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4"/>
          <p:cNvSpPr txBox="1"/>
          <p:nvPr/>
        </p:nvSpPr>
        <p:spPr>
          <a:xfrm>
            <a:off x="1695450" y="5700713"/>
            <a:ext cx="9310688" cy="579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Hence, h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LP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[n] is a finite-energy lowpass sequence.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1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1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charRg st="5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1">
                                            <p:txEl>
                                              <p:charRg st="5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1">
                                            <p:txEl>
                                              <p:charRg st="5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" grpId="0" build="p"/>
      <p:bldP spid="66564" grpId="0"/>
      <p:bldP spid="6656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3"/>
          <p:cNvSpPr/>
          <p:nvPr/>
        </p:nvSpPr>
        <p:spPr>
          <a:xfrm>
            <a:off x="1031875" y="1057275"/>
            <a:ext cx="9401175" cy="1165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u="sng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Example 3.16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Compute the energy of the exponential sequence </a:t>
            </a:r>
            <a:endParaRPr lang="en-US" altLang="zh-CN" sz="3200" b="1" u="sng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Rectangle 9"/>
          <p:cNvSpPr/>
          <p:nvPr/>
        </p:nvSpPr>
        <p:spPr>
          <a:xfrm>
            <a:off x="1031875" y="3101975"/>
            <a:ext cx="44624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From Parseval’s relation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7138" y="2157413"/>
          <a:ext cx="411638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1587500" imgH="393700" progId="Equation.KSEE3">
                  <p:embed/>
                </p:oleObj>
              </mc:Choice>
              <mc:Fallback>
                <p:oleObj name="" r:id="rId1" imgW="1587500" imgH="393700" progId="Equation.KSEE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7138" y="2157413"/>
                        <a:ext cx="4116387" cy="102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2825" y="3587750"/>
          <a:ext cx="789781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2743200" imgH="520700" progId="Equation.KSEE3">
                  <p:embed/>
                </p:oleObj>
              </mc:Choice>
              <mc:Fallback>
                <p:oleObj name="" r:id="rId3" imgW="2743200" imgH="520700" progId="Equation.KSEE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2825" y="3587750"/>
                        <a:ext cx="7897813" cy="150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8525" y="5172075"/>
          <a:ext cx="4486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587500" imgH="228600" progId="Equation.KSEE3">
                  <p:embed/>
                </p:oleObj>
              </mc:Choice>
              <mc:Fallback>
                <p:oleObj name="" r:id="rId5" imgW="1587500" imgH="228600" progId="Equation.KSEE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8525" y="5172075"/>
                        <a:ext cx="448627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8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639763" y="409575"/>
            <a:ext cx="781367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3.1.3 Band-Limited Continuous-Time Signals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0" name="Rectangle 11"/>
          <p:cNvSpPr/>
          <p:nvPr/>
        </p:nvSpPr>
        <p:spPr>
          <a:xfrm>
            <a:off x="812800" y="1204913"/>
            <a:ext cx="9153525" cy="15128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An ideal band-limited signal has a spectrum that is zero outside a frequency range 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Gulim" pitchFamily="34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      0&lt;</a:t>
            </a:r>
            <a:r>
              <a:rPr lang="el-GR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a</a:t>
            </a:r>
            <a:r>
              <a:rPr lang="el-GR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≤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| </a:t>
            </a:r>
            <a:r>
              <a:rPr lang="el-GR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</a:t>
            </a:r>
            <a:r>
              <a:rPr lang="el-GR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|</a:t>
            </a:r>
            <a:r>
              <a:rPr lang="el-GR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≤</a:t>
            </a:r>
            <a:r>
              <a:rPr lang="el-GR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</a:t>
            </a:r>
            <a:r>
              <a:rPr lang="el-GR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 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b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&lt;</a:t>
            </a:r>
            <a:r>
              <a:rPr lang="el-GR" altLang="zh-CN" sz="3200" b="1" dirty="0">
                <a:solidFill>
                  <a:schemeClr val="tx1"/>
                </a:solidFill>
                <a:latin typeface="Gulim" pitchFamily="34" charset="-127"/>
                <a:ea typeface="Gulim" pitchFamily="34" charset="-127"/>
              </a:rPr>
              <a:t>∞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, that is</a:t>
            </a:r>
            <a:endParaRPr lang="el-GR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Gulim" pitchFamily="34" charset="-127"/>
            </a:endParaRPr>
          </a:p>
        </p:txBody>
      </p:sp>
      <p:graphicFrame>
        <p:nvGraphicFramePr>
          <p:cNvPr id="68611" name="Object 12"/>
          <p:cNvGraphicFramePr>
            <a:graphicFrameLocks noChangeAspect="1"/>
          </p:cNvGraphicFramePr>
          <p:nvPr/>
        </p:nvGraphicFramePr>
        <p:xfrm>
          <a:off x="2578100" y="2979738"/>
          <a:ext cx="5040313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1726565" imgH="482600" progId="Equation.DSMT4">
                  <p:embed/>
                </p:oleObj>
              </mc:Choice>
              <mc:Fallback>
                <p:oleObj name="" r:id="rId1" imgW="1726565" imgH="4826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8100" y="2979738"/>
                        <a:ext cx="5040313" cy="1379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2"/>
          <p:cNvSpPr txBox="1"/>
          <p:nvPr/>
        </p:nvSpPr>
        <p:spPr>
          <a:xfrm>
            <a:off x="1225550" y="4579938"/>
            <a:ext cx="9217025" cy="1368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/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Band-limited signals are classified according to the frequency range where most of the signal’s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energy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503050405090304" pitchFamily="18" charset="0"/>
                <a:ea typeface="Gulim" pitchFamily="34" charset="-127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is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concentrated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.</a:t>
            </a:r>
            <a:endParaRPr lang="el-GR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idx="1"/>
          </p:nvPr>
        </p:nvSpPr>
        <p:spPr>
          <a:xfrm>
            <a:off x="200025" y="1370013"/>
            <a:ext cx="10514013" cy="540385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lowpass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continuous-time signal has a spectrum occupying the frequency range </a:t>
            </a:r>
            <a:endParaRPr lang="en-US" altLang="zh-CN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    0&lt;|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|≤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  </a:t>
            </a:r>
            <a:r>
              <a:rPr lang="en-US" altLang="zh-CN" baseline="-25000" dirty="0">
                <a:latin typeface="Times New Roman" panose="02020503050405090304" pitchFamily="18" charset="0"/>
                <a:ea typeface="Gulim" pitchFamily="34" charset="-127"/>
              </a:rPr>
              <a:t>p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&lt; 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</a:rPr>
              <a:t>∞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,where 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 </a:t>
            </a:r>
            <a:r>
              <a:rPr lang="en-US" altLang="zh-CN" baseline="-25000" dirty="0">
                <a:latin typeface="Times New Roman" panose="02020503050405090304" pitchFamily="18" charset="0"/>
                <a:ea typeface="Gulim" pitchFamily="34" charset="-127"/>
              </a:rPr>
              <a:t>p  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is called the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bandwidth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of the signal.</a:t>
            </a:r>
            <a:endParaRPr lang="en-US" altLang="zh-CN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highpass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contnuous-time signal has a spectrum occupying the frequency range </a:t>
            </a:r>
            <a:endParaRPr lang="en-US" altLang="zh-CN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   0&lt; 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503050405090304" pitchFamily="18" charset="0"/>
                <a:ea typeface="Gulim" pitchFamily="34" charset="-127"/>
              </a:rPr>
              <a:t>p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≤|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|&lt; 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</a:rPr>
              <a:t>∞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and has a bandwidth from</a:t>
            </a:r>
            <a:endParaRPr lang="en-US" altLang="zh-CN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   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baseline="-25000" dirty="0">
                <a:latin typeface="Times New Roman" panose="02020503050405090304" pitchFamily="18" charset="0"/>
                <a:ea typeface="Gulim" pitchFamily="34" charset="-127"/>
              </a:rPr>
              <a:t>p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to 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</a:rPr>
              <a:t>∞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.</a:t>
            </a:r>
            <a:endParaRPr lang="en-US" altLang="zh-CN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bandpass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contnuous-time signal has a spectrum occupying the frequency range 0&lt;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503050405090304" pitchFamily="18" charset="0"/>
                <a:ea typeface="Gulim" pitchFamily="34" charset="-127"/>
              </a:rPr>
              <a:t>L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≤|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|≤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503050405090304" pitchFamily="18" charset="0"/>
                <a:ea typeface="Gulim" pitchFamily="34" charset="-127"/>
              </a:rPr>
              <a:t>H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&lt; 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</a:rPr>
              <a:t>∞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and has a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bandwidth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 of </a:t>
            </a:r>
            <a:endParaRPr lang="en-US" altLang="zh-CN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     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503050405090304" pitchFamily="18" charset="0"/>
                <a:ea typeface="Gulim" pitchFamily="34" charset="-127"/>
              </a:rPr>
              <a:t>H </a:t>
            </a:r>
            <a:r>
              <a:rPr lang="en-US" altLang="zh-CN" dirty="0">
                <a:latin typeface="Times New Roman" panose="02020503050405090304" pitchFamily="18" charset="0"/>
                <a:ea typeface="Gulim" pitchFamily="34" charset="-127"/>
              </a:rPr>
              <a:t>~ </a:t>
            </a:r>
            <a:r>
              <a:rPr lang="el-GR" altLang="zh-CN" dirty="0"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503050405090304" pitchFamily="18" charset="0"/>
                <a:ea typeface="Gulim" pitchFamily="34" charset="-127"/>
              </a:rPr>
              <a:t>L</a:t>
            </a:r>
            <a:endParaRPr lang="en-US" altLang="zh-CN" baseline="-25000" dirty="0">
              <a:latin typeface="Times New Roman" panose="0202050305040509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3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charRg st="7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3">
                                            <p:txEl>
                                              <p:charRg st="79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charRg st="149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3">
                                            <p:txEl>
                                              <p:charRg st="149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charRg st="228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3">
                                            <p:txEl>
                                              <p:charRg st="228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charRg st="270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3">
                                            <p:txEl>
                                              <p:charRg st="270" end="2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charRg st="283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33">
                                            <p:txEl>
                                              <p:charRg st="283" end="4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charRg st="400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33">
                                            <p:txEl>
                                              <p:charRg st="400" end="4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/>
          </p:cNvSpPr>
          <p:nvPr>
            <p:ph idx="1"/>
          </p:nvPr>
        </p:nvSpPr>
        <p:spPr>
          <a:xfrm>
            <a:off x="923925" y="1223963"/>
            <a:ext cx="8991600" cy="403225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A precise definition of the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bandwidth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503050405090304" pitchFamily="18" charset="0"/>
                <a:ea typeface="Gulim" pitchFamily="34" charset="-127"/>
              </a:rPr>
              <a:t>depends on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applications.</a:t>
            </a:r>
            <a:endParaRPr lang="en-US" altLang="zh-CN" sz="3200" baseline="-250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As can be seen from Figure3.2(a), the signal in example 3.1 is a lowpass signal. It can be shown that 80% energy of this signal is contained in the frequency range 0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≤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|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  <a:sym typeface="Symbol" panose="05050102010706020507" pitchFamily="18" charset="2"/>
              </a:rPr>
              <a:t>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|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≤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0.4898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Hence, we can define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80% bandwidth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to be 0.4898 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81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charRg st="63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81">
                                            <p:txEl>
                                              <p:charRg st="63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charRg st="241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681">
                                            <p:txEl>
                                              <p:charRg st="241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9728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i="1" dirty="0">
                <a:solidFill>
                  <a:schemeClr val="accent2"/>
                </a:solidFill>
                <a:latin typeface="Times New Roman" panose="02020503050405090304" pitchFamily="18" charset="0"/>
              </a:rPr>
              <a:t>3.5  Band-Limited Discrete-Time Signals</a:t>
            </a:r>
            <a:endParaRPr lang="en-US" altLang="zh-CN" sz="3200" i="1" dirty="0">
              <a:solidFill>
                <a:schemeClr val="accent2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11299" name="Rectangle 3"/>
          <p:cNvSpPr>
            <a:spLocks noGrp="1"/>
          </p:cNvSpPr>
          <p:nvPr>
            <p:ph idx="1"/>
          </p:nvPr>
        </p:nvSpPr>
        <p:spPr>
          <a:xfrm>
            <a:off x="630238" y="1506538"/>
            <a:ext cx="9544050" cy="251460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Since the spectrum of a discrete-time signal is a periodic function of 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with a period 2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, a full-band signal has a spectrum occupying the frequency range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-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π≤ω≤π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.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A </a:t>
            </a:r>
            <a:r>
              <a:rPr lang="en-US" altLang="zh-CN" sz="3200" dirty="0">
                <a:solidFill>
                  <a:srgbClr val="0066FF"/>
                </a:solidFill>
                <a:latin typeface="Times New Roman" panose="02020503050405090304" pitchFamily="18" charset="0"/>
                <a:ea typeface="Gulim" pitchFamily="34" charset="-127"/>
              </a:rPr>
              <a:t>band-limited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discrete-time signal has a spectrum that is limited to a portion of the frequency range -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π≤ω≤π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.</a:t>
            </a:r>
            <a:endParaRPr lang="el-GR" altLang="zh-CN" sz="3200" dirty="0">
              <a:latin typeface="Times New Roman" panose="0202050305040509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charRg st="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charRg st="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charRg st="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charRg st="163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9">
                                            <p:txEl>
                                              <p:charRg st="163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9">
                                            <p:txEl>
                                              <p:charRg st="163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3"/>
          <p:cNvSpPr>
            <a:spLocks noGrp="1"/>
          </p:cNvSpPr>
          <p:nvPr>
            <p:ph type="body" sz="half" idx="1"/>
          </p:nvPr>
        </p:nvSpPr>
        <p:spPr>
          <a:xfrm>
            <a:off x="790575" y="1136650"/>
            <a:ext cx="7681913" cy="596900"/>
          </a:xfrm>
        </p:spPr>
        <p:txBody>
          <a:bodyPr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An ideal band-limited signal </a:t>
            </a:r>
            <a:r>
              <a:rPr lang="en-US" altLang="zh-CN" sz="3200" dirty="0">
                <a:latin typeface="Times New Roman" panose="02020503050405090304" pitchFamily="18" charset="0"/>
              </a:rPr>
              <a:t>is defined as: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sp>
        <p:nvSpPr>
          <p:cNvPr id="312325" name="Text Box 5"/>
          <p:cNvSpPr txBox="1"/>
          <p:nvPr/>
        </p:nvSpPr>
        <p:spPr>
          <a:xfrm>
            <a:off x="790575" y="3268663"/>
            <a:ext cx="7850188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An ideal band-limited discrete-time signal cannot be generated in practice.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12327" name="Text Box 7"/>
          <p:cNvSpPr txBox="1"/>
          <p:nvPr/>
        </p:nvSpPr>
        <p:spPr>
          <a:xfrm>
            <a:off x="863600" y="4465638"/>
            <a:ext cx="8542338" cy="15541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SzPct val="8500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In practice, we can make the signal energy be very small outside the specified frequency range to get band-limited signal.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3732" name="Object 25"/>
          <p:cNvGraphicFramePr>
            <a:graphicFrameLocks noChangeAspect="1"/>
          </p:cNvGraphicFramePr>
          <p:nvPr/>
        </p:nvGraphicFramePr>
        <p:xfrm>
          <a:off x="3009900" y="1733550"/>
          <a:ext cx="4824413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1625600" imgH="482600" progId="Equation.DSMT4">
                  <p:embed/>
                </p:oleObj>
              </mc:Choice>
              <mc:Fallback>
                <p:oleObj name="" r:id="rId1" imgW="1625600" imgH="482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9900" y="1733550"/>
                        <a:ext cx="4824413" cy="143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/>
      <p:bldP spid="312327" grpId="0"/>
      <p:bldP spid="7372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3347" name="Rectangle 3"/>
          <p:cNvSpPr>
            <a:spLocks noGrp="1"/>
          </p:cNvSpPr>
          <p:nvPr>
            <p:ph idx="1"/>
          </p:nvPr>
        </p:nvSpPr>
        <p:spPr>
          <a:xfrm>
            <a:off x="1031875" y="1246188"/>
            <a:ext cx="9609138" cy="4392612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A lowpass discrete-time real signal has a spectrum occupying the frequency range 0&lt;|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|≤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baseline="-25000" dirty="0">
                <a:latin typeface="Times New Roman" panose="02020503050405090304" pitchFamily="18" charset="0"/>
                <a:ea typeface="Gulim" pitchFamily="34" charset="-127"/>
              </a:rPr>
              <a:t>p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&lt;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 and has a bandwidth of 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p</a:t>
            </a:r>
            <a:r>
              <a:rPr lang="en-US" altLang="zh-CN" sz="3200" baseline="-25000" dirty="0">
                <a:latin typeface="Times New Roman" panose="02020503050405090304" pitchFamily="18" charset="0"/>
                <a:ea typeface="Gulim" pitchFamily="34" charset="-127"/>
              </a:rPr>
              <a:t> 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; 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A highpass discrete-time real signal has a spectrum occupying the frequency range 0&lt;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baseline="-25000" dirty="0">
                <a:latin typeface="Times New Roman" panose="02020503050405090304" pitchFamily="18" charset="0"/>
                <a:ea typeface="Gulim" pitchFamily="34" charset="-127"/>
              </a:rPr>
              <a:t>p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≤|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|&lt;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and has a bandwidth of 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- 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p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;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A bandpass discrete-time real signal has a spectrum occupying the frequency range 0&lt;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baseline="-25000" dirty="0">
                <a:latin typeface="Times New Roman" panose="02020503050405090304" pitchFamily="18" charset="0"/>
                <a:ea typeface="Gulim" pitchFamily="34" charset="-127"/>
              </a:rPr>
              <a:t>L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≤|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|≤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baseline="-25000" dirty="0">
                <a:latin typeface="Times New Roman" panose="02020503050405090304" pitchFamily="18" charset="0"/>
                <a:ea typeface="Gulim" pitchFamily="34" charset="-127"/>
              </a:rPr>
              <a:t>H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&lt;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and has a bandwidth of 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H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-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L</a:t>
            </a:r>
            <a:r>
              <a:rPr lang="en-US" altLang="zh-CN" sz="3200" baseline="-25000" dirty="0">
                <a:latin typeface="Times New Roman" panose="02020503050405090304" pitchFamily="18" charset="0"/>
                <a:ea typeface="Gulim" pitchFamily="34" charset="-127"/>
              </a:rPr>
              <a:t>;</a:t>
            </a:r>
            <a:endParaRPr lang="el-GR" altLang="zh-CN" sz="3200" dirty="0">
              <a:latin typeface="Times New Roman" panose="0202050305040509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7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7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charRg st="122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7">
                                            <p:txEl>
                                              <p:charRg st="122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7">
                                            <p:txEl>
                                              <p:charRg st="122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charRg st="245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7">
                                            <p:txEl>
                                              <p:charRg st="245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7">
                                            <p:txEl>
                                              <p:charRg st="245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5395" name="Rectangle 3"/>
          <p:cNvSpPr>
            <a:spLocks noGrp="1"/>
          </p:cNvSpPr>
          <p:nvPr>
            <p:ph type="body" sz="half" idx="1"/>
          </p:nvPr>
        </p:nvSpPr>
        <p:spPr>
          <a:xfrm>
            <a:off x="534988" y="1089025"/>
            <a:ext cx="6618287" cy="3168650"/>
          </a:xfrm>
        </p:spPr>
        <p:txBody>
          <a:bodyPr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lang="en-US" altLang="zh-CN" sz="3200" u="sng" dirty="0">
                <a:latin typeface="Times New Roman" panose="02020503050405090304" pitchFamily="18" charset="0"/>
                <a:ea typeface="Gulim" pitchFamily="34" charset="-127"/>
              </a:rPr>
              <a:t>Example: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   Consider the sequence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   x[n]=(0.5)</a:t>
            </a:r>
            <a:r>
              <a:rPr lang="en-US" altLang="zh-CN" sz="3200" baseline="30000" dirty="0">
                <a:latin typeface="Times New Roman" panose="02020503050405090304" pitchFamily="18" charset="0"/>
                <a:ea typeface="Gulim" pitchFamily="34" charset="-127"/>
              </a:rPr>
              <a:t>n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μ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[n]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buClrTx/>
              <a:buSzTx/>
              <a:buFontTx/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Its DTFT is given below on the left along with its magnitude spectrum shown below on the right</a:t>
            </a:r>
            <a:endParaRPr lang="el-GR" altLang="zh-CN" sz="3200" dirty="0">
              <a:latin typeface="Times New Roman" panose="02020503050405090304" pitchFamily="18" charset="0"/>
              <a:ea typeface="Gulim" pitchFamily="34" charset="-127"/>
            </a:endParaRPr>
          </a:p>
        </p:txBody>
      </p:sp>
      <p:graphicFrame>
        <p:nvGraphicFramePr>
          <p:cNvPr id="315397" name="Object 22"/>
          <p:cNvGraphicFramePr>
            <a:graphicFrameLocks noGrp="1" noChangeAspect="1"/>
          </p:cNvGraphicFramePr>
          <p:nvPr>
            <p:ph sz="half" idx="2"/>
          </p:nvPr>
        </p:nvGraphicFramePr>
        <p:xfrm>
          <a:off x="2701925" y="4508500"/>
          <a:ext cx="30956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96340" imgH="394335" progId="Equation.DSMT4">
                  <p:embed/>
                </p:oleObj>
              </mc:Choice>
              <mc:Fallback>
                <p:oleObj name="" r:id="rId1" imgW="1196340" imgH="39433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1925" y="4508500"/>
                        <a:ext cx="3095625" cy="1020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539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2020888"/>
            <a:ext cx="4800600" cy="3508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charRg st="1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5">
                                            <p:txEl>
                                              <p:charRg st="1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5">
                                            <p:txEl>
                                              <p:charRg st="1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charRg st="3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5395">
                                            <p:txEl>
                                              <p:charRg st="3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5395">
                                            <p:txEl>
                                              <p:charRg st="3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charRg st="56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5395">
                                            <p:txEl>
                                              <p:charRg st="56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395">
                                            <p:txEl>
                                              <p:charRg st="56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3"/>
          <p:cNvSpPr/>
          <p:nvPr/>
        </p:nvSpPr>
        <p:spPr>
          <a:xfrm>
            <a:off x="4281488" y="3062288"/>
            <a:ext cx="914400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endParaRPr lang="zh-CN" altLang="en-US" sz="2400" b="1" dirty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Rectangle 5"/>
          <p:cNvSpPr/>
          <p:nvPr/>
        </p:nvSpPr>
        <p:spPr>
          <a:xfrm>
            <a:off x="1893888" y="1274763"/>
            <a:ext cx="8353425" cy="15541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AutoNum type="alphaLcParenBoth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Finite number of finite discontinuities and a finite number of maxima and minima in any finite interval.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6"/>
          <p:cNvSpPr/>
          <p:nvPr/>
        </p:nvSpPr>
        <p:spPr>
          <a:xfrm>
            <a:off x="1893888" y="2784475"/>
            <a:ext cx="4508500" cy="5778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(b)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Absolutely integrable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340" name="Group 7"/>
          <p:cNvGrpSpPr/>
          <p:nvPr/>
        </p:nvGrpSpPr>
        <p:grpSpPr>
          <a:xfrm>
            <a:off x="1789113" y="430213"/>
            <a:ext cx="7138987" cy="579437"/>
            <a:chOff x="340" y="2523"/>
            <a:chExt cx="4497" cy="365"/>
          </a:xfrm>
        </p:grpSpPr>
        <p:sp>
          <p:nvSpPr>
            <p:cNvPr id="14341" name="Rectangle 8"/>
            <p:cNvSpPr/>
            <p:nvPr/>
          </p:nvSpPr>
          <p:spPr>
            <a:xfrm>
              <a:off x="340" y="2523"/>
              <a:ext cx="40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  <a:buChar char="•"/>
              </a:pP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Dirichlet conditions:             exists if </a:t>
              </a:r>
              <a:endPara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42" name="Object 82"/>
            <p:cNvGraphicFramePr>
              <a:graphicFrameLocks noChangeAspect="1"/>
            </p:cNvGraphicFramePr>
            <p:nvPr/>
          </p:nvGraphicFramePr>
          <p:xfrm>
            <a:off x="2736" y="2569"/>
            <a:ext cx="63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" imgW="534035" imgH="229235" progId="Equation.DSMT4">
                    <p:embed/>
                  </p:oleObj>
                </mc:Choice>
                <mc:Fallback>
                  <p:oleObj name="" r:id="rId1" imgW="534035" imgH="229235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36" y="2569"/>
                          <a:ext cx="63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83"/>
            <p:cNvGraphicFramePr>
              <a:graphicFrameLocks noChangeAspect="1"/>
            </p:cNvGraphicFramePr>
            <p:nvPr/>
          </p:nvGraphicFramePr>
          <p:xfrm>
            <a:off x="4428" y="2570"/>
            <a:ext cx="40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344170" imgH="229235" progId="Equation.DSMT4">
                    <p:embed/>
                  </p:oleObj>
                </mc:Choice>
                <mc:Fallback>
                  <p:oleObj name="" r:id="rId3" imgW="344170" imgH="229235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28" y="2570"/>
                          <a:ext cx="409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4" name="Object 84"/>
          <p:cNvGraphicFramePr>
            <a:graphicFrameLocks noChangeAspect="1"/>
          </p:cNvGraphicFramePr>
          <p:nvPr/>
        </p:nvGraphicFramePr>
        <p:xfrm>
          <a:off x="4171950" y="3429000"/>
          <a:ext cx="30749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992505" imgH="330835" progId="Equation.DSMT4">
                  <p:embed/>
                </p:oleObj>
              </mc:Choice>
              <mc:Fallback>
                <p:oleObj name="" r:id="rId5" imgW="992505" imgH="33083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1950" y="3429000"/>
                        <a:ext cx="3074988" cy="1023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14"/>
          <p:cNvSpPr/>
          <p:nvPr/>
        </p:nvSpPr>
        <p:spPr>
          <a:xfrm>
            <a:off x="2108200" y="4452938"/>
            <a:ext cx="48926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a milder condition of (3.3)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4346" name="Rectangle 15"/>
          <p:cNvSpPr/>
          <p:nvPr/>
        </p:nvSpPr>
        <p:spPr>
          <a:xfrm>
            <a:off x="9048750" y="3573463"/>
            <a:ext cx="866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(3.3)</a:t>
            </a:r>
            <a:endParaRPr lang="zh-CN" altLang="en-US" sz="28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7" name="Object 85"/>
          <p:cNvGraphicFramePr>
            <a:graphicFrameLocks noChangeAspect="1"/>
          </p:cNvGraphicFramePr>
          <p:nvPr/>
        </p:nvGraphicFramePr>
        <p:xfrm>
          <a:off x="4171950" y="5056188"/>
          <a:ext cx="32162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056640" imgH="330835" progId="Equation.DSMT4">
                  <p:embed/>
                </p:oleObj>
              </mc:Choice>
              <mc:Fallback>
                <p:oleObj name="" r:id="rId7" imgW="1056640" imgH="33083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71950" y="5056188"/>
                        <a:ext cx="32162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17"/>
          <p:cNvSpPr/>
          <p:nvPr/>
        </p:nvSpPr>
        <p:spPr>
          <a:xfrm>
            <a:off x="9048750" y="5300663"/>
            <a:ext cx="866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(3.6)</a:t>
            </a:r>
            <a:endParaRPr lang="zh-CN" altLang="en-US" sz="28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6" grpId="0"/>
      <p:bldP spid="14345" grpId="0"/>
      <p:bldP spid="1434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6419" name="Rectangle 3"/>
          <p:cNvSpPr>
            <a:spLocks noGrp="1"/>
          </p:cNvSpPr>
          <p:nvPr>
            <p:ph idx="1"/>
          </p:nvPr>
        </p:nvSpPr>
        <p:spPr>
          <a:xfrm>
            <a:off x="796925" y="1162050"/>
            <a:ext cx="7620000" cy="2397125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It can be shown that 80% of the energy of this lowpass signal is contained in the frequency range 0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≤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|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|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≤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0.5081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Hence, we can define the 80% bandwidth to be 0.5081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</p:txBody>
      </p:sp>
      <p:pic>
        <p:nvPicPr>
          <p:cNvPr id="7680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7025" y="2847975"/>
            <a:ext cx="4603750" cy="336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11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19">
                                            <p:txEl>
                                              <p:charRg st="11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19">
                                            <p:txEl>
                                              <p:charRg st="11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>
          <a:xfrm>
            <a:off x="835025" y="288925"/>
            <a:ext cx="109728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i="1" dirty="0">
                <a:solidFill>
                  <a:schemeClr val="accent2"/>
                </a:solidFill>
                <a:latin typeface="Times New Roman" panose="02020503050405090304" pitchFamily="18" charset="0"/>
              </a:rPr>
              <a:t>3.7  The Unwrapped Phase Function</a:t>
            </a:r>
            <a:endParaRPr lang="en-US" altLang="zh-CN" sz="3200" i="1" dirty="0">
              <a:solidFill>
                <a:schemeClr val="accent2"/>
              </a:solidFill>
              <a:latin typeface="Times New Roman" panose="02020503050405090304" pitchFamily="18" charset="0"/>
            </a:endParaRPr>
          </a:p>
        </p:txBody>
      </p:sp>
      <p:sp>
        <p:nvSpPr>
          <p:cNvPr id="321539" name="Rectangle 3"/>
          <p:cNvSpPr>
            <a:spLocks noGrp="1"/>
          </p:cNvSpPr>
          <p:nvPr>
            <p:ph idx="1"/>
          </p:nvPr>
        </p:nvSpPr>
        <p:spPr>
          <a:xfrm>
            <a:off x="973138" y="1431925"/>
            <a:ext cx="9226550" cy="403225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In numerical computation, when the computed phase function is outside the range [-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, 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], the phase is computed modulo 2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, to bring the computed value to this range.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Thus, the phase functions of some sequences exhibit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503050405090304" pitchFamily="18" charset="0"/>
                <a:ea typeface="Gulim" pitchFamily="34" charset="-127"/>
              </a:rPr>
              <a:t>discontinuities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of 2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radians in the plot.</a:t>
            </a:r>
            <a:endParaRPr lang="el-GR" altLang="zh-CN" sz="3200" dirty="0">
              <a:latin typeface="Times New Roman" panose="0202050305040509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charRg st="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charRg st="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165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charRg st="165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charRg st="165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2563" name="Rectangle 3"/>
          <p:cNvSpPr>
            <a:spLocks noGrp="1"/>
          </p:cNvSpPr>
          <p:nvPr>
            <p:ph type="body" sz="half" idx="1"/>
          </p:nvPr>
        </p:nvSpPr>
        <p:spPr>
          <a:xfrm>
            <a:off x="1012825" y="1155700"/>
            <a:ext cx="8280400" cy="1511300"/>
          </a:xfrm>
        </p:spPr>
        <p:txBody>
          <a:bodyPr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For example, there is a discontinuity of 2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at 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=0.72 in the phase response below:</a:t>
            </a:r>
            <a:endParaRPr lang="el-GR" altLang="zh-CN" sz="3200" dirty="0">
              <a:latin typeface="Times New Roman" panose="02020503050405090304" pitchFamily="18" charset="0"/>
              <a:ea typeface="Gulim" pitchFamily="34" charset="-127"/>
            </a:endParaRPr>
          </a:p>
        </p:txBody>
      </p:sp>
      <p:graphicFrame>
        <p:nvGraphicFramePr>
          <p:cNvPr id="322564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3038" y="2206625"/>
          <a:ext cx="96805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3810000" imgH="419100" progId="Equation.DSMT4">
                  <p:embed/>
                </p:oleObj>
              </mc:Choice>
              <mc:Fallback>
                <p:oleObj name="" r:id="rId1" imgW="3810000" imgH="4191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3038" y="2206625"/>
                        <a:ext cx="9680575" cy="1066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256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13" y="3330575"/>
            <a:ext cx="4014787" cy="2962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3587" name="Rectangle 3"/>
          <p:cNvSpPr>
            <a:spLocks noGrp="1"/>
          </p:cNvSpPr>
          <p:nvPr>
            <p:ph idx="1"/>
          </p:nvPr>
        </p:nvSpPr>
        <p:spPr>
          <a:xfrm>
            <a:off x="1354138" y="1189038"/>
            <a:ext cx="8458200" cy="3751262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In such cases, often an alternate type of phase function that is continuous function of 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is derived from the original phase function by removing the discontinuities of 2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.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Process of discontinuity removal is called </a:t>
            </a:r>
            <a:r>
              <a:rPr lang="en-US" altLang="zh-CN" sz="3200" dirty="0">
                <a:solidFill>
                  <a:srgbClr val="FF0066"/>
                </a:solidFill>
                <a:latin typeface="Times New Roman" panose="02020503050405090304" pitchFamily="18" charset="0"/>
                <a:ea typeface="Gulim" pitchFamily="34" charset="-127"/>
              </a:rPr>
              <a:t>unwrapping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the phase.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The unwrapped phase function will be denoted as 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θ</a:t>
            </a:r>
            <a:r>
              <a:rPr lang="en-US" altLang="zh-CN" sz="3200" baseline="-25000" dirty="0">
                <a:latin typeface="Times New Roman" panose="02020503050405090304" pitchFamily="18" charset="0"/>
                <a:ea typeface="Gulim" pitchFamily="34" charset="-127"/>
              </a:rPr>
              <a:t>c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(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).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In Matlab, this can be done by using </a:t>
            </a:r>
            <a:r>
              <a:rPr lang="en-US" altLang="zh-CN" sz="3200" i="1" dirty="0">
                <a:solidFill>
                  <a:srgbClr val="FF0066"/>
                </a:solidFill>
                <a:latin typeface="Times New Roman" panose="02020503050405090304" pitchFamily="18" charset="0"/>
              </a:rPr>
              <a:t>unwrap</a:t>
            </a:r>
            <a:r>
              <a:rPr lang="en-US" altLang="zh-CN" sz="3200" dirty="0">
                <a:latin typeface="Times New Roman" panose="02020503050405090304" pitchFamily="18" charset="0"/>
              </a:rPr>
              <a:t>.</a:t>
            </a:r>
            <a:endParaRPr lang="el-GR" altLang="zh-CN" sz="3200" dirty="0">
              <a:latin typeface="Times New Roman" panose="0202050305040509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charRg st="0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>
                                            <p:txEl>
                                              <p:charRg st="0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>
                                            <p:txEl>
                                              <p:charRg st="0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charRg st="173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7">
                                            <p:txEl>
                                              <p:charRg st="173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7">
                                            <p:txEl>
                                              <p:charRg st="173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charRg st="23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87">
                                            <p:txEl>
                                              <p:charRg st="23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87">
                                            <p:txEl>
                                              <p:charRg st="23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charRg st="293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87">
                                            <p:txEl>
                                              <p:charRg st="293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87">
                                            <p:txEl>
                                              <p:charRg st="293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3"/>
          <p:cNvSpPr/>
          <p:nvPr/>
        </p:nvSpPr>
        <p:spPr>
          <a:xfrm>
            <a:off x="1076325" y="1150938"/>
            <a:ext cx="7775575" cy="990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The 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503050405090304" pitchFamily="18" charset="0"/>
                <a:ea typeface="Gulim" pitchFamily="34" charset="-127"/>
              </a:rPr>
              <a:t>conditions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under which the phase function will be continuous function of </a:t>
            </a:r>
            <a:r>
              <a:rPr lang="el-GR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.</a:t>
            </a:r>
            <a:endParaRPr lang="el-GR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Gulim" pitchFamily="34" charset="-127"/>
            </a:endParaRPr>
          </a:p>
        </p:txBody>
      </p:sp>
      <p:sp>
        <p:nvSpPr>
          <p:cNvPr id="80898" name="Rectangle 4"/>
          <p:cNvSpPr/>
          <p:nvPr/>
        </p:nvSpPr>
        <p:spPr>
          <a:xfrm>
            <a:off x="3003550" y="2209800"/>
            <a:ext cx="6551613" cy="1041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X(e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|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X(e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|e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()               </a:t>
            </a:r>
            <a:endParaRPr lang="en-US" altLang="zh-CN" sz="2800" b="1" baseline="300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Where,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() = arg{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X(e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}            </a:t>
            </a:r>
            <a:endParaRPr lang="zh-CN" altLang="en-US" sz="2800" b="1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8310" name="Object 21"/>
          <p:cNvGraphicFramePr>
            <a:graphicFrameLocks noChangeAspect="1"/>
          </p:cNvGraphicFramePr>
          <p:nvPr/>
        </p:nvGraphicFramePr>
        <p:xfrm>
          <a:off x="2911475" y="3322638"/>
          <a:ext cx="59388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2095500" imgH="279400" progId="Equation.DSMT4">
                  <p:embed/>
                </p:oleObj>
              </mc:Choice>
              <mc:Fallback>
                <p:oleObj name="" r:id="rId1" imgW="2095500" imgH="2794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1475" y="3322638"/>
                        <a:ext cx="5938838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88988" y="5410200"/>
            <a:ext cx="10272712" cy="806450"/>
            <a:chOff x="150051" y="5011963"/>
            <a:chExt cx="8996500" cy="806554"/>
          </a:xfrm>
        </p:grpSpPr>
        <p:graphicFrame>
          <p:nvGraphicFramePr>
            <p:cNvPr id="80901" name="Object 22"/>
            <p:cNvGraphicFramePr>
              <a:graphicFrameLocks noChangeAspect="1"/>
            </p:cNvGraphicFramePr>
            <p:nvPr/>
          </p:nvGraphicFramePr>
          <p:xfrm>
            <a:off x="8209926" y="5011963"/>
            <a:ext cx="936625" cy="806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3" imgW="459105" imgH="394970" progId="Equation.DSMT4">
                    <p:embed/>
                  </p:oleObj>
                </mc:Choice>
                <mc:Fallback>
                  <p:oleObj name="" r:id="rId3" imgW="459105" imgH="394970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209926" y="5011963"/>
                          <a:ext cx="936625" cy="806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2" name="Rectangle 13"/>
            <p:cNvSpPr/>
            <p:nvPr/>
          </p:nvSpPr>
          <p:spPr>
            <a:xfrm>
              <a:off x="150051" y="5231066"/>
              <a:ext cx="8060094" cy="5874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20000"/>
                </a:spcBef>
                <a:buChar char="•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() can be defined unequivocally by its derivative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2573338" y="4114800"/>
          <a:ext cx="74136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2616200" imgH="457200" progId="Equation.DSMT4">
                  <p:embed/>
                </p:oleObj>
              </mc:Choice>
              <mc:Fallback>
                <p:oleObj name="" r:id="rId5" imgW="2616200" imgH="457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3338" y="4114800"/>
                        <a:ext cx="7413625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7" grpId="0"/>
      <p:bldP spid="8089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21" name="Object 32"/>
          <p:cNvGraphicFramePr>
            <a:graphicFrameLocks noChangeAspect="1"/>
          </p:cNvGraphicFramePr>
          <p:nvPr/>
        </p:nvGraphicFramePr>
        <p:xfrm>
          <a:off x="4244975" y="1760538"/>
          <a:ext cx="309721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1323340" imgH="419735" progId="Equation.DSMT4">
                  <p:embed/>
                </p:oleObj>
              </mc:Choice>
              <mc:Fallback>
                <p:oleObj name="" r:id="rId1" imgW="1323340" imgH="419735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44975" y="1760538"/>
                        <a:ext cx="3097213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22" name="Group 22"/>
          <p:cNvGrpSpPr/>
          <p:nvPr/>
        </p:nvGrpSpPr>
        <p:grpSpPr>
          <a:xfrm>
            <a:off x="1711325" y="3671888"/>
            <a:ext cx="6754813" cy="579437"/>
            <a:chOff x="975" y="2523"/>
            <a:chExt cx="4256" cy="365"/>
          </a:xfrm>
        </p:grpSpPr>
        <p:sp>
          <p:nvSpPr>
            <p:cNvPr id="81923" name="Rectangle 14"/>
            <p:cNvSpPr/>
            <p:nvPr/>
          </p:nvSpPr>
          <p:spPr>
            <a:xfrm>
              <a:off x="1565" y="2523"/>
              <a:ext cx="366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will be continuous function of </a:t>
              </a:r>
              <a:r>
                <a:rPr lang="el-GR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ω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.</a:t>
              </a:r>
              <a:endParaRPr lang="zh-CN" altLang="en-US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endParaRPr>
            </a:p>
          </p:txBody>
        </p:sp>
        <p:graphicFrame>
          <p:nvGraphicFramePr>
            <p:cNvPr id="81924" name="Object 33"/>
            <p:cNvGraphicFramePr>
              <a:graphicFrameLocks noChangeAspect="1"/>
            </p:cNvGraphicFramePr>
            <p:nvPr/>
          </p:nvGraphicFramePr>
          <p:xfrm>
            <a:off x="975" y="2568"/>
            <a:ext cx="45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3" imgW="344170" imgH="203835" progId="Equation.DSMT4">
                    <p:embed/>
                  </p:oleObj>
                </mc:Choice>
                <mc:Fallback>
                  <p:oleObj name="" r:id="rId3" imgW="344170" imgH="203835" progId="Equation.DSMT4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75" y="2568"/>
                          <a:ext cx="454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25" name="Rectangle 18"/>
          <p:cNvSpPr/>
          <p:nvPr/>
        </p:nvSpPr>
        <p:spPr>
          <a:xfrm>
            <a:off x="1431925" y="1181100"/>
            <a:ext cx="4194175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rPr>
              <a:t>Unwrapped phase:</a:t>
            </a:r>
            <a:endParaRPr lang="en-US" altLang="zh-CN" sz="3200" b="1" dirty="0">
              <a:solidFill>
                <a:schemeClr val="tx1"/>
              </a:solidFill>
              <a:latin typeface="Times New Roman" panose="02020503050405090304" pitchFamily="18" charset="0"/>
              <a:ea typeface="Gulim" pitchFamily="34" charset="-127"/>
            </a:endParaRPr>
          </a:p>
        </p:txBody>
      </p:sp>
      <p:grpSp>
        <p:nvGrpSpPr>
          <p:cNvPr id="81926" name="组合 1"/>
          <p:cNvGrpSpPr/>
          <p:nvPr/>
        </p:nvGrpSpPr>
        <p:grpSpPr>
          <a:xfrm>
            <a:off x="1511300" y="2740025"/>
            <a:ext cx="4745038" cy="555625"/>
            <a:chOff x="1044806" y="3165204"/>
            <a:chExt cx="3947785" cy="554355"/>
          </a:xfrm>
        </p:grpSpPr>
        <p:sp>
          <p:nvSpPr>
            <p:cNvPr id="81927" name="Rectangle 3"/>
            <p:cNvSpPr/>
            <p:nvPr/>
          </p:nvSpPr>
          <p:spPr>
            <a:xfrm>
              <a:off x="1044806" y="3167744"/>
              <a:ext cx="2808559" cy="5518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With constraint:</a:t>
              </a:r>
              <a:endParaRPr lang="el-GR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endParaRPr>
            </a:p>
          </p:txBody>
        </p:sp>
        <p:graphicFrame>
          <p:nvGraphicFramePr>
            <p:cNvPr id="81928" name="Object 34"/>
            <p:cNvGraphicFramePr>
              <a:graphicFrameLocks noChangeAspect="1"/>
            </p:cNvGraphicFramePr>
            <p:nvPr/>
          </p:nvGraphicFramePr>
          <p:xfrm>
            <a:off x="3667154" y="3165204"/>
            <a:ext cx="1325437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5" imgW="546735" imgH="203200" progId="Equation.DSMT4">
                    <p:embed/>
                  </p:oleObj>
                </mc:Choice>
                <mc:Fallback>
                  <p:oleObj name="" r:id="rId5" imgW="546735" imgH="203200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67154" y="3165204"/>
                          <a:ext cx="1325437" cy="492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511300" y="4581525"/>
            <a:ext cx="6210300" cy="895350"/>
            <a:chOff x="1258094" y="4817913"/>
            <a:chExt cx="5163344" cy="893763"/>
          </a:xfrm>
        </p:grpSpPr>
        <p:graphicFrame>
          <p:nvGraphicFramePr>
            <p:cNvPr id="81930" name="Object 35"/>
            <p:cNvGraphicFramePr>
              <a:graphicFrameLocks noChangeAspect="1"/>
            </p:cNvGraphicFramePr>
            <p:nvPr/>
          </p:nvGraphicFramePr>
          <p:xfrm>
            <a:off x="3686176" y="4817913"/>
            <a:ext cx="2735262" cy="89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7" imgW="1285240" imgH="419735" progId="Equation.DSMT4">
                    <p:embed/>
                  </p:oleObj>
                </mc:Choice>
                <mc:Fallback>
                  <p:oleObj name="" r:id="rId7" imgW="1285240" imgH="419735" progId="Equation.DSMT4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86176" y="4817913"/>
                          <a:ext cx="2735262" cy="8937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1" name="Rectangle 21"/>
            <p:cNvSpPr/>
            <p:nvPr/>
          </p:nvSpPr>
          <p:spPr>
            <a:xfrm>
              <a:off x="1258094" y="5013176"/>
              <a:ext cx="2377802" cy="5789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  <a:buChar char="•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Moreover, if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endParaRPr>
            </a:p>
          </p:txBody>
        </p:sp>
      </p:grpSp>
      <p:grpSp>
        <p:nvGrpSpPr>
          <p:cNvPr id="97303" name="Group 23"/>
          <p:cNvGrpSpPr/>
          <p:nvPr/>
        </p:nvGrpSpPr>
        <p:grpSpPr>
          <a:xfrm>
            <a:off x="2146300" y="5638800"/>
            <a:ext cx="5511800" cy="579438"/>
            <a:chOff x="975" y="2507"/>
            <a:chExt cx="3472" cy="365"/>
          </a:xfrm>
        </p:grpSpPr>
        <p:sp>
          <p:nvSpPr>
            <p:cNvPr id="81933" name="Rectangle 24"/>
            <p:cNvSpPr/>
            <p:nvPr/>
          </p:nvSpPr>
          <p:spPr>
            <a:xfrm>
              <a:off x="1565" y="2507"/>
              <a:ext cx="288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will be odd function of </a:t>
              </a:r>
              <a:r>
                <a:rPr lang="el-GR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ω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Gulim" pitchFamily="34" charset="-127"/>
                </a:rPr>
                <a:t>.</a:t>
              </a:r>
              <a:endParaRPr lang="zh-CN" altLang="en-US" sz="3200" b="1" dirty="0">
                <a:solidFill>
                  <a:schemeClr val="tx1"/>
                </a:solidFill>
                <a:latin typeface="Times New Roman" panose="02020503050405090304" pitchFamily="18" charset="0"/>
                <a:ea typeface="Gulim" pitchFamily="34" charset="-127"/>
              </a:endParaRPr>
            </a:p>
          </p:txBody>
        </p:sp>
        <p:graphicFrame>
          <p:nvGraphicFramePr>
            <p:cNvPr id="81934" name="Object 36"/>
            <p:cNvGraphicFramePr>
              <a:graphicFrameLocks noChangeAspect="1"/>
            </p:cNvGraphicFramePr>
            <p:nvPr/>
          </p:nvGraphicFramePr>
          <p:xfrm>
            <a:off x="975" y="2568"/>
            <a:ext cx="45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9" imgW="344170" imgH="203835" progId="Equation.DSMT4">
                    <p:embed/>
                  </p:oleObj>
                </mc:Choice>
                <mc:Fallback>
                  <p:oleObj name="" r:id="rId9" imgW="344170" imgH="203835" progId="Equation.DSMT4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75" y="2568"/>
                          <a:ext cx="454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>
          <a:xfrm>
            <a:off x="788988" y="274638"/>
            <a:ext cx="109728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i="1" dirty="0">
                <a:solidFill>
                  <a:schemeClr val="accent2"/>
                </a:solidFill>
                <a:latin typeface="Times New Roman" panose="02020503050405090304" pitchFamily="18" charset="0"/>
              </a:rPr>
              <a:t>3.6  DTFT Computation Using MATLAB</a:t>
            </a:r>
            <a:endParaRPr lang="en-US" altLang="zh-CN" sz="3200" i="1" dirty="0">
              <a:solidFill>
                <a:schemeClr val="accent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1189038" y="1190625"/>
            <a:ext cx="8899525" cy="190500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The function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503050405090304" pitchFamily="18" charset="0"/>
              </a:rPr>
              <a:t>freqz ,abs, angle, unwrap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3200" dirty="0">
                <a:latin typeface="Times New Roman" panose="02020503050405090304" pitchFamily="18" charset="0"/>
              </a:rPr>
              <a:t>can be used to compute the values of the DTFT of a sequence, described as a rational function in the form of	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54276" name="Object 22"/>
          <p:cNvGraphicFramePr>
            <a:graphicFrameLocks noChangeAspect="1"/>
          </p:cNvGraphicFramePr>
          <p:nvPr/>
        </p:nvGraphicFramePr>
        <p:xfrm>
          <a:off x="2489200" y="3095625"/>
          <a:ext cx="63007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6299200" imgH="1193800" progId="Equation.3">
                  <p:embed/>
                </p:oleObj>
              </mc:Choice>
              <mc:Fallback>
                <p:oleObj name="" r:id="rId1" imgW="6299200" imgH="11938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9200" y="3095625"/>
                        <a:ext cx="6300788" cy="1193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/>
          <p:nvPr/>
        </p:nvSpPr>
        <p:spPr>
          <a:xfrm>
            <a:off x="1738313" y="4783138"/>
            <a:ext cx="7359650" cy="979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at a prescribed set of discrete frequency points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=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charRg st="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charRg st="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427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444500" y="1125538"/>
            <a:ext cx="10820400" cy="487045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For example, the statement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	    H = </a:t>
            </a:r>
            <a:r>
              <a:rPr lang="en-US" altLang="zh-CN" sz="3200" dirty="0">
                <a:solidFill>
                  <a:srgbClr val="0066FF"/>
                </a:solidFill>
                <a:latin typeface="Times New Roman" panose="02020503050405090304" pitchFamily="18" charset="0"/>
              </a:rPr>
              <a:t>freqz</a:t>
            </a:r>
            <a:r>
              <a:rPr lang="en-US" altLang="zh-CN" sz="3200" dirty="0">
                <a:latin typeface="Times New Roman" panose="02020503050405090304" pitchFamily="18" charset="0"/>
              </a:rPr>
              <a:t>(num, den, w)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	returns the frequency response values as a vector H of a DTFT defined in terms of the vectors </a:t>
            </a:r>
            <a:r>
              <a:rPr lang="en-US" altLang="zh-CN" sz="3200" dirty="0">
                <a:solidFill>
                  <a:srgbClr val="0066FF"/>
                </a:solidFill>
                <a:latin typeface="Times New Roman" panose="02020503050405090304" pitchFamily="18" charset="0"/>
              </a:rPr>
              <a:t>num</a:t>
            </a:r>
            <a:r>
              <a:rPr lang="en-US" altLang="zh-CN" sz="3200" dirty="0">
                <a:latin typeface="Times New Roman" panose="02020503050405090304" pitchFamily="18" charset="0"/>
              </a:rPr>
              <a:t> and </a:t>
            </a:r>
            <a:r>
              <a:rPr lang="en-US" altLang="zh-CN" sz="3200" dirty="0">
                <a:solidFill>
                  <a:srgbClr val="0066FF"/>
                </a:solidFill>
                <a:latin typeface="Times New Roman" panose="02020503050405090304" pitchFamily="18" charset="0"/>
              </a:rPr>
              <a:t>den</a:t>
            </a:r>
            <a:r>
              <a:rPr lang="en-US" altLang="zh-CN" sz="3200" dirty="0">
                <a:latin typeface="Times New Roman" panose="02020503050405090304" pitchFamily="18" charset="0"/>
              </a:rPr>
              <a:t> containing the coefficients {p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i</a:t>
            </a:r>
            <a:r>
              <a:rPr lang="en-US" altLang="zh-CN" sz="3200" dirty="0">
                <a:latin typeface="Times New Roman" panose="02020503050405090304" pitchFamily="18" charset="0"/>
              </a:rPr>
              <a:t>} and {d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i</a:t>
            </a:r>
            <a:r>
              <a:rPr lang="en-US" altLang="zh-CN" sz="3200" dirty="0">
                <a:latin typeface="Times New Roman" panose="02020503050405090304" pitchFamily="18" charset="0"/>
              </a:rPr>
              <a:t>}, respectively at a prescribed set of frequencies between 0 and 2π given by the vector ω.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There are several other forms of the function </a:t>
            </a:r>
            <a:r>
              <a:rPr lang="en-US" altLang="zh-CN" sz="3200" dirty="0">
                <a:solidFill>
                  <a:srgbClr val="0066FF"/>
                </a:solidFill>
                <a:latin typeface="Times New Roman" panose="02020503050405090304" pitchFamily="18" charset="0"/>
              </a:rPr>
              <a:t>freqz</a:t>
            </a:r>
            <a:endParaRPr lang="en-US" altLang="zh-CN" sz="3200" dirty="0">
              <a:solidFill>
                <a:srgbClr val="0066FF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With the functions of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real, imag, abs, angle</a:t>
            </a:r>
            <a:r>
              <a:rPr lang="en-US" altLang="zh-CN" sz="3200" dirty="0">
                <a:latin typeface="Times New Roman" panose="02020503050405090304" pitchFamily="18" charset="0"/>
              </a:rPr>
              <a:t>, it computes the real and imaginary parts, and the magnitude and phase of the DTFT.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2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6">
                                            <p:txEl>
                                              <p:charRg st="2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6">
                                            <p:txEl>
                                              <p:charRg st="2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55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6">
                                            <p:txEl>
                                              <p:charRg st="55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6">
                                            <p:txEl>
                                              <p:charRg st="55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293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>
                                            <p:txEl>
                                              <p:charRg st="293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6">
                                            <p:txEl>
                                              <p:charRg st="293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345" end="4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26">
                                            <p:txEl>
                                              <p:charRg st="345" end="4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26">
                                            <p:txEl>
                                              <p:charRg st="345" end="4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3"/>
          <p:cNvSpPr>
            <a:spLocks noGrp="1"/>
          </p:cNvSpPr>
          <p:nvPr>
            <p:ph idx="1"/>
          </p:nvPr>
        </p:nvSpPr>
        <p:spPr>
          <a:xfrm>
            <a:off x="1004888" y="1193800"/>
            <a:ext cx="9190037" cy="2295525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u="sng" dirty="0">
                <a:latin typeface="Times New Roman" panose="02020503050405090304" pitchFamily="18" charset="0"/>
              </a:rPr>
              <a:t>Example</a:t>
            </a:r>
            <a:r>
              <a:rPr lang="en-US" altLang="zh-CN" sz="3200" dirty="0">
                <a:latin typeface="Times New Roman" panose="02020503050405090304" pitchFamily="18" charset="0"/>
              </a:rPr>
              <a:t>  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Plots of the real and imaginary parts, and the magnitude and phase of the DTFT </a:t>
            </a:r>
            <a:endParaRPr lang="en-US" altLang="zh-CN" sz="32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graphicFrame>
        <p:nvGraphicFramePr>
          <p:cNvPr id="57348" name="Object 20"/>
          <p:cNvGraphicFramePr>
            <a:graphicFrameLocks noChangeAspect="1"/>
          </p:cNvGraphicFramePr>
          <p:nvPr/>
        </p:nvGraphicFramePr>
        <p:xfrm>
          <a:off x="714375" y="2828925"/>
          <a:ext cx="107648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4051300" imgH="889000" progId="Equation.3">
                  <p:embed/>
                </p:oleObj>
              </mc:Choice>
              <mc:Fallback>
                <p:oleObj name="" r:id="rId1" imgW="4051300" imgH="8890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4375" y="2828925"/>
                        <a:ext cx="10764838" cy="2360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charRg st="1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3">
                                            <p:txEl>
                                              <p:charRg st="1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3">
                                            <p:txEl>
                                              <p:charRg st="1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/>
          </p:cNvSpPr>
          <p:nvPr>
            <p:ph idx="1"/>
          </p:nvPr>
        </p:nvSpPr>
        <p:spPr>
          <a:xfrm>
            <a:off x="1036638" y="141288"/>
            <a:ext cx="9245600" cy="6524625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% Program 3_1: Discrete-Time Fourier Transform Computation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% Generate the filter coefficients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num = [0.008  -0.033  0.05  -0.033  0.008];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den = [1  2.37  2.7  1.6  0.41];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w = 0:pi/255:pi;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h = freqz(num, den, w);  %  Compute the frequency responses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subplot(2,2,1)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plot(w/pi,real(h));grid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title('Real part'); xlabel('\omega/\pi'); ylabel('Amplitude')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subplot(2,2,2)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plot(w/pi,imag(h));grid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title('Imaginary part'); xlabel('\omega/\pi'); ylabel('Amplitude')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subplot(2,2,3)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plot(w/pi,abs(h));grid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title('Magnitude Spectrum'); xlabel('\omega/\pi'); ylabel('Magnitude')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subplot(2,2,4)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plot(w/pi,angle(h));grid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title('Phase Spectrum'); xlabel('\omega/\pi'); ylabel('Phase, radians')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figure, plot(w/pi,unwrap(angle(h)));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</a:rPr>
              <a:t>title('unwrapped Phase Spectrum'); xlabel('\omega/\pi'); ylabel('Phase, radians')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1826" name="Rectangle 2"/>
          <p:cNvSpPr>
            <a:spLocks noGrp="1"/>
          </p:cNvSpPr>
          <p:nvPr>
            <p:ph idx="1"/>
          </p:nvPr>
        </p:nvSpPr>
        <p:spPr>
          <a:xfrm>
            <a:off x="1765300" y="1003300"/>
            <a:ext cx="8102600" cy="53340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FS- periodicity in time, discrete in frequency</a:t>
            </a:r>
            <a:endParaRPr lang="en-US" altLang="zh-CN" sz="3200" dirty="0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461827" name="Object 128"/>
          <p:cNvGraphicFramePr>
            <a:graphicFrameLocks noChangeAspect="1"/>
          </p:cNvGraphicFramePr>
          <p:nvPr/>
        </p:nvGraphicFramePr>
        <p:xfrm>
          <a:off x="2978150" y="1924050"/>
          <a:ext cx="5676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993900" imgH="889000" progId="Equation.DSMT4">
                  <p:embed/>
                </p:oleObj>
              </mc:Choice>
              <mc:Fallback>
                <p:oleObj name="" r:id="rId1" imgW="1993900" imgH="889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8150" y="1924050"/>
                        <a:ext cx="5676900" cy="200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8" name="Object 129"/>
          <p:cNvGraphicFramePr>
            <a:graphicFrameLocks noChangeAspect="1"/>
          </p:cNvGraphicFramePr>
          <p:nvPr/>
        </p:nvGraphicFramePr>
        <p:xfrm>
          <a:off x="4354513" y="3857625"/>
          <a:ext cx="26670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992505" imgH="432435" progId="Equation.DSMT4">
                  <p:embed/>
                </p:oleObj>
              </mc:Choice>
              <mc:Fallback>
                <p:oleObj name="" r:id="rId3" imgW="992505" imgH="43243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4513" y="3857625"/>
                        <a:ext cx="2667000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29" name="Group 5"/>
          <p:cNvGrpSpPr/>
          <p:nvPr/>
        </p:nvGrpSpPr>
        <p:grpSpPr>
          <a:xfrm>
            <a:off x="2451100" y="4437063"/>
            <a:ext cx="7416800" cy="1828800"/>
            <a:chOff x="576" y="2976"/>
            <a:chExt cx="4518" cy="1152"/>
          </a:xfrm>
        </p:grpSpPr>
        <p:grpSp>
          <p:nvGrpSpPr>
            <p:cNvPr id="16389" name="Group 6"/>
            <p:cNvGrpSpPr/>
            <p:nvPr/>
          </p:nvGrpSpPr>
          <p:grpSpPr>
            <a:xfrm>
              <a:off x="576" y="3024"/>
              <a:ext cx="1824" cy="1104"/>
              <a:chOff x="672" y="3216"/>
              <a:chExt cx="1824" cy="1104"/>
            </a:xfrm>
          </p:grpSpPr>
          <p:grpSp>
            <p:nvGrpSpPr>
              <p:cNvPr id="16390" name="Group 7"/>
              <p:cNvGrpSpPr/>
              <p:nvPr/>
            </p:nvGrpSpPr>
            <p:grpSpPr>
              <a:xfrm>
                <a:off x="672" y="3216"/>
                <a:ext cx="1824" cy="768"/>
                <a:chOff x="672" y="3216"/>
                <a:chExt cx="1824" cy="768"/>
              </a:xfrm>
            </p:grpSpPr>
            <p:sp>
              <p:nvSpPr>
                <p:cNvPr id="16391" name="Line 8"/>
                <p:cNvSpPr/>
                <p:nvPr/>
              </p:nvSpPr>
              <p:spPr>
                <a:xfrm>
                  <a:off x="672" y="3984"/>
                  <a:ext cx="1824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  <p:sp>
              <p:nvSpPr>
                <p:cNvPr id="16392" name="Line 9"/>
                <p:cNvSpPr/>
                <p:nvPr/>
              </p:nvSpPr>
              <p:spPr>
                <a:xfrm flipV="1">
                  <a:off x="1680" y="3312"/>
                  <a:ext cx="0" cy="67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  <p:sp>
              <p:nvSpPr>
                <p:cNvPr id="16393" name="Freeform 10"/>
                <p:cNvSpPr/>
                <p:nvPr/>
              </p:nvSpPr>
              <p:spPr>
                <a:xfrm>
                  <a:off x="1440" y="3600"/>
                  <a:ext cx="480" cy="376"/>
                </a:xfrm>
                <a:custGeom>
                  <a:avLst/>
                  <a:gdLst/>
                  <a:ahLst/>
                  <a:cxnLst>
                    <a:cxn ang="0">
                      <a:pos x="0" y="376"/>
                    </a:cxn>
                    <a:cxn ang="0">
                      <a:pos x="96" y="136"/>
                    </a:cxn>
                    <a:cxn ang="0">
                      <a:pos x="240" y="40"/>
                    </a:cxn>
                    <a:cxn ang="0">
                      <a:pos x="480" y="376"/>
                    </a:cxn>
                  </a:cxnLst>
                  <a:pathLst>
                    <a:path w="480" h="376">
                      <a:moveTo>
                        <a:pt x="0" y="376"/>
                      </a:moveTo>
                      <a:cubicBezTo>
                        <a:pt x="28" y="284"/>
                        <a:pt x="56" y="192"/>
                        <a:pt x="96" y="136"/>
                      </a:cubicBezTo>
                      <a:cubicBezTo>
                        <a:pt x="136" y="80"/>
                        <a:pt x="176" y="0"/>
                        <a:pt x="240" y="40"/>
                      </a:cubicBezTo>
                      <a:cubicBezTo>
                        <a:pt x="304" y="80"/>
                        <a:pt x="440" y="328"/>
                        <a:pt x="480" y="37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394" name="Freeform 11"/>
                <p:cNvSpPr/>
                <p:nvPr/>
              </p:nvSpPr>
              <p:spPr>
                <a:xfrm>
                  <a:off x="864" y="3600"/>
                  <a:ext cx="480" cy="376"/>
                </a:xfrm>
                <a:custGeom>
                  <a:avLst/>
                  <a:gdLst/>
                  <a:ahLst/>
                  <a:cxnLst>
                    <a:cxn ang="0">
                      <a:pos x="0" y="376"/>
                    </a:cxn>
                    <a:cxn ang="0">
                      <a:pos x="96" y="136"/>
                    </a:cxn>
                    <a:cxn ang="0">
                      <a:pos x="240" y="40"/>
                    </a:cxn>
                    <a:cxn ang="0">
                      <a:pos x="480" y="376"/>
                    </a:cxn>
                  </a:cxnLst>
                  <a:pathLst>
                    <a:path w="480" h="376">
                      <a:moveTo>
                        <a:pt x="0" y="376"/>
                      </a:moveTo>
                      <a:cubicBezTo>
                        <a:pt x="28" y="284"/>
                        <a:pt x="56" y="192"/>
                        <a:pt x="96" y="136"/>
                      </a:cubicBezTo>
                      <a:cubicBezTo>
                        <a:pt x="136" y="80"/>
                        <a:pt x="176" y="0"/>
                        <a:pt x="240" y="40"/>
                      </a:cubicBezTo>
                      <a:cubicBezTo>
                        <a:pt x="304" y="80"/>
                        <a:pt x="440" y="328"/>
                        <a:pt x="480" y="37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395" name="Freeform 12"/>
                <p:cNvSpPr/>
                <p:nvPr/>
              </p:nvSpPr>
              <p:spPr>
                <a:xfrm>
                  <a:off x="2016" y="3600"/>
                  <a:ext cx="480" cy="376"/>
                </a:xfrm>
                <a:custGeom>
                  <a:avLst/>
                  <a:gdLst/>
                  <a:ahLst/>
                  <a:cxnLst>
                    <a:cxn ang="0">
                      <a:pos x="0" y="376"/>
                    </a:cxn>
                    <a:cxn ang="0">
                      <a:pos x="96" y="136"/>
                    </a:cxn>
                    <a:cxn ang="0">
                      <a:pos x="240" y="40"/>
                    </a:cxn>
                    <a:cxn ang="0">
                      <a:pos x="480" y="376"/>
                    </a:cxn>
                  </a:cxnLst>
                  <a:pathLst>
                    <a:path w="480" h="376">
                      <a:moveTo>
                        <a:pt x="0" y="376"/>
                      </a:moveTo>
                      <a:cubicBezTo>
                        <a:pt x="28" y="284"/>
                        <a:pt x="56" y="192"/>
                        <a:pt x="96" y="136"/>
                      </a:cubicBezTo>
                      <a:cubicBezTo>
                        <a:pt x="136" y="80"/>
                        <a:pt x="176" y="0"/>
                        <a:pt x="240" y="40"/>
                      </a:cubicBezTo>
                      <a:cubicBezTo>
                        <a:pt x="304" y="80"/>
                        <a:pt x="440" y="328"/>
                        <a:pt x="480" y="37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396" name="Text Box 13"/>
                <p:cNvSpPr txBox="1"/>
                <p:nvPr/>
              </p:nvSpPr>
              <p:spPr>
                <a:xfrm>
                  <a:off x="1248" y="3216"/>
                  <a:ext cx="43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anose="02010600030101010101" pitchFamily="2" charset="-122"/>
                    </a:rPr>
                    <a:t>x(t)</a:t>
                  </a:r>
                  <a:endPara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397" name="Line 14"/>
              <p:cNvSpPr/>
              <p:nvPr/>
            </p:nvSpPr>
            <p:spPr>
              <a:xfrm>
                <a:off x="1440" y="3984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6398" name="Line 15"/>
              <p:cNvSpPr/>
              <p:nvPr/>
            </p:nvSpPr>
            <p:spPr>
              <a:xfrm>
                <a:off x="2016" y="3984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grpSp>
            <p:nvGrpSpPr>
              <p:cNvPr id="16399" name="Group 16"/>
              <p:cNvGrpSpPr/>
              <p:nvPr/>
            </p:nvGrpSpPr>
            <p:grpSpPr>
              <a:xfrm>
                <a:off x="1440" y="4032"/>
                <a:ext cx="576" cy="288"/>
                <a:chOff x="1440" y="4032"/>
                <a:chExt cx="576" cy="288"/>
              </a:xfrm>
            </p:grpSpPr>
            <p:sp>
              <p:nvSpPr>
                <p:cNvPr id="16400" name="Text Box 17"/>
                <p:cNvSpPr txBox="1"/>
                <p:nvPr/>
              </p:nvSpPr>
              <p:spPr>
                <a:xfrm>
                  <a:off x="1488" y="4032"/>
                  <a:ext cx="43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anose="02010600030101010101" pitchFamily="2" charset="-122"/>
                    </a:rPr>
                    <a:t>  T0</a:t>
                  </a:r>
                  <a:endPara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01" name="Line 18"/>
                <p:cNvSpPr/>
                <p:nvPr/>
              </p:nvSpPr>
              <p:spPr>
                <a:xfrm flipH="1">
                  <a:off x="1440" y="4128"/>
                  <a:ext cx="144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  <p:sp>
              <p:nvSpPr>
                <p:cNvPr id="16402" name="Line 19"/>
                <p:cNvSpPr/>
                <p:nvPr/>
              </p:nvSpPr>
              <p:spPr>
                <a:xfrm>
                  <a:off x="1872" y="4128"/>
                  <a:ext cx="144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</p:grpSp>
        </p:grpSp>
        <p:grpSp>
          <p:nvGrpSpPr>
            <p:cNvPr id="16403" name="Group 20"/>
            <p:cNvGrpSpPr/>
            <p:nvPr/>
          </p:nvGrpSpPr>
          <p:grpSpPr>
            <a:xfrm>
              <a:off x="3024" y="2976"/>
              <a:ext cx="2070" cy="1104"/>
              <a:chOff x="3120" y="3216"/>
              <a:chExt cx="2070" cy="1104"/>
            </a:xfrm>
          </p:grpSpPr>
          <p:sp>
            <p:nvSpPr>
              <p:cNvPr id="16404" name="Line 21"/>
              <p:cNvSpPr/>
              <p:nvPr/>
            </p:nvSpPr>
            <p:spPr>
              <a:xfrm>
                <a:off x="4176" y="4032"/>
                <a:ext cx="0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6405" name="Line 22"/>
              <p:cNvSpPr/>
              <p:nvPr/>
            </p:nvSpPr>
            <p:spPr>
              <a:xfrm>
                <a:off x="4320" y="4032"/>
                <a:ext cx="0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graphicFrame>
            <p:nvGraphicFramePr>
              <p:cNvPr id="16406" name="Object 130"/>
              <p:cNvGraphicFramePr>
                <a:graphicFrameLocks noChangeAspect="1"/>
              </p:cNvGraphicFramePr>
              <p:nvPr/>
            </p:nvGraphicFramePr>
            <p:xfrm>
              <a:off x="4992" y="3888"/>
              <a:ext cx="198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5" imgW="166370" imgH="166370" progId="Equation.3">
                      <p:embed/>
                    </p:oleObj>
                  </mc:Choice>
                  <mc:Fallback>
                    <p:oleObj name="" r:id="rId5" imgW="166370" imgH="16637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992" y="3888"/>
                            <a:ext cx="198" cy="1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07" name="Group 24"/>
              <p:cNvGrpSpPr/>
              <p:nvPr/>
            </p:nvGrpSpPr>
            <p:grpSpPr>
              <a:xfrm>
                <a:off x="3120" y="3216"/>
                <a:ext cx="1920" cy="1104"/>
                <a:chOff x="3120" y="3216"/>
                <a:chExt cx="1920" cy="1104"/>
              </a:xfrm>
            </p:grpSpPr>
            <p:sp>
              <p:nvSpPr>
                <p:cNvPr id="16408" name="Line 25"/>
                <p:cNvSpPr/>
                <p:nvPr/>
              </p:nvSpPr>
              <p:spPr>
                <a:xfrm flipV="1">
                  <a:off x="4032" y="3312"/>
                  <a:ext cx="0" cy="67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</p:sp>
            <p:grpSp>
              <p:nvGrpSpPr>
                <p:cNvPr id="16409" name="Group 26"/>
                <p:cNvGrpSpPr/>
                <p:nvPr/>
              </p:nvGrpSpPr>
              <p:grpSpPr>
                <a:xfrm>
                  <a:off x="3120" y="3216"/>
                  <a:ext cx="1920" cy="1104"/>
                  <a:chOff x="3120" y="3216"/>
                  <a:chExt cx="1920" cy="1104"/>
                </a:xfrm>
              </p:grpSpPr>
              <p:sp>
                <p:nvSpPr>
                  <p:cNvPr id="16410" name="Line 27"/>
                  <p:cNvSpPr/>
                  <p:nvPr/>
                </p:nvSpPr>
                <p:spPr>
                  <a:xfrm>
                    <a:off x="3984" y="4128"/>
                    <a:ext cx="192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sm"/>
                  </a:ln>
                </p:spPr>
              </p:sp>
              <p:sp>
                <p:nvSpPr>
                  <p:cNvPr id="16411" name="Line 28"/>
                  <p:cNvSpPr/>
                  <p:nvPr/>
                </p:nvSpPr>
                <p:spPr>
                  <a:xfrm flipH="1">
                    <a:off x="4320" y="4128"/>
                    <a:ext cx="192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sm"/>
                  </a:ln>
                </p:spPr>
              </p:sp>
              <p:grpSp>
                <p:nvGrpSpPr>
                  <p:cNvPr id="16412" name="Group 29"/>
                  <p:cNvGrpSpPr/>
                  <p:nvPr/>
                </p:nvGrpSpPr>
                <p:grpSpPr>
                  <a:xfrm>
                    <a:off x="3120" y="3216"/>
                    <a:ext cx="1920" cy="1104"/>
                    <a:chOff x="3120" y="3216"/>
                    <a:chExt cx="1920" cy="1104"/>
                  </a:xfrm>
                </p:grpSpPr>
                <p:sp>
                  <p:nvSpPr>
                    <p:cNvPr id="16413" name="Line 30"/>
                    <p:cNvSpPr/>
                    <p:nvPr/>
                  </p:nvSpPr>
                  <p:spPr>
                    <a:xfrm flipV="1">
                      <a:off x="4032" y="3648"/>
                      <a:ext cx="0" cy="38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triangle" w="sm" len="sm"/>
                    </a:ln>
                  </p:spPr>
                </p:sp>
                <p:grpSp>
                  <p:nvGrpSpPr>
                    <p:cNvPr id="16414" name="Group 31"/>
                    <p:cNvGrpSpPr/>
                    <p:nvPr/>
                  </p:nvGrpSpPr>
                  <p:grpSpPr>
                    <a:xfrm>
                      <a:off x="3120" y="3216"/>
                      <a:ext cx="1920" cy="1104"/>
                      <a:chOff x="3120" y="3216"/>
                      <a:chExt cx="1920" cy="1104"/>
                    </a:xfrm>
                  </p:grpSpPr>
                  <p:sp>
                    <p:nvSpPr>
                      <p:cNvPr id="16415" name="Line 32"/>
                      <p:cNvSpPr/>
                      <p:nvPr/>
                    </p:nvSpPr>
                    <p:spPr>
                      <a:xfrm>
                        <a:off x="3120" y="4032"/>
                        <a:ext cx="1824" cy="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triangle" w="sm" len="sm"/>
                      </a:ln>
                    </p:spPr>
                  </p:sp>
                  <p:sp>
                    <p:nvSpPr>
                      <p:cNvPr id="16416" name="Line 33"/>
                      <p:cNvSpPr/>
                      <p:nvPr/>
                    </p:nvSpPr>
                    <p:spPr>
                      <a:xfrm flipV="1">
                        <a:off x="3888" y="3696"/>
                        <a:ext cx="0" cy="336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triangle" w="sm" len="sm"/>
                      </a:ln>
                    </p:spPr>
                  </p:sp>
                  <p:sp>
                    <p:nvSpPr>
                      <p:cNvPr id="16417" name="Line 34"/>
                      <p:cNvSpPr/>
                      <p:nvPr/>
                    </p:nvSpPr>
                    <p:spPr>
                      <a:xfrm flipV="1">
                        <a:off x="3744" y="3792"/>
                        <a:ext cx="0" cy="24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triangle" w="sm" len="sm"/>
                      </a:ln>
                    </p:spPr>
                  </p:sp>
                  <p:sp>
                    <p:nvSpPr>
                      <p:cNvPr id="16418" name="Line 35"/>
                      <p:cNvSpPr/>
                      <p:nvPr/>
                    </p:nvSpPr>
                    <p:spPr>
                      <a:xfrm flipV="1">
                        <a:off x="4176" y="3744"/>
                        <a:ext cx="0" cy="288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triangle" w="sm" len="sm"/>
                      </a:ln>
                    </p:spPr>
                  </p:sp>
                  <p:sp>
                    <p:nvSpPr>
                      <p:cNvPr id="16419" name="Line 36"/>
                      <p:cNvSpPr/>
                      <p:nvPr/>
                    </p:nvSpPr>
                    <p:spPr>
                      <a:xfrm flipV="1">
                        <a:off x="4320" y="3888"/>
                        <a:ext cx="0" cy="14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triangle" w="sm" len="sm"/>
                      </a:ln>
                    </p:spPr>
                  </p:sp>
                  <p:sp>
                    <p:nvSpPr>
                      <p:cNvPr id="16420" name="Line 37"/>
                      <p:cNvSpPr/>
                      <p:nvPr/>
                    </p:nvSpPr>
                    <p:spPr>
                      <a:xfrm flipV="1">
                        <a:off x="3600" y="3888"/>
                        <a:ext cx="0" cy="14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triangle" w="sm" len="sm"/>
                      </a:ln>
                    </p:spPr>
                  </p:sp>
                  <p:sp>
                    <p:nvSpPr>
                      <p:cNvPr id="16421" name="Line 38"/>
                      <p:cNvSpPr/>
                      <p:nvPr/>
                    </p:nvSpPr>
                    <p:spPr>
                      <a:xfrm flipV="1">
                        <a:off x="4464" y="3984"/>
                        <a:ext cx="0" cy="48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triangle" w="sm" len="sm"/>
                      </a:ln>
                    </p:spPr>
                  </p:sp>
                  <p:sp>
                    <p:nvSpPr>
                      <p:cNvPr id="16422" name="Line 39"/>
                      <p:cNvSpPr/>
                      <p:nvPr/>
                    </p:nvSpPr>
                    <p:spPr>
                      <a:xfrm flipV="1">
                        <a:off x="3456" y="3936"/>
                        <a:ext cx="0" cy="96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triangle" w="sm" len="sm"/>
                      </a:ln>
                    </p:spPr>
                  </p:sp>
                  <p:graphicFrame>
                    <p:nvGraphicFramePr>
                      <p:cNvPr id="16423" name="Object 13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560" y="3936"/>
                      <a:ext cx="480" cy="384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095" name="" r:id="rId7" imgW="598170" imgH="432435" progId="Equation.3">
                              <p:embed/>
                            </p:oleObj>
                          </mc:Choice>
                          <mc:Fallback>
                            <p:oleObj name="" r:id="rId7" imgW="598170" imgH="432435" progId="Equation.3">
                              <p:embed/>
                              <p:pic>
                                <p:nvPicPr>
                                  <p:cNvPr id="0" name="图片 3094"/>
                                  <p:cNvPicPr/>
                                  <p:nvPr/>
                                </p:nvPicPr>
                                <p:blipFill>
                                  <a:blip r:embed="rId8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560" y="3936"/>
                                    <a:ext cx="480" cy="38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38100">
                                    <a:noFill/>
                                    <a:miter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16424" name="Object 132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080" y="3216"/>
                      <a:ext cx="672" cy="306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097" name="" r:id="rId9" imgW="661670" imgH="254635" progId="Equation.3">
                              <p:embed/>
                            </p:oleObj>
                          </mc:Choice>
                          <mc:Fallback>
                            <p:oleObj name="" r:id="rId9" imgW="661670" imgH="254635" progId="Equation.3">
                              <p:embed/>
                              <p:pic>
                                <p:nvPicPr>
                                  <p:cNvPr id="0" name="图片 3096"/>
                                  <p:cNvPicPr/>
                                  <p:nvPr/>
                                </p:nvPicPr>
                                <p:blipFill>
                                  <a:blip r:embed="rId10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080" y="3216"/>
                                    <a:ext cx="672" cy="30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38100">
                                    <a:noFill/>
                                    <a:miter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</p:grpSp>
            </p:grpSp>
          </p:grpSp>
        </p:grpSp>
      </p:grpSp>
      <p:sp>
        <p:nvSpPr>
          <p:cNvPr id="461866" name="Text Box 42"/>
          <p:cNvSpPr txBox="1"/>
          <p:nvPr/>
        </p:nvSpPr>
        <p:spPr>
          <a:xfrm>
            <a:off x="2332038" y="3857625"/>
            <a:ext cx="1655762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SzPct val="85000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Where:</a:t>
            </a:r>
            <a:endParaRPr lang="en-US" altLang="zh-CN" sz="3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182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6" grpId="0" build="p"/>
      <p:bldP spid="46186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7041" name="Picture 8" descr="3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0" y="1025525"/>
            <a:ext cx="8118475" cy="5240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4611" name="Rectangle 3"/>
          <p:cNvSpPr>
            <a:spLocks noGrp="1"/>
          </p:cNvSpPr>
          <p:nvPr>
            <p:ph type="body" sz="half" idx="1"/>
          </p:nvPr>
        </p:nvSpPr>
        <p:spPr>
          <a:xfrm>
            <a:off x="1011238" y="1076325"/>
            <a:ext cx="9313862" cy="2159000"/>
          </a:xfrm>
        </p:spPr>
        <p:txBody>
          <a:bodyPr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The phase spectrum displays a discontinuity of 2</a:t>
            </a:r>
            <a:r>
              <a:rPr lang="el-GR" altLang="zh-CN" sz="3200" dirty="0">
                <a:latin typeface="Times New Roman" panose="02020503050405090304" pitchFamily="18" charset="0"/>
                <a:ea typeface="Gungsuh" pitchFamily="18" charset="-127"/>
              </a:rPr>
              <a:t>π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at </a:t>
            </a:r>
            <a:r>
              <a:rPr lang="el-GR" altLang="zh-CN" sz="3200" dirty="0">
                <a:latin typeface="Times New Roman" panose="02020503050405090304" pitchFamily="18" charset="0"/>
                <a:ea typeface="Gulim" pitchFamily="34" charset="-127"/>
              </a:rPr>
              <a:t>ω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= 0.72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  <a:p>
            <a:pPr eaLnBrk="1" hangingPunct="1">
              <a:buClrTx/>
              <a:buSzTx/>
              <a:buFontTx/>
            </a:pP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This discontinuity can be removed using the function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503050405090304" pitchFamily="18" charset="0"/>
                <a:ea typeface="Gulim" pitchFamily="34" charset="-127"/>
              </a:rPr>
              <a:t>unwrap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 as indicated below:</a:t>
            </a:r>
            <a:endParaRPr lang="en-US" altLang="zh-CN" sz="3200" dirty="0">
              <a:latin typeface="Times New Roman" panose="02020503050405090304" pitchFamily="18" charset="0"/>
              <a:ea typeface="Gulim" pitchFamily="34" charset="-127"/>
            </a:endParaRPr>
          </a:p>
        </p:txBody>
      </p:sp>
      <p:graphicFrame>
        <p:nvGraphicFramePr>
          <p:cNvPr id="324612" name="Object 3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30438" y="3351213"/>
          <a:ext cx="3671887" cy="2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3162300" imgH="2333625" progId="PBrush">
                  <p:embed/>
                </p:oleObj>
              </mc:Choice>
              <mc:Fallback>
                <p:oleObj name="" r:id="rId1" imgW="3162300" imgH="2333625" progId="PBrush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0438" y="3351213"/>
                        <a:ext cx="3671887" cy="27098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3" name="Object 3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27800" y="3351213"/>
          <a:ext cx="3598863" cy="2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" imgW="3276600" imgH="2466975" progId="PBrush">
                  <p:embed/>
                </p:oleObj>
              </mc:Choice>
              <mc:Fallback>
                <p:oleObj name="" r:id="rId3" imgW="3276600" imgH="2466975" progId="PBrush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7800" y="3351213"/>
                        <a:ext cx="3598863" cy="27098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charRg st="62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charRg st="62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>
                                            <p:txEl>
                                              <p:charRg st="62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3" name="Group 2"/>
          <p:cNvGrpSpPr/>
          <p:nvPr/>
        </p:nvGrpSpPr>
        <p:grpSpPr>
          <a:xfrm>
            <a:off x="7467600" y="4383088"/>
            <a:ext cx="2613025" cy="1997075"/>
            <a:chOff x="3827" y="2627"/>
            <a:chExt cx="1646" cy="1258"/>
          </a:xfrm>
        </p:grpSpPr>
        <p:graphicFrame>
          <p:nvGraphicFramePr>
            <p:cNvPr id="18434" name="Object 98"/>
            <p:cNvGraphicFramePr>
              <a:graphicFrameLocks noChangeAspect="1"/>
            </p:cNvGraphicFramePr>
            <p:nvPr/>
          </p:nvGraphicFramePr>
          <p:xfrm>
            <a:off x="3833" y="3203"/>
            <a:ext cx="1192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" imgW="1095375" imgH="523875" progId="PBrush">
                    <p:embed/>
                  </p:oleObj>
                </mc:Choice>
                <mc:Fallback>
                  <p:oleObj name="" r:id="rId1" imgW="1095375" imgH="523875" progId="PBrush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33" y="3203"/>
                          <a:ext cx="1192" cy="4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5" name="Line 4"/>
            <p:cNvSpPr/>
            <p:nvPr/>
          </p:nvSpPr>
          <p:spPr>
            <a:xfrm>
              <a:off x="3827" y="3683"/>
              <a:ext cx="164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8436" name="Line 5"/>
            <p:cNvSpPr/>
            <p:nvPr/>
          </p:nvSpPr>
          <p:spPr>
            <a:xfrm flipV="1">
              <a:off x="4451" y="2819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8437" name="Text Box 6"/>
            <p:cNvSpPr txBox="1"/>
            <p:nvPr/>
          </p:nvSpPr>
          <p:spPr>
            <a:xfrm>
              <a:off x="4403" y="3011"/>
              <a:ext cx="45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1/</a:t>
              </a:r>
              <a:r>
                <a:rPr lang="el-GR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α</a:t>
              </a:r>
              <a:endParaRPr lang="el-GR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38" name="Text Box 7"/>
            <p:cNvSpPr txBox="1"/>
            <p:nvPr/>
          </p:nvSpPr>
          <p:spPr>
            <a:xfrm>
              <a:off x="4451" y="2627"/>
              <a:ext cx="6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|X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(j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)|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Text Box 8"/>
            <p:cNvSpPr txBox="1"/>
            <p:nvPr/>
          </p:nvSpPr>
          <p:spPr>
            <a:xfrm>
              <a:off x="5075" y="3635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8440" name="Object 99"/>
          <p:cNvGraphicFramePr>
            <a:graphicFrameLocks noChangeAspect="1"/>
          </p:cNvGraphicFramePr>
          <p:nvPr/>
        </p:nvGraphicFramePr>
        <p:xfrm>
          <a:off x="2608263" y="2592388"/>
          <a:ext cx="61976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2082800" imgH="419100" progId="Equation.DSMT4">
                  <p:embed/>
                </p:oleObj>
              </mc:Choice>
              <mc:Fallback>
                <p:oleObj name="" r:id="rId3" imgW="2082800" imgH="4191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8263" y="2592388"/>
                        <a:ext cx="6197600" cy="1246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00"/>
          <p:cNvGraphicFramePr>
            <a:graphicFrameLocks noChangeAspect="1"/>
          </p:cNvGraphicFramePr>
          <p:nvPr/>
        </p:nvGraphicFramePr>
        <p:xfrm>
          <a:off x="2608263" y="3976688"/>
          <a:ext cx="326231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1374775" imgH="432435" progId="Equation.DSMT4">
                  <p:embed/>
                </p:oleObj>
              </mc:Choice>
              <mc:Fallback>
                <p:oleObj name="" r:id="rId5" imgW="1374775" imgH="432435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8263" y="3976688"/>
                        <a:ext cx="3262312" cy="1027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1"/>
          <p:cNvGraphicFramePr>
            <a:graphicFrameLocks noChangeAspect="1"/>
          </p:cNvGraphicFramePr>
          <p:nvPr/>
        </p:nvGraphicFramePr>
        <p:xfrm>
          <a:off x="2608263" y="5381625"/>
          <a:ext cx="23558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992505" imgH="394335" progId="Equation.DSMT4">
                  <p:embed/>
                </p:oleObj>
              </mc:Choice>
              <mc:Fallback>
                <p:oleObj name="" r:id="rId7" imgW="992505" imgH="39433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8263" y="5381625"/>
                        <a:ext cx="2355850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02"/>
          <p:cNvGraphicFramePr>
            <a:graphicFrameLocks noChangeAspect="1"/>
          </p:cNvGraphicFramePr>
          <p:nvPr/>
        </p:nvGraphicFramePr>
        <p:xfrm>
          <a:off x="2617788" y="1014413"/>
          <a:ext cx="4608512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1247140" imgH="483870" progId="Equation.DSMT4">
                  <p:embed/>
                </p:oleObj>
              </mc:Choice>
              <mc:Fallback>
                <p:oleObj name="" r:id="rId9" imgW="1247140" imgH="48387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7788" y="1014413"/>
                        <a:ext cx="4608512" cy="1509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4" name="Group 18"/>
          <p:cNvGrpSpPr/>
          <p:nvPr/>
        </p:nvGrpSpPr>
        <p:grpSpPr>
          <a:xfrm>
            <a:off x="8050213" y="1050925"/>
            <a:ext cx="1895475" cy="1539875"/>
            <a:chOff x="4105" y="1842"/>
            <a:chExt cx="1194" cy="970"/>
          </a:xfrm>
        </p:grpSpPr>
        <p:grpSp>
          <p:nvGrpSpPr>
            <p:cNvPr id="18445" name="Group 19"/>
            <p:cNvGrpSpPr/>
            <p:nvPr/>
          </p:nvGrpSpPr>
          <p:grpSpPr>
            <a:xfrm>
              <a:off x="4195" y="1842"/>
              <a:ext cx="1104" cy="970"/>
              <a:chOff x="4080" y="1584"/>
              <a:chExt cx="1104" cy="970"/>
            </a:xfrm>
          </p:grpSpPr>
          <p:graphicFrame>
            <p:nvGraphicFramePr>
              <p:cNvPr id="18446" name="Object 103"/>
              <p:cNvGraphicFramePr>
                <a:graphicFrameLocks noChangeAspect="1"/>
              </p:cNvGraphicFramePr>
              <p:nvPr/>
            </p:nvGraphicFramePr>
            <p:xfrm>
              <a:off x="4197" y="1970"/>
              <a:ext cx="629" cy="3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11" imgW="1247775" imgH="752475" progId="PBrush">
                      <p:embed/>
                    </p:oleObj>
                  </mc:Choice>
                  <mc:Fallback>
                    <p:oleObj name="" r:id="rId11" imgW="1247775" imgH="752475" progId="PBrush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197" y="1970"/>
                            <a:ext cx="629" cy="3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47" name="Line 21"/>
              <p:cNvSpPr/>
              <p:nvPr/>
            </p:nvSpPr>
            <p:spPr>
              <a:xfrm>
                <a:off x="4080" y="2352"/>
                <a:ext cx="10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448" name="Line 22"/>
              <p:cNvSpPr/>
              <p:nvPr/>
            </p:nvSpPr>
            <p:spPr>
              <a:xfrm flipV="1">
                <a:off x="4224" y="1776"/>
                <a:ext cx="0" cy="6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449" name="Text Box 23"/>
              <p:cNvSpPr txBox="1"/>
              <p:nvPr/>
            </p:nvSpPr>
            <p:spPr>
              <a:xfrm>
                <a:off x="4224" y="1584"/>
                <a:ext cx="7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楷体_GB2312" pitchFamily="49" charset="-122"/>
                  </a:rPr>
                  <a:t>x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楷体_GB2312" pitchFamily="49" charset="-122"/>
                  </a:rPr>
                  <a:t>(t)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50" name="Text Box 24"/>
              <p:cNvSpPr txBox="1"/>
              <p:nvPr/>
            </p:nvSpPr>
            <p:spPr>
              <a:xfrm>
                <a:off x="5040" y="2304"/>
                <a:ext cx="14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51" name="Rectangle 25"/>
            <p:cNvSpPr/>
            <p:nvPr/>
          </p:nvSpPr>
          <p:spPr>
            <a:xfrm>
              <a:off x="4105" y="2160"/>
              <a:ext cx="20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b="1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52" name="文本框 1"/>
          <p:cNvSpPr txBox="1"/>
          <p:nvPr/>
        </p:nvSpPr>
        <p:spPr>
          <a:xfrm>
            <a:off x="650875" y="292100"/>
            <a:ext cx="3819525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Example of CTFT</a:t>
            </a:r>
            <a:endParaRPr lang="en-US" altLang="zh-CN" sz="3200" b="1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idx="1"/>
          </p:nvPr>
        </p:nvSpPr>
        <p:spPr>
          <a:xfrm>
            <a:off x="2414588" y="1157288"/>
            <a:ext cx="7772400" cy="53340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Unit impulse </a:t>
            </a:r>
            <a:r>
              <a:rPr lang="en-US" altLang="zh-CN" sz="3200" dirty="0">
                <a:latin typeface="Times New Roman" panose="02020503050405090304" pitchFamily="18" charset="0"/>
                <a:ea typeface="Gulim" pitchFamily="34" charset="-127"/>
              </a:rPr>
              <a:t>δ</a:t>
            </a:r>
            <a:r>
              <a:rPr lang="en-US" altLang="zh-CN" sz="3200" dirty="0">
                <a:latin typeface="Times New Roman" panose="02020503050405090304" pitchFamily="18" charset="0"/>
              </a:rPr>
              <a:t>(t)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pSp>
        <p:nvGrpSpPr>
          <p:cNvPr id="19458" name="Group 3"/>
          <p:cNvGrpSpPr/>
          <p:nvPr/>
        </p:nvGrpSpPr>
        <p:grpSpPr>
          <a:xfrm>
            <a:off x="2916238" y="1770063"/>
            <a:ext cx="2209800" cy="1387475"/>
            <a:chOff x="3456" y="1296"/>
            <a:chExt cx="1392" cy="874"/>
          </a:xfrm>
        </p:grpSpPr>
        <p:sp>
          <p:nvSpPr>
            <p:cNvPr id="19459" name="Text Box 4"/>
            <p:cNvSpPr txBox="1"/>
            <p:nvPr/>
          </p:nvSpPr>
          <p:spPr>
            <a:xfrm>
              <a:off x="3456" y="1728"/>
              <a:ext cx="12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Char char="•"/>
              </a:pPr>
              <a:endParaRPr lang="zh-CN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0" name="Line 5"/>
            <p:cNvSpPr/>
            <p:nvPr/>
          </p:nvSpPr>
          <p:spPr>
            <a:xfrm>
              <a:off x="3504" y="1968"/>
              <a:ext cx="11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19461" name="Line 6"/>
            <p:cNvSpPr/>
            <p:nvPr/>
          </p:nvSpPr>
          <p:spPr>
            <a:xfrm flipV="1">
              <a:off x="4032" y="1440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19462" name="Line 7"/>
            <p:cNvSpPr/>
            <p:nvPr/>
          </p:nvSpPr>
          <p:spPr>
            <a:xfrm flipV="1">
              <a:off x="4032" y="1584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9463" name="Text Box 8"/>
            <p:cNvSpPr txBox="1"/>
            <p:nvPr/>
          </p:nvSpPr>
          <p:spPr>
            <a:xfrm>
              <a:off x="4032" y="1296"/>
              <a:ext cx="3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δ(t)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4" name="Text Box 9"/>
            <p:cNvSpPr txBox="1"/>
            <p:nvPr/>
          </p:nvSpPr>
          <p:spPr>
            <a:xfrm>
              <a:off x="3936" y="192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5" name="Text Box 10"/>
            <p:cNvSpPr txBox="1"/>
            <p:nvPr/>
          </p:nvSpPr>
          <p:spPr>
            <a:xfrm>
              <a:off x="4608" y="1920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t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66" name="Group 11"/>
          <p:cNvGrpSpPr/>
          <p:nvPr/>
        </p:nvGrpSpPr>
        <p:grpSpPr>
          <a:xfrm>
            <a:off x="5978525" y="1846263"/>
            <a:ext cx="2667000" cy="1311275"/>
            <a:chOff x="3360" y="2208"/>
            <a:chExt cx="1680" cy="826"/>
          </a:xfrm>
        </p:grpSpPr>
        <p:sp>
          <p:nvSpPr>
            <p:cNvPr id="19467" name="Text Box 13"/>
            <p:cNvSpPr txBox="1"/>
            <p:nvPr/>
          </p:nvSpPr>
          <p:spPr>
            <a:xfrm>
              <a:off x="3360" y="2496"/>
              <a:ext cx="15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Char char="•"/>
              </a:pPr>
              <a:endParaRPr lang="zh-CN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Line 14"/>
            <p:cNvSpPr/>
            <p:nvPr/>
          </p:nvSpPr>
          <p:spPr>
            <a:xfrm>
              <a:off x="3552" y="2784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19469" name="Line 15"/>
            <p:cNvSpPr/>
            <p:nvPr/>
          </p:nvSpPr>
          <p:spPr>
            <a:xfrm flipV="1">
              <a:off x="4032" y="2304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19470" name="Line 16"/>
            <p:cNvSpPr/>
            <p:nvPr/>
          </p:nvSpPr>
          <p:spPr>
            <a:xfrm>
              <a:off x="3552" y="2544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1" name="Text Box 17"/>
            <p:cNvSpPr txBox="1"/>
            <p:nvPr/>
          </p:nvSpPr>
          <p:spPr>
            <a:xfrm>
              <a:off x="4032" y="220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l-GR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Δ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(j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)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2" name="Text Box 18"/>
            <p:cNvSpPr txBox="1"/>
            <p:nvPr/>
          </p:nvSpPr>
          <p:spPr>
            <a:xfrm>
              <a:off x="3840" y="2352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3" name="Text Box 19"/>
            <p:cNvSpPr txBox="1"/>
            <p:nvPr/>
          </p:nvSpPr>
          <p:spPr>
            <a:xfrm>
              <a:off x="3936" y="2784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Text Box 20"/>
            <p:cNvSpPr txBox="1"/>
            <p:nvPr/>
          </p:nvSpPr>
          <p:spPr>
            <a:xfrm>
              <a:off x="4608" y="273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9475" name="Object 18"/>
          <p:cNvGraphicFramePr>
            <a:graphicFrameLocks noChangeAspect="1"/>
          </p:cNvGraphicFramePr>
          <p:nvPr/>
        </p:nvGraphicFramePr>
        <p:xfrm>
          <a:off x="2895600" y="3357563"/>
          <a:ext cx="49879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638300" imgH="330200" progId="Equation.DSMT4">
                  <p:embed/>
                </p:oleObj>
              </mc:Choice>
              <mc:Fallback>
                <p:oleObj name="" r:id="rId1" imgW="1638300" imgH="330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3357563"/>
                        <a:ext cx="4987925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4"/>
          <p:cNvSpPr txBox="1"/>
          <p:nvPr/>
        </p:nvSpPr>
        <p:spPr>
          <a:xfrm>
            <a:off x="2895600" y="4506913"/>
            <a:ext cx="3352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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2</a:t>
            </a:r>
            <a:r>
              <a:rPr lang="en-US" altLang="zh-CN" sz="3200" b="1" dirty="0">
                <a:solidFill>
                  <a:schemeClr val="tx1"/>
                </a:solidFill>
                <a:latin typeface="Gulim" pitchFamily="34" charset="-127"/>
                <a:ea typeface="Gulim" pitchFamily="34" charset="-127"/>
              </a:rPr>
              <a:t>πδ(ω)</a:t>
            </a:r>
            <a:endParaRPr lang="en-US" altLang="zh-CN" sz="3200" b="1" dirty="0">
              <a:solidFill>
                <a:schemeClr val="tx1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7" name="Text Box 6"/>
          <p:cNvSpPr txBox="1"/>
          <p:nvPr/>
        </p:nvSpPr>
        <p:spPr>
          <a:xfrm>
            <a:off x="2362200" y="5232400"/>
            <a:ext cx="74676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This result could be got directly based on the symmetry of Fourier Transform.</a:t>
            </a:r>
            <a:endParaRPr lang="zh-CN" altLang="en-US" sz="3200" b="1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9457" grpId="0" build="p"/>
    </p:bldLst>
  </p:timing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12930</Words>
  <Application>WPS 演示</Application>
  <PresentationFormat>自定义</PresentationFormat>
  <Paragraphs>541</Paragraphs>
  <Slides>71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132</vt:i4>
      </vt:variant>
      <vt:variant>
        <vt:lpstr>幻灯片标题</vt:lpstr>
      </vt:variant>
      <vt:variant>
        <vt:i4>71</vt:i4>
      </vt:variant>
    </vt:vector>
  </HeadingPairs>
  <TitlesOfParts>
    <vt:vector size="238" baseType="lpstr">
      <vt:lpstr>Arial</vt:lpstr>
      <vt:lpstr>方正书宋_GBK</vt:lpstr>
      <vt:lpstr>Wingdings</vt:lpstr>
      <vt:lpstr>宋体</vt:lpstr>
      <vt:lpstr>汉仪书宋二KW</vt:lpstr>
      <vt:lpstr>楷体_GB2312</vt:lpstr>
      <vt:lpstr>汉仪楷体简</vt:lpstr>
      <vt:lpstr>Times New Roman</vt:lpstr>
      <vt:lpstr>Arial Black</vt:lpstr>
      <vt:lpstr>微软雅黑</vt:lpstr>
      <vt:lpstr>黑体</vt:lpstr>
      <vt:lpstr>汉仪旗黑</vt:lpstr>
      <vt:lpstr>汉仪中黑KW</vt:lpstr>
      <vt:lpstr>Symbol</vt:lpstr>
      <vt:lpstr>Tahoma</vt:lpstr>
      <vt:lpstr>Gulim</vt:lpstr>
      <vt:lpstr>Apple SD Gothic Neo</vt:lpstr>
      <vt:lpstr>PMingLiU</vt:lpstr>
      <vt:lpstr>宋体-繁</vt:lpstr>
      <vt:lpstr>Arial Alternative</vt:lpstr>
      <vt:lpstr>Kingsoft Sign</vt:lpstr>
      <vt:lpstr>Gungsuh</vt:lpstr>
      <vt:lpstr>Gautami</vt:lpstr>
      <vt:lpstr>Arial Narrow</vt:lpstr>
      <vt:lpstr>Lucida Calligraphy</vt:lpstr>
      <vt:lpstr>宋体</vt:lpstr>
      <vt:lpstr>Arial Unicode MS</vt:lpstr>
      <vt:lpstr>Calibri</vt:lpstr>
      <vt:lpstr>Helvetica Neue</vt:lpstr>
      <vt:lpstr>BatangChe</vt:lpstr>
      <vt:lpstr>苹方-简</vt:lpstr>
      <vt:lpstr>STIXGeneral</vt:lpstr>
      <vt:lpstr>Times New Roman Bold</vt:lpstr>
      <vt:lpstr>Thonburi</vt:lpstr>
      <vt:lpstr>主题1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Equation.KSEE3</vt:lpstr>
      <vt:lpstr>Equation.KSEE3</vt:lpstr>
      <vt:lpstr>Equation.KSEE3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PBrush</vt:lpstr>
      <vt:lpstr>PBrush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PBrush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PowerPoint 演示文稿</vt:lpstr>
      <vt:lpstr> Outline</vt:lpstr>
      <vt:lpstr>How to Represent the Discrete-Time Signal?</vt:lpstr>
      <vt:lpstr>3.1 The Continuous-Time Fourier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Discrete-Time Fourier Transform 3.2.1 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3.2.2 Basic Properties</vt:lpstr>
      <vt:lpstr>PowerPoint 演示文稿</vt:lpstr>
      <vt:lpstr>PowerPoint 演示文稿</vt:lpstr>
      <vt:lpstr>PowerPoint 演示文稿</vt:lpstr>
      <vt:lpstr>PowerPoint 演示文稿</vt:lpstr>
      <vt:lpstr>Symmetry relations of the DTFT of a real sequence</vt:lpstr>
      <vt:lpstr>PowerPoint 演示文稿</vt:lpstr>
      <vt:lpstr>PowerPoint 演示文稿</vt:lpstr>
      <vt:lpstr>PowerPoint 演示文稿</vt:lpstr>
      <vt:lpstr>3.2.4 Convergence Condition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Commonly Used DTFT Pairs (Table 3.3  Page 105)</vt:lpstr>
      <vt:lpstr>3.2.5 Strength of a DTFT</vt:lpstr>
      <vt:lpstr>3.3 DTFT Theorems (Table 3.4) </vt:lpstr>
      <vt:lpstr>Application of Above Properties</vt:lpstr>
      <vt:lpstr>PowerPoint 演示文稿</vt:lpstr>
      <vt:lpstr>PowerPoint 演示文稿</vt:lpstr>
      <vt:lpstr>PowerPoint 演示文稿</vt:lpstr>
      <vt:lpstr>3.4  Energy Density Spectrum of a Discrete-Time Sequence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 Band-Limited Discrete-Time Signals</vt:lpstr>
      <vt:lpstr>PowerPoint 演示文稿</vt:lpstr>
      <vt:lpstr>PowerPoint 演示文稿</vt:lpstr>
      <vt:lpstr>PowerPoint 演示文稿</vt:lpstr>
      <vt:lpstr>PowerPoint 演示文稿</vt:lpstr>
      <vt:lpstr>3.7  The Unwrapped Phase Function</vt:lpstr>
      <vt:lpstr>PowerPoint 演示文稿</vt:lpstr>
      <vt:lpstr>PowerPoint 演示文稿</vt:lpstr>
      <vt:lpstr>PowerPoint 演示文稿</vt:lpstr>
      <vt:lpstr>PowerPoint 演示文稿</vt:lpstr>
      <vt:lpstr>3.6  DTFT Computation Using MATLAB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yanglianspc</cp:lastModifiedBy>
  <cp:revision>30</cp:revision>
  <dcterms:created xsi:type="dcterms:W3CDTF">2022-02-28T15:03:55Z</dcterms:created>
  <dcterms:modified xsi:type="dcterms:W3CDTF">2022-02-28T15:03:55Z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