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1"/>
  </p:handoutMasterIdLst>
  <p:sldIdLst>
    <p:sldId id="1040" r:id="rId3"/>
    <p:sldId id="1165" r:id="rId4"/>
    <p:sldId id="1066" r:id="rId6"/>
    <p:sldId id="1067" r:id="rId7"/>
    <p:sldId id="1069" r:id="rId8"/>
    <p:sldId id="1070" r:id="rId9"/>
    <p:sldId id="1071" r:id="rId10"/>
    <p:sldId id="1072" r:id="rId11"/>
    <p:sldId id="1073" r:id="rId12"/>
    <p:sldId id="1055" r:id="rId13"/>
    <p:sldId id="1056" r:id="rId14"/>
    <p:sldId id="1057" r:id="rId15"/>
    <p:sldId id="1058" r:id="rId16"/>
    <p:sldId id="1059" r:id="rId17"/>
    <p:sldId id="1060" r:id="rId18"/>
    <p:sldId id="1061" r:id="rId19"/>
    <p:sldId id="1062" r:id="rId20"/>
    <p:sldId id="1063" r:id="rId21"/>
    <p:sldId id="1064" r:id="rId22"/>
    <p:sldId id="1074" r:id="rId23"/>
    <p:sldId id="1075" r:id="rId24"/>
    <p:sldId id="1077" r:id="rId25"/>
    <p:sldId id="1078" r:id="rId26"/>
    <p:sldId id="1079" r:id="rId27"/>
    <p:sldId id="1090" r:id="rId28"/>
    <p:sldId id="1092" r:id="rId29"/>
    <p:sldId id="1093" r:id="rId30"/>
    <p:sldId id="1080" r:id="rId31"/>
    <p:sldId id="1081" r:id="rId32"/>
    <p:sldId id="1082" r:id="rId33"/>
    <p:sldId id="1083" r:id="rId34"/>
    <p:sldId id="1084" r:id="rId35"/>
    <p:sldId id="1085" r:id="rId36"/>
    <p:sldId id="1086" r:id="rId37"/>
    <p:sldId id="1087" r:id="rId38"/>
    <p:sldId id="1088" r:id="rId39"/>
    <p:sldId id="1089" r:id="rId40"/>
    <p:sldId id="1094" r:id="rId41"/>
    <p:sldId id="1095" r:id="rId42"/>
    <p:sldId id="1096" r:id="rId43"/>
    <p:sldId id="1106" r:id="rId44"/>
    <p:sldId id="1097" r:id="rId45"/>
    <p:sldId id="1098" r:id="rId46"/>
    <p:sldId id="1099" r:id="rId47"/>
    <p:sldId id="1100" r:id="rId48"/>
    <p:sldId id="1101" r:id="rId49"/>
    <p:sldId id="1107" r:id="rId50"/>
    <p:sldId id="1108" r:id="rId51"/>
    <p:sldId id="1102" r:id="rId52"/>
    <p:sldId id="1109" r:id="rId53"/>
    <p:sldId id="1110" r:id="rId54"/>
    <p:sldId id="1117" r:id="rId55"/>
    <p:sldId id="1118" r:id="rId56"/>
    <p:sldId id="1119" r:id="rId57"/>
    <p:sldId id="1113" r:id="rId58"/>
    <p:sldId id="1114" r:id="rId59"/>
    <p:sldId id="1115" r:id="rId60"/>
    <p:sldId id="1120" r:id="rId61"/>
    <p:sldId id="1121" r:id="rId62"/>
    <p:sldId id="1122" r:id="rId63"/>
    <p:sldId id="1123" r:id="rId64"/>
    <p:sldId id="1124" r:id="rId65"/>
    <p:sldId id="1125" r:id="rId66"/>
    <p:sldId id="1126" r:id="rId67"/>
    <p:sldId id="1127" r:id="rId68"/>
    <p:sldId id="1128" r:id="rId69"/>
    <p:sldId id="1129" r:id="rId70"/>
    <p:sldId id="1130" r:id="rId71"/>
    <p:sldId id="1131" r:id="rId72"/>
    <p:sldId id="1133" r:id="rId73"/>
    <p:sldId id="1134" r:id="rId74"/>
    <p:sldId id="1135" r:id="rId75"/>
    <p:sldId id="1136" r:id="rId76"/>
    <p:sldId id="1156" r:id="rId77"/>
    <p:sldId id="1157" r:id="rId78"/>
    <p:sldId id="1158" r:id="rId79"/>
    <p:sldId id="1159" r:id="rId80"/>
    <p:sldId id="1142" r:id="rId81"/>
    <p:sldId id="1160" r:id="rId82"/>
    <p:sldId id="1161" r:id="rId83"/>
    <p:sldId id="1162" r:id="rId84"/>
    <p:sldId id="1164" r:id="rId85"/>
    <p:sldId id="1163" r:id="rId86"/>
    <p:sldId id="1152" r:id="rId87"/>
    <p:sldId id="1153" r:id="rId88"/>
    <p:sldId id="1154" r:id="rId89"/>
    <p:sldId id="1155" r:id="rId90"/>
  </p:sldIdLst>
  <p:sldSz cx="12192000" cy="6858000"/>
  <p:notesSz cx="6760845" cy="99421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CC"/>
    <a:srgbClr val="00BCFF"/>
    <a:srgbClr val="FF9966"/>
    <a:srgbClr val="FFCC66"/>
    <a:srgbClr val="CC3300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07" autoAdjust="0"/>
  </p:normalViewPr>
  <p:slideViewPr>
    <p:cSldViewPr>
      <p:cViewPr varScale="1">
        <p:scale>
          <a:sx n="68" d="100"/>
          <a:sy n="68" d="100"/>
        </p:scale>
        <p:origin x="600" y="48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3125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4" Type="http://schemas.openxmlformats.org/officeDocument/2006/relationships/image" Target="../media/image109.wmf"/><Relationship Id="rId13" Type="http://schemas.openxmlformats.org/officeDocument/2006/relationships/image" Target="../media/image108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5.wmf"/><Relationship Id="rId1" Type="http://schemas.openxmlformats.org/officeDocument/2006/relationships/image" Target="../media/image96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39.w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4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9.wmf"/><Relationship Id="rId5" Type="http://schemas.openxmlformats.org/officeDocument/2006/relationships/image" Target="../media/image157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170.wmf"/><Relationship Id="rId10" Type="http://schemas.openxmlformats.org/officeDocument/2006/relationships/image" Target="../media/image107.wmf"/><Relationship Id="rId1" Type="http://schemas.openxmlformats.org/officeDocument/2006/relationships/image" Target="../media/image169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5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0" Type="http://schemas.openxmlformats.org/officeDocument/2006/relationships/image" Target="../media/image195.wmf"/><Relationship Id="rId1" Type="http://schemas.openxmlformats.org/officeDocument/2006/relationships/image" Target="../media/image18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" y="747713"/>
            <a:ext cx="6621463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5"/>
            <a:ext cx="5408930" cy="4474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90204" pitchFamily="34" charset="0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5806D47C-65B8-4840-AB86-41496285AE0E}" type="slidenum">
              <a:rPr lang="en-US" altLang="zh-CN" smtClean="0">
                <a:solidFill>
                  <a:schemeClr val="tx1"/>
                </a:solidFill>
              </a:rPr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此部分为难点和重点，</a:t>
            </a:r>
            <a:r>
              <a:rPr lang="zh-CN" altLang="en-US" smtClean="0"/>
              <a:t>需补充频率分辨力、泄露和栅栏效应等概念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dirty="0" smtClean="0">
                <a:latin typeface="Times New Roman" panose="02020503050405090304" pitchFamily="18" charset="0"/>
              </a:rPr>
              <a:t>Thus y[n] is obtained from x[n] by adding an infinite number of shifted replicas of  x[n], with each replica shifted by an integer multiple of N sampling instants, and observing the sum only for the interval 0</a:t>
            </a:r>
            <a:r>
              <a:rPr kumimoji="1" lang="en-US" altLang="zh-CN" sz="12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≤n≤N-1.</a:t>
            </a:r>
            <a:endParaRPr kumimoji="1" lang="en-US" altLang="zh-CN" sz="1200" b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200" dirty="0" smtClean="0">
                <a:latin typeface="Times New Roman" panose="02020503050405090304" pitchFamily="18" charset="0"/>
              </a:rPr>
              <a:t>Consider length-</a:t>
            </a:r>
            <a:r>
              <a:rPr lang="en-US" altLang="zh-CN" sz="1200" i="1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1200" dirty="0" smtClean="0">
                <a:latin typeface="Times New Roman" panose="02020503050405090304" pitchFamily="18" charset="0"/>
              </a:rPr>
              <a:t> sequences defined for 0≤n≤N-1, </a:t>
            </a:r>
            <a:endParaRPr lang="en-US" altLang="zh-CN" sz="1200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200" dirty="0" smtClean="0">
                <a:latin typeface="Times New Roman" panose="02020503050405090304" pitchFamily="18" charset="0"/>
              </a:rPr>
              <a:t>For any arbitrary integer n</a:t>
            </a:r>
            <a:r>
              <a:rPr lang="en-US" altLang="zh-CN" sz="1200" baseline="-25000" dirty="0" smtClean="0">
                <a:latin typeface="Times New Roman" panose="02020503050405090304" pitchFamily="18" charset="0"/>
              </a:rPr>
              <a:t>0</a:t>
            </a:r>
            <a:r>
              <a:rPr lang="en-US" altLang="zh-CN" sz="1200" dirty="0" smtClean="0">
                <a:latin typeface="Times New Roman" panose="02020503050405090304" pitchFamily="18" charset="0"/>
              </a:rPr>
              <a:t> , the shifted sequence  x</a:t>
            </a:r>
            <a:r>
              <a:rPr lang="en-US" altLang="zh-CN" sz="1200" baseline="-25000" dirty="0" smtClean="0">
                <a:latin typeface="Times New Roman" panose="02020503050405090304" pitchFamily="18" charset="0"/>
              </a:rPr>
              <a:t>1</a:t>
            </a:r>
            <a:r>
              <a:rPr lang="en-US" altLang="zh-CN" sz="1200" dirty="0" smtClean="0">
                <a:latin typeface="Times New Roman" panose="02020503050405090304" pitchFamily="18" charset="0"/>
              </a:rPr>
              <a:t>[n] = x[n – n</a:t>
            </a:r>
            <a:r>
              <a:rPr lang="en-US" altLang="zh-CN" sz="1200" baseline="-25000" dirty="0" smtClean="0">
                <a:latin typeface="Times New Roman" panose="02020503050405090304" pitchFamily="18" charset="0"/>
              </a:rPr>
              <a:t>0</a:t>
            </a:r>
            <a:r>
              <a:rPr lang="en-US" altLang="zh-CN" sz="1200" dirty="0" smtClean="0">
                <a:latin typeface="Times New Roman" panose="02020503050405090304" pitchFamily="18" charset="0"/>
              </a:rPr>
              <a:t>] is no longer defined for the range 0≤n≤N-1.</a:t>
            </a:r>
            <a:endParaRPr lang="en-US" altLang="zh-CN" sz="1200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200" dirty="0" smtClean="0">
                <a:latin typeface="Times New Roman" panose="02020503050405090304" pitchFamily="18" charset="0"/>
              </a:rPr>
              <a:t>We thus need to define another type of a shift that will always keep the shifted sequence in the range 0≤n≤N-1.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200" b="1" dirty="0" smtClean="0">
                <a:latin typeface="Times New Roman" panose="02020503050405090304" pitchFamily="18" charset="0"/>
              </a:rPr>
              <a:t>There are two ways to perform Circular Shift:</a:t>
            </a:r>
            <a:endParaRPr lang="en-US" altLang="zh-CN" sz="1200" b="1" dirty="0" smtClean="0">
              <a:latin typeface="Times New Roman" panose="0202050305040509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latin typeface="Times New Roman" panose="02020503050405090304" pitchFamily="18" charset="0"/>
              </a:rPr>
              <a:t>(1) Using the </a:t>
            </a:r>
            <a:r>
              <a:rPr lang="en-US" altLang="zh-CN" sz="1200" b="1" dirty="0" smtClean="0"/>
              <a:t>“</a:t>
            </a:r>
            <a:r>
              <a:rPr lang="en-US" altLang="zh-CN" sz="1200" b="1" dirty="0" smtClean="0">
                <a:latin typeface="Times New Roman" panose="02020503050405090304" pitchFamily="18" charset="0"/>
              </a:rPr>
              <a:t>modulo</a:t>
            </a:r>
            <a:r>
              <a:rPr lang="en-US" altLang="zh-CN" sz="1200" b="1" dirty="0" smtClean="0"/>
              <a:t>”</a:t>
            </a:r>
            <a:r>
              <a:rPr lang="en-US" altLang="zh-CN" sz="1200" b="1" dirty="0" smtClean="0">
                <a:latin typeface="Times New Roman" panose="02020503050405090304" pitchFamily="18" charset="0"/>
              </a:rPr>
              <a:t> operation;</a:t>
            </a:r>
            <a:endParaRPr lang="en-US" altLang="zh-CN" sz="1200" b="1" dirty="0" smtClean="0">
              <a:latin typeface="Times New Roman" panose="0202050305040509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latin typeface="Times New Roman" panose="02020503050405090304" pitchFamily="18" charset="0"/>
              </a:rPr>
              <a:t>(2) Using period expand.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 smtClean="0">
              <a:latin typeface="Arial" panose="020B0604020202090204" pitchFamily="34" charset="0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9BFFD7-61A4-4F84-9719-128B1AA8D64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F62753-FD50-4C66-BB63-4E4B180AFBE7}" type="slidenum">
              <a:rPr lang="en-US" altLang="zh-CN">
                <a:solidFill>
                  <a:schemeClr val="tx1"/>
                </a:solidFill>
              </a:rPr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没讲；重点内容，可应用到后面</a:t>
            </a:r>
            <a:r>
              <a:rPr lang="en-US" altLang="zh-CN" dirty="0" smtClean="0"/>
              <a:t>FIR</a:t>
            </a:r>
            <a:r>
              <a:rPr lang="zh-CN" altLang="en-US" dirty="0" smtClean="0"/>
              <a:t>滤波器设计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</a:t>
            </a:r>
            <a:r>
              <a:rPr lang="en-US" altLang="zh-CN" dirty="0" err="1" smtClean="0"/>
              <a:t>Mooc</a:t>
            </a:r>
            <a:r>
              <a:rPr lang="zh-CN" altLang="en-US" dirty="0" smtClean="0"/>
              <a:t>没讲，主要解释思路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此节</a:t>
            </a:r>
            <a:r>
              <a:rPr lang="en-US" altLang="zh-CN" dirty="0" err="1" smtClean="0"/>
              <a:t>Mooc</a:t>
            </a:r>
            <a:r>
              <a:rPr lang="zh-CN" altLang="en-US" dirty="0" smtClean="0"/>
              <a:t>没讲，主要作用为引出</a:t>
            </a:r>
            <a:r>
              <a:rPr lang="en-US" altLang="zh-CN" dirty="0" smtClean="0"/>
              <a:t>FFT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Mooc</a:t>
            </a:r>
            <a:r>
              <a:rPr lang="zh-CN" altLang="en-US" dirty="0" smtClean="0"/>
              <a:t>没讲，了解，自学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0" dirty="0" smtClean="0">
                <a:latin typeface="Times New Roman" panose="02020503050405090304" pitchFamily="18" charset="0"/>
              </a:rPr>
              <a:t>X[n] assumed to be a causal sequence here without any loss of generality,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latin typeface="Times New Roman" panose="02020503050405090304" pitchFamily="18" charset="0"/>
              </a:rPr>
              <a:t>The first convolution is of length N+M-1 and is defined for  0 </a:t>
            </a:r>
            <a:r>
              <a:rPr lang="en-US" altLang="zh-CN" sz="12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≤ n </a:t>
            </a:r>
            <a:r>
              <a:rPr lang="en-US" altLang="zh-CN" sz="1200" b="1" dirty="0" smtClean="0">
                <a:latin typeface="Times New Roman" panose="02020503050405090304" pitchFamily="18" charset="0"/>
              </a:rPr>
              <a:t>≤ N + M – 2.</a:t>
            </a:r>
            <a:endParaRPr lang="en-US" altLang="zh-CN" sz="1200" b="1" dirty="0" smtClean="0">
              <a:latin typeface="Times New Roman" panose="0202050305040509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dirty="0" smtClean="0">
                <a:latin typeface="Times New Roman" panose="02020503050405090304" pitchFamily="18" charset="0"/>
              </a:rPr>
              <a:t>The second convolution is also of length </a:t>
            </a:r>
            <a:r>
              <a:rPr lang="en-US" altLang="zh-CN" sz="1200" b="1" dirty="0" smtClean="0">
                <a:latin typeface="Times New Roman" panose="02020503050405090304" pitchFamily="18" charset="0"/>
              </a:rPr>
              <a:t>N+M-1</a:t>
            </a:r>
            <a:r>
              <a:rPr kumimoji="1" lang="en-US" altLang="zh-CN" sz="1200" b="1" dirty="0" smtClean="0">
                <a:latin typeface="Times New Roman" panose="02020503050405090304" pitchFamily="18" charset="0"/>
              </a:rPr>
              <a:t> but is defined for </a:t>
            </a:r>
            <a:r>
              <a:rPr lang="en-US" altLang="zh-CN" sz="1200" b="1" dirty="0" smtClean="0">
                <a:latin typeface="Times New Roman" panose="02020503050405090304" pitchFamily="18" charset="0"/>
              </a:rPr>
              <a:t>N ≤ n ≤ 2N + M – 2.</a:t>
            </a:r>
            <a:endParaRPr kumimoji="1" lang="en-US" altLang="zh-CN" sz="1200" dirty="0" smtClean="0">
              <a:latin typeface="Times New Roman" panose="0202050305040509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dirty="0" smtClean="0">
                <a:latin typeface="Times New Roman" panose="02020503050405090304" pitchFamily="18" charset="0"/>
              </a:rPr>
              <a:t>In general, there will be an overlap of M-1 samples between the samples of these short convolutions for (r-1)N≤ n ≤ </a:t>
            </a:r>
            <a:r>
              <a:rPr kumimoji="1" lang="en-US" altLang="zh-CN" sz="1200" b="1" dirty="0" err="1" smtClean="0">
                <a:latin typeface="Times New Roman" panose="02020503050405090304" pitchFamily="18" charset="0"/>
              </a:rPr>
              <a:t>rN</a:t>
            </a:r>
            <a:r>
              <a:rPr kumimoji="1" lang="en-US" altLang="zh-CN" sz="1200" b="1" dirty="0" smtClean="0">
                <a:latin typeface="Times New Roman" panose="02020503050405090304" pitchFamily="18" charset="0"/>
              </a:rPr>
              <a:t> + M – 2.</a:t>
            </a:r>
            <a:endParaRPr kumimoji="1" lang="en-US" altLang="zh-CN" sz="1200" b="1" dirty="0" smtClean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u="sng" dirty="0" smtClean="0">
                <a:latin typeface="Times New Roman" panose="02020503050405090304" pitchFamily="18" charset="0"/>
              </a:rPr>
              <a:t>Note</a:t>
            </a:r>
            <a:r>
              <a:rPr lang="en-US" altLang="zh-CN" sz="1200" b="1" dirty="0" smtClean="0">
                <a:latin typeface="Times New Roman" panose="02020503050405090304" pitchFamily="18" charset="0"/>
              </a:rPr>
              <a:t>: X[k] is also a length-N sequence in the frequency domain.</a:t>
            </a:r>
            <a:endParaRPr lang="en-US" altLang="zh-CN" sz="1200" b="1" dirty="0" smtClean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9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6A0E-0B12-4000-9673-47E912CF9A73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E4AD-03E9-4E43-86F7-6CFF785A82BC}" type="datetimeFigureOut">
              <a:rPr lang="zh-CN" altLang="en-US"/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321B-A45D-4DE2-BC49-6F857062B1EF}" type="datetimeFigureOut">
              <a:rPr lang="zh-CN" altLang="en-US"/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1B923-37EF-494A-8EB2-5D980FFDD69B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35E4C-9745-4045-9B66-20E8BFFB866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B0823-2F12-4E3C-BBD2-83822B16BC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402A-1720-4727-BAA4-E7DE4040A2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vmlDrawing" Target="../drawings/vmlDrawing1.vml"/><Relationship Id="rId11" Type="http://schemas.openxmlformats.org/officeDocument/2006/relationships/oleObject" Target="../embeddings/oleObject2.bin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  <a:endParaRPr lang="zh-CN" altLang="en-US" b="1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50305040509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50305040509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50305040509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503050405090304" pitchFamily="18" charset="0"/>
              </a:rPr>
            </a:fld>
            <a:endParaRPr lang="en-US" altLang="zh-CN" b="1">
              <a:solidFill>
                <a:srgbClr val="969696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Image" r:id="rId8" imgW="5664200" imgH="3327400" progId="">
                  <p:embed/>
                </p:oleObj>
              </mc:Choice>
              <mc:Fallback>
                <p:oleObj name="Image" r:id="rId8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电子科技大学 信息与通信工程学院</a:t>
            </a:r>
            <a:endParaRPr lang="zh-CN" altLang="en-US" b="1">
              <a:solidFill>
                <a:schemeClr val="bg1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440"/>
            <a:ext cx="1590040" cy="125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50305040509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50305040509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50305040509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Image" r:id="rId11" imgW="5664200" imgH="3327400" progId="">
                  <p:embed/>
                </p:oleObj>
              </mc:Choice>
              <mc:Fallback>
                <p:oleObj name="Image" r:id="rId11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0.wmf"/><Relationship Id="rId11" Type="http://schemas.openxmlformats.org/officeDocument/2006/relationships/notesSlide" Target="../notesSlides/notesSlide9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jpeg"/><Relationship Id="rId3" Type="http://schemas.openxmlformats.org/officeDocument/2006/relationships/image" Target="../media/image52.jpeg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0.jpeg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0.jpeg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0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6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4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7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8.wmf"/><Relationship Id="rId11" Type="http://schemas.openxmlformats.org/officeDocument/2006/relationships/notesSlide" Target="../notesSlides/notesSlide19.xml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2.wmf"/><Relationship Id="rId1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3.wmf"/><Relationship Id="rId1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8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1" Type="http://schemas.openxmlformats.org/officeDocument/2006/relationships/notesSlide" Target="../notesSlides/notesSlide3.xml"/><Relationship Id="rId20" Type="http://schemas.openxmlformats.org/officeDocument/2006/relationships/vmlDrawing" Target="../drawings/vmlDrawing3.vml"/><Relationship Id="rId2" Type="http://schemas.openxmlformats.org/officeDocument/2006/relationships/image" Target="../media/image9.wmf"/><Relationship Id="rId19" Type="http://schemas.openxmlformats.org/officeDocument/2006/relationships/slideLayout" Target="../slideLayouts/slideLayout4.xml"/><Relationship Id="rId18" Type="http://schemas.openxmlformats.org/officeDocument/2006/relationships/oleObject" Target="../embeddings/oleObject17.bin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emf"/><Relationship Id="rId8" Type="http://schemas.openxmlformats.org/officeDocument/2006/relationships/oleObject" Target="../embeddings/oleObject87.bin"/><Relationship Id="rId7" Type="http://schemas.openxmlformats.org/officeDocument/2006/relationships/image" Target="../media/image90.emf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85.bin"/><Relationship Id="rId3" Type="http://schemas.openxmlformats.org/officeDocument/2006/relationships/image" Target="../media/image88.emf"/><Relationship Id="rId2" Type="http://schemas.openxmlformats.org/officeDocument/2006/relationships/oleObject" Target="../embeddings/oleObject84.bin"/><Relationship Id="rId14" Type="http://schemas.openxmlformats.org/officeDocument/2006/relationships/notesSlide" Target="../notesSlides/notesSlide22.xml"/><Relationship Id="rId13" Type="http://schemas.openxmlformats.org/officeDocument/2006/relationships/vmlDrawing" Target="../drawings/vmlDrawing28.v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92.emf"/><Relationship Id="rId10" Type="http://schemas.openxmlformats.org/officeDocument/2006/relationships/oleObject" Target="../embeddings/oleObject88.bin"/><Relationship Id="rId1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3.wmf"/><Relationship Id="rId1" Type="http://schemas.openxmlformats.org/officeDocument/2006/relationships/oleObject" Target="../embeddings/oleObject89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wmf"/><Relationship Id="rId1" Type="http://schemas.openxmlformats.org/officeDocument/2006/relationships/oleObject" Target="../embeddings/oleObject90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5.wmf"/><Relationship Id="rId1" Type="http://schemas.openxmlformats.org/officeDocument/2006/relationships/oleObject" Target="../embeddings/oleObject91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7.wmf"/><Relationship Id="rId30" Type="http://schemas.openxmlformats.org/officeDocument/2006/relationships/vmlDrawing" Target="../drawings/vmlDrawing32.vml"/><Relationship Id="rId3" Type="http://schemas.openxmlformats.org/officeDocument/2006/relationships/oleObject" Target="../embeddings/oleObject93.bin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109.wmf"/><Relationship Id="rId27" Type="http://schemas.openxmlformats.org/officeDocument/2006/relationships/oleObject" Target="../embeddings/oleObject105.bin"/><Relationship Id="rId26" Type="http://schemas.openxmlformats.org/officeDocument/2006/relationships/image" Target="../media/image108.wmf"/><Relationship Id="rId25" Type="http://schemas.openxmlformats.org/officeDocument/2006/relationships/oleObject" Target="../embeddings/oleObject104.bin"/><Relationship Id="rId24" Type="http://schemas.openxmlformats.org/officeDocument/2006/relationships/image" Target="../media/image107.wmf"/><Relationship Id="rId23" Type="http://schemas.openxmlformats.org/officeDocument/2006/relationships/oleObject" Target="../embeddings/oleObject103.bin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102.bin"/><Relationship Id="rId20" Type="http://schemas.openxmlformats.org/officeDocument/2006/relationships/image" Target="../media/image105.wmf"/><Relationship Id="rId2" Type="http://schemas.openxmlformats.org/officeDocument/2006/relationships/image" Target="../media/image96.wmf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104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92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10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0.wmf"/><Relationship Id="rId15" Type="http://schemas.openxmlformats.org/officeDocument/2006/relationships/notesSlide" Target="../notesSlides/notesSlide25.xml"/><Relationship Id="rId14" Type="http://schemas.openxmlformats.org/officeDocument/2006/relationships/vmlDrawing" Target="../drawings/vmlDrawing34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10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6.wmf"/><Relationship Id="rId15" Type="http://schemas.openxmlformats.org/officeDocument/2006/relationships/notesSlide" Target="../notesSlides/notesSlide26.xml"/><Relationship Id="rId14" Type="http://schemas.openxmlformats.org/officeDocument/2006/relationships/vmlDrawing" Target="../drawings/vmlDrawing35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16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7.wmf"/><Relationship Id="rId18" Type="http://schemas.openxmlformats.org/officeDocument/2006/relationships/notesSlide" Target="../notesSlides/notesSlide4.xml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4.xml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2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2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12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29.bin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32.wmf"/><Relationship Id="rId1" Type="http://schemas.openxmlformats.org/officeDocument/2006/relationships/oleObject" Target="../embeddings/oleObject13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wmf"/><Relationship Id="rId11" Type="http://schemas.openxmlformats.org/officeDocument/2006/relationships/notesSlide" Target="../notesSlides/notesSlide31.xml"/><Relationship Id="rId10" Type="http://schemas.openxmlformats.org/officeDocument/2006/relationships/vmlDrawing" Target="../drawings/vmlDrawing41.vml"/><Relationship Id="rId1" Type="http://schemas.openxmlformats.org/officeDocument/2006/relationships/oleObject" Target="../embeddings/oleObject134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9.wmf"/><Relationship Id="rId11" Type="http://schemas.openxmlformats.org/officeDocument/2006/relationships/notesSlide" Target="../notesSlides/notesSlide32.xml"/><Relationship Id="rId10" Type="http://schemas.openxmlformats.org/officeDocument/2006/relationships/vmlDrawing" Target="../drawings/vmlDrawing42.vml"/><Relationship Id="rId1" Type="http://schemas.openxmlformats.org/officeDocument/2006/relationships/oleObject" Target="../embeddings/oleObject137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4.w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6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44.w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40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49.wmf"/><Relationship Id="rId1" Type="http://schemas.openxmlformats.org/officeDocument/2006/relationships/oleObject" Target="../embeddings/oleObject145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52.w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48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96.wmf"/><Relationship Id="rId14" Type="http://schemas.openxmlformats.org/officeDocument/2006/relationships/vmlDrawing" Target="../drawings/vmlDrawing46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53.bin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58.wmf"/><Relationship Id="rId1" Type="http://schemas.openxmlformats.org/officeDocument/2006/relationships/oleObject" Target="../embeddings/oleObject159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0.wmf"/><Relationship Id="rId1" Type="http://schemas.openxmlformats.org/officeDocument/2006/relationships/oleObject" Target="../embeddings/oleObject161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61.wmf"/><Relationship Id="rId1" Type="http://schemas.openxmlformats.org/officeDocument/2006/relationships/oleObject" Target="../embeddings/oleObject16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6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vmlDrawing" Target="../drawings/vmlDrawing5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65.bin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2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67.wmf"/><Relationship Id="rId1" Type="http://schemas.openxmlformats.org/officeDocument/2006/relationships/oleObject" Target="../embeddings/oleObject168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171.bin"/><Relationship Id="rId22" Type="http://schemas.openxmlformats.org/officeDocument/2006/relationships/vmlDrawing" Target="../drawings/vmlDrawing53.vml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07.wmf"/><Relationship Id="rId2" Type="http://schemas.openxmlformats.org/officeDocument/2006/relationships/image" Target="../media/image169.wmf"/><Relationship Id="rId19" Type="http://schemas.openxmlformats.org/officeDocument/2006/relationships/oleObject" Target="../embeddings/oleObject179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78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77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76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70.bin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4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2.png"/><Relationship Id="rId2" Type="http://schemas.openxmlformats.org/officeDocument/2006/relationships/image" Target="../media/image171.wmf"/><Relationship Id="rId1" Type="http://schemas.openxmlformats.org/officeDocument/2006/relationships/oleObject" Target="../embeddings/oleObject180.bin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5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73.wmf"/><Relationship Id="rId1" Type="http://schemas.openxmlformats.org/officeDocument/2006/relationships/oleObject" Target="../embeddings/oleObject181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5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6.wmf"/><Relationship Id="rId1" Type="http://schemas.openxmlformats.org/officeDocument/2006/relationships/oleObject" Target="../embeddings/oleObject18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77.wmf"/><Relationship Id="rId11" Type="http://schemas.openxmlformats.org/officeDocument/2006/relationships/notesSlide" Target="../notesSlides/notesSlide39.xml"/><Relationship Id="rId10" Type="http://schemas.openxmlformats.org/officeDocument/2006/relationships/vmlDrawing" Target="../drawings/vmlDrawing57.vml"/><Relationship Id="rId1" Type="http://schemas.openxmlformats.org/officeDocument/2006/relationships/oleObject" Target="../embeddings/oleObject184.bin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vmlDrawing" Target="../drawings/vmlDrawing58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8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4.png"/><Relationship Id="rId1" Type="http://schemas.openxmlformats.org/officeDocument/2006/relationships/image" Target="../media/image183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oleObject" Target="../embeddings/oleObject193.bin"/><Relationship Id="rId7" Type="http://schemas.openxmlformats.org/officeDocument/2006/relationships/image" Target="../media/image188.wmf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91.bin"/><Relationship Id="rId3" Type="http://schemas.openxmlformats.org/officeDocument/2006/relationships/image" Target="../media/image186.wmf"/><Relationship Id="rId23" Type="http://schemas.openxmlformats.org/officeDocument/2006/relationships/vmlDrawing" Target="../drawings/vmlDrawing59.vml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195.wmf"/><Relationship Id="rId20" Type="http://schemas.openxmlformats.org/officeDocument/2006/relationships/oleObject" Target="../embeddings/oleObject199.bin"/><Relationship Id="rId2" Type="http://schemas.openxmlformats.org/officeDocument/2006/relationships/oleObject" Target="../embeddings/oleObject190.bin"/><Relationship Id="rId19" Type="http://schemas.openxmlformats.org/officeDocument/2006/relationships/image" Target="../media/image194.wmf"/><Relationship Id="rId18" Type="http://schemas.openxmlformats.org/officeDocument/2006/relationships/oleObject" Target="../embeddings/oleObject198.bin"/><Relationship Id="rId17" Type="http://schemas.openxmlformats.org/officeDocument/2006/relationships/image" Target="../media/image193.wmf"/><Relationship Id="rId16" Type="http://schemas.openxmlformats.org/officeDocument/2006/relationships/oleObject" Target="../embeddings/oleObject197.bin"/><Relationship Id="rId15" Type="http://schemas.openxmlformats.org/officeDocument/2006/relationships/image" Target="../media/image192.wmf"/><Relationship Id="rId14" Type="http://schemas.openxmlformats.org/officeDocument/2006/relationships/oleObject" Target="../embeddings/oleObject196.bin"/><Relationship Id="rId13" Type="http://schemas.openxmlformats.org/officeDocument/2006/relationships/image" Target="../media/image191.wmf"/><Relationship Id="rId12" Type="http://schemas.openxmlformats.org/officeDocument/2006/relationships/oleObject" Target="../embeddings/oleObject195.bin"/><Relationship Id="rId11" Type="http://schemas.openxmlformats.org/officeDocument/2006/relationships/image" Target="../media/image190.wmf"/><Relationship Id="rId10" Type="http://schemas.openxmlformats.org/officeDocument/2006/relationships/oleObject" Target="../embeddings/oleObject194.bin"/><Relationship Id="rId1" Type="http://schemas.openxmlformats.org/officeDocument/2006/relationships/image" Target="../media/image18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895043" y="1836912"/>
            <a:ext cx="9577064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4400" dirty="0" smtClean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Chapter</a:t>
            </a:r>
            <a:r>
              <a:rPr lang="en-US" altLang="zh-CN" sz="4400" dirty="0" smtClean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5 Discrete </a:t>
            </a:r>
            <a:r>
              <a:rPr lang="en-US" altLang="zh-CN" sz="4400" dirty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Fourier Transform</a:t>
            </a:r>
            <a:endParaRPr lang="en-US" altLang="zh-CN" sz="4400" dirty="0">
              <a:solidFill>
                <a:srgbClr val="0033CC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 smtClean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—— DFT</a:t>
            </a:r>
            <a:endParaRPr lang="en-US" altLang="zh-CN" sz="4400" dirty="0">
              <a:solidFill>
                <a:srgbClr val="0033CC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934200" cy="792162"/>
          </a:xfrm>
        </p:spPr>
        <p:txBody>
          <a:bodyPr/>
          <a:lstStyle/>
          <a:p>
            <a:pPr algn="ctr" eaLnBrk="1" hangingPunct="1"/>
            <a:r>
              <a:rPr lang="en-US" altLang="zh-CN" i="1" dirty="0" smtClean="0">
                <a:latin typeface="Times New Roman" panose="02020503050405090304" pitchFamily="18" charset="0"/>
              </a:rPr>
              <a:t>5.2 </a:t>
            </a:r>
            <a:r>
              <a:rPr lang="en-US" altLang="zh-CN" i="1" dirty="0">
                <a:latin typeface="Times New Roman" panose="02020503050405090304" pitchFamily="18" charset="0"/>
              </a:rPr>
              <a:t>The Definition of DFT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450" y="4149725"/>
            <a:ext cx="7489824" cy="6619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503050405090304" pitchFamily="18" charset="0"/>
              </a:rPr>
              <a:t>Where:</a:t>
            </a:r>
            <a:endParaRPr lang="zh-CN" altLang="en-US" sz="3200" b="1" dirty="0" smtClean="0">
              <a:latin typeface="Times New Roman" panose="02020503050405090304" pitchFamily="18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711450" y="1398271"/>
          <a:ext cx="6316461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1" imgW="1993900" imgH="431800" progId="Equation.DSMT4">
                  <p:embed/>
                </p:oleObj>
              </mc:Choice>
              <mc:Fallback>
                <p:oleObj name="Equation" r:id="rId1" imgW="1993900" imgH="431800" progId="Equation.DSMT4">
                  <p:embed/>
                  <p:pic>
                    <p:nvPicPr>
                      <p:cNvPr id="0" name="图片 3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398271"/>
                        <a:ext cx="6316461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711451" y="2743200"/>
          <a:ext cx="649653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3" imgW="2209800" imgH="431800" progId="Equation.DSMT4">
                  <p:embed/>
                </p:oleObj>
              </mc:Choice>
              <mc:Fallback>
                <p:oleObj name="Equation" r:id="rId3" imgW="2209800" imgH="431800" progId="Equation.DSMT4">
                  <p:embed/>
                  <p:pic>
                    <p:nvPicPr>
                      <p:cNvPr id="0" name="图片 3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743200"/>
                        <a:ext cx="649653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4897336" y="4149725"/>
          <a:ext cx="19446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5" imgW="799465" imgH="241300" progId="Equation.DSMT4">
                  <p:embed/>
                </p:oleObj>
              </mc:Choice>
              <mc:Fallback>
                <p:oleObj name="Equation" r:id="rId5" imgW="799465" imgH="241300" progId="Equation.DSMT4">
                  <p:embed/>
                  <p:pic>
                    <p:nvPicPr>
                      <p:cNvPr id="0" name="图片 3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336" y="4149725"/>
                        <a:ext cx="194468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456144" y="4972049"/>
          <a:ext cx="300714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7" imgW="19812000" imgH="8839200" progId="Equation.DSMT4">
                  <p:embed/>
                </p:oleObj>
              </mc:Choice>
              <mc:Fallback>
                <p:oleObj name="Equation" r:id="rId7" imgW="19812000" imgH="8839200" progId="Equation.DSMT4">
                  <p:embed/>
                  <p:pic>
                    <p:nvPicPr>
                      <p:cNvPr id="0" name="图片 3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44" y="4972049"/>
                        <a:ext cx="3007146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349250"/>
            <a:ext cx="8229600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Verify: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endParaRPr lang="zh-CN" altLang="en-US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58775" y="1212850"/>
          <a:ext cx="73009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1" imgW="67665600" imgH="10972800" progId="Equation.DSMT4">
                  <p:embed/>
                </p:oleObj>
              </mc:Choice>
              <mc:Fallback>
                <p:oleObj name="Equation" r:id="rId1" imgW="67665600" imgH="10972800" progId="Equation.DSMT4">
                  <p:embed/>
                  <p:pic>
                    <p:nvPicPr>
                      <p:cNvPr id="0" name="图片 4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12850"/>
                        <a:ext cx="730091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405188" y="2465388"/>
          <a:ext cx="36210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3" imgW="33528000" imgH="10363200" progId="Equation.DSMT4">
                  <p:embed/>
                </p:oleObj>
              </mc:Choice>
              <mc:Fallback>
                <p:oleObj name="Equation" r:id="rId3" imgW="33528000" imgH="10363200" progId="Equation.DSMT4">
                  <p:embed/>
                  <p:pic>
                    <p:nvPicPr>
                      <p:cNvPr id="0" name="图片 4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2465388"/>
                        <a:ext cx="36210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7283450" y="2468563"/>
          <a:ext cx="39179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5" imgW="36271200" imgH="10363200" progId="Equation.DSMT4">
                  <p:embed/>
                </p:oleObj>
              </mc:Choice>
              <mc:Fallback>
                <p:oleObj name="Equation" r:id="rId5" imgW="36271200" imgH="10363200" progId="Equation.DSMT4">
                  <p:embed/>
                  <p:pic>
                    <p:nvPicPr>
                      <p:cNvPr id="0" name="图片 4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2468563"/>
                        <a:ext cx="39179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734494" y="5141410"/>
          <a:ext cx="35321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7" imgW="34442400" imgH="10363200" progId="Equation.DSMT4">
                  <p:embed/>
                </p:oleObj>
              </mc:Choice>
              <mc:Fallback>
                <p:oleObj name="Equation" r:id="rId7" imgW="34442400" imgH="10363200" progId="Equation.DSMT4">
                  <p:embed/>
                  <p:pic>
                    <p:nvPicPr>
                      <p:cNvPr id="0" name="图片 4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494" y="5141410"/>
                        <a:ext cx="35321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1631504" y="5383504"/>
            <a:ext cx="163863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Hence,</a:t>
            </a:r>
            <a:endParaRPr kumimoji="1" lang="zh-CN" altLang="en-US" sz="2400" dirty="0">
              <a:latin typeface="Times New Roman" panose="02020503050405090304" pitchFamily="18" charset="0"/>
            </a:endParaRPr>
          </a:p>
        </p:txBody>
      </p:sp>
      <p:grpSp>
        <p:nvGrpSpPr>
          <p:cNvPr id="8" name="Group 17"/>
          <p:cNvGrpSpPr/>
          <p:nvPr/>
        </p:nvGrpSpPr>
        <p:grpSpPr bwMode="auto">
          <a:xfrm>
            <a:off x="1430967" y="3813479"/>
            <a:ext cx="7601525" cy="1267152"/>
            <a:chOff x="691" y="1584"/>
            <a:chExt cx="4781" cy="805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691" y="1632"/>
            <a:ext cx="3295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2" name="Equation" r:id="rId9" imgW="50596800" imgH="10972800" progId="Equation.DSMT4">
                    <p:embed/>
                  </p:oleObj>
                </mc:Choice>
                <mc:Fallback>
                  <p:oleObj name="Equation" r:id="rId9" imgW="50596800" imgH="10972800" progId="Equation.DSMT4">
                    <p:embed/>
                    <p:pic>
                      <p:nvPicPr>
                        <p:cNvPr id="0" name="图片 4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1632"/>
                          <a:ext cx="3295" cy="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015" y="1584"/>
              <a:ext cx="1457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1" dirty="0" smtClean="0">
                  <a:latin typeface="Times New Roman" panose="02020503050405090304" pitchFamily="18" charset="0"/>
                </a:rPr>
                <a:t>m</a:t>
              </a:r>
              <a:r>
                <a:rPr lang="en-US" altLang="zh-CN" sz="3200" dirty="0" smtClean="0">
                  <a:latin typeface="Times New Roman" panose="02020503050405090304" pitchFamily="18" charset="0"/>
                </a:rPr>
                <a:t>  </a:t>
              </a:r>
              <a:r>
                <a:rPr lang="en-US" altLang="zh-CN" sz="3200" dirty="0">
                  <a:latin typeface="Times New Roman" panose="02020503050405090304" pitchFamily="18" charset="0"/>
                </a:rPr>
                <a:t>an integer</a:t>
              </a:r>
              <a:endParaRPr lang="en-US" altLang="zh-CN" sz="2400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9496" y="368445"/>
            <a:ext cx="8208912" cy="6480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 smtClean="0">
                <a:latin typeface="Times New Roman" panose="02020503050405090304" pitchFamily="18" charset="0"/>
              </a:rPr>
              <a:t>Example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: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Consider the length-</a:t>
            </a:r>
            <a:r>
              <a:rPr lang="en-US" altLang="zh-CN" sz="3200" b="1" i="1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sequence</a:t>
            </a:r>
            <a:endParaRPr lang="en-US" altLang="zh-CN" sz="3200" dirty="0" smtClean="0">
              <a:latin typeface="Times New Roman" panose="0202050305040509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503050405090304" pitchFamily="18" charset="0"/>
            </a:endParaRP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311971" y="1549487"/>
          <a:ext cx="36893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1" imgW="1384300" imgH="457200" progId="Equation.DSMT4">
                  <p:embed/>
                </p:oleObj>
              </mc:Choice>
              <mc:Fallback>
                <p:oleObj name="Equation" r:id="rId1" imgW="1384300" imgH="457200" progId="Equation.DSMT4">
                  <p:embed/>
                  <p:pic>
                    <p:nvPicPr>
                      <p:cNvPr id="0" name="图片 5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971" y="1549487"/>
                        <a:ext cx="36893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559496" y="3092537"/>
            <a:ext cx="453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Its </a:t>
            </a:r>
            <a:r>
              <a:rPr kumimoji="1" lang="en-US" altLang="zh-CN" sz="2800" b="1" i="1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-point DFT is given by:</a:t>
            </a:r>
            <a:endParaRPr kumimoji="1" lang="zh-CN" altLang="en-US" sz="2800" b="1" dirty="0">
              <a:latin typeface="Times New Roman" panose="02020503050405090304" pitchFamily="18" charset="0"/>
            </a:endParaRPr>
          </a:p>
        </p:txBody>
      </p:sp>
      <p:grpSp>
        <p:nvGrpSpPr>
          <p:cNvPr id="76812" name="Group 12"/>
          <p:cNvGrpSpPr/>
          <p:nvPr/>
        </p:nvGrpSpPr>
        <p:grpSpPr bwMode="auto">
          <a:xfrm>
            <a:off x="2135560" y="4256335"/>
            <a:ext cx="5340350" cy="1441450"/>
            <a:chOff x="912" y="2784"/>
            <a:chExt cx="3364" cy="908"/>
          </a:xfrm>
        </p:grpSpPr>
        <p:graphicFrame>
          <p:nvGraphicFramePr>
            <p:cNvPr id="22534" name="Object 9"/>
            <p:cNvGraphicFramePr>
              <a:graphicFrameLocks noChangeAspect="1"/>
            </p:cNvGraphicFramePr>
            <p:nvPr/>
          </p:nvGraphicFramePr>
          <p:xfrm>
            <a:off x="912" y="2784"/>
            <a:ext cx="3272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3" imgW="2006600" imgH="431800" progId="Equation.DSMT4">
                    <p:embed/>
                  </p:oleObj>
                </mc:Choice>
                <mc:Fallback>
                  <p:oleObj name="Equation" r:id="rId3" imgW="2006600" imgH="431800" progId="Equation.DSMT4">
                    <p:embed/>
                    <p:pic>
                      <p:nvPicPr>
                        <p:cNvPr id="0" name="图片 5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3272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10"/>
            <p:cNvGraphicFramePr>
              <a:graphicFrameLocks noChangeAspect="1"/>
            </p:cNvGraphicFramePr>
            <p:nvPr/>
          </p:nvGraphicFramePr>
          <p:xfrm>
            <a:off x="2976" y="3408"/>
            <a:ext cx="130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Equation" r:id="rId5" imgW="812165" imgH="177800" progId="Equation.DSMT4">
                    <p:embed/>
                  </p:oleObj>
                </mc:Choice>
                <mc:Fallback>
                  <p:oleObj name="Equation" r:id="rId5" imgW="812165" imgH="177800" progId="Equation.DSMT4">
                    <p:embed/>
                    <p:pic>
                      <p:nvPicPr>
                        <p:cNvPr id="0" name="图片 5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408"/>
                          <a:ext cx="130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7644" y="335639"/>
            <a:ext cx="8228756" cy="6622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 smtClean="0">
                <a:latin typeface="Times New Roman" panose="02020503050405090304" pitchFamily="18" charset="0"/>
              </a:rPr>
              <a:t>Example: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Consider the length-</a:t>
            </a:r>
            <a:r>
              <a:rPr lang="en-US" altLang="zh-CN" sz="3200" b="1" i="1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sequence 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559496" y="2197515"/>
            <a:ext cx="7408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Using a trigonometric identity we can write:</a:t>
            </a:r>
            <a:endParaRPr kumimoji="1" lang="zh-CN" altLang="en-US" sz="2800" b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2189164" y="2846388"/>
          <a:ext cx="50450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1" imgW="1777365" imgH="393700" progId="Equation.DSMT4">
                  <p:embed/>
                </p:oleObj>
              </mc:Choice>
              <mc:Fallback>
                <p:oleObj name="Equation" r:id="rId1" imgW="1777365" imgH="393700" progId="Equation.DSMT4">
                  <p:embed/>
                  <p:pic>
                    <p:nvPicPr>
                      <p:cNvPr id="0" name="图片 6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2846388"/>
                        <a:ext cx="50450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7299325" y="2916238"/>
          <a:ext cx="27590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3" imgW="25603200" imgH="9448800" progId="Equation.DSMT4">
                  <p:embed/>
                </p:oleObj>
              </mc:Choice>
              <mc:Fallback>
                <p:oleObj name="Equation" r:id="rId3" imgW="25603200" imgH="9448800" progId="Equation.DSMT4">
                  <p:embed/>
                  <p:pic>
                    <p:nvPicPr>
                      <p:cNvPr id="0" name="图片 6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2916238"/>
                        <a:ext cx="27590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2275492" y="1360928"/>
          <a:ext cx="6416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5" imgW="5765800" imgH="444500" progId="Equation.3">
                  <p:embed/>
                </p:oleObj>
              </mc:Choice>
              <mc:Fallback>
                <p:oleObj name="Equation" r:id="rId5" imgW="5765800" imgH="444500" progId="Equation.3">
                  <p:embed/>
                  <p:pic>
                    <p:nvPicPr>
                      <p:cNvPr id="0" name="图片 6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492" y="1360928"/>
                        <a:ext cx="64166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189163" y="4241801"/>
          <a:ext cx="29400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7" imgW="1193800" imgH="431800" progId="Equation.DSMT4">
                  <p:embed/>
                </p:oleObj>
              </mc:Choice>
              <mc:Fallback>
                <p:oleObj name="Equation" r:id="rId7" imgW="1193800" imgH="431800" progId="Equation.DSMT4">
                  <p:embed/>
                  <p:pic>
                    <p:nvPicPr>
                      <p:cNvPr id="0" name="图片 6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241801"/>
                        <a:ext cx="29400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 bwMode="auto">
          <a:xfrm>
            <a:off x="5129213" y="4233864"/>
            <a:ext cx="4724400" cy="1762125"/>
            <a:chOff x="2160" y="2352"/>
            <a:chExt cx="2976" cy="1110"/>
          </a:xfrm>
        </p:grpSpPr>
        <p:graphicFrame>
          <p:nvGraphicFramePr>
            <p:cNvPr id="24585" name="Object 6"/>
            <p:cNvGraphicFramePr>
              <a:graphicFrameLocks noChangeAspect="1"/>
            </p:cNvGraphicFramePr>
            <p:nvPr/>
          </p:nvGraphicFramePr>
          <p:xfrm>
            <a:off x="2160" y="2352"/>
            <a:ext cx="2976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6" name="Equation" r:id="rId9" imgW="1892300" imgH="457200" progId="Equation.DSMT4">
                    <p:embed/>
                  </p:oleObj>
                </mc:Choice>
                <mc:Fallback>
                  <p:oleObj name="Equation" r:id="rId9" imgW="1892300" imgH="457200" progId="Equation.DSMT4">
                    <p:embed/>
                    <p:pic>
                      <p:nvPicPr>
                        <p:cNvPr id="0" name="图片 6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352"/>
                          <a:ext cx="2976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7"/>
            <p:cNvGraphicFramePr>
              <a:graphicFrameLocks noChangeAspect="1"/>
            </p:cNvGraphicFramePr>
            <p:nvPr/>
          </p:nvGraphicFramePr>
          <p:xfrm>
            <a:off x="3552" y="3168"/>
            <a:ext cx="134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7" name="Equation" r:id="rId11" imgW="812165" imgH="177800" progId="Equation.DSMT4">
                    <p:embed/>
                  </p:oleObj>
                </mc:Choice>
                <mc:Fallback>
                  <p:oleObj name="Equation" r:id="rId11" imgW="812165" imgH="177800" progId="Equation.DSMT4">
                    <p:embed/>
                    <p:pic>
                      <p:nvPicPr>
                        <p:cNvPr id="0" name="图片 6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34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6888" y="1127144"/>
            <a:ext cx="8229600" cy="630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Making use of the identity: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endParaRPr lang="zh-CN" altLang="en-US" sz="3200" dirty="0">
              <a:latin typeface="Times New Roman" panose="02020503050405090304" pitchFamily="18" charset="0"/>
            </a:endParaRPr>
          </a:p>
        </p:txBody>
      </p:sp>
      <p:grpSp>
        <p:nvGrpSpPr>
          <p:cNvPr id="81937" name="Group 17"/>
          <p:cNvGrpSpPr/>
          <p:nvPr/>
        </p:nvGrpSpPr>
        <p:grpSpPr bwMode="auto">
          <a:xfrm>
            <a:off x="1809751" y="2093896"/>
            <a:ext cx="7532688" cy="1282700"/>
            <a:chOff x="729" y="1584"/>
            <a:chExt cx="4745" cy="808"/>
          </a:xfrm>
        </p:grpSpPr>
        <p:graphicFrame>
          <p:nvGraphicFramePr>
            <p:cNvPr id="25608" name="Object 6"/>
            <p:cNvGraphicFramePr>
              <a:graphicFrameLocks noChangeAspect="1"/>
            </p:cNvGraphicFramePr>
            <p:nvPr/>
          </p:nvGraphicFramePr>
          <p:xfrm>
            <a:off x="729" y="1632"/>
            <a:ext cx="3216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" name="Equation" r:id="rId1" imgW="49377600" imgH="10972800" progId="Equation.DSMT4">
                    <p:embed/>
                  </p:oleObj>
                </mc:Choice>
                <mc:Fallback>
                  <p:oleObj name="Equation" r:id="rId1" imgW="49377600" imgH="10972800" progId="Equation.DSMT4">
                    <p:embed/>
                    <p:pic>
                      <p:nvPicPr>
                        <p:cNvPr id="0" name="图片 7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632"/>
                          <a:ext cx="3216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4015" y="1584"/>
              <a:ext cx="145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1" dirty="0" smtClean="0">
                  <a:latin typeface="Times New Roman" panose="02020503050405090304" pitchFamily="18" charset="0"/>
                </a:rPr>
                <a:t>m</a:t>
              </a:r>
              <a:r>
                <a:rPr lang="en-US" altLang="zh-CN" sz="3200" dirty="0" smtClean="0">
                  <a:latin typeface="Times New Roman" panose="02020503050405090304" pitchFamily="18" charset="0"/>
                </a:rPr>
                <a:t>  </a:t>
              </a:r>
              <a:r>
                <a:rPr lang="en-US" altLang="zh-CN" sz="3200" dirty="0">
                  <a:latin typeface="Times New Roman" panose="02020503050405090304" pitchFamily="18" charset="0"/>
                </a:rPr>
                <a:t>an integer</a:t>
              </a:r>
              <a:endParaRPr lang="en-US" altLang="zh-CN" sz="2400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1559496" y="3590198"/>
            <a:ext cx="152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we get:</a:t>
            </a:r>
            <a:endParaRPr kumimoji="1" lang="zh-CN" altLang="en-US" sz="3200" b="1" dirty="0">
              <a:latin typeface="Times New Roman" panose="02020503050405090304" pitchFamily="18" charset="0"/>
            </a:endParaRPr>
          </a:p>
        </p:txBody>
      </p:sp>
      <p:grpSp>
        <p:nvGrpSpPr>
          <p:cNvPr id="81936" name="Group 16"/>
          <p:cNvGrpSpPr/>
          <p:nvPr/>
        </p:nvGrpSpPr>
        <p:grpSpPr bwMode="auto">
          <a:xfrm>
            <a:off x="2783632" y="4169636"/>
            <a:ext cx="7067550" cy="1727200"/>
            <a:chOff x="1248" y="2640"/>
            <a:chExt cx="4452" cy="1088"/>
          </a:xfrm>
        </p:grpSpPr>
        <p:graphicFrame>
          <p:nvGraphicFramePr>
            <p:cNvPr id="25606" name="Object 14"/>
            <p:cNvGraphicFramePr>
              <a:graphicFrameLocks noChangeAspect="1"/>
            </p:cNvGraphicFramePr>
            <p:nvPr/>
          </p:nvGraphicFramePr>
          <p:xfrm>
            <a:off x="1248" y="2640"/>
            <a:ext cx="3168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" name="Equation" r:id="rId3" imgW="49682400" imgH="17068800" progId="Equation.DSMT4">
                    <p:embed/>
                  </p:oleObj>
                </mc:Choice>
                <mc:Fallback>
                  <p:oleObj name="Equation" r:id="rId3" imgW="49682400" imgH="17068800" progId="Equation.DSMT4">
                    <p:embed/>
                    <p:pic>
                      <p:nvPicPr>
                        <p:cNvPr id="0" name="图片 7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40"/>
                          <a:ext cx="3168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15"/>
            <p:cNvGraphicFramePr>
              <a:graphicFrameLocks noChangeAspect="1"/>
            </p:cNvGraphicFramePr>
            <p:nvPr/>
          </p:nvGraphicFramePr>
          <p:xfrm>
            <a:off x="4416" y="3043"/>
            <a:ext cx="12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" name="Equation" r:id="rId5" imgW="812165" imgH="177800" progId="Equation.DSMT4">
                    <p:embed/>
                  </p:oleObj>
                </mc:Choice>
                <mc:Fallback>
                  <p:oleObj name="Equation" r:id="rId5" imgW="812165" imgH="177800" progId="Equation.DSMT4">
                    <p:embed/>
                    <p:pic>
                      <p:nvPicPr>
                        <p:cNvPr id="0" name="图片 7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43"/>
                          <a:ext cx="128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1664" y="332656"/>
            <a:ext cx="3816424" cy="755313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When N=16, r=3</a:t>
            </a:r>
            <a:endParaRPr lang="zh-CN" altLang="en-US" sz="3200" b="1" dirty="0" smtClean="0">
              <a:latin typeface="Times New Roman" panose="0202050305040509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460" y="1191895"/>
            <a:ext cx="5673725" cy="4412350"/>
            <a:chOff x="1000125" y="1330325"/>
            <a:chExt cx="5673725" cy="4412350"/>
          </a:xfrm>
        </p:grpSpPr>
        <p:graphicFrame>
          <p:nvGraphicFramePr>
            <p:cNvPr id="88068" name="Object 4"/>
            <p:cNvGraphicFramePr>
              <a:graphicFrameLocks noChangeAspect="1"/>
            </p:cNvGraphicFramePr>
            <p:nvPr/>
          </p:nvGraphicFramePr>
          <p:xfrm>
            <a:off x="1000125" y="1330325"/>
            <a:ext cx="567372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Equation" r:id="rId1" imgW="49987200" imgH="4876800" progId="Equation.DSMT4">
                    <p:embed/>
                  </p:oleObj>
                </mc:Choice>
                <mc:Fallback>
                  <p:oleObj name="Equation" r:id="rId1" imgW="49987200" imgH="4876800" progId="Equation.DSMT4">
                    <p:embed/>
                    <p:pic>
                      <p:nvPicPr>
                        <p:cNvPr id="0" name="图片 8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25" y="1330325"/>
                          <a:ext cx="5673725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8" y="2022904"/>
              <a:ext cx="4968552" cy="3719771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5982335" y="1161733"/>
            <a:ext cx="5282158" cy="4470417"/>
            <a:chOff x="6096000" y="1300163"/>
            <a:chExt cx="5282158" cy="44704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22904"/>
              <a:ext cx="5282158" cy="3747676"/>
            </a:xfrm>
            <a:prstGeom prst="rect">
              <a:avLst/>
            </a:prstGeom>
          </p:spPr>
        </p:pic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7404100" y="1300163"/>
            <a:ext cx="266541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Equation" r:id="rId5" imgW="23469600" imgH="4876800" progId="Equation.DSMT4">
                    <p:embed/>
                  </p:oleObj>
                </mc:Choice>
                <mc:Fallback>
                  <p:oleObj name="Equation" r:id="rId5" imgW="23469600" imgH="4876800" progId="Equation.DSMT4">
                    <p:embed/>
                    <p:pic>
                      <p:nvPicPr>
                        <p:cNvPr id="0" name="图片 8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4100" y="1300163"/>
                          <a:ext cx="2665413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867583" y="550290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629400" cy="79216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anose="02020503050405090304" pitchFamily="18" charset="0"/>
              </a:rPr>
              <a:t>Matrix Relations</a:t>
            </a:r>
            <a:endParaRPr lang="zh-CN" altLang="en-US" dirty="0" smtClean="0">
              <a:latin typeface="Times New Roman" panose="02020503050405090304" pitchFamily="18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2830" y="1185070"/>
            <a:ext cx="6178171" cy="567531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The DFT samples defined by:</a:t>
            </a:r>
            <a:endParaRPr lang="zh-CN" altLang="en-US" sz="3200" b="1" dirty="0" smtClean="0">
              <a:latin typeface="Times New Roman" panose="02020503050405090304" pitchFamily="18" charset="0"/>
            </a:endParaRP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971801" y="1870869"/>
          <a:ext cx="537368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" imgW="2044700" imgH="431800" progId="Equation.DSMT4">
                  <p:embed/>
                </p:oleObj>
              </mc:Choice>
              <mc:Fallback>
                <p:oleObj name="Equation" r:id="rId1" imgW="2044700" imgH="431800" progId="Equation.DSMT4">
                  <p:embed/>
                  <p:pic>
                    <p:nvPicPr>
                      <p:cNvPr id="0" name="图片 9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870869"/>
                        <a:ext cx="537368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847731" y="3276600"/>
            <a:ext cx="830580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Can be expressed in matrix form as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X=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Times New Roman" panose="02020503050405090304" pitchFamily="18" charset="0"/>
              </a:rPr>
              <a:t>D</a:t>
            </a:r>
            <a:r>
              <a:rPr kumimoji="1" lang="en-US" altLang="zh-CN" sz="2800" b="1" baseline="-25000" dirty="0" err="1">
                <a:solidFill>
                  <a:schemeClr val="accent2"/>
                </a:solidFill>
                <a:latin typeface="Times New Roman" panose="02020503050405090304" pitchFamily="18" charset="0"/>
              </a:rPr>
              <a:t>N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Times New Roman" panose="02020503050405090304" pitchFamily="18" charset="0"/>
              </a:rPr>
              <a:t>x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latin typeface="Times New Roman" panose="02020503050405090304" pitchFamily="18" charset="0"/>
              </a:rPr>
              <a:t>Where, 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     X=[x[0]  x[1]  … X[N-1]]</a:t>
            </a:r>
            <a:r>
              <a:rPr kumimoji="1" lang="en-US" altLang="zh-CN" sz="3200" b="1" baseline="30000" dirty="0">
                <a:latin typeface="Times New Roman" panose="02020503050405090304" pitchFamily="18" charset="0"/>
              </a:rPr>
              <a:t>T</a:t>
            </a:r>
            <a:endParaRPr kumimoji="1" lang="en-US" altLang="zh-CN" sz="3200" b="1" baseline="30000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     x=[x[0]   x[1]   … x[N-1]]</a:t>
            </a:r>
            <a:r>
              <a:rPr kumimoji="1" lang="en-US" altLang="zh-CN" sz="3200" b="1" baseline="30000" dirty="0">
                <a:latin typeface="Times New Roman" panose="02020503050405090304" pitchFamily="18" charset="0"/>
              </a:rPr>
              <a:t>T</a:t>
            </a:r>
            <a:endParaRPr kumimoji="1" lang="en-US" altLang="zh-CN" sz="3200" b="1" baseline="30000" dirty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1813" y="1219201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And D</a:t>
            </a:r>
            <a:r>
              <a:rPr lang="en-US" altLang="zh-CN" sz="3200" b="1" baseline="-25000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is the N</a:t>
            </a:r>
            <a:r>
              <a:rPr lang="en-US" altLang="zh-CN" sz="32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N DFT matrix given by:</a:t>
            </a:r>
            <a:endParaRPr lang="zh-CN" altLang="en-US" sz="3200" b="1" dirty="0" smtClean="0">
              <a:latin typeface="Times New Roman" panose="02020503050405090304" pitchFamily="18" charset="0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207568" y="2276872"/>
          <a:ext cx="69850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" imgW="2476500" imgH="1193800" progId="Equation.DSMT4">
                  <p:embed/>
                </p:oleObj>
              </mc:Choice>
              <mc:Fallback>
                <p:oleObj name="Equation" r:id="rId1" imgW="2476500" imgH="1193800" progId="Equation.DSMT4">
                  <p:embed/>
                  <p:pic>
                    <p:nvPicPr>
                      <p:cNvPr id="0" name="图片 10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276872"/>
                        <a:ext cx="69850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274638"/>
            <a:ext cx="6619056" cy="79216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anose="02020503050405090304" pitchFamily="18" charset="0"/>
              </a:rPr>
              <a:t>Matrix Relations</a:t>
            </a:r>
            <a:endParaRPr lang="zh-CN" altLang="en-US" dirty="0" smtClean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1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Likewise, the IDFT relation is given by: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743200" y="2286000"/>
          <a:ext cx="6019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" imgW="2235200" imgH="431800" progId="Equation.DSMT4">
                  <p:embed/>
                </p:oleObj>
              </mc:Choice>
              <mc:Fallback>
                <p:oleObj name="Equation" r:id="rId1" imgW="2235200" imgH="431800" progId="Equation.DSMT4">
                  <p:embed/>
                  <p:pic>
                    <p:nvPicPr>
                      <p:cNvPr id="0" name="图片 11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60198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362200" y="4038601"/>
            <a:ext cx="79248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can be expressed in matrix form as x=D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503050405090304" pitchFamily="18" charset="0"/>
              </a:rPr>
              <a:t>-1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X,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where D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503050405090304" pitchFamily="18" charset="0"/>
              </a:rPr>
              <a:t>-1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 is the N</a:t>
            </a:r>
            <a:r>
              <a:rPr kumimoji="1" lang="en-US" altLang="zh-CN" sz="3200" b="1" dirty="0">
                <a:latin typeface="Times New Roman" panose="0202050305040509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N IDFT matrix.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400" dirty="0">
              <a:latin typeface="Times New Roman" panose="0202050305040509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629400" cy="79216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anose="02020503050405090304" pitchFamily="18" charset="0"/>
              </a:rPr>
              <a:t>Matrix Relations</a:t>
            </a:r>
            <a:endParaRPr lang="zh-CN" altLang="en-US" dirty="0" smtClean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2063552" y="1556792"/>
          <a:ext cx="758825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" imgW="2717800" imgH="1193800" progId="Equation.DSMT4">
                  <p:embed/>
                </p:oleObj>
              </mc:Choice>
              <mc:Fallback>
                <p:oleObj name="Equation" r:id="rId1" imgW="2717800" imgH="1193800" progId="Equation.DSMT4">
                  <p:embed/>
                  <p:pic>
                    <p:nvPicPr>
                      <p:cNvPr id="0" name="图片 12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1556792"/>
                        <a:ext cx="7588250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093528" y="5380534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Note: D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503050405090304" pitchFamily="18" charset="0"/>
              </a:rPr>
              <a:t>-1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= (D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503050405090304" pitchFamily="18" charset="0"/>
              </a:rPr>
              <a:t>*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) / N</a:t>
            </a:r>
            <a:endParaRPr kumimoji="1" lang="zh-CN" altLang="en-US" sz="3200" b="1" dirty="0">
              <a:latin typeface="Times New Roman" panose="0202050305040509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629400" cy="79216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anose="02020503050405090304" pitchFamily="18" charset="0"/>
              </a:rPr>
              <a:t>Matrix Relations</a:t>
            </a:r>
            <a:endParaRPr lang="zh-CN" altLang="en-US" dirty="0" smtClean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905000" y="228600"/>
            <a:ext cx="6705600" cy="70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i="1" dirty="0">
                <a:latin typeface="Times New Roman" panose="02020503050405090304" pitchFamily="18" charset="0"/>
              </a:rPr>
              <a:t>Outline</a:t>
            </a:r>
            <a:endParaRPr lang="en-US" altLang="zh-CN" sz="4000" i="1" dirty="0">
              <a:latin typeface="Times New Roman" panose="02020503050405090304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559496" y="1154108"/>
            <a:ext cx="9299376" cy="50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Arial" panose="020B0604020202090204" pitchFamily="34" charset="0"/>
              </a:rPr>
              <a:t>Orthogonal </a:t>
            </a:r>
            <a:r>
              <a:rPr lang="en-US" altLang="zh-CN" dirty="0" smtClean="0">
                <a:latin typeface="Times New Roman" panose="02020503050405090304" pitchFamily="18" charset="0"/>
                <a:cs typeface="Arial" panose="020B0604020202090204" pitchFamily="34" charset="0"/>
              </a:rPr>
              <a:t>Transforms</a:t>
            </a:r>
            <a:endParaRPr lang="en-US" altLang="zh-CN" dirty="0" smtClean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503050405090304" pitchFamily="18" charset="0"/>
                <a:cs typeface="Arial" panose="020B0604020202090204" pitchFamily="34" charset="0"/>
              </a:rPr>
              <a:t>The Definition of </a:t>
            </a:r>
            <a:r>
              <a:rPr lang="en-US" altLang="zh-CN" dirty="0" smtClean="0">
                <a:latin typeface="Times New Roman" panose="02020503050405090304" pitchFamily="18" charset="0"/>
                <a:cs typeface="Arial" panose="020B0604020202090204" pitchFamily="34" charset="0"/>
              </a:rPr>
              <a:t>DFT</a:t>
            </a:r>
            <a:endParaRPr lang="en-US" altLang="zh-CN" dirty="0" smtClean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503050405090304" pitchFamily="18" charset="0"/>
                <a:cs typeface="Arial" panose="020B0604020202090204" pitchFamily="34" charset="0"/>
              </a:rPr>
              <a:t>The Relationship Between DFT and DTFT</a:t>
            </a:r>
            <a:endParaRPr lang="zh-CN" alt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503050405090304" pitchFamily="18" charset="0"/>
                <a:cs typeface="Arial" panose="020B0604020202090204" pitchFamily="34" charset="0"/>
              </a:rPr>
              <a:t>The Computation of Finite-Length Sequences </a:t>
            </a:r>
            <a:endParaRPr lang="zh-CN" alt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Arial" panose="020B0604020202090204" pitchFamily="34" charset="0"/>
              </a:rPr>
              <a:t>Classifications of Finite-Length Sequences</a:t>
            </a:r>
            <a:endParaRPr lang="zh-CN" alt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Times New Roman" panose="02020503050405090304" pitchFamily="18" charset="0"/>
                <a:cs typeface="Arial" panose="020B0604020202090204" pitchFamily="34" charset="0"/>
              </a:rPr>
              <a:t>DFT Properties and </a:t>
            </a:r>
            <a:r>
              <a:rPr lang="en-US" altLang="zh-CN" dirty="0">
                <a:latin typeface="Times New Roman" panose="02020503050405090304" pitchFamily="18" charset="0"/>
                <a:cs typeface="Arial" panose="020B0604020202090204" pitchFamily="34" charset="0"/>
              </a:rPr>
              <a:t>Theorems</a:t>
            </a:r>
            <a:endParaRPr lang="zh-CN" alt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Arial" panose="020B0604020202090204" pitchFamily="34" charset="0"/>
              </a:rPr>
              <a:t>Fourier-Domain Filtering</a:t>
            </a:r>
            <a:endParaRPr lang="zh-CN" altLang="en-US" dirty="0">
              <a:latin typeface="Times New Roman" panose="02020503050405090304" pitchFamily="18" charset="0"/>
              <a:cs typeface="Arial" panose="020B0604020202090204" pitchFamily="34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</a:rPr>
              <a:t>Computation of the DFT of Real </a:t>
            </a:r>
            <a:r>
              <a:rPr lang="en-US" altLang="zh-CN" dirty="0" smtClean="0">
                <a:latin typeface="Times New Roman" panose="02020503050405090304" pitchFamily="18" charset="0"/>
              </a:rPr>
              <a:t>sequences</a:t>
            </a:r>
            <a:endParaRPr lang="en-US" altLang="zh-CN" dirty="0" smtClean="0">
              <a:latin typeface="Times New Roman" panose="0202050305040509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503050405090304" pitchFamily="18" charset="0"/>
              </a:rPr>
              <a:t>Linear Convolution Using DFT</a:t>
            </a:r>
            <a:endParaRPr lang="zh-CN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332656"/>
            <a:ext cx="8370888" cy="701675"/>
          </a:xfrm>
        </p:spPr>
        <p:txBody>
          <a:bodyPr/>
          <a:lstStyle/>
          <a:p>
            <a:pPr eaLnBrk="1" hangingPunct="1"/>
            <a:r>
              <a:rPr lang="en-US" altLang="zh-CN" sz="3600" i="1" dirty="0" smtClean="0">
                <a:latin typeface="Times New Roman" panose="02020503050405090304" pitchFamily="18" charset="0"/>
              </a:rPr>
              <a:t>DFT </a:t>
            </a:r>
            <a:r>
              <a:rPr lang="en-US" altLang="zh-CN" sz="3600" i="1" dirty="0">
                <a:latin typeface="Times New Roman" panose="02020503050405090304" pitchFamily="18" charset="0"/>
              </a:rPr>
              <a:t>Computation Using MATLAB</a:t>
            </a:r>
            <a:endParaRPr lang="zh-CN" altLang="en-US" sz="3600" i="1" dirty="0">
              <a:latin typeface="Times New Roman" panose="0202050305040509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719263"/>
            <a:ext cx="8435975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503050405090304" pitchFamily="18" charset="0"/>
              </a:rPr>
              <a:t>The functions to compute the DFT and the IDFT are </a:t>
            </a:r>
            <a:r>
              <a:rPr lang="en-US" altLang="zh-CN" sz="3200">
                <a:solidFill>
                  <a:srgbClr val="F80808"/>
                </a:solidFill>
                <a:latin typeface="Times New Roman" panose="02020503050405090304" pitchFamily="18" charset="0"/>
              </a:rPr>
              <a:t>FFT</a:t>
            </a:r>
            <a:r>
              <a:rPr lang="en-US" altLang="zh-CN" sz="3200">
                <a:solidFill>
                  <a:srgbClr val="0000FF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>
                <a:latin typeface="Times New Roman" panose="02020503050405090304" pitchFamily="18" charset="0"/>
              </a:rPr>
              <a:t>and</a:t>
            </a:r>
            <a:r>
              <a:rPr lang="en-US" altLang="zh-CN" sz="3200">
                <a:solidFill>
                  <a:srgbClr val="FFFF00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>
                <a:solidFill>
                  <a:srgbClr val="F80808"/>
                </a:solidFill>
                <a:latin typeface="Times New Roman" panose="02020503050405090304" pitchFamily="18" charset="0"/>
              </a:rPr>
              <a:t>IFFT</a:t>
            </a:r>
            <a:r>
              <a:rPr lang="en-US" altLang="zh-CN" sz="3200">
                <a:solidFill>
                  <a:srgbClr val="FFFF00"/>
                </a:solidFill>
                <a:latin typeface="Times New Roman" panose="02020503050405090304" pitchFamily="18" charset="0"/>
              </a:rPr>
              <a:t>.</a:t>
            </a:r>
            <a:endParaRPr lang="en-US" altLang="zh-CN" sz="3200">
              <a:solidFill>
                <a:srgbClr val="FFFF00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503050405090304" pitchFamily="18" charset="0"/>
              </a:rPr>
              <a:t>These functions make use of FFT algorithms which are computationally highly efficient compared to the direct computation.</a:t>
            </a:r>
            <a:endParaRPr lang="en-US" altLang="zh-CN" sz="320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503050405090304" pitchFamily="18" charset="0"/>
              </a:rPr>
              <a:t>From O(n</a:t>
            </a:r>
            <a:r>
              <a:rPr lang="en-US" altLang="zh-CN" b="1" baseline="30000">
                <a:latin typeface="Times New Roman" panose="02020503050405090304" pitchFamily="18" charset="0"/>
              </a:rPr>
              <a:t>2</a:t>
            </a:r>
            <a:r>
              <a:rPr lang="en-US" altLang="zh-CN" b="1">
                <a:latin typeface="Times New Roman" panose="02020503050405090304" pitchFamily="18" charset="0"/>
              </a:rPr>
              <a:t>) to O(nlog</a:t>
            </a:r>
            <a:r>
              <a:rPr lang="en-US" altLang="zh-CN" b="1" baseline="-25000">
                <a:latin typeface="Times New Roman" panose="02020503050405090304" pitchFamily="18" charset="0"/>
              </a:rPr>
              <a:t>2</a:t>
            </a:r>
            <a:r>
              <a:rPr lang="en-US" altLang="zh-CN" b="1">
                <a:latin typeface="Times New Roman" panose="02020503050405090304" pitchFamily="18" charset="0"/>
              </a:rPr>
              <a:t>n)</a:t>
            </a:r>
            <a:endParaRPr lang="en-US" altLang="zh-CN" b="1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rgbClr val="F80808"/>
                </a:solidFill>
                <a:latin typeface="Times New Roman" panose="02020503050405090304" pitchFamily="18" charset="0"/>
              </a:rPr>
              <a:t>Programs 5_1.m</a:t>
            </a:r>
            <a:r>
              <a:rPr lang="en-US" altLang="zh-CN" sz="3200">
                <a:solidFill>
                  <a:srgbClr val="0066FF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>
                <a:latin typeface="Times New Roman" panose="02020503050405090304" pitchFamily="18" charset="0"/>
              </a:rPr>
              <a:t>and </a:t>
            </a:r>
            <a:r>
              <a:rPr lang="en-US" altLang="zh-CN" sz="3200">
                <a:solidFill>
                  <a:srgbClr val="F80808"/>
                </a:solidFill>
                <a:latin typeface="Times New Roman" panose="02020503050405090304" pitchFamily="18" charset="0"/>
              </a:rPr>
              <a:t>5_2.m</a:t>
            </a:r>
            <a:r>
              <a:rPr lang="en-US" altLang="zh-CN" sz="3200">
                <a:solidFill>
                  <a:srgbClr val="0066FF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>
                <a:latin typeface="Times New Roman" panose="02020503050405090304" pitchFamily="18" charset="0"/>
              </a:rPr>
              <a:t>illustrate the use of these functions.</a:t>
            </a:r>
            <a:endParaRPr lang="en-US" altLang="zh-CN" sz="320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0"/>
            <a:ext cx="8208962" cy="1052964"/>
          </a:xfrm>
        </p:spPr>
        <p:txBody>
          <a:bodyPr/>
          <a:lstStyle/>
          <a:p>
            <a:pPr eaLnBrk="1" hangingPunct="1"/>
            <a:r>
              <a:rPr lang="en-US" altLang="zh-CN" b="1" u="sng" dirty="0" smtClean="0">
                <a:latin typeface="Times New Roman" panose="02020503050405090304" pitchFamily="18" charset="0"/>
              </a:rPr>
              <a:t>Example</a:t>
            </a:r>
            <a:r>
              <a:rPr lang="en-US" altLang="zh-CN" b="1" dirty="0" smtClean="0">
                <a:latin typeface="Times New Roman" panose="02020503050405090304" pitchFamily="18" charset="0"/>
              </a:rPr>
              <a:t> - </a:t>
            </a:r>
            <a:r>
              <a:rPr lang="en-US" altLang="zh-CN" b="1" dirty="0" smtClean="0">
                <a:solidFill>
                  <a:srgbClr val="F80808"/>
                </a:solidFill>
                <a:latin typeface="Times New Roman" panose="02020503050405090304" pitchFamily="18" charset="0"/>
              </a:rPr>
              <a:t>Program 5_3.m</a:t>
            </a:r>
            <a:r>
              <a:rPr lang="en-US" altLang="zh-CN" b="1" dirty="0" smtClean="0">
                <a:latin typeface="Times New Roman" panose="02020503050405090304" pitchFamily="18" charset="0"/>
              </a:rPr>
              <a:t> can be used to compute the DFT and the DTFT of the sequence:</a:t>
            </a:r>
            <a:endParaRPr lang="zh-CN" altLang="en-US" b="1" dirty="0" smtClean="0">
              <a:latin typeface="Times New Roman" panose="02020503050405090304" pitchFamily="18" charset="0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559496" y="1331033"/>
          <a:ext cx="5638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1" imgW="2070100" imgH="203200" progId="Equation.DSMT4">
                  <p:embed/>
                </p:oleObj>
              </mc:Choice>
              <mc:Fallback>
                <p:oleObj name="Equation" r:id="rId1" imgW="2070100" imgH="203200" progId="Equation.DSMT4">
                  <p:embed/>
                  <p:pic>
                    <p:nvPicPr>
                      <p:cNvPr id="0" name="图片 18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331033"/>
                        <a:ext cx="5638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1" name="Group 7"/>
          <p:cNvGrpSpPr/>
          <p:nvPr/>
        </p:nvGrpSpPr>
        <p:grpSpPr bwMode="auto">
          <a:xfrm>
            <a:off x="7680077" y="4293096"/>
            <a:ext cx="3121025" cy="461963"/>
            <a:chOff x="3858" y="2976"/>
            <a:chExt cx="1966" cy="291"/>
          </a:xfrm>
          <a:solidFill>
            <a:schemeClr val="accent5"/>
          </a:solidFill>
        </p:grpSpPr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3858" y="3080"/>
              <a:ext cx="78" cy="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936" y="2976"/>
              <a:ext cx="18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503050405090304" pitchFamily="18" charset="0"/>
                </a:rPr>
                <a:t>indicates DFT samples</a:t>
              </a:r>
              <a:endParaRPr lang="en-US" altLang="zh-CN" sz="2800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7540625" y="2864932"/>
            <a:ext cx="1871662" cy="5232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2800" b="1" dirty="0" err="1">
                <a:latin typeface="Times New Roman" panose="02020503050405090304" pitchFamily="18" charset="0"/>
              </a:rPr>
              <a:t>fft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(x, </a:t>
            </a:r>
            <a:r>
              <a:rPr kumimoji="1" lang="en-US" altLang="zh-CN" sz="2800" b="1" dirty="0" smtClean="0">
                <a:latin typeface="Times New Roman" panose="02020503050405090304" pitchFamily="18" charset="0"/>
              </a:rPr>
              <a:t>16)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168682"/>
            <a:ext cx="5120035" cy="3833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880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3246592" y="404664"/>
            <a:ext cx="2087884" cy="58477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3200" b="1" dirty="0" err="1">
                <a:latin typeface="Times New Roman" panose="02020503050405090304" pitchFamily="18" charset="0"/>
              </a:rPr>
              <a:t>fft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(x, 20)</a:t>
            </a:r>
            <a:r>
              <a:rPr kumimoji="1" lang="en-US" altLang="zh-CN" sz="3200" dirty="0">
                <a:latin typeface="Times New Roman" panose="02020503050405090304" pitchFamily="18" charset="0"/>
              </a:rPr>
              <a:t> </a:t>
            </a:r>
            <a:endParaRPr kumimoji="1" lang="en-US" altLang="zh-CN" sz="3200" dirty="0">
              <a:latin typeface="Times New Roman" panose="02020503050405090304" pitchFamily="18" charset="0"/>
            </a:endParaRPr>
          </a:p>
        </p:txBody>
      </p:sp>
      <p:pic>
        <p:nvPicPr>
          <p:cNvPr id="43011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71" y="1536762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爆炸形 2 3"/>
          <p:cNvSpPr/>
          <p:nvPr/>
        </p:nvSpPr>
        <p:spPr bwMode="auto">
          <a:xfrm>
            <a:off x="7911133" y="2492896"/>
            <a:ext cx="3729483" cy="237626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Why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？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018868" y="1763634"/>
            <a:ext cx="1015312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5.3 The Relationship 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Between DFT and </a:t>
            </a:r>
            <a:r>
              <a:rPr lang="en-US" altLang="zh-CN" sz="3600" b="1" dirty="0" smtClean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DTFT</a:t>
            </a:r>
            <a:endParaRPr lang="en-US" altLang="zh-CN" sz="3600" b="1" dirty="0">
              <a:solidFill>
                <a:srgbClr val="0033CC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81378" y="3270379"/>
            <a:ext cx="7288238" cy="22322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503050405090304" pitchFamily="18" charset="0"/>
              </a:rPr>
              <a:t>From DTFT to </a:t>
            </a:r>
            <a:r>
              <a:rPr lang="en-US" altLang="zh-CN" sz="3600" i="1" dirty="0" smtClean="0">
                <a:latin typeface="Times New Roman" panose="02020503050405090304" pitchFamily="18" charset="0"/>
              </a:rPr>
              <a:t>get DFT</a:t>
            </a:r>
            <a:endParaRPr lang="en-US" altLang="zh-CN" sz="3600" i="1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503050405090304" pitchFamily="18" charset="0"/>
              </a:rPr>
              <a:t>DTFT from DFT by </a:t>
            </a:r>
            <a:r>
              <a:rPr lang="en-US" altLang="zh-CN" sz="3600" i="1" dirty="0" smtClean="0">
                <a:latin typeface="Times New Roman" panose="02020503050405090304" pitchFamily="18" charset="0"/>
              </a:rPr>
              <a:t>Interpolation</a:t>
            </a:r>
            <a:endParaRPr lang="en-US" altLang="zh-CN" sz="3600" i="1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i="1" kern="0" dirty="0">
                <a:latin typeface="Times New Roman" panose="02020503050405090304" pitchFamily="18" charset="0"/>
              </a:rPr>
              <a:t>Sampling the DTFT</a:t>
            </a:r>
            <a:endParaRPr lang="zh-CN" altLang="en-US" sz="3600" i="1" kern="0" dirty="0">
              <a:latin typeface="Times New Roman" panose="0202050305040509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3600" i="1" kern="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1384" y="1224120"/>
            <a:ext cx="9649072" cy="115133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  <a:ea typeface="MingLiU" panose="02020509000000000000" pitchFamily="49" charset="-120"/>
              </a:rPr>
              <a:t>Sampling the DTFT of </a:t>
            </a:r>
            <a:r>
              <a:rPr lang="en-US" altLang="zh-CN" sz="3200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a N points sequence </a:t>
            </a:r>
            <a:r>
              <a:rPr lang="en-US" altLang="zh-CN" sz="3200" dirty="0">
                <a:latin typeface="Times New Roman" panose="02020503050405090304" pitchFamily="18" charset="0"/>
                <a:ea typeface="MingLiU" panose="02020509000000000000" pitchFamily="49" charset="-120"/>
              </a:rPr>
              <a:t>with the space is 2</a:t>
            </a:r>
            <a:r>
              <a:rPr lang="el-GR" altLang="zh-CN" sz="3200" dirty="0">
                <a:latin typeface="Times New Roman" panose="02020503050405090304" pitchFamily="18" charset="0"/>
                <a:ea typeface="MingLiU" panose="02020509000000000000" pitchFamily="49" charset="-120"/>
                <a:cs typeface="Times New Roman" panose="02020503050405090304" pitchFamily="18" charset="0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MingLiU" panose="02020509000000000000" pitchFamily="49" charset="-120"/>
                <a:cs typeface="Times New Roman" panose="02020503050405090304" pitchFamily="18" charset="0"/>
              </a:rPr>
              <a:t>/N </a:t>
            </a:r>
            <a:r>
              <a:rPr lang="en-US" altLang="zh-CN" sz="3200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to </a:t>
            </a:r>
            <a:r>
              <a:rPr lang="en-US" altLang="zh-CN" sz="3200" dirty="0">
                <a:latin typeface="Times New Roman" panose="02020503050405090304" pitchFamily="18" charset="0"/>
                <a:ea typeface="MingLiU" panose="02020509000000000000" pitchFamily="49" charset="-120"/>
              </a:rPr>
              <a:t>get N frequency points, that is DFT.</a:t>
            </a:r>
            <a:endParaRPr lang="zh-CN" altLang="en-US" sz="3200" dirty="0">
              <a:latin typeface="Times New Roman" panose="02020503050405090304" pitchFamily="18" charset="0"/>
              <a:ea typeface="MingLiU" panose="02020509000000000000" pitchFamily="49" charset="-120"/>
            </a:endParaRPr>
          </a:p>
        </p:txBody>
      </p:sp>
      <p:graphicFrame>
        <p:nvGraphicFramePr>
          <p:cNvPr id="283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7875" y="2375545"/>
          <a:ext cx="5648310" cy="252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" imgW="58521600" imgH="26212800" progId="Equation.DSMT4">
                  <p:embed/>
                </p:oleObj>
              </mc:Choice>
              <mc:Fallback>
                <p:oleObj name="Equation" r:id="rId1" imgW="58521600" imgH="26212800" progId="Equation.DSMT4">
                  <p:embed/>
                  <p:pic>
                    <p:nvPicPr>
                      <p:cNvPr id="0" name="图片 19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75" y="2375545"/>
                        <a:ext cx="5648310" cy="2529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4114" y="122238"/>
            <a:ext cx="7100887" cy="896937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503050405090304" pitchFamily="18" charset="0"/>
              </a:rPr>
              <a:t>From DTFT to get DFT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33" y="2233848"/>
            <a:ext cx="5120035" cy="38331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199688" y="563117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4114" y="122238"/>
            <a:ext cx="7100887" cy="973137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503050405090304" pitchFamily="18" charset="0"/>
              </a:rPr>
              <a:t>From DTFT to get DFT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870" y="1165348"/>
            <a:ext cx="9114610" cy="18223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  <a:ea typeface="MingLiU" panose="02020509000000000000" pitchFamily="49" charset="-120"/>
              </a:rPr>
              <a:t>DTFT: discrete in time domain, continuous in frequency domain.</a:t>
            </a:r>
            <a:endParaRPr lang="en-US" altLang="zh-CN" dirty="0">
              <a:latin typeface="Times New Roman" panose="02020503050405090304" pitchFamily="18" charset="0"/>
              <a:ea typeface="MingLiU" panose="02020509000000000000" pitchFamily="49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  <a:ea typeface="MingLiU" panose="02020509000000000000" pitchFamily="49" charset="-120"/>
              </a:rPr>
              <a:t>Sampling the DTFT of sequences to get N frequency points to research, that is DFT</a:t>
            </a:r>
            <a:r>
              <a:rPr lang="en-US" altLang="zh-CN" sz="3200" dirty="0">
                <a:latin typeface="Times New Roman" panose="02020503050405090304" pitchFamily="18" charset="0"/>
                <a:ea typeface="MingLiU" panose="02020509000000000000" pitchFamily="49" charset="-120"/>
              </a:rPr>
              <a:t>.</a:t>
            </a:r>
            <a:endParaRPr lang="en-US" altLang="zh-CN" sz="3200" dirty="0">
              <a:latin typeface="Times New Roman" panose="02020503050405090304" pitchFamily="18" charset="0"/>
              <a:ea typeface="MingLiU" panose="02020509000000000000" pitchFamily="49" charset="-12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 dirty="0">
              <a:latin typeface="Times New Roman" panose="02020503050405090304" pitchFamily="18" charset="0"/>
              <a:ea typeface="MingLiU" panose="02020509000000000000" pitchFamily="49" charset="-120"/>
            </a:endParaRPr>
          </a:p>
        </p:txBody>
      </p:sp>
      <p:grpSp>
        <p:nvGrpSpPr>
          <p:cNvPr id="65569" name="Group 33"/>
          <p:cNvGrpSpPr/>
          <p:nvPr/>
        </p:nvGrpSpPr>
        <p:grpSpPr bwMode="auto">
          <a:xfrm>
            <a:off x="3039775" y="3057648"/>
            <a:ext cx="5638800" cy="3124200"/>
            <a:chOff x="1344" y="2352"/>
            <a:chExt cx="3552" cy="1968"/>
          </a:xfrm>
        </p:grpSpPr>
        <p:sp>
          <p:nvSpPr>
            <p:cNvPr id="45061" name="Oval 5"/>
            <p:cNvSpPr>
              <a:spLocks noChangeArrowheads="1"/>
            </p:cNvSpPr>
            <p:nvPr/>
          </p:nvSpPr>
          <p:spPr bwMode="auto">
            <a:xfrm>
              <a:off x="2064" y="2832"/>
              <a:ext cx="1104" cy="11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chemeClr val="accent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488" y="34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 flipV="1">
              <a:off x="2640" y="2352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V="1">
              <a:off x="2640" y="2592"/>
              <a:ext cx="72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2016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2208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2592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2592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29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3120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2976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3" name="Freeform 17"/>
            <p:cNvSpPr/>
            <p:nvPr/>
          </p:nvSpPr>
          <p:spPr bwMode="auto">
            <a:xfrm>
              <a:off x="3312" y="2880"/>
              <a:ext cx="112" cy="384"/>
            </a:xfrm>
            <a:custGeom>
              <a:avLst/>
              <a:gdLst>
                <a:gd name="T0" fmla="*/ 0 w 112"/>
                <a:gd name="T1" fmla="*/ 0 h 384"/>
                <a:gd name="T2" fmla="*/ 96 w 112"/>
                <a:gd name="T3" fmla="*/ 240 h 384"/>
                <a:gd name="T4" fmla="*/ 96 w 112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384">
                  <a:moveTo>
                    <a:pt x="0" y="0"/>
                  </a:moveTo>
                  <a:cubicBezTo>
                    <a:pt x="40" y="88"/>
                    <a:pt x="80" y="176"/>
                    <a:pt x="96" y="240"/>
                  </a:cubicBezTo>
                  <a:cubicBezTo>
                    <a:pt x="112" y="304"/>
                    <a:pt x="9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H="1" flipV="1">
              <a:off x="3216" y="278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3408" y="326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5076" name="Object 20"/>
            <p:cNvGraphicFramePr>
              <a:graphicFrameLocks noChangeAspect="1"/>
            </p:cNvGraphicFramePr>
            <p:nvPr/>
          </p:nvGraphicFramePr>
          <p:xfrm>
            <a:off x="3463" y="2736"/>
            <a:ext cx="27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2" name="Equation" r:id="rId1" imgW="241300" imgH="393700" progId="Equation.DSMT4">
                    <p:embed/>
                  </p:oleObj>
                </mc:Choice>
                <mc:Fallback>
                  <p:oleObj name="Equation" r:id="rId1" imgW="241300" imgH="393700" progId="Equation.DSMT4">
                    <p:embed/>
                    <p:pic>
                      <p:nvPicPr>
                        <p:cNvPr id="0" name="图片 266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736"/>
                          <a:ext cx="27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2880" y="25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503050405090304" pitchFamily="18" charset="0"/>
                </a:rPr>
                <a:t>1</a:t>
              </a:r>
              <a:endParaRPr kumimoji="1"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400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503050405090304" pitchFamily="18" charset="0"/>
                </a:rPr>
                <a:t>2</a:t>
              </a:r>
              <a:endParaRPr kumimoji="1"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920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503050405090304" pitchFamily="18" charset="0"/>
                </a:rPr>
                <a:t>3</a:t>
              </a:r>
              <a:endParaRPr kumimoji="1"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1728" y="326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503050405090304" pitchFamily="18" charset="0"/>
                </a:rPr>
                <a:t>4</a:t>
              </a:r>
              <a:endParaRPr kumimoji="1"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1920" y="37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503050405090304" pitchFamily="18" charset="0"/>
                </a:rPr>
                <a:t>5</a:t>
              </a:r>
              <a:endParaRPr kumimoji="1"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640" y="39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503050405090304" pitchFamily="18" charset="0"/>
                </a:rPr>
                <a:t>6</a:t>
              </a:r>
              <a:endParaRPr kumimoji="1"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072" y="3744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503050405090304" pitchFamily="18" charset="0"/>
                </a:rPr>
                <a:t>7(</a:t>
              </a:r>
              <a:r>
                <a:rPr kumimoji="1" lang="en-US" altLang="zh-CN" sz="2400">
                  <a:latin typeface="Times New Roman" panose="02020503050405090304" pitchFamily="18" charset="0"/>
                </a:rPr>
                <a:t>k=N-1)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3264" y="340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503050405090304" pitchFamily="18" charset="0"/>
                </a:rPr>
                <a:t>k=0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 flipH="1" flipV="1">
              <a:off x="1968" y="25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5086" name="Object 30"/>
            <p:cNvGraphicFramePr>
              <a:graphicFrameLocks noChangeAspect="1"/>
            </p:cNvGraphicFramePr>
            <p:nvPr/>
          </p:nvGraphicFramePr>
          <p:xfrm>
            <a:off x="1344" y="2400"/>
            <a:ext cx="57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Equation" r:id="rId3" imgW="368300" imgH="254000" progId="Equation.DSMT4">
                    <p:embed/>
                  </p:oleObj>
                </mc:Choice>
                <mc:Fallback>
                  <p:oleObj name="Equation" r:id="rId3" imgW="368300" imgH="254000" progId="Equation.DSMT4">
                    <p:embed/>
                    <p:pic>
                      <p:nvPicPr>
                        <p:cNvPr id="0" name="图片 26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00"/>
                          <a:ext cx="576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4128" y="32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503050405090304" pitchFamily="18" charset="0"/>
                </a:rPr>
                <a:t>Re[z]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509" y="188640"/>
            <a:ext cx="9937104" cy="935831"/>
          </a:xfrm>
        </p:spPr>
        <p:txBody>
          <a:bodyPr/>
          <a:lstStyle/>
          <a:p>
            <a:pPr algn="ctr" eaLnBrk="1" hangingPunct="1"/>
            <a:r>
              <a:rPr lang="en-US" altLang="zh-CN" sz="3200" i="1" dirty="0" smtClean="0">
                <a:latin typeface="Times New Roman" panose="02020503050405090304" pitchFamily="18" charset="0"/>
              </a:rPr>
              <a:t>Numerical </a:t>
            </a:r>
            <a:r>
              <a:rPr lang="en-US" altLang="zh-CN" sz="3200" i="1" dirty="0">
                <a:latin typeface="Times New Roman" panose="02020503050405090304" pitchFamily="18" charset="0"/>
              </a:rPr>
              <a:t>Computation of the </a:t>
            </a:r>
            <a:r>
              <a:rPr lang="en-US" altLang="zh-CN" sz="3200" i="1" dirty="0" smtClean="0">
                <a:latin typeface="Times New Roman" panose="02020503050405090304" pitchFamily="18" charset="0"/>
              </a:rPr>
              <a:t>DTFT </a:t>
            </a:r>
            <a:r>
              <a:rPr lang="en-US" altLang="zh-CN" sz="3200" i="1" dirty="0">
                <a:latin typeface="Times New Roman" panose="02020503050405090304" pitchFamily="18" charset="0"/>
              </a:rPr>
              <a:t>Using the DFT</a:t>
            </a:r>
            <a:endParaRPr lang="zh-CN" altLang="en-US" sz="3200" i="1" dirty="0">
              <a:latin typeface="Times New Roman" panose="0202050305040509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07" y="1340768"/>
            <a:ext cx="9937104" cy="48965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80808"/>
                </a:solidFill>
                <a:latin typeface="Times New Roman" panose="02020503050405090304" pitchFamily="18" charset="0"/>
              </a:rPr>
              <a:t>How </a:t>
            </a:r>
            <a:r>
              <a:rPr lang="en-US" altLang="zh-CN" dirty="0">
                <a:solidFill>
                  <a:srgbClr val="F80808"/>
                </a:solidFill>
                <a:latin typeface="Times New Roman" panose="02020503050405090304" pitchFamily="18" charset="0"/>
              </a:rPr>
              <a:t>to compute the DTFT of a length-N sequence x[n] by using computer?</a:t>
            </a:r>
            <a:endParaRPr lang="en-US" altLang="zh-CN" dirty="0">
              <a:solidFill>
                <a:srgbClr val="F80808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</a:rPr>
              <a:t>1</a:t>
            </a:r>
            <a:r>
              <a:rPr lang="en-US" altLang="zh-CN" dirty="0" smtClean="0">
                <a:latin typeface="Times New Roman" panose="02020503050405090304" pitchFamily="18" charset="0"/>
              </a:rPr>
              <a:t>. Sampling </a:t>
            </a:r>
            <a:r>
              <a:rPr lang="en-US" altLang="zh-CN" dirty="0">
                <a:latin typeface="Times New Roman" panose="02020503050405090304" pitchFamily="18" charset="0"/>
              </a:rPr>
              <a:t>the X(</a:t>
            </a:r>
            <a:r>
              <a:rPr lang="en-US" altLang="zh-CN" dirty="0" err="1">
                <a:latin typeface="Times New Roman" panose="02020503050405090304" pitchFamily="18" charset="0"/>
              </a:rPr>
              <a:t>e</a:t>
            </a:r>
            <a:r>
              <a:rPr lang="en-US" altLang="zh-CN" baseline="30000" dirty="0" err="1">
                <a:latin typeface="Times New Roman" panose="02020503050405090304" pitchFamily="18" charset="0"/>
              </a:rPr>
              <a:t>jw</a:t>
            </a:r>
            <a:r>
              <a:rPr lang="en-US" altLang="zh-CN" dirty="0" smtClean="0">
                <a:latin typeface="Times New Roman" panose="02020503050405090304" pitchFamily="18" charset="0"/>
              </a:rPr>
              <a:t>) to </a:t>
            </a:r>
            <a:r>
              <a:rPr lang="en-US" altLang="zh-CN" dirty="0">
                <a:latin typeface="Times New Roman" panose="02020503050405090304" pitchFamily="18" charset="0"/>
              </a:rPr>
              <a:t>get a length-M sequence, M&gt;&gt;N. Each frequency component is X(e</a:t>
            </a:r>
            <a:r>
              <a:rPr lang="en-US" altLang="zh-CN" baseline="30000" dirty="0">
                <a:latin typeface="Times New Roman" panose="02020503050405090304" pitchFamily="18" charset="0"/>
              </a:rPr>
              <a:t>j2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π/M</a:t>
            </a:r>
            <a:r>
              <a:rPr lang="en-US" altLang="zh-CN" dirty="0">
                <a:latin typeface="Times New Roman" panose="02020503050405090304" pitchFamily="18" charset="0"/>
              </a:rPr>
              <a:t>).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</a:rPr>
              <a:t>. If </a:t>
            </a:r>
            <a:r>
              <a:rPr lang="en-US" altLang="zh-CN" dirty="0">
                <a:latin typeface="Times New Roman" panose="02020503050405090304" pitchFamily="18" charset="0"/>
              </a:rPr>
              <a:t>the DFT of a sequence is length-M, the sequence must be a length-M sequence. So we build a length-M sequence use x[n].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</a:rPr>
              <a:t>The function </a:t>
            </a:r>
            <a:r>
              <a:rPr lang="en-US" altLang="zh-CN" dirty="0" err="1">
                <a:solidFill>
                  <a:srgbClr val="F80808"/>
                </a:solidFill>
                <a:latin typeface="Times New Roman" panose="02020503050405090304" pitchFamily="18" charset="0"/>
              </a:rPr>
              <a:t>freqz</a:t>
            </a:r>
            <a:r>
              <a:rPr lang="en-US" altLang="zh-CN" dirty="0">
                <a:latin typeface="Times New Roman" panose="02020503050405090304" pitchFamily="18" charset="0"/>
              </a:rPr>
              <a:t> employs this approach to evaluate the frequency response at a prescribed set of frequencies of a DTFT expressed as a rational function in </a:t>
            </a:r>
            <a:r>
              <a:rPr lang="en-US" altLang="zh-CN" dirty="0">
                <a:solidFill>
                  <a:schemeClr val="tx2"/>
                </a:solidFill>
                <a:latin typeface="Times New Roman" panose="02020503050405090304" pitchFamily="18" charset="0"/>
              </a:rPr>
              <a:t>e</a:t>
            </a:r>
            <a:r>
              <a:rPr lang="en-US" altLang="zh-CN" baseline="30000" dirty="0">
                <a:solidFill>
                  <a:schemeClr val="tx2"/>
                </a:solidFill>
                <a:latin typeface="Times New Roman" panose="02020503050405090304" pitchFamily="18" charset="0"/>
              </a:rPr>
              <a:t>-j</a:t>
            </a:r>
            <a:r>
              <a:rPr lang="el-GR" altLang="zh-CN" baseline="30000" dirty="0">
                <a:solidFill>
                  <a:schemeClr val="tx2"/>
                </a:solidFill>
                <a:latin typeface="Times New Roman" panose="02020503050405090304" pitchFamily="18" charset="0"/>
                <a:ea typeface="Gulim" panose="020B0600000101010101" pitchFamily="34" charset="-127"/>
              </a:rPr>
              <a:t>ω</a:t>
            </a:r>
            <a:r>
              <a:rPr lang="en-US" altLang="zh-CN" dirty="0">
                <a:latin typeface="Times New Roman" panose="02020503050405090304" pitchFamily="18" charset="0"/>
                <a:ea typeface="Gulim" panose="020B0600000101010101" pitchFamily="34" charset="-127"/>
              </a:rPr>
              <a:t>.</a:t>
            </a:r>
            <a:endParaRPr lang="en-US" altLang="zh-CN" sz="20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4365104"/>
            <a:ext cx="9083352" cy="13865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</a:rPr>
              <a:t>We can see above equation is the DFT of a length-M sequence. Because M&gt;&gt;N, it can be seen as an approach of the DTFT of a length-N sequence.</a:t>
            </a:r>
            <a:endParaRPr lang="zh-CN" altLang="en-US" dirty="0">
              <a:latin typeface="Times New Roman" panose="02020503050405090304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3831471" y="1315097"/>
          <a:ext cx="34956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1" imgW="1562100" imgH="228600" progId="Equation.DSMT4">
                  <p:embed/>
                </p:oleObj>
              </mc:Choice>
              <mc:Fallback>
                <p:oleObj name="Equation" r:id="rId1" imgW="1562100" imgH="228600" progId="Equation.DSMT4">
                  <p:embed/>
                  <p:pic>
                    <p:nvPicPr>
                      <p:cNvPr id="0" name="图片 27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71" y="1315097"/>
                        <a:ext cx="34956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3831471" y="2120573"/>
          <a:ext cx="3416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3" imgW="1473200" imgH="228600" progId="Equation.DSMT4">
                  <p:embed/>
                </p:oleObj>
              </mc:Choice>
              <mc:Fallback>
                <p:oleObj name="Equation" r:id="rId3" imgW="1473200" imgH="228600" progId="Equation.DSMT4">
                  <p:embed/>
                  <p:pic>
                    <p:nvPicPr>
                      <p:cNvPr id="0" name="图片 27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71" y="2120573"/>
                        <a:ext cx="3416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5493" y="2898912"/>
          <a:ext cx="476726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5" imgW="1663700" imgH="431800" progId="Equation.DSMT4">
                  <p:embed/>
                </p:oleObj>
              </mc:Choice>
              <mc:Fallback>
                <p:oleObj name="Equation" r:id="rId5" imgW="1663700" imgH="431800" progId="Equation.DSMT4">
                  <p:embed/>
                  <p:pic>
                    <p:nvPicPr>
                      <p:cNvPr id="0" name="图片 27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493" y="2898912"/>
                        <a:ext cx="476726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087" y="1349896"/>
            <a:ext cx="9465096" cy="1656183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503050405090304" pitchFamily="18" charset="0"/>
              </a:rPr>
              <a:t>Given </a:t>
            </a:r>
            <a:r>
              <a:rPr lang="en-US" altLang="zh-CN" sz="3200" dirty="0">
                <a:latin typeface="Times New Roman" panose="02020503050405090304" pitchFamily="18" charset="0"/>
              </a:rPr>
              <a:t>the N-point DFT X[k] of a length-N sequence  x[n], its DTFT X(</a:t>
            </a:r>
            <a:r>
              <a:rPr lang="en-US" altLang="zh-CN" sz="3200" dirty="0" err="1">
                <a:latin typeface="Times New Roman" panose="0202050305040509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 can be uniquely determined from X[k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].</a:t>
            </a:r>
            <a:endParaRPr lang="en-US" altLang="zh-CN" sz="3200" dirty="0" smtClean="0">
              <a:latin typeface="Times New Roman" panose="02020503050405090304" pitchFamily="18" charset="0"/>
            </a:endParaRPr>
          </a:p>
          <a:p>
            <a:pPr marL="0" indent="0" eaLnBrk="1" hangingPunct="1">
              <a:buNone/>
            </a:pPr>
            <a:endParaRPr lang="en-US" altLang="zh-CN" sz="3200" dirty="0">
              <a:latin typeface="Times New Roman" panose="0202050305040509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39672" cy="1143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DTFT from DFT by Interpolation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3287688" y="3212976"/>
            <a:ext cx="4219861" cy="2664296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How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？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39672" cy="1143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DTFT from DFT by Interpolation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135560" y="1265883"/>
          <a:ext cx="413702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1" imgW="1295400" imgH="431800" progId="Equation.DSMT4">
                  <p:embed/>
                </p:oleObj>
              </mc:Choice>
              <mc:Fallback>
                <p:oleObj name="Equation" r:id="rId1" imgW="1295400" imgH="431800" progId="Equation.DSMT4">
                  <p:embed/>
                  <p:pic>
                    <p:nvPicPr>
                      <p:cNvPr id="0" name="图片 20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265883"/>
                        <a:ext cx="4137025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3556000" y="2708275"/>
          <a:ext cx="500538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3" imgW="39319200" imgH="10363200" progId="Equation.DSMT4">
                  <p:embed/>
                </p:oleObj>
              </mc:Choice>
              <mc:Fallback>
                <p:oleObj name="Equation" r:id="rId3" imgW="39319200" imgH="10363200" progId="Equation.DSMT4">
                  <p:embed/>
                  <p:pic>
                    <p:nvPicPr>
                      <p:cNvPr id="0" name="图片 20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708275"/>
                        <a:ext cx="500538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3381375" y="4129088"/>
          <a:ext cx="49974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5" imgW="39319200" imgH="14935200" progId="Equation.DSMT4">
                  <p:embed/>
                </p:oleObj>
              </mc:Choice>
              <mc:Fallback>
                <p:oleObj name="Equation" r:id="rId5" imgW="39319200" imgH="14935200" progId="Equation.DSMT4">
                  <p:embed/>
                  <p:pic>
                    <p:nvPicPr>
                      <p:cNvPr id="0" name="图片 20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129088"/>
                        <a:ext cx="499745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23580" y="87024"/>
            <a:ext cx="7543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kern="0" dirty="0" smtClean="0">
                <a:solidFill>
                  <a:srgbClr val="3366CC"/>
                </a:solidFill>
                <a:latin typeface="Times New Roman" panose="02020503050405090304" pitchFamily="18" charset="0"/>
              </a:rPr>
              <a:t>5.1 Orthogonal Transforms</a:t>
            </a:r>
            <a:r>
              <a:rPr lang="en-US" altLang="zh-CN" sz="3500" b="0" kern="0" dirty="0" smtClean="0">
                <a:solidFill>
                  <a:srgbClr val="3366CC"/>
                </a:solidFill>
              </a:rPr>
              <a:t> </a:t>
            </a:r>
            <a:endParaRPr lang="en-US" altLang="zh-CN" sz="3500" b="0" kern="0" dirty="0">
              <a:solidFill>
                <a:srgbClr val="3366CC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55370" y="1272540"/>
            <a:ext cx="915606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General form of the orthogonal transform pair:</a:t>
            </a:r>
            <a:endParaRPr lang="en-US" altLang="zh-CN" sz="3200" kern="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423592" y="1758157"/>
          <a:ext cx="345598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公式" r:id="rId1" imgW="1409065" imgH="495300" progId="Equation.3">
                  <p:embed/>
                </p:oleObj>
              </mc:Choice>
              <mc:Fallback>
                <p:oleObj name="公式" r:id="rId1" imgW="1409065" imgH="495300" progId="Equation.3">
                  <p:embed/>
                  <p:pic>
                    <p:nvPicPr>
                      <p:cNvPr id="0" name="图片 13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758157"/>
                        <a:ext cx="345598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423592" y="2910682"/>
          <a:ext cx="36718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公式" r:id="rId3" imgW="1586865" imgH="495300" progId="Equation.3">
                  <p:embed/>
                </p:oleObj>
              </mc:Choice>
              <mc:Fallback>
                <p:oleObj name="公式" r:id="rId3" imgW="1586865" imgH="495300" progId="Equation.3">
                  <p:embed/>
                  <p:pic>
                    <p:nvPicPr>
                      <p:cNvPr id="0" name="图片 13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10682"/>
                        <a:ext cx="36718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6384405" y="2118520"/>
          <a:ext cx="16557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公式" r:id="rId5" imgW="824865" imgH="177800" progId="Equation.3">
                  <p:embed/>
                </p:oleObj>
              </mc:Choice>
              <mc:Fallback>
                <p:oleObj name="公式" r:id="rId5" imgW="824865" imgH="177800" progId="Equation.3">
                  <p:embed/>
                  <p:pic>
                    <p:nvPicPr>
                      <p:cNvPr id="0" name="图片 13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405" y="2118520"/>
                        <a:ext cx="16557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6455843" y="3271046"/>
          <a:ext cx="15843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公式" r:id="rId7" imgW="824865" imgH="177800" progId="Equation.3">
                  <p:embed/>
                </p:oleObj>
              </mc:Choice>
              <mc:Fallback>
                <p:oleObj name="公式" r:id="rId7" imgW="824865" imgH="177800" progId="Equation.3">
                  <p:embed/>
                  <p:pic>
                    <p:nvPicPr>
                      <p:cNvPr id="0" name="图片 13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843" y="3271046"/>
                        <a:ext cx="15843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471967" y="1902620"/>
            <a:ext cx="1582738" cy="647700"/>
          </a:xfrm>
          <a:prstGeom prst="wedgeRectCallout">
            <a:avLst>
              <a:gd name="adj1" fmla="val -72468"/>
              <a:gd name="adj2" fmla="val 14218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</a:rPr>
              <a:t>analysis equation</a:t>
            </a:r>
            <a:endParaRPr lang="zh-CN" altLang="en-US" sz="1800" b="1">
              <a:solidFill>
                <a:schemeClr val="tx2"/>
              </a:solidFill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8471967" y="3055145"/>
            <a:ext cx="1582738" cy="647700"/>
          </a:xfrm>
          <a:prstGeom prst="wedgeRectCallout">
            <a:avLst>
              <a:gd name="adj1" fmla="val -70861"/>
              <a:gd name="adj2" fmla="val 14704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</a:rPr>
              <a:t>synthesis equation</a:t>
            </a:r>
            <a:endParaRPr lang="zh-CN" altLang="en-US" sz="1800" b="1">
              <a:solidFill>
                <a:schemeClr val="tx2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55440" y="3869215"/>
            <a:ext cx="97930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l-GR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[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k,n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] </a:t>
            </a:r>
            <a:r>
              <a:rPr lang="en-US" altLang="zh-CN" sz="32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--- 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basis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sequences</a:t>
            </a:r>
            <a:r>
              <a:rPr lang="en-US" altLang="zh-CN" sz="32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are also length-N sequences in both domains, which satisfy:</a:t>
            </a:r>
            <a:endParaRPr lang="en-US" altLang="zh-CN" sz="32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aphicFrame>
        <p:nvGraphicFramePr>
          <p:cNvPr id="1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43523" y="5101710"/>
          <a:ext cx="64817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公式" r:id="rId9" imgW="1968500" imgH="495300" progId="Equation.3">
                  <p:embed/>
                </p:oleObj>
              </mc:Choice>
              <mc:Fallback>
                <p:oleObj name="公式" r:id="rId9" imgW="1968500" imgH="495300" progId="Equation.3">
                  <p:embed/>
                  <p:pic>
                    <p:nvPicPr>
                      <p:cNvPr id="0" name="图片 13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523" y="5101710"/>
                        <a:ext cx="6481763" cy="105092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36248" y="1513379"/>
          <a:ext cx="40624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1" imgW="36576000" imgH="14935200" progId="Equation.DSMT4">
                  <p:embed/>
                </p:oleObj>
              </mc:Choice>
              <mc:Fallback>
                <p:oleObj name="Equation" r:id="rId1" imgW="36576000" imgH="14935200" progId="Equation.DSMT4">
                  <p:embed/>
                  <p:pic>
                    <p:nvPicPr>
                      <p:cNvPr id="0" name="图片 21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248" y="1513379"/>
                        <a:ext cx="4062412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31904" y="1392824"/>
          <a:ext cx="5674143" cy="197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3" imgW="52425600" imgH="18288000" progId="Equation.DSMT4">
                  <p:embed/>
                </p:oleObj>
              </mc:Choice>
              <mc:Fallback>
                <p:oleObj name="Equation" r:id="rId3" imgW="52425600" imgH="18288000" progId="Equation.DSMT4">
                  <p:embed/>
                  <p:pic>
                    <p:nvPicPr>
                      <p:cNvPr id="0" name="图片 21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1392824"/>
                        <a:ext cx="5674143" cy="1978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503712" y="4064753"/>
          <a:ext cx="41957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5" imgW="36271200" imgH="10363200" progId="Equation.DSMT4">
                  <p:embed/>
                </p:oleObj>
              </mc:Choice>
              <mc:Fallback>
                <p:oleObj name="Equation" r:id="rId5" imgW="36271200" imgH="10363200" progId="Equation.DSMT4">
                  <p:embed/>
                  <p:pic>
                    <p:nvPicPr>
                      <p:cNvPr id="0" name="图片 21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064753"/>
                        <a:ext cx="41957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1959" y="3371383"/>
            <a:ext cx="237549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503050405090304" pitchFamily="18" charset="0"/>
              </a:rPr>
              <a:t>Therefore:</a:t>
            </a:r>
            <a:endParaRPr lang="zh-CN" altLang="en-US" sz="3200" kern="0" dirty="0" smtClean="0">
              <a:latin typeface="Times New Roman" panose="0202050305040509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1959" y="5359687"/>
            <a:ext cx="758560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503050405090304" pitchFamily="18" charset="0"/>
              </a:rPr>
              <a:t>It is </a:t>
            </a:r>
            <a:r>
              <a:rPr lang="en-US" altLang="zh-CN" sz="3200" kern="0" dirty="0" smtClean="0">
                <a:solidFill>
                  <a:srgbClr val="FF0000"/>
                </a:solidFill>
                <a:latin typeface="Times New Roman" panose="02020503050405090304" pitchFamily="18" charset="0"/>
              </a:rPr>
              <a:t>interpolated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 in frequency domain. </a:t>
            </a:r>
            <a:endParaRPr lang="zh-CN" altLang="en-US" sz="3200" kern="0" dirty="0" smtClean="0">
              <a:latin typeface="Times New Roman" panose="0202050305040509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39672" cy="1143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DTFT from DFT by Interpolation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497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Sampling the DTFT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196976"/>
            <a:ext cx="10297144" cy="331236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Consider a sequence x[n] with DTFT X(</a:t>
            </a:r>
            <a:r>
              <a:rPr lang="en-US" altLang="zh-CN" sz="3200" dirty="0" err="1">
                <a:latin typeface="Times New Roman" panose="0202050305040509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)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We sample X(</a:t>
            </a:r>
            <a:r>
              <a:rPr lang="en-US" altLang="zh-CN" sz="3200" dirty="0" err="1">
                <a:latin typeface="Times New Roman" panose="0202050305040509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at N equally spaced points </a:t>
            </a:r>
            <a:r>
              <a:rPr lang="el-GR" altLang="zh-CN" sz="3200" dirty="0">
                <a:latin typeface="Times New Roman" panose="02020503050405090304" pitchFamily="18" charset="0"/>
              </a:rPr>
              <a:t>ω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k</a:t>
            </a:r>
            <a:r>
              <a:rPr lang="en-US" altLang="zh-CN" sz="3200" dirty="0">
                <a:latin typeface="Times New Roman" panose="02020503050405090304" pitchFamily="18" charset="0"/>
              </a:rPr>
              <a:t>=2</a:t>
            </a:r>
            <a:r>
              <a:rPr lang="el-GR" altLang="zh-CN" sz="3200" dirty="0">
                <a:latin typeface="Times New Roman" panose="02020503050405090304" pitchFamily="18" charset="0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</a:rPr>
              <a:t>k/N, 0≤k≤N-1 developing the N frequency samples {X(</a:t>
            </a:r>
            <a:r>
              <a:rPr lang="en-US" altLang="zh-CN" sz="3200" dirty="0" err="1">
                <a:latin typeface="Times New Roman" panose="0202050305040509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k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)}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These N frequency samples can be considered as an N-point DFT Y[k] whose N-point IDFT is a length-N sequence y[n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].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sp>
        <p:nvSpPr>
          <p:cNvPr id="2" name="波形 1"/>
          <p:cNvSpPr/>
          <p:nvPr/>
        </p:nvSpPr>
        <p:spPr bwMode="auto">
          <a:xfrm>
            <a:off x="3138840" y="4424254"/>
            <a:ext cx="6984776" cy="1727968"/>
          </a:xfrm>
          <a:prstGeom prst="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vert="horz" wrap="square" lIns="36000" tIns="36000" rIns="36000" bIns="36000" numCol="1" rtlCol="0" anchor="ctr" anchorCtr="0" compatLnSpc="1"/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Arial" panose="020B0604020202090204" pitchFamily="34" charset="0"/>
              </a:rPr>
              <a:t>What’s relationship between y[n] and x[n</a:t>
            </a:r>
            <a:r>
              <a:rPr lang="en-US" altLang="zh-CN" sz="2800" dirty="0" smtClean="0">
                <a:solidFill>
                  <a:schemeClr val="accent2"/>
                </a:solidFill>
                <a:latin typeface="Arial" panose="020B0604020202090204" pitchFamily="34" charset="0"/>
              </a:rPr>
              <a:t>]?</a:t>
            </a:r>
            <a:endParaRPr lang="zh-CN" altLang="en-US" sz="2800" dirty="0">
              <a:solidFill>
                <a:schemeClr val="accent2"/>
              </a:solidFill>
              <a:latin typeface="Arial" panose="020B060402020209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23488" y="547496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064296" y="2617290"/>
            <a:ext cx="144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Thus: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359697" y="2574919"/>
          <a:ext cx="5112568" cy="70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1" imgW="1651000" imgH="228600" progId="Equation.DSMT4">
                  <p:embed/>
                </p:oleObj>
              </mc:Choice>
              <mc:Fallback>
                <p:oleObj name="Equation" r:id="rId1" imgW="1651000" imgH="228600" progId="Equation.DSMT4">
                  <p:embed/>
                  <p:pic>
                    <p:nvPicPr>
                      <p:cNvPr id="0" name="图片 22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2574919"/>
                        <a:ext cx="5112568" cy="709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4326860" y="3280865"/>
          <a:ext cx="5487612" cy="123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3" imgW="1917700" imgH="431800" progId="Equation.DSMT4">
                  <p:embed/>
                </p:oleObj>
              </mc:Choice>
              <mc:Fallback>
                <p:oleObj name="Equation" r:id="rId3" imgW="1917700" imgH="431800" progId="Equation.DSMT4">
                  <p:embed/>
                  <p:pic>
                    <p:nvPicPr>
                      <p:cNvPr id="0" name="图片 22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860" y="3280865"/>
                        <a:ext cx="5487612" cy="1234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134146" y="4493715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 smtClean="0">
                <a:latin typeface="Times New Roman" panose="02020503050405090304" pitchFamily="18" charset="0"/>
              </a:rPr>
              <a:t>IDFT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of Y[k] yields: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3340100" y="5046663"/>
          <a:ext cx="637063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5" imgW="52425600" imgH="10363200" progId="Equation.DSMT4">
                  <p:embed/>
                </p:oleObj>
              </mc:Choice>
              <mc:Fallback>
                <p:oleObj name="Equation" r:id="rId5" imgW="52425600" imgH="10363200" progId="Equation.DSMT4">
                  <p:embed/>
                  <p:pic>
                    <p:nvPicPr>
                      <p:cNvPr id="0" name="图片 226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5046663"/>
                        <a:ext cx="637063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3736181" y="1178264"/>
          <a:ext cx="4033838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公式" r:id="rId7" imgW="1320165" imgH="431800" progId="Equation.3">
                  <p:embed/>
                </p:oleObj>
              </mc:Choice>
              <mc:Fallback>
                <p:oleObj name="公式" r:id="rId7" imgW="1320165" imgH="431800" progId="Equation.3">
                  <p:embed/>
                  <p:pic>
                    <p:nvPicPr>
                      <p:cNvPr id="0" name="图片 226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181" y="1178264"/>
                        <a:ext cx="4033838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981200" y="122239"/>
            <a:ext cx="7543800" cy="9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kern="0" dirty="0" smtClean="0">
                <a:latin typeface="Times New Roman" panose="02020503050405090304" pitchFamily="18" charset="0"/>
              </a:rPr>
              <a:t>Sampling the DTFT</a:t>
            </a:r>
            <a:endParaRPr lang="zh-CN" altLang="en-US" i="1" kern="0" dirty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4243" y="541781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176" y="2500171"/>
            <a:ext cx="5054225" cy="685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latin typeface="Times New Roman" panose="02020503050405090304" pitchFamily="18" charset="0"/>
              </a:rPr>
              <a:t>Making use of the identity:</a:t>
            </a:r>
            <a:endParaRPr lang="zh-CN" altLang="en-US" sz="3200" dirty="0" smtClean="0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985838" y="1250950"/>
          <a:ext cx="4911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1" imgW="42062400" imgH="10363200" progId="Equation.DSMT4">
                  <p:embed/>
                </p:oleObj>
              </mc:Choice>
              <mc:Fallback>
                <p:oleObj name="Equation" r:id="rId1" imgW="42062400" imgH="10363200" progId="Equation.DSMT4">
                  <p:embed/>
                  <p:pic>
                    <p:nvPicPr>
                      <p:cNvPr id="0" name="图片 23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250950"/>
                        <a:ext cx="49117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5897880" y="1250633"/>
          <a:ext cx="4379913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3" imgW="37185600" imgH="10363200" progId="Equation.DSMT4">
                  <p:embed/>
                </p:oleObj>
              </mc:Choice>
              <mc:Fallback>
                <p:oleObj name="Equation" r:id="rId3" imgW="37185600" imgH="10363200" progId="Equation.DSMT4">
                  <p:embed/>
                  <p:pic>
                    <p:nvPicPr>
                      <p:cNvPr id="0" name="图片 23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880" y="1250633"/>
                        <a:ext cx="4379913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003176" y="3146878"/>
          <a:ext cx="982980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5" imgW="85039200" imgH="10972800" progId="Equation.DSMT4">
                  <p:embed/>
                </p:oleObj>
              </mc:Choice>
              <mc:Fallback>
                <p:oleObj name="Equation" r:id="rId5" imgW="85039200" imgH="10972800" progId="Equation.DSMT4">
                  <p:embed/>
                  <p:pic>
                    <p:nvPicPr>
                      <p:cNvPr id="0" name="图片 23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76" y="3146878"/>
                        <a:ext cx="9829800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441576" y="4756788"/>
          <a:ext cx="61722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7" imgW="2273300" imgH="431800" progId="Equation.DSMT4">
                  <p:embed/>
                </p:oleObj>
              </mc:Choice>
              <mc:Fallback>
                <p:oleObj name="Equation" r:id="rId7" imgW="2273300" imgH="431800" progId="Equation.DSMT4">
                  <p:embed/>
                  <p:pic>
                    <p:nvPicPr>
                      <p:cNvPr id="0" name="图片 23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576" y="4756788"/>
                        <a:ext cx="61722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03176" y="5000469"/>
            <a:ext cx="1852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kern="0" dirty="0" smtClean="0">
                <a:latin typeface="Times New Roman" panose="02020503050405090304" pitchFamily="18" charset="0"/>
              </a:rPr>
              <a:t>We have:</a:t>
            </a:r>
            <a:endParaRPr lang="zh-CN" altLang="en-US" sz="3200" kern="0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497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Sampling the DTFT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7593" y="1319400"/>
            <a:ext cx="2176464" cy="571146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  <a:ea typeface="隶书" panose="02010509060101010101" pitchFamily="49" charset="-122"/>
              </a:rPr>
              <a:t>To apply：</a:t>
            </a:r>
            <a:endParaRPr lang="zh-CN" altLang="en-US" sz="3200" b="1" dirty="0" smtClean="0">
              <a:latin typeface="Times New Roman" panose="0202050305040509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444875" y="1115452"/>
          <a:ext cx="60801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" imgW="2273300" imgH="431800" progId="Equation.DSMT4">
                  <p:embed/>
                </p:oleObj>
              </mc:Choice>
              <mc:Fallback>
                <p:oleObj name="Equation" r:id="rId1" imgW="2273300" imgH="431800" progId="Equation.DSMT4">
                  <p:embed/>
                  <p:pic>
                    <p:nvPicPr>
                      <p:cNvPr id="0" name="图片 24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115452"/>
                        <a:ext cx="60801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466614" y="2241756"/>
            <a:ext cx="5061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503050405090304" pitchFamily="18" charset="0"/>
                <a:ea typeface="隶书" panose="02010509060101010101" pitchFamily="49" charset="-122"/>
              </a:rPr>
              <a:t>to finite-length sequences.</a:t>
            </a:r>
            <a:endParaRPr lang="zh-CN" altLang="en-US" sz="3200" b="1" dirty="0">
              <a:solidFill>
                <a:srgbClr val="0070C0"/>
              </a:solidFill>
              <a:latin typeface="Times New Roman" panose="02020503050405090304" pitchFamily="18" charset="0"/>
              <a:ea typeface="隶书" panose="02010509060101010101" pitchFamily="49" charset="-12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529631" y="3031640"/>
            <a:ext cx="838272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3200" b="1" dirty="0" smtClean="0">
                <a:latin typeface="Times New Roman" panose="02020503050405090304" pitchFamily="18" charset="0"/>
              </a:rPr>
              <a:t>If x[n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] is a length-M sequence with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M≤N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, then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y[n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anose="02020503050405090304" pitchFamily="18" charset="0"/>
              </a:rPr>
              <a:t>] = x[n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]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for 0≤n≤N-1.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  <p:sp>
        <p:nvSpPr>
          <p:cNvPr id="28679" name="矩形 1"/>
          <p:cNvSpPr>
            <a:spLocks noChangeArrowheads="1"/>
          </p:cNvSpPr>
          <p:nvPr/>
        </p:nvSpPr>
        <p:spPr bwMode="auto">
          <a:xfrm>
            <a:off x="1567657" y="4365104"/>
            <a:ext cx="9640911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If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M&gt;N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, there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time-domain aliasing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of samples of x[n] in generating y[n], and x[n] cannot be recovered from y[n].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497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Sampling the DTFT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549277"/>
            <a:ext cx="9865095" cy="26415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 dirty="0">
                <a:latin typeface="Times New Roman" panose="02020503050405090304" pitchFamily="18" charset="0"/>
              </a:rPr>
              <a:t>Example:</a:t>
            </a:r>
            <a:r>
              <a:rPr lang="en-US" altLang="zh-CN" sz="3200" dirty="0">
                <a:latin typeface="Times New Roman" panose="02020503050405090304" pitchFamily="18" charset="0"/>
              </a:rPr>
              <a:t> Let {x[n]}={0   1   2   3   4   5}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                                      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↑</a:t>
            </a:r>
            <a:endParaRPr lang="en-US" altLang="zh-CN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By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sampling its DTFT X(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3200" baseline="30000" dirty="0" err="1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solidFill>
                  <a:schemeClr val="tx1"/>
                </a:solidFill>
                <a:latin typeface="Times New Roman" panose="0202050305040509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) at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=2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anose="020B0600000101010101" pitchFamily="34" charset="-127"/>
              </a:rPr>
              <a:t>π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k/4, 0≤k≤3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and then applying a 4-point IDFT to these samples, we arrive at the sequence y[n] given by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endParaRPr lang="zh-CN" altLang="en-US" sz="3200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995157" y="3050000"/>
          <a:ext cx="60150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1" imgW="2235200" imgH="431800" progId="Equation.DSMT4">
                  <p:embed/>
                </p:oleObj>
              </mc:Choice>
              <mc:Fallback>
                <p:oleObj name="Equation" r:id="rId1" imgW="2235200" imgH="431800" progId="Equation.DSMT4">
                  <p:embed/>
                  <p:pic>
                    <p:nvPicPr>
                      <p:cNvPr id="0" name="图片 25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157" y="3050000"/>
                        <a:ext cx="60150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7528" y="4293096"/>
            <a:ext cx="6623967" cy="111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3200" b="1" kern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i.e</a:t>
            </a:r>
            <a:r>
              <a:rPr lang="en-US" altLang="zh-CN" sz="3200" b="1" kern="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.  {</a:t>
            </a:r>
            <a:r>
              <a:rPr lang="en-US" altLang="zh-CN" sz="3200" b="1" kern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y[n]}={4   6   2   3}</a:t>
            </a:r>
            <a:endParaRPr lang="en-US" altLang="zh-CN" sz="3200" b="1" kern="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        ↑</a:t>
            </a:r>
            <a:endParaRPr lang="en-US" altLang="zh-CN" sz="3200" b="1" kern="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>
              <a:defRPr/>
            </a:pPr>
            <a:endParaRPr lang="zh-CN" altLang="en-US" sz="2800" b="1" kern="0" dirty="0">
              <a:latin typeface="Times New Roman" panose="0202050305040509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84514" y="5453064"/>
            <a:ext cx="6996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Times New Roman" panose="02020503050405090304" pitchFamily="18" charset="0"/>
              </a:rPr>
              <a:t>{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x[n]} cannot be recovered from {y[n]}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268082" y="5490579"/>
            <a:ext cx="727075" cy="485775"/>
          </a:xfrm>
          <a:prstGeom prst="rightArrow">
            <a:avLst>
              <a:gd name="adj1" fmla="val 50000"/>
              <a:gd name="adj2" fmla="val 503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" name="矩形 1"/>
          <p:cNvSpPr/>
          <p:nvPr/>
        </p:nvSpPr>
        <p:spPr>
          <a:xfrm>
            <a:off x="10080943" y="545337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88913"/>
            <a:ext cx="9505056" cy="863600"/>
          </a:xfrm>
        </p:spPr>
        <p:txBody>
          <a:bodyPr/>
          <a:lstStyle/>
          <a:p>
            <a:pPr algn="ctr" eaLnBrk="1" hangingPunct="1"/>
            <a:r>
              <a:rPr lang="en-US" altLang="zh-CN" i="1" dirty="0" smtClean="0">
                <a:latin typeface="Times New Roman" panose="02020503050405090304" pitchFamily="18" charset="0"/>
              </a:rPr>
              <a:t>Processing a signal in discrete frequency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9201" y="2121991"/>
            <a:ext cx="108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DTFT</a:t>
            </a:r>
            <a:endParaRPr lang="zh-CN" altLang="en-US" sz="2400" b="1" i="1" dirty="0">
              <a:solidFill>
                <a:srgbClr val="0070C0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76320" y="3537207"/>
            <a:ext cx="108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DFS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sz="2400" b="1" i="1" dirty="0">
              <a:solidFill>
                <a:srgbClr val="0070C0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1557" y="4952423"/>
            <a:ext cx="108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DFT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sz="2400" b="1" i="1" dirty="0">
              <a:solidFill>
                <a:srgbClr val="0070C0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16" y="1628800"/>
            <a:ext cx="7715250" cy="4533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671" y="1340768"/>
            <a:ext cx="9505056" cy="46116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MingLiU" panose="02020509000000000000" pitchFamily="49" charset="-120"/>
              </a:rPr>
              <a:t>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503050405090304" pitchFamily="18" charset="0"/>
                <a:ea typeface="MingLiU" panose="02020509000000000000" pitchFamily="49" charset="-120"/>
              </a:rPr>
              <a:t>Time domain                      Frequency domain</a:t>
            </a:r>
            <a:endParaRPr lang="en-US" altLang="zh-CN" sz="3200" dirty="0">
              <a:solidFill>
                <a:srgbClr val="C00000"/>
              </a:solidFill>
              <a:latin typeface="Times New Roman" panose="02020503050405090304" pitchFamily="18" charset="0"/>
              <a:ea typeface="MingLiU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Continuous </a:t>
            </a:r>
            <a:r>
              <a:rPr lang="en-US" altLang="zh-CN" b="1" dirty="0" err="1" smtClean="0">
                <a:latin typeface="Times New Roman" panose="02020503050405090304" pitchFamily="18" charset="0"/>
                <a:ea typeface="MingLiU" panose="02020509000000000000" pitchFamily="49" charset="-120"/>
              </a:rPr>
              <a:t>Aperiodical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 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CT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FT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 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Continuous </a:t>
            </a:r>
            <a:r>
              <a:rPr lang="en-US" altLang="zh-CN" b="1" dirty="0" err="1" smtClean="0">
                <a:latin typeface="Times New Roman" panose="02020503050405090304" pitchFamily="18" charset="0"/>
                <a:ea typeface="MingLiU" panose="02020509000000000000" pitchFamily="49" charset="-120"/>
              </a:rPr>
              <a:t>Aperiodical</a:t>
            </a:r>
            <a:endParaRPr lang="en-US" altLang="zh-CN" b="1" dirty="0" smtClean="0">
              <a:latin typeface="Times New Roman" panose="02020503050405090304" pitchFamily="18" charset="0"/>
              <a:ea typeface="MingLiU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1600" dirty="0">
              <a:latin typeface="Times New Roman" panose="02020503050405090304" pitchFamily="18" charset="0"/>
              <a:ea typeface="MingLiU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  Continuous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 Periodical  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 FS 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 </a:t>
            </a:r>
            <a:r>
              <a:rPr lang="en-US" altLang="zh-CN" b="1" dirty="0" err="1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Aperiodical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Discrete</a:t>
            </a:r>
            <a:endParaRPr lang="en-US" altLang="zh-CN" b="1" dirty="0" smtClean="0">
              <a:latin typeface="Times New Roman" panose="02020503050405090304" pitchFamily="18" charset="0"/>
              <a:ea typeface="MingLiU" panose="02020509000000000000" pitchFamily="49" charset="-12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latin typeface="Times New Roman" panose="02020503050405090304" pitchFamily="18" charset="0"/>
              <a:ea typeface="MingLiU" panose="02020509000000000000" pitchFamily="49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  Discrete </a:t>
            </a:r>
            <a:r>
              <a:rPr lang="en-US" altLang="zh-CN" b="1" dirty="0" err="1" smtClean="0">
                <a:latin typeface="Times New Roman" panose="02020503050405090304" pitchFamily="18" charset="0"/>
                <a:ea typeface="MingLiU" panose="02020509000000000000" pitchFamily="49" charset="-120"/>
              </a:rPr>
              <a:t>Aperiodical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 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DTFT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 Periodical Continuous  </a:t>
            </a:r>
            <a:endParaRPr lang="en-US" altLang="zh-CN" b="1" dirty="0" smtClean="0">
              <a:latin typeface="Times New Roman" panose="02020503050405090304" pitchFamily="18" charset="0"/>
              <a:ea typeface="MingLiU" panose="02020509000000000000" pitchFamily="49" charset="-12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latin typeface="Times New Roman" panose="02020503050405090304" pitchFamily="18" charset="0"/>
              <a:ea typeface="MingLiU" panose="02020509000000000000" pitchFamily="49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</a:rPr>
              <a:t>  Discrete &amp; Periodical 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DFS</a:t>
            </a:r>
            <a:r>
              <a:rPr lang="en-US" altLang="zh-CN" b="1" dirty="0" smtClean="0">
                <a:latin typeface="Times New Roman" panose="0202050305040509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  Periodical &amp; Discrete</a:t>
            </a:r>
            <a:endParaRPr lang="zh-CN" altLang="en-US" b="1" dirty="0" smtClean="0">
              <a:latin typeface="Times New Roman" panose="02020503050405090304" pitchFamily="18" charset="0"/>
              <a:ea typeface="MingLiU" panose="02020509000000000000" pitchFamily="49" charset="-120"/>
              <a:sym typeface="Symbol" panose="05050102010706020507" pitchFamily="18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7408" y="188640"/>
            <a:ext cx="9505056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kern="0" dirty="0" smtClean="0">
                <a:latin typeface="Times New Roman" panose="02020503050405090304" pitchFamily="18" charset="0"/>
              </a:rPr>
              <a:t>Make a signal discrete and periodical</a:t>
            </a:r>
            <a:endParaRPr lang="zh-CN" altLang="en-US" i="1" kern="0" dirty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000993" y="1749917"/>
            <a:ext cx="1116124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5.4 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The Computation of Finite-Length </a:t>
            </a:r>
            <a:r>
              <a:rPr lang="en-US" altLang="zh-CN" sz="3600" b="1" dirty="0" smtClean="0">
                <a:solidFill>
                  <a:srgbClr val="0033CC"/>
                </a:solidFill>
                <a:latin typeface="Times New Roman" panose="02020503050405090304" pitchFamily="18" charset="0"/>
                <a:cs typeface="Arial" panose="020B0604020202090204" pitchFamily="34" charset="0"/>
              </a:rPr>
              <a:t>Sequences</a:t>
            </a:r>
            <a:endParaRPr lang="en-US" altLang="zh-CN" sz="3600" b="1" dirty="0">
              <a:solidFill>
                <a:srgbClr val="0033CC"/>
              </a:solidFill>
              <a:latin typeface="Times New Roman" panose="02020503050405090304" pitchFamily="18" charset="0"/>
              <a:cs typeface="Arial" panose="020B060402020209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1753" y="3068960"/>
            <a:ext cx="7288238" cy="2088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600" i="1" kern="0" dirty="0" smtClean="0">
                <a:latin typeface="Times New Roman" panose="02020503050405090304" pitchFamily="18" charset="0"/>
              </a:rPr>
              <a:t>Circular Shift</a:t>
            </a:r>
            <a:endParaRPr lang="en-US" altLang="zh-CN" sz="3600" i="1" kern="0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i="1" kern="0" dirty="0" smtClean="0">
                <a:latin typeface="Times New Roman" panose="02020503050405090304" pitchFamily="18" charset="0"/>
              </a:rPr>
              <a:t>Circular </a:t>
            </a:r>
            <a:r>
              <a:rPr lang="en-US" altLang="zh-CN" sz="3600" i="1" dirty="0">
                <a:latin typeface="Times New Roman" panose="02020503050405090304" pitchFamily="18" charset="0"/>
              </a:rPr>
              <a:t>reversal</a:t>
            </a:r>
            <a:endParaRPr lang="en-US" altLang="zh-CN" sz="3600" i="1" kern="0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i="1" kern="0" dirty="0" smtClean="0">
                <a:latin typeface="Times New Roman" panose="02020503050405090304" pitchFamily="18" charset="0"/>
              </a:rPr>
              <a:t>Circular convolution</a:t>
            </a:r>
            <a:endParaRPr lang="en-US" altLang="zh-CN" sz="3600" i="1" kern="0" dirty="0" smtClean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9" y="4194824"/>
            <a:ext cx="5976341" cy="5760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503050405090304" pitchFamily="18" charset="0"/>
              </a:rPr>
              <a:t>&lt; • &gt;</a:t>
            </a:r>
            <a:r>
              <a:rPr lang="en-US" altLang="zh-CN" sz="3200" baseline="-25000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 —— modulo operation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518444" y="2417138"/>
          <a:ext cx="908367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1" imgW="71628000" imgH="10972800" progId="Equation.DSMT4">
                  <p:embed/>
                </p:oleObj>
              </mc:Choice>
              <mc:Fallback>
                <p:oleObj name="Equation" r:id="rId1" imgW="71628000" imgH="10972800" progId="Equation.DSMT4">
                  <p:embed/>
                  <p:pic>
                    <p:nvPicPr>
                      <p:cNvPr id="0" name="图片 28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444" y="2417138"/>
                        <a:ext cx="9083675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518444" y="1335917"/>
            <a:ext cx="7991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Circular Shift </a:t>
            </a:r>
            <a:r>
              <a:rPr lang="en-US" altLang="zh-CN" sz="3200" b="1" dirty="0">
                <a:latin typeface="Times New Roman" panose="02020503050405090304" pitchFamily="18" charset="0"/>
              </a:rPr>
              <a:t>of length-N sequence </a:t>
            </a:r>
            <a:r>
              <a:rPr lang="en-US" altLang="zh-CN" sz="3200" b="1" i="1" dirty="0">
                <a:latin typeface="Times New Roman" panose="02020503050405090304" pitchFamily="18" charset="0"/>
              </a:rPr>
              <a:t>x</a:t>
            </a:r>
            <a:r>
              <a:rPr lang="en-US" altLang="zh-CN" sz="3200" b="1" dirty="0">
                <a:latin typeface="Times New Roman" panose="02020503050405090304" pitchFamily="18" charset="0"/>
              </a:rPr>
              <a:t>[n]:</a:t>
            </a:r>
            <a:endParaRPr lang="en-US" altLang="zh-CN" sz="3200" b="1" dirty="0">
              <a:latin typeface="Times New Roman" panose="0202050305040509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9" y="188913"/>
            <a:ext cx="8713787" cy="792162"/>
          </a:xfrm>
          <a:noFill/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Circular </a:t>
            </a:r>
            <a:r>
              <a:rPr lang="en-US" altLang="zh-CN" i="1" dirty="0" smtClean="0">
                <a:latin typeface="Times New Roman" panose="02020503050405090304" pitchFamily="18" charset="0"/>
              </a:rPr>
              <a:t>Shift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847529" y="5188252"/>
          <a:ext cx="4392488" cy="63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3" imgW="37795200" imgH="5486400" progId="Equation.DSMT4">
                  <p:embed/>
                </p:oleObj>
              </mc:Choice>
              <mc:Fallback>
                <p:oleObj name="Equation" r:id="rId3" imgW="37795200" imgH="5486400" progId="Equation.DSMT4">
                  <p:embed/>
                  <p:pic>
                    <p:nvPicPr>
                      <p:cNvPr id="0" name="图片 28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5188252"/>
                        <a:ext cx="4392488" cy="63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0911" y="2052193"/>
            <a:ext cx="9820299" cy="1008261"/>
            <a:chOff x="510756" y="2082673"/>
            <a:chExt cx="9820299" cy="1008261"/>
          </a:xfrm>
        </p:grpSpPr>
        <p:sp>
          <p:nvSpPr>
            <p:cNvPr id="3" name="Rectangle 2"/>
            <p:cNvSpPr txBox="1">
              <a:spLocks noChangeArrowheads="1"/>
            </p:cNvSpPr>
            <p:nvPr/>
          </p:nvSpPr>
          <p:spPr>
            <a:xfrm>
              <a:off x="510756" y="2082673"/>
              <a:ext cx="3032224" cy="1008261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altLang="zh-CN" kern="0" dirty="0" smtClean="0">
                  <a:latin typeface="Times New Roman" panose="02020503050405090304" pitchFamily="18" charset="0"/>
                </a:rPr>
                <a:t>The orthogonal functions set is</a:t>
              </a:r>
              <a:r>
                <a:rPr lang="zh-CN" altLang="en-US" kern="0" dirty="0" smtClean="0">
                  <a:latin typeface="Times New Roman" panose="02020503050405090304" pitchFamily="18" charset="0"/>
                </a:rPr>
                <a:t>：</a:t>
              </a:r>
              <a:r>
                <a:rPr lang="en-US" altLang="zh-CN" kern="0" dirty="0" smtClean="0">
                  <a:latin typeface="Times New Roman" panose="02020503050405090304" pitchFamily="18" charset="0"/>
                </a:rPr>
                <a:t> </a:t>
              </a:r>
              <a:endParaRPr lang="en-US" altLang="zh-CN" kern="0" dirty="0" smtClean="0">
                <a:latin typeface="Times New Roman" panose="02020503050405090304" pitchFamily="18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7341044" y="2499551"/>
            <a:ext cx="2990011" cy="406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7" name="" r:id="rId1" imgW="1180465" imgH="203200" progId="Equation.3">
                    <p:embed/>
                  </p:oleObj>
                </mc:Choice>
                <mc:Fallback>
                  <p:oleObj name="" r:id="rId1" imgW="1180465" imgH="203200" progId="Equation.3">
                    <p:embed/>
                    <p:pic>
                      <p:nvPicPr>
                        <p:cNvPr id="0" name="图片 14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1044" y="2499551"/>
                          <a:ext cx="2990011" cy="406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462645" y="3754755"/>
            <a:ext cx="137160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…(A)</a:t>
            </a:r>
            <a:r>
              <a:rPr kumimoji="1" lang="en-US" altLang="zh-CN" sz="3200" dirty="0">
                <a:latin typeface="Times New Roman" panose="02020503050405090304" pitchFamily="18" charset="0"/>
              </a:rPr>
              <a:t> </a:t>
            </a:r>
            <a:endParaRPr kumimoji="1" lang="en-US" altLang="zh-CN" sz="3200" dirty="0">
              <a:latin typeface="Times New Roman" panose="02020503050405090304" pitchFamily="18" charset="0"/>
            </a:endParaRPr>
          </a:p>
        </p:txBody>
      </p:sp>
      <p:grpSp>
        <p:nvGrpSpPr>
          <p:cNvPr id="10" name="Group 6"/>
          <p:cNvGrpSpPr/>
          <p:nvPr/>
        </p:nvGrpSpPr>
        <p:grpSpPr bwMode="auto">
          <a:xfrm>
            <a:off x="496786" y="1018887"/>
            <a:ext cx="9475861" cy="1041400"/>
            <a:chOff x="367" y="2735"/>
            <a:chExt cx="4896" cy="656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67" y="2790"/>
              <a:ext cx="489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latin typeface="Times New Roman" panose="02020503050405090304" pitchFamily="18" charset="0"/>
                </a:rPr>
                <a:t>A periodic sequence                           </a:t>
              </a:r>
              <a:r>
                <a:rPr kumimoji="1" lang="en-US" altLang="zh-CN" sz="2800" b="1" dirty="0" smtClean="0">
                  <a:latin typeface="Times New Roman" panose="02020503050405090304" pitchFamily="18" charset="0"/>
                </a:rPr>
                <a:t> (     </a:t>
              </a:r>
              <a:r>
                <a:rPr kumimoji="1" lang="en-US" altLang="zh-CN" sz="2800" b="1" dirty="0">
                  <a:latin typeface="Times New Roman" panose="02020503050405090304" pitchFamily="18" charset="0"/>
                </a:rPr>
                <a:t>is integer,     </a:t>
              </a:r>
              <a:r>
                <a:rPr kumimoji="1" lang="en-US" altLang="zh-CN" sz="2800" b="1" dirty="0" smtClean="0">
                  <a:latin typeface="Times New Roman" panose="02020503050405090304" pitchFamily="18" charset="0"/>
                </a:rPr>
                <a:t>is </a:t>
              </a:r>
              <a:r>
                <a:rPr kumimoji="1" lang="en-US" altLang="zh-CN" sz="2800" b="1" dirty="0">
                  <a:latin typeface="Times New Roman" panose="02020503050405090304" pitchFamily="18" charset="0"/>
                </a:rPr>
                <a:t>period) can be represented as a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503050405090304" pitchFamily="18" charset="0"/>
                </a:rPr>
                <a:t>Fourier series.</a:t>
              </a:r>
              <a:endParaRPr kumimoji="1" lang="en-US" altLang="zh-CN" sz="2800" b="1" dirty="0">
                <a:latin typeface="Times New Roman" panose="02020503050405090304" pitchFamily="18" charset="0"/>
              </a:endParaRPr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1997" y="2735"/>
            <a:ext cx="124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9" name="" r:id="rId3" imgW="1002665" imgH="304800" progId="Equation.3">
                    <p:embed/>
                  </p:oleObj>
                </mc:Choice>
                <mc:Fallback>
                  <p:oleObj name="" r:id="rId3" imgW="1002665" imgH="304800" progId="Equation.3">
                    <p:embed/>
                    <p:pic>
                      <p:nvPicPr>
                        <p:cNvPr id="0" name="图片 14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2735"/>
                          <a:ext cx="124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3343" y="2869"/>
            <a:ext cx="19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0" name="" r:id="rId5" imgW="114300" imgH="127000" progId="Equation.3">
                    <p:embed/>
                  </p:oleObj>
                </mc:Choice>
                <mc:Fallback>
                  <p:oleObj name="" r:id="rId5" imgW="114300" imgH="127000" progId="Equation.3">
                    <p:embed/>
                    <p:pic>
                      <p:nvPicPr>
                        <p:cNvPr id="0" name="图片 14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2869"/>
                          <a:ext cx="19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/>
          </p:nvGraphicFramePr>
          <p:xfrm>
            <a:off x="4320" y="2903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1" name="" r:id="rId7" imgW="177800" imgH="165100" progId="Equation.3">
                    <p:embed/>
                  </p:oleObj>
                </mc:Choice>
                <mc:Fallback>
                  <p:oleObj name="" r:id="rId7" imgW="177800" imgH="165100" progId="Equation.3">
                    <p:embed/>
                    <p:pic>
                      <p:nvPicPr>
                        <p:cNvPr id="0" name="图片 14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903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1538274" y="4455112"/>
            <a:ext cx="8229600" cy="1165225"/>
            <a:chOff x="527050" y="4806950"/>
            <a:chExt cx="8229600" cy="1165225"/>
          </a:xfrm>
        </p:grpSpPr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566420" y="4806950"/>
            <a:ext cx="5610860" cy="1165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2" name="" r:id="rId9" imgW="2171700" imgH="444500" progId="Equation.3">
                    <p:embed/>
                  </p:oleObj>
                </mc:Choice>
                <mc:Fallback>
                  <p:oleObj name="" r:id="rId9" imgW="2171700" imgH="444500" progId="Equation.3">
                    <p:embed/>
                    <p:pic>
                      <p:nvPicPr>
                        <p:cNvPr id="0" name="图片 14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420" y="4806950"/>
                          <a:ext cx="5610860" cy="1165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27050" y="4949825"/>
              <a:ext cx="822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dirty="0">
                  <a:latin typeface="Times New Roman" panose="02020503050405090304" pitchFamily="18" charset="0"/>
                </a:rPr>
                <a:t>                                                                    </a:t>
              </a:r>
              <a:r>
                <a:rPr kumimoji="1" lang="en-US" altLang="zh-CN" sz="3200" b="1" dirty="0">
                  <a:latin typeface="Times New Roman" panose="02020503050405090304" pitchFamily="18" charset="0"/>
                </a:rPr>
                <a:t>…(B)</a:t>
              </a:r>
              <a:r>
                <a:rPr kumimoji="1" lang="en-US" altLang="zh-CN" sz="3200" dirty="0">
                  <a:latin typeface="Times New Roman" panose="02020503050405090304" pitchFamily="18" charset="0"/>
                </a:rPr>
                <a:t> </a:t>
              </a:r>
              <a:endParaRPr kumimoji="1" lang="en-US" altLang="zh-CN" sz="3200" dirty="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99866" y="5385188"/>
            <a:ext cx="3656574" cy="824375"/>
            <a:chOff x="6399866" y="5385188"/>
            <a:chExt cx="3656574" cy="824375"/>
          </a:xfrm>
          <a:solidFill>
            <a:schemeClr val="accent5"/>
          </a:solidFill>
        </p:grpSpPr>
        <p:graphicFrame>
          <p:nvGraphicFramePr>
            <p:cNvPr id="17" name="Object 7"/>
            <p:cNvGraphicFramePr>
              <a:graphicFrameLocks noChangeAspect="1"/>
            </p:cNvGraphicFramePr>
            <p:nvPr/>
          </p:nvGraphicFramePr>
          <p:xfrm>
            <a:off x="6399866" y="5385188"/>
            <a:ext cx="173355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3" name="" r:id="rId11" imgW="914400" imgH="457200" progId="Equation.3">
                    <p:embed/>
                  </p:oleObj>
                </mc:Choice>
                <mc:Fallback>
                  <p:oleObj name="" r:id="rId11" imgW="914400" imgH="457200" progId="Equation.3">
                    <p:embed/>
                    <p:pic>
                      <p:nvPicPr>
                        <p:cNvPr id="0" name="图片 14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9866" y="5385188"/>
                          <a:ext cx="1733550" cy="81280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8220061" y="5625363"/>
              <a:ext cx="1836379" cy="584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dirty="0">
                  <a:latin typeface="Times New Roman" panose="02020503050405090304" pitchFamily="18" charset="0"/>
                </a:rPr>
                <a:t>  </a:t>
              </a:r>
              <a:r>
                <a:rPr kumimoji="1" lang="en-US" altLang="zh-CN" sz="3200" b="1" dirty="0">
                  <a:latin typeface="Times New Roman" panose="02020503050405090304" pitchFamily="18" charset="0"/>
                </a:rPr>
                <a:t>(kernel)</a:t>
              </a:r>
              <a:r>
                <a:rPr kumimoji="1" lang="en-US" altLang="zh-CN" sz="1100" dirty="0">
                  <a:latin typeface="Times New Roman" panose="02020503050405090304" pitchFamily="18" charset="0"/>
                </a:rPr>
                <a:t> </a:t>
              </a:r>
              <a:endParaRPr kumimoji="1" lang="en-US" altLang="zh-CN" sz="2400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009775" y="227013"/>
            <a:ext cx="6934200" cy="7921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kern="0" dirty="0" smtClean="0">
                <a:latin typeface="Times New Roman" panose="02020503050405090304" pitchFamily="18" charset="0"/>
              </a:rPr>
              <a:t>DFS</a:t>
            </a:r>
            <a:endParaRPr lang="en-US" altLang="zh-CN" i="1" kern="0" dirty="0" smtClean="0">
              <a:latin typeface="Times New Roman" panose="02020503050405090304" pitchFamily="18" charset="0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1577644" y="3289887"/>
          <a:ext cx="662813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2565400" imgH="444500" progId="Equation.3">
                  <p:embed/>
                </p:oleObj>
              </mc:Choice>
              <mc:Fallback>
                <p:oleObj name="" r:id="rId13" imgW="2565400" imgH="444500" progId="Equation.3">
                  <p:embed/>
                  <p:pic>
                    <p:nvPicPr>
                      <p:cNvPr id="0" name="图片 14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644" y="3289887"/>
                        <a:ext cx="662813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3773791" y="2060527"/>
          <a:ext cx="2921635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1130300" imgH="355600" progId="Equation.3">
                  <p:embed/>
                </p:oleObj>
              </mc:Choice>
              <mc:Fallback>
                <p:oleObj name="" r:id="rId15" imgW="1130300" imgH="355600" progId="Equation.3">
                  <p:embed/>
                  <p:pic>
                    <p:nvPicPr>
                      <p:cNvPr id="0" name="图片 14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791" y="2060527"/>
                        <a:ext cx="2921635" cy="93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480911" y="2052193"/>
            <a:ext cx="9820299" cy="1008261"/>
            <a:chOff x="510756" y="2082673"/>
            <a:chExt cx="9820299" cy="1008261"/>
          </a:xfrm>
        </p:grpSpPr>
        <p:sp>
          <p:nvSpPr>
            <p:cNvPr id="29" name="Rectangle 2"/>
            <p:cNvSpPr txBox="1">
              <a:spLocks noChangeArrowheads="1"/>
            </p:cNvSpPr>
            <p:nvPr/>
          </p:nvSpPr>
          <p:spPr>
            <a:xfrm>
              <a:off x="510756" y="2082673"/>
              <a:ext cx="3032224" cy="1008261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altLang="zh-CN" kern="0" dirty="0" smtClean="0">
                  <a:latin typeface="Times New Roman" panose="02020503050405090304" pitchFamily="18" charset="0"/>
                </a:rPr>
                <a:t>The orthogonal functions set is</a:t>
              </a:r>
              <a:r>
                <a:rPr lang="zh-CN" altLang="en-US" kern="0" dirty="0" smtClean="0">
                  <a:latin typeface="Times New Roman" panose="02020503050405090304" pitchFamily="18" charset="0"/>
                </a:rPr>
                <a:t>：</a:t>
              </a:r>
              <a:r>
                <a:rPr lang="en-US" altLang="zh-CN" kern="0" dirty="0" smtClean="0">
                  <a:latin typeface="Times New Roman" panose="02020503050405090304" pitchFamily="18" charset="0"/>
                </a:rPr>
                <a:t> </a:t>
              </a:r>
              <a:endParaRPr lang="en-US" altLang="zh-CN" kern="0" dirty="0" smtClean="0">
                <a:latin typeface="Times New Roman" panose="02020503050405090304" pitchFamily="18" charset="0"/>
              </a:endParaRPr>
            </a:p>
          </p:txBody>
        </p:sp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7341044" y="2499551"/>
            <a:ext cx="2990011" cy="406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7" imgW="1180465" imgH="203200" progId="Equation.3">
                    <p:embed/>
                  </p:oleObj>
                </mc:Choice>
                <mc:Fallback>
                  <p:oleObj name="" r:id="rId17" imgW="1180465" imgH="203200" progId="Equation.3">
                    <p:embed/>
                    <p:pic>
                      <p:nvPicPr>
                        <p:cNvPr id="0" name="图片 14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1044" y="2499551"/>
                          <a:ext cx="2990011" cy="406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3773791" y="2060527"/>
          <a:ext cx="2921635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8" imgW="1130300" imgH="355600" progId="Equation.3">
                  <p:embed/>
                </p:oleObj>
              </mc:Choice>
              <mc:Fallback>
                <p:oleObj name="" r:id="rId18" imgW="1130300" imgH="355600" progId="Equation.3">
                  <p:embed/>
                  <p:pic>
                    <p:nvPicPr>
                      <p:cNvPr id="0" name="图片 14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791" y="2060527"/>
                        <a:ext cx="2921635" cy="93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350" y="1360504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Illustration of the concept of a circular shift: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pic>
        <p:nvPicPr>
          <p:cNvPr id="113668" name="Picture 4" descr="Fig3_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349500"/>
            <a:ext cx="7467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676" name="Group 12"/>
          <p:cNvGrpSpPr/>
          <p:nvPr/>
        </p:nvGrpSpPr>
        <p:grpSpPr bwMode="auto">
          <a:xfrm>
            <a:off x="3048000" y="5029201"/>
            <a:ext cx="6502400" cy="1090613"/>
            <a:chOff x="960" y="3168"/>
            <a:chExt cx="4096" cy="687"/>
          </a:xfrm>
        </p:grpSpPr>
        <p:graphicFrame>
          <p:nvGraphicFramePr>
            <p:cNvPr id="20486" name="Object 5"/>
            <p:cNvGraphicFramePr>
              <a:graphicFrameLocks noChangeAspect="1"/>
            </p:cNvGraphicFramePr>
            <p:nvPr/>
          </p:nvGraphicFramePr>
          <p:xfrm>
            <a:off x="960" y="3312"/>
            <a:ext cx="34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8" name="Equation" r:id="rId2" imgW="736600" imgH="368300" progId="Equation.3">
                    <p:embed/>
                  </p:oleObj>
                </mc:Choice>
                <mc:Fallback>
                  <p:oleObj name="Equation" r:id="rId2" imgW="736600" imgH="368300" progId="Equation.3">
                    <p:embed/>
                    <p:pic>
                      <p:nvPicPr>
                        <p:cNvPr id="0" name="图片 29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312"/>
                          <a:ext cx="34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7" name="Group 6"/>
            <p:cNvGrpSpPr/>
            <p:nvPr/>
          </p:nvGrpSpPr>
          <p:grpSpPr bwMode="auto">
            <a:xfrm>
              <a:off x="2304" y="3168"/>
              <a:ext cx="1064" cy="639"/>
              <a:chOff x="2448" y="3120"/>
              <a:chExt cx="1064" cy="639"/>
            </a:xfrm>
          </p:grpSpPr>
          <p:graphicFrame>
            <p:nvGraphicFramePr>
              <p:cNvPr id="20491" name="Object 7"/>
              <p:cNvGraphicFramePr>
                <a:graphicFrameLocks noChangeAspect="1"/>
              </p:cNvGraphicFramePr>
              <p:nvPr/>
            </p:nvGraphicFramePr>
            <p:xfrm>
              <a:off x="2640" y="3120"/>
              <a:ext cx="86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9" name="Equation" r:id="rId4" imgW="1638300" imgH="457200" progId="Equation.3">
                      <p:embed/>
                    </p:oleObj>
                  </mc:Choice>
                  <mc:Fallback>
                    <p:oleObj name="Equation" r:id="rId4" imgW="1638300" imgH="457200" progId="Equation.3">
                      <p:embed/>
                      <p:pic>
                        <p:nvPicPr>
                          <p:cNvPr id="0" name="图片 297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120"/>
                            <a:ext cx="86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2" name="Object 8"/>
              <p:cNvGraphicFramePr>
                <a:graphicFrameLocks noChangeAspect="1"/>
              </p:cNvGraphicFramePr>
              <p:nvPr/>
            </p:nvGraphicFramePr>
            <p:xfrm>
              <a:off x="2448" y="3456"/>
              <a:ext cx="106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0" name="Equation" r:id="rId6" imgW="2057400" imgH="457200" progId="Equation.3">
                      <p:embed/>
                    </p:oleObj>
                  </mc:Choice>
                  <mc:Fallback>
                    <p:oleObj name="Equation" r:id="rId6" imgW="2057400" imgH="457200" progId="Equation.3">
                      <p:embed/>
                      <p:pic>
                        <p:nvPicPr>
                          <p:cNvPr id="0" name="图片 297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456"/>
                            <a:ext cx="106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88" name="Group 9"/>
            <p:cNvGrpSpPr/>
            <p:nvPr/>
          </p:nvGrpSpPr>
          <p:grpSpPr bwMode="auto">
            <a:xfrm>
              <a:off x="3984" y="3168"/>
              <a:ext cx="1072" cy="687"/>
              <a:chOff x="4176" y="3120"/>
              <a:chExt cx="1072" cy="687"/>
            </a:xfrm>
          </p:grpSpPr>
          <p:graphicFrame>
            <p:nvGraphicFramePr>
              <p:cNvPr id="20489" name="Object 10"/>
              <p:cNvGraphicFramePr>
                <a:graphicFrameLocks noChangeAspect="1"/>
              </p:cNvGraphicFramePr>
              <p:nvPr/>
            </p:nvGraphicFramePr>
            <p:xfrm>
              <a:off x="4320" y="3120"/>
              <a:ext cx="90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1" name="Equation" r:id="rId8" imgW="1727200" imgH="457200" progId="Equation.3">
                      <p:embed/>
                    </p:oleObj>
                  </mc:Choice>
                  <mc:Fallback>
                    <p:oleObj name="Equation" r:id="rId8" imgW="1727200" imgH="457200" progId="Equation.3">
                      <p:embed/>
                      <p:pic>
                        <p:nvPicPr>
                          <p:cNvPr id="0" name="图片 297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20"/>
                            <a:ext cx="90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0" name="Object 11"/>
              <p:cNvGraphicFramePr>
                <a:graphicFrameLocks noChangeAspect="1"/>
              </p:cNvGraphicFramePr>
              <p:nvPr/>
            </p:nvGraphicFramePr>
            <p:xfrm>
              <a:off x="4176" y="3504"/>
              <a:ext cx="1072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2" name="Equation" r:id="rId10" imgW="2082800" imgH="457200" progId="Equation.3">
                      <p:embed/>
                    </p:oleObj>
                  </mc:Choice>
                  <mc:Fallback>
                    <p:oleObj name="Equation" r:id="rId10" imgW="2082800" imgH="457200" progId="Equation.3">
                      <p:embed/>
                      <p:pic>
                        <p:nvPicPr>
                          <p:cNvPr id="0" name="图片 297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3504"/>
                            <a:ext cx="1072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9" y="188913"/>
            <a:ext cx="8713787" cy="792162"/>
          </a:xfrm>
          <a:noFill/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Circular </a:t>
            </a:r>
            <a:r>
              <a:rPr lang="en-US" altLang="zh-CN" i="1" dirty="0" smtClean="0">
                <a:latin typeface="Times New Roman" panose="02020503050405090304" pitchFamily="18" charset="0"/>
              </a:rPr>
              <a:t>Shift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9" y="330995"/>
            <a:ext cx="7543800" cy="725488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503050405090304" pitchFamily="18" charset="0"/>
              </a:rPr>
              <a:t>Circular Shift of a Sequence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941512" y="1535114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Non-circular shift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699919" y="1540387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circular shift</a:t>
            </a:r>
            <a:endParaRPr kumimoji="1" lang="en-US" altLang="zh-CN" sz="2800" dirty="0">
              <a:latin typeface="Times New Roman" panose="02020503050405090304" pitchFamily="18" charset="0"/>
            </a:endParaRPr>
          </a:p>
        </p:txBody>
      </p:sp>
      <p:grpSp>
        <p:nvGrpSpPr>
          <p:cNvPr id="114694" name="Group 6"/>
          <p:cNvGrpSpPr/>
          <p:nvPr/>
        </p:nvGrpSpPr>
        <p:grpSpPr bwMode="auto">
          <a:xfrm>
            <a:off x="2590800" y="2362201"/>
            <a:ext cx="1944688" cy="1368425"/>
            <a:chOff x="884" y="935"/>
            <a:chExt cx="1225" cy="862"/>
          </a:xfrm>
        </p:grpSpPr>
        <p:grpSp>
          <p:nvGrpSpPr>
            <p:cNvPr id="65615" name="Group 7"/>
            <p:cNvGrpSpPr/>
            <p:nvPr/>
          </p:nvGrpSpPr>
          <p:grpSpPr bwMode="auto">
            <a:xfrm>
              <a:off x="884" y="935"/>
              <a:ext cx="1225" cy="862"/>
              <a:chOff x="884" y="935"/>
              <a:chExt cx="1225" cy="862"/>
            </a:xfrm>
          </p:grpSpPr>
          <p:sp>
            <p:nvSpPr>
              <p:cNvPr id="65624" name="Line 8"/>
              <p:cNvSpPr>
                <a:spLocks noChangeShapeType="1"/>
              </p:cNvSpPr>
              <p:nvPr/>
            </p:nvSpPr>
            <p:spPr bwMode="auto">
              <a:xfrm>
                <a:off x="884" y="1706"/>
                <a:ext cx="1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5625" name="Group 9"/>
              <p:cNvGrpSpPr/>
              <p:nvPr/>
            </p:nvGrpSpPr>
            <p:grpSpPr bwMode="auto">
              <a:xfrm>
                <a:off x="1066" y="1071"/>
                <a:ext cx="634" cy="726"/>
                <a:chOff x="1066" y="1071"/>
                <a:chExt cx="634" cy="726"/>
              </a:xfrm>
            </p:grpSpPr>
            <p:sp>
              <p:nvSpPr>
                <p:cNvPr id="6562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11" y="1117"/>
                  <a:ext cx="0" cy="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628" name="AutoShape 11"/>
                <p:cNvSpPr>
                  <a:spLocks noChangeArrowheads="1"/>
                </p:cNvSpPr>
                <p:nvPr/>
              </p:nvSpPr>
              <p:spPr bwMode="auto">
                <a:xfrm>
                  <a:off x="1066" y="1661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47" y="1434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30" name="AutoShape 13"/>
                <p:cNvSpPr>
                  <a:spLocks noChangeArrowheads="1"/>
                </p:cNvSpPr>
                <p:nvPr/>
              </p:nvSpPr>
              <p:spPr bwMode="auto">
                <a:xfrm>
                  <a:off x="1429" y="1298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31" name="AutoShape 14"/>
                <p:cNvSpPr>
                  <a:spLocks noChangeArrowheads="1"/>
                </p:cNvSpPr>
                <p:nvPr/>
              </p:nvSpPr>
              <p:spPr bwMode="auto">
                <a:xfrm>
                  <a:off x="1610" y="1071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32" name="Line 15"/>
                <p:cNvSpPr>
                  <a:spLocks noChangeShapeType="1"/>
                </p:cNvSpPr>
                <p:nvPr/>
              </p:nvSpPr>
              <p:spPr bwMode="auto">
                <a:xfrm>
                  <a:off x="1292" y="1525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633" name="Line 16"/>
                <p:cNvSpPr>
                  <a:spLocks noChangeShapeType="1"/>
                </p:cNvSpPr>
                <p:nvPr/>
              </p:nvSpPr>
              <p:spPr bwMode="auto">
                <a:xfrm>
                  <a:off x="1474" y="1389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63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655" y="1162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5626" name="Text Box 18"/>
              <p:cNvSpPr txBox="1">
                <a:spLocks noChangeArrowheads="1"/>
              </p:cNvSpPr>
              <p:nvPr/>
            </p:nvSpPr>
            <p:spPr bwMode="auto">
              <a:xfrm>
                <a:off x="1111" y="935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503050405090304" pitchFamily="18" charset="0"/>
                  </a:rPr>
                  <a:t>x[n]</a:t>
                </a:r>
                <a:endParaRPr kumimoji="1" lang="en-US" altLang="zh-CN" sz="2000" b="1"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65616" name="Line 19"/>
            <p:cNvSpPr>
              <a:spLocks noChangeShapeType="1"/>
            </p:cNvSpPr>
            <p:nvPr/>
          </p:nvSpPr>
          <p:spPr bwMode="auto">
            <a:xfrm flipV="1">
              <a:off x="1111" y="111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17" name="AutoShape 20"/>
            <p:cNvSpPr>
              <a:spLocks noChangeArrowheads="1"/>
            </p:cNvSpPr>
            <p:nvPr/>
          </p:nvSpPr>
          <p:spPr bwMode="auto">
            <a:xfrm>
              <a:off x="1066" y="166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18" name="AutoShape 21"/>
            <p:cNvSpPr>
              <a:spLocks noChangeArrowheads="1"/>
            </p:cNvSpPr>
            <p:nvPr/>
          </p:nvSpPr>
          <p:spPr bwMode="auto">
            <a:xfrm>
              <a:off x="1247" y="1434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19" name="AutoShape 22"/>
            <p:cNvSpPr>
              <a:spLocks noChangeArrowheads="1"/>
            </p:cNvSpPr>
            <p:nvPr/>
          </p:nvSpPr>
          <p:spPr bwMode="auto">
            <a:xfrm>
              <a:off x="1429" y="1298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20" name="AutoShape 23"/>
            <p:cNvSpPr>
              <a:spLocks noChangeArrowheads="1"/>
            </p:cNvSpPr>
            <p:nvPr/>
          </p:nvSpPr>
          <p:spPr bwMode="auto">
            <a:xfrm>
              <a:off x="1610" y="107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21" name="Line 24"/>
            <p:cNvSpPr>
              <a:spLocks noChangeShapeType="1"/>
            </p:cNvSpPr>
            <p:nvPr/>
          </p:nvSpPr>
          <p:spPr bwMode="auto">
            <a:xfrm>
              <a:off x="1292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22" name="Line 25"/>
            <p:cNvSpPr>
              <a:spLocks noChangeShapeType="1"/>
            </p:cNvSpPr>
            <p:nvPr/>
          </p:nvSpPr>
          <p:spPr bwMode="auto">
            <a:xfrm>
              <a:off x="1474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23" name="Line 26"/>
            <p:cNvSpPr>
              <a:spLocks noChangeShapeType="1"/>
            </p:cNvSpPr>
            <p:nvPr/>
          </p:nvSpPr>
          <p:spPr bwMode="auto">
            <a:xfrm flipV="1">
              <a:off x="1655" y="116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4715" name="Group 27"/>
          <p:cNvGrpSpPr/>
          <p:nvPr/>
        </p:nvGrpSpPr>
        <p:grpSpPr bwMode="auto">
          <a:xfrm>
            <a:off x="5486401" y="2438400"/>
            <a:ext cx="4176713" cy="1295400"/>
            <a:chOff x="2472" y="1706"/>
            <a:chExt cx="2631" cy="816"/>
          </a:xfrm>
        </p:grpSpPr>
        <p:sp>
          <p:nvSpPr>
            <p:cNvPr id="65587" name="Line 28"/>
            <p:cNvSpPr>
              <a:spLocks noChangeShapeType="1"/>
            </p:cNvSpPr>
            <p:nvPr/>
          </p:nvSpPr>
          <p:spPr bwMode="auto">
            <a:xfrm>
              <a:off x="2472" y="2431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8" name="Line 29"/>
            <p:cNvSpPr>
              <a:spLocks noChangeShapeType="1"/>
            </p:cNvSpPr>
            <p:nvPr/>
          </p:nvSpPr>
          <p:spPr bwMode="auto">
            <a:xfrm flipV="1">
              <a:off x="3651" y="170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9" name="AutoShape 30"/>
            <p:cNvSpPr>
              <a:spLocks noChangeArrowheads="1"/>
            </p:cNvSpPr>
            <p:nvPr/>
          </p:nvSpPr>
          <p:spPr bwMode="auto">
            <a:xfrm>
              <a:off x="3606" y="2386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0" name="AutoShape 31"/>
            <p:cNvSpPr>
              <a:spLocks noChangeArrowheads="1"/>
            </p:cNvSpPr>
            <p:nvPr/>
          </p:nvSpPr>
          <p:spPr bwMode="auto">
            <a:xfrm>
              <a:off x="3787" y="2159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1" name="AutoShape 32"/>
            <p:cNvSpPr>
              <a:spLocks noChangeArrowheads="1"/>
            </p:cNvSpPr>
            <p:nvPr/>
          </p:nvSpPr>
          <p:spPr bwMode="auto">
            <a:xfrm>
              <a:off x="3969" y="2023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2" name="AutoShape 33"/>
            <p:cNvSpPr>
              <a:spLocks noChangeArrowheads="1"/>
            </p:cNvSpPr>
            <p:nvPr/>
          </p:nvSpPr>
          <p:spPr bwMode="auto">
            <a:xfrm>
              <a:off x="4150" y="1796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3" name="Line 34"/>
            <p:cNvSpPr>
              <a:spLocks noChangeShapeType="1"/>
            </p:cNvSpPr>
            <p:nvPr/>
          </p:nvSpPr>
          <p:spPr bwMode="auto">
            <a:xfrm>
              <a:off x="3832" y="225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4" name="Line 35"/>
            <p:cNvSpPr>
              <a:spLocks noChangeShapeType="1"/>
            </p:cNvSpPr>
            <p:nvPr/>
          </p:nvSpPr>
          <p:spPr bwMode="auto">
            <a:xfrm>
              <a:off x="4014" y="21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5" name="Line 36"/>
            <p:cNvSpPr>
              <a:spLocks noChangeShapeType="1"/>
            </p:cNvSpPr>
            <p:nvPr/>
          </p:nvSpPr>
          <p:spPr bwMode="auto">
            <a:xfrm flipV="1">
              <a:off x="4195" y="188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6" name="AutoShape 37"/>
            <p:cNvSpPr>
              <a:spLocks noChangeArrowheads="1"/>
            </p:cNvSpPr>
            <p:nvPr/>
          </p:nvSpPr>
          <p:spPr bwMode="auto">
            <a:xfrm>
              <a:off x="2835" y="2386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7" name="AutoShape 38"/>
            <p:cNvSpPr>
              <a:spLocks noChangeArrowheads="1"/>
            </p:cNvSpPr>
            <p:nvPr/>
          </p:nvSpPr>
          <p:spPr bwMode="auto">
            <a:xfrm>
              <a:off x="3016" y="2159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8" name="AutoShape 39"/>
            <p:cNvSpPr>
              <a:spLocks noChangeArrowheads="1"/>
            </p:cNvSpPr>
            <p:nvPr/>
          </p:nvSpPr>
          <p:spPr bwMode="auto">
            <a:xfrm>
              <a:off x="3198" y="2023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9" name="Line 40"/>
            <p:cNvSpPr>
              <a:spLocks noChangeShapeType="1"/>
            </p:cNvSpPr>
            <p:nvPr/>
          </p:nvSpPr>
          <p:spPr bwMode="auto">
            <a:xfrm>
              <a:off x="3061" y="225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0" name="Line 41"/>
            <p:cNvSpPr>
              <a:spLocks noChangeShapeType="1"/>
            </p:cNvSpPr>
            <p:nvPr/>
          </p:nvSpPr>
          <p:spPr bwMode="auto">
            <a:xfrm>
              <a:off x="3243" y="21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5601" name="Group 42"/>
            <p:cNvGrpSpPr/>
            <p:nvPr/>
          </p:nvGrpSpPr>
          <p:grpSpPr bwMode="auto">
            <a:xfrm>
              <a:off x="3379" y="1796"/>
              <a:ext cx="90" cy="635"/>
              <a:chOff x="3379" y="1796"/>
              <a:chExt cx="90" cy="635"/>
            </a:xfrm>
          </p:grpSpPr>
          <p:sp>
            <p:nvSpPr>
              <p:cNvPr id="65613" name="AutoShape 43"/>
              <p:cNvSpPr>
                <a:spLocks noChangeArrowheads="1"/>
              </p:cNvSpPr>
              <p:nvPr/>
            </p:nvSpPr>
            <p:spPr bwMode="auto">
              <a:xfrm>
                <a:off x="3379" y="1796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14" name="Line 44"/>
              <p:cNvSpPr>
                <a:spLocks noChangeShapeType="1"/>
              </p:cNvSpPr>
              <p:nvPr/>
            </p:nvSpPr>
            <p:spPr bwMode="auto">
              <a:xfrm flipV="1">
                <a:off x="3424" y="1887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5602" name="Group 45"/>
            <p:cNvGrpSpPr/>
            <p:nvPr/>
          </p:nvGrpSpPr>
          <p:grpSpPr bwMode="auto">
            <a:xfrm>
              <a:off x="4377" y="1796"/>
              <a:ext cx="634" cy="681"/>
              <a:chOff x="3424" y="1979"/>
              <a:chExt cx="634" cy="681"/>
            </a:xfrm>
          </p:grpSpPr>
          <p:sp>
            <p:nvSpPr>
              <p:cNvPr id="65606" name="AutoShape 46"/>
              <p:cNvSpPr>
                <a:spLocks noChangeArrowheads="1"/>
              </p:cNvSpPr>
              <p:nvPr/>
            </p:nvSpPr>
            <p:spPr bwMode="auto">
              <a:xfrm>
                <a:off x="3424" y="256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07" name="AutoShape 47"/>
              <p:cNvSpPr>
                <a:spLocks noChangeArrowheads="1"/>
              </p:cNvSpPr>
              <p:nvPr/>
            </p:nvSpPr>
            <p:spPr bwMode="auto">
              <a:xfrm>
                <a:off x="3605" y="234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08" name="AutoShape 48"/>
              <p:cNvSpPr>
                <a:spLocks noChangeArrowheads="1"/>
              </p:cNvSpPr>
              <p:nvPr/>
            </p:nvSpPr>
            <p:spPr bwMode="auto">
              <a:xfrm>
                <a:off x="3787" y="2206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09" name="AutoShape 49"/>
              <p:cNvSpPr>
                <a:spLocks noChangeArrowheads="1"/>
              </p:cNvSpPr>
              <p:nvPr/>
            </p:nvSpPr>
            <p:spPr bwMode="auto">
              <a:xfrm>
                <a:off x="3968" y="197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10" name="Line 50"/>
              <p:cNvSpPr>
                <a:spLocks noChangeShapeType="1"/>
              </p:cNvSpPr>
              <p:nvPr/>
            </p:nvSpPr>
            <p:spPr bwMode="auto">
              <a:xfrm>
                <a:off x="3650" y="2433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11" name="Line 51"/>
              <p:cNvSpPr>
                <a:spLocks noChangeShapeType="1"/>
              </p:cNvSpPr>
              <p:nvPr/>
            </p:nvSpPr>
            <p:spPr bwMode="auto">
              <a:xfrm>
                <a:off x="3832" y="2297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12" name="Line 52"/>
              <p:cNvSpPr>
                <a:spLocks noChangeShapeType="1"/>
              </p:cNvSpPr>
              <p:nvPr/>
            </p:nvSpPr>
            <p:spPr bwMode="auto">
              <a:xfrm flipV="1">
                <a:off x="4013" y="2070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5603" name="AutoShape 53"/>
            <p:cNvSpPr>
              <a:spLocks noChangeArrowheads="1"/>
            </p:cNvSpPr>
            <p:nvPr/>
          </p:nvSpPr>
          <p:spPr bwMode="auto">
            <a:xfrm>
              <a:off x="2608" y="1797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04" name="Line 54"/>
            <p:cNvSpPr>
              <a:spLocks noChangeShapeType="1"/>
            </p:cNvSpPr>
            <p:nvPr/>
          </p:nvSpPr>
          <p:spPr bwMode="auto">
            <a:xfrm flipV="1">
              <a:off x="2653" y="1888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5" name="AutoShape 55"/>
            <p:cNvSpPr>
              <a:spLocks noChangeArrowheads="1"/>
            </p:cNvSpPr>
            <p:nvPr/>
          </p:nvSpPr>
          <p:spPr bwMode="auto">
            <a:xfrm>
              <a:off x="2608" y="1797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14744" name="Group 56"/>
          <p:cNvGrpSpPr/>
          <p:nvPr/>
        </p:nvGrpSpPr>
        <p:grpSpPr bwMode="auto">
          <a:xfrm>
            <a:off x="2590800" y="4648200"/>
            <a:ext cx="1944688" cy="1295400"/>
            <a:chOff x="884" y="1797"/>
            <a:chExt cx="1225" cy="816"/>
          </a:xfrm>
        </p:grpSpPr>
        <p:sp>
          <p:nvSpPr>
            <p:cNvPr id="65577" name="Line 57"/>
            <p:cNvSpPr>
              <a:spLocks noChangeShapeType="1"/>
            </p:cNvSpPr>
            <p:nvPr/>
          </p:nvSpPr>
          <p:spPr bwMode="auto">
            <a:xfrm>
              <a:off x="884" y="2523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8" name="Line 58"/>
            <p:cNvSpPr>
              <a:spLocks noChangeShapeType="1"/>
            </p:cNvSpPr>
            <p:nvPr/>
          </p:nvSpPr>
          <p:spPr bwMode="auto">
            <a:xfrm flipV="1">
              <a:off x="1111" y="1933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9" name="AutoShape 59"/>
            <p:cNvSpPr>
              <a:spLocks noChangeArrowheads="1"/>
            </p:cNvSpPr>
            <p:nvPr/>
          </p:nvSpPr>
          <p:spPr bwMode="auto">
            <a:xfrm>
              <a:off x="1247" y="2478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0" name="AutoShape 60"/>
            <p:cNvSpPr>
              <a:spLocks noChangeArrowheads="1"/>
            </p:cNvSpPr>
            <p:nvPr/>
          </p:nvSpPr>
          <p:spPr bwMode="auto">
            <a:xfrm>
              <a:off x="1428" y="225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1" name="AutoShape 61"/>
            <p:cNvSpPr>
              <a:spLocks noChangeArrowheads="1"/>
            </p:cNvSpPr>
            <p:nvPr/>
          </p:nvSpPr>
          <p:spPr bwMode="auto">
            <a:xfrm>
              <a:off x="1610" y="2115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2" name="AutoShape 62"/>
            <p:cNvSpPr>
              <a:spLocks noChangeArrowheads="1"/>
            </p:cNvSpPr>
            <p:nvPr/>
          </p:nvSpPr>
          <p:spPr bwMode="auto">
            <a:xfrm>
              <a:off x="1791" y="1888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3" name="Line 63"/>
            <p:cNvSpPr>
              <a:spLocks noChangeShapeType="1"/>
            </p:cNvSpPr>
            <p:nvPr/>
          </p:nvSpPr>
          <p:spPr bwMode="auto">
            <a:xfrm>
              <a:off x="1473" y="234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4" name="Line 64"/>
            <p:cNvSpPr>
              <a:spLocks noChangeShapeType="1"/>
            </p:cNvSpPr>
            <p:nvPr/>
          </p:nvSpPr>
          <p:spPr bwMode="auto">
            <a:xfrm>
              <a:off x="1655" y="220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5" name="Line 65"/>
            <p:cNvSpPr>
              <a:spLocks noChangeShapeType="1"/>
            </p:cNvSpPr>
            <p:nvPr/>
          </p:nvSpPr>
          <p:spPr bwMode="auto">
            <a:xfrm flipV="1">
              <a:off x="1836" y="1979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6" name="Text Box 66"/>
            <p:cNvSpPr txBox="1">
              <a:spLocks noChangeArrowheads="1"/>
            </p:cNvSpPr>
            <p:nvPr/>
          </p:nvSpPr>
          <p:spPr bwMode="auto">
            <a:xfrm>
              <a:off x="1156" y="1797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</a:rPr>
                <a:t>x[n-1]</a:t>
              </a:r>
              <a:endParaRPr kumimoji="1" lang="en-US" altLang="zh-CN" sz="2000" b="1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14755" name="Group 67"/>
          <p:cNvGrpSpPr/>
          <p:nvPr/>
        </p:nvGrpSpPr>
        <p:grpSpPr bwMode="auto">
          <a:xfrm>
            <a:off x="5448301" y="4581525"/>
            <a:ext cx="4537075" cy="1296988"/>
            <a:chOff x="2472" y="2886"/>
            <a:chExt cx="2858" cy="817"/>
          </a:xfrm>
        </p:grpSpPr>
        <p:grpSp>
          <p:nvGrpSpPr>
            <p:cNvPr id="65545" name="Group 68"/>
            <p:cNvGrpSpPr/>
            <p:nvPr/>
          </p:nvGrpSpPr>
          <p:grpSpPr bwMode="auto">
            <a:xfrm>
              <a:off x="2472" y="2886"/>
              <a:ext cx="2858" cy="817"/>
              <a:chOff x="2472" y="2886"/>
              <a:chExt cx="2858" cy="817"/>
            </a:xfrm>
          </p:grpSpPr>
          <p:sp>
            <p:nvSpPr>
              <p:cNvPr id="65547" name="Line 69"/>
              <p:cNvSpPr>
                <a:spLocks noChangeShapeType="1"/>
              </p:cNvSpPr>
              <p:nvPr/>
            </p:nvSpPr>
            <p:spPr bwMode="auto">
              <a:xfrm>
                <a:off x="2472" y="3657"/>
                <a:ext cx="28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8" name="Line 70"/>
              <p:cNvSpPr>
                <a:spLocks noChangeShapeType="1"/>
              </p:cNvSpPr>
              <p:nvPr/>
            </p:nvSpPr>
            <p:spPr bwMode="auto">
              <a:xfrm flipV="1">
                <a:off x="3651" y="288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9" name="AutoShape 71"/>
              <p:cNvSpPr>
                <a:spLocks noChangeArrowheads="1"/>
              </p:cNvSpPr>
              <p:nvPr/>
            </p:nvSpPr>
            <p:spPr bwMode="auto">
              <a:xfrm>
                <a:off x="3833" y="361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0" name="AutoShape 72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1" name="AutoShape 73"/>
              <p:cNvSpPr>
                <a:spLocks noChangeArrowheads="1"/>
              </p:cNvSpPr>
              <p:nvPr/>
            </p:nvSpPr>
            <p:spPr bwMode="auto">
              <a:xfrm>
                <a:off x="4196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2" name="AutoShape 74"/>
              <p:cNvSpPr>
                <a:spLocks noChangeArrowheads="1"/>
              </p:cNvSpPr>
              <p:nvPr/>
            </p:nvSpPr>
            <p:spPr bwMode="auto">
              <a:xfrm>
                <a:off x="4377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3" name="Line 75"/>
              <p:cNvSpPr>
                <a:spLocks noChangeShapeType="1"/>
              </p:cNvSpPr>
              <p:nvPr/>
            </p:nvSpPr>
            <p:spPr bwMode="auto">
              <a:xfrm>
                <a:off x="4059" y="347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4" name="Line 76"/>
              <p:cNvSpPr>
                <a:spLocks noChangeShapeType="1"/>
              </p:cNvSpPr>
              <p:nvPr/>
            </p:nvSpPr>
            <p:spPr bwMode="auto">
              <a:xfrm>
                <a:off x="4241" y="334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5" name="Line 77"/>
              <p:cNvSpPr>
                <a:spLocks noChangeShapeType="1"/>
              </p:cNvSpPr>
              <p:nvPr/>
            </p:nvSpPr>
            <p:spPr bwMode="auto">
              <a:xfrm flipV="1">
                <a:off x="4422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6" name="AutoShape 78"/>
              <p:cNvSpPr>
                <a:spLocks noChangeArrowheads="1"/>
              </p:cNvSpPr>
              <p:nvPr/>
            </p:nvSpPr>
            <p:spPr bwMode="auto">
              <a:xfrm>
                <a:off x="3062" y="361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7" name="AutoShape 79"/>
              <p:cNvSpPr>
                <a:spLocks noChangeArrowheads="1"/>
              </p:cNvSpPr>
              <p:nvPr/>
            </p:nvSpPr>
            <p:spPr bwMode="auto">
              <a:xfrm>
                <a:off x="3243" y="3385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8" name="AutoShape 80"/>
              <p:cNvSpPr>
                <a:spLocks noChangeArrowheads="1"/>
              </p:cNvSpPr>
              <p:nvPr/>
            </p:nvSpPr>
            <p:spPr bwMode="auto">
              <a:xfrm>
                <a:off x="3425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9" name="AutoShape 81"/>
              <p:cNvSpPr>
                <a:spLocks noChangeArrowheads="1"/>
              </p:cNvSpPr>
              <p:nvPr/>
            </p:nvSpPr>
            <p:spPr bwMode="auto">
              <a:xfrm>
                <a:off x="3606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0" name="Line 82"/>
              <p:cNvSpPr>
                <a:spLocks noChangeShapeType="1"/>
              </p:cNvSpPr>
              <p:nvPr/>
            </p:nvSpPr>
            <p:spPr bwMode="auto">
              <a:xfrm>
                <a:off x="3288" y="347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1" name="Line 83"/>
              <p:cNvSpPr>
                <a:spLocks noChangeShapeType="1"/>
              </p:cNvSpPr>
              <p:nvPr/>
            </p:nvSpPr>
            <p:spPr bwMode="auto">
              <a:xfrm>
                <a:off x="3470" y="334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2" name="Line 84"/>
              <p:cNvSpPr>
                <a:spLocks noChangeShapeType="1"/>
              </p:cNvSpPr>
              <p:nvPr/>
            </p:nvSpPr>
            <p:spPr bwMode="auto">
              <a:xfrm flipV="1">
                <a:off x="3651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3" name="AutoShape 85"/>
              <p:cNvSpPr>
                <a:spLocks noChangeArrowheads="1"/>
              </p:cNvSpPr>
              <p:nvPr/>
            </p:nvSpPr>
            <p:spPr bwMode="auto">
              <a:xfrm>
                <a:off x="4604" y="361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4" name="AutoShape 86"/>
              <p:cNvSpPr>
                <a:spLocks noChangeArrowheads="1"/>
              </p:cNvSpPr>
              <p:nvPr/>
            </p:nvSpPr>
            <p:spPr bwMode="auto">
              <a:xfrm>
                <a:off x="4785" y="3385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5" name="AutoShape 87"/>
              <p:cNvSpPr>
                <a:spLocks noChangeArrowheads="1"/>
              </p:cNvSpPr>
              <p:nvPr/>
            </p:nvSpPr>
            <p:spPr bwMode="auto">
              <a:xfrm>
                <a:off x="4967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6" name="AutoShape 88"/>
              <p:cNvSpPr>
                <a:spLocks noChangeArrowheads="1"/>
              </p:cNvSpPr>
              <p:nvPr/>
            </p:nvSpPr>
            <p:spPr bwMode="auto">
              <a:xfrm>
                <a:off x="5148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7" name="Line 89"/>
              <p:cNvSpPr>
                <a:spLocks noChangeShapeType="1"/>
              </p:cNvSpPr>
              <p:nvPr/>
            </p:nvSpPr>
            <p:spPr bwMode="auto">
              <a:xfrm>
                <a:off x="4830" y="347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8" name="Line 90"/>
              <p:cNvSpPr>
                <a:spLocks noChangeShapeType="1"/>
              </p:cNvSpPr>
              <p:nvPr/>
            </p:nvSpPr>
            <p:spPr bwMode="auto">
              <a:xfrm>
                <a:off x="5012" y="334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9" name="Line 91"/>
              <p:cNvSpPr>
                <a:spLocks noChangeShapeType="1"/>
              </p:cNvSpPr>
              <p:nvPr/>
            </p:nvSpPr>
            <p:spPr bwMode="auto">
              <a:xfrm flipV="1">
                <a:off x="5193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0" name="AutoShape 92"/>
              <p:cNvSpPr>
                <a:spLocks noChangeArrowheads="1"/>
              </p:cNvSpPr>
              <p:nvPr/>
            </p:nvSpPr>
            <p:spPr bwMode="auto">
              <a:xfrm>
                <a:off x="2835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1" name="Line 93"/>
              <p:cNvSpPr>
                <a:spLocks noChangeShapeType="1"/>
              </p:cNvSpPr>
              <p:nvPr/>
            </p:nvSpPr>
            <p:spPr bwMode="auto">
              <a:xfrm flipV="1">
                <a:off x="2880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2" name="AutoShape 94"/>
              <p:cNvSpPr>
                <a:spLocks noChangeArrowheads="1"/>
              </p:cNvSpPr>
              <p:nvPr/>
            </p:nvSpPr>
            <p:spPr bwMode="auto">
              <a:xfrm>
                <a:off x="2608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3" name="Line 95"/>
              <p:cNvSpPr>
                <a:spLocks noChangeShapeType="1"/>
              </p:cNvSpPr>
              <p:nvPr/>
            </p:nvSpPr>
            <p:spPr bwMode="auto">
              <a:xfrm flipV="1">
                <a:off x="2653" y="333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4" name="AutoShape 96"/>
              <p:cNvSpPr>
                <a:spLocks noChangeArrowheads="1"/>
              </p:cNvSpPr>
              <p:nvPr/>
            </p:nvSpPr>
            <p:spPr bwMode="auto">
              <a:xfrm>
                <a:off x="2835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5" name="AutoShape 97"/>
              <p:cNvSpPr>
                <a:spLocks noChangeArrowheads="1"/>
              </p:cNvSpPr>
              <p:nvPr/>
            </p:nvSpPr>
            <p:spPr bwMode="auto">
              <a:xfrm>
                <a:off x="2608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6" name="AutoShape 98"/>
              <p:cNvSpPr>
                <a:spLocks noChangeArrowheads="1"/>
              </p:cNvSpPr>
              <p:nvPr/>
            </p:nvSpPr>
            <p:spPr bwMode="auto">
              <a:xfrm>
                <a:off x="5148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5546" name="AutoShape 99"/>
            <p:cNvSpPr>
              <a:spLocks noChangeArrowheads="1"/>
            </p:cNvSpPr>
            <p:nvPr/>
          </p:nvSpPr>
          <p:spPr bwMode="auto">
            <a:xfrm>
              <a:off x="2608" y="3249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8" name="矩形 7"/>
          <p:cNvSpPr/>
          <p:nvPr/>
        </p:nvSpPr>
        <p:spPr>
          <a:xfrm>
            <a:off x="9985058" y="551878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859828" y="2264229"/>
          <a:ext cx="7653337" cy="128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1" imgW="60350400" imgH="10363200" progId="Equation.DSMT4">
                  <p:embed/>
                </p:oleObj>
              </mc:Choice>
              <mc:Fallback>
                <p:oleObj name="Equation" r:id="rId1" imgW="60350400" imgH="10363200" progId="Equation.DSMT4">
                  <p:embed/>
                  <p:pic>
                    <p:nvPicPr>
                      <p:cNvPr id="0" name="图片 30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28" y="2264229"/>
                        <a:ext cx="7653337" cy="1287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518444" y="1335917"/>
            <a:ext cx="7991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Circular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503050405090304" pitchFamily="18" charset="0"/>
              </a:rPr>
              <a:t>reversal </a:t>
            </a:r>
            <a:r>
              <a:rPr lang="en-US" altLang="zh-CN" sz="3200" b="1" dirty="0">
                <a:latin typeface="Times New Roman" panose="02020503050405090304" pitchFamily="18" charset="0"/>
              </a:rPr>
              <a:t>of length-N sequence </a:t>
            </a:r>
            <a:r>
              <a:rPr lang="en-US" altLang="zh-CN" sz="3200" b="1" i="1" dirty="0">
                <a:latin typeface="Times New Roman" panose="02020503050405090304" pitchFamily="18" charset="0"/>
              </a:rPr>
              <a:t>x</a:t>
            </a:r>
            <a:r>
              <a:rPr lang="en-US" altLang="zh-CN" sz="3200" b="1" dirty="0">
                <a:latin typeface="Times New Roman" panose="02020503050405090304" pitchFamily="18" charset="0"/>
              </a:rPr>
              <a:t>[n]:</a:t>
            </a:r>
            <a:endParaRPr lang="en-US" altLang="zh-CN" sz="3200" b="1" dirty="0">
              <a:latin typeface="Times New Roman" panose="0202050305040509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9" y="188913"/>
            <a:ext cx="8713787" cy="792162"/>
          </a:xfrm>
          <a:noFill/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Circular </a:t>
            </a:r>
            <a:r>
              <a:rPr lang="en-US" altLang="zh-CN" i="1" dirty="0" smtClean="0">
                <a:latin typeface="Times New Roman" panose="02020503050405090304" pitchFamily="18" charset="0"/>
              </a:rPr>
              <a:t>reversal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07568" y="3762558"/>
            <a:ext cx="2448272" cy="2124783"/>
            <a:chOff x="2207568" y="3756275"/>
            <a:chExt cx="2016224" cy="2013532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07568" y="5241456"/>
              <a:ext cx="1728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3694019" y="4868909"/>
              <a:ext cx="0" cy="372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3359696" y="4868909"/>
              <a:ext cx="0" cy="372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44165" y="3756275"/>
              <a:ext cx="6274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x[n]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599620" y="4420560"/>
              <a:ext cx="0" cy="838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2994513" y="4428451"/>
              <a:ext cx="0" cy="838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444165" y="5369697"/>
              <a:ext cx="4114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0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524285" y="5369697"/>
              <a:ext cx="6995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N-1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03912" y="3762558"/>
            <a:ext cx="2238225" cy="2205715"/>
            <a:chOff x="5303912" y="3762558"/>
            <a:chExt cx="2238225" cy="2205715"/>
          </a:xfrm>
        </p:grpSpPr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5566560" y="3762558"/>
              <a:ext cx="1411406" cy="44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50305040509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[&lt;-n&gt;</a:t>
              </a:r>
              <a:r>
                <a:rPr kumimoji="1" lang="en-US" altLang="zh-CN" sz="2000" b="1" baseline="-25000" dirty="0" smtClean="0">
                  <a:latin typeface="Times New Roman" panose="0202050305040509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5303912" y="5385585"/>
              <a:ext cx="1918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6168008" y="4974725"/>
              <a:ext cx="0" cy="4108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V="1">
              <a:off x="6582898" y="4974725"/>
              <a:ext cx="0" cy="4108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V="1">
              <a:off x="5739132" y="4480267"/>
              <a:ext cx="0" cy="924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6960096" y="4488969"/>
              <a:ext cx="0" cy="92443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5566560" y="5527015"/>
              <a:ext cx="456781" cy="44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0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765609" y="5527015"/>
              <a:ext cx="776528" cy="44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N-1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212179"/>
            <a:ext cx="7543800" cy="791368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Circular convolution</a:t>
            </a:r>
            <a:endParaRPr lang="zh-CN" altLang="en-US" i="1" dirty="0">
              <a:latin typeface="Times New Roman" panose="02020503050405090304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263325"/>
            <a:ext cx="9742537" cy="2665411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To develop a convolution-like operation resulting in a length-</a:t>
            </a:r>
            <a:r>
              <a:rPr lang="en-US" altLang="zh-CN" sz="3200" i="1" dirty="0">
                <a:latin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</a:rPr>
              <a:t> sequence  </a:t>
            </a:r>
            <a:r>
              <a:rPr lang="en-US" altLang="zh-CN" sz="3200" dirty="0" err="1">
                <a:latin typeface="Times New Roman" panose="02020503050405090304" pitchFamily="18" charset="0"/>
              </a:rPr>
              <a:t>y</a:t>
            </a:r>
            <a:r>
              <a:rPr lang="en-US" altLang="zh-CN" sz="3200" baseline="-25000" dirty="0" err="1">
                <a:latin typeface="Times New Roman" panose="02020503050405090304" pitchFamily="18" charset="0"/>
              </a:rPr>
              <a:t>C</a:t>
            </a:r>
            <a:r>
              <a:rPr lang="en-US" altLang="zh-CN" sz="3200" dirty="0">
                <a:latin typeface="Times New Roman" panose="02020503050405090304" pitchFamily="18" charset="0"/>
              </a:rPr>
              <a:t>[n], we need to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apply </a:t>
            </a:r>
            <a:r>
              <a:rPr lang="en-US" altLang="zh-CN" sz="3200" dirty="0">
                <a:latin typeface="Times New Roman" panose="02020503050405090304" pitchFamily="18" charset="0"/>
              </a:rPr>
              <a:t>circular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time-reversal </a:t>
            </a:r>
            <a:r>
              <a:rPr lang="en-US" altLang="zh-CN" sz="3200" dirty="0">
                <a:latin typeface="Times New Roman" panose="02020503050405090304" pitchFamily="18" charset="0"/>
              </a:rPr>
              <a:t>and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circular time-shift operations.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solidFill>
                  <a:srgbClr val="F80808"/>
                </a:solidFill>
                <a:latin typeface="Times New Roman" panose="02020503050405090304" pitchFamily="18" charset="0"/>
              </a:rPr>
              <a:t>Circular convolution </a:t>
            </a:r>
            <a:r>
              <a:rPr lang="en-US" altLang="zh-CN" sz="3200" dirty="0">
                <a:latin typeface="Times New Roman" panose="02020503050405090304" pitchFamily="18" charset="0"/>
              </a:rPr>
              <a:t>defined as: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3185716" y="3897551"/>
          <a:ext cx="5328443" cy="1260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1" imgW="1841500" imgH="431800" progId="Equation.DSMT4">
                  <p:embed/>
                </p:oleObj>
              </mc:Choice>
              <mc:Fallback>
                <p:oleObj name="Equation" r:id="rId1" imgW="1841500" imgH="431800" progId="Equation.DSMT4">
                  <p:embed/>
                  <p:pic>
                    <p:nvPicPr>
                      <p:cNvPr id="0" name="图片 31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716" y="3897551"/>
                        <a:ext cx="5328443" cy="1260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27" name="Group 15"/>
          <p:cNvGrpSpPr/>
          <p:nvPr/>
        </p:nvGrpSpPr>
        <p:grpSpPr bwMode="auto">
          <a:xfrm>
            <a:off x="3332128" y="5301208"/>
            <a:ext cx="6262142" cy="583890"/>
            <a:chOff x="1111" y="3566"/>
            <a:chExt cx="3447" cy="323"/>
          </a:xfrm>
        </p:grpSpPr>
        <p:grpSp>
          <p:nvGrpSpPr>
            <p:cNvPr id="22534" name="Group 6"/>
            <p:cNvGrpSpPr/>
            <p:nvPr/>
          </p:nvGrpSpPr>
          <p:grpSpPr bwMode="auto">
            <a:xfrm>
              <a:off x="2245" y="3612"/>
              <a:ext cx="212" cy="231"/>
              <a:chOff x="2968" y="3384"/>
              <a:chExt cx="212" cy="231"/>
            </a:xfrm>
          </p:grpSpPr>
          <p:sp>
            <p:nvSpPr>
              <p:cNvPr id="22539" name="Oval 7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40" name="Text Box 8"/>
              <p:cNvSpPr txBox="1">
                <a:spLocks noChangeArrowheads="1"/>
              </p:cNvSpPr>
              <p:nvPr/>
            </p:nvSpPr>
            <p:spPr bwMode="auto">
              <a:xfrm>
                <a:off x="2968" y="338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latin typeface="Times New Roman" panose="02020503050405090304" pitchFamily="18" charset="0"/>
                  </a:rPr>
                  <a:t>N</a:t>
                </a:r>
                <a:endParaRPr lang="en-US" altLang="zh-CN" sz="2400"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22535" name="Text Box 9"/>
            <p:cNvSpPr txBox="1">
              <a:spLocks noChangeArrowheads="1"/>
            </p:cNvSpPr>
            <p:nvPr/>
          </p:nvSpPr>
          <p:spPr bwMode="auto">
            <a:xfrm>
              <a:off x="1111" y="3566"/>
              <a:ext cx="344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503050405090304" pitchFamily="18" charset="0"/>
                </a:rPr>
                <a:t>         </a:t>
              </a:r>
              <a:r>
                <a:rPr kumimoji="1" lang="en-US" altLang="zh-CN" sz="3200" b="1" dirty="0">
                  <a:latin typeface="Times New Roman" panose="02020503050405090304" pitchFamily="18" charset="0"/>
                </a:rPr>
                <a:t>=</a:t>
              </a: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503050405090304" pitchFamily="18" charset="0"/>
                </a:rPr>
                <a:t> g[n]    h[n</a:t>
              </a:r>
              <a:r>
                <a:rPr kumimoji="1" lang="en-US" altLang="zh-CN" sz="3200" b="1" dirty="0" smtClean="0">
                  <a:solidFill>
                    <a:srgbClr val="F80808"/>
                  </a:solidFill>
                  <a:latin typeface="Times New Roman" panose="02020503050405090304" pitchFamily="18" charset="0"/>
                </a:rPr>
                <a:t>] = </a:t>
              </a: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503050405090304" pitchFamily="18" charset="0"/>
                </a:rPr>
                <a:t>g[n]    h[n]</a:t>
              </a:r>
              <a:endParaRPr kumimoji="1" lang="en-US" altLang="zh-CN" sz="3200" b="1" dirty="0">
                <a:solidFill>
                  <a:srgbClr val="F80808"/>
                </a:solidFill>
                <a:latin typeface="Times New Roman" panose="02020503050405090304" pitchFamily="18" charset="0"/>
              </a:endParaRPr>
            </a:p>
          </p:txBody>
        </p:sp>
        <p:grpSp>
          <p:nvGrpSpPr>
            <p:cNvPr id="22536" name="Group 11"/>
            <p:cNvGrpSpPr/>
            <p:nvPr/>
          </p:nvGrpSpPr>
          <p:grpSpPr bwMode="auto">
            <a:xfrm>
              <a:off x="3470" y="3612"/>
              <a:ext cx="212" cy="231"/>
              <a:chOff x="2968" y="3384"/>
              <a:chExt cx="212" cy="231"/>
            </a:xfrm>
          </p:grpSpPr>
          <p:sp>
            <p:nvSpPr>
              <p:cNvPr id="22537" name="Oval 12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38" name="Text Box 13"/>
              <p:cNvSpPr txBox="1">
                <a:spLocks noChangeArrowheads="1"/>
              </p:cNvSpPr>
              <p:nvPr/>
            </p:nvSpPr>
            <p:spPr bwMode="auto">
              <a:xfrm>
                <a:off x="2968" y="338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 dirty="0">
                    <a:latin typeface="Times New Roman" panose="02020503050405090304" pitchFamily="18" charset="0"/>
                  </a:rPr>
                  <a:t>N</a:t>
                </a:r>
                <a:endParaRPr lang="en-US" altLang="zh-CN" sz="2400" dirty="0"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2882" y="0"/>
            <a:ext cx="9122344" cy="1028700"/>
          </a:xfrm>
        </p:spPr>
        <p:txBody>
          <a:bodyPr/>
          <a:lstStyle/>
          <a:p>
            <a:pPr eaLnBrk="1" hangingPunct="1"/>
            <a:r>
              <a:rPr kumimoji="1" lang="en-US" altLang="zh-CN" sz="3200" dirty="0">
                <a:latin typeface="Times New Roman" panose="02020503050405090304" pitchFamily="18" charset="0"/>
              </a:rPr>
              <a:t>The N-point circular convolution can be written in matrix form as:</a:t>
            </a:r>
            <a:endParaRPr kumimoji="1"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286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1464" y="1412776"/>
          <a:ext cx="9043574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1" imgW="4076700" imgH="1168400" progId="Equation.3">
                  <p:embed/>
                </p:oleObj>
              </mc:Choice>
              <mc:Fallback>
                <p:oleObj name="公式" r:id="rId1" imgW="4076700" imgH="1168400" progId="Equation.3">
                  <p:embed/>
                  <p:pic>
                    <p:nvPicPr>
                      <p:cNvPr id="0" name="图片 32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412776"/>
                        <a:ext cx="9043574" cy="25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932882" y="4725144"/>
            <a:ext cx="106571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3200" b="1" dirty="0" smtClean="0">
                <a:latin typeface="Times New Roman" panose="02020503050405090304" pitchFamily="18" charset="0"/>
              </a:rPr>
              <a:t>The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elements of each diagonal of the N</a:t>
            </a:r>
            <a:r>
              <a:rPr kumimoji="1" lang="en-US" altLang="zh-CN" sz="3200" b="1" dirty="0">
                <a:latin typeface="Times New Roman" panose="02020503050405090304" pitchFamily="18" charset="0"/>
                <a:sym typeface="Symbol" panose="05050102010706020507" pitchFamily="18" charset="2"/>
              </a:rPr>
              <a:t>N matrix are </a:t>
            </a:r>
            <a:r>
              <a:rPr kumimoji="1" lang="en-US" altLang="zh-CN" sz="32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equal</a:t>
            </a:r>
            <a:endParaRPr kumimoji="1" lang="en-US" altLang="zh-CN" sz="3200" b="1" dirty="0" smtClean="0">
              <a:latin typeface="Times New Roman" panose="0202050305040509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32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Such </a:t>
            </a:r>
            <a:r>
              <a:rPr kumimoji="1" lang="en-US" altLang="zh-CN" sz="3200" b="1" dirty="0">
                <a:latin typeface="Times New Roman" panose="02020503050405090304" pitchFamily="18" charset="0"/>
                <a:sym typeface="Symbol" panose="05050102010706020507" pitchFamily="18" charset="2"/>
              </a:rPr>
              <a:t>a matrix is called a 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circulant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 matrix</a:t>
            </a:r>
            <a:endParaRPr kumimoji="1" lang="en-US" altLang="zh-CN" sz="3200" b="1" dirty="0">
              <a:solidFill>
                <a:srgbClr val="FF0000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25401"/>
            <a:ext cx="9551988" cy="11255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u="sng" dirty="0">
                <a:latin typeface="Times New Roman" panose="02020503050405090304" pitchFamily="18" charset="0"/>
              </a:rPr>
              <a:t>Example</a:t>
            </a:r>
            <a:r>
              <a:rPr lang="en-US" altLang="zh-CN" sz="3200" dirty="0">
                <a:latin typeface="Times New Roman" panose="02020503050405090304" pitchFamily="18" charset="0"/>
              </a:rPr>
              <a:t> - Determine the 4-point circular convolution of the two length-4 sequences: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grpSp>
        <p:nvGrpSpPr>
          <p:cNvPr id="116745" name="Group 9"/>
          <p:cNvGrpSpPr/>
          <p:nvPr/>
        </p:nvGrpSpPr>
        <p:grpSpPr bwMode="auto">
          <a:xfrm>
            <a:off x="1898650" y="1293155"/>
            <a:ext cx="6821488" cy="865187"/>
            <a:chOff x="720" y="1910"/>
            <a:chExt cx="4080" cy="545"/>
          </a:xfrm>
        </p:grpSpPr>
        <p:graphicFrame>
          <p:nvGraphicFramePr>
            <p:cNvPr id="24630" name="Object 5"/>
            <p:cNvGraphicFramePr>
              <a:graphicFrameLocks noChangeAspect="1"/>
            </p:cNvGraphicFramePr>
            <p:nvPr/>
          </p:nvGraphicFramePr>
          <p:xfrm>
            <a:off x="720" y="1920"/>
            <a:ext cx="202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6" name="Equation" r:id="rId1" imgW="1422400" imgH="215900" progId="Equation.DSMT4">
                    <p:embed/>
                  </p:oleObj>
                </mc:Choice>
                <mc:Fallback>
                  <p:oleObj name="Equation" r:id="rId1" imgW="1422400" imgH="215900" progId="Equation.DSMT4">
                    <p:embed/>
                    <p:pic>
                      <p:nvPicPr>
                        <p:cNvPr id="0" name="图片 34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02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1" name="Object 6"/>
            <p:cNvGraphicFramePr>
              <a:graphicFrameLocks noChangeAspect="1"/>
            </p:cNvGraphicFramePr>
            <p:nvPr/>
          </p:nvGraphicFramePr>
          <p:xfrm>
            <a:off x="2880" y="1910"/>
            <a:ext cx="19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7" name="Equation" r:id="rId3" imgW="1358265" imgH="215900" progId="Equation.DSMT4">
                    <p:embed/>
                  </p:oleObj>
                </mc:Choice>
                <mc:Fallback>
                  <p:oleObj name="Equation" r:id="rId3" imgW="1358265" imgH="215900" progId="Equation.DSMT4">
                    <p:embed/>
                    <p:pic>
                      <p:nvPicPr>
                        <p:cNvPr id="0" name="图片 34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10"/>
                          <a:ext cx="19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2" name="Object 7"/>
            <p:cNvGraphicFramePr>
              <a:graphicFrameLocks noChangeAspect="1"/>
            </p:cNvGraphicFramePr>
            <p:nvPr/>
          </p:nvGraphicFramePr>
          <p:xfrm>
            <a:off x="1584" y="2208"/>
            <a:ext cx="17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8" name="Equation" r:id="rId5" imgW="139700" imgH="203200" progId="Equation.DSMT4">
                    <p:embed/>
                  </p:oleObj>
                </mc:Choice>
                <mc:Fallback>
                  <p:oleObj name="Equation" r:id="rId5" imgW="139700" imgH="203200" progId="Equation.DSMT4">
                    <p:embed/>
                    <p:pic>
                      <p:nvPicPr>
                        <p:cNvPr id="0" name="图片 34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1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8"/>
            <p:cNvGraphicFramePr>
              <a:graphicFrameLocks noChangeAspect="1"/>
            </p:cNvGraphicFramePr>
            <p:nvPr/>
          </p:nvGraphicFramePr>
          <p:xfrm>
            <a:off x="3696" y="2160"/>
            <a:ext cx="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9" name="Equation" r:id="rId7" imgW="139700" imgH="203200" progId="Equation.DSMT4">
                    <p:embed/>
                  </p:oleObj>
                </mc:Choice>
                <mc:Fallback>
                  <p:oleObj name="Equation" r:id="rId7" imgW="139700" imgH="203200" progId="Equation.DSMT4">
                    <p:embed/>
                    <p:pic>
                      <p:nvPicPr>
                        <p:cNvPr id="0" name="图片 34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915418" y="2217738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as sketched below: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24581" name="Oval 98"/>
          <p:cNvSpPr>
            <a:spLocks noChangeArrowheads="1"/>
          </p:cNvSpPr>
          <p:nvPr/>
        </p:nvSpPr>
        <p:spPr bwMode="auto">
          <a:xfrm>
            <a:off x="6286500" y="3527239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16871" name="Group 135"/>
          <p:cNvGrpSpPr/>
          <p:nvPr/>
        </p:nvGrpSpPr>
        <p:grpSpPr bwMode="auto">
          <a:xfrm>
            <a:off x="5181600" y="2460439"/>
            <a:ext cx="5727700" cy="1747838"/>
            <a:chOff x="1156" y="2928"/>
            <a:chExt cx="3608" cy="1101"/>
          </a:xfrm>
        </p:grpSpPr>
        <p:graphicFrame>
          <p:nvGraphicFramePr>
            <p:cNvPr id="24591" name="Object 109"/>
            <p:cNvGraphicFramePr>
              <a:graphicFrameLocks noChangeAspect="1"/>
            </p:cNvGraphicFramePr>
            <p:nvPr/>
          </p:nvGraphicFramePr>
          <p:xfrm>
            <a:off x="1440" y="2928"/>
            <a:ext cx="17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0" name="Equation" r:id="rId9" imgW="88900" imgH="101600" progId="Equation.DSMT4">
                    <p:embed/>
                  </p:oleObj>
                </mc:Choice>
                <mc:Fallback>
                  <p:oleObj name="Equation" r:id="rId9" imgW="88900" imgH="101600" progId="Equation.DSMT4">
                    <p:embed/>
                    <p:pic>
                      <p:nvPicPr>
                        <p:cNvPr id="0" name="图片 34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928"/>
                          <a:ext cx="17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2" name="Group 134"/>
            <p:cNvGrpSpPr/>
            <p:nvPr/>
          </p:nvGrpSpPr>
          <p:grpSpPr bwMode="auto">
            <a:xfrm>
              <a:off x="1156" y="2928"/>
              <a:ext cx="3608" cy="1101"/>
              <a:chOff x="1156" y="2928"/>
              <a:chExt cx="3608" cy="1101"/>
            </a:xfrm>
          </p:grpSpPr>
          <p:grpSp>
            <p:nvGrpSpPr>
              <p:cNvPr id="24593" name="Group 132"/>
              <p:cNvGrpSpPr/>
              <p:nvPr/>
            </p:nvGrpSpPr>
            <p:grpSpPr bwMode="auto">
              <a:xfrm>
                <a:off x="1156" y="2931"/>
                <a:ext cx="1584" cy="1098"/>
                <a:chOff x="1152" y="2944"/>
                <a:chExt cx="1584" cy="1098"/>
              </a:xfrm>
            </p:grpSpPr>
            <p:sp>
              <p:nvSpPr>
                <p:cNvPr id="24615" name="Line 94"/>
                <p:cNvSpPr>
                  <a:spLocks noChangeShapeType="1"/>
                </p:cNvSpPr>
                <p:nvPr/>
              </p:nvSpPr>
              <p:spPr bwMode="auto">
                <a:xfrm>
                  <a:off x="1152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616" name="Group 95"/>
                <p:cNvGrpSpPr/>
                <p:nvPr/>
              </p:nvGrpSpPr>
              <p:grpSpPr bwMode="auto">
                <a:xfrm>
                  <a:off x="1368" y="3304"/>
                  <a:ext cx="48" cy="344"/>
                  <a:chOff x="888" y="3400"/>
                  <a:chExt cx="48" cy="344"/>
                </a:xfrm>
              </p:grpSpPr>
              <p:sp>
                <p:nvSpPr>
                  <p:cNvPr id="2462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9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24617" name="Group 99"/>
                <p:cNvGrpSpPr/>
                <p:nvPr/>
              </p:nvGrpSpPr>
              <p:grpSpPr bwMode="auto">
                <a:xfrm>
                  <a:off x="1608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462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6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4627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18" name="Group 103"/>
                <p:cNvGrpSpPr/>
                <p:nvPr/>
              </p:nvGrpSpPr>
              <p:grpSpPr bwMode="auto">
                <a:xfrm>
                  <a:off x="21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462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4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2461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528" y="350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503050405090304" pitchFamily="18" charset="0"/>
                    </a:rPr>
                    <a:t>n</a:t>
                  </a:r>
                  <a:endParaRPr lang="en-US" altLang="zh-CN" sz="2400">
                    <a:latin typeface="Times New Roman" panose="02020503050405090304" pitchFamily="18" charset="0"/>
                  </a:endParaRPr>
                </a:p>
              </p:txBody>
            </p:sp>
            <p:graphicFrame>
              <p:nvGraphicFramePr>
                <p:cNvPr id="24620" name="Object 107"/>
                <p:cNvGraphicFramePr>
                  <a:graphicFrameLocks noChangeAspect="1"/>
                </p:cNvGraphicFramePr>
                <p:nvPr/>
              </p:nvGraphicFramePr>
              <p:xfrm>
                <a:off x="1344" y="3552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1" name="Equation" r:id="rId11" imgW="381000" imgH="215900" progId="Equation.DSMT4">
                        <p:embed/>
                      </p:oleObj>
                    </mc:Choice>
                    <mc:Fallback>
                      <p:oleObj name="Equation" r:id="rId11" imgW="381000" imgH="215900" progId="Equation.DSMT4">
                        <p:embed/>
                        <p:pic>
                          <p:nvPicPr>
                            <p:cNvPr id="0" name="图片 340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3552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21" name="Object 108"/>
                <p:cNvGraphicFramePr>
                  <a:graphicFrameLocks noChangeAspect="1"/>
                </p:cNvGraphicFramePr>
                <p:nvPr/>
              </p:nvGraphicFramePr>
              <p:xfrm>
                <a:off x="1200" y="3216"/>
                <a:ext cx="182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2" name="Equation" r:id="rId13" imgW="76200" imgH="101600" progId="Equation.DSMT4">
                        <p:embed/>
                      </p:oleObj>
                    </mc:Choice>
                    <mc:Fallback>
                      <p:oleObj name="Equation" r:id="rId13" imgW="76200" imgH="101600" progId="Equation.DSMT4">
                        <p:embed/>
                        <p:pic>
                          <p:nvPicPr>
                            <p:cNvPr id="0" name="图片 340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3216"/>
                              <a:ext cx="182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22" name="Object 110"/>
                <p:cNvGraphicFramePr>
                  <a:graphicFrameLocks noChangeAspect="1"/>
                </p:cNvGraphicFramePr>
                <p:nvPr/>
              </p:nvGraphicFramePr>
              <p:xfrm>
                <a:off x="2256" y="2944"/>
                <a:ext cx="480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3" name="Equation" r:id="rId15" imgW="215900" imgH="139700" progId="Equation.DSMT4">
                        <p:embed/>
                      </p:oleObj>
                    </mc:Choice>
                    <mc:Fallback>
                      <p:oleObj name="Equation" r:id="rId15" imgW="215900" imgH="139700" progId="Equation.DSMT4">
                        <p:embed/>
                        <p:pic>
                          <p:nvPicPr>
                            <p:cNvPr id="0" name="图片 340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6" y="2944"/>
                              <a:ext cx="480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4594" name="Group 133"/>
              <p:cNvGrpSpPr/>
              <p:nvPr/>
            </p:nvGrpSpPr>
            <p:grpSpPr bwMode="auto">
              <a:xfrm>
                <a:off x="3168" y="2928"/>
                <a:ext cx="1596" cy="1066"/>
                <a:chOff x="3168" y="2928"/>
                <a:chExt cx="1596" cy="1066"/>
              </a:xfrm>
            </p:grpSpPr>
            <p:sp>
              <p:nvSpPr>
                <p:cNvPr id="24595" name="Line 112"/>
                <p:cNvSpPr>
                  <a:spLocks noChangeShapeType="1"/>
                </p:cNvSpPr>
                <p:nvPr/>
              </p:nvSpPr>
              <p:spPr bwMode="auto">
                <a:xfrm>
                  <a:off x="3184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596" name="Group 113"/>
                <p:cNvGrpSpPr/>
                <p:nvPr/>
              </p:nvGrpSpPr>
              <p:grpSpPr bwMode="auto">
                <a:xfrm>
                  <a:off x="3424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4612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461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7" name="Group 117"/>
                <p:cNvGrpSpPr/>
                <p:nvPr/>
              </p:nvGrpSpPr>
              <p:grpSpPr bwMode="auto">
                <a:xfrm>
                  <a:off x="3656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4609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0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4611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8" name="Group 121"/>
                <p:cNvGrpSpPr/>
                <p:nvPr/>
              </p:nvGrpSpPr>
              <p:grpSpPr bwMode="auto">
                <a:xfrm>
                  <a:off x="39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4607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8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24599" name="Group 124"/>
                <p:cNvGrpSpPr/>
                <p:nvPr/>
              </p:nvGrpSpPr>
              <p:grpSpPr bwMode="auto">
                <a:xfrm>
                  <a:off x="4152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460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6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24600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8" y="349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503050405090304" pitchFamily="18" charset="0"/>
                    </a:rPr>
                    <a:t>n</a:t>
                  </a:r>
                  <a:endParaRPr lang="en-US" altLang="zh-CN" sz="2000" i="1">
                    <a:latin typeface="Times New Roman" panose="02020503050405090304" pitchFamily="18" charset="0"/>
                  </a:endParaRPr>
                </a:p>
              </p:txBody>
            </p:sp>
            <p:graphicFrame>
              <p:nvGraphicFramePr>
                <p:cNvPr id="24601" name="Object 128"/>
                <p:cNvGraphicFramePr>
                  <a:graphicFrameLocks noChangeAspect="1"/>
                </p:cNvGraphicFramePr>
                <p:nvPr/>
              </p:nvGraphicFramePr>
              <p:xfrm>
                <a:off x="3408" y="3504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4" name="Equation" r:id="rId17" imgW="381000" imgH="215900" progId="Equation.DSMT4">
                        <p:embed/>
                      </p:oleObj>
                    </mc:Choice>
                    <mc:Fallback>
                      <p:oleObj name="Equation" r:id="rId17" imgW="381000" imgH="215900" progId="Equation.DSMT4">
                        <p:embed/>
                        <p:pic>
                          <p:nvPicPr>
                            <p:cNvPr id="0" name="图片 340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3504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2" name="Object 129"/>
                <p:cNvGraphicFramePr>
                  <a:graphicFrameLocks noChangeAspect="1"/>
                </p:cNvGraphicFramePr>
                <p:nvPr/>
              </p:nvGraphicFramePr>
              <p:xfrm>
                <a:off x="4272" y="3216"/>
                <a:ext cx="164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5" name="Equation" r:id="rId19" imgW="76200" imgH="101600" progId="Equation.DSMT4">
                        <p:embed/>
                      </p:oleObj>
                    </mc:Choice>
                    <mc:Fallback>
                      <p:oleObj name="Equation" r:id="rId19" imgW="76200" imgH="101600" progId="Equation.DSMT4">
                        <p:embed/>
                        <p:pic>
                          <p:nvPicPr>
                            <p:cNvPr id="0" name="图片 340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3216"/>
                              <a:ext cx="164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3" name="Object 130"/>
                <p:cNvGraphicFramePr>
                  <a:graphicFrameLocks noChangeAspect="1"/>
                </p:cNvGraphicFramePr>
                <p:nvPr/>
              </p:nvGraphicFramePr>
              <p:xfrm>
                <a:off x="3168" y="2928"/>
                <a:ext cx="21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6" name="Equation" r:id="rId21" imgW="88900" imgH="101600" progId="Equation.DSMT4">
                        <p:embed/>
                      </p:oleObj>
                    </mc:Choice>
                    <mc:Fallback>
                      <p:oleObj name="Equation" r:id="rId21" imgW="88900" imgH="101600" progId="Equation.DSMT4">
                        <p:embed/>
                        <p:pic>
                          <p:nvPicPr>
                            <p:cNvPr id="0" name="图片 340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8" y="2928"/>
                              <a:ext cx="217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4" name="Object 131"/>
                <p:cNvGraphicFramePr>
                  <a:graphicFrameLocks noChangeAspect="1"/>
                </p:cNvGraphicFramePr>
                <p:nvPr/>
              </p:nvGraphicFramePr>
              <p:xfrm>
                <a:off x="4176" y="2928"/>
                <a:ext cx="528" cy="3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7" name="Equation" r:id="rId23" imgW="215900" imgH="139700" progId="Equation.DSMT4">
                        <p:embed/>
                      </p:oleObj>
                    </mc:Choice>
                    <mc:Fallback>
                      <p:oleObj name="Equation" r:id="rId23" imgW="215900" imgH="139700" progId="Equation.DSMT4">
                        <p:embed/>
                        <p:pic>
                          <p:nvPicPr>
                            <p:cNvPr id="0" name="图片 340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2928"/>
                              <a:ext cx="528" cy="3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16873" name="Rectangle 137"/>
          <p:cNvSpPr>
            <a:spLocks noChangeArrowheads="1"/>
          </p:cNvSpPr>
          <p:nvPr/>
        </p:nvSpPr>
        <p:spPr bwMode="auto">
          <a:xfrm>
            <a:off x="1617662" y="4394014"/>
            <a:ext cx="851058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503050405090304" pitchFamily="18" charset="0"/>
              </a:rPr>
              <a:t>The result is a length-4 sequence </a:t>
            </a:r>
            <a:r>
              <a:rPr lang="en-US" altLang="zh-CN" sz="2800" b="1" dirty="0" err="1">
                <a:latin typeface="Times New Roman" panose="02020503050405090304" pitchFamily="18" charset="0"/>
              </a:rPr>
              <a:t>y</a:t>
            </a:r>
            <a:r>
              <a:rPr lang="en-US" altLang="zh-CN" sz="2800" b="1" baseline="-25000" dirty="0" err="1">
                <a:latin typeface="Times New Roman" panose="02020503050405090304" pitchFamily="18" charset="0"/>
              </a:rPr>
              <a:t>C</a:t>
            </a:r>
            <a:r>
              <a:rPr lang="en-US" altLang="zh-CN" sz="2800" b="1" dirty="0">
                <a:latin typeface="Times New Roman" panose="02020503050405090304" pitchFamily="18" charset="0"/>
              </a:rPr>
              <a:t>[n] given by:</a:t>
            </a:r>
            <a:endParaRPr lang="zh-CN" altLang="en-US" sz="2800" dirty="0">
              <a:latin typeface="Times New Roman" panose="02020503050405090304" pitchFamily="18" charset="0"/>
            </a:endParaRPr>
          </a:p>
        </p:txBody>
      </p:sp>
      <p:grpSp>
        <p:nvGrpSpPr>
          <p:cNvPr id="116874" name="Group 138"/>
          <p:cNvGrpSpPr/>
          <p:nvPr/>
        </p:nvGrpSpPr>
        <p:grpSpPr bwMode="auto">
          <a:xfrm>
            <a:off x="1009843" y="5129695"/>
            <a:ext cx="8577194" cy="1111250"/>
            <a:chOff x="912" y="1632"/>
            <a:chExt cx="5283" cy="700"/>
          </a:xfrm>
        </p:grpSpPr>
        <p:grpSp>
          <p:nvGrpSpPr>
            <p:cNvPr id="24585" name="Group 139"/>
            <p:cNvGrpSpPr/>
            <p:nvPr/>
          </p:nvGrpSpPr>
          <p:grpSpPr bwMode="auto">
            <a:xfrm>
              <a:off x="912" y="1632"/>
              <a:ext cx="4200" cy="700"/>
              <a:chOff x="912" y="1632"/>
              <a:chExt cx="4200" cy="700"/>
            </a:xfrm>
          </p:grpSpPr>
          <p:graphicFrame>
            <p:nvGraphicFramePr>
              <p:cNvPr id="24587" name="Object 140"/>
              <p:cNvGraphicFramePr>
                <a:graphicFrameLocks noChangeAspect="1"/>
              </p:cNvGraphicFramePr>
              <p:nvPr/>
            </p:nvGraphicFramePr>
            <p:xfrm>
              <a:off x="912" y="1632"/>
              <a:ext cx="4200" cy="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58" name="Equation" r:id="rId25" imgW="2590800" imgH="431800" progId="Equation.DSMT4">
                      <p:embed/>
                    </p:oleObj>
                  </mc:Choice>
                  <mc:Fallback>
                    <p:oleObj name="Equation" r:id="rId25" imgW="2590800" imgH="431800" progId="Equation.DSMT4">
                      <p:embed/>
                      <p:pic>
                        <p:nvPicPr>
                          <p:cNvPr id="0" name="图片 34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632"/>
                            <a:ext cx="4200" cy="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4588" name="Group 141"/>
              <p:cNvGrpSpPr/>
              <p:nvPr/>
            </p:nvGrpSpPr>
            <p:grpSpPr bwMode="auto">
              <a:xfrm>
                <a:off x="2208" y="1824"/>
                <a:ext cx="196" cy="250"/>
                <a:chOff x="1440" y="3480"/>
                <a:chExt cx="196" cy="250"/>
              </a:xfrm>
            </p:grpSpPr>
            <p:sp>
              <p:nvSpPr>
                <p:cNvPr id="24589" name="Oval 142"/>
                <p:cNvSpPr>
                  <a:spLocks noChangeArrowheads="1"/>
                </p:cNvSpPr>
                <p:nvPr/>
              </p:nvSpPr>
              <p:spPr bwMode="auto">
                <a:xfrm>
                  <a:off x="1440" y="3504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4590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440" y="34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503050405090304" pitchFamily="18" charset="0"/>
                    </a:rPr>
                    <a:t>4</a:t>
                  </a:r>
                  <a:endParaRPr lang="zh-CN" altLang="en-US" sz="2400" dirty="0">
                    <a:latin typeface="Times New Roman" panose="02020503050405090304" pitchFamily="18" charset="0"/>
                  </a:endParaRPr>
                </a:p>
              </p:txBody>
            </p:sp>
          </p:grpSp>
        </p:grpSp>
        <p:graphicFrame>
          <p:nvGraphicFramePr>
            <p:cNvPr id="24586" name="Object 144"/>
            <p:cNvGraphicFramePr>
              <a:graphicFrameLocks noChangeAspect="1"/>
            </p:cNvGraphicFramePr>
            <p:nvPr/>
          </p:nvGraphicFramePr>
          <p:xfrm>
            <a:off x="5239" y="1844"/>
            <a:ext cx="95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9" name="Equation" r:id="rId27" imgW="570865" imgH="177800" progId="Equation.DSMT4">
                    <p:embed/>
                  </p:oleObj>
                </mc:Choice>
                <mc:Fallback>
                  <p:oleObj name="Equation" r:id="rId27" imgW="570865" imgH="177800" progId="Equation.DSMT4">
                    <p:embed/>
                    <p:pic>
                      <p:nvPicPr>
                        <p:cNvPr id="0" name="图片 34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1844"/>
                          <a:ext cx="95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3161408" y="5748355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latin typeface="Times New Roman" panose="02020503050405090304" pitchFamily="18" charset="0"/>
                <a:ea typeface="黑体" panose="02010609060101010101" charset="-122"/>
              </a:rPr>
              <a:t>y</a:t>
            </a:r>
            <a:r>
              <a:rPr kumimoji="1" lang="en-US" altLang="zh-CN" sz="2800" b="1" baseline="-25000" dirty="0" smtClean="0">
                <a:latin typeface="Times New Roman" panose="02020503050405090304" pitchFamily="18" charset="0"/>
                <a:ea typeface="黑体" panose="02010609060101010101" charset="-122"/>
              </a:rPr>
              <a:t>c</a:t>
            </a:r>
            <a:r>
              <a:rPr kumimoji="1" lang="en-US" altLang="zh-CN" sz="2800" b="1" dirty="0" smtClean="0">
                <a:latin typeface="Times New Roman" panose="02020503050405090304" pitchFamily="18" charset="0"/>
                <a:ea typeface="黑体" panose="02010609060101010101" charset="-122"/>
              </a:rPr>
              <a:t>[n</a:t>
            </a:r>
            <a:r>
              <a:rPr kumimoji="1" lang="en-US" altLang="zh-CN" sz="2800" b="1" dirty="0">
                <a:latin typeface="Times New Roman" panose="02020503050405090304" pitchFamily="18" charset="0"/>
                <a:ea typeface="黑体" panose="02010609060101010101" charset="-122"/>
              </a:rPr>
              <a:t>]=6</a:t>
            </a:r>
            <a:r>
              <a:rPr kumimoji="1" lang="en-US" altLang="zh-CN" sz="2800" b="1" dirty="0">
                <a:latin typeface="Times New Roman" panose="02020503050405090304" pitchFamily="18" charset="0"/>
                <a:ea typeface="Gulim" panose="020B0600000101010101" pitchFamily="34" charset="-127"/>
                <a:cs typeface="Times New Roman" panose="02020503050405090304" pitchFamily="18" charset="0"/>
              </a:rPr>
              <a:t>δ</a:t>
            </a:r>
            <a:r>
              <a:rPr kumimoji="1"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[n]+7</a:t>
            </a:r>
            <a:r>
              <a:rPr kumimoji="1" lang="en-US" altLang="zh-CN" sz="2800" b="1" dirty="0">
                <a:latin typeface="Times New Roman" panose="0202050305040509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[n-1]+6</a:t>
            </a:r>
            <a:r>
              <a:rPr kumimoji="1" lang="en-US" altLang="zh-CN" sz="2800" b="1" dirty="0">
                <a:latin typeface="Times New Roman" panose="0202050305040509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[n-2]+5</a:t>
            </a:r>
            <a:r>
              <a:rPr kumimoji="1" lang="en-US" altLang="zh-CN" sz="2800" b="1" dirty="0">
                <a:latin typeface="Times New Roman" panose="0202050305040509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[n-3]</a:t>
            </a:r>
            <a:endParaRPr kumimoji="1" lang="en-US" altLang="zh-CN" sz="24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287748" name="Group 4"/>
          <p:cNvGrpSpPr/>
          <p:nvPr/>
        </p:nvGrpSpPr>
        <p:grpSpPr bwMode="auto">
          <a:xfrm>
            <a:off x="1560066" y="2491477"/>
            <a:ext cx="1066800" cy="1117600"/>
            <a:chOff x="624" y="1661"/>
            <a:chExt cx="672" cy="704"/>
          </a:xfrm>
        </p:grpSpPr>
        <p:sp>
          <p:nvSpPr>
            <p:cNvPr id="25700" name="Line 5"/>
            <p:cNvSpPr>
              <a:spLocks noChangeShapeType="1"/>
            </p:cNvSpPr>
            <p:nvPr/>
          </p:nvSpPr>
          <p:spPr bwMode="auto">
            <a:xfrm>
              <a:off x="62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1" name="Line 6"/>
            <p:cNvSpPr>
              <a:spLocks noChangeShapeType="1"/>
            </p:cNvSpPr>
            <p:nvPr/>
          </p:nvSpPr>
          <p:spPr bwMode="auto">
            <a:xfrm flipV="1">
              <a:off x="748" y="1872"/>
              <a:ext cx="20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2" name="Line 7"/>
            <p:cNvSpPr>
              <a:spLocks noChangeShapeType="1"/>
            </p:cNvSpPr>
            <p:nvPr/>
          </p:nvSpPr>
          <p:spPr bwMode="auto">
            <a:xfrm flipV="1">
              <a:off x="120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3" name="Line 8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4" name="Text Box 9"/>
            <p:cNvSpPr txBox="1">
              <a:spLocks noChangeArrowheads="1"/>
            </p:cNvSpPr>
            <p:nvPr/>
          </p:nvSpPr>
          <p:spPr bwMode="auto">
            <a:xfrm>
              <a:off x="793" y="166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h[k]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cxnSp>
          <p:nvCxnSpPr>
            <p:cNvPr id="25705" name="AutoShape 10"/>
            <p:cNvCxnSpPr>
              <a:cxnSpLocks noChangeShapeType="1"/>
              <a:stCxn id="25701" idx="0"/>
            </p:cNvCxnSpPr>
            <p:nvPr/>
          </p:nvCxnSpPr>
          <p:spPr bwMode="auto">
            <a:xfrm flipV="1">
              <a:off x="748" y="1888"/>
              <a:ext cx="8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706" name="Line 11"/>
            <p:cNvSpPr>
              <a:spLocks noChangeShapeType="1"/>
            </p:cNvSpPr>
            <p:nvPr/>
          </p:nvSpPr>
          <p:spPr bwMode="auto">
            <a:xfrm flipV="1">
              <a:off x="748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7" name="Line 12"/>
            <p:cNvSpPr>
              <a:spLocks noChangeShapeType="1"/>
            </p:cNvSpPr>
            <p:nvPr/>
          </p:nvSpPr>
          <p:spPr bwMode="auto">
            <a:xfrm flipV="1">
              <a:off x="930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57" name="Group 13"/>
          <p:cNvGrpSpPr/>
          <p:nvPr/>
        </p:nvGrpSpPr>
        <p:grpSpPr bwMode="auto">
          <a:xfrm>
            <a:off x="3345785" y="1311180"/>
            <a:ext cx="990600" cy="1109662"/>
            <a:chOff x="1837" y="981"/>
            <a:chExt cx="624" cy="699"/>
          </a:xfrm>
        </p:grpSpPr>
        <p:sp>
          <p:nvSpPr>
            <p:cNvPr id="25694" name="Line 14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5" name="Line 15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6" name="Line 16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7" name="Line 17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8" name="Text Box 18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99" name="Line 19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64" name="Group 20"/>
          <p:cNvGrpSpPr/>
          <p:nvPr/>
        </p:nvGrpSpPr>
        <p:grpSpPr bwMode="auto">
          <a:xfrm>
            <a:off x="1688435" y="1311180"/>
            <a:ext cx="990600" cy="1109662"/>
            <a:chOff x="672" y="981"/>
            <a:chExt cx="624" cy="699"/>
          </a:xfrm>
        </p:grpSpPr>
        <p:sp>
          <p:nvSpPr>
            <p:cNvPr id="25688" name="Line 21"/>
            <p:cNvSpPr>
              <a:spLocks noChangeShapeType="1"/>
            </p:cNvSpPr>
            <p:nvPr/>
          </p:nvSpPr>
          <p:spPr bwMode="auto">
            <a:xfrm>
              <a:off x="67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9" name="Line 22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0" name="Line 23"/>
            <p:cNvSpPr>
              <a:spLocks noChangeShapeType="1"/>
            </p:cNvSpPr>
            <p:nvPr/>
          </p:nvSpPr>
          <p:spPr bwMode="auto">
            <a:xfrm flipV="1">
              <a:off x="768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1" name="Line 24"/>
            <p:cNvSpPr>
              <a:spLocks noChangeShapeType="1"/>
            </p:cNvSpPr>
            <p:nvPr/>
          </p:nvSpPr>
          <p:spPr bwMode="auto">
            <a:xfrm flipV="1">
              <a:off x="1202" y="143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2" name="Text Box 25"/>
            <p:cNvSpPr txBox="1">
              <a:spLocks noChangeArrowheads="1"/>
            </p:cNvSpPr>
            <p:nvPr/>
          </p:nvSpPr>
          <p:spPr bwMode="auto">
            <a:xfrm>
              <a:off x="793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93" name="Line 26"/>
            <p:cNvSpPr>
              <a:spLocks noChangeShapeType="1"/>
            </p:cNvSpPr>
            <p:nvPr/>
          </p:nvSpPr>
          <p:spPr bwMode="auto">
            <a:xfrm flipV="1">
              <a:off x="930" y="120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71" name="Group 27"/>
          <p:cNvGrpSpPr/>
          <p:nvPr/>
        </p:nvGrpSpPr>
        <p:grpSpPr bwMode="auto">
          <a:xfrm>
            <a:off x="2712592" y="2424015"/>
            <a:ext cx="1985963" cy="1202523"/>
            <a:chOff x="1474" y="1712"/>
            <a:chExt cx="1251" cy="664"/>
          </a:xfrm>
        </p:grpSpPr>
        <p:sp>
          <p:nvSpPr>
            <p:cNvPr id="25678" name="Line 28"/>
            <p:cNvSpPr>
              <a:spLocks noChangeShapeType="1"/>
            </p:cNvSpPr>
            <p:nvPr/>
          </p:nvSpPr>
          <p:spPr bwMode="auto">
            <a:xfrm flipV="1">
              <a:off x="1474" y="23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9" name="Line 29"/>
            <p:cNvSpPr>
              <a:spLocks noChangeShapeType="1"/>
            </p:cNvSpPr>
            <p:nvPr/>
          </p:nvSpPr>
          <p:spPr bwMode="auto">
            <a:xfrm flipV="1">
              <a:off x="1943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2" name="Text Box 32"/>
            <p:cNvSpPr txBox="1">
              <a:spLocks noChangeArrowheads="1"/>
            </p:cNvSpPr>
            <p:nvPr/>
          </p:nvSpPr>
          <p:spPr bwMode="auto">
            <a:xfrm>
              <a:off x="1973" y="1712"/>
              <a:ext cx="7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50305040509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[&lt;-k&gt;</a:t>
              </a:r>
              <a:r>
                <a:rPr kumimoji="1" lang="en-US" altLang="zh-CN" sz="2000" b="1" baseline="-25000" dirty="0" smtClean="0">
                  <a:latin typeface="Times New Roman" panose="0202050305040509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84" name="Line 34"/>
            <p:cNvSpPr>
              <a:spLocks noChangeShapeType="1"/>
            </p:cNvSpPr>
            <p:nvPr/>
          </p:nvSpPr>
          <p:spPr bwMode="auto">
            <a:xfrm flipV="1">
              <a:off x="1927" y="1888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5" name="Line 35"/>
            <p:cNvSpPr>
              <a:spLocks noChangeShapeType="1"/>
            </p:cNvSpPr>
            <p:nvPr/>
          </p:nvSpPr>
          <p:spPr bwMode="auto">
            <a:xfrm flipV="1">
              <a:off x="2109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6" name="Line 36"/>
            <p:cNvSpPr>
              <a:spLocks noChangeShapeType="1"/>
            </p:cNvSpPr>
            <p:nvPr/>
          </p:nvSpPr>
          <p:spPr bwMode="auto">
            <a:xfrm flipV="1">
              <a:off x="2245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7" name="Line 37"/>
            <p:cNvSpPr>
              <a:spLocks noChangeShapeType="1"/>
            </p:cNvSpPr>
            <p:nvPr/>
          </p:nvSpPr>
          <p:spPr bwMode="auto">
            <a:xfrm flipV="1">
              <a:off x="2381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82" name="Group 38"/>
          <p:cNvGrpSpPr/>
          <p:nvPr/>
        </p:nvGrpSpPr>
        <p:grpSpPr bwMode="auto">
          <a:xfrm>
            <a:off x="7881272" y="1311180"/>
            <a:ext cx="990600" cy="1109662"/>
            <a:chOff x="1837" y="981"/>
            <a:chExt cx="624" cy="699"/>
          </a:xfrm>
        </p:grpSpPr>
        <p:sp>
          <p:nvSpPr>
            <p:cNvPr id="25672" name="Line 39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3" name="Line 40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4" name="Line 41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5" name="Line 42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6" name="Text Box 43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77" name="Line 44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89" name="Group 45"/>
          <p:cNvGrpSpPr/>
          <p:nvPr/>
        </p:nvGrpSpPr>
        <p:grpSpPr bwMode="auto">
          <a:xfrm>
            <a:off x="6441410" y="1311180"/>
            <a:ext cx="990600" cy="1109662"/>
            <a:chOff x="1837" y="981"/>
            <a:chExt cx="624" cy="699"/>
          </a:xfrm>
        </p:grpSpPr>
        <p:sp>
          <p:nvSpPr>
            <p:cNvPr id="25666" name="Line 46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7" name="Line 47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8" name="Line 48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9" name="Line 49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0" name="Text Box 50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71" name="Line 51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96" name="Group 52"/>
          <p:cNvGrpSpPr/>
          <p:nvPr/>
        </p:nvGrpSpPr>
        <p:grpSpPr bwMode="auto">
          <a:xfrm>
            <a:off x="4930110" y="1311180"/>
            <a:ext cx="990600" cy="1109662"/>
            <a:chOff x="1837" y="981"/>
            <a:chExt cx="624" cy="699"/>
          </a:xfrm>
        </p:grpSpPr>
        <p:sp>
          <p:nvSpPr>
            <p:cNvPr id="25660" name="Line 53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1" name="Line 54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2" name="Line 55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3" name="Line 56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4" name="Text Box 57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65" name="Line 58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03" name="Group 59"/>
          <p:cNvGrpSpPr/>
          <p:nvPr/>
        </p:nvGrpSpPr>
        <p:grpSpPr bwMode="auto">
          <a:xfrm>
            <a:off x="4657278" y="2475604"/>
            <a:ext cx="1725611" cy="1150938"/>
            <a:chOff x="2699" y="1651"/>
            <a:chExt cx="1087" cy="725"/>
          </a:xfrm>
        </p:grpSpPr>
        <p:sp>
          <p:nvSpPr>
            <p:cNvPr id="25653" name="Line 60"/>
            <p:cNvSpPr>
              <a:spLocks noChangeShapeType="1"/>
            </p:cNvSpPr>
            <p:nvPr/>
          </p:nvSpPr>
          <p:spPr bwMode="auto">
            <a:xfrm>
              <a:off x="2699" y="2341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4" name="Line 61"/>
            <p:cNvSpPr>
              <a:spLocks noChangeShapeType="1"/>
            </p:cNvSpPr>
            <p:nvPr/>
          </p:nvSpPr>
          <p:spPr bwMode="auto">
            <a:xfrm flipV="1">
              <a:off x="2941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5" name="Text Box 62"/>
            <p:cNvSpPr txBox="1">
              <a:spLocks noChangeArrowheads="1"/>
            </p:cNvSpPr>
            <p:nvPr/>
          </p:nvSpPr>
          <p:spPr bwMode="auto">
            <a:xfrm>
              <a:off x="2971" y="1651"/>
              <a:ext cx="8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50305040509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[&lt;1-k&gt;</a:t>
              </a:r>
              <a:r>
                <a:rPr kumimoji="1" lang="en-US" altLang="zh-CN" sz="2000" b="1" baseline="-25000" dirty="0" smtClean="0">
                  <a:latin typeface="Times New Roman" panose="0202050305040509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56" name="Line 63"/>
            <p:cNvSpPr>
              <a:spLocks noChangeShapeType="1"/>
            </p:cNvSpPr>
            <p:nvPr/>
          </p:nvSpPr>
          <p:spPr bwMode="auto">
            <a:xfrm flipV="1">
              <a:off x="2925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7" name="Line 64"/>
            <p:cNvSpPr>
              <a:spLocks noChangeShapeType="1"/>
            </p:cNvSpPr>
            <p:nvPr/>
          </p:nvSpPr>
          <p:spPr bwMode="auto">
            <a:xfrm flipV="1">
              <a:off x="3243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8" name="Line 65"/>
            <p:cNvSpPr>
              <a:spLocks noChangeShapeType="1"/>
            </p:cNvSpPr>
            <p:nvPr/>
          </p:nvSpPr>
          <p:spPr bwMode="auto">
            <a:xfrm flipV="1">
              <a:off x="3379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9" name="Line 66"/>
            <p:cNvSpPr>
              <a:spLocks noChangeShapeType="1"/>
            </p:cNvSpPr>
            <p:nvPr/>
          </p:nvSpPr>
          <p:spPr bwMode="auto">
            <a:xfrm flipV="1">
              <a:off x="3061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11" name="Group 67"/>
          <p:cNvGrpSpPr/>
          <p:nvPr/>
        </p:nvGrpSpPr>
        <p:grpSpPr bwMode="auto">
          <a:xfrm>
            <a:off x="6168581" y="2459729"/>
            <a:ext cx="1677987" cy="1166813"/>
            <a:chOff x="3651" y="1641"/>
            <a:chExt cx="1057" cy="735"/>
          </a:xfrm>
        </p:grpSpPr>
        <p:sp>
          <p:nvSpPr>
            <p:cNvPr id="25646" name="Line 68"/>
            <p:cNvSpPr>
              <a:spLocks noChangeShapeType="1"/>
            </p:cNvSpPr>
            <p:nvPr/>
          </p:nvSpPr>
          <p:spPr bwMode="auto">
            <a:xfrm>
              <a:off x="3651" y="2341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7" name="Line 69"/>
            <p:cNvSpPr>
              <a:spLocks noChangeShapeType="1"/>
            </p:cNvSpPr>
            <p:nvPr/>
          </p:nvSpPr>
          <p:spPr bwMode="auto">
            <a:xfrm flipV="1">
              <a:off x="3893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8" name="Text Box 70"/>
            <p:cNvSpPr txBox="1">
              <a:spLocks noChangeArrowheads="1"/>
            </p:cNvSpPr>
            <p:nvPr/>
          </p:nvSpPr>
          <p:spPr bwMode="auto">
            <a:xfrm>
              <a:off x="3908" y="1641"/>
              <a:ext cx="8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50305040509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[&lt;2-k&gt;</a:t>
              </a:r>
              <a:r>
                <a:rPr kumimoji="1" lang="en-US" altLang="zh-CN" sz="2000" b="1" baseline="-25000" dirty="0" smtClean="0">
                  <a:latin typeface="Times New Roman" panose="0202050305040509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>
                  <a:latin typeface="Times New Roman" panose="0202050305040509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49" name="Line 71"/>
            <p:cNvSpPr>
              <a:spLocks noChangeShapeType="1"/>
            </p:cNvSpPr>
            <p:nvPr/>
          </p:nvSpPr>
          <p:spPr bwMode="auto">
            <a:xfrm flipV="1">
              <a:off x="4195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0" name="Line 72"/>
            <p:cNvSpPr>
              <a:spLocks noChangeShapeType="1"/>
            </p:cNvSpPr>
            <p:nvPr/>
          </p:nvSpPr>
          <p:spPr bwMode="auto">
            <a:xfrm flipV="1">
              <a:off x="3877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1" name="Line 73"/>
            <p:cNvSpPr>
              <a:spLocks noChangeShapeType="1"/>
            </p:cNvSpPr>
            <p:nvPr/>
          </p:nvSpPr>
          <p:spPr bwMode="auto">
            <a:xfrm flipV="1">
              <a:off x="4332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2" name="Line 74"/>
            <p:cNvSpPr>
              <a:spLocks noChangeShapeType="1"/>
            </p:cNvSpPr>
            <p:nvPr/>
          </p:nvSpPr>
          <p:spPr bwMode="auto">
            <a:xfrm flipV="1">
              <a:off x="4059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19" name="Group 75"/>
          <p:cNvGrpSpPr/>
          <p:nvPr/>
        </p:nvGrpSpPr>
        <p:grpSpPr bwMode="auto">
          <a:xfrm>
            <a:off x="7608441" y="2489890"/>
            <a:ext cx="1677988" cy="1136650"/>
            <a:chOff x="4558" y="1660"/>
            <a:chExt cx="1057" cy="716"/>
          </a:xfrm>
        </p:grpSpPr>
        <p:sp>
          <p:nvSpPr>
            <p:cNvPr id="25639" name="Line 76"/>
            <p:cNvSpPr>
              <a:spLocks noChangeShapeType="1"/>
            </p:cNvSpPr>
            <p:nvPr/>
          </p:nvSpPr>
          <p:spPr bwMode="auto">
            <a:xfrm>
              <a:off x="4558" y="2341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0" name="Line 77"/>
            <p:cNvSpPr>
              <a:spLocks noChangeShapeType="1"/>
            </p:cNvSpPr>
            <p:nvPr/>
          </p:nvSpPr>
          <p:spPr bwMode="auto">
            <a:xfrm flipV="1">
              <a:off x="4800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1" name="Text Box 78"/>
            <p:cNvSpPr txBox="1">
              <a:spLocks noChangeArrowheads="1"/>
            </p:cNvSpPr>
            <p:nvPr/>
          </p:nvSpPr>
          <p:spPr bwMode="auto">
            <a:xfrm>
              <a:off x="4815" y="1660"/>
              <a:ext cx="8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50305040509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000" b="1" dirty="0" smtClean="0">
                  <a:latin typeface="Times New Roman" panose="02020503050405090304" pitchFamily="18" charset="0"/>
                  <a:ea typeface="楷体_GB2312" pitchFamily="49" charset="-122"/>
                </a:rPr>
                <a:t>[&lt;3-k&gt;</a:t>
              </a:r>
              <a:r>
                <a:rPr kumimoji="1" lang="en-US" altLang="zh-CN" sz="2000" b="1" baseline="-25000" dirty="0" smtClean="0">
                  <a:latin typeface="Times New Roman" panose="0202050305040509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>
                  <a:latin typeface="Times New Roman" panose="0202050305040509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42" name="Line 79"/>
            <p:cNvSpPr>
              <a:spLocks noChangeShapeType="1"/>
            </p:cNvSpPr>
            <p:nvPr/>
          </p:nvSpPr>
          <p:spPr bwMode="auto">
            <a:xfrm flipV="1">
              <a:off x="5239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3" name="Line 80"/>
            <p:cNvSpPr>
              <a:spLocks noChangeShapeType="1"/>
            </p:cNvSpPr>
            <p:nvPr/>
          </p:nvSpPr>
          <p:spPr bwMode="auto">
            <a:xfrm flipV="1">
              <a:off x="4921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4" name="Line 81"/>
            <p:cNvSpPr>
              <a:spLocks noChangeShapeType="1"/>
            </p:cNvSpPr>
            <p:nvPr/>
          </p:nvSpPr>
          <p:spPr bwMode="auto">
            <a:xfrm flipV="1">
              <a:off x="4785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5" name="Line 82"/>
            <p:cNvSpPr>
              <a:spLocks noChangeShapeType="1"/>
            </p:cNvSpPr>
            <p:nvPr/>
          </p:nvSpPr>
          <p:spPr bwMode="auto">
            <a:xfrm flipV="1">
              <a:off x="5103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27" name="Group 83"/>
          <p:cNvGrpSpPr/>
          <p:nvPr/>
        </p:nvGrpSpPr>
        <p:grpSpPr bwMode="auto">
          <a:xfrm>
            <a:off x="3144392" y="3859902"/>
            <a:ext cx="1247775" cy="1706562"/>
            <a:chOff x="1728" y="2496"/>
            <a:chExt cx="786" cy="1075"/>
          </a:xfrm>
        </p:grpSpPr>
        <p:sp>
          <p:nvSpPr>
            <p:cNvPr id="25634" name="Line 84"/>
            <p:cNvSpPr>
              <a:spLocks noChangeShapeType="1"/>
            </p:cNvSpPr>
            <p:nvPr/>
          </p:nvSpPr>
          <p:spPr bwMode="auto">
            <a:xfrm>
              <a:off x="1746" y="3521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85"/>
            <p:cNvSpPr>
              <a:spLocks noChangeShapeType="1"/>
            </p:cNvSpPr>
            <p:nvPr/>
          </p:nvSpPr>
          <p:spPr bwMode="auto">
            <a:xfrm flipV="1">
              <a:off x="1927" y="265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6" name="Line 86"/>
            <p:cNvSpPr>
              <a:spLocks noChangeShapeType="1"/>
            </p:cNvSpPr>
            <p:nvPr/>
          </p:nvSpPr>
          <p:spPr bwMode="auto">
            <a:xfrm flipV="1">
              <a:off x="1927" y="2750"/>
              <a:ext cx="0" cy="781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7" name="Text Box 87"/>
            <p:cNvSpPr txBox="1">
              <a:spLocks noChangeArrowheads="1"/>
            </p:cNvSpPr>
            <p:nvPr/>
          </p:nvSpPr>
          <p:spPr bwMode="auto">
            <a:xfrm>
              <a:off x="1728" y="249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y[0]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38" name="Text Box 88"/>
            <p:cNvSpPr txBox="1">
              <a:spLocks noChangeArrowheads="1"/>
            </p:cNvSpPr>
            <p:nvPr/>
          </p:nvSpPr>
          <p:spPr bwMode="auto">
            <a:xfrm>
              <a:off x="1973" y="265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503050405090304" pitchFamily="18" charset="0"/>
                </a:rPr>
                <a:t>6</a:t>
              </a:r>
              <a:endParaRPr kumimoji="1" lang="en-US" altLang="zh-CN" sz="180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87833" name="Group 89"/>
          <p:cNvGrpSpPr/>
          <p:nvPr/>
        </p:nvGrpSpPr>
        <p:grpSpPr bwMode="auto">
          <a:xfrm>
            <a:off x="4512816" y="3859902"/>
            <a:ext cx="1282700" cy="1676400"/>
            <a:chOff x="2608" y="2523"/>
            <a:chExt cx="808" cy="1056"/>
          </a:xfrm>
        </p:grpSpPr>
        <p:sp>
          <p:nvSpPr>
            <p:cNvPr id="25629" name="Line 90"/>
            <p:cNvSpPr>
              <a:spLocks noChangeShapeType="1"/>
            </p:cNvSpPr>
            <p:nvPr/>
          </p:nvSpPr>
          <p:spPr bwMode="auto">
            <a:xfrm>
              <a:off x="2744" y="353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91"/>
            <p:cNvSpPr>
              <a:spLocks noChangeShapeType="1"/>
            </p:cNvSpPr>
            <p:nvPr/>
          </p:nvSpPr>
          <p:spPr bwMode="auto">
            <a:xfrm flipV="1">
              <a:off x="2936" y="2667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Text Box 92"/>
            <p:cNvSpPr txBox="1">
              <a:spLocks noChangeArrowheads="1"/>
            </p:cNvSpPr>
            <p:nvPr/>
          </p:nvSpPr>
          <p:spPr bwMode="auto">
            <a:xfrm>
              <a:off x="2608" y="2523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y[1]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32" name="Line 93"/>
            <p:cNvSpPr>
              <a:spLocks noChangeShapeType="1"/>
            </p:cNvSpPr>
            <p:nvPr/>
          </p:nvSpPr>
          <p:spPr bwMode="auto">
            <a:xfrm flipH="1" flipV="1">
              <a:off x="3061" y="2568"/>
              <a:ext cx="19" cy="9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3" name="Text Box 94"/>
            <p:cNvSpPr txBox="1">
              <a:spLocks noChangeArrowheads="1"/>
            </p:cNvSpPr>
            <p:nvPr/>
          </p:nvSpPr>
          <p:spPr bwMode="auto">
            <a:xfrm>
              <a:off x="3107" y="252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503050405090304" pitchFamily="18" charset="0"/>
                </a:rPr>
                <a:t>7</a:t>
              </a:r>
              <a:endParaRPr kumimoji="1" lang="en-US" altLang="zh-CN" sz="180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87839" name="Group 95"/>
          <p:cNvGrpSpPr/>
          <p:nvPr/>
        </p:nvGrpSpPr>
        <p:grpSpPr bwMode="auto">
          <a:xfrm>
            <a:off x="6168579" y="3788464"/>
            <a:ext cx="1223962" cy="1735138"/>
            <a:chOff x="3651" y="2478"/>
            <a:chExt cx="771" cy="1093"/>
          </a:xfrm>
        </p:grpSpPr>
        <p:sp>
          <p:nvSpPr>
            <p:cNvPr id="25624" name="Line 96"/>
            <p:cNvSpPr>
              <a:spLocks noChangeShapeType="1"/>
            </p:cNvSpPr>
            <p:nvPr/>
          </p:nvSpPr>
          <p:spPr bwMode="auto">
            <a:xfrm>
              <a:off x="3782" y="35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5" name="Line 97"/>
            <p:cNvSpPr>
              <a:spLocks noChangeShapeType="1"/>
            </p:cNvSpPr>
            <p:nvPr/>
          </p:nvSpPr>
          <p:spPr bwMode="auto">
            <a:xfrm flipV="1">
              <a:off x="3878" y="265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6" name="Text Box 98"/>
            <p:cNvSpPr txBox="1">
              <a:spLocks noChangeArrowheads="1"/>
            </p:cNvSpPr>
            <p:nvPr/>
          </p:nvSpPr>
          <p:spPr bwMode="auto">
            <a:xfrm>
              <a:off x="3651" y="247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y[2]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27" name="Line 99"/>
            <p:cNvSpPr>
              <a:spLocks noChangeShapeType="1"/>
            </p:cNvSpPr>
            <p:nvPr/>
          </p:nvSpPr>
          <p:spPr bwMode="auto">
            <a:xfrm flipH="1" flipV="1">
              <a:off x="4150" y="2750"/>
              <a:ext cx="16" cy="77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Text Box 100"/>
            <p:cNvSpPr txBox="1">
              <a:spLocks noChangeArrowheads="1"/>
            </p:cNvSpPr>
            <p:nvPr/>
          </p:nvSpPr>
          <p:spPr bwMode="auto">
            <a:xfrm>
              <a:off x="4241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503050405090304" pitchFamily="18" charset="0"/>
                </a:rPr>
                <a:t>6</a:t>
              </a:r>
              <a:endParaRPr kumimoji="1" lang="en-US" altLang="zh-CN" sz="180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87845" name="Group 101"/>
          <p:cNvGrpSpPr/>
          <p:nvPr/>
        </p:nvGrpSpPr>
        <p:grpSpPr bwMode="auto">
          <a:xfrm>
            <a:off x="7752905" y="3788464"/>
            <a:ext cx="1368425" cy="1663700"/>
            <a:chOff x="4649" y="2478"/>
            <a:chExt cx="862" cy="1048"/>
          </a:xfrm>
        </p:grpSpPr>
        <p:sp>
          <p:nvSpPr>
            <p:cNvPr id="25619" name="Line 102"/>
            <p:cNvSpPr>
              <a:spLocks noChangeShapeType="1"/>
            </p:cNvSpPr>
            <p:nvPr/>
          </p:nvSpPr>
          <p:spPr bwMode="auto">
            <a:xfrm>
              <a:off x="4649" y="348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0" name="Line 103"/>
            <p:cNvSpPr>
              <a:spLocks noChangeShapeType="1"/>
            </p:cNvSpPr>
            <p:nvPr/>
          </p:nvSpPr>
          <p:spPr bwMode="auto">
            <a:xfrm flipV="1">
              <a:off x="4786" y="261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Text Box 104"/>
            <p:cNvSpPr txBox="1">
              <a:spLocks noChangeArrowheads="1"/>
            </p:cNvSpPr>
            <p:nvPr/>
          </p:nvSpPr>
          <p:spPr bwMode="auto">
            <a:xfrm>
              <a:off x="4889" y="247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503050405090304" pitchFamily="18" charset="0"/>
                  <a:ea typeface="楷体_GB2312" pitchFamily="49" charset="-122"/>
                </a:rPr>
                <a:t>y[3]</a:t>
              </a:r>
              <a:endParaRPr kumimoji="1" lang="en-US" altLang="zh-CN" sz="2000" b="1"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5622" name="Line 105"/>
            <p:cNvSpPr>
              <a:spLocks noChangeShapeType="1"/>
            </p:cNvSpPr>
            <p:nvPr/>
          </p:nvSpPr>
          <p:spPr bwMode="auto">
            <a:xfrm flipV="1">
              <a:off x="5225" y="2886"/>
              <a:ext cx="14" cy="60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Text Box 106"/>
            <p:cNvSpPr txBox="1">
              <a:spLocks noChangeArrowheads="1"/>
            </p:cNvSpPr>
            <p:nvPr/>
          </p:nvSpPr>
          <p:spPr bwMode="auto">
            <a:xfrm>
              <a:off x="5329" y="2750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503050405090304" pitchFamily="18" charset="0"/>
                </a:rPr>
                <a:t>5</a:t>
              </a:r>
              <a:endParaRPr kumimoji="1" lang="en-US" altLang="zh-CN" sz="180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08" name="Group 9"/>
          <p:cNvGrpSpPr/>
          <p:nvPr/>
        </p:nvGrpSpPr>
        <p:grpSpPr bwMode="auto">
          <a:xfrm>
            <a:off x="2243160" y="220230"/>
            <a:ext cx="6477000" cy="865187"/>
            <a:chOff x="720" y="1910"/>
            <a:chExt cx="4080" cy="545"/>
          </a:xfrm>
        </p:grpSpPr>
        <p:graphicFrame>
          <p:nvGraphicFramePr>
            <p:cNvPr id="109" name="Object 5"/>
            <p:cNvGraphicFramePr>
              <a:graphicFrameLocks noChangeAspect="1"/>
            </p:cNvGraphicFramePr>
            <p:nvPr/>
          </p:nvGraphicFramePr>
          <p:xfrm>
            <a:off x="720" y="1920"/>
            <a:ext cx="202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0" name="Equation" r:id="rId1" imgW="1422400" imgH="215900" progId="Equation.DSMT4">
                    <p:embed/>
                  </p:oleObj>
                </mc:Choice>
                <mc:Fallback>
                  <p:oleObj name="Equation" r:id="rId1" imgW="1422400" imgH="215900" progId="Equation.DSMT4">
                    <p:embed/>
                    <p:pic>
                      <p:nvPicPr>
                        <p:cNvPr id="0" name="图片 34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02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6"/>
            <p:cNvGraphicFramePr>
              <a:graphicFrameLocks noChangeAspect="1"/>
            </p:cNvGraphicFramePr>
            <p:nvPr/>
          </p:nvGraphicFramePr>
          <p:xfrm>
            <a:off x="2880" y="1910"/>
            <a:ext cx="19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1" name="Equation" r:id="rId3" imgW="1358265" imgH="215900" progId="Equation.DSMT4">
                    <p:embed/>
                  </p:oleObj>
                </mc:Choice>
                <mc:Fallback>
                  <p:oleObj name="Equation" r:id="rId3" imgW="1358265" imgH="215900" progId="Equation.DSMT4">
                    <p:embed/>
                    <p:pic>
                      <p:nvPicPr>
                        <p:cNvPr id="0" name="图片 34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10"/>
                          <a:ext cx="19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7"/>
            <p:cNvGraphicFramePr>
              <a:graphicFrameLocks noChangeAspect="1"/>
            </p:cNvGraphicFramePr>
            <p:nvPr/>
          </p:nvGraphicFramePr>
          <p:xfrm>
            <a:off x="1584" y="2208"/>
            <a:ext cx="17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2" name="Equation" r:id="rId5" imgW="139700" imgH="203200" progId="Equation.DSMT4">
                    <p:embed/>
                  </p:oleObj>
                </mc:Choice>
                <mc:Fallback>
                  <p:oleObj name="Equation" r:id="rId5" imgW="139700" imgH="203200" progId="Equation.DSMT4">
                    <p:embed/>
                    <p:pic>
                      <p:nvPicPr>
                        <p:cNvPr id="0" name="图片 34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1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8"/>
            <p:cNvGraphicFramePr>
              <a:graphicFrameLocks noChangeAspect="1"/>
            </p:cNvGraphicFramePr>
            <p:nvPr/>
          </p:nvGraphicFramePr>
          <p:xfrm>
            <a:off x="3696" y="2160"/>
            <a:ext cx="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3" name="Equation" r:id="rId7" imgW="139700" imgH="203200" progId="Equation.DSMT4">
                    <p:embed/>
                  </p:oleObj>
                </mc:Choice>
                <mc:Fallback>
                  <p:oleObj name="Equation" r:id="rId7" imgW="139700" imgH="203200" progId="Equation.DSMT4">
                    <p:embed/>
                    <p:pic>
                      <p:nvPicPr>
                        <p:cNvPr id="0" name="图片 34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1919288" y="260350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503050405090304" pitchFamily="18" charset="0"/>
              </a:rPr>
              <a:t>From the above we observe:</a:t>
            </a:r>
            <a:endParaRPr kumimoji="1" lang="en-US" altLang="zh-CN" sz="3200" b="1">
              <a:latin typeface="Times New Roman" panose="02020503050405090304" pitchFamily="18" charset="0"/>
            </a:endParaRPr>
          </a:p>
        </p:txBody>
      </p:sp>
      <p:graphicFrame>
        <p:nvGraphicFramePr>
          <p:cNvPr id="117773" name="Object 13"/>
          <p:cNvGraphicFramePr>
            <a:graphicFrameLocks noChangeAspect="1"/>
          </p:cNvGraphicFramePr>
          <p:nvPr/>
        </p:nvGraphicFramePr>
        <p:xfrm>
          <a:off x="2279576" y="1132069"/>
          <a:ext cx="3886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1" imgW="1574800" imgH="431800" progId="Equation.DSMT4">
                  <p:embed/>
                </p:oleObj>
              </mc:Choice>
              <mc:Fallback>
                <p:oleObj name="Equation" r:id="rId1" imgW="1574800" imgH="431800" progId="Equation.DSMT4">
                  <p:embed/>
                  <p:pic>
                    <p:nvPicPr>
                      <p:cNvPr id="0" name="图片 39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1132069"/>
                        <a:ext cx="38862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3216201" y="2284594"/>
          <a:ext cx="63817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Equation" r:id="rId3" imgW="2603500" imgH="203200" progId="Equation.DSMT4">
                  <p:embed/>
                </p:oleObj>
              </mc:Choice>
              <mc:Fallback>
                <p:oleObj name="Equation" r:id="rId3" imgW="2603500" imgH="203200" progId="Equation.DSMT4">
                  <p:embed/>
                  <p:pic>
                    <p:nvPicPr>
                      <p:cNvPr id="0" name="图片 39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01" y="2284594"/>
                        <a:ext cx="63817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3216201" y="3005318"/>
          <a:ext cx="5391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5" imgW="2184400" imgH="203200" progId="Equation.DSMT4">
                  <p:embed/>
                </p:oleObj>
              </mc:Choice>
              <mc:Fallback>
                <p:oleObj name="Equation" r:id="rId5" imgW="2184400" imgH="203200" progId="Equation.DSMT4">
                  <p:embed/>
                  <p:pic>
                    <p:nvPicPr>
                      <p:cNvPr id="0" name="图片 39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01" y="3005318"/>
                        <a:ext cx="5391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0" name="Object 20"/>
          <p:cNvGraphicFramePr>
            <a:graphicFrameLocks noChangeAspect="1"/>
          </p:cNvGraphicFramePr>
          <p:nvPr/>
        </p:nvGraphicFramePr>
        <p:xfrm>
          <a:off x="2424114" y="3573464"/>
          <a:ext cx="38877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Equation" r:id="rId7" imgW="1637665" imgH="431800" progId="Equation.DSMT4">
                  <p:embed/>
                </p:oleObj>
              </mc:Choice>
              <mc:Fallback>
                <p:oleObj name="Equation" r:id="rId7" imgW="1637665" imgH="431800" progId="Equation.DSMT4">
                  <p:embed/>
                  <p:pic>
                    <p:nvPicPr>
                      <p:cNvPr id="0" name="图片 39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573464"/>
                        <a:ext cx="38877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3216275" y="47244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9" imgW="2603500" imgH="203200" progId="Equation.DSMT4">
                  <p:embed/>
                </p:oleObj>
              </mc:Choice>
              <mc:Fallback>
                <p:oleObj name="Equation" r:id="rId9" imgW="2603500" imgH="203200" progId="Equation.DSMT4">
                  <p:embed/>
                  <p:pic>
                    <p:nvPicPr>
                      <p:cNvPr id="0" name="图片 39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7244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6" name="Object 26"/>
          <p:cNvGraphicFramePr>
            <a:graphicFrameLocks noChangeAspect="1"/>
          </p:cNvGraphicFramePr>
          <p:nvPr/>
        </p:nvGraphicFramePr>
        <p:xfrm>
          <a:off x="3216275" y="5445125"/>
          <a:ext cx="5480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11" imgW="2184400" imgH="203200" progId="Equation.DSMT4">
                  <p:embed/>
                </p:oleObj>
              </mc:Choice>
              <mc:Fallback>
                <p:oleObj name="Equation" r:id="rId11" imgW="2184400" imgH="203200" progId="Equation.DSMT4">
                  <p:embed/>
                  <p:pic>
                    <p:nvPicPr>
                      <p:cNvPr id="0" name="图片 39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445125"/>
                        <a:ext cx="54800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1"/>
          <p:cNvGrpSpPr/>
          <p:nvPr/>
        </p:nvGrpSpPr>
        <p:grpSpPr bwMode="auto">
          <a:xfrm>
            <a:off x="2351089" y="333376"/>
            <a:ext cx="7265987" cy="2295525"/>
            <a:chOff x="521" y="210"/>
            <a:chExt cx="4577" cy="1446"/>
          </a:xfrm>
        </p:grpSpPr>
        <p:graphicFrame>
          <p:nvGraphicFramePr>
            <p:cNvPr id="71688" name="Object 7"/>
            <p:cNvGraphicFramePr>
              <a:graphicFrameLocks noChangeAspect="1"/>
            </p:cNvGraphicFramePr>
            <p:nvPr/>
          </p:nvGraphicFramePr>
          <p:xfrm>
            <a:off x="521" y="210"/>
            <a:ext cx="254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4" name="Equation" r:id="rId1" imgW="1701800" imgH="431800" progId="Equation.DSMT4">
                    <p:embed/>
                  </p:oleObj>
                </mc:Choice>
                <mc:Fallback>
                  <p:oleObj name="Equation" r:id="rId1" imgW="1701800" imgH="431800" progId="Equation.DSMT4">
                    <p:embed/>
                    <p:pic>
                      <p:nvPicPr>
                        <p:cNvPr id="0" name="图片 40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0"/>
                          <a:ext cx="2540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9" name="Object 8"/>
            <p:cNvGraphicFramePr>
              <a:graphicFrameLocks noChangeAspect="1"/>
            </p:cNvGraphicFramePr>
            <p:nvPr/>
          </p:nvGraphicFramePr>
          <p:xfrm>
            <a:off x="1066" y="890"/>
            <a:ext cx="403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5" name="Equation" r:id="rId3" imgW="2603500" imgH="203200" progId="Equation.DSMT4">
                    <p:embed/>
                  </p:oleObj>
                </mc:Choice>
                <mc:Fallback>
                  <p:oleObj name="Equation" r:id="rId3" imgW="2603500" imgH="203200" progId="Equation.DSMT4">
                    <p:embed/>
                    <p:pic>
                      <p:nvPicPr>
                        <p:cNvPr id="0" name="图片 40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890"/>
                          <a:ext cx="403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" name="Object 9"/>
            <p:cNvGraphicFramePr>
              <a:graphicFrameLocks noChangeAspect="1"/>
            </p:cNvGraphicFramePr>
            <p:nvPr/>
          </p:nvGraphicFramePr>
          <p:xfrm>
            <a:off x="1066" y="1344"/>
            <a:ext cx="33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6" name="Equation" r:id="rId5" imgW="2184400" imgH="203200" progId="Equation.DSMT4">
                    <p:embed/>
                  </p:oleObj>
                </mc:Choice>
                <mc:Fallback>
                  <p:oleObj name="Equation" r:id="rId5" imgW="2184400" imgH="203200" progId="Equation.DSMT4">
                    <p:embed/>
                    <p:pic>
                      <p:nvPicPr>
                        <p:cNvPr id="0" name="图片 40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344"/>
                          <a:ext cx="335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83" name="Group 20"/>
          <p:cNvGrpSpPr/>
          <p:nvPr/>
        </p:nvGrpSpPr>
        <p:grpSpPr bwMode="auto">
          <a:xfrm>
            <a:off x="2351089" y="2918156"/>
            <a:ext cx="7343775" cy="2309813"/>
            <a:chOff x="521" y="1888"/>
            <a:chExt cx="4626" cy="1455"/>
          </a:xfrm>
        </p:grpSpPr>
        <p:graphicFrame>
          <p:nvGraphicFramePr>
            <p:cNvPr id="71685" name="Object 14"/>
            <p:cNvGraphicFramePr>
              <a:graphicFrameLocks noChangeAspect="1"/>
            </p:cNvGraphicFramePr>
            <p:nvPr/>
          </p:nvGraphicFramePr>
          <p:xfrm>
            <a:off x="521" y="1888"/>
            <a:ext cx="249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7" name="Equation" r:id="rId7" imgW="1676400" imgH="431800" progId="Equation.DSMT4">
                    <p:embed/>
                  </p:oleObj>
                </mc:Choice>
                <mc:Fallback>
                  <p:oleObj name="Equation" r:id="rId7" imgW="1676400" imgH="431800" progId="Equation.DSMT4">
                    <p:embed/>
                    <p:pic>
                      <p:nvPicPr>
                        <p:cNvPr id="0" name="图片 40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888"/>
                          <a:ext cx="2492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6" name="Object 15"/>
            <p:cNvGraphicFramePr>
              <a:graphicFrameLocks noChangeAspect="1"/>
            </p:cNvGraphicFramePr>
            <p:nvPr/>
          </p:nvGraphicFramePr>
          <p:xfrm>
            <a:off x="1065" y="2569"/>
            <a:ext cx="408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8" name="Equation" r:id="rId9" imgW="2603500" imgH="203200" progId="Equation.DSMT4">
                    <p:embed/>
                  </p:oleObj>
                </mc:Choice>
                <mc:Fallback>
                  <p:oleObj name="Equation" r:id="rId9" imgW="2603500" imgH="203200" progId="Equation.DSMT4">
                    <p:embed/>
                    <p:pic>
                      <p:nvPicPr>
                        <p:cNvPr id="0" name="图片 40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569"/>
                          <a:ext cx="408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7" name="Object 16"/>
            <p:cNvGraphicFramePr>
              <a:graphicFrameLocks noChangeAspect="1"/>
            </p:cNvGraphicFramePr>
            <p:nvPr/>
          </p:nvGraphicFramePr>
          <p:xfrm>
            <a:off x="1065" y="3022"/>
            <a:ext cx="345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9" name="Equation" r:id="rId11" imgW="2184400" imgH="203200" progId="Equation.DSMT4">
                    <p:embed/>
                  </p:oleObj>
                </mc:Choice>
                <mc:Fallback>
                  <p:oleObj name="Equation" r:id="rId11" imgW="2184400" imgH="203200" progId="Equation.DSMT4">
                    <p:embed/>
                    <p:pic>
                      <p:nvPicPr>
                        <p:cNvPr id="0" name="图片 40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022"/>
                          <a:ext cx="345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2566989" y="5664202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  <a:ea typeface="黑体" panose="02010609060101010101" charset="-122"/>
              </a:rPr>
              <a:t>y[n]=6</a:t>
            </a:r>
            <a:r>
              <a:rPr kumimoji="1" lang="en-US" altLang="zh-CN" sz="2800" b="1" dirty="0">
                <a:latin typeface="Times New Roman" panose="02020503050405090304" pitchFamily="18" charset="0"/>
                <a:ea typeface="Gulim" panose="020B0600000101010101" pitchFamily="34" charset="-127"/>
                <a:cs typeface="Times New Roman" panose="02020503050405090304" pitchFamily="18" charset="0"/>
              </a:rPr>
              <a:t>δ</a:t>
            </a:r>
            <a:r>
              <a:rPr kumimoji="1"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[n]+7</a:t>
            </a:r>
            <a:r>
              <a:rPr kumimoji="1" lang="en-US" altLang="zh-CN" sz="2800" b="1" dirty="0">
                <a:latin typeface="Times New Roman" panose="0202050305040509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[n-1]+6</a:t>
            </a:r>
            <a:r>
              <a:rPr kumimoji="1" lang="en-US" altLang="zh-CN" sz="2800" b="1" dirty="0">
                <a:latin typeface="Times New Roman" panose="0202050305040509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[n-2]+5</a:t>
            </a:r>
            <a:r>
              <a:rPr kumimoji="1" lang="en-US" altLang="zh-CN" sz="2800" b="1" dirty="0">
                <a:latin typeface="Times New Roman" panose="0202050305040509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[n-3]</a:t>
            </a:r>
            <a:endParaRPr kumimoji="1" lang="en-US" altLang="zh-CN" sz="24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1" y="188914"/>
            <a:ext cx="8291513" cy="858837"/>
          </a:xfrm>
        </p:spPr>
        <p:txBody>
          <a:bodyPr/>
          <a:lstStyle/>
          <a:p>
            <a:pPr eaLnBrk="1" hangingPunct="1"/>
            <a:r>
              <a:rPr lang="en-US" altLang="zh-CN" sz="3600" i="1" dirty="0">
                <a:latin typeface="Times New Roman" panose="02020503050405090304" pitchFamily="18" charset="0"/>
              </a:rPr>
              <a:t>Tabular Method in Circular convolution</a:t>
            </a:r>
            <a:endParaRPr lang="en-US" altLang="zh-CN" sz="3600" i="1" dirty="0">
              <a:latin typeface="Times New Roman" panose="02020503050405090304" pitchFamily="18" charset="0"/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2099406" y="1340049"/>
            <a:ext cx="792162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Example: We want to obtain the convolution sum y</a:t>
            </a:r>
            <a:r>
              <a:rPr kumimoji="1" lang="en-US" altLang="zh-CN" sz="2800" b="1" baseline="-25000" dirty="0">
                <a:latin typeface="Times New Roman" panose="02020503050405090304" pitchFamily="18" charset="0"/>
              </a:rPr>
              <a:t>c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[n] by the following step:    y</a:t>
            </a:r>
            <a:r>
              <a:rPr kumimoji="1" lang="en-US" altLang="zh-CN" sz="2800" b="1" baseline="-25000" dirty="0">
                <a:latin typeface="Times New Roman" panose="02020503050405090304" pitchFamily="18" charset="0"/>
              </a:rPr>
              <a:t>c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[n]=g[n]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③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h[n]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n:            0             1            2              3              4            5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g[n]:    g[0]         g[1]       g[2]              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h[n]:   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h[0]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 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503050405090304" pitchFamily="18" charset="0"/>
              </a:rPr>
              <a:t>h[1]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      h[2]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         g[0]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h[0]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 g[1]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h[0]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 g[2]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h[0]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 </a:t>
            </a:r>
            <a:endParaRPr kumimoji="1" lang="en-US" altLang="zh-CN" sz="2400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                        g[0]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503050405090304" pitchFamily="18" charset="0"/>
              </a:rPr>
              <a:t>h[1]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 g[1]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503050405090304" pitchFamily="18" charset="0"/>
              </a:rPr>
              <a:t>h[1]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   </a:t>
            </a:r>
            <a:endParaRPr kumimoji="1" lang="en-US" altLang="zh-CN" sz="2400" dirty="0">
              <a:solidFill>
                <a:srgbClr val="0000FF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                                       g[0]h[2]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y</a:t>
            </a:r>
            <a:r>
              <a:rPr kumimoji="1" lang="en-US" altLang="zh-CN" sz="2400" baseline="-25000" dirty="0">
                <a:latin typeface="Times New Roman" panose="02020503050405090304" pitchFamily="18" charset="0"/>
              </a:rPr>
              <a:t>c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[n]:  y</a:t>
            </a:r>
            <a:r>
              <a:rPr kumimoji="1" lang="en-US" altLang="zh-CN" sz="2400" baseline="-25000" dirty="0">
                <a:latin typeface="Times New Roman" panose="02020503050405090304" pitchFamily="18" charset="0"/>
              </a:rPr>
              <a:t>c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[0]      y</a:t>
            </a:r>
            <a:r>
              <a:rPr kumimoji="1" lang="en-US" altLang="zh-CN" sz="2400" baseline="-25000" dirty="0">
                <a:latin typeface="Times New Roman" panose="02020503050405090304" pitchFamily="18" charset="0"/>
              </a:rPr>
              <a:t>c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[1]        y</a:t>
            </a:r>
            <a:r>
              <a:rPr kumimoji="1" lang="en-US" altLang="zh-CN" sz="2400" baseline="-25000" dirty="0">
                <a:latin typeface="Times New Roman" panose="02020503050405090304" pitchFamily="18" charset="0"/>
              </a:rPr>
              <a:t>c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[2]        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2172431" y="2852936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172431" y="4003874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172431" y="5661224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276117" y="2419549"/>
            <a:ext cx="0" cy="381635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2807431" y="4580136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g[2]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503050405090304" pitchFamily="18" charset="0"/>
              </a:rPr>
              <a:t>h[1]</a:t>
            </a:r>
            <a:r>
              <a:rPr kumimoji="1" lang="en-US" altLang="zh-CN" sz="2400" b="1">
                <a:latin typeface="Times New Roman" panose="02020503050405090304" pitchFamily="18" charset="0"/>
              </a:rPr>
              <a:t>  </a:t>
            </a:r>
            <a:endParaRPr kumimoji="1" lang="en-US" altLang="zh-CN" sz="2400" b="1">
              <a:latin typeface="Times New Roman" panose="02020503050405090304" pitchFamily="18" charset="0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6238018" y="4542036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g[2]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503050405090304" pitchFamily="18" charset="0"/>
              </a:rPr>
              <a:t>h[1]</a:t>
            </a:r>
            <a:r>
              <a:rPr kumimoji="1" lang="en-US" altLang="zh-CN" sz="2400" b="1">
                <a:latin typeface="Times New Roman" panose="02020503050405090304" pitchFamily="18" charset="0"/>
              </a:rPr>
              <a:t>  </a:t>
            </a:r>
            <a:endParaRPr kumimoji="1" lang="en-US" altLang="zh-CN" sz="2400" b="1">
              <a:latin typeface="Times New Roman" panose="02020503050405090304" pitchFamily="18" charset="0"/>
            </a:endParaRP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6222143" y="5105599"/>
            <a:ext cx="243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g[1]h[2]  g[2]h[2]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2764568" y="5123061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g[1]h[2]  g[2]h[2] 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/>
      <p:bldP spid="294921" grpId="0"/>
      <p:bldP spid="294921" grpId="1"/>
      <p:bldP spid="294922" grpId="0"/>
      <p:bldP spid="294922" grpId="1"/>
      <p:bldP spid="2949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1424" y="2398711"/>
            <a:ext cx="7507288" cy="1527175"/>
            <a:chOff x="1824038" y="2278064"/>
            <a:chExt cx="7507288" cy="1527175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824038" y="2698750"/>
              <a:ext cx="7921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dirty="0">
                  <a:latin typeface="Times New Roman" panose="02020503050405090304" pitchFamily="18" charset="0"/>
                </a:rPr>
                <a:t>②</a:t>
              </a:r>
              <a:r>
                <a:rPr kumimoji="1" lang="zh-CN" altLang="en-US" sz="3200" dirty="0">
                  <a:latin typeface="Times New Roman" panose="02020503050405090304" pitchFamily="18" charset="0"/>
                </a:rPr>
                <a:t> </a:t>
              </a:r>
              <a:endParaRPr kumimoji="1" lang="zh-CN" altLang="en-US" sz="3200" dirty="0">
                <a:latin typeface="Times New Roman" panose="02020503050405090304" pitchFamily="18" charset="0"/>
              </a:endParaRPr>
            </a:p>
          </p:txBody>
        </p:sp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2616201" y="2278064"/>
            <a:ext cx="6715125" cy="152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2" name="公式" r:id="rId1" imgW="2895600" imgH="622300" progId="Equation.3">
                    <p:embed/>
                  </p:oleObj>
                </mc:Choice>
                <mc:Fallback>
                  <p:oleObj name="公式" r:id="rId1" imgW="2895600" imgH="622300" progId="Equation.3">
                    <p:embed/>
                    <p:pic>
                      <p:nvPicPr>
                        <p:cNvPr id="0" name="图片 15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201" y="2278064"/>
                          <a:ext cx="6715125" cy="152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8418713" y="2609312"/>
          <a:ext cx="3149896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图片 15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713" y="2609312"/>
                        <a:ext cx="3149896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956766" y="4240209"/>
            <a:ext cx="8153400" cy="939800"/>
            <a:chOff x="956766" y="4240209"/>
            <a:chExt cx="8153400" cy="939800"/>
          </a:xfrm>
        </p:grpSpPr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2004516" y="4627559"/>
            <a:ext cx="327660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4" name="公式" r:id="rId5" imgW="1295400" imgH="203200" progId="Equation.3">
                    <p:embed/>
                  </p:oleObj>
                </mc:Choice>
                <mc:Fallback>
                  <p:oleObj name="公式" r:id="rId5" imgW="1295400" imgH="203200" progId="Equation.3">
                    <p:embed/>
                    <p:pic>
                      <p:nvPicPr>
                        <p:cNvPr id="0" name="图片 15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516" y="4627559"/>
                          <a:ext cx="3276600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5709740" y="4240209"/>
            <a:ext cx="2978547" cy="925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5" name="公式" r:id="rId7" imgW="1155700" imgH="330200" progId="Equation.3">
                    <p:embed/>
                  </p:oleObj>
                </mc:Choice>
                <mc:Fallback>
                  <p:oleObj name="公式" r:id="rId7" imgW="1155700" imgH="330200" progId="Equation.3">
                    <p:embed/>
                    <p:pic>
                      <p:nvPicPr>
                        <p:cNvPr id="0" name="图片 15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9740" y="4240209"/>
                          <a:ext cx="2978547" cy="925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956766" y="4600572"/>
              <a:ext cx="81534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503050405090304" pitchFamily="18" charset="0"/>
                </a:rPr>
                <a:t>③</a:t>
              </a:r>
              <a:endParaRPr kumimoji="1" lang="zh-CN" altLang="en-US" sz="320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4584" name="Group 9"/>
          <p:cNvGrpSpPr/>
          <p:nvPr/>
        </p:nvGrpSpPr>
        <p:grpSpPr bwMode="auto">
          <a:xfrm>
            <a:off x="911424" y="547686"/>
            <a:ext cx="8229600" cy="1624013"/>
            <a:chOff x="288" y="3024"/>
            <a:chExt cx="5184" cy="1023"/>
          </a:xfrm>
        </p:grpSpPr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288" y="3024"/>
              <a:ext cx="518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latin typeface="Times New Roman" panose="02020503050405090304" pitchFamily="18" charset="0"/>
                </a:rPr>
                <a:t>Note:</a:t>
              </a:r>
              <a:endParaRPr kumimoji="1" lang="en-US" altLang="zh-CN" sz="3200" b="1" dirty="0">
                <a:latin typeface="Times New Roman" panose="0202050305040509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latin typeface="Times New Roman" panose="02020503050405090304" pitchFamily="18" charset="0"/>
                </a:rPr>
                <a:t>①              has period N,                       is DC component,                is the        </a:t>
              </a:r>
              <a:r>
                <a:rPr kumimoji="1" lang="en-US" altLang="zh-CN" sz="3200" b="1" dirty="0" err="1">
                  <a:latin typeface="Times New Roman" panose="02020503050405090304" pitchFamily="18" charset="0"/>
                </a:rPr>
                <a:t>th</a:t>
              </a:r>
              <a:r>
                <a:rPr kumimoji="1" lang="en-US" altLang="zh-CN" sz="3200" b="1" dirty="0">
                  <a:latin typeface="Times New Roman" panose="02020503050405090304" pitchFamily="18" charset="0"/>
                </a:rPr>
                <a:t>-harmonic.</a:t>
              </a:r>
              <a:r>
                <a:rPr kumimoji="1" lang="en-US" altLang="zh-CN" sz="1100" dirty="0">
                  <a:latin typeface="Times New Roman" panose="02020503050405090304" pitchFamily="18" charset="0"/>
                </a:rPr>
                <a:t> </a:t>
              </a:r>
              <a:endParaRPr kumimoji="1" lang="en-US" altLang="zh-CN" sz="2400" dirty="0">
                <a:latin typeface="Times New Roman" panose="02020503050405090304" pitchFamily="18" charset="0"/>
              </a:endParaRPr>
            </a:p>
          </p:txBody>
        </p:sp>
        <p:graphicFrame>
          <p:nvGraphicFramePr>
            <p:cNvPr id="24586" name="Object 11"/>
            <p:cNvGraphicFramePr>
              <a:graphicFrameLocks noChangeAspect="1"/>
            </p:cNvGraphicFramePr>
            <p:nvPr/>
          </p:nvGraphicFramePr>
          <p:xfrm>
            <a:off x="624" y="3312"/>
            <a:ext cx="89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6" name="公式" r:id="rId9" imgW="457200" imgH="203200" progId="Equation.3">
                    <p:embed/>
                  </p:oleObj>
                </mc:Choice>
                <mc:Fallback>
                  <p:oleObj name="公式" r:id="rId9" imgW="457200" imgH="203200" progId="Equation.3">
                    <p:embed/>
                    <p:pic>
                      <p:nvPicPr>
                        <p:cNvPr id="0" name="图片 15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312"/>
                          <a:ext cx="89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2"/>
            <p:cNvGraphicFramePr>
              <a:graphicFrameLocks noChangeAspect="1"/>
            </p:cNvGraphicFramePr>
            <p:nvPr/>
          </p:nvGraphicFramePr>
          <p:xfrm>
            <a:off x="3024" y="3312"/>
            <a:ext cx="1366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7" name="公式" r:id="rId11" imgW="660400" imgH="203200" progId="Equation.3">
                    <p:embed/>
                  </p:oleObj>
                </mc:Choice>
                <mc:Fallback>
                  <p:oleObj name="公式" r:id="rId11" imgW="660400" imgH="203200" progId="Equation.3">
                    <p:embed/>
                    <p:pic>
                      <p:nvPicPr>
                        <p:cNvPr id="0" name="图片 156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312"/>
                          <a:ext cx="1366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3"/>
            <p:cNvGraphicFramePr>
              <a:graphicFrameLocks noChangeAspect="1"/>
            </p:cNvGraphicFramePr>
            <p:nvPr/>
          </p:nvGraphicFramePr>
          <p:xfrm>
            <a:off x="3360" y="3696"/>
            <a:ext cx="22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8" name="" r:id="rId13" imgW="127000" imgH="177165" progId="Equation.3">
                    <p:embed/>
                  </p:oleObj>
                </mc:Choice>
                <mc:Fallback>
                  <p:oleObj name="" r:id="rId13" imgW="127000" imgH="177165" progId="Equation.3">
                    <p:embed/>
                    <p:pic>
                      <p:nvPicPr>
                        <p:cNvPr id="0" name="图片 15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696"/>
                          <a:ext cx="22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14"/>
            <p:cNvGraphicFramePr>
              <a:graphicFrameLocks noChangeAspect="1"/>
            </p:cNvGraphicFramePr>
            <p:nvPr/>
          </p:nvGraphicFramePr>
          <p:xfrm>
            <a:off x="1680" y="3648"/>
            <a:ext cx="89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" name="公式" r:id="rId15" imgW="457200" imgH="203200" progId="Equation.3">
                    <p:embed/>
                  </p:oleObj>
                </mc:Choice>
                <mc:Fallback>
                  <p:oleObj name="公式" r:id="rId15" imgW="457200" imgH="203200" progId="Equation.3">
                    <p:embed/>
                    <p:pic>
                      <p:nvPicPr>
                        <p:cNvPr id="0" name="图片 15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48"/>
                          <a:ext cx="89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52390"/>
            <a:ext cx="8637588" cy="1042988"/>
          </a:xfrm>
        </p:spPr>
        <p:txBody>
          <a:bodyPr/>
          <a:lstStyle/>
          <a:p>
            <a:pPr algn="ctr" eaLnBrk="1" hangingPunct="1"/>
            <a:r>
              <a:rPr lang="en-US" altLang="zh-CN" sz="3200" i="1" dirty="0">
                <a:latin typeface="Times New Roman" panose="02020503050405090304" pitchFamily="18" charset="0"/>
              </a:rPr>
              <a:t>The </a:t>
            </a:r>
            <a:r>
              <a:rPr lang="en-US" altLang="en-US" sz="3200" i="1" dirty="0">
                <a:latin typeface="Times New Roman" panose="02020503050405090304" pitchFamily="18" charset="0"/>
              </a:rPr>
              <a:t>comparison</a:t>
            </a:r>
            <a:r>
              <a:rPr lang="en-US" altLang="zh-CN" sz="3200" i="1" dirty="0">
                <a:latin typeface="Times New Roman" panose="02020503050405090304" pitchFamily="18" charset="0"/>
              </a:rPr>
              <a:t> of linear </a:t>
            </a:r>
            <a:br>
              <a:rPr lang="en-US" altLang="zh-CN" sz="3200" i="1" dirty="0">
                <a:latin typeface="Times New Roman" panose="02020503050405090304" pitchFamily="18" charset="0"/>
              </a:rPr>
            </a:br>
            <a:r>
              <a:rPr lang="en-US" altLang="zh-CN" sz="3200" i="1" dirty="0">
                <a:latin typeface="Times New Roman" panose="02020503050405090304" pitchFamily="18" charset="0"/>
              </a:rPr>
              <a:t>convolution &amp; circular convolution</a:t>
            </a:r>
            <a:endParaRPr lang="zh-CN" altLang="en-US" sz="3200" i="1" dirty="0">
              <a:latin typeface="Times New Roman" panose="02020503050405090304" pitchFamily="18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4" y="1700213"/>
            <a:ext cx="6264275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503050405090304" pitchFamily="18" charset="0"/>
              </a:rPr>
              <a:t>The circular convolution:</a:t>
            </a:r>
            <a:endParaRPr lang="zh-CN" altLang="en-US" sz="3200">
              <a:latin typeface="Times New Roman" panose="02020503050405090304" pitchFamily="18" charset="0"/>
            </a:endParaRP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4008438" y="3933825"/>
          <a:ext cx="36687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1" imgW="1497965" imgH="431800" progId="Equation.DSMT4">
                  <p:embed/>
                </p:oleObj>
              </mc:Choice>
              <mc:Fallback>
                <p:oleObj name="Equation" r:id="rId1" imgW="1497965" imgH="431800" progId="Equation.DSMT4">
                  <p:embed/>
                  <p:pic>
                    <p:nvPicPr>
                      <p:cNvPr id="0" name="图片 40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3933825"/>
                        <a:ext cx="36687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279651" y="5229225"/>
            <a:ext cx="5961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95000"/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503050405090304" pitchFamily="18" charset="0"/>
              </a:rPr>
              <a:t>Please look at Fig5.6</a:t>
            </a:r>
            <a:endParaRPr kumimoji="1" lang="en-US" altLang="zh-CN" sz="3200" b="1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1992314" y="3357564"/>
            <a:ext cx="561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zh-CN" sz="3200" b="1">
                <a:latin typeface="Times New Roman" panose="02020503050405090304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503050405090304" pitchFamily="18" charset="0"/>
              </a:rPr>
              <a:t>The linear convolution:</a:t>
            </a:r>
            <a:endParaRPr lang="en-US" altLang="zh-CN" sz="3200" b="1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8125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79876" y="2276476"/>
          <a:ext cx="41878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3" imgW="1841500" imgH="431800" progId="Equation.DSMT4">
                  <p:embed/>
                </p:oleObj>
              </mc:Choice>
              <mc:Fallback>
                <p:oleObj name="Equation" r:id="rId3" imgW="1841500" imgH="431800" progId="Equation.DSMT4">
                  <p:embed/>
                  <p:pic>
                    <p:nvPicPr>
                      <p:cNvPr id="0" name="图片 40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276476"/>
                        <a:ext cx="41878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3" grpId="0" bldLvl="0" animBg="1"/>
      <p:bldP spid="18125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22238"/>
            <a:ext cx="9505305" cy="1002506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solidFill>
                  <a:srgbClr val="3366CC"/>
                </a:solidFill>
                <a:latin typeface="Times New Roman" panose="02020503050405090304" pitchFamily="18" charset="0"/>
              </a:rPr>
              <a:t>5.5 Classifications of Finite-Length Sequences</a:t>
            </a:r>
            <a:endParaRPr lang="en-US" altLang="zh-CN" sz="3600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628776"/>
            <a:ext cx="10297144" cy="4464520"/>
          </a:xfrm>
        </p:spPr>
        <p:txBody>
          <a:bodyPr/>
          <a:lstStyle/>
          <a:p>
            <a:pPr marL="571500" indent="-571500"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</a:t>
            </a:r>
            <a:r>
              <a:rPr lang="en-US" altLang="zh-CN" sz="3200" dirty="0" smtClean="0">
                <a:solidFill>
                  <a:srgbClr val="F80808"/>
                </a:solidFill>
                <a:latin typeface="Times New Roman" panose="02020503050405090304" pitchFamily="18" charset="0"/>
              </a:rPr>
              <a:t>circular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503050405090304" pitchFamily="18" charset="0"/>
              </a:rPr>
              <a:t>conjugate-symmetric </a:t>
            </a:r>
            <a:r>
              <a:rPr lang="en-US" altLang="zh-CN" sz="3200" dirty="0">
                <a:latin typeface="Times New Roman" panose="02020503050405090304" pitchFamily="18" charset="0"/>
              </a:rPr>
              <a:t>sequence and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503050405090304" pitchFamily="18" charset="0"/>
              </a:rPr>
              <a:t>circular conjugate-antisymmetric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sequence;</a:t>
            </a:r>
            <a:endParaRPr lang="en-US" altLang="zh-CN" sz="3200" dirty="0" smtClean="0">
              <a:latin typeface="Times New Roman" panose="02020503050405090304" pitchFamily="18" charset="0"/>
            </a:endParaRPr>
          </a:p>
          <a:p>
            <a:pPr marL="571500" indent="-571500"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503050405090304" pitchFamily="18" charset="0"/>
              </a:rPr>
              <a:t>geometric s</a:t>
            </a:r>
            <a:r>
              <a:rPr lang="en-US" altLang="zh-CN" sz="3200" dirty="0" smtClean="0">
                <a:solidFill>
                  <a:srgbClr val="F80808"/>
                </a:solidFill>
                <a:latin typeface="Times New Roman" panose="02020503050405090304" pitchFamily="18" charset="0"/>
              </a:rPr>
              <a:t>ymmetric </a:t>
            </a:r>
            <a:r>
              <a:rPr lang="en-US" altLang="zh-CN" sz="3200" dirty="0">
                <a:latin typeface="Times New Roman" panose="02020503050405090304" pitchFamily="18" charset="0"/>
              </a:rPr>
              <a:t>sequence and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503050405090304" pitchFamily="18" charset="0"/>
              </a:rPr>
              <a:t>geometric </a:t>
            </a:r>
            <a:r>
              <a:rPr lang="en-US" altLang="zh-CN" sz="3200" dirty="0" smtClean="0">
                <a:solidFill>
                  <a:srgbClr val="F80808"/>
                </a:solidFill>
                <a:latin typeface="Times New Roman" panose="02020503050405090304" pitchFamily="18" charset="0"/>
              </a:rPr>
              <a:t>antisymmetric </a:t>
            </a:r>
            <a:r>
              <a:rPr lang="en-US" altLang="zh-CN" sz="3200" dirty="0">
                <a:latin typeface="Times New Roman" panose="02020503050405090304" pitchFamily="18" charset="0"/>
              </a:rPr>
              <a:t>sequence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;</a:t>
            </a:r>
            <a:endParaRPr lang="en-US" altLang="zh-CN" sz="3200" dirty="0" smtClean="0">
              <a:latin typeface="Times New Roman" panose="02020503050405090304" pitchFamily="18" charset="0"/>
            </a:endParaRPr>
          </a:p>
          <a:p>
            <a:pPr marL="571500" indent="-571500" eaLnBrk="1" hangingPunct="1"/>
            <a:r>
              <a:rPr kumimoji="1" lang="en-US" altLang="zh-CN" sz="3200" dirty="0" smtClean="0">
                <a:latin typeface="Times New Roman" panose="02020503050405090304" pitchFamily="18" charset="0"/>
              </a:rPr>
              <a:t>Four </a:t>
            </a:r>
            <a:r>
              <a:rPr kumimoji="1" lang="en-US" altLang="zh-CN" sz="3200" dirty="0">
                <a:latin typeface="Times New Roman" panose="02020503050405090304" pitchFamily="18" charset="0"/>
              </a:rPr>
              <a:t>types of geometric </a:t>
            </a:r>
            <a:r>
              <a:rPr kumimoji="1" lang="en-US" altLang="zh-CN" sz="3200" dirty="0" smtClean="0">
                <a:latin typeface="Times New Roman" panose="02020503050405090304" pitchFamily="18" charset="0"/>
              </a:rPr>
              <a:t>symmetry sequences.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marL="571500" indent="-571500" eaLnBrk="1" hangingPunct="1"/>
            <a:endParaRPr lang="en-US" altLang="zh-CN" sz="32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39868" y="1340768"/>
            <a:ext cx="7570787" cy="64809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503050405090304" pitchFamily="18" charset="0"/>
              </a:rPr>
              <a:t>circular </a:t>
            </a:r>
            <a:r>
              <a:rPr lang="en-US" altLang="zh-CN" sz="3200" dirty="0">
                <a:latin typeface="Times New Roman" panose="02020503050405090304" pitchFamily="18" charset="0"/>
              </a:rPr>
              <a:t>conjugate-symmetry: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1321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71700" y="2257537"/>
          <a:ext cx="7775575" cy="6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1" imgW="3035300" imgH="241300" progId="Equation.DSMT4">
                  <p:embed/>
                </p:oleObj>
              </mc:Choice>
              <mc:Fallback>
                <p:oleObj name="Equation" r:id="rId1" imgW="3035300" imgH="241300" progId="Equation.DSMT4">
                  <p:embed/>
                  <p:pic>
                    <p:nvPicPr>
                      <p:cNvPr id="0" name="图片 42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257537"/>
                        <a:ext cx="7775575" cy="61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80594" y="3216332"/>
            <a:ext cx="756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Clr>
                <a:srgbClr val="3366CC"/>
              </a:buClr>
              <a:buSzPct val="50000"/>
            </a:pP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circular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conjugate-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antisymmetry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:</a:t>
            </a:r>
            <a:endParaRPr lang="en-US" altLang="zh-CN" sz="3200" b="1" dirty="0">
              <a:solidFill>
                <a:srgbClr val="0070C0"/>
              </a:solidFill>
              <a:latin typeface="Times New Roman" panose="0202050305040509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3210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1700" y="4159796"/>
          <a:ext cx="8483056" cy="63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3" imgW="3213100" imgH="241300" progId="Equation.DSMT4">
                  <p:embed/>
                </p:oleObj>
              </mc:Choice>
              <mc:Fallback>
                <p:oleObj name="Equation" r:id="rId3" imgW="3213100" imgH="241300" progId="Equation.DSMT4">
                  <p:embed/>
                  <p:pic>
                    <p:nvPicPr>
                      <p:cNvPr id="0" name="图片 42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159796"/>
                        <a:ext cx="8483056" cy="63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5360" y="260648"/>
            <a:ext cx="10081120" cy="7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i="1" kern="0" dirty="0" smtClean="0">
                <a:latin typeface="Times New Roman" panose="02020503050405090304" pitchFamily="18" charset="0"/>
              </a:rPr>
              <a:t>5.5.1 Classification Based on Conjugate Symmetry</a:t>
            </a:r>
            <a:endParaRPr lang="en-US" altLang="zh-CN" sz="3600" i="1" kern="0" dirty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36" y="1199358"/>
            <a:ext cx="10404530" cy="63420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503050405090304" pitchFamily="18" charset="0"/>
              </a:rPr>
              <a:t>A </a:t>
            </a:r>
            <a:r>
              <a:rPr lang="en-US" altLang="zh-CN" sz="3200" dirty="0">
                <a:latin typeface="Times New Roman" panose="02020503050405090304" pitchFamily="18" charset="0"/>
              </a:rPr>
              <a:t>complex length-N sequence x[n] can be expressed as:</a:t>
            </a:r>
            <a:endParaRPr lang="zh-CN" altLang="en-US" sz="2600" dirty="0"/>
          </a:p>
        </p:txBody>
      </p:sp>
      <p:graphicFrame>
        <p:nvGraphicFramePr>
          <p:cNvPr id="133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21183" y="1968955"/>
          <a:ext cx="53673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1" imgW="2082800" imgH="228600" progId="Equation.DSMT4">
                  <p:embed/>
                </p:oleObj>
              </mc:Choice>
              <mc:Fallback>
                <p:oleObj name="Equation" r:id="rId1" imgW="2082800" imgH="228600" progId="Equation.DSMT4">
                  <p:embed/>
                  <p:pic>
                    <p:nvPicPr>
                      <p:cNvPr id="0" name="图片 43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83" y="1968955"/>
                        <a:ext cx="53673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07142" y="2746521"/>
            <a:ext cx="102971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Where, </a:t>
            </a:r>
            <a:r>
              <a:rPr kumimoji="1" lang="en-US" altLang="zh-CN" sz="2800" b="1" dirty="0" err="1">
                <a:latin typeface="Times New Roman" panose="02020503050405090304" pitchFamily="18" charset="0"/>
              </a:rPr>
              <a:t>x</a:t>
            </a:r>
            <a:r>
              <a:rPr kumimoji="1" lang="en-US" altLang="zh-CN" sz="2800" b="1" baseline="-25000" dirty="0" err="1">
                <a:latin typeface="Times New Roman" panose="02020503050405090304" pitchFamily="18" charset="0"/>
              </a:rPr>
              <a:t>cs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[n] is its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circular conjugate-symmetric part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, and </a:t>
            </a:r>
            <a:r>
              <a:rPr kumimoji="1" lang="en-US" altLang="zh-CN" sz="2800" b="1" dirty="0" err="1">
                <a:latin typeface="Times New Roman" panose="02020503050405090304" pitchFamily="18" charset="0"/>
              </a:rPr>
              <a:t>x</a:t>
            </a:r>
            <a:r>
              <a:rPr kumimoji="1" lang="en-US" altLang="zh-CN" sz="2800" b="1" baseline="-25000" dirty="0" err="1">
                <a:latin typeface="Times New Roman" panose="02020503050405090304" pitchFamily="18" charset="0"/>
              </a:rPr>
              <a:t>ca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[n] is its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circular conjugate-antisymmetric part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, defined by:</a:t>
            </a:r>
            <a:endParaRPr kumimoji="1" lang="zh-CN" altLang="en-US" sz="24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13312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21183" y="3982181"/>
          <a:ext cx="66246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3" imgW="2730500" imgH="393700" progId="Equation.DSMT4">
                  <p:embed/>
                </p:oleObj>
              </mc:Choice>
              <mc:Fallback>
                <p:oleObj name="Equation" r:id="rId3" imgW="2730500" imgH="393700" progId="Equation.DSMT4">
                  <p:embed/>
                  <p:pic>
                    <p:nvPicPr>
                      <p:cNvPr id="0" name="图片 43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83" y="3982181"/>
                        <a:ext cx="66246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2721183" y="5085184"/>
          <a:ext cx="64690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5" imgW="2743200" imgH="393700" progId="Equation.DSMT4">
                  <p:embed/>
                </p:oleObj>
              </mc:Choice>
              <mc:Fallback>
                <p:oleObj name="Equation" r:id="rId5" imgW="2743200" imgH="393700" progId="Equation.DSMT4">
                  <p:embed/>
                  <p:pic>
                    <p:nvPicPr>
                      <p:cNvPr id="0" name="图片 43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83" y="5085184"/>
                        <a:ext cx="64690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705" y="1192210"/>
            <a:ext cx="9504289" cy="78264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For a real sequence x[n], it can be expressed as: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7713" y="2060576"/>
          <a:ext cx="5473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1" imgW="2095500" imgH="228600" progId="Equation.DSMT4">
                  <p:embed/>
                </p:oleObj>
              </mc:Choice>
              <mc:Fallback>
                <p:oleObj name="Equation" r:id="rId1" imgW="2095500" imgH="228600" progId="Equation.DSMT4">
                  <p:embed/>
                  <p:pic>
                    <p:nvPicPr>
                      <p:cNvPr id="0" name="图片 44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60576"/>
                        <a:ext cx="54737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839416" y="2890837"/>
            <a:ext cx="972108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Where, </a:t>
            </a:r>
            <a:r>
              <a:rPr kumimoji="1" lang="en-US" altLang="zh-CN" sz="3200" b="1" dirty="0" err="1">
                <a:latin typeface="Times New Roman" panose="02020503050405090304" pitchFamily="18" charset="0"/>
              </a:rPr>
              <a:t>x</a:t>
            </a:r>
            <a:r>
              <a:rPr kumimoji="1" lang="en-US" altLang="zh-CN" sz="3200" b="1" baseline="-25000" dirty="0" err="1">
                <a:latin typeface="Times New Roman" panose="02020503050405090304" pitchFamily="18" charset="0"/>
              </a:rPr>
              <a:t>ev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[n] is its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circular even part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, and </a:t>
            </a:r>
            <a:r>
              <a:rPr kumimoji="1" lang="en-US" altLang="zh-CN" sz="3200" b="1" dirty="0" err="1">
                <a:latin typeface="Times New Roman" panose="02020503050405090304" pitchFamily="18" charset="0"/>
              </a:rPr>
              <a:t>x</a:t>
            </a:r>
            <a:r>
              <a:rPr kumimoji="1" lang="en-US" altLang="zh-CN" sz="3200" b="1" baseline="-25000" dirty="0" err="1">
                <a:latin typeface="Times New Roman" panose="02020503050405090304" pitchFamily="18" charset="0"/>
              </a:rPr>
              <a:t>ca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[n] is its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circular odd part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, defined by: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13619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63976" y="4149726"/>
          <a:ext cx="45370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3" imgW="1815465" imgH="393700" progId="Equation.DSMT4">
                  <p:embed/>
                </p:oleObj>
              </mc:Choice>
              <mc:Fallback>
                <p:oleObj name="Equation" r:id="rId3" imgW="1815465" imgH="393700" progId="Equation.DSMT4">
                  <p:embed/>
                  <p:pic>
                    <p:nvPicPr>
                      <p:cNvPr id="0" name="图片 44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4149726"/>
                        <a:ext cx="45370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3863976" y="5213350"/>
          <a:ext cx="45370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5" imgW="1828800" imgH="393700" progId="Equation.DSMT4">
                  <p:embed/>
                </p:oleObj>
              </mc:Choice>
              <mc:Fallback>
                <p:oleObj name="Equation" r:id="rId5" imgW="1828800" imgH="393700" progId="Equation.DSMT4">
                  <p:embed/>
                  <p:pic>
                    <p:nvPicPr>
                      <p:cNvPr id="0" name="图片 44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5213350"/>
                        <a:ext cx="45370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78" y="233660"/>
            <a:ext cx="10225136" cy="749004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503050405090304" pitchFamily="18" charset="0"/>
              </a:rPr>
              <a:t>5.5.2 Classification Based on Geometric Symmetry</a:t>
            </a:r>
            <a:endParaRPr lang="en-US" altLang="zh-CN" sz="3600" i="1" dirty="0">
              <a:latin typeface="Times New Roman" panose="02020503050405090304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9376" y="1332748"/>
            <a:ext cx="10369152" cy="158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Two types of geometric symmetries are usually defined: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(1) 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503050405090304" pitchFamily="18" charset="0"/>
              </a:rPr>
              <a:t>Symmetric sequence: </a:t>
            </a:r>
            <a:endParaRPr lang="en-US" altLang="zh-CN" sz="32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4643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24400" y="2384628"/>
          <a:ext cx="29606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1" imgW="1129665" imgH="203200" progId="Equation.DSMT4">
                  <p:embed/>
                </p:oleObj>
              </mc:Choice>
              <mc:Fallback>
                <p:oleObj name="Equation" r:id="rId1" imgW="1129665" imgH="203200" progId="Equation.DSMT4">
                  <p:embed/>
                  <p:pic>
                    <p:nvPicPr>
                      <p:cNvPr id="0" name="图片 45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84628"/>
                        <a:ext cx="2960688" cy="569912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52962" y="3985471"/>
          <a:ext cx="3355931" cy="59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3" imgW="1218565" imgH="203200" progId="Equation.DSMT4">
                  <p:embed/>
                </p:oleObj>
              </mc:Choice>
              <mc:Fallback>
                <p:oleObj name="Equation" r:id="rId3" imgW="1218565" imgH="203200" progId="Equation.DSMT4">
                  <p:embed/>
                  <p:pic>
                    <p:nvPicPr>
                      <p:cNvPr id="0" name="图片 45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2" y="3985471"/>
                        <a:ext cx="3355931" cy="595657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479376" y="3197714"/>
            <a:ext cx="576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(2)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Antisymmetric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 sequence:</a:t>
            </a:r>
            <a:endParaRPr kumimoji="1" lang="zh-CN" altLang="en-US" sz="3200" b="1" dirty="0">
              <a:latin typeface="Times New Roman" panose="02020503050405090304" pitchFamily="18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839416" y="4941888"/>
            <a:ext cx="957775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Since the length N of a sequence can be either even or odd, four types of geometric symmetry are defined.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146441" grpId="0"/>
      <p:bldP spid="1464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9855696" cy="936104"/>
          </a:xfrm>
        </p:spPr>
        <p:txBody>
          <a:bodyPr/>
          <a:lstStyle/>
          <a:p>
            <a:pPr algn="ctr" eaLnBrk="1" hangingPunct="1"/>
            <a:r>
              <a:rPr kumimoji="1" lang="en-US" altLang="zh-CN" sz="3600" i="1" dirty="0">
                <a:latin typeface="Times New Roman" panose="02020503050405090304" pitchFamily="18" charset="0"/>
              </a:rPr>
              <a:t>Four types of geometric symmetry sequences</a:t>
            </a:r>
            <a:endParaRPr lang="zh-CN" altLang="en-US" sz="3600" i="1" dirty="0">
              <a:latin typeface="Times New Roman" panose="02020503050405090304" pitchFamily="18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310" y="1484784"/>
            <a:ext cx="9361859" cy="43672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Type1</a:t>
            </a:r>
            <a:r>
              <a:rPr lang="en-US" altLang="zh-CN" sz="3200" dirty="0">
                <a:latin typeface="Times New Roman" panose="02020503050405090304" pitchFamily="18" charset="0"/>
              </a:rPr>
              <a:t>: Symmetric impulse response with odd length.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Type2</a:t>
            </a:r>
            <a:r>
              <a:rPr lang="en-US" altLang="zh-CN" sz="3200" dirty="0">
                <a:latin typeface="Times New Roman" panose="02020503050405090304" pitchFamily="18" charset="0"/>
              </a:rPr>
              <a:t>: Symmetric impulse response with even length.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Type3</a:t>
            </a:r>
            <a:r>
              <a:rPr lang="en-US" altLang="zh-CN" sz="3200" dirty="0">
                <a:latin typeface="Times New Roman" panose="02020503050405090304" pitchFamily="18" charset="0"/>
              </a:rPr>
              <a:t>: Antisymmetric impulse response with odd length.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Type4</a:t>
            </a:r>
            <a:r>
              <a:rPr lang="en-US" altLang="zh-CN" sz="3200" dirty="0">
                <a:latin typeface="Times New Roman" panose="02020503050405090304" pitchFamily="18" charset="0"/>
              </a:rPr>
              <a:t>: Antisymmetric impulse response with even length.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1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95775" y="1412875"/>
          <a:ext cx="34559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1" imgW="1295400" imgH="393700" progId="Equation.DSMT4">
                  <p:embed/>
                </p:oleObj>
              </mc:Choice>
              <mc:Fallback>
                <p:oleObj name="Equation" r:id="rId1" imgW="1295400" imgH="393700" progId="Equation.DSMT4">
                  <p:embed/>
                  <p:pic>
                    <p:nvPicPr>
                      <p:cNvPr id="0" name="图片 46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412875"/>
                        <a:ext cx="345598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3316" name="Picture 20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492375"/>
            <a:ext cx="3168650" cy="285908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983432" y="540923"/>
            <a:ext cx="93608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anose="02020503050405090304" pitchFamily="18" charset="0"/>
              </a:rPr>
              <a:t>In the general case for 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Type1 </a:t>
            </a:r>
            <a:r>
              <a:rPr lang="en-US" altLang="zh-CN" sz="3200" b="1" dirty="0">
                <a:latin typeface="Times New Roman" panose="02020503050405090304" pitchFamily="18" charset="0"/>
              </a:rPr>
              <a:t>&amp; 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Type2 </a:t>
            </a:r>
            <a:r>
              <a:rPr lang="en-US" altLang="zh-CN" sz="3200" b="1" dirty="0">
                <a:latin typeface="Times New Roman" panose="02020503050405090304" pitchFamily="18" charset="0"/>
              </a:rPr>
              <a:t>FIR filters, the phase function is of the form:</a:t>
            </a:r>
            <a:endParaRPr lang="zh-CN" altLang="en-US" sz="3200" b="1" dirty="0">
              <a:latin typeface="Times New Roman" panose="02020503050405090304" pitchFamily="18" charset="0"/>
            </a:endParaRPr>
          </a:p>
        </p:txBody>
      </p:sp>
      <p:pic>
        <p:nvPicPr>
          <p:cNvPr id="183322" name="Picture 26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492376"/>
            <a:ext cx="33115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3340" name="Object 44"/>
          <p:cNvGraphicFramePr>
            <a:graphicFrameLocks noChangeAspect="1"/>
          </p:cNvGraphicFramePr>
          <p:nvPr/>
        </p:nvGraphicFramePr>
        <p:xfrm>
          <a:off x="2424907" y="5542298"/>
          <a:ext cx="2735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5" imgW="1028065" imgH="203200" progId="Equation.DSMT4">
                  <p:embed/>
                </p:oleObj>
              </mc:Choice>
              <mc:Fallback>
                <p:oleObj name="Equation" r:id="rId5" imgW="1028065" imgH="203200" progId="Equation.DSMT4">
                  <p:embed/>
                  <p:pic>
                    <p:nvPicPr>
                      <p:cNvPr id="0" name="图片 46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907" y="5542298"/>
                        <a:ext cx="27352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41" name="Object 4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44557" y="5350546"/>
          <a:ext cx="2598738" cy="92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7" imgW="1066165" imgH="393700" progId="Equation.DSMT4">
                  <p:embed/>
                </p:oleObj>
              </mc:Choice>
              <mc:Fallback>
                <p:oleObj name="Equation" r:id="rId7" imgW="1066165" imgH="393700" progId="Equation.DSMT4">
                  <p:embed/>
                  <p:pic>
                    <p:nvPicPr>
                      <p:cNvPr id="0" name="图片 46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557" y="5350546"/>
                        <a:ext cx="2598738" cy="923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983432" y="540923"/>
            <a:ext cx="93608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anose="02020503050405090304" pitchFamily="18" charset="0"/>
              </a:rPr>
              <a:t>In the general case for 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Type3 </a:t>
            </a:r>
            <a:r>
              <a:rPr lang="en-US" altLang="zh-CN" sz="3200" b="1" dirty="0">
                <a:latin typeface="Times New Roman" panose="02020503050405090304" pitchFamily="18" charset="0"/>
              </a:rPr>
              <a:t>&amp; 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Type4 </a:t>
            </a:r>
            <a:r>
              <a:rPr lang="en-US" altLang="zh-CN" sz="3200" b="1" dirty="0">
                <a:latin typeface="Times New Roman" panose="02020503050405090304" pitchFamily="18" charset="0"/>
              </a:rPr>
              <a:t>FIR filters, the phase function is of the form:</a:t>
            </a:r>
            <a:endParaRPr lang="zh-CN" altLang="en-US" sz="3200" b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9" name="Object 24"/>
          <p:cNvGraphicFramePr>
            <a:graphicFrameLocks noGrp="1" noChangeAspect="1"/>
          </p:cNvGraphicFramePr>
          <p:nvPr>
            <p:ph sz="half" idx="1"/>
          </p:nvPr>
        </p:nvGraphicFramePr>
        <p:xfrm>
          <a:off x="3935760" y="1397414"/>
          <a:ext cx="41052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公式" r:id="rId1" imgW="1600200" imgH="393700" progId="Equation.3">
                  <p:embed/>
                </p:oleObj>
              </mc:Choice>
              <mc:Fallback>
                <p:oleObj name="公式" r:id="rId1" imgW="1600200" imgH="393700" progId="Equation.3">
                  <p:embed/>
                  <p:pic>
                    <p:nvPicPr>
                      <p:cNvPr id="0" name="图片 48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1397414"/>
                        <a:ext cx="41052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514600"/>
            <a:ext cx="30956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516803"/>
            <a:ext cx="31686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30"/>
          <p:cNvGraphicFramePr>
            <a:graphicFrameLocks noChangeAspect="1"/>
          </p:cNvGraphicFramePr>
          <p:nvPr/>
        </p:nvGraphicFramePr>
        <p:xfrm>
          <a:off x="2351087" y="5399881"/>
          <a:ext cx="2889250" cy="87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5" imgW="1282700" imgH="393700" progId="Equation.DSMT4">
                  <p:embed/>
                </p:oleObj>
              </mc:Choice>
              <mc:Fallback>
                <p:oleObj name="Equation" r:id="rId5" imgW="1282700" imgH="393700" progId="Equation.DSMT4">
                  <p:embed/>
                  <p:pic>
                    <p:nvPicPr>
                      <p:cNvPr id="0" name="图片 48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7" y="5399881"/>
                        <a:ext cx="2889250" cy="873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6959749" y="5414192"/>
          <a:ext cx="28813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7" imgW="1320165" imgH="393700" progId="Equation.DSMT4">
                  <p:embed/>
                </p:oleObj>
              </mc:Choice>
              <mc:Fallback>
                <p:oleObj name="Equation" r:id="rId7" imgW="1320165" imgH="393700" progId="Equation.DSMT4">
                  <p:embed/>
                  <p:pic>
                    <p:nvPicPr>
                      <p:cNvPr id="0" name="图片 48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749" y="5414192"/>
                        <a:ext cx="288131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0"/>
            <a:ext cx="7543800" cy="980729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503050405090304" pitchFamily="18" charset="0"/>
              </a:rPr>
              <a:t>5.6 DFT Properties</a:t>
            </a:r>
            <a:br>
              <a:rPr lang="en-US" altLang="zh-CN" sz="3600" i="1" dirty="0">
                <a:latin typeface="Times New Roman" panose="02020503050405090304" pitchFamily="18" charset="0"/>
              </a:rPr>
            </a:br>
            <a:r>
              <a:rPr lang="en-US" altLang="zh-CN" sz="3600" i="1" dirty="0">
                <a:latin typeface="Times New Roman" panose="02020503050405090304" pitchFamily="18" charset="0"/>
              </a:rPr>
              <a:t>Table5.1: Symmetric Relations 1</a:t>
            </a:r>
            <a:endParaRPr lang="zh-CN" altLang="en-US" sz="3600" i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107567" name="Group 47"/>
          <p:cNvGraphicFramePr>
            <a:graphicFrameLocks noGrp="1"/>
          </p:cNvGraphicFramePr>
          <p:nvPr/>
        </p:nvGraphicFramePr>
        <p:xfrm>
          <a:off x="983615" y="1232312"/>
          <a:ext cx="8534400" cy="3883026"/>
        </p:xfrm>
        <a:graphic>
          <a:graphicData uri="http://schemas.openxmlformats.org/drawingml/2006/table">
            <a:tbl>
              <a:tblPr/>
              <a:tblGrid>
                <a:gridCol w="2232025"/>
                <a:gridCol w="6302375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Length-N Sequence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N-point DFT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X[k]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x*[n]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X*[&lt;-k&gt;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x*[&lt;-n&gt;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X*[k]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Re{x[n]}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Xcs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[k]={X[&lt;k&gt;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]+X*[&lt;-k&gt;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]}/2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jIm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{x[n]}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Xca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[k]={X[&lt;k&gt;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]-X*[&lt;-k&gt;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]}/2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Re{X[k]}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ca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jIm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{X[k]}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983432" y="5295801"/>
            <a:ext cx="105851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503050405090304" pitchFamily="18" charset="0"/>
              </a:rPr>
              <a:t>Note: x[n] is a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complex</a:t>
            </a: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503050405090304" pitchFamily="18" charset="0"/>
              </a:rPr>
              <a:t> sequence. </a:t>
            </a:r>
            <a:r>
              <a:rPr kumimoji="1" lang="en-US" altLang="zh-CN" sz="2800" b="1" dirty="0" err="1" smtClean="0">
                <a:solidFill>
                  <a:srgbClr val="3366CC"/>
                </a:solidFill>
                <a:latin typeface="Times New Roman" panose="02020503050405090304" pitchFamily="18" charset="0"/>
              </a:rPr>
              <a:t>x</a:t>
            </a:r>
            <a:r>
              <a:rPr kumimoji="1" lang="en-US" altLang="zh-CN" sz="2800" b="1" baseline="-25000" dirty="0" err="1" smtClean="0">
                <a:solidFill>
                  <a:srgbClr val="3366CC"/>
                </a:solidFill>
                <a:latin typeface="Times New Roman" panose="02020503050405090304" pitchFamily="18" charset="0"/>
              </a:rPr>
              <a:t>cs</a:t>
            </a:r>
            <a:r>
              <a:rPr kumimoji="1" lang="en-US" altLang="zh-CN" sz="2800" b="1" dirty="0" smtClean="0">
                <a:solidFill>
                  <a:srgbClr val="3366CC"/>
                </a:solidFill>
                <a:latin typeface="Times New Roman" panose="02020503050405090304" pitchFamily="18" charset="0"/>
              </a:rPr>
              <a:t>[n</a:t>
            </a: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503050405090304" pitchFamily="18" charset="0"/>
              </a:rPr>
              <a:t>] and </a:t>
            </a:r>
            <a:r>
              <a:rPr kumimoji="1" lang="en-US" altLang="zh-CN" sz="2800" b="1" dirty="0" err="1" smtClean="0">
                <a:solidFill>
                  <a:srgbClr val="3366CC"/>
                </a:solidFill>
                <a:latin typeface="Times New Roman" panose="02020503050405090304" pitchFamily="18" charset="0"/>
              </a:rPr>
              <a:t>x</a:t>
            </a:r>
            <a:r>
              <a:rPr kumimoji="1" lang="en-US" altLang="zh-CN" sz="2800" b="1" baseline="-25000" dirty="0" err="1" smtClean="0">
                <a:solidFill>
                  <a:srgbClr val="3366CC"/>
                </a:solidFill>
                <a:latin typeface="Times New Roman" panose="02020503050405090304" pitchFamily="18" charset="0"/>
              </a:rPr>
              <a:t>ca</a:t>
            </a:r>
            <a:r>
              <a:rPr kumimoji="1" lang="en-US" altLang="zh-CN" sz="2800" b="1" dirty="0" smtClean="0">
                <a:solidFill>
                  <a:srgbClr val="3366CC"/>
                </a:solidFill>
                <a:latin typeface="Times New Roman" panose="02020503050405090304" pitchFamily="18" charset="0"/>
              </a:rPr>
              <a:t>[n</a:t>
            </a: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503050405090304" pitchFamily="18" charset="0"/>
              </a:rPr>
              <a:t>] are the circular conjugate-symmetric and antisymmetric parts of x[n], respectively.</a:t>
            </a:r>
            <a:endParaRPr kumimoji="1" lang="zh-CN" altLang="en-US" sz="2800" b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39033" y="453389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73466" y="490409"/>
            <a:ext cx="8229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 smtClean="0">
                <a:latin typeface="Times New Roman" panose="02020503050405090304" pitchFamily="18" charset="0"/>
              </a:rPr>
              <a:t>④ 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The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equation (A) and (B) are expressed as  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3200" b="1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3200" b="1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or</a:t>
            </a:r>
            <a:r>
              <a:rPr kumimoji="1" lang="en-US" altLang="zh-CN" sz="2600" b="1" dirty="0">
                <a:latin typeface="Times New Roman" panose="02020503050405090304" pitchFamily="18" charset="0"/>
              </a:rPr>
              <a:t>   </a:t>
            </a:r>
            <a:r>
              <a:rPr kumimoji="1" lang="en-US" altLang="zh-CN" sz="1100" dirty="0">
                <a:latin typeface="Times New Roman" panose="02020503050405090304" pitchFamily="18" charset="0"/>
              </a:rPr>
              <a:t>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022408" y="1091249"/>
          <a:ext cx="18923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" r:id="rId1" imgW="824865" imgH="304800" progId="Equation.3">
                  <p:embed/>
                </p:oleObj>
              </mc:Choice>
              <mc:Fallback>
                <p:oleObj name="" r:id="rId1" imgW="824865" imgH="304800" progId="Equation.3">
                  <p:embed/>
                  <p:pic>
                    <p:nvPicPr>
                      <p:cNvPr id="0" name="图片 16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408" y="1091249"/>
                        <a:ext cx="18923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424430" y="1986747"/>
          <a:ext cx="276961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" r:id="rId3" imgW="1167765" imgH="304800" progId="Equation.3">
                  <p:embed/>
                </p:oleObj>
              </mc:Choice>
              <mc:Fallback>
                <p:oleObj name="" r:id="rId3" imgW="1167765" imgH="304800" progId="Equation.3">
                  <p:embed/>
                  <p:pic>
                    <p:nvPicPr>
                      <p:cNvPr id="0" name="图片 16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430" y="1986747"/>
                        <a:ext cx="276961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915342" y="1951822"/>
          <a:ext cx="31670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name="" r:id="rId5" imgW="1218565" imgH="304800" progId="Equation.3">
                  <p:embed/>
                </p:oleObj>
              </mc:Choice>
              <mc:Fallback>
                <p:oleObj name="" r:id="rId5" imgW="1218565" imgH="304800" progId="Equation.3">
                  <p:embed/>
                  <p:pic>
                    <p:nvPicPr>
                      <p:cNvPr id="0" name="图片 16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42" y="1951822"/>
                        <a:ext cx="31670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3678896" y="2835459"/>
          <a:ext cx="4843463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4" name="VISIO" r:id="rId7" imgW="2901950" imgH="1158240" progId="Visio.Drawing.5">
                  <p:embed/>
                </p:oleObj>
              </mc:Choice>
              <mc:Fallback>
                <p:oleObj name="VISIO" r:id="rId7" imgW="2901950" imgH="1158240" progId="Visio.Drawing.5">
                  <p:embed/>
                  <p:pic>
                    <p:nvPicPr>
                      <p:cNvPr id="0" name="图片 16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896" y="2835459"/>
                        <a:ext cx="4843463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1B7B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78963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758057" y="4653136"/>
          <a:ext cx="583247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5" name="VISIO" r:id="rId9" imgW="3724910" imgH="1063625" progId="Visio.Drawing.5">
                  <p:embed/>
                </p:oleObj>
              </mc:Choice>
              <mc:Fallback>
                <p:oleObj name="VISIO" r:id="rId9" imgW="3724910" imgH="1063625" progId="Visio.Drawing.5">
                  <p:embed/>
                  <p:pic>
                    <p:nvPicPr>
                      <p:cNvPr id="0" name="图片 16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057" y="4653136"/>
                        <a:ext cx="583247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05" name="Group 37"/>
          <p:cNvGraphicFramePr>
            <a:graphicFrameLocks noGrp="1"/>
          </p:cNvGraphicFramePr>
          <p:nvPr/>
        </p:nvGraphicFramePr>
        <p:xfrm>
          <a:off x="1918010" y="1196752"/>
          <a:ext cx="8382000" cy="4041773"/>
        </p:xfrm>
        <a:graphic>
          <a:graphicData uri="http://schemas.openxmlformats.org/drawingml/2006/table">
            <a:tbl>
              <a:tblPr/>
              <a:tblGrid>
                <a:gridCol w="3617595"/>
                <a:gridCol w="4764405"/>
              </a:tblGrid>
              <a:tr h="426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Length-N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Sequencec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N-point DFT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Real   x[n]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X[k]=Re{X[k]}+jIm{X[k]}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ev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Re{X[k]}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od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jIm{X[k]}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Symmetry relations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X[k]=X*[&lt;-k&gt;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8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ReX[k]=ReX[&lt;-k&gt;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ImX[k]=-ImX[&lt;-k&gt;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8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|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X[k]|=|X[&lt;-k&gt;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]|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argX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[k]=-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argX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[&lt;-k&gt;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Rectangle 39"/>
          <p:cNvSpPr>
            <a:spLocks noGrp="1" noChangeArrowheads="1"/>
          </p:cNvSpPr>
          <p:nvPr>
            <p:ph type="title"/>
          </p:nvPr>
        </p:nvSpPr>
        <p:spPr>
          <a:xfrm>
            <a:off x="2495550" y="188913"/>
            <a:ext cx="7543800" cy="874712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i="1" dirty="0" smtClean="0">
                <a:latin typeface="Times New Roman" panose="02020503050405090304" pitchFamily="18" charset="0"/>
              </a:rPr>
              <a:t>Table5.2: </a:t>
            </a:r>
            <a:r>
              <a:rPr lang="en-US" altLang="zh-CN" sz="3600" i="1" dirty="0">
                <a:latin typeface="Times New Roman" panose="02020503050405090304" pitchFamily="18" charset="0"/>
              </a:rPr>
              <a:t>Symmetric Relations 2</a:t>
            </a:r>
            <a:endParaRPr lang="zh-CN" altLang="en-US" sz="3600" i="1" dirty="0">
              <a:latin typeface="Times New Roman" panose="02020503050405090304" pitchFamily="18" charset="0"/>
            </a:endParaRPr>
          </a:p>
        </p:txBody>
      </p:sp>
      <p:sp>
        <p:nvSpPr>
          <p:cNvPr id="109609" name="Text Box 41"/>
          <p:cNvSpPr>
            <a:spLocks noGrp="1" noChangeArrowheads="1"/>
          </p:cNvSpPr>
          <p:nvPr>
            <p:ph type="body" idx="1"/>
          </p:nvPr>
        </p:nvSpPr>
        <p:spPr>
          <a:xfrm>
            <a:off x="1543050" y="5377688"/>
            <a:ext cx="9593510" cy="8302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 smtClean="0">
                <a:solidFill>
                  <a:srgbClr val="3366CC"/>
                </a:solidFill>
                <a:latin typeface="Times New Roman" panose="02020503050405090304" pitchFamily="18" charset="0"/>
              </a:rPr>
              <a:t>    Note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503050405090304" pitchFamily="18" charset="0"/>
              </a:rPr>
              <a:t>: x[n] is a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real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503050405090304" pitchFamily="18" charset="0"/>
              </a:rPr>
              <a:t> sequence.  </a:t>
            </a:r>
            <a:r>
              <a:rPr kumimoji="1" lang="en-US" altLang="zh-CN" dirty="0" err="1" smtClean="0">
                <a:solidFill>
                  <a:srgbClr val="3366CC"/>
                </a:solidFill>
                <a:latin typeface="Times New Roman" panose="02020503050405090304" pitchFamily="18" charset="0"/>
              </a:rPr>
              <a:t>x</a:t>
            </a:r>
            <a:r>
              <a:rPr kumimoji="1" lang="en-US" altLang="zh-CN" sz="2400" baseline="-25000" dirty="0" err="1" smtClean="0">
                <a:solidFill>
                  <a:srgbClr val="3366CC"/>
                </a:solidFill>
                <a:latin typeface="Times New Roman" panose="02020503050405090304" pitchFamily="18" charset="0"/>
              </a:rPr>
              <a:t>ev</a:t>
            </a:r>
            <a:r>
              <a:rPr kumimoji="1" lang="en-US" altLang="zh-CN" dirty="0" smtClean="0">
                <a:solidFill>
                  <a:srgbClr val="3366CC"/>
                </a:solidFill>
                <a:latin typeface="Times New Roman" panose="02020503050405090304" pitchFamily="18" charset="0"/>
              </a:rPr>
              <a:t>[n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503050405090304" pitchFamily="18" charset="0"/>
              </a:rPr>
              <a:t>] and </a:t>
            </a:r>
            <a:r>
              <a:rPr kumimoji="1" lang="en-US" altLang="zh-CN" dirty="0" err="1" smtClean="0">
                <a:solidFill>
                  <a:srgbClr val="3366CC"/>
                </a:solidFill>
                <a:latin typeface="Times New Roman" panose="02020503050405090304" pitchFamily="18" charset="0"/>
              </a:rPr>
              <a:t>x</a:t>
            </a:r>
            <a:r>
              <a:rPr kumimoji="1" lang="en-US" altLang="zh-CN" sz="2400" baseline="-25000" dirty="0" err="1" smtClean="0">
                <a:solidFill>
                  <a:srgbClr val="3366CC"/>
                </a:solidFill>
                <a:latin typeface="Times New Roman" panose="02020503050405090304" pitchFamily="18" charset="0"/>
              </a:rPr>
              <a:t>od</a:t>
            </a:r>
            <a:r>
              <a:rPr kumimoji="1" lang="en-US" altLang="zh-CN" dirty="0" smtClean="0">
                <a:solidFill>
                  <a:srgbClr val="3366CC"/>
                </a:solidFill>
                <a:latin typeface="Times New Roman" panose="02020503050405090304" pitchFamily="18" charset="0"/>
              </a:rPr>
              <a:t>[n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503050405090304" pitchFamily="18" charset="0"/>
              </a:rPr>
              <a:t>] are the circular even and odd parts of x[n], respectively.</a:t>
            </a:r>
            <a:endParaRPr kumimoji="1" lang="en-US" altLang="zh-CN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52063" y="54546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15480" y="1196752"/>
            <a:ext cx="8784976" cy="1370558"/>
            <a:chOff x="1415480" y="1196752"/>
            <a:chExt cx="8784976" cy="1370558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415480" y="1196752"/>
              <a:ext cx="8784976" cy="630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en-US" altLang="zh-CN" sz="3200" u="sng" kern="0" dirty="0" smtClean="0">
                  <a:latin typeface="Times New Roman" panose="02020503050405090304" pitchFamily="18" charset="0"/>
                </a:rPr>
                <a:t>Example:</a:t>
              </a:r>
              <a:r>
                <a:rPr lang="en-US" altLang="zh-CN" sz="3200" kern="0" dirty="0" smtClean="0">
                  <a:latin typeface="Times New Roman" panose="02020503050405090304" pitchFamily="18" charset="0"/>
                </a:rPr>
                <a:t> Consider the length-14 </a:t>
              </a:r>
              <a:r>
                <a:rPr lang="en-US" altLang="zh-CN" sz="3200" kern="0" dirty="0" smtClean="0">
                  <a:solidFill>
                    <a:srgbClr val="FF0000"/>
                  </a:solidFill>
                  <a:latin typeface="Times New Roman" panose="02020503050405090304" pitchFamily="18" charset="0"/>
                </a:rPr>
                <a:t>real</a:t>
              </a:r>
              <a:r>
                <a:rPr lang="en-US" altLang="zh-CN" sz="3200" kern="0" dirty="0" smtClean="0">
                  <a:latin typeface="Times New Roman" panose="02020503050405090304" pitchFamily="18" charset="0"/>
                </a:rPr>
                <a:t> sequence</a:t>
              </a:r>
              <a:endParaRPr lang="zh-CN" altLang="en-US" sz="3200" kern="0" dirty="0" smtClean="0">
                <a:latin typeface="Times New Roman" panose="02020503050405090304" pitchFamily="18" charset="0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2495550" y="1918022"/>
              <a:ext cx="479971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3200" b="1" i="0" kern="0" dirty="0">
                  <a:solidFill>
                    <a:srgbClr val="0070C0"/>
                  </a:solidFill>
                  <a:latin typeface="Times New Roman" panose="02020503050405090304" pitchFamily="18" charset="0"/>
                  <a:ea typeface="微软雅黑" panose="020B0503020204020204" pitchFamily="34" charset="-122"/>
                </a:rPr>
                <a:t>has 14-point DFT            </a:t>
              </a:r>
              <a:r>
                <a:rPr kumimoji="1" lang="en-US" altLang="zh-CN" sz="3200" b="1" i="0" dirty="0" smtClean="0">
                  <a:latin typeface="Times New Roman" panose="02020503050405090304" pitchFamily="18" charset="0"/>
                </a:rPr>
                <a:t>. </a:t>
              </a:r>
              <a:endParaRPr kumimoji="1" lang="en-US" altLang="zh-CN" sz="3200" b="1" i="0" dirty="0">
                <a:latin typeface="Times New Roman" panose="02020503050405090304" pitchFamily="18" charset="0"/>
              </a:endParaRPr>
            </a:p>
          </p:txBody>
        </p:sp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535112" y="1918022"/>
            <a:ext cx="96043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4" name="Equation" r:id="rId1" imgW="292100" imgH="203200" progId="Equation.3">
                    <p:embed/>
                  </p:oleObj>
                </mc:Choice>
                <mc:Fallback>
                  <p:oleObj name="Equation" r:id="rId1" imgW="292100" imgH="203200" progId="Equation.3">
                    <p:embed/>
                    <p:pic>
                      <p:nvPicPr>
                        <p:cNvPr id="0" name="图片 49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112" y="1918022"/>
                          <a:ext cx="960438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5755042" y="1947048"/>
            <a:ext cx="99377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5" name="Equation" r:id="rId3" imgW="342900" imgH="203200" progId="Equation.3">
                    <p:embed/>
                  </p:oleObj>
                </mc:Choice>
                <mc:Fallback>
                  <p:oleObj name="Equation" r:id="rId3" imgW="342900" imgH="203200" progId="Equation.3">
                    <p:embed/>
                    <p:pic>
                      <p:nvPicPr>
                        <p:cNvPr id="0" name="图片 49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5042" y="1947048"/>
                          <a:ext cx="99377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0"/>
          <p:cNvGrpSpPr/>
          <p:nvPr/>
        </p:nvGrpSpPr>
        <p:grpSpPr bwMode="auto">
          <a:xfrm>
            <a:off x="1847528" y="4636854"/>
            <a:ext cx="7404100" cy="1341438"/>
            <a:chOff x="569" y="2832"/>
            <a:chExt cx="4664" cy="845"/>
          </a:xfrm>
        </p:grpSpPr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569" y="2832"/>
            <a:ext cx="4664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6" name="Equation" r:id="rId5" imgW="2311400" imgH="228600" progId="Equation.DSMT4">
                    <p:embed/>
                  </p:oleObj>
                </mc:Choice>
                <mc:Fallback>
                  <p:oleObj name="Equation" r:id="rId5" imgW="2311400" imgH="228600" progId="Equation.DSMT4">
                    <p:embed/>
                    <p:pic>
                      <p:nvPicPr>
                        <p:cNvPr id="0" name="图片 49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2832"/>
                          <a:ext cx="4664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2112" y="3312"/>
              <a:ext cx="8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i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3200" b="1" i="0">
                  <a:latin typeface="Times New Roman" panose="02020503050405090304" pitchFamily="18" charset="0"/>
                </a:rPr>
                <a:t>(N=14)</a:t>
              </a:r>
              <a:endParaRPr kumimoji="1" lang="en-US" altLang="zh-CN" sz="3200" b="1" i="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47528" y="2865517"/>
            <a:ext cx="4006242" cy="584775"/>
            <a:chOff x="1847528" y="2865517"/>
            <a:chExt cx="4006242" cy="584775"/>
          </a:xfrm>
        </p:grpSpPr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3402670" y="2942292"/>
            <a:ext cx="24511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7" name="Equation" r:id="rId7" imgW="951865" imgH="203200" progId="Equation.3">
                    <p:embed/>
                  </p:oleObj>
                </mc:Choice>
                <mc:Fallback>
                  <p:oleObj name="Equation" r:id="rId7" imgW="951865" imgH="203200" progId="Equation.3">
                    <p:embed/>
                    <p:pic>
                      <p:nvPicPr>
                        <p:cNvPr id="0" name="图片 49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670" y="2942292"/>
                          <a:ext cx="24511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847528" y="2865517"/>
              <a:ext cx="5838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kern="0" dirty="0" smtClean="0">
                  <a:solidFill>
                    <a:srgbClr val="0070C0"/>
                  </a:solidFill>
                  <a:latin typeface="Times New Roman" panose="02020503050405090304" pitchFamily="18" charset="0"/>
                  <a:ea typeface="微软雅黑" panose="020B0503020204020204" pitchFamily="34" charset="-122"/>
                </a:rPr>
                <a:t>If 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703512" y="3675236"/>
            <a:ext cx="5388843" cy="588343"/>
            <a:chOff x="1703512" y="3675236"/>
            <a:chExt cx="5388843" cy="588343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215680" y="3675236"/>
            <a:ext cx="387667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8" name="Equation" r:id="rId9" imgW="1549400" imgH="228600" progId="Equation.3">
                    <p:embed/>
                  </p:oleObj>
                </mc:Choice>
                <mc:Fallback>
                  <p:oleObj name="Equation" r:id="rId9" imgW="1549400" imgH="228600" progId="Equation.3">
                    <p:embed/>
                    <p:pic>
                      <p:nvPicPr>
                        <p:cNvPr id="0" name="图片 49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680" y="3675236"/>
                          <a:ext cx="3876675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1703512" y="3678804"/>
              <a:ext cx="11993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kern="0" dirty="0" smtClean="0">
                  <a:solidFill>
                    <a:srgbClr val="0070C0"/>
                  </a:solidFill>
                  <a:latin typeface="Times New Roman" panose="02020503050405090304" pitchFamily="18" charset="0"/>
                  <a:ea typeface="微软雅黑" panose="020B0503020204020204" pitchFamily="34" charset="-122"/>
                </a:rPr>
                <a:t>Then 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9" y="212725"/>
            <a:ext cx="7648575" cy="863600"/>
          </a:xfrm>
        </p:spPr>
        <p:txBody>
          <a:bodyPr/>
          <a:lstStyle/>
          <a:p>
            <a:pPr algn="ctr" eaLnBrk="1" hangingPunct="1"/>
            <a:r>
              <a:rPr lang="en-US" altLang="zh-CN" sz="4400" i="1" dirty="0" smtClean="0">
                <a:latin typeface="Times New Roman" panose="02020503050405090304" pitchFamily="18" charset="0"/>
              </a:rPr>
              <a:t>5.7 </a:t>
            </a:r>
            <a:r>
              <a:rPr lang="en-US" altLang="zh-CN" sz="4400" i="1" dirty="0">
                <a:latin typeface="Times New Roman" panose="02020503050405090304" pitchFamily="18" charset="0"/>
              </a:rPr>
              <a:t>DFT </a:t>
            </a:r>
            <a:r>
              <a:rPr lang="en-US" altLang="zh-CN" i="1" dirty="0">
                <a:latin typeface="Times New Roman" panose="02020503050405090304" pitchFamily="18" charset="0"/>
              </a:rPr>
              <a:t>Theorems</a:t>
            </a:r>
            <a:endParaRPr lang="en-US" altLang="zh-CN" sz="4400" i="1" dirty="0">
              <a:latin typeface="Times New Roman" panose="02020503050405090304" pitchFamily="18" charset="0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974858" y="1133475"/>
            <a:ext cx="75969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503050405090304" pitchFamily="18" charset="0"/>
              </a:rPr>
              <a:t>Type of Property   </a:t>
            </a:r>
            <a:r>
              <a:rPr kumimoji="1" lang="en-US" altLang="zh-CN" sz="2400" b="1" dirty="0" smtClean="0">
                <a:latin typeface="Times New Roman" panose="02020503050405090304" pitchFamily="18" charset="0"/>
              </a:rPr>
              <a:t>       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length-N sequence   </a:t>
            </a:r>
            <a:r>
              <a:rPr kumimoji="1" lang="en-US" altLang="zh-CN" sz="2400" b="1" dirty="0" smtClean="0">
                <a:latin typeface="Times New Roman" panose="02020503050405090304" pitchFamily="18" charset="0"/>
              </a:rPr>
              <a:t> 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N-point DFT                                         </a:t>
            </a:r>
            <a:endParaRPr kumimoji="1" lang="en-US" altLang="zh-CN" sz="2400" b="1" dirty="0"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grpSp>
        <p:nvGrpSpPr>
          <p:cNvPr id="111635" name="Group 19"/>
          <p:cNvGrpSpPr/>
          <p:nvPr/>
        </p:nvGrpSpPr>
        <p:grpSpPr bwMode="auto">
          <a:xfrm>
            <a:off x="1989956" y="5501159"/>
            <a:ext cx="6838819" cy="835025"/>
            <a:chOff x="768" y="3792"/>
            <a:chExt cx="3769" cy="526"/>
          </a:xfrm>
        </p:grpSpPr>
        <p:graphicFrame>
          <p:nvGraphicFramePr>
            <p:cNvPr id="20500" name="Object 6"/>
            <p:cNvGraphicFramePr>
              <a:graphicFrameLocks noChangeAspect="1"/>
            </p:cNvGraphicFramePr>
            <p:nvPr/>
          </p:nvGraphicFramePr>
          <p:xfrm>
            <a:off x="2574" y="3792"/>
            <a:ext cx="1963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8" name="Equation" r:id="rId1" imgW="1612900" imgH="431800" progId="Equation.DSMT4">
                    <p:embed/>
                  </p:oleObj>
                </mc:Choice>
                <mc:Fallback>
                  <p:oleObj name="Equation" r:id="rId1" imgW="1612900" imgH="431800" progId="Equation.DSMT4">
                    <p:embed/>
                    <p:pic>
                      <p:nvPicPr>
                        <p:cNvPr id="0" name="图片 50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3792"/>
                          <a:ext cx="1963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Text Box 7"/>
            <p:cNvSpPr txBox="1">
              <a:spLocks noChangeArrowheads="1"/>
            </p:cNvSpPr>
            <p:nvPr/>
          </p:nvSpPr>
          <p:spPr bwMode="auto">
            <a:xfrm>
              <a:off x="768" y="3888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 err="1">
                  <a:latin typeface="Times New Roman" panose="02020503050405090304" pitchFamily="18" charset="0"/>
                  <a:sym typeface="Symbol" panose="05050102010706020507" pitchFamily="18" charset="2"/>
                </a:rPr>
                <a:t>Parseval’s</a:t>
              </a:r>
              <a:r>
                <a:rPr kumimoji="1" lang="en-US" altLang="zh-CN" sz="2400" b="1" dirty="0">
                  <a:latin typeface="Times New Roman" panose="02020503050405090304" pitchFamily="18" charset="0"/>
                  <a:sym typeface="Symbol" panose="05050102010706020507" pitchFamily="18" charset="2"/>
                </a:rPr>
                <a:t> relation</a:t>
              </a:r>
              <a:endPara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11634" name="Group 18"/>
          <p:cNvGrpSpPr/>
          <p:nvPr/>
        </p:nvGrpSpPr>
        <p:grpSpPr bwMode="auto">
          <a:xfrm>
            <a:off x="1989956" y="4796309"/>
            <a:ext cx="8642548" cy="792162"/>
            <a:chOff x="816" y="3408"/>
            <a:chExt cx="4464" cy="436"/>
          </a:xfrm>
        </p:grpSpPr>
        <p:graphicFrame>
          <p:nvGraphicFramePr>
            <p:cNvPr id="20498" name="Object 5"/>
            <p:cNvGraphicFramePr>
              <a:graphicFrameLocks noChangeAspect="1"/>
            </p:cNvGraphicFramePr>
            <p:nvPr/>
          </p:nvGraphicFramePr>
          <p:xfrm>
            <a:off x="3792" y="3408"/>
            <a:ext cx="148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9" name="Equation" r:id="rId3" imgW="1473200" imgH="431800" progId="Equation.DSMT4">
                    <p:embed/>
                  </p:oleObj>
                </mc:Choice>
                <mc:Fallback>
                  <p:oleObj name="Equation" r:id="rId3" imgW="1473200" imgH="431800" progId="Equation.DSMT4">
                    <p:embed/>
                    <p:pic>
                      <p:nvPicPr>
                        <p:cNvPr id="0" name="图片 50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1488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Text Box 8"/>
            <p:cNvSpPr txBox="1">
              <a:spLocks noChangeArrowheads="1"/>
            </p:cNvSpPr>
            <p:nvPr/>
          </p:nvSpPr>
          <p:spPr bwMode="auto">
            <a:xfrm>
              <a:off x="816" y="3504"/>
              <a:ext cx="28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503050405090304" pitchFamily="18" charset="0"/>
                  <a:sym typeface="Symbol" panose="05050102010706020507" pitchFamily="18" charset="2"/>
                </a:rPr>
                <a:t>Modulation                  </a:t>
              </a:r>
              <a:r>
                <a:rPr kumimoji="1" lang="en-US" altLang="zh-CN" sz="2400" b="1" dirty="0" smtClean="0">
                  <a:latin typeface="Times New Roman" panose="02020503050405090304" pitchFamily="18" charset="0"/>
                  <a:sym typeface="Symbol" panose="05050102010706020507" pitchFamily="18" charset="2"/>
                </a:rPr>
                <a:t>       g[n]h[n</a:t>
              </a:r>
              <a:r>
                <a:rPr kumimoji="1" lang="en-US" altLang="zh-CN" sz="2400" b="1" dirty="0">
                  <a:latin typeface="Times New Roman" panose="02020503050405090304" pitchFamily="18" charset="0"/>
                  <a:sym typeface="Symbol" panose="05050102010706020507" pitchFamily="18" charset="2"/>
                </a:rPr>
                <a:t>]</a:t>
              </a:r>
              <a:endPara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11633" name="Group 17"/>
          <p:cNvGrpSpPr/>
          <p:nvPr/>
        </p:nvGrpSpPr>
        <p:grpSpPr bwMode="auto">
          <a:xfrm>
            <a:off x="1974984" y="4174009"/>
            <a:ext cx="8153464" cy="800100"/>
            <a:chOff x="808" y="3009"/>
            <a:chExt cx="4509" cy="504"/>
          </a:xfrm>
        </p:grpSpPr>
        <p:graphicFrame>
          <p:nvGraphicFramePr>
            <p:cNvPr id="20495" name="Object 4"/>
            <p:cNvGraphicFramePr>
              <a:graphicFrameLocks noChangeAspect="1"/>
            </p:cNvGraphicFramePr>
            <p:nvPr/>
          </p:nvGraphicFramePr>
          <p:xfrm>
            <a:off x="2588" y="3009"/>
            <a:ext cx="124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0" name="Equation" r:id="rId5" imgW="1231265" imgH="431800" progId="Equation.DSMT4">
                    <p:embed/>
                  </p:oleObj>
                </mc:Choice>
                <mc:Fallback>
                  <p:oleObj name="Equation" r:id="rId5" imgW="1231265" imgH="431800" progId="Equation.DSMT4">
                    <p:embed/>
                    <p:pic>
                      <p:nvPicPr>
                        <p:cNvPr id="0" name="图片 50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3009"/>
                          <a:ext cx="1245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Text Box 9"/>
            <p:cNvSpPr txBox="1">
              <a:spLocks noChangeArrowheads="1"/>
            </p:cNvSpPr>
            <p:nvPr/>
          </p:nvSpPr>
          <p:spPr bwMode="auto">
            <a:xfrm>
              <a:off x="3973" y="3067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503050405090304" pitchFamily="18" charset="0"/>
                </a:rPr>
                <a:t>G[k]</a:t>
              </a:r>
              <a:r>
                <a:rPr kumimoji="1" lang="en-US" altLang="zh-CN" sz="2400" b="1" dirty="0">
                  <a:latin typeface="Times New Roman" panose="02020503050405090304" pitchFamily="18" charset="0"/>
                  <a:sym typeface="Symbol" panose="05050102010706020507" pitchFamily="18" charset="2"/>
                </a:rPr>
                <a:t>H</a:t>
              </a:r>
              <a:r>
                <a:rPr kumimoji="1" lang="en-US" altLang="zh-CN" sz="2400" b="1" dirty="0">
                  <a:latin typeface="Times New Roman" panose="02020503050405090304" pitchFamily="18" charset="0"/>
                </a:rPr>
                <a:t>[k]</a:t>
              </a:r>
              <a:endParaRPr kumimoji="1" lang="en-US" altLang="zh-CN" sz="2400" b="1" dirty="0">
                <a:latin typeface="Times New Roman" panose="02020503050405090304" pitchFamily="18" charset="0"/>
              </a:endParaRPr>
            </a:p>
          </p:txBody>
        </p:sp>
        <p:sp>
          <p:nvSpPr>
            <p:cNvPr id="20497" name="Text Box 10"/>
            <p:cNvSpPr txBox="1">
              <a:spLocks noChangeArrowheads="1"/>
            </p:cNvSpPr>
            <p:nvPr/>
          </p:nvSpPr>
          <p:spPr bwMode="auto">
            <a:xfrm>
              <a:off x="808" y="3127"/>
              <a:ext cx="19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503050405090304" pitchFamily="18" charset="0"/>
                  <a:sym typeface="Symbol" panose="05050102010706020507" pitchFamily="18" charset="2"/>
                </a:rPr>
                <a:t>Circular Convolution</a:t>
              </a:r>
              <a:endPara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1974858" y="3835375"/>
            <a:ext cx="76731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Duality                            </a:t>
            </a:r>
            <a:r>
              <a:rPr kumimoji="1" lang="en-US" altLang="zh-CN" sz="24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    G</a:t>
            </a:r>
            <a:r>
              <a:rPr kumimoji="1" lang="en-US" altLang="zh-CN" sz="2400" b="1" dirty="0" smtClean="0">
                <a:latin typeface="Times New Roman" panose="02020503050405090304" pitchFamily="18" charset="0"/>
              </a:rPr>
              <a:t>[n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]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              </a:t>
            </a:r>
            <a:r>
              <a:rPr kumimoji="1" lang="en-US" altLang="zh-CN" sz="24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         N[g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-</a:t>
            </a:r>
            <a:r>
              <a:rPr kumimoji="1" lang="en-US" altLang="zh-CN" sz="2400" b="1" dirty="0" err="1">
                <a:latin typeface="Times New Roman" panose="02020503050405090304" pitchFamily="18" charset="0"/>
                <a:sym typeface="Symbol" panose="05050102010706020507" pitchFamily="18" charset="2"/>
              </a:rPr>
              <a:t>k</a:t>
            </a:r>
            <a:r>
              <a:rPr kumimoji="1" lang="en-US" altLang="zh-CN" sz="2400" b="1" baseline="-25000" dirty="0" err="1">
                <a:latin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]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989956" y="3421236"/>
            <a:ext cx="785095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Frequency-shifting     </a:t>
            </a:r>
            <a:r>
              <a:rPr kumimoji="1" lang="en-US" altLang="zh-CN" sz="24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       W</a:t>
            </a:r>
            <a:r>
              <a:rPr kumimoji="1" lang="en-US" altLang="zh-CN" sz="2400" b="1" baseline="-25000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baseline="30000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2400" b="1" baseline="30000" dirty="0" smtClean="0">
                <a:latin typeface="Times New Roman" panose="02020503050405090304" pitchFamily="18" charset="0"/>
              </a:rPr>
              <a:t>k</a:t>
            </a:r>
            <a:r>
              <a:rPr kumimoji="1" lang="en-US" altLang="zh-CN" sz="1400" b="1" baseline="30000" dirty="0" smtClean="0">
                <a:sym typeface="Symbol" panose="05050102010706020507" pitchFamily="18" charset="2"/>
              </a:rPr>
              <a:t>0</a:t>
            </a:r>
            <a:r>
              <a:rPr kumimoji="1" lang="en-US" altLang="zh-CN" sz="2400" b="1" baseline="30000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g[n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]        </a:t>
            </a:r>
            <a:r>
              <a:rPr kumimoji="1" lang="en-US" altLang="zh-CN" sz="24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     </a:t>
            </a:r>
            <a:r>
              <a:rPr kumimoji="1" lang="en-US" altLang="zh-CN" sz="2400" b="1" dirty="0" smtClean="0">
                <a:latin typeface="Times New Roman" panose="02020503050405090304" pitchFamily="18" charset="0"/>
              </a:rPr>
              <a:t>G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[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k-k</a:t>
            </a:r>
            <a:r>
              <a:rPr kumimoji="1" lang="en-US" altLang="zh-CN" sz="2400" b="1" baseline="-25000" dirty="0">
                <a:latin typeface="Times New Roman" panose="0202050305040509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</a:t>
            </a:r>
            <a:r>
              <a:rPr kumimoji="1" lang="en-US" altLang="zh-CN" sz="2400" b="1" baseline="-25000" dirty="0">
                <a:latin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]</a:t>
            </a:r>
            <a:endParaRPr kumimoji="1" lang="en-US" altLang="zh-CN" sz="2400" b="1" dirty="0"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1989956" y="2950046"/>
            <a:ext cx="758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Circular Time-shifting  </a:t>
            </a:r>
            <a:r>
              <a:rPr kumimoji="1" lang="en-US" altLang="zh-CN" sz="24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     g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[n-n</a:t>
            </a:r>
            <a:r>
              <a:rPr kumimoji="1" lang="en-US" altLang="zh-CN" sz="2400" b="1" baseline="-25000" dirty="0">
                <a:latin typeface="Times New Roman" panose="0202050305040509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</a:t>
            </a:r>
            <a:r>
              <a:rPr kumimoji="1" lang="en-US" altLang="zh-CN" sz="2400" b="1" baseline="-25000" dirty="0">
                <a:latin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]    </a:t>
            </a:r>
            <a:r>
              <a:rPr kumimoji="1" lang="en-US" altLang="zh-CN" sz="24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         W</a:t>
            </a:r>
            <a:r>
              <a:rPr kumimoji="1" lang="en-US" altLang="zh-CN" sz="2400" b="1" baseline="-25000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baseline="30000" dirty="0" smtClean="0">
                <a:latin typeface="Times New Roman" panose="02020503050405090304" pitchFamily="18" charset="0"/>
              </a:rPr>
              <a:t>k</a:t>
            </a:r>
            <a:r>
              <a:rPr kumimoji="1" lang="en-US" altLang="zh-CN" sz="2400" b="1" baseline="30000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1400" b="1" baseline="30000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 smtClean="0">
                <a:latin typeface="Times New Roman" panose="02020503050405090304" pitchFamily="18" charset="0"/>
              </a:rPr>
              <a:t>G[k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]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1989956" y="2445221"/>
            <a:ext cx="8354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Linearity               </a:t>
            </a:r>
            <a:r>
              <a:rPr kumimoji="1" lang="en-US" altLang="zh-CN" sz="2400" b="1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             ag[n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]+</a:t>
            </a:r>
            <a:r>
              <a:rPr kumimoji="1" lang="en-US" altLang="zh-CN" sz="2400" b="1" dirty="0" err="1">
                <a:latin typeface="Times New Roman" panose="02020503050405090304" pitchFamily="18" charset="0"/>
                <a:sym typeface="Symbol" panose="05050102010706020507" pitchFamily="18" charset="2"/>
              </a:rPr>
              <a:t>bh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[n]        </a:t>
            </a:r>
            <a:r>
              <a:rPr kumimoji="1" lang="en-US" altLang="zh-CN" sz="2400" b="1" dirty="0" err="1">
                <a:latin typeface="Times New Roman" panose="0202050305040509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 err="1">
                <a:latin typeface="Times New Roman" panose="02020503050405090304" pitchFamily="18" charset="0"/>
              </a:rPr>
              <a:t>G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[k]</a:t>
            </a:r>
            <a:r>
              <a:rPr kumimoji="1" lang="en-US" altLang="zh-CN" sz="2400" b="1" dirty="0">
                <a:latin typeface="Times New Roman" panose="0202050305040509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 b="1" dirty="0" err="1">
                <a:latin typeface="Times New Roman" panose="02020503050405090304" pitchFamily="18" charset="0"/>
                <a:sym typeface="Symbol" panose="05050102010706020507" pitchFamily="18" charset="2"/>
              </a:rPr>
              <a:t>bH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[k]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5335212" y="1986636"/>
            <a:ext cx="3425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Times New Roman" panose="02020503050405090304" pitchFamily="18" charset="0"/>
              </a:rPr>
              <a:t>  h[n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]                    H[k]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335212" y="1596112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Times New Roman" panose="02020503050405090304" pitchFamily="18" charset="0"/>
              </a:rPr>
              <a:t>  g[n</a:t>
            </a:r>
            <a:r>
              <a:rPr kumimoji="1" lang="en-US" altLang="zh-CN" sz="2400" b="1" dirty="0">
                <a:latin typeface="Times New Roman" panose="02020503050405090304" pitchFamily="18" charset="0"/>
              </a:rPr>
              <a:t>]                    G[k]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 flipH="1">
            <a:off x="1991544" y="2419821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37" name="Line 21"/>
          <p:cNvSpPr>
            <a:spLocks noChangeShapeType="1"/>
          </p:cNvSpPr>
          <p:nvPr/>
        </p:nvSpPr>
        <p:spPr bwMode="auto">
          <a:xfrm flipH="1">
            <a:off x="1989956" y="1596112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023158" y="550100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3528" y="354477"/>
            <a:ext cx="8048856" cy="6302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 smtClean="0">
                <a:latin typeface="Times New Roman" panose="02020503050405090304" pitchFamily="18" charset="0"/>
              </a:rPr>
              <a:t>Example: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Consider the length-</a:t>
            </a:r>
            <a:r>
              <a:rPr lang="en-US" altLang="zh-CN" sz="3200" b="1" i="1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sequence</a:t>
            </a:r>
            <a:endParaRPr lang="zh-CN" altLang="en-US" sz="3200" dirty="0" smtClean="0">
              <a:latin typeface="Times New Roman" panose="02020503050405090304" pitchFamily="18" charset="0"/>
            </a:endParaRPr>
          </a:p>
        </p:txBody>
      </p:sp>
      <p:grpSp>
        <p:nvGrpSpPr>
          <p:cNvPr id="77841" name="Group 17"/>
          <p:cNvGrpSpPr/>
          <p:nvPr/>
        </p:nvGrpSpPr>
        <p:grpSpPr bwMode="auto">
          <a:xfrm>
            <a:off x="2558417" y="1316194"/>
            <a:ext cx="6858000" cy="1247775"/>
            <a:chOff x="960" y="1584"/>
            <a:chExt cx="4320" cy="786"/>
          </a:xfrm>
        </p:grpSpPr>
        <p:graphicFrame>
          <p:nvGraphicFramePr>
            <p:cNvPr id="23560" name="Object 10"/>
            <p:cNvGraphicFramePr>
              <a:graphicFrameLocks noChangeAspect="1"/>
            </p:cNvGraphicFramePr>
            <p:nvPr/>
          </p:nvGraphicFramePr>
          <p:xfrm>
            <a:off x="960" y="1584"/>
            <a:ext cx="963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2" name="Equation" r:id="rId1" imgW="609600" imgH="457200" progId="Equation.DSMT4">
                    <p:embed/>
                  </p:oleObj>
                </mc:Choice>
                <mc:Fallback>
                  <p:oleObj name="Equation" r:id="rId1" imgW="609600" imgH="457200" progId="Equation.DSMT4">
                    <p:embed/>
                    <p:pic>
                      <p:nvPicPr>
                        <p:cNvPr id="0" name="图片 51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84"/>
                          <a:ext cx="963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11"/>
            <p:cNvGraphicFramePr>
              <a:graphicFrameLocks noChangeAspect="1"/>
            </p:cNvGraphicFramePr>
            <p:nvPr/>
          </p:nvGraphicFramePr>
          <p:xfrm>
            <a:off x="1814" y="1584"/>
            <a:ext cx="3466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3" name="Equation" r:id="rId3" imgW="2108200" imgH="431800" progId="Equation.DSMT4">
                    <p:embed/>
                  </p:oleObj>
                </mc:Choice>
                <mc:Fallback>
                  <p:oleObj name="Equation" r:id="rId3" imgW="2108200" imgH="431800" progId="Equation.DSMT4">
                    <p:embed/>
                    <p:pic>
                      <p:nvPicPr>
                        <p:cNvPr id="0" name="图片 51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1584"/>
                          <a:ext cx="3466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8" name="Object 14"/>
          <p:cNvGraphicFramePr>
            <a:graphicFrameLocks noChangeAspect="1"/>
          </p:cNvGraphicFramePr>
          <p:nvPr/>
        </p:nvGraphicFramePr>
        <p:xfrm>
          <a:off x="2711624" y="4364989"/>
          <a:ext cx="4132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5" imgW="37185600" imgH="5486400" progId="Equation.DSMT4">
                  <p:embed/>
                </p:oleObj>
              </mc:Choice>
              <mc:Fallback>
                <p:oleObj name="Equation" r:id="rId5" imgW="37185600" imgH="5486400" progId="Equation.DSMT4">
                  <p:embed/>
                  <p:pic>
                    <p:nvPicPr>
                      <p:cNvPr id="0" name="图片 51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364989"/>
                        <a:ext cx="41322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135560" y="2856661"/>
          <a:ext cx="77168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7" imgW="69494400" imgH="10972800" progId="Equation.DSMT4">
                  <p:embed/>
                </p:oleObj>
              </mc:Choice>
              <mc:Fallback>
                <p:oleObj name="Equation" r:id="rId7" imgW="69494400" imgH="10972800" progId="Equation.DSMT4">
                  <p:embed/>
                  <p:pic>
                    <p:nvPicPr>
                      <p:cNvPr id="0" name="图片 51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856661"/>
                        <a:ext cx="77168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2479956" y="5309592"/>
          <a:ext cx="6400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9" imgW="57607200" imgH="5791200" progId="Equation.DSMT4">
                  <p:embed/>
                </p:oleObj>
              </mc:Choice>
              <mc:Fallback>
                <p:oleObj name="Equation" r:id="rId9" imgW="57607200" imgH="5791200" progId="Equation.DSMT4">
                  <p:embed/>
                  <p:pic>
                    <p:nvPicPr>
                      <p:cNvPr id="0" name="图片 51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956" y="5309592"/>
                        <a:ext cx="64008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135205"/>
            <a:ext cx="8793162" cy="69458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u="sng" dirty="0">
                <a:latin typeface="Times New Roman" panose="02020503050405090304" pitchFamily="18" charset="0"/>
              </a:rPr>
              <a:t>Example</a:t>
            </a:r>
            <a:r>
              <a:rPr lang="en-US" altLang="zh-CN" sz="3200" dirty="0">
                <a:latin typeface="Times New Roman" panose="02020503050405090304" pitchFamily="18" charset="0"/>
              </a:rPr>
              <a:t> - Consider the two length-4 sequences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:</a:t>
            </a:r>
            <a:endParaRPr lang="en-US" altLang="zh-CN" sz="3200" dirty="0" smtClean="0">
              <a:latin typeface="Times New Roman" panose="0202050305040509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 bwMode="auto">
          <a:xfrm>
            <a:off x="2856592" y="1766989"/>
            <a:ext cx="6477000" cy="865187"/>
            <a:chOff x="720" y="1910"/>
            <a:chExt cx="4080" cy="545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720" y="1920"/>
            <a:ext cx="202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6" name="Equation" r:id="rId1" imgW="1422400" imgH="215900" progId="Equation.DSMT4">
                    <p:embed/>
                  </p:oleObj>
                </mc:Choice>
                <mc:Fallback>
                  <p:oleObj name="Equation" r:id="rId1" imgW="1422400" imgH="215900" progId="Equation.DSMT4">
                    <p:embed/>
                    <p:pic>
                      <p:nvPicPr>
                        <p:cNvPr id="0" name="图片 52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02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2880" y="1910"/>
            <a:ext cx="19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7" name="Equation" r:id="rId3" imgW="1358265" imgH="215900" progId="Equation.DSMT4">
                    <p:embed/>
                  </p:oleObj>
                </mc:Choice>
                <mc:Fallback>
                  <p:oleObj name="Equation" r:id="rId3" imgW="1358265" imgH="215900" progId="Equation.DSMT4">
                    <p:embed/>
                    <p:pic>
                      <p:nvPicPr>
                        <p:cNvPr id="0" name="图片 52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10"/>
                          <a:ext cx="19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1584" y="2208"/>
            <a:ext cx="17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8" name="Equation" r:id="rId5" imgW="139700" imgH="203200" progId="Equation.DSMT4">
                    <p:embed/>
                  </p:oleObj>
                </mc:Choice>
                <mc:Fallback>
                  <p:oleObj name="Equation" r:id="rId5" imgW="139700" imgH="203200" progId="Equation.DSMT4">
                    <p:embed/>
                    <p:pic>
                      <p:nvPicPr>
                        <p:cNvPr id="0" name="图片 52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1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3696" y="2160"/>
            <a:ext cx="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9" name="Equation" r:id="rId7" imgW="139700" imgH="203200" progId="Equation.DSMT4">
                    <p:embed/>
                  </p:oleObj>
                </mc:Choice>
                <mc:Fallback>
                  <p:oleObj name="Equation" r:id="rId7" imgW="139700" imgH="203200" progId="Equation.DSMT4">
                    <p:embed/>
                    <p:pic>
                      <p:nvPicPr>
                        <p:cNvPr id="0" name="图片 52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38"/>
          <p:cNvGrpSpPr/>
          <p:nvPr/>
        </p:nvGrpSpPr>
        <p:grpSpPr bwMode="auto">
          <a:xfrm>
            <a:off x="3519913" y="2721922"/>
            <a:ext cx="5065463" cy="588963"/>
            <a:chOff x="1983" y="1796"/>
            <a:chExt cx="3120" cy="371"/>
          </a:xfrm>
        </p:grpSpPr>
        <p:grpSp>
          <p:nvGrpSpPr>
            <p:cNvPr id="16" name="Group 139"/>
            <p:cNvGrpSpPr/>
            <p:nvPr/>
          </p:nvGrpSpPr>
          <p:grpSpPr bwMode="auto">
            <a:xfrm>
              <a:off x="1983" y="1796"/>
              <a:ext cx="2058" cy="371"/>
              <a:chOff x="1983" y="1796"/>
              <a:chExt cx="2058" cy="371"/>
            </a:xfrm>
          </p:grpSpPr>
          <p:graphicFrame>
            <p:nvGraphicFramePr>
              <p:cNvPr id="18" name="Object 140"/>
              <p:cNvGraphicFramePr>
                <a:graphicFrameLocks noChangeAspect="1"/>
              </p:cNvGraphicFramePr>
              <p:nvPr/>
            </p:nvGraphicFramePr>
            <p:xfrm>
              <a:off x="1983" y="1796"/>
              <a:ext cx="2058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90" name="Equation" r:id="rId9" imgW="30480000" imgH="5486400" progId="Equation.DSMT4">
                      <p:embed/>
                    </p:oleObj>
                  </mc:Choice>
                  <mc:Fallback>
                    <p:oleObj name="Equation" r:id="rId9" imgW="30480000" imgH="5486400" progId="Equation.DSMT4">
                      <p:embed/>
                      <p:pic>
                        <p:nvPicPr>
                          <p:cNvPr id="0" name="图片 522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3" y="1796"/>
                            <a:ext cx="2058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Oval 142"/>
              <p:cNvSpPr>
                <a:spLocks noChangeArrowheads="1"/>
              </p:cNvSpPr>
              <p:nvPr/>
            </p:nvSpPr>
            <p:spPr bwMode="auto">
              <a:xfrm>
                <a:off x="3290" y="1875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 smtClean="0"/>
                  <a:t>4</a:t>
                </a:r>
                <a:endParaRPr lang="zh-CN" altLang="en-US" sz="1800" dirty="0"/>
              </a:p>
            </p:txBody>
          </p:sp>
        </p:grpSp>
        <p:graphicFrame>
          <p:nvGraphicFramePr>
            <p:cNvPr id="17" name="Object 144"/>
            <p:cNvGraphicFramePr>
              <a:graphicFrameLocks noChangeAspect="1"/>
            </p:cNvGraphicFramePr>
            <p:nvPr/>
          </p:nvGraphicFramePr>
          <p:xfrm>
            <a:off x="4147" y="1811"/>
            <a:ext cx="95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1" name="Equation" r:id="rId11" imgW="570865" imgH="177800" progId="Equation.DSMT4">
                    <p:embed/>
                  </p:oleObj>
                </mc:Choice>
                <mc:Fallback>
                  <p:oleObj name="Equation" r:id="rId11" imgW="570865" imgH="177800" progId="Equation.DSMT4">
                    <p:embed/>
                    <p:pic>
                      <p:nvPicPr>
                        <p:cNvPr id="0" name="图片 52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7" y="1811"/>
                          <a:ext cx="95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642180" y="3535130"/>
            <a:ext cx="949438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kumimoji="1" lang="en-US" altLang="zh-CN" sz="3200" b="1" dirty="0" smtClean="0">
                <a:latin typeface="Times New Roman" panose="02020503050405090304" pitchFamily="18" charset="0"/>
              </a:rPr>
              <a:t>We can use DFT to compute the y</a:t>
            </a:r>
            <a:r>
              <a:rPr kumimoji="1" lang="en-US" altLang="zh-CN" sz="3200" b="1" baseline="-25000" dirty="0" smtClean="0">
                <a:latin typeface="Times New Roman" panose="02020503050405090304" pitchFamily="18" charset="0"/>
              </a:rPr>
              <a:t>c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[n].</a:t>
            </a:r>
            <a:endParaRPr kumimoji="1" lang="en-US" altLang="zh-CN" sz="3200" b="1" dirty="0" smtClean="0">
              <a:latin typeface="Times New Roman" panose="02020503050405090304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kumimoji="1" lang="en-US" altLang="zh-CN" sz="3200" b="1" dirty="0" smtClean="0">
                <a:latin typeface="Times New Roman" panose="02020503050405090304" pitchFamily="18" charset="0"/>
              </a:rPr>
              <a:t>The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two 4-point DFTs 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of g[n] and h[n] can be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computed using the matrix 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relation.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3700" y="5648300"/>
            <a:ext cx="5976938" cy="504056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latin typeface="Times New Roman" panose="02020503050405090304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anose="02020503050405090304" pitchFamily="18" charset="0"/>
              </a:rPr>
              <a:t>4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is the 4-point DFT matrix.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066523" y="1171577"/>
          <a:ext cx="75898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1" imgW="3225800" imgH="914400" progId="Equation.DSMT4">
                  <p:embed/>
                </p:oleObj>
              </mc:Choice>
              <mc:Fallback>
                <p:oleObj name="Equation" r:id="rId1" imgW="3225800" imgH="914400" progId="Equation.DSMT4">
                  <p:embed/>
                  <p:pic>
                    <p:nvPicPr>
                      <p:cNvPr id="0" name="图片 53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523" y="1171577"/>
                        <a:ext cx="7589838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2063749" y="3501008"/>
          <a:ext cx="7592611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Equation" r:id="rId3" imgW="3225800" imgH="914400" progId="Equation.DSMT4">
                  <p:embed/>
                </p:oleObj>
              </mc:Choice>
              <mc:Fallback>
                <p:oleObj name="Equation" r:id="rId3" imgW="3225800" imgH="914400" progId="Equation.DSMT4">
                  <p:embed/>
                  <p:pic>
                    <p:nvPicPr>
                      <p:cNvPr id="0" name="图片 53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49" y="3501008"/>
                        <a:ext cx="7592611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9238034" cy="187220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If Y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C</a:t>
            </a:r>
            <a:r>
              <a:rPr lang="en-US" altLang="zh-CN" sz="3200" dirty="0">
                <a:latin typeface="Times New Roman" panose="02020503050405090304" pitchFamily="18" charset="0"/>
              </a:rPr>
              <a:t>[k] denotes the 4-point DFT of </a:t>
            </a:r>
            <a:r>
              <a:rPr lang="en-US" altLang="zh-CN" sz="3200" dirty="0" err="1">
                <a:latin typeface="Times New Roman" panose="02020503050405090304" pitchFamily="18" charset="0"/>
              </a:rPr>
              <a:t>y</a:t>
            </a:r>
            <a:r>
              <a:rPr lang="en-US" altLang="zh-CN" sz="3200" baseline="-25000" dirty="0" err="1">
                <a:latin typeface="Times New Roman" panose="02020503050405090304" pitchFamily="18" charset="0"/>
              </a:rPr>
              <a:t>C</a:t>
            </a:r>
            <a:r>
              <a:rPr lang="en-US" altLang="zh-CN" sz="3200" dirty="0">
                <a:latin typeface="Times New Roman" panose="02020503050405090304" pitchFamily="18" charset="0"/>
              </a:rPr>
              <a:t>[n],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then: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    Y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C</a:t>
            </a:r>
            <a:r>
              <a:rPr lang="en-US" altLang="zh-CN" sz="3200" dirty="0">
                <a:latin typeface="Times New Roman" panose="02020503050405090304" pitchFamily="18" charset="0"/>
              </a:rPr>
              <a:t>[k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] = G[k]H[k], </a:t>
            </a:r>
            <a:r>
              <a:rPr lang="en-US" altLang="zh-CN" sz="3200" dirty="0">
                <a:latin typeface="Times New Roman" panose="02020503050405090304" pitchFamily="18" charset="0"/>
              </a:rPr>
              <a:t>0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≤k≤3</a:t>
            </a:r>
            <a:endParaRPr lang="en-US" altLang="zh-CN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Thus: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495600" y="2996952"/>
          <a:ext cx="5329238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1" imgW="1930400" imgH="939800" progId="Equation.DSMT4">
                  <p:embed/>
                </p:oleObj>
              </mc:Choice>
              <mc:Fallback>
                <p:oleObj name="Equation" r:id="rId1" imgW="1930400" imgH="939800" progId="Equation.DSMT4">
                  <p:embed/>
                  <p:pic>
                    <p:nvPicPr>
                      <p:cNvPr id="0" name="图片 54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2996952"/>
                        <a:ext cx="5329238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480" y="1271316"/>
            <a:ext cx="8208963" cy="523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dirty="0" smtClean="0">
                <a:latin typeface="Times New Roman" panose="02020503050405090304" pitchFamily="18" charset="0"/>
              </a:rPr>
              <a:t>So </a:t>
            </a:r>
            <a:r>
              <a:rPr lang="en-US" altLang="zh-CN" sz="3200" dirty="0" err="1">
                <a:latin typeface="Times New Roman" panose="02020503050405090304" pitchFamily="18" charset="0"/>
              </a:rPr>
              <a:t>y</a:t>
            </a:r>
            <a:r>
              <a:rPr lang="en-US" altLang="zh-CN" sz="3200" baseline="-25000" dirty="0" err="1">
                <a:latin typeface="Times New Roman" panose="02020503050405090304" pitchFamily="18" charset="0"/>
              </a:rPr>
              <a:t>C</a:t>
            </a:r>
            <a:r>
              <a:rPr lang="en-US" altLang="zh-CN" sz="3200" dirty="0">
                <a:latin typeface="Times New Roman" panose="02020503050405090304" pitchFamily="18" charset="0"/>
              </a:rPr>
              <a:t>[n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] is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4-point IDFT of Y</a:t>
            </a:r>
            <a:r>
              <a:rPr lang="en-US" altLang="zh-CN" sz="3200" b="1" baseline="-25000" dirty="0" smtClean="0">
                <a:latin typeface="Times New Roman" panose="02020503050405090304" pitchFamily="18" charset="0"/>
              </a:rPr>
              <a:t>C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[k]:</a:t>
            </a:r>
            <a:endParaRPr lang="zh-CN" altLang="en-US" sz="3200" dirty="0" smtClean="0"/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415480" y="2348880"/>
          <a:ext cx="350520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Equation" r:id="rId1" imgW="1447800" imgH="939800" progId="Equation.DSMT4">
                  <p:embed/>
                </p:oleObj>
              </mc:Choice>
              <mc:Fallback>
                <p:oleObj name="Equation" r:id="rId1" imgW="1447800" imgH="939800" progId="Equation.DSMT4">
                  <p:embed/>
                  <p:pic>
                    <p:nvPicPr>
                      <p:cNvPr id="0" name="图片 55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348880"/>
                        <a:ext cx="350520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4914887" y="2357761"/>
          <a:ext cx="5341262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3" imgW="51511200" imgH="21945600" progId="Equation.DSMT4">
                  <p:embed/>
                </p:oleObj>
              </mc:Choice>
              <mc:Fallback>
                <p:oleObj name="Equation" r:id="rId3" imgW="51511200" imgH="21945600" progId="Equation.DSMT4">
                  <p:embed/>
                  <p:pic>
                    <p:nvPicPr>
                      <p:cNvPr id="0" name="图片 55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887" y="2357761"/>
                        <a:ext cx="5341262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7543800" cy="79692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5.8 Fourier-Domain Filtering</a:t>
            </a:r>
            <a:endParaRPr lang="en-US" altLang="zh-CN" i="1" dirty="0">
              <a:latin typeface="Times New Roman" panose="02020503050405090304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3060" y="1052830"/>
            <a:ext cx="10337165" cy="475234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Often one is interested in removing the components of a finite-length discrete-time signal in one or more frequency bands.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A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straightforward approach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</a:rPr>
              <a:t>to remove the unwanted components from a signal is to implement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filtering in the Fourier domain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.</a:t>
            </a:r>
            <a:endParaRPr lang="en-US" altLang="zh-CN" sz="3200" dirty="0" smtClean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Fourier-domain filtering is usually implemented using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DFT. However</a:t>
            </a:r>
            <a:r>
              <a:rPr lang="en-US" altLang="zh-CN" sz="3200" dirty="0">
                <a:latin typeface="Times New Roman" panose="02020503050405090304" pitchFamily="18" charset="0"/>
              </a:rPr>
              <a:t>, the DFT-based filtering will always lead to some small ripples in the filtered response.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503050405090304" pitchFamily="18" charset="0"/>
              </a:rPr>
              <a:t>	Please </a:t>
            </a:r>
            <a:r>
              <a:rPr lang="en-US" altLang="zh-CN" sz="3200" dirty="0">
                <a:latin typeface="Times New Roman" panose="02020503050405090304" pitchFamily="18" charset="0"/>
              </a:rPr>
              <a:t>look at P232,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Fig5.10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00" y="2852936"/>
            <a:ext cx="9649072" cy="338437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anose="02020503050405090304" pitchFamily="18" charset="0"/>
              </a:rPr>
              <a:t>In </a:t>
            </a:r>
            <a:r>
              <a:rPr lang="en-US" altLang="zh-CN" dirty="0">
                <a:latin typeface="Times New Roman" panose="02020503050405090304" pitchFamily="18" charset="0"/>
              </a:rPr>
              <a:t>practical condition, </a:t>
            </a:r>
            <a:r>
              <a:rPr lang="en-US" altLang="zh-CN" dirty="0" smtClean="0">
                <a:latin typeface="Times New Roman" panose="02020503050405090304" pitchFamily="18" charset="0"/>
              </a:rPr>
              <a:t>g[n</a:t>
            </a:r>
            <a:r>
              <a:rPr lang="en-US" altLang="zh-CN" dirty="0">
                <a:latin typeface="Times New Roman" panose="02020503050405090304" pitchFamily="18" charset="0"/>
              </a:rPr>
              <a:t>] and h[n] are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real-valued signal</a:t>
            </a:r>
            <a:r>
              <a:rPr lang="en-US" altLang="zh-CN" dirty="0">
                <a:latin typeface="Times New Roman" panose="02020503050405090304" pitchFamily="18" charset="0"/>
              </a:rPr>
              <a:t>, so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imaginary parts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</a:rPr>
              <a:t>of the samples of the IDTFT of the product of their FT will be theoretically all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zeros</a:t>
            </a:r>
            <a:r>
              <a:rPr lang="en-US" altLang="zh-CN" dirty="0">
                <a:latin typeface="Times New Roman" panose="02020503050405090304" pitchFamily="18" charset="0"/>
              </a:rPr>
              <a:t>.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</a:rPr>
              <a:t>In practice, the imaginary parts are very small numbers due to computational errors.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</a:rPr>
              <a:t>The real part of the </a:t>
            </a:r>
            <a:r>
              <a:rPr lang="en-US" altLang="zh-CN" dirty="0" smtClean="0">
                <a:latin typeface="Times New Roman" panose="02020503050405090304" pitchFamily="18" charset="0"/>
              </a:rPr>
              <a:t>IDTFT of </a:t>
            </a:r>
            <a:r>
              <a:rPr lang="en-US" altLang="zh-CN" dirty="0">
                <a:latin typeface="Times New Roman" panose="02020503050405090304" pitchFamily="18" charset="0"/>
              </a:rPr>
              <a:t>the </a:t>
            </a:r>
            <a:r>
              <a:rPr lang="en-US" altLang="zh-CN" dirty="0" smtClean="0">
                <a:latin typeface="Times New Roman" panose="02020503050405090304" pitchFamily="18" charset="0"/>
              </a:rPr>
              <a:t>product -- </a:t>
            </a:r>
            <a:r>
              <a:rPr lang="en-US" altLang="zh-CN" dirty="0">
                <a:latin typeface="Times New Roman" panose="02020503050405090304" pitchFamily="18" charset="0"/>
              </a:rPr>
              <a:t>y[n] is kept as the filtered response</a:t>
            </a:r>
            <a:r>
              <a:rPr lang="en-US" altLang="zh-CN" dirty="0" smtClean="0">
                <a:latin typeface="Times New Roman" panose="02020503050405090304" pitchFamily="18" charset="0"/>
              </a:rPr>
              <a:t>.</a:t>
            </a:r>
            <a:endParaRPr lang="en-US" altLang="zh-CN" dirty="0" smtClean="0">
              <a:latin typeface="Times New Roman" panose="02020503050405090304" pitchFamily="18" charset="0"/>
            </a:endParaRPr>
          </a:p>
          <a:p>
            <a:pPr eaLnBrk="1" hangingPunct="1"/>
            <a:endParaRPr lang="en-US" altLang="zh-CN" dirty="0">
              <a:latin typeface="Times New Roman" panose="0202050305040509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7543800" cy="796925"/>
          </a:xfrm>
        </p:spPr>
        <p:txBody>
          <a:bodyPr/>
          <a:lstStyle/>
          <a:p>
            <a:pPr algn="ctr" eaLnBrk="1" hangingPunct="1"/>
            <a:r>
              <a:rPr lang="en-US" altLang="zh-CN" i="1" dirty="0" smtClean="0">
                <a:latin typeface="Times New Roman" panose="02020503050405090304" pitchFamily="18" charset="0"/>
              </a:rPr>
              <a:t>Fourier-Domain </a:t>
            </a:r>
            <a:r>
              <a:rPr lang="en-US" altLang="zh-CN" i="1" dirty="0">
                <a:latin typeface="Times New Roman" panose="02020503050405090304" pitchFamily="18" charset="0"/>
              </a:rPr>
              <a:t>Filtering</a:t>
            </a:r>
            <a:endParaRPr lang="en-US" altLang="zh-CN" i="1" dirty="0">
              <a:latin typeface="Times New Roman" panose="0202050305040509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71464" y="1256801"/>
            <a:ext cx="6595343" cy="1475571"/>
            <a:chOff x="1199456" y="1193612"/>
            <a:chExt cx="6595343" cy="1475571"/>
          </a:xfrm>
        </p:grpSpPr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2711624" y="1700808"/>
            <a:ext cx="5083175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3" name="Equation" r:id="rId1" imgW="2260600" imgH="431800" progId="Equation.DSMT4">
                    <p:embed/>
                  </p:oleObj>
                </mc:Choice>
                <mc:Fallback>
                  <p:oleObj name="Equation" r:id="rId1" imgW="2260600" imgH="431800" progId="Equation.DSMT4">
                    <p:embed/>
                    <p:pic>
                      <p:nvPicPr>
                        <p:cNvPr id="0" name="图片 69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624" y="1700808"/>
                          <a:ext cx="5083175" cy="968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1199456" y="1193612"/>
              <a:ext cx="597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rgbClr val="0070C0"/>
                  </a:solidFill>
                  <a:latin typeface="Times New Roman" panose="02020503050405090304" pitchFamily="18" charset="0"/>
                  <a:ea typeface="微软雅黑" panose="020B0503020204020204" pitchFamily="34" charset="-122"/>
                </a:rPr>
                <a:t>Based on DTFT convolution theorem:</a:t>
              </a:r>
              <a:endParaRPr lang="en-US" altLang="zh-CN" sz="2800" b="1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0193338" y="558736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2306" y="221251"/>
            <a:ext cx="7543800" cy="86836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Typical</a:t>
            </a:r>
            <a:r>
              <a:rPr lang="en-US" altLang="zh-CN" sz="44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4400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DFS </a:t>
            </a:r>
            <a:r>
              <a:rPr lang="en-US" altLang="zh-CN" sz="44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Pair</a:t>
            </a:r>
            <a:r>
              <a:rPr lang="en-US" altLang="zh-CN" b="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endParaRPr lang="zh-CN" altLang="en-US" b="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089344"/>
            <a:ext cx="8229600" cy="720725"/>
          </a:xfrm>
        </p:spPr>
        <p:txBody>
          <a:bodyPr/>
          <a:lstStyle/>
          <a:p>
            <a:pPr eaLnBrk="1" hangingPunct="1"/>
            <a:r>
              <a:rPr lang="el-GR" altLang="zh-CN" sz="3400" dirty="0">
                <a:latin typeface="Times New Roman" panose="02020503050405090304" pitchFamily="18" charset="0"/>
                <a:ea typeface="Gulim" panose="020B0600000101010101" pitchFamily="34" charset="-127"/>
              </a:rPr>
              <a:t>δ</a:t>
            </a:r>
            <a:r>
              <a:rPr lang="en-US" altLang="zh-CN" sz="34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3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(t) </a:t>
            </a:r>
            <a:r>
              <a:rPr lang="en-US" altLang="zh-CN" sz="3400" dirty="0">
                <a:latin typeface="Times New Roman" panose="02020503050405090304" pitchFamily="18" charset="0"/>
                <a:ea typeface="楷体_GB2312" pitchFamily="49" charset="-122"/>
                <a:sym typeface="Symbol" panose="05050102010706020507" pitchFamily="18" charset="2"/>
              </a:rPr>
              <a:t> </a:t>
            </a:r>
            <a:r>
              <a:rPr lang="en-US" altLang="zh-CN" sz="3400" dirty="0">
                <a:latin typeface="Times" panose="00000500000000020000" charset="0"/>
                <a:ea typeface="Gulim" panose="020B0600000101010101" pitchFamily="34" charset="-127"/>
                <a:cs typeface="Times" panose="00000500000000020000" charset="0"/>
              </a:rPr>
              <a:t>Ω</a:t>
            </a:r>
            <a:r>
              <a:rPr lang="en-US" altLang="zh-CN" sz="3400" baseline="-25000" dirty="0">
                <a:solidFill>
                  <a:srgbClr val="0070C0"/>
                </a:solidFill>
                <a:uFillTx/>
                <a:latin typeface="Times" panose="00000500000000020000" charset="0"/>
                <a:ea typeface="Gulim" panose="020B0600000101010101" pitchFamily="34" charset="-127"/>
                <a:cs typeface="Times" panose="00000500000000020000" charset="0"/>
              </a:rPr>
              <a:t>T</a:t>
            </a:r>
            <a:r>
              <a:rPr lang="el-GR" altLang="zh-CN" sz="3400" dirty="0">
                <a:latin typeface="Times New Roman" panose="02020503050405090304" pitchFamily="18" charset="0"/>
                <a:ea typeface="Gulim" panose="020B0600000101010101" pitchFamily="34" charset="-127"/>
              </a:rPr>
              <a:t>δ</a:t>
            </a:r>
            <a:r>
              <a:rPr lang="en-US" altLang="zh-CN" sz="3400" baseline="-25000" dirty="0">
                <a:latin typeface="Times" panose="00000500000000020000" charset="0"/>
                <a:ea typeface="Gulim" panose="020B0600000101010101" pitchFamily="34" charset="-127"/>
                <a:cs typeface="Times" panose="00000500000000020000" charset="0"/>
              </a:rPr>
              <a:t>Ω</a:t>
            </a:r>
            <a:r>
              <a:rPr lang="en-US" altLang="zh-CN" sz="3400" baseline="-25000" dirty="0">
                <a:solidFill>
                  <a:srgbClr val="0070C0"/>
                </a:solidFill>
                <a:uFillTx/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sz="3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sz="3400" dirty="0">
                <a:latin typeface="Times" panose="00000500000000020000" charset="0"/>
                <a:ea typeface="Gulim" panose="020B0600000101010101" pitchFamily="34" charset="-127"/>
                <a:cs typeface="Times" panose="00000500000000020000" charset="0"/>
              </a:rPr>
              <a:t>Ω</a:t>
            </a:r>
            <a:r>
              <a:rPr lang="en-US" altLang="zh-CN" sz="3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zh-CN" altLang="en-US" sz="3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68649" name="Group 41"/>
          <p:cNvGrpSpPr/>
          <p:nvPr/>
        </p:nvGrpSpPr>
        <p:grpSpPr bwMode="auto">
          <a:xfrm>
            <a:off x="2144713" y="1977709"/>
            <a:ext cx="8077200" cy="1679575"/>
            <a:chOff x="480" y="2160"/>
            <a:chExt cx="5088" cy="1058"/>
          </a:xfrm>
        </p:grpSpPr>
        <p:grpSp>
          <p:nvGrpSpPr>
            <p:cNvPr id="20486" name="Group 4"/>
            <p:cNvGrpSpPr/>
            <p:nvPr/>
          </p:nvGrpSpPr>
          <p:grpSpPr bwMode="auto">
            <a:xfrm>
              <a:off x="480" y="2160"/>
              <a:ext cx="1968" cy="1018"/>
              <a:chOff x="864" y="2640"/>
              <a:chExt cx="1968" cy="1018"/>
            </a:xfrm>
          </p:grpSpPr>
          <p:sp>
            <p:nvSpPr>
              <p:cNvPr id="20506" name="Text Box 5"/>
              <p:cNvSpPr txBox="1">
                <a:spLocks noChangeArrowheads="1"/>
              </p:cNvSpPr>
              <p:nvPr/>
            </p:nvSpPr>
            <p:spPr bwMode="auto">
              <a:xfrm>
                <a:off x="864" y="2640"/>
                <a:ext cx="17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2400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20507" name="Line 6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16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8" name="Line 7"/>
              <p:cNvSpPr>
                <a:spLocks noChangeShapeType="1"/>
              </p:cNvSpPr>
              <p:nvPr/>
            </p:nvSpPr>
            <p:spPr bwMode="auto">
              <a:xfrm flipV="1">
                <a:off x="1680" y="2832"/>
                <a:ext cx="1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9" name="Line 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0" name="Line 9"/>
              <p:cNvSpPr>
                <a:spLocks noChangeShapeType="1"/>
              </p:cNvSpPr>
              <p:nvPr/>
            </p:nvSpPr>
            <p:spPr bwMode="auto">
              <a:xfrm flipV="1">
                <a:off x="192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1" name="Line 10"/>
              <p:cNvSpPr>
                <a:spLocks noChangeShapeType="1"/>
              </p:cNvSpPr>
              <p:nvPr/>
            </p:nvSpPr>
            <p:spPr bwMode="auto">
              <a:xfrm flipV="1">
                <a:off x="120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2" name="Line 11"/>
              <p:cNvSpPr>
                <a:spLocks noChangeShapeType="1"/>
              </p:cNvSpPr>
              <p:nvPr/>
            </p:nvSpPr>
            <p:spPr bwMode="auto">
              <a:xfrm flipV="1">
                <a:off x="216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3" name="Line 12"/>
              <p:cNvSpPr>
                <a:spLocks noChangeShapeType="1"/>
              </p:cNvSpPr>
              <p:nvPr/>
            </p:nvSpPr>
            <p:spPr bwMode="auto">
              <a:xfrm flipV="1">
                <a:off x="96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flipV="1">
                <a:off x="240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5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503050405090304" pitchFamily="18" charset="0"/>
                  </a:rPr>
                  <a:t>T</a:t>
                </a:r>
                <a:endParaRPr kumimoji="1" lang="en-US" altLang="zh-CN" sz="2000" b="1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20516" name="Text Box 15"/>
              <p:cNvSpPr txBox="1">
                <a:spLocks noChangeArrowheads="1"/>
              </p:cNvSpPr>
              <p:nvPr/>
            </p:nvSpPr>
            <p:spPr bwMode="auto">
              <a:xfrm>
                <a:off x="2016" y="3408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503050405090304" pitchFamily="18" charset="0"/>
                  </a:rPr>
                  <a:t>2</a:t>
                </a:r>
                <a:r>
                  <a:rPr kumimoji="1" lang="en-US" altLang="zh-CN" sz="2000" b="1">
                    <a:latin typeface="Times New Roman" panose="02020503050405090304" pitchFamily="18" charset="0"/>
                  </a:rPr>
                  <a:t>T</a:t>
                </a:r>
                <a:endParaRPr kumimoji="1" lang="en-US" altLang="zh-CN" sz="2000" b="1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20517" name="Text Box 16"/>
              <p:cNvSpPr txBox="1">
                <a:spLocks noChangeArrowheads="1"/>
              </p:cNvSpPr>
              <p:nvPr/>
            </p:nvSpPr>
            <p:spPr bwMode="auto">
              <a:xfrm>
                <a:off x="1296" y="340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503050405090304" pitchFamily="18" charset="0"/>
                  </a:rPr>
                  <a:t>-</a:t>
                </a:r>
                <a:r>
                  <a:rPr kumimoji="1" lang="en-US" altLang="zh-CN" sz="2000" b="1">
                    <a:latin typeface="Times New Roman" panose="02020503050405090304" pitchFamily="18" charset="0"/>
                  </a:rPr>
                  <a:t>T</a:t>
                </a:r>
                <a:endParaRPr kumimoji="1" lang="en-US" altLang="zh-CN" sz="2000" b="1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20518" name="Text Box 17"/>
              <p:cNvSpPr txBox="1">
                <a:spLocks noChangeArrowheads="1"/>
              </p:cNvSpPr>
              <p:nvPr/>
            </p:nvSpPr>
            <p:spPr bwMode="auto">
              <a:xfrm>
                <a:off x="1008" y="340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503050405090304" pitchFamily="18" charset="0"/>
                  </a:rPr>
                  <a:t>-2</a:t>
                </a:r>
                <a:r>
                  <a:rPr kumimoji="1" lang="en-US" altLang="zh-CN" sz="2000" b="1">
                    <a:latin typeface="Times New Roman" panose="02020503050405090304" pitchFamily="18" charset="0"/>
                  </a:rPr>
                  <a:t>T</a:t>
                </a:r>
                <a:endParaRPr kumimoji="1" lang="en-US" altLang="zh-CN" sz="2000" b="1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20519" name="Text Box 18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δ</a:t>
                </a:r>
                <a:r>
                  <a:rPr kumimoji="1" lang="en-US" altLang="zh-CN" sz="2400" b="1" baseline="-2500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kumimoji="1" lang="en-US" altLang="zh-CN" sz="2400" b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(t)</a:t>
                </a:r>
                <a:endParaRPr kumimoji="1" lang="en-US" altLang="zh-CN" sz="2400" b="1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  <p:sp>
            <p:nvSpPr>
              <p:cNvPr id="20520" name="Text Box 19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503050405090304" pitchFamily="18" charset="0"/>
                  </a:rPr>
                  <a:t>t</a:t>
                </a:r>
                <a:endParaRPr kumimoji="1" lang="en-US" altLang="zh-CN" sz="1800" b="1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20521" name="Line 20"/>
              <p:cNvSpPr>
                <a:spLocks noChangeShapeType="1"/>
              </p:cNvSpPr>
              <p:nvPr/>
            </p:nvSpPr>
            <p:spPr bwMode="auto">
              <a:xfrm flipV="1">
                <a:off x="168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2" name="Text Box 21"/>
              <p:cNvSpPr txBox="1">
                <a:spLocks noChangeArrowheads="1"/>
              </p:cNvSpPr>
              <p:nvPr/>
            </p:nvSpPr>
            <p:spPr bwMode="auto">
              <a:xfrm>
                <a:off x="1584" y="340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503050405090304" pitchFamily="18" charset="0"/>
                  </a:rPr>
                  <a:t>0</a:t>
                </a:r>
                <a:endParaRPr kumimoji="1" lang="zh-CN" altLang="en-US" sz="2000" b="1"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20487" name="Group 22"/>
            <p:cNvGrpSpPr/>
            <p:nvPr/>
          </p:nvGrpSpPr>
          <p:grpSpPr bwMode="auto">
            <a:xfrm>
              <a:off x="3264" y="2160"/>
              <a:ext cx="2304" cy="1058"/>
              <a:chOff x="2976" y="2256"/>
              <a:chExt cx="2304" cy="1058"/>
            </a:xfrm>
          </p:grpSpPr>
          <p:sp>
            <p:nvSpPr>
              <p:cNvPr id="20490" name="Text Box 23"/>
              <p:cNvSpPr txBox="1">
                <a:spLocks noChangeArrowheads="1"/>
              </p:cNvSpPr>
              <p:nvPr/>
            </p:nvSpPr>
            <p:spPr bwMode="auto">
              <a:xfrm>
                <a:off x="3120" y="2256"/>
                <a:ext cx="17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2400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20491" name="Line 24"/>
              <p:cNvSpPr>
                <a:spLocks noChangeShapeType="1"/>
              </p:cNvSpPr>
              <p:nvPr/>
            </p:nvSpPr>
            <p:spPr bwMode="auto">
              <a:xfrm>
                <a:off x="3072" y="3072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2" name="Line 25"/>
              <p:cNvSpPr>
                <a:spLocks noChangeShapeType="1"/>
              </p:cNvSpPr>
              <p:nvPr/>
            </p:nvSpPr>
            <p:spPr bwMode="auto">
              <a:xfrm flipV="1">
                <a:off x="3936" y="244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3" name="Line 26"/>
              <p:cNvSpPr>
                <a:spLocks noChangeShapeType="1"/>
              </p:cNvSpPr>
              <p:nvPr/>
            </p:nvSpPr>
            <p:spPr bwMode="auto">
              <a:xfrm flipV="1">
                <a:off x="3552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4" name="Line 27"/>
              <p:cNvSpPr>
                <a:spLocks noChangeShapeType="1"/>
              </p:cNvSpPr>
              <p:nvPr/>
            </p:nvSpPr>
            <p:spPr bwMode="auto">
              <a:xfrm flipV="1">
                <a:off x="4320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5" name="Line 28"/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6" name="Line 29"/>
              <p:cNvSpPr>
                <a:spLocks noChangeShapeType="1"/>
              </p:cNvSpPr>
              <p:nvPr/>
            </p:nvSpPr>
            <p:spPr bwMode="auto">
              <a:xfrm flipV="1">
                <a:off x="4752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7" name="Text Box 30"/>
              <p:cNvSpPr txBox="1">
                <a:spLocks noChangeArrowheads="1"/>
              </p:cNvSpPr>
              <p:nvPr/>
            </p:nvSpPr>
            <p:spPr bwMode="auto">
              <a:xfrm>
                <a:off x="4224" y="3024"/>
                <a:ext cx="38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" panose="00000500000000020000" charset="0"/>
                    <a:cs typeface="Times" panose="00000500000000020000" charset="0"/>
                    <a:sym typeface="+mn-ea"/>
                  </a:rPr>
                  <a:t>Ω</a:t>
                </a:r>
                <a:r>
                  <a:rPr lang="en-US" altLang="zh-CN" sz="2000" baseline="-25000">
                    <a:solidFill>
                      <a:schemeClr val="tx1"/>
                    </a:solidFill>
                    <a:uFillTx/>
                    <a:latin typeface="Times" panose="00000500000000020000" charset="0"/>
                    <a:cs typeface="Times" panose="00000500000000020000" charset="0"/>
                    <a:sym typeface="+mn-ea"/>
                  </a:rPr>
                  <a:t>T</a:t>
                </a:r>
                <a:endParaRPr kumimoji="1" lang="en-US" altLang="zh-CN" sz="2000" b="1" baseline="-25000">
                  <a:solidFill>
                    <a:schemeClr val="tx1"/>
                  </a:solidFill>
                  <a:uFillTx/>
                  <a:latin typeface="Times" panose="00000500000000020000" charset="0"/>
                  <a:cs typeface="Times" panose="00000500000000020000" charset="0"/>
                  <a:sym typeface="+mn-ea"/>
                </a:endParaRPr>
              </a:p>
            </p:txBody>
          </p:sp>
          <p:sp>
            <p:nvSpPr>
              <p:cNvPr id="20498" name="Text Box 31"/>
              <p:cNvSpPr txBox="1">
                <a:spLocks noChangeArrowheads="1"/>
              </p:cNvSpPr>
              <p:nvPr/>
            </p:nvSpPr>
            <p:spPr bwMode="auto">
              <a:xfrm>
                <a:off x="4560" y="3024"/>
                <a:ext cx="528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503050405090304" pitchFamily="18" charset="0"/>
                  </a:rPr>
                  <a:t>2</a:t>
                </a:r>
                <a:r>
                  <a:rPr lang="zh-CN" altLang="en-US" sz="2000">
                    <a:latin typeface="Times" panose="00000500000000020000" charset="0"/>
                    <a:cs typeface="Times" panose="00000500000000020000" charset="0"/>
                    <a:sym typeface="+mn-ea"/>
                  </a:rPr>
                  <a:t>Ω</a:t>
                </a:r>
                <a:r>
                  <a:rPr lang="en-US" altLang="zh-CN" sz="2000" baseline="-25000">
                    <a:solidFill>
                      <a:schemeClr val="tx1"/>
                    </a:solidFill>
                    <a:uFillTx/>
                    <a:latin typeface="Times" panose="00000500000000020000" charset="0"/>
                    <a:cs typeface="Times" panose="00000500000000020000" charset="0"/>
                    <a:sym typeface="+mn-ea"/>
                  </a:rPr>
                  <a:t>T</a:t>
                </a:r>
                <a:endParaRPr kumimoji="1" lang="en-US" altLang="zh-CN" sz="2000" b="1" baseline="-25000">
                  <a:solidFill>
                    <a:schemeClr val="tx1"/>
                  </a:solidFill>
                  <a:uFillTx/>
                  <a:latin typeface="Times" panose="00000500000000020000" charset="0"/>
                  <a:cs typeface="Times" panose="00000500000000020000" charset="0"/>
                  <a:sym typeface="+mn-ea"/>
                </a:endParaRPr>
              </a:p>
            </p:txBody>
          </p:sp>
          <p:sp>
            <p:nvSpPr>
              <p:cNvPr id="20499" name="Text Box 32"/>
              <p:cNvSpPr txBox="1">
                <a:spLocks noChangeArrowheads="1"/>
              </p:cNvSpPr>
              <p:nvPr/>
            </p:nvSpPr>
            <p:spPr bwMode="auto">
              <a:xfrm>
                <a:off x="3408" y="3045"/>
                <a:ext cx="81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503050405090304" pitchFamily="18" charset="0"/>
                  </a:rPr>
                  <a:t>- </a:t>
                </a:r>
                <a:r>
                  <a:rPr lang="zh-CN" altLang="en-US" sz="2000">
                    <a:latin typeface="Times" panose="00000500000000020000" charset="0"/>
                    <a:cs typeface="Times" panose="00000500000000020000" charset="0"/>
                    <a:sym typeface="+mn-ea"/>
                  </a:rPr>
                  <a:t>Ω</a:t>
                </a:r>
                <a:r>
                  <a:rPr kumimoji="1" lang="en-US" altLang="zh-CN" sz="2000" b="1" baseline="-2500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endParaRPr kumimoji="1" lang="en-US" altLang="zh-CN" sz="2000" b="1" baseline="-2500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  <p:sp>
            <p:nvSpPr>
              <p:cNvPr id="20500" name="Text Box 33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528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503050405090304" pitchFamily="18" charset="0"/>
                  </a:rPr>
                  <a:t>-2</a:t>
                </a:r>
                <a:r>
                  <a:rPr lang="zh-CN" altLang="en-US" sz="2000">
                    <a:latin typeface="Times" panose="00000500000000020000" charset="0"/>
                    <a:cs typeface="Times" panose="00000500000000020000" charset="0"/>
                    <a:sym typeface="+mn-ea"/>
                  </a:rPr>
                  <a:t>Ω</a:t>
                </a:r>
                <a:r>
                  <a:rPr kumimoji="1" lang="en-US" altLang="zh-CN" sz="2000" b="1" baseline="-2500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endParaRPr kumimoji="1" lang="en-US" altLang="zh-CN" sz="2000" b="1" baseline="-2500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  <p:sp>
            <p:nvSpPr>
              <p:cNvPr id="20501" name="Text Box 34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110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" panose="00000500000000020000" charset="0"/>
                    <a:cs typeface="Times" panose="00000500000000020000" charset="0"/>
                    <a:sym typeface="+mn-ea"/>
                  </a:rPr>
                  <a:t>Ω</a:t>
                </a:r>
                <a:r>
                  <a:rPr lang="zh-CN" altLang="en-US" sz="2000" baseline="-25000">
                    <a:solidFill>
                      <a:schemeClr val="tx1"/>
                    </a:solidFill>
                    <a:uFillTx/>
                    <a:latin typeface="Times" panose="00000500000000020000" charset="0"/>
                    <a:cs typeface="Times" panose="00000500000000020000" charset="0"/>
                    <a:sym typeface="+mn-ea"/>
                  </a:rPr>
                  <a:t>Ω</a:t>
                </a:r>
                <a:r>
                  <a:rPr kumimoji="1" lang="en-US" altLang="zh-CN" sz="2000" b="1" baseline="-2500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kumimoji="1" lang="en-US" altLang="zh-CN" sz="2400" b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δ</a:t>
                </a:r>
                <a:r>
                  <a:rPr lang="zh-CN" altLang="en-US" sz="2000" baseline="-25000">
                    <a:uFillTx/>
                    <a:latin typeface="Times" panose="00000500000000020000" charset="0"/>
                    <a:cs typeface="Times" panose="00000500000000020000" charset="0"/>
                    <a:sym typeface="+mn-ea"/>
                  </a:rPr>
                  <a:t>Ω</a:t>
                </a:r>
                <a:r>
                  <a:rPr lang="en-US" altLang="zh-CN" sz="2000" baseline="-25000">
                    <a:uFillTx/>
                    <a:latin typeface="Times" panose="00000500000000020000" charset="0"/>
                    <a:cs typeface="Times" panose="00000500000000020000" charset="0"/>
                    <a:sym typeface="+mn-ea"/>
                  </a:rPr>
                  <a:t>T</a:t>
                </a:r>
                <a:r>
                  <a:rPr kumimoji="1" lang="en-US" altLang="zh-CN" sz="2400" b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zh-CN" altLang="en-US" sz="2000">
                    <a:latin typeface="Times" panose="00000500000000020000" charset="0"/>
                    <a:cs typeface="Times" panose="00000500000000020000" charset="0"/>
                    <a:sym typeface="+mn-ea"/>
                  </a:rPr>
                  <a:t>Ω</a:t>
                </a:r>
                <a:r>
                  <a:rPr kumimoji="1" lang="en-US" altLang="zh-CN" sz="2400" b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</a:t>
                </a:r>
                <a:endParaRPr kumimoji="1" lang="en-US" altLang="zh-CN" sz="2400" b="1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  <p:sp>
            <p:nvSpPr>
              <p:cNvPr id="20502" name="Text Box 35"/>
              <p:cNvSpPr txBox="1">
                <a:spLocks noChangeArrowheads="1"/>
              </p:cNvSpPr>
              <p:nvPr/>
            </p:nvSpPr>
            <p:spPr bwMode="auto">
              <a:xfrm>
                <a:off x="4992" y="302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1800" b="1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20503" name="Line 36"/>
              <p:cNvSpPr>
                <a:spLocks noChangeShapeType="1"/>
              </p:cNvSpPr>
              <p:nvPr/>
            </p:nvSpPr>
            <p:spPr bwMode="auto">
              <a:xfrm flipV="1">
                <a:off x="3936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4" name="Text Box 37"/>
              <p:cNvSpPr txBox="1">
                <a:spLocks noChangeArrowheads="1"/>
              </p:cNvSpPr>
              <p:nvPr/>
            </p:nvSpPr>
            <p:spPr bwMode="auto">
              <a:xfrm>
                <a:off x="3860" y="3063"/>
                <a:ext cx="392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503050405090304" pitchFamily="18" charset="0"/>
                  </a:rPr>
                  <a:t>0</a:t>
                </a:r>
                <a:endParaRPr kumimoji="1" lang="zh-CN" altLang="en-US" sz="2000" b="1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20505" name="Text Box 38"/>
              <p:cNvSpPr txBox="1">
                <a:spLocks noChangeArrowheads="1"/>
              </p:cNvSpPr>
              <p:nvPr/>
            </p:nvSpPr>
            <p:spPr bwMode="auto">
              <a:xfrm>
                <a:off x="4944" y="3024"/>
                <a:ext cx="288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" panose="00000500000000020000" charset="0"/>
                    <a:cs typeface="Times" panose="00000500000000020000" charset="0"/>
                    <a:sym typeface="+mn-ea"/>
                  </a:rPr>
                  <a:t>Ω</a:t>
                </a:r>
                <a:endParaRPr kumimoji="1" lang="en-US" altLang="zh-CN" sz="2000" b="1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2568" y="268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503050405090304" pitchFamily="18" charset="0"/>
                  <a:ea typeface="楷体_GB2312" pitchFamily="49" charset="-122"/>
                  <a:sym typeface="Symbol" panose="05050102010706020507" pitchFamily="18" charset="2"/>
                </a:rPr>
                <a:t></a:t>
              </a:r>
              <a:endParaRPr kumimoji="1" lang="zh-CN" altLang="en-US" sz="2400" b="1">
                <a:latin typeface="Times New Roman" panose="0202050305040509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489" name="Text Box 40"/>
            <p:cNvSpPr txBox="1">
              <a:spLocks noChangeArrowheads="1"/>
            </p:cNvSpPr>
            <p:nvPr/>
          </p:nvSpPr>
          <p:spPr bwMode="auto">
            <a:xfrm>
              <a:off x="2352" y="2256"/>
              <a:ext cx="105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" panose="00000500000000020000" charset="0"/>
                  <a:cs typeface="Times" panose="00000500000000020000" charset="0"/>
                  <a:sym typeface="+mn-ea"/>
                </a:rPr>
                <a:t>Ω</a:t>
              </a:r>
              <a:r>
                <a:rPr kumimoji="1" lang="en-US" altLang="zh-CN" sz="2400" b="1" baseline="-25000">
                  <a:latin typeface="Times New Roman" panose="02020503050405090304" pitchFamily="18" charset="0"/>
                  <a:cs typeface="Times New Roman" panose="02020503050405090304" pitchFamily="18" charset="0"/>
                </a:rPr>
                <a:t>T</a:t>
              </a:r>
              <a:r>
                <a:rPr kumimoji="1" lang="en-US" altLang="zh-CN" sz="2400" b="1">
                  <a:latin typeface="Times New Roman" panose="02020503050405090304" pitchFamily="18" charset="0"/>
                  <a:cs typeface="Times New Roman" panose="02020503050405090304" pitchFamily="18" charset="0"/>
                </a:rPr>
                <a:t> = 2π/T</a:t>
              </a:r>
              <a:endParaRPr kumimoji="1" lang="en-US" altLang="zh-CN" sz="2400" b="1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443055" y="3693430"/>
            <a:ext cx="1130525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5050"/>
              </a:buClr>
              <a:buSzPct val="120000"/>
              <a:buFontTx/>
              <a:buChar char="•"/>
            </a:pPr>
            <a:r>
              <a:rPr kumimoji="1" lang="zh-CN" altLang="en-US" sz="2800" b="1" dirty="0"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The signals in both sides are </a:t>
            </a:r>
            <a:r>
              <a:rPr kumimoji="1" lang="en-US" altLang="zh-CN" sz="2800" b="1" u="sng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periodical,</a:t>
            </a:r>
            <a:r>
              <a:rPr kumimoji="1"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 so the processing could be in </a:t>
            </a:r>
            <a:r>
              <a:rPr kumimoji="1" lang="en-US" altLang="zh-CN" sz="2800" b="1" u="sng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one period</a:t>
            </a:r>
            <a:r>
              <a:rPr kumimoji="1"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, which is important </a:t>
            </a:r>
            <a:r>
              <a:rPr kumimoji="1" lang="en-US" altLang="zh-CN" sz="2800" b="1" dirty="0" smtClean="0">
                <a:latin typeface="Times New Roman" panose="02020503050405090304" pitchFamily="18" charset="0"/>
                <a:ea typeface="楷体_GB2312" pitchFamily="49" charset="-122"/>
              </a:rPr>
              <a:t>because</a:t>
            </a:r>
            <a:r>
              <a:rPr kumimoji="1" lang="zh-CN" altLang="en-US" sz="2800" b="1" dirty="0" smtClean="0"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endParaRPr kumimoji="1" lang="en-US" altLang="zh-CN" sz="2800" b="1" dirty="0" smtClean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SzPct val="120000"/>
              <a:buNone/>
            </a:pPr>
            <a:r>
              <a:rPr kumimoji="1" lang="en-US" altLang="zh-CN" sz="2800" b="1" dirty="0" smtClean="0">
                <a:latin typeface="Times New Roman" panose="0202050305040509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1) the number of calculation is limited, which is necessary for computer; </a:t>
            </a:r>
            <a:endParaRPr kumimoji="1" lang="en-US" altLang="zh-CN" sz="2800" b="1" dirty="0" smtClean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SzPct val="120000"/>
              <a:buNone/>
            </a:pPr>
            <a:r>
              <a:rPr kumimoji="1" lang="en-US" altLang="zh-CN" sz="2800" b="1" dirty="0" smtClean="0">
                <a:latin typeface="Times New Roman" panose="0202050305040509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2) all of the signal information could be kept in one period, which is necessary for accurate processing.</a:t>
            </a:r>
            <a:endParaRPr kumimoji="1"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50" grpId="0" bldLvl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188913"/>
            <a:ext cx="10071720" cy="863823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503050405090304" pitchFamily="18" charset="0"/>
              </a:rPr>
              <a:t>5.9 Computation of the </a:t>
            </a:r>
            <a:r>
              <a:rPr lang="en-US" altLang="zh-CN" sz="3600" i="1" dirty="0" smtClean="0">
                <a:latin typeface="Times New Roman" panose="02020503050405090304" pitchFamily="18" charset="0"/>
              </a:rPr>
              <a:t>DFT of </a:t>
            </a:r>
            <a:r>
              <a:rPr lang="en-US" altLang="zh-CN" sz="3600" i="1" dirty="0">
                <a:latin typeface="Times New Roman" panose="02020503050405090304" pitchFamily="18" charset="0"/>
              </a:rPr>
              <a:t>Real sequences</a:t>
            </a:r>
            <a:endParaRPr lang="en-US" altLang="zh-CN" sz="3600" i="1" dirty="0">
              <a:latin typeface="Times New Roman" panose="02020503050405090304" pitchFamily="18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9433297" cy="309634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In most practical applications, sequences are real.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In DFT definition, the sequence is assumed to be complex.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DFTs of two N-point real sequences can be  computed from a length-N complex sequences.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And a 2N-point DFT of a length-2N real sequence can be determined from a length-N complex sequences.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628775"/>
            <a:ext cx="9649072" cy="31686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Let g[n] and h[n] be two real sequences of length N each, with G[K] and H[k] denoting their N-point DFTs.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We build: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b="1" dirty="0" smtClean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Then, we have:</a:t>
            </a:r>
            <a:endParaRPr lang="zh-CN" altLang="en-US" sz="3200" dirty="0" smtClean="0"/>
          </a:p>
        </p:txBody>
      </p:sp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4341536" y="2883151"/>
          <a:ext cx="32051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公式" r:id="rId1" imgW="1167765" imgH="203200" progId="Equation.3">
                  <p:embed/>
                </p:oleObj>
              </mc:Choice>
              <mc:Fallback>
                <p:oleObj name="公式" r:id="rId1" imgW="1167765" imgH="203200" progId="Equation.3">
                  <p:embed/>
                  <p:pic>
                    <p:nvPicPr>
                      <p:cNvPr id="0" name="图片 57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536" y="2883151"/>
                        <a:ext cx="32051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4339794" y="5095550"/>
          <a:ext cx="43211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公式" r:id="rId3" imgW="1803400" imgH="393700" progId="Equation.3">
                  <p:embed/>
                </p:oleObj>
              </mc:Choice>
              <mc:Fallback>
                <p:oleObj name="公式" r:id="rId3" imgW="1803400" imgH="393700" progId="Equation.3">
                  <p:embed/>
                  <p:pic>
                    <p:nvPicPr>
                      <p:cNvPr id="0" name="图片 57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794" y="5095550"/>
                        <a:ext cx="43211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4339794" y="3885658"/>
          <a:ext cx="439261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公式" r:id="rId5" imgW="1905000" imgH="419100" progId="Equation.3">
                  <p:embed/>
                </p:oleObj>
              </mc:Choice>
              <mc:Fallback>
                <p:oleObj name="公式" r:id="rId5" imgW="1905000" imgH="419100" progId="Equation.3">
                  <p:embed/>
                  <p:pic>
                    <p:nvPicPr>
                      <p:cNvPr id="0" name="图片 57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794" y="3885658"/>
                        <a:ext cx="439261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11"/>
          <p:cNvSpPr>
            <a:spLocks noGrp="1" noChangeArrowheads="1"/>
          </p:cNvSpPr>
          <p:nvPr>
            <p:ph type="title"/>
          </p:nvPr>
        </p:nvSpPr>
        <p:spPr>
          <a:xfrm>
            <a:off x="1616366" y="374651"/>
            <a:ext cx="8637588" cy="1295400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503050405090304" pitchFamily="18" charset="0"/>
              </a:rPr>
              <a:t>5.9.1 N-point DFTs of two real sequence using a single N-point DFT</a:t>
            </a:r>
            <a:endParaRPr lang="en-US" altLang="zh-CN" sz="3600" i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203" y="-148927"/>
            <a:ext cx="8713788" cy="1511424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503050405090304" pitchFamily="18" charset="0"/>
              </a:rPr>
              <a:t>5.9.2 2N-Point DFT of a Real Sequences Using a Single N-Point DFT</a:t>
            </a:r>
            <a:endParaRPr lang="en-US" altLang="zh-CN" sz="3600" i="1" dirty="0">
              <a:latin typeface="Times New Roman" panose="02020503050405090304" pitchFamily="18" charset="0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8460" y="1203746"/>
            <a:ext cx="9793088" cy="3025081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Let </a:t>
            </a:r>
            <a:r>
              <a:rPr lang="en-US" altLang="zh-CN" sz="3200" i="1" dirty="0" smtClean="0">
                <a:latin typeface="Times New Roman" panose="02020503050405090304" pitchFamily="18" charset="0"/>
              </a:rPr>
              <a:t>v[n]</a:t>
            </a:r>
            <a:r>
              <a:rPr lang="en-US" altLang="zh-CN" sz="3200" b="1" i="1" dirty="0" smtClean="0">
                <a:latin typeface="Times New Roman" panose="02020503050405090304" pitchFamily="18" charset="0"/>
              </a:rPr>
              <a:t> 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be a real sequence of length 2N with </a:t>
            </a:r>
            <a:r>
              <a:rPr lang="en-US" altLang="zh-CN" sz="3200" i="1" dirty="0" smtClean="0">
                <a:latin typeface="Times New Roman" panose="02020503050405090304" pitchFamily="18" charset="0"/>
              </a:rPr>
              <a:t>V[k]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denoting its 2N-point DFT.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We can define two real sequences </a:t>
            </a:r>
            <a:r>
              <a:rPr lang="en-US" altLang="zh-CN" sz="3200" i="1" dirty="0" smtClean="0">
                <a:latin typeface="Times New Roman" panose="02020503050405090304" pitchFamily="18" charset="0"/>
              </a:rPr>
              <a:t>g[n]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and </a:t>
            </a:r>
            <a:r>
              <a:rPr lang="en-US" altLang="zh-CN" sz="3200" i="1" dirty="0" smtClean="0">
                <a:latin typeface="Times New Roman" panose="02020503050405090304" pitchFamily="18" charset="0"/>
              </a:rPr>
              <a:t>h[n]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of length N each as: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  <a:p>
            <a:pPr eaLnBrk="1" hangingPunct="1"/>
            <a:endParaRPr lang="en-US" altLang="zh-CN" sz="3200" b="1" dirty="0" smtClean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So, 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3503712" y="3518485"/>
          <a:ext cx="46085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公式" r:id="rId1" imgW="1752600" imgH="203200" progId="Equation.3">
                  <p:embed/>
                </p:oleObj>
              </mc:Choice>
              <mc:Fallback>
                <p:oleObj name="公式" r:id="rId1" imgW="1752600" imgH="203200" progId="Equation.3">
                  <p:embed/>
                  <p:pic>
                    <p:nvPicPr>
                      <p:cNvPr id="0" name="图片 58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518485"/>
                        <a:ext cx="46085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6183" name="Object 7"/>
          <p:cNvGraphicFramePr>
            <a:graphicFrameLocks noChangeAspect="1"/>
          </p:cNvGraphicFramePr>
          <p:nvPr/>
        </p:nvGraphicFramePr>
        <p:xfrm>
          <a:off x="3572420" y="4653136"/>
          <a:ext cx="48244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公式" r:id="rId3" imgW="1841500" imgH="254000" progId="Equation.3">
                  <p:embed/>
                </p:oleObj>
              </mc:Choice>
              <mc:Fallback>
                <p:oleObj name="公式" r:id="rId3" imgW="1841500" imgH="254000" progId="Equation.3">
                  <p:embed/>
                  <p:pic>
                    <p:nvPicPr>
                      <p:cNvPr id="0" name="图片 58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420" y="4653136"/>
                        <a:ext cx="48244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108" y="188640"/>
            <a:ext cx="8135938" cy="93605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5.10 Linear </a:t>
            </a:r>
            <a:r>
              <a:rPr lang="en-US" altLang="zh-CN" sz="3600" i="1" dirty="0">
                <a:latin typeface="Times New Roman" panose="02020503050405090304" pitchFamily="18" charset="0"/>
              </a:rPr>
              <a:t>Convolution</a:t>
            </a:r>
            <a:r>
              <a:rPr lang="en-US" altLang="zh-CN" i="1" dirty="0">
                <a:latin typeface="Times New Roman" panose="02020503050405090304" pitchFamily="18" charset="0"/>
              </a:rPr>
              <a:t> Using DFT</a:t>
            </a:r>
            <a:endParaRPr lang="en-US" altLang="zh-CN" i="1" dirty="0">
              <a:latin typeface="Times New Roman" panose="02020503050405090304" pitchFamily="18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860" y="1160780"/>
            <a:ext cx="10198735" cy="45370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Linear convolution is a key operation in many signal processing applications.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Since a DFT can be efficiently implemented using FFT algorithms, it is of interest to develop methods for the implementation of linear convolution using the DFT.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How to do?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lvl="1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Linear Convolution of Two Finite-Length Sequences;</a:t>
            </a:r>
            <a:endParaRPr lang="en-US" altLang="zh-CN" sz="3200" b="1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Linear Convolution of a Finite-Length Sequence with an Infinite-Length Sequence.</a:t>
            </a:r>
            <a:endParaRPr lang="en-US" altLang="zh-CN" sz="3200" b="1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3158" y="551624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885" y="1154914"/>
            <a:ext cx="7336407" cy="6444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 smtClean="0">
                <a:latin typeface="Times New Roman" panose="02020503050405090304" pitchFamily="18" charset="0"/>
              </a:rPr>
              <a:t>Example:</a:t>
            </a:r>
            <a:r>
              <a:rPr lang="en-US" altLang="zh-CN" sz="3200" b="1" dirty="0" smtClean="0">
                <a:latin typeface="Times New Roman" panose="02020503050405090304" pitchFamily="18" charset="0"/>
              </a:rPr>
              <a:t> Given two length-4 sequences: 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873984" y="3633008"/>
            <a:ext cx="907268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Let’s extended the two length-4 sequences to length 7 by appending each with three zero-valued samples, i.e.</a:t>
            </a:r>
            <a:endParaRPr lang="en-US" altLang="zh-CN" sz="2800" b="1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1976438" y="4797425"/>
          <a:ext cx="37750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Equation" r:id="rId1" imgW="37490400" imgH="10972800" progId="Equation.DSMT4">
                  <p:embed/>
                </p:oleObj>
              </mc:Choice>
              <mc:Fallback>
                <p:oleObj name="Equation" r:id="rId1" imgW="37490400" imgH="10972800" progId="Equation.DSMT4">
                  <p:embed/>
                  <p:pic>
                    <p:nvPicPr>
                      <p:cNvPr id="0" name="图片 70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797425"/>
                        <a:ext cx="37750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6171883" y="4797425"/>
          <a:ext cx="38258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9" name="Equation" r:id="rId3" imgW="36576000" imgH="10972800" progId="Equation.DSMT4">
                  <p:embed/>
                </p:oleObj>
              </mc:Choice>
              <mc:Fallback>
                <p:oleObj name="Equation" r:id="rId3" imgW="36576000" imgH="10972800" progId="Equation.DSMT4">
                  <p:embed/>
                  <p:pic>
                    <p:nvPicPr>
                      <p:cNvPr id="0" name="图片 70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883" y="4797425"/>
                        <a:ext cx="382587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35"/>
          <p:cNvGrpSpPr/>
          <p:nvPr/>
        </p:nvGrpSpPr>
        <p:grpSpPr bwMode="auto">
          <a:xfrm>
            <a:off x="2871789" y="1884511"/>
            <a:ext cx="5727700" cy="1747838"/>
            <a:chOff x="1156" y="2928"/>
            <a:chExt cx="3608" cy="1101"/>
          </a:xfrm>
        </p:grpSpPr>
        <p:graphicFrame>
          <p:nvGraphicFramePr>
            <p:cNvPr id="9" name="Object 109"/>
            <p:cNvGraphicFramePr>
              <a:graphicFrameLocks noChangeAspect="1"/>
            </p:cNvGraphicFramePr>
            <p:nvPr/>
          </p:nvGraphicFramePr>
          <p:xfrm>
            <a:off x="1440" y="2928"/>
            <a:ext cx="17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0" name="Equation" r:id="rId5" imgW="88900" imgH="101600" progId="Equation.DSMT4">
                    <p:embed/>
                  </p:oleObj>
                </mc:Choice>
                <mc:Fallback>
                  <p:oleObj name="Equation" r:id="rId5" imgW="88900" imgH="101600" progId="Equation.DSMT4">
                    <p:embed/>
                    <p:pic>
                      <p:nvPicPr>
                        <p:cNvPr id="0" name="图片 70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928"/>
                          <a:ext cx="17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134"/>
            <p:cNvGrpSpPr/>
            <p:nvPr/>
          </p:nvGrpSpPr>
          <p:grpSpPr bwMode="auto">
            <a:xfrm>
              <a:off x="1156" y="2928"/>
              <a:ext cx="3608" cy="1101"/>
              <a:chOff x="1156" y="2928"/>
              <a:chExt cx="3608" cy="1101"/>
            </a:xfrm>
          </p:grpSpPr>
          <p:grpSp>
            <p:nvGrpSpPr>
              <p:cNvPr id="11" name="Group 132"/>
              <p:cNvGrpSpPr/>
              <p:nvPr/>
            </p:nvGrpSpPr>
            <p:grpSpPr bwMode="auto">
              <a:xfrm>
                <a:off x="1156" y="2931"/>
                <a:ext cx="1584" cy="1098"/>
                <a:chOff x="1152" y="2944"/>
                <a:chExt cx="1584" cy="1098"/>
              </a:xfrm>
            </p:grpSpPr>
            <p:sp>
              <p:nvSpPr>
                <p:cNvPr id="33" name="Line 94"/>
                <p:cNvSpPr>
                  <a:spLocks noChangeShapeType="1"/>
                </p:cNvSpPr>
                <p:nvPr/>
              </p:nvSpPr>
              <p:spPr bwMode="auto">
                <a:xfrm>
                  <a:off x="1152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" name="Group 95"/>
                <p:cNvGrpSpPr/>
                <p:nvPr/>
              </p:nvGrpSpPr>
              <p:grpSpPr bwMode="auto">
                <a:xfrm>
                  <a:off x="1368" y="3304"/>
                  <a:ext cx="48" cy="344"/>
                  <a:chOff x="888" y="3400"/>
                  <a:chExt cx="48" cy="344"/>
                </a:xfrm>
              </p:grpSpPr>
              <p:sp>
                <p:nvSpPr>
                  <p:cNvPr id="46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35" name="Group 99"/>
                <p:cNvGrpSpPr/>
                <p:nvPr/>
              </p:nvGrpSpPr>
              <p:grpSpPr bwMode="auto">
                <a:xfrm>
                  <a:off x="1608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43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45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" name="Group 103"/>
                <p:cNvGrpSpPr/>
                <p:nvPr/>
              </p:nvGrpSpPr>
              <p:grpSpPr bwMode="auto">
                <a:xfrm>
                  <a:off x="21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4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3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528" y="350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503050405090304" pitchFamily="18" charset="0"/>
                    </a:rPr>
                    <a:t>n</a:t>
                  </a:r>
                  <a:endParaRPr lang="en-US" altLang="zh-CN" sz="2400">
                    <a:latin typeface="Times New Roman" panose="02020503050405090304" pitchFamily="18" charset="0"/>
                  </a:endParaRPr>
                </a:p>
              </p:txBody>
            </p:sp>
            <p:graphicFrame>
              <p:nvGraphicFramePr>
                <p:cNvPr id="38" name="Object 107"/>
                <p:cNvGraphicFramePr>
                  <a:graphicFrameLocks noChangeAspect="1"/>
                </p:cNvGraphicFramePr>
                <p:nvPr/>
              </p:nvGraphicFramePr>
              <p:xfrm>
                <a:off x="1344" y="3552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1" name="Equation" r:id="rId7" imgW="381000" imgH="215900" progId="Equation.DSMT4">
                        <p:embed/>
                      </p:oleObj>
                    </mc:Choice>
                    <mc:Fallback>
                      <p:oleObj name="Equation" r:id="rId7" imgW="381000" imgH="215900" progId="Equation.DSMT4">
                        <p:embed/>
                        <p:pic>
                          <p:nvPicPr>
                            <p:cNvPr id="0" name="图片 707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3552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108"/>
                <p:cNvGraphicFramePr>
                  <a:graphicFrameLocks noChangeAspect="1"/>
                </p:cNvGraphicFramePr>
                <p:nvPr/>
              </p:nvGraphicFramePr>
              <p:xfrm>
                <a:off x="1200" y="3216"/>
                <a:ext cx="182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2" name="Equation" r:id="rId9" imgW="76200" imgH="101600" progId="Equation.DSMT4">
                        <p:embed/>
                      </p:oleObj>
                    </mc:Choice>
                    <mc:Fallback>
                      <p:oleObj name="Equation" r:id="rId9" imgW="76200" imgH="101600" progId="Equation.DSMT4">
                        <p:embed/>
                        <p:pic>
                          <p:nvPicPr>
                            <p:cNvPr id="0" name="图片 707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3216"/>
                              <a:ext cx="182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110"/>
                <p:cNvGraphicFramePr>
                  <a:graphicFrameLocks noChangeAspect="1"/>
                </p:cNvGraphicFramePr>
                <p:nvPr/>
              </p:nvGraphicFramePr>
              <p:xfrm>
                <a:off x="2256" y="2944"/>
                <a:ext cx="480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3" name="Equation" r:id="rId11" imgW="215900" imgH="139700" progId="Equation.DSMT4">
                        <p:embed/>
                      </p:oleObj>
                    </mc:Choice>
                    <mc:Fallback>
                      <p:oleObj name="Equation" r:id="rId11" imgW="215900" imgH="139700" progId="Equation.DSMT4">
                        <p:embed/>
                        <p:pic>
                          <p:nvPicPr>
                            <p:cNvPr id="0" name="图片 707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6" y="2944"/>
                              <a:ext cx="480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" name="Group 133"/>
              <p:cNvGrpSpPr/>
              <p:nvPr/>
            </p:nvGrpSpPr>
            <p:grpSpPr bwMode="auto">
              <a:xfrm>
                <a:off x="3168" y="2928"/>
                <a:ext cx="1596" cy="1066"/>
                <a:chOff x="3168" y="2928"/>
                <a:chExt cx="1596" cy="1066"/>
              </a:xfrm>
            </p:grpSpPr>
            <p:sp>
              <p:nvSpPr>
                <p:cNvPr id="13" name="Line 112"/>
                <p:cNvSpPr>
                  <a:spLocks noChangeShapeType="1"/>
                </p:cNvSpPr>
                <p:nvPr/>
              </p:nvSpPr>
              <p:spPr bwMode="auto">
                <a:xfrm>
                  <a:off x="3184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113"/>
                <p:cNvGrpSpPr/>
                <p:nvPr/>
              </p:nvGrpSpPr>
              <p:grpSpPr bwMode="auto">
                <a:xfrm>
                  <a:off x="3424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3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117"/>
                <p:cNvGrpSpPr/>
                <p:nvPr/>
              </p:nvGrpSpPr>
              <p:grpSpPr bwMode="auto">
                <a:xfrm>
                  <a:off x="3656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7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9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121"/>
                <p:cNvGrpSpPr/>
                <p:nvPr/>
              </p:nvGrpSpPr>
              <p:grpSpPr bwMode="auto">
                <a:xfrm>
                  <a:off x="39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5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17" name="Group 124"/>
                <p:cNvGrpSpPr/>
                <p:nvPr/>
              </p:nvGrpSpPr>
              <p:grpSpPr bwMode="auto">
                <a:xfrm>
                  <a:off x="4152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3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8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8" y="349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503050405090304" pitchFamily="18" charset="0"/>
                    </a:rPr>
                    <a:t>n</a:t>
                  </a:r>
                  <a:endParaRPr lang="en-US" altLang="zh-CN" sz="2000" i="1">
                    <a:latin typeface="Times New Roman" panose="02020503050405090304" pitchFamily="18" charset="0"/>
                  </a:endParaRPr>
                </a:p>
              </p:txBody>
            </p:sp>
            <p:graphicFrame>
              <p:nvGraphicFramePr>
                <p:cNvPr id="19" name="Object 128"/>
                <p:cNvGraphicFramePr>
                  <a:graphicFrameLocks noChangeAspect="1"/>
                </p:cNvGraphicFramePr>
                <p:nvPr/>
              </p:nvGraphicFramePr>
              <p:xfrm>
                <a:off x="3408" y="3504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4" name="Equation" r:id="rId13" imgW="381000" imgH="215900" progId="Equation.DSMT4">
                        <p:embed/>
                      </p:oleObj>
                    </mc:Choice>
                    <mc:Fallback>
                      <p:oleObj name="Equation" r:id="rId13" imgW="381000" imgH="215900" progId="Equation.DSMT4">
                        <p:embed/>
                        <p:pic>
                          <p:nvPicPr>
                            <p:cNvPr id="0" name="图片 707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3504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Object 129"/>
                <p:cNvGraphicFramePr>
                  <a:graphicFrameLocks noChangeAspect="1"/>
                </p:cNvGraphicFramePr>
                <p:nvPr/>
              </p:nvGraphicFramePr>
              <p:xfrm>
                <a:off x="4272" y="3216"/>
                <a:ext cx="164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5" name="Equation" r:id="rId15" imgW="76200" imgH="101600" progId="Equation.DSMT4">
                        <p:embed/>
                      </p:oleObj>
                    </mc:Choice>
                    <mc:Fallback>
                      <p:oleObj name="Equation" r:id="rId15" imgW="76200" imgH="101600" progId="Equation.DSMT4">
                        <p:embed/>
                        <p:pic>
                          <p:nvPicPr>
                            <p:cNvPr id="0" name="图片 707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3216"/>
                              <a:ext cx="164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" name="Object 130"/>
                <p:cNvGraphicFramePr>
                  <a:graphicFrameLocks noChangeAspect="1"/>
                </p:cNvGraphicFramePr>
                <p:nvPr/>
              </p:nvGraphicFramePr>
              <p:xfrm>
                <a:off x="3168" y="2928"/>
                <a:ext cx="21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6" name="Equation" r:id="rId17" imgW="88900" imgH="101600" progId="Equation.DSMT4">
                        <p:embed/>
                      </p:oleObj>
                    </mc:Choice>
                    <mc:Fallback>
                      <p:oleObj name="Equation" r:id="rId17" imgW="88900" imgH="101600" progId="Equation.DSMT4">
                        <p:embed/>
                        <p:pic>
                          <p:nvPicPr>
                            <p:cNvPr id="0" name="图片 707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8" y="2928"/>
                              <a:ext cx="217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Object 131"/>
                <p:cNvGraphicFramePr>
                  <a:graphicFrameLocks noChangeAspect="1"/>
                </p:cNvGraphicFramePr>
                <p:nvPr/>
              </p:nvGraphicFramePr>
              <p:xfrm>
                <a:off x="4176" y="2928"/>
                <a:ext cx="528" cy="3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7" name="Equation" r:id="rId19" imgW="215900" imgH="139700" progId="Equation.DSMT4">
                        <p:embed/>
                      </p:oleObj>
                    </mc:Choice>
                    <mc:Fallback>
                      <p:oleObj name="Equation" r:id="rId19" imgW="215900" imgH="139700" progId="Equation.DSMT4">
                        <p:embed/>
                        <p:pic>
                          <p:nvPicPr>
                            <p:cNvPr id="0" name="图片 707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2928"/>
                              <a:ext cx="528" cy="3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1687788" y="-14762"/>
            <a:ext cx="7848600" cy="112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i="1" kern="0" dirty="0" smtClean="0">
                <a:latin typeface="Times New Roman" panose="02020503050405090304" pitchFamily="18" charset="0"/>
              </a:rPr>
              <a:t>5.10.1 Linear Convolution of Two Finite-Length Sequences</a:t>
            </a:r>
            <a:endParaRPr lang="en-US" altLang="zh-CN" sz="3600" i="1" kern="0" dirty="0">
              <a:latin typeface="Times New Roman" panose="0202050305040509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22218" y="544575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04" y="3282147"/>
            <a:ext cx="5381754" cy="211518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As can be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seen: </a:t>
            </a:r>
            <a:r>
              <a:rPr lang="en-US" altLang="zh-CN" sz="3200" i="1" dirty="0" smtClean="0">
                <a:latin typeface="Times New Roman" panose="02020503050405090304" pitchFamily="18" charset="0"/>
              </a:rPr>
              <a:t>y</a:t>
            </a:r>
            <a:r>
              <a:rPr lang="en-US" altLang="zh-CN" sz="3200" i="1" baseline="-25000" dirty="0" smtClean="0">
                <a:latin typeface="Times New Roman" panose="02020503050405090304" pitchFamily="18" charset="0"/>
              </a:rPr>
              <a:t>c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[n</a:t>
            </a:r>
            <a:r>
              <a:rPr lang="en-US" altLang="zh-CN" sz="3200" dirty="0">
                <a:latin typeface="Times New Roman" panose="02020503050405090304" pitchFamily="18" charset="0"/>
              </a:rPr>
              <a:t>] is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same as </a:t>
            </a:r>
            <a:r>
              <a:rPr lang="en-US" altLang="zh-CN" sz="3200" dirty="0">
                <a:latin typeface="Times New Roman" panose="02020503050405090304" pitchFamily="18" charset="0"/>
              </a:rPr>
              <a:t>the sequence </a:t>
            </a:r>
            <a:r>
              <a:rPr lang="en-US" altLang="zh-CN" sz="3200" i="1" dirty="0" err="1">
                <a:latin typeface="Times New Roman" panose="02020503050405090304" pitchFamily="18" charset="0"/>
              </a:rPr>
              <a:t>y</a:t>
            </a:r>
            <a:r>
              <a:rPr lang="en-US" altLang="zh-CN" sz="3200" i="1" baseline="-25000" dirty="0" err="1">
                <a:latin typeface="Times New Roman" panose="02020503050405090304" pitchFamily="18" charset="0"/>
              </a:rPr>
              <a:t>L</a:t>
            </a:r>
            <a:r>
              <a:rPr lang="en-US" altLang="zh-CN" sz="3200" dirty="0">
                <a:latin typeface="Times New Roman" panose="02020503050405090304" pitchFamily="18" charset="0"/>
              </a:rPr>
              <a:t>[n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], which is the linear </a:t>
            </a:r>
            <a:r>
              <a:rPr lang="en-US" altLang="zh-CN" sz="3200" dirty="0">
                <a:latin typeface="Times New Roman" panose="02020503050405090304" pitchFamily="18" charset="0"/>
              </a:rPr>
              <a:t>convolution of g[n] and h[n].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08749" y="1136520"/>
            <a:ext cx="9909798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503050405090304" pitchFamily="18" charset="0"/>
              </a:rPr>
              <a:t>Now determine the 7-point circular convolution of </a:t>
            </a:r>
            <a:r>
              <a:rPr lang="en-US" altLang="zh-CN" sz="3200" kern="0" dirty="0" err="1" smtClean="0">
                <a:latin typeface="Times New Roman" panose="02020503050405090304" pitchFamily="18" charset="0"/>
              </a:rPr>
              <a:t>g</a:t>
            </a:r>
            <a:r>
              <a:rPr lang="en-US" altLang="zh-CN" sz="3200" kern="0" baseline="-25000" dirty="0" err="1" smtClean="0">
                <a:latin typeface="Times New Roman" panose="02020503050405090304" pitchFamily="18" charset="0"/>
              </a:rPr>
              <a:t>e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[n] and h</a:t>
            </a:r>
            <a:r>
              <a:rPr lang="en-US" altLang="zh-CN" sz="3200" kern="0" baseline="-25000" dirty="0" smtClean="0">
                <a:latin typeface="Times New Roman" panose="02020503050405090304" pitchFamily="18" charset="0"/>
              </a:rPr>
              <a:t>e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[n]:</a:t>
            </a:r>
            <a:endParaRPr lang="en-US" altLang="zh-CN" sz="3200" kern="0" dirty="0">
              <a:latin typeface="Times New Roman" panose="02020503050405090304" pitchFamily="18" charset="0"/>
            </a:endParaRP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3468688" y="2071688"/>
          <a:ext cx="7270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1" imgW="62484000" imgH="10363200" progId="Equation.DSMT4">
                  <p:embed/>
                </p:oleObj>
              </mc:Choice>
              <mc:Fallback>
                <p:oleObj name="Equation" r:id="rId1" imgW="62484000" imgH="10363200" progId="Equation.DSMT4">
                  <p:embed/>
                  <p:pic>
                    <p:nvPicPr>
                      <p:cNvPr id="0" name="图片 71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2071688"/>
                        <a:ext cx="7270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55" y="3151337"/>
            <a:ext cx="4962525" cy="2581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136188" y="562990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124744"/>
            <a:ext cx="9166473" cy="15841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Let </a:t>
            </a:r>
            <a:r>
              <a:rPr lang="en-US" altLang="zh-CN" sz="3200" i="1" dirty="0">
                <a:latin typeface="Times New Roman" panose="02020503050405090304" pitchFamily="18" charset="0"/>
              </a:rPr>
              <a:t>g[n]</a:t>
            </a:r>
            <a:r>
              <a:rPr lang="en-US" altLang="zh-CN" sz="3200" dirty="0">
                <a:latin typeface="Times New Roman" panose="02020503050405090304" pitchFamily="18" charset="0"/>
              </a:rPr>
              <a:t> and </a:t>
            </a:r>
            <a:r>
              <a:rPr lang="en-US" altLang="zh-CN" sz="3200" i="1" dirty="0">
                <a:latin typeface="Times New Roman" panose="02020503050405090304" pitchFamily="18" charset="0"/>
              </a:rPr>
              <a:t>h[n]</a:t>
            </a:r>
            <a:r>
              <a:rPr lang="en-US" altLang="zh-CN" sz="3200" dirty="0">
                <a:latin typeface="Times New Roman" panose="02020503050405090304" pitchFamily="18" charset="0"/>
              </a:rPr>
              <a:t> be two finite-length sequences of length N and M, respectively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.</a:t>
            </a:r>
            <a:endParaRPr lang="en-US" altLang="zh-CN" sz="3200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>
                <a:latin typeface="Times New Roman" panose="02020503050405090304" pitchFamily="18" charset="0"/>
              </a:rPr>
              <a:t>Define </a:t>
            </a:r>
            <a:r>
              <a:rPr lang="en-US" altLang="zh-CN" sz="3200" dirty="0">
                <a:latin typeface="Times New Roman" panose="02020503050405090304" pitchFamily="18" charset="0"/>
              </a:rPr>
              <a:t>two length-L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L=N+M-1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) sequences</a:t>
            </a:r>
            <a:r>
              <a:rPr lang="en-US" altLang="zh-CN" sz="3200" dirty="0">
                <a:latin typeface="Times New Roman" panose="02020503050405090304" pitchFamily="18" charset="0"/>
              </a:rPr>
              <a:t>: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2627313" y="2673350"/>
          <a:ext cx="46751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1" imgW="42367200" imgH="10972800" progId="Equation.DSMT4">
                  <p:embed/>
                </p:oleObj>
              </mc:Choice>
              <mc:Fallback>
                <p:oleObj name="Equation" r:id="rId1" imgW="42367200" imgH="10972800" progId="Equation.DSMT4">
                  <p:embed/>
                  <p:pic>
                    <p:nvPicPr>
                      <p:cNvPr id="0" name="图片 72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73350"/>
                        <a:ext cx="46751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2678113" y="4054475"/>
          <a:ext cx="46482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3" imgW="42062400" imgH="10972800" progId="Equation.DSMT4">
                  <p:embed/>
                </p:oleObj>
              </mc:Choice>
              <mc:Fallback>
                <p:oleObj name="Equation" r:id="rId3" imgW="42062400" imgH="10972800" progId="Equation.DSMT4">
                  <p:embed/>
                  <p:pic>
                    <p:nvPicPr>
                      <p:cNvPr id="0" name="图片 72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4054475"/>
                        <a:ext cx="46482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55440" y="5407708"/>
            <a:ext cx="8712968" cy="647700"/>
            <a:chOff x="1055440" y="5407708"/>
            <a:chExt cx="8712968" cy="6477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055440" y="5407708"/>
              <a:ext cx="871296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/>
              <a:r>
                <a:rPr lang="en-US" altLang="zh-CN" sz="3200" kern="0" dirty="0" smtClean="0">
                  <a:latin typeface="Times New Roman" panose="02020503050405090304" pitchFamily="18" charset="0"/>
                </a:rPr>
                <a:t>Then </a:t>
              </a:r>
              <a:r>
                <a:rPr lang="en-US" altLang="zh-CN" sz="3200" kern="0" dirty="0" err="1" smtClean="0">
                  <a:latin typeface="Times New Roman" panose="02020503050405090304" pitchFamily="18" charset="0"/>
                </a:rPr>
                <a:t>y</a:t>
              </a:r>
              <a:r>
                <a:rPr lang="en-US" altLang="zh-CN" sz="3200" kern="0" baseline="-25000" dirty="0" err="1" smtClean="0">
                  <a:latin typeface="Times New Roman" panose="02020503050405090304" pitchFamily="18" charset="0"/>
                </a:rPr>
                <a:t>L</a:t>
              </a:r>
              <a:r>
                <a:rPr lang="en-US" altLang="zh-CN" sz="3200" kern="0" dirty="0" smtClean="0">
                  <a:latin typeface="Times New Roman" panose="02020503050405090304" pitchFamily="18" charset="0"/>
                </a:rPr>
                <a:t>[n] = g[n]*h[n] = </a:t>
              </a:r>
              <a:r>
                <a:rPr lang="en-US" altLang="zh-CN" sz="3200" kern="0" dirty="0" err="1" smtClean="0">
                  <a:latin typeface="Times New Roman" panose="02020503050405090304" pitchFamily="18" charset="0"/>
                </a:rPr>
                <a:t>g</a:t>
              </a:r>
              <a:r>
                <a:rPr lang="en-US" altLang="zh-CN" sz="3200" kern="0" baseline="-25000" dirty="0" err="1" smtClean="0">
                  <a:latin typeface="Times New Roman" panose="02020503050405090304" pitchFamily="18" charset="0"/>
                </a:rPr>
                <a:t>e</a:t>
              </a:r>
              <a:r>
                <a:rPr lang="en-US" altLang="zh-CN" sz="3200" kern="0" dirty="0" smtClean="0">
                  <a:latin typeface="Times New Roman" panose="02020503050405090304" pitchFamily="18" charset="0"/>
                </a:rPr>
                <a:t>[n]    h</a:t>
              </a:r>
              <a:r>
                <a:rPr lang="en-US" altLang="zh-CN" sz="3200" kern="0" baseline="-25000" dirty="0" smtClean="0">
                  <a:latin typeface="Times New Roman" panose="02020503050405090304" pitchFamily="18" charset="0"/>
                </a:rPr>
                <a:t>e</a:t>
              </a:r>
              <a:r>
                <a:rPr lang="en-US" altLang="zh-CN" sz="3200" kern="0" dirty="0" smtClean="0">
                  <a:latin typeface="Times New Roman" panose="02020503050405090304" pitchFamily="18" charset="0"/>
                </a:rPr>
                <a:t>[n]</a:t>
              </a:r>
              <a:endParaRPr lang="en-US" altLang="zh-CN" sz="3200" kern="0" dirty="0">
                <a:latin typeface="Times New Roman" panose="02020503050405090304" pitchFamily="18" charset="0"/>
              </a:endParaRP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744072" y="5551376"/>
              <a:ext cx="287338" cy="360363"/>
            </a:xfrm>
            <a:prstGeom prst="ellipse">
              <a:avLst/>
            </a:prstGeom>
            <a:ln>
              <a:solidFill>
                <a:srgbClr val="3366C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</a:rPr>
                <a:t>L</a:t>
              </a:r>
              <a:endParaRPr lang="en-US" altLang="zh-CN" sz="1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1703512" y="1340768"/>
            <a:ext cx="8856983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50000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The corresponding implementation scheme 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is:</a:t>
            </a:r>
            <a:endParaRPr lang="zh-CN" altLang="en-US" sz="3200" b="1" dirty="0">
              <a:solidFill>
                <a:srgbClr val="0070C0"/>
              </a:solidFill>
              <a:latin typeface="Times New Roman" panose="0202050305040509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60351"/>
            <a:ext cx="8135938" cy="79238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Linear Convolution Using DFT</a:t>
            </a:r>
            <a:endParaRPr lang="en-US" altLang="zh-CN" i="1" dirty="0">
              <a:solidFill>
                <a:schemeClr val="accent6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628" y="2266074"/>
            <a:ext cx="11334750" cy="3629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31F11C-473F-4CEA-B5A7-CD59A9C52D2B}" type="slidenum">
              <a:rPr lang="en-US" altLang="zh-CN" sz="1000"/>
            </a:fld>
            <a:endParaRPr lang="en-US" altLang="zh-CN" sz="100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734872" cy="850106"/>
          </a:xfrm>
        </p:spPr>
        <p:txBody>
          <a:bodyPr/>
          <a:lstStyle/>
          <a:p>
            <a:pPr algn="ctr"/>
            <a:r>
              <a:rPr lang="zh-CN" altLang="en-US" i="1" dirty="0" smtClean="0">
                <a:latin typeface="Times New Roman" panose="02020503050405090304" pitchFamily="18" charset="0"/>
              </a:rPr>
              <a:t>5.10.2 The Cyclic Prefix </a:t>
            </a:r>
            <a:endParaRPr lang="zh-CN" altLang="en-US" i="1" dirty="0" smtClean="0">
              <a:latin typeface="Times New Roman" panose="02020503050405090304" pitchFamily="18" charset="0"/>
            </a:endParaRP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863" y="1125220"/>
            <a:ext cx="9721206" cy="357274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defRPr/>
            </a:pPr>
            <a:r>
              <a:rPr lang="zh-CN" altLang="en-US" sz="3200" dirty="0">
                <a:latin typeface="Times New Roman" panose="02020503050405090304" pitchFamily="18" charset="0"/>
                <a:sym typeface="Arial" panose="020B0604020202090204" pitchFamily="34" charset="0"/>
              </a:rPr>
              <a:t>In some applications, it is required to compute only a portion of the sequence {y[n]} of length N.</a:t>
            </a:r>
            <a:endParaRPr lang="zh-CN" altLang="en-US" sz="3200" dirty="0">
              <a:latin typeface="Times New Roman" panose="02020503050405090304" pitchFamily="18" charset="0"/>
              <a:sym typeface="Arial" panose="020B0604020202090204" pitchFamily="34" charset="0"/>
            </a:endParaRPr>
          </a:p>
          <a:p>
            <a:pPr>
              <a:defRPr/>
            </a:pPr>
            <a:r>
              <a:rPr lang="zh-CN" altLang="en-US" sz="3200" dirty="0">
                <a:latin typeface="Times New Roman" panose="02020503050405090304" pitchFamily="18" charset="0"/>
                <a:sym typeface="Arial" panose="020B0604020202090204" pitchFamily="34" charset="0"/>
              </a:rPr>
              <a:t>Using an N-point DFT and IDFT by appending the longer sequence with a subsequence called the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503050405090304" pitchFamily="18" charset="0"/>
                <a:sym typeface="Arial" panose="020B0604020202090204" pitchFamily="34" charset="0"/>
              </a:rPr>
              <a:t>cyclic prefix</a:t>
            </a:r>
            <a:r>
              <a:rPr lang="zh-CN" altLang="en-US" sz="3200" dirty="0">
                <a:latin typeface="Times New Roman" panose="02020503050405090304" pitchFamily="18" charset="0"/>
                <a:sym typeface="Arial" panose="020B0604020202090204" pitchFamily="34" charset="0"/>
              </a:rPr>
              <a:t>.</a:t>
            </a:r>
            <a:endParaRPr lang="zh-CN" altLang="en-US" sz="3200" dirty="0">
              <a:latin typeface="Times New Roman" panose="02020503050405090304" pitchFamily="18" charset="0"/>
              <a:sym typeface="Arial" panose="020B0604020202090204" pitchFamily="34" charset="0"/>
            </a:endParaRPr>
          </a:p>
          <a:p>
            <a:pPr>
              <a:defRPr/>
            </a:pPr>
            <a:r>
              <a:rPr lang="zh-CN" altLang="en-US" sz="3200" dirty="0">
                <a:latin typeface="Times New Roman" panose="02020503050405090304" pitchFamily="18" charset="0"/>
                <a:sym typeface="Arial" panose="020B0604020202090204" pitchFamily="34" charset="0"/>
              </a:rPr>
              <a:t>The cyclic prefix plays an important role in multicarrier-based digital communication.</a:t>
            </a:r>
            <a:endParaRPr lang="en-US" altLang="zh-CN" sz="3200" dirty="0">
              <a:latin typeface="Times New Roman" panose="02020503050405090304" pitchFamily="18" charset="0"/>
              <a:sym typeface="Arial" panose="020B060402020209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3200" dirty="0">
                <a:latin typeface="Times New Roman" panose="02020503050405090304" pitchFamily="18" charset="0"/>
                <a:sym typeface="Arial" panose="020B0604020202090204" pitchFamily="34" charset="0"/>
              </a:rPr>
              <a:t>	</a:t>
            </a:r>
            <a:r>
              <a:rPr lang="en-US" altLang="zh-CN" sz="3200" u="sng" dirty="0">
                <a:latin typeface="Times New Roman" panose="02020503050405090304" pitchFamily="18" charset="0"/>
                <a:sym typeface="Arial" panose="020B0604020202090204" pitchFamily="34" charset="0"/>
              </a:rPr>
              <a:t>Example 5.18</a:t>
            </a:r>
            <a:endParaRPr lang="zh-CN" altLang="en-US" sz="3200" u="sng" dirty="0">
              <a:latin typeface="Times New Roman" panose="02020503050405090304" pitchFamily="18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9144000" cy="1052736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503050405090304" pitchFamily="18" charset="0"/>
              </a:rPr>
              <a:t>5.10.3 Linear Convolution of a Finite-Length Sequence with an Infinite-Length Sequence</a:t>
            </a:r>
            <a:endParaRPr lang="zh-CN" altLang="en-US" sz="3600" i="1" dirty="0">
              <a:latin typeface="Times New Roman" panose="02020503050405090304" pitchFamily="18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984" y="1178148"/>
            <a:ext cx="8640960" cy="625909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503050405090304" pitchFamily="18" charset="0"/>
              </a:rPr>
              <a:t>Consider </a:t>
            </a:r>
            <a:r>
              <a:rPr lang="en-US" altLang="zh-CN" sz="3200" dirty="0">
                <a:latin typeface="Times New Roman" panose="02020503050405090304" pitchFamily="18" charset="0"/>
              </a:rPr>
              <a:t>the DFT-based implementation of: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grpSp>
        <p:nvGrpSpPr>
          <p:cNvPr id="165897" name="Group 9"/>
          <p:cNvGrpSpPr/>
          <p:nvPr/>
        </p:nvGrpSpPr>
        <p:grpSpPr bwMode="auto">
          <a:xfrm>
            <a:off x="3071664" y="1804057"/>
            <a:ext cx="5832648" cy="1192895"/>
            <a:chOff x="1156" y="1933"/>
            <a:chExt cx="3275" cy="647"/>
          </a:xfrm>
        </p:grpSpPr>
        <p:graphicFrame>
          <p:nvGraphicFramePr>
            <p:cNvPr id="26630" name="Object 5"/>
            <p:cNvGraphicFramePr>
              <a:graphicFrameLocks noChangeAspect="1"/>
            </p:cNvGraphicFramePr>
            <p:nvPr/>
          </p:nvGraphicFramePr>
          <p:xfrm>
            <a:off x="1156" y="1933"/>
            <a:ext cx="3275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7" name="Equation" r:id="rId1" imgW="2184400" imgH="431800" progId="Equation.DSMT4">
                    <p:embed/>
                  </p:oleObj>
                </mc:Choice>
                <mc:Fallback>
                  <p:oleObj name="Equation" r:id="rId1" imgW="2184400" imgH="431800" progId="Equation.DSMT4">
                    <p:embed/>
                    <p:pic>
                      <p:nvPicPr>
                        <p:cNvPr id="0" name="图片 73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933"/>
                          <a:ext cx="3275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31" name="Group 6"/>
            <p:cNvGrpSpPr/>
            <p:nvPr/>
          </p:nvGrpSpPr>
          <p:grpSpPr bwMode="auto">
            <a:xfrm>
              <a:off x="3744" y="2096"/>
              <a:ext cx="233" cy="351"/>
              <a:chOff x="4776" y="1824"/>
              <a:chExt cx="233" cy="351"/>
            </a:xfrm>
          </p:grpSpPr>
          <p:sp>
            <p:nvSpPr>
              <p:cNvPr id="26632" name="Oval 7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33" name="Text Box 8"/>
              <p:cNvSpPr txBox="1">
                <a:spLocks noChangeArrowheads="1"/>
              </p:cNvSpPr>
              <p:nvPr/>
            </p:nvSpPr>
            <p:spPr bwMode="auto">
              <a:xfrm>
                <a:off x="4776" y="1824"/>
                <a:ext cx="233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600" dirty="0">
                    <a:latin typeface="Times New Roman" panose="02020503050405090304" pitchFamily="18" charset="0"/>
                  </a:rPr>
                  <a:t>*</a:t>
                </a:r>
                <a:endParaRPr lang="zh-CN" altLang="en-US" sz="2800" dirty="0"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695400" y="3089933"/>
            <a:ext cx="110899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where </a:t>
            </a:r>
            <a:r>
              <a:rPr kumimoji="1" lang="en-US" altLang="zh-CN" sz="2800" b="1" i="1" dirty="0">
                <a:latin typeface="Times New Roman" panose="02020503050405090304" pitchFamily="18" charset="0"/>
              </a:rPr>
              <a:t>h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[</a:t>
            </a:r>
            <a:r>
              <a:rPr kumimoji="1" lang="en-US" altLang="zh-CN" sz="2800" b="1" i="1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] is a finite-length sequence of length </a:t>
            </a:r>
            <a:r>
              <a:rPr kumimoji="1" lang="en-US" altLang="zh-CN" sz="2800" b="1" i="1" dirty="0">
                <a:latin typeface="Times New Roman" panose="02020503050405090304" pitchFamily="18" charset="0"/>
              </a:rPr>
              <a:t>M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 and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503050405090304" pitchFamily="18" charset="0"/>
              </a:rPr>
              <a:t>x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[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503050405090304" pitchFamily="18" charset="0"/>
              </a:rPr>
              <a:t>n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]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 is an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infinite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2800" b="1" dirty="0" smtClean="0">
                <a:latin typeface="Times New Roman" panose="02020503050405090304" pitchFamily="18" charset="0"/>
              </a:rPr>
              <a:t>length (or 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a finite length sequence of length much greater than </a:t>
            </a:r>
            <a:r>
              <a:rPr kumimoji="1" lang="en-US" altLang="zh-CN" sz="2800" b="1" i="1" dirty="0" smtClean="0">
                <a:latin typeface="Times New Roman" panose="02020503050405090304" pitchFamily="18" charset="0"/>
              </a:rPr>
              <a:t>M </a:t>
            </a:r>
            <a:r>
              <a:rPr kumimoji="1" lang="en-US" altLang="zh-CN" sz="2800" b="1" dirty="0" smtClean="0">
                <a:latin typeface="Times New Roman" panose="02020503050405090304" pitchFamily="18" charset="0"/>
              </a:rPr>
              <a:t>).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2984" y="4420149"/>
            <a:ext cx="9077436" cy="169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503050405090304" pitchFamily="18" charset="0"/>
              </a:rPr>
              <a:t>There are two methods to solve this problem:</a:t>
            </a:r>
            <a:endParaRPr lang="en-US" altLang="zh-CN" sz="3200" kern="0" dirty="0" smtClean="0">
              <a:latin typeface="Times New Roman" panose="02020503050405090304" pitchFamily="18" charset="0"/>
            </a:endParaRPr>
          </a:p>
          <a:p>
            <a:pPr marL="857250" lvl="1" indent="-457200" eaLnBrk="1" hangingPunct="1"/>
            <a:r>
              <a:rPr lang="en-US" altLang="zh-CN" b="1" dirty="0" smtClean="0">
                <a:latin typeface="Times New Roman" panose="02020503050405090304" pitchFamily="18" charset="0"/>
              </a:rPr>
              <a:t>Overlap-Add</a:t>
            </a:r>
            <a:endParaRPr lang="en-US" altLang="zh-CN" b="1" dirty="0" smtClean="0">
              <a:latin typeface="Times New Roman" panose="02020503050405090304" pitchFamily="18" charset="0"/>
            </a:endParaRPr>
          </a:p>
          <a:p>
            <a:pPr marL="857250" lvl="1" indent="-457200" eaLnBrk="1" hangingPunct="1"/>
            <a:r>
              <a:rPr lang="en-US" altLang="zh-CN" b="1" dirty="0" smtClean="0">
                <a:latin typeface="Times New Roman" panose="02020503050405090304" pitchFamily="18" charset="0"/>
              </a:rPr>
              <a:t>Overlap-</a:t>
            </a:r>
            <a:r>
              <a:rPr lang="en-US" altLang="zh-CN" b="1" dirty="0">
                <a:latin typeface="Times New Roman" panose="02020503050405090304" pitchFamily="18" charset="0"/>
              </a:rPr>
              <a:t>S</a:t>
            </a:r>
            <a:r>
              <a:rPr lang="en-US" altLang="zh-CN" b="1" dirty="0" smtClean="0">
                <a:latin typeface="Times New Roman" panose="02020503050405090304" pitchFamily="18" charset="0"/>
              </a:rPr>
              <a:t>ave</a:t>
            </a:r>
            <a:endParaRPr lang="zh-CN" altLang="en-US" b="1" kern="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  <p:bldP spid="165898" grpId="0"/>
      <p:bldP spid="10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88914"/>
            <a:ext cx="7543800" cy="827087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503050405090304" pitchFamily="18" charset="0"/>
              </a:rPr>
              <a:t>Make a Signal Discrete and Periodical</a:t>
            </a:r>
            <a:endParaRPr lang="zh-CN" altLang="en-US" sz="3600" i="1" dirty="0">
              <a:latin typeface="Times New Roman" panose="02020503050405090304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183958"/>
            <a:ext cx="10009112" cy="489689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503050405090304" pitchFamily="18" charset="0"/>
              </a:rPr>
              <a:t>The engineering signals are often continuous and </a:t>
            </a:r>
            <a:r>
              <a:rPr lang="en-US" altLang="zh-CN" dirty="0" err="1">
                <a:latin typeface="Times New Roman" panose="02020503050405090304" pitchFamily="18" charset="0"/>
              </a:rPr>
              <a:t>aperiodical</a:t>
            </a:r>
            <a:r>
              <a:rPr lang="en-US" altLang="zh-CN" dirty="0">
                <a:latin typeface="Times New Roman" panose="02020503050405090304" pitchFamily="18" charset="0"/>
              </a:rPr>
              <a:t>. If we want to process the signals with DFT, we have to make the signals discrete and periodical.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/>
            <a:r>
              <a:rPr kumimoji="1" lang="en-US" altLang="zh-CN" u="sng" dirty="0">
                <a:solidFill>
                  <a:srgbClr val="F80808"/>
                </a:solidFill>
                <a:latin typeface="Times New Roman" panose="02020503050405090304" pitchFamily="18" charset="0"/>
                <a:ea typeface="+mn-ea"/>
              </a:rPr>
              <a:t>Sampling</a:t>
            </a:r>
            <a:r>
              <a:rPr lang="en-US" altLang="zh-CN" dirty="0">
                <a:latin typeface="Times New Roman" panose="02020503050405090304" pitchFamily="18" charset="0"/>
                <a:ea typeface="楷体_GB2312" pitchFamily="49" charset="-122"/>
              </a:rPr>
              <a:t> to make the signal be discrete.</a:t>
            </a:r>
            <a:endParaRPr lang="en-US" altLang="zh-CN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ea typeface="楷体_GB2312" pitchFamily="49" charset="-122"/>
              </a:rPr>
              <a:t>Make the signal periodical by periodical expanding.</a:t>
            </a:r>
            <a:endParaRPr lang="en-US" altLang="zh-CN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zh-CN" b="1" dirty="0">
                <a:latin typeface="Times New Roman" panose="02020503050405090304" pitchFamily="18" charset="0"/>
              </a:rPr>
              <a:t>If x[n] is a </a:t>
            </a:r>
            <a:r>
              <a:rPr kumimoji="1" lang="en-US" altLang="zh-CN" b="1" dirty="0">
                <a:solidFill>
                  <a:srgbClr val="F80808"/>
                </a:solidFill>
                <a:latin typeface="Times New Roman" panose="02020503050405090304" pitchFamily="18" charset="0"/>
              </a:rPr>
              <a:t>limited length </a:t>
            </a:r>
            <a:r>
              <a:rPr kumimoji="1" lang="en-US" altLang="zh-CN" b="1" dirty="0">
                <a:latin typeface="Times New Roman" panose="02020503050405090304" pitchFamily="18" charset="0"/>
              </a:rPr>
              <a:t>N-point sequence, see it as one period of a periodical signal;</a:t>
            </a:r>
            <a:endParaRPr kumimoji="1" lang="en-US" altLang="zh-CN" b="1" dirty="0">
              <a:latin typeface="Times New Roman" panose="02020503050405090304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zh-CN" b="1" dirty="0">
                <a:latin typeface="Times New Roman" panose="02020503050405090304" pitchFamily="18" charset="0"/>
              </a:rPr>
              <a:t>If x[n] is an infinite length sequence, </a:t>
            </a:r>
            <a:r>
              <a:rPr kumimoji="1" lang="en-US" altLang="zh-CN" b="1" dirty="0">
                <a:solidFill>
                  <a:srgbClr val="F80808"/>
                </a:solidFill>
                <a:latin typeface="Times New Roman" panose="02020503050405090304" pitchFamily="18" charset="0"/>
              </a:rPr>
              <a:t>cut-off</a:t>
            </a:r>
            <a:r>
              <a:rPr kumimoji="1" lang="en-US" altLang="zh-CN" b="1" dirty="0">
                <a:latin typeface="Times New Roman" panose="02020503050405090304" pitchFamily="18" charset="0"/>
              </a:rPr>
              <a:t> its tail to make a N-point sequence, then do the periodic extending. The </a:t>
            </a:r>
            <a:r>
              <a:rPr kumimoji="1" lang="en-US" altLang="zh-CN" b="1" dirty="0">
                <a:solidFill>
                  <a:srgbClr val="F80808"/>
                </a:solidFill>
                <a:latin typeface="Times New Roman" panose="02020503050405090304" pitchFamily="18" charset="0"/>
              </a:rPr>
              <a:t>truncation </a:t>
            </a:r>
            <a:r>
              <a:rPr kumimoji="1" lang="en-US" altLang="zh-CN" b="1" dirty="0">
                <a:latin typeface="Times New Roman" panose="02020503050405090304" pitchFamily="18" charset="0"/>
              </a:rPr>
              <a:t>will introduce distortion. ---- </a:t>
            </a:r>
            <a:r>
              <a:rPr kumimoji="1" lang="en-US" altLang="zh-CN" b="1" u="sng" dirty="0">
                <a:solidFill>
                  <a:srgbClr val="F80808"/>
                </a:solidFill>
                <a:latin typeface="Times New Roman" panose="02020503050405090304" pitchFamily="18" charset="0"/>
              </a:rPr>
              <a:t>windowing</a:t>
            </a:r>
            <a:endParaRPr kumimoji="1" lang="zh-CN" altLang="en-US" b="1" u="sng" dirty="0">
              <a:solidFill>
                <a:srgbClr val="F80808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93" name="Group 9"/>
          <p:cNvGrpSpPr/>
          <p:nvPr/>
        </p:nvGrpSpPr>
        <p:grpSpPr bwMode="auto">
          <a:xfrm>
            <a:off x="2780999" y="3748965"/>
            <a:ext cx="5619257" cy="1192203"/>
            <a:chOff x="1111" y="1616"/>
            <a:chExt cx="3001" cy="600"/>
          </a:xfrm>
        </p:grpSpPr>
        <p:graphicFrame>
          <p:nvGraphicFramePr>
            <p:cNvPr id="28683" name="Object 5"/>
            <p:cNvGraphicFramePr>
              <a:graphicFrameLocks noChangeAspect="1"/>
            </p:cNvGraphicFramePr>
            <p:nvPr/>
          </p:nvGraphicFramePr>
          <p:xfrm>
            <a:off x="1111" y="1616"/>
            <a:ext cx="300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2" name="Equation" r:id="rId1" imgW="2159000" imgH="431800" progId="Equation.DSMT4">
                    <p:embed/>
                  </p:oleObj>
                </mc:Choice>
                <mc:Fallback>
                  <p:oleObj name="Equation" r:id="rId1" imgW="2159000" imgH="431800" progId="Equation.DSMT4">
                    <p:embed/>
                    <p:pic>
                      <p:nvPicPr>
                        <p:cNvPr id="0" name="图片 74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616"/>
                          <a:ext cx="3001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84" name="Group 6"/>
            <p:cNvGrpSpPr/>
            <p:nvPr/>
          </p:nvGrpSpPr>
          <p:grpSpPr bwMode="auto">
            <a:xfrm>
              <a:off x="2048" y="1758"/>
              <a:ext cx="231" cy="272"/>
              <a:chOff x="4790" y="1833"/>
              <a:chExt cx="231" cy="272"/>
            </a:xfrm>
          </p:grpSpPr>
          <p:sp>
            <p:nvSpPr>
              <p:cNvPr id="28685" name="Oval 7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686" name="Text Box 8"/>
              <p:cNvSpPr txBox="1">
                <a:spLocks noChangeArrowheads="1"/>
              </p:cNvSpPr>
              <p:nvPr/>
            </p:nvSpPr>
            <p:spPr bwMode="auto">
              <a:xfrm>
                <a:off x="4790" y="1833"/>
                <a:ext cx="23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600" dirty="0">
                    <a:latin typeface="Times New Roman" panose="02020503050405090304" pitchFamily="18" charset="0"/>
                  </a:rPr>
                  <a:t>*</a:t>
                </a:r>
                <a:endParaRPr lang="zh-CN" altLang="en-US" sz="2800" dirty="0">
                  <a:latin typeface="Times New Roman" panose="02020503050405090304" pitchFamily="18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1216" y="5199542"/>
            <a:ext cx="5797620" cy="612133"/>
            <a:chOff x="1701216" y="5199542"/>
            <a:chExt cx="5797620" cy="612133"/>
          </a:xfrm>
        </p:grpSpPr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1701216" y="5199549"/>
              <a:ext cx="162595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latin typeface="Times New Roman" panose="02020503050405090304" pitchFamily="18" charset="0"/>
                </a:rPr>
                <a:t>where</a:t>
              </a:r>
              <a:endParaRPr kumimoji="1" lang="en-US" altLang="zh-CN" sz="3200" b="1" dirty="0">
                <a:latin typeface="Times New Roman" panose="02020503050405090304" pitchFamily="18" charset="0"/>
              </a:endParaRPr>
            </a:p>
          </p:txBody>
        </p:sp>
        <p:graphicFrame>
          <p:nvGraphicFramePr>
            <p:cNvPr id="28679" name="Object 12"/>
            <p:cNvGraphicFramePr>
              <a:graphicFrameLocks noChangeAspect="1"/>
            </p:cNvGraphicFramePr>
            <p:nvPr/>
          </p:nvGraphicFramePr>
          <p:xfrm>
            <a:off x="3609460" y="5199542"/>
            <a:ext cx="3889376" cy="612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3" name="Equation" r:id="rId3" imgW="1295400" imgH="228600" progId="Equation.DSMT4">
                    <p:embed/>
                  </p:oleObj>
                </mc:Choice>
                <mc:Fallback>
                  <p:oleObj name="Equation" r:id="rId3" imgW="1295400" imgH="228600" progId="Equation.DSMT4">
                    <p:embed/>
                    <p:pic>
                      <p:nvPicPr>
                        <p:cNvPr id="0" name="图片 74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460" y="5199542"/>
                          <a:ext cx="3889376" cy="612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5966012" y="5269700"/>
              <a:ext cx="360000" cy="39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82" name="Text Box 15"/>
            <p:cNvSpPr txBox="1">
              <a:spLocks noChangeArrowheads="1"/>
            </p:cNvSpPr>
            <p:nvPr/>
          </p:nvSpPr>
          <p:spPr bwMode="auto">
            <a:xfrm>
              <a:off x="6012000" y="5220000"/>
              <a:ext cx="360000" cy="43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dirty="0">
                  <a:latin typeface="Times New Roman" panose="02020503050405090304" pitchFamily="18" charset="0"/>
                </a:rPr>
                <a:t>*</a:t>
              </a:r>
              <a:endParaRPr lang="zh-CN" altLang="en-US" sz="3200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68213" y="1140919"/>
            <a:ext cx="9794448" cy="11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kern="0" dirty="0" smtClean="0">
                <a:latin typeface="Times New Roman" panose="02020503050405090304" pitchFamily="18" charset="0"/>
              </a:rPr>
              <a:t>Segment </a:t>
            </a:r>
            <a:r>
              <a:rPr lang="en-US" altLang="zh-CN" sz="3200" i="1" kern="0" dirty="0" smtClean="0">
                <a:latin typeface="Times New Roman" panose="02020503050405090304" pitchFamily="18" charset="0"/>
              </a:rPr>
              <a:t>x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[n] into a set of contiguous finite-length subsequences  </a:t>
            </a:r>
            <a:r>
              <a:rPr lang="en-US" altLang="zh-CN" sz="3200" i="1" kern="0" dirty="0" err="1" smtClean="0">
                <a:latin typeface="Times New Roman" panose="02020503050405090304" pitchFamily="18" charset="0"/>
              </a:rPr>
              <a:t>x</a:t>
            </a:r>
            <a:r>
              <a:rPr lang="en-US" altLang="zh-CN" sz="3200" kern="0" baseline="-25000" dirty="0" err="1" smtClean="0">
                <a:latin typeface="Times New Roman" panose="02020503050405090304" pitchFamily="18" charset="0"/>
              </a:rPr>
              <a:t>m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[n] of length </a:t>
            </a:r>
            <a:r>
              <a:rPr lang="en-US" altLang="zh-CN" sz="3200" i="1" kern="0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 each:</a:t>
            </a:r>
            <a:endParaRPr lang="zh-CN" altLang="en-US" sz="3200" kern="0" dirty="0">
              <a:latin typeface="Times New Roman" panose="02020503050405090304" pitchFamily="18" charset="0"/>
            </a:endParaRPr>
          </a:p>
        </p:txBody>
      </p:sp>
      <p:graphicFrame>
        <p:nvGraphicFramePr>
          <p:cNvPr id="1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11424" y="2292886"/>
          <a:ext cx="3312367" cy="112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5" imgW="1320165" imgH="431800" progId="Equation.DSMT4">
                  <p:embed/>
                </p:oleObj>
              </mc:Choice>
              <mc:Fallback>
                <p:oleObj name="Equation" r:id="rId5" imgW="1320165" imgH="431800" progId="Equation.DSMT4">
                  <p:embed/>
                  <p:pic>
                    <p:nvPicPr>
                      <p:cNvPr id="0" name="图片 74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292886"/>
                        <a:ext cx="3312367" cy="1124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35010" y="2371962"/>
          <a:ext cx="53276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Equation" r:id="rId7" imgW="2159000" imgH="457200" progId="Equation.DSMT4">
                  <p:embed/>
                </p:oleObj>
              </mc:Choice>
              <mc:Fallback>
                <p:oleObj name="Equation" r:id="rId7" imgW="2159000" imgH="457200" progId="Equation.DSMT4">
                  <p:embed/>
                  <p:pic>
                    <p:nvPicPr>
                      <p:cNvPr id="0" name="图片 74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010" y="2371962"/>
                        <a:ext cx="53276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3815969"/>
            <a:ext cx="2127388" cy="62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503050405090304" pitchFamily="18" charset="0"/>
              </a:rPr>
              <a:t>Then:</a:t>
            </a:r>
            <a:endParaRPr lang="zh-CN" altLang="en-US" sz="3200" kern="0" dirty="0">
              <a:latin typeface="Times New Roman" panose="02020503050405090304" pitchFamily="18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Overlap-Add Method</a:t>
            </a:r>
            <a:endParaRPr lang="zh-CN" altLang="en-US" i="1" dirty="0">
              <a:solidFill>
                <a:schemeClr val="accent6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Overlap-Add Method</a:t>
            </a:r>
            <a:endParaRPr lang="zh-CN" altLang="en-US" i="1" dirty="0">
              <a:solidFill>
                <a:schemeClr val="accent6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171026" name="Group 18"/>
          <p:cNvGrpSpPr/>
          <p:nvPr/>
        </p:nvGrpSpPr>
        <p:grpSpPr bwMode="auto">
          <a:xfrm>
            <a:off x="3863975" y="3492264"/>
            <a:ext cx="3672185" cy="662226"/>
            <a:chOff x="2789" y="1292"/>
            <a:chExt cx="1814" cy="324"/>
          </a:xfrm>
        </p:grpSpPr>
        <p:graphicFrame>
          <p:nvGraphicFramePr>
            <p:cNvPr id="29708" name="Object 11"/>
            <p:cNvGraphicFramePr>
              <a:graphicFrameLocks noChangeAspect="1"/>
            </p:cNvGraphicFramePr>
            <p:nvPr/>
          </p:nvGraphicFramePr>
          <p:xfrm>
            <a:off x="2789" y="1298"/>
            <a:ext cx="181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2" name="Equation" r:id="rId1" imgW="1295400" imgH="228600" progId="Equation.DSMT4">
                    <p:embed/>
                  </p:oleObj>
                </mc:Choice>
                <mc:Fallback>
                  <p:oleObj name="Equation" r:id="rId1" imgW="1295400" imgH="228600" progId="Equation.DSMT4">
                    <p:embed/>
                    <p:pic>
                      <p:nvPicPr>
                        <p:cNvPr id="0" name="图片 75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298"/>
                          <a:ext cx="181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09" name="Group 12"/>
            <p:cNvGrpSpPr/>
            <p:nvPr/>
          </p:nvGrpSpPr>
          <p:grpSpPr bwMode="auto">
            <a:xfrm>
              <a:off x="3954" y="1292"/>
              <a:ext cx="208" cy="299"/>
              <a:chOff x="181" y="3353"/>
              <a:chExt cx="208" cy="299"/>
            </a:xfrm>
          </p:grpSpPr>
          <p:sp>
            <p:nvSpPr>
              <p:cNvPr id="29710" name="Oval 13"/>
              <p:cNvSpPr>
                <a:spLocks noChangeArrowheads="1"/>
              </p:cNvSpPr>
              <p:nvPr/>
            </p:nvSpPr>
            <p:spPr bwMode="auto">
              <a:xfrm>
                <a:off x="192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9711" name="Text Box 14"/>
              <p:cNvSpPr txBox="1">
                <a:spLocks noChangeArrowheads="1"/>
              </p:cNvSpPr>
              <p:nvPr/>
            </p:nvSpPr>
            <p:spPr bwMode="auto">
              <a:xfrm>
                <a:off x="181" y="3353"/>
                <a:ext cx="20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11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600" i="1" dirty="0">
                    <a:latin typeface="Times New Roman" panose="02020503050405090304" pitchFamily="18" charset="0"/>
                  </a:rPr>
                  <a:t>*</a:t>
                </a:r>
                <a:endParaRPr lang="en-US" altLang="zh-CN" sz="3600" dirty="0">
                  <a:latin typeface="Times New Roman" panose="02020503050405090304" pitchFamily="18" charset="0"/>
                </a:endParaRPr>
              </a:p>
            </p:txBody>
          </p:sp>
        </p:grpSp>
      </p:grpSp>
      <p:grpSp>
        <p:nvGrpSpPr>
          <p:cNvPr id="171030" name="Group 22"/>
          <p:cNvGrpSpPr/>
          <p:nvPr/>
        </p:nvGrpSpPr>
        <p:grpSpPr bwMode="auto">
          <a:xfrm>
            <a:off x="1418681" y="1335138"/>
            <a:ext cx="8280845" cy="2062163"/>
            <a:chOff x="204" y="1071"/>
            <a:chExt cx="5080" cy="1299"/>
          </a:xfrm>
        </p:grpSpPr>
        <p:grpSp>
          <p:nvGrpSpPr>
            <p:cNvPr id="29702" name="Group 17"/>
            <p:cNvGrpSpPr/>
            <p:nvPr/>
          </p:nvGrpSpPr>
          <p:grpSpPr bwMode="auto">
            <a:xfrm>
              <a:off x="521" y="1434"/>
              <a:ext cx="1724" cy="365"/>
              <a:chOff x="521" y="1525"/>
              <a:chExt cx="1724" cy="365"/>
            </a:xfrm>
          </p:grpSpPr>
          <p:graphicFrame>
            <p:nvGraphicFramePr>
              <p:cNvPr id="29704" name="Object 6"/>
              <p:cNvGraphicFramePr>
                <a:graphicFrameLocks noChangeAspect="1"/>
              </p:cNvGraphicFramePr>
              <p:nvPr/>
            </p:nvGraphicFramePr>
            <p:xfrm>
              <a:off x="521" y="1525"/>
              <a:ext cx="172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93" name="Equation" r:id="rId3" imgW="1129665" imgH="203200" progId="Equation.DSMT4">
                      <p:embed/>
                    </p:oleObj>
                  </mc:Choice>
                  <mc:Fallback>
                    <p:oleObj name="Equation" r:id="rId3" imgW="1129665" imgH="203200" progId="Equation.DSMT4">
                      <p:embed/>
                      <p:pic>
                        <p:nvPicPr>
                          <p:cNvPr id="0" name="图片 757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1525"/>
                            <a:ext cx="1724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705" name="Group 7"/>
              <p:cNvGrpSpPr/>
              <p:nvPr/>
            </p:nvGrpSpPr>
            <p:grpSpPr bwMode="auto">
              <a:xfrm>
                <a:off x="1557" y="1525"/>
                <a:ext cx="244" cy="365"/>
                <a:chOff x="4776" y="1824"/>
                <a:chExt cx="244" cy="365"/>
              </a:xfrm>
            </p:grpSpPr>
            <p:sp>
              <p:nvSpPr>
                <p:cNvPr id="29706" name="Oval 8"/>
                <p:cNvSpPr>
                  <a:spLocks noChangeArrowheads="1"/>
                </p:cNvSpPr>
                <p:nvPr/>
              </p:nvSpPr>
              <p:spPr bwMode="auto">
                <a:xfrm>
                  <a:off x="4800" y="1872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970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776" y="1824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3200">
                      <a:latin typeface="Times New Roman" panose="02020503050405090304" pitchFamily="18" charset="0"/>
                    </a:rPr>
                    <a:t>*</a:t>
                  </a:r>
                  <a:endParaRPr lang="zh-CN" altLang="en-US" sz="2400">
                    <a:latin typeface="Times New Roman" panose="02020503050405090304" pitchFamily="18" charset="0"/>
                  </a:endParaRPr>
                </a:p>
              </p:txBody>
            </p:sp>
          </p:grpSp>
        </p:grpSp>
        <p:sp>
          <p:nvSpPr>
            <p:cNvPr id="29703" name="Text Box 15"/>
            <p:cNvSpPr txBox="1">
              <a:spLocks noChangeArrowheads="1"/>
            </p:cNvSpPr>
            <p:nvPr/>
          </p:nvSpPr>
          <p:spPr bwMode="auto">
            <a:xfrm>
              <a:off x="204" y="1071"/>
              <a:ext cx="5080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Char char="•"/>
              </a:pPr>
              <a:r>
                <a:rPr kumimoji="1" lang="zh-CN" altLang="en-US" sz="3200" b="1" dirty="0">
                  <a:latin typeface="Times New Roman" panose="02020503050405090304" pitchFamily="18" charset="0"/>
                </a:rPr>
                <a:t>  </a:t>
              </a:r>
              <a:r>
                <a:rPr kumimoji="1" lang="en-US" altLang="zh-CN" sz="3200" b="1" dirty="0">
                  <a:latin typeface="Times New Roman" panose="02020503050405090304" pitchFamily="18" charset="0"/>
                </a:rPr>
                <a:t>As a result, the desired </a:t>
              </a: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linear convolution</a:t>
              </a:r>
              <a:r>
                <a:rPr kumimoji="1" lang="en-US" altLang="zh-CN" sz="3200" b="1" dirty="0">
                  <a:latin typeface="Times New Roman" panose="02020503050405090304" pitchFamily="18" charset="0"/>
                </a:rPr>
                <a:t>   	                        has been broken up into a sum of infinite number of </a:t>
              </a: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503050405090304" pitchFamily="18" charset="0"/>
                </a:rPr>
                <a:t>short-length linear convolutions</a:t>
              </a:r>
              <a:r>
                <a:rPr kumimoji="1" lang="en-US" altLang="zh-CN" sz="3200" b="1" dirty="0">
                  <a:latin typeface="Times New Roman" panose="02020503050405090304" pitchFamily="18" charset="0"/>
                </a:rPr>
                <a:t> of length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503050405090304" pitchFamily="18" charset="0"/>
                </a:rPr>
                <a:t>N+M-1</a:t>
              </a:r>
              <a:r>
                <a:rPr kumimoji="1" lang="en-US" altLang="zh-CN" sz="3200" b="1" dirty="0">
                  <a:latin typeface="Times New Roman" panose="02020503050405090304" pitchFamily="18" charset="0"/>
                </a:rPr>
                <a:t> each:</a:t>
              </a:r>
              <a:endParaRPr kumimoji="1" lang="en-US" altLang="zh-CN" sz="3200" b="1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1418681" y="4324171"/>
            <a:ext cx="9069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ClrTx/>
            </a:pPr>
            <a:r>
              <a:rPr lang="en-US" altLang="zh-CN" sz="2800" b="1" dirty="0" smtClean="0">
                <a:latin typeface="Times New Roman" panose="02020503050405090304" pitchFamily="18" charset="0"/>
              </a:rPr>
              <a:t>These </a:t>
            </a:r>
            <a:r>
              <a:rPr lang="en-US" altLang="zh-CN" sz="2800" b="1" dirty="0">
                <a:latin typeface="Times New Roman" panose="02020503050405090304" pitchFamily="18" charset="0"/>
              </a:rPr>
              <a:t>short convolutions can be implemented using the </a:t>
            </a:r>
            <a:r>
              <a:rPr lang="en-US" altLang="zh-CN" sz="2800" b="1" dirty="0" smtClean="0">
                <a:latin typeface="Times New Roman" panose="02020503050405090304" pitchFamily="18" charset="0"/>
              </a:rPr>
              <a:t>DFT-based </a:t>
            </a:r>
            <a:r>
              <a:rPr kumimoji="1" lang="en-US" altLang="zh-CN" sz="2800" b="1" dirty="0" smtClean="0">
                <a:latin typeface="Times New Roman" panose="02020503050405090304" pitchFamily="18" charset="0"/>
              </a:rPr>
              <a:t>approach.</a:t>
            </a:r>
            <a:endParaRPr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414064" y="5278278"/>
            <a:ext cx="9074424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503050405090304" pitchFamily="18" charset="0"/>
              </a:rPr>
              <a:t>There is an </a:t>
            </a:r>
            <a:r>
              <a:rPr lang="en-US" altLang="zh-CN" sz="2800" b="1" dirty="0">
                <a:solidFill>
                  <a:schemeClr val="accent6"/>
                </a:solidFill>
                <a:latin typeface="Times New Roman" panose="02020503050405090304" pitchFamily="18" charset="0"/>
              </a:rPr>
              <a:t>overlap of M - 1 samples </a:t>
            </a:r>
            <a:r>
              <a:rPr lang="en-US" altLang="zh-CN" sz="2800" b="1" dirty="0">
                <a:latin typeface="Times New Roman" panose="02020503050405090304" pitchFamily="18" charset="0"/>
              </a:rPr>
              <a:t>between these two short linear convolutions.</a:t>
            </a:r>
            <a:endParaRPr lang="en-US" altLang="zh-CN" sz="2800" b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9" grpId="0"/>
      <p:bldP spid="1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8" name="Group 4"/>
          <p:cNvGrpSpPr/>
          <p:nvPr/>
        </p:nvGrpSpPr>
        <p:grpSpPr bwMode="auto">
          <a:xfrm>
            <a:off x="3000375" y="981077"/>
            <a:ext cx="5759450" cy="5328244"/>
            <a:chOff x="1032" y="912"/>
            <a:chExt cx="3660" cy="3252"/>
          </a:xfrm>
        </p:grpSpPr>
        <p:pic>
          <p:nvPicPr>
            <p:cNvPr id="111619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3486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62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1872"/>
              <a:ext cx="3660" cy="2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21" name="Line 7"/>
            <p:cNvSpPr>
              <a:spLocks noChangeShapeType="1"/>
            </p:cNvSpPr>
            <p:nvPr/>
          </p:nvSpPr>
          <p:spPr bwMode="auto">
            <a:xfrm>
              <a:off x="1080" y="1248"/>
              <a:ext cx="0" cy="13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2" name="Line 8"/>
            <p:cNvSpPr>
              <a:spLocks noChangeShapeType="1"/>
            </p:cNvSpPr>
            <p:nvPr/>
          </p:nvSpPr>
          <p:spPr bwMode="auto">
            <a:xfrm>
              <a:off x="2016" y="1368"/>
              <a:ext cx="0" cy="21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3" name="Line 9"/>
            <p:cNvSpPr>
              <a:spLocks noChangeShapeType="1"/>
            </p:cNvSpPr>
            <p:nvPr/>
          </p:nvSpPr>
          <p:spPr bwMode="auto">
            <a:xfrm>
              <a:off x="2968" y="1400"/>
              <a:ext cx="0" cy="21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4" name="Line 10"/>
            <p:cNvSpPr>
              <a:spLocks noChangeShapeType="1"/>
            </p:cNvSpPr>
            <p:nvPr/>
          </p:nvSpPr>
          <p:spPr bwMode="auto">
            <a:xfrm>
              <a:off x="3984" y="1152"/>
              <a:ext cx="0" cy="29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40"/>
            <a:ext cx="7543800" cy="721208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Segment</a:t>
            </a:r>
            <a:r>
              <a:rPr lang="en-US" altLang="zh-CN" sz="3600" dirty="0">
                <a:latin typeface="Times New Roman" panose="02020503050405090304" pitchFamily="18" charset="0"/>
              </a:rPr>
              <a:t> </a:t>
            </a:r>
            <a:r>
              <a:rPr lang="en-US" altLang="zh-CN" sz="3600" i="1" dirty="0" smtClean="0">
                <a:solidFill>
                  <a:schemeClr val="accent6"/>
                </a:solidFill>
                <a:latin typeface="Times New Roman" panose="02020503050405090304" pitchFamily="18" charset="0"/>
              </a:rPr>
              <a:t>x[n] into </a:t>
            </a:r>
            <a:r>
              <a:rPr lang="en-US" altLang="zh-CN" sz="3600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subsequences</a:t>
            </a:r>
            <a:endParaRPr lang="zh-CN" altLang="en-US" sz="3600" i="1" dirty="0">
              <a:solidFill>
                <a:schemeClr val="accent6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2" name="Group 4"/>
          <p:cNvGrpSpPr/>
          <p:nvPr/>
        </p:nvGrpSpPr>
        <p:grpSpPr bwMode="auto">
          <a:xfrm>
            <a:off x="178355" y="747305"/>
            <a:ext cx="7992888" cy="5593040"/>
            <a:chOff x="1104" y="1056"/>
            <a:chExt cx="3534" cy="2580"/>
          </a:xfrm>
        </p:grpSpPr>
        <p:pic>
          <p:nvPicPr>
            <p:cNvPr id="33795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344"/>
              <a:ext cx="3534" cy="229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796" name="AutoShape 6"/>
            <p:cNvSpPr/>
            <p:nvPr/>
          </p:nvSpPr>
          <p:spPr bwMode="auto">
            <a:xfrm rot="5402696">
              <a:off x="2256" y="100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FF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33797" name="AutoShape 7"/>
            <p:cNvSpPr/>
            <p:nvPr/>
          </p:nvSpPr>
          <p:spPr bwMode="auto">
            <a:xfrm rot="5402696">
              <a:off x="3200" y="160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798" name="Text Box 8"/>
            <p:cNvSpPr txBox="1">
              <a:spLocks noChangeArrowheads="1"/>
            </p:cNvSpPr>
            <p:nvPr/>
          </p:nvSpPr>
          <p:spPr bwMode="auto">
            <a:xfrm>
              <a:off x="2176" y="1056"/>
              <a:ext cx="240" cy="14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503050405090304" pitchFamily="18" charset="0"/>
                </a:rPr>
                <a:t>Add</a:t>
              </a:r>
              <a:endParaRPr lang="en-US" altLang="zh-CN" sz="2400">
                <a:latin typeface="Times New Roman" panose="02020503050405090304" pitchFamily="18" charset="0"/>
              </a:endParaRPr>
            </a:p>
          </p:txBody>
        </p:sp>
        <p:sp>
          <p:nvSpPr>
            <p:cNvPr id="33799" name="Rectangle 9"/>
            <p:cNvSpPr>
              <a:spLocks noChangeArrowheads="1"/>
            </p:cNvSpPr>
            <p:nvPr/>
          </p:nvSpPr>
          <p:spPr bwMode="auto">
            <a:xfrm>
              <a:off x="3088" y="1680"/>
              <a:ext cx="240" cy="14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503050405090304" pitchFamily="18" charset="0"/>
                </a:rPr>
                <a:t>Add</a:t>
              </a:r>
              <a:endParaRPr lang="en-US" altLang="zh-CN" sz="1400" b="1">
                <a:latin typeface="Times New Roman" panose="02020503050405090304" pitchFamily="18" charset="0"/>
              </a:endParaRPr>
            </a:p>
          </p:txBody>
        </p:sp>
      </p:grpSp>
      <p:sp>
        <p:nvSpPr>
          <p:cNvPr id="8" name="Rectangle 57"/>
          <p:cNvSpPr txBox="1">
            <a:spLocks noChangeArrowheads="1"/>
          </p:cNvSpPr>
          <p:nvPr/>
        </p:nvSpPr>
        <p:spPr bwMode="auto">
          <a:xfrm>
            <a:off x="258832" y="81475"/>
            <a:ext cx="9865172" cy="66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buNone/>
            </a:pPr>
            <a:r>
              <a:rPr kumimoji="1" lang="en-US" altLang="zh-CN" b="1" kern="0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This figure illustrate 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Overlap-Add method for </a:t>
            </a:r>
            <a:r>
              <a:rPr kumimoji="1" lang="en-US" altLang="zh-CN" b="1" kern="0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M = 5 and N = 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7</a:t>
            </a:r>
            <a:endParaRPr kumimoji="1" lang="en-US" altLang="zh-CN" b="1" kern="0" dirty="0">
              <a:solidFill>
                <a:srgbClr val="0070C0"/>
              </a:solidFill>
              <a:latin typeface="Times New Roman" panose="0202050305040509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00256" y="2446384"/>
            <a:ext cx="3585114" cy="3634580"/>
            <a:chOff x="8338066" y="2590224"/>
            <a:chExt cx="3585114" cy="3634580"/>
          </a:xfrm>
        </p:grpSpPr>
        <p:graphicFrame>
          <p:nvGraphicFramePr>
            <p:cNvPr id="16" name="Object 23"/>
            <p:cNvGraphicFramePr>
              <a:graphicFrameLocks noChangeAspect="1"/>
            </p:cNvGraphicFramePr>
            <p:nvPr/>
          </p:nvGraphicFramePr>
          <p:xfrm>
            <a:off x="8338066" y="2590224"/>
            <a:ext cx="1610361" cy="387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2" name="Equation" r:id="rId2" imgW="2082800" imgH="482600" progId="Equation.3">
                    <p:embed/>
                  </p:oleObj>
                </mc:Choice>
                <mc:Fallback>
                  <p:oleObj name="Equation" r:id="rId2" imgW="2082800" imgH="482600" progId="Equation.3">
                    <p:embed/>
                    <p:pic>
                      <p:nvPicPr>
                        <p:cNvPr id="0" name="图片 76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2590224"/>
                          <a:ext cx="1610361" cy="387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4"/>
            <p:cNvGraphicFramePr>
              <a:graphicFrameLocks noChangeAspect="1"/>
            </p:cNvGraphicFramePr>
            <p:nvPr/>
          </p:nvGraphicFramePr>
          <p:xfrm>
            <a:off x="8338066" y="3005654"/>
            <a:ext cx="2947010" cy="387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3" name="Equation" r:id="rId4" imgW="3810000" imgH="482600" progId="Equation.DSMT4">
                    <p:embed/>
                  </p:oleObj>
                </mc:Choice>
                <mc:Fallback>
                  <p:oleObj name="Equation" r:id="rId4" imgW="3810000" imgH="482600" progId="Equation.DSMT4">
                    <p:embed/>
                    <p:pic>
                      <p:nvPicPr>
                        <p:cNvPr id="0" name="图片 76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3005654"/>
                          <a:ext cx="2947010" cy="387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5"/>
            <p:cNvGraphicFramePr>
              <a:graphicFrameLocks noChangeAspect="1"/>
            </p:cNvGraphicFramePr>
            <p:nvPr/>
          </p:nvGraphicFramePr>
          <p:xfrm>
            <a:off x="8338066" y="3786699"/>
            <a:ext cx="2003132" cy="378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4" name="Equation" r:id="rId6" imgW="2590800" imgH="469900" progId="Equation.3">
                    <p:embed/>
                  </p:oleObj>
                </mc:Choice>
                <mc:Fallback>
                  <p:oleObj name="Equation" r:id="rId6" imgW="2590800" imgH="469900" progId="Equation.3">
                    <p:embed/>
                    <p:pic>
                      <p:nvPicPr>
                        <p:cNvPr id="0" name="图片 76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3786699"/>
                          <a:ext cx="2003132" cy="37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6"/>
            <p:cNvGraphicFramePr>
              <a:graphicFrameLocks noChangeAspect="1"/>
            </p:cNvGraphicFramePr>
            <p:nvPr/>
          </p:nvGraphicFramePr>
          <p:xfrm>
            <a:off x="8338066" y="4336222"/>
            <a:ext cx="3505481" cy="378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5" name="Equation" r:id="rId8" imgW="4533900" imgH="469900" progId="Equation.3">
                    <p:embed/>
                  </p:oleObj>
                </mc:Choice>
                <mc:Fallback>
                  <p:oleObj name="Equation" r:id="rId8" imgW="4533900" imgH="469900" progId="Equation.3">
                    <p:embed/>
                    <p:pic>
                      <p:nvPicPr>
                        <p:cNvPr id="0" name="图片 768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4336222"/>
                          <a:ext cx="3505481" cy="37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/>
            <p:cNvGraphicFramePr>
              <a:graphicFrameLocks noChangeAspect="1"/>
            </p:cNvGraphicFramePr>
            <p:nvPr/>
          </p:nvGraphicFramePr>
          <p:xfrm>
            <a:off x="8338066" y="5163811"/>
            <a:ext cx="2170059" cy="378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6" name="Equation" r:id="rId10" imgW="2806700" imgH="469900" progId="Equation.3">
                    <p:embed/>
                  </p:oleObj>
                </mc:Choice>
                <mc:Fallback>
                  <p:oleObj name="Equation" r:id="rId10" imgW="2806700" imgH="469900" progId="Equation.3">
                    <p:embed/>
                    <p:pic>
                      <p:nvPicPr>
                        <p:cNvPr id="0" name="图片 76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5163811"/>
                          <a:ext cx="2170059" cy="37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8918630" y="5502686"/>
              <a:ext cx="214797" cy="27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Symbol" panose="05050102010706020507" pitchFamily="18" charset="2"/>
                  <a:sym typeface="Symbol" panose="05050102010706020507" pitchFamily="18" charset="2"/>
                </a:rPr>
                <a:t></a:t>
              </a:r>
              <a:endParaRPr lang="zh-CN" altLang="en-US" sz="1600" dirty="0">
                <a:latin typeface="Symbol" panose="05050102010706020507" pitchFamily="18" charset="2"/>
              </a:endParaRP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8918630" y="5683356"/>
              <a:ext cx="2285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Symbol" panose="05050102010706020507" pitchFamily="18" charset="2"/>
                  <a:sym typeface="Symbol" panose="05050102010706020507" pitchFamily="18" charset="2"/>
                </a:rPr>
                <a:t></a:t>
              </a:r>
              <a:endParaRPr lang="zh-CN" altLang="en-US" sz="1600" dirty="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8918630" y="5886250"/>
              <a:ext cx="20102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Symbol" panose="05050102010706020507" pitchFamily="18" charset="2"/>
                  <a:sym typeface="Symbol" panose="05050102010706020507" pitchFamily="18" charset="2"/>
                </a:rPr>
                <a:t></a:t>
              </a:r>
              <a:endParaRPr lang="zh-CN" altLang="en-US" sz="1600" dirty="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graphicFrame>
          <p:nvGraphicFramePr>
            <p:cNvPr id="11" name="Object 32"/>
            <p:cNvGraphicFramePr>
              <a:graphicFrameLocks noChangeAspect="1"/>
            </p:cNvGraphicFramePr>
            <p:nvPr/>
          </p:nvGraphicFramePr>
          <p:xfrm>
            <a:off x="10560572" y="2645304"/>
            <a:ext cx="1089939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7" name="Equation" r:id="rId12" imgW="1409065" imgH="342900" progId="Equation.3">
                    <p:embed/>
                  </p:oleObj>
                </mc:Choice>
                <mc:Fallback>
                  <p:oleObj name="Equation" r:id="rId12" imgW="1409065" imgH="342900" progId="Equation.3">
                    <p:embed/>
                    <p:pic>
                      <p:nvPicPr>
                        <p:cNvPr id="0" name="图片 76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0572" y="2645304"/>
                          <a:ext cx="1089939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3"/>
            <p:cNvGraphicFramePr>
              <a:graphicFrameLocks noChangeAspect="1"/>
            </p:cNvGraphicFramePr>
            <p:nvPr/>
          </p:nvGraphicFramePr>
          <p:xfrm>
            <a:off x="10582490" y="3431472"/>
            <a:ext cx="1227409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8" name="Equation" r:id="rId14" imgW="1586865" imgH="342900" progId="Equation.3">
                    <p:embed/>
                  </p:oleObj>
                </mc:Choice>
                <mc:Fallback>
                  <p:oleObj name="Equation" r:id="rId14" imgW="1586865" imgH="342900" progId="Equation.3">
                    <p:embed/>
                    <p:pic>
                      <p:nvPicPr>
                        <p:cNvPr id="0" name="图片 76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2490" y="3431472"/>
                          <a:ext cx="1227409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10477656" y="3863389"/>
            <a:ext cx="1315783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9" name="Equation" r:id="rId16" imgW="1701800" imgH="342900" progId="Equation.3">
                    <p:embed/>
                  </p:oleObj>
                </mc:Choice>
                <mc:Fallback>
                  <p:oleObj name="Equation" r:id="rId16" imgW="1701800" imgH="342900" progId="Equation.3">
                    <p:embed/>
                    <p:pic>
                      <p:nvPicPr>
                        <p:cNvPr id="0" name="图片 76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7656" y="3863389"/>
                          <a:ext cx="1315783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5"/>
            <p:cNvGraphicFramePr>
              <a:graphicFrameLocks noChangeAspect="1"/>
            </p:cNvGraphicFramePr>
            <p:nvPr/>
          </p:nvGraphicFramePr>
          <p:xfrm>
            <a:off x="10518664" y="4775251"/>
            <a:ext cx="1355060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0" name="Equation" r:id="rId18" imgW="1752600" imgH="342900" progId="Equation.3">
                    <p:embed/>
                  </p:oleObj>
                </mc:Choice>
                <mc:Fallback>
                  <p:oleObj name="Equation" r:id="rId18" imgW="1752600" imgH="342900" progId="Equation.3">
                    <p:embed/>
                    <p:pic>
                      <p:nvPicPr>
                        <p:cNvPr id="0" name="图片 768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8664" y="4775251"/>
                          <a:ext cx="1355060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6"/>
            <p:cNvGraphicFramePr>
              <a:graphicFrameLocks noChangeAspect="1"/>
            </p:cNvGraphicFramePr>
            <p:nvPr/>
          </p:nvGraphicFramePr>
          <p:xfrm>
            <a:off x="10548482" y="5215548"/>
            <a:ext cx="1374698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1" name="Equation" r:id="rId20" imgW="1777365" imgH="342900" progId="Equation.3">
                    <p:embed/>
                  </p:oleObj>
                </mc:Choice>
                <mc:Fallback>
                  <p:oleObj name="Equation" r:id="rId20" imgW="1777365" imgH="342900" progId="Equation.3">
                    <p:embed/>
                    <p:pic>
                      <p:nvPicPr>
                        <p:cNvPr id="0" name="图片 76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8482" y="5215548"/>
                          <a:ext cx="1374698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5860"/>
            <a:ext cx="9910445" cy="452628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503050405090304" pitchFamily="18" charset="0"/>
              </a:rPr>
              <a:t>The above procedure is called the overlap-add method since the results of the short linear convolutions overlap and the overlapped portions are added to get the correct final result.</a:t>
            </a:r>
            <a:endParaRPr lang="en-US" altLang="zh-CN" sz="320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>
                <a:latin typeface="Times New Roman" panose="02020503050405090304" pitchFamily="18" charset="0"/>
              </a:rPr>
              <a:t>The function </a:t>
            </a:r>
            <a:r>
              <a:rPr lang="en-US" altLang="zh-CN" sz="3200">
                <a:solidFill>
                  <a:srgbClr val="F80808"/>
                </a:solidFill>
                <a:latin typeface="Times New Roman" panose="02020503050405090304" pitchFamily="18" charset="0"/>
              </a:rPr>
              <a:t>fftfilt</a:t>
            </a:r>
            <a:r>
              <a:rPr lang="en-US" altLang="zh-CN" sz="3200">
                <a:latin typeface="Times New Roman" panose="02020503050405090304" pitchFamily="18" charset="0"/>
              </a:rPr>
              <a:t> can be used to implement the above method. </a:t>
            </a:r>
            <a:endParaRPr lang="en-US" altLang="zh-CN" sz="320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>
                <a:latin typeface="Times New Roman" panose="02020503050405090304" pitchFamily="18" charset="0"/>
              </a:rPr>
              <a:t>Program 5_5 illustrates the use of </a:t>
            </a:r>
            <a:r>
              <a:rPr lang="en-US" altLang="zh-CN" sz="3200">
                <a:solidFill>
                  <a:srgbClr val="F80808"/>
                </a:solidFill>
                <a:latin typeface="Times New Roman" panose="02020503050405090304" pitchFamily="18" charset="0"/>
              </a:rPr>
              <a:t>fftfilt </a:t>
            </a:r>
            <a:r>
              <a:rPr lang="en-US" altLang="zh-CN" sz="3200">
                <a:latin typeface="Times New Roman" panose="02020503050405090304" pitchFamily="18" charset="0"/>
              </a:rPr>
              <a:t>in the filtering of a noise-corrupted signal using a length-3 moving average filter.</a:t>
            </a:r>
            <a:endParaRPr lang="zh-CN" altLang="en-US" sz="3200">
              <a:latin typeface="Times New Roman" panose="0202050305040509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Overlap-Add Method</a:t>
            </a:r>
            <a:endParaRPr lang="zh-CN" altLang="en-US" i="1" dirty="0">
              <a:solidFill>
                <a:schemeClr val="accent6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232" y="1340768"/>
            <a:ext cx="9361736" cy="48244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At first,  to segment </a:t>
            </a:r>
            <a:r>
              <a:rPr lang="en-US" altLang="zh-CN" sz="3200" i="1" dirty="0">
                <a:latin typeface="Times New Roman" panose="02020503050405090304" pitchFamily="18" charset="0"/>
              </a:rPr>
              <a:t>x[n]</a:t>
            </a:r>
            <a:r>
              <a:rPr lang="en-US" altLang="zh-CN" sz="3200" dirty="0">
                <a:latin typeface="Times New Roman" panose="02020503050405090304" pitchFamily="18" charset="0"/>
              </a:rPr>
              <a:t> into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overlapping blocks </a:t>
            </a:r>
            <a:r>
              <a:rPr lang="en-US" altLang="zh-CN" sz="3200" i="1" dirty="0" err="1">
                <a:latin typeface="Times New Roman" panose="02020503050405090304" pitchFamily="18" charset="0"/>
              </a:rPr>
              <a:t>x</a:t>
            </a:r>
            <a:r>
              <a:rPr lang="en-US" altLang="zh-CN" sz="3200" i="1" baseline="-25000" dirty="0" err="1">
                <a:latin typeface="Times New Roman" panose="02020503050405090304" pitchFamily="18" charset="0"/>
              </a:rPr>
              <a:t>m</a:t>
            </a:r>
            <a:r>
              <a:rPr lang="en-US" altLang="zh-CN" sz="3200" i="1" dirty="0">
                <a:latin typeface="Times New Roman" panose="02020503050405090304" pitchFamily="18" charset="0"/>
              </a:rPr>
              <a:t>[n]</a:t>
            </a:r>
            <a:r>
              <a:rPr lang="en-US" altLang="zh-CN" sz="3200" dirty="0">
                <a:latin typeface="Times New Roman" panose="02020503050405090304" pitchFamily="18" charset="0"/>
              </a:rPr>
              <a:t> 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Keeping the terms of the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503050405090304" pitchFamily="18" charset="0"/>
              </a:rPr>
              <a:t>circular convolution</a:t>
            </a:r>
            <a:r>
              <a:rPr lang="en-US" altLang="zh-CN" sz="3200" dirty="0">
                <a:latin typeface="Times New Roman" panose="02020503050405090304" pitchFamily="18" charset="0"/>
              </a:rPr>
              <a:t> of </a:t>
            </a:r>
            <a:r>
              <a:rPr lang="en-US" altLang="zh-CN" sz="3200" i="1" dirty="0">
                <a:latin typeface="Times New Roman" panose="02020503050405090304" pitchFamily="18" charset="0"/>
              </a:rPr>
              <a:t>h[n] </a:t>
            </a:r>
            <a:r>
              <a:rPr lang="en-US" altLang="zh-CN" sz="3200" dirty="0">
                <a:latin typeface="Times New Roman" panose="02020503050405090304" pitchFamily="18" charset="0"/>
              </a:rPr>
              <a:t>with </a:t>
            </a:r>
            <a:r>
              <a:rPr lang="en-US" altLang="zh-CN" sz="3200" i="1" dirty="0" err="1">
                <a:latin typeface="Times New Roman" panose="02020503050405090304" pitchFamily="18" charset="0"/>
              </a:rPr>
              <a:t>x</a:t>
            </a:r>
            <a:r>
              <a:rPr lang="en-US" altLang="zh-CN" sz="3200" i="1" baseline="-25000" dirty="0" err="1">
                <a:latin typeface="Times New Roman" panose="02020503050405090304" pitchFamily="18" charset="0"/>
              </a:rPr>
              <a:t>m</a:t>
            </a:r>
            <a:r>
              <a:rPr lang="en-US" altLang="zh-CN" sz="3200" i="1" dirty="0">
                <a:latin typeface="Times New Roman" panose="02020503050405090304" pitchFamily="18" charset="0"/>
              </a:rPr>
              <a:t>[n]</a:t>
            </a:r>
            <a:r>
              <a:rPr lang="en-US" altLang="zh-CN" sz="3200" dirty="0">
                <a:latin typeface="Times New Roman" panose="02020503050405090304" pitchFamily="18" charset="0"/>
              </a:rPr>
              <a:t> that corresponds to the terms obtained by a linear convolution of </a:t>
            </a:r>
            <a:r>
              <a:rPr lang="en-US" altLang="zh-CN" sz="3200" i="1" dirty="0">
                <a:latin typeface="Times New Roman" panose="02020503050405090304" pitchFamily="18" charset="0"/>
              </a:rPr>
              <a:t>h[n]</a:t>
            </a:r>
            <a:r>
              <a:rPr lang="en-US" altLang="zh-CN" sz="3200" dirty="0">
                <a:latin typeface="Times New Roman" panose="02020503050405090304" pitchFamily="18" charset="0"/>
              </a:rPr>
              <a:t> and </a:t>
            </a:r>
            <a:r>
              <a:rPr lang="en-US" altLang="zh-CN" sz="3200" i="1" dirty="0" err="1">
                <a:latin typeface="Times New Roman" panose="02020503050405090304" pitchFamily="18" charset="0"/>
              </a:rPr>
              <a:t>x</a:t>
            </a:r>
            <a:r>
              <a:rPr lang="en-US" altLang="zh-CN" sz="3200" i="1" baseline="-25000" dirty="0" err="1">
                <a:latin typeface="Times New Roman" panose="02020503050405090304" pitchFamily="18" charset="0"/>
              </a:rPr>
              <a:t>m</a:t>
            </a:r>
            <a:r>
              <a:rPr lang="en-US" altLang="zh-CN" sz="3200" i="1" dirty="0">
                <a:latin typeface="Times New Roman" panose="02020503050405090304" pitchFamily="18" charset="0"/>
              </a:rPr>
              <a:t>[n]</a:t>
            </a:r>
            <a:r>
              <a:rPr lang="en-US" altLang="zh-CN" sz="3200" dirty="0">
                <a:latin typeface="Times New Roman" panose="02020503050405090304" pitchFamily="18" charset="0"/>
              </a:rPr>
              <a:t>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Throwing away the other part of the circular convolution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.</a:t>
            </a:r>
            <a:endParaRPr lang="en-US" altLang="zh-CN" sz="3200" dirty="0" smtClean="0">
              <a:latin typeface="Times New Roman" panose="0202050305040509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	 Please look at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P244, Fig5.16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 smtClean="0">
                <a:solidFill>
                  <a:schemeClr val="accent6"/>
                </a:solidFill>
                <a:latin typeface="Times New Roman" panose="02020503050405090304" pitchFamily="18" charset="0"/>
              </a:rPr>
              <a:t>Overlap-Save </a:t>
            </a:r>
            <a:r>
              <a:rPr lang="en-US" altLang="zh-CN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Method</a:t>
            </a:r>
            <a:endParaRPr lang="zh-CN" altLang="en-US" i="1" dirty="0">
              <a:solidFill>
                <a:schemeClr val="accent6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8" y="122238"/>
            <a:ext cx="6958012" cy="930498"/>
          </a:xfrm>
        </p:spPr>
        <p:txBody>
          <a:bodyPr/>
          <a:lstStyle/>
          <a:p>
            <a:pPr eaLnBrk="1" hangingPunct="1"/>
            <a:r>
              <a:rPr lang="en-US" altLang="zh-CN" sz="4400" i="1" dirty="0">
                <a:latin typeface="Times New Roman" panose="02020503050405090304" pitchFamily="18" charset="0"/>
              </a:rPr>
              <a:t>Other Transforms</a:t>
            </a:r>
            <a:endParaRPr lang="en-US" altLang="zh-CN" sz="4400" i="1" dirty="0">
              <a:latin typeface="Times New Roman" panose="02020503050405090304" pitchFamily="18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388" y="1412776"/>
            <a:ext cx="7786687" cy="1800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5.11 STFT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5.12 DCT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5.13 </a:t>
            </a:r>
            <a:r>
              <a:rPr lang="en-US" altLang="zh-CN" sz="3200" dirty="0" err="1">
                <a:latin typeface="Times New Roman" panose="02020503050405090304" pitchFamily="18" charset="0"/>
              </a:rPr>
              <a:t>Haar</a:t>
            </a:r>
            <a:r>
              <a:rPr lang="en-US" altLang="zh-CN" sz="3200" dirty="0">
                <a:latin typeface="Times New Roman" panose="02020503050405090304" pitchFamily="18" charset="0"/>
              </a:rPr>
              <a:t> Transform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3128" y="181293"/>
            <a:ext cx="6958012" cy="930498"/>
          </a:xfrm>
        </p:spPr>
        <p:txBody>
          <a:bodyPr/>
          <a:lstStyle/>
          <a:p>
            <a:pPr eaLnBrk="1" hangingPunct="1"/>
            <a:r>
              <a:rPr lang="en-US" altLang="zh-CN" sz="4400" i="1" dirty="0">
                <a:latin typeface="Times New Roman" panose="02020503050405090304" pitchFamily="18" charset="0"/>
              </a:rPr>
              <a:t>Homework</a:t>
            </a:r>
            <a:endParaRPr lang="en-US" altLang="zh-CN" sz="4400" i="1" dirty="0">
              <a:latin typeface="Times New Roman" panose="02020503050405090304" pitchFamily="18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690" y="1277620"/>
            <a:ext cx="9173210" cy="4411345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503050405090304" pitchFamily="18" charset="0"/>
              </a:rPr>
              <a:t>5.4, 5.8 (a) (b), 5.13, 5.20, 5.25, 5.32, 5.36, 5.39, 5.40,  5.53, 5.64, 5.69, 5.76</a:t>
            </a:r>
            <a:endParaRPr lang="en-US" altLang="zh-CN" sz="320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>
                <a:latin typeface="Times New Roman" panose="02020503050405090304" pitchFamily="18" charset="0"/>
              </a:rPr>
              <a:t>M5.2, M5.10, M5.11</a:t>
            </a:r>
            <a:endParaRPr lang="en-US" altLang="zh-CN" sz="32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88913"/>
            <a:ext cx="7543800" cy="863600"/>
          </a:xfrm>
        </p:spPr>
        <p:txBody>
          <a:bodyPr/>
          <a:lstStyle/>
          <a:p>
            <a:pPr eaLnBrk="1" hangingPunct="1"/>
            <a:r>
              <a:rPr lang="en-US" altLang="zh-CN" sz="3600" i="1" dirty="0">
                <a:latin typeface="Times New Roman" panose="02020503050405090304" pitchFamily="18" charset="0"/>
              </a:rPr>
              <a:t>Make a signal discrete and periodical</a:t>
            </a:r>
            <a:endParaRPr lang="zh-CN" altLang="en-US" sz="3600" i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1847528" y="1052513"/>
          <a:ext cx="8135938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BMP 图像" r:id="rId1" imgW="7531100" imgH="5308600" progId="Paint.Picture">
                  <p:embed/>
                </p:oleObj>
              </mc:Choice>
              <mc:Fallback>
                <p:oleObj name="BMP 图像" r:id="rId1" imgW="7531100" imgH="5308600" progId="Paint.Picture">
                  <p:embed/>
                  <p:pic>
                    <p:nvPicPr>
                      <p:cNvPr id="0" name="图片 17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1052513"/>
                        <a:ext cx="8135938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15485</Words>
  <Application>WPS 文字</Application>
  <PresentationFormat>宽屏</PresentationFormat>
  <Paragraphs>854</Paragraphs>
  <Slides>87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197</vt:i4>
      </vt:variant>
      <vt:variant>
        <vt:lpstr>幻灯片标题</vt:lpstr>
      </vt:variant>
      <vt:variant>
        <vt:i4>87</vt:i4>
      </vt:variant>
    </vt:vector>
  </HeadingPairs>
  <TitlesOfParts>
    <vt:vector size="310" baseType="lpstr">
      <vt:lpstr>Arial</vt:lpstr>
      <vt:lpstr>方正书宋_GBK</vt:lpstr>
      <vt:lpstr>Wingdings</vt:lpstr>
      <vt:lpstr>宋体</vt:lpstr>
      <vt:lpstr>汉仪书宋二KW</vt:lpstr>
      <vt:lpstr>楷体_GB2312</vt:lpstr>
      <vt:lpstr>汉仪楷体简</vt:lpstr>
      <vt:lpstr>Times New Roman</vt:lpstr>
      <vt:lpstr>黑体</vt:lpstr>
      <vt:lpstr>Arial Black</vt:lpstr>
      <vt:lpstr>微软雅黑</vt:lpstr>
      <vt:lpstr>汉仪旗黑</vt:lpstr>
      <vt:lpstr>Gulim</vt:lpstr>
      <vt:lpstr>Apple SD Gothic Neo</vt:lpstr>
      <vt:lpstr>Symbol</vt:lpstr>
      <vt:lpstr>Kingsoft Sign</vt:lpstr>
      <vt:lpstr>MingLiU</vt:lpstr>
      <vt:lpstr>宋体-繁</vt:lpstr>
      <vt:lpstr>隶书</vt:lpstr>
      <vt:lpstr>报隶-简</vt:lpstr>
      <vt:lpstr>汉仪中黑KW</vt:lpstr>
      <vt:lpstr>Comic Sans MS</vt:lpstr>
      <vt:lpstr>宋体</vt:lpstr>
      <vt:lpstr>Arial Unicode MS</vt:lpstr>
      <vt:lpstr>Times</vt:lpstr>
      <vt:lpstr>默认设计模板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Visio.Drawing.5</vt:lpstr>
      <vt:lpstr>Equation.3</vt:lpstr>
      <vt:lpstr>Visio.Drawing.5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Typical DFS Pair  </vt:lpstr>
      <vt:lpstr>Make a Signal Discrete and Periodical</vt:lpstr>
      <vt:lpstr>Make a signal discrete and periodical</vt:lpstr>
      <vt:lpstr>5.2 The Definition of DFT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Matrix Relations</vt:lpstr>
      <vt:lpstr>Matrix Relations</vt:lpstr>
      <vt:lpstr>Matrix Relations</vt:lpstr>
      <vt:lpstr>Matrix Relations</vt:lpstr>
      <vt:lpstr>DFT Computation Using MATLAB</vt:lpstr>
      <vt:lpstr>PowerPoint 演示文稿</vt:lpstr>
      <vt:lpstr>PowerPoint 演示文稿</vt:lpstr>
      <vt:lpstr>PowerPoint 演示文稿</vt:lpstr>
      <vt:lpstr>From DTFT to get DFT</vt:lpstr>
      <vt:lpstr>From DTFT to get DFT</vt:lpstr>
      <vt:lpstr>Numerical Computation of the DTFT Using the DFT</vt:lpstr>
      <vt:lpstr>PowerPoint 演示文稿</vt:lpstr>
      <vt:lpstr>DTFT from DFT by Interpolation</vt:lpstr>
      <vt:lpstr>DTFT from DFT by Interpolation</vt:lpstr>
      <vt:lpstr>DTFT from DFT by Interpolation</vt:lpstr>
      <vt:lpstr>Sampling the DTFT</vt:lpstr>
      <vt:lpstr>PowerPoint 演示文稿</vt:lpstr>
      <vt:lpstr>Sampling the DTFT</vt:lpstr>
      <vt:lpstr>Sampling the DTFT</vt:lpstr>
      <vt:lpstr>PowerPoint 演示文稿</vt:lpstr>
      <vt:lpstr>Processing a signal in discrete frequency</vt:lpstr>
      <vt:lpstr>PowerPoint 演示文稿</vt:lpstr>
      <vt:lpstr>PowerPoint 演示文稿</vt:lpstr>
      <vt:lpstr>Circular Shift</vt:lpstr>
      <vt:lpstr>Circular Shift</vt:lpstr>
      <vt:lpstr>Circular Shift of a Sequence</vt:lpstr>
      <vt:lpstr>Circular reversal</vt:lpstr>
      <vt:lpstr>Circular convolution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Tabular Method in Circular convolution</vt:lpstr>
      <vt:lpstr>The comparison of linear  convolution &amp; circular convolution</vt:lpstr>
      <vt:lpstr>5.5 Classifications of Finite-Length Sequences</vt:lpstr>
      <vt:lpstr>PowerPoint 演示文稿</vt:lpstr>
      <vt:lpstr>PowerPoint 演示文稿</vt:lpstr>
      <vt:lpstr>PowerPoint 演示文稿</vt:lpstr>
      <vt:lpstr>5.5.2 Classification Based on Geometric Symmetry</vt:lpstr>
      <vt:lpstr>Four types of geometric symmetry sequences</vt:lpstr>
      <vt:lpstr>PowerPoint 演示文稿</vt:lpstr>
      <vt:lpstr>PowerPoint 演示文稿</vt:lpstr>
      <vt:lpstr>5.6 DFT Properties Table5.1: Symmetric Relations 1</vt:lpstr>
      <vt:lpstr>Table5.2: Symmetric Relations 2</vt:lpstr>
      <vt:lpstr>PowerPoint 演示文稿</vt:lpstr>
      <vt:lpstr>5.7 DFT Theorems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5.8 Fourier-Domain Filtering</vt:lpstr>
      <vt:lpstr>Fourier-Domain Filtering</vt:lpstr>
      <vt:lpstr>5.9 Computation of the DFT of Real sequences</vt:lpstr>
      <vt:lpstr>5.9.1 N-point DFTs of two real sequence using a single N-point DFT</vt:lpstr>
      <vt:lpstr>5.9.2 2N-Point DFT of a Real Sequences Using a Single N-Point DFT</vt:lpstr>
      <vt:lpstr>5.10 Linear Convolution Using DFT</vt:lpstr>
      <vt:lpstr>PowerPoint 演示文稿</vt:lpstr>
      <vt:lpstr>PowerPoint 演示文稿</vt:lpstr>
      <vt:lpstr>PowerPoint 演示文稿</vt:lpstr>
      <vt:lpstr>Linear Convolution Using DFT</vt:lpstr>
      <vt:lpstr>5.10.2 The Cyclic Prefix </vt:lpstr>
      <vt:lpstr>5.10.3 Linear Convolution of a Finite-Length Sequence with an Infinite-Length Sequence</vt:lpstr>
      <vt:lpstr>Overlap-Add Method</vt:lpstr>
      <vt:lpstr>Overlap-Add Method</vt:lpstr>
      <vt:lpstr>Segment x[n] into subsequences</vt:lpstr>
      <vt:lpstr>PowerPoint 演示文稿</vt:lpstr>
      <vt:lpstr>Overlap-Add Method</vt:lpstr>
      <vt:lpstr>Overlap-Save Method</vt:lpstr>
      <vt:lpstr>Other Transforms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yanglianspc</cp:lastModifiedBy>
  <cp:revision>149</cp:revision>
  <cp:lastPrinted>2021-08-17T09:08:25Z</cp:lastPrinted>
  <dcterms:created xsi:type="dcterms:W3CDTF">2021-08-17T09:08:25Z</dcterms:created>
  <dcterms:modified xsi:type="dcterms:W3CDTF">2021-08-17T09:08:25Z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2052-3.8.1.6116</vt:lpwstr>
  </property>
</Properties>
</file>