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1040" r:id="rId3"/>
    <p:sldId id="1068" r:id="rId5"/>
    <p:sldId id="1069" r:id="rId6"/>
    <p:sldId id="1071" r:id="rId7"/>
    <p:sldId id="1041" r:id="rId8"/>
    <p:sldId id="1042" r:id="rId9"/>
    <p:sldId id="1043" r:id="rId10"/>
    <p:sldId id="1044" r:id="rId11"/>
    <p:sldId id="1064" r:id="rId12"/>
    <p:sldId id="1072" r:id="rId13"/>
    <p:sldId id="1047" r:id="rId14"/>
    <p:sldId id="1048" r:id="rId15"/>
    <p:sldId id="1049" r:id="rId16"/>
    <p:sldId id="1050" r:id="rId17"/>
    <p:sldId id="1051" r:id="rId18"/>
    <p:sldId id="1053" r:id="rId19"/>
    <p:sldId id="1054" r:id="rId20"/>
    <p:sldId id="1056" r:id="rId21"/>
    <p:sldId id="1073" r:id="rId22"/>
    <p:sldId id="1074" r:id="rId23"/>
    <p:sldId id="1057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65" r:id="rId32"/>
    <p:sldId id="1066" r:id="rId33"/>
    <p:sldId id="1067" r:id="rId34"/>
    <p:sldId id="1082" r:id="rId35"/>
  </p:sldIdLst>
  <p:sldSz cx="12192000" cy="6858000"/>
  <p:notesSz cx="9942195" cy="6760845"/>
  <p:embeddedFontLst>
    <p:embeddedFont>
      <p:font typeface="Arial Narrow" panose="020B0606020202030204" pitchFamily="34" charset="0"/>
      <p:regular r:id="rId4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366CC"/>
    <a:srgbClr val="00BCFF"/>
    <a:srgbClr val="000000"/>
    <a:srgbClr val="FF9966"/>
    <a:srgbClr val="FFCC66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71" autoAdjust="0"/>
  </p:normalViewPr>
  <p:slideViewPr>
    <p:cSldViewPr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13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06413"/>
            <a:ext cx="4510087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r>
              <a:rPr lang="zh-CN" altLang="en-US" sz="1200" b="1" dirty="0" smtClean="0">
                <a:latin typeface="Times New Roman" panose="02020503050405090304" pitchFamily="18" charset="0"/>
              </a:rPr>
              <a:t>没提到的内容不要求</a:t>
            </a:r>
            <a:endParaRPr lang="en-US" altLang="zh-CN" sz="1200" b="1" dirty="0" smtClean="0">
              <a:latin typeface="Times New Roman" panose="020205030504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Times New Roman" panose="020205030504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11.8</a:t>
            </a:r>
            <a:r>
              <a:rPr lang="zh-CN" altLang="en-US" dirty="0" smtClean="0"/>
              <a:t>是有限字长分析的基础，要求自学。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没讲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Mooc</a:t>
            </a:r>
            <a:r>
              <a:rPr lang="zh-CN" altLang="en-US" dirty="0" smtClean="0"/>
              <a:t>补充材料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11.4</a:t>
            </a:r>
            <a:r>
              <a:rPr lang="zh-CN" altLang="en-US" dirty="0" smtClean="0"/>
              <a:t>节有进一步的介绍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We can see that the same values of </a:t>
            </a:r>
            <a:r>
              <a:rPr lang="en-US" altLang="zh-CN" b="1" dirty="0" smtClean="0">
                <a:latin typeface="Times New Roman" panose="02020503050405090304" pitchFamily="18" charset="0"/>
              </a:rPr>
              <a:t>W</a:t>
            </a:r>
            <a:r>
              <a:rPr lang="en-US" altLang="zh-CN" b="1" baseline="-25000" dirty="0" smtClean="0">
                <a:latin typeface="Times New Roman" panose="02020503050405090304" pitchFamily="18" charset="0"/>
              </a:rPr>
              <a:t>N</a:t>
            </a: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are calculated many times during the DFT, </a:t>
            </a:r>
            <a:endParaRPr lang="en-US" altLang="zh-CN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since </a:t>
            </a:r>
            <a:r>
              <a:rPr lang="en-US" altLang="zh-CN" b="1" dirty="0" smtClean="0">
                <a:latin typeface="Times New Roman" panose="02020503050405090304" pitchFamily="18" charset="0"/>
              </a:rPr>
              <a:t>W</a:t>
            </a:r>
            <a:r>
              <a:rPr lang="en-US" altLang="zh-CN" b="1" baseline="-25000" dirty="0" smtClean="0">
                <a:latin typeface="Times New Roman" panose="02020503050405090304" pitchFamily="18" charset="0"/>
              </a:rPr>
              <a:t>N</a:t>
            </a: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is a periodic function with a limited number of distinct values. </a:t>
            </a:r>
            <a:endParaRPr lang="en-US" altLang="zh-CN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The aim of the FFT and its inverse, the IFFT, is to use this redundancy to reduce the number of calculation.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</a:rPr>
              <a:t>In the flow-graph shown </a:t>
            </a:r>
            <a:r>
              <a:rPr lang="en-US" altLang="zh-CN" b="1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b="1" dirty="0" smtClean="0">
                <a:latin typeface="Times New Roman" panose="02020503050405090304" pitchFamily="18" charset="0"/>
              </a:rPr>
              <a:t> =8</a:t>
            </a:r>
            <a:r>
              <a:rPr lang="zh-CN" altLang="en-US" b="1" dirty="0" smtClean="0">
                <a:latin typeface="Times New Roman" panose="02020503050405090304" pitchFamily="18" charset="0"/>
              </a:rPr>
              <a:t>；</a:t>
            </a:r>
            <a:endParaRPr lang="en-US" altLang="zh-CN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</a:rPr>
              <a:t>Hence, the (</a:t>
            </a:r>
            <a:r>
              <a:rPr lang="en-US" altLang="zh-CN" b="1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b="1" dirty="0" smtClean="0">
                <a:latin typeface="Times New Roman" panose="02020503050405090304" pitchFamily="18" charset="0"/>
              </a:rPr>
              <a:t>/4)-point DFT here is a 2-point DFT and no further decomposition is possible.</a:t>
            </a:r>
            <a:endParaRPr lang="en-US" altLang="zh-CN" b="1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anose="02020503050405090304" pitchFamily="18" charset="0"/>
              </a:rPr>
              <a:t>The four 2-point DFTs, </a:t>
            </a:r>
            <a:r>
              <a:rPr lang="en-US" altLang="zh-CN" b="1" dirty="0" err="1" smtClean="0">
                <a:latin typeface="Times New Roman" panose="02020503050405090304" pitchFamily="18" charset="0"/>
              </a:rPr>
              <a:t>X</a:t>
            </a:r>
            <a:r>
              <a:rPr lang="en-US" altLang="zh-CN" b="1" baseline="-25000" dirty="0" err="1" smtClean="0">
                <a:latin typeface="Times New Roman" panose="02020503050405090304" pitchFamily="18" charset="0"/>
              </a:rPr>
              <a:t>ij</a:t>
            </a:r>
            <a:r>
              <a:rPr lang="en-US" altLang="zh-CN" b="1" dirty="0" smtClean="0">
                <a:latin typeface="Times New Roman" panose="02020503050405090304" pitchFamily="18" charset="0"/>
              </a:rPr>
              <a:t>[k], </a:t>
            </a:r>
            <a:r>
              <a:rPr lang="en-US" altLang="zh-CN" b="1" dirty="0" err="1" smtClean="0">
                <a:latin typeface="Times New Roman" panose="02020503050405090304" pitchFamily="18" charset="0"/>
              </a:rPr>
              <a:t>i</a:t>
            </a:r>
            <a:r>
              <a:rPr lang="en-US" altLang="zh-CN" b="1" dirty="0" smtClean="0">
                <a:latin typeface="Times New Roman" panose="02020503050405090304" pitchFamily="18" charset="0"/>
              </a:rPr>
              <a:t>, j=0, 1  can be easily computed.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anose="02020503050405090304" pitchFamily="18" charset="0"/>
              </a:rPr>
              <a:t>The flow-graph consists of 3 stages: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Times New Roman" panose="02020503050405090304" pitchFamily="18" charset="0"/>
              </a:rPr>
              <a:t>First stage computes the four 2-point DFTs</a:t>
            </a:r>
            <a:endParaRPr lang="en-US" altLang="zh-CN" sz="2400" b="1" dirty="0" smtClean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Times New Roman" panose="02020503050405090304" pitchFamily="18" charset="0"/>
              </a:rPr>
              <a:t>Second stage computes the two 4-point DFTs</a:t>
            </a:r>
            <a:endParaRPr lang="en-US" altLang="zh-CN" sz="2400" b="1" dirty="0" smtClean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Times New Roman" panose="02020503050405090304" pitchFamily="18" charset="0"/>
              </a:rPr>
              <a:t>Last stage computes the desired 8-point DFT</a:t>
            </a:r>
            <a:endParaRPr lang="en-US" altLang="zh-CN" sz="2400" b="1" dirty="0" smtClean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anose="02020503050405090304" pitchFamily="18" charset="0"/>
              </a:rPr>
              <a:t>The fast algorithm described assumes that the length of </a:t>
            </a:r>
            <a:r>
              <a:rPr lang="en-US" altLang="zh-CN" i="1" dirty="0" smtClean="0">
                <a:latin typeface="Times New Roman" panose="02020503050405090304" pitchFamily="18" charset="0"/>
              </a:rPr>
              <a:t>x</a:t>
            </a:r>
            <a:r>
              <a:rPr lang="en-US" altLang="zh-CN" dirty="0" smtClean="0">
                <a:latin typeface="Times New Roman" panose="02020503050405090304" pitchFamily="18" charset="0"/>
              </a:rPr>
              <a:t>[</a:t>
            </a:r>
            <a:r>
              <a:rPr lang="en-US" altLang="zh-CN" i="1" dirty="0" smtClean="0">
                <a:latin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</a:rPr>
              <a:t>] is a power of 2;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anose="02020503050405090304" pitchFamily="18" charset="0"/>
              </a:rPr>
              <a:t>If it is not, the length can be extended by zero-padding and make the length a power of 2;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 smtClean="0">
                <a:latin typeface="Times New Roman" panose="02020503050405090304" pitchFamily="18" charset="0"/>
              </a:rPr>
              <a:t>the smallest DFTs are 2-point DFTs</a:t>
            </a:r>
            <a:r>
              <a:rPr lang="en-US" altLang="zh-CN" sz="1200" b="1" dirty="0" smtClean="0">
                <a:latin typeface="Times New Roman" panose="0202050305040509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b="1" i="1" dirty="0" smtClean="0">
                <a:solidFill>
                  <a:srgbClr val="0033CC"/>
                </a:solidFill>
                <a:latin typeface="Arial Narrow" panose="020B0606020202030204" pitchFamily="34" charset="0"/>
              </a:rPr>
              <a:t>radix-2</a:t>
            </a:r>
            <a:endParaRPr lang="en-US" altLang="zh-CN" sz="1200" b="0" i="1" dirty="0" smtClean="0">
              <a:solidFill>
                <a:srgbClr val="0033CC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9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67656-0E65-4B79-A8BA-D1F1FEE038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60CBEF-FF12-47EC-A159-B439D5E01B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BB49-5985-4192-B09C-75BAE2D0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485B2-66B5-454E-869B-BB4BF2C708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vmlDrawing" Target="../drawings/vmlDrawing1.vml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  <a:endParaRPr lang="zh-CN" altLang="en-US" b="1"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Image" r:id="rId8" imgW="5664200" imgH="3327400" progId="">
                  <p:embed/>
                </p:oleObj>
              </mc:Choice>
              <mc:Fallback>
                <p:oleObj name="Image" r:id="rId8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信息与通信工程学院</a:t>
            </a:r>
            <a:endParaRPr lang="zh-CN" altLang="en-US" b="1">
              <a:solidFill>
                <a:schemeClr val="bg1"/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440"/>
            <a:ext cx="1590040" cy="125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50305040509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503050405090304" pitchFamily="18" charset="0"/>
              </a:rPr>
            </a:fld>
            <a:r>
              <a:rPr lang="en-US" altLang="zh-CN">
                <a:solidFill>
                  <a:srgbClr val="969696"/>
                </a:solidFill>
                <a:latin typeface="Times New Roman" panose="0202050305040509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623392" y="1340768"/>
            <a:ext cx="106571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zh-CN" sz="4000" b="1" dirty="0">
                <a:solidFill>
                  <a:srgbClr val="0033CC"/>
                </a:solidFill>
                <a:ea typeface="微软雅黑" panose="020B0503020204020204" pitchFamily="34" charset="-122"/>
                <a:cs typeface="Arial" panose="020B0604020202090204" pitchFamily="34" charset="0"/>
              </a:rPr>
              <a:t>Chapter</a:t>
            </a:r>
            <a:r>
              <a:rPr lang="en-US" altLang="zh-CN" sz="4000" b="1" dirty="0">
                <a:solidFill>
                  <a:srgbClr val="0033CC"/>
                </a:solidFill>
                <a:ea typeface="微软雅黑" panose="020B0503020204020204" pitchFamily="34" charset="-122"/>
                <a:cs typeface="Arial" panose="020B0604020202090204" pitchFamily="34" charset="0"/>
              </a:rPr>
              <a:t>11 DSP Algorithm Implementation </a:t>
            </a:r>
            <a:endParaRPr lang="en-US" altLang="zh-CN" sz="4000" b="1" dirty="0">
              <a:solidFill>
                <a:srgbClr val="0033CC"/>
              </a:solidFill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9416" y="2564904"/>
            <a:ext cx="8858250" cy="31438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1" kern="0" dirty="0" smtClean="0">
                <a:solidFill>
                  <a:srgbClr val="0000CC"/>
                </a:solidFill>
                <a:latin typeface="+mn-lt"/>
                <a:ea typeface="+mn-ea"/>
              </a:rPr>
              <a:t>Structure Simulation and Verification by MATLAB</a:t>
            </a:r>
            <a:endParaRPr lang="zh-CN" altLang="zh-CN" i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eaLnBrk="1" hangingPunct="1">
              <a:buFont typeface="Arial" panose="020B0604020202090204" pitchFamily="34" charset="0"/>
              <a:buChar char="•"/>
            </a:pPr>
            <a:r>
              <a:rPr lang="en-US" altLang="zh-CN" i="1" kern="0" dirty="0" smtClean="0">
                <a:solidFill>
                  <a:srgbClr val="0000CC"/>
                </a:solidFill>
                <a:latin typeface="+mn-lt"/>
                <a:ea typeface="+mn-ea"/>
              </a:rPr>
              <a:t>Computation of DFT </a:t>
            </a:r>
            <a:endParaRPr lang="en-US" altLang="zh-CN" i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i="1" kern="0" dirty="0" smtClean="0">
                <a:solidFill>
                  <a:srgbClr val="0000CC"/>
                </a:solidFill>
                <a:latin typeface="+mn-lt"/>
                <a:ea typeface="+mn-ea"/>
              </a:rPr>
              <a:t>Fast </a:t>
            </a: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Fourier Transformation —— FFT</a:t>
            </a:r>
            <a:endParaRPr lang="en-US" altLang="zh-CN" i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i="1" kern="0" dirty="0" smtClean="0">
                <a:solidFill>
                  <a:srgbClr val="0000CC"/>
                </a:solidFill>
                <a:latin typeface="+mn-lt"/>
                <a:ea typeface="+mn-ea"/>
              </a:rPr>
              <a:t>DFT and IDFT Computation Using MATLAB</a:t>
            </a:r>
            <a:endParaRPr lang="zh-CN" altLang="zh-CN" i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i="1" kern="0" dirty="0" smtClean="0">
                <a:solidFill>
                  <a:srgbClr val="0000CC"/>
                </a:solidFill>
                <a:latin typeface="+mn-lt"/>
                <a:ea typeface="+mn-ea"/>
              </a:rPr>
              <a:t>N</a:t>
            </a:r>
            <a:r>
              <a:rPr lang="en-US" altLang="zh-CN" i="1" kern="0" dirty="0" smtClean="0">
                <a:solidFill>
                  <a:srgbClr val="0000CC"/>
                </a:solidFill>
                <a:latin typeface="+mn-lt"/>
                <a:ea typeface="+mn-ea"/>
              </a:rPr>
              <a:t>umber Representation</a:t>
            </a:r>
            <a:endParaRPr lang="zh-CN" altLang="zh-CN" i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249176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Block-diagram interpretation: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pSp>
        <p:nvGrpSpPr>
          <p:cNvPr id="223236" name="Group 4"/>
          <p:cNvGrpSpPr/>
          <p:nvPr/>
        </p:nvGrpSpPr>
        <p:grpSpPr bwMode="auto">
          <a:xfrm>
            <a:off x="2922588" y="1325500"/>
            <a:ext cx="2971800" cy="619125"/>
            <a:chOff x="960" y="1440"/>
            <a:chExt cx="1872" cy="390"/>
          </a:xfrm>
        </p:grpSpPr>
        <p:sp>
          <p:nvSpPr>
            <p:cNvPr id="104491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50305040509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 b="1">
                  <a:latin typeface="Times New Roman" panose="0202050305040509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 b="1">
                <a:latin typeface="Times New Roman" panose="02020503050405090304" pitchFamily="18" charset="0"/>
              </a:endParaRPr>
            </a:p>
          </p:txBody>
        </p:sp>
        <p:sp>
          <p:nvSpPr>
            <p:cNvPr id="104492" name="Line 6"/>
            <p:cNvSpPr>
              <a:spLocks noChangeShapeType="1"/>
            </p:cNvSpPr>
            <p:nvPr/>
          </p:nvSpPr>
          <p:spPr bwMode="auto">
            <a:xfrm>
              <a:off x="1200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3" name="Line 7"/>
            <p:cNvSpPr>
              <a:spLocks noChangeShapeType="1"/>
            </p:cNvSpPr>
            <p:nvPr/>
          </p:nvSpPr>
          <p:spPr bwMode="auto">
            <a:xfrm>
              <a:off x="187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4" name="Text Box 8"/>
            <p:cNvSpPr txBox="1">
              <a:spLocks noChangeArrowheads="1"/>
            </p:cNvSpPr>
            <p:nvPr/>
          </p:nvSpPr>
          <p:spPr bwMode="auto">
            <a:xfrm>
              <a:off x="960" y="14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503050405090304" pitchFamily="18" charset="0"/>
                </a:rPr>
                <a:t>x[n]</a:t>
              </a:r>
              <a:endParaRPr kumimoji="1" lang="en-US" altLang="zh-CN" sz="2000" dirty="0">
                <a:latin typeface="Times New Roman" panose="02020503050405090304" pitchFamily="18" charset="0"/>
              </a:endParaRPr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968" y="1440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503050405090304" pitchFamily="18" charset="0"/>
                </a:rPr>
                <a:t>x</a:t>
              </a:r>
              <a:r>
                <a:rPr kumimoji="1" lang="en-US" altLang="zh-CN" sz="2000" baseline="-25000" dirty="0">
                  <a:latin typeface="Times New Roman" panose="02020503050405090304" pitchFamily="18" charset="0"/>
                </a:rPr>
                <a:t>0</a:t>
              </a:r>
              <a:r>
                <a:rPr kumimoji="1" lang="en-US" altLang="zh-CN" sz="2000" dirty="0">
                  <a:latin typeface="Times New Roman" panose="02020503050405090304" pitchFamily="18" charset="0"/>
                </a:rPr>
                <a:t>[n]=x[2n]</a:t>
              </a:r>
              <a:endParaRPr kumimoji="1" lang="en-US" altLang="zh-CN" sz="2000" dirty="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23242" name="Group 10"/>
          <p:cNvGrpSpPr/>
          <p:nvPr/>
        </p:nvGrpSpPr>
        <p:grpSpPr bwMode="auto">
          <a:xfrm>
            <a:off x="2922588" y="2117663"/>
            <a:ext cx="4572000" cy="619125"/>
            <a:chOff x="1392" y="1872"/>
            <a:chExt cx="2880" cy="390"/>
          </a:xfrm>
        </p:grpSpPr>
        <p:sp>
          <p:nvSpPr>
            <p:cNvPr id="104483" name="Text Box 11"/>
            <p:cNvSpPr txBox="1">
              <a:spLocks noChangeArrowheads="1"/>
            </p:cNvSpPr>
            <p:nvPr/>
          </p:nvSpPr>
          <p:spPr bwMode="auto">
            <a:xfrm>
              <a:off x="2832" y="1968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50305040509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 b="1">
                  <a:latin typeface="Times New Roman" panose="0202050305040509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 b="1">
                <a:latin typeface="Times New Roman" panose="02020503050405090304" pitchFamily="18" charset="0"/>
              </a:endParaRPr>
            </a:p>
          </p:txBody>
        </p:sp>
        <p:sp>
          <p:nvSpPr>
            <p:cNvPr id="104484" name="Line 12"/>
            <p:cNvSpPr>
              <a:spLocks noChangeShapeType="1"/>
            </p:cNvSpPr>
            <p:nvPr/>
          </p:nvSpPr>
          <p:spPr bwMode="auto">
            <a:xfrm>
              <a:off x="1632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85" name="Line 13"/>
            <p:cNvSpPr>
              <a:spLocks noChangeShapeType="1"/>
            </p:cNvSpPr>
            <p:nvPr/>
          </p:nvSpPr>
          <p:spPr bwMode="auto">
            <a:xfrm>
              <a:off x="321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86" name="Text Box 14"/>
            <p:cNvSpPr txBox="1">
              <a:spLocks noChangeArrowheads="1"/>
            </p:cNvSpPr>
            <p:nvPr/>
          </p:nvSpPr>
          <p:spPr bwMode="auto">
            <a:xfrm>
              <a:off x="1392" y="18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503050405090304" pitchFamily="18" charset="0"/>
                </a:rPr>
                <a:t>x[n]</a:t>
              </a:r>
              <a:endParaRPr kumimoji="1"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104487" name="Text Box 15"/>
            <p:cNvSpPr txBox="1">
              <a:spLocks noChangeArrowheads="1"/>
            </p:cNvSpPr>
            <p:nvPr/>
          </p:nvSpPr>
          <p:spPr bwMode="auto">
            <a:xfrm>
              <a:off x="3264" y="1872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503050405090304" pitchFamily="18" charset="0"/>
                </a:rPr>
                <a:t>x</a:t>
              </a:r>
              <a:r>
                <a:rPr kumimoji="1" lang="en-US" altLang="zh-CN" sz="2000" baseline="-25000">
                  <a:latin typeface="Times New Roman" panose="02020503050405090304" pitchFamily="18" charset="0"/>
                </a:rPr>
                <a:t>1</a:t>
              </a:r>
              <a:r>
                <a:rPr kumimoji="1" lang="en-US" altLang="zh-CN" sz="2000">
                  <a:latin typeface="Times New Roman" panose="02020503050405090304" pitchFamily="18" charset="0"/>
                </a:rPr>
                <a:t>[n]=x[2n+1]</a:t>
              </a:r>
              <a:endParaRPr kumimoji="1" lang="en-US" altLang="zh-CN" sz="2000">
                <a:latin typeface="Times New Roman" panose="02020503050405090304" pitchFamily="18" charset="0"/>
              </a:endParaRPr>
            </a:p>
          </p:txBody>
        </p:sp>
        <p:sp>
          <p:nvSpPr>
            <p:cNvPr id="104488" name="Text Box 16"/>
            <p:cNvSpPr txBox="1">
              <a:spLocks noChangeArrowheads="1"/>
            </p:cNvSpPr>
            <p:nvPr/>
          </p:nvSpPr>
          <p:spPr bwMode="auto">
            <a:xfrm>
              <a:off x="1920" y="1968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503050405090304" pitchFamily="18" charset="0"/>
                  <a:sym typeface="Symbol" panose="05050102010706020507" pitchFamily="18" charset="2"/>
                </a:rPr>
                <a:t>z</a:t>
              </a:r>
              <a:endParaRPr kumimoji="1" lang="en-US" altLang="zh-CN" sz="2400" b="1">
                <a:latin typeface="Times New Roman" panose="02020503050405090304" pitchFamily="18" charset="0"/>
              </a:endParaRPr>
            </a:p>
          </p:txBody>
        </p:sp>
        <p:sp>
          <p:nvSpPr>
            <p:cNvPr id="104489" name="Line 17"/>
            <p:cNvSpPr>
              <a:spLocks noChangeShapeType="1"/>
            </p:cNvSpPr>
            <p:nvPr/>
          </p:nvSpPr>
          <p:spPr bwMode="auto">
            <a:xfrm>
              <a:off x="2304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0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503050405090304" pitchFamily="18" charset="0"/>
                </a:rPr>
                <a:t>x[n+1]</a:t>
              </a:r>
              <a:endParaRPr kumimoji="1" lang="en-US" altLang="zh-CN" sz="2000" dirty="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23308" name="Group 76"/>
          <p:cNvGrpSpPr/>
          <p:nvPr/>
        </p:nvGrpSpPr>
        <p:grpSpPr bwMode="auto">
          <a:xfrm>
            <a:off x="1589088" y="3528950"/>
            <a:ext cx="8280400" cy="2444750"/>
            <a:chOff x="249" y="2622"/>
            <a:chExt cx="5216" cy="1540"/>
          </a:xfrm>
        </p:grpSpPr>
        <p:sp>
          <p:nvSpPr>
            <p:cNvPr id="104455" name="Rectangle 47"/>
            <p:cNvSpPr>
              <a:spLocks noChangeArrowheads="1"/>
            </p:cNvSpPr>
            <p:nvPr/>
          </p:nvSpPr>
          <p:spPr bwMode="auto">
            <a:xfrm>
              <a:off x="249" y="2659"/>
              <a:ext cx="5216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56" name="Line 49"/>
            <p:cNvSpPr>
              <a:spLocks noChangeShapeType="1"/>
            </p:cNvSpPr>
            <p:nvPr/>
          </p:nvSpPr>
          <p:spPr bwMode="auto">
            <a:xfrm>
              <a:off x="809" y="3067"/>
              <a:ext cx="67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50"/>
            <p:cNvSpPr>
              <a:spLocks noChangeShapeType="1"/>
            </p:cNvSpPr>
            <p:nvPr/>
          </p:nvSpPr>
          <p:spPr bwMode="auto">
            <a:xfrm flipH="1">
              <a:off x="1100" y="3071"/>
              <a:ext cx="0" cy="21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Oval 51"/>
            <p:cNvSpPr>
              <a:spLocks noChangeArrowheads="1"/>
            </p:cNvSpPr>
            <p:nvPr/>
          </p:nvSpPr>
          <p:spPr bwMode="auto">
            <a:xfrm>
              <a:off x="1073" y="30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59" name="Line 52"/>
            <p:cNvSpPr>
              <a:spLocks noChangeShapeType="1"/>
            </p:cNvSpPr>
            <p:nvPr/>
          </p:nvSpPr>
          <p:spPr bwMode="auto">
            <a:xfrm>
              <a:off x="1097" y="3595"/>
              <a:ext cx="0" cy="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Line 53"/>
            <p:cNvSpPr>
              <a:spLocks noChangeShapeType="1"/>
            </p:cNvSpPr>
            <p:nvPr/>
          </p:nvSpPr>
          <p:spPr bwMode="auto">
            <a:xfrm>
              <a:off x="1097" y="3835"/>
              <a:ext cx="38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1" name="Line 54"/>
            <p:cNvSpPr>
              <a:spLocks noChangeShapeType="1"/>
            </p:cNvSpPr>
            <p:nvPr/>
          </p:nvSpPr>
          <p:spPr bwMode="auto">
            <a:xfrm>
              <a:off x="1769" y="3067"/>
              <a:ext cx="576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55"/>
            <p:cNvSpPr>
              <a:spLocks noChangeShapeType="1"/>
            </p:cNvSpPr>
            <p:nvPr/>
          </p:nvSpPr>
          <p:spPr bwMode="auto">
            <a:xfrm>
              <a:off x="1865" y="3851"/>
              <a:ext cx="481" cy="1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Line 56"/>
            <p:cNvSpPr>
              <a:spLocks noChangeShapeType="1"/>
            </p:cNvSpPr>
            <p:nvPr/>
          </p:nvSpPr>
          <p:spPr bwMode="auto">
            <a:xfrm>
              <a:off x="3257" y="3067"/>
              <a:ext cx="124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64" name="Group 57"/>
            <p:cNvGrpSpPr/>
            <p:nvPr/>
          </p:nvGrpSpPr>
          <p:grpSpPr bwMode="auto">
            <a:xfrm>
              <a:off x="4505" y="2978"/>
              <a:ext cx="192" cy="209"/>
              <a:chOff x="4080" y="2575"/>
              <a:chExt cx="192" cy="209"/>
            </a:xfrm>
          </p:grpSpPr>
          <p:sp>
            <p:nvSpPr>
              <p:cNvPr id="104481" name="Oval 58"/>
              <p:cNvSpPr>
                <a:spLocks noChangeArrowheads="1"/>
              </p:cNvSpPr>
              <p:nvPr/>
            </p:nvSpPr>
            <p:spPr bwMode="auto">
              <a:xfrm>
                <a:off x="4080" y="2575"/>
                <a:ext cx="192" cy="20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04482" name="Object 59"/>
              <p:cNvGraphicFramePr>
                <a:graphicFrameLocks noChangeAspect="1"/>
              </p:cNvGraphicFramePr>
              <p:nvPr/>
            </p:nvGraphicFramePr>
            <p:xfrm>
              <a:off x="4110" y="2614"/>
              <a:ext cx="1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42" name="Equation" r:id="rId1" imgW="266065" imgH="266065" progId="Equation.3">
                      <p:embed/>
                    </p:oleObj>
                  </mc:Choice>
                  <mc:Fallback>
                    <p:oleObj name="Equation" r:id="rId1" imgW="266065" imgH="266065" progId="Equation.3">
                      <p:embed/>
                      <p:pic>
                        <p:nvPicPr>
                          <p:cNvPr id="0" name="图片 49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2614"/>
                            <a:ext cx="1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4465" name="Line 60"/>
            <p:cNvSpPr>
              <a:spLocks noChangeShapeType="1"/>
            </p:cNvSpPr>
            <p:nvPr/>
          </p:nvSpPr>
          <p:spPr bwMode="auto">
            <a:xfrm>
              <a:off x="4697" y="3091"/>
              <a:ext cx="24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6" name="Line 61"/>
            <p:cNvSpPr>
              <a:spLocks noChangeShapeType="1"/>
            </p:cNvSpPr>
            <p:nvPr/>
          </p:nvSpPr>
          <p:spPr bwMode="auto">
            <a:xfrm flipV="1">
              <a:off x="4609" y="3179"/>
              <a:ext cx="0" cy="672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62"/>
            <p:cNvSpPr>
              <a:spLocks noChangeShapeType="1"/>
            </p:cNvSpPr>
            <p:nvPr/>
          </p:nvSpPr>
          <p:spPr bwMode="auto">
            <a:xfrm flipV="1">
              <a:off x="3257" y="3862"/>
              <a:ext cx="1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Text Box 63"/>
            <p:cNvSpPr txBox="1">
              <a:spLocks noChangeArrowheads="1"/>
            </p:cNvSpPr>
            <p:nvPr/>
          </p:nvSpPr>
          <p:spPr bwMode="auto">
            <a:xfrm>
              <a:off x="2345" y="2659"/>
              <a:ext cx="912" cy="6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N/2-point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DFT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104469" name="Text Box 64"/>
            <p:cNvSpPr txBox="1">
              <a:spLocks noChangeArrowheads="1"/>
            </p:cNvSpPr>
            <p:nvPr/>
          </p:nvSpPr>
          <p:spPr bwMode="auto">
            <a:xfrm>
              <a:off x="2345" y="3523"/>
              <a:ext cx="912" cy="6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N/2-point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DFT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104470" name="Text Box 65"/>
            <p:cNvSpPr txBox="1">
              <a:spLocks noChangeArrowheads="1"/>
            </p:cNvSpPr>
            <p:nvPr/>
          </p:nvSpPr>
          <p:spPr bwMode="auto">
            <a:xfrm>
              <a:off x="1433" y="2899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>
                  <a:latin typeface="Times New Roman" panose="0202050305040509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104471" name="Text Box 66"/>
            <p:cNvSpPr txBox="1">
              <a:spLocks noChangeArrowheads="1"/>
            </p:cNvSpPr>
            <p:nvPr/>
          </p:nvSpPr>
          <p:spPr bwMode="auto">
            <a:xfrm>
              <a:off x="1481" y="3715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50305040509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>
                  <a:latin typeface="Times New Roman" panose="0202050305040509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sp>
          <p:nvSpPr>
            <p:cNvPr id="104472" name="Text Box 67"/>
            <p:cNvSpPr txBox="1">
              <a:spLocks noChangeArrowheads="1"/>
            </p:cNvSpPr>
            <p:nvPr/>
          </p:nvSpPr>
          <p:spPr bwMode="auto">
            <a:xfrm>
              <a:off x="953" y="3283"/>
              <a:ext cx="240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503050405090304" pitchFamily="18" charset="0"/>
                </a:rPr>
                <a:t>z</a:t>
              </a:r>
              <a:endParaRPr kumimoji="1" lang="en-US" altLang="zh-CN" sz="240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104473" name="Object 68"/>
            <p:cNvGraphicFramePr>
              <a:graphicFrameLocks noChangeAspect="1"/>
            </p:cNvGraphicFramePr>
            <p:nvPr/>
          </p:nvGraphicFramePr>
          <p:xfrm>
            <a:off x="3424" y="2622"/>
            <a:ext cx="1044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3" name="Equation" r:id="rId3" imgW="508000" imgH="228600" progId="Equation.DSMT4">
                    <p:embed/>
                  </p:oleObj>
                </mc:Choice>
                <mc:Fallback>
                  <p:oleObj name="Equation" r:id="rId3" imgW="508000" imgH="228600" progId="Equation.DSMT4">
                    <p:embed/>
                    <p:pic>
                      <p:nvPicPr>
                        <p:cNvPr id="0" name="图片 49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22"/>
                          <a:ext cx="1044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4" name="Object 69"/>
            <p:cNvGraphicFramePr>
              <a:graphicFrameLocks noChangeAspect="1"/>
            </p:cNvGraphicFramePr>
            <p:nvPr/>
          </p:nvGraphicFramePr>
          <p:xfrm>
            <a:off x="3510" y="3306"/>
            <a:ext cx="93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4" name="Equation" r:id="rId5" imgW="495300" imgH="228600" progId="Equation.DSMT4">
                    <p:embed/>
                  </p:oleObj>
                </mc:Choice>
                <mc:Fallback>
                  <p:oleObj name="Equation" r:id="rId5" imgW="495300" imgH="228600" progId="Equation.DSMT4">
                    <p:embed/>
                    <p:pic>
                      <p:nvPicPr>
                        <p:cNvPr id="0" name="图片 49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306"/>
                          <a:ext cx="938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5" name="Object 70"/>
            <p:cNvGraphicFramePr>
              <a:graphicFrameLocks noChangeAspect="1"/>
            </p:cNvGraphicFramePr>
            <p:nvPr/>
          </p:nvGraphicFramePr>
          <p:xfrm>
            <a:off x="1865" y="2707"/>
            <a:ext cx="4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5" name="Equation" r:id="rId7" imgW="736600" imgH="482600" progId="Equation.3">
                    <p:embed/>
                  </p:oleObj>
                </mc:Choice>
                <mc:Fallback>
                  <p:oleObj name="Equation" r:id="rId7" imgW="736600" imgH="482600" progId="Equation.3">
                    <p:embed/>
                    <p:pic>
                      <p:nvPicPr>
                        <p:cNvPr id="0" name="图片 49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707"/>
                          <a:ext cx="46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6" name="Object 71"/>
            <p:cNvGraphicFramePr>
              <a:graphicFrameLocks noChangeAspect="1"/>
            </p:cNvGraphicFramePr>
            <p:nvPr/>
          </p:nvGraphicFramePr>
          <p:xfrm>
            <a:off x="1913" y="3523"/>
            <a:ext cx="4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6" name="Equation" r:id="rId9" imgW="685800" imgH="469900" progId="Equation.3">
                    <p:embed/>
                  </p:oleObj>
                </mc:Choice>
                <mc:Fallback>
                  <p:oleObj name="Equation" r:id="rId9" imgW="685800" imgH="469900" progId="Equation.3">
                    <p:embed/>
                    <p:pic>
                      <p:nvPicPr>
                        <p:cNvPr id="0" name="图片 49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523"/>
                          <a:ext cx="4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7" name="Object 72"/>
            <p:cNvGraphicFramePr>
              <a:graphicFrameLocks noChangeAspect="1"/>
            </p:cNvGraphicFramePr>
            <p:nvPr/>
          </p:nvGraphicFramePr>
          <p:xfrm>
            <a:off x="521" y="2755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7" name="Equation" r:id="rId11" imgW="571500" imgH="355600" progId="Equation.3">
                    <p:embed/>
                  </p:oleObj>
                </mc:Choice>
                <mc:Fallback>
                  <p:oleObj name="Equation" r:id="rId11" imgW="571500" imgH="355600" progId="Equation.3">
                    <p:embed/>
                    <p:pic>
                      <p:nvPicPr>
                        <p:cNvPr id="0" name="图片 49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55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8" name="AutoShape 73"/>
            <p:cNvSpPr>
              <a:spLocks noChangeArrowheads="1"/>
            </p:cNvSpPr>
            <p:nvPr/>
          </p:nvSpPr>
          <p:spPr bwMode="auto">
            <a:xfrm>
              <a:off x="4457" y="3427"/>
              <a:ext cx="336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04479" name="Object 74"/>
            <p:cNvGraphicFramePr>
              <a:graphicFrameLocks noChangeAspect="1"/>
            </p:cNvGraphicFramePr>
            <p:nvPr/>
          </p:nvGraphicFramePr>
          <p:xfrm>
            <a:off x="4793" y="3283"/>
            <a:ext cx="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8" name="Equation" r:id="rId13" imgW="469900" imgH="508000" progId="Equation.3">
                    <p:embed/>
                  </p:oleObj>
                </mc:Choice>
                <mc:Fallback>
                  <p:oleObj name="Equation" r:id="rId13" imgW="469900" imgH="508000" progId="Equation.3">
                    <p:embed/>
                    <p:pic>
                      <p:nvPicPr>
                        <p:cNvPr id="0" name="图片 49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3283"/>
                          <a:ext cx="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0" name="Object 75"/>
            <p:cNvGraphicFramePr>
              <a:graphicFrameLocks noChangeAspect="1"/>
            </p:cNvGraphicFramePr>
            <p:nvPr/>
          </p:nvGraphicFramePr>
          <p:xfrm>
            <a:off x="4793" y="2803"/>
            <a:ext cx="4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9" name="Equation" r:id="rId15" imgW="685800" imgH="355600" progId="Equation.3">
                    <p:embed/>
                  </p:oleObj>
                </mc:Choice>
                <mc:Fallback>
                  <p:oleObj name="Equation" r:id="rId15" imgW="685800" imgH="355600" progId="Equation.3">
                    <p:embed/>
                    <p:pic>
                      <p:nvPicPr>
                        <p:cNvPr id="0" name="图片 49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2803"/>
                          <a:ext cx="4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9405" y="1256004"/>
            <a:ext cx="9294745" cy="7016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The computation of N-point DFT by two methods:</a:t>
            </a:r>
            <a:r>
              <a:rPr lang="en-US" altLang="zh-CN" sz="3200" dirty="0"/>
              <a:t> </a:t>
            </a:r>
            <a:endParaRPr lang="en-US" altLang="zh-CN" sz="3200" dirty="0"/>
          </a:p>
        </p:txBody>
      </p:sp>
      <p:graphicFrame>
        <p:nvGraphicFramePr>
          <p:cNvPr id="265252" name="Group 36"/>
          <p:cNvGraphicFramePr>
            <a:graphicFrameLocks noGrp="1"/>
          </p:cNvGraphicFramePr>
          <p:nvPr>
            <p:ph sz="half" idx="2"/>
          </p:nvPr>
        </p:nvGraphicFramePr>
        <p:xfrm>
          <a:off x="1658938" y="2085713"/>
          <a:ext cx="8496300" cy="3571039"/>
        </p:xfrm>
        <a:graphic>
          <a:graphicData uri="http://schemas.openxmlformats.org/drawingml/2006/table">
            <a:tbl>
              <a:tblPr/>
              <a:tblGrid>
                <a:gridCol w="2519363"/>
                <a:gridCol w="2881312"/>
                <a:gridCol w="3095625"/>
              </a:tblGrid>
              <a:tr h="1304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DFT computation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Complex Addition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Complex Multiplication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Direct computation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-N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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DIT to two N/2-point DFT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(N</a:t>
                      </a:r>
                      <a:r>
                        <a:rPr kumimoji="0" lang="en-US" altLang="zh-CN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/2)+N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(N</a:t>
                      </a:r>
                      <a:r>
                        <a:rPr kumimoji="0" lang="en-US" altLang="zh-CN" sz="3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anose="02010600030101010101" pitchFamily="2" charset="-122"/>
                        </a:rPr>
                        <a:t>/2)+N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206203"/>
            <a:ext cx="9577064" cy="161865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Continuing the process we can express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0</a:t>
            </a:r>
            <a:r>
              <a:rPr lang="en-US" altLang="zh-CN" sz="3200" dirty="0">
                <a:latin typeface="Times New Roman" panose="02020503050405090304" pitchFamily="18" charset="0"/>
              </a:rPr>
              <a:t>[k] and X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1</a:t>
            </a:r>
            <a:r>
              <a:rPr lang="en-US" altLang="zh-CN" sz="3200" dirty="0">
                <a:latin typeface="Times New Roman" panose="02020503050405090304" pitchFamily="18" charset="0"/>
              </a:rPr>
              <a:t>[k] as a weighted combination of two (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/4)-point DFTs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.</a:t>
            </a: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pSp>
        <p:nvGrpSpPr>
          <p:cNvPr id="225295" name="Group 15"/>
          <p:cNvGrpSpPr/>
          <p:nvPr/>
        </p:nvGrpSpPr>
        <p:grpSpPr bwMode="auto">
          <a:xfrm>
            <a:off x="1343472" y="2824856"/>
            <a:ext cx="8712968" cy="1478698"/>
            <a:chOff x="340" y="3067"/>
            <a:chExt cx="5216" cy="817"/>
          </a:xfrm>
        </p:grpSpPr>
        <p:sp>
          <p:nvSpPr>
            <p:cNvPr id="106502" name="Rectangle 11"/>
            <p:cNvSpPr>
              <a:spLocks noChangeArrowheads="1"/>
            </p:cNvSpPr>
            <p:nvPr/>
          </p:nvSpPr>
          <p:spPr bwMode="auto">
            <a:xfrm>
              <a:off x="340" y="3067"/>
              <a:ext cx="5216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06503" name="Group 12"/>
            <p:cNvGrpSpPr/>
            <p:nvPr/>
          </p:nvGrpSpPr>
          <p:grpSpPr bwMode="auto">
            <a:xfrm>
              <a:off x="839" y="3158"/>
              <a:ext cx="4289" cy="699"/>
              <a:chOff x="900" y="2500"/>
              <a:chExt cx="4289" cy="699"/>
            </a:xfrm>
          </p:grpSpPr>
          <p:graphicFrame>
            <p:nvGraphicFramePr>
              <p:cNvPr id="106504" name="Object 13"/>
              <p:cNvGraphicFramePr>
                <a:graphicFrameLocks noChangeAspect="1"/>
              </p:cNvGraphicFramePr>
              <p:nvPr/>
            </p:nvGraphicFramePr>
            <p:xfrm>
              <a:off x="900" y="2500"/>
              <a:ext cx="4289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6" name="Equation" r:id="rId1" imgW="6807200" imgH="584200" progId="Equation.DSMT4">
                      <p:embed/>
                    </p:oleObj>
                  </mc:Choice>
                  <mc:Fallback>
                    <p:oleObj name="Equation" r:id="rId1" imgW="6807200" imgH="584200" progId="Equation.DSMT4">
                      <p:embed/>
                      <p:pic>
                        <p:nvPicPr>
                          <p:cNvPr id="0" name="图片 379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2500"/>
                            <a:ext cx="4289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05" name="Object 14"/>
              <p:cNvGraphicFramePr>
                <a:graphicFrameLocks noChangeAspect="1"/>
              </p:cNvGraphicFramePr>
              <p:nvPr/>
            </p:nvGraphicFramePr>
            <p:xfrm>
              <a:off x="3264" y="2928"/>
              <a:ext cx="1736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7" name="Equation" r:id="rId3" imgW="2755900" imgH="431800" progId="Equation.3">
                      <p:embed/>
                    </p:oleObj>
                  </mc:Choice>
                  <mc:Fallback>
                    <p:oleObj name="Equation" r:id="rId3" imgW="2755900" imgH="431800" progId="Equation.3">
                      <p:embed/>
                      <p:pic>
                        <p:nvPicPr>
                          <p:cNvPr id="0" name="图片 379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928"/>
                            <a:ext cx="1736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1415784" y="4468256"/>
            <a:ext cx="9792783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where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00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[k] and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01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[k] are the (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/4)-point DFTs of the (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/4)-length sequences: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   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     x</a:t>
            </a:r>
            <a:r>
              <a:rPr kumimoji="1" lang="en-US" altLang="zh-CN" sz="3200" b="1" baseline="-25000" dirty="0" smtClean="0">
                <a:latin typeface="Times New Roman" panose="02020503050405090304" pitchFamily="18" charset="0"/>
              </a:rPr>
              <a:t>00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[n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]=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0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[2n] and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01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[n]=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0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[2n+1]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  <p:bldP spid="2252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329533"/>
            <a:ext cx="5976664" cy="6540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Likewise, we can express	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grpSp>
        <p:nvGrpSpPr>
          <p:cNvPr id="312324" name="Group 4"/>
          <p:cNvGrpSpPr/>
          <p:nvPr/>
        </p:nvGrpSpPr>
        <p:grpSpPr bwMode="auto">
          <a:xfrm>
            <a:off x="1631504" y="2276872"/>
            <a:ext cx="7560840" cy="1440160"/>
            <a:chOff x="779" y="1562"/>
            <a:chExt cx="4461" cy="773"/>
          </a:xfrm>
        </p:grpSpPr>
        <p:graphicFrame>
          <p:nvGraphicFramePr>
            <p:cNvPr id="107526" name="Object 5"/>
            <p:cNvGraphicFramePr>
              <a:graphicFrameLocks noChangeAspect="1"/>
            </p:cNvGraphicFramePr>
            <p:nvPr/>
          </p:nvGraphicFramePr>
          <p:xfrm>
            <a:off x="779" y="1562"/>
            <a:ext cx="42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2" name="Equation" r:id="rId1" imgW="6819900" imgH="584200" progId="Equation.3">
                    <p:embed/>
                  </p:oleObj>
                </mc:Choice>
                <mc:Fallback>
                  <p:oleObj name="Equation" r:id="rId1" imgW="6819900" imgH="584200" progId="Equation.3">
                    <p:embed/>
                    <p:pic>
                      <p:nvPicPr>
                        <p:cNvPr id="0" name="图片 39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562"/>
                          <a:ext cx="429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7" name="Object 6"/>
            <p:cNvGraphicFramePr>
              <a:graphicFrameLocks noChangeAspect="1"/>
            </p:cNvGraphicFramePr>
            <p:nvPr/>
          </p:nvGraphicFramePr>
          <p:xfrm>
            <a:off x="3504" y="2064"/>
            <a:ext cx="17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3" name="Equation" r:id="rId3" imgW="2755900" imgH="431800" progId="Equation.3">
                    <p:embed/>
                  </p:oleObj>
                </mc:Choice>
                <mc:Fallback>
                  <p:oleObj name="Equation" r:id="rId3" imgW="2755900" imgH="431800" progId="Equation.3">
                    <p:embed/>
                    <p:pic>
                      <p:nvPicPr>
                        <p:cNvPr id="0" name="图片 39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64"/>
                          <a:ext cx="17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327" name="Text Box 7"/>
          <p:cNvSpPr txBox="1">
            <a:spLocks noChangeArrowheads="1"/>
          </p:cNvSpPr>
          <p:nvPr/>
        </p:nvSpPr>
        <p:spPr bwMode="auto">
          <a:xfrm>
            <a:off x="1631504" y="4191000"/>
            <a:ext cx="9793088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where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10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[k] and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11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[k] are the (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/4)-point DFTs of the (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/4)-length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sequences</a:t>
            </a:r>
            <a:r>
              <a:rPr kumimoji="1" lang="zh-CN" altLang="en-US" sz="3200" b="1" dirty="0" smtClean="0">
                <a:latin typeface="Times New Roman" panose="02020503050405090304" pitchFamily="18" charset="0"/>
              </a:rPr>
              <a:t>：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 </a:t>
            </a:r>
            <a:endParaRPr kumimoji="1"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      x</a:t>
            </a:r>
            <a:r>
              <a:rPr kumimoji="1" lang="en-US" altLang="zh-CN" sz="3200" b="1" baseline="-25000" dirty="0" smtClean="0">
                <a:latin typeface="Times New Roman" panose="02020503050405090304" pitchFamily="18" charset="0"/>
              </a:rPr>
              <a:t>10</a:t>
            </a:r>
            <a:r>
              <a:rPr kumimoji="1" lang="en-US" altLang="zh-CN" sz="3200" b="1" dirty="0" smtClean="0">
                <a:latin typeface="Times New Roman" panose="02020503050405090304" pitchFamily="18" charset="0"/>
              </a:rPr>
              <a:t>[n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] =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[2n] and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11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[n] = x</a:t>
            </a:r>
            <a:r>
              <a:rPr kumimoji="1" lang="en-US" altLang="zh-CN" sz="3200" b="1" baseline="-25000" dirty="0">
                <a:latin typeface="Times New Roman" panose="02020503050405090304" pitchFamily="18" charset="0"/>
              </a:rPr>
              <a:t>1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[2n+1]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 build="p"/>
      <p:bldP spid="3123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4" y="1502228"/>
            <a:ext cx="10759752" cy="98566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The following figure shows the time domain decomposition used in the FFT: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43472" y="2909926"/>
            <a:ext cx="3167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1 signal of 8 points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3472" y="3902965"/>
            <a:ext cx="3167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2 signal of 4 points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343472" y="4936270"/>
            <a:ext cx="3240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4 signals of 2 points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5088633" y="2920145"/>
            <a:ext cx="4176713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503050405090304" pitchFamily="18" charset="0"/>
              </a:rPr>
              <a:t>0    1    2    3    4   5    6    7   </a:t>
            </a:r>
            <a:endParaRPr kumimoji="1" lang="en-US" altLang="zh-CN" sz="2800" b="1">
              <a:latin typeface="Times New Roman" panose="02020503050405090304" pitchFamily="18" charset="0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088633" y="3855181"/>
            <a:ext cx="1871663" cy="5286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0   2   4   6   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7392095" y="3855181"/>
            <a:ext cx="1871662" cy="5286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503050405090304" pitchFamily="18" charset="0"/>
              </a:rPr>
              <a:t>1   3   5   7   </a:t>
            </a:r>
            <a:endParaRPr kumimoji="1" lang="en-US" altLang="zh-CN" sz="2800" b="1">
              <a:latin typeface="Times New Roman" panose="02020503050405090304" pitchFamily="18" charset="0"/>
            </a:endParaRP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5088632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503050405090304" pitchFamily="18" charset="0"/>
              </a:rPr>
              <a:t>0  4</a:t>
            </a:r>
            <a:endParaRPr kumimoji="1" lang="en-US" altLang="zh-CN" sz="2800" b="1">
              <a:latin typeface="Times New Roman" panose="02020503050405090304" pitchFamily="18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6169720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503050405090304" pitchFamily="18" charset="0"/>
              </a:rPr>
              <a:t>2  6</a:t>
            </a:r>
            <a:endParaRPr kumimoji="1" lang="en-US" altLang="zh-CN" sz="2800" b="1">
              <a:latin typeface="Times New Roman" panose="02020503050405090304" pitchFamily="18" charset="0"/>
            </a:endParaRP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7393682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1  5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8401745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3  7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26308" grpId="0"/>
      <p:bldP spid="226309" grpId="0"/>
      <p:bldP spid="226310" grpId="0"/>
      <p:bldP spid="226311" grpId="0" animBg="1"/>
      <p:bldP spid="226312" grpId="0" animBg="1"/>
      <p:bldP spid="226313" grpId="0" animBg="1"/>
      <p:bldP spid="226314" grpId="0" animBg="1"/>
      <p:bldP spid="226315" grpId="0" animBg="1"/>
      <p:bldP spid="226316" grpId="0" animBg="1"/>
      <p:bldP spid="2263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13" y="1143000"/>
            <a:ext cx="8229600" cy="55780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anose="02020503050405090304" pitchFamily="18" charset="0"/>
              </a:rPr>
              <a:t>Flow-graph representation</a:t>
            </a:r>
            <a:endParaRPr lang="en-US" altLang="zh-CN" sz="3200" b="1" dirty="0" smtClean="0">
              <a:latin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425" y="1720340"/>
            <a:ext cx="8943975" cy="45720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404815"/>
            <a:ext cx="9072934" cy="64792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Complete flow-graph of the 8-point DFT is shown below</a:t>
            </a:r>
            <a:endParaRPr lang="en-US" altLang="zh-CN" dirty="0">
              <a:latin typeface="Times New Roman" panose="02020503050405090304" pitchFamily="18" charset="0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805611" y="5428003"/>
            <a:ext cx="10546974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Each stage of the DFT computation process employs the same basic computational module which is called a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503050405090304" pitchFamily="18" charset="0"/>
              </a:rPr>
              <a:t>butterfly computation.</a:t>
            </a: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472" y="1161748"/>
            <a:ext cx="8923910" cy="426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700808"/>
            <a:ext cx="10136035" cy="410445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Total number of complex multiplications and additions to compute all 8 DFT samples is equal to 8 + 8 + 8 = 24 = 8</a:t>
            </a:r>
            <a:r>
              <a:rPr lang="en-US" altLang="zh-CN" sz="3200" dirty="0">
                <a:latin typeface="Times New Roman" panose="0202050305040509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 smtClean="0">
                <a:latin typeface="Times New Roman" panose="02020503050405090304" pitchFamily="18" charset="0"/>
                <a:sym typeface="Symbol" panose="05050102010706020507" pitchFamily="18" charset="2"/>
              </a:rPr>
              <a:t>3.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503050405090304" pitchFamily="18" charset="0"/>
              </a:rPr>
              <a:t>In </a:t>
            </a:r>
            <a:r>
              <a:rPr lang="en-US" altLang="zh-CN" sz="3200" dirty="0">
                <a:latin typeface="Times New Roman" panose="02020503050405090304" pitchFamily="18" charset="0"/>
              </a:rPr>
              <a:t>the general case when N=2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latin typeface="Times New Roman" panose="02020503050405090304" pitchFamily="18" charset="0"/>
              </a:rPr>
              <a:t> , number of stages for the computation of the (2</a:t>
            </a:r>
            <a:r>
              <a:rPr lang="en-US" altLang="zh-CN" sz="3200" baseline="30000" dirty="0">
                <a:latin typeface="Times New Roman" panose="0202050305040509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latin typeface="Times New Roman" panose="02020503050405090304" pitchFamily="18" charset="0"/>
              </a:rPr>
              <a:t> )-point DFT in the fast algorithm will be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=log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503050405090304" pitchFamily="18" charset="0"/>
              </a:rPr>
              <a:t>N.</a:t>
            </a:r>
            <a:endParaRPr lang="en-US" altLang="zh-CN" sz="32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503050405090304" pitchFamily="18" charset="0"/>
              </a:rPr>
              <a:t>Total number of complex multiplications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503050405090304" pitchFamily="18" charset="0"/>
              </a:rPr>
              <a:t>to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503050405090304" pitchFamily="18" charset="0"/>
              </a:rPr>
              <a:t>compute all N DFT samples is 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503050405090304" pitchFamily="18" charset="0"/>
              </a:rPr>
              <a:t>N(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503050405090304" pitchFamily="18" charset="0"/>
              </a:rPr>
              <a:t>log</a:t>
            </a:r>
            <a:r>
              <a:rPr lang="en-US" altLang="zh-CN" sz="3200" baseline="-25000" dirty="0">
                <a:solidFill>
                  <a:srgbClr val="FF33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503050405090304" pitchFamily="18" charset="0"/>
              </a:rPr>
              <a:t>N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503050405090304" pitchFamily="18" charset="0"/>
              </a:rPr>
              <a:t>)/2</a:t>
            </a:r>
            <a:endParaRPr lang="en-US" altLang="zh-CN" sz="3200" dirty="0" smtClean="0">
              <a:solidFill>
                <a:srgbClr val="FF3300"/>
              </a:solidFill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503050405090304" pitchFamily="18" charset="0"/>
              </a:rPr>
              <a:t>Total number of complex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503050405090304" pitchFamily="18" charset="0"/>
              </a:rPr>
              <a:t>additions 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503050405090304" pitchFamily="18" charset="0"/>
              </a:rPr>
              <a:t>to compute all N DFT samples is 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503050405090304" pitchFamily="18" charset="0"/>
              </a:rPr>
              <a:t>N( log</a:t>
            </a:r>
            <a:r>
              <a:rPr lang="en-US" altLang="zh-CN" sz="3200" baseline="-25000" dirty="0">
                <a:solidFill>
                  <a:srgbClr val="FF3300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503050405090304" pitchFamily="18" charset="0"/>
              </a:rPr>
              <a:t>N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503050405090304" pitchFamily="18" charset="0"/>
              </a:rPr>
              <a:t>)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60648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64" y="1268760"/>
            <a:ext cx="92476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88640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latin typeface="Times New Roman" panose="02020503050405090304" pitchFamily="18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5229226"/>
            <a:ext cx="7620000" cy="1008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</a:t>
            </a:r>
            <a:r>
              <a:rPr lang="en-US" altLang="zh-CN" dirty="0">
                <a:latin typeface="Times New Roman" panose="02020503050405090304" pitchFamily="18" charset="0"/>
              </a:rPr>
              <a:t>These properties can be exploited to reduce the computational complexity further.</a:t>
            </a:r>
            <a:endParaRPr lang="en-US" altLang="zh-CN" dirty="0">
              <a:latin typeface="Times New Roman" panose="02020503050405090304" pitchFamily="18" charset="0"/>
            </a:endParaRP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4511675" y="4365626"/>
          <a:ext cx="2819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1" imgW="2819400" imgH="622300" progId="Equation.3">
                  <p:embed/>
                </p:oleObj>
              </mc:Choice>
              <mc:Fallback>
                <p:oleObj name="Equation" r:id="rId1" imgW="2819400" imgH="622300" progId="Equation.3">
                  <p:embed/>
                  <p:pic>
                    <p:nvPicPr>
                      <p:cNvPr id="0" name="图片 50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365626"/>
                        <a:ext cx="2819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69" name="Group 5"/>
          <p:cNvGrpSpPr/>
          <p:nvPr/>
        </p:nvGrpSpPr>
        <p:grpSpPr bwMode="auto">
          <a:xfrm>
            <a:off x="2351088" y="1320007"/>
            <a:ext cx="7772400" cy="1570038"/>
            <a:chOff x="864" y="1008"/>
            <a:chExt cx="4896" cy="989"/>
          </a:xfrm>
        </p:grpSpPr>
        <p:graphicFrame>
          <p:nvGraphicFramePr>
            <p:cNvPr id="113671" name="Object 6"/>
            <p:cNvGraphicFramePr>
              <a:graphicFrameLocks noChangeAspect="1"/>
            </p:cNvGraphicFramePr>
            <p:nvPr/>
          </p:nvGraphicFramePr>
          <p:xfrm>
            <a:off x="1536" y="1344"/>
            <a:ext cx="72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2" name="Equation" r:id="rId3" imgW="1143000" imgH="596900" progId="Equation.3">
                    <p:embed/>
                  </p:oleObj>
                </mc:Choice>
                <mc:Fallback>
                  <p:oleObj name="Equation" r:id="rId3" imgW="1143000" imgH="596900" progId="Equation.3">
                    <p:embed/>
                    <p:pic>
                      <p:nvPicPr>
                        <p:cNvPr id="0" name="图片 50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44"/>
                          <a:ext cx="72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7"/>
            <p:cNvGraphicFramePr>
              <a:graphicFrameLocks noChangeAspect="1"/>
            </p:cNvGraphicFramePr>
            <p:nvPr/>
          </p:nvGraphicFramePr>
          <p:xfrm>
            <a:off x="2928" y="1344"/>
            <a:ext cx="11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3" name="Equation" r:id="rId5" imgW="1828800" imgH="596900" progId="Equation.3">
                    <p:embed/>
                  </p:oleObj>
                </mc:Choice>
                <mc:Fallback>
                  <p:oleObj name="Equation" r:id="rId5" imgW="1828800" imgH="596900" progId="Equation.3">
                    <p:embed/>
                    <p:pic>
                      <p:nvPicPr>
                        <p:cNvPr id="0" name="图片 50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344"/>
                          <a:ext cx="115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Text Box 8"/>
            <p:cNvSpPr txBox="1">
              <a:spLocks noChangeArrowheads="1"/>
            </p:cNvSpPr>
            <p:nvPr/>
          </p:nvSpPr>
          <p:spPr bwMode="auto">
            <a:xfrm>
              <a:off x="864" y="1008"/>
              <a:ext cx="48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•"/>
              </a:pPr>
              <a:r>
                <a:rPr kumimoji="1" lang="zh-CN" altLang="en-US" sz="3200" b="1" dirty="0">
                  <a:latin typeface="Times New Roman" panose="02020503050405090304" pitchFamily="18" charset="0"/>
                </a:rPr>
                <a:t> </a:t>
              </a:r>
              <a:r>
                <a:rPr kumimoji="1" lang="en-US" altLang="zh-CN" sz="3200" b="1" dirty="0">
                  <a:latin typeface="Times New Roman" panose="02020503050405090304" pitchFamily="18" charset="0"/>
                </a:rPr>
                <a:t>In developing the count, multiplications with              and                      have been assumed to be complex</a:t>
              </a:r>
              <a:endParaRPr kumimoji="1" lang="en-US" altLang="zh-CN" sz="3200" b="1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2351088" y="3072959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 We have not taken advantage of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the symmetry property:</a:t>
            </a:r>
            <a:endParaRPr kumimoji="1" lang="en-US" altLang="zh-CN" sz="3200" b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autoUpdateAnimBg="0" build="p"/>
      <p:bldP spid="3184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5633" y="1049050"/>
            <a:ext cx="8568952" cy="960139"/>
          </a:xfrm>
        </p:spPr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11.2 Structure simulation Using MATLAB</a:t>
            </a:r>
            <a:endParaRPr lang="zh-CN" altLang="en-US" sz="3200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988840"/>
            <a:ext cx="8229600" cy="2116832"/>
          </a:xfrm>
        </p:spPr>
        <p:txBody>
          <a:bodyPr/>
          <a:lstStyle/>
          <a:p>
            <a:r>
              <a:rPr lang="en-US" altLang="zh-CN" dirty="0" smtClean="0"/>
              <a:t>Program: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direct2.m, 11_1.m, 11_2.m, 11_3.m,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11_4.m, 11_5.m, 11_6.m, 11_7.m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1215633" y="4105672"/>
            <a:ext cx="8229600" cy="155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200" b="1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11.3 Computation of the DFT</a:t>
            </a:r>
            <a:endParaRPr lang="en-US" altLang="zh-CN" sz="3200" b="1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11.3.1  </a:t>
            </a:r>
            <a:r>
              <a:rPr lang="en-US" altLang="zh-CN" sz="3200" b="1" dirty="0" err="1">
                <a:solidFill>
                  <a:srgbClr val="0000CC"/>
                </a:solidFill>
                <a:latin typeface="+mn-lt"/>
                <a:ea typeface="+mn-ea"/>
                <a:cs typeface="+mn-cs"/>
              </a:rPr>
              <a:t>Goertzel’s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Algorithm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188640"/>
            <a:ext cx="7543800" cy="86836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latin typeface="Times New Roman" panose="02020503050405090304" pitchFamily="18" charset="0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268760"/>
            <a:ext cx="9275565" cy="47529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The FFT algorithm described here also is efficient with regard to memory requirements;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At the end of computation at any stage, </a:t>
            </a:r>
            <a:r>
              <a:rPr lang="en-US" altLang="zh-CN" dirty="0" smtClean="0">
                <a:latin typeface="Times New Roman" panose="02020503050405090304" pitchFamily="18" charset="0"/>
              </a:rPr>
              <a:t>output </a:t>
            </a:r>
            <a:r>
              <a:rPr lang="en-US" altLang="zh-CN" dirty="0">
                <a:latin typeface="Times New Roman" panose="02020503050405090304" pitchFamily="18" charset="0"/>
              </a:rPr>
              <a:t>variables can be stored in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same registers </a:t>
            </a:r>
            <a:r>
              <a:rPr lang="en-US" altLang="zh-CN" dirty="0">
                <a:latin typeface="Times New Roman" panose="02020503050405090304" pitchFamily="18" charset="0"/>
              </a:rPr>
              <a:t>previously occupied by the corresponding input variables;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This type of memory location sharing is called </a:t>
            </a:r>
            <a:r>
              <a:rPr lang="en-US" altLang="zh-CN" dirty="0">
                <a:solidFill>
                  <a:srgbClr val="FF0066"/>
                </a:solidFill>
                <a:latin typeface="Times New Roman" panose="02020503050405090304" pitchFamily="18" charset="0"/>
              </a:rPr>
              <a:t>in-place computation</a:t>
            </a:r>
            <a:r>
              <a:rPr lang="en-US" altLang="zh-CN" dirty="0">
                <a:latin typeface="Times New Roman" panose="02020503050405090304" pitchFamily="18" charset="0"/>
              </a:rPr>
              <a:t> resulting in significant savings in overall memory requirements.</a:t>
            </a:r>
            <a:endParaRPr lang="en-US" altLang="zh-CN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3392" y="3860519"/>
            <a:ext cx="1000911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solidFill>
                  <a:srgbClr val="FF0066"/>
                </a:solidFill>
                <a:latin typeface="Times New Roman" panose="02020503050405090304" pitchFamily="18" charset="0"/>
              </a:rPr>
              <a:t>bit-reversed </a:t>
            </a:r>
            <a:r>
              <a:rPr lang="en-US" altLang="zh-CN" kern="0" dirty="0" smtClean="0">
                <a:solidFill>
                  <a:srgbClr val="FF0066"/>
                </a:solidFill>
                <a:latin typeface="Times New Roman" panose="02020503050405090304" pitchFamily="18" charset="0"/>
              </a:rPr>
              <a:t>order</a:t>
            </a:r>
            <a:endParaRPr lang="en-US" altLang="zh-CN" dirty="0" smtClean="0">
              <a:latin typeface="Times New Roman" panose="0202050305040509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kern="0" dirty="0" smtClean="0">
                <a:latin typeface="Times New Roman" panose="02020503050405090304" pitchFamily="18" charset="0"/>
              </a:rPr>
              <a:t>   if n=( </a:t>
            </a:r>
            <a:r>
              <a:rPr lang="en-US" altLang="zh-CN" kern="0" dirty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kern="0" dirty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kern="0" dirty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kern="0" dirty="0">
                <a:solidFill>
                  <a:schemeClr val="accent6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kern="0" dirty="0">
                <a:latin typeface="Times New Roman" panose="02020503050405090304" pitchFamily="18" charset="0"/>
              </a:rPr>
              <a:t>) represents the index 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of </a:t>
            </a:r>
            <a:r>
              <a:rPr lang="en-US" altLang="zh-CN" i="1" kern="0" dirty="0">
                <a:latin typeface="Times New Roman" panose="02020503050405090304" pitchFamily="18" charset="0"/>
              </a:rPr>
              <a:t>x</a:t>
            </a:r>
            <a:r>
              <a:rPr lang="en-US" altLang="zh-CN" kern="0" dirty="0">
                <a:latin typeface="Times New Roman" panose="02020503050405090304" pitchFamily="18" charset="0"/>
              </a:rPr>
              <a:t>[</a:t>
            </a:r>
            <a:r>
              <a:rPr lang="en-US" altLang="zh-CN" i="1" kern="0" dirty="0">
                <a:latin typeface="Times New Roman" panose="02020503050405090304" pitchFamily="18" charset="0"/>
              </a:rPr>
              <a:t>n</a:t>
            </a:r>
            <a:r>
              <a:rPr lang="en-US" altLang="zh-CN" kern="0" dirty="0">
                <a:latin typeface="Times New Roman" panose="02020503050405090304" pitchFamily="18" charset="0"/>
              </a:rPr>
              <a:t>], 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then m=( </a:t>
            </a:r>
            <a:r>
              <a:rPr lang="en-US" altLang="zh-CN" kern="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kern="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kern="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b</a:t>
            </a:r>
            <a:r>
              <a:rPr lang="en-US" altLang="zh-CN" kern="0" baseline="-25000" dirty="0" smtClean="0">
                <a:solidFill>
                  <a:schemeClr val="accent6"/>
                </a:solidFill>
                <a:latin typeface="Times New Roman" panose="02020503050405090304" pitchFamily="18" charset="0"/>
              </a:rPr>
              <a:t>2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 )  </a:t>
            </a:r>
            <a:endParaRPr lang="en-US" altLang="zh-CN" kern="0" dirty="0" smtClean="0">
              <a:latin typeface="Times New Roman" panose="0202050305040509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kern="0" dirty="0">
                <a:latin typeface="Times New Roman" panose="02020503050405090304" pitchFamily="18" charset="0"/>
              </a:rPr>
              <a:t> 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  is the correct index for FFT input samples.  i.e.</a:t>
            </a:r>
            <a:endParaRPr lang="en-US" altLang="zh-CN" kern="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latin typeface="Times New Roman" panose="02020503050405090304" pitchFamily="18" charset="0"/>
              </a:rPr>
              <a:t> 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  </a:t>
            </a:r>
            <a:r>
              <a:rPr lang="en-US" altLang="zh-CN" dirty="0">
                <a:latin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</a:rPr>
              <a:t>: </a:t>
            </a:r>
            <a:r>
              <a:rPr lang="en-US" altLang="zh-CN" dirty="0">
                <a:latin typeface="Times New Roman" panose="02020503050405090304" pitchFamily="18" charset="0"/>
              </a:rPr>
              <a:t>000  </a:t>
            </a:r>
            <a:r>
              <a:rPr lang="en-US" altLang="zh-CN" dirty="0" smtClean="0">
                <a:latin typeface="Times New Roman" panose="02020503050405090304" pitchFamily="18" charset="0"/>
              </a:rPr>
              <a:t>001  </a:t>
            </a:r>
            <a:r>
              <a:rPr lang="en-US" altLang="zh-CN" dirty="0">
                <a:latin typeface="Times New Roman" panose="02020503050405090304" pitchFamily="18" charset="0"/>
              </a:rPr>
              <a:t>010  011  100  101  110  111</a:t>
            </a:r>
            <a:endParaRPr lang="en-US" altLang="zh-CN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503050405090304" pitchFamily="18" charset="0"/>
              </a:rPr>
              <a:t>  </a:t>
            </a:r>
            <a:r>
              <a:rPr lang="en-US" altLang="zh-CN" dirty="0" smtClean="0">
                <a:latin typeface="Times New Roman" panose="02020503050405090304" pitchFamily="18" charset="0"/>
              </a:rPr>
              <a:t>m: 000  100  </a:t>
            </a:r>
            <a:r>
              <a:rPr lang="en-US" altLang="zh-CN" dirty="0">
                <a:latin typeface="Times New Roman" panose="02020503050405090304" pitchFamily="18" charset="0"/>
              </a:rPr>
              <a:t>010  110  001  101  011  </a:t>
            </a:r>
            <a:r>
              <a:rPr lang="en-US" altLang="zh-CN" dirty="0" smtClean="0">
                <a:latin typeface="Times New Roman" panose="02020503050405090304" pitchFamily="18" charset="0"/>
              </a:rPr>
              <a:t>111</a:t>
            </a:r>
            <a:endParaRPr lang="en-US" altLang="zh-CN" kern="0" dirty="0" smtClean="0">
              <a:latin typeface="Times New Roman" panose="0202050305040509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392" y="1129100"/>
            <a:ext cx="9649072" cy="273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Times New Roman" panose="02020503050405090304" pitchFamily="18" charset="0"/>
              </a:rPr>
              <a:t>In the DFT computation scheme outlined, the DFT samples 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[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k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] appear at the output in a sequential order while the input samples 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[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n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] appear in a  different order;</a:t>
            </a:r>
            <a:endParaRPr lang="en-US" altLang="zh-CN" kern="0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kern="0" dirty="0" smtClean="0">
                <a:latin typeface="Times New Roman" panose="02020503050405090304" pitchFamily="18" charset="0"/>
              </a:rPr>
              <a:t>Thus, a sequentially ordered input 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[</a:t>
            </a:r>
            <a:r>
              <a:rPr lang="en-US" altLang="zh-CN" i="1" kern="0" dirty="0" smtClean="0">
                <a:latin typeface="Times New Roman" panose="02020503050405090304" pitchFamily="18" charset="0"/>
              </a:rPr>
              <a:t>n</a:t>
            </a:r>
            <a:r>
              <a:rPr lang="en-US" altLang="zh-CN" kern="0" dirty="0" smtClean="0">
                <a:latin typeface="Times New Roman" panose="02020503050405090304" pitchFamily="18" charset="0"/>
              </a:rPr>
              <a:t>] must be reordered appropriately before the fast algorithm described by this structure can be implemented.</a:t>
            </a:r>
            <a:endParaRPr lang="en-US" altLang="zh-CN" kern="0" dirty="0" smtClean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uiExpand="1" build="p"/>
      <p:bldP spid="6" grpId="0" autoUpdateAnimBg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1464" y="604068"/>
            <a:ext cx="9001000" cy="89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original</a:t>
            </a:r>
            <a:r>
              <a:rPr lang="en-US" altLang="zh-CN" sz="3200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3200" dirty="0" err="1">
                <a:latin typeface="Times New Roman" panose="02020503050405090304" pitchFamily="18" charset="0"/>
              </a:rPr>
              <a:t>original</a:t>
            </a:r>
            <a:r>
              <a:rPr lang="en-US" altLang="zh-CN" sz="3200" dirty="0">
                <a:latin typeface="Times New Roman" panose="02020503050405090304" pitchFamily="18" charset="0"/>
              </a:rPr>
              <a:t>        bit-reversed     </a:t>
            </a:r>
            <a:r>
              <a:rPr lang="en-US" altLang="zh-CN" sz="3200" dirty="0" err="1">
                <a:latin typeface="Times New Roman" panose="02020503050405090304" pitchFamily="18" charset="0"/>
              </a:rPr>
              <a:t>bit-reversed</a:t>
            </a:r>
            <a:endParaRPr lang="en-US" altLang="zh-CN" sz="3200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503050405090304" pitchFamily="18" charset="0"/>
                <a:ea typeface="楷体_GB2312" pitchFamily="49" charset="-122"/>
              </a:rPr>
              <a:t>order      </a:t>
            </a:r>
            <a:r>
              <a:rPr lang="en-US" altLang="zh-CN" sz="3200" dirty="0" smtClean="0">
                <a:latin typeface="Times New Roman" panose="02020503050405090304" pitchFamily="18" charset="0"/>
                <a:ea typeface="楷体_GB2312" pitchFamily="49" charset="-122"/>
              </a:rPr>
              <a:t>   address         </a:t>
            </a:r>
            <a:r>
              <a:rPr lang="en-US" altLang="zh-CN" sz="3200" dirty="0" err="1">
                <a:latin typeface="Times New Roman" panose="02020503050405090304" pitchFamily="18" charset="0"/>
                <a:ea typeface="楷体_GB2312" pitchFamily="49" charset="-122"/>
              </a:rPr>
              <a:t>address</a:t>
            </a:r>
            <a:r>
              <a:rPr lang="en-US" altLang="zh-CN" sz="3200" dirty="0">
                <a:latin typeface="Times New Roman" panose="02020503050405090304" pitchFamily="18" charset="0"/>
                <a:ea typeface="楷体_GB2312" pitchFamily="49" charset="-122"/>
              </a:rPr>
              <a:t>         </a:t>
            </a:r>
            <a:r>
              <a:rPr lang="en-US" altLang="zh-CN" sz="3200" dirty="0" smtClean="0">
                <a:latin typeface="Times New Roman" panose="02020503050405090304" pitchFamily="18" charset="0"/>
                <a:ea typeface="楷体_GB2312" pitchFamily="49" charset="-122"/>
              </a:rPr>
              <a:t>    order</a:t>
            </a:r>
            <a:endParaRPr lang="en-US" altLang="zh-CN" sz="3200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703512" y="158328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0               000                 000                     0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703512" y="2096574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1               001                 100                     4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703512" y="2688456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2               010                 010                     2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03512" y="3232103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3               011                 110                     </a:t>
            </a:r>
            <a:r>
              <a:rPr kumimoji="1" lang="en-US" altLang="zh-CN" sz="3200" b="1" dirty="0" smtClean="0">
                <a:latin typeface="Times New Roman" panose="02020503050405090304" pitchFamily="18" charset="0"/>
                <a:ea typeface="楷体_GB2312" pitchFamily="49" charset="-122"/>
              </a:rPr>
              <a:t>6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03512" y="3842907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 smtClean="0">
                <a:latin typeface="Times New Roman" panose="02020503050405090304" pitchFamily="18" charset="0"/>
                <a:ea typeface="楷体_GB2312" pitchFamily="49" charset="-122"/>
              </a:rPr>
              <a:t>4               </a:t>
            </a: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100                 001                     1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03512" y="4410969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 smtClean="0">
                <a:latin typeface="Times New Roman" panose="02020503050405090304" pitchFamily="18" charset="0"/>
                <a:ea typeface="楷体_GB2312" pitchFamily="49" charset="-122"/>
              </a:rPr>
              <a:t>5               </a:t>
            </a: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101                 101                     5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03512" y="4947711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6               110                 011                      </a:t>
            </a:r>
            <a:r>
              <a:rPr kumimoji="1" lang="en-US" altLang="zh-CN" sz="3200" b="1" dirty="0" smtClean="0">
                <a:latin typeface="Times New Roman" panose="02020503050405090304" pitchFamily="18" charset="0"/>
                <a:ea typeface="楷体_GB2312" pitchFamily="49" charset="-122"/>
              </a:rPr>
              <a:t>3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03512" y="5473079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  <a:ea typeface="楷体_GB2312" pitchFamily="49" charset="-122"/>
              </a:rPr>
              <a:t>7               111                 111                     </a:t>
            </a:r>
            <a:r>
              <a:rPr kumimoji="1" lang="en-US" altLang="zh-CN" sz="3200" b="1" dirty="0" smtClean="0">
                <a:latin typeface="Times New Roman" panose="02020503050405090304" pitchFamily="18" charset="0"/>
                <a:ea typeface="楷体_GB2312" pitchFamily="49" charset="-122"/>
              </a:rPr>
              <a:t> 7</a:t>
            </a:r>
            <a:endParaRPr kumimoji="1" lang="en-US" altLang="zh-CN" sz="32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utoUpdateAnimBg="0" build="p"/>
      <p:bldP spid="327683" grpId="0" autoUpdateAnimBg="0"/>
      <p:bldP spid="327684" grpId="0" autoUpdateAnimBg="0"/>
      <p:bldP spid="327685" grpId="0" autoUpdateAnimBg="0"/>
      <p:bldP spid="327686" grpId="0" autoUpdateAnimBg="0"/>
      <p:bldP spid="327687" grpId="0" autoUpdateAnimBg="0"/>
      <p:bldP spid="327688" grpId="0" autoUpdateAnimBg="0"/>
      <p:bldP spid="327689" grpId="0" autoUpdateAnimBg="0"/>
      <p:bldP spid="3276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26035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Indirect Addressing in DSP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1187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125539"/>
            <a:ext cx="7632700" cy="4549775"/>
          </a:xfrm>
          <a:noFill/>
        </p:spPr>
      </p:pic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79376" y="5778503"/>
            <a:ext cx="11449272" cy="50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Pct val="50000"/>
            </a:pPr>
            <a:r>
              <a:rPr lang="en-US" altLang="zh-CN" sz="2400" b="1" dirty="0">
                <a:latin typeface="Times New Roman" panose="02020503050405090304" pitchFamily="18" charset="0"/>
              </a:rPr>
              <a:t>Bit-reversed addressing enhances execution speed and program memory for FFT.</a:t>
            </a:r>
            <a:endParaRPr lang="en-US" altLang="zh-CN" sz="2400" b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503050405090304" pitchFamily="18" charset="0"/>
              </a:rPr>
              <a:t> FFT</a:t>
            </a:r>
            <a:endParaRPr lang="zh-CN" altLang="en-US" sz="4400" i="1" dirty="0">
              <a:latin typeface="Times New Roman" panose="02020503050405090304" pitchFamily="18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200945"/>
            <a:ext cx="9577064" cy="15128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503050405090304" pitchFamily="18" charset="0"/>
              </a:rPr>
              <a:t>Given a sequence </a:t>
            </a:r>
            <a:r>
              <a:rPr lang="en-US" altLang="zh-CN" i="1" dirty="0">
                <a:latin typeface="Times New Roman" panose="02020503050405090304" pitchFamily="18" charset="0"/>
              </a:rPr>
              <a:t>x[n]</a:t>
            </a:r>
            <a:r>
              <a:rPr lang="en-US" altLang="zh-CN" dirty="0">
                <a:latin typeface="Times New Roman" panose="02020503050405090304" pitchFamily="18" charset="0"/>
              </a:rPr>
              <a:t> whose length is N=2</a:t>
            </a:r>
            <a:r>
              <a:rPr lang="en-US" altLang="zh-CN" baseline="30000" dirty="0">
                <a:latin typeface="Times New Roman" panose="02020503050405090304" pitchFamily="18" charset="0"/>
              </a:rPr>
              <a:t>L</a:t>
            </a:r>
            <a:r>
              <a:rPr lang="en-US" altLang="zh-CN" dirty="0">
                <a:latin typeface="Times New Roman" panose="02020503050405090304" pitchFamily="18" charset="0"/>
              </a:rPr>
              <a:t>, L is an integer. And dividing the sequence into two half sequences and compute </a:t>
            </a:r>
            <a:r>
              <a:rPr lang="en-US" altLang="zh-CN" dirty="0" smtClean="0">
                <a:latin typeface="Times New Roman" panose="02020503050405090304" pitchFamily="18" charset="0"/>
              </a:rPr>
              <a:t>its </a:t>
            </a:r>
            <a:r>
              <a:rPr lang="en-US" altLang="zh-CN" dirty="0">
                <a:latin typeface="Times New Roman" panose="02020503050405090304" pitchFamily="18" charset="0"/>
              </a:rPr>
              <a:t>DFT:</a:t>
            </a:r>
            <a:endParaRPr lang="zh-CN" altLang="en-US" dirty="0">
              <a:latin typeface="Times New Roman" panose="02020503050405090304" pitchFamily="18" charset="0"/>
            </a:endParaRPr>
          </a:p>
        </p:txBody>
      </p:sp>
      <p:graphicFrame>
        <p:nvGraphicFramePr>
          <p:cNvPr id="2181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61131" y="3717033"/>
          <a:ext cx="6148261" cy="11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1" imgW="2349500" imgH="444500" progId="Equation.DSMT4">
                  <p:embed/>
                </p:oleObj>
              </mc:Choice>
              <mc:Fallback>
                <p:oleObj name="Equation" r:id="rId1" imgW="2349500" imgH="444500" progId="Equation.DSMT4">
                  <p:embed/>
                  <p:pic>
                    <p:nvPicPr>
                      <p:cNvPr id="0" name="图片 5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131" y="3717033"/>
                        <a:ext cx="6148261" cy="116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271464" y="2564904"/>
          <a:ext cx="9420408" cy="106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3860800" imgH="431800" progId="Equation.DSMT4">
                  <p:embed/>
                </p:oleObj>
              </mc:Choice>
              <mc:Fallback>
                <p:oleObj name="Equation" r:id="rId3" imgW="3860800" imgH="431800" progId="Equation.DSMT4">
                  <p:embed/>
                  <p:pic>
                    <p:nvPicPr>
                      <p:cNvPr id="0" name="图片 51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564904"/>
                        <a:ext cx="9420408" cy="1061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74680" y="4906748"/>
          <a:ext cx="8125900" cy="11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5" imgW="3022600" imgH="444500" progId="Equation.DSMT4">
                  <p:embed/>
                </p:oleObj>
              </mc:Choice>
              <mc:Fallback>
                <p:oleObj name="Equation" r:id="rId5" imgW="3022600" imgH="444500" progId="Equation.DSMT4">
                  <p:embed/>
                  <p:pic>
                    <p:nvPicPr>
                      <p:cNvPr id="0" name="图片 5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680" y="4906748"/>
                        <a:ext cx="8125900" cy="119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062412" y="2277393"/>
          <a:ext cx="75644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Equation" r:id="rId1" imgW="3390900" imgH="431800" progId="Equation.DSMT4">
                  <p:embed/>
                </p:oleObj>
              </mc:Choice>
              <mc:Fallback>
                <p:oleObj name="Equation" r:id="rId1" imgW="3390900" imgH="431800" progId="Equation.DSMT4">
                  <p:embed/>
                  <p:pic>
                    <p:nvPicPr>
                      <p:cNvPr id="0" name="图片 52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412" y="2277393"/>
                        <a:ext cx="75644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3070474" y="3933155"/>
          <a:ext cx="6384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Equation" r:id="rId3" imgW="3175000" imgH="431800" progId="Equation.DSMT4">
                  <p:embed/>
                </p:oleObj>
              </mc:Choice>
              <mc:Fallback>
                <p:oleObj name="Equation" r:id="rId3" imgW="3175000" imgH="431800" progId="Equation.DSMT4">
                  <p:embed/>
                  <p:pic>
                    <p:nvPicPr>
                      <p:cNvPr id="0" name="图片 52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474" y="3933155"/>
                        <a:ext cx="63849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638673" y="5373017"/>
          <a:ext cx="7488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5" imgW="3530600" imgH="431800" progId="Equation.DSMT4">
                  <p:embed/>
                </p:oleObj>
              </mc:Choice>
              <mc:Fallback>
                <p:oleObj name="Equation" r:id="rId5" imgW="3530600" imgH="431800" progId="Equation.DSMT4">
                  <p:embed/>
                  <p:pic>
                    <p:nvPicPr>
                      <p:cNvPr id="0" name="图片 52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673" y="5373017"/>
                        <a:ext cx="7488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9"/>
          <p:cNvSpPr txBox="1">
            <a:spLocks noChangeArrowheads="1"/>
          </p:cNvSpPr>
          <p:nvPr/>
        </p:nvSpPr>
        <p:spPr bwMode="auto">
          <a:xfrm>
            <a:off x="1919536" y="342833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1919536" y="3356892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FF33"/>
              </a:buClr>
              <a:buFont typeface="Wingdings" panose="05000000000000000000" pitchFamily="2" charset="2"/>
              <a:buNone/>
            </a:pPr>
            <a:r>
              <a:rPr kumimoji="1" lang="en-US" altLang="zh-CN" sz="3200" b="1">
                <a:latin typeface="Times New Roman" panose="02020503050405090304" pitchFamily="18" charset="0"/>
              </a:rPr>
              <a:t>When k is even number:</a:t>
            </a:r>
            <a:endParaRPr kumimoji="1" lang="zh-CN" altLang="en-US" sz="3200">
              <a:latin typeface="Times New Roman" panose="02020503050405090304" pitchFamily="18" charset="0"/>
            </a:endParaRP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1919536" y="4796756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503050405090304" pitchFamily="18" charset="0"/>
              </a:rPr>
              <a:t>When k is odd number:</a:t>
            </a:r>
            <a:endParaRPr kumimoji="1" lang="zh-CN" altLang="en-US" sz="3200" b="1">
              <a:latin typeface="Times New Roman" panose="02020503050405090304" pitchFamily="18" charset="0"/>
            </a:endParaRPr>
          </a:p>
        </p:txBody>
      </p:sp>
      <p:grpSp>
        <p:nvGrpSpPr>
          <p:cNvPr id="219153" name="Group 17"/>
          <p:cNvGrpSpPr/>
          <p:nvPr/>
        </p:nvGrpSpPr>
        <p:grpSpPr bwMode="auto">
          <a:xfrm>
            <a:off x="1919536" y="1340768"/>
            <a:ext cx="7200900" cy="1311275"/>
            <a:chOff x="476" y="709"/>
            <a:chExt cx="4536" cy="826"/>
          </a:xfrm>
        </p:grpSpPr>
        <p:graphicFrame>
          <p:nvGraphicFramePr>
            <p:cNvPr id="122890" name="Object 4"/>
            <p:cNvGraphicFramePr>
              <a:graphicFrameLocks noChangeAspect="1"/>
            </p:cNvGraphicFramePr>
            <p:nvPr/>
          </p:nvGraphicFramePr>
          <p:xfrm>
            <a:off x="2880" y="709"/>
            <a:ext cx="104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4" name="Equation" r:id="rId7" imgW="799465" imgH="342900" progId="Equation.DSMT4">
                    <p:embed/>
                  </p:oleObj>
                </mc:Choice>
                <mc:Fallback>
                  <p:oleObj name="Equation" r:id="rId7" imgW="799465" imgH="342900" progId="Equation.DSMT4">
                    <p:embed/>
                    <p:pic>
                      <p:nvPicPr>
                        <p:cNvPr id="0" name="图片 52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09"/>
                          <a:ext cx="104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891" name="Group 16"/>
            <p:cNvGrpSpPr/>
            <p:nvPr/>
          </p:nvGrpSpPr>
          <p:grpSpPr bwMode="auto">
            <a:xfrm>
              <a:off x="476" y="709"/>
              <a:ext cx="4536" cy="826"/>
              <a:chOff x="340" y="799"/>
              <a:chExt cx="4536" cy="826"/>
            </a:xfrm>
          </p:grpSpPr>
          <p:graphicFrame>
            <p:nvGraphicFramePr>
              <p:cNvPr id="122892" name="Object 3"/>
              <p:cNvGraphicFramePr>
                <a:graphicFrameLocks noChangeAspect="1"/>
              </p:cNvGraphicFramePr>
              <p:nvPr/>
            </p:nvGraphicFramePr>
            <p:xfrm>
              <a:off x="1292" y="799"/>
              <a:ext cx="771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5" name="Equation" r:id="rId9" imgW="584200" imgH="342900" progId="Equation.DSMT4">
                      <p:embed/>
                    </p:oleObj>
                  </mc:Choice>
                  <mc:Fallback>
                    <p:oleObj name="Equation" r:id="rId9" imgW="584200" imgH="342900" progId="Equation.DSMT4">
                      <p:embed/>
                      <p:pic>
                        <p:nvPicPr>
                          <p:cNvPr id="0" name="图片 522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799"/>
                            <a:ext cx="771" cy="4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893" name="Text Box 15"/>
              <p:cNvSpPr txBox="1">
                <a:spLocks noChangeArrowheads="1"/>
              </p:cNvSpPr>
              <p:nvPr/>
            </p:nvSpPr>
            <p:spPr bwMode="auto">
              <a:xfrm>
                <a:off x="340" y="799"/>
                <a:ext cx="453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latin typeface="Times New Roman" panose="02020503050405090304" pitchFamily="18" charset="0"/>
                  </a:rPr>
                  <a:t>Because             ,  and                 , then:</a:t>
                </a:r>
                <a:endParaRPr lang="en-US" altLang="zh-CN" sz="3200" dirty="0">
                  <a:latin typeface="Times New Roman" panose="0202050305040509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200" dirty="0"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503050405090304" pitchFamily="18" charset="0"/>
              </a:rPr>
              <a:t> FFT</a:t>
            </a:r>
            <a:endParaRPr lang="zh-CN" altLang="en-US" sz="4400" i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/>
      <p:bldP spid="2191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2135188" y="2484836"/>
          <a:ext cx="822324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1" imgW="3327400" imgH="431800" progId="Equation.DSMT4">
                  <p:embed/>
                </p:oleObj>
              </mc:Choice>
              <mc:Fallback>
                <p:oleObj name="Equation" r:id="rId1" imgW="3327400" imgH="431800" progId="Equation.DSMT4">
                  <p:embed/>
                  <p:pic>
                    <p:nvPicPr>
                      <p:cNvPr id="0" name="图片 53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484836"/>
                        <a:ext cx="822324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768906" y="3824041"/>
          <a:ext cx="8943803" cy="99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3" imgW="3848100" imgH="431800" progId="Equation.DSMT4">
                  <p:embed/>
                </p:oleObj>
              </mc:Choice>
              <mc:Fallback>
                <p:oleObj name="Equation" r:id="rId3" imgW="3848100" imgH="431800" progId="Equation.DSMT4">
                  <p:embed/>
                  <p:pic>
                    <p:nvPicPr>
                      <p:cNvPr id="0" name="图片 53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06" y="3824041"/>
                        <a:ext cx="8943803" cy="99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70" name="Group 10"/>
          <p:cNvGrpSpPr/>
          <p:nvPr/>
        </p:nvGrpSpPr>
        <p:grpSpPr bwMode="auto">
          <a:xfrm>
            <a:off x="2135877" y="1375571"/>
            <a:ext cx="8209863" cy="584200"/>
            <a:chOff x="371" y="1071"/>
            <a:chExt cx="4732" cy="368"/>
          </a:xfrm>
        </p:grpSpPr>
        <p:graphicFrame>
          <p:nvGraphicFramePr>
            <p:cNvPr id="123911" name="Object 3"/>
            <p:cNvGraphicFramePr>
              <a:graphicFrameLocks noChangeAspect="1"/>
            </p:cNvGraphicFramePr>
            <p:nvPr/>
          </p:nvGraphicFramePr>
          <p:xfrm>
            <a:off x="1383" y="1117"/>
            <a:ext cx="100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9" name="Equation" r:id="rId5" imgW="761365" imgH="241300" progId="Equation.DSMT4">
                    <p:embed/>
                  </p:oleObj>
                </mc:Choice>
                <mc:Fallback>
                  <p:oleObj name="Equation" r:id="rId5" imgW="761365" imgH="241300" progId="Equation.DSMT4">
                    <p:embed/>
                    <p:pic>
                      <p:nvPicPr>
                        <p:cNvPr id="0" name="图片 53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117"/>
                          <a:ext cx="100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371" y="1071"/>
              <a:ext cx="47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>
                  <a:latin typeface="Times New Roman" panose="02020503050405090304" pitchFamily="18" charset="0"/>
                </a:rPr>
                <a:t>Based on                  , above formula equals to:</a:t>
              </a:r>
              <a:endParaRPr lang="zh-CN" altLang="en-US" sz="3200" b="1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250660" y="5157192"/>
            <a:ext cx="9980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503050405090304" pitchFamily="18" charset="0"/>
              </a:rPr>
              <a:t>Process is continued until the smallest DFTs are 2-point DFTs.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503050405090304" pitchFamily="18" charset="0"/>
              </a:rPr>
              <a:t> FFT</a:t>
            </a:r>
            <a:endParaRPr lang="zh-CN" altLang="en-US" sz="4400" i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29" y="2132310"/>
            <a:ext cx="791051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9376" y="1556792"/>
            <a:ext cx="10945216" cy="57551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503050405090304" pitchFamily="18" charset="0"/>
              </a:rPr>
              <a:t>Complete flow-graph of 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503050405090304" pitchFamily="18" charset="0"/>
              </a:rPr>
              <a:t>DIF</a:t>
            </a:r>
            <a:r>
              <a:rPr lang="en-US" altLang="zh-CN" dirty="0" smtClean="0">
                <a:latin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</a:rPr>
              <a:t>FFT computation scheme for </a:t>
            </a:r>
            <a:r>
              <a:rPr lang="en-US" altLang="zh-CN" i="1" dirty="0">
                <a:latin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</a:rPr>
              <a:t> = 8.</a:t>
            </a:r>
            <a:endParaRPr lang="en-US" altLang="zh-CN" dirty="0">
              <a:latin typeface="Times New Roman" panose="0202050305040509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</a:rPr>
              <a:t>D</a:t>
            </a:r>
            <a:r>
              <a:rPr lang="en-US" altLang="zh-CN" i="1" dirty="0">
                <a:latin typeface="Times New Roman" panose="02020503050405090304" pitchFamily="18" charset="0"/>
              </a:rPr>
              <a:t>ecimation-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</a:rPr>
              <a:t>i</a:t>
            </a:r>
            <a:r>
              <a:rPr lang="en-US" altLang="zh-CN" i="1" dirty="0">
                <a:latin typeface="Times New Roman" panose="02020503050405090304" pitchFamily="18" charset="0"/>
              </a:rPr>
              <a:t>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503050405090304" pitchFamily="18" charset="0"/>
              </a:rPr>
              <a:t>f</a:t>
            </a:r>
            <a:r>
              <a:rPr lang="en-US" altLang="zh-CN" i="1" dirty="0">
                <a:latin typeface="Times New Roman" panose="02020503050405090304" pitchFamily="18" charset="0"/>
              </a:rPr>
              <a:t>requency</a:t>
            </a:r>
            <a:r>
              <a:rPr lang="en-US" altLang="zh-CN" sz="4400" i="1" dirty="0">
                <a:latin typeface="Times New Roman" panose="02020503050405090304" pitchFamily="18" charset="0"/>
              </a:rPr>
              <a:t> FFT</a:t>
            </a:r>
            <a:endParaRPr lang="zh-CN" altLang="en-US" sz="4400" i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12776"/>
            <a:ext cx="10183688" cy="35779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Computational complexity of the radix-2 DIF FFT algorithm is same as that of the DIT FFT algorithm.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503050405090304" pitchFamily="18" charset="0"/>
              </a:rPr>
              <a:t>Various forms of DIF FFT algorithm can similarly be developed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.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>
                <a:latin typeface="Times New Roman" panose="02020503050405090304" pitchFamily="18" charset="0"/>
              </a:rPr>
              <a:t>It can be easily seen that the flow-graph of DIF FFT is the transpose of the </a:t>
            </a:r>
            <a:r>
              <a:rPr lang="en-US" altLang="zh-CN" sz="3200" dirty="0">
                <a:latin typeface="Times New Roman" panose="02020503050405090304" pitchFamily="18" charset="0"/>
              </a:rPr>
              <a:t>flow-graph of 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DIT FFT, and vice-versa. 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50305040509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503050405090304" pitchFamily="18" charset="0"/>
              </a:rPr>
              <a:t> FFT</a:t>
            </a:r>
            <a:endParaRPr lang="zh-CN" altLang="en-US" sz="4400" i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392" y="1268760"/>
            <a:ext cx="9865096" cy="280890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An FFT algorithm for computing the DFT samples can also be used to calculate the inverse DFT (IDFT) efficiently.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Consider a length-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 sequence </a:t>
            </a:r>
            <a:r>
              <a:rPr lang="en-US" altLang="zh-CN" sz="3200" i="1" dirty="0">
                <a:latin typeface="Times New Roman" panose="02020503050405090304" pitchFamily="18" charset="0"/>
              </a:rPr>
              <a:t>x</a:t>
            </a:r>
            <a:r>
              <a:rPr lang="en-US" altLang="zh-CN" sz="3200" dirty="0">
                <a:latin typeface="Times New Roman" panose="02020503050405090304" pitchFamily="18" charset="0"/>
              </a:rPr>
              <a:t>[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] with an 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-point DFT </a:t>
            </a:r>
            <a:r>
              <a:rPr lang="en-US" altLang="zh-CN" sz="3200" i="1" dirty="0">
                <a:latin typeface="Times New Roman" panose="02020503050405090304" pitchFamily="18" charset="0"/>
              </a:rPr>
              <a:t>X</a:t>
            </a:r>
            <a:r>
              <a:rPr lang="en-US" altLang="zh-CN" sz="3200" dirty="0">
                <a:latin typeface="Times New Roman" panose="02020503050405090304" pitchFamily="18" charset="0"/>
              </a:rPr>
              <a:t>[</a:t>
            </a:r>
            <a:r>
              <a:rPr lang="en-US" altLang="zh-CN" sz="3200" i="1" dirty="0">
                <a:latin typeface="Times New Roman" panose="02020503050405090304" pitchFamily="18" charset="0"/>
              </a:rPr>
              <a:t>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]: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0" indent="0" eaLnBrk="1" hangingPunct="1">
              <a:buNone/>
            </a:pPr>
            <a:endParaRPr lang="zh-CN" altLang="en-US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324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35413" y="4110880"/>
          <a:ext cx="40322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1" imgW="1422400" imgH="431800" progId="Equation.DSMT4">
                  <p:embed/>
                </p:oleObj>
              </mc:Choice>
              <mc:Fallback>
                <p:oleObj name="Equation" r:id="rId1" imgW="1422400" imgH="431800" progId="Equation.DSMT4">
                  <p:embed/>
                  <p:pic>
                    <p:nvPicPr>
                      <p:cNvPr id="0" name="图片 46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110880"/>
                        <a:ext cx="40322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24744"/>
            <a:ext cx="9793088" cy="504056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F80808"/>
                </a:solidFill>
                <a:latin typeface="Times New Roman" panose="02020503050405090304" pitchFamily="18" charset="0"/>
              </a:rPr>
              <a:t>FFT</a:t>
            </a:r>
            <a:r>
              <a:rPr lang="en-US" altLang="zh-CN" sz="2400" dirty="0">
                <a:latin typeface="Times New Roman" panose="02020503050405090304" pitchFamily="18" charset="0"/>
              </a:rPr>
              <a:t>--Fast Fourier Transformation, not a new transformation, but a fast algorithm to calculate the DFT.</a:t>
            </a:r>
            <a:endParaRPr lang="en-US" altLang="zh-CN" sz="2400" dirty="0">
              <a:latin typeface="Times New Roman" panose="02020503050405090304" pitchFamily="18" charset="0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en-US" altLang="zh-CN" sz="2400" dirty="0" err="1">
                <a:latin typeface="Times New Roman" panose="02020503050405090304" pitchFamily="18" charset="0"/>
              </a:rPr>
              <a:t>J.W.Cooley</a:t>
            </a:r>
            <a:r>
              <a:rPr lang="en-US" altLang="zh-CN" sz="2400" dirty="0">
                <a:latin typeface="Times New Roman" panose="02020503050405090304" pitchFamily="18" charset="0"/>
              </a:rPr>
              <a:t>  and </a:t>
            </a:r>
            <a:r>
              <a:rPr lang="en-US" altLang="zh-CN" sz="2400" dirty="0" err="1">
                <a:latin typeface="Times New Roman" panose="02020503050405090304" pitchFamily="18" charset="0"/>
              </a:rPr>
              <a:t>J.W.Tukey</a:t>
            </a:r>
            <a:r>
              <a:rPr lang="en-US" altLang="zh-CN" sz="2400" dirty="0">
                <a:latin typeface="Times New Roman" panose="02020503050405090304" pitchFamily="18" charset="0"/>
              </a:rPr>
              <a:t> are given credit for bringing the FFT to the world in their paper :“An algorithm for the machine calculation of complex Fourier Series”, Mathematics Computation, Vol.19, 1965. </a:t>
            </a:r>
            <a:endParaRPr lang="en-US" altLang="zh-CN" sz="2400" dirty="0">
              <a:latin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IEEE electroacoustic journal published an album on fast Fourier transform algorithms in 1967, starting the history of fast transform.</a:t>
            </a:r>
            <a:endParaRPr lang="zh-CN" altLang="en-US" sz="24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Magazine </a:t>
            </a:r>
            <a:r>
              <a:rPr lang="en-US" altLang="zh-CN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 </a:t>
            </a:r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January 1992 and IEEE ICASSP 92 have featured articles or reports on commemorating the release of FFT albums</a:t>
            </a:r>
            <a:r>
              <a:rPr lang="en-US" altLang="zh-CN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.</a:t>
            </a:r>
            <a:endParaRPr lang="zh-CN" altLang="en-US" sz="24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 April 1994, </a:t>
            </a:r>
            <a:r>
              <a:rPr lang="en-US" altLang="zh-CN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</a:t>
            </a:r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he album "Understanding Fourier Technique" </a:t>
            </a:r>
            <a:r>
              <a:rPr lang="en-US" altLang="zh-CN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is published </a:t>
            </a:r>
            <a:r>
              <a:rPr lang="zh-CN" altLang="en-US" sz="2400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with the purpose of popularizing and promoting FFT technology</a:t>
            </a:r>
            <a:endParaRPr lang="zh-CN" altLang="en-US" sz="2400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27411" y="262826"/>
            <a:ext cx="8229600" cy="619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11.3.2  Cooley-Tukey FFT Algorithms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5420" y="1338091"/>
            <a:ext cx="9649072" cy="127793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Multiplying </a:t>
            </a:r>
            <a:r>
              <a:rPr lang="en-US" altLang="zh-CN" sz="3200" dirty="0">
                <a:latin typeface="Times New Roman" panose="02020503050405090304" pitchFamily="18" charset="0"/>
              </a:rPr>
              <a:t>both sides by </a:t>
            </a:r>
            <a:r>
              <a:rPr lang="en-US" altLang="zh-CN" sz="3200" i="1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 and taking the complex conjugate we get: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dirty="0" smtClean="0">
              <a:latin typeface="Times New Roman" panose="02020503050405090304" pitchFamily="18" charset="0"/>
            </a:endParaRP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99856" y="1945004"/>
          <a:ext cx="3960886" cy="122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" imgW="1435100" imgH="431800" progId="Equation.DSMT4">
                  <p:embed/>
                </p:oleObj>
              </mc:Choice>
              <mc:Fallback>
                <p:oleObj name="Equation" r:id="rId1" imgW="1435100" imgH="431800" progId="Equation.DSMT4">
                  <p:embed/>
                  <p:pic>
                    <p:nvPicPr>
                      <p:cNvPr id="0" name="图片 47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1945004"/>
                        <a:ext cx="3960886" cy="122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75420" y="3393526"/>
            <a:ext cx="10117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Right-hand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side of above is the N-point DFT of 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*[k</a:t>
            </a:r>
            <a:r>
              <a:rPr lang="en-US" altLang="zh-CN" sz="3200" b="1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].</a:t>
            </a:r>
            <a:endParaRPr kumimoji="1"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5420" y="4120349"/>
            <a:ext cx="8351838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 Desired IDFT 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] is then obtained as:</a:t>
            </a:r>
            <a:endParaRPr lang="en-US" altLang="zh-CN" sz="3200" kern="0" dirty="0" smtClean="0">
              <a:latin typeface="Times New Roman" panose="02020503050405090304" pitchFamily="18" charset="0"/>
            </a:endParaRPr>
          </a:p>
          <a:p>
            <a:pPr eaLnBrk="1" hangingPunct="1"/>
            <a:endParaRPr lang="zh-CN" altLang="en-US" kern="0" dirty="0" smtClean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799856" y="4742650"/>
          <a:ext cx="4419207" cy="142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3" imgW="1676400" imgH="520700" progId="Equation.DSMT4">
                  <p:embed/>
                </p:oleObj>
              </mc:Choice>
              <mc:Fallback>
                <p:oleObj name="Equation" r:id="rId3" imgW="1676400" imgH="520700" progId="Equation.DSMT4">
                  <p:embed/>
                  <p:pic>
                    <p:nvPicPr>
                      <p:cNvPr id="0" name="图片 47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4742650"/>
                        <a:ext cx="4419207" cy="142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234503" grpId="0" autoUpdateAnimBg="0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2179638" y="1289806"/>
            <a:ext cx="7766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Inverse DFT computation is shown below:</a:t>
            </a:r>
            <a:endParaRPr lang="en-US" altLang="zh-CN" sz="3200" b="1" kern="0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36552" name="Group 8"/>
          <p:cNvGrpSpPr/>
          <p:nvPr/>
        </p:nvGrpSpPr>
        <p:grpSpPr bwMode="auto">
          <a:xfrm>
            <a:off x="2290412" y="2081431"/>
            <a:ext cx="7800954" cy="3369088"/>
            <a:chOff x="1092" y="2577"/>
            <a:chExt cx="4074" cy="1423"/>
          </a:xfrm>
        </p:grpSpPr>
        <p:sp>
          <p:nvSpPr>
            <p:cNvPr id="129031" name="Rectangle 9"/>
            <p:cNvSpPr>
              <a:spLocks noChangeArrowheads="1"/>
            </p:cNvSpPr>
            <p:nvPr/>
          </p:nvSpPr>
          <p:spPr bwMode="auto">
            <a:xfrm>
              <a:off x="2664" y="2928"/>
              <a:ext cx="816" cy="76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2" name="Line 10"/>
            <p:cNvSpPr>
              <a:spLocks noChangeShapeType="1"/>
            </p:cNvSpPr>
            <p:nvPr/>
          </p:nvSpPr>
          <p:spPr bwMode="auto">
            <a:xfrm>
              <a:off x="1848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Line 11"/>
            <p:cNvSpPr>
              <a:spLocks noChangeShapeType="1"/>
            </p:cNvSpPr>
            <p:nvPr/>
          </p:nvSpPr>
          <p:spPr bwMode="auto">
            <a:xfrm>
              <a:off x="3480" y="30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4" name="AutoShape 12"/>
            <p:cNvSpPr>
              <a:spLocks noChangeArrowheads="1"/>
            </p:cNvSpPr>
            <p:nvPr/>
          </p:nvSpPr>
          <p:spPr bwMode="auto">
            <a:xfrm rot="5471909">
              <a:off x="3704" y="2928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5" name="Line 13"/>
            <p:cNvSpPr>
              <a:spLocks noChangeShapeType="1"/>
            </p:cNvSpPr>
            <p:nvPr/>
          </p:nvSpPr>
          <p:spPr bwMode="auto">
            <a:xfrm>
              <a:off x="3480" y="35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6" name="AutoShape 14"/>
            <p:cNvSpPr>
              <a:spLocks noChangeArrowheads="1"/>
            </p:cNvSpPr>
            <p:nvPr/>
          </p:nvSpPr>
          <p:spPr bwMode="auto">
            <a:xfrm rot="5471909">
              <a:off x="3704" y="3440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7" name="Line 15"/>
            <p:cNvSpPr>
              <a:spLocks noChangeShapeType="1"/>
            </p:cNvSpPr>
            <p:nvPr/>
          </p:nvSpPr>
          <p:spPr bwMode="auto">
            <a:xfrm>
              <a:off x="1848" y="3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16"/>
            <p:cNvSpPr>
              <a:spLocks noChangeArrowheads="1"/>
            </p:cNvSpPr>
            <p:nvPr/>
          </p:nvSpPr>
          <p:spPr bwMode="auto">
            <a:xfrm rot="5471909">
              <a:off x="2072" y="3464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54" name="Text Box 18"/>
            <p:cNvSpPr txBox="1">
              <a:spLocks noChangeArrowheads="1"/>
            </p:cNvSpPr>
            <p:nvPr/>
          </p:nvSpPr>
          <p:spPr bwMode="auto">
            <a:xfrm>
              <a:off x="1092" y="2950"/>
              <a:ext cx="78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smtClean="0">
                  <a:latin typeface="Times New Roman" panose="02020503050405090304" pitchFamily="18" charset="0"/>
                </a:rPr>
                <a:t>Re{X[k</a:t>
              </a:r>
              <a:r>
                <a:rPr lang="en-US" altLang="zh-CN" sz="2800" b="1" i="1" dirty="0">
                  <a:latin typeface="Times New Roman" panose="02020503050405090304" pitchFamily="18" charset="0"/>
                </a:rPr>
                <a:t>]}</a:t>
              </a:r>
              <a:endParaRPr lang="en-US" altLang="zh-CN" sz="3200" b="1" i="1" dirty="0">
                <a:latin typeface="Times New Roman" panose="02020503050405090304" pitchFamily="18" charset="0"/>
              </a:endParaRPr>
            </a:p>
          </p:txBody>
        </p:sp>
        <p:sp>
          <p:nvSpPr>
            <p:cNvPr id="129053" name="Text Box 22"/>
            <p:cNvSpPr txBox="1">
              <a:spLocks noChangeArrowheads="1"/>
            </p:cNvSpPr>
            <p:nvPr/>
          </p:nvSpPr>
          <p:spPr bwMode="auto">
            <a:xfrm>
              <a:off x="4369" y="2937"/>
              <a:ext cx="78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smtClean="0">
                  <a:latin typeface="Times New Roman" panose="02020503050405090304" pitchFamily="18" charset="0"/>
                </a:rPr>
                <a:t>Re{x[n</a:t>
              </a:r>
              <a:r>
                <a:rPr lang="en-US" altLang="zh-CN" sz="2800" b="1" i="1" dirty="0">
                  <a:latin typeface="Times New Roman" panose="02020503050405090304" pitchFamily="18" charset="0"/>
                </a:rPr>
                <a:t>]}</a:t>
              </a:r>
              <a:endParaRPr lang="en-US" altLang="zh-CN" sz="3200" b="1" i="1" dirty="0">
                <a:latin typeface="Times New Roman" panose="02020503050405090304" pitchFamily="18" charset="0"/>
              </a:endParaRPr>
            </a:p>
          </p:txBody>
        </p:sp>
        <p:sp>
          <p:nvSpPr>
            <p:cNvPr id="129051" name="Text Box 25"/>
            <p:cNvSpPr txBox="1">
              <a:spLocks noChangeArrowheads="1"/>
            </p:cNvSpPr>
            <p:nvPr/>
          </p:nvSpPr>
          <p:spPr bwMode="auto">
            <a:xfrm>
              <a:off x="4369" y="3449"/>
              <a:ext cx="79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err="1" smtClean="0">
                  <a:latin typeface="Times New Roman" panose="02020503050405090304" pitchFamily="18" charset="0"/>
                </a:rPr>
                <a:t>Im</a:t>
              </a:r>
              <a:r>
                <a:rPr lang="en-US" altLang="zh-CN" sz="2800" b="1" i="1" dirty="0" smtClean="0">
                  <a:latin typeface="Times New Roman" panose="02020503050405090304" pitchFamily="18" charset="0"/>
                </a:rPr>
                <a:t>{x[n</a:t>
              </a:r>
              <a:r>
                <a:rPr lang="en-US" altLang="zh-CN" sz="2800" b="1" i="1" dirty="0">
                  <a:latin typeface="Times New Roman" panose="02020503050405090304" pitchFamily="18" charset="0"/>
                </a:rPr>
                <a:t>]}</a:t>
              </a:r>
              <a:endParaRPr lang="en-US" altLang="zh-CN" sz="3200" b="1" i="1" dirty="0">
                <a:latin typeface="Times New Roman" panose="02020503050405090304" pitchFamily="18" charset="0"/>
              </a:endParaRPr>
            </a:p>
          </p:txBody>
        </p:sp>
        <p:sp>
          <p:nvSpPr>
            <p:cNvPr id="129049" name="Text Box 28"/>
            <p:cNvSpPr txBox="1">
              <a:spLocks noChangeArrowheads="1"/>
            </p:cNvSpPr>
            <p:nvPr/>
          </p:nvSpPr>
          <p:spPr bwMode="auto">
            <a:xfrm>
              <a:off x="1092" y="3460"/>
              <a:ext cx="7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err="1" smtClean="0">
                  <a:latin typeface="Times New Roman" panose="02020503050405090304" pitchFamily="18" charset="0"/>
                </a:rPr>
                <a:t>Im</a:t>
              </a:r>
              <a:r>
                <a:rPr lang="en-US" altLang="zh-CN" sz="2800" b="1" i="1" dirty="0" smtClean="0">
                  <a:latin typeface="Times New Roman" panose="02020503050405090304" pitchFamily="18" charset="0"/>
                </a:rPr>
                <a:t>{X[k</a:t>
              </a:r>
              <a:r>
                <a:rPr lang="en-US" altLang="zh-CN" sz="2800" b="1" i="1" dirty="0">
                  <a:latin typeface="Times New Roman" panose="02020503050405090304" pitchFamily="18" charset="0"/>
                </a:rPr>
                <a:t>]}</a:t>
              </a:r>
              <a:endParaRPr lang="en-US" altLang="zh-CN" sz="3200" b="1" i="1" dirty="0">
                <a:latin typeface="Times New Roman" panose="02020503050405090304" pitchFamily="18" charset="0"/>
              </a:endParaRPr>
            </a:p>
          </p:txBody>
        </p:sp>
        <p:graphicFrame>
          <p:nvGraphicFramePr>
            <p:cNvPr id="129043" name="Object 29"/>
            <p:cNvGraphicFramePr>
              <a:graphicFrameLocks noChangeAspect="1"/>
            </p:cNvGraphicFramePr>
            <p:nvPr/>
          </p:nvGraphicFramePr>
          <p:xfrm>
            <a:off x="2168" y="3640"/>
            <a:ext cx="2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Equation" r:id="rId1" imgW="406400" imgH="254000" progId="Equation.DSMT4">
                    <p:embed/>
                  </p:oleObj>
                </mc:Choice>
                <mc:Fallback>
                  <p:oleObj name="Equation" r:id="rId1" imgW="406400" imgH="254000" progId="Equation.DSMT4">
                    <p:embed/>
                    <p:pic>
                      <p:nvPicPr>
                        <p:cNvPr id="0" name="图片 48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640"/>
                          <a:ext cx="2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4" name="Object 30"/>
            <p:cNvGraphicFramePr>
              <a:graphicFrameLocks noChangeAspect="1"/>
            </p:cNvGraphicFramePr>
            <p:nvPr/>
          </p:nvGraphicFramePr>
          <p:xfrm>
            <a:off x="3640" y="3616"/>
            <a:ext cx="2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6" name="Equation" r:id="rId3" imgW="546100" imgH="762000" progId="Equation.DSMT4">
                    <p:embed/>
                  </p:oleObj>
                </mc:Choice>
                <mc:Fallback>
                  <p:oleObj name="Equation" r:id="rId3" imgW="546100" imgH="762000" progId="Equation.DSMT4">
                    <p:embed/>
                    <p:pic>
                      <p:nvPicPr>
                        <p:cNvPr id="0" name="图片 48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3616"/>
                          <a:ext cx="2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5" name="Object 31"/>
            <p:cNvGraphicFramePr>
              <a:graphicFrameLocks noChangeAspect="1"/>
            </p:cNvGraphicFramePr>
            <p:nvPr/>
          </p:nvGraphicFramePr>
          <p:xfrm>
            <a:off x="3800" y="2577"/>
            <a:ext cx="17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7" name="Equation" r:id="rId5" imgW="317500" imgH="762000" progId="Equation.3">
                    <p:embed/>
                  </p:oleObj>
                </mc:Choice>
                <mc:Fallback>
                  <p:oleObj name="Equation" r:id="rId5" imgW="317500" imgH="762000" progId="Equation.3">
                    <p:embed/>
                    <p:pic>
                      <p:nvPicPr>
                        <p:cNvPr id="0" name="图片 48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577"/>
                          <a:ext cx="17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6" name="Text Box 32"/>
            <p:cNvSpPr txBox="1">
              <a:spLocks noChangeArrowheads="1"/>
            </p:cNvSpPr>
            <p:nvPr/>
          </p:nvSpPr>
          <p:spPr bwMode="auto">
            <a:xfrm>
              <a:off x="2715" y="3061"/>
              <a:ext cx="71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smtClean="0">
                  <a:latin typeface="Times New Roman" panose="02020503050405090304" pitchFamily="18" charset="0"/>
                </a:rPr>
                <a:t>N</a:t>
              </a:r>
              <a:r>
                <a:rPr lang="en-US" altLang="zh-CN" sz="2800" b="1" dirty="0" smtClean="0">
                  <a:latin typeface="Times New Roman" panose="02020503050405090304" pitchFamily="18" charset="0"/>
                </a:rPr>
                <a:t>-point</a:t>
              </a:r>
              <a:endParaRPr lang="en-US" altLang="zh-CN" sz="2800" b="1" dirty="0" smtClean="0">
                <a:latin typeface="Times New Roman" panose="0202050305040509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smtClean="0">
                  <a:latin typeface="Times New Roman" panose="02020503050405090304" pitchFamily="18" charset="0"/>
                </a:rPr>
                <a:t>DFT</a:t>
              </a:r>
              <a:endParaRPr lang="en-US" altLang="zh-CN" sz="3200" b="1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50305040509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079" y="1149425"/>
            <a:ext cx="9649072" cy="695399"/>
          </a:xfrm>
        </p:spPr>
        <p:txBody>
          <a:bodyPr>
            <a:noAutofit/>
          </a:bodyPr>
          <a:lstStyle/>
          <a:p>
            <a:r>
              <a:rPr lang="en-US" altLang="zh-CN" sz="3200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11.5 DFT and IDFT Computation Using MATLAB </a:t>
            </a:r>
            <a:endParaRPr lang="zh-CN" altLang="en-US" sz="3200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614" y="1941514"/>
            <a:ext cx="8491537" cy="256760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Program 11_10.m 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lvl="1"/>
            <a:r>
              <a:rPr lang="en-US" altLang="zh-CN" b="1" dirty="0">
                <a:latin typeface="Times New Roman" panose="02020503050405090304" pitchFamily="18" charset="0"/>
              </a:rPr>
              <a:t>Spectral Analysis</a:t>
            </a:r>
            <a:endParaRPr lang="en-US" altLang="zh-CN" b="1" dirty="0">
              <a:latin typeface="Times New Roman" panose="02020503050405090304" pitchFamily="18" charset="0"/>
            </a:endParaRPr>
          </a:p>
          <a:p>
            <a:r>
              <a:rPr lang="en-US" altLang="zh-CN" b="1" dirty="0">
                <a:latin typeface="Times New Roman" panose="02020503050405090304" pitchFamily="18" charset="0"/>
              </a:rPr>
              <a:t>Program </a:t>
            </a:r>
            <a:r>
              <a:rPr lang="en-US" altLang="zh-CN" b="1" dirty="0" smtClean="0">
                <a:latin typeface="Times New Roman" panose="02020503050405090304" pitchFamily="18" charset="0"/>
              </a:rPr>
              <a:t>11_11.m </a:t>
            </a:r>
            <a:endParaRPr lang="en-US" altLang="zh-CN" b="1" dirty="0" smtClean="0">
              <a:latin typeface="Times New Roman" panose="0202050305040509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503050405090304" pitchFamily="18" charset="0"/>
              </a:rPr>
              <a:t>Linear Convolution</a:t>
            </a:r>
            <a:endParaRPr lang="en-US" altLang="zh-CN" b="1" dirty="0">
              <a:latin typeface="Times New Roman" panose="0202050305040509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9416" y="4674313"/>
            <a:ext cx="7993260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11.8 Number Representation </a:t>
            </a:r>
            <a:endParaRPr lang="zh-CN" altLang="en-US" sz="3200" b="1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188640"/>
            <a:ext cx="8229600" cy="850106"/>
          </a:xfrm>
        </p:spPr>
        <p:txBody>
          <a:bodyPr/>
          <a:lstStyle/>
          <a:p>
            <a:r>
              <a:rPr lang="en-US" altLang="zh-CN" sz="3600" b="0" dirty="0">
                <a:latin typeface="黑体" panose="02010609060101010101" charset="-122"/>
                <a:ea typeface="黑体" panose="02010609060101010101" charset="-122"/>
                <a:cs typeface="Times New Roman" panose="02020503050405090304" pitchFamily="18" charset="0"/>
              </a:rPr>
              <a:t>Development of FFT</a:t>
            </a:r>
            <a:endParaRPr lang="en-US" altLang="zh-CN" sz="3600" b="0" dirty="0">
              <a:latin typeface="黑体" panose="02010609060101010101" charset="-122"/>
              <a:ea typeface="黑体" panose="02010609060101010101" charset="-122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1038860"/>
            <a:ext cx="10748010" cy="48247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The traditional fast Fourier transform algorithm is recursive decomposition algorithm, including basis 2, basis 4, basis 8 and split basis FFT.</a:t>
            </a:r>
            <a:endParaRPr lang="en-US" altLang="zh-CN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The radix K-FFT (also known as convolutional FFT algorithm C-FFT) proposed by Stasinisik is a new development of other </a:t>
            </a:r>
            <a:r>
              <a:rPr lang="en-US" altLang="zh-CN" dirty="0" err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  <a:sym typeface="+mn-ea"/>
              </a:rPr>
              <a:t>radix</a:t>
            </a:r>
            <a:r>
              <a:rPr lang="en-US" altLang="zh-CN" dirty="0" err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FFT algorithms.</a:t>
            </a:r>
            <a:endParaRPr lang="en-US" altLang="zh-CN" dirty="0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Frigo and Johnson developed the FFTW free library in 2005 to provide a solution for running the FFT algorithm on a variety of hardware platforms.</a:t>
            </a:r>
            <a:endParaRPr lang="en-US" altLang="zh-CN" dirty="0" err="1"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......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1914" y="1162842"/>
            <a:ext cx="5112568" cy="6731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DFT and IDFT definition:</a:t>
            </a:r>
            <a:endParaRPr lang="en-US" altLang="zh-CN" sz="3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18198" y="1684833"/>
          <a:ext cx="4577780" cy="106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1" imgW="1993900" imgH="431800" progId="Equation.DSMT4">
                  <p:embed/>
                </p:oleObj>
              </mc:Choice>
              <mc:Fallback>
                <p:oleObj name="Equation" r:id="rId1" imgW="1993900" imgH="431800" progId="Equation.DSMT4">
                  <p:embed/>
                  <p:pic>
                    <p:nvPicPr>
                      <p:cNvPr id="0" name="图片 31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198" y="1684833"/>
                        <a:ext cx="4577780" cy="106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18198" y="2854326"/>
          <a:ext cx="529901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3" imgW="2209800" imgH="431800" progId="Equation.DSMT4">
                  <p:embed/>
                </p:oleObj>
              </mc:Choice>
              <mc:Fallback>
                <p:oleObj name="Equation" r:id="rId3" imgW="2209800" imgH="431800" progId="Equation.DSMT4">
                  <p:embed/>
                  <p:pic>
                    <p:nvPicPr>
                      <p:cNvPr id="0" name="图片 31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198" y="2854326"/>
                        <a:ext cx="529901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2135412" y="4151314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Where,</a:t>
            </a:r>
            <a:endParaRPr kumimoji="1" lang="en-US" altLang="zh-CN" sz="28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207884" name="Object 12"/>
          <p:cNvGraphicFramePr>
            <a:graphicFrameLocks noChangeAspect="1"/>
          </p:cNvGraphicFramePr>
          <p:nvPr/>
        </p:nvGraphicFramePr>
        <p:xfrm>
          <a:off x="3791174" y="4078288"/>
          <a:ext cx="237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5" imgW="2374900" imgH="596900" progId="Equation.3">
                  <p:embed/>
                </p:oleObj>
              </mc:Choice>
              <mc:Fallback>
                <p:oleObj name="Equation" r:id="rId5" imgW="2374900" imgH="596900" progId="Equation.3">
                  <p:embed/>
                  <p:pic>
                    <p:nvPicPr>
                      <p:cNvPr id="0" name="图片 31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174" y="4078288"/>
                        <a:ext cx="2374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1199456" y="5046409"/>
            <a:ext cx="1029714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1" lang="zh-CN" altLang="en-US" sz="3200" b="1" dirty="0">
                <a:latin typeface="Times New Roman" panose="02020503050405090304" pitchFamily="18" charset="0"/>
              </a:rPr>
              <a:t> 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Direct computation of all 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 samples of {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X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[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k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]} requires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N</a:t>
            </a:r>
            <a:r>
              <a:rPr kumimoji="1" lang="en-US" altLang="zh-CN" sz="3200" b="1" i="1" baseline="30000" dirty="0">
                <a:solidFill>
                  <a:srgbClr val="FF0000"/>
                </a:solidFill>
                <a:latin typeface="Times New Roman" panose="02020503050405090304" pitchFamily="18" charset="0"/>
              </a:rPr>
              <a:t>2</a:t>
            </a:r>
            <a:r>
              <a:rPr kumimoji="1" lang="en-US" altLang="zh-CN" sz="3200" b="1" i="1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complex multiplications and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N(N-1)</a:t>
            </a:r>
            <a:r>
              <a:rPr kumimoji="1" lang="en-US" altLang="zh-CN" sz="3200" b="1" dirty="0">
                <a:latin typeface="Times New Roman" panose="02020503050405090304" pitchFamily="18" charset="0"/>
              </a:rPr>
              <a:t> complex additions.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82" grpId="0" autoUpdateAnimBg="0"/>
      <p:bldP spid="2078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1544" y="1196752"/>
            <a:ext cx="7429500" cy="12901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503050405090304" pitchFamily="18" charset="0"/>
              </a:rPr>
              <a:t>The properties of twiddle factor W</a:t>
            </a:r>
            <a:r>
              <a:rPr lang="en-US" altLang="zh-CN" sz="3200" baseline="-25000" dirty="0">
                <a:latin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pPr marL="609600" indent="-609600" eaLnBrk="1" hangingPunct="1">
              <a:buNone/>
            </a:pPr>
            <a:endParaRPr kumimoji="1" lang="en-US" altLang="zh-CN" sz="400" kern="1200" dirty="0" smtClean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kern="1200" dirty="0" smtClean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Symmetry</a:t>
            </a:r>
            <a:r>
              <a:rPr kumimoji="1" lang="en-US" altLang="zh-CN" sz="3200" kern="1200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:</a:t>
            </a:r>
            <a:endParaRPr kumimoji="1" lang="zh-CN" altLang="en-US" sz="3200" kern="1200" dirty="0">
              <a:solidFill>
                <a:schemeClr val="tx1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09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24854" y="1830289"/>
          <a:ext cx="22383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" name="Equation" r:id="rId1" imgW="901065" imgH="241300" progId="Equation.DSMT4">
                  <p:embed/>
                </p:oleObj>
              </mc:Choice>
              <mc:Fallback>
                <p:oleObj name="Equation" r:id="rId1" imgW="901065" imgH="241300" progId="Equation.DSMT4">
                  <p:embed/>
                  <p:pic>
                    <p:nvPicPr>
                      <p:cNvPr id="0" name="图片 32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854" y="1830289"/>
                        <a:ext cx="22383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1991544" y="2689686"/>
            <a:ext cx="2664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Periodicity: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21095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4593" y="2729717"/>
          <a:ext cx="3889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Equation" r:id="rId3" imgW="1497965" imgH="241300" progId="Equation.DSMT4">
                  <p:embed/>
                </p:oleObj>
              </mc:Choice>
              <mc:Fallback>
                <p:oleObj name="Equation" r:id="rId3" imgW="1497965" imgH="241300" progId="Equation.DSMT4">
                  <p:embed/>
                  <p:pic>
                    <p:nvPicPr>
                      <p:cNvPr id="0" name="图片 32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93" y="2729717"/>
                        <a:ext cx="3889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4764088" y="3708854"/>
          <a:ext cx="2286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Equation" r:id="rId5" imgW="748665" imgH="241300" progId="Equation.DSMT4">
                  <p:embed/>
                </p:oleObj>
              </mc:Choice>
              <mc:Fallback>
                <p:oleObj name="Equation" r:id="rId5" imgW="748665" imgH="241300" progId="Equation.DSMT4">
                  <p:embed/>
                  <p:pic>
                    <p:nvPicPr>
                      <p:cNvPr id="0" name="图片 32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708854"/>
                        <a:ext cx="2286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7261325" y="3708853"/>
          <a:ext cx="24018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" name="Equation" r:id="rId7" imgW="787400" imgH="241300" progId="Equation.DSMT4">
                  <p:embed/>
                </p:oleObj>
              </mc:Choice>
              <mc:Fallback>
                <p:oleObj name="Equation" r:id="rId7" imgW="787400" imgH="241300" progId="Equation.DSMT4">
                  <p:embed/>
                  <p:pic>
                    <p:nvPicPr>
                      <p:cNvPr id="0" name="图片 32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325" y="3708853"/>
                        <a:ext cx="24018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1991544" y="5003927"/>
          <a:ext cx="8569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Equation" r:id="rId9" imgW="3225800" imgH="241300" progId="Equation.DSMT4">
                  <p:embed/>
                </p:oleObj>
              </mc:Choice>
              <mc:Fallback>
                <p:oleObj name="Equation" r:id="rId9" imgW="3225800" imgH="241300" progId="Equation.DSMT4">
                  <p:embed/>
                  <p:pic>
                    <p:nvPicPr>
                      <p:cNvPr id="0" name="图片 32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5003927"/>
                        <a:ext cx="8569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1991543" y="3663728"/>
            <a:ext cx="256130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Reduction: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0" grpId="0"/>
      <p:bldP spid="2109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09764"/>
            <a:ext cx="9865096" cy="220337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Given a sequence x[n] whose length is </a:t>
            </a:r>
            <a:r>
              <a:rPr lang="en-US" altLang="zh-CN" sz="3200" i="1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N=2</a:t>
            </a:r>
            <a:r>
              <a:rPr lang="en-US" altLang="zh-CN" sz="3200" i="1" baseline="300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,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503050405090304" pitchFamily="18" charset="0"/>
              </a:rPr>
              <a:t>k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is an integer. </a:t>
            </a:r>
            <a:endParaRPr lang="en-US" altLang="zh-CN" sz="3200" dirty="0" smtClean="0">
              <a:latin typeface="Times New Roman" panose="02020503050405090304" pitchFamily="18" charset="0"/>
            </a:endParaRPr>
          </a:p>
          <a:p>
            <a:pPr eaLnBrk="1" hangingPunct="1"/>
            <a:r>
              <a:rPr lang="en-US" altLang="zh-CN" sz="3200" dirty="0" smtClean="0">
                <a:latin typeface="Times New Roman" panose="02020503050405090304" pitchFamily="18" charset="0"/>
              </a:rPr>
              <a:t>Divided </a:t>
            </a:r>
            <a:r>
              <a:rPr lang="en-US" altLang="zh-CN" sz="3200" dirty="0">
                <a:latin typeface="Times New Roman" panose="02020503050405090304" pitchFamily="18" charset="0"/>
              </a:rPr>
              <a:t>the sequence into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even index sequences</a:t>
            </a:r>
            <a:r>
              <a:rPr lang="en-US" altLang="zh-CN" sz="3200" dirty="0" smtClean="0">
                <a:latin typeface="Times New Roman" panose="02020503050405090304" pitchFamily="18" charset="0"/>
              </a:rPr>
              <a:t> </a:t>
            </a:r>
            <a:r>
              <a:rPr lang="en-US" altLang="zh-CN" sz="3200" dirty="0">
                <a:latin typeface="Times New Roman" panose="02020503050405090304" pitchFamily="18" charset="0"/>
              </a:rPr>
              <a:t>and </a:t>
            </a:r>
            <a:r>
              <a:rPr lang="en-US" altLang="zh-CN" sz="3200" dirty="0" smtClean="0">
                <a:solidFill>
                  <a:srgbClr val="F80808"/>
                </a:solidFill>
                <a:latin typeface="Times New Roman" panose="02020503050405090304" pitchFamily="18" charset="0"/>
              </a:rPr>
              <a:t>odd index sequences</a:t>
            </a:r>
            <a:r>
              <a:rPr lang="en-US" altLang="zh-CN" sz="3200" dirty="0">
                <a:latin typeface="Times New Roman" panose="02020503050405090304" pitchFamily="18" charset="0"/>
              </a:rPr>
              <a:t>:</a:t>
            </a:r>
            <a:endParaRPr lang="en-US" altLang="zh-CN" sz="3200" dirty="0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3503712" y="3140968"/>
          <a:ext cx="6282202" cy="135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1" imgW="50901600" imgH="10972800" progId="Equation.DSMT4">
                  <p:embed/>
                </p:oleObj>
              </mc:Choice>
              <mc:Fallback>
                <p:oleObj name="Equation" r:id="rId1" imgW="50901600" imgH="10972800" progId="Equation.DSMT4">
                  <p:embed/>
                  <p:pic>
                    <p:nvPicPr>
                      <p:cNvPr id="0" name="图片 33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140968"/>
                        <a:ext cx="6282202" cy="135324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8876" y="4544802"/>
            <a:ext cx="10576423" cy="15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Since 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x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[</a:t>
            </a:r>
            <a:r>
              <a:rPr lang="en-US" altLang="zh-CN" sz="3200" i="1" kern="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] is first decimated to form a set of subsequences before the DFT is computed, this computation schemes are called </a:t>
            </a:r>
            <a:r>
              <a:rPr lang="en-US" altLang="zh-CN" sz="3200" kern="0" dirty="0" smtClean="0">
                <a:solidFill>
                  <a:srgbClr val="FF0066"/>
                </a:solidFill>
                <a:latin typeface="Times New Roman" panose="02020503050405090304" pitchFamily="18" charset="0"/>
              </a:rPr>
              <a:t>decimation-in-time (DIT)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 FFT algorithms.</a:t>
            </a:r>
            <a:endParaRPr lang="en-US" altLang="zh-CN" sz="3200" kern="0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6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7368" y="3812097"/>
            <a:ext cx="1865131" cy="57626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503050405090304" pitchFamily="18" charset="0"/>
              </a:rPr>
              <a:t>We get:</a:t>
            </a:r>
            <a:endParaRPr lang="en-US" altLang="zh-CN" sz="3200" dirty="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2402632" y="3879212"/>
          <a:ext cx="8589911" cy="73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1" imgW="65836800" imgH="5791200" progId="Equation.DSMT4">
                  <p:embed/>
                </p:oleObj>
              </mc:Choice>
              <mc:Fallback>
                <p:oleObj name="Equation" r:id="rId1" imgW="65836800" imgH="5791200" progId="Equation.DSMT4">
                  <p:embed/>
                  <p:pic>
                    <p:nvPicPr>
                      <p:cNvPr id="0" name="图片 34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632" y="3879212"/>
                        <a:ext cx="8589911" cy="73129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839416" y="5018069"/>
            <a:ext cx="1051316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FF33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503050405090304" pitchFamily="18" charset="0"/>
              </a:rPr>
              <a:t>Where X</a:t>
            </a:r>
            <a:r>
              <a:rPr kumimoji="1" lang="en-US" altLang="zh-CN" sz="2800" b="1" baseline="-25000" dirty="0">
                <a:latin typeface="Times New Roman" panose="02020503050405090304" pitchFamily="18" charset="0"/>
              </a:rPr>
              <a:t>0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[k] and X</a:t>
            </a:r>
            <a:r>
              <a:rPr kumimoji="1" lang="en-US" altLang="zh-CN" sz="2800" b="1" baseline="-25000" dirty="0">
                <a:latin typeface="Times New Roman" panose="02020503050405090304" pitchFamily="18" charset="0"/>
              </a:rPr>
              <a:t>1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[k] is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</a:rPr>
              <a:t>N/2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-point DFT, so we get only first half </a:t>
            </a:r>
            <a:r>
              <a:rPr kumimoji="1" lang="en-US" altLang="zh-CN" sz="2800" b="1" i="1" dirty="0">
                <a:latin typeface="Times New Roman" panose="02020503050405090304" pitchFamily="18" charset="0"/>
              </a:rPr>
              <a:t>N/2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-point result of 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X[k</a:t>
            </a:r>
            <a:r>
              <a:rPr kumimoji="1" lang="en-US" altLang="zh-CN" sz="2800" b="1" dirty="0">
                <a:latin typeface="Times New Roman" panose="02020503050405090304" pitchFamily="18" charset="0"/>
              </a:rPr>
              <a:t>]</a:t>
            </a:r>
            <a:r>
              <a:rPr kumimoji="1" lang="en-US" altLang="zh-CN" sz="2800" b="1" dirty="0" smtClean="0">
                <a:latin typeface="Times New Roman" panose="02020503050405090304" pitchFamily="18" charset="0"/>
              </a:rPr>
              <a:t>.</a:t>
            </a:r>
            <a:endParaRPr kumimoji="1" lang="zh-CN" altLang="en-US" sz="2800" dirty="0">
              <a:latin typeface="Times New Roman" panose="0202050305040509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63352" y="1389325"/>
          <a:ext cx="10575936" cy="104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3" imgW="105765600" imgH="10363200" progId="Equation.DSMT4">
                  <p:embed/>
                </p:oleObj>
              </mc:Choice>
              <mc:Fallback>
                <p:oleObj name="Equation" r:id="rId3" imgW="105765600" imgH="10363200" progId="Equation.DSMT4">
                  <p:embed/>
                  <p:pic>
                    <p:nvPicPr>
                      <p:cNvPr id="0" name="图片 34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1389325"/>
                        <a:ext cx="10575936" cy="1041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033247" y="2586174"/>
          <a:ext cx="5293879" cy="105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5" imgW="52425600" imgH="10363200" progId="Equation.DSMT4">
                  <p:embed/>
                </p:oleObj>
              </mc:Choice>
              <mc:Fallback>
                <p:oleObj name="Equation" r:id="rId5" imgW="52425600" imgH="10363200" progId="Equation.DSMT4">
                  <p:embed/>
                  <p:pic>
                    <p:nvPicPr>
                      <p:cNvPr id="0" name="图片 35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47" y="2586174"/>
                        <a:ext cx="5293879" cy="105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6240016" y="2586174"/>
          <a:ext cx="5659159" cy="112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7" imgW="52120800" imgH="10363200" progId="Equation.DSMT4">
                  <p:embed/>
                </p:oleObj>
              </mc:Choice>
              <mc:Fallback>
                <p:oleObj name="Equation" r:id="rId7" imgW="52120800" imgH="10363200" progId="Equation.DSMT4">
                  <p:embed/>
                  <p:pic>
                    <p:nvPicPr>
                      <p:cNvPr id="0" name="图片 35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586174"/>
                        <a:ext cx="5659159" cy="112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build="p"/>
      <p:bldP spid="2160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503050405090304" pitchFamily="18" charset="0"/>
              </a:rPr>
              <a:t>Decimation-in-Time FFT</a:t>
            </a:r>
            <a:endParaRPr lang="en-US" altLang="zh-CN" i="1" dirty="0">
              <a:solidFill>
                <a:srgbClr val="3366CC"/>
              </a:solidFill>
              <a:latin typeface="Times New Roman" panose="0202050305040509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95400" y="1449368"/>
            <a:ext cx="9217024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 smtClean="0">
                <a:latin typeface="Times New Roman" panose="02020503050405090304" pitchFamily="18" charset="0"/>
              </a:rPr>
              <a:t>Based on the periodicity of W</a:t>
            </a:r>
            <a:r>
              <a:rPr lang="en-US" altLang="zh-CN" sz="3200" kern="0" baseline="-25000" dirty="0" smtClean="0">
                <a:latin typeface="Times New Roman" panose="02020503050405090304" pitchFamily="18" charset="0"/>
              </a:rPr>
              <a:t>N</a:t>
            </a:r>
            <a:r>
              <a:rPr lang="en-US" altLang="zh-CN" sz="3200" kern="0" dirty="0" smtClean="0">
                <a:latin typeface="Times New Roman" panose="02020503050405090304" pitchFamily="18" charset="0"/>
              </a:rPr>
              <a:t>, we can get:</a:t>
            </a:r>
            <a:endParaRPr lang="en-US" altLang="zh-CN" kern="0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199456" y="2152160"/>
          <a:ext cx="7953642" cy="110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3" name="Equation" r:id="rId1" imgW="80467200" imgH="10668000" progId="Equation.DSMT4">
                  <p:embed/>
                </p:oleObj>
              </mc:Choice>
              <mc:Fallback>
                <p:oleObj name="Equation" r:id="rId1" imgW="80467200" imgH="10668000" progId="Equation.DSMT4">
                  <p:embed/>
                  <p:pic>
                    <p:nvPicPr>
                      <p:cNvPr id="0" name="图片 45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152160"/>
                        <a:ext cx="7953642" cy="110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99456" y="3366284"/>
          <a:ext cx="2774882" cy="9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4" name="Equation" r:id="rId3" imgW="27736800" imgH="9448800" progId="Equation.DSMT4">
                  <p:embed/>
                </p:oleObj>
              </mc:Choice>
              <mc:Fallback>
                <p:oleObj name="Equation" r:id="rId3" imgW="27736800" imgH="9448800" progId="Equation.DSMT4">
                  <p:embed/>
                  <p:pic>
                    <p:nvPicPr>
                      <p:cNvPr id="0" name="图片 45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3366284"/>
                        <a:ext cx="2774882" cy="94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403064" y="3320689"/>
          <a:ext cx="3797392" cy="85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5" name="Equation" r:id="rId5" imgW="1485900" imgH="342900" progId="Equation.DSMT4">
                  <p:embed/>
                </p:oleObj>
              </mc:Choice>
              <mc:Fallback>
                <p:oleObj name="Equation" r:id="rId5" imgW="1485900" imgH="342900" progId="Equation.DSMT4">
                  <p:embed/>
                  <p:pic>
                    <p:nvPicPr>
                      <p:cNvPr id="0" name="图片 45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064" y="3320689"/>
                        <a:ext cx="3797392" cy="85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87392" y="3470184"/>
            <a:ext cx="143939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503050405090304" pitchFamily="18" charset="0"/>
              </a:rPr>
              <a:t>And:</a:t>
            </a:r>
            <a:endParaRPr kumimoji="1" lang="zh-CN" altLang="en-US" sz="3200" b="1" dirty="0">
              <a:latin typeface="Times New Roman" panose="02020503050405090304" pitchFamily="18" charset="0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263352" y="4986682"/>
          <a:ext cx="116760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6" name="Equation" r:id="rId7" imgW="121615200" imgH="10058400" progId="Equation.DSMT4">
                  <p:embed/>
                </p:oleObj>
              </mc:Choice>
              <mc:Fallback>
                <p:oleObj name="Equation" r:id="rId7" imgW="121615200" imgH="10058400" progId="Equation.DSMT4">
                  <p:embed/>
                  <p:pic>
                    <p:nvPicPr>
                      <p:cNvPr id="0" name="图片 45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4986682"/>
                        <a:ext cx="11676062" cy="95726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11424" y="4307933"/>
            <a:ext cx="847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3200" b="1" kern="0" dirty="0" smtClean="0">
                <a:solidFill>
                  <a:srgbClr val="0070C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So:</a:t>
            </a:r>
            <a:endParaRPr lang="zh-CN" altLang="en-US" sz="3200" b="1" kern="0" dirty="0">
              <a:solidFill>
                <a:srgbClr val="0070C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7258</Words>
  <Application>WPS 文字</Application>
  <PresentationFormat>宽屏</PresentationFormat>
  <Paragraphs>292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32</vt:i4>
      </vt:variant>
    </vt:vector>
  </HeadingPairs>
  <TitlesOfParts>
    <vt:vector size="102" baseType="lpstr">
      <vt:lpstr>Arial</vt:lpstr>
      <vt:lpstr>方正书宋_GBK</vt:lpstr>
      <vt:lpstr>Wingdings</vt:lpstr>
      <vt:lpstr>宋体</vt:lpstr>
      <vt:lpstr>汉仪书宋二KW</vt:lpstr>
      <vt:lpstr>楷体_GB2312</vt:lpstr>
      <vt:lpstr>汉仪楷体简</vt:lpstr>
      <vt:lpstr>Times New Roman</vt:lpstr>
      <vt:lpstr>黑体</vt:lpstr>
      <vt:lpstr>Arial Black</vt:lpstr>
      <vt:lpstr>微软雅黑</vt:lpstr>
      <vt:lpstr>汉仪旗黑</vt:lpstr>
      <vt:lpstr>汉仪中黑KW</vt:lpstr>
      <vt:lpstr>Symbol</vt:lpstr>
      <vt:lpstr>Kingsoft Sign</vt:lpstr>
      <vt:lpstr>Arial Narrow</vt:lpstr>
      <vt:lpstr>Monotype Sorts</vt:lpstr>
      <vt:lpstr>宋体</vt:lpstr>
      <vt:lpstr>Arial Unicode MS</vt:lpstr>
      <vt:lpstr>Thonburi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11.2 Structure simulation Using MATLAB</vt:lpstr>
      <vt:lpstr>PowerPoint 演示文稿</vt:lpstr>
      <vt:lpstr>FFT发展</vt:lpstr>
      <vt:lpstr>PowerPoint 演示文稿</vt:lpstr>
      <vt:lpstr>PowerPoint 演示文稿</vt:lpstr>
      <vt:lpstr>Decimation-in-Time FFT</vt:lpstr>
      <vt:lpstr>Decimation-in-Time FFT</vt:lpstr>
      <vt:lpstr>Decimation-in-Time FFT</vt:lpstr>
      <vt:lpstr>PowerPoint 演示文稿</vt:lpstr>
      <vt:lpstr>Decimation-in-Time FFT</vt:lpstr>
      <vt:lpstr>Decimation-in-Time FFT</vt:lpstr>
      <vt:lpstr>Decimation-in-Time FFT</vt:lpstr>
      <vt:lpstr>Decimation-in-Time FFT</vt:lpstr>
      <vt:lpstr>Decimation-in-Time FFT</vt:lpstr>
      <vt:lpstr>PowerPoint 演示文稿</vt:lpstr>
      <vt:lpstr>Decimation-in-Time FFT</vt:lpstr>
      <vt:lpstr>Decimation-in-Time FFT</vt:lpstr>
      <vt:lpstr>Decimation-in-Time FFT</vt:lpstr>
      <vt:lpstr>Decimation-in-Time FFT</vt:lpstr>
      <vt:lpstr>Decimation-in-Time FFT</vt:lpstr>
      <vt:lpstr>PowerPoint 演示文稿</vt:lpstr>
      <vt:lpstr>Indirect Addressing in DSP</vt:lpstr>
      <vt:lpstr>Decimation-in-frequency FFT</vt:lpstr>
      <vt:lpstr>Decimation-in-frequency FFT</vt:lpstr>
      <vt:lpstr>Decimation-in-frequency FFT</vt:lpstr>
      <vt:lpstr>Decimation-in-frequency FFT</vt:lpstr>
      <vt:lpstr>Decimation-in-frequency FFT</vt:lpstr>
      <vt:lpstr>Inverse DFT Computation</vt:lpstr>
      <vt:lpstr>Inverse DFT Computation</vt:lpstr>
      <vt:lpstr>Inverse DFT Computation</vt:lpstr>
      <vt:lpstr>11.5 DFT and IDFT Computation Using MATLAB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yanglianspc</cp:lastModifiedBy>
  <cp:revision>146</cp:revision>
  <cp:lastPrinted>2021-04-12T13:46:24Z</cp:lastPrinted>
  <dcterms:created xsi:type="dcterms:W3CDTF">2021-04-12T13:46:24Z</dcterms:created>
  <dcterms:modified xsi:type="dcterms:W3CDTF">2021-04-12T13:46:24Z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2052-3.4.2.5348</vt:lpwstr>
  </property>
</Properties>
</file>