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1040" r:id="rId3"/>
    <p:sldId id="1042" r:id="rId4"/>
    <p:sldId id="1043" r:id="rId5"/>
    <p:sldId id="1044" r:id="rId6"/>
    <p:sldId id="1139" r:id="rId7"/>
    <p:sldId id="1140" r:id="rId8"/>
    <p:sldId id="1141" r:id="rId9"/>
    <p:sldId id="1142" r:id="rId10"/>
    <p:sldId id="1143" r:id="rId11"/>
    <p:sldId id="1144" r:id="rId12"/>
    <p:sldId id="1145" r:id="rId13"/>
    <p:sldId id="1146" r:id="rId14"/>
    <p:sldId id="1053" r:id="rId15"/>
    <p:sldId id="1148" r:id="rId16"/>
    <p:sldId id="1055" r:id="rId17"/>
    <p:sldId id="1056" r:id="rId18"/>
    <p:sldId id="1057" r:id="rId19"/>
    <p:sldId id="1058" r:id="rId20"/>
    <p:sldId id="1060" r:id="rId21"/>
    <p:sldId id="1061" r:id="rId22"/>
    <p:sldId id="1062" r:id="rId23"/>
    <p:sldId id="1063" r:id="rId24"/>
    <p:sldId id="1149" r:id="rId25"/>
    <p:sldId id="1150" r:id="rId26"/>
    <p:sldId id="1151" r:id="rId27"/>
    <p:sldId id="1064" r:id="rId28"/>
    <p:sldId id="1158" r:id="rId29"/>
    <p:sldId id="1075" r:id="rId30"/>
    <p:sldId id="1076" r:id="rId31"/>
    <p:sldId id="1077" r:id="rId32"/>
    <p:sldId id="1078" r:id="rId33"/>
    <p:sldId id="1079" r:id="rId34"/>
    <p:sldId id="1081" r:id="rId35"/>
    <p:sldId id="1082" r:id="rId36"/>
    <p:sldId id="1083" r:id="rId37"/>
    <p:sldId id="1084" r:id="rId38"/>
    <p:sldId id="1085" r:id="rId39"/>
    <p:sldId id="1086" r:id="rId40"/>
    <p:sldId id="1205" r:id="rId41"/>
    <p:sldId id="1206" r:id="rId42"/>
    <p:sldId id="1207" r:id="rId43"/>
    <p:sldId id="1208" r:id="rId44"/>
    <p:sldId id="1209" r:id="rId45"/>
    <p:sldId id="1210" r:id="rId46"/>
    <p:sldId id="1211" r:id="rId47"/>
    <p:sldId id="1212" r:id="rId48"/>
    <p:sldId id="1213" r:id="rId49"/>
    <p:sldId id="1214" r:id="rId50"/>
    <p:sldId id="1097" r:id="rId51"/>
    <p:sldId id="1098" r:id="rId52"/>
    <p:sldId id="1099" r:id="rId53"/>
    <p:sldId id="1101" r:id="rId54"/>
    <p:sldId id="1102" r:id="rId55"/>
    <p:sldId id="1103" r:id="rId56"/>
    <p:sldId id="1104" r:id="rId57"/>
    <p:sldId id="1105" r:id="rId58"/>
    <p:sldId id="1106" r:id="rId59"/>
    <p:sldId id="1114" r:id="rId60"/>
    <p:sldId id="1115" r:id="rId61"/>
    <p:sldId id="1116" r:id="rId62"/>
    <p:sldId id="1117" r:id="rId63"/>
    <p:sldId id="1118" r:id="rId64"/>
    <p:sldId id="1119" r:id="rId65"/>
    <p:sldId id="1120" r:id="rId66"/>
    <p:sldId id="1122" r:id="rId67"/>
    <p:sldId id="1123" r:id="rId68"/>
    <p:sldId id="1125" r:id="rId69"/>
    <p:sldId id="1126" r:id="rId70"/>
    <p:sldId id="1127" r:id="rId71"/>
    <p:sldId id="1128" r:id="rId72"/>
    <p:sldId id="1129" r:id="rId73"/>
    <p:sldId id="1130" r:id="rId74"/>
    <p:sldId id="1131" r:id="rId75"/>
    <p:sldId id="1132" r:id="rId76"/>
    <p:sldId id="1133" r:id="rId77"/>
    <p:sldId id="1134" r:id="rId78"/>
    <p:sldId id="1135" r:id="rId79"/>
    <p:sldId id="1136" r:id="rId80"/>
    <p:sldId id="1137" r:id="rId81"/>
    <p:sldId id="1005" r:id="rId8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CC"/>
    <a:srgbClr val="00BCFF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46" autoAdjust="0"/>
  </p:normalViewPr>
  <p:slideViewPr>
    <p:cSldViewPr>
      <p:cViewPr varScale="1">
        <p:scale>
          <a:sx n="74" d="100"/>
          <a:sy n="74" d="100"/>
        </p:scale>
        <p:origin x="576" y="66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notesMaster" Target="notesMasters/notesMaster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0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5" Type="http://schemas.openxmlformats.org/officeDocument/2006/relationships/image" Target="../media/image139.wmf"/><Relationship Id="rId14" Type="http://schemas.openxmlformats.org/officeDocument/2006/relationships/image" Target="../media/image138.wmf"/><Relationship Id="rId13" Type="http://schemas.openxmlformats.org/officeDocument/2006/relationships/image" Target="../media/image137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5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3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0" Type="http://schemas.openxmlformats.org/officeDocument/2006/relationships/image" Target="../media/image148.wmf"/><Relationship Id="rId1" Type="http://schemas.openxmlformats.org/officeDocument/2006/relationships/image" Target="../media/image140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30.wmf"/><Relationship Id="rId2" Type="http://schemas.openxmlformats.org/officeDocument/2006/relationships/image" Target="../media/image150.wmf"/><Relationship Id="rId12" Type="http://schemas.openxmlformats.org/officeDocument/2006/relationships/image" Target="../media/image159.w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49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image" Target="../media/image167.w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2" Type="http://schemas.openxmlformats.org/officeDocument/2006/relationships/image" Target="../media/image153.wmf"/><Relationship Id="rId11" Type="http://schemas.openxmlformats.org/officeDocument/2006/relationships/image" Target="../media/image170.wmf"/><Relationship Id="rId10" Type="http://schemas.openxmlformats.org/officeDocument/2006/relationships/image" Target="../media/image169.wmf"/><Relationship Id="rId1" Type="http://schemas.openxmlformats.org/officeDocument/2006/relationships/image" Target="../media/image16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90204" pitchFamily="34" charset="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F62753-FD50-4C66-BB63-4E4B180AFBE7}" type="slidenum">
              <a:rPr lang="en-US" altLang="zh-CN">
                <a:solidFill>
                  <a:schemeClr val="tx1"/>
                </a:solidFill>
              </a:rPr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9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Comic Sans MS" panose="030F09020303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6A0E-0B12-4000-9673-47E912CF9A73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E4AD-03E9-4E43-86F7-6CFF785A82BC}" type="datetimeFigureOut">
              <a:rPr lang="zh-CN" altLang="en-US"/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321B-A45D-4DE2-BC49-6F857062B1EF}" type="datetimeFigureOut">
              <a:rPr lang="zh-CN" altLang="en-US"/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Comic Sans MS" panose="030F09020303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Comic Sans MS" panose="030F09020303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Comic Sans MS" panose="030F09020303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050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oleObject" Target="../embeddings/oleObject2.bin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  <a:endParaRPr lang="zh-CN" altLang="en-US" b="1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50305040509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50305040509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endParaRPr lang="en-US" altLang="zh-CN" b="1">
              <a:solidFill>
                <a:srgbClr val="969696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Image" r:id="rId11" imgW="5664200" imgH="3327400" progId="">
                  <p:embed/>
                </p:oleObj>
              </mc:Choice>
              <mc:Fallback>
                <p:oleObj name="Image" r:id="rId11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电子科技大学 信息与通信工程学院</a:t>
            </a:r>
            <a:endParaRPr lang="zh-CN" altLang="en-US" b="1">
              <a:solidFill>
                <a:schemeClr val="bg1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440"/>
            <a:ext cx="1590040" cy="125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50305040509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50305040509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Image" r:id="rId14" imgW="5664200" imgH="3327400" progId="">
                  <p:embed/>
                </p:oleObj>
              </mc:Choice>
              <mc:Fallback>
                <p:oleObj name="Image" r:id="rId14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3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oleObject" Target="../embeddings/oleObject4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5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png"/><Relationship Id="rId2" Type="http://schemas.openxmlformats.org/officeDocument/2006/relationships/image" Target="../media/image54.wmf"/><Relationship Id="rId1" Type="http://schemas.openxmlformats.org/officeDocument/2006/relationships/oleObject" Target="../embeddings/oleObject48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49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1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22" Type="http://schemas.openxmlformats.org/officeDocument/2006/relationships/vmlDrawing" Target="../drawings/vmlDrawing30.vml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26" Type="http://schemas.openxmlformats.org/officeDocument/2006/relationships/vmlDrawing" Target="../drawings/vmlDrawing3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8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6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77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9.xml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7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84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87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89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0.png"/><Relationship Id="rId2" Type="http://schemas.openxmlformats.org/officeDocument/2006/relationships/image" Target="../media/image99.wmf"/><Relationship Id="rId1" Type="http://schemas.openxmlformats.org/officeDocument/2006/relationships/oleObject" Target="../embeddings/oleObject91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93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96.bin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97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7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99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12.wmf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10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04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7.wmf"/><Relationship Id="rId11" Type="http://schemas.openxmlformats.org/officeDocument/2006/relationships/vmlDrawing" Target="../drawings/vmlDrawing44.vml"/><Relationship Id="rId10" Type="http://schemas.openxmlformats.org/officeDocument/2006/relationships/slideLayout" Target="../slideLayouts/slideLayout5.xml"/><Relationship Id="rId1" Type="http://schemas.openxmlformats.org/officeDocument/2006/relationships/oleObject" Target="../embeddings/oleObject110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5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4.wmf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122.wmf"/><Relationship Id="rId2" Type="http://schemas.openxmlformats.org/officeDocument/2006/relationships/oleObject" Target="../embeddings/oleObject114.bin"/><Relationship Id="rId1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6.wmf"/><Relationship Id="rId32" Type="http://schemas.openxmlformats.org/officeDocument/2006/relationships/vmlDrawing" Target="../drawings/vmlDrawing46.vml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139.wmf"/><Relationship Id="rId3" Type="http://schemas.openxmlformats.org/officeDocument/2006/relationships/oleObject" Target="../embeddings/oleObject118.bin"/><Relationship Id="rId29" Type="http://schemas.openxmlformats.org/officeDocument/2006/relationships/oleObject" Target="../embeddings/oleObject131.bin"/><Relationship Id="rId28" Type="http://schemas.openxmlformats.org/officeDocument/2006/relationships/image" Target="../media/image138.wmf"/><Relationship Id="rId27" Type="http://schemas.openxmlformats.org/officeDocument/2006/relationships/oleObject" Target="../embeddings/oleObject130.bin"/><Relationship Id="rId26" Type="http://schemas.openxmlformats.org/officeDocument/2006/relationships/image" Target="../media/image137.wmf"/><Relationship Id="rId25" Type="http://schemas.openxmlformats.org/officeDocument/2006/relationships/oleObject" Target="../embeddings/oleObject129.bin"/><Relationship Id="rId24" Type="http://schemas.openxmlformats.org/officeDocument/2006/relationships/image" Target="../media/image136.wmf"/><Relationship Id="rId23" Type="http://schemas.openxmlformats.org/officeDocument/2006/relationships/oleObject" Target="../embeddings/oleObject128.bin"/><Relationship Id="rId22" Type="http://schemas.openxmlformats.org/officeDocument/2006/relationships/image" Target="../media/image135.wmf"/><Relationship Id="rId21" Type="http://schemas.openxmlformats.org/officeDocument/2006/relationships/oleObject" Target="../embeddings/oleObject127.bin"/><Relationship Id="rId20" Type="http://schemas.openxmlformats.org/officeDocument/2006/relationships/image" Target="../media/image134.wmf"/><Relationship Id="rId2" Type="http://schemas.openxmlformats.org/officeDocument/2006/relationships/image" Target="../media/image125.w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17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3.bin"/><Relationship Id="rId23" Type="http://schemas.openxmlformats.org/officeDocument/2006/relationships/vmlDrawing" Target="../drawings/vmlDrawing47.vml"/><Relationship Id="rId22" Type="http://schemas.openxmlformats.org/officeDocument/2006/relationships/slideLayout" Target="../slideLayouts/slideLayout4.xml"/><Relationship Id="rId21" Type="http://schemas.openxmlformats.org/officeDocument/2006/relationships/image" Target="../media/image148.wmf"/><Relationship Id="rId20" Type="http://schemas.openxmlformats.org/officeDocument/2006/relationships/oleObject" Target="../embeddings/oleObject142.bin"/><Relationship Id="rId2" Type="http://schemas.openxmlformats.org/officeDocument/2006/relationships/image" Target="../media/image140.wmf"/><Relationship Id="rId19" Type="http://schemas.openxmlformats.org/officeDocument/2006/relationships/image" Target="../media/image147.wmf"/><Relationship Id="rId18" Type="http://schemas.openxmlformats.org/officeDocument/2006/relationships/oleObject" Target="../embeddings/oleObject141.bin"/><Relationship Id="rId17" Type="http://schemas.openxmlformats.org/officeDocument/2006/relationships/oleObject" Target="../embeddings/oleObject140.bin"/><Relationship Id="rId16" Type="http://schemas.openxmlformats.org/officeDocument/2006/relationships/image" Target="../media/image146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2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44.bin"/><Relationship Id="rId27" Type="http://schemas.openxmlformats.org/officeDocument/2006/relationships/vmlDrawing" Target="../drawings/vmlDrawing48.vml"/><Relationship Id="rId26" Type="http://schemas.openxmlformats.org/officeDocument/2006/relationships/slideLayout" Target="../slideLayouts/slideLayout4.xml"/><Relationship Id="rId25" Type="http://schemas.openxmlformats.org/officeDocument/2006/relationships/oleObject" Target="../embeddings/oleObject155.bin"/><Relationship Id="rId24" Type="http://schemas.openxmlformats.org/officeDocument/2006/relationships/image" Target="../media/image159.wmf"/><Relationship Id="rId23" Type="http://schemas.openxmlformats.org/officeDocument/2006/relationships/oleObject" Target="../embeddings/oleObject154.bin"/><Relationship Id="rId22" Type="http://schemas.openxmlformats.org/officeDocument/2006/relationships/image" Target="../media/image158.w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57.wmf"/><Relationship Id="rId2" Type="http://schemas.openxmlformats.org/officeDocument/2006/relationships/image" Target="../media/image149.wmf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56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43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wmf"/><Relationship Id="rId8" Type="http://schemas.openxmlformats.org/officeDocument/2006/relationships/oleObject" Target="../embeddings/oleObject160.bin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57.bin"/><Relationship Id="rId29" Type="http://schemas.openxmlformats.org/officeDocument/2006/relationships/vmlDrawing" Target="../drawings/vmlDrawing49.vml"/><Relationship Id="rId28" Type="http://schemas.openxmlformats.org/officeDocument/2006/relationships/slideLayout" Target="../slideLayouts/slideLayout4.xml"/><Relationship Id="rId27" Type="http://schemas.openxmlformats.org/officeDocument/2006/relationships/oleObject" Target="../embeddings/oleObject170.bin"/><Relationship Id="rId26" Type="http://schemas.openxmlformats.org/officeDocument/2006/relationships/image" Target="../media/image153.wmf"/><Relationship Id="rId25" Type="http://schemas.openxmlformats.org/officeDocument/2006/relationships/oleObject" Target="../embeddings/oleObject169.bin"/><Relationship Id="rId24" Type="http://schemas.openxmlformats.org/officeDocument/2006/relationships/image" Target="../media/image170.wmf"/><Relationship Id="rId23" Type="http://schemas.openxmlformats.org/officeDocument/2006/relationships/oleObject" Target="../embeddings/oleObject168.bin"/><Relationship Id="rId22" Type="http://schemas.openxmlformats.org/officeDocument/2006/relationships/image" Target="../media/image169.wmf"/><Relationship Id="rId21" Type="http://schemas.openxmlformats.org/officeDocument/2006/relationships/oleObject" Target="../embeddings/oleObject167.bin"/><Relationship Id="rId20" Type="http://schemas.openxmlformats.org/officeDocument/2006/relationships/image" Target="../media/image168.wmf"/><Relationship Id="rId2" Type="http://schemas.openxmlformats.org/officeDocument/2006/relationships/image" Target="../media/image160.wmf"/><Relationship Id="rId19" Type="http://schemas.openxmlformats.org/officeDocument/2006/relationships/oleObject" Target="../embeddings/oleObject166.bin"/><Relationship Id="rId18" Type="http://schemas.openxmlformats.org/officeDocument/2006/relationships/image" Target="../media/image167.wmf"/><Relationship Id="rId17" Type="http://schemas.openxmlformats.org/officeDocument/2006/relationships/oleObject" Target="../embeddings/oleObject165.bin"/><Relationship Id="rId16" Type="http://schemas.openxmlformats.org/officeDocument/2006/relationships/image" Target="../media/image166.w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65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64.wmf"/><Relationship Id="rId11" Type="http://schemas.openxmlformats.org/officeDocument/2006/relationships/oleObject" Target="../embeddings/oleObject162.bin"/><Relationship Id="rId10" Type="http://schemas.openxmlformats.org/officeDocument/2006/relationships/oleObject" Target="../embeddings/oleObject161.bin"/><Relationship Id="rId1" Type="http://schemas.openxmlformats.org/officeDocument/2006/relationships/oleObject" Target="../embeddings/oleObject156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71.wmf"/><Relationship Id="rId10" Type="http://schemas.openxmlformats.org/officeDocument/2006/relationships/vmlDrawing" Target="../drawings/vmlDrawing50.vml"/><Relationship Id="rId1" Type="http://schemas.openxmlformats.org/officeDocument/2006/relationships/oleObject" Target="../embeddings/oleObject171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5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6.wmf"/><Relationship Id="rId1" Type="http://schemas.openxmlformats.org/officeDocument/2006/relationships/oleObject" Target="../embeddings/oleObject175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503930" y="1484630"/>
            <a:ext cx="6348095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z-Transform</a:t>
            </a:r>
            <a:endParaRPr lang="en-US" altLang="zh-CN" sz="4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11743" y="2780774"/>
            <a:ext cx="596138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+mn-ea"/>
              </a:rPr>
              <a:t>--Definition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+mn-ea"/>
              </a:rPr>
              <a:t>--ROC (Region of Converges)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+mn-ea"/>
              </a:rPr>
              <a:t>--z-Transform Properties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503050405090304" pitchFamily="18" charset="0"/>
                <a:ea typeface="宋体" panose="02010600030101010101" pitchFamily="2" charset="-122"/>
                <a:sym typeface="+mn-ea"/>
              </a:rPr>
              <a:t>--Transfer Function</a:t>
            </a:r>
            <a:r>
              <a:rPr lang="en-US" altLang="zh-CN" sz="3600" b="1">
                <a:latin typeface="Times New Roman" panose="0202050305040509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3600" b="1" dirty="0">
              <a:solidFill>
                <a:srgbClr val="0033CC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>
          <a:xfrm>
            <a:off x="623570" y="188595"/>
            <a:ext cx="8820785" cy="828675"/>
          </a:xfrm>
        </p:spPr>
        <p:txBody>
          <a:bodyPr anchor="b"/>
          <a:p>
            <a:r>
              <a:rPr lang="en-US" altLang="zh-CN">
                <a:latin typeface="Comic Sans MS" panose="030F09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5363" name="文本占位符 15362"/>
          <p:cNvSpPr>
            <a:spLocks noGrp="1"/>
          </p:cNvSpPr>
          <p:nvPr>
            <p:ph type="body" sz="half" idx="1"/>
          </p:nvPr>
        </p:nvSpPr>
        <p:spPr>
          <a:xfrm>
            <a:off x="695960" y="1124585"/>
            <a:ext cx="9642475" cy="3657600"/>
          </a:xfrm>
        </p:spPr>
        <p:txBody>
          <a:bodyPr anchor="t"/>
          <a:p>
            <a:r>
              <a:rPr lang="en-US" altLang="zh-CN" sz="3200" b="1" u="sng" kern="1200">
                <a:latin typeface="Comic Sans MS" panose="030F09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902030302020204" pitchFamily="2" charset="0"/>
              </a:rPr>
              <a:t> - Determine the z-transform X(z) of the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causal  sequence  x[n]=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  <a:sym typeface="Symbol" panose="05050102010706020507" pitchFamily="2" charset="2"/>
              </a:rPr>
              <a:t></a:t>
            </a:r>
            <a:r>
              <a:rPr lang="en-US" altLang="zh-CN" sz="3200" b="1" kern="1200" baseline="30000">
                <a:solidFill>
                  <a:srgbClr val="FF0000"/>
                </a:solidFill>
                <a:latin typeface="Comic Sans MS" panose="030F0902030302020204" pitchFamily="2" charset="0"/>
                <a:sym typeface="Symbol" panose="05050102010706020507" pitchFamily="2" charset="2"/>
              </a:rPr>
              <a:t>n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  <a:sym typeface="Symbol" panose="05050102010706020507" pitchFamily="2" charset="2"/>
              </a:rPr>
              <a:t>[n]</a:t>
            </a:r>
            <a:r>
              <a:rPr lang="en-US" altLang="zh-CN" sz="3200" b="1" kern="1200">
                <a:latin typeface="Comic Sans MS" panose="030F0902030302020204" pitchFamily="2" charset="0"/>
                <a:sym typeface="Symbol" panose="05050102010706020507" pitchFamily="2" charset="2"/>
              </a:rPr>
              <a:t> </a:t>
            </a:r>
            <a:r>
              <a:rPr lang="en-US" altLang="zh-CN" sz="3200" b="1" kern="1200">
                <a:latin typeface="Comic Sans MS" panose="030F0902030302020204" pitchFamily="2" charset="0"/>
              </a:rPr>
              <a:t>and its ROC.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r>
              <a:rPr lang="en-US" altLang="zh-CN" sz="3200" b="1" kern="1200">
                <a:latin typeface="Comic Sans MS" panose="030F0902030302020204" pitchFamily="2" charset="0"/>
              </a:rPr>
              <a:t>Now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endParaRPr lang="en-US" altLang="zh-CN" sz="3200" kern="1200">
              <a:latin typeface="Comic Sans MS" panose="030F0902030302020204" pitchFamily="2" charset="0"/>
            </a:endParaRPr>
          </a:p>
        </p:txBody>
      </p:sp>
      <p:graphicFrame>
        <p:nvGraphicFramePr>
          <p:cNvPr id="15364" name="内容占位符 1536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2130" y="2493010"/>
          <a:ext cx="54006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422900" imgH="1016000" progId="Equation.3">
                  <p:embed/>
                </p:oleObj>
              </mc:Choice>
              <mc:Fallback>
                <p:oleObj name="" r:id="rId1" imgW="5422900" imgH="1016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130" y="2493010"/>
                        <a:ext cx="5400675" cy="1011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文本框 15364"/>
          <p:cNvSpPr txBox="1"/>
          <p:nvPr/>
        </p:nvSpPr>
        <p:spPr>
          <a:xfrm>
            <a:off x="1559560" y="3644583"/>
            <a:ext cx="75438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The above power series converges to: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5366" name="内容占位符 1536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75685" y="4437380"/>
          <a:ext cx="46085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5118100" imgH="1079500" progId="Equation.3">
                  <p:embed/>
                </p:oleObj>
              </mc:Choice>
              <mc:Fallback>
                <p:oleObj name="" r:id="rId3" imgW="5118100" imgH="1079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685" y="4437380"/>
                        <a:ext cx="4608513" cy="971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文本框 15366"/>
          <p:cNvSpPr txBox="1"/>
          <p:nvPr/>
        </p:nvSpPr>
        <p:spPr>
          <a:xfrm>
            <a:off x="1487488" y="5373053"/>
            <a:ext cx="76200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ROC is the annular region |</a:t>
            </a:r>
            <a:r>
              <a:rPr lang="zh-CN" altLang="en-US" sz="3200" b="1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z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| &gt; |</a:t>
            </a:r>
            <a:r>
              <a:rPr lang="el-GR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α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|.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23570" y="44450"/>
            <a:ext cx="7466330" cy="969645"/>
          </a:xfr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p>
            <a:pPr lvl="0" algn="l"/>
            <a:r>
              <a:rPr lang="en-US" altLang="zh-CN">
                <a:latin typeface="Comic Sans MS" panose="030F0902030302020204" pitchFamily="2" charset="0"/>
                <a:sym typeface="+mn-ea"/>
              </a:rPr>
              <a:t>6.1 Definition and Properties</a:t>
            </a:r>
            <a:endParaRPr lang="en-US" altLang="zh-CN">
              <a:latin typeface="Comic Sans MS" panose="030F0902030302020204" pitchFamily="2" charset="0"/>
              <a:sym typeface="+mn-ea"/>
            </a:endParaRPr>
          </a:p>
        </p:txBody>
      </p:sp>
      <p:sp>
        <p:nvSpPr>
          <p:cNvPr id="16387" name="文本占位符 16386"/>
          <p:cNvSpPr>
            <a:spLocks noGrp="1"/>
          </p:cNvSpPr>
          <p:nvPr>
            <p:ph type="body" sz="half" idx="1"/>
          </p:nvPr>
        </p:nvSpPr>
        <p:spPr>
          <a:xfrm>
            <a:off x="695960" y="1268730"/>
            <a:ext cx="9345295" cy="4144645"/>
          </a:xfrm>
        </p:spPr>
        <p:txBody>
          <a:bodyPr anchor="t"/>
          <a:p>
            <a:r>
              <a:rPr lang="en-US" altLang="zh-CN" sz="3200" b="1" u="sng" kern="1200">
                <a:latin typeface="Comic Sans MS" panose="030F09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902030302020204" pitchFamily="2" charset="0"/>
              </a:rPr>
              <a:t> - The z-transform </a:t>
            </a:r>
            <a:r>
              <a:rPr lang="en-US" altLang="zh-CN" sz="3200" b="1" kern="1200">
                <a:latin typeface="Comic Sans MS" panose="030F0902030302020204" pitchFamily="2" charset="0"/>
                <a:cs typeface="宋体" panose="02010600030101010101" pitchFamily="2" charset="-122"/>
              </a:rPr>
              <a:t>μ</a:t>
            </a:r>
            <a:r>
              <a:rPr lang="en-US" altLang="zh-CN" sz="3200" b="1" kern="1200">
                <a:latin typeface="Comic Sans MS" panose="030F0902030302020204" pitchFamily="2" charset="0"/>
              </a:rPr>
              <a:t>(z) of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the unit step sequence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  <a:cs typeface="宋体" panose="02010600030101010101" pitchFamily="2" charset="-122"/>
              </a:rPr>
              <a:t>μ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[n]</a:t>
            </a:r>
            <a:r>
              <a:rPr lang="en-US" altLang="zh-CN" sz="3200" b="1" kern="1200">
                <a:latin typeface="Comic Sans MS" panose="030F0902030302020204" pitchFamily="2" charset="0"/>
              </a:rPr>
              <a:t> can be obtained from:	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16388" name="内容占位符 16387"/>
          <p:cNvGraphicFramePr>
            <a:graphicFrameLocks noGrp="1" noChangeAspect="1"/>
          </p:cNvGraphicFramePr>
          <p:nvPr>
            <p:ph sz="half" idx="2"/>
          </p:nvPr>
        </p:nvGraphicFramePr>
        <p:xfrm>
          <a:off x="2999740" y="2708910"/>
          <a:ext cx="4526915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5118100" imgH="1079500" progId="Equation.3">
                  <p:embed/>
                </p:oleObj>
              </mc:Choice>
              <mc:Fallback>
                <p:oleObj name="" r:id="rId1" imgW="5118100" imgH="1079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740" y="2708910"/>
                        <a:ext cx="4526915" cy="9544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6389"/>
          <p:cNvGraphicFramePr>
            <a:graphicFrameLocks noChangeAspect="1"/>
          </p:cNvGraphicFramePr>
          <p:nvPr/>
        </p:nvGraphicFramePr>
        <p:xfrm>
          <a:off x="2999740" y="4364990"/>
          <a:ext cx="5024120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752600" imgH="431800" progId="Equation.3">
                  <p:embed/>
                </p:oleObj>
              </mc:Choice>
              <mc:Fallback>
                <p:oleObj name="" r:id="rId3" imgW="17526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740" y="4364990"/>
                        <a:ext cx="5024120" cy="1275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组合 16391"/>
          <p:cNvGrpSpPr/>
          <p:nvPr/>
        </p:nvGrpSpPr>
        <p:grpSpPr>
          <a:xfrm>
            <a:off x="1416050" y="5445125"/>
            <a:ext cx="7543800" cy="625475"/>
            <a:chOff x="0" y="0"/>
            <a:chExt cx="4752" cy="394"/>
          </a:xfrm>
        </p:grpSpPr>
        <p:graphicFrame>
          <p:nvGraphicFramePr>
            <p:cNvPr id="3" name="对象 16392"/>
            <p:cNvGraphicFramePr>
              <a:graphicFrameLocks noChangeAspect="1"/>
            </p:cNvGraphicFramePr>
            <p:nvPr/>
          </p:nvGraphicFramePr>
          <p:xfrm>
            <a:off x="2857" y="0"/>
            <a:ext cx="99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548005" imgH="216535" progId="Equation.3">
                    <p:embed/>
                  </p:oleObj>
                </mc:Choice>
                <mc:Fallback>
                  <p:oleObj name="" r:id="rId5" imgW="548005" imgH="21653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57" y="0"/>
                          <a:ext cx="998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文本框 16393"/>
            <p:cNvSpPr txBox="1"/>
            <p:nvPr/>
          </p:nvSpPr>
          <p:spPr>
            <a:xfrm>
              <a:off x="0" y="0"/>
              <a:ext cx="475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800" b="1" i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rPr>
                <a:t>ROC is the annular region          .</a:t>
              </a:r>
              <a:endParaRPr lang="en-US" altLang="zh-CN" sz="28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5" name="文本框 16394"/>
          <p:cNvSpPr txBox="1"/>
          <p:nvPr/>
        </p:nvSpPr>
        <p:spPr>
          <a:xfrm>
            <a:off x="1631633" y="3860800"/>
            <a:ext cx="70866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by setting a = 1,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>
          <a:xfrm>
            <a:off x="335915" y="44450"/>
            <a:ext cx="8474710" cy="104457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6.1 Definition and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7411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551815" y="1268730"/>
            <a:ext cx="9088755" cy="1079500"/>
          </a:xfrm>
        </p:spPr>
        <p:txBody>
          <a:bodyPr anchor="t"/>
          <a:p>
            <a:r>
              <a:rPr lang="en-US" altLang="zh-CN" sz="3200" b="1" u="sng" kern="1200">
                <a:latin typeface="Comic Sans MS" panose="030F09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902030302020204" pitchFamily="2" charset="0"/>
              </a:rPr>
              <a:t> - Consider the anti-causal sequence: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endParaRPr lang="en-US" altLang="zh-CN" sz="3200" kern="1200"/>
          </a:p>
        </p:txBody>
      </p:sp>
      <p:graphicFrame>
        <p:nvGraphicFramePr>
          <p:cNvPr id="17412" name="内容占位符 174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3930" y="2204720"/>
          <a:ext cx="318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187700" imgH="558800" progId="Equation.3">
                  <p:embed/>
                </p:oleObj>
              </mc:Choice>
              <mc:Fallback>
                <p:oleObj name="" r:id="rId1" imgW="3187700" imgH="558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3930" y="2204720"/>
                        <a:ext cx="3187700" cy="558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矩形 17412"/>
          <p:cNvSpPr/>
          <p:nvPr/>
        </p:nvSpPr>
        <p:spPr>
          <a:xfrm>
            <a:off x="1056005" y="2924810"/>
            <a:ext cx="76200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3200" b="1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Its z-transform is given by:</a:t>
            </a:r>
            <a:endParaRPr lang="en-US" altLang="zh-CN" sz="3200" b="1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7414" name="内容占位符 174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55825" y="3500755"/>
          <a:ext cx="6279515" cy="212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476500" imgH="838200" progId="Equation.3">
                  <p:embed/>
                </p:oleObj>
              </mc:Choice>
              <mc:Fallback>
                <p:oleObj name="" r:id="rId3" imgW="2476500" imgH="838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825" y="3500755"/>
                        <a:ext cx="6279515" cy="21297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组合 17415"/>
          <p:cNvGrpSpPr/>
          <p:nvPr/>
        </p:nvGrpSpPr>
        <p:grpSpPr>
          <a:xfrm>
            <a:off x="1056005" y="5589270"/>
            <a:ext cx="6181725" cy="584200"/>
            <a:chOff x="0" y="0"/>
            <a:chExt cx="3440" cy="368"/>
          </a:xfrm>
        </p:grpSpPr>
        <p:graphicFrame>
          <p:nvGraphicFramePr>
            <p:cNvPr id="2" name="对象 17416"/>
            <p:cNvGraphicFramePr>
              <a:graphicFrameLocks noChangeAspect="1"/>
            </p:cNvGraphicFramePr>
            <p:nvPr/>
          </p:nvGraphicFramePr>
          <p:xfrm>
            <a:off x="2784" y="48"/>
            <a:ext cx="65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1045210" imgH="509905" progId="Equation.3">
                    <p:embed/>
                  </p:oleObj>
                </mc:Choice>
                <mc:Fallback>
                  <p:oleObj name="" r:id="rId5" imgW="1045210" imgH="50990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4" y="48"/>
                          <a:ext cx="656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文本框 17417"/>
            <p:cNvSpPr txBox="1"/>
            <p:nvPr/>
          </p:nvSpPr>
          <p:spPr>
            <a:xfrm>
              <a:off x="0" y="0"/>
              <a:ext cx="268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800" b="1" i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rPr>
                <a:t>ROC is the annular region</a:t>
              </a:r>
              <a:endParaRPr lang="en-US" altLang="zh-CN" sz="28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/>
          </p:cNvSpPr>
          <p:nvPr>
            <p:ph type="title"/>
          </p:nvPr>
        </p:nvSpPr>
        <p:spPr>
          <a:xfrm>
            <a:off x="839470" y="260985"/>
            <a:ext cx="7633335" cy="81851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6.1 Definition and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8435" name="文本占位符 18434"/>
          <p:cNvSpPr>
            <a:spLocks noGrp="1"/>
          </p:cNvSpPr>
          <p:nvPr>
            <p:ph type="body" sz="half" idx="1"/>
          </p:nvPr>
        </p:nvSpPr>
        <p:spPr>
          <a:xfrm>
            <a:off x="1343660" y="1269365"/>
            <a:ext cx="7961630" cy="4105275"/>
          </a:xfrm>
        </p:spPr>
        <p:txBody>
          <a:bodyPr anchor="t"/>
          <a:p>
            <a:r>
              <a:rPr lang="en-US" altLang="zh-CN" sz="3200" b="1" u="sng" kern="1200">
                <a:latin typeface="Comic Sans MS" panose="030F0902030302020204" pitchFamily="2" charset="0"/>
              </a:rPr>
              <a:t>Note</a:t>
            </a:r>
            <a:r>
              <a:rPr lang="en-US" altLang="zh-CN" sz="3200" b="1" kern="1200">
                <a:latin typeface="Comic Sans MS" panose="030F0902030302020204" pitchFamily="2" charset="0"/>
              </a:rPr>
              <a:t>: The unit step sequence </a:t>
            </a:r>
            <a:r>
              <a:rPr lang="en-US" altLang="zh-CN" sz="3200" b="1" kern="1200">
                <a:latin typeface="Comic Sans MS" panose="030F0902030302020204" pitchFamily="2" charset="0"/>
                <a:cs typeface="宋体" panose="02010600030101010101" pitchFamily="2" charset="-122"/>
              </a:rPr>
              <a:t>μ</a:t>
            </a:r>
            <a:r>
              <a:rPr lang="en-US" altLang="zh-CN" sz="3200" b="1" kern="1200">
                <a:latin typeface="Comic Sans MS" panose="030F0902030302020204" pitchFamily="2" charset="0"/>
              </a:rPr>
              <a:t>[</a:t>
            </a:r>
            <a:r>
              <a:rPr lang="en-US" altLang="zh-CN" sz="3200" b="1" i="1" kern="1200">
                <a:latin typeface="Comic Sans MS" panose="030F0902030302020204" pitchFamily="2" charset="0"/>
              </a:rPr>
              <a:t>n</a:t>
            </a:r>
            <a:r>
              <a:rPr lang="en-US" altLang="zh-CN" sz="3200" b="1" kern="1200">
                <a:latin typeface="Comic Sans MS" panose="030F0902030302020204" pitchFamily="2" charset="0"/>
              </a:rPr>
              <a:t>] is not absolutely summable, and hence its DTFT does not converge uniformly.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r>
              <a:rPr lang="en-US" altLang="zh-CN" sz="3200" b="1" u="sng" kern="1200">
                <a:latin typeface="Comic Sans MS" panose="030F0902030302020204" pitchFamily="2" charset="0"/>
              </a:rPr>
              <a:t>Note</a:t>
            </a:r>
            <a:r>
              <a:rPr lang="en-US" altLang="zh-CN" sz="3200" b="1" kern="1200">
                <a:latin typeface="Comic Sans MS" panose="030F0902030302020204" pitchFamily="2" charset="0"/>
              </a:rPr>
              <a:t>: Only way an unique sequence can be associated with a z-transform is by specifying its ROC.</a:t>
            </a:r>
            <a:endParaRPr lang="en-US" altLang="zh-CN" sz="3200" kern="1200">
              <a:latin typeface="Comic Sans MS" panose="030F090203030202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041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charRg st="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1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charRg st="110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342188" cy="1044575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Commonly Used</a:t>
            </a:r>
            <a:r>
              <a:rPr lang="en-US" altLang="zh-CN" sz="4000" b="1" i="1">
                <a:latin typeface="Comic Sans MS" panose="030F0902030302020204" pitchFamily="2" charset="0"/>
              </a:rPr>
              <a:t> </a:t>
            </a:r>
            <a:r>
              <a:rPr lang="en-US" altLang="zh-CN" sz="4000" b="1">
                <a:latin typeface="Comic Sans MS" panose="030F0902030302020204" pitchFamily="2" charset="0"/>
              </a:rPr>
              <a:t>z-transform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pic>
        <p:nvPicPr>
          <p:cNvPr id="19459" name="内容占位符 19458" descr="Table3_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188" y="1124585"/>
            <a:ext cx="7848600" cy="5661025"/>
          </a:xfrm>
        </p:spPr>
      </p:pic>
      <p:sp>
        <p:nvSpPr>
          <p:cNvPr id="8" name="矩形 7"/>
          <p:cNvSpPr/>
          <p:nvPr/>
        </p:nvSpPr>
        <p:spPr>
          <a:xfrm>
            <a:off x="9984423" y="55168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>
          <a:xfrm>
            <a:off x="1415415" y="116840"/>
            <a:ext cx="7381875" cy="97472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6.2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20483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1559560" y="1125220"/>
            <a:ext cx="7558088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In the case of LTI discrete-time systems we are concerned with in this course, all pertinent z-transforms are rational functions of z</a:t>
            </a:r>
            <a:r>
              <a:rPr lang="en-US" altLang="zh-CN" sz="3200" b="1" kern="1200" baseline="30000">
                <a:latin typeface="Comic Sans MS" panose="030F0902030302020204" pitchFamily="2" charset="0"/>
              </a:rPr>
              <a:t>-1</a:t>
            </a:r>
            <a:r>
              <a:rPr lang="en-US" altLang="zh-CN" sz="3200" b="1" kern="1200">
                <a:latin typeface="Comic Sans MS" panose="030F0902030302020204" pitchFamily="2" charset="0"/>
              </a:rPr>
              <a:t>.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r>
              <a:rPr lang="en-US" altLang="zh-CN" sz="3200" b="1" kern="1200">
                <a:latin typeface="Comic Sans MS" panose="030F0902030302020204" pitchFamily="2" charset="0"/>
              </a:rPr>
              <a:t>That is, they are ratios of two polynomials in z</a:t>
            </a:r>
            <a:r>
              <a:rPr lang="en-US" altLang="zh-CN" sz="3200" b="1" kern="1200" baseline="30000">
                <a:latin typeface="Comic Sans MS" panose="030F0902030302020204" pitchFamily="2" charset="0"/>
              </a:rPr>
              <a:t>-1</a:t>
            </a:r>
            <a:r>
              <a:rPr lang="en-US" altLang="zh-CN" sz="3200" b="1" kern="1200">
                <a:latin typeface="Comic Sans MS" panose="030F0902030302020204" pitchFamily="2" charset="0"/>
              </a:rPr>
              <a:t> :</a:t>
            </a:r>
            <a:endParaRPr lang="en-US" altLang="zh-CN" sz="3200" kern="1200">
              <a:latin typeface="Comic Sans MS" panose="030F0902030302020204" pitchFamily="2" charset="0"/>
            </a:endParaRPr>
          </a:p>
        </p:txBody>
      </p:sp>
      <p:graphicFrame>
        <p:nvGraphicFramePr>
          <p:cNvPr id="20484" name="内容占位符 20483"/>
          <p:cNvGraphicFramePr>
            <a:graphicFrameLocks noGrp="1" noChangeAspect="1"/>
          </p:cNvGraphicFramePr>
          <p:nvPr>
            <p:ph sz="half" idx="2"/>
          </p:nvPr>
        </p:nvGraphicFramePr>
        <p:xfrm>
          <a:off x="1919605" y="4868863"/>
          <a:ext cx="75612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9105900" imgH="1219200" progId="Equation.3">
                  <p:embed/>
                </p:oleObj>
              </mc:Choice>
              <mc:Fallback>
                <p:oleObj name="" r:id="rId1" imgW="9105900" imgH="1219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605" y="4868863"/>
                        <a:ext cx="7561263" cy="1012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5"/>
          <p:cNvSpPr>
            <a:spLocks noGrp="1"/>
          </p:cNvSpPr>
          <p:nvPr>
            <p:ph type="title"/>
          </p:nvPr>
        </p:nvSpPr>
        <p:spPr>
          <a:xfrm>
            <a:off x="1199515" y="-27305"/>
            <a:ext cx="6870700" cy="1116013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6.2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21507" name="文本占位符 21506"/>
          <p:cNvSpPr>
            <a:spLocks noGrp="1"/>
          </p:cNvSpPr>
          <p:nvPr>
            <p:ph type="body" sz="half" idx="1"/>
          </p:nvPr>
        </p:nvSpPr>
        <p:spPr>
          <a:xfrm>
            <a:off x="1199515" y="1196975"/>
            <a:ext cx="8702675" cy="165735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A rational </a:t>
            </a:r>
            <a:r>
              <a:rPr lang="en-US" altLang="zh-CN" sz="3200" b="1" i="1" kern="1200">
                <a:latin typeface="Comic Sans MS" panose="030F0902030302020204" pitchFamily="2" charset="0"/>
              </a:rPr>
              <a:t>z</a:t>
            </a:r>
            <a:r>
              <a:rPr lang="en-US" altLang="zh-CN" sz="3200" b="1" kern="1200">
                <a:latin typeface="Comic Sans MS" panose="030F0902030302020204" pitchFamily="2" charset="0"/>
              </a:rPr>
              <a:t>-transform can be alternately written in factored form as: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endParaRPr lang="en-US" altLang="zh-CN" sz="3200" kern="1200"/>
          </a:p>
        </p:txBody>
      </p:sp>
      <p:graphicFrame>
        <p:nvGraphicFramePr>
          <p:cNvPr id="21508" name="内容占位符 2150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2978" y="2565400"/>
          <a:ext cx="38877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191000" imgH="1346200" progId="Equation.3">
                  <p:embed/>
                </p:oleObj>
              </mc:Choice>
              <mc:Fallback>
                <p:oleObj name="" r:id="rId1" imgW="4191000" imgH="1346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2978" y="2565400"/>
                        <a:ext cx="3887787" cy="1247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内容占位符 2150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07485" y="4221480"/>
          <a:ext cx="3898900" cy="125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4191000" imgH="1346200" progId="Equation.3">
                  <p:embed/>
                </p:oleObj>
              </mc:Choice>
              <mc:Fallback>
                <p:oleObj name="" r:id="rId3" imgW="4191000" imgH="1346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485" y="4221480"/>
                        <a:ext cx="3898900" cy="125222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2529"/>
          <p:cNvSpPr>
            <a:spLocks noGrp="1"/>
          </p:cNvSpPr>
          <p:nvPr>
            <p:ph type="title"/>
          </p:nvPr>
        </p:nvSpPr>
        <p:spPr>
          <a:xfrm>
            <a:off x="1775460" y="116840"/>
            <a:ext cx="6870700" cy="973138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6.2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22531" name="内容占位符 22530"/>
          <p:cNvSpPr>
            <a:spLocks noGrp="1"/>
          </p:cNvSpPr>
          <p:nvPr>
            <p:ph idx="1"/>
          </p:nvPr>
        </p:nvSpPr>
        <p:spPr>
          <a:xfrm>
            <a:off x="1775143" y="1269048"/>
            <a:ext cx="7769225" cy="4192587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At a root z=</a:t>
            </a:r>
            <a:r>
              <a:rPr lang="en-US" altLang="zh-CN" sz="3200" b="1">
                <a:latin typeface="Comic Sans MS" panose="030F0902030302020204" pitchFamily="2" charset="0"/>
                <a:sym typeface="Symbol" panose="05050102010706020507" pitchFamily="2" charset="2"/>
              </a:rPr>
              <a:t></a:t>
            </a:r>
            <a:r>
              <a:rPr lang="en-US" altLang="zh-CN" sz="3200" b="1" baseline="-25000">
                <a:latin typeface="Comic Sans MS" panose="030F09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sz="3200" b="1">
                <a:latin typeface="Comic Sans MS" panose="030F0902030302020204" pitchFamily="2" charset="0"/>
              </a:rPr>
              <a:t> of the numerator polynomial G(</a:t>
            </a:r>
            <a:r>
              <a:rPr lang="en-US" altLang="zh-CN" sz="3200" b="1">
                <a:latin typeface="Comic Sans MS" panose="030F0902030302020204" pitchFamily="2" charset="0"/>
                <a:sym typeface="Symbol" panose="05050102010706020507" pitchFamily="2" charset="2"/>
              </a:rPr>
              <a:t></a:t>
            </a:r>
            <a:r>
              <a:rPr lang="en-US" altLang="zh-CN" sz="3200" b="1" baseline="-25000">
                <a:latin typeface="Comic Sans MS" panose="030F09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sz="3200" b="1">
                <a:latin typeface="Comic Sans MS" panose="030F0902030302020204" pitchFamily="2" charset="0"/>
              </a:rPr>
              <a:t>)=0 and as a result, these values of z are known as the </a:t>
            </a:r>
            <a:r>
              <a:rPr lang="en-US" altLang="zh-CN" sz="3200" b="1">
                <a:solidFill>
                  <a:srgbClr val="FF0066"/>
                </a:solidFill>
                <a:latin typeface="Comic Sans MS" panose="030F0902030302020204" pitchFamily="2" charset="0"/>
              </a:rPr>
              <a:t>zeros</a:t>
            </a:r>
            <a:r>
              <a:rPr lang="en-US" altLang="zh-CN" sz="3200" b="1">
                <a:latin typeface="Comic Sans MS" panose="030F0902030302020204" pitchFamily="2" charset="0"/>
              </a:rPr>
              <a:t> of G(z).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At a root z= </a:t>
            </a:r>
            <a:r>
              <a:rPr lang="en-US" altLang="zh-CN" sz="3200" b="1">
                <a:latin typeface="Comic Sans MS" panose="030F0902030302020204" pitchFamily="2" charset="0"/>
                <a:sym typeface="Symbol" panose="05050102010706020507" pitchFamily="2" charset="2"/>
              </a:rPr>
              <a:t></a:t>
            </a:r>
            <a:r>
              <a:rPr lang="en-US" altLang="zh-CN" sz="3200" b="1" baseline="-25000">
                <a:latin typeface="Comic Sans MS" panose="030F09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sz="3200" b="1">
                <a:latin typeface="Comic Sans MS" panose="030F0902030302020204" pitchFamily="2" charset="0"/>
              </a:rPr>
              <a:t> of the denominator polynomial  G(</a:t>
            </a:r>
            <a:r>
              <a:rPr lang="en-US" altLang="zh-CN" sz="3200" b="1">
                <a:latin typeface="Comic Sans MS" panose="030F0902030302020204" pitchFamily="2" charset="0"/>
                <a:sym typeface="Symbol" panose="05050102010706020507" pitchFamily="2" charset="2"/>
              </a:rPr>
              <a:t></a:t>
            </a:r>
            <a:r>
              <a:rPr lang="en-US" altLang="zh-CN" sz="3200" b="1" baseline="-25000">
                <a:latin typeface="Comic Sans MS" panose="030F09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sz="3200" b="1">
                <a:latin typeface="Comic Sans MS" panose="030F0902030302020204" pitchFamily="2" charset="0"/>
              </a:rPr>
              <a:t>)</a:t>
            </a:r>
            <a:r>
              <a:rPr lang="en-US" altLang="zh-CN" sz="3200" b="1">
                <a:latin typeface="Comic Sans MS" panose="030F0902030302020204" pitchFamily="2" charset="0"/>
                <a:sym typeface="Symbol" panose="05050102010706020507" pitchFamily="2" charset="2"/>
              </a:rPr>
              <a:t></a:t>
            </a:r>
            <a:r>
              <a:rPr lang="en-US" altLang="zh-CN" sz="3200" b="1">
                <a:latin typeface="Comic Sans MS" panose="030F0902030302020204" pitchFamily="2" charset="0"/>
              </a:rPr>
              <a:t>, and as a result, these values of z are known as the</a:t>
            </a:r>
            <a:r>
              <a:rPr lang="en-US" altLang="zh-CN" sz="3200" b="1">
                <a:solidFill>
                  <a:srgbClr val="FF0066"/>
                </a:solidFill>
                <a:latin typeface="Comic Sans MS" panose="030F0902030302020204" pitchFamily="2" charset="0"/>
              </a:rPr>
              <a:t> poles</a:t>
            </a:r>
            <a:r>
              <a:rPr lang="en-US" altLang="zh-CN" sz="3200" b="1">
                <a:latin typeface="Comic Sans MS" panose="030F0902030302020204" pitchFamily="2" charset="0"/>
              </a:rPr>
              <a:t> of G(z).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endParaRPr lang="en-US" altLang="zh-CN" sz="3200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3553"/>
          <p:cNvSpPr>
            <a:spLocks noGrp="1"/>
          </p:cNvSpPr>
          <p:nvPr>
            <p:ph type="title"/>
          </p:nvPr>
        </p:nvSpPr>
        <p:spPr>
          <a:xfrm>
            <a:off x="1343660" y="45085"/>
            <a:ext cx="7229475" cy="104457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6.2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23555" name="文本占位符 23554"/>
          <p:cNvSpPr>
            <a:spLocks noGrp="1"/>
          </p:cNvSpPr>
          <p:nvPr>
            <p:ph type="body" sz="half" idx="1"/>
          </p:nvPr>
        </p:nvSpPr>
        <p:spPr>
          <a:xfrm>
            <a:off x="1343343" y="1125220"/>
            <a:ext cx="6910387" cy="4073525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Consider: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23556" name="内容占位符 2355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07168" y="1196975"/>
          <a:ext cx="460851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5054600" imgH="1346200" progId="Equation.3">
                  <p:embed/>
                </p:oleObj>
              </mc:Choice>
              <mc:Fallback>
                <p:oleObj name="" r:id="rId1" imgW="5054600" imgH="1346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7168" y="1196975"/>
                        <a:ext cx="4608512" cy="12271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矩形 23556"/>
          <p:cNvSpPr/>
          <p:nvPr/>
        </p:nvSpPr>
        <p:spPr>
          <a:xfrm>
            <a:off x="1559560" y="2565400"/>
            <a:ext cx="7620000" cy="2514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</a:pPr>
            <a:r>
              <a:rPr lang="en-US" altLang="zh-CN" sz="3200" b="1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Note G(z) has M finite zeros and N finite poles:</a:t>
            </a:r>
            <a:endParaRPr lang="en-US" altLang="zh-CN" sz="3200" b="1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3200" b="1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If N &gt; M there are additional N - M zeros at z = 0 (the origin in the z-plane)</a:t>
            </a:r>
            <a:endParaRPr lang="en-US" altLang="zh-CN" sz="3200" b="1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3200" b="1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If  N  &lt; M  there are additional M - N poles at z = 0.</a:t>
            </a:r>
            <a:endParaRPr lang="en-US" altLang="zh-CN" sz="3200" b="1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5601"/>
          <p:cNvSpPr>
            <a:spLocks noGrp="1"/>
          </p:cNvSpPr>
          <p:nvPr>
            <p:ph type="title"/>
          </p:nvPr>
        </p:nvSpPr>
        <p:spPr>
          <a:xfrm>
            <a:off x="1487170" y="260985"/>
            <a:ext cx="6870700" cy="79629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6.2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type="body" sz="half" idx="1"/>
          </p:nvPr>
        </p:nvSpPr>
        <p:spPr>
          <a:xfrm>
            <a:off x="1271270" y="1196975"/>
            <a:ext cx="8540115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A physical interpretation of the concepts of poles and zeros can be given by plotting the log-magnitude 20log</a:t>
            </a:r>
            <a:r>
              <a:rPr lang="en-US" altLang="zh-CN" sz="3200" b="1" kern="1200" baseline="-25000">
                <a:latin typeface="Comic Sans MS" panose="030F0902030302020204" pitchFamily="2" charset="0"/>
              </a:rPr>
              <a:t>10</a:t>
            </a:r>
            <a:r>
              <a:rPr lang="en-US" altLang="zh-CN" sz="3200" b="1" kern="1200">
                <a:latin typeface="Comic Sans MS" panose="030F0902030302020204" pitchFamily="2" charset="0"/>
              </a:rPr>
              <a:t>|G(z)| as shown on next figure for: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25604" name="内容占位符 25603"/>
          <p:cNvGraphicFramePr>
            <a:graphicFrameLocks noGrp="1" noChangeAspect="1"/>
          </p:cNvGraphicFramePr>
          <p:nvPr>
            <p:ph sz="half" idx="2"/>
          </p:nvPr>
        </p:nvGraphicFramePr>
        <p:xfrm>
          <a:off x="3647123" y="4005580"/>
          <a:ext cx="431958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600200" imgH="419100" progId="Equation.DSMT4">
                  <p:embed/>
                </p:oleObj>
              </mc:Choice>
              <mc:Fallback>
                <p:oleObj name="" r:id="rId1" imgW="1600200" imgH="4191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7123" y="4005580"/>
                        <a:ext cx="4319587" cy="11318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>
            <a:spLocks noGrp="1"/>
          </p:cNvSpPr>
          <p:nvPr>
            <p:ph type="title"/>
          </p:nvPr>
        </p:nvSpPr>
        <p:spPr>
          <a:xfrm>
            <a:off x="1631315" y="45085"/>
            <a:ext cx="6870700" cy="973138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7171" name="内容占位符 7170"/>
          <p:cNvSpPr>
            <a:spLocks noGrp="1"/>
          </p:cNvSpPr>
          <p:nvPr>
            <p:ph idx="1"/>
          </p:nvPr>
        </p:nvSpPr>
        <p:spPr>
          <a:xfrm>
            <a:off x="1126808" y="1196975"/>
            <a:ext cx="7985125" cy="3905250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In continuous signal system, we use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902030302020204" pitchFamily="2" charset="0"/>
              </a:rPr>
              <a:t>S-Transform and FT</a:t>
            </a:r>
            <a:r>
              <a:rPr lang="en-US" altLang="zh-CN" sz="3200" b="1">
                <a:latin typeface="Comic Sans MS" panose="030F0902030302020204" pitchFamily="2" charset="0"/>
              </a:rPr>
              <a:t> as the tools to process problems in the transform domain; so in discrete signal system, we use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902030302020204" pitchFamily="2" charset="0"/>
              </a:rPr>
              <a:t>z-Transform and DFT</a:t>
            </a:r>
            <a:r>
              <a:rPr lang="en-US" altLang="zh-CN" sz="3200" b="1">
                <a:latin typeface="Comic Sans MS" panose="030F0902030302020204" pitchFamily="2" charset="0"/>
              </a:rPr>
              <a:t>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z-Transform can make the solution for discrete time systems very simple.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0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7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171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6625"/>
          <p:cNvSpPr>
            <a:spLocks noGrp="1"/>
          </p:cNvSpPr>
          <p:nvPr>
            <p:ph type="title"/>
          </p:nvPr>
        </p:nvSpPr>
        <p:spPr>
          <a:xfrm>
            <a:off x="1127125" y="189230"/>
            <a:ext cx="7865745" cy="78867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6.2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pic>
        <p:nvPicPr>
          <p:cNvPr id="26627" name="内容占位符 2662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9470" y="1196975"/>
            <a:ext cx="6038215" cy="4617085"/>
          </a:xfrm>
        </p:spPr>
      </p:pic>
      <p:sp>
        <p:nvSpPr>
          <p:cNvPr id="26628" name="文本框 26627"/>
          <p:cNvSpPr txBox="1"/>
          <p:nvPr/>
        </p:nvSpPr>
        <p:spPr>
          <a:xfrm>
            <a:off x="7176135" y="2493010"/>
            <a:ext cx="495617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poles z=0.4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Times New Roman" panose="02020503050405090304" pitchFamily="18" charset="0"/>
              </a:rPr>
              <a:t>±j0.6928, zeros z=1.2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±j1.2.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7649"/>
          <p:cNvSpPr>
            <a:spLocks noGrp="1"/>
          </p:cNvSpPr>
          <p:nvPr>
            <p:ph type="title"/>
          </p:nvPr>
        </p:nvSpPr>
        <p:spPr>
          <a:xfrm>
            <a:off x="1115695" y="152400"/>
            <a:ext cx="9328785" cy="86360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6.3 ROC of a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1270953" y="1269048"/>
            <a:ext cx="7696200" cy="4321175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ROC of a z-transform is an important concept.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Without the discussion of the ROC, there is no unique relationship between a sequence and its z-transform. 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Hence, the z-transform must always be specified with its ROC.</a:t>
            </a:r>
            <a:endParaRPr lang="en-US" altLang="zh-CN" sz="3200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46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5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charRg st="154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6.3 ROC of a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28675" name="内容占位符 28674"/>
          <p:cNvSpPr>
            <a:spLocks noGrp="1"/>
          </p:cNvSpPr>
          <p:nvPr>
            <p:ph idx="1"/>
          </p:nvPr>
        </p:nvSpPr>
        <p:spPr>
          <a:xfrm>
            <a:off x="1199515" y="1125220"/>
            <a:ext cx="8614410" cy="4337050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Moreover, if the ROC of a z-transform includes the unit circle, the DTFT of the sequence is obtained by simply evaluating the z-transform on the unit circle.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ROC of z-transform of the impulse sequence of a causal, stable LTI discrete time system.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5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158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内容占位符 29698"/>
          <p:cNvSpPr>
            <a:spLocks noGrp="1"/>
          </p:cNvSpPr>
          <p:nvPr>
            <p:ph idx="1"/>
          </p:nvPr>
        </p:nvSpPr>
        <p:spPr>
          <a:xfrm>
            <a:off x="767715" y="1268730"/>
            <a:ext cx="9613900" cy="4192905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The ROC of a  rational z-transform is bounded by the locations of its poles.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To understand the relationship between the poles and the ROC, it is instructive to examine the pole-zero plot of a z-transform.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endParaRPr lang="en-US" altLang="zh-CN" sz="3200"/>
          </a:p>
        </p:txBody>
      </p:sp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6.3 ROC of a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内容占位符 30722"/>
          <p:cNvSpPr>
            <a:spLocks noGrp="1"/>
          </p:cNvSpPr>
          <p:nvPr>
            <p:ph idx="1"/>
          </p:nvPr>
        </p:nvSpPr>
        <p:spPr>
          <a:xfrm>
            <a:off x="839470" y="1340485"/>
            <a:ext cx="8965565" cy="1384300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Consider again the pole-zero plot of the z-transform μ(z) .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  <p:pic>
        <p:nvPicPr>
          <p:cNvPr id="30724" name="图片 30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2348865"/>
            <a:ext cx="5390515" cy="36239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2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" imgW="915035" imgH="215900" progId="Equation.KSEE3">
                  <p:embed/>
                </p:oleObj>
              </mc:Choice>
              <mc:Fallback>
                <p:oleObj name="" r:id="rId2" imgW="915035" imgH="2159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6.3 ROC of a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内容占位符 31745"/>
          <p:cNvSpPr>
            <a:spLocks noGrp="1"/>
          </p:cNvSpPr>
          <p:nvPr>
            <p:ph idx="1"/>
          </p:nvPr>
        </p:nvSpPr>
        <p:spPr>
          <a:xfrm>
            <a:off x="1034415" y="1219200"/>
            <a:ext cx="8626475" cy="4907280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  <a:ea typeface="宋体" panose="02010600030101010101" pitchFamily="2" charset="-122"/>
              </a:rPr>
              <a:t>A sequence can be one of the following types: finite-length, right-sided, left-sided and two-sided.</a:t>
            </a:r>
            <a:endParaRPr lang="en-US" altLang="zh-CN" sz="3200" b="1"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r>
              <a:rPr lang="en-US" altLang="zh-CN" sz="3200" b="1">
                <a:latin typeface="Comic Sans MS" panose="030F0902030302020204" pitchFamily="2" charset="0"/>
                <a:ea typeface="宋体" panose="02010600030101010101" pitchFamily="2" charset="-122"/>
              </a:rPr>
              <a:t>In general, the ROC depends on the type of the sequence of interest.</a:t>
            </a:r>
            <a:endParaRPr lang="en-US" altLang="zh-CN" sz="3200" b="1"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6.3 ROC of a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9697"/>
          <p:cNvSpPr>
            <a:spLocks noGrp="1"/>
          </p:cNvSpPr>
          <p:nvPr>
            <p:ph type="title"/>
          </p:nvPr>
        </p:nvSpPr>
        <p:spPr>
          <a:xfrm>
            <a:off x="476250" y="189230"/>
            <a:ext cx="9565640" cy="81788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  <a:ea typeface="宋体" panose="02010600030101010101" pitchFamily="2" charset="-122"/>
              </a:rPr>
              <a:t>6.3 ROC of a Rational z-transform</a:t>
            </a:r>
            <a:endParaRPr lang="en-US" altLang="zh-CN" b="1"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内容占位符 29698"/>
          <p:cNvSpPr>
            <a:spLocks noGrp="1"/>
          </p:cNvSpPr>
          <p:nvPr>
            <p:ph idx="1"/>
          </p:nvPr>
        </p:nvSpPr>
        <p:spPr>
          <a:xfrm>
            <a:off x="839470" y="1269365"/>
            <a:ext cx="8286750" cy="4192905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The ROC of a  rational z-transform is bounded by the locations of its poles.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To understand the relationship between the poles and the ROC, it is instructive to examine the pole-zero plot of a z-transform.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endParaRPr lang="en-US" altLang="zh-CN" sz="3200"/>
          </a:p>
        </p:txBody>
      </p:sp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mic Sans MS" panose="030F0902030302020204" pitchFamily="2" charset="0"/>
                <a:sym typeface="+mn-ea"/>
              </a:rPr>
              <a:t>6.3 ROC of a Rational</a:t>
            </a:r>
            <a:r>
              <a:rPr lang="en-US" altLang="zh-CN" i="1">
                <a:latin typeface="Comic Sans MS" panose="030F0902030302020204" pitchFamily="2" charset="0"/>
                <a:sym typeface="+mn-ea"/>
              </a:rPr>
              <a:t> </a:t>
            </a:r>
            <a:r>
              <a:rPr lang="en-US" altLang="zh-CN">
                <a:latin typeface="Comic Sans MS" panose="030F0902030302020204" pitchFamily="2" charset="0"/>
                <a:sym typeface="+mn-ea"/>
              </a:rPr>
              <a:t>z-transform</a:t>
            </a:r>
            <a:endParaRPr lang="zh-CN" altLang="en-US"/>
          </a:p>
        </p:txBody>
      </p:sp>
      <p:pic>
        <p:nvPicPr>
          <p:cNvPr id="4" name="图片 3" descr="8BR8_}QY[]F~NDY4TDCC0S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908685"/>
            <a:ext cx="7101205" cy="56153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5715" y="1950720"/>
            <a:ext cx="2961005" cy="1593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3366CC"/>
                </a:solidFill>
                <a:latin typeface="Comic Sans MS" panose="030F0902030302020204" pitchFamily="2" charset="0"/>
              </a:rPr>
              <a:t>Three poles and possible ROCs</a:t>
            </a:r>
            <a:endParaRPr lang="en-US" altLang="zh-CN" sz="3200" b="1">
              <a:solidFill>
                <a:srgbClr val="3366CC"/>
              </a:solidFill>
              <a:latin typeface="Comic Sans MS" panose="030F0902030302020204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0961"/>
          <p:cNvSpPr>
            <a:spLocks noGrp="1"/>
          </p:cNvSpPr>
          <p:nvPr>
            <p:ph type="title"/>
          </p:nvPr>
        </p:nvSpPr>
        <p:spPr>
          <a:xfrm>
            <a:off x="795655" y="260350"/>
            <a:ext cx="9314180" cy="61277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6.3 ROC of a Rational 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40963" name="内容占位符 40962"/>
          <p:cNvSpPr>
            <a:spLocks noGrp="1"/>
          </p:cNvSpPr>
          <p:nvPr>
            <p:ph idx="1"/>
          </p:nvPr>
        </p:nvSpPr>
        <p:spPr>
          <a:xfrm>
            <a:off x="1199515" y="1196975"/>
            <a:ext cx="8480425" cy="4752975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  <a:ea typeface="宋体" panose="02010600030101010101" pitchFamily="2" charset="-122"/>
              </a:rPr>
              <a:t>The ROC of a rational z-transform can be easily determined using MATLAB</a:t>
            </a:r>
            <a:endParaRPr lang="en-US" altLang="zh-CN" sz="3200" b="1"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b="1">
                <a:latin typeface="Comic Sans MS" panose="030F0902030302020204" pitchFamily="2" charset="0"/>
                <a:ea typeface="宋体" panose="02010600030101010101" pitchFamily="2" charset="-122"/>
              </a:rPr>
              <a:t>          [z, p, k] =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tf2zp</a:t>
            </a:r>
            <a:r>
              <a:rPr lang="en-US" altLang="zh-CN" sz="3200" b="1">
                <a:latin typeface="Comic Sans MS" panose="030F0902030302020204" pitchFamily="2" charset="0"/>
                <a:ea typeface="宋体" panose="02010600030101010101" pitchFamily="2" charset="-122"/>
              </a:rPr>
              <a:t>(num, den)</a:t>
            </a:r>
            <a:endParaRPr lang="en-US" altLang="zh-CN" sz="3200" b="1"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b="1">
                <a:latin typeface="Comic Sans MS" panose="030F0902030302020204" pitchFamily="2" charset="0"/>
                <a:ea typeface="宋体" panose="02010600030101010101" pitchFamily="2" charset="-122"/>
              </a:rPr>
              <a:t>	determines the zeros, poles, and the gain constant of a rational z-transform with the numerator and denominator coefficients specified by the vector num and den, respectively.</a:t>
            </a:r>
            <a:endParaRPr lang="en-US" altLang="zh-CN" sz="3200" b="1"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charRg st="110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>
          <a:xfrm>
            <a:off x="884555" y="152400"/>
            <a:ext cx="9184005" cy="990600"/>
          </a:xfrm>
        </p:spPr>
        <p:txBody>
          <a:bodyPr anchor="b"/>
          <a:p>
            <a:r>
              <a:rPr lang="en-US" altLang="zh-CN">
                <a:latin typeface="Comic Sans MS" panose="030F0902030302020204" pitchFamily="2" charset="0"/>
                <a:sym typeface="+mn-ea"/>
              </a:rPr>
              <a:t>6.3 ROC of a Rational z-transform</a:t>
            </a:r>
            <a:endParaRPr lang="en-US" altLang="zh-CN" b="1">
              <a:latin typeface="Comic Sans MS" panose="030F0902030302020204" pitchFamily="2" charset="0"/>
              <a:sym typeface="+mn-ea"/>
            </a:endParaRPr>
          </a:p>
        </p:txBody>
      </p:sp>
      <p:sp>
        <p:nvSpPr>
          <p:cNvPr id="41987" name="内容占位符 41986"/>
          <p:cNvSpPr>
            <a:spLocks noGrp="1"/>
          </p:cNvSpPr>
          <p:nvPr>
            <p:ph idx="1"/>
          </p:nvPr>
        </p:nvSpPr>
        <p:spPr>
          <a:xfrm>
            <a:off x="1199515" y="1196975"/>
            <a:ext cx="7696200" cy="4419600"/>
          </a:xfrm>
        </p:spPr>
        <p:txBody>
          <a:bodyPr anchor="t"/>
          <a:p>
            <a:pPr>
              <a:buNone/>
            </a:pPr>
            <a:r>
              <a:rPr lang="en-US" altLang="zh-CN" sz="3200" b="1">
                <a:latin typeface="Comic Sans MS" panose="030F0902030302020204" pitchFamily="2" charset="0"/>
              </a:rPr>
              <a:t>[num,den] =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902030302020204" pitchFamily="2" charset="0"/>
              </a:rPr>
              <a:t>zp2tf</a:t>
            </a:r>
            <a:r>
              <a:rPr lang="en-US" altLang="zh-CN" sz="3200" b="1">
                <a:latin typeface="Comic Sans MS" panose="030F0902030302020204" pitchFamily="2" charset="0"/>
              </a:rPr>
              <a:t>(z, p, k) implements the reverse process.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The factored form of the </a:t>
            </a:r>
            <a:r>
              <a:rPr lang="en-US" altLang="zh-CN" sz="3200" b="1" i="1">
                <a:latin typeface="Comic Sans MS" panose="030F0902030302020204" pitchFamily="2" charset="0"/>
              </a:rPr>
              <a:t>z</a:t>
            </a:r>
            <a:r>
              <a:rPr lang="en-US" altLang="zh-CN" sz="3200" b="1">
                <a:latin typeface="Comic Sans MS" panose="030F0902030302020204" pitchFamily="2" charset="0"/>
              </a:rPr>
              <a:t>-transform can be obtained using 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pPr>
              <a:buNone/>
            </a:pPr>
            <a:r>
              <a:rPr lang="en-US" altLang="zh-CN" sz="3200" b="1">
                <a:latin typeface="Comic Sans MS" panose="030F0902030302020204" pitchFamily="2" charset="0"/>
              </a:rPr>
              <a:t>    sos =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902030302020204" pitchFamily="2" charset="0"/>
              </a:rPr>
              <a:t>zp2sos</a:t>
            </a:r>
            <a:r>
              <a:rPr lang="en-US" altLang="zh-CN" sz="3200" b="1">
                <a:latin typeface="Comic Sans MS" panose="030F0902030302020204" pitchFamily="2" charset="0"/>
              </a:rPr>
              <a:t>(z, p, k)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The above statement computes the coefficients of each second-order factor given as an L</a:t>
            </a:r>
            <a:r>
              <a:rPr lang="en-US" altLang="zh-CN" sz="3200" b="1">
                <a:latin typeface="Comic Sans MS" panose="030F0902030302020204" pitchFamily="2" charset="0"/>
                <a:sym typeface="Symbol" panose="05050102010706020507" pitchFamily="2" charset="2"/>
              </a:rPr>
              <a:t>6</a:t>
            </a:r>
            <a:r>
              <a:rPr lang="en-US" altLang="zh-CN" sz="3200" b="1">
                <a:latin typeface="Comic Sans MS" panose="030F0902030302020204" pitchFamily="2" charset="0"/>
              </a:rPr>
              <a:t> matrix sos.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endParaRPr lang="en-US" altLang="zh-CN" sz="3200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5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charRg st="5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charRg st="5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4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charRg st="14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charRg st="14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title"/>
          </p:nvPr>
        </p:nvSpPr>
        <p:spPr>
          <a:xfrm>
            <a:off x="1487170" y="405130"/>
            <a:ext cx="6870700" cy="684213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z-Transform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sp>
        <p:nvSpPr>
          <p:cNvPr id="8195" name="内容占位符 8194"/>
          <p:cNvSpPr>
            <a:spLocks noGrp="1"/>
          </p:cNvSpPr>
          <p:nvPr>
            <p:ph idx="1"/>
          </p:nvPr>
        </p:nvSpPr>
        <p:spPr>
          <a:xfrm>
            <a:off x="1415098" y="1341120"/>
            <a:ext cx="7696200" cy="3889375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The DTFT provides a frequency-domain representation of discrete-time signals and LTI discrete-time systems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Because of the convergence condition, in many cases, the DTFT of a sequence may not exist.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endParaRPr lang="en-US" altLang="zh-CN" sz="3200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3009"/>
          <p:cNvSpPr>
            <a:spLocks noGrp="1"/>
          </p:cNvSpPr>
          <p:nvPr>
            <p:ph type="title"/>
          </p:nvPr>
        </p:nvSpPr>
        <p:spPr>
          <a:xfrm>
            <a:off x="1127125" y="-27305"/>
            <a:ext cx="9068435" cy="114300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6.3 ROC of a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graphicFrame>
        <p:nvGraphicFramePr>
          <p:cNvPr id="43012" name="对象 43011"/>
          <p:cNvGraphicFramePr>
            <a:graphicFrameLocks noChangeAspect="1"/>
          </p:cNvGraphicFramePr>
          <p:nvPr/>
        </p:nvGraphicFramePr>
        <p:xfrm>
          <a:off x="3143250" y="4437380"/>
          <a:ext cx="5194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5194300" imgH="1143000" progId="Equation.3">
                  <p:embed/>
                </p:oleObj>
              </mc:Choice>
              <mc:Fallback>
                <p:oleObj name="" r:id="rId1" imgW="5194300" imgH="1143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4437380"/>
                        <a:ext cx="51943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7305" y="1485265"/>
          <a:ext cx="5757545" cy="229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362200" imgH="939800" progId="Equation.DSMT4">
                  <p:embed/>
                </p:oleObj>
              </mc:Choice>
              <mc:Fallback>
                <p:oleObj name="" r:id="rId3" imgW="2362200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7305" y="1485265"/>
                        <a:ext cx="5757545" cy="229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>
          <a:xfrm>
            <a:off x="983615" y="189230"/>
            <a:ext cx="9050020" cy="82931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6.3 ROC of a Rational</a:t>
            </a:r>
            <a:r>
              <a:rPr lang="en-US" altLang="zh-CN" b="1" i="1">
                <a:latin typeface="Comic Sans MS" panose="030F0902030302020204" pitchFamily="2" charset="0"/>
              </a:rPr>
              <a:t> </a:t>
            </a:r>
            <a:r>
              <a:rPr lang="en-US" altLang="zh-CN" b="1">
                <a:latin typeface="Comic Sans MS" panose="030F0902030302020204" pitchFamily="2" charset="0"/>
              </a:rPr>
              <a:t>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44035" name="内容占位符 44034"/>
          <p:cNvSpPr>
            <a:spLocks noGrp="1"/>
          </p:cNvSpPr>
          <p:nvPr>
            <p:ph idx="1"/>
          </p:nvPr>
        </p:nvSpPr>
        <p:spPr>
          <a:xfrm>
            <a:off x="1271270" y="1196975"/>
            <a:ext cx="7696200" cy="39624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902030302020204" pitchFamily="2" charset="0"/>
              </a:rPr>
              <a:t>The pole-zero plot is determined using the function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902030302020204" pitchFamily="2" charset="0"/>
              </a:rPr>
              <a:t>zplane.</a:t>
            </a:r>
            <a:endParaRPr lang="en-US" altLang="zh-CN" sz="3200" b="1">
              <a:solidFill>
                <a:srgbClr val="0066FF"/>
              </a:solidFill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902030302020204" pitchFamily="2" charset="0"/>
              </a:rPr>
              <a:t>The </a:t>
            </a:r>
            <a:r>
              <a:rPr lang="en-US" altLang="zh-CN" sz="3200" b="1" i="1">
                <a:latin typeface="Comic Sans MS" panose="030F0902030302020204" pitchFamily="2" charset="0"/>
              </a:rPr>
              <a:t>z</a:t>
            </a:r>
            <a:r>
              <a:rPr lang="en-US" altLang="zh-CN" sz="3200" b="1">
                <a:latin typeface="Comic Sans MS" panose="030F0902030302020204" pitchFamily="2" charset="0"/>
              </a:rPr>
              <a:t>-transform can be either described in terms of its zeros and poles: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902030302020204" pitchFamily="2" charset="0"/>
              </a:rPr>
              <a:t>zplane</a:t>
            </a:r>
            <a:r>
              <a:rPr lang="en-US" altLang="zh-CN" sz="3200" b="1">
                <a:latin typeface="Comic Sans MS" panose="030F0902030302020204" pitchFamily="2" charset="0"/>
              </a:rPr>
              <a:t>(zeros,poles).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902030302020204" pitchFamily="2" charset="0"/>
              </a:rPr>
              <a:t>or, it can be described in terms of its numerator and denominator coefficients: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902030302020204" pitchFamily="2" charset="0"/>
              </a:rPr>
              <a:t>zplane</a:t>
            </a:r>
            <a:r>
              <a:rPr lang="en-US" altLang="zh-CN" sz="3200" b="1">
                <a:latin typeface="Comic Sans MS" panose="030F0902030302020204" pitchFamily="2" charset="0"/>
              </a:rPr>
              <a:t>(num,den) 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Comic Sans MS" panose="030F0902030302020204" pitchFamily="2" charset="0"/>
            </a:endParaRPr>
          </a:p>
        </p:txBody>
      </p:sp>
      <p:sp>
        <p:nvSpPr>
          <p:cNvPr id="44036" name="文本框 44035"/>
          <p:cNvSpPr txBox="1"/>
          <p:nvPr/>
        </p:nvSpPr>
        <p:spPr>
          <a:xfrm>
            <a:off x="1199515" y="5157470"/>
            <a:ext cx="862520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Please look at P287-288 examples about z-transform using MATLAB .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6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charRg st="6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5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charRg st="154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>
          <a:xfrm>
            <a:off x="839470" y="189230"/>
            <a:ext cx="7867650" cy="70485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 The Inverse z-Transform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983615" y="1269365"/>
            <a:ext cx="8016240" cy="4392295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General Expression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Inverse z-Transform by Table Look-up Method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Inverse z-Transform by Partial-Fraction Expansion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Inverse z-Transform via Long Division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MATALB Computation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72170" y="260985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1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6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charRg st="6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1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charRg st="113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5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charRg st="151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7105"/>
          <p:cNvSpPr>
            <a:spLocks noGrp="1"/>
          </p:cNvSpPr>
          <p:nvPr>
            <p:ph type="title"/>
          </p:nvPr>
        </p:nvSpPr>
        <p:spPr>
          <a:xfrm>
            <a:off x="1271270" y="189230"/>
            <a:ext cx="6870700" cy="84772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6.4.1 General Expression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47107" name="文本占位符 47106"/>
          <p:cNvSpPr>
            <a:spLocks noGrp="1"/>
          </p:cNvSpPr>
          <p:nvPr>
            <p:ph type="body" sz="half" idx="1"/>
          </p:nvPr>
        </p:nvSpPr>
        <p:spPr>
          <a:xfrm>
            <a:off x="1199515" y="1196658"/>
            <a:ext cx="7704138" cy="3657600"/>
          </a:xfrm>
        </p:spPr>
        <p:txBody>
          <a:bodyPr anchor="t"/>
          <a:p>
            <a:r>
              <a:rPr lang="en-US" altLang="zh-CN" sz="3200" b="1" kern="1200" dirty="0">
                <a:latin typeface="Comic Sans MS" panose="030F0902030302020204" pitchFamily="2" charset="0"/>
                <a:ea typeface="Gungsuh" panose="02030600000101010101" pitchFamily="2" charset="-127"/>
              </a:rPr>
              <a:t>Inverse ZT is given as:</a:t>
            </a:r>
            <a:endParaRPr lang="en-US" altLang="zh-CN" sz="3200" b="1" kern="1200" dirty="0">
              <a:latin typeface="Comic Sans MS" panose="030F0902030302020204" pitchFamily="2" charset="0"/>
              <a:ea typeface="Gungsuh" panose="02030600000101010101" pitchFamily="2" charset="-127"/>
            </a:endParaRPr>
          </a:p>
        </p:txBody>
      </p:sp>
      <p:graphicFrame>
        <p:nvGraphicFramePr>
          <p:cNvPr id="47108" name="内容占位符 47107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078" y="2060893"/>
          <a:ext cx="41036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1415415" imgH="446405" progId="Equation.DSMT4">
                  <p:embed/>
                </p:oleObj>
              </mc:Choice>
              <mc:Fallback>
                <p:oleObj name="" r:id="rId1" imgW="1415415" imgH="44640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078" y="2060893"/>
                        <a:ext cx="4103687" cy="12938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文本框 47108"/>
          <p:cNvSpPr txBox="1"/>
          <p:nvPr/>
        </p:nvSpPr>
        <p:spPr>
          <a:xfrm>
            <a:off x="1343660" y="3789045"/>
            <a:ext cx="7919720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where C’ is a counterclockwise contour of integration defined by |z|=r.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8129"/>
          <p:cNvSpPr>
            <a:spLocks noGrp="1"/>
          </p:cNvSpPr>
          <p:nvPr>
            <p:ph type="title"/>
          </p:nvPr>
        </p:nvSpPr>
        <p:spPr>
          <a:xfrm>
            <a:off x="1415098" y="-27622"/>
            <a:ext cx="6870700" cy="1116012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6.4.1 General Expression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48131" name="文本占位符 48130"/>
          <p:cNvSpPr>
            <a:spLocks noGrp="1"/>
          </p:cNvSpPr>
          <p:nvPr>
            <p:ph type="body" sz="half" idx="1"/>
          </p:nvPr>
        </p:nvSpPr>
        <p:spPr>
          <a:xfrm>
            <a:off x="1271270" y="1124585"/>
            <a:ext cx="8547100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But the contour integral is difficult to calculate.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r>
              <a:rPr lang="en-US" altLang="zh-CN" sz="3200" b="1" kern="1200">
                <a:latin typeface="Comic Sans MS" panose="030F0902030302020204" pitchFamily="2" charset="0"/>
              </a:rPr>
              <a:t>The contour integral can be evaluated using the Cauchy’s residue theorem resulting in: 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endParaRPr lang="en-US" altLang="zh-CN" sz="3200" kern="1200"/>
          </a:p>
        </p:txBody>
      </p:sp>
      <p:graphicFrame>
        <p:nvGraphicFramePr>
          <p:cNvPr id="48132" name="内容占位符 48131"/>
          <p:cNvGraphicFramePr>
            <a:graphicFrameLocks noGrp="1" noChangeAspect="1"/>
          </p:cNvGraphicFramePr>
          <p:nvPr>
            <p:ph sz="half" idx="2"/>
          </p:nvPr>
        </p:nvGraphicFramePr>
        <p:xfrm>
          <a:off x="2855595" y="4148773"/>
          <a:ext cx="51847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777365" imgH="482600" progId="Equation.DSMT4">
                  <p:embed/>
                </p:oleObj>
              </mc:Choice>
              <mc:Fallback>
                <p:oleObj name="" r:id="rId1" imgW="1777365" imgH="4826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595" y="4148773"/>
                        <a:ext cx="5184775" cy="1406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5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charRg st="5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870700" cy="104457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General Expression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49155" name="文本占位符 49154"/>
          <p:cNvSpPr>
            <a:spLocks noGrp="1"/>
          </p:cNvSpPr>
          <p:nvPr>
            <p:ph type="body" sz="half" idx="1"/>
          </p:nvPr>
        </p:nvSpPr>
        <p:spPr>
          <a:xfrm>
            <a:off x="1486853" y="1125220"/>
            <a:ext cx="7342187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Based on the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residue theorem</a:t>
            </a:r>
            <a:r>
              <a:rPr lang="en-US" altLang="zh-CN" sz="3200" b="1" kern="1200">
                <a:latin typeface="Comic Sans MS" panose="030F0902030302020204" pitchFamily="2" charset="0"/>
              </a:rPr>
              <a:t>, if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pSp>
        <p:nvGrpSpPr>
          <p:cNvPr id="49156" name="组合 49155"/>
          <p:cNvGrpSpPr/>
          <p:nvPr/>
        </p:nvGrpSpPr>
        <p:grpSpPr>
          <a:xfrm>
            <a:off x="1703705" y="1629093"/>
            <a:ext cx="7345363" cy="2193925"/>
            <a:chOff x="0" y="0"/>
            <a:chExt cx="4627" cy="1382"/>
          </a:xfrm>
        </p:grpSpPr>
        <p:graphicFrame>
          <p:nvGraphicFramePr>
            <p:cNvPr id="2" name="内容占位符 49156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1451" y="0"/>
            <a:ext cx="158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" imgW="1004570" imgH="229235" progId="Equation.DSMT4">
                    <p:embed/>
                  </p:oleObj>
                </mc:Choice>
                <mc:Fallback>
                  <p:oleObj name="" r:id="rId1" imgW="1004570" imgH="229235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51" y="0"/>
                          <a:ext cx="1587" cy="34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57" name="组合 49157"/>
            <p:cNvGrpSpPr/>
            <p:nvPr/>
          </p:nvGrpSpPr>
          <p:grpSpPr>
            <a:xfrm>
              <a:off x="0" y="317"/>
              <a:ext cx="4627" cy="1065"/>
              <a:chOff x="0" y="-46"/>
              <a:chExt cx="4627" cy="1065"/>
            </a:xfrm>
          </p:grpSpPr>
          <p:sp>
            <p:nvSpPr>
              <p:cNvPr id="49158" name="文本框 49158"/>
              <p:cNvSpPr txBox="1"/>
              <p:nvPr/>
            </p:nvSpPr>
            <p:spPr>
              <a:xfrm>
                <a:off x="0" y="-46"/>
                <a:ext cx="4627" cy="10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902030302020204" pitchFamily="2" charset="0"/>
                    <a:ea typeface="宋体" panose="02010600030101010101" pitchFamily="2" charset="-122"/>
                  </a:rPr>
                  <a:t>is continuous in the contour C, and there are </a:t>
                </a:r>
                <a:r>
                  <a:rPr lang="en-US" altLang="zh-CN" sz="3200" b="1" i="0">
                    <a:solidFill>
                      <a:srgbClr val="FF0000"/>
                    </a:solidFill>
                    <a:latin typeface="Comic Sans MS" panose="030F0902030302020204" pitchFamily="2" charset="0"/>
                    <a:ea typeface="宋体" panose="02010600030101010101" pitchFamily="2" charset="-122"/>
                  </a:rPr>
                  <a:t>K poles   inside C</a:t>
                </a:r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902030302020204" pitchFamily="2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sz="3200" b="1" i="0">
                    <a:solidFill>
                      <a:srgbClr val="FF0000"/>
                    </a:solidFill>
                    <a:latin typeface="Comic Sans MS" panose="030F0902030302020204" pitchFamily="2" charset="0"/>
                    <a:ea typeface="宋体" panose="02010600030101010101" pitchFamily="2" charset="-122"/>
                  </a:rPr>
                  <a:t>M poles   outside C</a:t>
                </a:r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902030302020204" pitchFamily="2" charset="0"/>
                    <a:ea typeface="宋体" panose="02010600030101010101" pitchFamily="2" charset="-122"/>
                  </a:rPr>
                  <a:t>.</a:t>
                </a:r>
                <a:endParaRPr lang="en-US" altLang="zh-CN" sz="3200" b="1" i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9159" name="内容占位符 49159"/>
              <p:cNvGraphicFramePr>
                <a:graphicFrameLocks noGrp="1" noChangeAspect="1"/>
              </p:cNvGraphicFramePr>
              <p:nvPr>
                <p:ph sz="quarter" idx="4294967295"/>
              </p:nvPr>
            </p:nvGraphicFramePr>
            <p:xfrm>
              <a:off x="2268" y="317"/>
              <a:ext cx="283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3" imgW="165735" imgH="229870" progId="Equation.3">
                      <p:embed/>
                    </p:oleObj>
                  </mc:Choice>
                  <mc:Fallback>
                    <p:oleObj name="" r:id="rId3" imgW="165735" imgH="229870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268" y="317"/>
                            <a:ext cx="283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0" name="对象 49160"/>
              <p:cNvGraphicFramePr>
                <a:graphicFrameLocks noChangeAspect="1"/>
              </p:cNvGraphicFramePr>
              <p:nvPr/>
            </p:nvGraphicFramePr>
            <p:xfrm>
              <a:off x="680" y="635"/>
              <a:ext cx="32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5" imgW="193040" imgH="231775" progId="Equation.3">
                      <p:embed/>
                    </p:oleObj>
                  </mc:Choice>
                  <mc:Fallback>
                    <p:oleObj name="" r:id="rId5" imgW="193040" imgH="231775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80" y="635"/>
                            <a:ext cx="325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162" name="文本框 49161"/>
          <p:cNvSpPr txBox="1"/>
          <p:nvPr/>
        </p:nvSpPr>
        <p:spPr>
          <a:xfrm>
            <a:off x="2424113" y="3933825"/>
            <a:ext cx="4752975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latin typeface="Comic Sans MS" panose="030F0902030302020204" pitchFamily="2" charset="0"/>
                <a:ea typeface="宋体" panose="02010600030101010101" pitchFamily="2" charset="-122"/>
              </a:rPr>
              <a:t>Then:</a:t>
            </a:r>
            <a:endParaRPr lang="en-US" altLang="zh-CN" sz="3200" b="1" i="0"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9163" name="对象 49162"/>
          <p:cNvGraphicFramePr>
            <a:graphicFrameLocks noChangeAspect="1"/>
          </p:cNvGraphicFramePr>
          <p:nvPr/>
        </p:nvGraphicFramePr>
        <p:xfrm>
          <a:off x="3502978" y="3716973"/>
          <a:ext cx="60960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2578100" imgH="419100" progId="Equation.3">
                  <p:embed/>
                </p:oleObj>
              </mc:Choice>
              <mc:Fallback>
                <p:oleObj name="" r:id="rId7" imgW="2578100" imgH="419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2978" y="3716973"/>
                        <a:ext cx="6096000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文本框 49163"/>
          <p:cNvSpPr txBox="1"/>
          <p:nvPr/>
        </p:nvSpPr>
        <p:spPr>
          <a:xfrm>
            <a:off x="1775143" y="4581208"/>
            <a:ext cx="4824412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C is counterclockwise</a:t>
            </a:r>
            <a:r>
              <a:rPr lang="en-US" altLang="zh-CN" sz="3200" b="1" i="0">
                <a:latin typeface="Comic Sans MS" panose="030F0902030302020204" pitchFamily="2" charset="0"/>
                <a:ea typeface="宋体" panose="02010600030101010101" pitchFamily="2" charset="-122"/>
              </a:rPr>
              <a:t>.</a:t>
            </a:r>
            <a:endParaRPr lang="en-US" altLang="zh-CN" sz="3200" b="1" i="0"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65" name="矩形 49164"/>
          <p:cNvSpPr/>
          <p:nvPr/>
        </p:nvSpPr>
        <p:spPr>
          <a:xfrm>
            <a:off x="3432175" y="5229225"/>
            <a:ext cx="1006475" cy="592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</a:pPr>
            <a:r>
              <a:rPr lang="en-US" altLang="zh-CN" sz="2800" b="1">
                <a:latin typeface="Comic Sans MS" panose="030F0902030302020204" pitchFamily="2" charset="0"/>
                <a:ea typeface="宋体" panose="02010600030101010101" pitchFamily="2" charset="-122"/>
              </a:rPr>
              <a:t>Or:</a:t>
            </a:r>
            <a:endParaRPr lang="en-US" altLang="zh-CN" sz="2800" b="1"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9166" name="对象 49165"/>
          <p:cNvGraphicFramePr>
            <a:graphicFrameLocks noChangeAspect="1"/>
          </p:cNvGraphicFramePr>
          <p:nvPr/>
        </p:nvGraphicFramePr>
        <p:xfrm>
          <a:off x="3287395" y="5013325"/>
          <a:ext cx="58896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2590800" imgH="419100" progId="Equation.3">
                  <p:embed/>
                </p:oleObj>
              </mc:Choice>
              <mc:Fallback>
                <p:oleObj name="" r:id="rId9" imgW="2590800" imgH="4191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7395" y="5013325"/>
                        <a:ext cx="588962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文本框 49166"/>
          <p:cNvSpPr txBox="1"/>
          <p:nvPr/>
        </p:nvSpPr>
        <p:spPr>
          <a:xfrm>
            <a:off x="1846898" y="5733098"/>
            <a:ext cx="467995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C is clockwise.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62" grpId="0"/>
      <p:bldP spid="49164" grpId="0"/>
      <p:bldP spid="49165" grpId="0"/>
      <p:bldP spid="491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50177"/>
          <p:cNvSpPr>
            <a:spLocks noGrp="1"/>
          </p:cNvSpPr>
          <p:nvPr>
            <p:ph type="title"/>
          </p:nvPr>
        </p:nvSpPr>
        <p:spPr>
          <a:xfrm>
            <a:off x="1487170" y="189230"/>
            <a:ext cx="6870700" cy="83820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6.4.1 General Expression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50179" name="文本占位符 50178"/>
          <p:cNvSpPr>
            <a:spLocks noGrp="1"/>
          </p:cNvSpPr>
          <p:nvPr>
            <p:ph type="body" sz="half" idx="1"/>
          </p:nvPr>
        </p:nvSpPr>
        <p:spPr>
          <a:xfrm>
            <a:off x="1415415" y="1196975"/>
            <a:ext cx="7558088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Inverse z-Transform Expression: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50180" name="内容占位符 5017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31315" y="1989455"/>
          <a:ext cx="7771130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2997200" imgH="419100" progId="Equation.3">
                  <p:embed/>
                </p:oleObj>
              </mc:Choice>
              <mc:Fallback>
                <p:oleObj name="" r:id="rId1" imgW="2997200" imgH="4191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315" y="1989455"/>
                        <a:ext cx="7771130" cy="108648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1" name="组合 50180"/>
          <p:cNvGrpSpPr/>
          <p:nvPr/>
        </p:nvGrpSpPr>
        <p:grpSpPr>
          <a:xfrm>
            <a:off x="1631315" y="3357245"/>
            <a:ext cx="7451725" cy="1906439"/>
            <a:chOff x="0" y="0"/>
            <a:chExt cx="4354" cy="1006"/>
          </a:xfrm>
        </p:grpSpPr>
        <p:graphicFrame>
          <p:nvGraphicFramePr>
            <p:cNvPr id="2" name="内容占位符 50181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0"/>
            <a:ext cx="4309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" imgW="3098800" imgH="419100" progId="Equation.3">
                    <p:embed/>
                  </p:oleObj>
                </mc:Choice>
                <mc:Fallback>
                  <p:oleObj name="" r:id="rId3" imgW="3098800" imgH="4191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309" cy="591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2" name="文本框 50182"/>
            <p:cNvSpPr txBox="1"/>
            <p:nvPr/>
          </p:nvSpPr>
          <p:spPr>
            <a:xfrm>
              <a:off x="453" y="680"/>
              <a:ext cx="390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3200" b="1" i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rPr>
                <a:t>Where C is counterclockwise.</a:t>
              </a:r>
              <a:endPara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51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How To Solve the Residue at Any Pole z</a:t>
            </a:r>
            <a:r>
              <a:rPr lang="en-US" altLang="zh-CN" b="1" baseline="-25000">
                <a:latin typeface="Comic Sans MS" panose="030F0902030302020204" pitchFamily="2" charset="0"/>
              </a:rPr>
              <a:t>r</a:t>
            </a:r>
            <a:r>
              <a:rPr lang="en-US" altLang="zh-CN" b="1">
                <a:latin typeface="Comic Sans MS" panose="030F0902030302020204" pitchFamily="2" charset="0"/>
              </a:rPr>
              <a:t>?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51203" name="文本占位符 51202"/>
          <p:cNvSpPr>
            <a:spLocks noGrp="1"/>
          </p:cNvSpPr>
          <p:nvPr>
            <p:ph type="body" sz="half" idx="1"/>
          </p:nvPr>
        </p:nvSpPr>
        <p:spPr>
          <a:xfrm>
            <a:off x="1343660" y="1269365"/>
            <a:ext cx="7199313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If z</a:t>
            </a:r>
            <a:r>
              <a:rPr lang="en-US" altLang="zh-CN" sz="3200" b="1" kern="1200" baseline="-25000">
                <a:latin typeface="Comic Sans MS" panose="030F0902030302020204" pitchFamily="2" charset="0"/>
              </a:rPr>
              <a:t>r</a:t>
            </a:r>
            <a:r>
              <a:rPr lang="en-US" altLang="zh-CN" sz="3200" b="1" kern="1200">
                <a:latin typeface="Comic Sans MS" panose="030F0902030302020204" pitchFamily="2" charset="0"/>
              </a:rPr>
              <a:t> is a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single pole</a:t>
            </a:r>
            <a:r>
              <a:rPr lang="en-US" altLang="zh-CN" sz="3200" b="1" kern="1200">
                <a:latin typeface="Comic Sans MS" panose="030F0902030302020204" pitchFamily="2" charset="0"/>
              </a:rPr>
              <a:t>, then:</a:t>
            </a:r>
            <a:r>
              <a:rPr lang="en-US" altLang="zh-CN" sz="3200" kern="1200">
                <a:latin typeface="Comic Sans MS" panose="030F0902030302020204" pitchFamily="2" charset="0"/>
              </a:rPr>
              <a:t> </a:t>
            </a:r>
            <a:endParaRPr lang="en-US" altLang="zh-CN" sz="3200" kern="1200">
              <a:latin typeface="Comic Sans MS" panose="030F0902030302020204" pitchFamily="2" charset="0"/>
            </a:endParaRPr>
          </a:p>
          <a:p>
            <a:endParaRPr lang="en-US" altLang="zh-CN" sz="3200" kern="1200">
              <a:latin typeface="Comic Sans MS" panose="030F0902030302020204" pitchFamily="2" charset="0"/>
            </a:endParaRPr>
          </a:p>
        </p:txBody>
      </p:sp>
      <p:graphicFrame>
        <p:nvGraphicFramePr>
          <p:cNvPr id="51204" name="内容占位符 5120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5505" y="2061210"/>
          <a:ext cx="7486015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2501900" imgH="254000" progId="Equation.3">
                  <p:embed/>
                </p:oleObj>
              </mc:Choice>
              <mc:Fallback>
                <p:oleObj name="" r:id="rId1" imgW="2501900" imgH="2540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505" y="2061210"/>
                        <a:ext cx="7486015" cy="7581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矩形 51204"/>
          <p:cNvSpPr/>
          <p:nvPr/>
        </p:nvSpPr>
        <p:spPr>
          <a:xfrm>
            <a:off x="1486853" y="3068955"/>
            <a:ext cx="8122920" cy="6184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If z</a:t>
            </a:r>
            <a:r>
              <a:rPr lang="zh-CN" altLang="en-US" sz="3200" b="1" i="0" baseline="-2500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r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 is a </a:t>
            </a:r>
            <a:r>
              <a:rPr lang="zh-CN" altLang="en-US" sz="3200" b="1" i="0" dirty="0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multiple pole( M order)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, then: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1206" name="内容占位符 5120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71270" y="4005580"/>
          <a:ext cx="8890635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3517265" imgH="444500" progId="Equation.DSMT4">
                  <p:embed/>
                </p:oleObj>
              </mc:Choice>
              <mc:Fallback>
                <p:oleObj name="" r:id="rId3" imgW="3517265" imgH="4445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1270" y="4005580"/>
                        <a:ext cx="8890635" cy="11233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2225"/>
          <p:cNvSpPr>
            <a:spLocks noGrp="1"/>
          </p:cNvSpPr>
          <p:nvPr>
            <p:ph type="title"/>
          </p:nvPr>
        </p:nvSpPr>
        <p:spPr>
          <a:xfrm>
            <a:off x="1199515" y="116840"/>
            <a:ext cx="8131810" cy="84518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Other Caculation Methods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3" name="内容占位符 2"/>
          <p:cNvSpPr/>
          <p:nvPr>
            <p:ph sz="quarter" idx="2"/>
          </p:nvPr>
        </p:nvSpPr>
        <p:spPr>
          <a:xfrm>
            <a:off x="1127125" y="1125220"/>
            <a:ext cx="6419850" cy="4594860"/>
          </a:xfrm>
        </p:spPr>
        <p:txBody>
          <a:bodyPr/>
          <a:p>
            <a:r>
              <a:rPr lang="en-US" altLang="zh-CN" sz="3200" kern="1200">
                <a:latin typeface="Comic Sans MS" panose="030F0902030302020204" pitchFamily="2" charset="0"/>
                <a:sym typeface="+mn-ea"/>
              </a:rPr>
              <a:t>Table Look-up Method</a:t>
            </a:r>
            <a:endParaRPr lang="en-US" altLang="zh-CN" sz="3200" kern="1200">
              <a:latin typeface="Comic Sans MS" panose="030F0902030302020204" pitchFamily="2" charset="0"/>
              <a:sym typeface="+mn-ea"/>
            </a:endParaRPr>
          </a:p>
          <a:p>
            <a:pPr marL="0" indent="0">
              <a:buNone/>
            </a:pPr>
            <a:endParaRPr lang="en-US" altLang="zh-CN" sz="3200" kern="1200">
              <a:latin typeface="Comic Sans MS" panose="030F0902030302020204" pitchFamily="2" charset="0"/>
              <a:sym typeface="+mn-ea"/>
            </a:endParaRPr>
          </a:p>
          <a:p>
            <a:r>
              <a:rPr lang="en-US" altLang="zh-CN" sz="3200" kern="1200">
                <a:latin typeface="Comic Sans MS" panose="030F0902030302020204" pitchFamily="2" charset="0"/>
                <a:sym typeface="+mn-ea"/>
              </a:rPr>
              <a:t>Partial Fraction Expansion</a:t>
            </a:r>
            <a:endParaRPr lang="en-US" altLang="zh-CN" sz="3200" kern="1200">
              <a:latin typeface="Comic Sans MS" panose="030F0902030302020204" pitchFamily="2" charset="0"/>
              <a:sym typeface="+mn-ea"/>
            </a:endParaRPr>
          </a:p>
          <a:p>
            <a:pPr marL="0" indent="0">
              <a:buNone/>
            </a:pPr>
            <a:endParaRPr lang="en-US" altLang="zh-CN" sz="3200" kern="1200">
              <a:latin typeface="Comic Sans MS" panose="030F0902030302020204" pitchFamily="2" charset="0"/>
              <a:sym typeface="+mn-ea"/>
            </a:endParaRPr>
          </a:p>
          <a:p>
            <a:r>
              <a:rPr lang="en-US" altLang="zh-CN" sz="3200" kern="1200">
                <a:latin typeface="Comic Sans MS" panose="030F0902030302020204" pitchFamily="2" charset="0"/>
                <a:sym typeface="+mn-ea"/>
              </a:rPr>
              <a:t>Inverse z-Transform via Long Division</a:t>
            </a:r>
            <a:endParaRPr lang="en-US" altLang="zh-CN" sz="3200" kern="1200">
              <a:latin typeface="Comic Sans MS" panose="030F0902030302020204" pitchFamily="2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40370" y="33274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2225"/>
          <p:cNvSpPr>
            <a:spLocks noGrp="1"/>
          </p:cNvSpPr>
          <p:nvPr>
            <p:ph type="title"/>
          </p:nvPr>
        </p:nvSpPr>
        <p:spPr>
          <a:xfrm>
            <a:off x="1052830" y="152400"/>
            <a:ext cx="8027670" cy="89471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6.4.2 Table Look-up Method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52227" name="文本占位符 52226"/>
          <p:cNvSpPr>
            <a:spLocks noGrp="1"/>
          </p:cNvSpPr>
          <p:nvPr>
            <p:ph type="body" sz="half" idx="1"/>
          </p:nvPr>
        </p:nvSpPr>
        <p:spPr>
          <a:xfrm>
            <a:off x="1127125" y="1196658"/>
            <a:ext cx="8137525" cy="1150937"/>
          </a:xfrm>
        </p:spPr>
        <p:txBody>
          <a:bodyPr anchor="t"/>
          <a:p>
            <a:r>
              <a:rPr lang="en-US" altLang="zh-CN" b="1" kern="1200">
                <a:latin typeface="Comic Sans MS" panose="030F0902030302020204" pitchFamily="2" charset="0"/>
              </a:rPr>
              <a:t>Illustrate this method in Example 6.12:</a:t>
            </a:r>
            <a:endParaRPr lang="en-US" altLang="zh-CN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52228" name="内容占位符 522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99740" y="1772920"/>
          <a:ext cx="41052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1815465" imgH="393700" progId="Equation.DSMT4">
                  <p:embed/>
                </p:oleObj>
              </mc:Choice>
              <mc:Fallback>
                <p:oleObj name="" r:id="rId1" imgW="1815465" imgH="3937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740" y="1772920"/>
                        <a:ext cx="4105275" cy="890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内容占位符 522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37950" y="2709387"/>
          <a:ext cx="4611370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1993900" imgH="444500" progId="Equation.DSMT4">
                  <p:embed/>
                </p:oleObj>
              </mc:Choice>
              <mc:Fallback>
                <p:oleObj name="" r:id="rId3" imgW="1993900" imgH="4445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7950" y="2709387"/>
                        <a:ext cx="4611370" cy="10274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文本框 52229"/>
          <p:cNvSpPr txBox="1"/>
          <p:nvPr/>
        </p:nvSpPr>
        <p:spPr>
          <a:xfrm>
            <a:off x="2135188" y="3861435"/>
            <a:ext cx="65532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From table 6.1, we get: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2231" name="对象 52230"/>
          <p:cNvGraphicFramePr>
            <a:graphicFrameLocks noChangeAspect="1"/>
          </p:cNvGraphicFramePr>
          <p:nvPr/>
        </p:nvGraphicFramePr>
        <p:xfrm>
          <a:off x="2639378" y="4508818"/>
          <a:ext cx="50895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2094865" imgH="444500" progId="Equation.DSMT4">
                  <p:embed/>
                </p:oleObj>
              </mc:Choice>
              <mc:Fallback>
                <p:oleObj name="" r:id="rId5" imgW="2094865" imgH="4445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9378" y="4508818"/>
                        <a:ext cx="50895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组合 52231"/>
          <p:cNvGrpSpPr/>
          <p:nvPr/>
        </p:nvGrpSpPr>
        <p:grpSpPr>
          <a:xfrm>
            <a:off x="2638743" y="5445760"/>
            <a:ext cx="4535487" cy="800100"/>
            <a:chOff x="0" y="0"/>
            <a:chExt cx="2857" cy="504"/>
          </a:xfrm>
        </p:grpSpPr>
        <p:sp>
          <p:nvSpPr>
            <p:cNvPr id="2" name="文本框 52232"/>
            <p:cNvSpPr txBox="1"/>
            <p:nvPr/>
          </p:nvSpPr>
          <p:spPr>
            <a:xfrm>
              <a:off x="0" y="0"/>
              <a:ext cx="544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3200" b="1" i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rPr>
                <a:t>So:</a:t>
              </a:r>
              <a:endPara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3" name="对象 52233"/>
            <p:cNvGraphicFramePr>
              <a:graphicFrameLocks noChangeAspect="1"/>
            </p:cNvGraphicFramePr>
            <p:nvPr/>
          </p:nvGraphicFramePr>
          <p:xfrm>
            <a:off x="998" y="136"/>
            <a:ext cx="185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7" imgW="1160780" imgH="229870" progId="Equation.DSMT4">
                    <p:embed/>
                  </p:oleObj>
                </mc:Choice>
                <mc:Fallback>
                  <p:oleObj name="" r:id="rId7" imgW="1160780" imgH="22987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8" y="136"/>
                          <a:ext cx="1859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>
            <a:spLocks noGrp="1"/>
          </p:cNvSpPr>
          <p:nvPr>
            <p:ph type="title"/>
          </p:nvPr>
        </p:nvSpPr>
        <p:spPr>
          <a:xfrm>
            <a:off x="767080" y="45085"/>
            <a:ext cx="7472680" cy="101473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6.1 Definition and Properties 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9219" name="文本占位符 9218"/>
          <p:cNvSpPr>
            <a:spLocks noGrp="1"/>
          </p:cNvSpPr>
          <p:nvPr>
            <p:ph type="body" sz="half" idx="1"/>
          </p:nvPr>
        </p:nvSpPr>
        <p:spPr>
          <a:xfrm>
            <a:off x="1126808" y="1196975"/>
            <a:ext cx="5541962" cy="592138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DTFT defined by</a:t>
            </a:r>
            <a:r>
              <a:rPr lang="zh-CN" altLang="en-US" sz="3200" b="1" kern="1200">
                <a:latin typeface="Comic Sans MS" panose="030F0902030302020204" pitchFamily="2" charset="0"/>
              </a:rPr>
              <a:t>：</a:t>
            </a:r>
            <a:endParaRPr lang="zh-CN" altLang="en-US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9220" name="内容占位符 9219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5323" y="1844993"/>
          <a:ext cx="37719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10000" imgH="1016000" progId="Equation.3">
                  <p:embed/>
                </p:oleObj>
              </mc:Choice>
              <mc:Fallback>
                <p:oleObj name="" r:id="rId1" imgW="3810000" imgH="1016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5323" y="1844993"/>
                        <a:ext cx="3771900" cy="1006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本框 9220"/>
          <p:cNvSpPr txBox="1"/>
          <p:nvPr/>
        </p:nvSpPr>
        <p:spPr>
          <a:xfrm>
            <a:off x="1487170" y="3068955"/>
            <a:ext cx="7620000" cy="610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leads to the z-transform</a:t>
            </a:r>
            <a:r>
              <a:rPr lang="zh-CN" altLang="en-US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。</a:t>
            </a:r>
            <a:endParaRPr lang="zh-CN" altLang="en-US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2" name="文本框 9221"/>
          <p:cNvSpPr txBox="1"/>
          <p:nvPr/>
        </p:nvSpPr>
        <p:spPr>
          <a:xfrm>
            <a:off x="1486853" y="3933190"/>
            <a:ext cx="7696200" cy="1487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   z-transform may exist for many sequences for which the DTFT does not exist</a:t>
            </a:r>
            <a:r>
              <a:rPr lang="zh-CN" altLang="en-US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。</a:t>
            </a:r>
            <a:endParaRPr lang="zh-CN" altLang="en-US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1" grpId="0"/>
      <p:bldP spid="92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53249"/>
          <p:cNvSpPr>
            <a:spLocks noGrp="1"/>
          </p:cNvSpPr>
          <p:nvPr>
            <p:ph type="title"/>
          </p:nvPr>
        </p:nvSpPr>
        <p:spPr>
          <a:xfrm>
            <a:off x="690880" y="0"/>
            <a:ext cx="8315325" cy="106299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6.4.3 Partial-Fraction Expansion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53251" name="文本占位符 53250"/>
          <p:cNvSpPr>
            <a:spLocks noGrp="1"/>
          </p:cNvSpPr>
          <p:nvPr>
            <p:ph type="body" sz="half" idx="1"/>
          </p:nvPr>
        </p:nvSpPr>
        <p:spPr>
          <a:xfrm>
            <a:off x="839470" y="1196975"/>
            <a:ext cx="8654415" cy="1223645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In practical application, the X(z) is the rational fraction of z.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53252" name="内容占位符 5325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43660" y="2421255"/>
          <a:ext cx="8081010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2984500" imgH="228600" progId="Equation.3">
                  <p:embed/>
                </p:oleObj>
              </mc:Choice>
              <mc:Fallback>
                <p:oleObj name="" r:id="rId1" imgW="2984500" imgH="2286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660" y="2421255"/>
                        <a:ext cx="8081010" cy="6178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文本框 53252"/>
          <p:cNvSpPr txBox="1"/>
          <p:nvPr/>
        </p:nvSpPr>
        <p:spPr>
          <a:xfrm>
            <a:off x="1055370" y="3068955"/>
            <a:ext cx="860488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Where A(z),B(z) are polynomials of z.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So: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3254" name="内容占位符 5325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31863" y="4293235"/>
          <a:ext cx="8736330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695700" imgH="241300" progId="Equation.3">
                  <p:embed/>
                </p:oleObj>
              </mc:Choice>
              <mc:Fallback>
                <p:oleObj name="" r:id="rId3" imgW="3695700" imgH="2413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1863" y="4293235"/>
                        <a:ext cx="8736330" cy="5676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文本框 53254"/>
          <p:cNvSpPr txBox="1"/>
          <p:nvPr/>
        </p:nvSpPr>
        <p:spPr>
          <a:xfrm>
            <a:off x="1127125" y="4869180"/>
            <a:ext cx="8394065" cy="1593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Note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:you must make each X</a:t>
            </a:r>
            <a:r>
              <a:rPr lang="en-US" altLang="zh-CN" sz="3200" b="1" i="0" baseline="-2500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k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(z) easy to solve its IZT, and pay attention to it’s ROC.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96133" y="53016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4273"/>
          <p:cNvSpPr>
            <a:spLocks noGrp="1"/>
          </p:cNvSpPr>
          <p:nvPr>
            <p:ph type="title"/>
          </p:nvPr>
        </p:nvSpPr>
        <p:spPr>
          <a:xfrm>
            <a:off x="623570" y="0"/>
            <a:ext cx="8279765" cy="1189355"/>
          </a:xfrm>
        </p:spPr>
        <p:txBody>
          <a:bodyPr anchor="b"/>
          <a:p>
            <a:r>
              <a:rPr lang="en-US" altLang="zh-CN">
                <a:latin typeface="Comic Sans MS" panose="030F0902030302020204" pitchFamily="2" charset="0"/>
                <a:sym typeface="+mn-ea"/>
              </a:rPr>
              <a:t>6.4.3 </a:t>
            </a:r>
            <a:r>
              <a:rPr lang="en-US" altLang="zh-CN" b="1">
                <a:latin typeface="Comic Sans MS" panose="030F0902030302020204" pitchFamily="2" charset="0"/>
              </a:rPr>
              <a:t>Partial-Fraction Expansion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54275" name="文本占位符 54274"/>
          <p:cNvSpPr>
            <a:spLocks noGrp="1"/>
          </p:cNvSpPr>
          <p:nvPr>
            <p:ph type="body" sz="half" idx="1"/>
          </p:nvPr>
        </p:nvSpPr>
        <p:spPr>
          <a:xfrm>
            <a:off x="479425" y="1196975"/>
            <a:ext cx="933450" cy="592138"/>
          </a:xfrm>
        </p:spPr>
        <p:txBody>
          <a:bodyPr anchor="t"/>
          <a:p>
            <a:pPr>
              <a:buNone/>
            </a:pPr>
            <a:r>
              <a:rPr lang="en-US" altLang="zh-CN" sz="3200" b="1" kern="1200">
                <a:latin typeface="Comic Sans MS" panose="030F0902030302020204" pitchFamily="2" charset="0"/>
              </a:rPr>
              <a:t>If: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sp>
        <p:nvSpPr>
          <p:cNvPr id="54277" name="文本框 54276"/>
          <p:cNvSpPr txBox="1"/>
          <p:nvPr/>
        </p:nvSpPr>
        <p:spPr>
          <a:xfrm>
            <a:off x="839470" y="3068955"/>
            <a:ext cx="9352280" cy="618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Then X(z) is expanded as partial-fraction: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4278" name="内容占位符 5427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43660" y="3717290"/>
          <a:ext cx="7362190" cy="136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806700" imgH="520700" progId="Equation.3">
                  <p:embed/>
                </p:oleObj>
              </mc:Choice>
              <mc:Fallback>
                <p:oleObj name="" r:id="rId1" imgW="2806700" imgH="520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660" y="3717290"/>
                        <a:ext cx="7362190" cy="13677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文本框 54278"/>
          <p:cNvSpPr txBox="1"/>
          <p:nvPr/>
        </p:nvSpPr>
        <p:spPr>
          <a:xfrm>
            <a:off x="1127125" y="4869180"/>
            <a:ext cx="8326755" cy="1593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Where v is a L-order poles of X(z) , each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  <a:sym typeface="Comic Sans MS" panose="030F0902030302020204" pitchFamily="2" charset="0"/>
              </a:rPr>
              <a:t>λ</a:t>
            </a:r>
            <a:r>
              <a:rPr lang="zh-CN" altLang="en-US" sz="3200" b="1" i="0" baseline="-2500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l</a:t>
            </a:r>
            <a:r>
              <a:rPr lang="zh-CN" altLang="en-US" sz="320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is a single pole of X(z)(k=1,2,…,N-L).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4" name="图片 3" descr="EE9L2[[YFW[LH]P}%TB@B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1125220"/>
            <a:ext cx="8999855" cy="2047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6133" y="53016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6.4.3 Partial-Fraction Expansion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55299" name="文本占位符 55298"/>
          <p:cNvSpPr>
            <a:spLocks noGrp="1"/>
          </p:cNvSpPr>
          <p:nvPr>
            <p:ph type="body" sz="half" idx="1"/>
          </p:nvPr>
        </p:nvSpPr>
        <p:spPr>
          <a:xfrm>
            <a:off x="767080" y="1125220"/>
            <a:ext cx="8786495" cy="2232025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3200" b="1" kern="1200" dirty="0">
                <a:latin typeface="Comic Sans MS" panose="030F0902030302020204" pitchFamily="2" charset="0"/>
                <a:sym typeface="Comic Sans MS" panose="030F0902030302020204" pitchFamily="2" charset="0"/>
              </a:rPr>
              <a:t>η</a:t>
            </a:r>
            <a:r>
              <a:rPr lang="zh-CN" altLang="en-US" sz="3200" b="1" kern="1200" baseline="-25000" dirty="0">
                <a:latin typeface="Comic Sans MS" panose="030F0902030302020204" pitchFamily="2" charset="0"/>
                <a:sym typeface="Comic Sans MS" panose="030F0902030302020204" pitchFamily="2" charset="0"/>
              </a:rPr>
              <a:t>l</a:t>
            </a:r>
            <a:r>
              <a:rPr lang="zh-CN" altLang="en-US" sz="3200" b="1" kern="1200" dirty="0">
                <a:latin typeface="Comic Sans MS" panose="030F0902030302020204" pitchFamily="2" charset="0"/>
              </a:rPr>
              <a:t>: when M≥N,it exists ; M</a:t>
            </a:r>
            <a:r>
              <a:rPr lang="en-US" altLang="zh-CN" sz="3200" b="1" kern="1200" dirty="0">
                <a:latin typeface="Comic Sans MS" panose="030F0902030302020204" pitchFamily="2" charset="0"/>
              </a:rPr>
              <a:t>&lt;</a:t>
            </a:r>
            <a:r>
              <a:rPr lang="zh-CN" altLang="en-US" sz="3200" b="1" kern="1200" dirty="0">
                <a:latin typeface="Comic Sans MS" panose="030F0902030302020204" pitchFamily="2" charset="0"/>
              </a:rPr>
              <a:t>N, it equals to 0. </a:t>
            </a:r>
            <a:endParaRPr lang="zh-CN" altLang="en-US" sz="3200" b="1" kern="1200" dirty="0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b="1" kern="1200" dirty="0">
                <a:latin typeface="Comic Sans MS" panose="030F0902030302020204" pitchFamily="2" charset="0"/>
                <a:sym typeface="Comic Sans MS" panose="030F0902030302020204" pitchFamily="2" charset="0"/>
              </a:rPr>
              <a:t>ρ</a:t>
            </a:r>
            <a:r>
              <a:rPr lang="zh-CN" altLang="en-US" sz="3200" b="1" kern="1200" baseline="-25000" dirty="0">
                <a:latin typeface="Comic Sans MS" panose="030F0902030302020204" pitchFamily="2" charset="0"/>
                <a:sym typeface="Comic Sans MS" panose="030F0902030302020204" pitchFamily="2" charset="0"/>
              </a:rPr>
              <a:t>l</a:t>
            </a:r>
            <a:r>
              <a:rPr lang="zh-CN" altLang="en-US" sz="3200" b="1" kern="1200" dirty="0">
                <a:latin typeface="Comic Sans MS" panose="030F0902030302020204" pitchFamily="2" charset="0"/>
              </a:rPr>
              <a:t>: based on residue theorem, we get</a:t>
            </a:r>
            <a:endParaRPr lang="zh-CN" altLang="en-US" sz="3200" b="1" kern="1200" dirty="0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endParaRPr lang="zh-CN" altLang="en-US" sz="3200" b="1" kern="1200" dirty="0"/>
          </a:p>
        </p:txBody>
      </p:sp>
      <p:grpSp>
        <p:nvGrpSpPr>
          <p:cNvPr id="55300" name="组合 55299"/>
          <p:cNvGrpSpPr/>
          <p:nvPr/>
        </p:nvGrpSpPr>
        <p:grpSpPr>
          <a:xfrm>
            <a:off x="1270953" y="2853055"/>
            <a:ext cx="8101012" cy="1339851"/>
            <a:chOff x="0" y="0"/>
            <a:chExt cx="5103" cy="844"/>
          </a:xfrm>
        </p:grpSpPr>
        <p:graphicFrame>
          <p:nvGraphicFramePr>
            <p:cNvPr id="2" name="内容占位符 55300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0"/>
            <a:ext cx="5103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" imgW="3403600" imgH="393700" progId="Equation.3">
                    <p:embed/>
                  </p:oleObj>
                </mc:Choice>
                <mc:Fallback>
                  <p:oleObj name="" r:id="rId1" imgW="3403600" imgH="3937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5103" cy="56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1" name="文本框 55301"/>
            <p:cNvSpPr txBox="1"/>
            <p:nvPr/>
          </p:nvSpPr>
          <p:spPr>
            <a:xfrm>
              <a:off x="0" y="454"/>
              <a:ext cx="2676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rPr>
                <a:t>l=1,2,…N-L.</a:t>
              </a:r>
              <a:endPara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5303" name="内容占位符 5530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5505" y="4293235"/>
          <a:ext cx="8708390" cy="10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3834765" imgH="444500" progId="Equation.3">
                  <p:embed/>
                </p:oleObj>
              </mc:Choice>
              <mc:Fallback>
                <p:oleObj name="" r:id="rId3" imgW="3834765" imgH="444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505" y="4293235"/>
                        <a:ext cx="8708390" cy="10775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文本框 55303"/>
          <p:cNvSpPr txBox="1"/>
          <p:nvPr/>
        </p:nvSpPr>
        <p:spPr>
          <a:xfrm>
            <a:off x="983298" y="4509135"/>
            <a:ext cx="2089150" cy="6578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  <a:buChar char="•"/>
            </a:pPr>
            <a:r>
              <a:rPr lang="zh-CN" altLang="en-US" sz="320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  <a:sym typeface="Comic Sans MS" panose="030F0902030302020204" pitchFamily="2" charset="0"/>
              </a:rPr>
              <a:t>γ</a:t>
            </a:r>
            <a:r>
              <a:rPr lang="zh-CN" altLang="en-US" sz="3200" b="1" i="0" baseline="-2500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  <a:sym typeface="Comic Sans MS" panose="030F0902030302020204" pitchFamily="2" charset="0"/>
              </a:rPr>
              <a:t>i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: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55304"/>
          <p:cNvGraphicFramePr>
            <a:graphicFrameLocks noChangeAspect="1"/>
          </p:cNvGraphicFramePr>
          <p:nvPr/>
        </p:nvGraphicFramePr>
        <p:xfrm>
          <a:off x="5638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916305" imgH="199390" progId="Equation.DSMT4">
                  <p:embed/>
                </p:oleObj>
              </mc:Choice>
              <mc:Fallback>
                <p:oleObj name="" r:id="rId5" imgW="916305" imgH="19939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696133" y="53016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文本占位符 56322"/>
          <p:cNvSpPr>
            <a:spLocks noGrp="1"/>
          </p:cNvSpPr>
          <p:nvPr>
            <p:ph type="body" sz="half" idx="1"/>
          </p:nvPr>
        </p:nvSpPr>
        <p:spPr>
          <a:xfrm>
            <a:off x="695325" y="1196658"/>
            <a:ext cx="7199313" cy="792162"/>
          </a:xfrm>
        </p:spPr>
        <p:txBody>
          <a:bodyPr anchor="t"/>
          <a:p>
            <a:r>
              <a:rPr lang="en-US" altLang="zh-CN" sz="3200" b="1" u="sng" kern="1200">
                <a:latin typeface="Comic Sans MS" panose="030F0902030302020204" pitchFamily="2" charset="0"/>
                <a:ea typeface="宋体" panose="02010600030101010101" pitchFamily="2" charset="-122"/>
              </a:rPr>
              <a:t>Example</a:t>
            </a:r>
            <a:r>
              <a:rPr lang="en-US" altLang="zh-CN" sz="3200" b="1" kern="1200">
                <a:latin typeface="Comic Sans MS" panose="030F0902030302020204" pitchFamily="2" charset="0"/>
                <a:ea typeface="宋体" panose="02010600030101010101" pitchFamily="2" charset="-122"/>
              </a:rPr>
              <a:t> - Consider</a:t>
            </a:r>
            <a:endParaRPr lang="en-US" altLang="zh-CN" sz="3200" b="1" kern="1200"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endParaRPr lang="en-US" altLang="zh-CN" sz="3200" kern="1200"/>
          </a:p>
        </p:txBody>
      </p:sp>
      <p:graphicFrame>
        <p:nvGraphicFramePr>
          <p:cNvPr id="56324" name="内容占位符 563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51088" y="1988503"/>
          <a:ext cx="585946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5816600" imgH="1193800" progId="Equation.3">
                  <p:embed/>
                </p:oleObj>
              </mc:Choice>
              <mc:Fallback>
                <p:oleObj name="" r:id="rId1" imgW="5816600" imgH="1193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1988503"/>
                        <a:ext cx="5859462" cy="1204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56324"/>
          <p:cNvSpPr txBox="1"/>
          <p:nvPr/>
        </p:nvSpPr>
        <p:spPr>
          <a:xfrm>
            <a:off x="1415098" y="3357245"/>
            <a:ext cx="6985000" cy="1029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By</a:t>
            </a:r>
            <a:r>
              <a:rPr lang="en-US" altLang="zh-CN" sz="3200" b="1" i="0">
                <a:latin typeface="Comic Sans MS" panose="030F09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3200" b="1" i="0">
                <a:solidFill>
                  <a:srgbClr val="FF0066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long division</a:t>
            </a:r>
            <a:r>
              <a:rPr lang="en-US" altLang="zh-CN" sz="3200" b="1" i="0">
                <a:latin typeface="Comic Sans MS" panose="030F09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we arrive at: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4" name="图片 3" descr="BXA)VD}K60T}DAP6`MQKD@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4437380"/>
            <a:ext cx="10058400" cy="901065"/>
          </a:xfrm>
          <a:prstGeom prst="rect">
            <a:avLst/>
          </a:prstGeom>
        </p:spPr>
      </p:pic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6.4.3 Partial-Fraction Expansion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占位符 57346"/>
          <p:cNvSpPr>
            <a:spLocks noGrp="1"/>
          </p:cNvSpPr>
          <p:nvPr>
            <p:ph type="body" sz="half" idx="1"/>
          </p:nvPr>
        </p:nvSpPr>
        <p:spPr>
          <a:xfrm>
            <a:off x="767080" y="1125220"/>
            <a:ext cx="9048750" cy="3657600"/>
          </a:xfrm>
        </p:spPr>
        <p:txBody>
          <a:bodyPr anchor="t"/>
          <a:p>
            <a:r>
              <a:rPr lang="en-US" altLang="zh-CN" sz="3200" b="1" u="sng" kern="1200">
                <a:latin typeface="Comic Sans MS" panose="030F09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902030302020204" pitchFamily="2" charset="0"/>
              </a:rPr>
              <a:t> - Let the z-transform H(z) of a causal sequence h[n] be given by: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57348" name="内容占位符 573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75143" y="2348548"/>
          <a:ext cx="7129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8051800" imgH="1193800" progId="Equation.3">
                  <p:embed/>
                </p:oleObj>
              </mc:Choice>
              <mc:Fallback>
                <p:oleObj name="" r:id="rId1" imgW="8051800" imgH="1193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5143" y="2348548"/>
                        <a:ext cx="7129462" cy="1057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文本框 57348"/>
          <p:cNvSpPr txBox="1"/>
          <p:nvPr/>
        </p:nvSpPr>
        <p:spPr>
          <a:xfrm>
            <a:off x="1199198" y="3645535"/>
            <a:ext cx="7777162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A partial-fraction expansion of H(z) is then of the form: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7350" name="内容占位符 5734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15323" y="4868863"/>
          <a:ext cx="4464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4800600" imgH="1079500" progId="Equation.3">
                  <p:embed/>
                </p:oleObj>
              </mc:Choice>
              <mc:Fallback>
                <p:oleObj name="" r:id="rId3" imgW="4800600" imgH="1079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23" y="4868863"/>
                        <a:ext cx="4464050" cy="1003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6.4.3 Partial-Fraction Expansion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占位符 58370"/>
          <p:cNvSpPr>
            <a:spLocks noGrp="1"/>
          </p:cNvSpPr>
          <p:nvPr>
            <p:ph type="body" sz="half" idx="1"/>
          </p:nvPr>
        </p:nvSpPr>
        <p:spPr>
          <a:xfrm>
            <a:off x="839470" y="1125220"/>
            <a:ext cx="3771900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Now: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58372" name="内容占位符 5837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31315" y="1772603"/>
          <a:ext cx="73453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8153400" imgH="1257300" progId="Equation.3">
                  <p:embed/>
                </p:oleObj>
              </mc:Choice>
              <mc:Fallback>
                <p:oleObj name="" r:id="rId1" imgW="8153400" imgH="12573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315" y="1772603"/>
                        <a:ext cx="7345363" cy="1133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3" name="组合 58372"/>
          <p:cNvGrpSpPr/>
          <p:nvPr/>
        </p:nvGrpSpPr>
        <p:grpSpPr>
          <a:xfrm>
            <a:off x="1055053" y="2925128"/>
            <a:ext cx="7488237" cy="1812925"/>
            <a:chOff x="0" y="0"/>
            <a:chExt cx="4717" cy="1142"/>
          </a:xfrm>
        </p:grpSpPr>
        <p:sp>
          <p:nvSpPr>
            <p:cNvPr id="2" name="文本框 58373"/>
            <p:cNvSpPr txBox="1"/>
            <p:nvPr/>
          </p:nvSpPr>
          <p:spPr>
            <a:xfrm>
              <a:off x="0" y="0"/>
              <a:ext cx="131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3200" b="1" i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rPr>
                <a:t>and:</a:t>
              </a:r>
              <a:endPara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374" name="内容占位符 58374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45" y="473"/>
            <a:ext cx="467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3" imgW="8775700" imgH="1257300" progId="Equation.3">
                    <p:embed/>
                  </p:oleObj>
                </mc:Choice>
                <mc:Fallback>
                  <p:oleObj name="" r:id="rId3" imgW="8775700" imgH="12573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" y="473"/>
                          <a:ext cx="4672" cy="669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67080" y="18923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6.4.3 Partial-Fraction Expansion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占位符 59394"/>
          <p:cNvSpPr>
            <a:spLocks noGrp="1"/>
          </p:cNvSpPr>
          <p:nvPr>
            <p:ph type="body" sz="half" idx="1"/>
          </p:nvPr>
        </p:nvSpPr>
        <p:spPr>
          <a:xfrm>
            <a:off x="982980" y="1196975"/>
            <a:ext cx="3771900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Hence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59396" name="内容占位符 5939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1495" y="1772603"/>
          <a:ext cx="4464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4800600" imgH="1079500" progId="Equation.3">
                  <p:embed/>
                </p:oleObj>
              </mc:Choice>
              <mc:Fallback>
                <p:oleObj name="" r:id="rId1" imgW="4800600" imgH="10795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495" y="1772603"/>
                        <a:ext cx="4464050" cy="1003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文本框 59396"/>
          <p:cNvSpPr txBox="1"/>
          <p:nvPr/>
        </p:nvSpPr>
        <p:spPr>
          <a:xfrm>
            <a:off x="1415415" y="3068955"/>
            <a:ext cx="838898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The inverse transform of the above is therefore given by: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9398" name="内容占位符 5939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66988" y="4365308"/>
          <a:ext cx="64801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6400800" imgH="558800" progId="Equation.3">
                  <p:embed/>
                </p:oleObj>
              </mc:Choice>
              <mc:Fallback>
                <p:oleObj name="" r:id="rId3" imgW="6400800" imgH="5588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4365308"/>
                        <a:ext cx="6480175" cy="565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67080" y="18923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6.4.3 Partial-Fraction Expansion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0418" name="对象 60417"/>
          <p:cNvGraphicFramePr>
            <a:graphicFrameLocks noChangeAspect="1"/>
          </p:cNvGraphicFramePr>
          <p:nvPr/>
        </p:nvGraphicFramePr>
        <p:xfrm>
          <a:off x="1631950" y="117475"/>
          <a:ext cx="8963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184708800" imgH="21336000" progId="Equation.DSMT4">
                  <p:embed/>
                </p:oleObj>
              </mc:Choice>
              <mc:Fallback>
                <p:oleObj name="" r:id="rId1" imgW="184708800" imgH="213360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950" y="117475"/>
                        <a:ext cx="8963025" cy="10302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组合 60418"/>
          <p:cNvGrpSpPr/>
          <p:nvPr/>
        </p:nvGrpSpPr>
        <p:grpSpPr>
          <a:xfrm>
            <a:off x="9225598" y="2451100"/>
            <a:ext cx="2500312" cy="2070100"/>
            <a:chOff x="0" y="0"/>
            <a:chExt cx="1575" cy="1304"/>
          </a:xfrm>
        </p:grpSpPr>
        <p:sp>
          <p:nvSpPr>
            <p:cNvPr id="2" name="椭圆 60419"/>
            <p:cNvSpPr/>
            <p:nvPr/>
          </p:nvSpPr>
          <p:spPr>
            <a:xfrm>
              <a:off x="160" y="208"/>
              <a:ext cx="1026" cy="1037"/>
            </a:xfrm>
            <a:prstGeom prst="ellipse">
              <a:avLst/>
            </a:prstGeom>
            <a:pattFill prst="pct10">
              <a:fgClr>
                <a:schemeClr val="tx1"/>
              </a:fgClr>
              <a:bgClr>
                <a:schemeClr val="bg2"/>
              </a:bgClr>
            </a:pattFill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0" name="椭圆 60420"/>
            <p:cNvSpPr/>
            <p:nvPr/>
          </p:nvSpPr>
          <p:spPr>
            <a:xfrm>
              <a:off x="423" y="474"/>
              <a:ext cx="470" cy="474"/>
            </a:xfrm>
            <a:prstGeom prst="ellipse">
              <a:avLst/>
            </a:prstGeom>
            <a:solidFill>
              <a:schemeClr val="bg2"/>
            </a:solidFill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1" name="直接连接符 60421"/>
            <p:cNvSpPr/>
            <p:nvPr/>
          </p:nvSpPr>
          <p:spPr>
            <a:xfrm>
              <a:off x="101" y="711"/>
              <a:ext cx="1357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2" name="直接连接符 60422"/>
            <p:cNvSpPr/>
            <p:nvPr/>
          </p:nvSpPr>
          <p:spPr>
            <a:xfrm flipV="1">
              <a:off x="659" y="30"/>
              <a:ext cx="0" cy="1274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3" name="对象 60423"/>
            <p:cNvGraphicFramePr>
              <a:graphicFrameLocks noChangeAspect="1"/>
            </p:cNvGraphicFramePr>
            <p:nvPr/>
          </p:nvGraphicFramePr>
          <p:xfrm>
            <a:off x="1253" y="741"/>
            <a:ext cx="322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3" imgW="840105" imgH="382270" progId="Equation.DSMT4">
                    <p:embed/>
                  </p:oleObj>
                </mc:Choice>
                <mc:Fallback>
                  <p:oleObj name="" r:id="rId3" imgW="840105" imgH="382270" progId="Equation.DSMT4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53" y="741"/>
                          <a:ext cx="322" cy="14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对象 60424"/>
            <p:cNvGraphicFramePr>
              <a:graphicFrameLocks noChangeAspect="1"/>
            </p:cNvGraphicFramePr>
            <p:nvPr/>
          </p:nvGraphicFramePr>
          <p:xfrm>
            <a:off x="688" y="0"/>
            <a:ext cx="40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5" imgW="1056640" imgH="382270" progId="Equation.DSMT4">
                    <p:embed/>
                  </p:oleObj>
                </mc:Choice>
                <mc:Fallback>
                  <p:oleObj name="" r:id="rId5" imgW="1056640" imgH="382270" progId="Equation.DSMT4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8" y="0"/>
                          <a:ext cx="405" cy="14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对象 60425"/>
            <p:cNvGraphicFramePr>
              <a:graphicFrameLocks noChangeAspect="1"/>
            </p:cNvGraphicFramePr>
            <p:nvPr/>
          </p:nvGraphicFramePr>
          <p:xfrm>
            <a:off x="570" y="741"/>
            <a:ext cx="79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7" imgW="204470" imgH="306705" progId="Equation.DSMT4">
                    <p:embed/>
                  </p:oleObj>
                </mc:Choice>
                <mc:Fallback>
                  <p:oleObj name="" r:id="rId7" imgW="204470" imgH="306705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0" y="741"/>
                          <a:ext cx="79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426" name="组合 60426"/>
            <p:cNvGrpSpPr/>
            <p:nvPr/>
          </p:nvGrpSpPr>
          <p:grpSpPr>
            <a:xfrm>
              <a:off x="135" y="664"/>
              <a:ext cx="57" cy="97"/>
              <a:chOff x="0" y="0"/>
              <a:chExt cx="92" cy="157"/>
            </a:xfrm>
          </p:grpSpPr>
          <p:sp>
            <p:nvSpPr>
              <p:cNvPr id="60427" name="直接连接符 60427"/>
              <p:cNvSpPr/>
              <p:nvPr/>
            </p:nvSpPr>
            <p:spPr>
              <a:xfrm flipH="1">
                <a:off x="0" y="5"/>
                <a:ext cx="90" cy="133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 sz="2400">
                  <a:latin typeface="Arial" panose="020B060402020209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8" name="直接连接符 60428"/>
              <p:cNvSpPr/>
              <p:nvPr/>
            </p:nvSpPr>
            <p:spPr>
              <a:xfrm>
                <a:off x="9" y="0"/>
                <a:ext cx="83" cy="157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 sz="2400">
                  <a:latin typeface="Arial" panose="020B060402020209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60429" name="对象 60429"/>
            <p:cNvGraphicFramePr>
              <a:graphicFrameLocks noChangeAspect="1"/>
            </p:cNvGraphicFramePr>
            <p:nvPr/>
          </p:nvGraphicFramePr>
          <p:xfrm>
            <a:off x="0" y="568"/>
            <a:ext cx="153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9" imgW="397510" imgH="307975" progId="Equation.DSMT4">
                    <p:embed/>
                  </p:oleObj>
                </mc:Choice>
                <mc:Fallback>
                  <p:oleObj name="" r:id="rId9" imgW="397510" imgH="307975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568"/>
                          <a:ext cx="153" cy="1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430" name="组合 60430"/>
            <p:cNvGrpSpPr/>
            <p:nvPr/>
          </p:nvGrpSpPr>
          <p:grpSpPr>
            <a:xfrm>
              <a:off x="861" y="669"/>
              <a:ext cx="56" cy="97"/>
              <a:chOff x="0" y="0"/>
              <a:chExt cx="92" cy="157"/>
            </a:xfrm>
          </p:grpSpPr>
          <p:sp>
            <p:nvSpPr>
              <p:cNvPr id="60431" name="直接连接符 60431"/>
              <p:cNvSpPr/>
              <p:nvPr/>
            </p:nvSpPr>
            <p:spPr>
              <a:xfrm flipH="1">
                <a:off x="0" y="5"/>
                <a:ext cx="90" cy="133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 sz="2400">
                  <a:latin typeface="Arial" panose="020B060402020209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2" name="直接连接符 60432"/>
              <p:cNvSpPr/>
              <p:nvPr/>
            </p:nvSpPr>
            <p:spPr>
              <a:xfrm>
                <a:off x="9" y="0"/>
                <a:ext cx="83" cy="157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 sz="2400">
                  <a:latin typeface="Arial" panose="020B060402020209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60433" name="对象 60433"/>
            <p:cNvGraphicFramePr>
              <a:graphicFrameLocks noChangeAspect="1"/>
            </p:cNvGraphicFramePr>
            <p:nvPr/>
          </p:nvGraphicFramePr>
          <p:xfrm>
            <a:off x="771" y="589"/>
            <a:ext cx="8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1" imgW="217805" imgH="294640" progId="Equation.DSMT4">
                    <p:embed/>
                  </p:oleObj>
                </mc:Choice>
                <mc:Fallback>
                  <p:oleObj name="" r:id="rId11" imgW="217805" imgH="294640" progId="Equation.DSMT4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71" y="589"/>
                          <a:ext cx="83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5" name="对象 60434"/>
          <p:cNvGraphicFramePr>
            <a:graphicFrameLocks noChangeAspect="1"/>
          </p:cNvGraphicFramePr>
          <p:nvPr/>
        </p:nvGraphicFramePr>
        <p:xfrm>
          <a:off x="1055053" y="5157153"/>
          <a:ext cx="74596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3" imgW="7454900" imgH="1117600" progId="Equation.DSMT4">
                  <p:embed/>
                </p:oleObj>
              </mc:Choice>
              <mc:Fallback>
                <p:oleObj name="" r:id="rId13" imgW="7454900" imgH="11176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5053" y="5157153"/>
                        <a:ext cx="7459662" cy="11191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对象 60435"/>
          <p:cNvGraphicFramePr>
            <a:graphicFrameLocks noChangeAspect="1"/>
          </p:cNvGraphicFramePr>
          <p:nvPr/>
        </p:nvGraphicFramePr>
        <p:xfrm>
          <a:off x="1828800" y="1371600"/>
          <a:ext cx="87709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5" imgW="210616800" imgH="24079200" progId="Equation.DSMT4">
                  <p:embed/>
                </p:oleObj>
              </mc:Choice>
              <mc:Fallback>
                <p:oleObj name="" r:id="rId15" imgW="210616800" imgH="24079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28800" y="1371600"/>
                        <a:ext cx="8770938" cy="10017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对象 60436"/>
          <p:cNvGraphicFramePr>
            <a:graphicFrameLocks noChangeAspect="1"/>
          </p:cNvGraphicFramePr>
          <p:nvPr/>
        </p:nvGraphicFramePr>
        <p:xfrm>
          <a:off x="2514600" y="2667000"/>
          <a:ext cx="52895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7" imgW="5295900" imgH="1016000" progId="Equation.DSMT4">
                  <p:embed/>
                </p:oleObj>
              </mc:Choice>
              <mc:Fallback>
                <p:oleObj name="" r:id="rId17" imgW="5295900" imgH="10160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14600" y="2667000"/>
                        <a:ext cx="5289550" cy="10144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对象 60437"/>
          <p:cNvGraphicFramePr>
            <a:graphicFrameLocks noChangeAspect="1"/>
          </p:cNvGraphicFramePr>
          <p:nvPr/>
        </p:nvGraphicFramePr>
        <p:xfrm>
          <a:off x="1415415" y="3861118"/>
          <a:ext cx="6985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9" imgW="6985000" imgH="1117600" progId="Equation.DSMT4">
                  <p:embed/>
                </p:oleObj>
              </mc:Choice>
              <mc:Fallback>
                <p:oleObj name="" r:id="rId19" imgW="6985000" imgH="11176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15415" y="3861118"/>
                        <a:ext cx="6985000" cy="1117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42" name="内容占位符 6144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7033" y="116523"/>
          <a:ext cx="298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2983230" imgH="901065" progId="Equation.DSMT4">
                  <p:embed/>
                </p:oleObj>
              </mc:Choice>
              <mc:Fallback>
                <p:oleObj name="" r:id="rId1" imgW="2983230" imgH="901065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033" y="116523"/>
                        <a:ext cx="2984500" cy="9017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61442"/>
          <p:cNvGraphicFramePr>
            <a:graphicFrameLocks noChangeAspect="1"/>
          </p:cNvGraphicFramePr>
          <p:nvPr/>
        </p:nvGraphicFramePr>
        <p:xfrm>
          <a:off x="1919288" y="1124903"/>
          <a:ext cx="5743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5753100" imgH="838200" progId="Equation.DSMT4">
                  <p:embed/>
                </p:oleObj>
              </mc:Choice>
              <mc:Fallback>
                <p:oleObj name="" r:id="rId3" imgW="5753100" imgH="8382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88" y="1124903"/>
                        <a:ext cx="574357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内容占位符 6144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15415" y="2348865"/>
          <a:ext cx="16367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5" imgW="1637665" imgH="482600" progId="Equation.DSMT4">
                  <p:embed/>
                </p:oleObj>
              </mc:Choice>
              <mc:Fallback>
                <p:oleObj name="" r:id="rId5" imgW="1637665" imgH="4826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5415" y="2348865"/>
                        <a:ext cx="1636713" cy="441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5" name="组合 61444"/>
          <p:cNvGrpSpPr>
            <a:grpSpLocks noChangeAspect="1"/>
          </p:cNvGrpSpPr>
          <p:nvPr/>
        </p:nvGrpSpPr>
        <p:grpSpPr>
          <a:xfrm>
            <a:off x="3456305" y="2132965"/>
            <a:ext cx="5257800" cy="1800225"/>
            <a:chOff x="0" y="0"/>
            <a:chExt cx="3112" cy="1134"/>
          </a:xfrm>
          <a:solidFill>
            <a:schemeClr val="accent2"/>
          </a:solidFill>
        </p:grpSpPr>
        <p:graphicFrame>
          <p:nvGraphicFramePr>
            <p:cNvPr id="2" name="对象 61445"/>
            <p:cNvGraphicFramePr>
              <a:graphicFrameLocks noChangeAspect="1"/>
            </p:cNvGraphicFramePr>
            <p:nvPr/>
          </p:nvGraphicFramePr>
          <p:xfrm>
            <a:off x="28" y="0"/>
            <a:ext cx="271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7" imgW="4305300" imgH="838200" progId="Equation.DSMT4">
                    <p:embed/>
                  </p:oleObj>
                </mc:Choice>
                <mc:Fallback>
                  <p:oleObj name="" r:id="rId7" imgW="4305300" imgH="838200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" y="0"/>
                          <a:ext cx="2712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6" name="对象 61446"/>
            <p:cNvGraphicFramePr>
              <a:graphicFrameLocks noChangeAspect="1"/>
            </p:cNvGraphicFramePr>
            <p:nvPr/>
          </p:nvGraphicFramePr>
          <p:xfrm>
            <a:off x="0" y="606"/>
            <a:ext cx="311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9" imgW="4940300" imgH="838200" progId="Equation.DSMT4">
                    <p:embed/>
                  </p:oleObj>
                </mc:Choice>
                <mc:Fallback>
                  <p:oleObj name="" r:id="rId9" imgW="4940300" imgH="838200" progId="Equation.DSMT4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606"/>
                          <a:ext cx="3112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8" name="组合 61447"/>
          <p:cNvGrpSpPr/>
          <p:nvPr/>
        </p:nvGrpSpPr>
        <p:grpSpPr>
          <a:xfrm>
            <a:off x="1920240" y="3933190"/>
            <a:ext cx="3798888" cy="936625"/>
            <a:chOff x="0" y="0"/>
            <a:chExt cx="2393" cy="590"/>
          </a:xfrm>
          <a:solidFill>
            <a:schemeClr val="accent2"/>
          </a:solidFill>
        </p:grpSpPr>
        <p:graphicFrame>
          <p:nvGraphicFramePr>
            <p:cNvPr id="3" name="对象 61448"/>
            <p:cNvGraphicFramePr>
              <a:graphicFrameLocks noChangeAspect="1"/>
            </p:cNvGraphicFramePr>
            <p:nvPr/>
          </p:nvGraphicFramePr>
          <p:xfrm>
            <a:off x="0" y="70"/>
            <a:ext cx="7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11" imgW="1123315" imgH="829945" progId="Equation.DSMT4">
                    <p:embed/>
                  </p:oleObj>
                </mc:Choice>
                <mc:Fallback>
                  <p:oleObj name="" r:id="rId11" imgW="1123315" imgH="829945" progId="Equation.DSMT4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70"/>
                          <a:ext cx="704" cy="5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9" name="直接连接符 61449"/>
            <p:cNvSpPr/>
            <p:nvPr/>
          </p:nvSpPr>
          <p:spPr>
            <a:xfrm>
              <a:off x="861" y="363"/>
              <a:ext cx="817" cy="0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50" name="对象 61450"/>
            <p:cNvGraphicFramePr>
              <a:graphicFrameLocks noChangeAspect="1"/>
            </p:cNvGraphicFramePr>
            <p:nvPr/>
          </p:nvGraphicFramePr>
          <p:xfrm>
            <a:off x="1769" y="227"/>
            <a:ext cx="6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3" imgW="995045" imgH="459105" progId="Equation.DSMT4">
                    <p:embed/>
                  </p:oleObj>
                </mc:Choice>
                <mc:Fallback>
                  <p:oleObj name="" r:id="rId13" imgW="995045" imgH="459105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69" y="227"/>
                          <a:ext cx="624" cy="28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对象 61451"/>
            <p:cNvGraphicFramePr>
              <a:graphicFrameLocks noChangeAspect="1"/>
            </p:cNvGraphicFramePr>
            <p:nvPr/>
          </p:nvGraphicFramePr>
          <p:xfrm>
            <a:off x="997" y="0"/>
            <a:ext cx="5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5" imgW="854710" imgH="485140" progId="Equation.DSMT4">
                    <p:embed/>
                  </p:oleObj>
                </mc:Choice>
                <mc:Fallback>
                  <p:oleObj name="" r:id="rId15" imgW="854710" imgH="485140" progId="Equation.DSMT4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97" y="0"/>
                          <a:ext cx="536" cy="30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3" name="组合 61452"/>
          <p:cNvGrpSpPr/>
          <p:nvPr/>
        </p:nvGrpSpPr>
        <p:grpSpPr>
          <a:xfrm>
            <a:off x="1914208" y="4868863"/>
            <a:ext cx="4927600" cy="942975"/>
            <a:chOff x="0" y="0"/>
            <a:chExt cx="3104" cy="594"/>
          </a:xfrm>
        </p:grpSpPr>
        <p:graphicFrame>
          <p:nvGraphicFramePr>
            <p:cNvPr id="4" name="对象 61453"/>
            <p:cNvGraphicFramePr>
              <a:graphicFrameLocks noChangeAspect="1"/>
            </p:cNvGraphicFramePr>
            <p:nvPr/>
          </p:nvGraphicFramePr>
          <p:xfrm>
            <a:off x="0" y="66"/>
            <a:ext cx="6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7" imgW="1110615" imgH="842645" progId="Equation.DSMT4">
                    <p:embed/>
                  </p:oleObj>
                </mc:Choice>
                <mc:Fallback>
                  <p:oleObj name="" r:id="rId17" imgW="1110615" imgH="842645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66"/>
                          <a:ext cx="696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4" name="直接连接符 61454"/>
            <p:cNvSpPr/>
            <p:nvPr/>
          </p:nvSpPr>
          <p:spPr>
            <a:xfrm>
              <a:off x="857" y="363"/>
              <a:ext cx="81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55" name="对象 61455"/>
            <p:cNvGraphicFramePr>
              <a:graphicFrameLocks noChangeAspect="1"/>
            </p:cNvGraphicFramePr>
            <p:nvPr/>
          </p:nvGraphicFramePr>
          <p:xfrm>
            <a:off x="1776" y="147"/>
            <a:ext cx="13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9" imgW="2108200" imgH="558800" progId="Equation.DSMT4">
                    <p:embed/>
                  </p:oleObj>
                </mc:Choice>
                <mc:Fallback>
                  <p:oleObj name="" r:id="rId19" imgW="2108200" imgH="558800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776" y="147"/>
                          <a:ext cx="1328" cy="35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对象 61456"/>
            <p:cNvGraphicFramePr>
              <a:graphicFrameLocks noChangeAspect="1"/>
            </p:cNvGraphicFramePr>
            <p:nvPr/>
          </p:nvGraphicFramePr>
          <p:xfrm>
            <a:off x="1001" y="0"/>
            <a:ext cx="5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1" imgW="829310" imgH="485140" progId="Equation.DSMT4">
                    <p:embed/>
                  </p:oleObj>
                </mc:Choice>
                <mc:Fallback>
                  <p:oleObj name="" r:id="rId21" imgW="829310" imgH="48514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01" y="0"/>
                          <a:ext cx="520" cy="30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8" name="对象 61457"/>
          <p:cNvGraphicFramePr>
            <a:graphicFrameLocks noChangeAspect="1"/>
          </p:cNvGraphicFramePr>
          <p:nvPr/>
        </p:nvGraphicFramePr>
        <p:xfrm>
          <a:off x="3359468" y="5733098"/>
          <a:ext cx="480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3" imgW="4800600" imgH="558800" progId="Equation.DSMT4">
                  <p:embed/>
                </p:oleObj>
              </mc:Choice>
              <mc:Fallback>
                <p:oleObj name="" r:id="rId23" imgW="4800600" imgH="558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59468" y="5733098"/>
                        <a:ext cx="4800600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63489"/>
          <p:cNvSpPr>
            <a:spLocks noGrp="1"/>
          </p:cNvSpPr>
          <p:nvPr>
            <p:ph type="title"/>
          </p:nvPr>
        </p:nvSpPr>
        <p:spPr>
          <a:xfrm>
            <a:off x="1055370" y="332740"/>
            <a:ext cx="8208645" cy="855345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6.4.4 Partial-Fraction Expansion MATALB Computation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sp>
        <p:nvSpPr>
          <p:cNvPr id="63491" name="内容占位符 63490"/>
          <p:cNvSpPr>
            <a:spLocks noGrp="1"/>
          </p:cNvSpPr>
          <p:nvPr>
            <p:ph idx="1"/>
          </p:nvPr>
        </p:nvSpPr>
        <p:spPr>
          <a:xfrm>
            <a:off x="983298" y="1196975"/>
            <a:ext cx="7696200" cy="433705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902030302020204" pitchFamily="2" charset="0"/>
              </a:rPr>
              <a:t>[r,p,k]= 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902030302020204" pitchFamily="2" charset="0"/>
              </a:rPr>
              <a:t>residuez</a:t>
            </a:r>
            <a:r>
              <a:rPr lang="zh-CN" altLang="en-US" sz="3200" b="1" dirty="0">
                <a:latin typeface="Comic Sans MS" panose="030F0902030302020204" pitchFamily="2" charset="0"/>
              </a:rPr>
              <a:t>(num,den) develops the partial-fraction expansion of a rational </a:t>
            </a:r>
            <a:r>
              <a:rPr lang="zh-CN" altLang="en-US" sz="3200" b="1" i="1" dirty="0">
                <a:latin typeface="Comic Sans MS" panose="030F0902030302020204" pitchFamily="2" charset="0"/>
              </a:rPr>
              <a:t>z</a:t>
            </a:r>
            <a:r>
              <a:rPr lang="zh-CN" altLang="en-US" sz="3200" b="1" dirty="0">
                <a:latin typeface="Comic Sans MS" panose="030F0902030302020204" pitchFamily="2" charset="0"/>
              </a:rPr>
              <a:t>-transform with numerator and denominator coefficients given by vectors 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902030302020204" pitchFamily="2" charset="0"/>
              </a:rPr>
              <a:t>num</a:t>
            </a:r>
            <a:r>
              <a:rPr lang="zh-CN" altLang="en-US" sz="3200" b="1" dirty="0">
                <a:latin typeface="Comic Sans MS" panose="030F0902030302020204" pitchFamily="2" charset="0"/>
              </a:rPr>
              <a:t> and 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902030302020204" pitchFamily="2" charset="0"/>
              </a:rPr>
              <a:t>den</a:t>
            </a:r>
            <a:r>
              <a:rPr lang="zh-CN" altLang="en-US" sz="3200" b="1" dirty="0">
                <a:latin typeface="Comic Sans MS" panose="030F0902030302020204" pitchFamily="2" charset="0"/>
              </a:rPr>
              <a:t>.</a:t>
            </a:r>
            <a:endParaRPr lang="zh-CN" altLang="en-US" sz="3200" b="1" dirty="0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902030302020204" pitchFamily="2" charset="0"/>
              </a:rPr>
              <a:t>Vector r contains the residues.</a:t>
            </a:r>
            <a:endParaRPr lang="zh-CN" altLang="en-US" sz="3200" b="1" dirty="0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902030302020204" pitchFamily="2" charset="0"/>
              </a:rPr>
              <a:t>Vector p contains the poles.</a:t>
            </a:r>
            <a:endParaRPr lang="zh-CN" altLang="en-US" sz="3200" b="1" dirty="0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902030302020204" pitchFamily="2" charset="0"/>
              </a:rPr>
              <a:t>Vector k contains the constants.</a:t>
            </a:r>
            <a:endParaRPr lang="zh-CN" altLang="en-US" sz="3200" b="1" dirty="0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文本占位符 10242"/>
          <p:cNvSpPr>
            <a:spLocks noGrp="1"/>
          </p:cNvSpPr>
          <p:nvPr>
            <p:ph type="body" sz="half" idx="1"/>
          </p:nvPr>
        </p:nvSpPr>
        <p:spPr>
          <a:xfrm>
            <a:off x="1056005" y="1196975"/>
            <a:ext cx="9267190" cy="11684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For a given sequence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g[n]</a:t>
            </a:r>
            <a:r>
              <a:rPr lang="en-US" altLang="zh-CN" sz="3200" b="1" kern="1200">
                <a:latin typeface="Comic Sans MS" panose="030F0902030302020204" pitchFamily="2" charset="0"/>
              </a:rPr>
              <a:t>, its </a:t>
            </a:r>
            <a:r>
              <a:rPr lang="en-US" altLang="zh-CN" sz="3200" b="1" i="1" kern="1200">
                <a:latin typeface="Comic Sans MS" panose="030F0902030302020204" pitchFamily="2" charset="0"/>
              </a:rPr>
              <a:t>z</a:t>
            </a:r>
            <a:r>
              <a:rPr lang="en-US" altLang="zh-CN" sz="3200" b="1" kern="1200">
                <a:latin typeface="Comic Sans MS" panose="030F0902030302020204" pitchFamily="2" charset="0"/>
              </a:rPr>
              <a:t>-transform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G(z)</a:t>
            </a:r>
            <a:r>
              <a:rPr lang="en-US" altLang="zh-CN" sz="3200" b="1" kern="1200">
                <a:latin typeface="Comic Sans MS" panose="030F0902030302020204" pitchFamily="2" charset="0"/>
              </a:rPr>
              <a:t> is defined as: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10244" name="内容占位符 1024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63975" y="2204720"/>
          <a:ext cx="3149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48330" imgH="1129665" progId="Equation.3">
                  <p:embed/>
                </p:oleObj>
              </mc:Choice>
              <mc:Fallback>
                <p:oleObj name="" r:id="rId1" imgW="3148330" imgH="11296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3975" y="2204720"/>
                        <a:ext cx="3149600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文本框 10244"/>
          <p:cNvSpPr txBox="1"/>
          <p:nvPr/>
        </p:nvSpPr>
        <p:spPr>
          <a:xfrm>
            <a:off x="1631633" y="3500755"/>
            <a:ext cx="7848600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chemeClr val="tx1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where </a:t>
            </a:r>
            <a:r>
              <a:rPr lang="en-US" altLang="zh-CN" sz="3200" b="1" i="0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z= Re(z) + jIm(z)</a:t>
            </a:r>
            <a:r>
              <a:rPr lang="en-US" altLang="zh-CN" sz="3200" b="1" i="0">
                <a:solidFill>
                  <a:schemeClr val="tx1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 is a complex variable.</a:t>
            </a:r>
            <a:endParaRPr lang="en-US" altLang="zh-CN" sz="3200" b="1" i="0">
              <a:solidFill>
                <a:schemeClr val="tx1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标题 9217"/>
          <p:cNvSpPr>
            <a:spLocks noGrp="1"/>
          </p:cNvSpPr>
          <p:nvPr>
            <p:ph type="title"/>
          </p:nvPr>
        </p:nvSpPr>
        <p:spPr>
          <a:xfrm>
            <a:off x="767080" y="45085"/>
            <a:ext cx="8382000" cy="101473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6.1 Definition and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64513"/>
          <p:cNvSpPr>
            <a:spLocks noGrp="1"/>
          </p:cNvSpPr>
          <p:nvPr>
            <p:ph type="title"/>
          </p:nvPr>
        </p:nvSpPr>
        <p:spPr>
          <a:xfrm>
            <a:off x="1271270" y="-99060"/>
            <a:ext cx="8182610" cy="1332230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6.4.4 Partial-Fraction Expansion MATALB Computation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sp>
        <p:nvSpPr>
          <p:cNvPr id="64515" name="内容占位符 64514"/>
          <p:cNvSpPr>
            <a:spLocks noGrp="1"/>
          </p:cNvSpPr>
          <p:nvPr>
            <p:ph idx="1"/>
          </p:nvPr>
        </p:nvSpPr>
        <p:spPr>
          <a:xfrm>
            <a:off x="1343660" y="1412875"/>
            <a:ext cx="7842250" cy="3657600"/>
          </a:xfrm>
        </p:spPr>
        <p:txBody>
          <a:bodyPr anchor="t"/>
          <a:p>
            <a:r>
              <a:rPr lang="zh-CN" altLang="en-US" sz="3200" b="1" dirty="0">
                <a:latin typeface="Comic Sans MS" panose="030F0902030302020204" pitchFamily="2" charset="0"/>
              </a:rPr>
              <a:t>[num,den]=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902030302020204" pitchFamily="2" charset="0"/>
              </a:rPr>
              <a:t>residuez</a:t>
            </a:r>
            <a:r>
              <a:rPr lang="zh-CN" altLang="en-US" sz="3200" b="1" dirty="0">
                <a:latin typeface="Comic Sans MS" panose="030F0902030302020204" pitchFamily="2" charset="0"/>
              </a:rPr>
              <a:t>(r,p,k) converts a z-transform expressed in a partial-fraction expansion form to its rational form.</a:t>
            </a:r>
            <a:endParaRPr lang="zh-CN" altLang="en-US" sz="3200" b="1" dirty="0">
              <a:latin typeface="Comic Sans MS" panose="030F0902030302020204" pitchFamily="2" charset="0"/>
            </a:endParaRPr>
          </a:p>
          <a:p>
            <a:r>
              <a:rPr lang="zh-CN" altLang="en-US" sz="3200" b="1" dirty="0">
                <a:latin typeface="Comic Sans MS" panose="030F0902030302020204" pitchFamily="2" charset="0"/>
              </a:rPr>
              <a:t>P293-294 Examples.</a:t>
            </a:r>
            <a:endParaRPr lang="zh-CN" altLang="en-US" sz="3200" b="1" dirty="0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65537"/>
          <p:cNvSpPr>
            <a:spLocks noGrp="1"/>
          </p:cNvSpPr>
          <p:nvPr>
            <p:ph type="title"/>
          </p:nvPr>
        </p:nvSpPr>
        <p:spPr>
          <a:xfrm>
            <a:off x="1343660" y="-387350"/>
            <a:ext cx="8543290" cy="1600200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6.4.5</a:t>
            </a:r>
            <a:r>
              <a:rPr lang="en-US" altLang="zh-CN" sz="4000">
                <a:latin typeface="Comic Sans MS" panose="030F0902030302020204" pitchFamily="2" charset="0"/>
              </a:rPr>
              <a:t> </a:t>
            </a:r>
            <a:r>
              <a:rPr lang="en-US" altLang="zh-CN" sz="4000" b="1">
                <a:latin typeface="Comic Sans MS" panose="030F0902030302020204" pitchFamily="2" charset="0"/>
              </a:rPr>
              <a:t>Inverse z-Transform via Long Division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sp>
        <p:nvSpPr>
          <p:cNvPr id="65539" name="内容占位符 65538"/>
          <p:cNvSpPr>
            <a:spLocks noGrp="1"/>
          </p:cNvSpPr>
          <p:nvPr>
            <p:ph idx="1"/>
          </p:nvPr>
        </p:nvSpPr>
        <p:spPr>
          <a:xfrm>
            <a:off x="1343660" y="1412875"/>
            <a:ext cx="7696200" cy="3976688"/>
          </a:xfrm>
        </p:spPr>
        <p:txBody>
          <a:bodyPr anchor="t"/>
          <a:p>
            <a:pPr>
              <a:lnSpc>
                <a:spcPct val="80000"/>
              </a:lnSpc>
              <a:buNone/>
            </a:pPr>
            <a:r>
              <a:rPr lang="en-US" altLang="zh-CN" sz="3200" b="1">
                <a:latin typeface="Comic Sans MS" panose="030F0902030302020204" pitchFamily="2" charset="0"/>
              </a:rPr>
              <a:t>Because in common condition, X(z) is a rational fraction, we can divide numerator polynomial by denominator polynomial to get the expansion of the power series.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3200" b="1">
                <a:solidFill>
                  <a:srgbClr val="FF0000"/>
                </a:solidFill>
                <a:latin typeface="Comic Sans MS" panose="030F0902030302020204" pitchFamily="2" charset="0"/>
              </a:rPr>
              <a:t>Note</a:t>
            </a:r>
            <a:r>
              <a:rPr lang="en-US" altLang="zh-CN" sz="3200" b="1">
                <a:latin typeface="Comic Sans MS" panose="030F0902030302020204" pitchFamily="2" charset="0"/>
              </a:rPr>
              <a:t>: When we use long division methods, we must first estimate the ROC of x[n], then expand X(z) into appropriate x[n].</a:t>
            </a:r>
            <a:r>
              <a:rPr lang="en-US" altLang="zh-CN" sz="3200">
                <a:latin typeface="Comic Sans MS" panose="030F0902030302020204" pitchFamily="2" charset="0"/>
              </a:rPr>
              <a:t>  </a:t>
            </a:r>
            <a:endParaRPr lang="en-US" altLang="zh-CN" sz="3200">
              <a:latin typeface="Comic Sans MS" panose="030F0902030302020204" pitchFamily="2" charset="0"/>
            </a:endParaRPr>
          </a:p>
          <a:p>
            <a:pPr>
              <a:lnSpc>
                <a:spcPct val="80000"/>
              </a:lnSpc>
            </a:pP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charRg st="0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61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charRg st="161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7586" name="对象 67585"/>
          <p:cNvGraphicFramePr>
            <a:graphicFrameLocks noChangeAspect="1"/>
          </p:cNvGraphicFramePr>
          <p:nvPr/>
        </p:nvGraphicFramePr>
        <p:xfrm>
          <a:off x="1199515" y="0"/>
          <a:ext cx="8940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" imgW="187452000" imgH="22860000" progId="Equation.DSMT4">
                  <p:embed/>
                </p:oleObj>
              </mc:Choice>
              <mc:Fallback>
                <p:oleObj name="" r:id="rId1" imgW="187452000" imgH="228600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9515" y="0"/>
                        <a:ext cx="8940800" cy="10858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文本框 67586"/>
          <p:cNvSpPr txBox="1"/>
          <p:nvPr/>
        </p:nvSpPr>
        <p:spPr>
          <a:xfrm>
            <a:off x="911225" y="1196975"/>
            <a:ext cx="9490710" cy="3056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Solution：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Roc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 of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X(z)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 is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annular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，so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x[n]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 is a two-sided sequence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pole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z=1/4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 relates to right-sided sequence, pole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z=4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 relates to left-sided sequence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Expand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X(z)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 into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Partial-Fraction Expansion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7588" name="对象 67587"/>
          <p:cNvGraphicFramePr>
            <a:graphicFrameLocks noChangeAspect="1"/>
          </p:cNvGraphicFramePr>
          <p:nvPr/>
        </p:nvGraphicFramePr>
        <p:xfrm>
          <a:off x="2279650" y="4508818"/>
          <a:ext cx="637540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3" imgW="5842000" imgH="1308100" progId="Equation.DSMT4">
                  <p:embed/>
                </p:oleObj>
              </mc:Choice>
              <mc:Fallback>
                <p:oleObj name="" r:id="rId3" imgW="5842000" imgH="13081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4508818"/>
                        <a:ext cx="6375400" cy="14271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610" name="内容占位符 68609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5595" y="116840"/>
          <a:ext cx="39497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" imgW="4000500" imgH="939800" progId="Equation.DSMT4">
                  <p:embed/>
                </p:oleObj>
              </mc:Choice>
              <mc:Fallback>
                <p:oleObj name="" r:id="rId1" imgW="4000500" imgH="9398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595" y="116840"/>
                        <a:ext cx="3949700" cy="928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组合 68610"/>
          <p:cNvGrpSpPr>
            <a:grpSpLocks noChangeAspect="1"/>
          </p:cNvGrpSpPr>
          <p:nvPr/>
        </p:nvGrpSpPr>
        <p:grpSpPr>
          <a:xfrm>
            <a:off x="839470" y="1163955"/>
            <a:ext cx="4114800" cy="4572000"/>
            <a:chOff x="0" y="0"/>
            <a:chExt cx="2487" cy="2568"/>
          </a:xfrm>
          <a:solidFill>
            <a:schemeClr val="accent2"/>
          </a:solidFill>
        </p:grpSpPr>
        <p:graphicFrame>
          <p:nvGraphicFramePr>
            <p:cNvPr id="2" name="内容占位符 68611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504"/>
            <a:ext cx="1737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3" imgW="2933700" imgH="3810000" progId="Equation.DSMT4">
                    <p:embed/>
                  </p:oleObj>
                </mc:Choice>
                <mc:Fallback>
                  <p:oleObj name="" r:id="rId3" imgW="2933700" imgH="3810000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504"/>
                          <a:ext cx="1737" cy="206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对象 68612"/>
            <p:cNvGraphicFramePr>
              <a:graphicFrameLocks noChangeAspect="1"/>
            </p:cNvGraphicFramePr>
            <p:nvPr/>
          </p:nvGraphicFramePr>
          <p:xfrm>
            <a:off x="879" y="0"/>
            <a:ext cx="160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5" imgW="2552700" imgH="825500" progId="Equation.DSMT4">
                    <p:embed/>
                  </p:oleObj>
                </mc:Choice>
                <mc:Fallback>
                  <p:oleObj name="" r:id="rId5" imgW="2552700" imgH="8255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79" y="0"/>
                          <a:ext cx="1608" cy="5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4" name="组合 68613"/>
          <p:cNvGrpSpPr>
            <a:grpSpLocks noChangeAspect="1"/>
          </p:cNvGrpSpPr>
          <p:nvPr/>
        </p:nvGrpSpPr>
        <p:grpSpPr>
          <a:xfrm>
            <a:off x="6383655" y="1014730"/>
            <a:ext cx="3429000" cy="5280025"/>
            <a:chOff x="0" y="0"/>
            <a:chExt cx="2160" cy="3230"/>
          </a:xfrm>
          <a:solidFill>
            <a:schemeClr val="accent2"/>
          </a:solidFill>
        </p:grpSpPr>
        <p:graphicFrame>
          <p:nvGraphicFramePr>
            <p:cNvPr id="3" name="内容占位符 68614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288"/>
            <a:ext cx="1665" cy="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7" imgW="3048000" imgH="5384800" progId="Equation.DSMT4">
                    <p:embed/>
                  </p:oleObj>
                </mc:Choice>
                <mc:Fallback>
                  <p:oleObj name="" r:id="rId7" imgW="3048000" imgH="5384800" progId="Equation.DSMT4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288"/>
                          <a:ext cx="1665" cy="294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对象 68615"/>
            <p:cNvGraphicFramePr>
              <a:graphicFrameLocks noChangeAspect="1"/>
            </p:cNvGraphicFramePr>
            <p:nvPr/>
          </p:nvGraphicFramePr>
          <p:xfrm>
            <a:off x="528" y="0"/>
            <a:ext cx="163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9" imgW="2959100" imgH="838200" progId="Equation.DSMT4">
                    <p:embed/>
                  </p:oleObj>
                </mc:Choice>
                <mc:Fallback>
                  <p:oleObj name="" r:id="rId9" imgW="2959100" imgH="838200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8" y="0"/>
                          <a:ext cx="1632" cy="46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4" name="内容占位符 69633"/>
          <p:cNvGraphicFramePr>
            <a:graphicFrameLocks noGrp="1" noChangeAspect="1"/>
          </p:cNvGraphicFramePr>
          <p:nvPr>
            <p:ph sz="half" idx="1"/>
          </p:nvPr>
        </p:nvGraphicFramePr>
        <p:xfrm>
          <a:off x="1487170" y="1412875"/>
          <a:ext cx="82724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7581900" imgH="939800" progId="Equation.DSMT4">
                  <p:embed/>
                </p:oleObj>
              </mc:Choice>
              <mc:Fallback>
                <p:oleObj name="" r:id="rId1" imgW="7581900" imgH="9398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7170" y="1412875"/>
                        <a:ext cx="8272463" cy="1025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内容占位符 6963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23795" y="4797425"/>
          <a:ext cx="64008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" imgW="4762500" imgH="889000" progId="Equation.DSMT4">
                  <p:embed/>
                </p:oleObj>
              </mc:Choice>
              <mc:Fallback>
                <p:oleObj name="" r:id="rId3" imgW="4762500" imgH="8890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795" y="4797425"/>
                        <a:ext cx="6400800" cy="10937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对象 69635"/>
          <p:cNvGraphicFramePr>
            <a:graphicFrameLocks noChangeAspect="1"/>
          </p:cNvGraphicFramePr>
          <p:nvPr/>
        </p:nvGraphicFramePr>
        <p:xfrm>
          <a:off x="2855595" y="2925445"/>
          <a:ext cx="5562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5" imgW="4533900" imgH="1117600" progId="Equation.DSMT4">
                  <p:embed/>
                </p:oleObj>
              </mc:Choice>
              <mc:Fallback>
                <p:oleObj name="" r:id="rId5" imgW="4533900" imgH="11176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5595" y="2925445"/>
                        <a:ext cx="5562600" cy="1371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0657"/>
          <p:cNvSpPr>
            <a:spLocks noGrp="1"/>
          </p:cNvSpPr>
          <p:nvPr>
            <p:ph type="title"/>
          </p:nvPr>
        </p:nvSpPr>
        <p:spPr>
          <a:xfrm>
            <a:off x="695325" y="45085"/>
            <a:ext cx="10972800" cy="114300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6.4.6 Inverse z-Transform</a:t>
            </a:r>
            <a:br>
              <a:rPr lang="en-US" altLang="zh-CN" b="1">
                <a:latin typeface="Comic Sans MS" panose="030F0902030302020204" pitchFamily="2" charset="0"/>
              </a:rPr>
            </a:br>
            <a:r>
              <a:rPr lang="en-US" altLang="zh-CN" b="1">
                <a:latin typeface="Comic Sans MS" panose="030F0902030302020204" pitchFamily="2" charset="0"/>
              </a:rPr>
              <a:t> Using MATLAB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70659" name="内容占位符 70658"/>
          <p:cNvSpPr>
            <a:spLocks noGrp="1"/>
          </p:cNvSpPr>
          <p:nvPr>
            <p:ph idx="1"/>
          </p:nvPr>
        </p:nvSpPr>
        <p:spPr>
          <a:xfrm>
            <a:off x="839470" y="1341120"/>
            <a:ext cx="8549005" cy="433705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902030302020204" pitchFamily="2" charset="0"/>
              </a:rPr>
              <a:t>The function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902030302020204" pitchFamily="2" charset="0"/>
              </a:rPr>
              <a:t>impz</a:t>
            </a:r>
            <a:r>
              <a:rPr lang="en-US" altLang="zh-CN" sz="3200" b="1">
                <a:latin typeface="Comic Sans MS" panose="030F0902030302020204" pitchFamily="2" charset="0"/>
              </a:rPr>
              <a:t> can be used to find the inverse of a rational z-transform G(z).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902030302020204" pitchFamily="2" charset="0"/>
              </a:rPr>
              <a:t>The function computes the coefficients of the power series expansion of G(z).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902030302020204" pitchFamily="2" charset="0"/>
              </a:rPr>
              <a:t>The number of coefficients can either be user specified or determined automatically.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82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charRg st="82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16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charRg st="160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>
          <a:xfrm>
            <a:off x="1271270" y="-317"/>
            <a:ext cx="7848600" cy="1008062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6.5 z-Transform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pic>
        <p:nvPicPr>
          <p:cNvPr id="71683" name="内容占位符 71682" descr="Table3_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3205" y="980123"/>
            <a:ext cx="6408738" cy="5546725"/>
          </a:xfrm>
        </p:spPr>
      </p:pic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0415" y="33274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title"/>
          </p:nvPr>
        </p:nvSpPr>
        <p:spPr>
          <a:xfrm>
            <a:off x="1563370" y="152400"/>
            <a:ext cx="7517130" cy="82867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6.5 z-Transform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72707" name="文本占位符 72706"/>
          <p:cNvSpPr>
            <a:spLocks noGrp="1"/>
          </p:cNvSpPr>
          <p:nvPr>
            <p:ph type="body" sz="half" idx="1"/>
          </p:nvPr>
        </p:nvSpPr>
        <p:spPr>
          <a:xfrm>
            <a:off x="1343660" y="1125220"/>
            <a:ext cx="6981825" cy="1312863"/>
          </a:xfrm>
        </p:spPr>
        <p:txBody>
          <a:bodyPr anchor="t"/>
          <a:p>
            <a:pPr>
              <a:buNone/>
            </a:pP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1.Initial value theorem</a:t>
            </a:r>
            <a:endParaRPr lang="en-US" altLang="zh-CN" sz="3200" b="1" kern="1200">
              <a:solidFill>
                <a:srgbClr val="FF0000"/>
              </a:solidFill>
              <a:latin typeface="Comic Sans MS" panose="030F0902030302020204" pitchFamily="2" charset="0"/>
            </a:endParaRPr>
          </a:p>
          <a:p>
            <a:pPr>
              <a:buNone/>
            </a:pPr>
            <a:r>
              <a:rPr lang="en-US" altLang="zh-CN" sz="3200" b="1" kern="1200">
                <a:latin typeface="Comic Sans MS" panose="030F0902030302020204" pitchFamily="2" charset="0"/>
              </a:rPr>
              <a:t>For a causal sequence x[n], exist: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72708" name="内容占位符 7270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75418" y="2326958"/>
          <a:ext cx="2677795" cy="71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002665" imgH="266700" progId="Equation.3">
                  <p:embed/>
                </p:oleObj>
              </mc:Choice>
              <mc:Fallback>
                <p:oleObj name="" r:id="rId1" imgW="1002665" imgH="2667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5418" y="2326958"/>
                        <a:ext cx="2677795" cy="71183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文本框 72708"/>
          <p:cNvSpPr txBox="1"/>
          <p:nvPr/>
        </p:nvSpPr>
        <p:spPr>
          <a:xfrm>
            <a:off x="1559560" y="2997200"/>
            <a:ext cx="8387715" cy="2569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 i="0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2.Terminal value theorem</a:t>
            </a:r>
            <a:endParaRPr lang="en-US" altLang="zh-CN" sz="3200" b="1" i="0">
              <a:solidFill>
                <a:srgbClr val="FF0000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For a causal sequence x[n], and the pole of X(z)=Z(x[n]) inside the unit cycle (in unit cycle there are at best single poles), then: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72710" name="内容占位符 7270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9785" y="5517515"/>
          <a:ext cx="4151630" cy="70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" imgW="1651000" imgH="279400" progId="Equation.3">
                  <p:embed/>
                </p:oleObj>
              </mc:Choice>
              <mc:Fallback>
                <p:oleObj name="" r:id="rId3" imgW="1651000" imgH="2794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785" y="5517515"/>
                        <a:ext cx="4151630" cy="7029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char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char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727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80897"/>
          <p:cNvSpPr>
            <a:spLocks noGrp="1"/>
          </p:cNvSpPr>
          <p:nvPr>
            <p:ph type="title"/>
          </p:nvPr>
        </p:nvSpPr>
        <p:spPr>
          <a:xfrm>
            <a:off x="1343660" y="0"/>
            <a:ext cx="8244205" cy="1195705"/>
          </a:xfrm>
        </p:spPr>
        <p:txBody>
          <a:bodyPr anchor="b"/>
          <a:p>
            <a:r>
              <a:rPr lang="en-US" altLang="zh-CN" sz="3600" b="1">
                <a:latin typeface="Comic Sans MS" panose="030F0902030302020204" pitchFamily="2" charset="0"/>
              </a:rPr>
              <a:t>6.6 Computation of the Convolution Sum of Finite-Length Sequences</a:t>
            </a:r>
            <a:endParaRPr lang="en-US" altLang="zh-CN" sz="3600" b="1">
              <a:latin typeface="Comic Sans MS" panose="030F0902030302020204" pitchFamily="2" charset="0"/>
            </a:endParaRPr>
          </a:p>
        </p:txBody>
      </p:sp>
      <p:sp>
        <p:nvSpPr>
          <p:cNvPr id="80899" name="内容占位符 80898"/>
          <p:cNvSpPr>
            <a:spLocks noGrp="1"/>
          </p:cNvSpPr>
          <p:nvPr>
            <p:ph idx="1"/>
          </p:nvPr>
        </p:nvSpPr>
        <p:spPr>
          <a:xfrm>
            <a:off x="1199515" y="1269048"/>
            <a:ext cx="8199438" cy="3657600"/>
          </a:xfrm>
        </p:spPr>
        <p:txBody>
          <a:bodyPr anchor="t"/>
          <a:p>
            <a:r>
              <a:rPr lang="en-US" altLang="zh-CN" sz="3200" b="1">
                <a:latin typeface="Comic Sans MS" panose="030F0902030302020204" pitchFamily="2" charset="0"/>
              </a:rPr>
              <a:t>Tabular methods for the computation of the linear and circular convolution have been outlined.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r>
              <a:rPr lang="en-US" altLang="zh-CN" sz="3200" b="1">
                <a:latin typeface="Comic Sans MS" panose="030F0902030302020204" pitchFamily="2" charset="0"/>
              </a:rPr>
              <a:t>Now, we describe alternate methods for the computation of the linear and circular convolution that based on the multiplication of two polynomial.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9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charRg st="95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81921"/>
          <p:cNvSpPr>
            <a:spLocks noGrp="1"/>
          </p:cNvSpPr>
          <p:nvPr>
            <p:ph type="title"/>
          </p:nvPr>
        </p:nvSpPr>
        <p:spPr>
          <a:xfrm>
            <a:off x="1415415" y="116840"/>
            <a:ext cx="6870700" cy="973138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6.6.1 Linear Convolution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sp>
        <p:nvSpPr>
          <p:cNvPr id="81923" name="文本占位符 81922"/>
          <p:cNvSpPr>
            <a:spLocks noGrp="1"/>
          </p:cNvSpPr>
          <p:nvPr>
            <p:ph type="body" sz="half" idx="1"/>
          </p:nvPr>
        </p:nvSpPr>
        <p:spPr>
          <a:xfrm>
            <a:off x="1199515" y="1196975"/>
            <a:ext cx="8998585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Let x[n] and h[n] be two sequences of lengths L+1 and M+1, respectively. Their z-transforms, X(z) and H(z) be: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endParaRPr lang="en-US" altLang="zh-CN" sz="3200" b="1" kern="1200">
              <a:latin typeface="Comic Sans MS" panose="030F0902030302020204" pitchFamily="2" charset="0"/>
            </a:endParaRPr>
          </a:p>
          <a:p>
            <a:endParaRPr lang="en-US" altLang="zh-CN" sz="3200" kern="1200"/>
          </a:p>
          <a:p>
            <a:pPr>
              <a:buNone/>
            </a:pPr>
            <a:endParaRPr lang="en-US" altLang="zh-CN" sz="3200" kern="1200"/>
          </a:p>
        </p:txBody>
      </p:sp>
      <p:graphicFrame>
        <p:nvGraphicFramePr>
          <p:cNvPr id="81924" name="内容占位符 819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55913" y="2781300"/>
          <a:ext cx="68405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" imgW="2856230" imgH="482600" progId="Equation.DSMT4">
                  <p:embed/>
                </p:oleObj>
              </mc:Choice>
              <mc:Fallback>
                <p:oleObj name="" r:id="rId1" imgW="2856230" imgH="4826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913" y="2781300"/>
                        <a:ext cx="6840537" cy="1155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内容占位符 819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27125" y="5085715"/>
          <a:ext cx="957072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3" imgW="4064000" imgH="228600" progId="Equation.DSMT4">
                  <p:embed/>
                </p:oleObj>
              </mc:Choice>
              <mc:Fallback>
                <p:oleObj name="" r:id="rId3" imgW="4064000" imgH="2286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125" y="5085715"/>
                        <a:ext cx="9570720" cy="5378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文本框 81925"/>
          <p:cNvSpPr txBox="1"/>
          <p:nvPr/>
        </p:nvSpPr>
        <p:spPr>
          <a:xfrm>
            <a:off x="1846898" y="3933190"/>
            <a:ext cx="7343775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So, the z-transform of linear convolution sequence y[n] is Y(z):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27" name="文本框 81926"/>
          <p:cNvSpPr txBox="1"/>
          <p:nvPr/>
        </p:nvSpPr>
        <p:spPr>
          <a:xfrm>
            <a:off x="1487170" y="5733098"/>
            <a:ext cx="6696075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And its coefficient is y[n].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  <p:bldP spid="819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>
          <a:xfrm>
            <a:off x="551815" y="260985"/>
            <a:ext cx="8166735" cy="1381760"/>
          </a:xfrm>
        </p:spPr>
        <p:txBody>
          <a:bodyPr anchor="b"/>
          <a:p>
            <a:r>
              <a:rPr lang="en-US" altLang="zh-CN">
                <a:latin typeface="Comic Sans MS" panose="030F0902030302020204" pitchFamily="2" charset="0"/>
                <a:sym typeface="+mn-ea"/>
              </a:rPr>
              <a:t>6.1 Definition and Properties</a:t>
            </a:r>
            <a:br>
              <a:rPr lang="en-US" altLang="zh-CN" b="1">
                <a:latin typeface="Comic Sans MS" panose="030F0902030302020204" pitchFamily="2" charset="0"/>
              </a:rPr>
            </a:b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1267" name="文本占位符 11266"/>
          <p:cNvSpPr>
            <a:spLocks noGrp="1"/>
          </p:cNvSpPr>
          <p:nvPr>
            <p:ph type="body" sz="half" idx="1"/>
          </p:nvPr>
        </p:nvSpPr>
        <p:spPr>
          <a:xfrm>
            <a:off x="695643" y="1196658"/>
            <a:ext cx="8496300" cy="1081087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If we let z=re</a:t>
            </a:r>
            <a:r>
              <a:rPr lang="en-US" altLang="zh-CN" sz="3200" b="1" kern="1200" baseline="30000">
                <a:latin typeface="Comic Sans MS" panose="030F0902030302020204" pitchFamily="2" charset="0"/>
              </a:rPr>
              <a:t>j</a:t>
            </a:r>
            <a:r>
              <a:rPr lang="en-US" altLang="zh-CN" sz="3200" b="1" kern="1200" baseline="30000">
                <a:latin typeface="Comic Sans MS" panose="030F0902030302020204" pitchFamily="2" charset="0"/>
                <a:sym typeface="Symbol" panose="05050102010706020507" pitchFamily="2" charset="2"/>
              </a:rPr>
              <a:t></a:t>
            </a:r>
            <a:r>
              <a:rPr lang="en-US" altLang="zh-CN" sz="3200" b="1" kern="1200">
                <a:latin typeface="Comic Sans MS" panose="030F0902030302020204" pitchFamily="2" charset="0"/>
              </a:rPr>
              <a:t>, then the z-transform reduces to: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11268" name="内容占位符 11267"/>
          <p:cNvGraphicFramePr>
            <a:graphicFrameLocks noGrp="1" noChangeAspect="1"/>
          </p:cNvGraphicFramePr>
          <p:nvPr>
            <p:ph sz="half" idx="2"/>
          </p:nvPr>
        </p:nvGraphicFramePr>
        <p:xfrm>
          <a:off x="2999423" y="2276793"/>
          <a:ext cx="42481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648200" imgH="1016000" progId="Equation.3">
                  <p:embed/>
                </p:oleObj>
              </mc:Choice>
              <mc:Fallback>
                <p:oleObj name="" r:id="rId1" imgW="4648200" imgH="1016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423" y="2276793"/>
                        <a:ext cx="4248150" cy="928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矩形 11268"/>
          <p:cNvSpPr/>
          <p:nvPr/>
        </p:nvSpPr>
        <p:spPr>
          <a:xfrm>
            <a:off x="695960" y="3357245"/>
            <a:ext cx="9858375" cy="2057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3200" b="1">
                <a:solidFill>
                  <a:srgbClr val="0070C0"/>
                </a:solidFill>
                <a:latin typeface="Comic Sans MS" panose="030F0902030302020204" pitchFamily="2" charset="0"/>
                <a:ea typeface="微软雅黑" panose="020B0503020204020204" pitchFamily="34" charset="-122"/>
              </a:rPr>
              <a:t>For r = 1 (i.e., |z| = 1), z-transform reduces to its DTFT, provided the latter exists。The contour |z| = 1 is a circle in the z-plane of unity radius and is called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902030302020204" pitchFamily="2" charset="0"/>
                <a:ea typeface="微软雅黑" panose="020B0503020204020204" pitchFamily="34" charset="-122"/>
              </a:rPr>
              <a:t>the</a:t>
            </a:r>
            <a:r>
              <a:rPr lang="en-US" altLang="zh-CN" sz="3200" b="1">
                <a:solidFill>
                  <a:schemeClr val="tx1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unit circle</a:t>
            </a:r>
            <a:r>
              <a:rPr lang="zh-CN" altLang="en-US" sz="3200" b="1">
                <a:solidFill>
                  <a:schemeClr val="tx1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。</a:t>
            </a:r>
            <a:endParaRPr lang="zh-CN" altLang="en-US" sz="3200" b="1">
              <a:solidFill>
                <a:schemeClr val="tx1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zh-CN" altLang="en-US" sz="3200" b="1">
              <a:solidFill>
                <a:schemeClr val="tx1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82945"/>
          <p:cNvSpPr>
            <a:spLocks noGrp="1"/>
          </p:cNvSpPr>
          <p:nvPr>
            <p:ph type="title"/>
          </p:nvPr>
        </p:nvSpPr>
        <p:spPr>
          <a:xfrm>
            <a:off x="1847850" y="152400"/>
            <a:ext cx="7232650" cy="900113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6.6.2 Circular Convolution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2947" name="文本占位符 82946"/>
          <p:cNvSpPr>
            <a:spLocks noGrp="1"/>
          </p:cNvSpPr>
          <p:nvPr>
            <p:ph type="body" sz="half" idx="1"/>
          </p:nvPr>
        </p:nvSpPr>
        <p:spPr>
          <a:xfrm>
            <a:off x="1343660" y="1125220"/>
            <a:ext cx="8228330" cy="4289425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Let x[n] and h[n] both be two sequences of degree N-1, Their z-transforms, X(z) and H(z) be: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82948" name="内容占位符 829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19288" y="2781300"/>
          <a:ext cx="66246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3148330" imgH="482600" progId="Equation.DSMT4">
                  <p:embed/>
                </p:oleObj>
              </mc:Choice>
              <mc:Fallback>
                <p:oleObj name="" r:id="rId1" imgW="3148330" imgH="4826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2781300"/>
                        <a:ext cx="6624637" cy="101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文本框 82949"/>
          <p:cNvSpPr txBox="1"/>
          <p:nvPr/>
        </p:nvSpPr>
        <p:spPr>
          <a:xfrm>
            <a:off x="1630998" y="3933190"/>
            <a:ext cx="7343775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So, the z-transform of linear convolution sequence y[n] is Y(z):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43660" y="5210810"/>
                <a:ext cx="9952355" cy="5956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]+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]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𝑧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/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]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𝑧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/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]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charset="0"/>
                          <a:cs typeface="Cambria Math" charset="0"/>
                        </a:rPr>
                        <m:t>𝑧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/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−(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i="1">
                  <a:solidFill>
                    <a:schemeClr val="tx1"/>
                  </a:solidFill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5210810"/>
                <a:ext cx="9952355" cy="5956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5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83969"/>
          <p:cNvSpPr>
            <a:spLocks noGrp="1"/>
          </p:cNvSpPr>
          <p:nvPr>
            <p:ph type="title"/>
          </p:nvPr>
        </p:nvSpPr>
        <p:spPr>
          <a:xfrm>
            <a:off x="1127125" y="-99060"/>
            <a:ext cx="6870700" cy="1189038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6.6.2 Circular Convolution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3971" name="文本占位符 83970"/>
          <p:cNvSpPr>
            <a:spLocks noGrp="1"/>
          </p:cNvSpPr>
          <p:nvPr>
            <p:ph type="body" sz="half" idx="1"/>
          </p:nvPr>
        </p:nvSpPr>
        <p:spPr>
          <a:xfrm>
            <a:off x="1055370" y="1125220"/>
            <a:ext cx="9144635" cy="4001770"/>
          </a:xfrm>
        </p:spPr>
        <p:txBody>
          <a:bodyPr anchor="t"/>
          <a:p>
            <a:r>
              <a:rPr lang="en-US" altLang="zh-CN" sz="3200" b="1" kern="1200">
                <a:solidFill>
                  <a:srgbClr val="3366CC"/>
                </a:solidFill>
                <a:latin typeface="Comic Sans MS" panose="030F0902030302020204" pitchFamily="2" charset="0"/>
              </a:rPr>
              <a:t>Let Y</a:t>
            </a:r>
            <a:r>
              <a:rPr lang="en-US" altLang="zh-CN" sz="3200" b="1" kern="1200" baseline="-25000">
                <a:solidFill>
                  <a:srgbClr val="3366CC"/>
                </a:solidFill>
                <a:latin typeface="Comic Sans MS" panose="030F0902030302020204" pitchFamily="2" charset="0"/>
              </a:rPr>
              <a:t>c</a:t>
            </a:r>
            <a:r>
              <a:rPr lang="en-US" altLang="zh-CN" sz="3200" b="1" kern="1200">
                <a:solidFill>
                  <a:srgbClr val="3366CC"/>
                </a:solidFill>
                <a:latin typeface="Comic Sans MS" panose="030F0902030302020204" pitchFamily="2" charset="0"/>
              </a:rPr>
              <a:t>(z) denote the polynomial of degree N-1 whose coefficients is y</a:t>
            </a:r>
            <a:r>
              <a:rPr lang="en-US" altLang="zh-CN" sz="3200" b="1" kern="1200" baseline="-25000">
                <a:solidFill>
                  <a:srgbClr val="3366CC"/>
                </a:solidFill>
                <a:latin typeface="Comic Sans MS" panose="030F0902030302020204" pitchFamily="2" charset="0"/>
              </a:rPr>
              <a:t>c</a:t>
            </a:r>
            <a:r>
              <a:rPr lang="en-US" altLang="zh-CN" sz="3200" b="1" kern="1200">
                <a:solidFill>
                  <a:srgbClr val="3366CC"/>
                </a:solidFill>
                <a:latin typeface="Comic Sans MS" panose="030F0902030302020204" pitchFamily="2" charset="0"/>
              </a:rPr>
              <a:t>[n] , it can be shown that (Problem 6.17) :</a:t>
            </a:r>
            <a:endParaRPr lang="en-US" altLang="zh-CN" sz="3200" b="1" kern="1200">
              <a:solidFill>
                <a:srgbClr val="3366CC"/>
              </a:solidFill>
              <a:latin typeface="Comic Sans MS" panose="030F0902030302020204" pitchFamily="2" charset="0"/>
            </a:endParaRPr>
          </a:p>
        </p:txBody>
      </p:sp>
      <p:graphicFrame>
        <p:nvGraphicFramePr>
          <p:cNvPr id="83972" name="内容占位符 83971"/>
          <p:cNvGraphicFramePr>
            <a:graphicFrameLocks noGrp="1" noChangeAspect="1"/>
          </p:cNvGraphicFramePr>
          <p:nvPr>
            <p:ph sz="half" idx="2"/>
          </p:nvPr>
        </p:nvGraphicFramePr>
        <p:xfrm>
          <a:off x="3647123" y="2925445"/>
          <a:ext cx="33845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1275080" imgH="280670" progId="Equation.DSMT4">
                  <p:embed/>
                </p:oleObj>
              </mc:Choice>
              <mc:Fallback>
                <p:oleObj name="" r:id="rId1" imgW="1275080" imgH="28067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7123" y="2925445"/>
                        <a:ext cx="3384550" cy="744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文本框 83972"/>
          <p:cNvSpPr txBox="1"/>
          <p:nvPr/>
        </p:nvSpPr>
        <p:spPr>
          <a:xfrm>
            <a:off x="1486853" y="3645218"/>
            <a:ext cx="7345362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The modulo operation with respect to z</a:t>
            </a:r>
            <a:r>
              <a:rPr lang="en-US" altLang="zh-CN" sz="3200" b="1" i="0" baseline="3000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-N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=1 in above equation of Y</a:t>
            </a:r>
            <a:r>
              <a:rPr lang="en-US" altLang="zh-CN" sz="3200" b="1" i="0" baseline="-2500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L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(z).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4" name="文本框 83973"/>
          <p:cNvSpPr txBox="1"/>
          <p:nvPr/>
        </p:nvSpPr>
        <p:spPr>
          <a:xfrm>
            <a:off x="1559560" y="4869180"/>
            <a:ext cx="900493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Please look at P331 about the process example.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3973" grpId="0"/>
      <p:bldP spid="8397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84993"/>
          <p:cNvSpPr>
            <a:spLocks noGrp="1"/>
          </p:cNvSpPr>
          <p:nvPr>
            <p:ph type="title"/>
          </p:nvPr>
        </p:nvSpPr>
        <p:spPr>
          <a:xfrm>
            <a:off x="1343343" y="116840"/>
            <a:ext cx="7561262" cy="104457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6.7 The Transfer Function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4995" name="内容占位符 84994"/>
          <p:cNvSpPr>
            <a:spLocks noGrp="1"/>
          </p:cNvSpPr>
          <p:nvPr>
            <p:ph idx="1"/>
          </p:nvPr>
        </p:nvSpPr>
        <p:spPr>
          <a:xfrm>
            <a:off x="1271270" y="1196975"/>
            <a:ext cx="8609965" cy="489585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902030302020204" pitchFamily="2" charset="0"/>
              </a:rPr>
              <a:t>The z-transform of the impulse response of an LTI system, called the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902030302020204" pitchFamily="2" charset="0"/>
              </a:rPr>
              <a:t>transfer function</a:t>
            </a:r>
            <a:r>
              <a:rPr lang="en-US" altLang="zh-CN" sz="3200" b="1">
                <a:latin typeface="Comic Sans MS" panose="030F0902030302020204" pitchFamily="2" charset="0"/>
              </a:rPr>
              <a:t>, is a polynomial in z</a:t>
            </a:r>
            <a:r>
              <a:rPr lang="en-US" altLang="zh-CN" sz="3200" b="1" baseline="30000">
                <a:latin typeface="Comic Sans MS" panose="030F0902030302020204" pitchFamily="2" charset="0"/>
              </a:rPr>
              <a:t>-1</a:t>
            </a:r>
            <a:r>
              <a:rPr lang="en-US" altLang="zh-CN" sz="3200" b="1">
                <a:latin typeface="Comic Sans MS" panose="030F0902030302020204" pitchFamily="2" charset="0"/>
              </a:rPr>
              <a:t>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902030302020204" pitchFamily="2" charset="0"/>
              </a:rPr>
              <a:t>In most practical cases, the LTI digital filter of interest is characterized by a linear different equation with constant and real coefficient, so it’s transfer function is rational z-transform.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11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charRg st="11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charRg st="11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86017"/>
          <p:cNvSpPr>
            <a:spLocks noGrp="1"/>
          </p:cNvSpPr>
          <p:nvPr>
            <p:ph type="title"/>
          </p:nvPr>
        </p:nvSpPr>
        <p:spPr>
          <a:xfrm>
            <a:off x="1415098" y="45085"/>
            <a:ext cx="7632700" cy="104457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6.7.1 Definition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6019" name="文本占位符 86018"/>
          <p:cNvSpPr>
            <a:spLocks noGrp="1"/>
          </p:cNvSpPr>
          <p:nvPr>
            <p:ph type="body" sz="half" idx="1"/>
          </p:nvPr>
        </p:nvSpPr>
        <p:spPr>
          <a:xfrm>
            <a:off x="1271270" y="1124903"/>
            <a:ext cx="7345363" cy="2160587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Origin: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pPr>
              <a:buNone/>
            </a:pPr>
            <a:r>
              <a:rPr lang="en-US" altLang="zh-CN" sz="3200" b="1" kern="1200">
                <a:latin typeface="Comic Sans MS" panose="030F0902030302020204" pitchFamily="2" charset="0"/>
              </a:rPr>
              <a:t>In time domain, use unit sample response h[n] to represent a LTI system:</a:t>
            </a:r>
            <a:endParaRPr lang="en-US" altLang="zh-CN" sz="3200" kern="1200">
              <a:latin typeface="Comic Sans MS" panose="030F0902030302020204" pitchFamily="2" charset="0"/>
            </a:endParaRPr>
          </a:p>
        </p:txBody>
      </p:sp>
      <p:graphicFrame>
        <p:nvGraphicFramePr>
          <p:cNvPr id="86020" name="内容占位符 860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830" y="2925445"/>
          <a:ext cx="339979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" imgW="1070610" imgH="203835" progId="Equation.3">
                  <p:embed/>
                </p:oleObj>
              </mc:Choice>
              <mc:Fallback>
                <p:oleObj name="" r:id="rId1" imgW="1070610" imgH="203835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9830" y="2925445"/>
                        <a:ext cx="3399790" cy="6470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内容占位符 860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51313" y="4149725"/>
          <a:ext cx="30972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1122045" imgH="203835" progId="Equation.3">
                  <p:embed/>
                </p:oleObj>
              </mc:Choice>
              <mc:Fallback>
                <p:oleObj name="" r:id="rId3" imgW="1122045" imgH="20383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4149725"/>
                        <a:ext cx="3097212" cy="561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对象 86021"/>
          <p:cNvGraphicFramePr>
            <a:graphicFrameLocks noChangeAspect="1"/>
          </p:cNvGraphicFramePr>
          <p:nvPr/>
        </p:nvGraphicFramePr>
        <p:xfrm>
          <a:off x="4151313" y="4724400"/>
          <a:ext cx="2895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5" imgW="1185545" imgH="216535" progId="Equation.3">
                  <p:embed/>
                </p:oleObj>
              </mc:Choice>
              <mc:Fallback>
                <p:oleObj name="" r:id="rId5" imgW="1185545" imgH="216535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1313" y="4724400"/>
                        <a:ext cx="28956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文本框 86022"/>
          <p:cNvSpPr txBox="1"/>
          <p:nvPr/>
        </p:nvSpPr>
        <p:spPr>
          <a:xfrm>
            <a:off x="1630998" y="3572828"/>
            <a:ext cx="6983412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To do ZT for both sides, we get: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6024" name="文本框 86023"/>
          <p:cNvSpPr txBox="1"/>
          <p:nvPr/>
        </p:nvSpPr>
        <p:spPr>
          <a:xfrm>
            <a:off x="2279650" y="4724400"/>
            <a:ext cx="2592388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latin typeface="Comic Sans MS" panose="030F0902030302020204" pitchFamily="2" charset="0"/>
                <a:ea typeface="宋体" panose="02010600030101010101" pitchFamily="2" charset="-122"/>
              </a:rPr>
              <a:t>Then:</a:t>
            </a:r>
            <a:endParaRPr lang="en-US" altLang="zh-CN" sz="3200" b="1" i="0"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6025" name="文本框 86024"/>
          <p:cNvSpPr txBox="1"/>
          <p:nvPr/>
        </p:nvSpPr>
        <p:spPr>
          <a:xfrm>
            <a:off x="1559560" y="5229225"/>
            <a:ext cx="7446010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It’s the </a:t>
            </a:r>
            <a:r>
              <a:rPr lang="en-US" altLang="zh-CN" sz="3200" b="1" i="0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transfer function</a:t>
            </a:r>
            <a:r>
              <a:rPr lang="en-US" altLang="zh-CN" sz="3200" b="1" i="0">
                <a:latin typeface="Comic Sans MS" panose="030F09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of a LTI system.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87041"/>
          <p:cNvSpPr>
            <a:spLocks noGrp="1"/>
          </p:cNvSpPr>
          <p:nvPr>
            <p:ph type="title"/>
          </p:nvPr>
        </p:nvSpPr>
        <p:spPr>
          <a:xfrm>
            <a:off x="1052195" y="0"/>
            <a:ext cx="9413240" cy="102616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6.7.2 Transfer Function Expression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87043" name="文本占位符 87042"/>
          <p:cNvSpPr>
            <a:spLocks noGrp="1"/>
          </p:cNvSpPr>
          <p:nvPr>
            <p:ph type="body" sz="half" idx="1"/>
          </p:nvPr>
        </p:nvSpPr>
        <p:spPr>
          <a:xfrm>
            <a:off x="1199515" y="1196975"/>
            <a:ext cx="8928100" cy="3657600"/>
          </a:xfrm>
        </p:spPr>
        <p:txBody>
          <a:bodyPr anchor="t"/>
          <a:p>
            <a:r>
              <a:rPr lang="zh-CN" altLang="en-US" sz="3200" b="1" kern="1200" dirty="0">
                <a:latin typeface="Comic Sans MS" panose="030F0902030302020204" pitchFamily="2" charset="0"/>
              </a:rPr>
              <a:t>FIR Digital Filter</a:t>
            </a:r>
            <a:endParaRPr lang="zh-CN" altLang="en-US" sz="3200" b="1" kern="1200" dirty="0">
              <a:latin typeface="Comic Sans MS" panose="030F0902030302020204" pitchFamily="2" charset="0"/>
            </a:endParaRPr>
          </a:p>
          <a:p>
            <a:pPr>
              <a:buNone/>
            </a:pPr>
            <a:r>
              <a:rPr lang="zh-CN" altLang="en-US" sz="3200" b="1" kern="1200" dirty="0">
                <a:latin typeface="Comic Sans MS" panose="030F0902030302020204" pitchFamily="2" charset="0"/>
              </a:rPr>
              <a:t>In the case of an LTI FIR digital filter, with it’s impulse response h[n] defined for N</a:t>
            </a:r>
            <a:r>
              <a:rPr lang="zh-CN" altLang="en-US" sz="3200" b="1" kern="1200" baseline="-25000" dirty="0">
                <a:latin typeface="Comic Sans MS" panose="030F0902030302020204" pitchFamily="2" charset="0"/>
              </a:rPr>
              <a:t>1</a:t>
            </a:r>
            <a:r>
              <a:rPr lang="zh-CN" altLang="en-US" sz="3200" b="1" kern="1200" dirty="0">
                <a:latin typeface="Comic Sans MS" panose="030F0902030302020204" pitchFamily="2" charset="0"/>
              </a:rPr>
              <a:t> ≤n≤N</a:t>
            </a:r>
            <a:r>
              <a:rPr lang="zh-CN" altLang="en-US" sz="3200" b="1" kern="1200" baseline="-25000" dirty="0">
                <a:latin typeface="Comic Sans MS" panose="030F0902030302020204" pitchFamily="2" charset="0"/>
              </a:rPr>
              <a:t>2</a:t>
            </a:r>
            <a:r>
              <a:rPr lang="zh-CN" altLang="en-US" sz="3200" b="1" kern="1200" dirty="0">
                <a:latin typeface="Comic Sans MS" panose="030F0902030302020204" pitchFamily="2" charset="0"/>
              </a:rPr>
              <a:t>, and thus, h[n]=0 for n＜N</a:t>
            </a:r>
            <a:r>
              <a:rPr lang="zh-CN" altLang="en-US" sz="3200" b="1" kern="1200" baseline="-25000" dirty="0">
                <a:latin typeface="Comic Sans MS" panose="030F0902030302020204" pitchFamily="2" charset="0"/>
              </a:rPr>
              <a:t>1</a:t>
            </a:r>
            <a:r>
              <a:rPr lang="zh-CN" altLang="en-US" sz="3200" b="1" kern="1200" dirty="0">
                <a:latin typeface="Comic Sans MS" panose="030F0902030302020204" pitchFamily="2" charset="0"/>
              </a:rPr>
              <a:t> and n＞N</a:t>
            </a:r>
            <a:r>
              <a:rPr lang="zh-CN" altLang="en-US" sz="3200" b="1" kern="1200" baseline="-25000" dirty="0">
                <a:latin typeface="Comic Sans MS" panose="030F0902030302020204" pitchFamily="2" charset="0"/>
              </a:rPr>
              <a:t>2</a:t>
            </a:r>
            <a:r>
              <a:rPr lang="zh-CN" altLang="en-US" sz="3200" b="1" kern="1200" dirty="0">
                <a:latin typeface="Comic Sans MS" panose="030F0902030302020204" pitchFamily="2" charset="0"/>
              </a:rPr>
              <a:t>. Therefore, the transfer function is given by:</a:t>
            </a:r>
            <a:endParaRPr lang="zh-CN" altLang="en-US" sz="3200" b="1" kern="1200" dirty="0">
              <a:latin typeface="Comic Sans MS" panose="030F0902030302020204" pitchFamily="2" charset="0"/>
            </a:endParaRPr>
          </a:p>
        </p:txBody>
      </p:sp>
      <p:graphicFrame>
        <p:nvGraphicFramePr>
          <p:cNvPr id="87044" name="内容占位符 87043"/>
          <p:cNvGraphicFramePr>
            <a:graphicFrameLocks noGrp="1" noChangeAspect="1"/>
          </p:cNvGraphicFramePr>
          <p:nvPr>
            <p:ph sz="half" idx="2"/>
          </p:nvPr>
        </p:nvGraphicFramePr>
        <p:xfrm>
          <a:off x="4079558" y="4437063"/>
          <a:ext cx="331152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1173480" imgH="471805" progId="Equation.3">
                  <p:embed/>
                </p:oleObj>
              </mc:Choice>
              <mc:Fallback>
                <p:oleObj name="" r:id="rId1" imgW="1173480" imgH="47180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9558" y="4437063"/>
                        <a:ext cx="3311525" cy="1331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charRg st="1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charRg st="1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title"/>
          </p:nvPr>
        </p:nvSpPr>
        <p:spPr>
          <a:xfrm>
            <a:off x="1127125" y="0"/>
            <a:ext cx="9089390" cy="1116330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6.7.2 Transfer Function Expression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sp>
        <p:nvSpPr>
          <p:cNvPr id="88067" name="文本占位符 88066"/>
          <p:cNvSpPr>
            <a:spLocks noGrp="1"/>
          </p:cNvSpPr>
          <p:nvPr>
            <p:ph type="body" sz="half" idx="1"/>
          </p:nvPr>
        </p:nvSpPr>
        <p:spPr>
          <a:xfrm>
            <a:off x="1126808" y="1196658"/>
            <a:ext cx="8208962" cy="4144962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Finite-Dimension Linear Time-Invariant IIR Discrete-Time System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pPr>
              <a:buNone/>
            </a:pPr>
            <a:r>
              <a:rPr lang="en-US" altLang="zh-CN" sz="3200" b="1" kern="1200">
                <a:latin typeface="Comic Sans MS" panose="030F0902030302020204" pitchFamily="2" charset="0"/>
              </a:rPr>
              <a:t>Consider an LTI discrete-time system characterized by a difference equation 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88068" name="内容占位符 8806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5413" y="3429000"/>
          <a:ext cx="5111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" imgW="5613400" imgH="647700" progId="Equation.3">
                  <p:embed/>
                </p:oleObj>
              </mc:Choice>
              <mc:Fallback>
                <p:oleObj name="" r:id="rId1" imgW="5613400" imgH="6477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5413" y="3429000"/>
                        <a:ext cx="5111750" cy="588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内容占位符 8806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91718" y="5013325"/>
          <a:ext cx="3251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" imgW="3249930" imgH="1320165" progId="Equation.3">
                  <p:embed/>
                </p:oleObj>
              </mc:Choice>
              <mc:Fallback>
                <p:oleObj name="" r:id="rId3" imgW="3249930" imgH="132016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718" y="5013325"/>
                        <a:ext cx="3251200" cy="1320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文本框 88069"/>
          <p:cNvSpPr txBox="1"/>
          <p:nvPr/>
        </p:nvSpPr>
        <p:spPr>
          <a:xfrm>
            <a:off x="1271270" y="4149090"/>
            <a:ext cx="7775575" cy="1593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/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Its transfer function is obtained by taking the </a:t>
            </a:r>
            <a:r>
              <a:rPr lang="en-US" altLang="zh-CN" sz="3200" b="1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z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-transform of both sides of the above equation, Thus: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6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charRg st="6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 sz="quarter"/>
          </p:nvPr>
        </p:nvSpPr>
        <p:spPr>
          <a:xfrm>
            <a:off x="886460" y="0"/>
            <a:ext cx="9269095" cy="110236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6.7.2 Transfer Function Expression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graphicFrame>
        <p:nvGraphicFramePr>
          <p:cNvPr id="89091" name="内容占位符 8909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19288" y="1125220"/>
          <a:ext cx="30956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3249930" imgH="1320165" progId="Equation.3">
                  <p:embed/>
                </p:oleObj>
              </mc:Choice>
              <mc:Fallback>
                <p:oleObj name="" r:id="rId1" imgW="3249930" imgH="1320165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1125220"/>
                        <a:ext cx="3095625" cy="12588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内容占位符 8909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60010" y="1125220"/>
          <a:ext cx="36734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3" imgW="1625600" imgH="558800" progId="Equation.3">
                  <p:embed/>
                </p:oleObj>
              </mc:Choice>
              <mc:Fallback>
                <p:oleObj name="" r:id="rId3" imgW="1625600" imgH="5588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0010" y="1125220"/>
                        <a:ext cx="3673475" cy="1263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组合 89092"/>
          <p:cNvGrpSpPr/>
          <p:nvPr/>
        </p:nvGrpSpPr>
        <p:grpSpPr>
          <a:xfrm>
            <a:off x="1343660" y="2421255"/>
            <a:ext cx="8497888" cy="1106488"/>
            <a:chOff x="0" y="0"/>
            <a:chExt cx="5353" cy="697"/>
          </a:xfrm>
        </p:grpSpPr>
        <p:grpSp>
          <p:nvGrpSpPr>
            <p:cNvPr id="2" name="组合 89093"/>
            <p:cNvGrpSpPr/>
            <p:nvPr/>
          </p:nvGrpSpPr>
          <p:grpSpPr>
            <a:xfrm>
              <a:off x="0" y="0"/>
              <a:ext cx="5353" cy="697"/>
              <a:chOff x="0" y="0"/>
              <a:chExt cx="5353" cy="697"/>
            </a:xfrm>
          </p:grpSpPr>
          <p:graphicFrame>
            <p:nvGraphicFramePr>
              <p:cNvPr id="89094" name="内容占位符 89094"/>
              <p:cNvGraphicFramePr>
                <a:graphicFrameLocks noGrp="1" noChangeAspect="1"/>
              </p:cNvGraphicFramePr>
              <p:nvPr>
                <p:ph sz="quarter" idx="4294967295"/>
              </p:nvPr>
            </p:nvGraphicFramePr>
            <p:xfrm>
              <a:off x="318" y="45"/>
              <a:ext cx="154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7" name="" r:id="rId5" imgW="1058545" imgH="229870" progId="Equation.3">
                      <p:embed/>
                    </p:oleObj>
                  </mc:Choice>
                  <mc:Fallback>
                    <p:oleObj name="" r:id="rId5" imgW="1058545" imgH="229870" progId="Equation.3">
                      <p:embed/>
                      <p:pic>
                        <p:nvPicPr>
                          <p:cNvPr id="0" name="图片 326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18" y="45"/>
                            <a:ext cx="1542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095" name="文本框 89095"/>
              <p:cNvSpPr txBox="1"/>
              <p:nvPr/>
            </p:nvSpPr>
            <p:spPr>
              <a:xfrm>
                <a:off x="0" y="0"/>
                <a:ext cx="5353" cy="6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marL="457200" lvl="0" indent="-457200"/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902030302020204" pitchFamily="2" charset="0"/>
                    <a:ea typeface="宋体" panose="02010600030101010101" pitchFamily="2" charset="-122"/>
                  </a:rPr>
                  <a:t>1.              are the finite zeros, and</a:t>
                </a:r>
                <a:endParaRPr lang="en-US" altLang="zh-CN" sz="3200" b="1" i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endParaRPr>
              </a:p>
              <a:p>
                <a:pPr marL="457200" lvl="0" indent="-457200"/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902030302020204" pitchFamily="2" charset="0"/>
                    <a:ea typeface="宋体" panose="02010600030101010101" pitchFamily="2" charset="-122"/>
                  </a:rPr>
                  <a:t>             are the finite poles of H(z).</a:t>
                </a:r>
                <a:endParaRPr lang="en-US" altLang="zh-CN" sz="3200" b="1" i="0">
                  <a:solidFill>
                    <a:srgbClr val="3366CC"/>
                  </a:solidFill>
                  <a:latin typeface="Comic Sans MS" panose="030F0902030302020204" pitchFamily="2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89096" name="内容占位符 89096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91" y="318"/>
            <a:ext cx="140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7" imgW="880110" imgH="229870" progId="Equation.3">
                    <p:embed/>
                  </p:oleObj>
                </mc:Choice>
                <mc:Fallback>
                  <p:oleObj name="" r:id="rId7" imgW="880110" imgH="22987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" y="318"/>
                          <a:ext cx="1406" cy="33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8" name="文本框 89097"/>
          <p:cNvSpPr txBox="1"/>
          <p:nvPr/>
        </p:nvSpPr>
        <p:spPr>
          <a:xfrm>
            <a:off x="1343660" y="3501390"/>
            <a:ext cx="8137525" cy="1593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lvl="0" indent="-457200"/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2.If N&gt;M, there are additional (N-M) zeros at z=0 ; if N</a:t>
            </a:r>
            <a:r>
              <a:rPr lang="zh-CN" altLang="en-US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＜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M, there are additional (M-N) poles at z=0.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0115" name="文本框 90114"/>
          <p:cNvSpPr txBox="1"/>
          <p:nvPr/>
        </p:nvSpPr>
        <p:spPr>
          <a:xfrm>
            <a:off x="1343343" y="5085398"/>
            <a:ext cx="7200900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3.For a causal IIR filter, the ROC of the transfer function H(z) is: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90116" name="内容占位符 90115"/>
          <p:cNvGraphicFramePr>
            <a:graphicFrameLocks noGrp="1" noChangeAspect="1"/>
          </p:cNvGraphicFramePr>
          <p:nvPr>
            <p:ph idx="1"/>
          </p:nvPr>
        </p:nvGraphicFramePr>
        <p:xfrm>
          <a:off x="8112125" y="5517198"/>
          <a:ext cx="23764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9" imgW="790575" imgH="293370" progId="Equation.3">
                  <p:embed/>
                </p:oleObj>
              </mc:Choice>
              <mc:Fallback>
                <p:oleObj name="" r:id="rId9" imgW="790575" imgH="29337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12125" y="5517198"/>
                        <a:ext cx="2376488" cy="8810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901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91137"/>
          <p:cNvSpPr>
            <a:spLocks noGrp="1"/>
          </p:cNvSpPr>
          <p:nvPr>
            <p:ph type="title" sz="quarter"/>
          </p:nvPr>
        </p:nvSpPr>
        <p:spPr>
          <a:xfrm>
            <a:off x="1127125" y="-99060"/>
            <a:ext cx="8724265" cy="1332230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6.7.3 Frequency Response from Transfer Function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graphicFrame>
        <p:nvGraphicFramePr>
          <p:cNvPr id="91139" name="内容占位符 9113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1774508"/>
          <a:ext cx="372872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" imgW="1320165" imgH="254000" progId="Equation.3">
                  <p:embed/>
                </p:oleObj>
              </mc:Choice>
              <mc:Fallback>
                <p:oleObj name="" r:id="rId1" imgW="1320165" imgH="254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1774508"/>
                        <a:ext cx="3728720" cy="717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内容占位符 9113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31315" y="2565400"/>
          <a:ext cx="3753485" cy="122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3" imgW="1714500" imgH="558800" progId="Equation.3">
                  <p:embed/>
                </p:oleObj>
              </mc:Choice>
              <mc:Fallback>
                <p:oleObj name="" r:id="rId3" imgW="1714500" imgH="558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315" y="2565400"/>
                        <a:ext cx="3753485" cy="12236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内容占位符 9114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520055" y="2565400"/>
          <a:ext cx="35274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" imgW="1625600" imgH="558800" progId="Equation.3">
                  <p:embed/>
                </p:oleObj>
              </mc:Choice>
              <mc:Fallback>
                <p:oleObj name="" r:id="rId5" imgW="1625600" imgH="5588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0055" y="2565400"/>
                        <a:ext cx="3527425" cy="1212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内容占位符 911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727258" y="3861435"/>
          <a:ext cx="128524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7" imgW="457200" imgH="203200" progId="Equation.3">
                  <p:embed/>
                </p:oleObj>
              </mc:Choice>
              <mc:Fallback>
                <p:oleObj name="" r:id="rId7" imgW="457200" imgH="2032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7258" y="3861435"/>
                        <a:ext cx="1285240" cy="5695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对象 91142"/>
          <p:cNvGraphicFramePr>
            <a:graphicFrameLocks noChangeAspect="1"/>
          </p:cNvGraphicFramePr>
          <p:nvPr/>
        </p:nvGraphicFramePr>
        <p:xfrm>
          <a:off x="983298" y="4508818"/>
          <a:ext cx="6188075" cy="138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9" imgW="2298700" imgH="558800" progId="Equation.3">
                  <p:embed/>
                </p:oleObj>
              </mc:Choice>
              <mc:Fallback>
                <p:oleObj name="" r:id="rId9" imgW="2298700" imgH="5588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3298" y="4508818"/>
                        <a:ext cx="6188075" cy="1384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对象 91143"/>
          <p:cNvGraphicFramePr>
            <a:graphicFrameLocks noChangeAspect="1"/>
          </p:cNvGraphicFramePr>
          <p:nvPr/>
        </p:nvGraphicFramePr>
        <p:xfrm>
          <a:off x="7020402" y="4869815"/>
          <a:ext cx="3120390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1" imgW="1244600" imgH="292100" progId="Equation.3">
                  <p:embed/>
                </p:oleObj>
              </mc:Choice>
              <mc:Fallback>
                <p:oleObj name="" r:id="rId11" imgW="1244600" imgH="2921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0402" y="4869815"/>
                        <a:ext cx="3120390" cy="859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文本框 91144"/>
          <p:cNvSpPr txBox="1"/>
          <p:nvPr/>
        </p:nvSpPr>
        <p:spPr>
          <a:xfrm>
            <a:off x="1270953" y="1196658"/>
            <a:ext cx="84963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The relationship between H(z) and H(e</a:t>
            </a:r>
            <a:r>
              <a:rPr lang="en-US" altLang="zh-CN" sz="3200" b="1" i="0" baseline="3000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j</a:t>
            </a:r>
            <a:r>
              <a:rPr lang="en-US" altLang="zh-CN" sz="3200" b="1" i="0" baseline="3000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ω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).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1146" name="文本框 91145"/>
          <p:cNvSpPr txBox="1"/>
          <p:nvPr/>
        </p:nvSpPr>
        <p:spPr>
          <a:xfrm>
            <a:off x="2063750" y="4076700"/>
            <a:ext cx="208915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latin typeface="Comic Sans MS" panose="030F0902030302020204" pitchFamily="2" charset="0"/>
                <a:ea typeface="宋体" panose="02010600030101010101" pitchFamily="2" charset="-122"/>
              </a:rPr>
              <a:t>Because:</a:t>
            </a:r>
            <a:endParaRPr lang="en-US" altLang="zh-CN" sz="3200" b="1" i="0"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5" grpId="0"/>
      <p:bldP spid="9114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92161"/>
          <p:cNvSpPr>
            <a:spLocks noGrp="1"/>
          </p:cNvSpPr>
          <p:nvPr>
            <p:ph type="title"/>
          </p:nvPr>
        </p:nvSpPr>
        <p:spPr>
          <a:xfrm>
            <a:off x="1630998" y="-242570"/>
            <a:ext cx="7305675" cy="1404938"/>
          </a:xfrm>
        </p:spPr>
        <p:txBody>
          <a:bodyPr anchor="b"/>
          <a:p>
            <a:r>
              <a:rPr lang="en-US" altLang="zh-CN" sz="3600" b="1">
                <a:latin typeface="Comic Sans MS" panose="030F0902030302020204" pitchFamily="2" charset="0"/>
              </a:rPr>
              <a:t>6.7.4 Geometric Interpretation of FR Computation</a:t>
            </a:r>
            <a:endParaRPr lang="en-US" altLang="zh-CN" sz="3600" b="1">
              <a:latin typeface="Comic Sans MS" panose="030F0902030302020204" pitchFamily="2" charset="0"/>
            </a:endParaRPr>
          </a:p>
        </p:txBody>
      </p:sp>
      <p:sp>
        <p:nvSpPr>
          <p:cNvPr id="92163" name="内容占位符 92162"/>
          <p:cNvSpPr>
            <a:spLocks noGrp="1"/>
          </p:cNvSpPr>
          <p:nvPr>
            <p:ph idx="1"/>
          </p:nvPr>
        </p:nvSpPr>
        <p:spPr>
          <a:xfrm>
            <a:off x="1486853" y="1196658"/>
            <a:ext cx="7772400" cy="4114800"/>
          </a:xfrm>
        </p:spPr>
        <p:txBody>
          <a:bodyPr anchor="t"/>
          <a:p>
            <a:pPr>
              <a:buNone/>
            </a:pPr>
            <a:r>
              <a:rPr lang="en-US" altLang="zh-CN" sz="3200" b="1">
                <a:latin typeface="Comic Sans MS" panose="030F0902030302020204" pitchFamily="2" charset="0"/>
              </a:rPr>
              <a:t>Use zero-vectors and pole-vectors in z-plane to interpret the frequency response.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  <p:graphicFrame>
        <p:nvGraphicFramePr>
          <p:cNvPr id="92164" name="对象 92163"/>
          <p:cNvGraphicFramePr>
            <a:graphicFrameLocks noChangeAspect="1"/>
          </p:cNvGraphicFramePr>
          <p:nvPr/>
        </p:nvGraphicFramePr>
        <p:xfrm>
          <a:off x="3865245" y="2926715"/>
          <a:ext cx="113919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" imgW="533400" imgH="279400" progId="Equation.3">
                  <p:embed/>
                </p:oleObj>
              </mc:Choice>
              <mc:Fallback>
                <p:oleObj name="" r:id="rId1" imgW="533400" imgH="2794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5245" y="2926715"/>
                        <a:ext cx="1139190" cy="683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对象 92164"/>
          <p:cNvGraphicFramePr>
            <a:graphicFrameLocks noChangeAspect="1"/>
          </p:cNvGraphicFramePr>
          <p:nvPr/>
        </p:nvGraphicFramePr>
        <p:xfrm>
          <a:off x="4933315" y="2546985"/>
          <a:ext cx="3690620" cy="143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3" imgW="1295400" imgH="584200" progId="Equation.3">
                  <p:embed/>
                </p:oleObj>
              </mc:Choice>
              <mc:Fallback>
                <p:oleObj name="" r:id="rId3" imgW="1295400" imgH="584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3315" y="2546985"/>
                        <a:ext cx="3690620" cy="143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对象 92165"/>
          <p:cNvGraphicFramePr>
            <a:graphicFrameLocks noChangeAspect="1"/>
          </p:cNvGraphicFramePr>
          <p:nvPr/>
        </p:nvGraphicFramePr>
        <p:xfrm>
          <a:off x="2139315" y="4006215"/>
          <a:ext cx="1932305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5" imgW="698500" imgH="228600" progId="Equation.3">
                  <p:embed/>
                </p:oleObj>
              </mc:Choice>
              <mc:Fallback>
                <p:oleObj name="" r:id="rId5" imgW="698500" imgH="2286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9315" y="4006215"/>
                        <a:ext cx="1932305" cy="589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对象 92166"/>
          <p:cNvGraphicFramePr>
            <a:graphicFrameLocks noChangeAspect="1"/>
          </p:cNvGraphicFramePr>
          <p:nvPr/>
        </p:nvGraphicFramePr>
        <p:xfrm>
          <a:off x="2840355" y="4500880"/>
          <a:ext cx="878459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7" imgW="3721100" imgH="431800" progId="Equation.3">
                  <p:embed/>
                </p:oleObj>
              </mc:Choice>
              <mc:Fallback>
                <p:oleObj name="" r:id="rId7" imgW="3721100" imgH="431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0355" y="4500880"/>
                        <a:ext cx="878459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93185"/>
          <p:cNvSpPr>
            <a:spLocks noGrp="1"/>
          </p:cNvSpPr>
          <p:nvPr>
            <p:ph type="title"/>
          </p:nvPr>
        </p:nvSpPr>
        <p:spPr>
          <a:xfrm>
            <a:off x="1486853" y="0"/>
            <a:ext cx="7272337" cy="1143000"/>
          </a:xfrm>
        </p:spPr>
        <p:txBody>
          <a:bodyPr anchor="b"/>
          <a:p>
            <a:r>
              <a:rPr lang="en-US" altLang="zh-CN" sz="3600" b="1">
                <a:latin typeface="Comic Sans MS" panose="030F0902030302020204" pitchFamily="2" charset="0"/>
              </a:rPr>
              <a:t>6.7.4 Geometric Interpretation of FR Computation</a:t>
            </a:r>
            <a:endParaRPr lang="en-US" altLang="zh-CN" sz="3600" b="1">
              <a:latin typeface="Comic Sans MS" panose="030F0902030302020204" pitchFamily="2" charset="0"/>
            </a:endParaRPr>
          </a:p>
        </p:txBody>
      </p:sp>
      <p:pic>
        <p:nvPicPr>
          <p:cNvPr id="93187" name="图片 931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458" y="3356928"/>
            <a:ext cx="3168650" cy="2898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3188" name="组合 93187"/>
          <p:cNvGrpSpPr/>
          <p:nvPr/>
        </p:nvGrpSpPr>
        <p:grpSpPr>
          <a:xfrm>
            <a:off x="1559560" y="1196658"/>
            <a:ext cx="8135938" cy="2081213"/>
            <a:chOff x="0" y="0"/>
            <a:chExt cx="5125" cy="1311"/>
          </a:xfrm>
        </p:grpSpPr>
        <p:graphicFrame>
          <p:nvGraphicFramePr>
            <p:cNvPr id="2" name="对象 93188"/>
            <p:cNvGraphicFramePr>
              <a:graphicFrameLocks noChangeAspect="1"/>
            </p:cNvGraphicFramePr>
            <p:nvPr/>
          </p:nvGraphicFramePr>
          <p:xfrm>
            <a:off x="2676" y="953"/>
            <a:ext cx="7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2" imgW="1173480" imgH="459105" progId="Equation.3">
                    <p:embed/>
                  </p:oleObj>
                </mc:Choice>
                <mc:Fallback>
                  <p:oleObj name="" r:id="rId2" imgW="1173480" imgH="459105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76" y="953"/>
                          <a:ext cx="73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189" name="组合 93189"/>
            <p:cNvGrpSpPr/>
            <p:nvPr/>
          </p:nvGrpSpPr>
          <p:grpSpPr>
            <a:xfrm>
              <a:off x="0" y="0"/>
              <a:ext cx="5125" cy="1311"/>
              <a:chOff x="0" y="0"/>
              <a:chExt cx="5125" cy="1311"/>
            </a:xfrm>
          </p:grpSpPr>
          <p:graphicFrame>
            <p:nvGraphicFramePr>
              <p:cNvPr id="93190" name="对象 93190"/>
              <p:cNvGraphicFramePr>
                <a:graphicFrameLocks noChangeAspect="1"/>
              </p:cNvGraphicFramePr>
              <p:nvPr/>
            </p:nvGraphicFramePr>
            <p:xfrm>
              <a:off x="2676" y="635"/>
              <a:ext cx="84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" name="" r:id="rId4" imgW="1351280" imgH="535305" progId="Equation.3">
                      <p:embed/>
                    </p:oleObj>
                  </mc:Choice>
                  <mc:Fallback>
                    <p:oleObj name="" r:id="rId4" imgW="1351280" imgH="535305" progId="Equation.3">
                      <p:embed/>
                      <p:pic>
                        <p:nvPicPr>
                          <p:cNvPr id="0" name="图片 328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676" y="635"/>
                            <a:ext cx="848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3191" name="组合 93191"/>
              <p:cNvGrpSpPr/>
              <p:nvPr/>
            </p:nvGrpSpPr>
            <p:grpSpPr>
              <a:xfrm>
                <a:off x="0" y="0"/>
                <a:ext cx="5125" cy="1311"/>
                <a:chOff x="0" y="0"/>
                <a:chExt cx="5125" cy="1311"/>
              </a:xfrm>
            </p:grpSpPr>
            <p:graphicFrame>
              <p:nvGraphicFramePr>
                <p:cNvPr id="93192" name="对象 93192"/>
                <p:cNvGraphicFramePr>
                  <a:graphicFrameLocks noChangeAspect="1"/>
                </p:cNvGraphicFramePr>
                <p:nvPr/>
              </p:nvGraphicFramePr>
              <p:xfrm>
                <a:off x="862" y="317"/>
                <a:ext cx="1272" cy="3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2" name="" r:id="rId6" imgW="2018665" imgH="533400" progId="Equation.3">
                        <p:embed/>
                      </p:oleObj>
                    </mc:Choice>
                    <mc:Fallback>
                      <p:oleObj name="" r:id="rId6" imgW="2018665" imgH="533400" progId="Equation.3">
                        <p:embed/>
                        <p:pic>
                          <p:nvPicPr>
                            <p:cNvPr id="0" name="图片 3281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2" y="317"/>
                              <a:ext cx="1272" cy="33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3193" name="文本框 93193"/>
                <p:cNvSpPr txBox="1"/>
                <p:nvPr/>
              </p:nvSpPr>
              <p:spPr>
                <a:xfrm>
                  <a:off x="0" y="0"/>
                  <a:ext cx="5125" cy="13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lvl="0">
                    <a:spcBef>
                      <a:spcPct val="20000"/>
                    </a:spcBef>
                    <a:buChar char="•"/>
                  </a:pPr>
                  <a:r>
                    <a:rPr lang="en-US" altLang="zh-CN" sz="3200" b="1" i="0">
                      <a:solidFill>
                        <a:srgbClr val="3366CC"/>
                      </a:solidFill>
                      <a:latin typeface="Comic Sans MS" panose="030F0902030302020204" pitchFamily="2" charset="0"/>
                      <a:ea typeface="宋体" panose="02010600030101010101" pitchFamily="2" charset="-122"/>
                    </a:rPr>
                    <a:t>As shown below in the </a:t>
                  </a:r>
                  <a:r>
                    <a:rPr lang="en-US" altLang="zh-CN" sz="3200" b="1">
                      <a:solidFill>
                        <a:srgbClr val="3366CC"/>
                      </a:solidFill>
                      <a:latin typeface="Comic Sans MS" panose="030F0902030302020204" pitchFamily="2" charset="0"/>
                      <a:ea typeface="宋体" panose="02010600030101010101" pitchFamily="2" charset="-122"/>
                    </a:rPr>
                    <a:t>z</a:t>
                  </a:r>
                  <a:r>
                    <a:rPr lang="en-US" altLang="zh-CN" sz="3200" b="1" i="0">
                      <a:solidFill>
                        <a:srgbClr val="3366CC"/>
                      </a:solidFill>
                      <a:latin typeface="Comic Sans MS" panose="030F0902030302020204" pitchFamily="2" charset="0"/>
                      <a:ea typeface="宋体" panose="02010600030101010101" pitchFamily="2" charset="-122"/>
                    </a:rPr>
                    <a:t>-plane the factor        	    represents a vector starting at the point         and ending on the unit circle at</a:t>
                  </a:r>
                  <a:endParaRPr lang="en-US" altLang="zh-CN" sz="3200" b="1" i="0">
                    <a:solidFill>
                      <a:srgbClr val="3366CC"/>
                    </a:solidFill>
                    <a:latin typeface="Comic Sans MS" panose="030F09020303020202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>
          <a:xfrm>
            <a:off x="623570" y="116840"/>
            <a:ext cx="8522970" cy="941705"/>
          </a:xfrm>
        </p:spPr>
        <p:txBody>
          <a:bodyPr anchor="b"/>
          <a:p>
            <a:r>
              <a:rPr lang="en-US" altLang="zh-CN">
                <a:latin typeface="Comic Sans MS" panose="030F09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2291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695960" y="1196975"/>
            <a:ext cx="9510395" cy="400177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Like the DTFT, there are conditions on the convergence of the infinite series</a:t>
            </a:r>
            <a:r>
              <a:rPr lang="zh-CN" altLang="en-US" sz="3200" b="1" kern="1200">
                <a:latin typeface="Comic Sans MS" panose="030F0902030302020204" pitchFamily="2" charset="0"/>
              </a:rPr>
              <a:t>：</a:t>
            </a:r>
            <a:endParaRPr lang="zh-CN" altLang="en-US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12292" name="内容占位符 12291"/>
          <p:cNvGraphicFramePr>
            <a:graphicFrameLocks noGrp="1" noChangeAspect="1"/>
          </p:cNvGraphicFramePr>
          <p:nvPr>
            <p:ph sz="half" idx="2"/>
          </p:nvPr>
        </p:nvGraphicFramePr>
        <p:xfrm>
          <a:off x="4152265" y="2277110"/>
          <a:ext cx="2166620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980565" imgH="1129665" progId="Equation.3">
                  <p:embed/>
                </p:oleObj>
              </mc:Choice>
              <mc:Fallback>
                <p:oleObj name="" r:id="rId1" imgW="1980565" imgH="11296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2265" y="2277110"/>
                        <a:ext cx="2166620" cy="12363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文本框 12292"/>
          <p:cNvSpPr txBox="1"/>
          <p:nvPr/>
        </p:nvSpPr>
        <p:spPr>
          <a:xfrm>
            <a:off x="767715" y="3573145"/>
            <a:ext cx="9500235" cy="1593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  <a:buChar char="•"/>
            </a:pPr>
            <a:r>
              <a:rPr lang="en-US" altLang="zh-CN" sz="3200" b="1" i="0">
                <a:solidFill>
                  <a:srgbClr val="0070C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i="0">
                <a:solidFill>
                  <a:srgbClr val="0070C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For a given sequence, the set R of values of z for which its z-transform converges is called the </a:t>
            </a:r>
            <a:r>
              <a:rPr lang="en-US" altLang="zh-CN" sz="3200" b="1" i="0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region of convergence (ROC)</a:t>
            </a:r>
            <a:endParaRPr lang="en-US" altLang="zh-CN" sz="3200" b="1" i="0">
              <a:solidFill>
                <a:srgbClr val="FF0000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4210" name="组合 94209"/>
          <p:cNvGrpSpPr/>
          <p:nvPr/>
        </p:nvGrpSpPr>
        <p:grpSpPr>
          <a:xfrm>
            <a:off x="2667000" y="1143000"/>
            <a:ext cx="7435850" cy="5334000"/>
            <a:chOff x="0" y="0"/>
            <a:chExt cx="4684" cy="3360"/>
          </a:xfrm>
        </p:grpSpPr>
        <p:sp>
          <p:nvSpPr>
            <p:cNvPr id="2" name="直接连接符 94210"/>
            <p:cNvSpPr/>
            <p:nvPr/>
          </p:nvSpPr>
          <p:spPr>
            <a:xfrm>
              <a:off x="0" y="1824"/>
              <a:ext cx="40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1" name="直接连接符 94211"/>
            <p:cNvSpPr/>
            <p:nvPr/>
          </p:nvSpPr>
          <p:spPr>
            <a:xfrm flipV="1">
              <a:off x="1920" y="0"/>
              <a:ext cx="0" cy="3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12" name="对象 94212"/>
            <p:cNvGraphicFramePr>
              <a:graphicFrameLocks noChangeAspect="1"/>
            </p:cNvGraphicFramePr>
            <p:nvPr/>
          </p:nvGraphicFramePr>
          <p:xfrm>
            <a:off x="4080" y="1776"/>
            <a:ext cx="6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1" imgW="396875" imgH="205105" progId="Equation.3">
                    <p:embed/>
                  </p:oleObj>
                </mc:Choice>
                <mc:Fallback>
                  <p:oleObj name="" r:id="rId1" imgW="396875" imgH="205105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80" y="1776"/>
                          <a:ext cx="604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3" name="对象 94213"/>
            <p:cNvGraphicFramePr>
              <a:graphicFrameLocks noChangeAspect="1"/>
            </p:cNvGraphicFramePr>
            <p:nvPr/>
          </p:nvGraphicFramePr>
          <p:xfrm>
            <a:off x="2016" y="0"/>
            <a:ext cx="68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3" imgW="485775" imgH="204470" progId="Equation.3">
                    <p:embed/>
                  </p:oleObj>
                </mc:Choice>
                <mc:Fallback>
                  <p:oleObj name="" r:id="rId3" imgW="485775" imgH="204470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6" y="0"/>
                          <a:ext cx="680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4" name="椭圆 94214"/>
            <p:cNvSpPr/>
            <p:nvPr/>
          </p:nvSpPr>
          <p:spPr>
            <a:xfrm>
              <a:off x="576" y="480"/>
              <a:ext cx="2736" cy="2688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5" name="五角星 94215"/>
            <p:cNvSpPr/>
            <p:nvPr/>
          </p:nvSpPr>
          <p:spPr>
            <a:xfrm>
              <a:off x="1008" y="1344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16" name="五角星 94216"/>
            <p:cNvSpPr/>
            <p:nvPr/>
          </p:nvSpPr>
          <p:spPr>
            <a:xfrm>
              <a:off x="1008" y="2112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4217" name="对象 94217"/>
            <p:cNvGraphicFramePr>
              <a:graphicFrameLocks noChangeAspect="1"/>
            </p:cNvGraphicFramePr>
            <p:nvPr/>
          </p:nvGraphicFramePr>
          <p:xfrm>
            <a:off x="768" y="110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5" imgW="179705" imgH="218440" progId="Equation.3">
                    <p:embed/>
                  </p:oleObj>
                </mc:Choice>
                <mc:Fallback>
                  <p:oleObj name="" r:id="rId5" imgW="179705" imgH="21844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110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8" name="对象 94218"/>
            <p:cNvGraphicFramePr>
              <a:graphicFrameLocks noChangeAspect="1"/>
            </p:cNvGraphicFramePr>
            <p:nvPr/>
          </p:nvGraphicFramePr>
          <p:xfrm>
            <a:off x="755" y="2160"/>
            <a:ext cx="357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7" imgW="193040" imgH="218440" progId="Equation.3">
                    <p:embed/>
                  </p:oleObj>
                </mc:Choice>
                <mc:Fallback>
                  <p:oleObj name="" r:id="rId7" imgW="193040" imgH="21844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5" y="2160"/>
                          <a:ext cx="357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9" name="椭圆 94219"/>
            <p:cNvSpPr/>
            <p:nvPr/>
          </p:nvSpPr>
          <p:spPr>
            <a:xfrm>
              <a:off x="2400" y="144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0" name="椭圆 94220"/>
            <p:cNvSpPr/>
            <p:nvPr/>
          </p:nvSpPr>
          <p:spPr>
            <a:xfrm>
              <a:off x="2400" y="22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1" name="直接连接符 94221"/>
            <p:cNvSpPr/>
            <p:nvPr/>
          </p:nvSpPr>
          <p:spPr>
            <a:xfrm flipV="1">
              <a:off x="1920" y="720"/>
              <a:ext cx="768" cy="11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22" name="对象 94222"/>
            <p:cNvGraphicFramePr>
              <a:graphicFrameLocks noChangeAspect="1"/>
            </p:cNvGraphicFramePr>
            <p:nvPr/>
          </p:nvGraphicFramePr>
          <p:xfrm>
            <a:off x="2784" y="364"/>
            <a:ext cx="38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9" imgW="231140" imgH="205740" progId="Equation.3">
                    <p:embed/>
                  </p:oleObj>
                </mc:Choice>
                <mc:Fallback>
                  <p:oleObj name="" r:id="rId9" imgW="231140" imgH="20574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84" y="364"/>
                          <a:ext cx="384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3" name="对象 94223"/>
            <p:cNvGraphicFramePr>
              <a:graphicFrameLocks noChangeAspect="1"/>
            </p:cNvGraphicFramePr>
            <p:nvPr/>
          </p:nvGraphicFramePr>
          <p:xfrm>
            <a:off x="2016" y="1584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11" imgW="155575" imgH="142875" progId="Equation.3">
                    <p:embed/>
                  </p:oleObj>
                </mc:Choice>
                <mc:Fallback>
                  <p:oleObj name="" r:id="rId11" imgW="155575" imgH="14287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16" y="1584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4" name="对象 94224"/>
            <p:cNvGraphicFramePr>
              <a:graphicFrameLocks noChangeAspect="1"/>
            </p:cNvGraphicFramePr>
            <p:nvPr/>
          </p:nvGraphicFramePr>
          <p:xfrm>
            <a:off x="2544" y="1344"/>
            <a:ext cx="28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13" imgW="154305" imgH="218440" progId="Equation.3">
                    <p:embed/>
                  </p:oleObj>
                </mc:Choice>
                <mc:Fallback>
                  <p:oleObj name="" r:id="rId13" imgW="154305" imgH="218440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44" y="1344"/>
                          <a:ext cx="283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5" name="对象 94225"/>
            <p:cNvGraphicFramePr>
              <a:graphicFrameLocks noChangeAspect="1"/>
            </p:cNvGraphicFramePr>
            <p:nvPr/>
          </p:nvGraphicFramePr>
          <p:xfrm>
            <a:off x="2400" y="2208"/>
            <a:ext cx="307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15" imgW="167005" imgH="218440" progId="Equation.3">
                    <p:embed/>
                  </p:oleObj>
                </mc:Choice>
                <mc:Fallback>
                  <p:oleObj name="" r:id="rId15" imgW="167005" imgH="218440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00" y="2208"/>
                          <a:ext cx="307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6" name="直接连接符 94226"/>
            <p:cNvSpPr/>
            <p:nvPr/>
          </p:nvSpPr>
          <p:spPr>
            <a:xfrm flipH="1" flipV="1">
              <a:off x="2544" y="528"/>
              <a:ext cx="192" cy="9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7" name="直接连接符 94227"/>
            <p:cNvSpPr/>
            <p:nvPr/>
          </p:nvSpPr>
          <p:spPr>
            <a:xfrm flipV="1">
              <a:off x="2448" y="720"/>
              <a:ext cx="240" cy="768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8" name="八角星 94228"/>
            <p:cNvSpPr/>
            <p:nvPr/>
          </p:nvSpPr>
          <p:spPr>
            <a:xfrm>
              <a:off x="2640" y="624"/>
              <a:ext cx="144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9" name="直接连接符 94229"/>
            <p:cNvSpPr/>
            <p:nvPr/>
          </p:nvSpPr>
          <p:spPr>
            <a:xfrm>
              <a:off x="2448" y="1488"/>
              <a:ext cx="576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0" name="对象 94230"/>
            <p:cNvGraphicFramePr>
              <a:graphicFrameLocks noChangeAspect="1"/>
            </p:cNvGraphicFramePr>
            <p:nvPr/>
          </p:nvGraphicFramePr>
          <p:xfrm>
            <a:off x="2640" y="1152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name="" r:id="rId17" imgW="179705" imgH="218440" progId="Equation.3">
                    <p:embed/>
                  </p:oleObj>
                </mc:Choice>
                <mc:Fallback>
                  <p:oleObj name="" r:id="rId17" imgW="179705" imgH="218440" progId="Equation.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40" y="1152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1" name="直接连接符 94231"/>
            <p:cNvSpPr/>
            <p:nvPr/>
          </p:nvSpPr>
          <p:spPr>
            <a:xfrm flipV="1">
              <a:off x="1104" y="720"/>
              <a:ext cx="1584" cy="7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2" name="直接连接符 94232"/>
            <p:cNvSpPr/>
            <p:nvPr/>
          </p:nvSpPr>
          <p:spPr>
            <a:xfrm>
              <a:off x="1152" y="1488"/>
              <a:ext cx="384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3" name="对象 94233"/>
            <p:cNvGraphicFramePr>
              <a:graphicFrameLocks noChangeAspect="1"/>
            </p:cNvGraphicFramePr>
            <p:nvPr/>
          </p:nvGraphicFramePr>
          <p:xfrm>
            <a:off x="1392" y="1248"/>
            <a:ext cx="21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19" imgW="154305" imgH="218440" progId="Equation.3">
                    <p:embed/>
                  </p:oleObj>
                </mc:Choice>
                <mc:Fallback>
                  <p:oleObj name="" r:id="rId19" imgW="154305" imgH="21844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92" y="1248"/>
                          <a:ext cx="216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4" name="直接连接符 94234"/>
            <p:cNvSpPr/>
            <p:nvPr/>
          </p:nvSpPr>
          <p:spPr>
            <a:xfrm flipV="1">
              <a:off x="1152" y="768"/>
              <a:ext cx="1488" cy="1392"/>
            </a:xfrm>
            <a:prstGeom prst="line">
              <a:avLst/>
            </a:prstGeom>
            <a:ln w="9525" cap="flat" cmpd="sng">
              <a:solidFill>
                <a:srgbClr val="9966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5" name="直接连接符 94235"/>
            <p:cNvSpPr/>
            <p:nvPr/>
          </p:nvSpPr>
          <p:spPr>
            <a:xfrm>
              <a:off x="1152" y="216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6" name="对象 94236"/>
            <p:cNvGraphicFramePr>
              <a:graphicFrameLocks noChangeAspect="1"/>
            </p:cNvGraphicFramePr>
            <p:nvPr/>
          </p:nvGraphicFramePr>
          <p:xfrm>
            <a:off x="1440" y="1920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21" imgW="167005" imgH="218440" progId="Equation.3">
                    <p:embed/>
                  </p:oleObj>
                </mc:Choice>
                <mc:Fallback>
                  <p:oleObj name="" r:id="rId21" imgW="167005" imgH="21844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40" y="1920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7" name="直接连接符 94237"/>
            <p:cNvSpPr/>
            <p:nvPr/>
          </p:nvSpPr>
          <p:spPr>
            <a:xfrm flipV="1">
              <a:off x="2496" y="720"/>
              <a:ext cx="240" cy="1488"/>
            </a:xfrm>
            <a:prstGeom prst="line">
              <a:avLst/>
            </a:prstGeom>
            <a:ln w="9525" cap="flat" cmpd="sng">
              <a:solidFill>
                <a:srgbClr val="9966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8" name="直接连接符 94238"/>
            <p:cNvSpPr/>
            <p:nvPr/>
          </p:nvSpPr>
          <p:spPr>
            <a:xfrm>
              <a:off x="2544" y="2256"/>
              <a:ext cx="480" cy="0"/>
            </a:xfrm>
            <a:prstGeom prst="line">
              <a:avLst/>
            </a:prstGeom>
            <a:ln w="9525" cap="flat" cmpd="sng">
              <a:solidFill>
                <a:srgbClr val="9966FF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9" name="对象 94239"/>
            <p:cNvGraphicFramePr>
              <a:graphicFrameLocks noChangeAspect="1"/>
            </p:cNvGraphicFramePr>
            <p:nvPr/>
          </p:nvGraphicFramePr>
          <p:xfrm>
            <a:off x="2550" y="1920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23" imgW="205740" imgH="218440" progId="Equation.3">
                    <p:embed/>
                  </p:oleObj>
                </mc:Choice>
                <mc:Fallback>
                  <p:oleObj name="" r:id="rId23" imgW="205740" imgH="21844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50" y="1920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41" name="对象 94240"/>
          <p:cNvGraphicFramePr>
            <a:graphicFrameLocks noChangeAspect="1"/>
          </p:cNvGraphicFramePr>
          <p:nvPr/>
        </p:nvGraphicFramePr>
        <p:xfrm>
          <a:off x="1343660" y="4725670"/>
          <a:ext cx="19812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25" imgW="1083945" imgH="842010" progId="Equation.3">
                  <p:embed/>
                </p:oleObj>
              </mc:Choice>
              <mc:Fallback>
                <p:oleObj name="" r:id="rId25" imgW="1083945" imgH="84201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43660" y="4725670"/>
                        <a:ext cx="1981200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2" name="对象 94241"/>
          <p:cNvGraphicFramePr>
            <a:graphicFrameLocks noChangeAspect="1"/>
          </p:cNvGraphicFramePr>
          <p:nvPr/>
        </p:nvGraphicFramePr>
        <p:xfrm>
          <a:off x="7967980" y="5157470"/>
          <a:ext cx="2819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27" imgW="1313180" imgH="433705" progId="Equation.3">
                  <p:embed/>
                </p:oleObj>
              </mc:Choice>
              <mc:Fallback>
                <p:oleObj name="" r:id="rId27" imgW="1313180" imgH="43370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967980" y="5157470"/>
                        <a:ext cx="28194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94242"/>
          <p:cNvGraphicFramePr>
            <a:graphicFrameLocks noChangeAspect="1"/>
          </p:cNvGraphicFramePr>
          <p:nvPr/>
        </p:nvGraphicFramePr>
        <p:xfrm>
          <a:off x="2927350" y="333375"/>
          <a:ext cx="35337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29" imgW="1325880" imgH="280670" progId="Equation.3">
                  <p:embed/>
                </p:oleObj>
              </mc:Choice>
              <mc:Fallback>
                <p:oleObj name="" r:id="rId29" imgW="1325880" imgH="28067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27350" y="333375"/>
                        <a:ext cx="3533775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文本框 95233"/>
          <p:cNvSpPr txBox="1"/>
          <p:nvPr/>
        </p:nvSpPr>
        <p:spPr>
          <a:xfrm>
            <a:off x="2640013" y="333375"/>
            <a:ext cx="15240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lowpass</a:t>
            </a:r>
            <a:endParaRPr lang="en-US" altLang="zh-CN" sz="2800" b="1" i="0">
              <a:solidFill>
                <a:srgbClr val="008000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5235" name="文本框 95234"/>
          <p:cNvSpPr txBox="1"/>
          <p:nvPr/>
        </p:nvSpPr>
        <p:spPr>
          <a:xfrm>
            <a:off x="6527800" y="4048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highpass</a:t>
            </a:r>
            <a:endParaRPr lang="en-US" altLang="zh-CN" sz="2800" b="1" i="0">
              <a:solidFill>
                <a:srgbClr val="008000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95235"/>
          <p:cNvGrpSpPr/>
          <p:nvPr/>
        </p:nvGrpSpPr>
        <p:grpSpPr>
          <a:xfrm>
            <a:off x="2133600" y="762000"/>
            <a:ext cx="8077200" cy="5791200"/>
            <a:chOff x="0" y="0"/>
            <a:chExt cx="5088" cy="3648"/>
          </a:xfrm>
        </p:grpSpPr>
        <p:sp>
          <p:nvSpPr>
            <p:cNvPr id="95236" name="直接连接符 95236"/>
            <p:cNvSpPr/>
            <p:nvPr/>
          </p:nvSpPr>
          <p:spPr>
            <a:xfrm>
              <a:off x="48" y="864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7" name="直接连接符 95237"/>
            <p:cNvSpPr/>
            <p:nvPr/>
          </p:nvSpPr>
          <p:spPr>
            <a:xfrm flipV="1">
              <a:off x="1056" y="0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8" name="椭圆 95238"/>
            <p:cNvSpPr/>
            <p:nvPr/>
          </p:nvSpPr>
          <p:spPr>
            <a:xfrm>
              <a:off x="480" y="288"/>
              <a:ext cx="1152" cy="11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9" name="五角星 95239"/>
            <p:cNvSpPr/>
            <p:nvPr/>
          </p:nvSpPr>
          <p:spPr>
            <a:xfrm>
              <a:off x="1200" y="81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5240" name="对象 95240"/>
            <p:cNvGraphicFramePr>
              <a:graphicFrameLocks noChangeAspect="1"/>
            </p:cNvGraphicFramePr>
            <p:nvPr/>
          </p:nvGraphicFramePr>
          <p:xfrm>
            <a:off x="1152" y="86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" r:id="rId1" imgW="179705" imgH="218440" progId="Equation.3">
                    <p:embed/>
                  </p:oleObj>
                </mc:Choice>
                <mc:Fallback>
                  <p:oleObj name="" r:id="rId1" imgW="179705" imgH="218440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86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1" name="八角星 95241"/>
            <p:cNvSpPr/>
            <p:nvPr/>
          </p:nvSpPr>
          <p:spPr>
            <a:xfrm>
              <a:off x="1392" y="384"/>
              <a:ext cx="192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sz="2400" b="1" i="0">
                <a:solidFill>
                  <a:srgbClr val="FF0066"/>
                </a:solidFill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42" name="对象 95242"/>
            <p:cNvGraphicFramePr>
              <a:graphicFrameLocks noChangeAspect="1"/>
            </p:cNvGraphicFramePr>
            <p:nvPr/>
          </p:nvGraphicFramePr>
          <p:xfrm>
            <a:off x="1680" y="240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3" imgW="231140" imgH="205740" progId="Equation.3">
                    <p:embed/>
                  </p:oleObj>
                </mc:Choice>
                <mc:Fallback>
                  <p:oleObj name="" r:id="rId3" imgW="231140" imgH="205740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40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3" name="直接连接符 95243"/>
            <p:cNvSpPr/>
            <p:nvPr/>
          </p:nvSpPr>
          <p:spPr>
            <a:xfrm flipH="1" flipV="1">
              <a:off x="1344" y="240"/>
              <a:ext cx="24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4" name="直接连接符 95244"/>
            <p:cNvSpPr/>
            <p:nvPr/>
          </p:nvSpPr>
          <p:spPr>
            <a:xfrm flipV="1">
              <a:off x="1296" y="480"/>
              <a:ext cx="192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5" name="直接连接符 95245"/>
            <p:cNvSpPr/>
            <p:nvPr/>
          </p:nvSpPr>
          <p:spPr>
            <a:xfrm>
              <a:off x="2928" y="864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6" name="直接连接符 95246"/>
            <p:cNvSpPr/>
            <p:nvPr/>
          </p:nvSpPr>
          <p:spPr>
            <a:xfrm flipV="1">
              <a:off x="3984" y="0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7" name="椭圆 95247"/>
            <p:cNvSpPr/>
            <p:nvPr/>
          </p:nvSpPr>
          <p:spPr>
            <a:xfrm>
              <a:off x="3360" y="288"/>
              <a:ext cx="1200" cy="11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8" name="五角星 95248"/>
            <p:cNvSpPr/>
            <p:nvPr/>
          </p:nvSpPr>
          <p:spPr>
            <a:xfrm>
              <a:off x="4128" y="768"/>
              <a:ext cx="192" cy="192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73"/>
                </a:cxn>
                <a:cxn ang="5400000">
                  <a:pos x="36" y="191"/>
                </a:cxn>
                <a:cxn ang="5400000">
                  <a:pos x="155" y="191"/>
                </a:cxn>
                <a:cxn ang="0">
                  <a:pos x="191" y="73"/>
                </a:cxn>
              </a:cxnLst>
              <a:pathLst>
                <a:path w="192" h="192">
                  <a:moveTo>
                    <a:pt x="0" y="73"/>
                  </a:moveTo>
                  <a:lnTo>
                    <a:pt x="73" y="73"/>
                  </a:lnTo>
                  <a:lnTo>
                    <a:pt x="96" y="0"/>
                  </a:lnTo>
                  <a:lnTo>
                    <a:pt x="118" y="73"/>
                  </a:lnTo>
                  <a:lnTo>
                    <a:pt x="191" y="73"/>
                  </a:lnTo>
                  <a:lnTo>
                    <a:pt x="132" y="118"/>
                  </a:lnTo>
                  <a:lnTo>
                    <a:pt x="155" y="191"/>
                  </a:lnTo>
                  <a:lnTo>
                    <a:pt x="96" y="146"/>
                  </a:lnTo>
                  <a:lnTo>
                    <a:pt x="36" y="191"/>
                  </a:lnTo>
                  <a:lnTo>
                    <a:pt x="59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49" name="椭圆 95249"/>
            <p:cNvSpPr/>
            <p:nvPr/>
          </p:nvSpPr>
          <p:spPr>
            <a:xfrm>
              <a:off x="4512" y="81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0" name="八角星 95250"/>
            <p:cNvSpPr/>
            <p:nvPr/>
          </p:nvSpPr>
          <p:spPr>
            <a:xfrm>
              <a:off x="4224" y="336"/>
              <a:ext cx="240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1" name="直接连接符 95251"/>
            <p:cNvSpPr/>
            <p:nvPr/>
          </p:nvSpPr>
          <p:spPr>
            <a:xfrm flipV="1">
              <a:off x="4224" y="480"/>
              <a:ext cx="96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2" name="直接连接符 95252"/>
            <p:cNvSpPr/>
            <p:nvPr/>
          </p:nvSpPr>
          <p:spPr>
            <a:xfrm flipH="1" flipV="1">
              <a:off x="4368" y="480"/>
              <a:ext cx="192" cy="336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53" name="对象 95253"/>
            <p:cNvGraphicFramePr>
              <a:graphicFrameLocks noChangeAspect="1"/>
            </p:cNvGraphicFramePr>
            <p:nvPr/>
          </p:nvGraphicFramePr>
          <p:xfrm>
            <a:off x="4032" y="912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5" imgW="179705" imgH="218440" progId="Equation.3">
                    <p:embed/>
                  </p:oleObj>
                </mc:Choice>
                <mc:Fallback>
                  <p:oleObj name="" r:id="rId5" imgW="179705" imgH="21844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2" y="912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4" name="对象 95254"/>
            <p:cNvGraphicFramePr>
              <a:graphicFrameLocks noChangeAspect="1"/>
            </p:cNvGraphicFramePr>
            <p:nvPr/>
          </p:nvGraphicFramePr>
          <p:xfrm>
            <a:off x="4512" y="864"/>
            <a:ext cx="28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7" imgW="154305" imgH="218440" progId="Equation.3">
                    <p:embed/>
                  </p:oleObj>
                </mc:Choice>
                <mc:Fallback>
                  <p:oleObj name="" r:id="rId7" imgW="154305" imgH="21844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2" y="864"/>
                          <a:ext cx="284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5" name="对象 95255"/>
            <p:cNvGraphicFramePr>
              <a:graphicFrameLocks noChangeAspect="1"/>
            </p:cNvGraphicFramePr>
            <p:nvPr/>
          </p:nvGraphicFramePr>
          <p:xfrm>
            <a:off x="4512" y="192"/>
            <a:ext cx="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9" imgW="231140" imgH="205740" progId="Equation.3">
                    <p:embed/>
                  </p:oleObj>
                </mc:Choice>
                <mc:Fallback>
                  <p:oleObj name="" r:id="rId9" imgW="231140" imgH="20574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12" y="192"/>
                          <a:ext cx="40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6" name="直接连接符 95256"/>
            <p:cNvSpPr/>
            <p:nvPr/>
          </p:nvSpPr>
          <p:spPr>
            <a:xfrm flipH="1" flipV="1">
              <a:off x="4224" y="192"/>
              <a:ext cx="24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7" name="直接连接符 95257"/>
            <p:cNvSpPr/>
            <p:nvPr/>
          </p:nvSpPr>
          <p:spPr>
            <a:xfrm>
              <a:off x="0" y="3072"/>
              <a:ext cx="22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8" name="直接连接符 95258"/>
            <p:cNvSpPr/>
            <p:nvPr/>
          </p:nvSpPr>
          <p:spPr>
            <a:xfrm flipV="1">
              <a:off x="432" y="2112"/>
              <a:ext cx="0" cy="15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9" name="未知"/>
            <p:cNvSpPr/>
            <p:nvPr/>
          </p:nvSpPr>
          <p:spPr>
            <a:xfrm>
              <a:off x="432" y="2448"/>
              <a:ext cx="1152" cy="624"/>
            </a:xfrm>
            <a:custGeom>
              <a:avLst/>
              <a:gdLst/>
              <a:ahLst/>
              <a:cxnLst/>
              <a:pathLst>
                <a:path w="1152" h="624">
                  <a:moveTo>
                    <a:pt x="0" y="0"/>
                  </a:moveTo>
                  <a:cubicBezTo>
                    <a:pt x="80" y="12"/>
                    <a:pt x="160" y="24"/>
                    <a:pt x="240" y="48"/>
                  </a:cubicBezTo>
                  <a:cubicBezTo>
                    <a:pt x="320" y="72"/>
                    <a:pt x="408" y="72"/>
                    <a:pt x="480" y="144"/>
                  </a:cubicBezTo>
                  <a:cubicBezTo>
                    <a:pt x="552" y="216"/>
                    <a:pt x="616" y="408"/>
                    <a:pt x="672" y="480"/>
                  </a:cubicBezTo>
                  <a:cubicBezTo>
                    <a:pt x="728" y="552"/>
                    <a:pt x="736" y="552"/>
                    <a:pt x="816" y="576"/>
                  </a:cubicBezTo>
                  <a:cubicBezTo>
                    <a:pt x="896" y="600"/>
                    <a:pt x="1096" y="616"/>
                    <a:pt x="1152" y="62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5260" name="对象 95260"/>
            <p:cNvGraphicFramePr>
              <a:graphicFrameLocks noChangeAspect="1"/>
            </p:cNvGraphicFramePr>
            <p:nvPr/>
          </p:nvGraphicFramePr>
          <p:xfrm>
            <a:off x="480" y="1920"/>
            <a:ext cx="83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11" imgW="535305" imgH="280670" progId="Equation.3">
                    <p:embed/>
                  </p:oleObj>
                </mc:Choice>
                <mc:Fallback>
                  <p:oleObj name="" r:id="rId11" imgW="535305" imgH="28067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0" y="1920"/>
                          <a:ext cx="839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1" name="对象 95261"/>
            <p:cNvGraphicFramePr>
              <a:graphicFrameLocks noChangeAspect="1"/>
            </p:cNvGraphicFramePr>
            <p:nvPr/>
          </p:nvGraphicFramePr>
          <p:xfrm>
            <a:off x="1920" y="3064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13" imgW="155575" imgH="142875" progId="Equation.3">
                    <p:embed/>
                  </p:oleObj>
                </mc:Choice>
                <mc:Fallback>
                  <p:oleObj name="" r:id="rId13" imgW="155575" imgH="142875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20" y="3064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2" name="直接连接符 95262"/>
            <p:cNvSpPr/>
            <p:nvPr/>
          </p:nvSpPr>
          <p:spPr>
            <a:xfrm>
              <a:off x="2976" y="3072"/>
              <a:ext cx="18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63" name="直接连接符 95263"/>
            <p:cNvSpPr/>
            <p:nvPr/>
          </p:nvSpPr>
          <p:spPr>
            <a:xfrm flipV="1">
              <a:off x="3312" y="2016"/>
              <a:ext cx="0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64" name="未知"/>
            <p:cNvSpPr/>
            <p:nvPr/>
          </p:nvSpPr>
          <p:spPr>
            <a:xfrm>
              <a:off x="3312" y="2248"/>
              <a:ext cx="1440" cy="824"/>
            </a:xfrm>
            <a:custGeom>
              <a:avLst/>
              <a:gdLst/>
              <a:ahLst/>
              <a:cxnLst/>
              <a:pathLst>
                <a:path w="1440" h="824">
                  <a:moveTo>
                    <a:pt x="0" y="824"/>
                  </a:moveTo>
                  <a:cubicBezTo>
                    <a:pt x="108" y="816"/>
                    <a:pt x="216" y="808"/>
                    <a:pt x="288" y="776"/>
                  </a:cubicBezTo>
                  <a:cubicBezTo>
                    <a:pt x="360" y="744"/>
                    <a:pt x="384" y="720"/>
                    <a:pt x="432" y="632"/>
                  </a:cubicBezTo>
                  <a:cubicBezTo>
                    <a:pt x="480" y="544"/>
                    <a:pt x="536" y="336"/>
                    <a:pt x="576" y="248"/>
                  </a:cubicBezTo>
                  <a:cubicBezTo>
                    <a:pt x="616" y="160"/>
                    <a:pt x="640" y="136"/>
                    <a:pt x="672" y="104"/>
                  </a:cubicBezTo>
                  <a:cubicBezTo>
                    <a:pt x="704" y="72"/>
                    <a:pt x="672" y="72"/>
                    <a:pt x="768" y="56"/>
                  </a:cubicBezTo>
                  <a:cubicBezTo>
                    <a:pt x="864" y="40"/>
                    <a:pt x="1136" y="16"/>
                    <a:pt x="1248" y="8"/>
                  </a:cubicBezTo>
                  <a:cubicBezTo>
                    <a:pt x="1360" y="0"/>
                    <a:pt x="1400" y="4"/>
                    <a:pt x="1440" y="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5265" name="对象 95265"/>
            <p:cNvGraphicFramePr>
              <a:graphicFrameLocks noChangeAspect="1"/>
            </p:cNvGraphicFramePr>
            <p:nvPr/>
          </p:nvGraphicFramePr>
          <p:xfrm>
            <a:off x="3408" y="1872"/>
            <a:ext cx="64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15" imgW="535305" imgH="280670" progId="Equation.3">
                    <p:embed/>
                  </p:oleObj>
                </mc:Choice>
                <mc:Fallback>
                  <p:oleObj name="" r:id="rId15" imgW="535305" imgH="28067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08" y="1872"/>
                          <a:ext cx="648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6" name="对象 95266"/>
            <p:cNvGraphicFramePr>
              <a:graphicFrameLocks noChangeAspect="1"/>
            </p:cNvGraphicFramePr>
            <p:nvPr/>
          </p:nvGraphicFramePr>
          <p:xfrm>
            <a:off x="4560" y="3072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17" imgW="155575" imgH="142875" progId="Equation.3">
                    <p:embed/>
                  </p:oleObj>
                </mc:Choice>
                <mc:Fallback>
                  <p:oleObj name="" r:id="rId17" imgW="155575" imgH="142875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60" y="3072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7" name="对象 95267"/>
            <p:cNvGraphicFramePr>
              <a:graphicFrameLocks noChangeAspect="1"/>
            </p:cNvGraphicFramePr>
            <p:nvPr/>
          </p:nvGraphicFramePr>
          <p:xfrm>
            <a:off x="480" y="3120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" r:id="rId18" imgW="128905" imgH="180340" progId="Equation.3">
                    <p:embed/>
                  </p:oleObj>
                </mc:Choice>
                <mc:Fallback>
                  <p:oleObj name="" r:id="rId18" imgW="128905" imgH="180340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80" y="3120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8" name="对象 95268"/>
            <p:cNvGraphicFramePr>
              <a:graphicFrameLocks noChangeAspect="1"/>
            </p:cNvGraphicFramePr>
            <p:nvPr/>
          </p:nvGraphicFramePr>
          <p:xfrm>
            <a:off x="3312" y="3072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" r:id="rId20" imgW="128905" imgH="180340" progId="Equation.3">
                    <p:embed/>
                  </p:oleObj>
                </mc:Choice>
                <mc:Fallback>
                  <p:oleObj name="" r:id="rId20" imgW="128905" imgH="180340" progId="Equation.3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312" y="3072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nimBg="1"/>
      <p:bldP spid="9523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文本框 96257"/>
          <p:cNvSpPr txBox="1"/>
          <p:nvPr/>
        </p:nvSpPr>
        <p:spPr>
          <a:xfrm>
            <a:off x="2566988" y="1889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bandpass</a:t>
            </a:r>
            <a:endParaRPr lang="en-US" altLang="zh-CN" sz="2800" b="1" i="0">
              <a:solidFill>
                <a:srgbClr val="008000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96258"/>
          <p:cNvGrpSpPr/>
          <p:nvPr/>
        </p:nvGrpSpPr>
        <p:grpSpPr>
          <a:xfrm>
            <a:off x="1828165" y="650875"/>
            <a:ext cx="8610600" cy="5943600"/>
            <a:chOff x="0" y="0"/>
            <a:chExt cx="5424" cy="3744"/>
          </a:xfrm>
        </p:grpSpPr>
        <p:sp>
          <p:nvSpPr>
            <p:cNvPr id="96259" name="直接连接符 96259"/>
            <p:cNvSpPr/>
            <p:nvPr/>
          </p:nvSpPr>
          <p:spPr>
            <a:xfrm>
              <a:off x="0" y="3312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0" name="直接连接符 96260"/>
            <p:cNvSpPr/>
            <p:nvPr/>
          </p:nvSpPr>
          <p:spPr>
            <a:xfrm flipV="1">
              <a:off x="432" y="2304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1" name="未知"/>
            <p:cNvSpPr/>
            <p:nvPr/>
          </p:nvSpPr>
          <p:spPr>
            <a:xfrm>
              <a:off x="432" y="2800"/>
              <a:ext cx="1488" cy="512"/>
            </a:xfrm>
            <a:custGeom>
              <a:avLst/>
              <a:gdLst/>
              <a:ahLst/>
              <a:cxnLst/>
              <a:pathLst>
                <a:path w="1488" h="512">
                  <a:moveTo>
                    <a:pt x="0" y="512"/>
                  </a:moveTo>
                  <a:cubicBezTo>
                    <a:pt x="52" y="500"/>
                    <a:pt x="104" y="488"/>
                    <a:pt x="144" y="464"/>
                  </a:cubicBezTo>
                  <a:cubicBezTo>
                    <a:pt x="184" y="440"/>
                    <a:pt x="216" y="416"/>
                    <a:pt x="240" y="368"/>
                  </a:cubicBezTo>
                  <a:cubicBezTo>
                    <a:pt x="264" y="320"/>
                    <a:pt x="256" y="232"/>
                    <a:pt x="288" y="176"/>
                  </a:cubicBezTo>
                  <a:cubicBezTo>
                    <a:pt x="320" y="120"/>
                    <a:pt x="312" y="56"/>
                    <a:pt x="432" y="32"/>
                  </a:cubicBezTo>
                  <a:cubicBezTo>
                    <a:pt x="552" y="8"/>
                    <a:pt x="888" y="0"/>
                    <a:pt x="1008" y="32"/>
                  </a:cubicBezTo>
                  <a:cubicBezTo>
                    <a:pt x="1128" y="64"/>
                    <a:pt x="1112" y="168"/>
                    <a:pt x="1152" y="224"/>
                  </a:cubicBezTo>
                  <a:cubicBezTo>
                    <a:pt x="1192" y="280"/>
                    <a:pt x="1216" y="328"/>
                    <a:pt x="1248" y="368"/>
                  </a:cubicBezTo>
                  <a:cubicBezTo>
                    <a:pt x="1280" y="408"/>
                    <a:pt x="1304" y="440"/>
                    <a:pt x="1344" y="464"/>
                  </a:cubicBezTo>
                  <a:cubicBezTo>
                    <a:pt x="1384" y="488"/>
                    <a:pt x="1436" y="500"/>
                    <a:pt x="1488" y="51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6262" name="对象 96262"/>
            <p:cNvGraphicFramePr>
              <a:graphicFrameLocks noChangeAspect="1"/>
            </p:cNvGraphicFramePr>
            <p:nvPr/>
          </p:nvGraphicFramePr>
          <p:xfrm>
            <a:off x="576" y="2208"/>
            <a:ext cx="64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" r:id="rId1" imgW="535305" imgH="280670" progId="Equation.3">
                    <p:embed/>
                  </p:oleObj>
                </mc:Choice>
                <mc:Fallback>
                  <p:oleObj name="" r:id="rId1" imgW="535305" imgH="280670" progId="Equation.3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6" y="2208"/>
                          <a:ext cx="64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3" name="对象 96263"/>
            <p:cNvGraphicFramePr>
              <a:graphicFrameLocks noChangeAspect="1"/>
            </p:cNvGraphicFramePr>
            <p:nvPr/>
          </p:nvGraphicFramePr>
          <p:xfrm>
            <a:off x="480" y="336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3" imgW="128905" imgH="180340" progId="Equation.3">
                    <p:embed/>
                  </p:oleObj>
                </mc:Choice>
                <mc:Fallback>
                  <p:oleObj name="" r:id="rId3" imgW="128905" imgH="180340" progId="Equation.3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" y="3360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4" name="对象 96264"/>
            <p:cNvGraphicFramePr>
              <a:graphicFrameLocks noChangeAspect="1"/>
            </p:cNvGraphicFramePr>
            <p:nvPr/>
          </p:nvGraphicFramePr>
          <p:xfrm>
            <a:off x="2160" y="3072"/>
            <a:ext cx="23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5" imgW="155575" imgH="142875" progId="Equation.3">
                    <p:embed/>
                  </p:oleObj>
                </mc:Choice>
                <mc:Fallback>
                  <p:oleObj name="" r:id="rId5" imgW="155575" imgH="142875" progId="Equation.3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0" y="3072"/>
                          <a:ext cx="239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5" name="直接连接符 96265"/>
            <p:cNvSpPr/>
            <p:nvPr/>
          </p:nvSpPr>
          <p:spPr>
            <a:xfrm>
              <a:off x="96" y="1056"/>
              <a:ext cx="26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6" name="直接连接符 96266"/>
            <p:cNvSpPr/>
            <p:nvPr/>
          </p:nvSpPr>
          <p:spPr>
            <a:xfrm flipV="1">
              <a:off x="1344" y="0"/>
              <a:ext cx="0" cy="21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7" name="椭圆 96267"/>
            <p:cNvSpPr/>
            <p:nvPr/>
          </p:nvSpPr>
          <p:spPr>
            <a:xfrm>
              <a:off x="576" y="288"/>
              <a:ext cx="1584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8" name="五角星 96268"/>
            <p:cNvSpPr/>
            <p:nvPr/>
          </p:nvSpPr>
          <p:spPr>
            <a:xfrm>
              <a:off x="1392" y="576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69" name="五角星 96269"/>
            <p:cNvSpPr/>
            <p:nvPr/>
          </p:nvSpPr>
          <p:spPr>
            <a:xfrm>
              <a:off x="1440" y="1344"/>
              <a:ext cx="192" cy="192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73"/>
                </a:cxn>
                <a:cxn ang="5400000">
                  <a:pos x="36" y="191"/>
                </a:cxn>
                <a:cxn ang="5400000">
                  <a:pos x="155" y="191"/>
                </a:cxn>
                <a:cxn ang="0">
                  <a:pos x="191" y="73"/>
                </a:cxn>
              </a:cxnLst>
              <a:pathLst>
                <a:path w="192" h="192">
                  <a:moveTo>
                    <a:pt x="0" y="73"/>
                  </a:moveTo>
                  <a:lnTo>
                    <a:pt x="73" y="73"/>
                  </a:lnTo>
                  <a:lnTo>
                    <a:pt x="96" y="0"/>
                  </a:lnTo>
                  <a:lnTo>
                    <a:pt x="118" y="73"/>
                  </a:lnTo>
                  <a:lnTo>
                    <a:pt x="191" y="73"/>
                  </a:lnTo>
                  <a:lnTo>
                    <a:pt x="132" y="118"/>
                  </a:lnTo>
                  <a:lnTo>
                    <a:pt x="155" y="191"/>
                  </a:lnTo>
                  <a:lnTo>
                    <a:pt x="96" y="146"/>
                  </a:lnTo>
                  <a:lnTo>
                    <a:pt x="36" y="191"/>
                  </a:lnTo>
                  <a:lnTo>
                    <a:pt x="59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70" name="椭圆 96270"/>
            <p:cNvSpPr/>
            <p:nvPr/>
          </p:nvSpPr>
          <p:spPr>
            <a:xfrm>
              <a:off x="2112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1" name="八角星 96271"/>
            <p:cNvSpPr/>
            <p:nvPr/>
          </p:nvSpPr>
          <p:spPr>
            <a:xfrm>
              <a:off x="1728" y="384"/>
              <a:ext cx="192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2" name="直接连接符 96272"/>
            <p:cNvSpPr/>
            <p:nvPr/>
          </p:nvSpPr>
          <p:spPr>
            <a:xfrm flipV="1">
              <a:off x="1536" y="480"/>
              <a:ext cx="240" cy="19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3" name="直接连接符 96273"/>
            <p:cNvSpPr/>
            <p:nvPr/>
          </p:nvSpPr>
          <p:spPr>
            <a:xfrm flipH="1" flipV="1">
              <a:off x="1872" y="480"/>
              <a:ext cx="288" cy="528"/>
            </a:xfrm>
            <a:prstGeom prst="line">
              <a:avLst/>
            </a:prstGeom>
            <a:ln w="9525" cap="flat" cmpd="sng">
              <a:solidFill>
                <a:srgbClr val="FF66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74" name="对象 96274"/>
            <p:cNvGraphicFramePr>
              <a:graphicFrameLocks noChangeAspect="1"/>
            </p:cNvGraphicFramePr>
            <p:nvPr/>
          </p:nvGraphicFramePr>
          <p:xfrm>
            <a:off x="1056" y="576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7" imgW="179705" imgH="218440" progId="Equation.3">
                    <p:embed/>
                  </p:oleObj>
                </mc:Choice>
                <mc:Fallback>
                  <p:oleObj name="" r:id="rId7" imgW="179705" imgH="21844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6" y="576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5" name="对象 96275"/>
            <p:cNvGraphicFramePr>
              <a:graphicFrameLocks noChangeAspect="1"/>
            </p:cNvGraphicFramePr>
            <p:nvPr/>
          </p:nvGraphicFramePr>
          <p:xfrm>
            <a:off x="1056" y="1344"/>
            <a:ext cx="29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193040" imgH="218440" progId="Equation.3">
                    <p:embed/>
                  </p:oleObj>
                </mc:Choice>
                <mc:Fallback>
                  <p:oleObj name="" r:id="rId9" imgW="193040" imgH="218440" progId="Equation.3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56" y="1344"/>
                          <a:ext cx="29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6" name="直接连接符 96276"/>
            <p:cNvSpPr/>
            <p:nvPr/>
          </p:nvSpPr>
          <p:spPr>
            <a:xfrm flipV="1">
              <a:off x="1584" y="528"/>
              <a:ext cx="24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77" name="对象 96277"/>
            <p:cNvGraphicFramePr>
              <a:graphicFrameLocks noChangeAspect="1"/>
            </p:cNvGraphicFramePr>
            <p:nvPr/>
          </p:nvGraphicFramePr>
          <p:xfrm>
            <a:off x="1920" y="96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1" imgW="231140" imgH="205740" progId="Equation.3">
                    <p:embed/>
                  </p:oleObj>
                </mc:Choice>
                <mc:Fallback>
                  <p:oleObj name="" r:id="rId11" imgW="231140" imgH="20574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20" y="96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8" name="直接连接符 96278"/>
            <p:cNvSpPr/>
            <p:nvPr/>
          </p:nvSpPr>
          <p:spPr>
            <a:xfrm>
              <a:off x="3072" y="1056"/>
              <a:ext cx="22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9" name="直接连接符 96279"/>
            <p:cNvSpPr/>
            <p:nvPr/>
          </p:nvSpPr>
          <p:spPr>
            <a:xfrm flipV="1">
              <a:off x="4176" y="0"/>
              <a:ext cx="0" cy="20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0" name="椭圆 96280"/>
            <p:cNvSpPr/>
            <p:nvPr/>
          </p:nvSpPr>
          <p:spPr>
            <a:xfrm>
              <a:off x="3360" y="288"/>
              <a:ext cx="1632" cy="148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1" name="五角星 96281"/>
            <p:cNvSpPr/>
            <p:nvPr/>
          </p:nvSpPr>
          <p:spPr>
            <a:xfrm>
              <a:off x="4560" y="76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82" name="五角星 96282"/>
            <p:cNvSpPr/>
            <p:nvPr/>
          </p:nvSpPr>
          <p:spPr>
            <a:xfrm>
              <a:off x="4320" y="480"/>
              <a:ext cx="240" cy="144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55"/>
                </a:cxn>
                <a:cxn ang="5400000">
                  <a:pos x="45" y="143"/>
                </a:cxn>
                <a:cxn ang="5400000">
                  <a:pos x="194" y="143"/>
                </a:cxn>
                <a:cxn ang="0">
                  <a:pos x="239" y="55"/>
                </a:cxn>
              </a:cxnLst>
              <a:pathLst>
                <a:path w="240" h="144">
                  <a:moveTo>
                    <a:pt x="0" y="55"/>
                  </a:moveTo>
                  <a:lnTo>
                    <a:pt x="91" y="55"/>
                  </a:lnTo>
                  <a:lnTo>
                    <a:pt x="120" y="0"/>
                  </a:lnTo>
                  <a:lnTo>
                    <a:pt x="148" y="55"/>
                  </a:lnTo>
                  <a:lnTo>
                    <a:pt x="239" y="55"/>
                  </a:lnTo>
                  <a:lnTo>
                    <a:pt x="165" y="88"/>
                  </a:lnTo>
                  <a:lnTo>
                    <a:pt x="194" y="143"/>
                  </a:lnTo>
                  <a:lnTo>
                    <a:pt x="120" y="110"/>
                  </a:lnTo>
                  <a:lnTo>
                    <a:pt x="45" y="143"/>
                  </a:lnTo>
                  <a:lnTo>
                    <a:pt x="7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83" name="椭圆 96283"/>
            <p:cNvSpPr/>
            <p:nvPr/>
          </p:nvSpPr>
          <p:spPr>
            <a:xfrm>
              <a:off x="4704" y="432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4" name="八角星 96284"/>
            <p:cNvSpPr/>
            <p:nvPr/>
          </p:nvSpPr>
          <p:spPr>
            <a:xfrm>
              <a:off x="4848" y="816"/>
              <a:ext cx="192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5" name="直接连接符 96285"/>
            <p:cNvSpPr/>
            <p:nvPr/>
          </p:nvSpPr>
          <p:spPr>
            <a:xfrm>
              <a:off x="4464" y="528"/>
              <a:ext cx="528" cy="336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6" name="直接连接符 96286"/>
            <p:cNvSpPr/>
            <p:nvPr/>
          </p:nvSpPr>
          <p:spPr>
            <a:xfrm>
              <a:off x="4704" y="864"/>
              <a:ext cx="192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7" name="直接连接符 96287"/>
            <p:cNvSpPr/>
            <p:nvPr/>
          </p:nvSpPr>
          <p:spPr>
            <a:xfrm>
              <a:off x="4752" y="480"/>
              <a:ext cx="240" cy="336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88" name="对象 96288"/>
            <p:cNvGraphicFramePr>
              <a:graphicFrameLocks noChangeAspect="1"/>
            </p:cNvGraphicFramePr>
            <p:nvPr/>
          </p:nvGraphicFramePr>
          <p:xfrm>
            <a:off x="4128" y="432"/>
            <a:ext cx="21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13" imgW="179705" imgH="218440" progId="Equation.3">
                    <p:embed/>
                  </p:oleObj>
                </mc:Choice>
                <mc:Fallback>
                  <p:oleObj name="" r:id="rId13" imgW="179705" imgH="218440" progId="Equation.3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28" y="432"/>
                          <a:ext cx="21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9" name="对象 96289"/>
            <p:cNvGraphicFramePr>
              <a:graphicFrameLocks noChangeAspect="1"/>
            </p:cNvGraphicFramePr>
            <p:nvPr/>
          </p:nvGraphicFramePr>
          <p:xfrm>
            <a:off x="4320" y="720"/>
            <a:ext cx="27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" name="" r:id="rId15" imgW="193040" imgH="218440" progId="Equation.3">
                    <p:embed/>
                  </p:oleObj>
                </mc:Choice>
                <mc:Fallback>
                  <p:oleObj name="" r:id="rId15" imgW="193040" imgH="218440" progId="Equation.3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20" y="720"/>
                          <a:ext cx="273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0" name="对象 96290"/>
            <p:cNvGraphicFramePr>
              <a:graphicFrameLocks noChangeAspect="1"/>
            </p:cNvGraphicFramePr>
            <p:nvPr/>
          </p:nvGraphicFramePr>
          <p:xfrm>
            <a:off x="4752" y="144"/>
            <a:ext cx="25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7" imgW="154305" imgH="218440" progId="Equation.3">
                    <p:embed/>
                  </p:oleObj>
                </mc:Choice>
                <mc:Fallback>
                  <p:oleObj name="" r:id="rId17" imgW="154305" imgH="218440" progId="Equation.3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52" y="144"/>
                          <a:ext cx="250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1" name="对象 96291"/>
            <p:cNvGraphicFramePr>
              <a:graphicFrameLocks noChangeAspect="1"/>
            </p:cNvGraphicFramePr>
            <p:nvPr/>
          </p:nvGraphicFramePr>
          <p:xfrm>
            <a:off x="4992" y="576"/>
            <a:ext cx="43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19" imgW="231140" imgH="205740" progId="Equation.3">
                    <p:embed/>
                  </p:oleObj>
                </mc:Choice>
                <mc:Fallback>
                  <p:oleObj name="" r:id="rId19" imgW="231140" imgH="20574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992" y="576"/>
                          <a:ext cx="43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2" name="直接连接符 96292"/>
            <p:cNvSpPr/>
            <p:nvPr/>
          </p:nvSpPr>
          <p:spPr>
            <a:xfrm>
              <a:off x="3072" y="3312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93" name="直接连接符 96293"/>
            <p:cNvSpPr/>
            <p:nvPr/>
          </p:nvSpPr>
          <p:spPr>
            <a:xfrm flipV="1">
              <a:off x="3600" y="2352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94" name="对象 96294"/>
            <p:cNvGraphicFramePr>
              <a:graphicFrameLocks noChangeAspect="1"/>
            </p:cNvGraphicFramePr>
            <p:nvPr/>
          </p:nvGraphicFramePr>
          <p:xfrm>
            <a:off x="3744" y="2256"/>
            <a:ext cx="66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" name="" r:id="rId21" imgW="586740" imgH="280670" progId="Equation.3">
                    <p:embed/>
                  </p:oleObj>
                </mc:Choice>
                <mc:Fallback>
                  <p:oleObj name="" r:id="rId21" imgW="586740" imgH="280670" progId="Equation.3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44" y="2256"/>
                          <a:ext cx="663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5" name="未知"/>
            <p:cNvSpPr/>
            <p:nvPr/>
          </p:nvSpPr>
          <p:spPr>
            <a:xfrm>
              <a:off x="3600" y="2800"/>
              <a:ext cx="1248" cy="520"/>
            </a:xfrm>
            <a:custGeom>
              <a:avLst/>
              <a:gdLst/>
              <a:ahLst/>
              <a:cxnLst/>
              <a:pathLst>
                <a:path w="1008" h="520">
                  <a:moveTo>
                    <a:pt x="0" y="32"/>
                  </a:moveTo>
                  <a:cubicBezTo>
                    <a:pt x="132" y="28"/>
                    <a:pt x="264" y="24"/>
                    <a:pt x="336" y="80"/>
                  </a:cubicBezTo>
                  <a:cubicBezTo>
                    <a:pt x="408" y="136"/>
                    <a:pt x="400" y="296"/>
                    <a:pt x="432" y="368"/>
                  </a:cubicBezTo>
                  <a:cubicBezTo>
                    <a:pt x="464" y="440"/>
                    <a:pt x="488" y="504"/>
                    <a:pt x="528" y="512"/>
                  </a:cubicBezTo>
                  <a:cubicBezTo>
                    <a:pt x="568" y="520"/>
                    <a:pt x="640" y="464"/>
                    <a:pt x="672" y="416"/>
                  </a:cubicBezTo>
                  <a:cubicBezTo>
                    <a:pt x="704" y="368"/>
                    <a:pt x="704" y="288"/>
                    <a:pt x="720" y="224"/>
                  </a:cubicBezTo>
                  <a:cubicBezTo>
                    <a:pt x="736" y="160"/>
                    <a:pt x="720" y="64"/>
                    <a:pt x="768" y="32"/>
                  </a:cubicBezTo>
                  <a:cubicBezTo>
                    <a:pt x="816" y="0"/>
                    <a:pt x="912" y="16"/>
                    <a:pt x="1008" y="3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6296" name="对象 96296"/>
            <p:cNvGraphicFramePr>
              <a:graphicFrameLocks noChangeAspect="1"/>
            </p:cNvGraphicFramePr>
            <p:nvPr/>
          </p:nvGraphicFramePr>
          <p:xfrm>
            <a:off x="3648" y="3312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" name="" r:id="rId23" imgW="128905" imgH="180340" progId="Equation.3">
                    <p:embed/>
                  </p:oleObj>
                </mc:Choice>
                <mc:Fallback>
                  <p:oleObj name="" r:id="rId23" imgW="128905" imgH="180340" progId="Equation.3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48" y="3312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7" name="对象 96297"/>
            <p:cNvGraphicFramePr>
              <a:graphicFrameLocks noChangeAspect="1"/>
            </p:cNvGraphicFramePr>
            <p:nvPr/>
          </p:nvGraphicFramePr>
          <p:xfrm>
            <a:off x="4896" y="3120"/>
            <a:ext cx="2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25" imgW="155575" imgH="142875" progId="Equation.3">
                    <p:embed/>
                  </p:oleObj>
                </mc:Choice>
                <mc:Fallback>
                  <p:oleObj name="" r:id="rId25" imgW="155575" imgH="142875" progId="Equation.3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6" y="3120"/>
                          <a:ext cx="240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99" name="文本框 96298"/>
          <p:cNvSpPr txBox="1"/>
          <p:nvPr/>
        </p:nvSpPr>
        <p:spPr>
          <a:xfrm>
            <a:off x="7247890" y="1889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bandstop</a:t>
            </a:r>
            <a:endParaRPr lang="en-US" altLang="zh-CN" sz="2800" b="1" i="0">
              <a:solidFill>
                <a:srgbClr val="008000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ldLvl="0" animBg="1"/>
      <p:bldP spid="96299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文本框 97281"/>
          <p:cNvSpPr txBox="1"/>
          <p:nvPr/>
        </p:nvSpPr>
        <p:spPr>
          <a:xfrm>
            <a:off x="2351088" y="188913"/>
            <a:ext cx="16002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allpass</a:t>
            </a:r>
            <a:endParaRPr lang="en-US" altLang="zh-CN" sz="2800" b="1" i="0">
              <a:solidFill>
                <a:srgbClr val="008000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97282"/>
          <p:cNvGrpSpPr/>
          <p:nvPr/>
        </p:nvGrpSpPr>
        <p:grpSpPr>
          <a:xfrm>
            <a:off x="2331720" y="337820"/>
            <a:ext cx="8382000" cy="6172200"/>
            <a:chOff x="0" y="0"/>
            <a:chExt cx="5280" cy="3888"/>
          </a:xfrm>
        </p:grpSpPr>
        <p:sp>
          <p:nvSpPr>
            <p:cNvPr id="97283" name="直接连接符 97283"/>
            <p:cNvSpPr/>
            <p:nvPr/>
          </p:nvSpPr>
          <p:spPr>
            <a:xfrm>
              <a:off x="144" y="1008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4" name="直接连接符 97284"/>
            <p:cNvSpPr/>
            <p:nvPr/>
          </p:nvSpPr>
          <p:spPr>
            <a:xfrm flipV="1">
              <a:off x="1152" y="0"/>
              <a:ext cx="0" cy="19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5" name="椭圆 97285"/>
            <p:cNvSpPr/>
            <p:nvPr/>
          </p:nvSpPr>
          <p:spPr>
            <a:xfrm>
              <a:off x="384" y="240"/>
              <a:ext cx="1584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6" name="直接连接符 97286"/>
            <p:cNvSpPr/>
            <p:nvPr/>
          </p:nvSpPr>
          <p:spPr>
            <a:xfrm flipV="1">
              <a:off x="1152" y="192"/>
              <a:ext cx="120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7" name="直接连接符 97287"/>
            <p:cNvSpPr/>
            <p:nvPr/>
          </p:nvSpPr>
          <p:spPr>
            <a:xfrm>
              <a:off x="1152" y="1008"/>
              <a:ext cx="1056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8" name="五角星 97288"/>
            <p:cNvSpPr/>
            <p:nvPr/>
          </p:nvSpPr>
          <p:spPr>
            <a:xfrm>
              <a:off x="1392" y="672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289" name="五角星 97289"/>
            <p:cNvSpPr/>
            <p:nvPr/>
          </p:nvSpPr>
          <p:spPr>
            <a:xfrm>
              <a:off x="1392" y="1248"/>
              <a:ext cx="144" cy="192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73"/>
                </a:cxn>
                <a:cxn ang="5400000">
                  <a:pos x="27" y="191"/>
                </a:cxn>
                <a:cxn ang="5400000">
                  <a:pos x="116" y="191"/>
                </a:cxn>
                <a:cxn ang="0">
                  <a:pos x="143" y="73"/>
                </a:cxn>
              </a:cxnLst>
              <a:pathLst>
                <a:path w="144" h="192">
                  <a:moveTo>
                    <a:pt x="0" y="73"/>
                  </a:moveTo>
                  <a:lnTo>
                    <a:pt x="55" y="73"/>
                  </a:lnTo>
                  <a:lnTo>
                    <a:pt x="72" y="0"/>
                  </a:lnTo>
                  <a:lnTo>
                    <a:pt x="88" y="73"/>
                  </a:lnTo>
                  <a:lnTo>
                    <a:pt x="143" y="73"/>
                  </a:lnTo>
                  <a:lnTo>
                    <a:pt x="99" y="118"/>
                  </a:lnTo>
                  <a:lnTo>
                    <a:pt x="116" y="191"/>
                  </a:lnTo>
                  <a:lnTo>
                    <a:pt x="72" y="146"/>
                  </a:lnTo>
                  <a:lnTo>
                    <a:pt x="27" y="191"/>
                  </a:lnTo>
                  <a:lnTo>
                    <a:pt x="4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7290" name="对象 97290"/>
            <p:cNvGraphicFramePr>
              <a:graphicFrameLocks noChangeAspect="1"/>
            </p:cNvGraphicFramePr>
            <p:nvPr/>
          </p:nvGraphicFramePr>
          <p:xfrm>
            <a:off x="1152" y="38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1" imgW="179705" imgH="218440" progId="Equation.3">
                    <p:embed/>
                  </p:oleObj>
                </mc:Choice>
                <mc:Fallback>
                  <p:oleObj name="" r:id="rId1" imgW="179705" imgH="21844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38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1" name="对象 97291"/>
            <p:cNvGraphicFramePr>
              <a:graphicFrameLocks noChangeAspect="1"/>
            </p:cNvGraphicFramePr>
            <p:nvPr/>
          </p:nvGraphicFramePr>
          <p:xfrm>
            <a:off x="1104" y="1200"/>
            <a:ext cx="358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3" imgW="193040" imgH="218440" progId="Equation.3">
                    <p:embed/>
                  </p:oleObj>
                </mc:Choice>
                <mc:Fallback>
                  <p:oleObj name="" r:id="rId3" imgW="193040" imgH="218440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4" y="1200"/>
                          <a:ext cx="358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2" name="椭圆 97292"/>
            <p:cNvSpPr/>
            <p:nvPr/>
          </p:nvSpPr>
          <p:spPr>
            <a:xfrm>
              <a:off x="2064" y="28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93" name="椭圆 97293"/>
            <p:cNvSpPr/>
            <p:nvPr/>
          </p:nvSpPr>
          <p:spPr>
            <a:xfrm>
              <a:off x="1872" y="177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294" name="对象 97294"/>
            <p:cNvGraphicFramePr>
              <a:graphicFrameLocks noChangeAspect="1"/>
            </p:cNvGraphicFramePr>
            <p:nvPr/>
          </p:nvGraphicFramePr>
          <p:xfrm>
            <a:off x="1152" y="768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5" imgW="116840" imgH="130175" progId="Equation.3">
                    <p:embed/>
                  </p:oleObj>
                </mc:Choice>
                <mc:Fallback>
                  <p:oleObj name="" r:id="rId5" imgW="116840" imgH="130175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52" y="768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5" name="对象 97295"/>
            <p:cNvGraphicFramePr>
              <a:graphicFrameLocks noChangeAspect="1"/>
            </p:cNvGraphicFramePr>
            <p:nvPr/>
          </p:nvGraphicFramePr>
          <p:xfrm>
            <a:off x="1200" y="1056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7" imgW="116840" imgH="130175" progId="Equation.3">
                    <p:embed/>
                  </p:oleObj>
                </mc:Choice>
                <mc:Fallback>
                  <p:oleObj name="" r:id="rId7" imgW="116840" imgH="130175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0" y="1056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6" name="对象 97296"/>
            <p:cNvGraphicFramePr>
              <a:graphicFrameLocks noChangeAspect="1"/>
            </p:cNvGraphicFramePr>
            <p:nvPr/>
          </p:nvGraphicFramePr>
          <p:xfrm>
            <a:off x="1728" y="96"/>
            <a:ext cx="24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8" imgW="115570" imgH="231140" progId="Equation.3">
                    <p:embed/>
                  </p:oleObj>
                </mc:Choice>
                <mc:Fallback>
                  <p:oleObj name="" r:id="rId8" imgW="115570" imgH="23114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28" y="96"/>
                          <a:ext cx="248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7" name="对象 97297"/>
            <p:cNvGraphicFramePr>
              <a:graphicFrameLocks noChangeAspect="1"/>
            </p:cNvGraphicFramePr>
            <p:nvPr/>
          </p:nvGraphicFramePr>
          <p:xfrm>
            <a:off x="1680" y="1488"/>
            <a:ext cx="24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" r:id="rId10" imgW="115570" imgH="231140" progId="Equation.3">
                    <p:embed/>
                  </p:oleObj>
                </mc:Choice>
                <mc:Fallback>
                  <p:oleObj name="" r:id="rId10" imgW="115570" imgH="231140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80" y="1488"/>
                          <a:ext cx="248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8" name="对象 97298"/>
            <p:cNvGraphicFramePr>
              <a:graphicFrameLocks noChangeAspect="1"/>
            </p:cNvGraphicFramePr>
            <p:nvPr/>
          </p:nvGraphicFramePr>
          <p:xfrm>
            <a:off x="2160" y="240"/>
            <a:ext cx="28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54305" imgH="218440" progId="Equation.3">
                    <p:embed/>
                  </p:oleObj>
                </mc:Choice>
                <mc:Fallback>
                  <p:oleObj name="" r:id="rId11" imgW="154305" imgH="218440" progId="Equation.3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60" y="240"/>
                          <a:ext cx="284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9" name="对象 97299"/>
            <p:cNvGraphicFramePr>
              <a:graphicFrameLocks noChangeAspect="1"/>
            </p:cNvGraphicFramePr>
            <p:nvPr/>
          </p:nvGraphicFramePr>
          <p:xfrm>
            <a:off x="2016" y="1632"/>
            <a:ext cx="23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13" imgW="167005" imgH="218440" progId="Equation.3">
                    <p:embed/>
                  </p:oleObj>
                </mc:Choice>
                <mc:Fallback>
                  <p:oleObj name="" r:id="rId13" imgW="167005" imgH="218440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16" y="1632"/>
                          <a:ext cx="234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0" name="直接连接符 97300"/>
            <p:cNvSpPr/>
            <p:nvPr/>
          </p:nvSpPr>
          <p:spPr>
            <a:xfrm>
              <a:off x="0" y="3600"/>
              <a:ext cx="20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1" name="直接连接符 97301"/>
            <p:cNvSpPr/>
            <p:nvPr/>
          </p:nvSpPr>
          <p:spPr>
            <a:xfrm flipV="1">
              <a:off x="288" y="2304"/>
              <a:ext cx="0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2" name="直接连接符 97302"/>
            <p:cNvSpPr/>
            <p:nvPr/>
          </p:nvSpPr>
          <p:spPr>
            <a:xfrm>
              <a:off x="288" y="2880"/>
              <a:ext cx="163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03" name="对象 97303"/>
            <p:cNvGraphicFramePr>
              <a:graphicFrameLocks noChangeAspect="1"/>
            </p:cNvGraphicFramePr>
            <p:nvPr/>
          </p:nvGraphicFramePr>
          <p:xfrm>
            <a:off x="336" y="2304"/>
            <a:ext cx="64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15" imgW="535305" imgH="280670" progId="Equation.3">
                    <p:embed/>
                  </p:oleObj>
                </mc:Choice>
                <mc:Fallback>
                  <p:oleObj name="" r:id="rId15" imgW="535305" imgH="280670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6" y="2304"/>
                          <a:ext cx="647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4" name="直接连接符 97304"/>
            <p:cNvSpPr/>
            <p:nvPr/>
          </p:nvSpPr>
          <p:spPr>
            <a:xfrm>
              <a:off x="2640" y="1056"/>
              <a:ext cx="24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5" name="直接连接符 97305"/>
            <p:cNvSpPr/>
            <p:nvPr/>
          </p:nvSpPr>
          <p:spPr>
            <a:xfrm flipV="1">
              <a:off x="3840" y="48"/>
              <a:ext cx="0" cy="20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6" name="椭圆 97306"/>
            <p:cNvSpPr/>
            <p:nvPr/>
          </p:nvSpPr>
          <p:spPr>
            <a:xfrm>
              <a:off x="2976" y="288"/>
              <a:ext cx="1728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7" name="椭圆 97307"/>
            <p:cNvSpPr/>
            <p:nvPr/>
          </p:nvSpPr>
          <p:spPr>
            <a:xfrm>
              <a:off x="3168" y="480"/>
              <a:ext cx="1344" cy="1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8" name="直接连接符 97308"/>
            <p:cNvSpPr/>
            <p:nvPr/>
          </p:nvSpPr>
          <p:spPr>
            <a:xfrm flipV="1">
              <a:off x="3168" y="384"/>
              <a:ext cx="1488" cy="12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9" name="直接连接符 97309"/>
            <p:cNvSpPr/>
            <p:nvPr/>
          </p:nvSpPr>
          <p:spPr>
            <a:xfrm>
              <a:off x="3072" y="384"/>
              <a:ext cx="1536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0" name="椭圆 97310"/>
            <p:cNvSpPr/>
            <p:nvPr/>
          </p:nvSpPr>
          <p:spPr>
            <a:xfrm>
              <a:off x="4656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1" name="椭圆 97311"/>
            <p:cNvSpPr/>
            <p:nvPr/>
          </p:nvSpPr>
          <p:spPr>
            <a:xfrm>
              <a:off x="4416" y="48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2" name="椭圆 97312"/>
            <p:cNvSpPr/>
            <p:nvPr/>
          </p:nvSpPr>
          <p:spPr>
            <a:xfrm>
              <a:off x="4416" y="1584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3" name="椭圆 97313"/>
            <p:cNvSpPr/>
            <p:nvPr/>
          </p:nvSpPr>
          <p:spPr>
            <a:xfrm>
              <a:off x="3792" y="24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4" name="椭圆 97314"/>
            <p:cNvSpPr/>
            <p:nvPr/>
          </p:nvSpPr>
          <p:spPr>
            <a:xfrm>
              <a:off x="3168" y="48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5" name="椭圆 97315"/>
            <p:cNvSpPr/>
            <p:nvPr/>
          </p:nvSpPr>
          <p:spPr>
            <a:xfrm>
              <a:off x="2880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6" name="椭圆 97316"/>
            <p:cNvSpPr/>
            <p:nvPr/>
          </p:nvSpPr>
          <p:spPr>
            <a:xfrm>
              <a:off x="3168" y="153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7" name="椭圆 97317"/>
            <p:cNvSpPr/>
            <p:nvPr/>
          </p:nvSpPr>
          <p:spPr>
            <a:xfrm>
              <a:off x="3792" y="177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8" name="五角星 97318"/>
            <p:cNvSpPr/>
            <p:nvPr/>
          </p:nvSpPr>
          <p:spPr>
            <a:xfrm>
              <a:off x="4032" y="432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19" name="五角星 97319"/>
            <p:cNvSpPr/>
            <p:nvPr/>
          </p:nvSpPr>
          <p:spPr>
            <a:xfrm>
              <a:off x="4416" y="768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0" name="五角星 97320"/>
            <p:cNvSpPr/>
            <p:nvPr/>
          </p:nvSpPr>
          <p:spPr>
            <a:xfrm>
              <a:off x="4416" y="1248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1" name="五角星 97321"/>
            <p:cNvSpPr/>
            <p:nvPr/>
          </p:nvSpPr>
          <p:spPr>
            <a:xfrm>
              <a:off x="4032" y="153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2" name="五角星 97322"/>
            <p:cNvSpPr/>
            <p:nvPr/>
          </p:nvSpPr>
          <p:spPr>
            <a:xfrm>
              <a:off x="3552" y="153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3" name="五角星 97323"/>
            <p:cNvSpPr/>
            <p:nvPr/>
          </p:nvSpPr>
          <p:spPr>
            <a:xfrm>
              <a:off x="3120" y="124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4" name="五角星 97324"/>
            <p:cNvSpPr/>
            <p:nvPr/>
          </p:nvSpPr>
          <p:spPr>
            <a:xfrm>
              <a:off x="3120" y="76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5" name="五角星 97325"/>
            <p:cNvSpPr/>
            <p:nvPr/>
          </p:nvSpPr>
          <p:spPr>
            <a:xfrm>
              <a:off x="3456" y="432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6" name="直接连接符 97326"/>
            <p:cNvSpPr/>
            <p:nvPr/>
          </p:nvSpPr>
          <p:spPr>
            <a:xfrm>
              <a:off x="2400" y="3552"/>
              <a:ext cx="28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7" name="直接连接符 97327"/>
            <p:cNvSpPr/>
            <p:nvPr/>
          </p:nvSpPr>
          <p:spPr>
            <a:xfrm flipV="1">
              <a:off x="2544" y="2400"/>
              <a:ext cx="0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8" name="直接连接符 97328"/>
            <p:cNvSpPr/>
            <p:nvPr/>
          </p:nvSpPr>
          <p:spPr>
            <a:xfrm>
              <a:off x="2400" y="2928"/>
              <a:ext cx="2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9" name="直接连接符 97329"/>
            <p:cNvSpPr/>
            <p:nvPr/>
          </p:nvSpPr>
          <p:spPr>
            <a:xfrm>
              <a:off x="4800" y="2688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0" name="直接连接符 97330"/>
            <p:cNvSpPr/>
            <p:nvPr/>
          </p:nvSpPr>
          <p:spPr>
            <a:xfrm>
              <a:off x="3648" y="2640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1" name="直接连接符 97331"/>
            <p:cNvSpPr/>
            <p:nvPr/>
          </p:nvSpPr>
          <p:spPr>
            <a:xfrm>
              <a:off x="4224" y="2640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2" name="直接连接符 97332"/>
            <p:cNvSpPr/>
            <p:nvPr/>
          </p:nvSpPr>
          <p:spPr>
            <a:xfrm>
              <a:off x="3072" y="2640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3" name="直接连接符 97333"/>
            <p:cNvSpPr/>
            <p:nvPr/>
          </p:nvSpPr>
          <p:spPr>
            <a:xfrm>
              <a:off x="2784" y="2928"/>
              <a:ext cx="0" cy="624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4" name="直接连接符 97334"/>
            <p:cNvSpPr/>
            <p:nvPr/>
          </p:nvSpPr>
          <p:spPr>
            <a:xfrm>
              <a:off x="3360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5" name="直接连接符 97335"/>
            <p:cNvSpPr/>
            <p:nvPr/>
          </p:nvSpPr>
          <p:spPr>
            <a:xfrm>
              <a:off x="3936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6" name="直接连接符 97336"/>
            <p:cNvSpPr/>
            <p:nvPr/>
          </p:nvSpPr>
          <p:spPr>
            <a:xfrm>
              <a:off x="4512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7" name="未知"/>
            <p:cNvSpPr/>
            <p:nvPr/>
          </p:nvSpPr>
          <p:spPr>
            <a:xfrm>
              <a:off x="2544" y="2928"/>
              <a:ext cx="240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38" name="未知"/>
            <p:cNvSpPr/>
            <p:nvPr/>
          </p:nvSpPr>
          <p:spPr>
            <a:xfrm>
              <a:off x="2736" y="2928"/>
              <a:ext cx="336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39" name="未知"/>
            <p:cNvSpPr/>
            <p:nvPr/>
          </p:nvSpPr>
          <p:spPr>
            <a:xfrm>
              <a:off x="3024" y="2928"/>
              <a:ext cx="336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0" name="未知"/>
            <p:cNvSpPr/>
            <p:nvPr/>
          </p:nvSpPr>
          <p:spPr>
            <a:xfrm>
              <a:off x="3312" y="2928"/>
              <a:ext cx="336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1" name="未知"/>
            <p:cNvSpPr/>
            <p:nvPr/>
          </p:nvSpPr>
          <p:spPr>
            <a:xfrm>
              <a:off x="3648" y="2928"/>
              <a:ext cx="288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2" name="未知"/>
            <p:cNvSpPr/>
            <p:nvPr/>
          </p:nvSpPr>
          <p:spPr>
            <a:xfrm>
              <a:off x="3888" y="2928"/>
              <a:ext cx="336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3" name="未知"/>
            <p:cNvSpPr/>
            <p:nvPr/>
          </p:nvSpPr>
          <p:spPr>
            <a:xfrm>
              <a:off x="4224" y="2928"/>
              <a:ext cx="240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4" name="未知"/>
            <p:cNvSpPr/>
            <p:nvPr/>
          </p:nvSpPr>
          <p:spPr>
            <a:xfrm>
              <a:off x="4464" y="2928"/>
              <a:ext cx="288" cy="672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7345" name="对象 97345"/>
            <p:cNvGraphicFramePr>
              <a:graphicFrameLocks noChangeAspect="1"/>
            </p:cNvGraphicFramePr>
            <p:nvPr/>
          </p:nvGraphicFramePr>
          <p:xfrm>
            <a:off x="4794" y="3410"/>
            <a:ext cx="29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" r:id="rId17" imgW="254000" imgH="393700" progId="Equation.3">
                    <p:embed/>
                  </p:oleObj>
                </mc:Choice>
                <mc:Fallback>
                  <p:oleObj name="" r:id="rId17" imgW="254000" imgH="3937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94" y="3410"/>
                          <a:ext cx="295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6" name="对象 97346"/>
            <p:cNvGraphicFramePr>
              <a:graphicFrameLocks noChangeAspect="1"/>
            </p:cNvGraphicFramePr>
            <p:nvPr/>
          </p:nvGraphicFramePr>
          <p:xfrm>
            <a:off x="4800" y="1152"/>
            <a:ext cx="28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" r:id="rId19" imgW="243205" imgH="396875" progId="Equation.3">
                    <p:embed/>
                  </p:oleObj>
                </mc:Choice>
                <mc:Fallback>
                  <p:oleObj name="" r:id="rId19" imgW="243205" imgH="396875" progId="Equation.3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800" y="1152"/>
                          <a:ext cx="282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47" name="直接连接符 97347"/>
            <p:cNvSpPr/>
            <p:nvPr/>
          </p:nvSpPr>
          <p:spPr>
            <a:xfrm flipV="1">
              <a:off x="4608" y="1536"/>
              <a:ext cx="144" cy="192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48" name="直接连接符 97348"/>
            <p:cNvSpPr/>
            <p:nvPr/>
          </p:nvSpPr>
          <p:spPr>
            <a:xfrm flipH="1" flipV="1">
              <a:off x="4656" y="432"/>
              <a:ext cx="96" cy="240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49" name="对象 97349"/>
            <p:cNvGraphicFramePr>
              <a:graphicFrameLocks noChangeAspect="1"/>
            </p:cNvGraphicFramePr>
            <p:nvPr/>
          </p:nvGraphicFramePr>
          <p:xfrm>
            <a:off x="3552" y="96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21" imgW="128905" imgH="180340" progId="Equation.3">
                    <p:embed/>
                  </p:oleObj>
                </mc:Choice>
                <mc:Fallback>
                  <p:oleObj name="" r:id="rId21" imgW="128905" imgH="180340" progId="Equation.3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52" y="960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0" name="对象 97350"/>
            <p:cNvGraphicFramePr>
              <a:graphicFrameLocks noChangeAspect="1"/>
            </p:cNvGraphicFramePr>
            <p:nvPr/>
          </p:nvGraphicFramePr>
          <p:xfrm>
            <a:off x="2640" y="2304"/>
            <a:ext cx="6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23" imgW="535305" imgH="280670" progId="Equation.3">
                    <p:embed/>
                  </p:oleObj>
                </mc:Choice>
                <mc:Fallback>
                  <p:oleObj name="" r:id="rId23" imgW="535305" imgH="280670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640" y="2304"/>
                          <a:ext cx="600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51" name="八角星 97351"/>
            <p:cNvSpPr/>
            <p:nvPr/>
          </p:nvSpPr>
          <p:spPr>
            <a:xfrm>
              <a:off x="1872" y="768"/>
              <a:ext cx="192" cy="96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52" name="直接连接符 97352"/>
            <p:cNvSpPr/>
            <p:nvPr/>
          </p:nvSpPr>
          <p:spPr>
            <a:xfrm>
              <a:off x="1488" y="768"/>
              <a:ext cx="432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53" name="直接连接符 97353"/>
            <p:cNvSpPr/>
            <p:nvPr/>
          </p:nvSpPr>
          <p:spPr>
            <a:xfrm flipH="1">
              <a:off x="1968" y="384"/>
              <a:ext cx="96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54" name="对象 97354"/>
            <p:cNvGraphicFramePr>
              <a:graphicFrameLocks noChangeAspect="1"/>
            </p:cNvGraphicFramePr>
            <p:nvPr/>
          </p:nvGraphicFramePr>
          <p:xfrm>
            <a:off x="2064" y="672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" r:id="rId25" imgW="231140" imgH="205740" progId="Equation.3">
                    <p:embed/>
                  </p:oleObj>
                </mc:Choice>
                <mc:Fallback>
                  <p:oleObj name="" r:id="rId25" imgW="231140" imgH="205740" progId="Equation.3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064" y="672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55" name="八角星 97355"/>
            <p:cNvSpPr/>
            <p:nvPr/>
          </p:nvSpPr>
          <p:spPr>
            <a:xfrm>
              <a:off x="4608" y="720"/>
              <a:ext cx="144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9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56" name="对象 97356"/>
            <p:cNvGraphicFramePr>
              <a:graphicFrameLocks noChangeAspect="1"/>
            </p:cNvGraphicFramePr>
            <p:nvPr/>
          </p:nvGraphicFramePr>
          <p:xfrm>
            <a:off x="4752" y="624"/>
            <a:ext cx="3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27" imgW="231140" imgH="205740" progId="Equation.3">
                    <p:embed/>
                  </p:oleObj>
                </mc:Choice>
                <mc:Fallback>
                  <p:oleObj name="" r:id="rId27" imgW="231140" imgH="20574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752" y="624"/>
                          <a:ext cx="336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58" name="文本框 97357"/>
          <p:cNvSpPr txBox="1"/>
          <p:nvPr/>
        </p:nvSpPr>
        <p:spPr>
          <a:xfrm>
            <a:off x="6311900" y="116523"/>
            <a:ext cx="18161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multiband</a:t>
            </a:r>
            <a:endParaRPr lang="en-US" altLang="zh-CN" sz="2800" b="1" i="0">
              <a:solidFill>
                <a:srgbClr val="008000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ldLvl="0" animBg="1"/>
      <p:bldP spid="97358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文本占位符 98305"/>
          <p:cNvSpPr txBox="1">
            <a:spLocks noGrp="1"/>
          </p:cNvSpPr>
          <p:nvPr>
            <p:ph idx="1"/>
          </p:nvPr>
        </p:nvSpPr>
        <p:spPr>
          <a:xfrm>
            <a:off x="623253" y="2205038"/>
            <a:ext cx="7772400" cy="618490"/>
          </a:xfrm>
          <a:noFill/>
          <a:ln w="9525">
            <a:noFill/>
          </a:ln>
        </p:spPr>
        <p:txBody>
          <a:bodyPr wrap="square" anchor="t">
            <a:spAutoFit/>
          </a:bodyPr>
          <a:p>
            <a:pPr marL="0" lvl="0" algn="ctr" eaLnBrk="1" hangingPunct="1">
              <a:spcBef>
                <a:spcPct val="50000"/>
              </a:spcBef>
              <a:buNone/>
            </a:pPr>
            <a:r>
              <a:rPr lang="en-US" altLang="zh-CN" sz="3200" kern="120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  <a:sym typeface="+mn-ea"/>
              </a:rPr>
              <a:t>so, the frequency response</a:t>
            </a:r>
            <a:endParaRPr lang="en-US" altLang="zh-CN" sz="3200" kern="1200" dirty="0">
              <a:solidFill>
                <a:srgbClr val="3366CC"/>
              </a:solidFill>
              <a:latin typeface="Comic Sans MS" panose="030F0902030302020204" pitchFamily="2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98307" name="对象 98306"/>
          <p:cNvGraphicFramePr>
            <a:graphicFrameLocks noChangeAspect="1"/>
          </p:cNvGraphicFramePr>
          <p:nvPr/>
        </p:nvGraphicFramePr>
        <p:xfrm>
          <a:off x="3215323" y="260985"/>
          <a:ext cx="43640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" imgW="3060065" imgH="482600" progId="Equation.DSMT4">
                  <p:embed/>
                </p:oleObj>
              </mc:Choice>
              <mc:Fallback>
                <p:oleObj name="" r:id="rId1" imgW="3060065" imgH="4826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5323" y="260985"/>
                        <a:ext cx="4364037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对象 98307"/>
          <p:cNvGraphicFramePr>
            <a:graphicFrameLocks noChangeAspect="1"/>
          </p:cNvGraphicFramePr>
          <p:nvPr/>
        </p:nvGraphicFramePr>
        <p:xfrm>
          <a:off x="3215323" y="1196975"/>
          <a:ext cx="41798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3" imgW="2857500" imgH="482600" progId="Equation.DSMT4">
                  <p:embed/>
                </p:oleObj>
              </mc:Choice>
              <mc:Fallback>
                <p:oleObj name="" r:id="rId3" imgW="2857500" imgH="4826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23" y="1196975"/>
                        <a:ext cx="4179887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对象 98308"/>
          <p:cNvGraphicFramePr>
            <a:graphicFrameLocks noChangeAspect="1"/>
          </p:cNvGraphicFramePr>
          <p:nvPr/>
        </p:nvGraphicFramePr>
        <p:xfrm>
          <a:off x="2639378" y="4868863"/>
          <a:ext cx="73739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5" imgW="6908800" imgH="914400" progId="Equation.DSMT4">
                  <p:embed/>
                </p:oleObj>
              </mc:Choice>
              <mc:Fallback>
                <p:oleObj name="" r:id="rId5" imgW="6908800" imgH="9144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9378" y="4868863"/>
                        <a:ext cx="7373937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文本框 98309"/>
          <p:cNvSpPr txBox="1"/>
          <p:nvPr/>
        </p:nvSpPr>
        <p:spPr>
          <a:xfrm>
            <a:off x="910590" y="132080"/>
            <a:ext cx="1728788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Given</a:t>
            </a:r>
            <a:endParaRPr lang="en-US" altLang="zh-CN" sz="3200" b="1" i="0" dirty="0">
              <a:solidFill>
                <a:srgbClr val="3366CC"/>
              </a:solidFill>
              <a:latin typeface="Comic Sans MS" panose="030F0902030302020204" pitchFamily="2" charset="0"/>
              <a:ea typeface="楷体_GB2312" pitchFamily="49" charset="-122"/>
            </a:endParaRPr>
          </a:p>
        </p:txBody>
      </p:sp>
      <p:sp>
        <p:nvSpPr>
          <p:cNvPr id="98311" name="文本框 98310"/>
          <p:cNvSpPr txBox="1"/>
          <p:nvPr/>
        </p:nvSpPr>
        <p:spPr>
          <a:xfrm>
            <a:off x="1919605" y="4293235"/>
            <a:ext cx="1584325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Phase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rPr>
              <a:t>：</a:t>
            </a:r>
            <a:endParaRPr lang="zh-CN" altLang="en-US" sz="3200" b="1" i="0" dirty="0">
              <a:solidFill>
                <a:srgbClr val="3366CC"/>
              </a:solidFill>
              <a:latin typeface="Comic Sans MS" panose="030F0902030302020204" pitchFamily="2" charset="0"/>
              <a:ea typeface="楷体_GB2312" pitchFamily="49" charset="-122"/>
            </a:endParaRPr>
          </a:p>
        </p:txBody>
      </p:sp>
      <p:grpSp>
        <p:nvGrpSpPr>
          <p:cNvPr id="98312" name="组合 98311"/>
          <p:cNvGrpSpPr/>
          <p:nvPr/>
        </p:nvGrpSpPr>
        <p:grpSpPr>
          <a:xfrm>
            <a:off x="1949450" y="2708910"/>
            <a:ext cx="5767705" cy="1892300"/>
            <a:chOff x="-122" y="0"/>
            <a:chExt cx="3115" cy="1192"/>
          </a:xfrm>
        </p:grpSpPr>
        <p:graphicFrame>
          <p:nvGraphicFramePr>
            <p:cNvPr id="2" name="对象 98312"/>
            <p:cNvGraphicFramePr>
              <a:graphicFrameLocks noChangeAspect="1"/>
            </p:cNvGraphicFramePr>
            <p:nvPr/>
          </p:nvGraphicFramePr>
          <p:xfrm>
            <a:off x="1185" y="0"/>
            <a:ext cx="1808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" name="" r:id="rId7" imgW="2870200" imgH="1892300" progId="Equation.DSMT4">
                    <p:embed/>
                  </p:oleObj>
                </mc:Choice>
                <mc:Fallback>
                  <p:oleObj name="" r:id="rId7" imgW="2870200" imgH="1892300" progId="Equation.DSMT4">
                    <p:embed/>
                    <p:pic>
                      <p:nvPicPr>
                        <p:cNvPr id="0" name="图片 33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85" y="0"/>
                          <a:ext cx="1808" cy="1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3" name="文本框 98313"/>
            <p:cNvSpPr txBox="1"/>
            <p:nvPr/>
          </p:nvSpPr>
          <p:spPr>
            <a:xfrm>
              <a:off x="-122" y="437"/>
              <a:ext cx="1171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3200" b="1" i="0" dirty="0">
                  <a:solidFill>
                    <a:srgbClr val="3366CC"/>
                  </a:solidFill>
                  <a:latin typeface="Comic Sans MS" panose="030F0902030302020204" pitchFamily="2" charset="0"/>
                  <a:ea typeface="楷体_GB2312" pitchFamily="49" charset="-122"/>
                </a:rPr>
                <a:t>Amplitude</a:t>
              </a:r>
              <a:r>
                <a:rPr lang="zh-CN" altLang="en-US" sz="3200" b="1" i="0" dirty="0">
                  <a:solidFill>
                    <a:srgbClr val="3366CC"/>
                  </a:solidFill>
                  <a:latin typeface="Comic Sans MS" panose="030F0902030302020204" pitchFamily="2" charset="0"/>
                  <a:ea typeface="楷体_GB2312" pitchFamily="49" charset="-122"/>
                </a:rPr>
                <a:t>：</a:t>
              </a:r>
              <a:endParaRPr lang="zh-CN" altLang="en-US" sz="3200" b="1" i="0" dirty="0">
                <a:solidFill>
                  <a:srgbClr val="3366CC"/>
                </a:solidFill>
                <a:latin typeface="Comic Sans MS" panose="030F0902030302020204" pitchFamily="2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0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文本占位符 99329"/>
          <p:cNvSpPr>
            <a:spLocks noGrp="1"/>
          </p:cNvSpPr>
          <p:nvPr>
            <p:ph type="body" sz="half" idx="1"/>
          </p:nvPr>
        </p:nvSpPr>
        <p:spPr>
          <a:xfrm>
            <a:off x="407035" y="3573145"/>
            <a:ext cx="11436350" cy="2952750"/>
          </a:xfrm>
        </p:spPr>
        <p:txBody>
          <a:bodyPr anchor="t"/>
          <a:p>
            <a:r>
              <a:rPr lang="en-US" altLang="zh-CN" sz="2800" b="1" kern="1200">
                <a:latin typeface="Comic Sans MS" panose="030F0902030302020204" pitchFamily="2" charset="0"/>
                <a:ea typeface="楷体_GB2312" pitchFamily="49" charset="-122"/>
              </a:rPr>
              <a:t>Position of zeros will affect the position and depth of dips</a:t>
            </a:r>
            <a:endParaRPr lang="zh-CN" altLang="en-US" sz="2800" b="1" kern="1200">
              <a:latin typeface="Comic Sans MS" panose="030F09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902030302020204" pitchFamily="2" charset="0"/>
                <a:ea typeface="楷体_GB2312" pitchFamily="49" charset="-122"/>
              </a:rPr>
              <a:t>Zeros at the unit cycle, the amplitude of dips will be zero</a:t>
            </a:r>
            <a:endParaRPr lang="zh-CN" altLang="en-US" sz="2400" b="1" kern="1200">
              <a:latin typeface="Comic Sans MS" panose="030F09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902030302020204" pitchFamily="2" charset="0"/>
                <a:ea typeface="楷体_GB2312" pitchFamily="49" charset="-122"/>
                <a:sym typeface="+mn-ea"/>
              </a:rPr>
              <a:t>Zeros tend to the unit cycle, the amplitude of dips tend to zero</a:t>
            </a:r>
            <a:endParaRPr lang="zh-CN" altLang="en-US" sz="800" b="1" kern="1200">
              <a:latin typeface="Comic Sans MS" panose="030F0902030302020204" pitchFamily="2" charset="0"/>
              <a:ea typeface="楷体_GB2312" pitchFamily="49" charset="-122"/>
            </a:endParaRPr>
          </a:p>
          <a:p>
            <a:r>
              <a:rPr lang="en-US" altLang="zh-CN" kern="1200">
                <a:latin typeface="Comic Sans MS" panose="030F0902030302020204" pitchFamily="2" charset="0"/>
                <a:ea typeface="楷体_GB2312" pitchFamily="49" charset="-122"/>
                <a:sym typeface="+mn-ea"/>
              </a:rPr>
              <a:t>Position of poles will affect the position and depth of peaks</a:t>
            </a:r>
            <a:endParaRPr lang="zh-CN" altLang="en-US" sz="2800" b="1" kern="1200">
              <a:latin typeface="Comic Sans MS" panose="030F09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902030302020204" pitchFamily="2" charset="0"/>
                <a:ea typeface="楷体_GB2312" pitchFamily="49" charset="-122"/>
              </a:rPr>
              <a:t>Poles tend to the unit cycle, the amplitude of peaks tend to infinite</a:t>
            </a:r>
            <a:endParaRPr lang="zh-CN" altLang="en-US" sz="2400" b="1" kern="1200">
              <a:latin typeface="Comic Sans MS" panose="030F09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902030302020204" pitchFamily="2" charset="0"/>
                <a:ea typeface="楷体_GB2312" pitchFamily="49" charset="-122"/>
              </a:rPr>
              <a:t>Poles is outside the unit cycle, the system is unstable</a:t>
            </a:r>
            <a:endParaRPr lang="zh-CN" altLang="en-US" sz="2400" b="1" kern="1200">
              <a:latin typeface="Comic Sans MS" panose="030F0902030302020204" pitchFamily="2" charset="0"/>
              <a:ea typeface="楷体_GB2312" pitchFamily="49" charset="-122"/>
            </a:endParaRPr>
          </a:p>
        </p:txBody>
      </p:sp>
      <p:pic>
        <p:nvPicPr>
          <p:cNvPr id="99331" name="内容占位符 99330" descr="2-19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b="8766"/>
          <a:stretch>
            <a:fillRect/>
          </a:stretch>
        </p:blipFill>
        <p:spPr>
          <a:xfrm>
            <a:off x="2207260" y="-27305"/>
            <a:ext cx="7024688" cy="3549650"/>
          </a:xfrm>
          <a:solidFill>
            <a:schemeClr val="tx1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00353"/>
          <p:cNvSpPr>
            <a:spLocks noGrp="1"/>
          </p:cNvSpPr>
          <p:nvPr>
            <p:ph type="title"/>
          </p:nvPr>
        </p:nvSpPr>
        <p:spPr>
          <a:xfrm>
            <a:off x="1631315" y="-99060"/>
            <a:ext cx="8268970" cy="1332230"/>
          </a:xfrm>
        </p:spPr>
        <p:txBody>
          <a:bodyPr anchor="b"/>
          <a:p>
            <a:r>
              <a:rPr lang="en-US" altLang="zh-CN" sz="4000" b="1">
                <a:latin typeface="Comic Sans MS" panose="030F0902030302020204" pitchFamily="2" charset="0"/>
              </a:rPr>
              <a:t>6.7.5 Stability Condition in Term of Pole Locations</a:t>
            </a:r>
            <a:endParaRPr lang="en-US" altLang="zh-CN" sz="4000" b="1">
              <a:latin typeface="Comic Sans MS" panose="030F0902030302020204" pitchFamily="2" charset="0"/>
            </a:endParaRPr>
          </a:p>
        </p:txBody>
      </p:sp>
      <p:sp>
        <p:nvSpPr>
          <p:cNvPr id="100355" name="文本占位符 100354"/>
          <p:cNvSpPr>
            <a:spLocks noGrp="1"/>
          </p:cNvSpPr>
          <p:nvPr>
            <p:ph type="body" sz="half" idx="1"/>
          </p:nvPr>
        </p:nvSpPr>
        <p:spPr>
          <a:xfrm>
            <a:off x="1487170" y="1269365"/>
            <a:ext cx="8465820" cy="3857625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Before the digital filter is implemented, we need to ensure that the transfer function derived will lead to a stable structure.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r>
              <a:rPr lang="en-US" altLang="zh-CN" sz="3200" b="1" kern="1200">
                <a:latin typeface="Comic Sans MS" panose="030F0902030302020204" pitchFamily="2" charset="0"/>
              </a:rPr>
              <a:t>An LTI digital filter is BIBO stable if and only if:</a:t>
            </a:r>
            <a:endParaRPr lang="en-US" altLang="zh-CN" sz="3200" b="1" kern="1200">
              <a:latin typeface="Comic Sans MS" panose="030F0902030302020204" pitchFamily="2" charset="0"/>
            </a:endParaRPr>
          </a:p>
          <a:p>
            <a:pPr>
              <a:buNone/>
            </a:pP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100356" name="内容占位符 100355"/>
          <p:cNvGraphicFramePr>
            <a:graphicFrameLocks noGrp="1" noChangeAspect="1"/>
          </p:cNvGraphicFramePr>
          <p:nvPr>
            <p:ph sz="half" idx="2"/>
          </p:nvPr>
        </p:nvGraphicFramePr>
        <p:xfrm>
          <a:off x="4727575" y="4221480"/>
          <a:ext cx="24495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1" imgW="815975" imgH="433705" progId="Equation.3">
                  <p:embed/>
                </p:oleObj>
              </mc:Choice>
              <mc:Fallback>
                <p:oleObj name="" r:id="rId1" imgW="815975" imgH="433705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7575" y="4221480"/>
                        <a:ext cx="2449513" cy="1301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charRg st="0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12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charRg st="128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01377"/>
          <p:cNvSpPr>
            <a:spLocks noGrp="1"/>
          </p:cNvSpPr>
          <p:nvPr>
            <p:ph type="title"/>
          </p:nvPr>
        </p:nvSpPr>
        <p:spPr>
          <a:xfrm>
            <a:off x="1271270" y="-387350"/>
            <a:ext cx="7950835" cy="160020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6.7.5 Stability Condition in Term of Pole Locations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01379" name="内容占位符 101378"/>
          <p:cNvSpPr>
            <a:spLocks noGrp="1"/>
          </p:cNvSpPr>
          <p:nvPr>
            <p:ph idx="1"/>
          </p:nvPr>
        </p:nvSpPr>
        <p:spPr>
          <a:xfrm>
            <a:off x="1415098" y="1341120"/>
            <a:ext cx="7989887" cy="3352800"/>
          </a:xfrm>
        </p:spPr>
        <p:txBody>
          <a:bodyPr wrap="square" anchor="t"/>
          <a:p>
            <a:pPr>
              <a:spcBef>
                <a:spcPct val="50000"/>
              </a:spcBef>
              <a:buNone/>
            </a:pPr>
            <a:r>
              <a:rPr lang="en-US" altLang="zh-CN" sz="3200" b="1">
                <a:latin typeface="Comic Sans MS" panose="030F0902030302020204" pitchFamily="2" charset="0"/>
              </a:rPr>
              <a:t>So, the ROC of the transfer function H(z) of a BIBO stable LTI digital filter should contains the unit circle.</a:t>
            </a:r>
            <a:endParaRPr lang="en-US" altLang="zh-CN" sz="3200" b="1">
              <a:latin typeface="Comic Sans MS" panose="030F0902030302020204" pitchFamily="2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3200" b="1">
                <a:latin typeface="Comic Sans MS" panose="030F0902030302020204" pitchFamily="2" charset="0"/>
              </a:rPr>
              <a:t>The causal LTI digital filter is stable with all its poles are inside the unit cycle. </a:t>
            </a:r>
            <a:endParaRPr lang="en-US" altLang="zh-CN" sz="3200" b="1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11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charRg st="11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charRg st="11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02401"/>
          <p:cNvSpPr>
            <a:spLocks noGrp="1"/>
          </p:cNvSpPr>
          <p:nvPr>
            <p:ph type="title"/>
          </p:nvPr>
        </p:nvSpPr>
        <p:spPr>
          <a:xfrm>
            <a:off x="1631315" y="-314960"/>
            <a:ext cx="8027670" cy="1600200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6.7.5 Stability Condition in Term of Pole Locations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02403" name="内容占位符 102402"/>
          <p:cNvSpPr>
            <a:spLocks noGrp="1"/>
          </p:cNvSpPr>
          <p:nvPr>
            <p:ph idx="1"/>
          </p:nvPr>
        </p:nvSpPr>
        <p:spPr>
          <a:xfrm>
            <a:off x="1991043" y="1340803"/>
            <a:ext cx="7634287" cy="4695825"/>
          </a:xfrm>
        </p:spPr>
        <p:txBody>
          <a:bodyPr anchor="t"/>
          <a:p>
            <a:r>
              <a:rPr lang="zh-CN" altLang="en-US" sz="3200" b="1" dirty="0">
                <a:latin typeface="Comic Sans MS" panose="030F0902030302020204" pitchFamily="2" charset="0"/>
              </a:rPr>
              <a:t>For a causal LTI FIR digital filter, the stability is always satisfied.</a:t>
            </a:r>
            <a:endParaRPr lang="zh-CN" altLang="en-US" sz="3200" b="1" dirty="0">
              <a:latin typeface="Comic Sans MS" panose="030F0902030302020204" pitchFamily="2" charset="0"/>
            </a:endParaRPr>
          </a:p>
          <a:p>
            <a:r>
              <a:rPr lang="zh-CN" altLang="en-US" sz="3200" b="1" dirty="0">
                <a:latin typeface="Comic Sans MS" panose="030F0902030302020204" pitchFamily="2" charset="0"/>
              </a:rPr>
              <a:t>For a causal LTI IIR digital filter, it may be unstable if not designed properly.</a:t>
            </a:r>
            <a:endParaRPr lang="zh-CN" altLang="en-US" sz="3200" b="1" dirty="0">
              <a:latin typeface="Comic Sans MS" panose="030F0902030302020204" pitchFamily="2" charset="0"/>
            </a:endParaRPr>
          </a:p>
          <a:p>
            <a:r>
              <a:rPr lang="zh-CN" altLang="en-US" sz="3200" b="1" dirty="0">
                <a:latin typeface="Comic Sans MS" panose="030F0902030302020204" pitchFamily="2" charset="0"/>
              </a:rPr>
              <a:t>In addition, due to the unavoidable quantization of all coefficients, an originally stable IIR filter may also become unstable.(P319 Eg6.41)</a:t>
            </a:r>
            <a:endParaRPr lang="zh-CN" altLang="en-US" sz="3200" b="1" dirty="0">
              <a:latin typeface="Comic Sans MS" panose="030F09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72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charRg st="72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154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charRg st="154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03425"/>
          <p:cNvSpPr>
            <a:spLocks noGrp="1"/>
          </p:cNvSpPr>
          <p:nvPr>
            <p:ph type="title"/>
          </p:nvPr>
        </p:nvSpPr>
        <p:spPr>
          <a:xfrm>
            <a:off x="1487170" y="116840"/>
            <a:ext cx="6870700" cy="809625"/>
          </a:xfrm>
        </p:spPr>
        <p:txBody>
          <a:bodyPr anchor="b"/>
          <a:p>
            <a:r>
              <a:rPr lang="en-US" altLang="zh-CN" b="1">
                <a:latin typeface="Comic Sans MS" panose="030F0902030302020204" pitchFamily="2" charset="0"/>
              </a:rPr>
              <a:t>Homework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03426" name="文本占位符 103426"/>
          <p:cNvSpPr>
            <a:spLocks noGrp="1"/>
          </p:cNvSpPr>
          <p:nvPr>
            <p:ph idx="1"/>
          </p:nvPr>
        </p:nvSpPr>
        <p:spPr>
          <a:xfrm>
            <a:off x="911225" y="1196976"/>
            <a:ext cx="11582400" cy="4906963"/>
          </a:xfrm>
        </p:spPr>
        <p:txBody>
          <a:bodyPr anchor="t"/>
          <a:p>
            <a:r>
              <a:rPr lang="zh-CN" altLang="en-US" sz="2800" b="1" dirty="0">
                <a:solidFill>
                  <a:schemeClr val="tx2"/>
                </a:solidFill>
                <a:latin typeface="Comic Sans MS" panose="030F0902030302020204" pitchFamily="2" charset="0"/>
              </a:rPr>
              <a:t>Read textbook from p277 to 319</a:t>
            </a:r>
            <a:endParaRPr lang="zh-CN" altLang="en-US" sz="2800" b="1" dirty="0">
              <a:solidFill>
                <a:schemeClr val="tx2"/>
              </a:solidFill>
              <a:latin typeface="Comic Sans MS" panose="030F0902030302020204" pitchFamily="2" charset="0"/>
            </a:endParaRPr>
          </a:p>
          <a:p>
            <a:r>
              <a:rPr lang="zh-CN" altLang="en-US" sz="2800" b="1" dirty="0">
                <a:solidFill>
                  <a:schemeClr val="tx2"/>
                </a:solidFill>
                <a:latin typeface="Comic Sans MS" panose="030F0902030302020204" pitchFamily="2" charset="0"/>
              </a:rPr>
              <a:t>Problems</a:t>
            </a:r>
            <a:endParaRPr lang="zh-CN" altLang="en-US" sz="2800" b="1" dirty="0">
              <a:solidFill>
                <a:schemeClr val="tx2"/>
              </a:solidFill>
              <a:latin typeface="Comic Sans MS" panose="030F0902030302020204" pitchFamily="2" charset="0"/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902030302020204" pitchFamily="2" charset="0"/>
              </a:rPr>
              <a:t> 6.6, 6.7,6.12,6.18,6.42</a:t>
            </a:r>
            <a:endParaRPr lang="zh-CN" altLang="en-US" sz="2800" b="1" dirty="0">
              <a:solidFill>
                <a:schemeClr val="tx2"/>
              </a:solidFill>
              <a:latin typeface="Comic Sans MS" panose="030F0902030302020204" pitchFamily="2" charset="0"/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902030302020204" pitchFamily="2" charset="0"/>
              </a:rPr>
              <a:t>6.44,6.47,6.65,6.66,6.81</a:t>
            </a:r>
            <a:endParaRPr lang="zh-CN" altLang="en-US" sz="2800" b="1" dirty="0">
              <a:solidFill>
                <a:schemeClr val="tx2"/>
              </a:solidFill>
              <a:latin typeface="Comic Sans MS" panose="030F0902030302020204" pitchFamily="2" charset="0"/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902030302020204" pitchFamily="2" charset="0"/>
              </a:rPr>
              <a:t>M6.1, M6.2, M6.3</a:t>
            </a:r>
            <a:endParaRPr lang="zh-CN" altLang="en-US" sz="2800" b="1" dirty="0">
              <a:solidFill>
                <a:schemeClr val="tx2"/>
              </a:solidFill>
              <a:latin typeface="Comic Sans MS" panose="030F09020303020202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3313"/>
          <p:cNvSpPr>
            <a:spLocks noGrp="1"/>
          </p:cNvSpPr>
          <p:nvPr>
            <p:ph type="title"/>
          </p:nvPr>
        </p:nvSpPr>
        <p:spPr>
          <a:xfrm>
            <a:off x="623570" y="-27305"/>
            <a:ext cx="8022590" cy="1116330"/>
          </a:xfrm>
        </p:spPr>
        <p:txBody>
          <a:bodyPr anchor="b"/>
          <a:p>
            <a:r>
              <a:rPr lang="en-US" altLang="zh-CN">
                <a:latin typeface="Comic Sans MS" panose="030F09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3315" name="文本占位符 13314"/>
          <p:cNvSpPr>
            <a:spLocks noGrp="1"/>
          </p:cNvSpPr>
          <p:nvPr>
            <p:ph type="body" sz="half" idx="1"/>
          </p:nvPr>
        </p:nvSpPr>
        <p:spPr>
          <a:xfrm>
            <a:off x="767715" y="1196975"/>
            <a:ext cx="9500870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From our earlier discussion on the uniform convergence of the DTFT, it follows that the series</a:t>
            </a:r>
            <a:r>
              <a:rPr lang="zh-CN" altLang="en-US" sz="3200" b="1" kern="1200">
                <a:latin typeface="Comic Sans MS" panose="030F0902030302020204" pitchFamily="2" charset="0"/>
              </a:rPr>
              <a:t>：</a:t>
            </a:r>
            <a:endParaRPr lang="zh-CN" altLang="en-US" sz="3200" b="1" kern="1200">
              <a:latin typeface="Comic Sans MS" panose="030F0902030302020204" pitchFamily="2" charset="0"/>
            </a:endParaRPr>
          </a:p>
          <a:p>
            <a:endParaRPr lang="zh-CN" altLang="en-US" sz="3200" kern="1200">
              <a:latin typeface="Comic Sans MS" panose="030F0902030302020204" pitchFamily="2" charset="0"/>
            </a:endParaRPr>
          </a:p>
        </p:txBody>
      </p:sp>
      <p:graphicFrame>
        <p:nvGraphicFramePr>
          <p:cNvPr id="13316" name="内容占位符 133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79650" y="2781300"/>
          <a:ext cx="44640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648200" imgH="1016000" progId="Equation.3">
                  <p:embed/>
                </p:oleObj>
              </mc:Choice>
              <mc:Fallback>
                <p:oleObj name="" r:id="rId1" imgW="4648200" imgH="1016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650" y="2781300"/>
                        <a:ext cx="4464050" cy="9763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本框 13316"/>
          <p:cNvSpPr txBox="1"/>
          <p:nvPr/>
        </p:nvSpPr>
        <p:spPr>
          <a:xfrm>
            <a:off x="1127760" y="3789045"/>
            <a:ext cx="9260840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0070C0"/>
                </a:solidFill>
                <a:latin typeface="Comic Sans MS" panose="030F0902030302020204" pitchFamily="2" charset="0"/>
                <a:ea typeface="微软雅黑" panose="020B0503020204020204" pitchFamily="34" charset="-122"/>
              </a:rPr>
              <a:t>converges if {g[n]r-n} is absolutely summable, i.e., if：</a:t>
            </a:r>
            <a:endParaRPr lang="en-US" altLang="zh-CN" sz="3200" b="1" i="0">
              <a:solidFill>
                <a:srgbClr val="0070C0"/>
              </a:solidFill>
              <a:latin typeface="Comic Sans MS" panose="030F0902030302020204" pitchFamily="2" charset="0"/>
              <a:ea typeface="微软雅黑" panose="020B0503020204020204" pitchFamily="34" charset="-122"/>
            </a:endParaRPr>
          </a:p>
        </p:txBody>
      </p:sp>
      <p:graphicFrame>
        <p:nvGraphicFramePr>
          <p:cNvPr id="13318" name="内容占位符 133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15323" y="4941253"/>
          <a:ext cx="2933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932430" imgH="1129665" progId="Equation.3">
                  <p:embed/>
                </p:oleObj>
              </mc:Choice>
              <mc:Fallback>
                <p:oleObj name="" r:id="rId3" imgW="2932430" imgH="11296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23" y="4941253"/>
                        <a:ext cx="2933700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ChangeArrowheads="1"/>
          </p:cNvSpPr>
          <p:nvPr/>
        </p:nvSpPr>
        <p:spPr bwMode="auto">
          <a:xfrm>
            <a:off x="4953001" y="2819401"/>
            <a:ext cx="2271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0070C0"/>
                </a:solidFill>
                <a:ea typeface="微软雅黑" panose="020B0503020204020204" pitchFamily="34" charset="-122"/>
              </a:rPr>
              <a:t>THANKS</a:t>
            </a:r>
            <a:endParaRPr lang="en-US" altLang="zh-CN" sz="3600" b="1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/>
          </p:cNvSpPr>
          <p:nvPr>
            <p:ph type="title"/>
          </p:nvPr>
        </p:nvSpPr>
        <p:spPr>
          <a:xfrm>
            <a:off x="623570" y="188595"/>
            <a:ext cx="9000490" cy="900430"/>
          </a:xfrm>
        </p:spPr>
        <p:txBody>
          <a:bodyPr anchor="b"/>
          <a:p>
            <a:r>
              <a:rPr lang="en-US" altLang="zh-CN">
                <a:latin typeface="Comic Sans MS" panose="030F09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902030302020204" pitchFamily="2" charset="0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695960" y="1124585"/>
            <a:ext cx="9811385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902030302020204" pitchFamily="2" charset="0"/>
              </a:rPr>
              <a:t>In general, the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ROC</a:t>
            </a:r>
            <a:r>
              <a:rPr lang="en-US" altLang="zh-CN" sz="3200" b="1" kern="1200">
                <a:latin typeface="Comic Sans MS" panose="030F0902030302020204" pitchFamily="2" charset="0"/>
              </a:rPr>
              <a:t> of a </a:t>
            </a:r>
            <a:r>
              <a:rPr lang="en-US" altLang="zh-CN" sz="3200" b="1" i="1" kern="1200">
                <a:latin typeface="Comic Sans MS" panose="030F0902030302020204" pitchFamily="2" charset="0"/>
              </a:rPr>
              <a:t>z</a:t>
            </a:r>
            <a:r>
              <a:rPr lang="en-US" altLang="zh-CN" sz="3200" b="1" kern="1200">
                <a:latin typeface="Comic Sans MS" panose="030F0902030302020204" pitchFamily="2" charset="0"/>
              </a:rPr>
              <a:t>-transform of a sequence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902030302020204" pitchFamily="2" charset="0"/>
              </a:rPr>
              <a:t>g[n]</a:t>
            </a:r>
            <a:r>
              <a:rPr lang="en-US" altLang="zh-CN" sz="3200" b="1" kern="1200">
                <a:latin typeface="Comic Sans MS" panose="030F0902030302020204" pitchFamily="2" charset="0"/>
              </a:rPr>
              <a:t> is an annular region of the z-plane:</a:t>
            </a:r>
            <a:endParaRPr lang="en-US" altLang="zh-CN" sz="3200" b="1" kern="1200">
              <a:latin typeface="Comic Sans MS" panose="030F0902030302020204" pitchFamily="2" charset="0"/>
            </a:endParaRPr>
          </a:p>
        </p:txBody>
      </p:sp>
      <p:graphicFrame>
        <p:nvGraphicFramePr>
          <p:cNvPr id="14340" name="内容占位符 143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83113" y="2781300"/>
          <a:ext cx="2400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400300" imgH="647700" progId="Equation.3">
                  <p:embed/>
                </p:oleObj>
              </mc:Choice>
              <mc:Fallback>
                <p:oleObj name="" r:id="rId1" imgW="2400300" imgH="647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3113" y="2781300"/>
                        <a:ext cx="2400300" cy="647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内容占位符 1434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51313" y="3573463"/>
          <a:ext cx="3035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034030" imgH="635000" progId="Equation.3">
                  <p:embed/>
                </p:oleObj>
              </mc:Choice>
              <mc:Fallback>
                <p:oleObj name="" r:id="rId3" imgW="3034030" imgH="635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3573463"/>
                        <a:ext cx="3035300" cy="635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文本框 14341"/>
          <p:cNvSpPr txBox="1"/>
          <p:nvPr/>
        </p:nvSpPr>
        <p:spPr>
          <a:xfrm>
            <a:off x="2423795" y="3140393"/>
            <a:ext cx="25146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where</a:t>
            </a:r>
            <a:endParaRPr lang="en-US" altLang="zh-CN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3" name="文本框 14342"/>
          <p:cNvSpPr txBox="1"/>
          <p:nvPr/>
        </p:nvSpPr>
        <p:spPr>
          <a:xfrm>
            <a:off x="839470" y="4220845"/>
            <a:ext cx="10375900" cy="1487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Note: The z-transform is a form of a </a:t>
            </a:r>
            <a:r>
              <a:rPr lang="en-US" altLang="zh-CN" sz="3200" b="1" i="0">
                <a:solidFill>
                  <a:srgbClr val="FF0000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Laurent series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 and is an analytic function at every point in the ROC</a:t>
            </a:r>
            <a:r>
              <a:rPr lang="zh-CN" altLang="en-US" sz="3200" b="1" i="0">
                <a:solidFill>
                  <a:srgbClr val="3366CC"/>
                </a:solidFill>
                <a:latin typeface="Comic Sans MS" panose="030F0902030302020204" pitchFamily="2" charset="0"/>
                <a:ea typeface="宋体" panose="02010600030101010101" pitchFamily="2" charset="-122"/>
              </a:rPr>
              <a:t>。</a:t>
            </a:r>
            <a:endParaRPr lang="zh-CN" altLang="en-US" sz="3200" b="1" i="0">
              <a:solidFill>
                <a:srgbClr val="3366CC"/>
              </a:solidFill>
              <a:latin typeface="Comic Sans MS" panose="030F09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13751</Words>
  <Application>WPS 文字</Application>
  <PresentationFormat>宽屏</PresentationFormat>
  <Paragraphs>577</Paragraphs>
  <Slides>80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173</vt:i4>
      </vt:variant>
      <vt:variant>
        <vt:lpstr>幻灯片标题</vt:lpstr>
      </vt:variant>
      <vt:variant>
        <vt:i4>80</vt:i4>
      </vt:variant>
    </vt:vector>
  </HeadingPairs>
  <TitlesOfParts>
    <vt:vector size="276" baseType="lpstr">
      <vt:lpstr>Arial</vt:lpstr>
      <vt:lpstr>方正书宋_GBK</vt:lpstr>
      <vt:lpstr>Wingdings</vt:lpstr>
      <vt:lpstr>宋体</vt:lpstr>
      <vt:lpstr>汉仪书宋二KW</vt:lpstr>
      <vt:lpstr>楷体_GB2312</vt:lpstr>
      <vt:lpstr>汉仪楷体简</vt:lpstr>
      <vt:lpstr>Times New Roman</vt:lpstr>
      <vt:lpstr>黑体</vt:lpstr>
      <vt:lpstr>Arial Black</vt:lpstr>
      <vt:lpstr>微软雅黑</vt:lpstr>
      <vt:lpstr>Comic Sans MS</vt:lpstr>
      <vt:lpstr>汉仪旗黑</vt:lpstr>
      <vt:lpstr>Symbol</vt:lpstr>
      <vt:lpstr>Kingsoft Sign</vt:lpstr>
      <vt:lpstr>Gungsuh</vt:lpstr>
      <vt:lpstr>Apple SD Gothic Neo</vt:lpstr>
      <vt:lpstr>Cambria Math</vt:lpstr>
      <vt:lpstr>汉仪中黑KW</vt:lpstr>
      <vt:lpstr>宋体</vt:lpstr>
      <vt:lpstr>Arial Unicode MS</vt:lpstr>
      <vt:lpstr>Kingsoft Math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z-Transform</vt:lpstr>
      <vt:lpstr>z-Transform</vt:lpstr>
      <vt:lpstr>6.1 Definition and Properties </vt:lpstr>
      <vt:lpstr>6.1 Definition and Properties</vt:lpstr>
      <vt:lpstr>6.1 Definition and Properties 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Commonly Used z-transform</vt:lpstr>
      <vt:lpstr>6.2 Rational z-Transform</vt:lpstr>
      <vt:lpstr>6.2 Rational z-Transform</vt:lpstr>
      <vt:lpstr>6.2 Rational z-Transform</vt:lpstr>
      <vt:lpstr>6.2 Rational z-Transform</vt:lpstr>
      <vt:lpstr>6.2 Rational z-Transform</vt:lpstr>
      <vt:lpstr>6.2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6.4 The Inverse z-Transform</vt:lpstr>
      <vt:lpstr>6.4.1 General Expression</vt:lpstr>
      <vt:lpstr>6.4.1 General Expression</vt:lpstr>
      <vt:lpstr>General Expression</vt:lpstr>
      <vt:lpstr>6.4.1 General Expression</vt:lpstr>
      <vt:lpstr>How To Solve the Residue at Any Pole zr?</vt:lpstr>
      <vt:lpstr>Other Caculation Methods</vt:lpstr>
      <vt:lpstr>6.4.2 Table Look-up Method</vt:lpstr>
      <vt:lpstr>6.4.3 Partial-Fraction Expansion</vt:lpstr>
      <vt:lpstr>6.4.3 Partial-Fraction Expansion</vt:lpstr>
      <vt:lpstr>6.4.3 Partial-Fraction Expansion</vt:lpstr>
      <vt:lpstr>6.4.3 Partial-Fraction Expansion</vt:lpstr>
      <vt:lpstr>6.4.3 Partial-Fraction Expansion</vt:lpstr>
      <vt:lpstr>6.4.3 Partial-Fraction Expansion</vt:lpstr>
      <vt:lpstr>6.4.3 Partial-Fraction Expansion</vt:lpstr>
      <vt:lpstr>PowerPoint 演示文稿</vt:lpstr>
      <vt:lpstr>PowerPoint 演示文稿</vt:lpstr>
      <vt:lpstr>6.4.4 Partial-Fraction Expansion MATALB Computation</vt:lpstr>
      <vt:lpstr>6.4.4 Partial-Fraction Expansion MATALB Computation</vt:lpstr>
      <vt:lpstr>6.4.5 Inverse z-Transform via Long Division</vt:lpstr>
      <vt:lpstr>PowerPoint 演示文稿</vt:lpstr>
      <vt:lpstr>PowerPoint 演示文稿</vt:lpstr>
      <vt:lpstr>PowerPoint 演示文稿</vt:lpstr>
      <vt:lpstr>6.4.6 Inverse z-Transform  Using MATLAB</vt:lpstr>
      <vt:lpstr>6.5 z-Transform Properties</vt:lpstr>
      <vt:lpstr>6.5 z-Transform Properties</vt:lpstr>
      <vt:lpstr>6.6 Computation of the Convolution Sum of Finite-Length Sequences</vt:lpstr>
      <vt:lpstr>6.6.1 Linear Convolution</vt:lpstr>
      <vt:lpstr>6.6.2 Circular Convolution</vt:lpstr>
      <vt:lpstr>6.6.2 Circular Convolution</vt:lpstr>
      <vt:lpstr>6.7 The Transfer Function</vt:lpstr>
      <vt:lpstr>6.7.1 Definition</vt:lpstr>
      <vt:lpstr>6.7.2 Transfer Function Expression</vt:lpstr>
      <vt:lpstr>6.7.2 Transfer Function Expression</vt:lpstr>
      <vt:lpstr>6.7.2 Transfer Function Expression</vt:lpstr>
      <vt:lpstr>6.7.3 Frequency Response from Transfer Function</vt:lpstr>
      <vt:lpstr>6.7.4 Geometric Interpretation of FR Computation</vt:lpstr>
      <vt:lpstr>6.7.4 Geometric Interpretation of FR Computation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6.7.5 Stability Condition in Term of Pole Locations</vt:lpstr>
      <vt:lpstr>6.7.5 Stability Condition in Term of Pole Locations</vt:lpstr>
      <vt:lpstr>6.7.5 Stability Condition in Term of Pole Locations</vt:lpstr>
      <vt:lpstr>Homework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yanglianspc</cp:lastModifiedBy>
  <cp:revision>106</cp:revision>
  <cp:lastPrinted>2021-04-14T15:17:19Z</cp:lastPrinted>
  <dcterms:created xsi:type="dcterms:W3CDTF">2021-04-14T15:17:19Z</dcterms:created>
  <dcterms:modified xsi:type="dcterms:W3CDTF">2021-04-14T15:17:19Z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2052-3.4.2.5348</vt:lpwstr>
  </property>
</Properties>
</file>