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4"/>
    <p:sldMasterId id="2147483658" r:id="rId5"/>
  </p:sldMasterIdLst>
  <p:notesMasterIdLst>
    <p:notesMasterId r:id="rId16"/>
  </p:notesMasterIdLst>
  <p:sldIdLst>
    <p:sldId id="284" r:id="rId6"/>
    <p:sldId id="315" r:id="rId7"/>
    <p:sldId id="316" r:id="rId8"/>
    <p:sldId id="286" r:id="rId9"/>
    <p:sldId id="287" r:id="rId10"/>
    <p:sldId id="288" r:id="rId11"/>
    <p:sldId id="326" r:id="rId12"/>
    <p:sldId id="289" r:id="rId13"/>
    <p:sldId id="290" r:id="rId14"/>
    <p:sldId id="320" r:id="rId1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A5667"/>
    <a:srgbClr val="5B651B"/>
    <a:srgbClr val="210A2F"/>
    <a:srgbClr val="005C61"/>
    <a:srgbClr val="00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3E72F-22F9-4071-8F9A-C66C7BF1FC8D}" v="204" dt="2020-11-01T11:46:18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7" autoAdjust="0"/>
  </p:normalViewPr>
  <p:slideViewPr>
    <p:cSldViewPr>
      <p:cViewPr varScale="1">
        <p:scale>
          <a:sx n="89" d="100"/>
          <a:sy n="89" d="100"/>
        </p:scale>
        <p:origin x="2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7803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remner" userId="5ab83519-4fc2-4c2c-9051-af9074a2d0ce" providerId="ADAL" clId="{A87E31D2-8BC4-4289-ABCD-6B18607C5B92}"/>
    <pc:docChg chg="custSel delSld modSld">
      <pc:chgData name="Duncan Bremner" userId="5ab83519-4fc2-4c2c-9051-af9074a2d0ce" providerId="ADAL" clId="{A87E31D2-8BC4-4289-ABCD-6B18607C5B92}" dt="2020-11-01T16:55:15.566" v="771" actId="962"/>
      <pc:docMkLst>
        <pc:docMk/>
      </pc:docMkLst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2064834411" sldId="283"/>
        </pc:sldMkLst>
      </pc:sldChg>
      <pc:sldChg chg="modSp mod">
        <pc:chgData name="Duncan Bremner" userId="5ab83519-4fc2-4c2c-9051-af9074a2d0ce" providerId="ADAL" clId="{A87E31D2-8BC4-4289-ABCD-6B18607C5B92}" dt="2020-11-01T16:46:38.062" v="2" actId="20577"/>
        <pc:sldMkLst>
          <pc:docMk/>
          <pc:sldMk cId="3972972756" sldId="284"/>
        </pc:sldMkLst>
        <pc:spChg chg="mod">
          <ac:chgData name="Duncan Bremner" userId="5ab83519-4fc2-4c2c-9051-af9074a2d0ce" providerId="ADAL" clId="{A87E31D2-8BC4-4289-ABCD-6B18607C5B92}" dt="2020-11-01T16:46:38.062" v="2" actId="20577"/>
          <ac:spMkLst>
            <pc:docMk/>
            <pc:sldMk cId="3972972756" sldId="284"/>
            <ac:spMk id="4" creationId="{00000000-0000-0000-0000-000000000000}"/>
          </ac:spMkLst>
        </pc:spChg>
      </pc:sldChg>
      <pc:sldChg chg="modSp mod">
        <pc:chgData name="Duncan Bremner" userId="5ab83519-4fc2-4c2c-9051-af9074a2d0ce" providerId="ADAL" clId="{A87E31D2-8BC4-4289-ABCD-6B18607C5B92}" dt="2020-11-01T16:51:34.377" v="178" actId="962"/>
        <pc:sldMkLst>
          <pc:docMk/>
          <pc:sldMk cId="4210145904" sldId="286"/>
        </pc:sldMkLst>
        <pc:picChg chg="mod">
          <ac:chgData name="Duncan Bremner" userId="5ab83519-4fc2-4c2c-9051-af9074a2d0ce" providerId="ADAL" clId="{A87E31D2-8BC4-4289-ABCD-6B18607C5B92}" dt="2020-11-01T16:51:34.377" v="178" actId="962"/>
          <ac:picMkLst>
            <pc:docMk/>
            <pc:sldMk cId="4210145904" sldId="286"/>
            <ac:picMk id="3075" creationId="{00000000-0000-0000-0000-000000000000}"/>
          </ac:picMkLst>
        </pc:picChg>
      </pc:sldChg>
      <pc:sldChg chg="modSp mod">
        <pc:chgData name="Duncan Bremner" userId="5ab83519-4fc2-4c2c-9051-af9074a2d0ce" providerId="ADAL" clId="{A87E31D2-8BC4-4289-ABCD-6B18607C5B92}" dt="2020-11-01T16:52:42.261" v="362" actId="962"/>
        <pc:sldMkLst>
          <pc:docMk/>
          <pc:sldMk cId="2670644243" sldId="287"/>
        </pc:sldMkLst>
        <pc:picChg chg="mod">
          <ac:chgData name="Duncan Bremner" userId="5ab83519-4fc2-4c2c-9051-af9074a2d0ce" providerId="ADAL" clId="{A87E31D2-8BC4-4289-ABCD-6B18607C5B92}" dt="2020-11-01T16:52:20.836" v="292" actId="962"/>
          <ac:picMkLst>
            <pc:docMk/>
            <pc:sldMk cId="2670644243" sldId="287"/>
            <ac:picMk id="11" creationId="{00000000-0000-0000-0000-000000000000}"/>
          </ac:picMkLst>
        </pc:picChg>
        <pc:picChg chg="mod">
          <ac:chgData name="Duncan Bremner" userId="5ab83519-4fc2-4c2c-9051-af9074a2d0ce" providerId="ADAL" clId="{A87E31D2-8BC4-4289-ABCD-6B18607C5B92}" dt="2020-11-01T16:52:42.261" v="362" actId="962"/>
          <ac:picMkLst>
            <pc:docMk/>
            <pc:sldMk cId="2670644243" sldId="287"/>
            <ac:picMk id="12" creationId="{00000000-0000-0000-0000-000000000000}"/>
          </ac:picMkLst>
        </pc:picChg>
        <pc:picChg chg="mod">
          <ac:chgData name="Duncan Bremner" userId="5ab83519-4fc2-4c2c-9051-af9074a2d0ce" providerId="ADAL" clId="{A87E31D2-8BC4-4289-ABCD-6B18607C5B92}" dt="2020-11-01T16:52:01.258" v="240" actId="962"/>
          <ac:picMkLst>
            <pc:docMk/>
            <pc:sldMk cId="2670644243" sldId="287"/>
            <ac:picMk id="4103" creationId="{00000000-0000-0000-0000-000000000000}"/>
          </ac:picMkLst>
        </pc:picChg>
      </pc:sldChg>
      <pc:sldChg chg="modSp mod">
        <pc:chgData name="Duncan Bremner" userId="5ab83519-4fc2-4c2c-9051-af9074a2d0ce" providerId="ADAL" clId="{A87E31D2-8BC4-4289-ABCD-6B18607C5B92}" dt="2020-11-01T16:54:50.157" v="717" actId="962"/>
        <pc:sldMkLst>
          <pc:docMk/>
          <pc:sldMk cId="2438269588" sldId="289"/>
        </pc:sldMkLst>
        <pc:picChg chg="mod">
          <ac:chgData name="Duncan Bremner" userId="5ab83519-4fc2-4c2c-9051-af9074a2d0ce" providerId="ADAL" clId="{A87E31D2-8BC4-4289-ABCD-6B18607C5B92}" dt="2020-11-01T16:54:13.930" v="567" actId="962"/>
          <ac:picMkLst>
            <pc:docMk/>
            <pc:sldMk cId="2438269588" sldId="289"/>
            <ac:picMk id="22538" creationId="{00000000-0000-0000-0000-000000000000}"/>
          </ac:picMkLst>
        </pc:picChg>
        <pc:picChg chg="mod">
          <ac:chgData name="Duncan Bremner" userId="5ab83519-4fc2-4c2c-9051-af9074a2d0ce" providerId="ADAL" clId="{A87E31D2-8BC4-4289-ABCD-6B18607C5B92}" dt="2020-11-01T16:54:29.075" v="631" actId="962"/>
          <ac:picMkLst>
            <pc:docMk/>
            <pc:sldMk cId="2438269588" sldId="289"/>
            <ac:picMk id="22539" creationId="{00000000-0000-0000-0000-000000000000}"/>
          </ac:picMkLst>
        </pc:picChg>
        <pc:picChg chg="mod">
          <ac:chgData name="Duncan Bremner" userId="5ab83519-4fc2-4c2c-9051-af9074a2d0ce" providerId="ADAL" clId="{A87E31D2-8BC4-4289-ABCD-6B18607C5B92}" dt="2020-11-01T16:54:50.157" v="717" actId="962"/>
          <ac:picMkLst>
            <pc:docMk/>
            <pc:sldMk cId="2438269588" sldId="289"/>
            <ac:picMk id="22540" creationId="{00000000-0000-0000-0000-000000000000}"/>
          </ac:picMkLst>
        </pc:picChg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4108109405" sldId="291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3659185597" sldId="292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3820535450" sldId="293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3920195153" sldId="294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1976686114" sldId="295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435526375" sldId="296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343056499" sldId="297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540356463" sldId="298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482332583" sldId="299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3144362621" sldId="300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732041211" sldId="302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2463158794" sldId="304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3229286725" sldId="305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435131703" sldId="306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3495716720" sldId="307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2309438243" sldId="308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2101240252" sldId="309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1479707418" sldId="310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2747844763" sldId="311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1793818996" sldId="312"/>
        </pc:sldMkLst>
      </pc:sldChg>
      <pc:sldChg chg="modSp mod">
        <pc:chgData name="Duncan Bremner" userId="5ab83519-4fc2-4c2c-9051-af9074a2d0ce" providerId="ADAL" clId="{A87E31D2-8BC4-4289-ABCD-6B18607C5B92}" dt="2020-11-01T16:51:00.527" v="96" actId="962"/>
        <pc:sldMkLst>
          <pc:docMk/>
          <pc:sldMk cId="1976474812" sldId="316"/>
        </pc:sldMkLst>
        <pc:picChg chg="mod">
          <ac:chgData name="Duncan Bremner" userId="5ab83519-4fc2-4c2c-9051-af9074a2d0ce" providerId="ADAL" clId="{A87E31D2-8BC4-4289-ABCD-6B18607C5B92}" dt="2020-11-01T16:51:00.527" v="96" actId="962"/>
          <ac:picMkLst>
            <pc:docMk/>
            <pc:sldMk cId="1976474812" sldId="316"/>
            <ac:picMk id="17417" creationId="{00000000-0000-0000-0000-000000000000}"/>
          </ac:picMkLst>
        </pc:picChg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1607749977" sldId="317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3521402240" sldId="319"/>
        </pc:sldMkLst>
      </pc:sldChg>
      <pc:sldChg chg="modSp mod">
        <pc:chgData name="Duncan Bremner" userId="5ab83519-4fc2-4c2c-9051-af9074a2d0ce" providerId="ADAL" clId="{A87E31D2-8BC4-4289-ABCD-6B18607C5B92}" dt="2020-11-01T16:55:15.566" v="771" actId="962"/>
        <pc:sldMkLst>
          <pc:docMk/>
          <pc:sldMk cId="3592669504" sldId="320"/>
        </pc:sldMkLst>
        <pc:picChg chg="mod">
          <ac:chgData name="Duncan Bremner" userId="5ab83519-4fc2-4c2c-9051-af9074a2d0ce" providerId="ADAL" clId="{A87E31D2-8BC4-4289-ABCD-6B18607C5B92}" dt="2020-11-01T16:55:15.566" v="771" actId="962"/>
          <ac:picMkLst>
            <pc:docMk/>
            <pc:sldMk cId="3592669504" sldId="320"/>
            <ac:picMk id="5" creationId="{00000000-0000-0000-0000-000000000000}"/>
          </ac:picMkLst>
        </pc:picChg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3883087598" sldId="321"/>
        </pc:sldMkLst>
      </pc:sldChg>
      <pc:sldChg chg="del">
        <pc:chgData name="Duncan Bremner" userId="5ab83519-4fc2-4c2c-9051-af9074a2d0ce" providerId="ADAL" clId="{A87E31D2-8BC4-4289-ABCD-6B18607C5B92}" dt="2020-11-01T16:44:49.327" v="0" actId="47"/>
        <pc:sldMkLst>
          <pc:docMk/>
          <pc:sldMk cId="2397148397" sldId="322"/>
        </pc:sldMkLst>
      </pc:sldChg>
      <pc:sldChg chg="delSp modSp mod">
        <pc:chgData name="Duncan Bremner" userId="5ab83519-4fc2-4c2c-9051-af9074a2d0ce" providerId="ADAL" clId="{A87E31D2-8BC4-4289-ABCD-6B18607C5B92}" dt="2020-11-01T16:53:47.529" v="505" actId="962"/>
        <pc:sldMkLst>
          <pc:docMk/>
          <pc:sldMk cId="2225222799" sldId="326"/>
        </pc:sldMkLst>
        <pc:picChg chg="mod">
          <ac:chgData name="Duncan Bremner" userId="5ab83519-4fc2-4c2c-9051-af9074a2d0ce" providerId="ADAL" clId="{A87E31D2-8BC4-4289-ABCD-6B18607C5B92}" dt="2020-11-01T16:53:47.529" v="505" actId="962"/>
          <ac:picMkLst>
            <pc:docMk/>
            <pc:sldMk cId="2225222799" sldId="326"/>
            <ac:picMk id="3" creationId="{642D8339-8A8C-4658-A8A9-F98CA6C5E48A}"/>
          </ac:picMkLst>
        </pc:picChg>
        <pc:picChg chg="del mod">
          <ac:chgData name="Duncan Bremner" userId="5ab83519-4fc2-4c2c-9051-af9074a2d0ce" providerId="ADAL" clId="{A87E31D2-8BC4-4289-ABCD-6B18607C5B92}" dt="2020-11-01T16:53:26.798" v="435" actId="478"/>
          <ac:picMkLst>
            <pc:docMk/>
            <pc:sldMk cId="2225222799" sldId="326"/>
            <ac:picMk id="4" creationId="{5B205EFA-8E1A-4079-A1F5-02FA5EF5789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5EA57-3DCC-4E19-8F21-03C9701C2907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D3F8-E286-4974-AC8F-58ADCC8E9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0D3F8-E286-4974-AC8F-58ADCC8E99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142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553D04-7173-4D56-8255-9AE4B330CB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9EDB16-04B4-4B34-BC5F-223CBFF6D4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483C2F-46D9-4A32-881E-8FFC5D16053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7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A606A4-50D1-4D0B-94CF-308CD7650D9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41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A5263B-BAB6-4EB4-8DDD-C6B94BF3B41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7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5FA287-1A05-46A3-9306-D65EF37E5C8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17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0D3F8-E286-4974-AC8F-58ADCC8E993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5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CE7FA9-7672-40FE-BC0A-B404645F41E1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47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D9D21E-9153-4B82-B437-D44409642F5F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5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3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9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7" y="1467016"/>
            <a:ext cx="4863327" cy="595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6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42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63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88640"/>
            <a:ext cx="2555776" cy="1008112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6" r:id="rId6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emf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3.emf"/><Relationship Id="rId10" Type="http://schemas.openxmlformats.org/officeDocument/2006/relationships/image" Target="../media/image14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4704" y="1927226"/>
            <a:ext cx="6389544" cy="1357758"/>
          </a:xfrm>
        </p:spPr>
        <p:txBody>
          <a:bodyPr>
            <a:normAutofit fontScale="90000"/>
          </a:bodyPr>
          <a:lstStyle/>
          <a:p>
            <a:r>
              <a:rPr lang="en-GB" dirty="0"/>
              <a:t>Electronic System Design 3</a:t>
            </a:r>
            <a:br>
              <a:rPr lang="en-GB" dirty="0"/>
            </a:br>
            <a:r>
              <a:rPr lang="en-GB" dirty="0"/>
              <a:t>Lecture 7.1: Instrumentation Amps and Common Mode Rejection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3717032"/>
            <a:ext cx="5408734" cy="973137"/>
          </a:xfrm>
        </p:spPr>
        <p:txBody>
          <a:bodyPr/>
          <a:lstStyle/>
          <a:p>
            <a:r>
              <a:rPr lang="en-GB" dirty="0"/>
              <a:t>Dr Duncan Bremner</a:t>
            </a:r>
          </a:p>
        </p:txBody>
      </p:sp>
    </p:spTree>
    <p:extLst>
      <p:ext uri="{BB962C8B-B14F-4D97-AF65-F5344CB8AC3E}">
        <p14:creationId xmlns:p14="http://schemas.microsoft.com/office/powerpoint/2010/main" val="397297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oG Main building at night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3888" y="2204864"/>
            <a:ext cx="2313455" cy="111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4083" eaLnBrk="1" hangingPunct="1"/>
            <a:r>
              <a:rPr lang="en-GB" sz="3323" b="1" dirty="0">
                <a:solidFill>
                  <a:srgbClr val="000000"/>
                </a:solidFill>
                <a:ea typeface="+mn-ea"/>
                <a:cs typeface="Arial" charset="0"/>
              </a:rPr>
              <a:t>Thank you</a:t>
            </a:r>
          </a:p>
          <a:p>
            <a:pPr algn="ctr" defTabSz="844083" eaLnBrk="1" hangingPunct="1"/>
            <a:r>
              <a:rPr lang="zh-CN" altLang="en-US" sz="3323" b="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charset="0"/>
              </a:rPr>
              <a:t>谢谢</a:t>
            </a:r>
            <a:endParaRPr lang="en-GB" sz="3323" b="1" dirty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6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116632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…From previous lecture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88925" y="2001808"/>
            <a:ext cx="7093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/>
              </a:rPr>
              <a:t>Problem with previous circuit is that ground is a signal level...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4680" y="2448199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/>
              </a:rPr>
              <a:t>And a sewer for random stray currents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905000" y="3276600"/>
            <a:ext cx="5316538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/>
              </a:rPr>
              <a:t>Use </a:t>
            </a: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/>
              </a:rPr>
              <a:t>PLAN B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88925" y="5540375"/>
            <a:ext cx="84595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Measure the </a:t>
            </a:r>
            <a:r>
              <a:rPr kumimoji="0" lang="en-GB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difference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 between the two leads and let them vary</a:t>
            </a:r>
            <a:r>
              <a:rPr kumimoji="0" lang="en-GB" altLang="en-US" sz="24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  </a:t>
            </a:r>
            <a:r>
              <a:rPr lang="en-GB" altLang="en-US">
                <a:solidFill>
                  <a:srgbClr val="000000"/>
                </a:solidFill>
                <a:cs typeface="Arial"/>
              </a:rPr>
              <a:t>w</a:t>
            </a:r>
            <a:r>
              <a:rPr kumimoji="0" lang="en-GB" alt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ith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 respect to "Ground” however they like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334821" y="1334697"/>
            <a:ext cx="4863327" cy="59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69">
                <a:solidFill>
                  <a:schemeClr val="tx1"/>
                </a:solidFill>
                <a:latin typeface="+mj-lt"/>
                <a:ea typeface="Arial" pitchFamily="-105" charset="0"/>
                <a:cs typeface="+mj-cs"/>
              </a:defRPr>
            </a:lvl1pPr>
            <a:lvl2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69">
                <a:solidFill>
                  <a:schemeClr val="bg1"/>
                </a:solidFill>
                <a:latin typeface="Arial" charset="0"/>
                <a:ea typeface="Arial" pitchFamily="-105" charset="0"/>
                <a:cs typeface="Arial" charset="0"/>
              </a:defRPr>
            </a:lvl2pPr>
            <a:lvl3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69">
                <a:solidFill>
                  <a:schemeClr val="bg1"/>
                </a:solidFill>
                <a:latin typeface="Arial" charset="0"/>
                <a:ea typeface="Arial" pitchFamily="-105" charset="0"/>
                <a:cs typeface="Arial" charset="0"/>
              </a:defRPr>
            </a:lvl3pPr>
            <a:lvl4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69">
                <a:solidFill>
                  <a:schemeClr val="bg1"/>
                </a:solidFill>
                <a:latin typeface="Arial" charset="0"/>
                <a:ea typeface="Arial" pitchFamily="-105" charset="0"/>
                <a:cs typeface="Arial" charset="0"/>
              </a:defRPr>
            </a:lvl4pPr>
            <a:lvl5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69">
                <a:solidFill>
                  <a:schemeClr val="bg1"/>
                </a:solidFill>
                <a:latin typeface="Arial" charset="0"/>
                <a:ea typeface="Arial" pitchFamily="-105" charset="0"/>
                <a:cs typeface="Arial" charset="0"/>
              </a:defRPr>
            </a:lvl5pPr>
            <a:lvl6pPr marL="422041" algn="ctr" rtl="0" fontAlgn="base">
              <a:spcBef>
                <a:spcPct val="0"/>
              </a:spcBef>
              <a:spcAft>
                <a:spcPct val="0"/>
              </a:spcAft>
              <a:defRPr sz="4062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844083" algn="ctr" rtl="0" fontAlgn="base">
              <a:spcBef>
                <a:spcPct val="0"/>
              </a:spcBef>
              <a:spcAft>
                <a:spcPct val="0"/>
              </a:spcAft>
              <a:defRPr sz="4062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266124" algn="ctr" rtl="0" fontAlgn="base">
              <a:spcBef>
                <a:spcPct val="0"/>
              </a:spcBef>
              <a:spcAft>
                <a:spcPct val="0"/>
              </a:spcAft>
              <a:defRPr sz="4062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688165" algn="ctr" rtl="0" fontAlgn="base">
              <a:spcBef>
                <a:spcPct val="0"/>
              </a:spcBef>
              <a:spcAft>
                <a:spcPct val="0"/>
              </a:spcAft>
              <a:defRPr sz="4062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kern="0">
                <a:ea typeface="+mj-ea"/>
              </a:rPr>
              <a:t>Common-Mode Rejection</a:t>
            </a:r>
          </a:p>
        </p:txBody>
      </p:sp>
    </p:spTree>
    <p:extLst>
      <p:ext uri="{BB962C8B-B14F-4D97-AF65-F5344CB8AC3E}">
        <p14:creationId xmlns:p14="http://schemas.microsoft.com/office/powerpoint/2010/main" val="160098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  <p:bldP spid="16389" grpId="0" autoUpdateAnimBg="0"/>
      <p:bldP spid="163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0486" y="149882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Common-Mode Rejection (2)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6200" y="4572000"/>
            <a:ext cx="204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/>
              </a:rPr>
              <a:t>Component 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14563" y="4572000"/>
            <a:ext cx="696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• Has a big gain (O/P is big, so no more problems)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209800" y="5029200"/>
            <a:ext cx="632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• Doesn't care what ground potential “???” Is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   = 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Common-mode rejection</a:t>
            </a: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209800" y="5867400"/>
            <a:ext cx="61944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• Produces an output voltage with respect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Arial"/>
              </a:rPr>
              <a:t>  an explicit third (output ground) input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095875" y="990600"/>
            <a:ext cx="3817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/>
              </a:rPr>
              <a:t>= 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/>
              </a:rPr>
              <a:t>Instrumentation Amplifier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/>
            </a:endParaRPr>
          </a:p>
        </p:txBody>
      </p:sp>
      <p:pic>
        <p:nvPicPr>
          <p:cNvPr id="17417" name="Picture 9" descr="Instrumentation amplifier and Thermocouple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599440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4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  <p:bldP spid="17414" grpId="0" autoUpdateAnimBg="0"/>
      <p:bldP spid="17415" grpId="0" autoUpdateAnimBg="0"/>
      <p:bldP spid="174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Perfect Instrumentation Amplifier</a:t>
            </a:r>
          </a:p>
        </p:txBody>
      </p:sp>
      <p:pic>
        <p:nvPicPr>
          <p:cNvPr id="3075" name="Picture 3" descr="Perfect instrumentation amplifier symbol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02" y="836612"/>
            <a:ext cx="2825098" cy="189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52400" y="2735262"/>
            <a:ext cx="8839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GB" altLang="en-US"/>
              <a:t>• Gain is finite (e.g. 100, 1000..)</a:t>
            </a:r>
          </a:p>
          <a:p>
            <a:pPr lvl="1"/>
            <a:r>
              <a:rPr lang="en-GB" altLang="en-US"/>
              <a:t>• Gain is pure differential (Function of In(+)–In(–) only)</a:t>
            </a:r>
          </a:p>
          <a:p>
            <a:pPr lvl="1"/>
            <a:r>
              <a:rPr lang="en-GB" altLang="en-US"/>
              <a:t>• Gain is ideally ZERO for pure common-mode signals</a:t>
            </a:r>
          </a:p>
          <a:p>
            <a:pPr lvl="1"/>
            <a:r>
              <a:rPr lang="en-GB" altLang="en-US"/>
              <a:t>• "Sense" is feedback connection.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/>
              <a:t>‘Ref’ is </a:t>
            </a:r>
            <a:r>
              <a:rPr lang="en-GB" altLang="en-US" u="sng"/>
              <a:t>usually</a:t>
            </a:r>
            <a:r>
              <a:rPr lang="en-GB" altLang="en-US"/>
              <a:t> Ground </a:t>
            </a:r>
          </a:p>
          <a:p>
            <a:pPr lvl="1"/>
            <a:r>
              <a:rPr lang="en-GB" altLang="en-US"/>
              <a:t>  If "Sense" connected to "O/P”</a:t>
            </a:r>
          </a:p>
          <a:p>
            <a:pPr lvl="1"/>
            <a:endParaRPr lang="en-GB" altLang="en-US"/>
          </a:p>
          <a:p>
            <a:pPr lvl="1"/>
            <a:endParaRPr lang="en-GB" altLang="en-US"/>
          </a:p>
          <a:p>
            <a:pPr lvl="1"/>
            <a:r>
              <a:rPr lang="en-GB" altLang="en-US"/>
              <a:t>(Where </a:t>
            </a:r>
            <a:r>
              <a:rPr lang="en-GB" altLang="en-US" i="1">
                <a:latin typeface="Times" panose="02020603050405020304" pitchFamily="18" charset="0"/>
              </a:rPr>
              <a:t>A</a:t>
            </a:r>
            <a:r>
              <a:rPr lang="en-GB" altLang="en-US" i="1" baseline="-25000">
                <a:latin typeface="Times" panose="02020603050405020304" pitchFamily="18" charset="0"/>
              </a:rPr>
              <a:t>V</a:t>
            </a:r>
            <a:r>
              <a:rPr lang="en-GB" altLang="en-US"/>
              <a:t> is the differential voltage gain and </a:t>
            </a:r>
            <a:r>
              <a:rPr lang="en-GB" altLang="en-US" i="1">
                <a:latin typeface="Times" panose="02020603050405020304" pitchFamily="18" charset="0"/>
              </a:rPr>
              <a:t>A</a:t>
            </a:r>
            <a:r>
              <a:rPr lang="en-GB" altLang="en-US" i="1" baseline="-25000">
                <a:latin typeface="Times" panose="02020603050405020304" pitchFamily="18" charset="0"/>
              </a:rPr>
              <a:t>CM</a:t>
            </a:r>
            <a:r>
              <a:rPr lang="en-GB" altLang="en-US"/>
              <a:t> is the common-mode voltage gain)</a:t>
            </a: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66159"/>
              </p:ext>
            </p:extLst>
          </p:nvPr>
        </p:nvGraphicFramePr>
        <p:xfrm>
          <a:off x="518986" y="4944486"/>
          <a:ext cx="6069139" cy="84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3098520" imgH="431640" progId="Equation.3">
                  <p:embed/>
                </p:oleObj>
              </mc:Choice>
              <mc:Fallback>
                <p:oleObj name="Equation" r:id="rId5" imgW="3098520" imgH="431640" progId="Equation.3">
                  <p:embed/>
                  <p:pic>
                    <p:nvPicPr>
                      <p:cNvPr id="143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86" y="4944486"/>
                        <a:ext cx="6069139" cy="84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7538" y="5006973"/>
            <a:ext cx="2160587" cy="720725"/>
            <a:chOff x="4427984" y="5085184"/>
            <a:chExt cx="2160240" cy="72008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4427984" y="5085184"/>
              <a:ext cx="2160240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4427984" y="5085184"/>
              <a:ext cx="2160240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6588125" y="5006974"/>
            <a:ext cx="240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</a:rPr>
              <a:t>Only if ‘Perfect’ </a:t>
            </a:r>
            <a:r>
              <a:rPr lang="en-GB" sz="2000" b="1" err="1">
                <a:solidFill>
                  <a:srgbClr val="FF0000"/>
                </a:solidFill>
              </a:rPr>
              <a:t>Inst</a:t>
            </a:r>
            <a:r>
              <a:rPr lang="en-GB" sz="2000" b="1">
                <a:solidFill>
                  <a:srgbClr val="FF0000"/>
                </a:solidFill>
              </a:rPr>
              <a:t> Amp; </a:t>
            </a:r>
            <a:r>
              <a:rPr lang="en-GB" sz="2000" b="1" err="1">
                <a:solidFill>
                  <a:srgbClr val="FF0000"/>
                </a:solidFill>
              </a:rPr>
              <a:t>Acm</a:t>
            </a:r>
            <a:r>
              <a:rPr lang="en-GB" sz="2000" b="1">
                <a:solidFill>
                  <a:srgbClr val="FF0000"/>
                </a:solidFill>
              </a:rPr>
              <a:t> = 0</a:t>
            </a:r>
          </a:p>
        </p:txBody>
      </p:sp>
      <p:cxnSp>
        <p:nvCxnSpPr>
          <p:cNvPr id="13" name="Elbow Connector 12"/>
          <p:cNvCxnSpPr/>
          <p:nvPr/>
        </p:nvCxnSpPr>
        <p:spPr>
          <a:xfrm>
            <a:off x="5508104" y="914400"/>
            <a:ext cx="1152128" cy="786408"/>
          </a:xfrm>
          <a:prstGeom prst="bentConnector3">
            <a:avLst>
              <a:gd name="adj1" fmla="val 9960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4914900" y="1495425"/>
            <a:ext cx="3127305" cy="3295650"/>
          </a:xfrm>
          <a:custGeom>
            <a:avLst/>
            <a:gdLst>
              <a:gd name="connsiteX0" fmla="*/ 0 w 3127305"/>
              <a:gd name="connsiteY0" fmla="*/ 3295650 h 3295650"/>
              <a:gd name="connsiteX1" fmla="*/ 1533525 w 3127305"/>
              <a:gd name="connsiteY1" fmla="*/ 2838450 h 3295650"/>
              <a:gd name="connsiteX2" fmla="*/ 3124200 w 3127305"/>
              <a:gd name="connsiteY2" fmla="*/ 962025 h 3295650"/>
              <a:gd name="connsiteX3" fmla="*/ 1943100 w 3127305"/>
              <a:gd name="connsiteY3" fmla="*/ 0 h 329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305" h="3295650">
                <a:moveTo>
                  <a:pt x="0" y="3295650"/>
                </a:moveTo>
                <a:cubicBezTo>
                  <a:pt x="506412" y="3261518"/>
                  <a:pt x="1012825" y="3227387"/>
                  <a:pt x="1533525" y="2838450"/>
                </a:cubicBezTo>
                <a:cubicBezTo>
                  <a:pt x="2054225" y="2449513"/>
                  <a:pt x="3055938" y="1435100"/>
                  <a:pt x="3124200" y="962025"/>
                </a:cubicBezTo>
                <a:cubicBezTo>
                  <a:pt x="3192462" y="488950"/>
                  <a:pt x="2114550" y="169862"/>
                  <a:pt x="194310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5940152" y="2735262"/>
            <a:ext cx="432048" cy="261690"/>
            <a:chOff x="5940152" y="2735262"/>
            <a:chExt cx="432048" cy="26169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940152" y="2735262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084168" y="2852936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56176" y="2996952"/>
              <a:ext cx="720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V="1">
            <a:off x="6156176" y="2564904"/>
            <a:ext cx="0" cy="170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5076056" y="2503487"/>
            <a:ext cx="1080120" cy="231774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4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5054" y="229978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Instrumentation Amplifier (2)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27784" y="714723"/>
            <a:ext cx="167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Application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17525" y="4191000"/>
            <a:ext cx="83134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Instrumentation amp (INA) is connected to thermocouple by</a:t>
            </a:r>
          </a:p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a twisted pair, to avoid magnetic pickup.</a:t>
            </a:r>
          </a:p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Ref is connected to the ground of the O/P connector</a:t>
            </a:r>
          </a:p>
          <a:p>
            <a:pPr lvl="1">
              <a:defRPr/>
            </a:pPr>
            <a:r>
              <a:rPr lang="en-GB">
                <a:latin typeface="Helvetica" charset="0"/>
                <a:ea typeface="ＭＳ Ｐゴシック" charset="0"/>
              </a:rPr>
              <a:t>=&gt; Voltage </a:t>
            </a: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between</a:t>
            </a:r>
            <a:r>
              <a:rPr lang="en-GB">
                <a:latin typeface="Helvetica" charset="0"/>
                <a:ea typeface="ＭＳ Ｐゴシック" charset="0"/>
              </a:rPr>
              <a:t> inner &amp; outer of </a:t>
            </a:r>
            <a:r>
              <a:rPr lang="en-GB" u="sng">
                <a:latin typeface="Helvetica" charset="0"/>
                <a:ea typeface="ＭＳ Ｐゴシック" charset="0"/>
              </a:rPr>
              <a:t>coaxial cable </a:t>
            </a:r>
            <a:r>
              <a:rPr lang="en-GB">
                <a:latin typeface="Helvetica" charset="0"/>
                <a:ea typeface="ＭＳ Ｐゴシック" charset="0"/>
              </a:rPr>
              <a:t>is O/P</a:t>
            </a:r>
          </a:p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R is a large resistor to bleed away bias current (see later)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17525" y="6226175"/>
            <a:ext cx="670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Circuit is immune to voltage present on "ground"</a:t>
            </a:r>
          </a:p>
        </p:txBody>
      </p:sp>
      <p:pic>
        <p:nvPicPr>
          <p:cNvPr id="4103" name="Picture 7" descr="INA connected to thermocouple 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6261"/>
            <a:ext cx="685800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 rot="20943922">
            <a:off x="6031227" y="949589"/>
            <a:ext cx="2711613" cy="842326"/>
            <a:chOff x="6129446" y="1167570"/>
            <a:chExt cx="2711613" cy="10345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t="24224" b="25568"/>
            <a:stretch/>
          </p:blipFill>
          <p:spPr>
            <a:xfrm rot="10800000">
              <a:off x="6129446" y="1167570"/>
              <a:ext cx="2711613" cy="87429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219950" y="1171923"/>
              <a:ext cx="232370" cy="1688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8424" y="2004368"/>
              <a:ext cx="216024" cy="197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68344" y="1988840"/>
              <a:ext cx="72008" cy="16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48264" y="1916832"/>
              <a:ext cx="89248" cy="285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36717" y="1844824"/>
              <a:ext cx="151507" cy="228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29447" y="2059459"/>
              <a:ext cx="746809" cy="99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10" descr="BNC Bulkhead coax fitting&#10;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113660" y="1716643"/>
            <a:ext cx="1583561" cy="1583561"/>
          </a:xfrm>
          <a:prstGeom prst="rect">
            <a:avLst/>
          </a:prstGeom>
        </p:spPr>
      </p:pic>
      <p:pic>
        <p:nvPicPr>
          <p:cNvPr id="12" name="Picture 11" descr="Bunsen burner heating thermocouple&#10;"/>
          <p:cNvPicPr>
            <a:picLocks noChangeAspect="1"/>
          </p:cNvPicPr>
          <p:nvPr/>
        </p:nvPicPr>
        <p:blipFill rotWithShape="1">
          <a:blip r:embed="rId6"/>
          <a:srcRect r="23628"/>
          <a:stretch/>
        </p:blipFill>
        <p:spPr>
          <a:xfrm>
            <a:off x="395536" y="2805531"/>
            <a:ext cx="1784080" cy="1292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6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034" descr="L7 TC Instrum Amp symmetrical INA 2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362894"/>
            <a:ext cx="4748212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7944" y="218518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Instrumentation Amplifier (3)</a:t>
            </a:r>
          </a:p>
        </p:txBody>
      </p:sp>
      <p:sp>
        <p:nvSpPr>
          <p:cNvPr id="55299" name="Text Box 1027"/>
          <p:cNvSpPr txBox="1">
            <a:spLocks noChangeArrowheads="1"/>
          </p:cNvSpPr>
          <p:nvPr/>
        </p:nvSpPr>
        <p:spPr bwMode="auto">
          <a:xfrm>
            <a:off x="2628151" y="6302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Improved:</a:t>
            </a:r>
          </a:p>
        </p:txBody>
      </p:sp>
      <p:sp>
        <p:nvSpPr>
          <p:cNvPr id="55304" name="Text Box 1032"/>
          <p:cNvSpPr txBox="1">
            <a:spLocks noChangeArrowheads="1"/>
          </p:cNvSpPr>
          <p:nvPr/>
        </p:nvSpPr>
        <p:spPr bwMode="auto">
          <a:xfrm>
            <a:off x="5181600" y="1371600"/>
            <a:ext cx="3886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Since the name of the game is rejecting the average voltage; </a:t>
            </a:r>
          </a:p>
          <a:p>
            <a:pPr>
              <a:defRPr/>
            </a:pPr>
            <a:r>
              <a:rPr lang="en-US" u="sng">
                <a:latin typeface="Helvetica" charset="0"/>
                <a:ea typeface="ＭＳ Ｐゴシック" charset="0"/>
              </a:rPr>
              <a:t>symmetry</a:t>
            </a:r>
            <a:r>
              <a:rPr lang="en-US">
                <a:latin typeface="Helvetica" charset="0"/>
                <a:ea typeface="ＭＳ Ｐゴシック" charset="0"/>
              </a:rPr>
              <a:t> is always a good idea.</a:t>
            </a:r>
          </a:p>
        </p:txBody>
      </p:sp>
      <p:grpSp>
        <p:nvGrpSpPr>
          <p:cNvPr id="55311" name="Group 1039"/>
          <p:cNvGrpSpPr>
            <a:grpSpLocks/>
          </p:cNvGrpSpPr>
          <p:nvPr/>
        </p:nvGrpSpPr>
        <p:grpSpPr bwMode="auto">
          <a:xfrm>
            <a:off x="0" y="4038600"/>
            <a:ext cx="8763000" cy="2578100"/>
            <a:chOff x="0" y="2544"/>
            <a:chExt cx="5520" cy="1624"/>
          </a:xfrm>
        </p:grpSpPr>
        <p:pic>
          <p:nvPicPr>
            <p:cNvPr id="18438" name="Picture 1037" descr="L7 TC Instrum Amp symmetrical RF INA 20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544"/>
              <a:ext cx="3648" cy="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0" name="Text Box 1038"/>
            <p:cNvSpPr txBox="1">
              <a:spLocks noChangeArrowheads="1"/>
            </p:cNvSpPr>
            <p:nvPr/>
          </p:nvSpPr>
          <p:spPr bwMode="auto">
            <a:xfrm>
              <a:off x="0" y="2592"/>
              <a:ext cx="1872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Adding a low pass filter (symmetrical) to eliminate radiofrequency interference is a good practical move</a:t>
              </a:r>
            </a:p>
          </p:txBody>
        </p:sp>
      </p:grpSp>
      <p:sp>
        <p:nvSpPr>
          <p:cNvPr id="3" name="Freeform 2"/>
          <p:cNvSpPr/>
          <p:nvPr/>
        </p:nvSpPr>
        <p:spPr>
          <a:xfrm>
            <a:off x="2676525" y="1208583"/>
            <a:ext cx="2457450" cy="563067"/>
          </a:xfrm>
          <a:custGeom>
            <a:avLst/>
            <a:gdLst>
              <a:gd name="connsiteX0" fmla="*/ 2457450 w 2457450"/>
              <a:gd name="connsiteY0" fmla="*/ 448767 h 563067"/>
              <a:gd name="connsiteX1" fmla="*/ 1695450 w 2457450"/>
              <a:gd name="connsiteY1" fmla="*/ 1092 h 563067"/>
              <a:gd name="connsiteX2" fmla="*/ 0 w 2457450"/>
              <a:gd name="connsiteY2" fmla="*/ 563067 h 56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63067">
                <a:moveTo>
                  <a:pt x="2457450" y="448767"/>
                </a:moveTo>
                <a:cubicBezTo>
                  <a:pt x="2281237" y="215404"/>
                  <a:pt x="2105025" y="-17958"/>
                  <a:pt x="1695450" y="1092"/>
                </a:cubicBezTo>
                <a:cubicBezTo>
                  <a:pt x="1285875" y="20142"/>
                  <a:pt x="642937" y="291604"/>
                  <a:pt x="0" y="56306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2667000" y="2295525"/>
            <a:ext cx="2508275" cy="1638826"/>
          </a:xfrm>
          <a:custGeom>
            <a:avLst/>
            <a:gdLst>
              <a:gd name="connsiteX0" fmla="*/ 2505075 w 2508275"/>
              <a:gd name="connsiteY0" fmla="*/ 0 h 1638826"/>
              <a:gd name="connsiteX1" fmla="*/ 2333625 w 2508275"/>
              <a:gd name="connsiteY1" fmla="*/ 1047750 h 1638826"/>
              <a:gd name="connsiteX2" fmla="*/ 1381125 w 2508275"/>
              <a:gd name="connsiteY2" fmla="*/ 1638300 h 1638826"/>
              <a:gd name="connsiteX3" fmla="*/ 0 w 2508275"/>
              <a:gd name="connsiteY3" fmla="*/ 1152525 h 163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275" h="1638826">
                <a:moveTo>
                  <a:pt x="2505075" y="0"/>
                </a:moveTo>
                <a:cubicBezTo>
                  <a:pt x="2513012" y="387350"/>
                  <a:pt x="2520950" y="774700"/>
                  <a:pt x="2333625" y="1047750"/>
                </a:cubicBezTo>
                <a:cubicBezTo>
                  <a:pt x="2146300" y="1320800"/>
                  <a:pt x="1770062" y="1620838"/>
                  <a:pt x="1381125" y="1638300"/>
                </a:cubicBezTo>
                <a:cubicBezTo>
                  <a:pt x="992188" y="1655762"/>
                  <a:pt x="198438" y="1233488"/>
                  <a:pt x="0" y="115252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860032" y="4293096"/>
            <a:ext cx="1224136" cy="210452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A0E6-35FC-44A8-8BBD-2EC82AA9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0" y="404664"/>
            <a:ext cx="4863327" cy="595870"/>
          </a:xfrm>
        </p:spPr>
        <p:txBody>
          <a:bodyPr>
            <a:normAutofit fontScale="90000"/>
          </a:bodyPr>
          <a:lstStyle/>
          <a:p>
            <a:r>
              <a:rPr lang="en-US" dirty="0"/>
              <a:t>THAT 1510 Microphone Preamp</a:t>
            </a:r>
            <a:endParaRPr lang="en-GB" dirty="0"/>
          </a:p>
        </p:txBody>
      </p:sp>
      <p:pic>
        <p:nvPicPr>
          <p:cNvPr id="3" name="Picture 2" descr="THAT 1510 schematic from datasheet&#10;">
            <a:extLst>
              <a:ext uri="{FF2B5EF4-FFF2-40B4-BE49-F238E27FC236}">
                <a16:creationId xmlns:a16="http://schemas.microsoft.com/office/drawing/2014/main" id="{642D8339-8A8C-4658-A8A9-F98CA6C5E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8" t="35462" r="29525" b="25285"/>
          <a:stretch/>
        </p:blipFill>
        <p:spPr>
          <a:xfrm>
            <a:off x="235684" y="1844824"/>
            <a:ext cx="8795644" cy="44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2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Common-Mode Rejection Ratio (CMRR)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735672" y="654120"/>
            <a:ext cx="41044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u="sng"/>
              <a:t>Perfect</a:t>
            </a:r>
            <a:r>
              <a:rPr lang="en-US" altLang="en-US" sz="2000"/>
              <a:t> instrumentation amplifier </a:t>
            </a:r>
          </a:p>
          <a:p>
            <a:r>
              <a:rPr lang="en-US" altLang="en-US" sz="2000"/>
              <a:t>has a </a:t>
            </a:r>
            <a:r>
              <a:rPr lang="ja-JP" altLang="en-US" sz="2000">
                <a:latin typeface="Arial" panose="020B0604020202020204" pitchFamily="34" charset="0"/>
              </a:rPr>
              <a:t>“</a:t>
            </a:r>
            <a:r>
              <a:rPr lang="en-US" altLang="ja-JP" sz="2000"/>
              <a:t>common-mode</a:t>
            </a:r>
            <a:r>
              <a:rPr lang="ja-JP" altLang="en-US" sz="2000">
                <a:latin typeface="Arial" panose="020B0604020202020204" pitchFamily="34" charset="0"/>
              </a:rPr>
              <a:t>”</a:t>
            </a:r>
            <a:r>
              <a:rPr lang="en-US" altLang="ja-JP" sz="2000"/>
              <a:t> gain =0</a:t>
            </a:r>
            <a:endParaRPr lang="en-US" altLang="en-US" sz="2000"/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687070"/>
              </p:ext>
            </p:extLst>
          </p:nvPr>
        </p:nvGraphicFramePr>
        <p:xfrm>
          <a:off x="273050" y="1472580"/>
          <a:ext cx="72659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7264400" imgH="876300" progId="Equation.3">
                  <p:embed/>
                </p:oleObj>
              </mc:Choice>
              <mc:Fallback>
                <p:oleObj name="Equation" r:id="rId4" imgW="7264400" imgH="876300" progId="Equation.3">
                  <p:embed/>
                  <p:pic>
                    <p:nvPicPr>
                      <p:cNvPr id="204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472580"/>
                        <a:ext cx="72659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8" name="Picture 10" descr="INA with 1V Common mode signal&#10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0588"/>
            <a:ext cx="2497138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2539" name="Picture 11" descr="INA with 1mV differential signa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600"/>
            <a:ext cx="2657475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2540" name="Picture 12" descr="INA with 1V common mode + 1mV differential&#10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289560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9663" y="440208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In practice no instrumentation amp is perfect: A change in the average (common-mode) voltage will give a change in output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25605"/>
              </p:ext>
            </p:extLst>
          </p:nvPr>
        </p:nvGraphicFramePr>
        <p:xfrm>
          <a:off x="188912" y="5317304"/>
          <a:ext cx="6059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9" imgW="6057900" imgH="685800" progId="Equation.3">
                  <p:embed/>
                </p:oleObj>
              </mc:Choice>
              <mc:Fallback>
                <p:oleObj name="Equation" r:id="rId9" imgW="6057900" imgH="685800" progId="Equation.3">
                  <p:embed/>
                  <p:pic>
                    <p:nvPicPr>
                      <p:cNvPr id="2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" y="5317304"/>
                        <a:ext cx="60594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61694"/>
              </p:ext>
            </p:extLst>
          </p:nvPr>
        </p:nvGraphicFramePr>
        <p:xfrm>
          <a:off x="228326" y="6003104"/>
          <a:ext cx="4635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11" imgW="4635500" imgH="762000" progId="Equation.3">
                  <p:embed/>
                </p:oleObj>
              </mc:Choice>
              <mc:Fallback>
                <p:oleObj name="Equation" r:id="rId11" imgW="4635500" imgH="762000" progId="Equation.3">
                  <p:embed/>
                  <p:pic>
                    <p:nvPicPr>
                      <p:cNvPr id="2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26" y="6003104"/>
                        <a:ext cx="4635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6858000" y="6400800"/>
            <a:ext cx="2065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/>
              <a:t>Hambley §9.2</a:t>
            </a:r>
          </a:p>
        </p:txBody>
      </p:sp>
      <p:sp>
        <p:nvSpPr>
          <p:cNvPr id="2" name="Freeform 1"/>
          <p:cNvSpPr/>
          <p:nvPr/>
        </p:nvSpPr>
        <p:spPr>
          <a:xfrm>
            <a:off x="5702331" y="1238250"/>
            <a:ext cx="469869" cy="447675"/>
          </a:xfrm>
          <a:custGeom>
            <a:avLst/>
            <a:gdLst>
              <a:gd name="connsiteX0" fmla="*/ 469869 w 469869"/>
              <a:gd name="connsiteY0" fmla="*/ 0 h 447675"/>
              <a:gd name="connsiteX1" fmla="*/ 41244 w 469869"/>
              <a:gd name="connsiteY1" fmla="*/ 171450 h 447675"/>
              <a:gd name="connsiteX2" fmla="*/ 41244 w 469869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69" h="447675">
                <a:moveTo>
                  <a:pt x="469869" y="0"/>
                </a:moveTo>
                <a:cubicBezTo>
                  <a:pt x="291275" y="48419"/>
                  <a:pt x="112681" y="96838"/>
                  <a:pt x="41244" y="171450"/>
                </a:cubicBezTo>
                <a:cubicBezTo>
                  <a:pt x="-30194" y="246063"/>
                  <a:pt x="5525" y="346869"/>
                  <a:pt x="41244" y="44767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6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utoUpdateAnimBg="0"/>
      <p:bldP spid="225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249752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CMRR(2)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5536" y="1197828"/>
            <a:ext cx="8382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Thus if A</a:t>
            </a:r>
            <a:r>
              <a:rPr lang="en-US" baseline="-25000">
                <a:latin typeface="Helvetica" charset="0"/>
                <a:ea typeface="ＭＳ Ｐゴシック" charset="0"/>
              </a:rPr>
              <a:t>v</a:t>
            </a:r>
            <a:r>
              <a:rPr lang="en-US">
                <a:latin typeface="Helvetica" charset="0"/>
                <a:ea typeface="ＭＳ Ｐゴシック" charset="0"/>
              </a:rPr>
              <a:t> = 100 </a:t>
            </a:r>
            <a:r>
              <a:rPr lang="en-US" u="sng">
                <a:latin typeface="Helvetica" charset="0"/>
                <a:ea typeface="ＭＳ Ｐゴシック" charset="0"/>
              </a:rPr>
              <a:t>and</a:t>
            </a:r>
            <a:r>
              <a:rPr lang="en-US">
                <a:latin typeface="Helvetica" charset="0"/>
                <a:ea typeface="ＭＳ Ｐゴシック" charset="0"/>
              </a:rPr>
              <a:t> A</a:t>
            </a:r>
            <a:r>
              <a:rPr lang="en-US" baseline="-25000">
                <a:latin typeface="Helvetica" charset="0"/>
                <a:ea typeface="ＭＳ Ｐゴシック" charset="0"/>
              </a:rPr>
              <a:t>CM</a:t>
            </a:r>
            <a:r>
              <a:rPr lang="en-US">
                <a:latin typeface="Helvetica" charset="0"/>
                <a:ea typeface="ＭＳ Ｐゴシック" charset="0"/>
              </a:rPr>
              <a:t> = 0.30 (so CMRR = 333 = 50.4dB):</a:t>
            </a:r>
          </a:p>
        </p:txBody>
      </p:sp>
      <p:pic>
        <p:nvPicPr>
          <p:cNvPr id="22531" name="Picture 4" descr="L7 Instrum Amp CM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2275"/>
            <a:ext cx="8839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12725" y="3701296"/>
            <a:ext cx="8931275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So an input of 333mV on both inputs gives </a:t>
            </a:r>
            <a:r>
              <a:rPr lang="en-US" b="1">
                <a:latin typeface="Helvetica" charset="0"/>
                <a:ea typeface="ＭＳ Ｐゴシック" charset="0"/>
              </a:rPr>
              <a:t>Exactly</a:t>
            </a:r>
            <a:r>
              <a:rPr lang="en-US">
                <a:latin typeface="Helvetica" charset="0"/>
                <a:ea typeface="ＭＳ Ｐゴシック" charset="0"/>
              </a:rPr>
              <a:t> the same output as 1mV difference between both inputs: With a CMRR of 333 the minimum voltage difference you can detect is 1mV for a common - mode voltage of 300mV.</a:t>
            </a:r>
          </a:p>
          <a:p>
            <a:pPr>
              <a:defRPr/>
            </a:pPr>
            <a:endParaRPr lang="en-US" sz="1200"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If the common mode voltage is 1V the minimum detectible differential voltage is 3mV.</a:t>
            </a:r>
          </a:p>
          <a:p>
            <a:pPr>
              <a:defRPr/>
            </a:pPr>
            <a:r>
              <a:rPr lang="en-US" sz="1800" b="1">
                <a:latin typeface="Helvetica" charset="0"/>
                <a:ea typeface="ＭＳ Ｐゴシック" charset="0"/>
              </a:rPr>
              <a:t>Important: minimum detectable signal is assumed when the ‘error’ signal is the same as the ‘real or wanted’ signal. </a:t>
            </a:r>
          </a:p>
        </p:txBody>
      </p:sp>
    </p:spTree>
    <p:extLst>
      <p:ext uri="{BB962C8B-B14F-4D97-AF65-F5344CB8AC3E}">
        <p14:creationId xmlns:p14="http://schemas.microsoft.com/office/powerpoint/2010/main" val="719069522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148B9BB614E4B8A97C7C89A285975" ma:contentTypeVersion="13" ma:contentTypeDescription="Create a new document." ma:contentTypeScope="" ma:versionID="5d1c8eb777fd384e0c61a6a35fbf6490">
  <xsd:schema xmlns:xsd="http://www.w3.org/2001/XMLSchema" xmlns:xs="http://www.w3.org/2001/XMLSchema" xmlns:p="http://schemas.microsoft.com/office/2006/metadata/properties" xmlns:ns3="33529654-d03c-4efc-843b-d265dda45811" xmlns:ns4="49ac6a3e-0dd4-4719-9d7d-17a7e3c3f48b" targetNamespace="http://schemas.microsoft.com/office/2006/metadata/properties" ma:root="true" ma:fieldsID="0bdef1d4665624f8314d41a7f47b6bd3" ns3:_="" ns4:_="">
    <xsd:import namespace="33529654-d03c-4efc-843b-d265dda45811"/>
    <xsd:import namespace="49ac6a3e-0dd4-4719-9d7d-17a7e3c3f4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29654-d03c-4efc-843b-d265dda458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c6a3e-0dd4-4719-9d7d-17a7e3c3f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042B19-A14A-4F0B-9F03-0A090FA509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38E49D-3063-447F-BAAC-4CE3F86A1355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49ac6a3e-0dd4-4719-9d7d-17a7e3c3f48b"/>
    <ds:schemaRef ds:uri="http://schemas.microsoft.com/office/infopath/2007/PartnerControls"/>
    <ds:schemaRef ds:uri="http://purl.org/dc/terms/"/>
    <ds:schemaRef ds:uri="33529654-d03c-4efc-843b-d265dda45811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62E572-0226-4DA6-9A86-C35B94FCFA10}">
  <ds:schemaRefs>
    <ds:schemaRef ds:uri="33529654-d03c-4efc-843b-d265dda45811"/>
    <ds:schemaRef ds:uri="49ac6a3e-0dd4-4719-9d7d-17a7e3c3f4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Glasgow powerpoint</Template>
  <TotalTime>20998</TotalTime>
  <Words>495</Words>
  <Application>Microsoft Office PowerPoint</Application>
  <PresentationFormat>On-screen Show (4:3)</PresentationFormat>
  <Paragraphs>64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SimSun</vt:lpstr>
      <vt:lpstr>Arial</vt:lpstr>
      <vt:lpstr>Calibri</vt:lpstr>
      <vt:lpstr>Helvetica</vt:lpstr>
      <vt:lpstr>Times</vt:lpstr>
      <vt:lpstr>Wingdings</vt:lpstr>
      <vt:lpstr>1_standardWhite</vt:lpstr>
      <vt:lpstr>standardWhite</vt:lpstr>
      <vt:lpstr>Equation</vt:lpstr>
      <vt:lpstr>Electronic System Design 3 Lecture 7.1: Instrumentation Amps and Common Mode Rejection</vt:lpstr>
      <vt:lpstr>…From previous lecture</vt:lpstr>
      <vt:lpstr>Common-Mode Rejection (2)</vt:lpstr>
      <vt:lpstr>Perfect Instrumentation Amplifier</vt:lpstr>
      <vt:lpstr>Instrumentation Amplifier (2)</vt:lpstr>
      <vt:lpstr>Instrumentation Amplifier (3)</vt:lpstr>
      <vt:lpstr>THAT 1510 Microphone Preamp</vt:lpstr>
      <vt:lpstr>Common-Mode Rejection Ratio (CMRR)</vt:lpstr>
      <vt:lpstr>CMRR(2)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1B  2013-14: second semester, week 4 lecture 3</dc:title>
  <dc:creator>Mason</dc:creator>
  <cp:lastModifiedBy>Duncan Bremner</cp:lastModifiedBy>
  <cp:revision>107</cp:revision>
  <cp:lastPrinted>2017-10-23T04:54:03Z</cp:lastPrinted>
  <dcterms:created xsi:type="dcterms:W3CDTF">2014-02-05T20:35:34Z</dcterms:created>
  <dcterms:modified xsi:type="dcterms:W3CDTF">2020-11-01T16:55:20Z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0x010100A57148B9BB614E4B8A97C7C89A285975</vt:lpwstr>
  </property>
</Properties>
</file>